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9" r:id="rId2"/>
    <p:sldId id="309" r:id="rId3"/>
    <p:sldId id="282" r:id="rId4"/>
    <p:sldId id="348" r:id="rId5"/>
    <p:sldId id="330" r:id="rId6"/>
    <p:sldId id="349" r:id="rId7"/>
    <p:sldId id="357" r:id="rId8"/>
    <p:sldId id="342" r:id="rId9"/>
    <p:sldId id="328" r:id="rId10"/>
    <p:sldId id="286" r:id="rId11"/>
    <p:sldId id="337" r:id="rId12"/>
    <p:sldId id="340" r:id="rId13"/>
    <p:sldId id="287" r:id="rId14"/>
    <p:sldId id="317" r:id="rId15"/>
    <p:sldId id="344" r:id="rId16"/>
    <p:sldId id="338" r:id="rId17"/>
    <p:sldId id="354" r:id="rId18"/>
    <p:sldId id="355" r:id="rId19"/>
    <p:sldId id="358" r:id="rId20"/>
    <p:sldId id="318" r:id="rId21"/>
    <p:sldId id="346" r:id="rId22"/>
    <p:sldId id="347" r:id="rId23"/>
    <p:sldId id="324" r:id="rId24"/>
    <p:sldId id="320" r:id="rId25"/>
    <p:sldId id="326" r:id="rId26"/>
  </p:sldIdLst>
  <p:sldSz cx="12192000" cy="6858000"/>
  <p:notesSz cx="7010400" cy="9296400"/>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3" userDrawn="1">
          <p15:clr>
            <a:srgbClr val="A4A3A4"/>
          </p15:clr>
        </p15:guide>
        <p15:guide id="2" pos="34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sh561"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3877"/>
    <a:srgbClr val="053A79"/>
    <a:srgbClr val="E1EAFF"/>
    <a:srgbClr val="98A0B6"/>
    <a:srgbClr val="687CA9"/>
    <a:srgbClr val="053B80"/>
    <a:srgbClr val="7289BA"/>
    <a:srgbClr val="6F83B0"/>
    <a:srgbClr val="05449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6" autoAdjust="0"/>
    <p:restoredTop sz="65813" autoAdjust="0"/>
  </p:normalViewPr>
  <p:slideViewPr>
    <p:cSldViewPr>
      <p:cViewPr varScale="1">
        <p:scale>
          <a:sx n="73" d="100"/>
          <a:sy n="73" d="100"/>
        </p:scale>
        <p:origin x="1832" y="184"/>
      </p:cViewPr>
      <p:guideLst>
        <p:guide orient="horz" pos="113"/>
        <p:guide pos="3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CDE7B-7317-4F06-9DB6-747C742E32BD}" type="doc">
      <dgm:prSet loTypeId="urn:microsoft.com/office/officeart/2008/layout/AlternatingHexagons" loCatId="list" qsTypeId="urn:microsoft.com/office/officeart/2005/8/quickstyle/simple5" qsCatId="simple" csTypeId="urn:microsoft.com/office/officeart/2005/8/colors/accent1_3" csCatId="accent1" phldr="1"/>
      <dgm:spPr/>
      <dgm:t>
        <a:bodyPr/>
        <a:lstStyle/>
        <a:p>
          <a:endParaRPr lang="en-US"/>
        </a:p>
      </dgm:t>
    </dgm:pt>
    <dgm:pt modelId="{0D0E4773-A411-497C-BD8D-EB0E66868D15}">
      <dgm:prSet/>
      <dgm:spPr/>
      <dgm:t>
        <a:bodyPr/>
        <a:lstStyle/>
        <a:p>
          <a:endParaRPr lang="en-US" dirty="0"/>
        </a:p>
      </dgm:t>
    </dgm:pt>
    <dgm:pt modelId="{0FB179AB-7092-4CE9-AC5E-D838B3CB4923}" type="parTrans" cxnId="{00CC5892-4B83-4EC7-A43F-2CBD2C88A77A}">
      <dgm:prSet/>
      <dgm:spPr/>
      <dgm:t>
        <a:bodyPr/>
        <a:lstStyle/>
        <a:p>
          <a:endParaRPr lang="en-US"/>
        </a:p>
      </dgm:t>
    </dgm:pt>
    <dgm:pt modelId="{3E3564FC-B50B-48C2-B661-65EDED07984D}" type="sibTrans" cxnId="{00CC5892-4B83-4EC7-A43F-2CBD2C88A77A}">
      <dgm:prSet/>
      <dgm:spPr/>
      <dgm:t>
        <a:bodyPr/>
        <a:lstStyle/>
        <a:p>
          <a:endParaRPr lang="en-US"/>
        </a:p>
      </dgm:t>
    </dgm:pt>
    <dgm:pt modelId="{F678F83D-7C3D-455C-86D8-9651AC077377}">
      <dgm:prSet/>
      <dgm:spPr/>
      <dgm:t>
        <a:bodyPr/>
        <a:lstStyle/>
        <a:p>
          <a:endParaRPr lang="en-US" dirty="0"/>
        </a:p>
      </dgm:t>
    </dgm:pt>
    <dgm:pt modelId="{81CA6051-F709-4427-81D1-24F52ADE29E4}" type="parTrans" cxnId="{CB772C0A-CEAF-4CB2-9F9F-CC1C7465E23E}">
      <dgm:prSet/>
      <dgm:spPr/>
      <dgm:t>
        <a:bodyPr/>
        <a:lstStyle/>
        <a:p>
          <a:endParaRPr lang="en-US"/>
        </a:p>
      </dgm:t>
    </dgm:pt>
    <dgm:pt modelId="{AA4476E8-85F9-461A-9951-E30696F8C7B6}" type="sibTrans" cxnId="{CB772C0A-CEAF-4CB2-9F9F-CC1C7465E23E}">
      <dgm:prSet/>
      <dgm:spPr/>
      <dgm:t>
        <a:bodyPr/>
        <a:lstStyle/>
        <a:p>
          <a:endParaRPr lang="en-US"/>
        </a:p>
      </dgm:t>
    </dgm:pt>
    <dgm:pt modelId="{18505C3F-C3D6-4112-869D-43E4994A7F31}">
      <dgm:prSet custT="1"/>
      <dgm:spPr/>
      <dgm:t>
        <a:bodyPr lIns="0" rIns="0"/>
        <a:lstStyle/>
        <a:p>
          <a:endParaRPr lang="en-US" sz="1200" dirty="0"/>
        </a:p>
      </dgm:t>
    </dgm:pt>
    <dgm:pt modelId="{FEFB01AD-F617-4DAE-9FFB-D3F01DB1F340}" type="parTrans" cxnId="{9AECDB84-5097-4F5A-B79E-D853BB31BA67}">
      <dgm:prSet/>
      <dgm:spPr/>
      <dgm:t>
        <a:bodyPr/>
        <a:lstStyle/>
        <a:p>
          <a:endParaRPr lang="en-US"/>
        </a:p>
      </dgm:t>
    </dgm:pt>
    <dgm:pt modelId="{C6439A25-4BB3-488B-A390-66592BA3EC4A}" type="sibTrans" cxnId="{9AECDB84-5097-4F5A-B79E-D853BB31BA67}">
      <dgm:prSet/>
      <dgm:spPr/>
      <dgm:t>
        <a:bodyPr/>
        <a:lstStyle/>
        <a:p>
          <a:endParaRPr lang="en-US"/>
        </a:p>
      </dgm:t>
    </dgm:pt>
    <dgm:pt modelId="{2B06E602-518A-499B-9CD9-E47FD9B339C3}">
      <dgm:prSet/>
      <dgm:spPr/>
      <dgm:t>
        <a:bodyPr/>
        <a:lstStyle/>
        <a:p>
          <a:endParaRPr lang="en-US" dirty="0"/>
        </a:p>
      </dgm:t>
    </dgm:pt>
    <dgm:pt modelId="{55BCA186-72BD-4C53-BA21-5070662D347F}" type="sibTrans" cxnId="{93A23A45-1256-49CE-A845-192489136253}">
      <dgm:prSet/>
      <dgm:spPr/>
      <dgm:t>
        <a:bodyPr/>
        <a:lstStyle/>
        <a:p>
          <a:endParaRPr lang="en-US"/>
        </a:p>
      </dgm:t>
    </dgm:pt>
    <dgm:pt modelId="{AB99C359-AC6F-4426-B903-FEED32D369D4}" type="parTrans" cxnId="{93A23A45-1256-49CE-A845-192489136253}">
      <dgm:prSet/>
      <dgm:spPr/>
      <dgm:t>
        <a:bodyPr/>
        <a:lstStyle/>
        <a:p>
          <a:endParaRPr lang="en-US"/>
        </a:p>
      </dgm:t>
    </dgm:pt>
    <dgm:pt modelId="{478BA746-F22D-48CF-BBD0-B3375CCEAEC7}" type="pres">
      <dgm:prSet presAssocID="{79BCDE7B-7317-4F06-9DB6-747C742E32BD}" presName="Name0" presStyleCnt="0">
        <dgm:presLayoutVars>
          <dgm:chMax/>
          <dgm:chPref/>
          <dgm:dir/>
          <dgm:animLvl val="lvl"/>
        </dgm:presLayoutVars>
      </dgm:prSet>
      <dgm:spPr/>
    </dgm:pt>
    <dgm:pt modelId="{B8DD9E21-75B8-47AA-AA7E-DB39E686BAA6}" type="pres">
      <dgm:prSet presAssocID="{0D0E4773-A411-497C-BD8D-EB0E66868D15}" presName="composite" presStyleCnt="0"/>
      <dgm:spPr/>
    </dgm:pt>
    <dgm:pt modelId="{70D6AF1E-FDBC-4B2D-9458-5BD907E859D4}" type="pres">
      <dgm:prSet presAssocID="{0D0E4773-A411-497C-BD8D-EB0E66868D15}" presName="Parent1" presStyleLbl="node1" presStyleIdx="0" presStyleCnt="8" custLinFactNeighborX="19325" custLinFactNeighborY="989">
        <dgm:presLayoutVars>
          <dgm:chMax val="1"/>
          <dgm:chPref val="1"/>
          <dgm:bulletEnabled val="1"/>
        </dgm:presLayoutVars>
      </dgm:prSet>
      <dgm:spPr/>
    </dgm:pt>
    <dgm:pt modelId="{CA020431-382E-4F72-8A64-C5C4F5622CEA}" type="pres">
      <dgm:prSet presAssocID="{0D0E4773-A411-497C-BD8D-EB0E66868D15}" presName="Childtext1" presStyleLbl="revTx" presStyleIdx="0" presStyleCnt="4">
        <dgm:presLayoutVars>
          <dgm:chMax val="0"/>
          <dgm:chPref val="0"/>
          <dgm:bulletEnabled val="1"/>
        </dgm:presLayoutVars>
      </dgm:prSet>
      <dgm:spPr/>
    </dgm:pt>
    <dgm:pt modelId="{7D80C837-CD2B-41E1-B034-59EA12307B8A}" type="pres">
      <dgm:prSet presAssocID="{0D0E4773-A411-497C-BD8D-EB0E66868D15}" presName="BalanceSpacing" presStyleCnt="0"/>
      <dgm:spPr/>
    </dgm:pt>
    <dgm:pt modelId="{B1D16C44-CB64-4FBD-8101-030C99786B56}" type="pres">
      <dgm:prSet presAssocID="{0D0E4773-A411-497C-BD8D-EB0E66868D15}" presName="BalanceSpacing1" presStyleCnt="0"/>
      <dgm:spPr/>
    </dgm:pt>
    <dgm:pt modelId="{875FCE92-8E1A-40CA-81E6-0583CCDFB267}" type="pres">
      <dgm:prSet presAssocID="{3E3564FC-B50B-48C2-B661-65EDED07984D}" presName="Accent1Text" presStyleLbl="node1" presStyleIdx="1" presStyleCnt="8"/>
      <dgm:spPr/>
    </dgm:pt>
    <dgm:pt modelId="{A9B4C98A-736E-4C7F-80D4-28081C324F82}" type="pres">
      <dgm:prSet presAssocID="{3E3564FC-B50B-48C2-B661-65EDED07984D}" presName="spaceBetweenRectangles" presStyleCnt="0"/>
      <dgm:spPr/>
    </dgm:pt>
    <dgm:pt modelId="{FD38766C-6EBF-4BC6-B362-11E97831645D}" type="pres">
      <dgm:prSet presAssocID="{F678F83D-7C3D-455C-86D8-9651AC077377}" presName="composite" presStyleCnt="0"/>
      <dgm:spPr/>
    </dgm:pt>
    <dgm:pt modelId="{DE7053B1-4CEA-406C-A78D-2F5E87254405}" type="pres">
      <dgm:prSet presAssocID="{F678F83D-7C3D-455C-86D8-9651AC077377}" presName="Parent1" presStyleLbl="node1" presStyleIdx="2" presStyleCnt="8" custLinFactNeighborX="19859" custLinFactNeighborY="1357">
        <dgm:presLayoutVars>
          <dgm:chMax val="1"/>
          <dgm:chPref val="1"/>
          <dgm:bulletEnabled val="1"/>
        </dgm:presLayoutVars>
      </dgm:prSet>
      <dgm:spPr/>
    </dgm:pt>
    <dgm:pt modelId="{2CCD67B9-7856-46E8-B4B6-7C389410FF89}" type="pres">
      <dgm:prSet presAssocID="{F678F83D-7C3D-455C-86D8-9651AC077377}" presName="Childtext1" presStyleLbl="revTx" presStyleIdx="1" presStyleCnt="4">
        <dgm:presLayoutVars>
          <dgm:chMax val="0"/>
          <dgm:chPref val="0"/>
          <dgm:bulletEnabled val="1"/>
        </dgm:presLayoutVars>
      </dgm:prSet>
      <dgm:spPr/>
    </dgm:pt>
    <dgm:pt modelId="{7E4DB331-C330-403D-ADF7-AFB34958C0D8}" type="pres">
      <dgm:prSet presAssocID="{F678F83D-7C3D-455C-86D8-9651AC077377}" presName="BalanceSpacing" presStyleCnt="0"/>
      <dgm:spPr/>
    </dgm:pt>
    <dgm:pt modelId="{F2F831A5-5F28-4E50-AC0C-1AE3B635EE36}" type="pres">
      <dgm:prSet presAssocID="{F678F83D-7C3D-455C-86D8-9651AC077377}" presName="BalanceSpacing1" presStyleCnt="0"/>
      <dgm:spPr/>
    </dgm:pt>
    <dgm:pt modelId="{3D4992EC-3686-48CE-BA1B-9F201090FFF9}" type="pres">
      <dgm:prSet presAssocID="{AA4476E8-85F9-461A-9951-E30696F8C7B6}" presName="Accent1Text" presStyleLbl="node1" presStyleIdx="3" presStyleCnt="8"/>
      <dgm:spPr/>
    </dgm:pt>
    <dgm:pt modelId="{4910B91D-B996-411A-8377-A3B2CD93386A}" type="pres">
      <dgm:prSet presAssocID="{AA4476E8-85F9-461A-9951-E30696F8C7B6}" presName="spaceBetweenRectangles" presStyleCnt="0"/>
      <dgm:spPr/>
    </dgm:pt>
    <dgm:pt modelId="{E0FCB4F2-8316-4D8B-A5FB-B4FBE90402B2}" type="pres">
      <dgm:prSet presAssocID="{2B06E602-518A-499B-9CD9-E47FD9B339C3}" presName="composite" presStyleCnt="0"/>
      <dgm:spPr/>
    </dgm:pt>
    <dgm:pt modelId="{68B3D022-AA73-4D4A-A059-91E2AB866989}" type="pres">
      <dgm:prSet presAssocID="{2B06E602-518A-499B-9CD9-E47FD9B339C3}" presName="Parent1" presStyleLbl="node1" presStyleIdx="4" presStyleCnt="8">
        <dgm:presLayoutVars>
          <dgm:chMax val="1"/>
          <dgm:chPref val="1"/>
          <dgm:bulletEnabled val="1"/>
        </dgm:presLayoutVars>
      </dgm:prSet>
      <dgm:spPr/>
    </dgm:pt>
    <dgm:pt modelId="{C0F05B5B-C910-4E65-AA36-458FB387D1C3}" type="pres">
      <dgm:prSet presAssocID="{2B06E602-518A-499B-9CD9-E47FD9B339C3}" presName="Childtext1" presStyleLbl="revTx" presStyleIdx="2" presStyleCnt="4">
        <dgm:presLayoutVars>
          <dgm:chMax val="0"/>
          <dgm:chPref val="0"/>
          <dgm:bulletEnabled val="1"/>
        </dgm:presLayoutVars>
      </dgm:prSet>
      <dgm:spPr/>
    </dgm:pt>
    <dgm:pt modelId="{2E1FC1B9-858C-4B5D-9B3A-C0F47D0A516C}" type="pres">
      <dgm:prSet presAssocID="{2B06E602-518A-499B-9CD9-E47FD9B339C3}" presName="BalanceSpacing" presStyleCnt="0"/>
      <dgm:spPr/>
    </dgm:pt>
    <dgm:pt modelId="{DC5E8833-AA21-4AB4-862C-B788AC225674}" type="pres">
      <dgm:prSet presAssocID="{2B06E602-518A-499B-9CD9-E47FD9B339C3}" presName="BalanceSpacing1" presStyleCnt="0"/>
      <dgm:spPr/>
    </dgm:pt>
    <dgm:pt modelId="{51F7F2F0-E614-4344-A040-CEBC58027AEB}" type="pres">
      <dgm:prSet presAssocID="{55BCA186-72BD-4C53-BA21-5070662D347F}" presName="Accent1Text" presStyleLbl="node1" presStyleIdx="5" presStyleCnt="8"/>
      <dgm:spPr/>
    </dgm:pt>
    <dgm:pt modelId="{9D4C2382-5E25-4608-948A-004FF4882AAC}" type="pres">
      <dgm:prSet presAssocID="{55BCA186-72BD-4C53-BA21-5070662D347F}" presName="spaceBetweenRectangles" presStyleCnt="0"/>
      <dgm:spPr/>
    </dgm:pt>
    <dgm:pt modelId="{A6CD3EBB-599F-4236-A3CD-31B3D9552B53}" type="pres">
      <dgm:prSet presAssocID="{18505C3F-C3D6-4112-869D-43E4994A7F31}" presName="composite" presStyleCnt="0"/>
      <dgm:spPr/>
    </dgm:pt>
    <dgm:pt modelId="{E66540C8-8069-45B8-A097-801D67A694A8}" type="pres">
      <dgm:prSet presAssocID="{18505C3F-C3D6-4112-869D-43E4994A7F31}" presName="Parent1" presStyleLbl="node1" presStyleIdx="6" presStyleCnt="8" custLinFactNeighborY="1466">
        <dgm:presLayoutVars>
          <dgm:chMax val="1"/>
          <dgm:chPref val="1"/>
          <dgm:bulletEnabled val="1"/>
        </dgm:presLayoutVars>
      </dgm:prSet>
      <dgm:spPr/>
    </dgm:pt>
    <dgm:pt modelId="{4C7E7FD3-7CC4-4318-89D7-745D58BED934}" type="pres">
      <dgm:prSet presAssocID="{18505C3F-C3D6-4112-869D-43E4994A7F31}" presName="Childtext1" presStyleLbl="revTx" presStyleIdx="3" presStyleCnt="4">
        <dgm:presLayoutVars>
          <dgm:chMax val="0"/>
          <dgm:chPref val="0"/>
          <dgm:bulletEnabled val="1"/>
        </dgm:presLayoutVars>
      </dgm:prSet>
      <dgm:spPr/>
    </dgm:pt>
    <dgm:pt modelId="{C447A6E5-27CD-4543-8B8F-198DE3CA1250}" type="pres">
      <dgm:prSet presAssocID="{18505C3F-C3D6-4112-869D-43E4994A7F31}" presName="BalanceSpacing" presStyleCnt="0"/>
      <dgm:spPr/>
    </dgm:pt>
    <dgm:pt modelId="{93E5F6CA-0633-4BE8-AF4A-ADE2A8B3619D}" type="pres">
      <dgm:prSet presAssocID="{18505C3F-C3D6-4112-869D-43E4994A7F31}" presName="BalanceSpacing1" presStyleCnt="0"/>
      <dgm:spPr/>
    </dgm:pt>
    <dgm:pt modelId="{2F56FACD-BF3A-4E55-A75C-93FA681D0539}" type="pres">
      <dgm:prSet presAssocID="{C6439A25-4BB3-488B-A390-66592BA3EC4A}" presName="Accent1Text" presStyleLbl="node1" presStyleIdx="7" presStyleCnt="8" custLinFactNeighborX="21290" custLinFactNeighborY="612"/>
      <dgm:spPr/>
    </dgm:pt>
  </dgm:ptLst>
  <dgm:cxnLst>
    <dgm:cxn modelId="{CB772C0A-CEAF-4CB2-9F9F-CC1C7465E23E}" srcId="{79BCDE7B-7317-4F06-9DB6-747C742E32BD}" destId="{F678F83D-7C3D-455C-86D8-9651AC077377}" srcOrd="1" destOrd="0" parTransId="{81CA6051-F709-4427-81D1-24F52ADE29E4}" sibTransId="{AA4476E8-85F9-461A-9951-E30696F8C7B6}"/>
    <dgm:cxn modelId="{B6B3D236-E771-4441-B863-2FEC94201C46}" type="presOf" srcId="{55BCA186-72BD-4C53-BA21-5070662D347F}" destId="{51F7F2F0-E614-4344-A040-CEBC58027AEB}" srcOrd="0" destOrd="0" presId="urn:microsoft.com/office/officeart/2008/layout/AlternatingHexagons"/>
    <dgm:cxn modelId="{93A23A45-1256-49CE-A845-192489136253}" srcId="{79BCDE7B-7317-4F06-9DB6-747C742E32BD}" destId="{2B06E602-518A-499B-9CD9-E47FD9B339C3}" srcOrd="2" destOrd="0" parTransId="{AB99C359-AC6F-4426-B903-FEED32D369D4}" sibTransId="{55BCA186-72BD-4C53-BA21-5070662D347F}"/>
    <dgm:cxn modelId="{96D01883-DA47-42EB-B472-8C0A7B5890B2}" type="presOf" srcId="{AA4476E8-85F9-461A-9951-E30696F8C7B6}" destId="{3D4992EC-3686-48CE-BA1B-9F201090FFF9}" srcOrd="0" destOrd="0" presId="urn:microsoft.com/office/officeart/2008/layout/AlternatingHexagons"/>
    <dgm:cxn modelId="{9AECDB84-5097-4F5A-B79E-D853BB31BA67}" srcId="{79BCDE7B-7317-4F06-9DB6-747C742E32BD}" destId="{18505C3F-C3D6-4112-869D-43E4994A7F31}" srcOrd="3" destOrd="0" parTransId="{FEFB01AD-F617-4DAE-9FFB-D3F01DB1F340}" sibTransId="{C6439A25-4BB3-488B-A390-66592BA3EC4A}"/>
    <dgm:cxn modelId="{BFA70790-5EBB-4720-BD15-FDE4F6FC9CD3}" type="presOf" srcId="{C6439A25-4BB3-488B-A390-66592BA3EC4A}" destId="{2F56FACD-BF3A-4E55-A75C-93FA681D0539}" srcOrd="0" destOrd="0" presId="urn:microsoft.com/office/officeart/2008/layout/AlternatingHexagons"/>
    <dgm:cxn modelId="{00CC5892-4B83-4EC7-A43F-2CBD2C88A77A}" srcId="{79BCDE7B-7317-4F06-9DB6-747C742E32BD}" destId="{0D0E4773-A411-497C-BD8D-EB0E66868D15}" srcOrd="0" destOrd="0" parTransId="{0FB179AB-7092-4CE9-AC5E-D838B3CB4923}" sibTransId="{3E3564FC-B50B-48C2-B661-65EDED07984D}"/>
    <dgm:cxn modelId="{AB932AC4-1773-4477-BC6C-340CFB6755BD}" type="presOf" srcId="{2B06E602-518A-499B-9CD9-E47FD9B339C3}" destId="{68B3D022-AA73-4D4A-A059-91E2AB866989}" srcOrd="0" destOrd="0" presId="urn:microsoft.com/office/officeart/2008/layout/AlternatingHexagons"/>
    <dgm:cxn modelId="{4549D4D8-29EC-4E98-A4E0-42A403E9AF86}" type="presOf" srcId="{79BCDE7B-7317-4F06-9DB6-747C742E32BD}" destId="{478BA746-F22D-48CF-BBD0-B3375CCEAEC7}" srcOrd="0" destOrd="0" presId="urn:microsoft.com/office/officeart/2008/layout/AlternatingHexagons"/>
    <dgm:cxn modelId="{1F4A45DB-74BE-45BF-9971-280F2D45E413}" type="presOf" srcId="{F678F83D-7C3D-455C-86D8-9651AC077377}" destId="{DE7053B1-4CEA-406C-A78D-2F5E87254405}" srcOrd="0" destOrd="0" presId="urn:microsoft.com/office/officeart/2008/layout/AlternatingHexagons"/>
    <dgm:cxn modelId="{8BFEE0DF-EEBA-43BB-A4A2-E44EDAAC51C5}" type="presOf" srcId="{3E3564FC-B50B-48C2-B661-65EDED07984D}" destId="{875FCE92-8E1A-40CA-81E6-0583CCDFB267}" srcOrd="0" destOrd="0" presId="urn:microsoft.com/office/officeart/2008/layout/AlternatingHexagons"/>
    <dgm:cxn modelId="{934313F1-6404-42C9-996B-D293F1A469B8}" type="presOf" srcId="{18505C3F-C3D6-4112-869D-43E4994A7F31}" destId="{E66540C8-8069-45B8-A097-801D67A694A8}" srcOrd="0" destOrd="0" presId="urn:microsoft.com/office/officeart/2008/layout/AlternatingHexagons"/>
    <dgm:cxn modelId="{130FFCF7-35D4-44FB-A829-2CDBA66FFB96}" type="presOf" srcId="{0D0E4773-A411-497C-BD8D-EB0E66868D15}" destId="{70D6AF1E-FDBC-4B2D-9458-5BD907E859D4}" srcOrd="0" destOrd="0" presId="urn:microsoft.com/office/officeart/2008/layout/AlternatingHexagons"/>
    <dgm:cxn modelId="{C15C602D-4AF9-471F-845B-96DCBAB70EF2}" type="presParOf" srcId="{478BA746-F22D-48CF-BBD0-B3375CCEAEC7}" destId="{B8DD9E21-75B8-47AA-AA7E-DB39E686BAA6}" srcOrd="0" destOrd="0" presId="urn:microsoft.com/office/officeart/2008/layout/AlternatingHexagons"/>
    <dgm:cxn modelId="{2C9672AB-9DDF-4DB1-83A4-1B84EBEDC5F4}" type="presParOf" srcId="{B8DD9E21-75B8-47AA-AA7E-DB39E686BAA6}" destId="{70D6AF1E-FDBC-4B2D-9458-5BD907E859D4}" srcOrd="0" destOrd="0" presId="urn:microsoft.com/office/officeart/2008/layout/AlternatingHexagons"/>
    <dgm:cxn modelId="{43C0624E-CD56-461E-B076-85D25FB43AC3}" type="presParOf" srcId="{B8DD9E21-75B8-47AA-AA7E-DB39E686BAA6}" destId="{CA020431-382E-4F72-8A64-C5C4F5622CEA}" srcOrd="1" destOrd="0" presId="urn:microsoft.com/office/officeart/2008/layout/AlternatingHexagons"/>
    <dgm:cxn modelId="{73A37711-D177-4E10-9E1C-402CB812BE5F}" type="presParOf" srcId="{B8DD9E21-75B8-47AA-AA7E-DB39E686BAA6}" destId="{7D80C837-CD2B-41E1-B034-59EA12307B8A}" srcOrd="2" destOrd="0" presId="urn:microsoft.com/office/officeart/2008/layout/AlternatingHexagons"/>
    <dgm:cxn modelId="{D942D936-BE4B-46C6-AF5A-9F26F4077F68}" type="presParOf" srcId="{B8DD9E21-75B8-47AA-AA7E-DB39E686BAA6}" destId="{B1D16C44-CB64-4FBD-8101-030C99786B56}" srcOrd="3" destOrd="0" presId="urn:microsoft.com/office/officeart/2008/layout/AlternatingHexagons"/>
    <dgm:cxn modelId="{FCBFDAA3-5E86-47F1-8675-59E27A8F3490}" type="presParOf" srcId="{B8DD9E21-75B8-47AA-AA7E-DB39E686BAA6}" destId="{875FCE92-8E1A-40CA-81E6-0583CCDFB267}" srcOrd="4" destOrd="0" presId="urn:microsoft.com/office/officeart/2008/layout/AlternatingHexagons"/>
    <dgm:cxn modelId="{70B5F9CF-CF54-454E-B686-175386E5B9F1}" type="presParOf" srcId="{478BA746-F22D-48CF-BBD0-B3375CCEAEC7}" destId="{A9B4C98A-736E-4C7F-80D4-28081C324F82}" srcOrd="1" destOrd="0" presId="urn:microsoft.com/office/officeart/2008/layout/AlternatingHexagons"/>
    <dgm:cxn modelId="{F1800CAA-F186-448D-B290-54AE905E6A83}" type="presParOf" srcId="{478BA746-F22D-48CF-BBD0-B3375CCEAEC7}" destId="{FD38766C-6EBF-4BC6-B362-11E97831645D}" srcOrd="2" destOrd="0" presId="urn:microsoft.com/office/officeart/2008/layout/AlternatingHexagons"/>
    <dgm:cxn modelId="{0CB809AD-54F5-487A-8CF5-EEA9ECA6F982}" type="presParOf" srcId="{FD38766C-6EBF-4BC6-B362-11E97831645D}" destId="{DE7053B1-4CEA-406C-A78D-2F5E87254405}" srcOrd="0" destOrd="0" presId="urn:microsoft.com/office/officeart/2008/layout/AlternatingHexagons"/>
    <dgm:cxn modelId="{F358039A-180C-4A03-A46E-859C876F2B7A}" type="presParOf" srcId="{FD38766C-6EBF-4BC6-B362-11E97831645D}" destId="{2CCD67B9-7856-46E8-B4B6-7C389410FF89}" srcOrd="1" destOrd="0" presId="urn:microsoft.com/office/officeart/2008/layout/AlternatingHexagons"/>
    <dgm:cxn modelId="{934A42E9-F7E8-4406-BC90-830C61136D90}" type="presParOf" srcId="{FD38766C-6EBF-4BC6-B362-11E97831645D}" destId="{7E4DB331-C330-403D-ADF7-AFB34958C0D8}" srcOrd="2" destOrd="0" presId="urn:microsoft.com/office/officeart/2008/layout/AlternatingHexagons"/>
    <dgm:cxn modelId="{A4DB280E-0734-4185-8329-CC97C92F8920}" type="presParOf" srcId="{FD38766C-6EBF-4BC6-B362-11E97831645D}" destId="{F2F831A5-5F28-4E50-AC0C-1AE3B635EE36}" srcOrd="3" destOrd="0" presId="urn:microsoft.com/office/officeart/2008/layout/AlternatingHexagons"/>
    <dgm:cxn modelId="{761B72B7-8CEE-4488-897D-5BBD4EBB4B7E}" type="presParOf" srcId="{FD38766C-6EBF-4BC6-B362-11E97831645D}" destId="{3D4992EC-3686-48CE-BA1B-9F201090FFF9}" srcOrd="4" destOrd="0" presId="urn:microsoft.com/office/officeart/2008/layout/AlternatingHexagons"/>
    <dgm:cxn modelId="{7CFA2EA3-F421-49D2-AB2A-26ED80B4B7EF}" type="presParOf" srcId="{478BA746-F22D-48CF-BBD0-B3375CCEAEC7}" destId="{4910B91D-B996-411A-8377-A3B2CD93386A}" srcOrd="3" destOrd="0" presId="urn:microsoft.com/office/officeart/2008/layout/AlternatingHexagons"/>
    <dgm:cxn modelId="{13E6332F-4123-4F14-A8D6-3A0D9B28CBC3}" type="presParOf" srcId="{478BA746-F22D-48CF-BBD0-B3375CCEAEC7}" destId="{E0FCB4F2-8316-4D8B-A5FB-B4FBE90402B2}" srcOrd="4" destOrd="0" presId="urn:microsoft.com/office/officeart/2008/layout/AlternatingHexagons"/>
    <dgm:cxn modelId="{9D06A2D3-D15B-4E53-8E4D-34358984BB1A}" type="presParOf" srcId="{E0FCB4F2-8316-4D8B-A5FB-B4FBE90402B2}" destId="{68B3D022-AA73-4D4A-A059-91E2AB866989}" srcOrd="0" destOrd="0" presId="urn:microsoft.com/office/officeart/2008/layout/AlternatingHexagons"/>
    <dgm:cxn modelId="{22A4A7E0-1AAF-4283-AF70-22D9DD7E4886}" type="presParOf" srcId="{E0FCB4F2-8316-4D8B-A5FB-B4FBE90402B2}" destId="{C0F05B5B-C910-4E65-AA36-458FB387D1C3}" srcOrd="1" destOrd="0" presId="urn:microsoft.com/office/officeart/2008/layout/AlternatingHexagons"/>
    <dgm:cxn modelId="{6A100230-5E93-47C6-B89E-9AA142356A78}" type="presParOf" srcId="{E0FCB4F2-8316-4D8B-A5FB-B4FBE90402B2}" destId="{2E1FC1B9-858C-4B5D-9B3A-C0F47D0A516C}" srcOrd="2" destOrd="0" presId="urn:microsoft.com/office/officeart/2008/layout/AlternatingHexagons"/>
    <dgm:cxn modelId="{A05FE3AE-6A9F-4084-A5CF-8F4A8AD1CFFE}" type="presParOf" srcId="{E0FCB4F2-8316-4D8B-A5FB-B4FBE90402B2}" destId="{DC5E8833-AA21-4AB4-862C-B788AC225674}" srcOrd="3" destOrd="0" presId="urn:microsoft.com/office/officeart/2008/layout/AlternatingHexagons"/>
    <dgm:cxn modelId="{02264E89-D054-41C6-9707-FA49D42D6F0D}" type="presParOf" srcId="{E0FCB4F2-8316-4D8B-A5FB-B4FBE90402B2}" destId="{51F7F2F0-E614-4344-A040-CEBC58027AEB}" srcOrd="4" destOrd="0" presId="urn:microsoft.com/office/officeart/2008/layout/AlternatingHexagons"/>
    <dgm:cxn modelId="{80400AD9-0B0C-444D-936F-A10F9A232210}" type="presParOf" srcId="{478BA746-F22D-48CF-BBD0-B3375CCEAEC7}" destId="{9D4C2382-5E25-4608-948A-004FF4882AAC}" srcOrd="5" destOrd="0" presId="urn:microsoft.com/office/officeart/2008/layout/AlternatingHexagons"/>
    <dgm:cxn modelId="{CFADB6F6-2FB5-4E00-AD67-FBD9C77397E0}" type="presParOf" srcId="{478BA746-F22D-48CF-BBD0-B3375CCEAEC7}" destId="{A6CD3EBB-599F-4236-A3CD-31B3D9552B53}" srcOrd="6" destOrd="0" presId="urn:microsoft.com/office/officeart/2008/layout/AlternatingHexagons"/>
    <dgm:cxn modelId="{5FFEF89F-489F-4ACB-9794-1952567472FC}" type="presParOf" srcId="{A6CD3EBB-599F-4236-A3CD-31B3D9552B53}" destId="{E66540C8-8069-45B8-A097-801D67A694A8}" srcOrd="0" destOrd="0" presId="urn:microsoft.com/office/officeart/2008/layout/AlternatingHexagons"/>
    <dgm:cxn modelId="{D7E8A99C-51CF-40E3-851A-1AB74F4FAF8F}" type="presParOf" srcId="{A6CD3EBB-599F-4236-A3CD-31B3D9552B53}" destId="{4C7E7FD3-7CC4-4318-89D7-745D58BED934}" srcOrd="1" destOrd="0" presId="urn:microsoft.com/office/officeart/2008/layout/AlternatingHexagons"/>
    <dgm:cxn modelId="{7A0CB8D3-48AF-42BE-960B-8EA81FA25314}" type="presParOf" srcId="{A6CD3EBB-599F-4236-A3CD-31B3D9552B53}" destId="{C447A6E5-27CD-4543-8B8F-198DE3CA1250}" srcOrd="2" destOrd="0" presId="urn:microsoft.com/office/officeart/2008/layout/AlternatingHexagons"/>
    <dgm:cxn modelId="{3C0CF61B-1CD0-49F2-82EC-FC600E11F6FD}" type="presParOf" srcId="{A6CD3EBB-599F-4236-A3CD-31B3D9552B53}" destId="{93E5F6CA-0633-4BE8-AF4A-ADE2A8B3619D}" srcOrd="3" destOrd="0" presId="urn:microsoft.com/office/officeart/2008/layout/AlternatingHexagons"/>
    <dgm:cxn modelId="{13DDCEBF-1078-4279-9D68-A6F481409BB1}" type="presParOf" srcId="{A6CD3EBB-599F-4236-A3CD-31B3D9552B53}" destId="{2F56FACD-BF3A-4E55-A75C-93FA681D053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9DE93-E986-4B04-A9A7-64CC98E7952C}" type="doc">
      <dgm:prSet loTypeId="urn:microsoft.com/office/officeart/2016/7/layout/BasicLinearProcessNumbered" loCatId="process" qsTypeId="urn:microsoft.com/office/officeart/2005/8/quickstyle/simple4" qsCatId="simple" csTypeId="urn:microsoft.com/office/officeart/2005/8/colors/accent1_3" csCatId="accent1" phldr="1"/>
      <dgm:spPr/>
      <dgm:t>
        <a:bodyPr/>
        <a:lstStyle/>
        <a:p>
          <a:endParaRPr lang="en-US"/>
        </a:p>
      </dgm:t>
    </dgm:pt>
    <dgm:pt modelId="{129849BE-A592-41FD-8C46-C93AFEB5D8E7}">
      <dgm:prSet/>
      <dgm:spPr/>
      <dgm:t>
        <a:bodyPr/>
        <a:lstStyle/>
        <a:p>
          <a:r>
            <a:rPr lang="en-US" b="0"/>
            <a:t>Smart broker / dumb consumer model</a:t>
          </a:r>
          <a:endParaRPr lang="en-US"/>
        </a:p>
      </dgm:t>
    </dgm:pt>
    <dgm:pt modelId="{4A9880FC-543F-4ED9-A5FB-7C2F22DD0B86}" type="parTrans" cxnId="{ECD22429-01C3-4B59-8456-CC4049894A52}">
      <dgm:prSet/>
      <dgm:spPr/>
      <dgm:t>
        <a:bodyPr/>
        <a:lstStyle/>
        <a:p>
          <a:endParaRPr lang="en-US"/>
        </a:p>
      </dgm:t>
    </dgm:pt>
    <dgm:pt modelId="{17AE3AB1-95E8-4D9A-8D4A-C685F24FA706}" type="sibTrans" cxnId="{ECD22429-01C3-4B59-8456-CC4049894A52}">
      <dgm:prSet phldrT="1" phldr="0"/>
      <dgm:spPr/>
      <dgm:t>
        <a:bodyPr/>
        <a:lstStyle/>
        <a:p>
          <a:r>
            <a:rPr lang="en-US"/>
            <a:t>1</a:t>
          </a:r>
        </a:p>
      </dgm:t>
    </dgm:pt>
    <dgm:pt modelId="{C3DD8834-F389-42AE-B3B6-0BCCF42B325F}">
      <dgm:prSet/>
      <dgm:spPr/>
      <dgm:t>
        <a:bodyPr/>
        <a:lstStyle/>
        <a:p>
          <a:r>
            <a:rPr lang="en-US" b="0" dirty="0"/>
            <a:t>Publishers send messages to exchanges, and consumers retrieve messages from queues</a:t>
          </a:r>
          <a:endParaRPr lang="en-US" dirty="0"/>
        </a:p>
      </dgm:t>
    </dgm:pt>
    <dgm:pt modelId="{AAA3E88B-BC75-4389-A3FE-5FF44D153C21}" type="parTrans" cxnId="{F7928676-A72F-43A8-8451-3D8B5066AED8}">
      <dgm:prSet/>
      <dgm:spPr/>
      <dgm:t>
        <a:bodyPr/>
        <a:lstStyle/>
        <a:p>
          <a:endParaRPr lang="en-US"/>
        </a:p>
      </dgm:t>
    </dgm:pt>
    <dgm:pt modelId="{A09BE555-610E-4E2F-8CA0-5037800410C6}" type="sibTrans" cxnId="{F7928676-A72F-43A8-8451-3D8B5066AED8}">
      <dgm:prSet phldrT="2" phldr="0"/>
      <dgm:spPr/>
      <dgm:t>
        <a:bodyPr/>
        <a:lstStyle/>
        <a:p>
          <a:r>
            <a:rPr lang="en-US"/>
            <a:t>2</a:t>
          </a:r>
        </a:p>
      </dgm:t>
    </dgm:pt>
    <dgm:pt modelId="{5AE0AAC3-85D6-46ED-A564-1464E1C118B7}">
      <dgm:prSet/>
      <dgm:spPr/>
      <dgm:t>
        <a:bodyPr/>
        <a:lstStyle/>
        <a:p>
          <a:r>
            <a:rPr lang="en-US" b="0"/>
            <a:t>RabbitMQ cluster distributes queues for the Read/Write load distribution.</a:t>
          </a:r>
          <a:endParaRPr lang="en-US"/>
        </a:p>
      </dgm:t>
    </dgm:pt>
    <dgm:pt modelId="{972E0D6A-21A2-423F-8F87-89113526CF40}" type="parTrans" cxnId="{F979C775-09A1-4D0A-9285-484846565216}">
      <dgm:prSet/>
      <dgm:spPr/>
      <dgm:t>
        <a:bodyPr/>
        <a:lstStyle/>
        <a:p>
          <a:endParaRPr lang="en-US"/>
        </a:p>
      </dgm:t>
    </dgm:pt>
    <dgm:pt modelId="{E4636575-BDEB-4885-8402-8AC43D07A974}" type="sibTrans" cxnId="{F979C775-09A1-4D0A-9285-484846565216}">
      <dgm:prSet phldrT="3" phldr="0"/>
      <dgm:spPr/>
      <dgm:t>
        <a:bodyPr/>
        <a:lstStyle/>
        <a:p>
          <a:r>
            <a:rPr lang="en-US"/>
            <a:t>3</a:t>
          </a:r>
        </a:p>
      </dgm:t>
    </dgm:pt>
    <dgm:pt modelId="{D2B12F07-8712-4444-B69F-BD975E02DD34}">
      <dgm:prSet/>
      <dgm:spPr/>
      <dgm:t>
        <a:bodyPr/>
        <a:lstStyle/>
        <a:p>
          <a:r>
            <a:rPr lang="en-US" b="0" dirty="0"/>
            <a:t>High Availability(HA) mode by mirroring queues.</a:t>
          </a:r>
          <a:endParaRPr lang="en-US" dirty="0"/>
        </a:p>
      </dgm:t>
    </dgm:pt>
    <dgm:pt modelId="{2E859036-E68A-41FC-8151-E920C9457986}" type="parTrans" cxnId="{8BE6579E-DB9A-4437-88D8-4D7F43B359EB}">
      <dgm:prSet/>
      <dgm:spPr/>
      <dgm:t>
        <a:bodyPr/>
        <a:lstStyle/>
        <a:p>
          <a:endParaRPr lang="en-US"/>
        </a:p>
      </dgm:t>
    </dgm:pt>
    <dgm:pt modelId="{91BC3B9C-AB39-497B-92AE-03782A0F77AB}" type="sibTrans" cxnId="{8BE6579E-DB9A-4437-88D8-4D7F43B359EB}">
      <dgm:prSet phldrT="4" phldr="0"/>
      <dgm:spPr/>
      <dgm:t>
        <a:bodyPr/>
        <a:lstStyle/>
        <a:p>
          <a:r>
            <a:rPr lang="en-US"/>
            <a:t>4</a:t>
          </a:r>
        </a:p>
      </dgm:t>
    </dgm:pt>
    <dgm:pt modelId="{E44A6D2B-EE31-4C81-BB81-61822A452D2F}" type="pres">
      <dgm:prSet presAssocID="{8B99DE93-E986-4B04-A9A7-64CC98E7952C}" presName="Name0" presStyleCnt="0">
        <dgm:presLayoutVars>
          <dgm:animLvl val="lvl"/>
          <dgm:resizeHandles val="exact"/>
        </dgm:presLayoutVars>
      </dgm:prSet>
      <dgm:spPr/>
    </dgm:pt>
    <dgm:pt modelId="{0DA18677-BEBF-4E9D-B085-65E61BC8AD98}" type="pres">
      <dgm:prSet presAssocID="{129849BE-A592-41FD-8C46-C93AFEB5D8E7}" presName="compositeNode" presStyleCnt="0">
        <dgm:presLayoutVars>
          <dgm:bulletEnabled val="1"/>
        </dgm:presLayoutVars>
      </dgm:prSet>
      <dgm:spPr/>
    </dgm:pt>
    <dgm:pt modelId="{3AA050EC-6DDF-4151-A778-85B115F3B607}" type="pres">
      <dgm:prSet presAssocID="{129849BE-A592-41FD-8C46-C93AFEB5D8E7}" presName="bgRect" presStyleLbl="bgAccFollowNode1" presStyleIdx="0" presStyleCnt="4"/>
      <dgm:spPr/>
    </dgm:pt>
    <dgm:pt modelId="{2B3DA05F-A724-49BB-B343-0735AE12CBDD}" type="pres">
      <dgm:prSet presAssocID="{17AE3AB1-95E8-4D9A-8D4A-C685F24FA706}" presName="sibTransNodeCircle" presStyleLbl="alignNode1" presStyleIdx="0" presStyleCnt="8">
        <dgm:presLayoutVars>
          <dgm:chMax val="0"/>
          <dgm:bulletEnabled/>
        </dgm:presLayoutVars>
      </dgm:prSet>
      <dgm:spPr/>
    </dgm:pt>
    <dgm:pt modelId="{56B88A26-C2F2-408A-9D9D-1A96CF3B80F5}" type="pres">
      <dgm:prSet presAssocID="{129849BE-A592-41FD-8C46-C93AFEB5D8E7}" presName="bottomLine" presStyleLbl="alignNode1" presStyleIdx="1" presStyleCnt="8">
        <dgm:presLayoutVars/>
      </dgm:prSet>
      <dgm:spPr/>
    </dgm:pt>
    <dgm:pt modelId="{E0868726-D7C5-4C4E-9D0F-9F888DCB83E9}" type="pres">
      <dgm:prSet presAssocID="{129849BE-A592-41FD-8C46-C93AFEB5D8E7}" presName="nodeText" presStyleLbl="bgAccFollowNode1" presStyleIdx="0" presStyleCnt="4">
        <dgm:presLayoutVars>
          <dgm:bulletEnabled val="1"/>
        </dgm:presLayoutVars>
      </dgm:prSet>
      <dgm:spPr/>
    </dgm:pt>
    <dgm:pt modelId="{D2A5A663-97D5-4AED-9EAB-98A078C56479}" type="pres">
      <dgm:prSet presAssocID="{17AE3AB1-95E8-4D9A-8D4A-C685F24FA706}" presName="sibTrans" presStyleCnt="0"/>
      <dgm:spPr/>
    </dgm:pt>
    <dgm:pt modelId="{56CD261F-6D09-463C-A211-E3075E839700}" type="pres">
      <dgm:prSet presAssocID="{C3DD8834-F389-42AE-B3B6-0BCCF42B325F}" presName="compositeNode" presStyleCnt="0">
        <dgm:presLayoutVars>
          <dgm:bulletEnabled val="1"/>
        </dgm:presLayoutVars>
      </dgm:prSet>
      <dgm:spPr/>
    </dgm:pt>
    <dgm:pt modelId="{4FFE1634-85BE-46B8-9874-E05F9C71EB45}" type="pres">
      <dgm:prSet presAssocID="{C3DD8834-F389-42AE-B3B6-0BCCF42B325F}" presName="bgRect" presStyleLbl="bgAccFollowNode1" presStyleIdx="1" presStyleCnt="4"/>
      <dgm:spPr/>
    </dgm:pt>
    <dgm:pt modelId="{66A04264-C01E-4904-8BEE-EB7323B931EF}" type="pres">
      <dgm:prSet presAssocID="{A09BE555-610E-4E2F-8CA0-5037800410C6}" presName="sibTransNodeCircle" presStyleLbl="alignNode1" presStyleIdx="2" presStyleCnt="8">
        <dgm:presLayoutVars>
          <dgm:chMax val="0"/>
          <dgm:bulletEnabled/>
        </dgm:presLayoutVars>
      </dgm:prSet>
      <dgm:spPr/>
    </dgm:pt>
    <dgm:pt modelId="{6235D279-8565-4058-A0AA-D15AA48308A0}" type="pres">
      <dgm:prSet presAssocID="{C3DD8834-F389-42AE-B3B6-0BCCF42B325F}" presName="bottomLine" presStyleLbl="alignNode1" presStyleIdx="3" presStyleCnt="8">
        <dgm:presLayoutVars/>
      </dgm:prSet>
      <dgm:spPr/>
    </dgm:pt>
    <dgm:pt modelId="{25EBBEF3-7EF7-411B-84D3-C53691F7ABB0}" type="pres">
      <dgm:prSet presAssocID="{C3DD8834-F389-42AE-B3B6-0BCCF42B325F}" presName="nodeText" presStyleLbl="bgAccFollowNode1" presStyleIdx="1" presStyleCnt="4">
        <dgm:presLayoutVars>
          <dgm:bulletEnabled val="1"/>
        </dgm:presLayoutVars>
      </dgm:prSet>
      <dgm:spPr/>
    </dgm:pt>
    <dgm:pt modelId="{F341938D-3268-49A0-97C0-1A0B63AB384F}" type="pres">
      <dgm:prSet presAssocID="{A09BE555-610E-4E2F-8CA0-5037800410C6}" presName="sibTrans" presStyleCnt="0"/>
      <dgm:spPr/>
    </dgm:pt>
    <dgm:pt modelId="{6A8DA668-A128-49B3-98C3-57378DF1A40B}" type="pres">
      <dgm:prSet presAssocID="{5AE0AAC3-85D6-46ED-A564-1464E1C118B7}" presName="compositeNode" presStyleCnt="0">
        <dgm:presLayoutVars>
          <dgm:bulletEnabled val="1"/>
        </dgm:presLayoutVars>
      </dgm:prSet>
      <dgm:spPr/>
    </dgm:pt>
    <dgm:pt modelId="{817278AA-B4F5-4566-879A-DEC673F6599D}" type="pres">
      <dgm:prSet presAssocID="{5AE0AAC3-85D6-46ED-A564-1464E1C118B7}" presName="bgRect" presStyleLbl="bgAccFollowNode1" presStyleIdx="2" presStyleCnt="4"/>
      <dgm:spPr/>
    </dgm:pt>
    <dgm:pt modelId="{8FF0CDD1-7B2E-4D1A-88AA-F227EAD3ADF2}" type="pres">
      <dgm:prSet presAssocID="{E4636575-BDEB-4885-8402-8AC43D07A974}" presName="sibTransNodeCircle" presStyleLbl="alignNode1" presStyleIdx="4" presStyleCnt="8">
        <dgm:presLayoutVars>
          <dgm:chMax val="0"/>
          <dgm:bulletEnabled/>
        </dgm:presLayoutVars>
      </dgm:prSet>
      <dgm:spPr/>
    </dgm:pt>
    <dgm:pt modelId="{2B3D8E95-1E3A-4C93-8551-CB6C4897CFFC}" type="pres">
      <dgm:prSet presAssocID="{5AE0AAC3-85D6-46ED-A564-1464E1C118B7}" presName="bottomLine" presStyleLbl="alignNode1" presStyleIdx="5" presStyleCnt="8">
        <dgm:presLayoutVars/>
      </dgm:prSet>
      <dgm:spPr/>
    </dgm:pt>
    <dgm:pt modelId="{C26ED0F9-D074-4EC8-A449-05642E640DF7}" type="pres">
      <dgm:prSet presAssocID="{5AE0AAC3-85D6-46ED-A564-1464E1C118B7}" presName="nodeText" presStyleLbl="bgAccFollowNode1" presStyleIdx="2" presStyleCnt="4">
        <dgm:presLayoutVars>
          <dgm:bulletEnabled val="1"/>
        </dgm:presLayoutVars>
      </dgm:prSet>
      <dgm:spPr/>
    </dgm:pt>
    <dgm:pt modelId="{6D26550C-0394-446D-A529-677676BD6BBD}" type="pres">
      <dgm:prSet presAssocID="{E4636575-BDEB-4885-8402-8AC43D07A974}" presName="sibTrans" presStyleCnt="0"/>
      <dgm:spPr/>
    </dgm:pt>
    <dgm:pt modelId="{ED3D20A7-F4A0-4767-A680-41532D3EAFF9}" type="pres">
      <dgm:prSet presAssocID="{D2B12F07-8712-4444-B69F-BD975E02DD34}" presName="compositeNode" presStyleCnt="0">
        <dgm:presLayoutVars>
          <dgm:bulletEnabled val="1"/>
        </dgm:presLayoutVars>
      </dgm:prSet>
      <dgm:spPr/>
    </dgm:pt>
    <dgm:pt modelId="{AED048B5-6F0F-45F3-BF3D-4A778A7DCFD9}" type="pres">
      <dgm:prSet presAssocID="{D2B12F07-8712-4444-B69F-BD975E02DD34}" presName="bgRect" presStyleLbl="bgAccFollowNode1" presStyleIdx="3" presStyleCnt="4"/>
      <dgm:spPr/>
    </dgm:pt>
    <dgm:pt modelId="{164C1ADC-C2A4-415D-AB8D-3455C28CB6AF}" type="pres">
      <dgm:prSet presAssocID="{91BC3B9C-AB39-497B-92AE-03782A0F77AB}" presName="sibTransNodeCircle" presStyleLbl="alignNode1" presStyleIdx="6" presStyleCnt="8">
        <dgm:presLayoutVars>
          <dgm:chMax val="0"/>
          <dgm:bulletEnabled/>
        </dgm:presLayoutVars>
      </dgm:prSet>
      <dgm:spPr/>
    </dgm:pt>
    <dgm:pt modelId="{344A2F72-C745-4131-8E22-75CAC6CF4F4D}" type="pres">
      <dgm:prSet presAssocID="{D2B12F07-8712-4444-B69F-BD975E02DD34}" presName="bottomLine" presStyleLbl="alignNode1" presStyleIdx="7" presStyleCnt="8">
        <dgm:presLayoutVars/>
      </dgm:prSet>
      <dgm:spPr/>
    </dgm:pt>
    <dgm:pt modelId="{164FE581-01A5-41F0-859B-47B7262111F3}" type="pres">
      <dgm:prSet presAssocID="{D2B12F07-8712-4444-B69F-BD975E02DD34}" presName="nodeText" presStyleLbl="bgAccFollowNode1" presStyleIdx="3" presStyleCnt="4">
        <dgm:presLayoutVars>
          <dgm:bulletEnabled val="1"/>
        </dgm:presLayoutVars>
      </dgm:prSet>
      <dgm:spPr/>
    </dgm:pt>
  </dgm:ptLst>
  <dgm:cxnLst>
    <dgm:cxn modelId="{B4420603-9A52-4BB5-9B75-BF6F970B516E}" type="presOf" srcId="{A09BE555-610E-4E2F-8CA0-5037800410C6}" destId="{66A04264-C01E-4904-8BEE-EB7323B931EF}" srcOrd="0" destOrd="0" presId="urn:microsoft.com/office/officeart/2016/7/layout/BasicLinearProcessNumbered"/>
    <dgm:cxn modelId="{D3694E16-FBBC-4E8C-8138-035687FF2C09}" type="presOf" srcId="{C3DD8834-F389-42AE-B3B6-0BCCF42B325F}" destId="{4FFE1634-85BE-46B8-9874-E05F9C71EB45}" srcOrd="0" destOrd="0" presId="urn:microsoft.com/office/officeart/2016/7/layout/BasicLinearProcessNumbered"/>
    <dgm:cxn modelId="{6FFC1317-592D-455E-8309-A3845611A717}" type="presOf" srcId="{8B99DE93-E986-4B04-A9A7-64CC98E7952C}" destId="{E44A6D2B-EE31-4C81-BB81-61822A452D2F}" srcOrd="0" destOrd="0" presId="urn:microsoft.com/office/officeart/2016/7/layout/BasicLinearProcessNumbered"/>
    <dgm:cxn modelId="{ECD22429-01C3-4B59-8456-CC4049894A52}" srcId="{8B99DE93-E986-4B04-A9A7-64CC98E7952C}" destId="{129849BE-A592-41FD-8C46-C93AFEB5D8E7}" srcOrd="0" destOrd="0" parTransId="{4A9880FC-543F-4ED9-A5FB-7C2F22DD0B86}" sibTransId="{17AE3AB1-95E8-4D9A-8D4A-C685F24FA706}"/>
    <dgm:cxn modelId="{45BF9229-249D-4A1B-B0F7-925301D56F4D}" type="presOf" srcId="{5AE0AAC3-85D6-46ED-A564-1464E1C118B7}" destId="{817278AA-B4F5-4566-879A-DEC673F6599D}" srcOrd="0" destOrd="0" presId="urn:microsoft.com/office/officeart/2016/7/layout/BasicLinearProcessNumbered"/>
    <dgm:cxn modelId="{0BCEE13A-C828-448A-BE91-3077F38708C4}" type="presOf" srcId="{D2B12F07-8712-4444-B69F-BD975E02DD34}" destId="{AED048B5-6F0F-45F3-BF3D-4A778A7DCFD9}" srcOrd="0" destOrd="0" presId="urn:microsoft.com/office/officeart/2016/7/layout/BasicLinearProcessNumbered"/>
    <dgm:cxn modelId="{E50F4A43-09D4-4C21-A574-7B5BE7215E6B}" type="presOf" srcId="{E4636575-BDEB-4885-8402-8AC43D07A974}" destId="{8FF0CDD1-7B2E-4D1A-88AA-F227EAD3ADF2}" srcOrd="0" destOrd="0" presId="urn:microsoft.com/office/officeart/2016/7/layout/BasicLinearProcessNumbered"/>
    <dgm:cxn modelId="{F979C775-09A1-4D0A-9285-484846565216}" srcId="{8B99DE93-E986-4B04-A9A7-64CC98E7952C}" destId="{5AE0AAC3-85D6-46ED-A564-1464E1C118B7}" srcOrd="2" destOrd="0" parTransId="{972E0D6A-21A2-423F-8F87-89113526CF40}" sibTransId="{E4636575-BDEB-4885-8402-8AC43D07A974}"/>
    <dgm:cxn modelId="{F7928676-A72F-43A8-8451-3D8B5066AED8}" srcId="{8B99DE93-E986-4B04-A9A7-64CC98E7952C}" destId="{C3DD8834-F389-42AE-B3B6-0BCCF42B325F}" srcOrd="1" destOrd="0" parTransId="{AAA3E88B-BC75-4389-A3FE-5FF44D153C21}" sibTransId="{A09BE555-610E-4E2F-8CA0-5037800410C6}"/>
    <dgm:cxn modelId="{63ADE57C-C70E-43E6-A94B-4A80D83706B0}" type="presOf" srcId="{129849BE-A592-41FD-8C46-C93AFEB5D8E7}" destId="{E0868726-D7C5-4C4E-9D0F-9F888DCB83E9}" srcOrd="1" destOrd="0" presId="urn:microsoft.com/office/officeart/2016/7/layout/BasicLinearProcessNumbered"/>
    <dgm:cxn modelId="{42E7A089-C011-4EE8-BE8D-044CE77D2E69}" type="presOf" srcId="{91BC3B9C-AB39-497B-92AE-03782A0F77AB}" destId="{164C1ADC-C2A4-415D-AB8D-3455C28CB6AF}" srcOrd="0" destOrd="0" presId="urn:microsoft.com/office/officeart/2016/7/layout/BasicLinearProcessNumbered"/>
    <dgm:cxn modelId="{8BE6579E-DB9A-4437-88D8-4D7F43B359EB}" srcId="{8B99DE93-E986-4B04-A9A7-64CC98E7952C}" destId="{D2B12F07-8712-4444-B69F-BD975E02DD34}" srcOrd="3" destOrd="0" parTransId="{2E859036-E68A-41FC-8151-E920C9457986}" sibTransId="{91BC3B9C-AB39-497B-92AE-03782A0F77AB}"/>
    <dgm:cxn modelId="{1952BAB5-54D6-45B4-A40C-428D77095B35}" type="presOf" srcId="{C3DD8834-F389-42AE-B3B6-0BCCF42B325F}" destId="{25EBBEF3-7EF7-411B-84D3-C53691F7ABB0}" srcOrd="1" destOrd="0" presId="urn:microsoft.com/office/officeart/2016/7/layout/BasicLinearProcessNumbered"/>
    <dgm:cxn modelId="{209069B8-A967-4325-B2F9-26A0825704B4}" type="presOf" srcId="{17AE3AB1-95E8-4D9A-8D4A-C685F24FA706}" destId="{2B3DA05F-A724-49BB-B343-0735AE12CBDD}" srcOrd="0" destOrd="0" presId="urn:microsoft.com/office/officeart/2016/7/layout/BasicLinearProcessNumbered"/>
    <dgm:cxn modelId="{852DD9DB-760A-4B81-84AB-7349DB949DF5}" type="presOf" srcId="{D2B12F07-8712-4444-B69F-BD975E02DD34}" destId="{164FE581-01A5-41F0-859B-47B7262111F3}" srcOrd="1" destOrd="0" presId="urn:microsoft.com/office/officeart/2016/7/layout/BasicLinearProcessNumbered"/>
    <dgm:cxn modelId="{3E0E40F6-2C58-4248-995B-EDAA822E8928}" type="presOf" srcId="{129849BE-A592-41FD-8C46-C93AFEB5D8E7}" destId="{3AA050EC-6DDF-4151-A778-85B115F3B607}" srcOrd="0" destOrd="0" presId="urn:microsoft.com/office/officeart/2016/7/layout/BasicLinearProcessNumbered"/>
    <dgm:cxn modelId="{43FCBCF7-2F36-4904-B301-4996449311E6}" type="presOf" srcId="{5AE0AAC3-85D6-46ED-A564-1464E1C118B7}" destId="{C26ED0F9-D074-4EC8-A449-05642E640DF7}" srcOrd="1" destOrd="0" presId="urn:microsoft.com/office/officeart/2016/7/layout/BasicLinearProcessNumbered"/>
    <dgm:cxn modelId="{D69DB778-6A0D-496A-9731-9749A6916EF5}" type="presParOf" srcId="{E44A6D2B-EE31-4C81-BB81-61822A452D2F}" destId="{0DA18677-BEBF-4E9D-B085-65E61BC8AD98}" srcOrd="0" destOrd="0" presId="urn:microsoft.com/office/officeart/2016/7/layout/BasicLinearProcessNumbered"/>
    <dgm:cxn modelId="{75762B8A-9757-4EE2-AB64-76F5C42AFBE2}" type="presParOf" srcId="{0DA18677-BEBF-4E9D-B085-65E61BC8AD98}" destId="{3AA050EC-6DDF-4151-A778-85B115F3B607}" srcOrd="0" destOrd="0" presId="urn:microsoft.com/office/officeart/2016/7/layout/BasicLinearProcessNumbered"/>
    <dgm:cxn modelId="{37E00C13-9A82-4A75-B495-E77215721018}" type="presParOf" srcId="{0DA18677-BEBF-4E9D-B085-65E61BC8AD98}" destId="{2B3DA05F-A724-49BB-B343-0735AE12CBDD}" srcOrd="1" destOrd="0" presId="urn:microsoft.com/office/officeart/2016/7/layout/BasicLinearProcessNumbered"/>
    <dgm:cxn modelId="{81AC0A59-0EFF-4B71-80AA-44F8D9916C01}" type="presParOf" srcId="{0DA18677-BEBF-4E9D-B085-65E61BC8AD98}" destId="{56B88A26-C2F2-408A-9D9D-1A96CF3B80F5}" srcOrd="2" destOrd="0" presId="urn:microsoft.com/office/officeart/2016/7/layout/BasicLinearProcessNumbered"/>
    <dgm:cxn modelId="{2FAC4A2D-B03E-4BB9-A28A-C5B277020E52}" type="presParOf" srcId="{0DA18677-BEBF-4E9D-B085-65E61BC8AD98}" destId="{E0868726-D7C5-4C4E-9D0F-9F888DCB83E9}" srcOrd="3" destOrd="0" presId="urn:microsoft.com/office/officeart/2016/7/layout/BasicLinearProcessNumbered"/>
    <dgm:cxn modelId="{F56F508B-21DC-4B26-89B3-90AE6C95C23E}" type="presParOf" srcId="{E44A6D2B-EE31-4C81-BB81-61822A452D2F}" destId="{D2A5A663-97D5-4AED-9EAB-98A078C56479}" srcOrd="1" destOrd="0" presId="urn:microsoft.com/office/officeart/2016/7/layout/BasicLinearProcessNumbered"/>
    <dgm:cxn modelId="{86FB4ED1-96DD-4F28-A827-960D125B8A63}" type="presParOf" srcId="{E44A6D2B-EE31-4C81-BB81-61822A452D2F}" destId="{56CD261F-6D09-463C-A211-E3075E839700}" srcOrd="2" destOrd="0" presId="urn:microsoft.com/office/officeart/2016/7/layout/BasicLinearProcessNumbered"/>
    <dgm:cxn modelId="{5ADD23CA-481F-481D-BE87-5A7A053CD56F}" type="presParOf" srcId="{56CD261F-6D09-463C-A211-E3075E839700}" destId="{4FFE1634-85BE-46B8-9874-E05F9C71EB45}" srcOrd="0" destOrd="0" presId="urn:microsoft.com/office/officeart/2016/7/layout/BasicLinearProcessNumbered"/>
    <dgm:cxn modelId="{E642BA58-58FD-4F27-87C9-2960C3B84E10}" type="presParOf" srcId="{56CD261F-6D09-463C-A211-E3075E839700}" destId="{66A04264-C01E-4904-8BEE-EB7323B931EF}" srcOrd="1" destOrd="0" presId="urn:microsoft.com/office/officeart/2016/7/layout/BasicLinearProcessNumbered"/>
    <dgm:cxn modelId="{B05D9746-6B1D-47A2-9DBE-539CB88061CF}" type="presParOf" srcId="{56CD261F-6D09-463C-A211-E3075E839700}" destId="{6235D279-8565-4058-A0AA-D15AA48308A0}" srcOrd="2" destOrd="0" presId="urn:microsoft.com/office/officeart/2016/7/layout/BasicLinearProcessNumbered"/>
    <dgm:cxn modelId="{FD3D84E3-7A2F-41DC-9218-DD26FB7B4A01}" type="presParOf" srcId="{56CD261F-6D09-463C-A211-E3075E839700}" destId="{25EBBEF3-7EF7-411B-84D3-C53691F7ABB0}" srcOrd="3" destOrd="0" presId="urn:microsoft.com/office/officeart/2016/7/layout/BasicLinearProcessNumbered"/>
    <dgm:cxn modelId="{F673EE39-1A76-43CA-BF11-D95DE46951EA}" type="presParOf" srcId="{E44A6D2B-EE31-4C81-BB81-61822A452D2F}" destId="{F341938D-3268-49A0-97C0-1A0B63AB384F}" srcOrd="3" destOrd="0" presId="urn:microsoft.com/office/officeart/2016/7/layout/BasicLinearProcessNumbered"/>
    <dgm:cxn modelId="{7BEA1045-D70B-4B09-90B5-6D90256257F8}" type="presParOf" srcId="{E44A6D2B-EE31-4C81-BB81-61822A452D2F}" destId="{6A8DA668-A128-49B3-98C3-57378DF1A40B}" srcOrd="4" destOrd="0" presId="urn:microsoft.com/office/officeart/2016/7/layout/BasicLinearProcessNumbered"/>
    <dgm:cxn modelId="{EEE60E9C-2575-42D7-85A1-BDA796BB147B}" type="presParOf" srcId="{6A8DA668-A128-49B3-98C3-57378DF1A40B}" destId="{817278AA-B4F5-4566-879A-DEC673F6599D}" srcOrd="0" destOrd="0" presId="urn:microsoft.com/office/officeart/2016/7/layout/BasicLinearProcessNumbered"/>
    <dgm:cxn modelId="{6547A1FB-F3E6-475E-B10F-3A70C7DCC646}" type="presParOf" srcId="{6A8DA668-A128-49B3-98C3-57378DF1A40B}" destId="{8FF0CDD1-7B2E-4D1A-88AA-F227EAD3ADF2}" srcOrd="1" destOrd="0" presId="urn:microsoft.com/office/officeart/2016/7/layout/BasicLinearProcessNumbered"/>
    <dgm:cxn modelId="{4AF0C222-7408-4557-BAFA-B7F32225EB8C}" type="presParOf" srcId="{6A8DA668-A128-49B3-98C3-57378DF1A40B}" destId="{2B3D8E95-1E3A-4C93-8551-CB6C4897CFFC}" srcOrd="2" destOrd="0" presId="urn:microsoft.com/office/officeart/2016/7/layout/BasicLinearProcessNumbered"/>
    <dgm:cxn modelId="{D01D2BEE-9375-48F6-BEA1-0AB93B152DF9}" type="presParOf" srcId="{6A8DA668-A128-49B3-98C3-57378DF1A40B}" destId="{C26ED0F9-D074-4EC8-A449-05642E640DF7}" srcOrd="3" destOrd="0" presId="urn:microsoft.com/office/officeart/2016/7/layout/BasicLinearProcessNumbered"/>
    <dgm:cxn modelId="{A8EF5CD7-ABC5-4107-B35F-E32D5CF85C3F}" type="presParOf" srcId="{E44A6D2B-EE31-4C81-BB81-61822A452D2F}" destId="{6D26550C-0394-446D-A529-677676BD6BBD}" srcOrd="5" destOrd="0" presId="urn:microsoft.com/office/officeart/2016/7/layout/BasicLinearProcessNumbered"/>
    <dgm:cxn modelId="{E7C340C3-2387-45CB-9FB5-C52C2EA56FD1}" type="presParOf" srcId="{E44A6D2B-EE31-4C81-BB81-61822A452D2F}" destId="{ED3D20A7-F4A0-4767-A680-41532D3EAFF9}" srcOrd="6" destOrd="0" presId="urn:microsoft.com/office/officeart/2016/7/layout/BasicLinearProcessNumbered"/>
    <dgm:cxn modelId="{8DD60AA8-47F2-41A2-B052-A3B98785D901}" type="presParOf" srcId="{ED3D20A7-F4A0-4767-A680-41532D3EAFF9}" destId="{AED048B5-6F0F-45F3-BF3D-4A778A7DCFD9}" srcOrd="0" destOrd="0" presId="urn:microsoft.com/office/officeart/2016/7/layout/BasicLinearProcessNumbered"/>
    <dgm:cxn modelId="{1D5F9E57-9B5F-4161-8129-E1CF5DA80FD1}" type="presParOf" srcId="{ED3D20A7-F4A0-4767-A680-41532D3EAFF9}" destId="{164C1ADC-C2A4-415D-AB8D-3455C28CB6AF}" srcOrd="1" destOrd="0" presId="urn:microsoft.com/office/officeart/2016/7/layout/BasicLinearProcessNumbered"/>
    <dgm:cxn modelId="{7902691B-B398-4945-828C-F54413E8656B}" type="presParOf" srcId="{ED3D20A7-F4A0-4767-A680-41532D3EAFF9}" destId="{344A2F72-C745-4131-8E22-75CAC6CF4F4D}" srcOrd="2" destOrd="0" presId="urn:microsoft.com/office/officeart/2016/7/layout/BasicLinearProcessNumbered"/>
    <dgm:cxn modelId="{A0B9CC30-91D6-4BBE-AAAF-7EA32AE84348}" type="presParOf" srcId="{ED3D20A7-F4A0-4767-A680-41532D3EAFF9}" destId="{164FE581-01A5-41F0-859B-47B7262111F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BCDE7B-7317-4F06-9DB6-747C742E32BD}" type="doc">
      <dgm:prSet loTypeId="urn:microsoft.com/office/officeart/2008/layout/AlternatingHexagons" loCatId="list" qsTypeId="urn:microsoft.com/office/officeart/2005/8/quickstyle/simple5" qsCatId="simple" csTypeId="urn:microsoft.com/office/officeart/2005/8/colors/accent1_3" csCatId="accent1" phldr="1"/>
      <dgm:spPr/>
      <dgm:t>
        <a:bodyPr/>
        <a:lstStyle/>
        <a:p>
          <a:endParaRPr lang="en-US"/>
        </a:p>
      </dgm:t>
    </dgm:pt>
    <dgm:pt modelId="{0D0E4773-A411-497C-BD8D-EB0E66868D15}">
      <dgm:prSet custT="1"/>
      <dgm:spPr/>
      <dgm:t>
        <a:bodyPr/>
        <a:lstStyle/>
        <a:p>
          <a:r>
            <a:rPr lang="en-US" sz="1200" dirty="0"/>
            <a:t>Single point of failure</a:t>
          </a:r>
        </a:p>
      </dgm:t>
    </dgm:pt>
    <dgm:pt modelId="{0FB179AB-7092-4CE9-AC5E-D838B3CB4923}" type="parTrans" cxnId="{00CC5892-4B83-4EC7-A43F-2CBD2C88A77A}">
      <dgm:prSet/>
      <dgm:spPr/>
      <dgm:t>
        <a:bodyPr/>
        <a:lstStyle/>
        <a:p>
          <a:endParaRPr lang="en-US"/>
        </a:p>
      </dgm:t>
    </dgm:pt>
    <dgm:pt modelId="{3E3564FC-B50B-48C2-B661-65EDED07984D}" type="sibTrans" cxnId="{00CC5892-4B83-4EC7-A43F-2CBD2C88A77A}">
      <dgm:prSet/>
      <dgm:spPr/>
      <dgm:t>
        <a:bodyPr/>
        <a:lstStyle/>
        <a:p>
          <a:endParaRPr lang="en-US"/>
        </a:p>
      </dgm:t>
    </dgm:pt>
    <dgm:pt modelId="{F678F83D-7C3D-455C-86D8-9651AC077377}">
      <dgm:prSet custT="1"/>
      <dgm:spPr/>
      <dgm:t>
        <a:bodyPr/>
        <a:lstStyle/>
        <a:p>
          <a:r>
            <a:rPr lang="en-US" sz="1200" dirty="0"/>
            <a:t>Highly Available</a:t>
          </a:r>
        </a:p>
      </dgm:t>
    </dgm:pt>
    <dgm:pt modelId="{81CA6051-F709-4427-81D1-24F52ADE29E4}" type="parTrans" cxnId="{CB772C0A-CEAF-4CB2-9F9F-CC1C7465E23E}">
      <dgm:prSet/>
      <dgm:spPr/>
      <dgm:t>
        <a:bodyPr/>
        <a:lstStyle/>
        <a:p>
          <a:endParaRPr lang="en-US"/>
        </a:p>
      </dgm:t>
    </dgm:pt>
    <dgm:pt modelId="{AA4476E8-85F9-461A-9951-E30696F8C7B6}" type="sibTrans" cxnId="{CB772C0A-CEAF-4CB2-9F9F-CC1C7465E23E}">
      <dgm:prSet/>
      <dgm:spPr/>
      <dgm:t>
        <a:bodyPr/>
        <a:lstStyle/>
        <a:p>
          <a:endParaRPr lang="en-US"/>
        </a:p>
      </dgm:t>
    </dgm:pt>
    <dgm:pt modelId="{18505C3F-C3D6-4112-869D-43E4994A7F31}">
      <dgm:prSet custT="1"/>
      <dgm:spPr/>
      <dgm:t>
        <a:bodyPr lIns="0" rIns="0"/>
        <a:lstStyle/>
        <a:p>
          <a:r>
            <a:rPr lang="en-US" sz="1200" dirty="0"/>
            <a:t>Performance</a:t>
          </a:r>
        </a:p>
      </dgm:t>
    </dgm:pt>
    <dgm:pt modelId="{FEFB01AD-F617-4DAE-9FFB-D3F01DB1F340}" type="parTrans" cxnId="{9AECDB84-5097-4F5A-B79E-D853BB31BA67}">
      <dgm:prSet/>
      <dgm:spPr/>
      <dgm:t>
        <a:bodyPr/>
        <a:lstStyle/>
        <a:p>
          <a:endParaRPr lang="en-US"/>
        </a:p>
      </dgm:t>
    </dgm:pt>
    <dgm:pt modelId="{C6439A25-4BB3-488B-A390-66592BA3EC4A}" type="sibTrans" cxnId="{9AECDB84-5097-4F5A-B79E-D853BB31BA67}">
      <dgm:prSet/>
      <dgm:spPr/>
      <dgm:t>
        <a:bodyPr/>
        <a:lstStyle/>
        <a:p>
          <a:endParaRPr lang="en-US"/>
        </a:p>
      </dgm:t>
    </dgm:pt>
    <dgm:pt modelId="{2B06E602-518A-499B-9CD9-E47FD9B339C3}">
      <dgm:prSet custT="1"/>
      <dgm:spPr/>
      <dgm:t>
        <a:bodyPr/>
        <a:lstStyle/>
        <a:p>
          <a:r>
            <a:rPr lang="en-US" sz="1200" dirty="0"/>
            <a:t>Scalable</a:t>
          </a:r>
        </a:p>
      </dgm:t>
    </dgm:pt>
    <dgm:pt modelId="{55BCA186-72BD-4C53-BA21-5070662D347F}" type="sibTrans" cxnId="{93A23A45-1256-49CE-A845-192489136253}">
      <dgm:prSet/>
      <dgm:spPr/>
      <dgm:t>
        <a:bodyPr/>
        <a:lstStyle/>
        <a:p>
          <a:endParaRPr lang="en-US"/>
        </a:p>
      </dgm:t>
    </dgm:pt>
    <dgm:pt modelId="{AB99C359-AC6F-4426-B903-FEED32D369D4}" type="parTrans" cxnId="{93A23A45-1256-49CE-A845-192489136253}">
      <dgm:prSet/>
      <dgm:spPr/>
      <dgm:t>
        <a:bodyPr/>
        <a:lstStyle/>
        <a:p>
          <a:endParaRPr lang="en-US"/>
        </a:p>
      </dgm:t>
    </dgm:pt>
    <dgm:pt modelId="{478BA746-F22D-48CF-BBD0-B3375CCEAEC7}" type="pres">
      <dgm:prSet presAssocID="{79BCDE7B-7317-4F06-9DB6-747C742E32BD}" presName="Name0" presStyleCnt="0">
        <dgm:presLayoutVars>
          <dgm:chMax/>
          <dgm:chPref/>
          <dgm:dir/>
          <dgm:animLvl val="lvl"/>
        </dgm:presLayoutVars>
      </dgm:prSet>
      <dgm:spPr/>
    </dgm:pt>
    <dgm:pt modelId="{B8DD9E21-75B8-47AA-AA7E-DB39E686BAA6}" type="pres">
      <dgm:prSet presAssocID="{0D0E4773-A411-497C-BD8D-EB0E66868D15}" presName="composite" presStyleCnt="0"/>
      <dgm:spPr/>
    </dgm:pt>
    <dgm:pt modelId="{70D6AF1E-FDBC-4B2D-9458-5BD907E859D4}" type="pres">
      <dgm:prSet presAssocID="{0D0E4773-A411-497C-BD8D-EB0E66868D15}" presName="Parent1" presStyleLbl="node1" presStyleIdx="0" presStyleCnt="8" custLinFactNeighborX="19325" custLinFactNeighborY="989">
        <dgm:presLayoutVars>
          <dgm:chMax val="1"/>
          <dgm:chPref val="1"/>
          <dgm:bulletEnabled val="1"/>
        </dgm:presLayoutVars>
      </dgm:prSet>
      <dgm:spPr/>
    </dgm:pt>
    <dgm:pt modelId="{CA020431-382E-4F72-8A64-C5C4F5622CEA}" type="pres">
      <dgm:prSet presAssocID="{0D0E4773-A411-497C-BD8D-EB0E66868D15}" presName="Childtext1" presStyleLbl="revTx" presStyleIdx="0" presStyleCnt="4">
        <dgm:presLayoutVars>
          <dgm:chMax val="0"/>
          <dgm:chPref val="0"/>
          <dgm:bulletEnabled val="1"/>
        </dgm:presLayoutVars>
      </dgm:prSet>
      <dgm:spPr/>
    </dgm:pt>
    <dgm:pt modelId="{7D80C837-CD2B-41E1-B034-59EA12307B8A}" type="pres">
      <dgm:prSet presAssocID="{0D0E4773-A411-497C-BD8D-EB0E66868D15}" presName="BalanceSpacing" presStyleCnt="0"/>
      <dgm:spPr/>
    </dgm:pt>
    <dgm:pt modelId="{B1D16C44-CB64-4FBD-8101-030C99786B56}" type="pres">
      <dgm:prSet presAssocID="{0D0E4773-A411-497C-BD8D-EB0E66868D15}" presName="BalanceSpacing1" presStyleCnt="0"/>
      <dgm:spPr/>
    </dgm:pt>
    <dgm:pt modelId="{875FCE92-8E1A-40CA-81E6-0583CCDFB267}" type="pres">
      <dgm:prSet presAssocID="{3E3564FC-B50B-48C2-B661-65EDED07984D}" presName="Accent1Text" presStyleLbl="node1" presStyleIdx="1" presStyleCnt="8"/>
      <dgm:spPr/>
    </dgm:pt>
    <dgm:pt modelId="{A9B4C98A-736E-4C7F-80D4-28081C324F82}" type="pres">
      <dgm:prSet presAssocID="{3E3564FC-B50B-48C2-B661-65EDED07984D}" presName="spaceBetweenRectangles" presStyleCnt="0"/>
      <dgm:spPr/>
    </dgm:pt>
    <dgm:pt modelId="{FD38766C-6EBF-4BC6-B362-11E97831645D}" type="pres">
      <dgm:prSet presAssocID="{F678F83D-7C3D-455C-86D8-9651AC077377}" presName="composite" presStyleCnt="0"/>
      <dgm:spPr/>
    </dgm:pt>
    <dgm:pt modelId="{DE7053B1-4CEA-406C-A78D-2F5E87254405}" type="pres">
      <dgm:prSet presAssocID="{F678F83D-7C3D-455C-86D8-9651AC077377}" presName="Parent1" presStyleLbl="node1" presStyleIdx="2" presStyleCnt="8" custLinFactNeighborX="19859" custLinFactNeighborY="1357">
        <dgm:presLayoutVars>
          <dgm:chMax val="1"/>
          <dgm:chPref val="1"/>
          <dgm:bulletEnabled val="1"/>
        </dgm:presLayoutVars>
      </dgm:prSet>
      <dgm:spPr/>
    </dgm:pt>
    <dgm:pt modelId="{2CCD67B9-7856-46E8-B4B6-7C389410FF89}" type="pres">
      <dgm:prSet presAssocID="{F678F83D-7C3D-455C-86D8-9651AC077377}" presName="Childtext1" presStyleLbl="revTx" presStyleIdx="1" presStyleCnt="4">
        <dgm:presLayoutVars>
          <dgm:chMax val="0"/>
          <dgm:chPref val="0"/>
          <dgm:bulletEnabled val="1"/>
        </dgm:presLayoutVars>
      </dgm:prSet>
      <dgm:spPr/>
    </dgm:pt>
    <dgm:pt modelId="{7E4DB331-C330-403D-ADF7-AFB34958C0D8}" type="pres">
      <dgm:prSet presAssocID="{F678F83D-7C3D-455C-86D8-9651AC077377}" presName="BalanceSpacing" presStyleCnt="0"/>
      <dgm:spPr/>
    </dgm:pt>
    <dgm:pt modelId="{F2F831A5-5F28-4E50-AC0C-1AE3B635EE36}" type="pres">
      <dgm:prSet presAssocID="{F678F83D-7C3D-455C-86D8-9651AC077377}" presName="BalanceSpacing1" presStyleCnt="0"/>
      <dgm:spPr/>
    </dgm:pt>
    <dgm:pt modelId="{3D4992EC-3686-48CE-BA1B-9F201090FFF9}" type="pres">
      <dgm:prSet presAssocID="{AA4476E8-85F9-461A-9951-E30696F8C7B6}" presName="Accent1Text" presStyleLbl="node1" presStyleIdx="3" presStyleCnt="8"/>
      <dgm:spPr/>
    </dgm:pt>
    <dgm:pt modelId="{4910B91D-B996-411A-8377-A3B2CD93386A}" type="pres">
      <dgm:prSet presAssocID="{AA4476E8-85F9-461A-9951-E30696F8C7B6}" presName="spaceBetweenRectangles" presStyleCnt="0"/>
      <dgm:spPr/>
    </dgm:pt>
    <dgm:pt modelId="{E0FCB4F2-8316-4D8B-A5FB-B4FBE90402B2}" type="pres">
      <dgm:prSet presAssocID="{2B06E602-518A-499B-9CD9-E47FD9B339C3}" presName="composite" presStyleCnt="0"/>
      <dgm:spPr/>
    </dgm:pt>
    <dgm:pt modelId="{68B3D022-AA73-4D4A-A059-91E2AB866989}" type="pres">
      <dgm:prSet presAssocID="{2B06E602-518A-499B-9CD9-E47FD9B339C3}" presName="Parent1" presStyleLbl="node1" presStyleIdx="4" presStyleCnt="8">
        <dgm:presLayoutVars>
          <dgm:chMax val="1"/>
          <dgm:chPref val="1"/>
          <dgm:bulletEnabled val="1"/>
        </dgm:presLayoutVars>
      </dgm:prSet>
      <dgm:spPr/>
    </dgm:pt>
    <dgm:pt modelId="{C0F05B5B-C910-4E65-AA36-458FB387D1C3}" type="pres">
      <dgm:prSet presAssocID="{2B06E602-518A-499B-9CD9-E47FD9B339C3}" presName="Childtext1" presStyleLbl="revTx" presStyleIdx="2" presStyleCnt="4">
        <dgm:presLayoutVars>
          <dgm:chMax val="0"/>
          <dgm:chPref val="0"/>
          <dgm:bulletEnabled val="1"/>
        </dgm:presLayoutVars>
      </dgm:prSet>
      <dgm:spPr/>
    </dgm:pt>
    <dgm:pt modelId="{2E1FC1B9-858C-4B5D-9B3A-C0F47D0A516C}" type="pres">
      <dgm:prSet presAssocID="{2B06E602-518A-499B-9CD9-E47FD9B339C3}" presName="BalanceSpacing" presStyleCnt="0"/>
      <dgm:spPr/>
    </dgm:pt>
    <dgm:pt modelId="{DC5E8833-AA21-4AB4-862C-B788AC225674}" type="pres">
      <dgm:prSet presAssocID="{2B06E602-518A-499B-9CD9-E47FD9B339C3}" presName="BalanceSpacing1" presStyleCnt="0"/>
      <dgm:spPr/>
    </dgm:pt>
    <dgm:pt modelId="{51F7F2F0-E614-4344-A040-CEBC58027AEB}" type="pres">
      <dgm:prSet presAssocID="{55BCA186-72BD-4C53-BA21-5070662D347F}" presName="Accent1Text" presStyleLbl="node1" presStyleIdx="5" presStyleCnt="8"/>
      <dgm:spPr/>
    </dgm:pt>
    <dgm:pt modelId="{9D4C2382-5E25-4608-948A-004FF4882AAC}" type="pres">
      <dgm:prSet presAssocID="{55BCA186-72BD-4C53-BA21-5070662D347F}" presName="spaceBetweenRectangles" presStyleCnt="0"/>
      <dgm:spPr/>
    </dgm:pt>
    <dgm:pt modelId="{A6CD3EBB-599F-4236-A3CD-31B3D9552B53}" type="pres">
      <dgm:prSet presAssocID="{18505C3F-C3D6-4112-869D-43E4994A7F31}" presName="composite" presStyleCnt="0"/>
      <dgm:spPr/>
    </dgm:pt>
    <dgm:pt modelId="{E66540C8-8069-45B8-A097-801D67A694A8}" type="pres">
      <dgm:prSet presAssocID="{18505C3F-C3D6-4112-869D-43E4994A7F31}" presName="Parent1" presStyleLbl="node1" presStyleIdx="6" presStyleCnt="8" custLinFactNeighborY="1466">
        <dgm:presLayoutVars>
          <dgm:chMax val="1"/>
          <dgm:chPref val="1"/>
          <dgm:bulletEnabled val="1"/>
        </dgm:presLayoutVars>
      </dgm:prSet>
      <dgm:spPr/>
    </dgm:pt>
    <dgm:pt modelId="{4C7E7FD3-7CC4-4318-89D7-745D58BED934}" type="pres">
      <dgm:prSet presAssocID="{18505C3F-C3D6-4112-869D-43E4994A7F31}" presName="Childtext1" presStyleLbl="revTx" presStyleIdx="3" presStyleCnt="4">
        <dgm:presLayoutVars>
          <dgm:chMax val="0"/>
          <dgm:chPref val="0"/>
          <dgm:bulletEnabled val="1"/>
        </dgm:presLayoutVars>
      </dgm:prSet>
      <dgm:spPr/>
    </dgm:pt>
    <dgm:pt modelId="{C447A6E5-27CD-4543-8B8F-198DE3CA1250}" type="pres">
      <dgm:prSet presAssocID="{18505C3F-C3D6-4112-869D-43E4994A7F31}" presName="BalanceSpacing" presStyleCnt="0"/>
      <dgm:spPr/>
    </dgm:pt>
    <dgm:pt modelId="{93E5F6CA-0633-4BE8-AF4A-ADE2A8B3619D}" type="pres">
      <dgm:prSet presAssocID="{18505C3F-C3D6-4112-869D-43E4994A7F31}" presName="BalanceSpacing1" presStyleCnt="0"/>
      <dgm:spPr/>
    </dgm:pt>
    <dgm:pt modelId="{2F56FACD-BF3A-4E55-A75C-93FA681D0539}" type="pres">
      <dgm:prSet presAssocID="{C6439A25-4BB3-488B-A390-66592BA3EC4A}" presName="Accent1Text" presStyleLbl="node1" presStyleIdx="7" presStyleCnt="8" custLinFactNeighborX="21290" custLinFactNeighborY="612"/>
      <dgm:spPr/>
    </dgm:pt>
  </dgm:ptLst>
  <dgm:cxnLst>
    <dgm:cxn modelId="{CB772C0A-CEAF-4CB2-9F9F-CC1C7465E23E}" srcId="{79BCDE7B-7317-4F06-9DB6-747C742E32BD}" destId="{F678F83D-7C3D-455C-86D8-9651AC077377}" srcOrd="1" destOrd="0" parTransId="{81CA6051-F709-4427-81D1-24F52ADE29E4}" sibTransId="{AA4476E8-85F9-461A-9951-E30696F8C7B6}"/>
    <dgm:cxn modelId="{B6B3D236-E771-4441-B863-2FEC94201C46}" type="presOf" srcId="{55BCA186-72BD-4C53-BA21-5070662D347F}" destId="{51F7F2F0-E614-4344-A040-CEBC58027AEB}" srcOrd="0" destOrd="0" presId="urn:microsoft.com/office/officeart/2008/layout/AlternatingHexagons"/>
    <dgm:cxn modelId="{93A23A45-1256-49CE-A845-192489136253}" srcId="{79BCDE7B-7317-4F06-9DB6-747C742E32BD}" destId="{2B06E602-518A-499B-9CD9-E47FD9B339C3}" srcOrd="2" destOrd="0" parTransId="{AB99C359-AC6F-4426-B903-FEED32D369D4}" sibTransId="{55BCA186-72BD-4C53-BA21-5070662D347F}"/>
    <dgm:cxn modelId="{96D01883-DA47-42EB-B472-8C0A7B5890B2}" type="presOf" srcId="{AA4476E8-85F9-461A-9951-E30696F8C7B6}" destId="{3D4992EC-3686-48CE-BA1B-9F201090FFF9}" srcOrd="0" destOrd="0" presId="urn:microsoft.com/office/officeart/2008/layout/AlternatingHexagons"/>
    <dgm:cxn modelId="{9AECDB84-5097-4F5A-B79E-D853BB31BA67}" srcId="{79BCDE7B-7317-4F06-9DB6-747C742E32BD}" destId="{18505C3F-C3D6-4112-869D-43E4994A7F31}" srcOrd="3" destOrd="0" parTransId="{FEFB01AD-F617-4DAE-9FFB-D3F01DB1F340}" sibTransId="{C6439A25-4BB3-488B-A390-66592BA3EC4A}"/>
    <dgm:cxn modelId="{BFA70790-5EBB-4720-BD15-FDE4F6FC9CD3}" type="presOf" srcId="{C6439A25-4BB3-488B-A390-66592BA3EC4A}" destId="{2F56FACD-BF3A-4E55-A75C-93FA681D0539}" srcOrd="0" destOrd="0" presId="urn:microsoft.com/office/officeart/2008/layout/AlternatingHexagons"/>
    <dgm:cxn modelId="{00CC5892-4B83-4EC7-A43F-2CBD2C88A77A}" srcId="{79BCDE7B-7317-4F06-9DB6-747C742E32BD}" destId="{0D0E4773-A411-497C-BD8D-EB0E66868D15}" srcOrd="0" destOrd="0" parTransId="{0FB179AB-7092-4CE9-AC5E-D838B3CB4923}" sibTransId="{3E3564FC-B50B-48C2-B661-65EDED07984D}"/>
    <dgm:cxn modelId="{AB932AC4-1773-4477-BC6C-340CFB6755BD}" type="presOf" srcId="{2B06E602-518A-499B-9CD9-E47FD9B339C3}" destId="{68B3D022-AA73-4D4A-A059-91E2AB866989}" srcOrd="0" destOrd="0" presId="urn:microsoft.com/office/officeart/2008/layout/AlternatingHexagons"/>
    <dgm:cxn modelId="{4549D4D8-29EC-4E98-A4E0-42A403E9AF86}" type="presOf" srcId="{79BCDE7B-7317-4F06-9DB6-747C742E32BD}" destId="{478BA746-F22D-48CF-BBD0-B3375CCEAEC7}" srcOrd="0" destOrd="0" presId="urn:microsoft.com/office/officeart/2008/layout/AlternatingHexagons"/>
    <dgm:cxn modelId="{1F4A45DB-74BE-45BF-9971-280F2D45E413}" type="presOf" srcId="{F678F83D-7C3D-455C-86D8-9651AC077377}" destId="{DE7053B1-4CEA-406C-A78D-2F5E87254405}" srcOrd="0" destOrd="0" presId="urn:microsoft.com/office/officeart/2008/layout/AlternatingHexagons"/>
    <dgm:cxn modelId="{8BFEE0DF-EEBA-43BB-A4A2-E44EDAAC51C5}" type="presOf" srcId="{3E3564FC-B50B-48C2-B661-65EDED07984D}" destId="{875FCE92-8E1A-40CA-81E6-0583CCDFB267}" srcOrd="0" destOrd="0" presId="urn:microsoft.com/office/officeart/2008/layout/AlternatingHexagons"/>
    <dgm:cxn modelId="{934313F1-6404-42C9-996B-D293F1A469B8}" type="presOf" srcId="{18505C3F-C3D6-4112-869D-43E4994A7F31}" destId="{E66540C8-8069-45B8-A097-801D67A694A8}" srcOrd="0" destOrd="0" presId="urn:microsoft.com/office/officeart/2008/layout/AlternatingHexagons"/>
    <dgm:cxn modelId="{130FFCF7-35D4-44FB-A829-2CDBA66FFB96}" type="presOf" srcId="{0D0E4773-A411-497C-BD8D-EB0E66868D15}" destId="{70D6AF1E-FDBC-4B2D-9458-5BD907E859D4}" srcOrd="0" destOrd="0" presId="urn:microsoft.com/office/officeart/2008/layout/AlternatingHexagons"/>
    <dgm:cxn modelId="{C15C602D-4AF9-471F-845B-96DCBAB70EF2}" type="presParOf" srcId="{478BA746-F22D-48CF-BBD0-B3375CCEAEC7}" destId="{B8DD9E21-75B8-47AA-AA7E-DB39E686BAA6}" srcOrd="0" destOrd="0" presId="urn:microsoft.com/office/officeart/2008/layout/AlternatingHexagons"/>
    <dgm:cxn modelId="{2C9672AB-9DDF-4DB1-83A4-1B84EBEDC5F4}" type="presParOf" srcId="{B8DD9E21-75B8-47AA-AA7E-DB39E686BAA6}" destId="{70D6AF1E-FDBC-4B2D-9458-5BD907E859D4}" srcOrd="0" destOrd="0" presId="urn:microsoft.com/office/officeart/2008/layout/AlternatingHexagons"/>
    <dgm:cxn modelId="{43C0624E-CD56-461E-B076-85D25FB43AC3}" type="presParOf" srcId="{B8DD9E21-75B8-47AA-AA7E-DB39E686BAA6}" destId="{CA020431-382E-4F72-8A64-C5C4F5622CEA}" srcOrd="1" destOrd="0" presId="urn:microsoft.com/office/officeart/2008/layout/AlternatingHexagons"/>
    <dgm:cxn modelId="{73A37711-D177-4E10-9E1C-402CB812BE5F}" type="presParOf" srcId="{B8DD9E21-75B8-47AA-AA7E-DB39E686BAA6}" destId="{7D80C837-CD2B-41E1-B034-59EA12307B8A}" srcOrd="2" destOrd="0" presId="urn:microsoft.com/office/officeart/2008/layout/AlternatingHexagons"/>
    <dgm:cxn modelId="{D942D936-BE4B-46C6-AF5A-9F26F4077F68}" type="presParOf" srcId="{B8DD9E21-75B8-47AA-AA7E-DB39E686BAA6}" destId="{B1D16C44-CB64-4FBD-8101-030C99786B56}" srcOrd="3" destOrd="0" presId="urn:microsoft.com/office/officeart/2008/layout/AlternatingHexagons"/>
    <dgm:cxn modelId="{FCBFDAA3-5E86-47F1-8675-59E27A8F3490}" type="presParOf" srcId="{B8DD9E21-75B8-47AA-AA7E-DB39E686BAA6}" destId="{875FCE92-8E1A-40CA-81E6-0583CCDFB267}" srcOrd="4" destOrd="0" presId="urn:microsoft.com/office/officeart/2008/layout/AlternatingHexagons"/>
    <dgm:cxn modelId="{70B5F9CF-CF54-454E-B686-175386E5B9F1}" type="presParOf" srcId="{478BA746-F22D-48CF-BBD0-B3375CCEAEC7}" destId="{A9B4C98A-736E-4C7F-80D4-28081C324F82}" srcOrd="1" destOrd="0" presId="urn:microsoft.com/office/officeart/2008/layout/AlternatingHexagons"/>
    <dgm:cxn modelId="{F1800CAA-F186-448D-B290-54AE905E6A83}" type="presParOf" srcId="{478BA746-F22D-48CF-BBD0-B3375CCEAEC7}" destId="{FD38766C-6EBF-4BC6-B362-11E97831645D}" srcOrd="2" destOrd="0" presId="urn:microsoft.com/office/officeart/2008/layout/AlternatingHexagons"/>
    <dgm:cxn modelId="{0CB809AD-54F5-487A-8CF5-EEA9ECA6F982}" type="presParOf" srcId="{FD38766C-6EBF-4BC6-B362-11E97831645D}" destId="{DE7053B1-4CEA-406C-A78D-2F5E87254405}" srcOrd="0" destOrd="0" presId="urn:microsoft.com/office/officeart/2008/layout/AlternatingHexagons"/>
    <dgm:cxn modelId="{F358039A-180C-4A03-A46E-859C876F2B7A}" type="presParOf" srcId="{FD38766C-6EBF-4BC6-B362-11E97831645D}" destId="{2CCD67B9-7856-46E8-B4B6-7C389410FF89}" srcOrd="1" destOrd="0" presId="urn:microsoft.com/office/officeart/2008/layout/AlternatingHexagons"/>
    <dgm:cxn modelId="{934A42E9-F7E8-4406-BC90-830C61136D90}" type="presParOf" srcId="{FD38766C-6EBF-4BC6-B362-11E97831645D}" destId="{7E4DB331-C330-403D-ADF7-AFB34958C0D8}" srcOrd="2" destOrd="0" presId="urn:microsoft.com/office/officeart/2008/layout/AlternatingHexagons"/>
    <dgm:cxn modelId="{A4DB280E-0734-4185-8329-CC97C92F8920}" type="presParOf" srcId="{FD38766C-6EBF-4BC6-B362-11E97831645D}" destId="{F2F831A5-5F28-4E50-AC0C-1AE3B635EE36}" srcOrd="3" destOrd="0" presId="urn:microsoft.com/office/officeart/2008/layout/AlternatingHexagons"/>
    <dgm:cxn modelId="{761B72B7-8CEE-4488-897D-5BBD4EBB4B7E}" type="presParOf" srcId="{FD38766C-6EBF-4BC6-B362-11E97831645D}" destId="{3D4992EC-3686-48CE-BA1B-9F201090FFF9}" srcOrd="4" destOrd="0" presId="urn:microsoft.com/office/officeart/2008/layout/AlternatingHexagons"/>
    <dgm:cxn modelId="{7CFA2EA3-F421-49D2-AB2A-26ED80B4B7EF}" type="presParOf" srcId="{478BA746-F22D-48CF-BBD0-B3375CCEAEC7}" destId="{4910B91D-B996-411A-8377-A3B2CD93386A}" srcOrd="3" destOrd="0" presId="urn:microsoft.com/office/officeart/2008/layout/AlternatingHexagons"/>
    <dgm:cxn modelId="{13E6332F-4123-4F14-A8D6-3A0D9B28CBC3}" type="presParOf" srcId="{478BA746-F22D-48CF-BBD0-B3375CCEAEC7}" destId="{E0FCB4F2-8316-4D8B-A5FB-B4FBE90402B2}" srcOrd="4" destOrd="0" presId="urn:microsoft.com/office/officeart/2008/layout/AlternatingHexagons"/>
    <dgm:cxn modelId="{9D06A2D3-D15B-4E53-8E4D-34358984BB1A}" type="presParOf" srcId="{E0FCB4F2-8316-4D8B-A5FB-B4FBE90402B2}" destId="{68B3D022-AA73-4D4A-A059-91E2AB866989}" srcOrd="0" destOrd="0" presId="urn:microsoft.com/office/officeart/2008/layout/AlternatingHexagons"/>
    <dgm:cxn modelId="{22A4A7E0-1AAF-4283-AF70-22D9DD7E4886}" type="presParOf" srcId="{E0FCB4F2-8316-4D8B-A5FB-B4FBE90402B2}" destId="{C0F05B5B-C910-4E65-AA36-458FB387D1C3}" srcOrd="1" destOrd="0" presId="urn:microsoft.com/office/officeart/2008/layout/AlternatingHexagons"/>
    <dgm:cxn modelId="{6A100230-5E93-47C6-B89E-9AA142356A78}" type="presParOf" srcId="{E0FCB4F2-8316-4D8B-A5FB-B4FBE90402B2}" destId="{2E1FC1B9-858C-4B5D-9B3A-C0F47D0A516C}" srcOrd="2" destOrd="0" presId="urn:microsoft.com/office/officeart/2008/layout/AlternatingHexagons"/>
    <dgm:cxn modelId="{A05FE3AE-6A9F-4084-A5CF-8F4A8AD1CFFE}" type="presParOf" srcId="{E0FCB4F2-8316-4D8B-A5FB-B4FBE90402B2}" destId="{DC5E8833-AA21-4AB4-862C-B788AC225674}" srcOrd="3" destOrd="0" presId="urn:microsoft.com/office/officeart/2008/layout/AlternatingHexagons"/>
    <dgm:cxn modelId="{02264E89-D054-41C6-9707-FA49D42D6F0D}" type="presParOf" srcId="{E0FCB4F2-8316-4D8B-A5FB-B4FBE90402B2}" destId="{51F7F2F0-E614-4344-A040-CEBC58027AEB}" srcOrd="4" destOrd="0" presId="urn:microsoft.com/office/officeart/2008/layout/AlternatingHexagons"/>
    <dgm:cxn modelId="{80400AD9-0B0C-444D-936F-A10F9A232210}" type="presParOf" srcId="{478BA746-F22D-48CF-BBD0-B3375CCEAEC7}" destId="{9D4C2382-5E25-4608-948A-004FF4882AAC}" srcOrd="5" destOrd="0" presId="urn:microsoft.com/office/officeart/2008/layout/AlternatingHexagons"/>
    <dgm:cxn modelId="{CFADB6F6-2FB5-4E00-AD67-FBD9C77397E0}" type="presParOf" srcId="{478BA746-F22D-48CF-BBD0-B3375CCEAEC7}" destId="{A6CD3EBB-599F-4236-A3CD-31B3D9552B53}" srcOrd="6" destOrd="0" presId="urn:microsoft.com/office/officeart/2008/layout/AlternatingHexagons"/>
    <dgm:cxn modelId="{5FFEF89F-489F-4ACB-9794-1952567472FC}" type="presParOf" srcId="{A6CD3EBB-599F-4236-A3CD-31B3D9552B53}" destId="{E66540C8-8069-45B8-A097-801D67A694A8}" srcOrd="0" destOrd="0" presId="urn:microsoft.com/office/officeart/2008/layout/AlternatingHexagons"/>
    <dgm:cxn modelId="{D7E8A99C-51CF-40E3-851A-1AB74F4FAF8F}" type="presParOf" srcId="{A6CD3EBB-599F-4236-A3CD-31B3D9552B53}" destId="{4C7E7FD3-7CC4-4318-89D7-745D58BED934}" srcOrd="1" destOrd="0" presId="urn:microsoft.com/office/officeart/2008/layout/AlternatingHexagons"/>
    <dgm:cxn modelId="{7A0CB8D3-48AF-42BE-960B-8EA81FA25314}" type="presParOf" srcId="{A6CD3EBB-599F-4236-A3CD-31B3D9552B53}" destId="{C447A6E5-27CD-4543-8B8F-198DE3CA1250}" srcOrd="2" destOrd="0" presId="urn:microsoft.com/office/officeart/2008/layout/AlternatingHexagons"/>
    <dgm:cxn modelId="{3C0CF61B-1CD0-49F2-82EC-FC600E11F6FD}" type="presParOf" srcId="{A6CD3EBB-599F-4236-A3CD-31B3D9552B53}" destId="{93E5F6CA-0633-4BE8-AF4A-ADE2A8B3619D}" srcOrd="3" destOrd="0" presId="urn:microsoft.com/office/officeart/2008/layout/AlternatingHexagons"/>
    <dgm:cxn modelId="{13DDCEBF-1078-4279-9D68-A6F481409BB1}" type="presParOf" srcId="{A6CD3EBB-599F-4236-A3CD-31B3D9552B53}" destId="{2F56FACD-BF3A-4E55-A75C-93FA681D053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6AF1E-FDBC-4B2D-9458-5BD907E859D4}">
      <dsp:nvSpPr>
        <dsp:cNvPr id="0" name=""/>
        <dsp:cNvSpPr/>
      </dsp:nvSpPr>
      <dsp:spPr>
        <a:xfrm rot="5400000">
          <a:off x="3006113" y="218904"/>
          <a:ext cx="1778000" cy="1546860"/>
        </a:xfrm>
        <a:prstGeom prst="hexagon">
          <a:avLst>
            <a:gd name="adj" fmla="val 25000"/>
            <a:gd name="vf" fmla="val 115470"/>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endParaRPr lang="en-US" sz="5800" kern="1200" dirty="0"/>
        </a:p>
      </dsp:txBody>
      <dsp:txXfrm rot="-5400000">
        <a:off x="3362735" y="380406"/>
        <a:ext cx="1064756" cy="1223856"/>
      </dsp:txXfrm>
    </dsp:sp>
    <dsp:sp modelId="{CA020431-382E-4F72-8A64-C5C4F5622CEA}">
      <dsp:nvSpPr>
        <dsp:cNvPr id="0" name=""/>
        <dsp:cNvSpPr/>
      </dsp:nvSpPr>
      <dsp:spPr>
        <a:xfrm>
          <a:off x="4416552" y="441350"/>
          <a:ext cx="1984248" cy="1066800"/>
        </a:xfrm>
        <a:prstGeom prst="rect">
          <a:avLst/>
        </a:prstGeom>
        <a:noFill/>
        <a:ln>
          <a:noFill/>
        </a:ln>
        <a:effectLst/>
      </dsp:spPr>
      <dsp:style>
        <a:lnRef idx="0">
          <a:scrgbClr r="0" g="0" b="0"/>
        </a:lnRef>
        <a:fillRef idx="0">
          <a:scrgbClr r="0" g="0" b="0"/>
        </a:fillRef>
        <a:effectRef idx="0">
          <a:scrgbClr r="0" g="0" b="0"/>
        </a:effectRef>
        <a:fontRef idx="minor"/>
      </dsp:style>
    </dsp:sp>
    <dsp:sp modelId="{875FCE92-8E1A-40CA-81E6-0583CCDFB267}">
      <dsp:nvSpPr>
        <dsp:cNvPr id="0" name=""/>
        <dsp:cNvSpPr/>
      </dsp:nvSpPr>
      <dsp:spPr>
        <a:xfrm rot="5400000">
          <a:off x="1036573" y="201320"/>
          <a:ext cx="1778000" cy="1546860"/>
        </a:xfrm>
        <a:prstGeom prst="hexagon">
          <a:avLst>
            <a:gd name="adj" fmla="val 25000"/>
            <a:gd name="vf" fmla="val 115470"/>
          </a:avLst>
        </a:prstGeom>
        <a:gradFill rotWithShape="0">
          <a:gsLst>
            <a:gs pos="0">
              <a:schemeClr val="accent1">
                <a:shade val="80000"/>
                <a:hueOff val="119180"/>
                <a:satOff val="-12559"/>
                <a:lumOff val="6183"/>
                <a:alphaOff val="0"/>
                <a:shade val="51000"/>
                <a:satMod val="130000"/>
              </a:schemeClr>
            </a:gs>
            <a:gs pos="80000">
              <a:schemeClr val="accent1">
                <a:shade val="80000"/>
                <a:hueOff val="119180"/>
                <a:satOff val="-12559"/>
                <a:lumOff val="6183"/>
                <a:alphaOff val="0"/>
                <a:shade val="93000"/>
                <a:satMod val="130000"/>
              </a:schemeClr>
            </a:gs>
            <a:gs pos="100000">
              <a:schemeClr val="accent1">
                <a:shade val="80000"/>
                <a:hueOff val="119180"/>
                <a:satOff val="-12559"/>
                <a:lumOff val="618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93195" y="362822"/>
        <a:ext cx="1064756" cy="1223856"/>
      </dsp:txXfrm>
    </dsp:sp>
    <dsp:sp modelId="{DE7053B1-4CEA-406C-A78D-2F5E87254405}">
      <dsp:nvSpPr>
        <dsp:cNvPr id="0" name=""/>
        <dsp:cNvSpPr/>
      </dsp:nvSpPr>
      <dsp:spPr>
        <a:xfrm rot="5400000">
          <a:off x="2175868" y="1734614"/>
          <a:ext cx="1778000" cy="1546860"/>
        </a:xfrm>
        <a:prstGeom prst="hexagon">
          <a:avLst>
            <a:gd name="adj" fmla="val 25000"/>
            <a:gd name="vf" fmla="val 115470"/>
          </a:avLst>
        </a:prstGeom>
        <a:gradFill rotWithShape="0">
          <a:gsLst>
            <a:gs pos="0">
              <a:schemeClr val="accent1">
                <a:shade val="80000"/>
                <a:hueOff val="238361"/>
                <a:satOff val="-25119"/>
                <a:lumOff val="12366"/>
                <a:alphaOff val="0"/>
                <a:shade val="51000"/>
                <a:satMod val="130000"/>
              </a:schemeClr>
            </a:gs>
            <a:gs pos="80000">
              <a:schemeClr val="accent1">
                <a:shade val="80000"/>
                <a:hueOff val="238361"/>
                <a:satOff val="-25119"/>
                <a:lumOff val="12366"/>
                <a:alphaOff val="0"/>
                <a:shade val="93000"/>
                <a:satMod val="130000"/>
              </a:schemeClr>
            </a:gs>
            <a:gs pos="100000">
              <a:schemeClr val="accent1">
                <a:shade val="80000"/>
                <a:hueOff val="238361"/>
                <a:satOff val="-25119"/>
                <a:lumOff val="1236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endParaRPr lang="en-US" sz="5800" kern="1200" dirty="0"/>
        </a:p>
      </dsp:txBody>
      <dsp:txXfrm rot="-5400000">
        <a:off x="2532490" y="1896116"/>
        <a:ext cx="1064756" cy="1223856"/>
      </dsp:txXfrm>
    </dsp:sp>
    <dsp:sp modelId="{2CCD67B9-7856-46E8-B4B6-7C389410FF89}">
      <dsp:nvSpPr>
        <dsp:cNvPr id="0" name=""/>
        <dsp:cNvSpPr/>
      </dsp:nvSpPr>
      <dsp:spPr>
        <a:xfrm>
          <a:off x="0" y="1950516"/>
          <a:ext cx="1920240" cy="1066800"/>
        </a:xfrm>
        <a:prstGeom prst="rect">
          <a:avLst/>
        </a:prstGeom>
        <a:noFill/>
        <a:ln>
          <a:noFill/>
        </a:ln>
        <a:effectLst/>
      </dsp:spPr>
      <dsp:style>
        <a:lnRef idx="0">
          <a:scrgbClr r="0" g="0" b="0"/>
        </a:lnRef>
        <a:fillRef idx="0">
          <a:scrgbClr r="0" g="0" b="0"/>
        </a:fillRef>
        <a:effectRef idx="0">
          <a:scrgbClr r="0" g="0" b="0"/>
        </a:effectRef>
        <a:fontRef idx="minor"/>
      </dsp:style>
    </dsp:sp>
    <dsp:sp modelId="{3D4992EC-3686-48CE-BA1B-9F201090FFF9}">
      <dsp:nvSpPr>
        <dsp:cNvPr id="0" name=""/>
        <dsp:cNvSpPr/>
      </dsp:nvSpPr>
      <dsp:spPr>
        <a:xfrm rot="5400000">
          <a:off x="3539286" y="1710486"/>
          <a:ext cx="1778000" cy="1546860"/>
        </a:xfrm>
        <a:prstGeom prst="hexagon">
          <a:avLst>
            <a:gd name="adj" fmla="val 25000"/>
            <a:gd name="vf" fmla="val 115470"/>
          </a:avLst>
        </a:prstGeom>
        <a:gradFill rotWithShape="0">
          <a:gsLst>
            <a:gs pos="0">
              <a:schemeClr val="accent1">
                <a:shade val="80000"/>
                <a:hueOff val="357541"/>
                <a:satOff val="-37678"/>
                <a:lumOff val="18549"/>
                <a:alphaOff val="0"/>
                <a:shade val="51000"/>
                <a:satMod val="130000"/>
              </a:schemeClr>
            </a:gs>
            <a:gs pos="80000">
              <a:schemeClr val="accent1">
                <a:shade val="80000"/>
                <a:hueOff val="357541"/>
                <a:satOff val="-37678"/>
                <a:lumOff val="18549"/>
                <a:alphaOff val="0"/>
                <a:shade val="93000"/>
                <a:satMod val="130000"/>
              </a:schemeClr>
            </a:gs>
            <a:gs pos="100000">
              <a:schemeClr val="accent1">
                <a:shade val="80000"/>
                <a:hueOff val="357541"/>
                <a:satOff val="-37678"/>
                <a:lumOff val="18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95908" y="1871988"/>
        <a:ext cx="1064756" cy="1223856"/>
      </dsp:txXfrm>
    </dsp:sp>
    <dsp:sp modelId="{68B3D022-AA73-4D4A-A059-91E2AB866989}">
      <dsp:nvSpPr>
        <dsp:cNvPr id="0" name=""/>
        <dsp:cNvSpPr/>
      </dsp:nvSpPr>
      <dsp:spPr>
        <a:xfrm rot="5400000">
          <a:off x="2707182" y="3219653"/>
          <a:ext cx="1778000" cy="1546860"/>
        </a:xfrm>
        <a:prstGeom prst="hexagon">
          <a:avLst>
            <a:gd name="adj" fmla="val 25000"/>
            <a:gd name="vf" fmla="val 115470"/>
          </a:avLst>
        </a:prstGeom>
        <a:gradFill rotWithShape="0">
          <a:gsLst>
            <a:gs pos="0">
              <a:schemeClr val="accent1">
                <a:shade val="80000"/>
                <a:hueOff val="476721"/>
                <a:satOff val="-50237"/>
                <a:lumOff val="24733"/>
                <a:alphaOff val="0"/>
                <a:shade val="51000"/>
                <a:satMod val="130000"/>
              </a:schemeClr>
            </a:gs>
            <a:gs pos="80000">
              <a:schemeClr val="accent1">
                <a:shade val="80000"/>
                <a:hueOff val="476721"/>
                <a:satOff val="-50237"/>
                <a:lumOff val="24733"/>
                <a:alphaOff val="0"/>
                <a:shade val="93000"/>
                <a:satMod val="130000"/>
              </a:schemeClr>
            </a:gs>
            <a:gs pos="100000">
              <a:schemeClr val="accent1">
                <a:shade val="80000"/>
                <a:hueOff val="476721"/>
                <a:satOff val="-50237"/>
                <a:lumOff val="247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endParaRPr lang="en-US" sz="5800" kern="1200" dirty="0"/>
        </a:p>
      </dsp:txBody>
      <dsp:txXfrm rot="-5400000">
        <a:off x="3063804" y="3381155"/>
        <a:ext cx="1064756" cy="1223856"/>
      </dsp:txXfrm>
    </dsp:sp>
    <dsp:sp modelId="{C0F05B5B-C910-4E65-AA36-458FB387D1C3}">
      <dsp:nvSpPr>
        <dsp:cNvPr id="0" name=""/>
        <dsp:cNvSpPr/>
      </dsp:nvSpPr>
      <dsp:spPr>
        <a:xfrm>
          <a:off x="4416552" y="3459683"/>
          <a:ext cx="1984248" cy="1066800"/>
        </a:xfrm>
        <a:prstGeom prst="rect">
          <a:avLst/>
        </a:prstGeom>
        <a:noFill/>
        <a:ln>
          <a:noFill/>
        </a:ln>
        <a:effectLst/>
      </dsp:spPr>
      <dsp:style>
        <a:lnRef idx="0">
          <a:scrgbClr r="0" g="0" b="0"/>
        </a:lnRef>
        <a:fillRef idx="0">
          <a:scrgbClr r="0" g="0" b="0"/>
        </a:fillRef>
        <a:effectRef idx="0">
          <a:scrgbClr r="0" g="0" b="0"/>
        </a:effectRef>
        <a:fontRef idx="minor"/>
      </dsp:style>
    </dsp:sp>
    <dsp:sp modelId="{51F7F2F0-E614-4344-A040-CEBC58027AEB}">
      <dsp:nvSpPr>
        <dsp:cNvPr id="0" name=""/>
        <dsp:cNvSpPr/>
      </dsp:nvSpPr>
      <dsp:spPr>
        <a:xfrm rot="5400000">
          <a:off x="1036573" y="3219653"/>
          <a:ext cx="1778000" cy="1546860"/>
        </a:xfrm>
        <a:prstGeom prst="hexagon">
          <a:avLst>
            <a:gd name="adj" fmla="val 25000"/>
            <a:gd name="vf" fmla="val 115470"/>
          </a:avLst>
        </a:prstGeom>
        <a:gradFill rotWithShape="0">
          <a:gsLst>
            <a:gs pos="0">
              <a:schemeClr val="accent1">
                <a:shade val="80000"/>
                <a:hueOff val="595902"/>
                <a:satOff val="-62796"/>
                <a:lumOff val="30916"/>
                <a:alphaOff val="0"/>
                <a:shade val="51000"/>
                <a:satMod val="130000"/>
              </a:schemeClr>
            </a:gs>
            <a:gs pos="80000">
              <a:schemeClr val="accent1">
                <a:shade val="80000"/>
                <a:hueOff val="595902"/>
                <a:satOff val="-62796"/>
                <a:lumOff val="30916"/>
                <a:alphaOff val="0"/>
                <a:shade val="93000"/>
                <a:satMod val="130000"/>
              </a:schemeClr>
            </a:gs>
            <a:gs pos="100000">
              <a:schemeClr val="accent1">
                <a:shade val="80000"/>
                <a:hueOff val="595902"/>
                <a:satOff val="-62796"/>
                <a:lumOff val="309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93195" y="3381155"/>
        <a:ext cx="1064756" cy="1223856"/>
      </dsp:txXfrm>
    </dsp:sp>
    <dsp:sp modelId="{E66540C8-8069-45B8-A097-801D67A694A8}">
      <dsp:nvSpPr>
        <dsp:cNvPr id="0" name=""/>
        <dsp:cNvSpPr/>
      </dsp:nvSpPr>
      <dsp:spPr>
        <a:xfrm rot="5400000">
          <a:off x="1868678" y="4754885"/>
          <a:ext cx="1778000" cy="1546860"/>
        </a:xfrm>
        <a:prstGeom prst="hexagon">
          <a:avLst>
            <a:gd name="adj" fmla="val 25000"/>
            <a:gd name="vf" fmla="val 115470"/>
          </a:avLst>
        </a:prstGeom>
        <a:gradFill rotWithShape="0">
          <a:gsLst>
            <a:gs pos="0">
              <a:schemeClr val="accent1">
                <a:shade val="80000"/>
                <a:hueOff val="715082"/>
                <a:satOff val="-75356"/>
                <a:lumOff val="37099"/>
                <a:alphaOff val="0"/>
                <a:shade val="51000"/>
                <a:satMod val="130000"/>
              </a:schemeClr>
            </a:gs>
            <a:gs pos="80000">
              <a:schemeClr val="accent1">
                <a:shade val="80000"/>
                <a:hueOff val="715082"/>
                <a:satOff val="-75356"/>
                <a:lumOff val="37099"/>
                <a:alphaOff val="0"/>
                <a:shade val="93000"/>
                <a:satMod val="130000"/>
              </a:schemeClr>
            </a:gs>
            <a:gs pos="100000">
              <a:schemeClr val="accent1">
                <a:shade val="80000"/>
                <a:hueOff val="715082"/>
                <a:satOff val="-75356"/>
                <a:lumOff val="370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5720" rIns="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225300" y="4916387"/>
        <a:ext cx="1064756" cy="1223856"/>
      </dsp:txXfrm>
    </dsp:sp>
    <dsp:sp modelId="{4C7E7FD3-7CC4-4318-89D7-745D58BED934}">
      <dsp:nvSpPr>
        <dsp:cNvPr id="0" name=""/>
        <dsp:cNvSpPr/>
      </dsp:nvSpPr>
      <dsp:spPr>
        <a:xfrm>
          <a:off x="0" y="4968849"/>
          <a:ext cx="1920240" cy="1066800"/>
        </a:xfrm>
        <a:prstGeom prst="rect">
          <a:avLst/>
        </a:prstGeom>
        <a:noFill/>
        <a:ln>
          <a:noFill/>
        </a:ln>
        <a:effectLst/>
      </dsp:spPr>
      <dsp:style>
        <a:lnRef idx="0">
          <a:scrgbClr r="0" g="0" b="0"/>
        </a:lnRef>
        <a:fillRef idx="0">
          <a:scrgbClr r="0" g="0" b="0"/>
        </a:fillRef>
        <a:effectRef idx="0">
          <a:scrgbClr r="0" g="0" b="0"/>
        </a:effectRef>
        <a:fontRef idx="minor"/>
      </dsp:style>
    </dsp:sp>
    <dsp:sp modelId="{2F56FACD-BF3A-4E55-A75C-93FA681D0539}">
      <dsp:nvSpPr>
        <dsp:cNvPr id="0" name=""/>
        <dsp:cNvSpPr/>
      </dsp:nvSpPr>
      <dsp:spPr>
        <a:xfrm rot="5400000">
          <a:off x="3868613" y="4739700"/>
          <a:ext cx="1778000" cy="1546860"/>
        </a:xfrm>
        <a:prstGeom prst="hexagon">
          <a:avLst>
            <a:gd name="adj" fmla="val 25000"/>
            <a:gd name="vf" fmla="val 115470"/>
          </a:avLst>
        </a:prstGeom>
        <a:gradFill rotWithShape="0">
          <a:gsLst>
            <a:gs pos="0">
              <a:schemeClr val="accent1">
                <a:shade val="80000"/>
                <a:hueOff val="834262"/>
                <a:satOff val="-87915"/>
                <a:lumOff val="43282"/>
                <a:alphaOff val="0"/>
                <a:shade val="51000"/>
                <a:satMod val="130000"/>
              </a:schemeClr>
            </a:gs>
            <a:gs pos="80000">
              <a:schemeClr val="accent1">
                <a:shade val="80000"/>
                <a:hueOff val="834262"/>
                <a:satOff val="-87915"/>
                <a:lumOff val="43282"/>
                <a:alphaOff val="0"/>
                <a:shade val="93000"/>
                <a:satMod val="130000"/>
              </a:schemeClr>
            </a:gs>
            <a:gs pos="100000">
              <a:schemeClr val="accent1">
                <a:shade val="80000"/>
                <a:hueOff val="834262"/>
                <a:satOff val="-87915"/>
                <a:lumOff val="4328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225235" y="4901202"/>
        <a:ext cx="1064756" cy="1223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50EC-6DDF-4151-A778-85B115F3B607}">
      <dsp:nvSpPr>
        <dsp:cNvPr id="0" name=""/>
        <dsp:cNvSpPr/>
      </dsp:nvSpPr>
      <dsp:spPr>
        <a:xfrm>
          <a:off x="3080" y="366405"/>
          <a:ext cx="2444055" cy="3421677"/>
        </a:xfrm>
        <a:prstGeom prst="rect">
          <a:avLst/>
        </a:prstGeom>
        <a:solidFill>
          <a:schemeClr val="accent1">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b="0" kern="1200"/>
            <a:t>Smart broker / dumb consumer model</a:t>
          </a:r>
          <a:endParaRPr lang="en-US" sz="1700" kern="1200"/>
        </a:p>
      </dsp:txBody>
      <dsp:txXfrm>
        <a:off x="3080" y="1666642"/>
        <a:ext cx="2444055" cy="2053006"/>
      </dsp:txXfrm>
    </dsp:sp>
    <dsp:sp modelId="{2B3DA05F-A724-49BB-B343-0735AE12CBDD}">
      <dsp:nvSpPr>
        <dsp:cNvPr id="0" name=""/>
        <dsp:cNvSpPr/>
      </dsp:nvSpPr>
      <dsp:spPr>
        <a:xfrm>
          <a:off x="711856" y="708572"/>
          <a:ext cx="1026503" cy="1026503"/>
        </a:xfrm>
        <a:prstGeom prst="ellipse">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56B88A26-C2F2-408A-9D9D-1A96CF3B80F5}">
      <dsp:nvSpPr>
        <dsp:cNvPr id="0" name=""/>
        <dsp:cNvSpPr/>
      </dsp:nvSpPr>
      <dsp:spPr>
        <a:xfrm>
          <a:off x="3080" y="3788010"/>
          <a:ext cx="2444055" cy="72"/>
        </a:xfrm>
        <a:prstGeom prst="rect">
          <a:avLst/>
        </a:prstGeom>
        <a:gradFill rotWithShape="0">
          <a:gsLst>
            <a:gs pos="0">
              <a:schemeClr val="accent1">
                <a:shade val="80000"/>
                <a:hueOff val="119180"/>
                <a:satOff val="-12559"/>
                <a:lumOff val="6183"/>
                <a:alphaOff val="0"/>
                <a:shade val="51000"/>
                <a:satMod val="130000"/>
              </a:schemeClr>
            </a:gs>
            <a:gs pos="80000">
              <a:schemeClr val="accent1">
                <a:shade val="80000"/>
                <a:hueOff val="119180"/>
                <a:satOff val="-12559"/>
                <a:lumOff val="6183"/>
                <a:alphaOff val="0"/>
                <a:shade val="93000"/>
                <a:satMod val="130000"/>
              </a:schemeClr>
            </a:gs>
            <a:gs pos="100000">
              <a:schemeClr val="accent1">
                <a:shade val="80000"/>
                <a:hueOff val="119180"/>
                <a:satOff val="-12559"/>
                <a:lumOff val="6183"/>
                <a:alphaOff val="0"/>
                <a:shade val="94000"/>
                <a:satMod val="135000"/>
              </a:schemeClr>
            </a:gs>
          </a:gsLst>
          <a:lin ang="16200000" scaled="0"/>
        </a:gradFill>
        <a:ln w="9525" cap="flat" cmpd="sng" algn="ctr">
          <a:solidFill>
            <a:schemeClr val="accent1">
              <a:shade val="80000"/>
              <a:hueOff val="119180"/>
              <a:satOff val="-12559"/>
              <a:lumOff val="618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FFE1634-85BE-46B8-9874-E05F9C71EB45}">
      <dsp:nvSpPr>
        <dsp:cNvPr id="0" name=""/>
        <dsp:cNvSpPr/>
      </dsp:nvSpPr>
      <dsp:spPr>
        <a:xfrm>
          <a:off x="2691541" y="366405"/>
          <a:ext cx="2444055" cy="3421677"/>
        </a:xfrm>
        <a:prstGeom prst="rect">
          <a:avLst/>
        </a:prstGeom>
        <a:solidFill>
          <a:schemeClr val="accent1">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b="0" kern="1200" dirty="0"/>
            <a:t>Publishers send messages to exchanges, and consumers retrieve messages from queues</a:t>
          </a:r>
          <a:endParaRPr lang="en-US" sz="1700" kern="1200" dirty="0"/>
        </a:p>
      </dsp:txBody>
      <dsp:txXfrm>
        <a:off x="2691541" y="1666642"/>
        <a:ext cx="2444055" cy="2053006"/>
      </dsp:txXfrm>
    </dsp:sp>
    <dsp:sp modelId="{66A04264-C01E-4904-8BEE-EB7323B931EF}">
      <dsp:nvSpPr>
        <dsp:cNvPr id="0" name=""/>
        <dsp:cNvSpPr/>
      </dsp:nvSpPr>
      <dsp:spPr>
        <a:xfrm>
          <a:off x="3400317" y="708572"/>
          <a:ext cx="1026503" cy="1026503"/>
        </a:xfrm>
        <a:prstGeom prst="ellipse">
          <a:avLst/>
        </a:prstGeom>
        <a:gradFill rotWithShape="0">
          <a:gsLst>
            <a:gs pos="0">
              <a:schemeClr val="accent1">
                <a:shade val="80000"/>
                <a:hueOff val="238361"/>
                <a:satOff val="-25119"/>
                <a:lumOff val="12366"/>
                <a:alphaOff val="0"/>
                <a:shade val="51000"/>
                <a:satMod val="130000"/>
              </a:schemeClr>
            </a:gs>
            <a:gs pos="80000">
              <a:schemeClr val="accent1">
                <a:shade val="80000"/>
                <a:hueOff val="238361"/>
                <a:satOff val="-25119"/>
                <a:lumOff val="12366"/>
                <a:alphaOff val="0"/>
                <a:shade val="93000"/>
                <a:satMod val="130000"/>
              </a:schemeClr>
            </a:gs>
            <a:gs pos="100000">
              <a:schemeClr val="accent1">
                <a:shade val="80000"/>
                <a:hueOff val="238361"/>
                <a:satOff val="-25119"/>
                <a:lumOff val="12366"/>
                <a:alphaOff val="0"/>
                <a:shade val="94000"/>
                <a:satMod val="135000"/>
              </a:schemeClr>
            </a:gs>
          </a:gsLst>
          <a:lin ang="16200000" scaled="0"/>
        </a:gradFill>
        <a:ln w="9525" cap="flat" cmpd="sng" algn="ctr">
          <a:solidFill>
            <a:schemeClr val="accent1">
              <a:shade val="80000"/>
              <a:hueOff val="238361"/>
              <a:satOff val="-25119"/>
              <a:lumOff val="1236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6235D279-8565-4058-A0AA-D15AA48308A0}">
      <dsp:nvSpPr>
        <dsp:cNvPr id="0" name=""/>
        <dsp:cNvSpPr/>
      </dsp:nvSpPr>
      <dsp:spPr>
        <a:xfrm>
          <a:off x="2691541" y="3788010"/>
          <a:ext cx="2444055" cy="72"/>
        </a:xfrm>
        <a:prstGeom prst="rect">
          <a:avLst/>
        </a:prstGeom>
        <a:gradFill rotWithShape="0">
          <a:gsLst>
            <a:gs pos="0">
              <a:schemeClr val="accent1">
                <a:shade val="80000"/>
                <a:hueOff val="357541"/>
                <a:satOff val="-37678"/>
                <a:lumOff val="18549"/>
                <a:alphaOff val="0"/>
                <a:shade val="51000"/>
                <a:satMod val="130000"/>
              </a:schemeClr>
            </a:gs>
            <a:gs pos="80000">
              <a:schemeClr val="accent1">
                <a:shade val="80000"/>
                <a:hueOff val="357541"/>
                <a:satOff val="-37678"/>
                <a:lumOff val="18549"/>
                <a:alphaOff val="0"/>
                <a:shade val="93000"/>
                <a:satMod val="130000"/>
              </a:schemeClr>
            </a:gs>
            <a:gs pos="100000">
              <a:schemeClr val="accent1">
                <a:shade val="80000"/>
                <a:hueOff val="357541"/>
                <a:satOff val="-37678"/>
                <a:lumOff val="18549"/>
                <a:alphaOff val="0"/>
                <a:shade val="94000"/>
                <a:satMod val="135000"/>
              </a:schemeClr>
            </a:gs>
          </a:gsLst>
          <a:lin ang="16200000" scaled="0"/>
        </a:gradFill>
        <a:ln w="9525" cap="flat" cmpd="sng" algn="ctr">
          <a:solidFill>
            <a:schemeClr val="accent1">
              <a:shade val="80000"/>
              <a:hueOff val="357541"/>
              <a:satOff val="-37678"/>
              <a:lumOff val="1854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17278AA-B4F5-4566-879A-DEC673F6599D}">
      <dsp:nvSpPr>
        <dsp:cNvPr id="0" name=""/>
        <dsp:cNvSpPr/>
      </dsp:nvSpPr>
      <dsp:spPr>
        <a:xfrm>
          <a:off x="5380002" y="366405"/>
          <a:ext cx="2444055" cy="3421677"/>
        </a:xfrm>
        <a:prstGeom prst="rect">
          <a:avLst/>
        </a:prstGeom>
        <a:solidFill>
          <a:schemeClr val="accent1">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b="0" kern="1200"/>
            <a:t>RabbitMQ cluster distributes queues for the Read/Write load distribution.</a:t>
          </a:r>
          <a:endParaRPr lang="en-US" sz="1700" kern="1200"/>
        </a:p>
      </dsp:txBody>
      <dsp:txXfrm>
        <a:off x="5380002" y="1666642"/>
        <a:ext cx="2444055" cy="2053006"/>
      </dsp:txXfrm>
    </dsp:sp>
    <dsp:sp modelId="{8FF0CDD1-7B2E-4D1A-88AA-F227EAD3ADF2}">
      <dsp:nvSpPr>
        <dsp:cNvPr id="0" name=""/>
        <dsp:cNvSpPr/>
      </dsp:nvSpPr>
      <dsp:spPr>
        <a:xfrm>
          <a:off x="6088778" y="708572"/>
          <a:ext cx="1026503" cy="1026503"/>
        </a:xfrm>
        <a:prstGeom prst="ellipse">
          <a:avLst/>
        </a:prstGeom>
        <a:gradFill rotWithShape="0">
          <a:gsLst>
            <a:gs pos="0">
              <a:schemeClr val="accent1">
                <a:shade val="80000"/>
                <a:hueOff val="476721"/>
                <a:satOff val="-50237"/>
                <a:lumOff val="24733"/>
                <a:alphaOff val="0"/>
                <a:shade val="51000"/>
                <a:satMod val="130000"/>
              </a:schemeClr>
            </a:gs>
            <a:gs pos="80000">
              <a:schemeClr val="accent1">
                <a:shade val="80000"/>
                <a:hueOff val="476721"/>
                <a:satOff val="-50237"/>
                <a:lumOff val="24733"/>
                <a:alphaOff val="0"/>
                <a:shade val="93000"/>
                <a:satMod val="130000"/>
              </a:schemeClr>
            </a:gs>
            <a:gs pos="100000">
              <a:schemeClr val="accent1">
                <a:shade val="80000"/>
                <a:hueOff val="476721"/>
                <a:satOff val="-50237"/>
                <a:lumOff val="24733"/>
                <a:alphaOff val="0"/>
                <a:shade val="94000"/>
                <a:satMod val="135000"/>
              </a:schemeClr>
            </a:gs>
          </a:gsLst>
          <a:lin ang="16200000" scaled="0"/>
        </a:gradFill>
        <a:ln w="9525" cap="flat" cmpd="sng" algn="ctr">
          <a:solidFill>
            <a:schemeClr val="accent1">
              <a:shade val="80000"/>
              <a:hueOff val="476721"/>
              <a:satOff val="-50237"/>
              <a:lumOff val="2473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2B3D8E95-1E3A-4C93-8551-CB6C4897CFFC}">
      <dsp:nvSpPr>
        <dsp:cNvPr id="0" name=""/>
        <dsp:cNvSpPr/>
      </dsp:nvSpPr>
      <dsp:spPr>
        <a:xfrm>
          <a:off x="5380002" y="3788010"/>
          <a:ext cx="2444055" cy="72"/>
        </a:xfrm>
        <a:prstGeom prst="rect">
          <a:avLst/>
        </a:prstGeom>
        <a:gradFill rotWithShape="0">
          <a:gsLst>
            <a:gs pos="0">
              <a:schemeClr val="accent1">
                <a:shade val="80000"/>
                <a:hueOff val="595902"/>
                <a:satOff val="-62796"/>
                <a:lumOff val="30916"/>
                <a:alphaOff val="0"/>
                <a:shade val="51000"/>
                <a:satMod val="130000"/>
              </a:schemeClr>
            </a:gs>
            <a:gs pos="80000">
              <a:schemeClr val="accent1">
                <a:shade val="80000"/>
                <a:hueOff val="595902"/>
                <a:satOff val="-62796"/>
                <a:lumOff val="30916"/>
                <a:alphaOff val="0"/>
                <a:shade val="93000"/>
                <a:satMod val="130000"/>
              </a:schemeClr>
            </a:gs>
            <a:gs pos="100000">
              <a:schemeClr val="accent1">
                <a:shade val="80000"/>
                <a:hueOff val="595902"/>
                <a:satOff val="-62796"/>
                <a:lumOff val="30916"/>
                <a:alphaOff val="0"/>
                <a:shade val="94000"/>
                <a:satMod val="135000"/>
              </a:schemeClr>
            </a:gs>
          </a:gsLst>
          <a:lin ang="16200000" scaled="0"/>
        </a:gradFill>
        <a:ln w="9525" cap="flat" cmpd="sng" algn="ctr">
          <a:solidFill>
            <a:schemeClr val="accent1">
              <a:shade val="80000"/>
              <a:hueOff val="595902"/>
              <a:satOff val="-62796"/>
              <a:lumOff val="3091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ED048B5-6F0F-45F3-BF3D-4A778A7DCFD9}">
      <dsp:nvSpPr>
        <dsp:cNvPr id="0" name=""/>
        <dsp:cNvSpPr/>
      </dsp:nvSpPr>
      <dsp:spPr>
        <a:xfrm>
          <a:off x="8068463" y="366405"/>
          <a:ext cx="2444055" cy="3421677"/>
        </a:xfrm>
        <a:prstGeom prst="rect">
          <a:avLst/>
        </a:prstGeom>
        <a:solidFill>
          <a:schemeClr val="accent1">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b="0" kern="1200" dirty="0"/>
            <a:t>High Availability(HA) mode by mirroring queues.</a:t>
          </a:r>
          <a:endParaRPr lang="en-US" sz="1700" kern="1200" dirty="0"/>
        </a:p>
      </dsp:txBody>
      <dsp:txXfrm>
        <a:off x="8068463" y="1666642"/>
        <a:ext cx="2444055" cy="2053006"/>
      </dsp:txXfrm>
    </dsp:sp>
    <dsp:sp modelId="{164C1ADC-C2A4-415D-AB8D-3455C28CB6AF}">
      <dsp:nvSpPr>
        <dsp:cNvPr id="0" name=""/>
        <dsp:cNvSpPr/>
      </dsp:nvSpPr>
      <dsp:spPr>
        <a:xfrm>
          <a:off x="8777239" y="708572"/>
          <a:ext cx="1026503" cy="1026503"/>
        </a:xfrm>
        <a:prstGeom prst="ellipse">
          <a:avLst/>
        </a:prstGeom>
        <a:gradFill rotWithShape="0">
          <a:gsLst>
            <a:gs pos="0">
              <a:schemeClr val="accent1">
                <a:shade val="80000"/>
                <a:hueOff val="715082"/>
                <a:satOff val="-75356"/>
                <a:lumOff val="37099"/>
                <a:alphaOff val="0"/>
                <a:shade val="51000"/>
                <a:satMod val="130000"/>
              </a:schemeClr>
            </a:gs>
            <a:gs pos="80000">
              <a:schemeClr val="accent1">
                <a:shade val="80000"/>
                <a:hueOff val="715082"/>
                <a:satOff val="-75356"/>
                <a:lumOff val="37099"/>
                <a:alphaOff val="0"/>
                <a:shade val="93000"/>
                <a:satMod val="130000"/>
              </a:schemeClr>
            </a:gs>
            <a:gs pos="100000">
              <a:schemeClr val="accent1">
                <a:shade val="80000"/>
                <a:hueOff val="715082"/>
                <a:satOff val="-75356"/>
                <a:lumOff val="37099"/>
                <a:alphaOff val="0"/>
                <a:shade val="94000"/>
                <a:satMod val="135000"/>
              </a:schemeClr>
            </a:gs>
          </a:gsLst>
          <a:lin ang="16200000" scaled="0"/>
        </a:gradFill>
        <a:ln w="9525" cap="flat" cmpd="sng" algn="ctr">
          <a:solidFill>
            <a:schemeClr val="accent1">
              <a:shade val="80000"/>
              <a:hueOff val="715082"/>
              <a:satOff val="-75356"/>
              <a:lumOff val="3709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344A2F72-C745-4131-8E22-75CAC6CF4F4D}">
      <dsp:nvSpPr>
        <dsp:cNvPr id="0" name=""/>
        <dsp:cNvSpPr/>
      </dsp:nvSpPr>
      <dsp:spPr>
        <a:xfrm>
          <a:off x="8068463" y="3788010"/>
          <a:ext cx="2444055" cy="72"/>
        </a:xfrm>
        <a:prstGeom prst="rect">
          <a:avLst/>
        </a:prstGeom>
        <a:gradFill rotWithShape="0">
          <a:gsLst>
            <a:gs pos="0">
              <a:schemeClr val="accent1">
                <a:shade val="80000"/>
                <a:hueOff val="834262"/>
                <a:satOff val="-87915"/>
                <a:lumOff val="43282"/>
                <a:alphaOff val="0"/>
                <a:shade val="51000"/>
                <a:satMod val="130000"/>
              </a:schemeClr>
            </a:gs>
            <a:gs pos="80000">
              <a:schemeClr val="accent1">
                <a:shade val="80000"/>
                <a:hueOff val="834262"/>
                <a:satOff val="-87915"/>
                <a:lumOff val="43282"/>
                <a:alphaOff val="0"/>
                <a:shade val="93000"/>
                <a:satMod val="130000"/>
              </a:schemeClr>
            </a:gs>
            <a:gs pos="100000">
              <a:schemeClr val="accent1">
                <a:shade val="80000"/>
                <a:hueOff val="834262"/>
                <a:satOff val="-87915"/>
                <a:lumOff val="43282"/>
                <a:alphaOff val="0"/>
                <a:shade val="94000"/>
                <a:satMod val="135000"/>
              </a:schemeClr>
            </a:gs>
          </a:gsLst>
          <a:lin ang="16200000" scaled="0"/>
        </a:gradFill>
        <a:ln w="9525" cap="flat" cmpd="sng" algn="ctr">
          <a:solidFill>
            <a:schemeClr val="accent1">
              <a:shade val="80000"/>
              <a:hueOff val="834262"/>
              <a:satOff val="-87915"/>
              <a:lumOff val="4328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6AF1E-FDBC-4B2D-9458-5BD907E859D4}">
      <dsp:nvSpPr>
        <dsp:cNvPr id="0" name=""/>
        <dsp:cNvSpPr/>
      </dsp:nvSpPr>
      <dsp:spPr>
        <a:xfrm rot="5400000">
          <a:off x="2512445" y="619537"/>
          <a:ext cx="1486014" cy="1292832"/>
        </a:xfrm>
        <a:prstGeom prst="hexagon">
          <a:avLst>
            <a:gd name="adj" fmla="val 25000"/>
            <a:gd name="vf" fmla="val 115470"/>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 point of failure</a:t>
          </a:r>
        </a:p>
      </dsp:txBody>
      <dsp:txXfrm rot="-5400000">
        <a:off x="2810502" y="754518"/>
        <a:ext cx="889900" cy="1022873"/>
      </dsp:txXfrm>
    </dsp:sp>
    <dsp:sp modelId="{CA020431-382E-4F72-8A64-C5C4F5622CEA}">
      <dsp:nvSpPr>
        <dsp:cNvPr id="0" name=""/>
        <dsp:cNvSpPr/>
      </dsp:nvSpPr>
      <dsp:spPr>
        <a:xfrm>
          <a:off x="3691259" y="805452"/>
          <a:ext cx="1658391" cy="891608"/>
        </a:xfrm>
        <a:prstGeom prst="rect">
          <a:avLst/>
        </a:prstGeom>
        <a:noFill/>
        <a:ln>
          <a:noFill/>
        </a:ln>
        <a:effectLst/>
      </dsp:spPr>
      <dsp:style>
        <a:lnRef idx="0">
          <a:scrgbClr r="0" g="0" b="0"/>
        </a:lnRef>
        <a:fillRef idx="0">
          <a:scrgbClr r="0" g="0" b="0"/>
        </a:fillRef>
        <a:effectRef idx="0">
          <a:scrgbClr r="0" g="0" b="0"/>
        </a:effectRef>
        <a:fontRef idx="minor"/>
      </dsp:style>
    </dsp:sp>
    <dsp:sp modelId="{875FCE92-8E1A-40CA-81E6-0583CCDFB267}">
      <dsp:nvSpPr>
        <dsp:cNvPr id="0" name=""/>
        <dsp:cNvSpPr/>
      </dsp:nvSpPr>
      <dsp:spPr>
        <a:xfrm rot="5400000">
          <a:off x="866346" y="604840"/>
          <a:ext cx="1486014" cy="1292832"/>
        </a:xfrm>
        <a:prstGeom prst="hexagon">
          <a:avLst>
            <a:gd name="adj" fmla="val 25000"/>
            <a:gd name="vf" fmla="val 115470"/>
          </a:avLst>
        </a:prstGeom>
        <a:gradFill rotWithShape="0">
          <a:gsLst>
            <a:gs pos="0">
              <a:schemeClr val="accent1">
                <a:shade val="80000"/>
                <a:hueOff val="119180"/>
                <a:satOff val="-12559"/>
                <a:lumOff val="6183"/>
                <a:alphaOff val="0"/>
                <a:shade val="51000"/>
                <a:satMod val="130000"/>
              </a:schemeClr>
            </a:gs>
            <a:gs pos="80000">
              <a:schemeClr val="accent1">
                <a:shade val="80000"/>
                <a:hueOff val="119180"/>
                <a:satOff val="-12559"/>
                <a:lumOff val="6183"/>
                <a:alphaOff val="0"/>
                <a:shade val="93000"/>
                <a:satMod val="130000"/>
              </a:schemeClr>
            </a:gs>
            <a:gs pos="100000">
              <a:schemeClr val="accent1">
                <a:shade val="80000"/>
                <a:hueOff val="119180"/>
                <a:satOff val="-12559"/>
                <a:lumOff val="618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64403" y="739821"/>
        <a:ext cx="889900" cy="1022873"/>
      </dsp:txXfrm>
    </dsp:sp>
    <dsp:sp modelId="{DE7053B1-4CEA-406C-A78D-2F5E87254405}">
      <dsp:nvSpPr>
        <dsp:cNvPr id="0" name=""/>
        <dsp:cNvSpPr/>
      </dsp:nvSpPr>
      <dsp:spPr>
        <a:xfrm rot="5400000">
          <a:off x="1818544" y="1886334"/>
          <a:ext cx="1486014" cy="1292832"/>
        </a:xfrm>
        <a:prstGeom prst="hexagon">
          <a:avLst>
            <a:gd name="adj" fmla="val 25000"/>
            <a:gd name="vf" fmla="val 115470"/>
          </a:avLst>
        </a:prstGeom>
        <a:gradFill rotWithShape="0">
          <a:gsLst>
            <a:gs pos="0">
              <a:schemeClr val="accent1">
                <a:shade val="80000"/>
                <a:hueOff val="238361"/>
                <a:satOff val="-25119"/>
                <a:lumOff val="12366"/>
                <a:alphaOff val="0"/>
                <a:shade val="51000"/>
                <a:satMod val="130000"/>
              </a:schemeClr>
            </a:gs>
            <a:gs pos="80000">
              <a:schemeClr val="accent1">
                <a:shade val="80000"/>
                <a:hueOff val="238361"/>
                <a:satOff val="-25119"/>
                <a:lumOff val="12366"/>
                <a:alphaOff val="0"/>
                <a:shade val="93000"/>
                <a:satMod val="130000"/>
              </a:schemeClr>
            </a:gs>
            <a:gs pos="100000">
              <a:schemeClr val="accent1">
                <a:shade val="80000"/>
                <a:hueOff val="238361"/>
                <a:satOff val="-25119"/>
                <a:lumOff val="1236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Highly Available</a:t>
          </a:r>
        </a:p>
      </dsp:txBody>
      <dsp:txXfrm rot="-5400000">
        <a:off x="2116601" y="2021315"/>
        <a:ext cx="889900" cy="1022873"/>
      </dsp:txXfrm>
    </dsp:sp>
    <dsp:sp modelId="{2CCD67B9-7856-46E8-B4B6-7C389410FF89}">
      <dsp:nvSpPr>
        <dsp:cNvPr id="0" name=""/>
        <dsp:cNvSpPr/>
      </dsp:nvSpPr>
      <dsp:spPr>
        <a:xfrm>
          <a:off x="0" y="2066781"/>
          <a:ext cx="1604895" cy="891608"/>
        </a:xfrm>
        <a:prstGeom prst="rect">
          <a:avLst/>
        </a:prstGeom>
        <a:noFill/>
        <a:ln>
          <a:noFill/>
        </a:ln>
        <a:effectLst/>
      </dsp:spPr>
      <dsp:style>
        <a:lnRef idx="0">
          <a:scrgbClr r="0" g="0" b="0"/>
        </a:lnRef>
        <a:fillRef idx="0">
          <a:scrgbClr r="0" g="0" b="0"/>
        </a:fillRef>
        <a:effectRef idx="0">
          <a:scrgbClr r="0" g="0" b="0"/>
        </a:effectRef>
        <a:fontRef idx="minor"/>
      </dsp:style>
    </dsp:sp>
    <dsp:sp modelId="{3D4992EC-3686-48CE-BA1B-9F201090FFF9}">
      <dsp:nvSpPr>
        <dsp:cNvPr id="0" name=""/>
        <dsp:cNvSpPr/>
      </dsp:nvSpPr>
      <dsp:spPr>
        <a:xfrm rot="5400000">
          <a:off x="2958059" y="1866169"/>
          <a:ext cx="1486014" cy="1292832"/>
        </a:xfrm>
        <a:prstGeom prst="hexagon">
          <a:avLst>
            <a:gd name="adj" fmla="val 25000"/>
            <a:gd name="vf" fmla="val 115470"/>
          </a:avLst>
        </a:prstGeom>
        <a:gradFill rotWithShape="0">
          <a:gsLst>
            <a:gs pos="0">
              <a:schemeClr val="accent1">
                <a:shade val="80000"/>
                <a:hueOff val="357541"/>
                <a:satOff val="-37678"/>
                <a:lumOff val="18549"/>
                <a:alphaOff val="0"/>
                <a:shade val="51000"/>
                <a:satMod val="130000"/>
              </a:schemeClr>
            </a:gs>
            <a:gs pos="80000">
              <a:schemeClr val="accent1">
                <a:shade val="80000"/>
                <a:hueOff val="357541"/>
                <a:satOff val="-37678"/>
                <a:lumOff val="18549"/>
                <a:alphaOff val="0"/>
                <a:shade val="93000"/>
                <a:satMod val="130000"/>
              </a:schemeClr>
            </a:gs>
            <a:gs pos="100000">
              <a:schemeClr val="accent1">
                <a:shade val="80000"/>
                <a:hueOff val="357541"/>
                <a:satOff val="-37678"/>
                <a:lumOff val="18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56116" y="2001150"/>
        <a:ext cx="889900" cy="1022873"/>
      </dsp:txXfrm>
    </dsp:sp>
    <dsp:sp modelId="{68B3D022-AA73-4D4A-A059-91E2AB866989}">
      <dsp:nvSpPr>
        <dsp:cNvPr id="0" name=""/>
        <dsp:cNvSpPr/>
      </dsp:nvSpPr>
      <dsp:spPr>
        <a:xfrm rot="5400000">
          <a:off x="2262605" y="3127498"/>
          <a:ext cx="1486014" cy="1292832"/>
        </a:xfrm>
        <a:prstGeom prst="hexagon">
          <a:avLst>
            <a:gd name="adj" fmla="val 25000"/>
            <a:gd name="vf" fmla="val 115470"/>
          </a:avLst>
        </a:prstGeom>
        <a:gradFill rotWithShape="0">
          <a:gsLst>
            <a:gs pos="0">
              <a:schemeClr val="accent1">
                <a:shade val="80000"/>
                <a:hueOff val="476721"/>
                <a:satOff val="-50237"/>
                <a:lumOff val="24733"/>
                <a:alphaOff val="0"/>
                <a:shade val="51000"/>
                <a:satMod val="130000"/>
              </a:schemeClr>
            </a:gs>
            <a:gs pos="80000">
              <a:schemeClr val="accent1">
                <a:shade val="80000"/>
                <a:hueOff val="476721"/>
                <a:satOff val="-50237"/>
                <a:lumOff val="24733"/>
                <a:alphaOff val="0"/>
                <a:shade val="93000"/>
                <a:satMod val="130000"/>
              </a:schemeClr>
            </a:gs>
            <a:gs pos="100000">
              <a:schemeClr val="accent1">
                <a:shade val="80000"/>
                <a:hueOff val="476721"/>
                <a:satOff val="-50237"/>
                <a:lumOff val="247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Scalable</a:t>
          </a:r>
        </a:p>
      </dsp:txBody>
      <dsp:txXfrm rot="-5400000">
        <a:off x="2560662" y="3262479"/>
        <a:ext cx="889900" cy="1022873"/>
      </dsp:txXfrm>
    </dsp:sp>
    <dsp:sp modelId="{C0F05B5B-C910-4E65-AA36-458FB387D1C3}">
      <dsp:nvSpPr>
        <dsp:cNvPr id="0" name=""/>
        <dsp:cNvSpPr/>
      </dsp:nvSpPr>
      <dsp:spPr>
        <a:xfrm>
          <a:off x="3691259" y="3328110"/>
          <a:ext cx="1658391" cy="891608"/>
        </a:xfrm>
        <a:prstGeom prst="rect">
          <a:avLst/>
        </a:prstGeom>
        <a:noFill/>
        <a:ln>
          <a:noFill/>
        </a:ln>
        <a:effectLst/>
      </dsp:spPr>
      <dsp:style>
        <a:lnRef idx="0">
          <a:scrgbClr r="0" g="0" b="0"/>
        </a:lnRef>
        <a:fillRef idx="0">
          <a:scrgbClr r="0" g="0" b="0"/>
        </a:fillRef>
        <a:effectRef idx="0">
          <a:scrgbClr r="0" g="0" b="0"/>
        </a:effectRef>
        <a:fontRef idx="minor"/>
      </dsp:style>
    </dsp:sp>
    <dsp:sp modelId="{51F7F2F0-E614-4344-A040-CEBC58027AEB}">
      <dsp:nvSpPr>
        <dsp:cNvPr id="0" name=""/>
        <dsp:cNvSpPr/>
      </dsp:nvSpPr>
      <dsp:spPr>
        <a:xfrm rot="5400000">
          <a:off x="866346" y="3127498"/>
          <a:ext cx="1486014" cy="1292832"/>
        </a:xfrm>
        <a:prstGeom prst="hexagon">
          <a:avLst>
            <a:gd name="adj" fmla="val 25000"/>
            <a:gd name="vf" fmla="val 115470"/>
          </a:avLst>
        </a:prstGeom>
        <a:gradFill rotWithShape="0">
          <a:gsLst>
            <a:gs pos="0">
              <a:schemeClr val="accent1">
                <a:shade val="80000"/>
                <a:hueOff val="595902"/>
                <a:satOff val="-62796"/>
                <a:lumOff val="30916"/>
                <a:alphaOff val="0"/>
                <a:shade val="51000"/>
                <a:satMod val="130000"/>
              </a:schemeClr>
            </a:gs>
            <a:gs pos="80000">
              <a:schemeClr val="accent1">
                <a:shade val="80000"/>
                <a:hueOff val="595902"/>
                <a:satOff val="-62796"/>
                <a:lumOff val="30916"/>
                <a:alphaOff val="0"/>
                <a:shade val="93000"/>
                <a:satMod val="130000"/>
              </a:schemeClr>
            </a:gs>
            <a:gs pos="100000">
              <a:schemeClr val="accent1">
                <a:shade val="80000"/>
                <a:hueOff val="595902"/>
                <a:satOff val="-62796"/>
                <a:lumOff val="309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64403" y="3262479"/>
        <a:ext cx="889900" cy="1022873"/>
      </dsp:txXfrm>
    </dsp:sp>
    <dsp:sp modelId="{E66540C8-8069-45B8-A097-801D67A694A8}">
      <dsp:nvSpPr>
        <dsp:cNvPr id="0" name=""/>
        <dsp:cNvSpPr/>
      </dsp:nvSpPr>
      <dsp:spPr>
        <a:xfrm rot="5400000">
          <a:off x="1561800" y="4410612"/>
          <a:ext cx="1486014" cy="1292832"/>
        </a:xfrm>
        <a:prstGeom prst="hexagon">
          <a:avLst>
            <a:gd name="adj" fmla="val 25000"/>
            <a:gd name="vf" fmla="val 115470"/>
          </a:avLst>
        </a:prstGeom>
        <a:gradFill rotWithShape="0">
          <a:gsLst>
            <a:gs pos="0">
              <a:schemeClr val="accent1">
                <a:shade val="80000"/>
                <a:hueOff val="715082"/>
                <a:satOff val="-75356"/>
                <a:lumOff val="37099"/>
                <a:alphaOff val="0"/>
                <a:shade val="51000"/>
                <a:satMod val="130000"/>
              </a:schemeClr>
            </a:gs>
            <a:gs pos="80000">
              <a:schemeClr val="accent1">
                <a:shade val="80000"/>
                <a:hueOff val="715082"/>
                <a:satOff val="-75356"/>
                <a:lumOff val="37099"/>
                <a:alphaOff val="0"/>
                <a:shade val="93000"/>
                <a:satMod val="130000"/>
              </a:schemeClr>
            </a:gs>
            <a:gs pos="100000">
              <a:schemeClr val="accent1">
                <a:shade val="80000"/>
                <a:hueOff val="715082"/>
                <a:satOff val="-75356"/>
                <a:lumOff val="370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5720" rIns="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a:t>
          </a:r>
        </a:p>
      </dsp:txBody>
      <dsp:txXfrm rot="-5400000">
        <a:off x="1859857" y="4545593"/>
        <a:ext cx="889900" cy="1022873"/>
      </dsp:txXfrm>
    </dsp:sp>
    <dsp:sp modelId="{4C7E7FD3-7CC4-4318-89D7-745D58BED934}">
      <dsp:nvSpPr>
        <dsp:cNvPr id="0" name=""/>
        <dsp:cNvSpPr/>
      </dsp:nvSpPr>
      <dsp:spPr>
        <a:xfrm>
          <a:off x="0" y="4589438"/>
          <a:ext cx="1604895" cy="891608"/>
        </a:xfrm>
        <a:prstGeom prst="rect">
          <a:avLst/>
        </a:prstGeom>
        <a:noFill/>
        <a:ln>
          <a:noFill/>
        </a:ln>
        <a:effectLst/>
      </dsp:spPr>
      <dsp:style>
        <a:lnRef idx="0">
          <a:scrgbClr r="0" g="0" b="0"/>
        </a:lnRef>
        <a:fillRef idx="0">
          <a:scrgbClr r="0" g="0" b="0"/>
        </a:fillRef>
        <a:effectRef idx="0">
          <a:scrgbClr r="0" g="0" b="0"/>
        </a:effectRef>
        <a:fontRef idx="minor"/>
      </dsp:style>
    </dsp:sp>
    <dsp:sp modelId="{2F56FACD-BF3A-4E55-A75C-93FA681D0539}">
      <dsp:nvSpPr>
        <dsp:cNvPr id="0" name=""/>
        <dsp:cNvSpPr/>
      </dsp:nvSpPr>
      <dsp:spPr>
        <a:xfrm rot="5400000">
          <a:off x="3233303" y="4397921"/>
          <a:ext cx="1486014" cy="1292832"/>
        </a:xfrm>
        <a:prstGeom prst="hexagon">
          <a:avLst>
            <a:gd name="adj" fmla="val 25000"/>
            <a:gd name="vf" fmla="val 115470"/>
          </a:avLst>
        </a:prstGeom>
        <a:gradFill rotWithShape="0">
          <a:gsLst>
            <a:gs pos="0">
              <a:schemeClr val="accent1">
                <a:shade val="80000"/>
                <a:hueOff val="834262"/>
                <a:satOff val="-87915"/>
                <a:lumOff val="43282"/>
                <a:alphaOff val="0"/>
                <a:shade val="51000"/>
                <a:satMod val="130000"/>
              </a:schemeClr>
            </a:gs>
            <a:gs pos="80000">
              <a:schemeClr val="accent1">
                <a:shade val="80000"/>
                <a:hueOff val="834262"/>
                <a:satOff val="-87915"/>
                <a:lumOff val="43282"/>
                <a:alphaOff val="0"/>
                <a:shade val="93000"/>
                <a:satMod val="130000"/>
              </a:schemeClr>
            </a:gs>
            <a:gs pos="100000">
              <a:schemeClr val="accent1">
                <a:shade val="80000"/>
                <a:hueOff val="834262"/>
                <a:satOff val="-87915"/>
                <a:lumOff val="4328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31360" y="4532902"/>
        <a:ext cx="889900" cy="102287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lnSpc>
                <a:spcPct val="100000"/>
              </a:lnSpc>
              <a:spcBef>
                <a:spcPct val="0"/>
              </a:spcBef>
              <a:defRPr sz="1200" b="0"/>
            </a:lvl1pPr>
          </a:lstStyle>
          <a:p>
            <a:pPr>
              <a:defRPr/>
            </a:pPr>
            <a:endParaRPr lang="en-US" dirty="0"/>
          </a:p>
        </p:txBody>
      </p:sp>
      <p:sp>
        <p:nvSpPr>
          <p:cNvPr id="717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defRPr sz="1200" b="0"/>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lnSpc>
                <a:spcPct val="100000"/>
              </a:lnSpc>
              <a:spcBef>
                <a:spcPct val="0"/>
              </a:spcBef>
              <a:defRPr sz="1200" b="0"/>
            </a:lvl1pPr>
          </a:lstStyle>
          <a:p>
            <a:pPr>
              <a:defRPr/>
            </a:pPr>
            <a:endParaRPr lang="en-US" dirty="0"/>
          </a:p>
        </p:txBody>
      </p:sp>
      <p:sp>
        <p:nvSpPr>
          <p:cNvPr id="717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defRPr sz="1200" b="0"/>
            </a:lvl1pPr>
          </a:lstStyle>
          <a:p>
            <a:pPr>
              <a:defRPr/>
            </a:pPr>
            <a:fld id="{DF3E4026-F0F2-4C09-B7CF-8EFA2CD85CC6}" type="slidenum">
              <a:rPr lang="en-US"/>
              <a:pPr>
                <a:defRPr/>
              </a:pPr>
              <a:t>‹#›</a:t>
            </a:fld>
            <a:endParaRPr lang="en-US" dirty="0"/>
          </a:p>
        </p:txBody>
      </p:sp>
    </p:spTree>
    <p:extLst>
      <p:ext uri="{BB962C8B-B14F-4D97-AF65-F5344CB8AC3E}">
        <p14:creationId xmlns:p14="http://schemas.microsoft.com/office/powerpoint/2010/main" val="182543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B862A336-1E4E-4DB1-BC8D-43142412FA7F}" type="slidenum">
              <a:rPr lang="en-US" smtClean="0"/>
              <a:pPr/>
              <a:t>1</a:t>
            </a:fld>
            <a:endParaRPr lang="en-US" dirty="0"/>
          </a:p>
        </p:txBody>
      </p:sp>
      <p:sp>
        <p:nvSpPr>
          <p:cNvPr id="16386" name="Rectangle 2"/>
          <p:cNvSpPr>
            <a:spLocks noGrp="1" noRot="1" noChangeAspect="1" noChangeArrowheads="1" noTextEdit="1"/>
          </p:cNvSpPr>
          <p:nvPr>
            <p:ph type="sldImg"/>
          </p:nvPr>
        </p:nvSpPr>
        <p:spPr>
          <a:xfrm>
            <a:off x="406400" y="696913"/>
            <a:ext cx="6197600" cy="3486150"/>
          </a:xfrm>
          <a:ln/>
        </p:spPr>
      </p:sp>
      <p:sp>
        <p:nvSpPr>
          <p:cNvPr id="16387" name="Rectangle 3"/>
          <p:cNvSpPr>
            <a:spLocks noGrp="1" noChangeArrowheads="1"/>
          </p:cNvSpPr>
          <p:nvPr>
            <p:ph type="body" idx="1"/>
          </p:nvPr>
        </p:nvSpPr>
        <p:spPr>
          <a:noFill/>
          <a:ln/>
        </p:spPr>
        <p:txBody>
          <a:bodyPr/>
          <a:lstStyle/>
          <a:p>
            <a:pPr eaLnBrk="1" hangingPunct="1"/>
            <a:r>
              <a:rPr lang="en-US" dirty="0"/>
              <a:t>Template version: 11/20/2012, for PowerPoint 2007 &amp; 2010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EDFFBF65-0BE2-4D7B-8C1B-F392E1D905D8}" type="slidenum">
              <a:rPr lang="en-US" smtClean="0"/>
              <a:pPr/>
              <a:t>10</a:t>
            </a:fld>
            <a:endParaRPr lang="en-US" dirty="0"/>
          </a:p>
        </p:txBody>
      </p:sp>
      <p:sp>
        <p:nvSpPr>
          <p:cNvPr id="28674" name="Rectangle 2"/>
          <p:cNvSpPr>
            <a:spLocks noGrp="1" noRot="1" noChangeAspect="1" noChangeArrowheads="1" noTextEdit="1"/>
          </p:cNvSpPr>
          <p:nvPr>
            <p:ph type="sldImg"/>
          </p:nvPr>
        </p:nvSpPr>
        <p:spPr>
          <a:xfrm>
            <a:off x="406400" y="695325"/>
            <a:ext cx="6199188" cy="3487738"/>
          </a:xfrm>
          <a:ln/>
        </p:spPr>
      </p:sp>
      <p:sp>
        <p:nvSpPr>
          <p:cNvPr id="28675" name="Rectangle 3"/>
          <p:cNvSpPr>
            <a:spLocks noGrp="1" noChangeArrowheads="1"/>
          </p:cNvSpPr>
          <p:nvPr>
            <p:ph type="body" idx="1"/>
          </p:nvPr>
        </p:nvSpPr>
        <p:spPr>
          <a:xfrm>
            <a:off x="934720" y="4415790"/>
            <a:ext cx="5140960" cy="4184994"/>
          </a:xfrm>
          <a:noFill/>
          <a:ln/>
        </p:spPr>
        <p:txBody>
          <a:bodyPr/>
          <a:lstStyle/>
          <a:p>
            <a:r>
              <a:rPr lang="en-US" sz="1200" b="0" dirty="0"/>
              <a:t>Widely deployed open source message broker based on AMQP.</a:t>
            </a:r>
          </a:p>
          <a:p>
            <a:r>
              <a:rPr lang="en-US" sz="1200" b="0" dirty="0"/>
              <a:t>▸ Distributed broker, provide cluster for load balancing.</a:t>
            </a:r>
          </a:p>
          <a:p>
            <a:r>
              <a:rPr lang="en-US" sz="1200" b="0" dirty="0"/>
              <a:t>▸ High Availability(HA) mode by mirroring queues.</a:t>
            </a:r>
          </a:p>
          <a:p>
            <a:r>
              <a:rPr lang="en-US" sz="1200" b="0" dirty="0"/>
              <a:t>▸ Supports fully transactional communication between clients and brokers using acknowledgements.</a:t>
            </a:r>
          </a:p>
          <a:p>
            <a:r>
              <a:rPr lang="en-US" sz="1200" b="0" dirty="0"/>
              <a:t>▸ Great support in Spring framework.</a:t>
            </a:r>
          </a:p>
          <a:p>
            <a:r>
              <a:rPr lang="en-US" sz="1200" b="0" dirty="0"/>
              <a:t>▸ focused on consistent delivery of messages to consumers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11</a:t>
            </a:fld>
            <a:endParaRPr lang="en-US" dirty="0"/>
          </a:p>
        </p:txBody>
      </p:sp>
    </p:spTree>
    <p:extLst>
      <p:ext uri="{BB962C8B-B14F-4D97-AF65-F5344CB8AC3E}">
        <p14:creationId xmlns:p14="http://schemas.microsoft.com/office/powerpoint/2010/main" val="166475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0BA3D4EE-0E02-4475-A8E9-DDC7C43CB56A}" type="slidenum">
              <a:rPr lang="en-US" smtClean="0"/>
              <a:pPr/>
              <a:t>12</a:t>
            </a:fld>
            <a:endParaRPr lang="en-US" dirty="0"/>
          </a:p>
        </p:txBody>
      </p:sp>
      <p:sp>
        <p:nvSpPr>
          <p:cNvPr id="36866"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5AFB9B92-981A-454E-8EFC-307388A66406}" type="slidenum">
              <a:rPr lang="en-US" sz="1200" b="0"/>
              <a:pPr algn="r"/>
              <a:t>12</a:t>
            </a:fld>
            <a:endParaRPr lang="en-US" sz="1200" b="0" dirty="0"/>
          </a:p>
        </p:txBody>
      </p:sp>
      <p:sp>
        <p:nvSpPr>
          <p:cNvPr id="36867" name="Rectangle 2"/>
          <p:cNvSpPr>
            <a:spLocks noGrp="1" noRot="1" noChangeAspect="1" noChangeArrowheads="1" noTextEdit="1"/>
          </p:cNvSpPr>
          <p:nvPr>
            <p:ph type="sldImg"/>
          </p:nvPr>
        </p:nvSpPr>
        <p:spPr>
          <a:xfrm>
            <a:off x="420688" y="703263"/>
            <a:ext cx="6173787" cy="3473450"/>
          </a:xfrm>
          <a:ln/>
        </p:spPr>
      </p:sp>
      <p:sp>
        <p:nvSpPr>
          <p:cNvPr id="36868" name="Rectangle 3"/>
          <p:cNvSpPr>
            <a:spLocks noGrp="1" noChangeArrowheads="1"/>
          </p:cNvSpPr>
          <p:nvPr>
            <p:ph type="body" idx="1"/>
          </p:nvPr>
        </p:nvSpPr>
        <p:spPr>
          <a:xfrm>
            <a:off x="934720" y="4415790"/>
            <a:ext cx="5140960" cy="4183380"/>
          </a:xfrm>
          <a:noFill/>
          <a:ln/>
        </p:spPr>
        <p:txBody>
          <a:bodyPr/>
          <a:lstStyle/>
          <a:p>
            <a:pPr marL="111619" indent="-111619" defTabSz="776478" eaLnBrk="1" hangingPunct="1"/>
            <a:endParaRPr lang="en-US" dirty="0"/>
          </a:p>
        </p:txBody>
      </p:sp>
    </p:spTree>
    <p:extLst>
      <p:ext uri="{BB962C8B-B14F-4D97-AF65-F5344CB8AC3E}">
        <p14:creationId xmlns:p14="http://schemas.microsoft.com/office/powerpoint/2010/main" val="1340005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227C9818-42D2-4693-B00A-9A82DA2B15F8}" type="slidenum">
              <a:rPr lang="en-US" smtClean="0"/>
              <a:pPr/>
              <a:t>13</a:t>
            </a:fld>
            <a:endParaRPr lang="en-US" dirty="0"/>
          </a:p>
        </p:txBody>
      </p:sp>
      <p:sp>
        <p:nvSpPr>
          <p:cNvPr id="32770" name="Rectangle 2"/>
          <p:cNvSpPr>
            <a:spLocks noGrp="1" noRot="1" noChangeAspect="1" noChangeArrowheads="1" noTextEdit="1"/>
          </p:cNvSpPr>
          <p:nvPr>
            <p:ph type="sldImg"/>
          </p:nvPr>
        </p:nvSpPr>
        <p:spPr>
          <a:xfrm>
            <a:off x="406400" y="696913"/>
            <a:ext cx="6197600" cy="3486150"/>
          </a:xfrm>
          <a:ln/>
        </p:spPr>
      </p:sp>
      <p:sp>
        <p:nvSpPr>
          <p:cNvPr id="32771"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179" indent="-232943">
              <a:lnSpc>
                <a:spcPct val="90000"/>
              </a:lnSpc>
              <a:spcAft>
                <a:spcPts val="611"/>
              </a:spcAft>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14</a:t>
            </a:fld>
            <a:endParaRPr lang="en-US" dirty="0"/>
          </a:p>
        </p:txBody>
      </p:sp>
    </p:spTree>
    <p:extLst>
      <p:ext uri="{BB962C8B-B14F-4D97-AF65-F5344CB8AC3E}">
        <p14:creationId xmlns:p14="http://schemas.microsoft.com/office/powerpoint/2010/main" val="377877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0BA3D4EE-0E02-4475-A8E9-DDC7C43CB56A}" type="slidenum">
              <a:rPr lang="en-US" smtClean="0"/>
              <a:pPr/>
              <a:t>16</a:t>
            </a:fld>
            <a:endParaRPr lang="en-US" dirty="0"/>
          </a:p>
        </p:txBody>
      </p:sp>
      <p:sp>
        <p:nvSpPr>
          <p:cNvPr id="36866"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5AFB9B92-981A-454E-8EFC-307388A66406}" type="slidenum">
              <a:rPr lang="en-US" sz="1200" b="0"/>
              <a:pPr algn="r"/>
              <a:t>16</a:t>
            </a:fld>
            <a:endParaRPr lang="en-US" sz="1200" b="0" dirty="0"/>
          </a:p>
        </p:txBody>
      </p:sp>
      <p:sp>
        <p:nvSpPr>
          <p:cNvPr id="36867" name="Rectangle 2"/>
          <p:cNvSpPr>
            <a:spLocks noGrp="1" noRot="1" noChangeAspect="1" noChangeArrowheads="1" noTextEdit="1"/>
          </p:cNvSpPr>
          <p:nvPr>
            <p:ph type="sldImg"/>
          </p:nvPr>
        </p:nvSpPr>
        <p:spPr>
          <a:xfrm>
            <a:off x="420688" y="703263"/>
            <a:ext cx="6173787" cy="3473450"/>
          </a:xfrm>
          <a:ln/>
        </p:spPr>
      </p:sp>
      <p:sp>
        <p:nvSpPr>
          <p:cNvPr id="36868" name="Rectangle 3"/>
          <p:cNvSpPr>
            <a:spLocks noGrp="1" noChangeArrowheads="1"/>
          </p:cNvSpPr>
          <p:nvPr>
            <p:ph type="body" idx="1"/>
          </p:nvPr>
        </p:nvSpPr>
        <p:spPr>
          <a:xfrm>
            <a:off x="934720" y="4415790"/>
            <a:ext cx="5140960" cy="4183380"/>
          </a:xfrm>
          <a:noFill/>
          <a:ln/>
        </p:spPr>
        <p:txBody>
          <a:bodyPr/>
          <a:lstStyle/>
          <a:p>
            <a:pPr marL="111619" indent="-111619" defTabSz="776478" eaLnBrk="1" hangingPunct="1"/>
            <a:endParaRPr lang="en-US" dirty="0"/>
          </a:p>
        </p:txBody>
      </p:sp>
    </p:spTree>
    <p:extLst>
      <p:ext uri="{BB962C8B-B14F-4D97-AF65-F5344CB8AC3E}">
        <p14:creationId xmlns:p14="http://schemas.microsoft.com/office/powerpoint/2010/main" val="1614222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0BA3D4EE-0E02-4475-A8E9-DDC7C43CB56A}" type="slidenum">
              <a:rPr lang="en-US" smtClean="0"/>
              <a:pPr/>
              <a:t>17</a:t>
            </a:fld>
            <a:endParaRPr lang="en-US" dirty="0"/>
          </a:p>
        </p:txBody>
      </p:sp>
      <p:sp>
        <p:nvSpPr>
          <p:cNvPr id="36866"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5AFB9B92-981A-454E-8EFC-307388A66406}" type="slidenum">
              <a:rPr lang="en-US" sz="1200" b="0"/>
              <a:pPr algn="r"/>
              <a:t>17</a:t>
            </a:fld>
            <a:endParaRPr lang="en-US" sz="1200" b="0" dirty="0"/>
          </a:p>
        </p:txBody>
      </p:sp>
      <p:sp>
        <p:nvSpPr>
          <p:cNvPr id="36867" name="Rectangle 2"/>
          <p:cNvSpPr>
            <a:spLocks noGrp="1" noRot="1" noChangeAspect="1" noChangeArrowheads="1" noTextEdit="1"/>
          </p:cNvSpPr>
          <p:nvPr>
            <p:ph type="sldImg"/>
          </p:nvPr>
        </p:nvSpPr>
        <p:spPr>
          <a:xfrm>
            <a:off x="420688" y="703263"/>
            <a:ext cx="6173787" cy="3473450"/>
          </a:xfrm>
          <a:ln/>
        </p:spPr>
      </p:sp>
      <p:sp>
        <p:nvSpPr>
          <p:cNvPr id="36868" name="Rectangle 3"/>
          <p:cNvSpPr>
            <a:spLocks noGrp="1" noChangeArrowheads="1"/>
          </p:cNvSpPr>
          <p:nvPr>
            <p:ph type="body" idx="1"/>
          </p:nvPr>
        </p:nvSpPr>
        <p:spPr>
          <a:xfrm>
            <a:off x="934720" y="4415790"/>
            <a:ext cx="5140960" cy="4183380"/>
          </a:xfrm>
          <a:noFill/>
          <a:ln/>
        </p:spPr>
        <p:txBody>
          <a:bodyPr/>
          <a:lstStyle/>
          <a:p>
            <a:pPr marL="111619" indent="-111619" defTabSz="776478" eaLnBrk="1" hangingPunct="1"/>
            <a:endParaRPr lang="en-US" dirty="0"/>
          </a:p>
        </p:txBody>
      </p:sp>
    </p:spTree>
    <p:extLst>
      <p:ext uri="{BB962C8B-B14F-4D97-AF65-F5344CB8AC3E}">
        <p14:creationId xmlns:p14="http://schemas.microsoft.com/office/powerpoint/2010/main" val="3740316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0BA3D4EE-0E02-4475-A8E9-DDC7C43CB56A}" type="slidenum">
              <a:rPr lang="en-US" smtClean="0"/>
              <a:pPr/>
              <a:t>18</a:t>
            </a:fld>
            <a:endParaRPr lang="en-US" dirty="0"/>
          </a:p>
        </p:txBody>
      </p:sp>
      <p:sp>
        <p:nvSpPr>
          <p:cNvPr id="36866"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5AFB9B92-981A-454E-8EFC-307388A66406}" type="slidenum">
              <a:rPr lang="en-US" sz="1200" b="0"/>
              <a:pPr algn="r"/>
              <a:t>18</a:t>
            </a:fld>
            <a:endParaRPr lang="en-US" sz="1200" b="0" dirty="0"/>
          </a:p>
        </p:txBody>
      </p:sp>
      <p:sp>
        <p:nvSpPr>
          <p:cNvPr id="36867" name="Rectangle 2"/>
          <p:cNvSpPr>
            <a:spLocks noGrp="1" noRot="1" noChangeAspect="1" noChangeArrowheads="1" noTextEdit="1"/>
          </p:cNvSpPr>
          <p:nvPr>
            <p:ph type="sldImg"/>
          </p:nvPr>
        </p:nvSpPr>
        <p:spPr>
          <a:xfrm>
            <a:off x="420688" y="703263"/>
            <a:ext cx="6173787" cy="3473450"/>
          </a:xfrm>
          <a:ln/>
        </p:spPr>
      </p:sp>
      <p:sp>
        <p:nvSpPr>
          <p:cNvPr id="36868" name="Rectangle 3"/>
          <p:cNvSpPr>
            <a:spLocks noGrp="1" noChangeArrowheads="1"/>
          </p:cNvSpPr>
          <p:nvPr>
            <p:ph type="body" idx="1"/>
          </p:nvPr>
        </p:nvSpPr>
        <p:spPr>
          <a:xfrm>
            <a:off x="934720" y="4415790"/>
            <a:ext cx="5140960" cy="4183380"/>
          </a:xfrm>
          <a:noFill/>
          <a:ln/>
        </p:spPr>
        <p:txBody>
          <a:bodyPr/>
          <a:lstStyle/>
          <a:p>
            <a:pPr marL="111619" indent="-111619" defTabSz="776478" eaLnBrk="1" hangingPunct="1"/>
            <a:endParaRPr lang="en-US" dirty="0"/>
          </a:p>
        </p:txBody>
      </p:sp>
    </p:spTree>
    <p:extLst>
      <p:ext uri="{BB962C8B-B14F-4D97-AF65-F5344CB8AC3E}">
        <p14:creationId xmlns:p14="http://schemas.microsoft.com/office/powerpoint/2010/main" val="3484447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19</a:t>
            </a:fld>
            <a:endParaRPr lang="en-US" dirty="0"/>
          </a:p>
        </p:txBody>
      </p:sp>
    </p:spTree>
    <p:extLst>
      <p:ext uri="{BB962C8B-B14F-4D97-AF65-F5344CB8AC3E}">
        <p14:creationId xmlns:p14="http://schemas.microsoft.com/office/powerpoint/2010/main" val="4228673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20</a:t>
            </a:fld>
            <a:endParaRPr lang="en-US" dirty="0"/>
          </a:p>
        </p:txBody>
      </p:sp>
    </p:spTree>
    <p:extLst>
      <p:ext uri="{BB962C8B-B14F-4D97-AF65-F5344CB8AC3E}">
        <p14:creationId xmlns:p14="http://schemas.microsoft.com/office/powerpoint/2010/main" val="374086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8E419BCC-ABED-4B62-85CC-1993A5D21ACD}" type="slidenum">
              <a:rPr lang="en-US" smtClean="0"/>
              <a:pPr/>
              <a:t>2</a:t>
            </a:fld>
            <a:endParaRPr lang="en-US" dirty="0"/>
          </a:p>
        </p:txBody>
      </p:sp>
      <p:sp>
        <p:nvSpPr>
          <p:cNvPr id="18434" name="Rectangle 2"/>
          <p:cNvSpPr>
            <a:spLocks noGrp="1" noRot="1" noChangeAspect="1" noChangeArrowheads="1" noTextEdit="1"/>
          </p:cNvSpPr>
          <p:nvPr>
            <p:ph type="sldImg"/>
          </p:nvPr>
        </p:nvSpPr>
        <p:spPr>
          <a:xfrm>
            <a:off x="406400" y="696913"/>
            <a:ext cx="6197600" cy="3486150"/>
          </a:xfrm>
          <a:ln/>
        </p:spPr>
      </p:sp>
      <p:sp>
        <p:nvSpPr>
          <p:cNvPr id="18435"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21</a:t>
            </a:fld>
            <a:endParaRPr lang="en-US" dirty="0"/>
          </a:p>
        </p:txBody>
      </p:sp>
    </p:spTree>
    <p:extLst>
      <p:ext uri="{BB962C8B-B14F-4D97-AF65-F5344CB8AC3E}">
        <p14:creationId xmlns:p14="http://schemas.microsoft.com/office/powerpoint/2010/main" val="3423345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22</a:t>
            </a:fld>
            <a:endParaRPr lang="en-US" dirty="0"/>
          </a:p>
        </p:txBody>
      </p:sp>
    </p:spTree>
    <p:extLst>
      <p:ext uri="{BB962C8B-B14F-4D97-AF65-F5344CB8AC3E}">
        <p14:creationId xmlns:p14="http://schemas.microsoft.com/office/powerpoint/2010/main" val="3478923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23</a:t>
            </a:fld>
            <a:endParaRPr lang="en-US" dirty="0"/>
          </a:p>
        </p:txBody>
      </p:sp>
    </p:spTree>
    <p:extLst>
      <p:ext uri="{BB962C8B-B14F-4D97-AF65-F5344CB8AC3E}">
        <p14:creationId xmlns:p14="http://schemas.microsoft.com/office/powerpoint/2010/main" val="352260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24</a:t>
            </a:fld>
            <a:endParaRPr lang="en-US" dirty="0"/>
          </a:p>
        </p:txBody>
      </p:sp>
    </p:spTree>
    <p:extLst>
      <p:ext uri="{BB962C8B-B14F-4D97-AF65-F5344CB8AC3E}">
        <p14:creationId xmlns:p14="http://schemas.microsoft.com/office/powerpoint/2010/main" val="41174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30EDBEBC-B74B-4652-B5AF-701997C2009B}" type="slidenum">
              <a:rPr lang="en-US" smtClean="0"/>
              <a:pPr/>
              <a:t>3</a:t>
            </a:fld>
            <a:endParaRPr lang="en-US" dirty="0"/>
          </a:p>
        </p:txBody>
      </p:sp>
      <p:sp>
        <p:nvSpPr>
          <p:cNvPr id="20482" name="Rectangle 2"/>
          <p:cNvSpPr>
            <a:spLocks noGrp="1" noRot="1" noChangeAspect="1" noChangeArrowheads="1" noTextEdit="1"/>
          </p:cNvSpPr>
          <p:nvPr>
            <p:ph type="sldImg"/>
          </p:nvPr>
        </p:nvSpPr>
        <p:spPr>
          <a:xfrm>
            <a:off x="406400" y="695325"/>
            <a:ext cx="6199188" cy="3487738"/>
          </a:xfrm>
          <a:ln/>
        </p:spPr>
      </p:sp>
      <p:sp>
        <p:nvSpPr>
          <p:cNvPr id="20483" name="Rectangle 3"/>
          <p:cNvSpPr>
            <a:spLocks noGrp="1" noChangeArrowheads="1"/>
          </p:cNvSpPr>
          <p:nvPr>
            <p:ph type="body" idx="1"/>
          </p:nvPr>
        </p:nvSpPr>
        <p:spPr>
          <a:xfrm>
            <a:off x="934720" y="4415790"/>
            <a:ext cx="5140960" cy="4184994"/>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132E3FD4-C312-4C47-B8E7-3106815AD403}" type="slidenum">
              <a:rPr lang="en-US" smtClean="0"/>
              <a:pPr/>
              <a:t>4</a:t>
            </a:fld>
            <a:endParaRPr lang="en-US" dirty="0"/>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9057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132E3FD4-C312-4C47-B8E7-3106815AD403}" type="slidenum">
              <a:rPr lang="en-US" smtClean="0"/>
              <a:pPr/>
              <a:t>5</a:t>
            </a:fld>
            <a:endParaRPr lang="en-US" dirty="0"/>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a:noFill/>
          <a:ln/>
        </p:spPr>
        <p:txBody>
          <a:bodyPr/>
          <a:lstStyle/>
          <a:p>
            <a:r>
              <a:rPr lang="en-US" sz="1200" b="0" dirty="0"/>
              <a:t>Can easily replace ActiveMQ with any other JMS compliant broker (IBM </a:t>
            </a:r>
            <a:r>
              <a:rPr lang="en-US" sz="1200" b="0" dirty="0" err="1"/>
              <a:t>mq,HornetQ</a:t>
            </a:r>
            <a:r>
              <a:rPr lang="en-US" sz="1200" b="0" dirty="0"/>
              <a:t> from </a:t>
            </a:r>
            <a:r>
              <a:rPr lang="en-US" sz="1200" b="0" dirty="0" err="1"/>
              <a:t>JBoss</a:t>
            </a:r>
            <a:r>
              <a:rPr lang="en-US" sz="1200" b="0" dirty="0"/>
              <a:t>) with little or no changes.</a:t>
            </a:r>
          </a:p>
          <a:p>
            <a:endParaRPr lang="en-US" sz="1200" b="0" dirty="0"/>
          </a:p>
          <a:p>
            <a:r>
              <a:rPr lang="en-US" sz="1200" b="0" dirty="0"/>
              <a:t>Instead of </a:t>
            </a:r>
            <a:r>
              <a:rPr lang="en-US" sz="1200" b="0" dirty="0" err="1"/>
              <a:t>OpenWire</a:t>
            </a:r>
            <a:r>
              <a:rPr lang="en-US" sz="1200" b="0" dirty="0"/>
              <a:t>, you would than be using the native protocol for </a:t>
            </a:r>
            <a:r>
              <a:rPr lang="en-US" sz="1200" b="0" dirty="0" err="1"/>
              <a:t>HornetQ</a:t>
            </a:r>
            <a:r>
              <a:rPr lang="en-US" sz="1200" b="0" dirty="0"/>
              <a:t> or IBM </a:t>
            </a:r>
            <a:r>
              <a:rPr lang="en-US" sz="1200" b="0" dirty="0" err="1"/>
              <a:t>mq</a:t>
            </a:r>
            <a:r>
              <a:rPr lang="en-US" sz="1200" b="0" dirty="0"/>
              <a:t>.</a:t>
            </a:r>
          </a:p>
          <a:p>
            <a:endParaRPr lang="en-US" sz="1200"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Within the java platform the protocol used by messaging broker doesn’t matter</a:t>
            </a:r>
          </a:p>
          <a:p>
            <a:endParaRPr lang="en-US" sz="1200" b="0" dirty="0"/>
          </a:p>
          <a:p>
            <a:pPr eaLnBrk="1" hangingPunct="1"/>
            <a:endParaRPr lang="en-US" dirty="0"/>
          </a:p>
        </p:txBody>
      </p:sp>
    </p:spTree>
    <p:extLst>
      <p:ext uri="{BB962C8B-B14F-4D97-AF65-F5344CB8AC3E}">
        <p14:creationId xmlns:p14="http://schemas.microsoft.com/office/powerpoint/2010/main" val="7205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132E3FD4-C312-4C47-B8E7-3106815AD403}" type="slidenum">
              <a:rPr lang="en-US" smtClean="0"/>
              <a:pPr/>
              <a:t>6</a:t>
            </a:fld>
            <a:endParaRPr lang="en-US" dirty="0"/>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89886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32E3FD4-C312-4C47-B8E7-3106815AD403}"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a:noFill/>
          <a:ln/>
        </p:spPr>
        <p:txBody>
          <a:bodyPr/>
          <a:lstStyle/>
          <a:p>
            <a:pPr marL="291179" indent="-232943">
              <a:lnSpc>
                <a:spcPct val="90000"/>
              </a:lnSpc>
              <a:spcAft>
                <a:spcPts val="611"/>
              </a:spcAft>
              <a:buFont typeface="Arial" panose="020B0604020202020204" pitchFamily="34" charset="0"/>
              <a:buChar char="•"/>
            </a:pPr>
            <a:r>
              <a:rPr lang="en-US" sz="800" b="1" dirty="0"/>
              <a:t>Issues:</a:t>
            </a:r>
          </a:p>
          <a:p>
            <a:pPr marL="291179" indent="-232943">
              <a:lnSpc>
                <a:spcPct val="90000"/>
              </a:lnSpc>
              <a:spcAft>
                <a:spcPts val="611"/>
              </a:spcAft>
              <a:buFont typeface="Arial" panose="020B0604020202020204" pitchFamily="34" charset="0"/>
              <a:buChar char="•"/>
            </a:pPr>
            <a:endParaRPr lang="en-US" sz="800" dirty="0"/>
          </a:p>
          <a:p>
            <a:pPr marL="291179" indent="-232943">
              <a:lnSpc>
                <a:spcPct val="90000"/>
              </a:lnSpc>
              <a:spcAft>
                <a:spcPts val="611"/>
              </a:spcAft>
              <a:buFont typeface="+mj-lt"/>
              <a:buAutoNum type="arabicPeriod"/>
            </a:pPr>
            <a:r>
              <a:rPr lang="en-US" sz="800" b="1" dirty="0"/>
              <a:t>First, both protocol may not support the same message body types</a:t>
            </a:r>
          </a:p>
          <a:p>
            <a:pPr marL="291179" indent="-232943">
              <a:lnSpc>
                <a:spcPct val="90000"/>
              </a:lnSpc>
              <a:spcAft>
                <a:spcPts val="611"/>
              </a:spcAft>
              <a:buFont typeface="+mj-lt"/>
              <a:buAutoNum type="arabicPeriod"/>
            </a:pPr>
            <a:r>
              <a:rPr lang="en-US" sz="800" b="1" dirty="0"/>
              <a:t>Second, you would essentially be locked into one specific vendor solution</a:t>
            </a:r>
          </a:p>
          <a:p>
            <a:pPr marL="291179" indent="-232943">
              <a:lnSpc>
                <a:spcPct val="90000"/>
              </a:lnSpc>
              <a:spcAft>
                <a:spcPts val="611"/>
              </a:spcAft>
              <a:buFont typeface="+mj-lt"/>
              <a:buAutoNum type="arabicPeriod"/>
            </a:pPr>
            <a:r>
              <a:rPr lang="en-US" sz="800" b="1" dirty="0"/>
              <a:t>Finally, both protocol may not support the same data types, custom properties and header properties</a:t>
            </a:r>
          </a:p>
          <a:p>
            <a:pPr marL="291179" indent="-232943">
              <a:lnSpc>
                <a:spcPct val="90000"/>
              </a:lnSpc>
              <a:spcAft>
                <a:spcPts val="611"/>
              </a:spcAft>
              <a:buFont typeface="+mj-lt"/>
              <a:buAutoNum type="arabicPeriod"/>
            </a:pPr>
            <a:r>
              <a:rPr lang="en-US" sz="800" b="1" dirty="0"/>
              <a:t>While cross-platform interoperability is certainly possible, it is restrictive, limited and forces vendor lock-in</a:t>
            </a:r>
          </a:p>
          <a:p>
            <a:pPr eaLnBrk="1" hangingPunct="1"/>
            <a:endParaRPr lang="en-US" dirty="0"/>
          </a:p>
        </p:txBody>
      </p:sp>
    </p:spTree>
    <p:extLst>
      <p:ext uri="{BB962C8B-B14F-4D97-AF65-F5344CB8AC3E}">
        <p14:creationId xmlns:p14="http://schemas.microsoft.com/office/powerpoint/2010/main" val="3103124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132E3FD4-C312-4C47-B8E7-3106815AD403}" type="slidenum">
              <a:rPr lang="en-US" smtClean="0"/>
              <a:pPr/>
              <a:t>8</a:t>
            </a:fld>
            <a:endParaRPr lang="en-US" dirty="0"/>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a:noFill/>
          <a:ln/>
        </p:spPr>
        <p:txBody>
          <a:bodyPr/>
          <a:lstStyle/>
          <a:p>
            <a:pPr marL="285750" indent="-285750">
              <a:buFont typeface="Arial" panose="020B0604020202020204" pitchFamily="34" charset="0"/>
              <a:buChar char="•"/>
            </a:pPr>
            <a:endParaRPr lang="en-US" sz="800" dirty="0"/>
          </a:p>
        </p:txBody>
      </p:sp>
    </p:spTree>
    <p:extLst>
      <p:ext uri="{BB962C8B-B14F-4D97-AF65-F5344CB8AC3E}">
        <p14:creationId xmlns:p14="http://schemas.microsoft.com/office/powerpoint/2010/main" val="31743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132E3FD4-C312-4C47-B8E7-3106815AD403}" type="slidenum">
              <a:rPr lang="en-US" smtClean="0"/>
              <a:pPr/>
              <a:t>9</a:t>
            </a:fld>
            <a:endParaRPr lang="en-US" dirty="0"/>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10646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2438400" y="6446839"/>
            <a:ext cx="7315200" cy="244475"/>
          </a:xfrm>
          <a:prstGeom prst="rect">
            <a:avLst/>
          </a:prstGeom>
          <a:noFill/>
          <a:ln w="9525">
            <a:noFill/>
            <a:miter lim="800000"/>
            <a:headEnd/>
            <a:tailEnd/>
          </a:ln>
          <a:effectLst/>
        </p:spPr>
        <p:txBody>
          <a:bodyPr>
            <a:spAutoFit/>
          </a:bodyPr>
          <a:lstStyle/>
          <a:p>
            <a:pPr algn="ctr" eaLnBrk="0" hangingPunct="0">
              <a:defRPr/>
            </a:pPr>
            <a:r>
              <a:rPr lang="en-US" sz="1000" b="0" dirty="0"/>
              <a:t>Confidential</a:t>
            </a:r>
          </a:p>
        </p:txBody>
      </p:sp>
      <p:pic>
        <p:nvPicPr>
          <p:cNvPr id="5" name="Picture 21" descr="C1_Core_G_RGB_R"/>
          <p:cNvPicPr>
            <a:picLocks noChangeAspect="1" noChangeArrowheads="1"/>
          </p:cNvPicPr>
          <p:nvPr userDrawn="1"/>
        </p:nvPicPr>
        <p:blipFill>
          <a:blip r:embed="rId2" cstate="print"/>
          <a:srcRect/>
          <a:stretch>
            <a:fillRect/>
          </a:stretch>
        </p:blipFill>
        <p:spPr bwMode="auto">
          <a:xfrm>
            <a:off x="2021418" y="588964"/>
            <a:ext cx="5046133" cy="1316037"/>
          </a:xfrm>
          <a:prstGeom prst="rect">
            <a:avLst/>
          </a:prstGeom>
          <a:noFill/>
          <a:ln w="9525">
            <a:noFill/>
            <a:miter lim="800000"/>
            <a:headEnd/>
            <a:tailEnd/>
          </a:ln>
        </p:spPr>
      </p:pic>
      <p:sp>
        <p:nvSpPr>
          <p:cNvPr id="3083" name="Rectangle 11"/>
          <p:cNvSpPr>
            <a:spLocks noGrp="1" noChangeArrowheads="1"/>
          </p:cNvSpPr>
          <p:nvPr>
            <p:ph type="ctrTitle"/>
          </p:nvPr>
        </p:nvSpPr>
        <p:spPr bwMode="auto">
          <a:xfrm>
            <a:off x="1917701" y="2428876"/>
            <a:ext cx="9867900" cy="950913"/>
          </a:xfrm>
        </p:spPr>
        <p:txBody>
          <a:bodyPr/>
          <a:lstStyle>
            <a:lvl1pPr>
              <a:spcBef>
                <a:spcPts val="0"/>
              </a:spcBef>
              <a:defRPr sz="2800"/>
            </a:lvl1pPr>
          </a:lstStyle>
          <a:p>
            <a:r>
              <a:rPr lang="en-US"/>
              <a:t>Click to edit Master title style</a:t>
            </a:r>
            <a:endParaRPr lang="en-US" dirty="0"/>
          </a:p>
        </p:txBody>
      </p:sp>
      <p:sp>
        <p:nvSpPr>
          <p:cNvPr id="3084" name="Rectangle 12"/>
          <p:cNvSpPr>
            <a:spLocks noGrp="1" noChangeArrowheads="1"/>
          </p:cNvSpPr>
          <p:nvPr>
            <p:ph type="subTitle" idx="1"/>
          </p:nvPr>
        </p:nvSpPr>
        <p:spPr bwMode="auto">
          <a:xfrm>
            <a:off x="1917700" y="3657600"/>
            <a:ext cx="8534400" cy="2438400"/>
          </a:xfrm>
        </p:spPr>
        <p:txBody>
          <a:bodyPr/>
          <a:lstStyle>
            <a:lvl1pPr marL="0" indent="0">
              <a:buFontTx/>
              <a:buNone/>
              <a:defRPr sz="1600"/>
            </a:lvl1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058864"/>
            <a:ext cx="5588000" cy="4960937"/>
          </a:xfrm>
        </p:spPr>
        <p:txBody>
          <a:bodyPr/>
          <a:lstStyle>
            <a:lvl1pPr>
              <a:spcBef>
                <a:spcPts val="0"/>
              </a:spcBef>
              <a:defRPr sz="1600"/>
            </a:lvl1pPr>
            <a:lvl2pPr>
              <a:spcBef>
                <a:spcPts val="0"/>
              </a:spcBef>
              <a:defRPr sz="1400"/>
            </a:lvl2pPr>
            <a:lvl3pPr>
              <a:spcBef>
                <a:spcPts val="0"/>
              </a:spcBef>
              <a:defRPr sz="1200"/>
            </a:lvl3pPr>
            <a:lvl4pPr>
              <a:spcBef>
                <a:spcPts val="0"/>
              </a:spcBef>
              <a:defRPr sz="1200"/>
            </a:lvl4pPr>
            <a:lvl5pPr>
              <a:spcBef>
                <a:spcPts val="0"/>
              </a:spcBef>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58864"/>
            <a:ext cx="5588000" cy="4960937"/>
          </a:xfrm>
        </p:spPr>
        <p:txBody>
          <a:bodyPr/>
          <a:lstStyle>
            <a:lvl1pPr>
              <a:spcBef>
                <a:spcPts val="0"/>
              </a:spcBef>
              <a:defRPr sz="1600"/>
            </a:lvl1pPr>
            <a:lvl2pPr>
              <a:spcBef>
                <a:spcPts val="0"/>
              </a:spcBef>
              <a:defRPr sz="1400"/>
            </a:lvl2pPr>
            <a:lvl3pPr>
              <a:spcBef>
                <a:spcPts val="0"/>
              </a:spcBef>
              <a:defRPr sz="1200"/>
            </a:lvl3pPr>
            <a:lvl4pPr>
              <a:spcBef>
                <a:spcPts val="0"/>
              </a:spcBef>
              <a:defRPr sz="1200"/>
            </a:lvl4pPr>
            <a:lvl5pPr>
              <a:spcBef>
                <a:spcPts val="0"/>
              </a:spcBef>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gray">
          <a:xfrm>
            <a:off x="406400" y="76201"/>
            <a:ext cx="11379200" cy="703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10"/>
          <p:cNvSpPr>
            <a:spLocks noGrp="1" noChangeArrowheads="1"/>
          </p:cNvSpPr>
          <p:nvPr>
            <p:ph type="body" idx="1"/>
          </p:nvPr>
        </p:nvSpPr>
        <p:spPr bwMode="gray">
          <a:xfrm>
            <a:off x="406400" y="1058864"/>
            <a:ext cx="113792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5" name="Text Box 11"/>
          <p:cNvSpPr txBox="1">
            <a:spLocks noChangeArrowheads="1"/>
          </p:cNvSpPr>
          <p:nvPr/>
        </p:nvSpPr>
        <p:spPr bwMode="gray">
          <a:xfrm>
            <a:off x="11334752" y="6446839"/>
            <a:ext cx="552449" cy="244475"/>
          </a:xfrm>
          <a:prstGeom prst="rect">
            <a:avLst/>
          </a:prstGeom>
          <a:noFill/>
          <a:ln w="9525" algn="ctr">
            <a:noFill/>
            <a:miter lim="800000"/>
            <a:headEnd/>
            <a:tailEnd/>
          </a:ln>
          <a:effectLst/>
        </p:spPr>
        <p:txBody>
          <a:bodyPr>
            <a:spAutoFit/>
          </a:bodyPr>
          <a:lstStyle/>
          <a:p>
            <a:pPr algn="r" eaLnBrk="0" hangingPunct="0">
              <a:defRPr/>
            </a:pPr>
            <a:fld id="{7FF9A1F4-64AA-44F0-9CF9-9F4BF196AB76}" type="slidenum">
              <a:rPr lang="en-US" sz="1000" b="0"/>
              <a:pPr algn="r" eaLnBrk="0" hangingPunct="0">
                <a:defRPr/>
              </a:pPr>
              <a:t>‹#›</a:t>
            </a:fld>
            <a:endParaRPr lang="en-US" sz="1000" b="0" dirty="0"/>
          </a:p>
        </p:txBody>
      </p:sp>
      <p:sp>
        <p:nvSpPr>
          <p:cNvPr id="1036" name="Text Box 12"/>
          <p:cNvSpPr txBox="1">
            <a:spLocks noChangeArrowheads="1"/>
          </p:cNvSpPr>
          <p:nvPr/>
        </p:nvSpPr>
        <p:spPr bwMode="gray">
          <a:xfrm>
            <a:off x="2438400" y="6446839"/>
            <a:ext cx="7315200" cy="244475"/>
          </a:xfrm>
          <a:prstGeom prst="rect">
            <a:avLst/>
          </a:prstGeom>
          <a:noFill/>
          <a:ln w="9525">
            <a:noFill/>
            <a:miter lim="800000"/>
            <a:headEnd/>
            <a:tailEnd/>
          </a:ln>
          <a:effectLst/>
        </p:spPr>
        <p:txBody>
          <a:bodyPr>
            <a:spAutoFit/>
          </a:bodyPr>
          <a:lstStyle/>
          <a:p>
            <a:pPr algn="ctr" eaLnBrk="0" hangingPunct="0">
              <a:defRPr/>
            </a:pPr>
            <a:r>
              <a:rPr lang="en-US" sz="1000" b="0" dirty="0"/>
              <a:t>Confidential</a:t>
            </a:r>
          </a:p>
        </p:txBody>
      </p:sp>
      <p:pic>
        <p:nvPicPr>
          <p:cNvPr id="1030" name="Picture 19" descr="C1_Core_G_RGB_R"/>
          <p:cNvPicPr>
            <a:picLocks noChangeAspect="1" noChangeArrowheads="1"/>
          </p:cNvPicPr>
          <p:nvPr/>
        </p:nvPicPr>
        <p:blipFill>
          <a:blip r:embed="rId7" cstate="print"/>
          <a:srcRect/>
          <a:stretch>
            <a:fillRect/>
          </a:stretch>
        </p:blipFill>
        <p:spPr bwMode="auto">
          <a:xfrm>
            <a:off x="406401" y="6370639"/>
            <a:ext cx="1401233"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8" r:id="rId3"/>
    <p:sldLayoutId id="2147483656" r:id="rId4"/>
    <p:sldLayoutId id="2147483662" r:id="rId5"/>
  </p:sldLayoutIdLst>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defRPr>
      </a:lvl2pPr>
      <a:lvl3pPr algn="l" rtl="0" eaLnBrk="1" fontAlgn="base" hangingPunct="1">
        <a:spcBef>
          <a:spcPct val="0"/>
        </a:spcBef>
        <a:spcAft>
          <a:spcPct val="0"/>
        </a:spcAft>
        <a:defRPr sz="2000" b="1">
          <a:solidFill>
            <a:schemeClr val="tx2"/>
          </a:solidFill>
          <a:latin typeface="Arial" charset="0"/>
        </a:defRPr>
      </a:lvl3pPr>
      <a:lvl4pPr algn="l" rtl="0" eaLnBrk="1" fontAlgn="base" hangingPunct="1">
        <a:spcBef>
          <a:spcPct val="0"/>
        </a:spcBef>
        <a:spcAft>
          <a:spcPct val="0"/>
        </a:spcAft>
        <a:defRPr sz="2000" b="1">
          <a:solidFill>
            <a:schemeClr val="tx2"/>
          </a:solidFill>
          <a:latin typeface="Arial" charset="0"/>
        </a:defRPr>
      </a:lvl4pPr>
      <a:lvl5pPr algn="l" rtl="0" eaLnBrk="1" fontAlgn="base" hangingPunct="1">
        <a:spcBef>
          <a:spcPct val="0"/>
        </a:spcBef>
        <a:spcAft>
          <a:spcPct val="0"/>
        </a:spcAft>
        <a:defRPr sz="2000" b="1">
          <a:solidFill>
            <a:schemeClr val="tx2"/>
          </a:solidFill>
          <a:latin typeface="Arial" charset="0"/>
        </a:defRPr>
      </a:lvl5pPr>
      <a:lvl6pPr marL="457200" algn="l" rtl="0" eaLnBrk="1" fontAlgn="base" hangingPunct="1">
        <a:spcBef>
          <a:spcPct val="0"/>
        </a:spcBef>
        <a:spcAft>
          <a:spcPct val="0"/>
        </a:spcAft>
        <a:defRPr sz="2000" b="1">
          <a:solidFill>
            <a:schemeClr val="tx2"/>
          </a:solidFill>
          <a:latin typeface="Arial" charset="0"/>
        </a:defRPr>
      </a:lvl6pPr>
      <a:lvl7pPr marL="914400" algn="l" rtl="0" eaLnBrk="1" fontAlgn="base" hangingPunct="1">
        <a:spcBef>
          <a:spcPct val="0"/>
        </a:spcBef>
        <a:spcAft>
          <a:spcPct val="0"/>
        </a:spcAft>
        <a:defRPr sz="2000" b="1">
          <a:solidFill>
            <a:schemeClr val="tx2"/>
          </a:solidFill>
          <a:latin typeface="Arial" charset="0"/>
        </a:defRPr>
      </a:lvl7pPr>
      <a:lvl8pPr marL="1371600" algn="l" rtl="0" eaLnBrk="1" fontAlgn="base" hangingPunct="1">
        <a:spcBef>
          <a:spcPct val="0"/>
        </a:spcBef>
        <a:spcAft>
          <a:spcPct val="0"/>
        </a:spcAft>
        <a:defRPr sz="2000" b="1">
          <a:solidFill>
            <a:schemeClr val="tx2"/>
          </a:solidFill>
          <a:latin typeface="Arial" charset="0"/>
        </a:defRPr>
      </a:lvl8pPr>
      <a:lvl9pPr marL="1828800" algn="l" rtl="0" eaLnBrk="1" fontAlgn="base" hangingPunct="1">
        <a:spcBef>
          <a:spcPct val="0"/>
        </a:spcBef>
        <a:spcAft>
          <a:spcPct val="0"/>
        </a:spcAft>
        <a:defRPr sz="2000" b="1">
          <a:solidFill>
            <a:schemeClr val="tx2"/>
          </a:solidFill>
          <a:latin typeface="Arial" charset="0"/>
        </a:defRPr>
      </a:lvl9pPr>
    </p:titleStyle>
    <p:bodyStyle>
      <a:lvl1pPr marL="234950" indent="-234950" algn="l" rtl="0" eaLnBrk="1" fontAlgn="base" hangingPunct="1">
        <a:lnSpc>
          <a:spcPct val="120000"/>
        </a:lnSpc>
        <a:spcBef>
          <a:spcPts val="20"/>
        </a:spcBef>
        <a:spcAft>
          <a:spcPct val="0"/>
        </a:spcAft>
        <a:buChar char="•"/>
        <a:defRPr sz="1800" b="1">
          <a:solidFill>
            <a:schemeClr val="tx1"/>
          </a:solidFill>
          <a:latin typeface="+mn-lt"/>
          <a:ea typeface="+mn-ea"/>
          <a:cs typeface="+mn-cs"/>
        </a:defRPr>
      </a:lvl1pPr>
      <a:lvl2pPr marL="568325" indent="-219075" algn="l" rtl="0" eaLnBrk="1" fontAlgn="base" hangingPunct="1">
        <a:lnSpc>
          <a:spcPct val="120000"/>
        </a:lnSpc>
        <a:spcBef>
          <a:spcPts val="20"/>
        </a:spcBef>
        <a:spcAft>
          <a:spcPct val="0"/>
        </a:spcAft>
        <a:buChar char="–"/>
        <a:defRPr sz="1600">
          <a:solidFill>
            <a:schemeClr val="tx1"/>
          </a:solidFill>
          <a:latin typeface="+mn-lt"/>
        </a:defRPr>
      </a:lvl2pPr>
      <a:lvl3pPr marL="908050" indent="-215900" algn="l" rtl="0" eaLnBrk="1" fontAlgn="base" hangingPunct="1">
        <a:lnSpc>
          <a:spcPct val="120000"/>
        </a:lnSpc>
        <a:spcBef>
          <a:spcPts val="20"/>
        </a:spcBef>
        <a:spcAft>
          <a:spcPct val="0"/>
        </a:spcAft>
        <a:buChar char="•"/>
        <a:defRPr sz="1400">
          <a:solidFill>
            <a:schemeClr val="tx1"/>
          </a:solidFill>
          <a:latin typeface="+mn-lt"/>
        </a:defRPr>
      </a:lvl3pPr>
      <a:lvl4pPr marL="1257300" indent="-234950" algn="l" rtl="0" eaLnBrk="1" fontAlgn="base" hangingPunct="1">
        <a:lnSpc>
          <a:spcPct val="120000"/>
        </a:lnSpc>
        <a:spcBef>
          <a:spcPts val="20"/>
        </a:spcBef>
        <a:spcAft>
          <a:spcPct val="0"/>
        </a:spcAft>
        <a:buChar char="–"/>
        <a:defRPr sz="1200">
          <a:solidFill>
            <a:schemeClr val="tx1"/>
          </a:solidFill>
          <a:latin typeface="+mn-lt"/>
        </a:defRPr>
      </a:lvl4pPr>
      <a:lvl5pPr marL="1612900" indent="-241300" algn="l" rtl="0" eaLnBrk="1" fontAlgn="base" hangingPunct="1">
        <a:lnSpc>
          <a:spcPct val="120000"/>
        </a:lnSpc>
        <a:spcBef>
          <a:spcPts val="20"/>
        </a:spcBef>
        <a:spcAft>
          <a:spcPct val="0"/>
        </a:spcAft>
        <a:buChar char="•"/>
        <a:defRPr sz="1200">
          <a:solidFill>
            <a:schemeClr val="tx1"/>
          </a:solidFill>
          <a:latin typeface="+mn-lt"/>
        </a:defRPr>
      </a:lvl5pPr>
      <a:lvl6pPr marL="2070100" indent="-241300" algn="l" rtl="0" eaLnBrk="1" fontAlgn="base" hangingPunct="1">
        <a:lnSpc>
          <a:spcPct val="120000"/>
        </a:lnSpc>
        <a:spcBef>
          <a:spcPct val="20000"/>
        </a:spcBef>
        <a:spcAft>
          <a:spcPct val="0"/>
        </a:spcAft>
        <a:buChar char="•"/>
        <a:defRPr sz="1200">
          <a:solidFill>
            <a:schemeClr val="tx1"/>
          </a:solidFill>
          <a:latin typeface="+mn-lt"/>
        </a:defRPr>
      </a:lvl6pPr>
      <a:lvl7pPr marL="2527300" indent="-241300" algn="l" rtl="0" eaLnBrk="1" fontAlgn="base" hangingPunct="1">
        <a:lnSpc>
          <a:spcPct val="120000"/>
        </a:lnSpc>
        <a:spcBef>
          <a:spcPct val="20000"/>
        </a:spcBef>
        <a:spcAft>
          <a:spcPct val="0"/>
        </a:spcAft>
        <a:buChar char="•"/>
        <a:defRPr sz="1200">
          <a:solidFill>
            <a:schemeClr val="tx1"/>
          </a:solidFill>
          <a:latin typeface="+mn-lt"/>
        </a:defRPr>
      </a:lvl7pPr>
      <a:lvl8pPr marL="2984500" indent="-241300" algn="l" rtl="0" eaLnBrk="1" fontAlgn="base" hangingPunct="1">
        <a:lnSpc>
          <a:spcPct val="120000"/>
        </a:lnSpc>
        <a:spcBef>
          <a:spcPct val="20000"/>
        </a:spcBef>
        <a:spcAft>
          <a:spcPct val="0"/>
        </a:spcAft>
        <a:buChar char="•"/>
        <a:defRPr sz="1200">
          <a:solidFill>
            <a:schemeClr val="tx1"/>
          </a:solidFill>
          <a:latin typeface="+mn-lt"/>
        </a:defRPr>
      </a:lvl8pPr>
      <a:lvl9pPr marL="3441700" indent="-241300" algn="l" rtl="0" eaLnBrk="1" fontAlgn="base" hangingPunct="1">
        <a:lnSpc>
          <a:spcPct val="12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go.datapipe.com/whitepaper-kafka-vs-kinesis-download" TargetMode="External"/><Relationship Id="rId2" Type="http://schemas.openxmlformats.org/officeDocument/2006/relationships/hyperlink" Target="http://www.wmrichards.com/amqp.pdf" TargetMode="External"/><Relationship Id="rId1" Type="http://schemas.openxmlformats.org/officeDocument/2006/relationships/slideLayout" Target="../slideLayouts/slideLayout2.xml"/><Relationship Id="rId5" Type="http://schemas.openxmlformats.org/officeDocument/2006/relationships/hyperlink" Target="https://aws.amazon.com/kinesis/streams/faqs/" TargetMode="External"/><Relationship Id="rId4" Type="http://schemas.openxmlformats.org/officeDocument/2006/relationships/hyperlink" Target="http://docs.aws.amazon.com/streams/latest/dev/key-concept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87" name="Rectangle 9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Rectangle 3"/>
          <p:cNvSpPr>
            <a:spLocks noGrp="1" noChangeArrowheads="1"/>
          </p:cNvSpPr>
          <p:nvPr>
            <p:ph type="ctrTitle"/>
          </p:nvPr>
        </p:nvSpPr>
        <p:spPr>
          <a:xfrm>
            <a:off x="674237" y="914400"/>
            <a:ext cx="3657600" cy="2887579"/>
          </a:xfrm>
        </p:spPr>
        <p:txBody>
          <a:bodyPr>
            <a:normAutofit/>
          </a:bodyPr>
          <a:lstStyle/>
          <a:p>
            <a:pPr eaLnBrk="1" hangingPunct="1">
              <a:lnSpc>
                <a:spcPct val="90000"/>
              </a:lnSpc>
            </a:pPr>
            <a:br>
              <a:rPr lang="en-US" sz="2300">
                <a:solidFill>
                  <a:srgbClr val="FFFFFF"/>
                </a:solidFill>
              </a:rPr>
            </a:br>
            <a:br>
              <a:rPr lang="en-US" sz="2300">
                <a:solidFill>
                  <a:srgbClr val="FFFFFF"/>
                </a:solidFill>
              </a:rPr>
            </a:br>
            <a:br>
              <a:rPr lang="en-US" sz="2300">
                <a:solidFill>
                  <a:srgbClr val="FFFFFF"/>
                </a:solidFill>
              </a:rPr>
            </a:br>
            <a:r>
              <a:rPr lang="en-US" sz="2300" cap="all">
                <a:solidFill>
                  <a:srgbClr val="FFFFFF"/>
                </a:solidFill>
              </a:rPr>
              <a:t>Evolution of messaging systems and event driven architecture</a:t>
            </a:r>
          </a:p>
        </p:txBody>
      </p:sp>
      <p:sp>
        <p:nvSpPr>
          <p:cNvPr id="15362" name="Rectangle 2"/>
          <p:cNvSpPr>
            <a:spLocks noGrp="1" noChangeArrowheads="1"/>
          </p:cNvSpPr>
          <p:nvPr>
            <p:ph type="subTitle" idx="1"/>
          </p:nvPr>
        </p:nvSpPr>
        <p:spPr>
          <a:xfrm>
            <a:off x="674237" y="4170501"/>
            <a:ext cx="3657600" cy="1525597"/>
          </a:xfrm>
        </p:spPr>
        <p:txBody>
          <a:bodyPr>
            <a:normAutofit/>
          </a:bodyPr>
          <a:lstStyle/>
          <a:p>
            <a:pPr eaLnBrk="1" hangingPunct="1">
              <a:lnSpc>
                <a:spcPct val="110000"/>
              </a:lnSpc>
            </a:pPr>
            <a:endParaRPr lang="en-US" sz="1400">
              <a:solidFill>
                <a:srgbClr val="FFFFFF"/>
              </a:solidFill>
              <a:latin typeface="+mj-lt"/>
            </a:endParaRPr>
          </a:p>
          <a:p>
            <a:pPr eaLnBrk="1" hangingPunct="1">
              <a:lnSpc>
                <a:spcPct val="110000"/>
              </a:lnSpc>
            </a:pPr>
            <a:endParaRPr lang="en-US" sz="1400">
              <a:solidFill>
                <a:srgbClr val="FFFFFF"/>
              </a:solidFill>
              <a:latin typeface="+mj-lt"/>
            </a:endParaRPr>
          </a:p>
          <a:p>
            <a:pPr eaLnBrk="1" hangingPunct="1">
              <a:lnSpc>
                <a:spcPct val="110000"/>
              </a:lnSpc>
            </a:pPr>
            <a:endParaRPr lang="en-US" sz="1400">
              <a:solidFill>
                <a:srgbClr val="FFFFFF"/>
              </a:solidFill>
              <a:latin typeface="+mj-lt"/>
            </a:endParaRPr>
          </a:p>
          <a:p>
            <a:pPr eaLnBrk="1" hangingPunct="1">
              <a:lnSpc>
                <a:spcPct val="110000"/>
              </a:lnSpc>
            </a:pPr>
            <a:endParaRPr lang="en-US" sz="1400">
              <a:solidFill>
                <a:srgbClr val="FFFFFF"/>
              </a:solidFill>
              <a:latin typeface="+mj-lt"/>
            </a:endParaRPr>
          </a:p>
          <a:p>
            <a:pPr eaLnBrk="1" hangingPunct="1">
              <a:lnSpc>
                <a:spcPct val="110000"/>
              </a:lnSpc>
            </a:pPr>
            <a:endParaRPr lang="en-US" sz="1400">
              <a:solidFill>
                <a:srgbClr val="FFFFFF"/>
              </a:solidFill>
              <a:latin typeface="+mj-lt"/>
            </a:endParaRPr>
          </a:p>
          <a:p>
            <a:pPr eaLnBrk="1" hangingPunct="1">
              <a:lnSpc>
                <a:spcPct val="110000"/>
              </a:lnSpc>
            </a:pPr>
            <a:r>
              <a:rPr lang="en-US" sz="1400">
                <a:solidFill>
                  <a:srgbClr val="FFFFFF"/>
                </a:solidFill>
                <a:latin typeface="+mj-lt"/>
              </a:rPr>
              <a:t>Suresh Pandey</a:t>
            </a:r>
          </a:p>
        </p:txBody>
      </p:sp>
      <p:cxnSp>
        <p:nvCxnSpPr>
          <p:cNvPr id="15388" name="Straight Connector 9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5382" name="Graphic 145">
            <a:extLst>
              <a:ext uri="{FF2B5EF4-FFF2-40B4-BE49-F238E27FC236}">
                <a16:creationId xmlns:a16="http://schemas.microsoft.com/office/drawing/2014/main" id="{ED57BAFD-E508-49FE-B1DC-43122C0D84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0196" y="492573"/>
            <a:ext cx="5880796" cy="58807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36" name="Freeform: Shape 135">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Freeform: Shape 137">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1" name="Rectangle 2"/>
          <p:cNvSpPr>
            <a:spLocks noGrp="1" noChangeArrowheads="1"/>
          </p:cNvSpPr>
          <p:nvPr>
            <p:ph type="title"/>
          </p:nvPr>
        </p:nvSpPr>
        <p:spPr>
          <a:xfrm>
            <a:off x="152401" y="803325"/>
            <a:ext cx="5924136" cy="1325563"/>
          </a:xfrm>
        </p:spPr>
        <p:txBody>
          <a:bodyPr vert="horz" lIns="91440" tIns="45720" rIns="91440" bIns="45720" rtlCol="0" anchor="ctr">
            <a:normAutofit/>
          </a:bodyPr>
          <a:lstStyle/>
          <a:p>
            <a:pPr>
              <a:lnSpc>
                <a:spcPct val="90000"/>
              </a:lnSpc>
            </a:pPr>
            <a:r>
              <a:rPr lang="en-US" sz="4400" kern="1200" dirty="0">
                <a:solidFill>
                  <a:schemeClr val="tx1"/>
                </a:solidFill>
                <a:latin typeface="+mj-lt"/>
                <a:ea typeface="+mj-ea"/>
                <a:cs typeface="+mj-cs"/>
              </a:rPr>
              <a:t>RabbitMQ</a:t>
            </a:r>
          </a:p>
        </p:txBody>
      </p:sp>
      <p:sp>
        <p:nvSpPr>
          <p:cNvPr id="3" name="TextBox 2"/>
          <p:cNvSpPr txBox="1"/>
          <p:nvPr/>
        </p:nvSpPr>
        <p:spPr>
          <a:xfrm>
            <a:off x="152401" y="2279018"/>
            <a:ext cx="6492228" cy="3375920"/>
          </a:xfrm>
          <a:prstGeom prst="rect">
            <a:avLst/>
          </a:prstGeom>
        </p:spPr>
        <p:txBody>
          <a:bodyPr vert="horz" lIns="91440" tIns="45720" rIns="91440" bIns="45720" rtlCol="0" anchor="t">
            <a:normAutofit/>
          </a:bodyPr>
          <a:lstStyle/>
          <a:p>
            <a:pPr algn="just"/>
            <a:r>
              <a:rPr lang="en-US" sz="1800" b="0" dirty="0"/>
              <a:t>▸ Widely deployed open source message broker based   on   </a:t>
            </a:r>
          </a:p>
          <a:p>
            <a:pPr algn="just"/>
            <a:r>
              <a:rPr lang="en-US" sz="1800" b="0" dirty="0"/>
              <a:t>     AMQP</a:t>
            </a:r>
          </a:p>
          <a:p>
            <a:pPr algn="just"/>
            <a:endParaRPr lang="en-US" sz="1800" b="0" dirty="0"/>
          </a:p>
          <a:p>
            <a:pPr algn="just"/>
            <a:r>
              <a:rPr lang="en-US" sz="1800" b="0" dirty="0"/>
              <a:t>▸ Distributed broker, provide cluster for load balancing.</a:t>
            </a:r>
          </a:p>
          <a:p>
            <a:pPr algn="just"/>
            <a:endParaRPr lang="en-US" sz="1800" b="0" dirty="0"/>
          </a:p>
          <a:p>
            <a:pPr algn="just"/>
            <a:r>
              <a:rPr lang="en-US" sz="1800" b="0" dirty="0"/>
              <a:t>▸ High Availability(HA) mode by mirroring queues.</a:t>
            </a:r>
          </a:p>
          <a:p>
            <a:pPr algn="just"/>
            <a:endParaRPr lang="en-US" sz="1800" b="0" dirty="0"/>
          </a:p>
          <a:p>
            <a:pPr algn="just"/>
            <a:r>
              <a:rPr lang="en-US" sz="1800" b="0" dirty="0"/>
              <a:t>▸ Supports fully transactional communication between clients</a:t>
            </a:r>
          </a:p>
          <a:p>
            <a:pPr algn="just"/>
            <a:r>
              <a:rPr lang="en-US" sz="1800" b="0" dirty="0"/>
              <a:t>     and brokers using acknowledgements.</a:t>
            </a:r>
          </a:p>
          <a:p>
            <a:pPr algn="just"/>
            <a:endParaRPr lang="en-US" sz="1800" b="0" dirty="0"/>
          </a:p>
          <a:p>
            <a:pPr algn="just"/>
            <a:r>
              <a:rPr lang="en-US" sz="1800" b="0" dirty="0"/>
              <a:t>▸ Great support in Spring framework.</a:t>
            </a:r>
          </a:p>
          <a:p>
            <a:pPr algn="just"/>
            <a:endParaRPr lang="en-US" sz="1800" b="0" dirty="0"/>
          </a:p>
          <a:p>
            <a:pPr algn="just"/>
            <a:endParaRPr lang="en-US" sz="1800" b="0" dirty="0">
              <a:latin typeface="+mn-lt"/>
            </a:endParaRPr>
          </a:p>
        </p:txBody>
      </p:sp>
      <p:sp>
        <p:nvSpPr>
          <p:cNvPr id="23" name="Rectangle: Rounded Corners 22"/>
          <p:cNvSpPr/>
          <p:nvPr/>
        </p:nvSpPr>
        <p:spPr bwMode="auto">
          <a:xfrm>
            <a:off x="8716697" y="929640"/>
            <a:ext cx="1828800" cy="82296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AMQP Producer</a:t>
            </a:r>
          </a:p>
        </p:txBody>
      </p:sp>
      <p:sp>
        <p:nvSpPr>
          <p:cNvPr id="27" name="Rectangle: Rounded Corners 26"/>
          <p:cNvSpPr/>
          <p:nvPr/>
        </p:nvSpPr>
        <p:spPr bwMode="auto">
          <a:xfrm>
            <a:off x="8716697" y="3886200"/>
            <a:ext cx="1828800" cy="822960"/>
          </a:xfrm>
          <a:prstGeom prst="roundRect">
            <a:avLst/>
          </a:prstGeom>
          <a:solidFill>
            <a:schemeClr val="tx2">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400" b="1" i="0" u="none" strike="noStrike" cap="none" normalizeH="0" baseline="0" dirty="0">
                <a:ln>
                  <a:noFill/>
                </a:ln>
                <a:solidFill>
                  <a:schemeClr val="bg2">
                    <a:lumMod val="75000"/>
                    <a:lumOff val="25000"/>
                  </a:schemeClr>
                </a:solidFill>
                <a:effectLst/>
                <a:latin typeface="Arial" charset="0"/>
              </a:rPr>
              <a:t>AMQP Consumer</a:t>
            </a:r>
          </a:p>
        </p:txBody>
      </p:sp>
      <p:grpSp>
        <p:nvGrpSpPr>
          <p:cNvPr id="41" name="Group 40"/>
          <p:cNvGrpSpPr/>
          <p:nvPr/>
        </p:nvGrpSpPr>
        <p:grpSpPr>
          <a:xfrm>
            <a:off x="7467600" y="2324099"/>
            <a:ext cx="4343400" cy="990600"/>
            <a:chOff x="7315200" y="1752600"/>
            <a:chExt cx="4343400" cy="990600"/>
          </a:xfrm>
        </p:grpSpPr>
        <p:sp>
          <p:nvSpPr>
            <p:cNvPr id="24" name="Flowchart: Alternate Process 23"/>
            <p:cNvSpPr/>
            <p:nvPr/>
          </p:nvSpPr>
          <p:spPr bwMode="auto">
            <a:xfrm>
              <a:off x="7315200" y="1752600"/>
              <a:ext cx="4343400" cy="990600"/>
            </a:xfrm>
            <a:prstGeom prst="flowChartAlternateProcess">
              <a:avLst/>
            </a:prstGeom>
            <a:solidFill>
              <a:srgbClr val="667AA6"/>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grpSp>
          <p:nvGrpSpPr>
            <p:cNvPr id="35" name="Group 34"/>
            <p:cNvGrpSpPr/>
            <p:nvPr/>
          </p:nvGrpSpPr>
          <p:grpSpPr>
            <a:xfrm>
              <a:off x="7420713" y="1988820"/>
              <a:ext cx="4132375" cy="518161"/>
              <a:chOff x="7412004" y="1995310"/>
              <a:chExt cx="4132375" cy="518161"/>
            </a:xfrm>
          </p:grpSpPr>
          <p:sp>
            <p:nvSpPr>
              <p:cNvPr id="25" name="Flowchart: Alternate Process 24"/>
              <p:cNvSpPr/>
              <p:nvPr/>
            </p:nvSpPr>
            <p:spPr bwMode="auto">
              <a:xfrm>
                <a:off x="7412004" y="1995310"/>
                <a:ext cx="1097280" cy="518161"/>
              </a:xfrm>
              <a:prstGeom prst="flowChartAlternateProcess">
                <a:avLst/>
              </a:prstGeom>
              <a:gradFill>
                <a:gsLst>
                  <a:gs pos="0">
                    <a:srgbClr val="114590"/>
                  </a:gs>
                  <a:gs pos="80000">
                    <a:srgbClr val="1553A9"/>
                  </a:gs>
                  <a:gs pos="100000">
                    <a:srgbClr val="1659B7"/>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N1</a:t>
                </a:r>
              </a:p>
            </p:txBody>
          </p:sp>
          <p:sp>
            <p:nvSpPr>
              <p:cNvPr id="39" name="Flowchart: Alternate Process 38"/>
              <p:cNvSpPr/>
              <p:nvPr/>
            </p:nvSpPr>
            <p:spPr bwMode="auto">
              <a:xfrm>
                <a:off x="8929551" y="1995310"/>
                <a:ext cx="1097280" cy="518161"/>
              </a:xfrm>
              <a:prstGeom prst="flowChartAlternateProcess">
                <a:avLst/>
              </a:prstGeom>
              <a:gradFill>
                <a:gsLst>
                  <a:gs pos="0">
                    <a:srgbClr val="114590"/>
                  </a:gs>
                  <a:gs pos="80000">
                    <a:srgbClr val="1553A9"/>
                  </a:gs>
                  <a:gs pos="100000">
                    <a:srgbClr val="1659B7"/>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N2</a:t>
                </a:r>
              </a:p>
            </p:txBody>
          </p:sp>
          <p:sp>
            <p:nvSpPr>
              <p:cNvPr id="40" name="Flowchart: Alternate Process 39"/>
              <p:cNvSpPr/>
              <p:nvPr/>
            </p:nvSpPr>
            <p:spPr bwMode="auto">
              <a:xfrm>
                <a:off x="10447099" y="1995310"/>
                <a:ext cx="1097280" cy="518161"/>
              </a:xfrm>
              <a:prstGeom prst="flowChartAlternateProcess">
                <a:avLst/>
              </a:prstGeom>
              <a:gradFill>
                <a:gsLst>
                  <a:gs pos="0">
                    <a:srgbClr val="114590"/>
                  </a:gs>
                  <a:gs pos="80000">
                    <a:srgbClr val="1553A9"/>
                  </a:gs>
                  <a:gs pos="100000">
                    <a:srgbClr val="1659B7"/>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N3</a:t>
                </a:r>
              </a:p>
            </p:txBody>
          </p:sp>
        </p:grpSp>
      </p:grpSp>
      <p:sp>
        <p:nvSpPr>
          <p:cNvPr id="42" name="Arrow: Down 41"/>
          <p:cNvSpPr/>
          <p:nvPr/>
        </p:nvSpPr>
        <p:spPr bwMode="auto">
          <a:xfrm>
            <a:off x="9410700" y="3337560"/>
            <a:ext cx="457200" cy="548640"/>
          </a:xfrm>
          <a:prstGeom prst="downArrow">
            <a:avLst/>
          </a:prstGeom>
          <a:gradFill flip="none" rotWithShape="1">
            <a:gsLst>
              <a:gs pos="0">
                <a:srgbClr val="BEBEBE"/>
              </a:gs>
              <a:gs pos="80000">
                <a:srgbClr val="6F83B0"/>
              </a:gs>
              <a:gs pos="100000">
                <a:srgbClr val="6F83B0"/>
              </a:gs>
            </a:gsLst>
            <a:path path="circle">
              <a:fillToRect l="100000" t="100000"/>
            </a:path>
            <a:tileRect r="-100000" b="-100000"/>
          </a:gra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6" name="Arrow: Down 45"/>
          <p:cNvSpPr/>
          <p:nvPr/>
        </p:nvSpPr>
        <p:spPr bwMode="auto">
          <a:xfrm>
            <a:off x="9410700" y="1752600"/>
            <a:ext cx="457200" cy="548640"/>
          </a:xfrm>
          <a:prstGeom prst="downArrow">
            <a:avLst/>
          </a:prstGeom>
          <a:gradFill>
            <a:gsLst>
              <a:gs pos="0">
                <a:srgbClr val="6F83B0"/>
              </a:gs>
              <a:gs pos="80000">
                <a:srgbClr val="053A79"/>
              </a:gs>
              <a:gs pos="100000">
                <a:srgbClr val="053A79"/>
              </a:gs>
            </a:gsLst>
            <a:path path="circle">
              <a:fillToRect l="100000" t="100000"/>
            </a:path>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sz="2400" dirty="0">
                <a:solidFill>
                  <a:schemeClr val="tx1"/>
                </a:solidFill>
              </a:rPr>
              <a:t>RabbitMQ Architecture</a:t>
            </a:r>
          </a:p>
        </p:txBody>
      </p:sp>
      <p:graphicFrame>
        <p:nvGraphicFramePr>
          <p:cNvPr id="7" name="TextBox 4">
            <a:extLst>
              <a:ext uri="{FF2B5EF4-FFF2-40B4-BE49-F238E27FC236}">
                <a16:creationId xmlns:a16="http://schemas.microsoft.com/office/drawing/2014/main" id="{63E54B75-18BC-4A9C-AFA9-C79F0C11A7C9}"/>
              </a:ext>
            </a:extLst>
          </p:cNvPr>
          <p:cNvGraphicFramePr/>
          <p:nvPr>
            <p:extLst>
              <p:ext uri="{D42A27DB-BD31-4B8C-83A1-F6EECF244321}">
                <p14:modId xmlns:p14="http://schemas.microsoft.com/office/powerpoint/2010/main" val="1387501549"/>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64356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2">
            <a:extLst/>
          </p:cNvPr>
          <p:cNvSpPr/>
          <p:nvPr/>
        </p:nvSpPr>
        <p:spPr bwMode="auto">
          <a:xfrm>
            <a:off x="3933890" y="2299073"/>
            <a:ext cx="1188720" cy="2259855"/>
          </a:xfrm>
          <a:prstGeom prst="roundRect">
            <a:avLst/>
          </a:prstGeom>
          <a:ln>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Producer</a:t>
            </a:r>
          </a:p>
        </p:txBody>
      </p:sp>
      <p:sp>
        <p:nvSpPr>
          <p:cNvPr id="9" name="Rectangle 8">
            <a:extLst/>
          </p:cNvPr>
          <p:cNvSpPr/>
          <p:nvPr/>
        </p:nvSpPr>
        <p:spPr bwMode="auto">
          <a:xfrm>
            <a:off x="5677879" y="1491982"/>
            <a:ext cx="578494" cy="3874037"/>
          </a:xfrm>
          <a:prstGeom prst="rect">
            <a:avLst/>
          </a:prstGeom>
          <a:ln>
            <a:headEnd type="none" w="med" len="med"/>
            <a:tailEnd type="none" w="med" len="med"/>
          </a:ln>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LB</a:t>
            </a:r>
          </a:p>
        </p:txBody>
      </p:sp>
      <p:grpSp>
        <p:nvGrpSpPr>
          <p:cNvPr id="4" name="Group 3"/>
          <p:cNvGrpSpPr/>
          <p:nvPr/>
        </p:nvGrpSpPr>
        <p:grpSpPr>
          <a:xfrm>
            <a:off x="8111106" y="1111292"/>
            <a:ext cx="2082577" cy="1291346"/>
            <a:chOff x="7386227" y="1752600"/>
            <a:chExt cx="2082577" cy="914400"/>
          </a:xfrm>
        </p:grpSpPr>
        <p:sp>
          <p:nvSpPr>
            <p:cNvPr id="20" name="Terminator 36">
              <a:extLst/>
            </p:cNvPr>
            <p:cNvSpPr/>
            <p:nvPr/>
          </p:nvSpPr>
          <p:spPr bwMode="auto">
            <a:xfrm>
              <a:off x="7386227" y="1752600"/>
              <a:ext cx="2082577" cy="251469"/>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Q1 Master</a:t>
              </a:r>
            </a:p>
          </p:txBody>
        </p:sp>
        <p:sp>
          <p:nvSpPr>
            <p:cNvPr id="27" name="Terminator 45">
              <a:extLst/>
            </p:cNvPr>
            <p:cNvSpPr/>
            <p:nvPr/>
          </p:nvSpPr>
          <p:spPr bwMode="auto">
            <a:xfrm>
              <a:off x="7386227" y="2084066"/>
              <a:ext cx="2082577" cy="251469"/>
            </a:xfrm>
            <a:prstGeom prst="flowChartTerminator">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path path="circle">
                <a:fillToRect l="100000" b="100000"/>
              </a:path>
              <a:tileRect t="-100000" r="-100000"/>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Q2 Mirrored</a:t>
              </a:r>
            </a:p>
          </p:txBody>
        </p:sp>
        <p:sp>
          <p:nvSpPr>
            <p:cNvPr id="28" name="Terminator 46">
              <a:extLst/>
            </p:cNvPr>
            <p:cNvSpPr/>
            <p:nvPr/>
          </p:nvSpPr>
          <p:spPr bwMode="auto">
            <a:xfrm>
              <a:off x="7386227" y="2415531"/>
              <a:ext cx="2082577" cy="251469"/>
            </a:xfrm>
            <a:prstGeom prst="flowChartTerminator">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path path="circle">
                <a:fillToRect l="100000" b="100000"/>
              </a:path>
              <a:tileRect t="-100000" r="-100000"/>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Q3 Mirrored</a:t>
              </a:r>
            </a:p>
          </p:txBody>
        </p:sp>
      </p:grpSp>
      <p:grpSp>
        <p:nvGrpSpPr>
          <p:cNvPr id="73" name="Group 72"/>
          <p:cNvGrpSpPr/>
          <p:nvPr/>
        </p:nvGrpSpPr>
        <p:grpSpPr>
          <a:xfrm>
            <a:off x="8111106" y="2813214"/>
            <a:ext cx="2082577" cy="1231571"/>
            <a:chOff x="7386227" y="3086461"/>
            <a:chExt cx="2082577" cy="872074"/>
          </a:xfrm>
        </p:grpSpPr>
        <p:sp>
          <p:nvSpPr>
            <p:cNvPr id="25" name="Terminator 43">
              <a:extLst/>
            </p:cNvPr>
            <p:cNvSpPr/>
            <p:nvPr/>
          </p:nvSpPr>
          <p:spPr bwMode="auto">
            <a:xfrm>
              <a:off x="7386227" y="3086461"/>
              <a:ext cx="2082577" cy="251469"/>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Q2 Master</a:t>
              </a:r>
            </a:p>
          </p:txBody>
        </p:sp>
        <p:sp>
          <p:nvSpPr>
            <p:cNvPr id="26" name="Terminator 44">
              <a:extLst/>
            </p:cNvPr>
            <p:cNvSpPr/>
            <p:nvPr/>
          </p:nvSpPr>
          <p:spPr bwMode="auto">
            <a:xfrm>
              <a:off x="7386227" y="3707066"/>
              <a:ext cx="2082577" cy="251469"/>
            </a:xfrm>
            <a:prstGeom prst="flowChartTerminator">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Q3 Mirrored</a:t>
              </a:r>
            </a:p>
          </p:txBody>
        </p:sp>
        <p:sp>
          <p:nvSpPr>
            <p:cNvPr id="29" name="Terminator 47">
              <a:extLst/>
            </p:cNvPr>
            <p:cNvSpPr/>
            <p:nvPr/>
          </p:nvSpPr>
          <p:spPr bwMode="auto">
            <a:xfrm>
              <a:off x="7386227" y="3396763"/>
              <a:ext cx="2082577" cy="251469"/>
            </a:xfrm>
            <a:prstGeom prst="flowChartTerminator">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Q1 Mirrored</a:t>
              </a:r>
            </a:p>
          </p:txBody>
        </p:sp>
      </p:grpSp>
      <p:grpSp>
        <p:nvGrpSpPr>
          <p:cNvPr id="72" name="Group 71"/>
          <p:cNvGrpSpPr/>
          <p:nvPr/>
        </p:nvGrpSpPr>
        <p:grpSpPr>
          <a:xfrm>
            <a:off x="8111106" y="4552856"/>
            <a:ext cx="2089910" cy="1232735"/>
            <a:chOff x="7386227" y="4277633"/>
            <a:chExt cx="2089910" cy="872898"/>
          </a:xfrm>
        </p:grpSpPr>
        <p:sp>
          <p:nvSpPr>
            <p:cNvPr id="30" name="Terminator 48">
              <a:extLst/>
            </p:cNvPr>
            <p:cNvSpPr/>
            <p:nvPr/>
          </p:nvSpPr>
          <p:spPr bwMode="auto">
            <a:xfrm>
              <a:off x="7393560" y="4277633"/>
              <a:ext cx="2082577" cy="251469"/>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Q3 Master</a:t>
              </a:r>
            </a:p>
          </p:txBody>
        </p:sp>
        <p:sp>
          <p:nvSpPr>
            <p:cNvPr id="31" name="Terminator 49">
              <a:extLst/>
            </p:cNvPr>
            <p:cNvSpPr/>
            <p:nvPr/>
          </p:nvSpPr>
          <p:spPr bwMode="auto">
            <a:xfrm>
              <a:off x="7386227" y="4591890"/>
              <a:ext cx="2082577" cy="251469"/>
            </a:xfrm>
            <a:prstGeom prst="flowChartTerminator">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Q1 Mirrored</a:t>
              </a:r>
            </a:p>
          </p:txBody>
        </p:sp>
        <p:sp>
          <p:nvSpPr>
            <p:cNvPr id="32" name="Terminator 50">
              <a:extLst/>
            </p:cNvPr>
            <p:cNvSpPr/>
            <p:nvPr/>
          </p:nvSpPr>
          <p:spPr bwMode="auto">
            <a:xfrm>
              <a:off x="7386227" y="4899062"/>
              <a:ext cx="2082577" cy="251469"/>
            </a:xfrm>
            <a:prstGeom prst="flowChartTerminator">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27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Q2 Mirrored</a:t>
              </a:r>
            </a:p>
          </p:txBody>
        </p:sp>
      </p:grpSp>
      <p:grpSp>
        <p:nvGrpSpPr>
          <p:cNvPr id="47" name="Group 46">
            <a:extLst/>
          </p:cNvPr>
          <p:cNvGrpSpPr/>
          <p:nvPr/>
        </p:nvGrpSpPr>
        <p:grpSpPr>
          <a:xfrm>
            <a:off x="5636515" y="4397509"/>
            <a:ext cx="4749287" cy="1543431"/>
            <a:chOff x="2549525" y="760413"/>
            <a:chExt cx="1689100" cy="1733550"/>
          </a:xfrm>
        </p:grpSpPr>
        <p:sp>
          <p:nvSpPr>
            <p:cNvPr id="48" name="Rounded Rectangle 66">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9" name="TextBox 32">
              <a:extLst/>
            </p:cNvPr>
            <p:cNvSpPr txBox="1">
              <a:spLocks noChangeArrowheads="1"/>
            </p:cNvSpPr>
            <p:nvPr/>
          </p:nvSpPr>
          <p:spPr bwMode="auto">
            <a:xfrm>
              <a:off x="2553511" y="2114931"/>
              <a:ext cx="1557338" cy="371825"/>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3</a:t>
              </a:r>
            </a:p>
          </p:txBody>
        </p:sp>
      </p:grpSp>
      <p:sp>
        <p:nvSpPr>
          <p:cNvPr id="50" name="Rounded Rectangle 68">
            <a:extLst/>
          </p:cNvPr>
          <p:cNvSpPr/>
          <p:nvPr/>
        </p:nvSpPr>
        <p:spPr>
          <a:xfrm>
            <a:off x="5257800" y="685800"/>
            <a:ext cx="5486400" cy="5486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cxnSp>
        <p:nvCxnSpPr>
          <p:cNvPr id="51" name="Straight Connector 50">
            <a:extLst/>
          </p:cNvPr>
          <p:cNvCxnSpPr>
            <a:cxnSpLocks/>
            <a:stCxn id="7" idx="3"/>
            <a:endCxn id="9" idx="1"/>
          </p:cNvCxnSpPr>
          <p:nvPr/>
        </p:nvCxnSpPr>
        <p:spPr bwMode="auto">
          <a:xfrm>
            <a:off x="5122610" y="3429001"/>
            <a:ext cx="555269" cy="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p:cNvPr>
          <p:cNvCxnSpPr>
            <a:stCxn id="9" idx="3"/>
            <a:endCxn id="74" idx="2"/>
          </p:cNvCxnSpPr>
          <p:nvPr/>
        </p:nvCxnSpPr>
        <p:spPr bwMode="auto">
          <a:xfrm flipV="1">
            <a:off x="6256373" y="1756964"/>
            <a:ext cx="268317" cy="1672036"/>
          </a:xfrm>
          <a:prstGeom prst="line">
            <a:avLst/>
          </a:prstGeom>
          <a:noFill/>
          <a:ln w="19050" cap="flat" cmpd="sng" algn="ctr">
            <a:solidFill>
              <a:schemeClr val="tx1"/>
            </a:solidFill>
            <a:prstDash val="solid"/>
            <a:round/>
            <a:headEnd type="none" w="med" len="med"/>
            <a:tailEnd type="none" w="med" len="med"/>
          </a:ln>
          <a:effectLst/>
        </p:spPr>
      </p:cxnSp>
      <p:cxnSp>
        <p:nvCxnSpPr>
          <p:cNvPr id="53" name="Straight Connector 52">
            <a:extLst/>
          </p:cNvPr>
          <p:cNvCxnSpPr>
            <a:cxnSpLocks/>
            <a:stCxn id="9" idx="3"/>
            <a:endCxn id="14" idx="2"/>
          </p:cNvCxnSpPr>
          <p:nvPr/>
        </p:nvCxnSpPr>
        <p:spPr bwMode="auto">
          <a:xfrm>
            <a:off x="6256373" y="3429000"/>
            <a:ext cx="268317" cy="0"/>
          </a:xfrm>
          <a:prstGeom prst="line">
            <a:avLst/>
          </a:prstGeom>
          <a:noFill/>
          <a:ln w="9525" cap="flat" cmpd="sng" algn="ctr">
            <a:solidFill>
              <a:schemeClr val="tx1"/>
            </a:solidFill>
            <a:prstDash val="solid"/>
            <a:round/>
            <a:headEnd type="none" w="med" len="med"/>
            <a:tailEnd type="none" w="med" len="med"/>
          </a:ln>
          <a:effectLst/>
        </p:spPr>
      </p:cxnSp>
      <p:cxnSp>
        <p:nvCxnSpPr>
          <p:cNvPr id="54" name="Straight Connector 53">
            <a:extLst/>
          </p:cNvPr>
          <p:cNvCxnSpPr>
            <a:cxnSpLocks/>
            <a:stCxn id="9" idx="3"/>
            <a:endCxn id="69" idx="2"/>
          </p:cNvCxnSpPr>
          <p:nvPr/>
        </p:nvCxnSpPr>
        <p:spPr bwMode="auto">
          <a:xfrm>
            <a:off x="6256373" y="3429000"/>
            <a:ext cx="268317" cy="1740224"/>
          </a:xfrm>
          <a:prstGeom prst="line">
            <a:avLst/>
          </a:prstGeom>
          <a:noFill/>
          <a:ln w="19050" cap="flat" cmpd="sng" algn="ctr">
            <a:solidFill>
              <a:schemeClr val="tx1"/>
            </a:solidFill>
            <a:prstDash val="solid"/>
            <a:round/>
            <a:headEnd type="none" w="med" len="med"/>
            <a:tailEnd type="none" w="med" len="med"/>
          </a:ln>
          <a:effectLst/>
        </p:spPr>
      </p:cxnSp>
      <p:sp>
        <p:nvSpPr>
          <p:cNvPr id="58" name="Rounded Rectangle 111">
            <a:extLst/>
          </p:cNvPr>
          <p:cNvSpPr/>
          <p:nvPr/>
        </p:nvSpPr>
        <p:spPr bwMode="auto">
          <a:xfrm>
            <a:off x="10943249" y="2324576"/>
            <a:ext cx="1188720" cy="2252716"/>
          </a:xfrm>
          <a:prstGeom prst="roundRect">
            <a:avLst/>
          </a:prstGeom>
          <a:gradFill>
            <a:gsLst>
              <a:gs pos="0">
                <a:schemeClr val="accent1">
                  <a:tint val="50000"/>
                  <a:satMod val="300000"/>
                </a:schemeClr>
              </a:gs>
              <a:gs pos="35000">
                <a:srgbClr val="1659B7"/>
              </a:gs>
              <a:gs pos="100000">
                <a:srgbClr val="1659B7"/>
              </a:gs>
            </a:gsLst>
          </a:gradFill>
          <a:ln>
            <a:headEnd type="none" w="med" len="med"/>
            <a:tailEnd type="none" w="med" len="me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400" dirty="0"/>
              <a:t>Consumer</a:t>
            </a:r>
            <a:endParaRPr lang="en-US" sz="1000" dirty="0"/>
          </a:p>
        </p:txBody>
      </p:sp>
      <p:cxnSp>
        <p:nvCxnSpPr>
          <p:cNvPr id="62" name="Curved Connector 130">
            <a:extLst/>
          </p:cNvPr>
          <p:cNvCxnSpPr>
            <a:stCxn id="20" idx="3"/>
            <a:endCxn id="29" idx="3"/>
          </p:cNvCxnSpPr>
          <p:nvPr/>
        </p:nvCxnSpPr>
        <p:spPr bwMode="auto">
          <a:xfrm>
            <a:off x="10193683" y="1288859"/>
            <a:ext cx="12700" cy="2140141"/>
          </a:xfrm>
          <a:prstGeom prst="curvedConnector3">
            <a:avLst>
              <a:gd name="adj1" fmla="val 180000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3" name="Curved Connector 132">
            <a:extLst/>
          </p:cNvPr>
          <p:cNvCxnSpPr>
            <a:cxnSpLocks/>
            <a:stCxn id="29" idx="3"/>
            <a:endCxn id="31" idx="3"/>
          </p:cNvCxnSpPr>
          <p:nvPr/>
        </p:nvCxnSpPr>
        <p:spPr bwMode="auto">
          <a:xfrm>
            <a:off x="10193683" y="3429000"/>
            <a:ext cx="12700" cy="1745227"/>
          </a:xfrm>
          <a:prstGeom prst="curvedConnector3">
            <a:avLst>
              <a:gd name="adj1" fmla="val 180000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4" name="Curved Connector 136">
            <a:extLst/>
          </p:cNvPr>
          <p:cNvCxnSpPr>
            <a:cxnSpLocks/>
            <a:stCxn id="27" idx="3"/>
            <a:endCxn id="25" idx="3"/>
          </p:cNvCxnSpPr>
          <p:nvPr/>
        </p:nvCxnSpPr>
        <p:spPr bwMode="auto">
          <a:xfrm>
            <a:off x="10193683" y="1756966"/>
            <a:ext cx="12700" cy="1233816"/>
          </a:xfrm>
          <a:prstGeom prst="curvedConnector3">
            <a:avLst>
              <a:gd name="adj1" fmla="val 1800000"/>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65" name="Curved Connector 140">
            <a:extLst/>
          </p:cNvPr>
          <p:cNvCxnSpPr>
            <a:cxnSpLocks/>
            <a:stCxn id="25" idx="3"/>
            <a:endCxn id="32" idx="3"/>
          </p:cNvCxnSpPr>
          <p:nvPr/>
        </p:nvCxnSpPr>
        <p:spPr bwMode="auto">
          <a:xfrm>
            <a:off x="10193683" y="2990781"/>
            <a:ext cx="12700" cy="2617244"/>
          </a:xfrm>
          <a:prstGeom prst="curvedConnector3">
            <a:avLst>
              <a:gd name="adj1" fmla="val 1800000"/>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66" name="Curved Connector 146">
            <a:extLst/>
          </p:cNvPr>
          <p:cNvCxnSpPr>
            <a:cxnSpLocks/>
            <a:stCxn id="26" idx="3"/>
            <a:endCxn id="30" idx="3"/>
          </p:cNvCxnSpPr>
          <p:nvPr/>
        </p:nvCxnSpPr>
        <p:spPr bwMode="auto">
          <a:xfrm>
            <a:off x="10193683" y="3867220"/>
            <a:ext cx="7333" cy="863203"/>
          </a:xfrm>
          <a:prstGeom prst="curvedConnector3">
            <a:avLst>
              <a:gd name="adj1" fmla="val 3217414"/>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7" name="Curved Connector 150">
            <a:extLst/>
          </p:cNvPr>
          <p:cNvCxnSpPr>
            <a:cxnSpLocks/>
            <a:stCxn id="28" idx="3"/>
            <a:endCxn id="26" idx="3"/>
          </p:cNvCxnSpPr>
          <p:nvPr/>
        </p:nvCxnSpPr>
        <p:spPr bwMode="auto">
          <a:xfrm>
            <a:off x="10193683" y="2225072"/>
            <a:ext cx="12700" cy="1642148"/>
          </a:xfrm>
          <a:prstGeom prst="curvedConnector3">
            <a:avLst>
              <a:gd name="adj1" fmla="val 1800000"/>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9" name="Can 28">
            <a:extLst/>
          </p:cNvPr>
          <p:cNvSpPr/>
          <p:nvPr/>
        </p:nvSpPr>
        <p:spPr bwMode="auto">
          <a:xfrm>
            <a:off x="6524690" y="4910955"/>
            <a:ext cx="1188720" cy="516538"/>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70" name="Quad Arrow 29">
            <a:extLst/>
          </p:cNvPr>
          <p:cNvSpPr/>
          <p:nvPr/>
        </p:nvSpPr>
        <p:spPr bwMode="auto">
          <a:xfrm>
            <a:off x="6661850" y="4910955"/>
            <a:ext cx="914400" cy="516538"/>
          </a:xfrm>
          <a:prstGeom prst="quad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74" name="Can 28">
            <a:extLst/>
          </p:cNvPr>
          <p:cNvSpPr/>
          <p:nvPr/>
        </p:nvSpPr>
        <p:spPr bwMode="auto">
          <a:xfrm>
            <a:off x="6524690" y="1498695"/>
            <a:ext cx="1188720" cy="516538"/>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75" name="Quad Arrow 29">
            <a:extLst/>
          </p:cNvPr>
          <p:cNvSpPr/>
          <p:nvPr/>
        </p:nvSpPr>
        <p:spPr bwMode="auto">
          <a:xfrm>
            <a:off x="6661850" y="1498695"/>
            <a:ext cx="914400" cy="516538"/>
          </a:xfrm>
          <a:prstGeom prst="quad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grpSp>
        <p:nvGrpSpPr>
          <p:cNvPr id="76" name="Group 75">
            <a:extLst/>
          </p:cNvPr>
          <p:cNvGrpSpPr/>
          <p:nvPr/>
        </p:nvGrpSpPr>
        <p:grpSpPr>
          <a:xfrm>
            <a:off x="5636515" y="2657285"/>
            <a:ext cx="4749287" cy="1543431"/>
            <a:chOff x="2549525" y="760413"/>
            <a:chExt cx="1689100" cy="1733550"/>
          </a:xfrm>
        </p:grpSpPr>
        <p:sp>
          <p:nvSpPr>
            <p:cNvPr id="77" name="Rounded Rectangle 66">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8" name="TextBox 32">
              <a:extLst/>
            </p:cNvPr>
            <p:cNvSpPr txBox="1">
              <a:spLocks noChangeArrowheads="1"/>
            </p:cNvSpPr>
            <p:nvPr/>
          </p:nvSpPr>
          <p:spPr bwMode="auto">
            <a:xfrm>
              <a:off x="2550130" y="2113082"/>
              <a:ext cx="1557338" cy="371825"/>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2</a:t>
              </a:r>
            </a:p>
          </p:txBody>
        </p:sp>
      </p:grpSp>
      <p:sp>
        <p:nvSpPr>
          <p:cNvPr id="80" name="Rounded Rectangle 66">
            <a:extLst/>
          </p:cNvPr>
          <p:cNvSpPr/>
          <p:nvPr/>
        </p:nvSpPr>
        <p:spPr>
          <a:xfrm>
            <a:off x="5630922" y="985250"/>
            <a:ext cx="4754880" cy="1543431"/>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2" name="TextBox 32">
            <a:extLst/>
          </p:cNvPr>
          <p:cNvSpPr txBox="1">
            <a:spLocks noChangeArrowheads="1"/>
          </p:cNvSpPr>
          <p:nvPr/>
        </p:nvSpPr>
        <p:spPr bwMode="auto">
          <a:xfrm>
            <a:off x="5668961" y="2172973"/>
            <a:ext cx="4378809" cy="331047"/>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1</a:t>
            </a:r>
          </a:p>
        </p:txBody>
      </p:sp>
      <p:sp>
        <p:nvSpPr>
          <p:cNvPr id="92" name="TextBox 91"/>
          <p:cNvSpPr txBox="1"/>
          <p:nvPr/>
        </p:nvSpPr>
        <p:spPr>
          <a:xfrm>
            <a:off x="6616130" y="2030042"/>
            <a:ext cx="1005840" cy="369454"/>
          </a:xfrm>
          <a:prstGeom prst="rect">
            <a:avLst/>
          </a:prstGeom>
          <a:noFill/>
        </p:spPr>
        <p:txBody>
          <a:bodyPr wrap="square" rtlCol="0">
            <a:spAutoFit/>
          </a:bodyPr>
          <a:lstStyle/>
          <a:p>
            <a:pPr algn="ctr"/>
            <a:r>
              <a:rPr lang="en-US" sz="1100" dirty="0"/>
              <a:t>EXCHANGE</a:t>
            </a:r>
          </a:p>
        </p:txBody>
      </p:sp>
      <p:sp>
        <p:nvSpPr>
          <p:cNvPr id="93" name="TextBox 92"/>
          <p:cNvSpPr txBox="1"/>
          <p:nvPr/>
        </p:nvSpPr>
        <p:spPr>
          <a:xfrm>
            <a:off x="6616130" y="3658783"/>
            <a:ext cx="1005840" cy="369454"/>
          </a:xfrm>
          <a:prstGeom prst="rect">
            <a:avLst/>
          </a:prstGeom>
          <a:noFill/>
        </p:spPr>
        <p:txBody>
          <a:bodyPr wrap="square" rtlCol="0">
            <a:spAutoFit/>
          </a:bodyPr>
          <a:lstStyle/>
          <a:p>
            <a:pPr algn="ctr"/>
            <a:r>
              <a:rPr lang="en-US" sz="1100" dirty="0"/>
              <a:t>EXCHANGE</a:t>
            </a:r>
          </a:p>
        </p:txBody>
      </p:sp>
      <p:sp>
        <p:nvSpPr>
          <p:cNvPr id="94" name="TextBox 93"/>
          <p:cNvSpPr txBox="1"/>
          <p:nvPr/>
        </p:nvSpPr>
        <p:spPr>
          <a:xfrm>
            <a:off x="6616130" y="5439545"/>
            <a:ext cx="1005840" cy="369454"/>
          </a:xfrm>
          <a:prstGeom prst="rect">
            <a:avLst/>
          </a:prstGeom>
          <a:noFill/>
        </p:spPr>
        <p:txBody>
          <a:bodyPr wrap="square" rtlCol="0">
            <a:spAutoFit/>
          </a:bodyPr>
          <a:lstStyle/>
          <a:p>
            <a:pPr algn="ctr"/>
            <a:r>
              <a:rPr lang="en-US" sz="1100" dirty="0"/>
              <a:t>EXCHANGE</a:t>
            </a:r>
          </a:p>
        </p:txBody>
      </p:sp>
      <p:cxnSp>
        <p:nvCxnSpPr>
          <p:cNvPr id="100" name="Straight Connector 99">
            <a:extLst/>
          </p:cNvPr>
          <p:cNvCxnSpPr>
            <a:cxnSpLocks/>
          </p:cNvCxnSpPr>
          <p:nvPr/>
        </p:nvCxnSpPr>
        <p:spPr bwMode="auto">
          <a:xfrm flipV="1">
            <a:off x="7701213" y="3012134"/>
            <a:ext cx="405029" cy="438800"/>
          </a:xfrm>
          <a:prstGeom prst="line">
            <a:avLst/>
          </a:prstGeom>
          <a:noFill/>
          <a:ln w="19050" cap="flat" cmpd="sng" algn="ctr">
            <a:solidFill>
              <a:schemeClr val="tx1"/>
            </a:solidFill>
            <a:prstDash val="solid"/>
            <a:round/>
            <a:headEnd type="none" w="med" len="med"/>
            <a:tailEnd type="none" w="med" len="med"/>
          </a:ln>
          <a:effectLst/>
          <a:scene3d>
            <a:camera prst="orthographicFront"/>
            <a:lightRig rig="threePt" dir="t"/>
          </a:scene3d>
          <a:sp3d>
            <a:bevelT/>
          </a:sp3d>
        </p:spPr>
      </p:cxnSp>
      <p:cxnSp>
        <p:nvCxnSpPr>
          <p:cNvPr id="97" name="Straight Connector 96">
            <a:extLst/>
          </p:cNvPr>
          <p:cNvCxnSpPr>
            <a:cxnSpLocks/>
            <a:stCxn id="69" idx="4"/>
            <a:endCxn id="30" idx="1"/>
          </p:cNvCxnSpPr>
          <p:nvPr/>
        </p:nvCxnSpPr>
        <p:spPr bwMode="auto">
          <a:xfrm flipV="1">
            <a:off x="7713410" y="4730423"/>
            <a:ext cx="405029" cy="438800"/>
          </a:xfrm>
          <a:prstGeom prst="line">
            <a:avLst/>
          </a:prstGeom>
          <a:noFill/>
          <a:ln w="19050" cap="flat" cmpd="sng" algn="ctr">
            <a:solidFill>
              <a:schemeClr val="tx1"/>
            </a:solidFill>
            <a:prstDash val="solid"/>
            <a:round/>
            <a:headEnd type="none" w="med" len="med"/>
            <a:tailEnd type="none" w="med" len="med"/>
          </a:ln>
          <a:effectLst/>
        </p:spPr>
      </p:cxnSp>
      <p:cxnSp>
        <p:nvCxnSpPr>
          <p:cNvPr id="101" name="Straight Connector 100">
            <a:extLst/>
          </p:cNvPr>
          <p:cNvCxnSpPr>
            <a:cxnSpLocks/>
          </p:cNvCxnSpPr>
          <p:nvPr/>
        </p:nvCxnSpPr>
        <p:spPr bwMode="auto">
          <a:xfrm flipV="1">
            <a:off x="7718682" y="1269733"/>
            <a:ext cx="405029" cy="438800"/>
          </a:xfrm>
          <a:prstGeom prst="line">
            <a:avLst/>
          </a:prstGeom>
          <a:noFill/>
          <a:ln w="19050" cap="flat" cmpd="sng" algn="ctr">
            <a:solidFill>
              <a:schemeClr val="tx1"/>
            </a:solidFill>
            <a:prstDash val="solid"/>
            <a:round/>
            <a:headEnd type="none" w="med" len="med"/>
            <a:tailEnd type="none" w="med" len="med"/>
          </a:ln>
          <a:effectLst/>
        </p:spPr>
      </p:cxnSp>
      <p:cxnSp>
        <p:nvCxnSpPr>
          <p:cNvPr id="59" name="Straight Connector 58">
            <a:extLst/>
          </p:cNvPr>
          <p:cNvCxnSpPr>
            <a:cxnSpLocks/>
            <a:stCxn id="20" idx="3"/>
            <a:endCxn id="58" idx="1"/>
          </p:cNvCxnSpPr>
          <p:nvPr/>
        </p:nvCxnSpPr>
        <p:spPr bwMode="auto">
          <a:xfrm>
            <a:off x="10193683" y="1288859"/>
            <a:ext cx="749566" cy="2162075"/>
          </a:xfrm>
          <a:prstGeom prst="line">
            <a:avLst/>
          </a:prstGeom>
          <a:noFill/>
          <a:ln w="19050" cap="flat" cmpd="sng" algn="ctr">
            <a:solidFill>
              <a:schemeClr val="tx1"/>
            </a:solidFill>
            <a:prstDash val="solid"/>
            <a:round/>
            <a:headEnd type="none" w="med" len="med"/>
            <a:tailEnd type="none" w="med" len="med"/>
          </a:ln>
          <a:effectLst/>
        </p:spPr>
      </p:cxnSp>
      <p:cxnSp>
        <p:nvCxnSpPr>
          <p:cNvPr id="60" name="Straight Connector 59">
            <a:extLst/>
          </p:cNvPr>
          <p:cNvCxnSpPr>
            <a:cxnSpLocks/>
            <a:stCxn id="25" idx="3"/>
            <a:endCxn id="58" idx="1"/>
          </p:cNvCxnSpPr>
          <p:nvPr/>
        </p:nvCxnSpPr>
        <p:spPr bwMode="auto">
          <a:xfrm>
            <a:off x="10193683" y="2990781"/>
            <a:ext cx="749566" cy="460153"/>
          </a:xfrm>
          <a:prstGeom prst="line">
            <a:avLst/>
          </a:prstGeom>
          <a:noFill/>
          <a:ln w="19050" cap="flat" cmpd="sng" algn="ctr">
            <a:solidFill>
              <a:schemeClr val="tx1"/>
            </a:solidFill>
            <a:prstDash val="solid"/>
            <a:round/>
            <a:headEnd type="none" w="med" len="med"/>
            <a:tailEnd type="none" w="med" len="med"/>
          </a:ln>
          <a:effectLst/>
        </p:spPr>
      </p:cxnSp>
      <p:cxnSp>
        <p:nvCxnSpPr>
          <p:cNvPr id="61" name="Straight Connector 60">
            <a:extLst/>
          </p:cNvPr>
          <p:cNvCxnSpPr>
            <a:cxnSpLocks/>
            <a:stCxn id="30" idx="3"/>
            <a:endCxn id="58" idx="1"/>
          </p:cNvCxnSpPr>
          <p:nvPr/>
        </p:nvCxnSpPr>
        <p:spPr bwMode="auto">
          <a:xfrm flipV="1">
            <a:off x="10201016" y="3450934"/>
            <a:ext cx="742233" cy="1279489"/>
          </a:xfrm>
          <a:prstGeom prst="line">
            <a:avLst/>
          </a:prstGeom>
          <a:noFill/>
          <a:ln w="19050" cap="flat" cmpd="sng" algn="ctr">
            <a:solidFill>
              <a:schemeClr val="tx1"/>
            </a:solidFill>
            <a:prstDash val="solid"/>
            <a:round/>
            <a:headEnd type="none" w="med" len="med"/>
            <a:tailEnd type="none" w="med" len="med"/>
          </a:ln>
          <a:effectLst/>
        </p:spPr>
      </p:cxnSp>
      <p:sp>
        <p:nvSpPr>
          <p:cNvPr id="14" name="Can 28">
            <a:extLst/>
          </p:cNvPr>
          <p:cNvSpPr/>
          <p:nvPr/>
        </p:nvSpPr>
        <p:spPr bwMode="auto">
          <a:xfrm>
            <a:off x="6524690" y="3170731"/>
            <a:ext cx="1188720" cy="516538"/>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15" name="Quad Arrow 29">
            <a:extLst/>
          </p:cNvPr>
          <p:cNvSpPr/>
          <p:nvPr/>
        </p:nvSpPr>
        <p:spPr bwMode="auto">
          <a:xfrm>
            <a:off x="6661850" y="3170731"/>
            <a:ext cx="914400" cy="516538"/>
          </a:xfrm>
          <a:prstGeom prst="quad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graphicFrame>
        <p:nvGraphicFramePr>
          <p:cNvPr id="68" name="Content Placeholder 6">
            <a:extLst>
              <a:ext uri="{FF2B5EF4-FFF2-40B4-BE49-F238E27FC236}">
                <a16:creationId xmlns:a16="http://schemas.microsoft.com/office/drawing/2014/main" id="{CF8381C3-5346-F84F-9846-3EB9A9D52E85}"/>
              </a:ext>
            </a:extLst>
          </p:cNvPr>
          <p:cNvGraphicFramePr>
            <a:graphicFrameLocks/>
          </p:cNvGraphicFramePr>
          <p:nvPr>
            <p:extLst>
              <p:ext uri="{D42A27DB-BD31-4B8C-83A1-F6EECF244321}">
                <p14:modId xmlns:p14="http://schemas.microsoft.com/office/powerpoint/2010/main" val="2657615359"/>
              </p:ext>
            </p:extLst>
          </p:nvPr>
        </p:nvGraphicFramePr>
        <p:xfrm>
          <a:off x="-805996" y="285750"/>
          <a:ext cx="5349651" cy="6286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506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additive="base">
                                        <p:cTn id="25" dur="500" fill="hold"/>
                                        <p:tgtEl>
                                          <p:spTgt spid="68"/>
                                        </p:tgtEl>
                                        <p:attrNameLst>
                                          <p:attrName>ppt_x</p:attrName>
                                        </p:attrNameLst>
                                      </p:cBhvr>
                                      <p:tavLst>
                                        <p:tav tm="0">
                                          <p:val>
                                            <p:strVal val="#ppt_x"/>
                                          </p:val>
                                        </p:tav>
                                        <p:tav tm="100000">
                                          <p:val>
                                            <p:strVal val="#ppt_x"/>
                                          </p:val>
                                        </p:tav>
                                      </p:tavLst>
                                    </p:anim>
                                    <p:anim calcmode="lin" valueType="num">
                                      <p:cBhvr additive="base">
                                        <p:cTn id="2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Back">
            <a:extLst>
              <a:ext uri="{FF2B5EF4-FFF2-40B4-BE49-F238E27FC236}">
                <a16:creationId xmlns:a16="http://schemas.microsoft.com/office/drawing/2014/main" id="{7F7FA5FE-9941-4DE2-B594-FD15F0C0F1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000" y="519689"/>
            <a:ext cx="3835488" cy="3835488"/>
          </a:xfrm>
          <a:prstGeom prst="rect">
            <a:avLst/>
          </a:prstGeom>
        </p:spPr>
      </p:pic>
      <p:sp>
        <p:nvSpPr>
          <p:cNvPr id="6" name="Content Placeholder 5"/>
          <p:cNvSpPr>
            <a:spLocks noGrp="1"/>
          </p:cNvSpPr>
          <p:nvPr>
            <p:ph idx="1"/>
          </p:nvPr>
        </p:nvSpPr>
        <p:spPr>
          <a:xfrm>
            <a:off x="5438830" y="164885"/>
            <a:ext cx="6586544" cy="5181600"/>
          </a:xfrm>
        </p:spPr>
        <p:txBody>
          <a:bodyPr anchor="t">
            <a:noAutofit/>
          </a:bodyPr>
          <a:lstStyle/>
          <a:p>
            <a:pPr marL="0" indent="0">
              <a:lnSpc>
                <a:spcPct val="110000"/>
              </a:lnSpc>
              <a:buNone/>
            </a:pPr>
            <a:endParaRPr lang="en-US" sz="1600" b="0" dirty="0"/>
          </a:p>
          <a:p>
            <a:pPr>
              <a:lnSpc>
                <a:spcPct val="110000"/>
              </a:lnSpc>
            </a:pPr>
            <a:r>
              <a:rPr lang="en-US" sz="1600" dirty="0"/>
              <a:t>Producer:</a:t>
            </a:r>
            <a:r>
              <a:rPr lang="en-US" sz="1600" b="0" dirty="0"/>
              <a:t> Application that sends the messages.</a:t>
            </a:r>
          </a:p>
          <a:p>
            <a:pPr>
              <a:lnSpc>
                <a:spcPct val="110000"/>
              </a:lnSpc>
            </a:pPr>
            <a:endParaRPr lang="en-US" sz="1600" b="0" dirty="0"/>
          </a:p>
          <a:p>
            <a:pPr>
              <a:lnSpc>
                <a:spcPct val="110000"/>
              </a:lnSpc>
            </a:pPr>
            <a:r>
              <a:rPr lang="en-US" sz="1600" dirty="0"/>
              <a:t>Consumer:</a:t>
            </a:r>
            <a:r>
              <a:rPr lang="en-US" sz="1600" b="0" dirty="0"/>
              <a:t> Application that receives the messages.</a:t>
            </a:r>
          </a:p>
          <a:p>
            <a:pPr>
              <a:lnSpc>
                <a:spcPct val="110000"/>
              </a:lnSpc>
            </a:pPr>
            <a:endParaRPr lang="en-US" sz="1600" b="0" dirty="0"/>
          </a:p>
          <a:p>
            <a:pPr>
              <a:lnSpc>
                <a:spcPct val="110000"/>
              </a:lnSpc>
            </a:pPr>
            <a:r>
              <a:rPr lang="en-US" sz="1600" dirty="0"/>
              <a:t>Topic:</a:t>
            </a:r>
            <a:r>
              <a:rPr lang="en-US" sz="1600" b="0" dirty="0"/>
              <a:t> A Topic is a category/feed name to which messages are stored and published.</a:t>
            </a:r>
          </a:p>
          <a:p>
            <a:pPr>
              <a:lnSpc>
                <a:spcPct val="110000"/>
              </a:lnSpc>
            </a:pPr>
            <a:endParaRPr lang="en-US" sz="1600" b="0" dirty="0"/>
          </a:p>
          <a:p>
            <a:pPr>
              <a:lnSpc>
                <a:spcPct val="110000"/>
              </a:lnSpc>
            </a:pPr>
            <a:r>
              <a:rPr lang="en-US" sz="1600" dirty="0"/>
              <a:t>Topic partition: </a:t>
            </a:r>
            <a:r>
              <a:rPr lang="en-US" sz="1600" b="0" dirty="0"/>
              <a:t>Kafka topics are divided into a number of partitions. Partitions allow you to parallelize a topic by splitting the data in a Kafka particular topic across multiple brokers</a:t>
            </a:r>
            <a:r>
              <a:rPr lang="en-US" sz="1600" dirty="0"/>
              <a:t>.</a:t>
            </a:r>
          </a:p>
          <a:p>
            <a:pPr>
              <a:lnSpc>
                <a:spcPct val="110000"/>
              </a:lnSpc>
            </a:pPr>
            <a:endParaRPr lang="en-US" sz="1600" b="0" dirty="0"/>
          </a:p>
          <a:p>
            <a:pPr>
              <a:lnSpc>
                <a:spcPct val="110000"/>
              </a:lnSpc>
            </a:pPr>
            <a:r>
              <a:rPr lang="en-US" sz="1600" dirty="0"/>
              <a:t>Replicas</a:t>
            </a:r>
            <a:r>
              <a:rPr lang="en-US" sz="1600" b="0" dirty="0"/>
              <a:t> A replica of a partition is a "backup" of a partition. Replicas never read or write data. They are used to prevent data loss.</a:t>
            </a:r>
          </a:p>
          <a:p>
            <a:pPr>
              <a:lnSpc>
                <a:spcPct val="110000"/>
              </a:lnSpc>
            </a:pPr>
            <a:endParaRPr lang="en-US" sz="1600" b="0" dirty="0"/>
          </a:p>
          <a:p>
            <a:pPr>
              <a:lnSpc>
                <a:spcPct val="110000"/>
              </a:lnSpc>
            </a:pPr>
            <a:r>
              <a:rPr lang="en-US" sz="1600" dirty="0"/>
              <a:t>Consumer Group:</a:t>
            </a:r>
            <a:r>
              <a:rPr lang="en-US" sz="1600" b="0" dirty="0"/>
              <a:t> A consumer group includes the set of consumer processes that are subscribing to a specific topic.</a:t>
            </a:r>
          </a:p>
          <a:p>
            <a:pPr>
              <a:lnSpc>
                <a:spcPct val="110000"/>
              </a:lnSpc>
            </a:pPr>
            <a:endParaRPr lang="en-US" sz="1600" b="0" dirty="0"/>
          </a:p>
          <a:p>
            <a:pPr>
              <a:lnSpc>
                <a:spcPct val="110000"/>
              </a:lnSpc>
            </a:pPr>
            <a:r>
              <a:rPr lang="en-US" sz="1600" dirty="0"/>
              <a:t>Offset:</a:t>
            </a:r>
            <a:r>
              <a:rPr lang="en-US" sz="1600" b="0" dirty="0"/>
              <a:t> The offset is a unique identifier of a record within a partition. It denotes the position of the consumer in the partition.</a:t>
            </a:r>
          </a:p>
          <a:p>
            <a:pPr>
              <a:lnSpc>
                <a:spcPct val="110000"/>
              </a:lnSpc>
            </a:pPr>
            <a:endParaRPr lang="en-US" sz="1600" b="0" dirty="0"/>
          </a:p>
          <a:p>
            <a:pPr>
              <a:lnSpc>
                <a:spcPct val="110000"/>
              </a:lnSpc>
            </a:pPr>
            <a:r>
              <a:rPr lang="en-US" sz="1600" dirty="0"/>
              <a:t>Cluster:</a:t>
            </a:r>
            <a:r>
              <a:rPr lang="en-US" sz="1600" b="0" dirty="0"/>
              <a:t> A cluster is a group of nodes i.e., a group of computers.</a:t>
            </a:r>
            <a:endParaRPr lang="en-US" sz="1600" dirty="0"/>
          </a:p>
        </p:txBody>
      </p:sp>
      <p:sp>
        <p:nvSpPr>
          <p:cNvPr id="3" name="TextBox 2">
            <a:extLst>
              <a:ext uri="{FF2B5EF4-FFF2-40B4-BE49-F238E27FC236}">
                <a16:creationId xmlns:a16="http://schemas.microsoft.com/office/drawing/2014/main" id="{A2FD130A-7D55-9944-ADB3-1B6A7C052AD7}"/>
              </a:ext>
            </a:extLst>
          </p:cNvPr>
          <p:cNvSpPr txBox="1"/>
          <p:nvPr/>
        </p:nvSpPr>
        <p:spPr>
          <a:xfrm>
            <a:off x="187858" y="134968"/>
            <a:ext cx="1721946" cy="769441"/>
          </a:xfrm>
          <a:prstGeom prst="rect">
            <a:avLst/>
          </a:prstGeom>
          <a:noFill/>
        </p:spPr>
        <p:txBody>
          <a:bodyPr wrap="none" rtlCol="0">
            <a:spAutoFit/>
          </a:bodyPr>
          <a:lstStyle/>
          <a:p>
            <a:r>
              <a:rPr lang="en-US" sz="4400" dirty="0">
                <a:solidFill>
                  <a:schemeClr val="bg1"/>
                </a:solidFill>
              </a:rPr>
              <a:t>Kafka</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fade">
                                      <p:cBhvr>
                                        <p:cTn id="11" dur="1000"/>
                                        <p:tgtEl>
                                          <p:spTgt spid="6">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1000"/>
                                        <p:tgtEl>
                                          <p:spTgt spid="6">
                                            <p:txEl>
                                              <p:pRg st="5" end="5"/>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1000"/>
                                        <p:tgtEl>
                                          <p:spTgt spid="6">
                                            <p:txEl>
                                              <p:pRg st="7" end="7"/>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animEffect transition="in" filter="fade">
                                      <p:cBhvr>
                                        <p:cTn id="23" dur="1000"/>
                                        <p:tgtEl>
                                          <p:spTgt spid="6">
                                            <p:txEl>
                                              <p:pRg st="9" end="9"/>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1000"/>
                                        <p:tgtEl>
                                          <p:spTgt spid="6">
                                            <p:txEl>
                                              <p:pRg st="11" end="11"/>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animEffect transition="in" filter="fade">
                                      <p:cBhvr>
                                        <p:cTn id="31" dur="1000"/>
                                        <p:tgtEl>
                                          <p:spTgt spid="6">
                                            <p:txEl>
                                              <p:pRg st="13" end="13"/>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animEffect transition="in" filter="fade">
                                      <p:cBhvr>
                                        <p:cTn id="35" dur="10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9894"/>
            <a:ext cx="8188655" cy="4876800"/>
          </a:xfrm>
          <a:prstGeom prst="rect">
            <a:avLst/>
          </a:prstGeom>
        </p:spPr>
      </p:pic>
      <p:sp>
        <p:nvSpPr>
          <p:cNvPr id="5" name="TextBox 4"/>
          <p:cNvSpPr txBox="1"/>
          <p:nvPr/>
        </p:nvSpPr>
        <p:spPr>
          <a:xfrm>
            <a:off x="7772400" y="965199"/>
            <a:ext cx="4114800" cy="40204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0" dirty="0">
                <a:latin typeface="+mn-lt"/>
              </a:rPr>
              <a:t>Kafka employs a dumb broker smart consumers model.</a:t>
            </a:r>
          </a:p>
          <a:p>
            <a:pPr marL="285750" indent="-228600">
              <a:lnSpc>
                <a:spcPct val="90000"/>
              </a:lnSpc>
              <a:spcAft>
                <a:spcPts val="600"/>
              </a:spcAft>
              <a:buFont typeface="Arial" panose="020B0604020202020204" pitchFamily="34" charset="0"/>
              <a:buChar char="•"/>
            </a:pPr>
            <a:endParaRPr lang="en-US" sz="2000" b="0" dirty="0">
              <a:latin typeface="+mn-lt"/>
            </a:endParaRPr>
          </a:p>
          <a:p>
            <a:pPr marL="285750" indent="-228600">
              <a:lnSpc>
                <a:spcPct val="90000"/>
              </a:lnSpc>
              <a:spcAft>
                <a:spcPts val="600"/>
              </a:spcAft>
              <a:buFont typeface="Arial" panose="020B0604020202020204" pitchFamily="34" charset="0"/>
              <a:buChar char="•"/>
            </a:pPr>
            <a:r>
              <a:rPr lang="en-US" sz="2000" b="0" dirty="0">
                <a:latin typeface="+mn-lt"/>
              </a:rPr>
              <a:t>Kafka broker does not attempt to track which messages were read by each consumer.</a:t>
            </a:r>
          </a:p>
          <a:p>
            <a:pPr marL="285750" indent="-228600">
              <a:lnSpc>
                <a:spcPct val="90000"/>
              </a:lnSpc>
              <a:spcAft>
                <a:spcPts val="600"/>
              </a:spcAft>
              <a:buFont typeface="Arial" panose="020B0604020202020204" pitchFamily="34" charset="0"/>
              <a:buChar char="•"/>
            </a:pPr>
            <a:endParaRPr lang="en-US" sz="2000" b="0" dirty="0">
              <a:latin typeface="+mn-lt"/>
            </a:endParaRPr>
          </a:p>
          <a:p>
            <a:pPr marL="285750" indent="-228600">
              <a:lnSpc>
                <a:spcPct val="90000"/>
              </a:lnSpc>
              <a:spcAft>
                <a:spcPts val="600"/>
              </a:spcAft>
              <a:buFont typeface="Arial" panose="020B0604020202020204" pitchFamily="34" charset="0"/>
              <a:buChar char="•"/>
            </a:pPr>
            <a:r>
              <a:rPr lang="en-US" sz="2000" b="0" dirty="0">
                <a:latin typeface="+mn-lt"/>
              </a:rPr>
              <a:t>Kafka retains all messages for a set amount of time, and consumers are responsible to track their location in each log </a:t>
            </a:r>
          </a:p>
        </p:txBody>
      </p:sp>
    </p:spTree>
    <p:extLst>
      <p:ext uri="{BB962C8B-B14F-4D97-AF65-F5344CB8AC3E}">
        <p14:creationId xmlns:p14="http://schemas.microsoft.com/office/powerpoint/2010/main" val="80530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000"/>
                                        <p:tgtEl>
                                          <p:spTgt spid="5">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Message Log</a:t>
            </a:r>
          </a:p>
        </p:txBody>
      </p:sp>
      <p:sp>
        <p:nvSpPr>
          <p:cNvPr id="3" name="TextBox 2"/>
          <p:cNvSpPr txBox="1"/>
          <p:nvPr/>
        </p:nvSpPr>
        <p:spPr>
          <a:xfrm>
            <a:off x="533400" y="533400"/>
            <a:ext cx="10210800" cy="338554"/>
          </a:xfrm>
          <a:prstGeom prst="rect">
            <a:avLst/>
          </a:prstGeom>
          <a:noFill/>
        </p:spPr>
        <p:txBody>
          <a:bodyPr wrap="square" rtlCol="0">
            <a:spAutoFit/>
          </a:bodyPr>
          <a:lstStyle/>
          <a:p>
            <a:r>
              <a:rPr lang="en-US" dirty="0"/>
              <a:t>For each topic, the Kafka cluster maintains a partitioned log</a:t>
            </a:r>
          </a:p>
        </p:txBody>
      </p:sp>
      <p:sp>
        <p:nvSpPr>
          <p:cNvPr id="4" name="TextBox 3"/>
          <p:cNvSpPr txBox="1"/>
          <p:nvPr/>
        </p:nvSpPr>
        <p:spPr>
          <a:xfrm>
            <a:off x="1146127" y="990600"/>
            <a:ext cx="1371600" cy="726609"/>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ctr" defTabSz="914400" eaLnBrk="1" latinLnBrk="0" hangingPunct="1">
              <a:lnSpc>
                <a:spcPct val="120000"/>
              </a:lnSpc>
              <a:spcBef>
                <a:spcPct val="20000"/>
              </a:spcBef>
              <a:buClrTx/>
              <a:buSzTx/>
              <a:buFontTx/>
              <a:buNone/>
              <a:tabLst/>
              <a:defRPr kumimoji="0" sz="1800" i="0" u="none" strike="noStrike" cap="none" normalizeH="0" baseline="0">
                <a:ln>
                  <a:noFill/>
                </a:ln>
                <a:solidFill>
                  <a:schemeClr val="bg1"/>
                </a:solidFill>
                <a:effectLst/>
                <a:latin typeface="Arial" charset="0"/>
              </a:defRPr>
            </a:lvl1pPr>
          </a:lstStyle>
          <a:p>
            <a:r>
              <a:rPr lang="en-US" dirty="0"/>
              <a:t>Partition 0</a:t>
            </a:r>
          </a:p>
        </p:txBody>
      </p:sp>
      <p:sp>
        <p:nvSpPr>
          <p:cNvPr id="5" name="Rectangle 4"/>
          <p:cNvSpPr/>
          <p:nvPr/>
        </p:nvSpPr>
        <p:spPr bwMode="auto">
          <a:xfrm>
            <a:off x="3237874"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0</a:t>
            </a:r>
          </a:p>
        </p:txBody>
      </p:sp>
      <p:sp>
        <p:nvSpPr>
          <p:cNvPr id="6" name="Rectangle 5"/>
          <p:cNvSpPr/>
          <p:nvPr/>
        </p:nvSpPr>
        <p:spPr bwMode="auto">
          <a:xfrm>
            <a:off x="3723962"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a:t>
            </a:r>
          </a:p>
        </p:txBody>
      </p:sp>
      <p:sp>
        <p:nvSpPr>
          <p:cNvPr id="7" name="Rectangle 6"/>
          <p:cNvSpPr/>
          <p:nvPr/>
        </p:nvSpPr>
        <p:spPr bwMode="auto">
          <a:xfrm>
            <a:off x="4210050"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2</a:t>
            </a:r>
          </a:p>
        </p:txBody>
      </p:sp>
      <p:sp>
        <p:nvSpPr>
          <p:cNvPr id="8" name="Rectangle 7"/>
          <p:cNvSpPr/>
          <p:nvPr/>
        </p:nvSpPr>
        <p:spPr bwMode="auto">
          <a:xfrm>
            <a:off x="4696138"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3</a:t>
            </a:r>
          </a:p>
        </p:txBody>
      </p:sp>
      <p:sp>
        <p:nvSpPr>
          <p:cNvPr id="9" name="Rectangle 8"/>
          <p:cNvSpPr/>
          <p:nvPr/>
        </p:nvSpPr>
        <p:spPr bwMode="auto">
          <a:xfrm>
            <a:off x="5182226"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lang="en-US" sz="1800" dirty="0">
                <a:solidFill>
                  <a:schemeClr val="bg1"/>
                </a:solidFill>
                <a:latin typeface="Arial" charset="0"/>
              </a:rPr>
              <a:t>4</a:t>
            </a:r>
            <a:endParaRPr kumimoji="0" lang="en-US" sz="1800" b="1" i="0" u="none" strike="noStrike" cap="none" normalizeH="0" baseline="0" dirty="0">
              <a:ln>
                <a:noFill/>
              </a:ln>
              <a:solidFill>
                <a:schemeClr val="bg1"/>
              </a:solidFill>
              <a:effectLst/>
              <a:latin typeface="Arial" charset="0"/>
            </a:endParaRPr>
          </a:p>
        </p:txBody>
      </p:sp>
      <p:sp>
        <p:nvSpPr>
          <p:cNvPr id="10" name="Rectangle 9"/>
          <p:cNvSpPr/>
          <p:nvPr/>
        </p:nvSpPr>
        <p:spPr bwMode="auto">
          <a:xfrm>
            <a:off x="5668314"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5</a:t>
            </a:r>
          </a:p>
        </p:txBody>
      </p:sp>
      <p:sp>
        <p:nvSpPr>
          <p:cNvPr id="11" name="Rectangle 10"/>
          <p:cNvSpPr/>
          <p:nvPr/>
        </p:nvSpPr>
        <p:spPr bwMode="auto">
          <a:xfrm>
            <a:off x="6154402"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6</a:t>
            </a:r>
          </a:p>
        </p:txBody>
      </p:sp>
      <p:sp>
        <p:nvSpPr>
          <p:cNvPr id="12" name="Rectangle 11"/>
          <p:cNvSpPr/>
          <p:nvPr/>
        </p:nvSpPr>
        <p:spPr bwMode="auto">
          <a:xfrm>
            <a:off x="6640490"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7</a:t>
            </a:r>
          </a:p>
        </p:txBody>
      </p:sp>
      <p:sp>
        <p:nvSpPr>
          <p:cNvPr id="13" name="Rectangle 12"/>
          <p:cNvSpPr/>
          <p:nvPr/>
        </p:nvSpPr>
        <p:spPr bwMode="auto">
          <a:xfrm>
            <a:off x="7126578"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8</a:t>
            </a:r>
          </a:p>
        </p:txBody>
      </p:sp>
      <p:sp>
        <p:nvSpPr>
          <p:cNvPr id="14" name="Rectangle 13"/>
          <p:cNvSpPr/>
          <p:nvPr/>
        </p:nvSpPr>
        <p:spPr bwMode="auto">
          <a:xfrm>
            <a:off x="7612666"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9</a:t>
            </a:r>
          </a:p>
        </p:txBody>
      </p:sp>
      <p:sp>
        <p:nvSpPr>
          <p:cNvPr id="15" name="Rectangle 14"/>
          <p:cNvSpPr/>
          <p:nvPr/>
        </p:nvSpPr>
        <p:spPr bwMode="auto">
          <a:xfrm>
            <a:off x="8098754"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10</a:t>
            </a:r>
          </a:p>
        </p:txBody>
      </p:sp>
      <p:sp>
        <p:nvSpPr>
          <p:cNvPr id="16" name="Rectangle 15"/>
          <p:cNvSpPr/>
          <p:nvPr/>
        </p:nvSpPr>
        <p:spPr bwMode="auto">
          <a:xfrm>
            <a:off x="8584842" y="1125304"/>
            <a:ext cx="457200" cy="457200"/>
          </a:xfrm>
          <a:prstGeom prst="rect">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11</a:t>
            </a:r>
          </a:p>
        </p:txBody>
      </p:sp>
      <p:sp>
        <p:nvSpPr>
          <p:cNvPr id="17" name="Rectangle 16"/>
          <p:cNvSpPr/>
          <p:nvPr/>
        </p:nvSpPr>
        <p:spPr bwMode="auto">
          <a:xfrm>
            <a:off x="9070927" y="1125304"/>
            <a:ext cx="457200" cy="457200"/>
          </a:xfrm>
          <a:prstGeom prst="rect">
            <a:avLst/>
          </a:prstGeom>
          <a:solidFill>
            <a:schemeClr val="bg2">
              <a:lumMod val="60000"/>
              <a:lumOff val="40000"/>
            </a:schemeClr>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2">
                    <a:lumMod val="50000"/>
                  </a:schemeClr>
                </a:solidFill>
                <a:effectLst/>
                <a:latin typeface="Arial" charset="0"/>
              </a:rPr>
              <a:t>12</a:t>
            </a:r>
          </a:p>
        </p:txBody>
      </p:sp>
      <p:sp>
        <p:nvSpPr>
          <p:cNvPr id="20" name="TextBox 19"/>
          <p:cNvSpPr txBox="1"/>
          <p:nvPr/>
        </p:nvSpPr>
        <p:spPr>
          <a:xfrm>
            <a:off x="1146127" y="1912054"/>
            <a:ext cx="1371600" cy="726609"/>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ctr" defTabSz="914400" eaLnBrk="1" latinLnBrk="0" hangingPunct="1">
              <a:lnSpc>
                <a:spcPct val="120000"/>
              </a:lnSpc>
              <a:spcBef>
                <a:spcPct val="20000"/>
              </a:spcBef>
              <a:buClrTx/>
              <a:buSzTx/>
              <a:buFontTx/>
              <a:buNone/>
              <a:tabLst/>
              <a:defRPr kumimoji="0" sz="1800" i="0" u="none" strike="noStrike" cap="none" normalizeH="0" baseline="0">
                <a:ln>
                  <a:noFill/>
                </a:ln>
                <a:solidFill>
                  <a:schemeClr val="bg1"/>
                </a:solidFill>
                <a:effectLst/>
                <a:latin typeface="Arial" charset="0"/>
              </a:defRPr>
            </a:lvl1pPr>
          </a:lstStyle>
          <a:p>
            <a:r>
              <a:rPr lang="en-US" dirty="0"/>
              <a:t>Partition 1</a:t>
            </a:r>
          </a:p>
        </p:txBody>
      </p:sp>
      <p:sp>
        <p:nvSpPr>
          <p:cNvPr id="22" name="Rectangle 21"/>
          <p:cNvSpPr/>
          <p:nvPr/>
        </p:nvSpPr>
        <p:spPr bwMode="auto">
          <a:xfrm>
            <a:off x="3237874"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0</a:t>
            </a:r>
          </a:p>
        </p:txBody>
      </p:sp>
      <p:sp>
        <p:nvSpPr>
          <p:cNvPr id="23" name="Rectangle 22"/>
          <p:cNvSpPr/>
          <p:nvPr/>
        </p:nvSpPr>
        <p:spPr bwMode="auto">
          <a:xfrm>
            <a:off x="3723962"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a:t>
            </a:r>
          </a:p>
        </p:txBody>
      </p:sp>
      <p:sp>
        <p:nvSpPr>
          <p:cNvPr id="24" name="Rectangle 23"/>
          <p:cNvSpPr/>
          <p:nvPr/>
        </p:nvSpPr>
        <p:spPr bwMode="auto">
          <a:xfrm>
            <a:off x="4210050"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2</a:t>
            </a:r>
          </a:p>
        </p:txBody>
      </p:sp>
      <p:sp>
        <p:nvSpPr>
          <p:cNvPr id="25" name="Rectangle 24"/>
          <p:cNvSpPr/>
          <p:nvPr/>
        </p:nvSpPr>
        <p:spPr bwMode="auto">
          <a:xfrm>
            <a:off x="4696138"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3</a:t>
            </a:r>
          </a:p>
        </p:txBody>
      </p:sp>
      <p:sp>
        <p:nvSpPr>
          <p:cNvPr id="26" name="Rectangle 25"/>
          <p:cNvSpPr/>
          <p:nvPr/>
        </p:nvSpPr>
        <p:spPr bwMode="auto">
          <a:xfrm>
            <a:off x="5182226"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lang="en-US" sz="1800" dirty="0">
                <a:solidFill>
                  <a:schemeClr val="bg1"/>
                </a:solidFill>
                <a:latin typeface="Arial" charset="0"/>
              </a:rPr>
              <a:t>4</a:t>
            </a:r>
            <a:endParaRPr kumimoji="0" lang="en-US" sz="1800" b="1" i="0" u="none" strike="noStrike" cap="none" normalizeH="0" baseline="0" dirty="0">
              <a:ln>
                <a:noFill/>
              </a:ln>
              <a:solidFill>
                <a:schemeClr val="bg1"/>
              </a:solidFill>
              <a:effectLst/>
              <a:latin typeface="Arial" charset="0"/>
            </a:endParaRPr>
          </a:p>
        </p:txBody>
      </p:sp>
      <p:sp>
        <p:nvSpPr>
          <p:cNvPr id="27" name="Rectangle 26"/>
          <p:cNvSpPr/>
          <p:nvPr/>
        </p:nvSpPr>
        <p:spPr bwMode="auto">
          <a:xfrm>
            <a:off x="5668314"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5</a:t>
            </a:r>
          </a:p>
        </p:txBody>
      </p:sp>
      <p:sp>
        <p:nvSpPr>
          <p:cNvPr id="28" name="Rectangle 27"/>
          <p:cNvSpPr/>
          <p:nvPr/>
        </p:nvSpPr>
        <p:spPr bwMode="auto">
          <a:xfrm>
            <a:off x="6154402"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6</a:t>
            </a:r>
          </a:p>
        </p:txBody>
      </p:sp>
      <p:sp>
        <p:nvSpPr>
          <p:cNvPr id="29" name="Rectangle 28"/>
          <p:cNvSpPr/>
          <p:nvPr/>
        </p:nvSpPr>
        <p:spPr bwMode="auto">
          <a:xfrm>
            <a:off x="6640490"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7</a:t>
            </a:r>
          </a:p>
        </p:txBody>
      </p:sp>
      <p:sp>
        <p:nvSpPr>
          <p:cNvPr id="30" name="Rectangle 29"/>
          <p:cNvSpPr/>
          <p:nvPr/>
        </p:nvSpPr>
        <p:spPr bwMode="auto">
          <a:xfrm>
            <a:off x="7126578" y="2046758"/>
            <a:ext cx="457200" cy="457200"/>
          </a:xfrm>
          <a:prstGeom prst="rect">
            <a:avLst/>
          </a:prstGeom>
          <a:solidFill>
            <a:srgbClr val="054493"/>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8</a:t>
            </a:r>
          </a:p>
        </p:txBody>
      </p:sp>
      <p:sp>
        <p:nvSpPr>
          <p:cNvPr id="31" name="Rectangle 30"/>
          <p:cNvSpPr/>
          <p:nvPr/>
        </p:nvSpPr>
        <p:spPr bwMode="auto">
          <a:xfrm>
            <a:off x="7612666" y="2046758"/>
            <a:ext cx="457200" cy="457200"/>
          </a:xfrm>
          <a:prstGeom prst="rect">
            <a:avLst/>
          </a:prstGeom>
          <a:solidFill>
            <a:schemeClr val="bg2">
              <a:lumMod val="60000"/>
              <a:lumOff val="40000"/>
            </a:schemeClr>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800" dirty="0">
                <a:solidFill>
                  <a:schemeClr val="bg2">
                    <a:lumMod val="50000"/>
                  </a:schemeClr>
                </a:solidFill>
                <a:latin typeface="Arial" charset="0"/>
              </a:rPr>
              <a:t>9</a:t>
            </a:r>
          </a:p>
        </p:txBody>
      </p:sp>
      <p:sp>
        <p:nvSpPr>
          <p:cNvPr id="35" name="TextBox 34"/>
          <p:cNvSpPr txBox="1"/>
          <p:nvPr/>
        </p:nvSpPr>
        <p:spPr>
          <a:xfrm>
            <a:off x="1143000" y="2833508"/>
            <a:ext cx="1371600" cy="726609"/>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ctr" defTabSz="914400" eaLnBrk="1" latinLnBrk="0" hangingPunct="1">
              <a:lnSpc>
                <a:spcPct val="120000"/>
              </a:lnSpc>
              <a:spcBef>
                <a:spcPct val="20000"/>
              </a:spcBef>
              <a:buClrTx/>
              <a:buSzTx/>
              <a:buFontTx/>
              <a:buNone/>
              <a:tabLst/>
              <a:defRPr kumimoji="0" sz="1800" i="0" u="none" strike="noStrike" cap="none" normalizeH="0" baseline="0">
                <a:ln>
                  <a:noFill/>
                </a:ln>
                <a:solidFill>
                  <a:schemeClr val="bg1"/>
                </a:solidFill>
                <a:effectLst/>
                <a:latin typeface="Arial" charset="0"/>
              </a:defRPr>
            </a:lvl1pPr>
          </a:lstStyle>
          <a:p>
            <a:r>
              <a:rPr lang="en-US" dirty="0"/>
              <a:t>Partition 2</a:t>
            </a:r>
          </a:p>
        </p:txBody>
      </p:sp>
      <p:sp>
        <p:nvSpPr>
          <p:cNvPr id="37" name="Rectangle 36"/>
          <p:cNvSpPr/>
          <p:nvPr/>
        </p:nvSpPr>
        <p:spPr bwMode="auto">
          <a:xfrm>
            <a:off x="3234747"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0</a:t>
            </a:r>
          </a:p>
        </p:txBody>
      </p:sp>
      <p:sp>
        <p:nvSpPr>
          <p:cNvPr id="38" name="Rectangle 37"/>
          <p:cNvSpPr/>
          <p:nvPr/>
        </p:nvSpPr>
        <p:spPr bwMode="auto">
          <a:xfrm>
            <a:off x="3720835"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a:t>
            </a:r>
          </a:p>
        </p:txBody>
      </p:sp>
      <p:sp>
        <p:nvSpPr>
          <p:cNvPr id="39" name="Rectangle 38"/>
          <p:cNvSpPr/>
          <p:nvPr/>
        </p:nvSpPr>
        <p:spPr bwMode="auto">
          <a:xfrm>
            <a:off x="4206923"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2</a:t>
            </a:r>
          </a:p>
        </p:txBody>
      </p:sp>
      <p:sp>
        <p:nvSpPr>
          <p:cNvPr id="40" name="Rectangle 39"/>
          <p:cNvSpPr/>
          <p:nvPr/>
        </p:nvSpPr>
        <p:spPr bwMode="auto">
          <a:xfrm>
            <a:off x="4693011"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3</a:t>
            </a:r>
          </a:p>
        </p:txBody>
      </p:sp>
      <p:sp>
        <p:nvSpPr>
          <p:cNvPr id="41" name="Rectangle 40"/>
          <p:cNvSpPr/>
          <p:nvPr/>
        </p:nvSpPr>
        <p:spPr bwMode="auto">
          <a:xfrm>
            <a:off x="5179099"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lang="en-US" sz="1800" dirty="0">
                <a:solidFill>
                  <a:schemeClr val="bg1"/>
                </a:solidFill>
                <a:latin typeface="Arial" charset="0"/>
              </a:rPr>
              <a:t>4</a:t>
            </a:r>
            <a:endParaRPr kumimoji="0" lang="en-US" sz="1800" b="1" i="0" u="none" strike="noStrike" cap="none" normalizeH="0" baseline="0" dirty="0">
              <a:ln>
                <a:noFill/>
              </a:ln>
              <a:solidFill>
                <a:schemeClr val="bg1"/>
              </a:solidFill>
              <a:effectLst/>
              <a:latin typeface="Arial" charset="0"/>
            </a:endParaRPr>
          </a:p>
        </p:txBody>
      </p:sp>
      <p:sp>
        <p:nvSpPr>
          <p:cNvPr id="42" name="Rectangle 41"/>
          <p:cNvSpPr/>
          <p:nvPr/>
        </p:nvSpPr>
        <p:spPr bwMode="auto">
          <a:xfrm>
            <a:off x="5665187"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5</a:t>
            </a:r>
          </a:p>
        </p:txBody>
      </p:sp>
      <p:sp>
        <p:nvSpPr>
          <p:cNvPr id="43" name="Rectangle 42"/>
          <p:cNvSpPr/>
          <p:nvPr/>
        </p:nvSpPr>
        <p:spPr bwMode="auto">
          <a:xfrm>
            <a:off x="6151275"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6</a:t>
            </a:r>
          </a:p>
        </p:txBody>
      </p:sp>
      <p:sp>
        <p:nvSpPr>
          <p:cNvPr id="44" name="Rectangle 43"/>
          <p:cNvSpPr/>
          <p:nvPr/>
        </p:nvSpPr>
        <p:spPr bwMode="auto">
          <a:xfrm>
            <a:off x="6637363"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7</a:t>
            </a:r>
          </a:p>
        </p:txBody>
      </p:sp>
      <p:sp>
        <p:nvSpPr>
          <p:cNvPr id="45" name="Rectangle 44"/>
          <p:cNvSpPr/>
          <p:nvPr/>
        </p:nvSpPr>
        <p:spPr bwMode="auto">
          <a:xfrm>
            <a:off x="7123451"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8</a:t>
            </a:r>
          </a:p>
        </p:txBody>
      </p:sp>
      <p:sp>
        <p:nvSpPr>
          <p:cNvPr id="46" name="Rectangle 45"/>
          <p:cNvSpPr/>
          <p:nvPr/>
        </p:nvSpPr>
        <p:spPr bwMode="auto">
          <a:xfrm>
            <a:off x="7609539"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9</a:t>
            </a:r>
          </a:p>
        </p:txBody>
      </p:sp>
      <p:sp>
        <p:nvSpPr>
          <p:cNvPr id="47" name="Rectangle 46"/>
          <p:cNvSpPr/>
          <p:nvPr/>
        </p:nvSpPr>
        <p:spPr bwMode="auto">
          <a:xfrm>
            <a:off x="8095627" y="2968212"/>
            <a:ext cx="457200" cy="457200"/>
          </a:xfrm>
          <a:prstGeom prst="rect">
            <a:avLst/>
          </a:prstGeom>
          <a:solidFill>
            <a:srgbClr val="7F7F7F"/>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10</a:t>
            </a:r>
          </a:p>
        </p:txBody>
      </p:sp>
      <p:sp>
        <p:nvSpPr>
          <p:cNvPr id="48" name="Rectangle 47"/>
          <p:cNvSpPr/>
          <p:nvPr/>
        </p:nvSpPr>
        <p:spPr bwMode="auto">
          <a:xfrm>
            <a:off x="8581715" y="2968212"/>
            <a:ext cx="457200" cy="457200"/>
          </a:xfrm>
          <a:prstGeom prst="rect">
            <a:avLst/>
          </a:prstGeom>
          <a:solidFill>
            <a:schemeClr val="bg2">
              <a:lumMod val="60000"/>
              <a:lumOff val="40000"/>
            </a:schemeClr>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800" dirty="0">
                <a:solidFill>
                  <a:schemeClr val="bg2">
                    <a:lumMod val="50000"/>
                  </a:schemeClr>
                </a:solidFill>
                <a:latin typeface="Arial" charset="0"/>
              </a:rPr>
              <a:t>11</a:t>
            </a:r>
          </a:p>
        </p:txBody>
      </p:sp>
      <p:sp>
        <p:nvSpPr>
          <p:cNvPr id="50" name="TextBox 49"/>
          <p:cNvSpPr txBox="1"/>
          <p:nvPr/>
        </p:nvSpPr>
        <p:spPr>
          <a:xfrm>
            <a:off x="1143000" y="3754962"/>
            <a:ext cx="1371600" cy="726609"/>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marR="0" indent="0" algn="ctr" defTabSz="914400" eaLnBrk="1" latinLnBrk="0" hangingPunct="1">
              <a:lnSpc>
                <a:spcPct val="120000"/>
              </a:lnSpc>
              <a:spcBef>
                <a:spcPct val="20000"/>
              </a:spcBef>
              <a:buClrTx/>
              <a:buSzTx/>
              <a:buFontTx/>
              <a:buNone/>
              <a:tabLst/>
              <a:defRPr kumimoji="0" sz="1800" i="0" u="none" strike="noStrike" cap="none" normalizeH="0" baseline="0">
                <a:ln>
                  <a:noFill/>
                </a:ln>
                <a:solidFill>
                  <a:schemeClr val="bg1"/>
                </a:solidFill>
                <a:effectLst/>
                <a:latin typeface="Arial" charset="0"/>
              </a:defRPr>
            </a:lvl1pPr>
          </a:lstStyle>
          <a:p>
            <a:r>
              <a:rPr lang="en-US" dirty="0"/>
              <a:t>Partition 3</a:t>
            </a:r>
          </a:p>
        </p:txBody>
      </p:sp>
      <p:sp>
        <p:nvSpPr>
          <p:cNvPr id="52" name="Rectangle 51"/>
          <p:cNvSpPr/>
          <p:nvPr/>
        </p:nvSpPr>
        <p:spPr bwMode="auto">
          <a:xfrm>
            <a:off x="3234747"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0</a:t>
            </a:r>
          </a:p>
        </p:txBody>
      </p:sp>
      <p:sp>
        <p:nvSpPr>
          <p:cNvPr id="53" name="Rectangle 52"/>
          <p:cNvSpPr/>
          <p:nvPr/>
        </p:nvSpPr>
        <p:spPr bwMode="auto">
          <a:xfrm>
            <a:off x="3720835"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a:t>
            </a:r>
          </a:p>
        </p:txBody>
      </p:sp>
      <p:sp>
        <p:nvSpPr>
          <p:cNvPr id="54" name="Rectangle 53"/>
          <p:cNvSpPr/>
          <p:nvPr/>
        </p:nvSpPr>
        <p:spPr bwMode="auto">
          <a:xfrm>
            <a:off x="4206923"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2</a:t>
            </a:r>
          </a:p>
        </p:txBody>
      </p:sp>
      <p:sp>
        <p:nvSpPr>
          <p:cNvPr id="55" name="Rectangle 54"/>
          <p:cNvSpPr/>
          <p:nvPr/>
        </p:nvSpPr>
        <p:spPr bwMode="auto">
          <a:xfrm>
            <a:off x="4693011"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3</a:t>
            </a:r>
          </a:p>
        </p:txBody>
      </p:sp>
      <p:sp>
        <p:nvSpPr>
          <p:cNvPr id="56" name="Rectangle 55"/>
          <p:cNvSpPr/>
          <p:nvPr/>
        </p:nvSpPr>
        <p:spPr bwMode="auto">
          <a:xfrm>
            <a:off x="5179099"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lang="en-US" sz="1800" dirty="0">
                <a:solidFill>
                  <a:schemeClr val="bg1"/>
                </a:solidFill>
                <a:latin typeface="Arial" charset="0"/>
              </a:rPr>
              <a:t>4</a:t>
            </a:r>
            <a:endParaRPr kumimoji="0" lang="en-US" sz="1800" b="1" i="0" u="none" strike="noStrike" cap="none" normalizeH="0" baseline="0" dirty="0">
              <a:ln>
                <a:noFill/>
              </a:ln>
              <a:solidFill>
                <a:schemeClr val="bg1"/>
              </a:solidFill>
              <a:effectLst/>
              <a:latin typeface="Arial" charset="0"/>
            </a:endParaRPr>
          </a:p>
        </p:txBody>
      </p:sp>
      <p:sp>
        <p:nvSpPr>
          <p:cNvPr id="57" name="Rectangle 56"/>
          <p:cNvSpPr/>
          <p:nvPr/>
        </p:nvSpPr>
        <p:spPr bwMode="auto">
          <a:xfrm>
            <a:off x="5665187"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5</a:t>
            </a:r>
          </a:p>
        </p:txBody>
      </p:sp>
      <p:sp>
        <p:nvSpPr>
          <p:cNvPr id="58" name="Rectangle 57"/>
          <p:cNvSpPr/>
          <p:nvPr/>
        </p:nvSpPr>
        <p:spPr bwMode="auto">
          <a:xfrm>
            <a:off x="6151275"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6</a:t>
            </a:r>
          </a:p>
        </p:txBody>
      </p:sp>
      <p:sp>
        <p:nvSpPr>
          <p:cNvPr id="59" name="Rectangle 58"/>
          <p:cNvSpPr/>
          <p:nvPr/>
        </p:nvSpPr>
        <p:spPr bwMode="auto">
          <a:xfrm>
            <a:off x="6637363" y="3889666"/>
            <a:ext cx="457200" cy="457200"/>
          </a:xfrm>
          <a:prstGeom prst="rect">
            <a:avLst/>
          </a:prstGeom>
          <a:solidFill>
            <a:srgbClr val="7289BA"/>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7</a:t>
            </a:r>
          </a:p>
        </p:txBody>
      </p:sp>
      <p:sp>
        <p:nvSpPr>
          <p:cNvPr id="60" name="Rectangle 59"/>
          <p:cNvSpPr/>
          <p:nvPr/>
        </p:nvSpPr>
        <p:spPr bwMode="auto">
          <a:xfrm>
            <a:off x="7123451" y="3889666"/>
            <a:ext cx="457200" cy="457200"/>
          </a:xfrm>
          <a:prstGeom prst="rect">
            <a:avLst/>
          </a:prstGeom>
          <a:solidFill>
            <a:schemeClr val="bg2">
              <a:lumMod val="60000"/>
              <a:lumOff val="40000"/>
            </a:schemeClr>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800" dirty="0">
                <a:solidFill>
                  <a:schemeClr val="bg2">
                    <a:lumMod val="50000"/>
                  </a:schemeClr>
                </a:solidFill>
                <a:latin typeface="Arial" charset="0"/>
              </a:rPr>
              <a:t>8</a:t>
            </a:r>
          </a:p>
        </p:txBody>
      </p:sp>
      <p:sp>
        <p:nvSpPr>
          <p:cNvPr id="75" name="TextBox 74"/>
          <p:cNvSpPr txBox="1"/>
          <p:nvPr/>
        </p:nvSpPr>
        <p:spPr>
          <a:xfrm>
            <a:off x="10363200" y="2964685"/>
            <a:ext cx="1219200" cy="400110"/>
          </a:xfrm>
          <a:prstGeom prst="rect">
            <a:avLst/>
          </a:prstGeom>
          <a:noFill/>
        </p:spPr>
        <p:txBody>
          <a:bodyPr wrap="square" rtlCol="0">
            <a:spAutoFit/>
          </a:bodyPr>
          <a:lstStyle/>
          <a:p>
            <a:r>
              <a:rPr lang="en-US" sz="2000" dirty="0"/>
              <a:t>WRITES</a:t>
            </a:r>
          </a:p>
        </p:txBody>
      </p:sp>
      <p:cxnSp>
        <p:nvCxnSpPr>
          <p:cNvPr id="77" name="Straight Arrow Connector 76"/>
          <p:cNvCxnSpPr>
            <a:stCxn id="75" idx="1"/>
            <a:endCxn id="17" idx="3"/>
          </p:cNvCxnSpPr>
          <p:nvPr/>
        </p:nvCxnSpPr>
        <p:spPr bwMode="auto">
          <a:xfrm flipH="1" flipV="1">
            <a:off x="9528127" y="1353904"/>
            <a:ext cx="835073" cy="1810836"/>
          </a:xfrm>
          <a:prstGeom prst="straightConnector1">
            <a:avLst/>
          </a:prstGeom>
          <a:noFill/>
          <a:ln w="9525" cap="flat" cmpd="sng" algn="ctr">
            <a:solidFill>
              <a:schemeClr val="tx1"/>
            </a:solidFill>
            <a:prstDash val="solid"/>
            <a:round/>
            <a:headEnd type="none" w="med" len="med"/>
            <a:tailEnd type="triangle"/>
          </a:ln>
          <a:effectLst/>
        </p:spPr>
      </p:cxnSp>
      <p:cxnSp>
        <p:nvCxnSpPr>
          <p:cNvPr id="78" name="Straight Arrow Connector 77"/>
          <p:cNvCxnSpPr>
            <a:stCxn id="75" idx="1"/>
            <a:endCxn id="31" idx="3"/>
          </p:cNvCxnSpPr>
          <p:nvPr/>
        </p:nvCxnSpPr>
        <p:spPr bwMode="auto">
          <a:xfrm flipH="1" flipV="1">
            <a:off x="8069866" y="2275358"/>
            <a:ext cx="2293334" cy="889382"/>
          </a:xfrm>
          <a:prstGeom prst="straightConnector1">
            <a:avLst/>
          </a:prstGeom>
          <a:noFill/>
          <a:ln w="9525" cap="flat" cmpd="sng" algn="ctr">
            <a:solidFill>
              <a:schemeClr val="tx1"/>
            </a:solidFill>
            <a:prstDash val="solid"/>
            <a:round/>
            <a:headEnd type="none" w="med" len="med"/>
            <a:tailEnd type="triangle"/>
          </a:ln>
          <a:effectLst/>
        </p:spPr>
      </p:cxnSp>
      <p:cxnSp>
        <p:nvCxnSpPr>
          <p:cNvPr id="81" name="Straight Arrow Connector 80"/>
          <p:cNvCxnSpPr>
            <a:stCxn id="75" idx="1"/>
            <a:endCxn id="60" idx="3"/>
          </p:cNvCxnSpPr>
          <p:nvPr/>
        </p:nvCxnSpPr>
        <p:spPr bwMode="auto">
          <a:xfrm flipH="1">
            <a:off x="7580651" y="3164740"/>
            <a:ext cx="2782549" cy="953526"/>
          </a:xfrm>
          <a:prstGeom prst="straightConnector1">
            <a:avLst/>
          </a:prstGeom>
          <a:noFill/>
          <a:ln w="9525" cap="flat" cmpd="sng" algn="ctr">
            <a:solidFill>
              <a:schemeClr val="tx1"/>
            </a:solidFill>
            <a:prstDash val="solid"/>
            <a:round/>
            <a:headEnd type="none" w="med" len="med"/>
            <a:tailEnd type="triangle"/>
          </a:ln>
          <a:effectLst/>
        </p:spPr>
      </p:cxnSp>
      <p:cxnSp>
        <p:nvCxnSpPr>
          <p:cNvPr id="84" name="Straight Arrow Connector 83"/>
          <p:cNvCxnSpPr>
            <a:stCxn id="75" idx="1"/>
            <a:endCxn id="48" idx="3"/>
          </p:cNvCxnSpPr>
          <p:nvPr/>
        </p:nvCxnSpPr>
        <p:spPr bwMode="auto">
          <a:xfrm flipH="1">
            <a:off x="9038915" y="3164740"/>
            <a:ext cx="1324285" cy="32072"/>
          </a:xfrm>
          <a:prstGeom prst="straightConnector1">
            <a:avLst/>
          </a:prstGeom>
          <a:noFill/>
          <a:ln w="9525" cap="flat" cmpd="sng" algn="ctr">
            <a:solidFill>
              <a:schemeClr val="tx1"/>
            </a:solidFill>
            <a:prstDash val="solid"/>
            <a:round/>
            <a:headEnd type="none" w="med" len="med"/>
            <a:tailEnd type="triangle"/>
          </a:ln>
          <a:effectLst/>
        </p:spPr>
      </p:cxnSp>
      <p:sp>
        <p:nvSpPr>
          <p:cNvPr id="87" name="Arrow: Right 86"/>
          <p:cNvSpPr/>
          <p:nvPr/>
        </p:nvSpPr>
        <p:spPr bwMode="auto">
          <a:xfrm>
            <a:off x="3234747" y="4869685"/>
            <a:ext cx="6899853" cy="457200"/>
          </a:xfrm>
          <a:prstGeom prst="rightArrow">
            <a:avLst/>
          </a:prstGeom>
          <a:solidFill>
            <a:srgbClr val="053877"/>
          </a:solidFill>
          <a:ln>
            <a:headEnd type="none" w="med" len="med"/>
            <a:tailEnd type="none" w="med" len="me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800">
              <a:solidFill>
                <a:schemeClr val="bg1"/>
              </a:solidFill>
            </a:endParaRPr>
          </a:p>
        </p:txBody>
      </p:sp>
      <p:sp>
        <p:nvSpPr>
          <p:cNvPr id="88" name="TextBox 87"/>
          <p:cNvSpPr txBox="1"/>
          <p:nvPr/>
        </p:nvSpPr>
        <p:spPr>
          <a:xfrm>
            <a:off x="3276600" y="4621975"/>
            <a:ext cx="1219200" cy="400110"/>
          </a:xfrm>
          <a:prstGeom prst="rect">
            <a:avLst/>
          </a:prstGeom>
          <a:noFill/>
        </p:spPr>
        <p:txBody>
          <a:bodyPr wrap="square" rtlCol="0">
            <a:spAutoFit/>
          </a:bodyPr>
          <a:lstStyle/>
          <a:p>
            <a:r>
              <a:rPr lang="en-US" sz="2000" dirty="0"/>
              <a:t>Older</a:t>
            </a:r>
          </a:p>
        </p:txBody>
      </p:sp>
      <p:sp>
        <p:nvSpPr>
          <p:cNvPr id="89" name="TextBox 88"/>
          <p:cNvSpPr txBox="1"/>
          <p:nvPr/>
        </p:nvSpPr>
        <p:spPr>
          <a:xfrm>
            <a:off x="8657915" y="4621975"/>
            <a:ext cx="1219200" cy="400110"/>
          </a:xfrm>
          <a:prstGeom prst="rect">
            <a:avLst/>
          </a:prstGeom>
          <a:noFill/>
        </p:spPr>
        <p:txBody>
          <a:bodyPr wrap="square" rtlCol="0">
            <a:spAutoFit/>
          </a:bodyPr>
          <a:lstStyle/>
          <a:p>
            <a:r>
              <a:rPr lang="en-US" sz="2000" dirty="0"/>
              <a:t>Newer</a:t>
            </a:r>
          </a:p>
        </p:txBody>
      </p:sp>
    </p:spTree>
    <p:extLst>
      <p:ext uri="{BB962C8B-B14F-4D97-AF65-F5344CB8AC3E}">
        <p14:creationId xmlns:p14="http://schemas.microsoft.com/office/powerpoint/2010/main" val="15526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40"/>
                            </p:stCondLst>
                            <p:childTnLst>
                              <p:par>
                                <p:cTn id="8" presetID="1" presetClass="entr" presetSubtype="0" fill="hold" grpId="0" nodeType="afterEffect">
                                  <p:stCondLst>
                                    <p:cond delay="4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80"/>
                            </p:stCondLst>
                            <p:childTnLst>
                              <p:par>
                                <p:cTn id="11" presetID="1" presetClass="entr" presetSubtype="0" fill="hold" grpId="0" nodeType="afterEffect">
                                  <p:stCondLst>
                                    <p:cond delay="4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20"/>
                            </p:stCondLst>
                            <p:childTnLst>
                              <p:par>
                                <p:cTn id="14" presetID="1" presetClass="entr" presetSubtype="0" fill="hold" grpId="0" nodeType="afterEffect">
                                  <p:stCondLst>
                                    <p:cond delay="4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60"/>
                            </p:stCondLst>
                            <p:childTnLst>
                              <p:par>
                                <p:cTn id="17" presetID="1" presetClass="entr" presetSubtype="0" fill="hold" grpId="0" nodeType="afterEffect">
                                  <p:stCondLst>
                                    <p:cond delay="4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200"/>
                            </p:stCondLst>
                            <p:childTnLst>
                              <p:par>
                                <p:cTn id="20" presetID="1" presetClass="entr" presetSubtype="0" fill="hold" grpId="0" nodeType="afterEffect">
                                  <p:stCondLst>
                                    <p:cond delay="4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240"/>
                            </p:stCondLst>
                            <p:childTnLst>
                              <p:par>
                                <p:cTn id="23" presetID="1" presetClass="entr" presetSubtype="0" fill="hold" grpId="0" nodeType="afterEffect">
                                  <p:stCondLst>
                                    <p:cond delay="4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280"/>
                            </p:stCondLst>
                            <p:childTnLst>
                              <p:par>
                                <p:cTn id="26" presetID="1" presetClass="entr" presetSubtype="0" fill="hold" grpId="0" nodeType="afterEffect">
                                  <p:stCondLst>
                                    <p:cond delay="4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320"/>
                            </p:stCondLst>
                            <p:childTnLst>
                              <p:par>
                                <p:cTn id="29" presetID="1" presetClass="entr" presetSubtype="0" fill="hold" grpId="0" nodeType="afterEffect">
                                  <p:stCondLst>
                                    <p:cond delay="4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360"/>
                            </p:stCondLst>
                            <p:childTnLst>
                              <p:par>
                                <p:cTn id="32" presetID="1" presetClass="entr" presetSubtype="0" fill="hold" grpId="0" nodeType="afterEffect">
                                  <p:stCondLst>
                                    <p:cond delay="4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400"/>
                            </p:stCondLst>
                            <p:childTnLst>
                              <p:par>
                                <p:cTn id="35" presetID="1" presetClass="entr" presetSubtype="0" fill="hold" grpId="0" nodeType="afterEffect">
                                  <p:stCondLst>
                                    <p:cond delay="4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440"/>
                            </p:stCondLst>
                            <p:childTnLst>
                              <p:par>
                                <p:cTn id="38" presetID="1" presetClass="entr" presetSubtype="0" fill="hold" grpId="0" nodeType="afterEffect">
                                  <p:stCondLst>
                                    <p:cond delay="4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480"/>
                            </p:stCondLst>
                            <p:childTnLst>
                              <p:par>
                                <p:cTn id="41" presetID="1" presetClass="entr" presetSubtype="0" fill="hold" grpId="0" nodeType="afterEffect">
                                  <p:stCondLst>
                                    <p:cond delay="4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520"/>
                            </p:stCondLst>
                            <p:childTnLst>
                              <p:par>
                                <p:cTn id="44" presetID="1" presetClass="entr" presetSubtype="0" fill="hold" grpId="0" nodeType="afterEffect">
                                  <p:stCondLst>
                                    <p:cond delay="4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560"/>
                            </p:stCondLst>
                            <p:childTnLst>
                              <p:par>
                                <p:cTn id="47" presetID="1" presetClass="entr" presetSubtype="0" fill="hold" grpId="0" nodeType="afterEffect">
                                  <p:stCondLst>
                                    <p:cond delay="4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600"/>
                            </p:stCondLst>
                            <p:childTnLst>
                              <p:par>
                                <p:cTn id="50" presetID="1" presetClass="entr" presetSubtype="0" fill="hold" grpId="0" nodeType="afterEffect">
                                  <p:stCondLst>
                                    <p:cond delay="40"/>
                                  </p:stCondLst>
                                  <p:childTnLst>
                                    <p:set>
                                      <p:cBhvr>
                                        <p:cTn id="51" dur="1" fill="hold">
                                          <p:stCondLst>
                                            <p:cond delay="0"/>
                                          </p:stCondLst>
                                        </p:cTn>
                                        <p:tgtEl>
                                          <p:spTgt spid="30"/>
                                        </p:tgtEl>
                                        <p:attrNameLst>
                                          <p:attrName>style.visibility</p:attrName>
                                        </p:attrNameLst>
                                      </p:cBhvr>
                                      <p:to>
                                        <p:strVal val="visible"/>
                                      </p:to>
                                    </p:set>
                                  </p:childTnLst>
                                </p:cTn>
                              </p:par>
                            </p:childTnLst>
                          </p:cTn>
                        </p:par>
                        <p:par>
                          <p:cTn id="52" fill="hold">
                            <p:stCondLst>
                              <p:cond delay="640"/>
                            </p:stCondLst>
                            <p:childTnLst>
                              <p:par>
                                <p:cTn id="53" presetID="1" presetClass="entr" presetSubtype="0" fill="hold" grpId="0" nodeType="afterEffect">
                                  <p:stCondLst>
                                    <p:cond delay="40"/>
                                  </p:stCondLst>
                                  <p:childTnLst>
                                    <p:set>
                                      <p:cBhvr>
                                        <p:cTn id="54" dur="1" fill="hold">
                                          <p:stCondLst>
                                            <p:cond delay="0"/>
                                          </p:stCondLst>
                                        </p:cTn>
                                        <p:tgtEl>
                                          <p:spTgt spid="29"/>
                                        </p:tgtEl>
                                        <p:attrNameLst>
                                          <p:attrName>style.visibility</p:attrName>
                                        </p:attrNameLst>
                                      </p:cBhvr>
                                      <p:to>
                                        <p:strVal val="visible"/>
                                      </p:to>
                                    </p:set>
                                  </p:childTnLst>
                                </p:cTn>
                              </p:par>
                            </p:childTnLst>
                          </p:cTn>
                        </p:par>
                        <p:par>
                          <p:cTn id="55" fill="hold">
                            <p:stCondLst>
                              <p:cond delay="680"/>
                            </p:stCondLst>
                            <p:childTnLst>
                              <p:par>
                                <p:cTn id="56" presetID="1" presetClass="entr" presetSubtype="0" fill="hold" grpId="0" nodeType="afterEffect">
                                  <p:stCondLst>
                                    <p:cond delay="40"/>
                                  </p:stCondLst>
                                  <p:childTnLst>
                                    <p:set>
                                      <p:cBhvr>
                                        <p:cTn id="57" dur="1" fill="hold">
                                          <p:stCondLst>
                                            <p:cond delay="0"/>
                                          </p:stCondLst>
                                        </p:cTn>
                                        <p:tgtEl>
                                          <p:spTgt spid="28"/>
                                        </p:tgtEl>
                                        <p:attrNameLst>
                                          <p:attrName>style.visibility</p:attrName>
                                        </p:attrNameLst>
                                      </p:cBhvr>
                                      <p:to>
                                        <p:strVal val="visible"/>
                                      </p:to>
                                    </p:set>
                                  </p:childTnLst>
                                </p:cTn>
                              </p:par>
                            </p:childTnLst>
                          </p:cTn>
                        </p:par>
                        <p:par>
                          <p:cTn id="58" fill="hold">
                            <p:stCondLst>
                              <p:cond delay="720"/>
                            </p:stCondLst>
                            <p:childTnLst>
                              <p:par>
                                <p:cTn id="59" presetID="1" presetClass="entr" presetSubtype="0" fill="hold" grpId="0" nodeType="afterEffect">
                                  <p:stCondLst>
                                    <p:cond delay="40"/>
                                  </p:stCondLst>
                                  <p:childTnLst>
                                    <p:set>
                                      <p:cBhvr>
                                        <p:cTn id="60" dur="1" fill="hold">
                                          <p:stCondLst>
                                            <p:cond delay="0"/>
                                          </p:stCondLst>
                                        </p:cTn>
                                        <p:tgtEl>
                                          <p:spTgt spid="27"/>
                                        </p:tgtEl>
                                        <p:attrNameLst>
                                          <p:attrName>style.visibility</p:attrName>
                                        </p:attrNameLst>
                                      </p:cBhvr>
                                      <p:to>
                                        <p:strVal val="visible"/>
                                      </p:to>
                                    </p:set>
                                  </p:childTnLst>
                                </p:cTn>
                              </p:par>
                            </p:childTnLst>
                          </p:cTn>
                        </p:par>
                        <p:par>
                          <p:cTn id="61" fill="hold">
                            <p:stCondLst>
                              <p:cond delay="760"/>
                            </p:stCondLst>
                            <p:childTnLst>
                              <p:par>
                                <p:cTn id="62" presetID="1" presetClass="entr" presetSubtype="0" fill="hold" grpId="0" nodeType="afterEffect">
                                  <p:stCondLst>
                                    <p:cond delay="40"/>
                                  </p:stCondLst>
                                  <p:childTnLst>
                                    <p:set>
                                      <p:cBhvr>
                                        <p:cTn id="63" dur="1" fill="hold">
                                          <p:stCondLst>
                                            <p:cond delay="0"/>
                                          </p:stCondLst>
                                        </p:cTn>
                                        <p:tgtEl>
                                          <p:spTgt spid="26"/>
                                        </p:tgtEl>
                                        <p:attrNameLst>
                                          <p:attrName>style.visibility</p:attrName>
                                        </p:attrNameLst>
                                      </p:cBhvr>
                                      <p:to>
                                        <p:strVal val="visible"/>
                                      </p:to>
                                    </p:set>
                                  </p:childTnLst>
                                </p:cTn>
                              </p:par>
                            </p:childTnLst>
                          </p:cTn>
                        </p:par>
                        <p:par>
                          <p:cTn id="64" fill="hold">
                            <p:stCondLst>
                              <p:cond delay="800"/>
                            </p:stCondLst>
                            <p:childTnLst>
                              <p:par>
                                <p:cTn id="65" presetID="1" presetClass="entr" presetSubtype="0" fill="hold" grpId="0" nodeType="afterEffect">
                                  <p:stCondLst>
                                    <p:cond delay="40"/>
                                  </p:stCondLst>
                                  <p:childTnLst>
                                    <p:set>
                                      <p:cBhvr>
                                        <p:cTn id="66" dur="1" fill="hold">
                                          <p:stCondLst>
                                            <p:cond delay="0"/>
                                          </p:stCondLst>
                                        </p:cTn>
                                        <p:tgtEl>
                                          <p:spTgt spid="25"/>
                                        </p:tgtEl>
                                        <p:attrNameLst>
                                          <p:attrName>style.visibility</p:attrName>
                                        </p:attrNameLst>
                                      </p:cBhvr>
                                      <p:to>
                                        <p:strVal val="visible"/>
                                      </p:to>
                                    </p:set>
                                  </p:childTnLst>
                                </p:cTn>
                              </p:par>
                            </p:childTnLst>
                          </p:cTn>
                        </p:par>
                        <p:par>
                          <p:cTn id="67" fill="hold">
                            <p:stCondLst>
                              <p:cond delay="840"/>
                            </p:stCondLst>
                            <p:childTnLst>
                              <p:par>
                                <p:cTn id="68" presetID="1" presetClass="entr" presetSubtype="0" fill="hold" grpId="0" nodeType="afterEffect">
                                  <p:stCondLst>
                                    <p:cond delay="4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880"/>
                            </p:stCondLst>
                            <p:childTnLst>
                              <p:par>
                                <p:cTn id="71" presetID="1" presetClass="entr" presetSubtype="0" fill="hold" grpId="0" nodeType="afterEffect">
                                  <p:stCondLst>
                                    <p:cond delay="4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920"/>
                            </p:stCondLst>
                            <p:childTnLst>
                              <p:par>
                                <p:cTn id="74" presetID="1" presetClass="entr" presetSubtype="0" fill="hold" grpId="0" nodeType="afterEffect">
                                  <p:stCondLst>
                                    <p:cond delay="40"/>
                                  </p:stCondLst>
                                  <p:childTnLst>
                                    <p:set>
                                      <p:cBhvr>
                                        <p:cTn id="75" dur="1" fill="hold">
                                          <p:stCondLst>
                                            <p:cond delay="0"/>
                                          </p:stCondLst>
                                        </p:cTn>
                                        <p:tgtEl>
                                          <p:spTgt spid="22"/>
                                        </p:tgtEl>
                                        <p:attrNameLst>
                                          <p:attrName>style.visibility</p:attrName>
                                        </p:attrNameLst>
                                      </p:cBhvr>
                                      <p:to>
                                        <p:strVal val="visible"/>
                                      </p:to>
                                    </p:set>
                                  </p:childTnLst>
                                </p:cTn>
                              </p:par>
                            </p:childTnLst>
                          </p:cTn>
                        </p:par>
                        <p:par>
                          <p:cTn id="76" fill="hold">
                            <p:stCondLst>
                              <p:cond delay="960"/>
                            </p:stCondLst>
                            <p:childTnLst>
                              <p:par>
                                <p:cTn id="77" presetID="1" presetClass="entr" presetSubtype="0" fill="hold" grpId="0" nodeType="afterEffect">
                                  <p:stCondLst>
                                    <p:cond delay="40"/>
                                  </p:stCondLst>
                                  <p:childTnLst>
                                    <p:set>
                                      <p:cBhvr>
                                        <p:cTn id="78" dur="1" fill="hold">
                                          <p:stCondLst>
                                            <p:cond delay="0"/>
                                          </p:stCondLst>
                                        </p:cTn>
                                        <p:tgtEl>
                                          <p:spTgt spid="20"/>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grpId="0" nodeType="afterEffect">
                                  <p:stCondLst>
                                    <p:cond delay="130"/>
                                  </p:stCondLst>
                                  <p:childTnLst>
                                    <p:set>
                                      <p:cBhvr>
                                        <p:cTn id="81" dur="1" fill="hold">
                                          <p:stCondLst>
                                            <p:cond delay="0"/>
                                          </p:stCondLst>
                                        </p:cTn>
                                        <p:tgtEl>
                                          <p:spTgt spid="35"/>
                                        </p:tgtEl>
                                        <p:attrNameLst>
                                          <p:attrName>style.visibility</p:attrName>
                                        </p:attrNameLst>
                                      </p:cBhvr>
                                      <p:to>
                                        <p:strVal val="visible"/>
                                      </p:to>
                                    </p:set>
                                  </p:childTnLst>
                                </p:cTn>
                              </p:par>
                            </p:childTnLst>
                          </p:cTn>
                        </p:par>
                        <p:par>
                          <p:cTn id="82" fill="hold">
                            <p:stCondLst>
                              <p:cond delay="1130"/>
                            </p:stCondLst>
                            <p:childTnLst>
                              <p:par>
                                <p:cTn id="83" presetID="1" presetClass="entr" presetSubtype="0" fill="hold" grpId="0" nodeType="afterEffect">
                                  <p:stCondLst>
                                    <p:cond delay="40"/>
                                  </p:stCondLst>
                                  <p:childTnLst>
                                    <p:set>
                                      <p:cBhvr>
                                        <p:cTn id="84" dur="1" fill="hold">
                                          <p:stCondLst>
                                            <p:cond delay="0"/>
                                          </p:stCondLst>
                                        </p:cTn>
                                        <p:tgtEl>
                                          <p:spTgt spid="37"/>
                                        </p:tgtEl>
                                        <p:attrNameLst>
                                          <p:attrName>style.visibility</p:attrName>
                                        </p:attrNameLst>
                                      </p:cBhvr>
                                      <p:to>
                                        <p:strVal val="visible"/>
                                      </p:to>
                                    </p:set>
                                  </p:childTnLst>
                                </p:cTn>
                              </p:par>
                            </p:childTnLst>
                          </p:cTn>
                        </p:par>
                        <p:par>
                          <p:cTn id="85" fill="hold">
                            <p:stCondLst>
                              <p:cond delay="1170"/>
                            </p:stCondLst>
                            <p:childTnLst>
                              <p:par>
                                <p:cTn id="86" presetID="1" presetClass="entr" presetSubtype="0" fill="hold" grpId="0" nodeType="afterEffect">
                                  <p:stCondLst>
                                    <p:cond delay="40"/>
                                  </p:stCondLst>
                                  <p:childTnLst>
                                    <p:set>
                                      <p:cBhvr>
                                        <p:cTn id="87" dur="1" fill="hold">
                                          <p:stCondLst>
                                            <p:cond delay="0"/>
                                          </p:stCondLst>
                                        </p:cTn>
                                        <p:tgtEl>
                                          <p:spTgt spid="38"/>
                                        </p:tgtEl>
                                        <p:attrNameLst>
                                          <p:attrName>style.visibility</p:attrName>
                                        </p:attrNameLst>
                                      </p:cBhvr>
                                      <p:to>
                                        <p:strVal val="visible"/>
                                      </p:to>
                                    </p:set>
                                  </p:childTnLst>
                                </p:cTn>
                              </p:par>
                            </p:childTnLst>
                          </p:cTn>
                        </p:par>
                        <p:par>
                          <p:cTn id="88" fill="hold">
                            <p:stCondLst>
                              <p:cond delay="1210"/>
                            </p:stCondLst>
                            <p:childTnLst>
                              <p:par>
                                <p:cTn id="89" presetID="1" presetClass="entr" presetSubtype="0" fill="hold" grpId="0" nodeType="afterEffect">
                                  <p:stCondLst>
                                    <p:cond delay="40"/>
                                  </p:stCondLst>
                                  <p:childTnLst>
                                    <p:set>
                                      <p:cBhvr>
                                        <p:cTn id="90" dur="1" fill="hold">
                                          <p:stCondLst>
                                            <p:cond delay="0"/>
                                          </p:stCondLst>
                                        </p:cTn>
                                        <p:tgtEl>
                                          <p:spTgt spid="39"/>
                                        </p:tgtEl>
                                        <p:attrNameLst>
                                          <p:attrName>style.visibility</p:attrName>
                                        </p:attrNameLst>
                                      </p:cBhvr>
                                      <p:to>
                                        <p:strVal val="visible"/>
                                      </p:to>
                                    </p:set>
                                  </p:childTnLst>
                                </p:cTn>
                              </p:par>
                            </p:childTnLst>
                          </p:cTn>
                        </p:par>
                        <p:par>
                          <p:cTn id="91" fill="hold">
                            <p:stCondLst>
                              <p:cond delay="1250"/>
                            </p:stCondLst>
                            <p:childTnLst>
                              <p:par>
                                <p:cTn id="92" presetID="1" presetClass="entr" presetSubtype="0" fill="hold" grpId="0" nodeType="afterEffect">
                                  <p:stCondLst>
                                    <p:cond delay="40"/>
                                  </p:stCondLst>
                                  <p:childTnLst>
                                    <p:set>
                                      <p:cBhvr>
                                        <p:cTn id="93" dur="1" fill="hold">
                                          <p:stCondLst>
                                            <p:cond delay="0"/>
                                          </p:stCondLst>
                                        </p:cTn>
                                        <p:tgtEl>
                                          <p:spTgt spid="40"/>
                                        </p:tgtEl>
                                        <p:attrNameLst>
                                          <p:attrName>style.visibility</p:attrName>
                                        </p:attrNameLst>
                                      </p:cBhvr>
                                      <p:to>
                                        <p:strVal val="visible"/>
                                      </p:to>
                                    </p:set>
                                  </p:childTnLst>
                                </p:cTn>
                              </p:par>
                            </p:childTnLst>
                          </p:cTn>
                        </p:par>
                        <p:par>
                          <p:cTn id="94" fill="hold">
                            <p:stCondLst>
                              <p:cond delay="1290"/>
                            </p:stCondLst>
                            <p:childTnLst>
                              <p:par>
                                <p:cTn id="95" presetID="1" presetClass="entr" presetSubtype="0" fill="hold" grpId="0" nodeType="afterEffect">
                                  <p:stCondLst>
                                    <p:cond delay="40"/>
                                  </p:stCondLst>
                                  <p:childTnLst>
                                    <p:set>
                                      <p:cBhvr>
                                        <p:cTn id="96" dur="1" fill="hold">
                                          <p:stCondLst>
                                            <p:cond delay="0"/>
                                          </p:stCondLst>
                                        </p:cTn>
                                        <p:tgtEl>
                                          <p:spTgt spid="41"/>
                                        </p:tgtEl>
                                        <p:attrNameLst>
                                          <p:attrName>style.visibility</p:attrName>
                                        </p:attrNameLst>
                                      </p:cBhvr>
                                      <p:to>
                                        <p:strVal val="visible"/>
                                      </p:to>
                                    </p:set>
                                  </p:childTnLst>
                                </p:cTn>
                              </p:par>
                            </p:childTnLst>
                          </p:cTn>
                        </p:par>
                        <p:par>
                          <p:cTn id="97" fill="hold">
                            <p:stCondLst>
                              <p:cond delay="1330"/>
                            </p:stCondLst>
                            <p:childTnLst>
                              <p:par>
                                <p:cTn id="98" presetID="1" presetClass="entr" presetSubtype="0" fill="hold" grpId="0" nodeType="afterEffect">
                                  <p:stCondLst>
                                    <p:cond delay="40"/>
                                  </p:stCondLst>
                                  <p:childTnLst>
                                    <p:set>
                                      <p:cBhvr>
                                        <p:cTn id="99" dur="1" fill="hold">
                                          <p:stCondLst>
                                            <p:cond delay="0"/>
                                          </p:stCondLst>
                                        </p:cTn>
                                        <p:tgtEl>
                                          <p:spTgt spid="42"/>
                                        </p:tgtEl>
                                        <p:attrNameLst>
                                          <p:attrName>style.visibility</p:attrName>
                                        </p:attrNameLst>
                                      </p:cBhvr>
                                      <p:to>
                                        <p:strVal val="visible"/>
                                      </p:to>
                                    </p:set>
                                  </p:childTnLst>
                                </p:cTn>
                              </p:par>
                            </p:childTnLst>
                          </p:cTn>
                        </p:par>
                        <p:par>
                          <p:cTn id="100" fill="hold">
                            <p:stCondLst>
                              <p:cond delay="1370"/>
                            </p:stCondLst>
                            <p:childTnLst>
                              <p:par>
                                <p:cTn id="101" presetID="1" presetClass="entr" presetSubtype="0" fill="hold" grpId="0" nodeType="afterEffect">
                                  <p:stCondLst>
                                    <p:cond delay="40"/>
                                  </p:stCondLst>
                                  <p:childTnLst>
                                    <p:set>
                                      <p:cBhvr>
                                        <p:cTn id="102" dur="1" fill="hold">
                                          <p:stCondLst>
                                            <p:cond delay="0"/>
                                          </p:stCondLst>
                                        </p:cTn>
                                        <p:tgtEl>
                                          <p:spTgt spid="43"/>
                                        </p:tgtEl>
                                        <p:attrNameLst>
                                          <p:attrName>style.visibility</p:attrName>
                                        </p:attrNameLst>
                                      </p:cBhvr>
                                      <p:to>
                                        <p:strVal val="visible"/>
                                      </p:to>
                                    </p:set>
                                  </p:childTnLst>
                                </p:cTn>
                              </p:par>
                            </p:childTnLst>
                          </p:cTn>
                        </p:par>
                        <p:par>
                          <p:cTn id="103" fill="hold">
                            <p:stCondLst>
                              <p:cond delay="1410"/>
                            </p:stCondLst>
                            <p:childTnLst>
                              <p:par>
                                <p:cTn id="104" presetID="1" presetClass="entr" presetSubtype="0" fill="hold" grpId="0" nodeType="afterEffect">
                                  <p:stCondLst>
                                    <p:cond delay="40"/>
                                  </p:stCondLst>
                                  <p:childTnLst>
                                    <p:set>
                                      <p:cBhvr>
                                        <p:cTn id="105" dur="1" fill="hold">
                                          <p:stCondLst>
                                            <p:cond delay="0"/>
                                          </p:stCondLst>
                                        </p:cTn>
                                        <p:tgtEl>
                                          <p:spTgt spid="44"/>
                                        </p:tgtEl>
                                        <p:attrNameLst>
                                          <p:attrName>style.visibility</p:attrName>
                                        </p:attrNameLst>
                                      </p:cBhvr>
                                      <p:to>
                                        <p:strVal val="visible"/>
                                      </p:to>
                                    </p:set>
                                  </p:childTnLst>
                                </p:cTn>
                              </p:par>
                            </p:childTnLst>
                          </p:cTn>
                        </p:par>
                        <p:par>
                          <p:cTn id="106" fill="hold">
                            <p:stCondLst>
                              <p:cond delay="1450"/>
                            </p:stCondLst>
                            <p:childTnLst>
                              <p:par>
                                <p:cTn id="107" presetID="1" presetClass="entr" presetSubtype="0" fill="hold" grpId="0" nodeType="afterEffect">
                                  <p:stCondLst>
                                    <p:cond delay="40"/>
                                  </p:stCondLst>
                                  <p:childTnLst>
                                    <p:set>
                                      <p:cBhvr>
                                        <p:cTn id="108" dur="1" fill="hold">
                                          <p:stCondLst>
                                            <p:cond delay="0"/>
                                          </p:stCondLst>
                                        </p:cTn>
                                        <p:tgtEl>
                                          <p:spTgt spid="45"/>
                                        </p:tgtEl>
                                        <p:attrNameLst>
                                          <p:attrName>style.visibility</p:attrName>
                                        </p:attrNameLst>
                                      </p:cBhvr>
                                      <p:to>
                                        <p:strVal val="visible"/>
                                      </p:to>
                                    </p:set>
                                  </p:childTnLst>
                                </p:cTn>
                              </p:par>
                            </p:childTnLst>
                          </p:cTn>
                        </p:par>
                        <p:par>
                          <p:cTn id="109" fill="hold">
                            <p:stCondLst>
                              <p:cond delay="1490"/>
                            </p:stCondLst>
                            <p:childTnLst>
                              <p:par>
                                <p:cTn id="110" presetID="1" presetClass="entr" presetSubtype="0" fill="hold" grpId="0" nodeType="afterEffect">
                                  <p:stCondLst>
                                    <p:cond delay="40"/>
                                  </p:stCondLst>
                                  <p:childTnLst>
                                    <p:set>
                                      <p:cBhvr>
                                        <p:cTn id="111" dur="1" fill="hold">
                                          <p:stCondLst>
                                            <p:cond delay="0"/>
                                          </p:stCondLst>
                                        </p:cTn>
                                        <p:tgtEl>
                                          <p:spTgt spid="46"/>
                                        </p:tgtEl>
                                        <p:attrNameLst>
                                          <p:attrName>style.visibility</p:attrName>
                                        </p:attrNameLst>
                                      </p:cBhvr>
                                      <p:to>
                                        <p:strVal val="visible"/>
                                      </p:to>
                                    </p:set>
                                  </p:childTnLst>
                                </p:cTn>
                              </p:par>
                            </p:childTnLst>
                          </p:cTn>
                        </p:par>
                        <p:par>
                          <p:cTn id="112" fill="hold">
                            <p:stCondLst>
                              <p:cond delay="1530"/>
                            </p:stCondLst>
                            <p:childTnLst>
                              <p:par>
                                <p:cTn id="113" presetID="1" presetClass="entr" presetSubtype="0" fill="hold" grpId="0" nodeType="afterEffect">
                                  <p:stCondLst>
                                    <p:cond delay="40"/>
                                  </p:stCondLst>
                                  <p:childTnLst>
                                    <p:set>
                                      <p:cBhvr>
                                        <p:cTn id="114" dur="1" fill="hold">
                                          <p:stCondLst>
                                            <p:cond delay="0"/>
                                          </p:stCondLst>
                                        </p:cTn>
                                        <p:tgtEl>
                                          <p:spTgt spid="47"/>
                                        </p:tgtEl>
                                        <p:attrNameLst>
                                          <p:attrName>style.visibility</p:attrName>
                                        </p:attrNameLst>
                                      </p:cBhvr>
                                      <p:to>
                                        <p:strVal val="visible"/>
                                      </p:to>
                                    </p:set>
                                  </p:childTnLst>
                                </p:cTn>
                              </p:par>
                            </p:childTnLst>
                          </p:cTn>
                        </p:par>
                        <p:par>
                          <p:cTn id="115" fill="hold">
                            <p:stCondLst>
                              <p:cond delay="1570"/>
                            </p:stCondLst>
                            <p:childTnLst>
                              <p:par>
                                <p:cTn id="116" presetID="1" presetClass="entr" presetSubtype="0" fill="hold" grpId="0" nodeType="afterEffect">
                                  <p:stCondLst>
                                    <p:cond delay="40"/>
                                  </p:stCondLst>
                                  <p:childTnLst>
                                    <p:set>
                                      <p:cBhvr>
                                        <p:cTn id="117" dur="1" fill="hold">
                                          <p:stCondLst>
                                            <p:cond delay="0"/>
                                          </p:stCondLst>
                                        </p:cTn>
                                        <p:tgtEl>
                                          <p:spTgt spid="48"/>
                                        </p:tgtEl>
                                        <p:attrNameLst>
                                          <p:attrName>style.visibility</p:attrName>
                                        </p:attrNameLst>
                                      </p:cBhvr>
                                      <p:to>
                                        <p:strVal val="visible"/>
                                      </p:to>
                                    </p:set>
                                  </p:childTnLst>
                                </p:cTn>
                              </p:par>
                            </p:childTnLst>
                          </p:cTn>
                        </p:par>
                        <p:par>
                          <p:cTn id="118" fill="hold">
                            <p:stCondLst>
                              <p:cond delay="1610"/>
                            </p:stCondLst>
                            <p:childTnLst>
                              <p:par>
                                <p:cTn id="119" presetID="1" presetClass="entr" presetSubtype="0" fill="hold" grpId="0" nodeType="afterEffect">
                                  <p:stCondLst>
                                    <p:cond delay="40"/>
                                  </p:stCondLst>
                                  <p:childTnLst>
                                    <p:set>
                                      <p:cBhvr>
                                        <p:cTn id="120" dur="1" fill="hold">
                                          <p:stCondLst>
                                            <p:cond delay="0"/>
                                          </p:stCondLst>
                                        </p:cTn>
                                        <p:tgtEl>
                                          <p:spTgt spid="60"/>
                                        </p:tgtEl>
                                        <p:attrNameLst>
                                          <p:attrName>style.visibility</p:attrName>
                                        </p:attrNameLst>
                                      </p:cBhvr>
                                      <p:to>
                                        <p:strVal val="visible"/>
                                      </p:to>
                                    </p:set>
                                  </p:childTnLst>
                                </p:cTn>
                              </p:par>
                            </p:childTnLst>
                          </p:cTn>
                        </p:par>
                        <p:par>
                          <p:cTn id="121" fill="hold">
                            <p:stCondLst>
                              <p:cond delay="1650"/>
                            </p:stCondLst>
                            <p:childTnLst>
                              <p:par>
                                <p:cTn id="122" presetID="1" presetClass="entr" presetSubtype="0" fill="hold" grpId="0" nodeType="afterEffect">
                                  <p:stCondLst>
                                    <p:cond delay="40"/>
                                  </p:stCondLst>
                                  <p:childTnLst>
                                    <p:set>
                                      <p:cBhvr>
                                        <p:cTn id="123" dur="1" fill="hold">
                                          <p:stCondLst>
                                            <p:cond delay="0"/>
                                          </p:stCondLst>
                                        </p:cTn>
                                        <p:tgtEl>
                                          <p:spTgt spid="59"/>
                                        </p:tgtEl>
                                        <p:attrNameLst>
                                          <p:attrName>style.visibility</p:attrName>
                                        </p:attrNameLst>
                                      </p:cBhvr>
                                      <p:to>
                                        <p:strVal val="visible"/>
                                      </p:to>
                                    </p:set>
                                  </p:childTnLst>
                                </p:cTn>
                              </p:par>
                            </p:childTnLst>
                          </p:cTn>
                        </p:par>
                        <p:par>
                          <p:cTn id="124" fill="hold">
                            <p:stCondLst>
                              <p:cond delay="1690"/>
                            </p:stCondLst>
                            <p:childTnLst>
                              <p:par>
                                <p:cTn id="125" presetID="1" presetClass="entr" presetSubtype="0" fill="hold" grpId="0" nodeType="afterEffect">
                                  <p:stCondLst>
                                    <p:cond delay="40"/>
                                  </p:stCondLst>
                                  <p:childTnLst>
                                    <p:set>
                                      <p:cBhvr>
                                        <p:cTn id="126" dur="1" fill="hold">
                                          <p:stCondLst>
                                            <p:cond delay="0"/>
                                          </p:stCondLst>
                                        </p:cTn>
                                        <p:tgtEl>
                                          <p:spTgt spid="58"/>
                                        </p:tgtEl>
                                        <p:attrNameLst>
                                          <p:attrName>style.visibility</p:attrName>
                                        </p:attrNameLst>
                                      </p:cBhvr>
                                      <p:to>
                                        <p:strVal val="visible"/>
                                      </p:to>
                                    </p:set>
                                  </p:childTnLst>
                                </p:cTn>
                              </p:par>
                            </p:childTnLst>
                          </p:cTn>
                        </p:par>
                        <p:par>
                          <p:cTn id="127" fill="hold">
                            <p:stCondLst>
                              <p:cond delay="1730"/>
                            </p:stCondLst>
                            <p:childTnLst>
                              <p:par>
                                <p:cTn id="128" presetID="1" presetClass="entr" presetSubtype="0" fill="hold" grpId="0" nodeType="afterEffect">
                                  <p:stCondLst>
                                    <p:cond delay="40"/>
                                  </p:stCondLst>
                                  <p:childTnLst>
                                    <p:set>
                                      <p:cBhvr>
                                        <p:cTn id="129" dur="1" fill="hold">
                                          <p:stCondLst>
                                            <p:cond delay="0"/>
                                          </p:stCondLst>
                                        </p:cTn>
                                        <p:tgtEl>
                                          <p:spTgt spid="57"/>
                                        </p:tgtEl>
                                        <p:attrNameLst>
                                          <p:attrName>style.visibility</p:attrName>
                                        </p:attrNameLst>
                                      </p:cBhvr>
                                      <p:to>
                                        <p:strVal val="visible"/>
                                      </p:to>
                                    </p:set>
                                  </p:childTnLst>
                                </p:cTn>
                              </p:par>
                            </p:childTnLst>
                          </p:cTn>
                        </p:par>
                        <p:par>
                          <p:cTn id="130" fill="hold">
                            <p:stCondLst>
                              <p:cond delay="1770"/>
                            </p:stCondLst>
                            <p:childTnLst>
                              <p:par>
                                <p:cTn id="131" presetID="1" presetClass="entr" presetSubtype="0" fill="hold" grpId="0" nodeType="afterEffect">
                                  <p:stCondLst>
                                    <p:cond delay="40"/>
                                  </p:stCondLst>
                                  <p:childTnLst>
                                    <p:set>
                                      <p:cBhvr>
                                        <p:cTn id="132" dur="1" fill="hold">
                                          <p:stCondLst>
                                            <p:cond delay="0"/>
                                          </p:stCondLst>
                                        </p:cTn>
                                        <p:tgtEl>
                                          <p:spTgt spid="56"/>
                                        </p:tgtEl>
                                        <p:attrNameLst>
                                          <p:attrName>style.visibility</p:attrName>
                                        </p:attrNameLst>
                                      </p:cBhvr>
                                      <p:to>
                                        <p:strVal val="visible"/>
                                      </p:to>
                                    </p:set>
                                  </p:childTnLst>
                                </p:cTn>
                              </p:par>
                            </p:childTnLst>
                          </p:cTn>
                        </p:par>
                        <p:par>
                          <p:cTn id="133" fill="hold">
                            <p:stCondLst>
                              <p:cond delay="1810"/>
                            </p:stCondLst>
                            <p:childTnLst>
                              <p:par>
                                <p:cTn id="134" presetID="1" presetClass="entr" presetSubtype="0" fill="hold" grpId="0" nodeType="afterEffect">
                                  <p:stCondLst>
                                    <p:cond delay="40"/>
                                  </p:stCondLst>
                                  <p:childTnLst>
                                    <p:set>
                                      <p:cBhvr>
                                        <p:cTn id="135" dur="1" fill="hold">
                                          <p:stCondLst>
                                            <p:cond delay="0"/>
                                          </p:stCondLst>
                                        </p:cTn>
                                        <p:tgtEl>
                                          <p:spTgt spid="55"/>
                                        </p:tgtEl>
                                        <p:attrNameLst>
                                          <p:attrName>style.visibility</p:attrName>
                                        </p:attrNameLst>
                                      </p:cBhvr>
                                      <p:to>
                                        <p:strVal val="visible"/>
                                      </p:to>
                                    </p:set>
                                  </p:childTnLst>
                                </p:cTn>
                              </p:par>
                            </p:childTnLst>
                          </p:cTn>
                        </p:par>
                        <p:par>
                          <p:cTn id="136" fill="hold">
                            <p:stCondLst>
                              <p:cond delay="1850"/>
                            </p:stCondLst>
                            <p:childTnLst>
                              <p:par>
                                <p:cTn id="137" presetID="1" presetClass="entr" presetSubtype="0" fill="hold" grpId="0" nodeType="afterEffect">
                                  <p:stCondLst>
                                    <p:cond delay="40"/>
                                  </p:stCondLst>
                                  <p:childTnLst>
                                    <p:set>
                                      <p:cBhvr>
                                        <p:cTn id="138" dur="1" fill="hold">
                                          <p:stCondLst>
                                            <p:cond delay="0"/>
                                          </p:stCondLst>
                                        </p:cTn>
                                        <p:tgtEl>
                                          <p:spTgt spid="54"/>
                                        </p:tgtEl>
                                        <p:attrNameLst>
                                          <p:attrName>style.visibility</p:attrName>
                                        </p:attrNameLst>
                                      </p:cBhvr>
                                      <p:to>
                                        <p:strVal val="visible"/>
                                      </p:to>
                                    </p:set>
                                  </p:childTnLst>
                                </p:cTn>
                              </p:par>
                            </p:childTnLst>
                          </p:cTn>
                        </p:par>
                        <p:par>
                          <p:cTn id="139" fill="hold">
                            <p:stCondLst>
                              <p:cond delay="1890"/>
                            </p:stCondLst>
                            <p:childTnLst>
                              <p:par>
                                <p:cTn id="140" presetID="1" presetClass="entr" presetSubtype="0" fill="hold" grpId="0" nodeType="afterEffect">
                                  <p:stCondLst>
                                    <p:cond delay="4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1930"/>
                            </p:stCondLst>
                            <p:childTnLst>
                              <p:par>
                                <p:cTn id="143" presetID="1" presetClass="entr" presetSubtype="0" fill="hold" grpId="0" nodeType="afterEffect">
                                  <p:stCondLst>
                                    <p:cond delay="40"/>
                                  </p:stCondLst>
                                  <p:childTnLst>
                                    <p:set>
                                      <p:cBhvr>
                                        <p:cTn id="144" dur="1" fill="hold">
                                          <p:stCondLst>
                                            <p:cond delay="0"/>
                                          </p:stCondLst>
                                        </p:cTn>
                                        <p:tgtEl>
                                          <p:spTgt spid="52"/>
                                        </p:tgtEl>
                                        <p:attrNameLst>
                                          <p:attrName>style.visibility</p:attrName>
                                        </p:attrNameLst>
                                      </p:cBhvr>
                                      <p:to>
                                        <p:strVal val="visible"/>
                                      </p:to>
                                    </p:set>
                                  </p:childTnLst>
                                </p:cTn>
                              </p:par>
                            </p:childTnLst>
                          </p:cTn>
                        </p:par>
                        <p:par>
                          <p:cTn id="145" fill="hold">
                            <p:stCondLst>
                              <p:cond delay="1970"/>
                            </p:stCondLst>
                            <p:childTnLst>
                              <p:par>
                                <p:cTn id="146" presetID="1" presetClass="entr" presetSubtype="0" fill="hold" grpId="0" nodeType="afterEffect">
                                  <p:stCondLst>
                                    <p:cond delay="40"/>
                                  </p:stCondLst>
                                  <p:childTnLst>
                                    <p:set>
                                      <p:cBhvr>
                                        <p:cTn id="147" dur="1" fill="hold">
                                          <p:stCondLst>
                                            <p:cond delay="0"/>
                                          </p:stCondLst>
                                        </p:cTn>
                                        <p:tgtEl>
                                          <p:spTgt spid="50"/>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75"/>
                                        </p:tgtEl>
                                        <p:attrNameLst>
                                          <p:attrName>style.visibility</p:attrName>
                                        </p:attrNameLst>
                                      </p:cBhvr>
                                      <p:to>
                                        <p:strVal val="visible"/>
                                      </p:to>
                                    </p:set>
                                  </p:childTnLst>
                                </p:cTn>
                              </p:par>
                              <p:par>
                                <p:cTn id="152" presetID="22" presetClass="entr" presetSubtype="2" fill="hold" nodeType="with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wipe(right)">
                                      <p:cBhvr>
                                        <p:cTn id="154" dur="500"/>
                                        <p:tgtEl>
                                          <p:spTgt spid="77"/>
                                        </p:tgtEl>
                                      </p:cBhvr>
                                    </p:animEffect>
                                  </p:childTnLst>
                                </p:cTn>
                              </p:par>
                              <p:par>
                                <p:cTn id="155" presetID="22" presetClass="entr" presetSubtype="2" fill="hold" nodeType="with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wipe(right)">
                                      <p:cBhvr>
                                        <p:cTn id="157" dur="500"/>
                                        <p:tgtEl>
                                          <p:spTgt spid="78"/>
                                        </p:tgtEl>
                                      </p:cBhvr>
                                    </p:animEffect>
                                  </p:childTnLst>
                                </p:cTn>
                              </p:par>
                              <p:par>
                                <p:cTn id="158" presetID="22" presetClass="entr" presetSubtype="2" fill="hold" nodeType="withEffect">
                                  <p:stCondLst>
                                    <p:cond delay="0"/>
                                  </p:stCondLst>
                                  <p:childTnLst>
                                    <p:set>
                                      <p:cBhvr>
                                        <p:cTn id="159" dur="1" fill="hold">
                                          <p:stCondLst>
                                            <p:cond delay="0"/>
                                          </p:stCondLst>
                                        </p:cTn>
                                        <p:tgtEl>
                                          <p:spTgt spid="84"/>
                                        </p:tgtEl>
                                        <p:attrNameLst>
                                          <p:attrName>style.visibility</p:attrName>
                                        </p:attrNameLst>
                                      </p:cBhvr>
                                      <p:to>
                                        <p:strVal val="visible"/>
                                      </p:to>
                                    </p:set>
                                    <p:animEffect transition="in" filter="wipe(right)">
                                      <p:cBhvr>
                                        <p:cTn id="160" dur="500"/>
                                        <p:tgtEl>
                                          <p:spTgt spid="84"/>
                                        </p:tgtEl>
                                      </p:cBhvr>
                                    </p:animEffect>
                                  </p:childTnLst>
                                </p:cTn>
                              </p:par>
                              <p:par>
                                <p:cTn id="161" presetID="22" presetClass="entr" presetSubtype="2" fill="hold" nodeType="withEffect">
                                  <p:stCondLst>
                                    <p:cond delay="0"/>
                                  </p:stCondLst>
                                  <p:childTnLst>
                                    <p:set>
                                      <p:cBhvr>
                                        <p:cTn id="162" dur="1" fill="hold">
                                          <p:stCondLst>
                                            <p:cond delay="0"/>
                                          </p:stCondLst>
                                        </p:cTn>
                                        <p:tgtEl>
                                          <p:spTgt spid="81"/>
                                        </p:tgtEl>
                                        <p:attrNameLst>
                                          <p:attrName>style.visibility</p:attrName>
                                        </p:attrNameLst>
                                      </p:cBhvr>
                                      <p:to>
                                        <p:strVal val="visible"/>
                                      </p:to>
                                    </p:set>
                                    <p:animEffect transition="in" filter="wipe(right)">
                                      <p:cBhvr>
                                        <p:cTn id="163" dur="500"/>
                                        <p:tgtEl>
                                          <p:spTgt spid="81"/>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88"/>
                                        </p:tgtEl>
                                        <p:attrNameLst>
                                          <p:attrName>style.visibility</p:attrName>
                                        </p:attrNameLst>
                                      </p:cBhvr>
                                      <p:to>
                                        <p:strVal val="visible"/>
                                      </p:to>
                                    </p:set>
                                  </p:childTnLst>
                                </p:cTn>
                              </p:par>
                            </p:childTnLst>
                          </p:cTn>
                        </p:par>
                        <p:par>
                          <p:cTn id="168" fill="hold">
                            <p:stCondLst>
                              <p:cond delay="0"/>
                            </p:stCondLst>
                            <p:childTnLst>
                              <p:par>
                                <p:cTn id="169" presetID="22" presetClass="entr" presetSubtype="8" fill="hold" grpId="0" nodeType="afterEffect">
                                  <p:stCondLst>
                                    <p:cond delay="500"/>
                                  </p:stCondLst>
                                  <p:childTnLst>
                                    <p:set>
                                      <p:cBhvr>
                                        <p:cTn id="170" dur="1" fill="hold">
                                          <p:stCondLst>
                                            <p:cond delay="0"/>
                                          </p:stCondLst>
                                        </p:cTn>
                                        <p:tgtEl>
                                          <p:spTgt spid="87"/>
                                        </p:tgtEl>
                                        <p:attrNameLst>
                                          <p:attrName>style.visibility</p:attrName>
                                        </p:attrNameLst>
                                      </p:cBhvr>
                                      <p:to>
                                        <p:strVal val="visible"/>
                                      </p:to>
                                    </p:set>
                                    <p:animEffect transition="in" filter="wipe(left)">
                                      <p:cBhvr>
                                        <p:cTn id="171" dur="500"/>
                                        <p:tgtEl>
                                          <p:spTgt spid="87"/>
                                        </p:tgtEl>
                                      </p:cBhvr>
                                    </p:animEffect>
                                  </p:childTnLst>
                                </p:cTn>
                              </p:par>
                            </p:childTnLst>
                          </p:cTn>
                        </p:par>
                        <p:par>
                          <p:cTn id="172" fill="hold">
                            <p:stCondLst>
                              <p:cond delay="1000"/>
                            </p:stCondLst>
                            <p:childTnLst>
                              <p:par>
                                <p:cTn id="173" presetID="1" presetClass="entr" presetSubtype="0" fill="hold" grpId="0" nodeType="afterEffect">
                                  <p:stCondLst>
                                    <p:cond delay="0"/>
                                  </p:stCondLst>
                                  <p:childTnLst>
                                    <p:set>
                                      <p:cBhvr>
                                        <p:cTn id="17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5"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75" grpId="0"/>
      <p:bldP spid="87" grpId="0" animBg="1"/>
      <p:bldP spid="88" grpId="0"/>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0080" y="2074363"/>
            <a:ext cx="2286000" cy="22860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Aft>
                <a:spcPts val="600"/>
              </a:spcAft>
            </a:pPr>
            <a:r>
              <a:rPr lang="en-US" sz="2000" kern="1200" dirty="0">
                <a:solidFill>
                  <a:srgbClr val="FFFFFF"/>
                </a:solidFill>
                <a:latin typeface="+mj-lt"/>
                <a:ea typeface="+mj-ea"/>
                <a:cs typeface="+mj-cs"/>
              </a:rPr>
              <a:t>Consumer Groups</a:t>
            </a:r>
          </a:p>
        </p:txBody>
      </p:sp>
      <p:grpSp>
        <p:nvGrpSpPr>
          <p:cNvPr id="52" name="Group 51"/>
          <p:cNvGrpSpPr/>
          <p:nvPr/>
        </p:nvGrpSpPr>
        <p:grpSpPr>
          <a:xfrm>
            <a:off x="3392434" y="952500"/>
            <a:ext cx="8606973" cy="4495800"/>
            <a:chOff x="3541581" y="952500"/>
            <a:chExt cx="9108705" cy="4495800"/>
          </a:xfrm>
        </p:grpSpPr>
        <p:sp>
          <p:nvSpPr>
            <p:cNvPr id="100" name="Rounded Rectangle 1">
              <a:extLst/>
            </p:cNvPr>
            <p:cNvSpPr/>
            <p:nvPr/>
          </p:nvSpPr>
          <p:spPr bwMode="auto">
            <a:xfrm>
              <a:off x="3541581" y="2389339"/>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01" name="TextBox 100">
              <a:extLst/>
            </p:cNvPr>
            <p:cNvSpPr txBox="1"/>
            <p:nvPr/>
          </p:nvSpPr>
          <p:spPr>
            <a:xfrm>
              <a:off x="3725424" y="2603104"/>
              <a:ext cx="851515" cy="246221"/>
            </a:xfrm>
            <a:prstGeom prst="rect">
              <a:avLst/>
            </a:prstGeom>
            <a:noFill/>
          </p:spPr>
          <p:txBody>
            <a:bodyPr wrap="none" rtlCol="0">
              <a:spAutoFit/>
            </a:bodyPr>
            <a:lstStyle/>
            <a:p>
              <a:r>
                <a:rPr lang="en-US" sz="1000" dirty="0"/>
                <a:t>Producer 1</a:t>
              </a:r>
            </a:p>
          </p:txBody>
        </p:sp>
        <p:sp>
          <p:nvSpPr>
            <p:cNvPr id="102" name="Rounded Rectangle 69">
              <a:extLst/>
            </p:cNvPr>
            <p:cNvSpPr/>
            <p:nvPr/>
          </p:nvSpPr>
          <p:spPr bwMode="auto">
            <a:xfrm>
              <a:off x="3541581" y="3855253"/>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04" name="TextBox 103">
              <a:extLst/>
            </p:cNvPr>
            <p:cNvSpPr txBox="1"/>
            <p:nvPr/>
          </p:nvSpPr>
          <p:spPr>
            <a:xfrm>
              <a:off x="3725424" y="4043042"/>
              <a:ext cx="851515" cy="246221"/>
            </a:xfrm>
            <a:prstGeom prst="rect">
              <a:avLst/>
            </a:prstGeom>
            <a:noFill/>
          </p:spPr>
          <p:txBody>
            <a:bodyPr wrap="none" rtlCol="0">
              <a:spAutoFit/>
            </a:bodyPr>
            <a:lstStyle/>
            <a:p>
              <a:r>
                <a:rPr lang="en-US" sz="1000" dirty="0"/>
                <a:t>Producer 2</a:t>
              </a:r>
            </a:p>
          </p:txBody>
        </p:sp>
        <p:sp>
          <p:nvSpPr>
            <p:cNvPr id="106" name="Rounded Rectangle 6">
              <a:extLst/>
            </p:cNvPr>
            <p:cNvSpPr/>
            <p:nvPr/>
          </p:nvSpPr>
          <p:spPr bwMode="auto">
            <a:xfrm>
              <a:off x="5867400" y="1219200"/>
              <a:ext cx="2819400" cy="158042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08" name="Rounded Rectangle 71">
              <a:extLst/>
            </p:cNvPr>
            <p:cNvSpPr/>
            <p:nvPr/>
          </p:nvSpPr>
          <p:spPr bwMode="auto">
            <a:xfrm>
              <a:off x="5870713" y="3541589"/>
              <a:ext cx="2819400" cy="158042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0" name="Terminator 72">
              <a:extLst/>
            </p:cNvPr>
            <p:cNvSpPr/>
            <p:nvPr/>
          </p:nvSpPr>
          <p:spPr bwMode="auto">
            <a:xfrm>
              <a:off x="6096000" y="1409700"/>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0</a:t>
              </a:r>
            </a:p>
          </p:txBody>
        </p:sp>
        <p:sp>
          <p:nvSpPr>
            <p:cNvPr id="115" name="Terminator 73">
              <a:extLst/>
            </p:cNvPr>
            <p:cNvSpPr/>
            <p:nvPr/>
          </p:nvSpPr>
          <p:spPr bwMode="auto">
            <a:xfrm>
              <a:off x="6096000" y="1804005"/>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1</a:t>
              </a:r>
            </a:p>
          </p:txBody>
        </p:sp>
        <p:sp>
          <p:nvSpPr>
            <p:cNvPr id="117" name="Terminator 74">
              <a:extLst/>
            </p:cNvPr>
            <p:cNvSpPr/>
            <p:nvPr/>
          </p:nvSpPr>
          <p:spPr bwMode="auto">
            <a:xfrm>
              <a:off x="6096000" y="3771847"/>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0</a:t>
              </a:r>
            </a:p>
          </p:txBody>
        </p:sp>
        <p:sp>
          <p:nvSpPr>
            <p:cNvPr id="119" name="Terminator 75">
              <a:extLst/>
            </p:cNvPr>
            <p:cNvSpPr/>
            <p:nvPr/>
          </p:nvSpPr>
          <p:spPr bwMode="auto">
            <a:xfrm>
              <a:off x="6096000" y="4166152"/>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2</a:t>
              </a:r>
            </a:p>
          </p:txBody>
        </p:sp>
        <p:sp>
          <p:nvSpPr>
            <p:cNvPr id="126" name="Terminator 76">
              <a:extLst/>
            </p:cNvPr>
            <p:cNvSpPr/>
            <p:nvPr/>
          </p:nvSpPr>
          <p:spPr bwMode="auto">
            <a:xfrm>
              <a:off x="6096000" y="2151660"/>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1</a:t>
              </a:r>
            </a:p>
          </p:txBody>
        </p:sp>
        <p:sp>
          <p:nvSpPr>
            <p:cNvPr id="127" name="Terminator 77">
              <a:extLst/>
            </p:cNvPr>
            <p:cNvSpPr/>
            <p:nvPr/>
          </p:nvSpPr>
          <p:spPr bwMode="auto">
            <a:xfrm>
              <a:off x="6096000" y="4525618"/>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2</a:t>
              </a:r>
            </a:p>
          </p:txBody>
        </p:sp>
        <p:sp>
          <p:nvSpPr>
            <p:cNvPr id="128" name="Rounded Rectangle 78">
              <a:extLst/>
            </p:cNvPr>
            <p:cNvSpPr/>
            <p:nvPr/>
          </p:nvSpPr>
          <p:spPr bwMode="auto">
            <a:xfrm>
              <a:off x="9780166" y="2389339"/>
              <a:ext cx="1419639"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29" name="TextBox 128">
              <a:extLst/>
            </p:cNvPr>
            <p:cNvSpPr txBox="1"/>
            <p:nvPr/>
          </p:nvSpPr>
          <p:spPr>
            <a:xfrm>
              <a:off x="9764367" y="2476501"/>
              <a:ext cx="1564920" cy="246221"/>
            </a:xfrm>
            <a:prstGeom prst="rect">
              <a:avLst/>
            </a:prstGeom>
            <a:noFill/>
          </p:spPr>
          <p:txBody>
            <a:bodyPr wrap="square" rtlCol="0">
              <a:spAutoFit/>
            </a:bodyPr>
            <a:lstStyle/>
            <a:p>
              <a:r>
                <a:rPr lang="en-US" sz="1000" dirty="0"/>
                <a:t>Consumer : Topic A</a:t>
              </a:r>
            </a:p>
          </p:txBody>
        </p:sp>
        <p:cxnSp>
          <p:nvCxnSpPr>
            <p:cNvPr id="130" name="Straight Connector 129">
              <a:extLst/>
            </p:cNvPr>
            <p:cNvCxnSpPr>
              <a:cxnSpLocks/>
              <a:stCxn id="110" idx="3"/>
              <a:endCxn id="128" idx="1"/>
            </p:cNvCxnSpPr>
            <p:nvPr/>
          </p:nvCxnSpPr>
          <p:spPr bwMode="auto">
            <a:xfrm>
              <a:off x="7696201" y="1524001"/>
              <a:ext cx="2083965" cy="1132039"/>
            </a:xfrm>
            <a:prstGeom prst="line">
              <a:avLst/>
            </a:prstGeom>
            <a:noFill/>
            <a:ln w="9525" cap="flat" cmpd="sng" algn="ctr">
              <a:solidFill>
                <a:schemeClr val="accent2"/>
              </a:solidFill>
              <a:prstDash val="solid"/>
              <a:round/>
              <a:headEnd type="none" w="med" len="med"/>
              <a:tailEnd type="none" w="med" len="med"/>
            </a:ln>
            <a:effectLst/>
          </p:spPr>
        </p:cxnSp>
        <p:cxnSp>
          <p:nvCxnSpPr>
            <p:cNvPr id="131" name="Straight Connector 130">
              <a:extLst/>
            </p:cNvPr>
            <p:cNvCxnSpPr>
              <a:cxnSpLocks/>
              <a:stCxn id="115" idx="3"/>
              <a:endCxn id="128" idx="1"/>
            </p:cNvCxnSpPr>
            <p:nvPr/>
          </p:nvCxnSpPr>
          <p:spPr bwMode="auto">
            <a:xfrm>
              <a:off x="7696201" y="1918305"/>
              <a:ext cx="2083965" cy="737734"/>
            </a:xfrm>
            <a:prstGeom prst="line">
              <a:avLst/>
            </a:prstGeom>
            <a:noFill/>
            <a:ln w="9525" cap="flat" cmpd="sng" algn="ctr">
              <a:solidFill>
                <a:schemeClr val="accent2"/>
              </a:solidFill>
              <a:prstDash val="solid"/>
              <a:round/>
              <a:headEnd type="none" w="med" len="med"/>
              <a:tailEnd type="none" w="med" len="med"/>
            </a:ln>
            <a:effectLst/>
          </p:spPr>
        </p:cxnSp>
        <p:cxnSp>
          <p:nvCxnSpPr>
            <p:cNvPr id="132" name="Straight Connector 131">
              <a:extLst/>
            </p:cNvPr>
            <p:cNvCxnSpPr>
              <a:cxnSpLocks/>
              <a:stCxn id="119" idx="3"/>
              <a:endCxn id="128" idx="1"/>
            </p:cNvCxnSpPr>
            <p:nvPr/>
          </p:nvCxnSpPr>
          <p:spPr bwMode="auto">
            <a:xfrm flipV="1">
              <a:off x="7696201" y="2656040"/>
              <a:ext cx="2083965" cy="1624413"/>
            </a:xfrm>
            <a:prstGeom prst="line">
              <a:avLst/>
            </a:prstGeom>
            <a:noFill/>
            <a:ln w="9525" cap="flat" cmpd="sng" algn="ctr">
              <a:solidFill>
                <a:schemeClr val="accent2"/>
              </a:solidFill>
              <a:prstDash val="solid"/>
              <a:round/>
              <a:headEnd type="none" w="med" len="med"/>
              <a:tailEnd type="none" w="med" len="med"/>
            </a:ln>
            <a:effectLst/>
          </p:spPr>
        </p:cxnSp>
        <p:cxnSp>
          <p:nvCxnSpPr>
            <p:cNvPr id="133" name="Straight Connector 132">
              <a:extLst/>
            </p:cNvPr>
            <p:cNvCxnSpPr>
              <a:cxnSpLocks/>
              <a:stCxn id="117" idx="3"/>
            </p:cNvCxnSpPr>
            <p:nvPr/>
          </p:nvCxnSpPr>
          <p:spPr bwMode="auto">
            <a:xfrm>
              <a:off x="7696201" y="3886147"/>
              <a:ext cx="2103845" cy="235806"/>
            </a:xfrm>
            <a:prstGeom prst="line">
              <a:avLst/>
            </a:prstGeom>
            <a:noFill/>
            <a:ln w="9525" cap="flat" cmpd="sng" algn="ctr">
              <a:solidFill>
                <a:schemeClr val="tx1"/>
              </a:solidFill>
              <a:prstDash val="solid"/>
              <a:round/>
              <a:headEnd type="none" w="med" len="med"/>
              <a:tailEnd type="none" w="med" len="med"/>
            </a:ln>
            <a:effectLst/>
          </p:spPr>
        </p:cxnSp>
        <p:cxnSp>
          <p:nvCxnSpPr>
            <p:cNvPr id="134" name="Straight Connector 133">
              <a:extLst/>
            </p:cNvPr>
            <p:cNvCxnSpPr>
              <a:cxnSpLocks/>
              <a:stCxn id="127" idx="3"/>
            </p:cNvCxnSpPr>
            <p:nvPr/>
          </p:nvCxnSpPr>
          <p:spPr bwMode="auto">
            <a:xfrm flipV="1">
              <a:off x="7696201" y="4121954"/>
              <a:ext cx="2103845" cy="517965"/>
            </a:xfrm>
            <a:prstGeom prst="line">
              <a:avLst/>
            </a:prstGeom>
            <a:noFill/>
            <a:ln w="9525" cap="flat" cmpd="sng" algn="ctr">
              <a:solidFill>
                <a:schemeClr val="tx1"/>
              </a:solidFill>
              <a:prstDash val="solid"/>
              <a:round/>
              <a:headEnd type="none" w="med" len="med"/>
              <a:tailEnd type="none" w="med" len="med"/>
            </a:ln>
            <a:effectLst/>
          </p:spPr>
        </p:cxnSp>
        <p:cxnSp>
          <p:nvCxnSpPr>
            <p:cNvPr id="135" name="Straight Connector 134">
              <a:extLst/>
            </p:cNvPr>
            <p:cNvCxnSpPr>
              <a:cxnSpLocks/>
              <a:stCxn id="126" idx="3"/>
            </p:cNvCxnSpPr>
            <p:nvPr/>
          </p:nvCxnSpPr>
          <p:spPr bwMode="auto">
            <a:xfrm>
              <a:off x="7696201" y="2265961"/>
              <a:ext cx="2103845" cy="1840295"/>
            </a:xfrm>
            <a:prstGeom prst="line">
              <a:avLst/>
            </a:prstGeom>
            <a:noFill/>
            <a:ln w="9525" cap="flat" cmpd="sng" algn="ctr">
              <a:solidFill>
                <a:schemeClr val="tx1"/>
              </a:solidFill>
              <a:prstDash val="solid"/>
              <a:round/>
              <a:headEnd type="none" w="med" len="med"/>
              <a:tailEnd type="none" w="med" len="med"/>
            </a:ln>
            <a:effectLst/>
          </p:spPr>
        </p:cxnSp>
        <p:sp>
          <p:nvSpPr>
            <p:cNvPr id="136" name="Right Brace 135">
              <a:extLst/>
            </p:cNvPr>
            <p:cNvSpPr/>
            <p:nvPr/>
          </p:nvSpPr>
          <p:spPr bwMode="auto">
            <a:xfrm>
              <a:off x="11092329" y="2214634"/>
              <a:ext cx="361121" cy="88187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137" name="TextBox 136">
              <a:extLst/>
            </p:cNvPr>
            <p:cNvSpPr txBox="1"/>
            <p:nvPr/>
          </p:nvSpPr>
          <p:spPr>
            <a:xfrm>
              <a:off x="11213056" y="2421211"/>
              <a:ext cx="1437230" cy="246221"/>
            </a:xfrm>
            <a:prstGeom prst="rect">
              <a:avLst/>
            </a:prstGeom>
            <a:noFill/>
          </p:spPr>
          <p:txBody>
            <a:bodyPr wrap="none" rtlCol="0">
              <a:spAutoFit/>
            </a:bodyPr>
            <a:lstStyle/>
            <a:p>
              <a:r>
                <a:rPr lang="en-US" sz="1000" dirty="0"/>
                <a:t>Consumer Group X</a:t>
              </a:r>
            </a:p>
          </p:txBody>
        </p:sp>
        <p:cxnSp>
          <p:nvCxnSpPr>
            <p:cNvPr id="138" name="Straight Connector 137">
              <a:extLst/>
            </p:cNvPr>
            <p:cNvCxnSpPr>
              <a:cxnSpLocks/>
              <a:endCxn id="119" idx="1"/>
            </p:cNvCxnSpPr>
            <p:nvPr/>
          </p:nvCxnSpPr>
          <p:spPr bwMode="auto">
            <a:xfrm>
              <a:off x="4760780" y="2657782"/>
              <a:ext cx="1335220" cy="1622671"/>
            </a:xfrm>
            <a:prstGeom prst="line">
              <a:avLst/>
            </a:prstGeom>
            <a:noFill/>
            <a:ln w="9525" cap="flat" cmpd="sng" algn="ctr">
              <a:solidFill>
                <a:schemeClr val="tx1"/>
              </a:solidFill>
              <a:prstDash val="solid"/>
              <a:round/>
              <a:headEnd type="none" w="med" len="med"/>
              <a:tailEnd type="none" w="med" len="med"/>
            </a:ln>
            <a:effectLst/>
          </p:spPr>
        </p:cxnSp>
        <p:cxnSp>
          <p:nvCxnSpPr>
            <p:cNvPr id="139" name="Straight Connector 138">
              <a:extLst/>
            </p:cNvPr>
            <p:cNvCxnSpPr>
              <a:cxnSpLocks/>
            </p:cNvCxnSpPr>
            <p:nvPr/>
          </p:nvCxnSpPr>
          <p:spPr bwMode="auto">
            <a:xfrm flipV="1">
              <a:off x="4760779" y="1548234"/>
              <a:ext cx="1321966" cy="1116738"/>
            </a:xfrm>
            <a:prstGeom prst="line">
              <a:avLst/>
            </a:prstGeom>
            <a:noFill/>
            <a:ln w="9525" cap="flat" cmpd="sng" algn="ctr">
              <a:solidFill>
                <a:schemeClr val="tx1"/>
              </a:solidFill>
              <a:prstDash val="solid"/>
              <a:round/>
              <a:headEnd type="none" w="med" len="med"/>
              <a:tailEnd type="none" w="med" len="med"/>
            </a:ln>
            <a:effectLst/>
          </p:spPr>
        </p:cxnSp>
        <p:cxnSp>
          <p:nvCxnSpPr>
            <p:cNvPr id="140" name="Straight Connector 139">
              <a:extLst/>
            </p:cNvPr>
            <p:cNvCxnSpPr>
              <a:cxnSpLocks/>
              <a:endCxn id="115" idx="1"/>
            </p:cNvCxnSpPr>
            <p:nvPr/>
          </p:nvCxnSpPr>
          <p:spPr bwMode="auto">
            <a:xfrm flipV="1">
              <a:off x="4789834" y="1918305"/>
              <a:ext cx="1306167" cy="737734"/>
            </a:xfrm>
            <a:prstGeom prst="line">
              <a:avLst/>
            </a:prstGeom>
            <a:noFill/>
            <a:ln w="9525" cap="flat" cmpd="sng" algn="ctr">
              <a:solidFill>
                <a:schemeClr val="tx1"/>
              </a:solidFill>
              <a:prstDash val="solid"/>
              <a:round/>
              <a:headEnd type="none" w="med" len="med"/>
              <a:tailEnd type="none" w="med" len="med"/>
            </a:ln>
            <a:effectLst/>
          </p:spPr>
        </p:cxnSp>
        <p:cxnSp>
          <p:nvCxnSpPr>
            <p:cNvPr id="141" name="Straight Connector 140">
              <a:extLst/>
            </p:cNvPr>
            <p:cNvCxnSpPr>
              <a:cxnSpLocks/>
              <a:endCxn id="126" idx="1"/>
            </p:cNvCxnSpPr>
            <p:nvPr/>
          </p:nvCxnSpPr>
          <p:spPr bwMode="auto">
            <a:xfrm flipV="1">
              <a:off x="4760780" y="2265960"/>
              <a:ext cx="1335221" cy="1856932"/>
            </a:xfrm>
            <a:prstGeom prst="line">
              <a:avLst/>
            </a:prstGeom>
            <a:noFill/>
            <a:ln w="9525" cap="flat" cmpd="sng" algn="ctr">
              <a:solidFill>
                <a:schemeClr val="tx1"/>
              </a:solidFill>
              <a:prstDash val="solid"/>
              <a:round/>
              <a:headEnd type="none" w="med" len="med"/>
              <a:tailEnd type="none" w="med" len="med"/>
            </a:ln>
            <a:effectLst/>
          </p:spPr>
        </p:cxnSp>
        <p:cxnSp>
          <p:nvCxnSpPr>
            <p:cNvPr id="142" name="Straight Connector 141">
              <a:extLst/>
            </p:cNvPr>
            <p:cNvCxnSpPr>
              <a:cxnSpLocks/>
            </p:cNvCxnSpPr>
            <p:nvPr/>
          </p:nvCxnSpPr>
          <p:spPr bwMode="auto">
            <a:xfrm>
              <a:off x="4772749" y="4107045"/>
              <a:ext cx="1309996" cy="517966"/>
            </a:xfrm>
            <a:prstGeom prst="line">
              <a:avLst/>
            </a:prstGeom>
            <a:noFill/>
            <a:ln w="9525" cap="flat" cmpd="sng" algn="ctr">
              <a:solidFill>
                <a:schemeClr val="tx1"/>
              </a:solidFill>
              <a:prstDash val="solid"/>
              <a:round/>
              <a:headEnd type="none" w="med" len="med"/>
              <a:tailEnd type="none" w="med" len="med"/>
            </a:ln>
            <a:effectLst/>
          </p:spPr>
        </p:cxnSp>
        <p:cxnSp>
          <p:nvCxnSpPr>
            <p:cNvPr id="143" name="Straight Connector 142">
              <a:extLst/>
            </p:cNvPr>
            <p:cNvCxnSpPr>
              <a:cxnSpLocks/>
              <a:endCxn id="117" idx="1"/>
            </p:cNvCxnSpPr>
            <p:nvPr/>
          </p:nvCxnSpPr>
          <p:spPr bwMode="auto">
            <a:xfrm flipV="1">
              <a:off x="4774034" y="3886147"/>
              <a:ext cx="1321966" cy="220108"/>
            </a:xfrm>
            <a:prstGeom prst="line">
              <a:avLst/>
            </a:prstGeom>
            <a:noFill/>
            <a:ln w="9525" cap="flat" cmpd="sng" algn="ctr">
              <a:solidFill>
                <a:schemeClr val="tx1"/>
              </a:solidFill>
              <a:prstDash val="solid"/>
              <a:round/>
              <a:headEnd type="none" w="med" len="med"/>
              <a:tailEnd type="none" w="med" len="med"/>
            </a:ln>
            <a:effectLst/>
          </p:spPr>
        </p:cxnSp>
        <p:sp>
          <p:nvSpPr>
            <p:cNvPr id="144" name="Rounded Rectangle 114">
              <a:extLst/>
            </p:cNvPr>
            <p:cNvSpPr/>
            <p:nvPr/>
          </p:nvSpPr>
          <p:spPr bwMode="auto">
            <a:xfrm>
              <a:off x="9804187" y="3855253"/>
              <a:ext cx="1419639"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45" name="TextBox 144">
              <a:extLst/>
            </p:cNvPr>
            <p:cNvSpPr txBox="1"/>
            <p:nvPr/>
          </p:nvSpPr>
          <p:spPr>
            <a:xfrm>
              <a:off x="9731545" y="3991910"/>
              <a:ext cx="1564920" cy="246221"/>
            </a:xfrm>
            <a:prstGeom prst="rect">
              <a:avLst/>
            </a:prstGeom>
            <a:noFill/>
          </p:spPr>
          <p:txBody>
            <a:bodyPr wrap="square" rtlCol="0">
              <a:spAutoFit/>
            </a:bodyPr>
            <a:lstStyle/>
            <a:p>
              <a:r>
                <a:rPr lang="en-US" sz="1000" dirty="0"/>
                <a:t>Consumer : Topic B</a:t>
              </a:r>
            </a:p>
          </p:txBody>
        </p:sp>
        <p:sp>
          <p:nvSpPr>
            <p:cNvPr id="146" name="Right Brace 145">
              <a:extLst/>
            </p:cNvPr>
            <p:cNvSpPr/>
            <p:nvPr/>
          </p:nvSpPr>
          <p:spPr bwMode="auto">
            <a:xfrm>
              <a:off x="11092329" y="3725216"/>
              <a:ext cx="361121" cy="88187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147" name="TextBox 146">
              <a:extLst/>
            </p:cNvPr>
            <p:cNvSpPr txBox="1"/>
            <p:nvPr/>
          </p:nvSpPr>
          <p:spPr>
            <a:xfrm>
              <a:off x="11213055" y="3951148"/>
              <a:ext cx="1437231" cy="246221"/>
            </a:xfrm>
            <a:prstGeom prst="rect">
              <a:avLst/>
            </a:prstGeom>
            <a:noFill/>
          </p:spPr>
          <p:txBody>
            <a:bodyPr wrap="none" rtlCol="0">
              <a:spAutoFit/>
            </a:bodyPr>
            <a:lstStyle/>
            <a:p>
              <a:r>
                <a:rPr lang="en-US" sz="1000" dirty="0"/>
                <a:t>Consumer Group Y</a:t>
              </a:r>
            </a:p>
          </p:txBody>
        </p:sp>
        <p:grpSp>
          <p:nvGrpSpPr>
            <p:cNvPr id="148" name="Group 147">
              <a:extLst/>
            </p:cNvPr>
            <p:cNvGrpSpPr/>
            <p:nvPr/>
          </p:nvGrpSpPr>
          <p:grpSpPr>
            <a:xfrm>
              <a:off x="5547716" y="952500"/>
              <a:ext cx="3284159" cy="2153161"/>
              <a:chOff x="2486195" y="760413"/>
              <a:chExt cx="1752430" cy="1740953"/>
            </a:xfrm>
          </p:grpSpPr>
          <p:sp>
            <p:nvSpPr>
              <p:cNvPr id="149" name="Rounded Rectangle 122">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0" name="TextBox 32">
                <a:extLst/>
              </p:cNvPr>
              <p:cNvSpPr txBox="1">
                <a:spLocks noChangeArrowheads="1"/>
              </p:cNvSpPr>
              <p:nvPr/>
            </p:nvSpPr>
            <p:spPr bwMode="auto">
              <a:xfrm>
                <a:off x="2486195" y="2314725"/>
                <a:ext cx="1557338" cy="186641"/>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1</a:t>
                </a:r>
              </a:p>
            </p:txBody>
          </p:sp>
        </p:grpSp>
        <p:grpSp>
          <p:nvGrpSpPr>
            <p:cNvPr id="151" name="Group 150">
              <a:extLst/>
            </p:cNvPr>
            <p:cNvGrpSpPr/>
            <p:nvPr/>
          </p:nvGrpSpPr>
          <p:grpSpPr>
            <a:xfrm>
              <a:off x="5566734" y="3331047"/>
              <a:ext cx="3265141" cy="2117253"/>
              <a:chOff x="2485736" y="760413"/>
              <a:chExt cx="1752889" cy="1733550"/>
            </a:xfrm>
          </p:grpSpPr>
          <p:sp>
            <p:nvSpPr>
              <p:cNvPr id="152" name="Rounded Rectangle 125">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3" name="TextBox 32">
                <a:extLst/>
              </p:cNvPr>
              <p:cNvSpPr txBox="1">
                <a:spLocks noChangeArrowheads="1"/>
              </p:cNvSpPr>
              <p:nvPr/>
            </p:nvSpPr>
            <p:spPr bwMode="auto">
              <a:xfrm>
                <a:off x="2485736" y="2240154"/>
                <a:ext cx="1557338" cy="188999"/>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2</a:t>
                </a:r>
              </a:p>
            </p:txBody>
          </p:sp>
        </p:grpSp>
      </p:grpSp>
    </p:spTree>
    <p:extLst>
      <p:ext uri="{BB962C8B-B14F-4D97-AF65-F5344CB8AC3E}">
        <p14:creationId xmlns:p14="http://schemas.microsoft.com/office/powerpoint/2010/main" val="197086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0080" y="2074363"/>
            <a:ext cx="2286000" cy="22860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spcAft>
                <a:spcPts val="600"/>
              </a:spcAft>
            </a:pPr>
            <a:r>
              <a:rPr lang="en-US" sz="1800" dirty="0">
                <a:solidFill>
                  <a:srgbClr val="FFFFFF"/>
                </a:solidFill>
              </a:rPr>
              <a:t>Rebalancing Consumer </a:t>
            </a:r>
          </a:p>
          <a:p>
            <a:pPr algn="ctr">
              <a:spcAft>
                <a:spcPts val="600"/>
              </a:spcAft>
            </a:pPr>
            <a:r>
              <a:rPr lang="en-US" sz="1800" dirty="0">
                <a:solidFill>
                  <a:srgbClr val="FFFFFF"/>
                </a:solidFill>
              </a:rPr>
              <a:t>Groups</a:t>
            </a:r>
            <a:endParaRPr lang="en-US" sz="1800" kern="1200" dirty="0">
              <a:solidFill>
                <a:srgbClr val="FFFFFF"/>
              </a:solidFill>
              <a:latin typeface="+mj-lt"/>
              <a:ea typeface="+mj-ea"/>
              <a:cs typeface="+mj-cs"/>
            </a:endParaRPr>
          </a:p>
        </p:txBody>
      </p:sp>
      <p:grpSp>
        <p:nvGrpSpPr>
          <p:cNvPr id="2" name="Group 1"/>
          <p:cNvGrpSpPr/>
          <p:nvPr/>
        </p:nvGrpSpPr>
        <p:grpSpPr>
          <a:xfrm>
            <a:off x="3105438" y="838200"/>
            <a:ext cx="9027428" cy="5039634"/>
            <a:chOff x="1865181" y="675367"/>
            <a:chExt cx="9027428" cy="5039634"/>
          </a:xfrm>
        </p:grpSpPr>
        <p:sp>
          <p:nvSpPr>
            <p:cNvPr id="114" name="Rounded Rectangle 1">
              <a:extLst/>
            </p:cNvPr>
            <p:cNvSpPr/>
            <p:nvPr/>
          </p:nvSpPr>
          <p:spPr bwMode="auto">
            <a:xfrm>
              <a:off x="1865181" y="2046440"/>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7" name="TextBox 116">
              <a:extLst/>
            </p:cNvPr>
            <p:cNvSpPr txBox="1"/>
            <p:nvPr/>
          </p:nvSpPr>
          <p:spPr>
            <a:xfrm>
              <a:off x="2049024" y="2260205"/>
              <a:ext cx="851515" cy="246221"/>
            </a:xfrm>
            <a:prstGeom prst="rect">
              <a:avLst/>
            </a:prstGeom>
            <a:noFill/>
          </p:spPr>
          <p:txBody>
            <a:bodyPr wrap="none" rtlCol="0">
              <a:spAutoFit/>
            </a:bodyPr>
            <a:lstStyle/>
            <a:p>
              <a:r>
                <a:rPr lang="en-US" sz="1000" dirty="0"/>
                <a:t>Producer 1</a:t>
              </a:r>
            </a:p>
          </p:txBody>
        </p:sp>
        <p:sp>
          <p:nvSpPr>
            <p:cNvPr id="118" name="Rounded Rectangle 69">
              <a:extLst/>
            </p:cNvPr>
            <p:cNvSpPr/>
            <p:nvPr/>
          </p:nvSpPr>
          <p:spPr bwMode="auto">
            <a:xfrm>
              <a:off x="1865181" y="3512354"/>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9" name="TextBox 118">
              <a:extLst/>
            </p:cNvPr>
            <p:cNvSpPr txBox="1"/>
            <p:nvPr/>
          </p:nvSpPr>
          <p:spPr>
            <a:xfrm>
              <a:off x="2049024" y="3700143"/>
              <a:ext cx="851515" cy="246221"/>
            </a:xfrm>
            <a:prstGeom prst="rect">
              <a:avLst/>
            </a:prstGeom>
            <a:noFill/>
          </p:spPr>
          <p:txBody>
            <a:bodyPr wrap="none" rtlCol="0">
              <a:spAutoFit/>
            </a:bodyPr>
            <a:lstStyle/>
            <a:p>
              <a:r>
                <a:rPr lang="en-US" sz="1000" dirty="0"/>
                <a:t>Producer 2</a:t>
              </a:r>
            </a:p>
          </p:txBody>
        </p:sp>
        <p:sp>
          <p:nvSpPr>
            <p:cNvPr id="120" name="Rounded Rectangle 6">
              <a:extLst/>
            </p:cNvPr>
            <p:cNvSpPr/>
            <p:nvPr/>
          </p:nvSpPr>
          <p:spPr bwMode="auto">
            <a:xfrm>
              <a:off x="4191000" y="876301"/>
              <a:ext cx="2819400" cy="158042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21" name="Rounded Rectangle 71">
              <a:extLst/>
            </p:cNvPr>
            <p:cNvSpPr/>
            <p:nvPr/>
          </p:nvSpPr>
          <p:spPr bwMode="auto">
            <a:xfrm>
              <a:off x="4194313" y="3198690"/>
              <a:ext cx="2819400" cy="158042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22" name="Terminator 72">
              <a:extLst/>
            </p:cNvPr>
            <p:cNvSpPr/>
            <p:nvPr/>
          </p:nvSpPr>
          <p:spPr bwMode="auto">
            <a:xfrm>
              <a:off x="4419600" y="1066801"/>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0</a:t>
              </a:r>
            </a:p>
          </p:txBody>
        </p:sp>
        <p:sp>
          <p:nvSpPr>
            <p:cNvPr id="123" name="Terminator 73">
              <a:extLst/>
            </p:cNvPr>
            <p:cNvSpPr/>
            <p:nvPr/>
          </p:nvSpPr>
          <p:spPr bwMode="auto">
            <a:xfrm>
              <a:off x="4419600" y="1461106"/>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1</a:t>
              </a:r>
            </a:p>
          </p:txBody>
        </p:sp>
        <p:sp>
          <p:nvSpPr>
            <p:cNvPr id="124" name="Terminator 74">
              <a:extLst/>
            </p:cNvPr>
            <p:cNvSpPr/>
            <p:nvPr/>
          </p:nvSpPr>
          <p:spPr bwMode="auto">
            <a:xfrm>
              <a:off x="4419600" y="3428948"/>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0</a:t>
              </a:r>
            </a:p>
          </p:txBody>
        </p:sp>
        <p:sp>
          <p:nvSpPr>
            <p:cNvPr id="125" name="Terminator 75">
              <a:extLst/>
            </p:cNvPr>
            <p:cNvSpPr/>
            <p:nvPr/>
          </p:nvSpPr>
          <p:spPr bwMode="auto">
            <a:xfrm>
              <a:off x="4419600" y="3823253"/>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2</a:t>
              </a:r>
            </a:p>
          </p:txBody>
        </p:sp>
        <p:sp>
          <p:nvSpPr>
            <p:cNvPr id="126" name="Terminator 76">
              <a:extLst/>
            </p:cNvPr>
            <p:cNvSpPr/>
            <p:nvPr/>
          </p:nvSpPr>
          <p:spPr bwMode="auto">
            <a:xfrm>
              <a:off x="4419600" y="1808761"/>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1</a:t>
              </a:r>
            </a:p>
          </p:txBody>
        </p:sp>
        <p:sp>
          <p:nvSpPr>
            <p:cNvPr id="127" name="Terminator 77">
              <a:extLst/>
            </p:cNvPr>
            <p:cNvSpPr/>
            <p:nvPr/>
          </p:nvSpPr>
          <p:spPr bwMode="auto">
            <a:xfrm>
              <a:off x="4419600" y="4182719"/>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2</a:t>
              </a:r>
            </a:p>
          </p:txBody>
        </p:sp>
        <p:sp>
          <p:nvSpPr>
            <p:cNvPr id="128" name="Rounded Rectangle 78">
              <a:extLst/>
            </p:cNvPr>
            <p:cNvSpPr/>
            <p:nvPr/>
          </p:nvSpPr>
          <p:spPr bwMode="auto">
            <a:xfrm>
              <a:off x="8053937" y="1384319"/>
              <a:ext cx="1403201"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29" name="Rounded Rectangle 79">
              <a:extLst/>
            </p:cNvPr>
            <p:cNvSpPr/>
            <p:nvPr/>
          </p:nvSpPr>
          <p:spPr bwMode="auto">
            <a:xfrm>
              <a:off x="8069005" y="2193130"/>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30" name="TextBox 129">
              <a:extLst/>
            </p:cNvPr>
            <p:cNvSpPr txBox="1"/>
            <p:nvPr/>
          </p:nvSpPr>
          <p:spPr>
            <a:xfrm>
              <a:off x="8019917" y="1545732"/>
              <a:ext cx="1401346" cy="246221"/>
            </a:xfrm>
            <a:prstGeom prst="rect">
              <a:avLst/>
            </a:prstGeom>
            <a:noFill/>
          </p:spPr>
          <p:txBody>
            <a:bodyPr wrap="none" rtlCol="0">
              <a:spAutoFit/>
            </a:bodyPr>
            <a:lstStyle/>
            <a:p>
              <a:r>
                <a:rPr lang="en-US" sz="1000" dirty="0"/>
                <a:t>Consumer : Topic A</a:t>
              </a:r>
            </a:p>
          </p:txBody>
        </p:sp>
        <p:sp>
          <p:nvSpPr>
            <p:cNvPr id="131" name="TextBox 130">
              <a:extLst/>
            </p:cNvPr>
            <p:cNvSpPr txBox="1"/>
            <p:nvPr/>
          </p:nvSpPr>
          <p:spPr>
            <a:xfrm>
              <a:off x="8016035" y="2366395"/>
              <a:ext cx="1401346" cy="246221"/>
            </a:xfrm>
            <a:prstGeom prst="rect">
              <a:avLst/>
            </a:prstGeom>
            <a:noFill/>
          </p:spPr>
          <p:txBody>
            <a:bodyPr wrap="none" rtlCol="0">
              <a:spAutoFit/>
            </a:bodyPr>
            <a:lstStyle/>
            <a:p>
              <a:r>
                <a:rPr lang="en-US" sz="1000" dirty="0"/>
                <a:t>Consumer : Topic A</a:t>
              </a:r>
            </a:p>
          </p:txBody>
        </p:sp>
        <p:cxnSp>
          <p:nvCxnSpPr>
            <p:cNvPr id="132" name="Straight Connector 131">
              <a:extLst/>
            </p:cNvPr>
            <p:cNvCxnSpPr>
              <a:cxnSpLocks/>
              <a:stCxn id="122" idx="3"/>
              <a:endCxn id="128" idx="1"/>
            </p:cNvCxnSpPr>
            <p:nvPr/>
          </p:nvCxnSpPr>
          <p:spPr bwMode="auto">
            <a:xfrm>
              <a:off x="6019800" y="1181101"/>
              <a:ext cx="2034136" cy="469918"/>
            </a:xfrm>
            <a:prstGeom prst="line">
              <a:avLst/>
            </a:prstGeom>
            <a:noFill/>
            <a:ln w="9525" cap="flat" cmpd="sng" algn="ctr">
              <a:solidFill>
                <a:schemeClr val="accent2"/>
              </a:solidFill>
              <a:prstDash val="solid"/>
              <a:round/>
              <a:headEnd type="none" w="med" len="med"/>
              <a:tailEnd type="none" w="med" len="med"/>
            </a:ln>
            <a:effectLst/>
          </p:spPr>
        </p:cxnSp>
        <p:cxnSp>
          <p:nvCxnSpPr>
            <p:cNvPr id="133" name="Straight Connector 132">
              <a:extLst/>
            </p:cNvPr>
            <p:cNvCxnSpPr>
              <a:cxnSpLocks/>
              <a:stCxn id="123" idx="3"/>
              <a:endCxn id="130" idx="1"/>
            </p:cNvCxnSpPr>
            <p:nvPr/>
          </p:nvCxnSpPr>
          <p:spPr bwMode="auto">
            <a:xfrm>
              <a:off x="6019801" y="1575406"/>
              <a:ext cx="2000117" cy="93436"/>
            </a:xfrm>
            <a:prstGeom prst="line">
              <a:avLst/>
            </a:prstGeom>
            <a:noFill/>
            <a:ln w="9525" cap="flat" cmpd="sng" algn="ctr">
              <a:solidFill>
                <a:schemeClr val="accent2"/>
              </a:solidFill>
              <a:prstDash val="solid"/>
              <a:round/>
              <a:headEnd type="none" w="med" len="med"/>
              <a:tailEnd type="none" w="med" len="med"/>
            </a:ln>
            <a:effectLst/>
          </p:spPr>
        </p:cxnSp>
        <p:cxnSp>
          <p:nvCxnSpPr>
            <p:cNvPr id="134" name="Straight Connector 133">
              <a:extLst/>
            </p:cNvPr>
            <p:cNvCxnSpPr>
              <a:cxnSpLocks/>
              <a:stCxn id="125" idx="3"/>
            </p:cNvCxnSpPr>
            <p:nvPr/>
          </p:nvCxnSpPr>
          <p:spPr bwMode="auto">
            <a:xfrm flipV="1">
              <a:off x="6019801" y="2456731"/>
              <a:ext cx="2053087" cy="1480822"/>
            </a:xfrm>
            <a:prstGeom prst="line">
              <a:avLst/>
            </a:prstGeom>
            <a:noFill/>
            <a:ln w="9525" cap="flat" cmpd="sng" algn="ctr">
              <a:solidFill>
                <a:schemeClr val="accent2"/>
              </a:solidFill>
              <a:prstDash val="solid"/>
              <a:round/>
              <a:headEnd type="none" w="med" len="med"/>
              <a:tailEnd type="none" w="med" len="med"/>
            </a:ln>
            <a:effectLst/>
          </p:spPr>
        </p:cxnSp>
        <p:cxnSp>
          <p:nvCxnSpPr>
            <p:cNvPr id="135" name="Straight Connector 134">
              <a:extLst/>
            </p:cNvPr>
            <p:cNvCxnSpPr>
              <a:cxnSpLocks/>
              <a:stCxn id="124" idx="3"/>
            </p:cNvCxnSpPr>
            <p:nvPr/>
          </p:nvCxnSpPr>
          <p:spPr bwMode="auto">
            <a:xfrm>
              <a:off x="6019800" y="3543249"/>
              <a:ext cx="2118778" cy="830845"/>
            </a:xfrm>
            <a:prstGeom prst="line">
              <a:avLst/>
            </a:prstGeom>
            <a:noFill/>
            <a:ln w="9525" cap="flat" cmpd="sng" algn="ctr">
              <a:solidFill>
                <a:schemeClr val="tx1"/>
              </a:solidFill>
              <a:prstDash val="solid"/>
              <a:round/>
              <a:headEnd type="none" w="med" len="med"/>
              <a:tailEnd type="none" w="med" len="med"/>
            </a:ln>
            <a:effectLst/>
          </p:spPr>
        </p:cxnSp>
        <p:cxnSp>
          <p:nvCxnSpPr>
            <p:cNvPr id="136" name="Straight Connector 135">
              <a:extLst/>
            </p:cNvPr>
            <p:cNvCxnSpPr>
              <a:cxnSpLocks/>
              <a:stCxn id="127" idx="3"/>
            </p:cNvCxnSpPr>
            <p:nvPr/>
          </p:nvCxnSpPr>
          <p:spPr bwMode="auto">
            <a:xfrm>
              <a:off x="6019801" y="4297019"/>
              <a:ext cx="2103845" cy="989076"/>
            </a:xfrm>
            <a:prstGeom prst="line">
              <a:avLst/>
            </a:prstGeom>
            <a:noFill/>
            <a:ln w="9525" cap="flat" cmpd="sng" algn="ctr">
              <a:solidFill>
                <a:schemeClr val="tx1"/>
              </a:solidFill>
              <a:prstDash val="solid"/>
              <a:round/>
              <a:headEnd type="none" w="med" len="med"/>
              <a:tailEnd type="none" w="med" len="med"/>
            </a:ln>
            <a:effectLst/>
          </p:spPr>
        </p:cxnSp>
        <p:cxnSp>
          <p:nvCxnSpPr>
            <p:cNvPr id="137" name="Straight Connector 136">
              <a:extLst/>
            </p:cNvPr>
            <p:cNvCxnSpPr>
              <a:cxnSpLocks/>
              <a:stCxn id="126" idx="3"/>
            </p:cNvCxnSpPr>
            <p:nvPr/>
          </p:nvCxnSpPr>
          <p:spPr bwMode="auto">
            <a:xfrm>
              <a:off x="6019800" y="1923062"/>
              <a:ext cx="2034136" cy="1505887"/>
            </a:xfrm>
            <a:prstGeom prst="line">
              <a:avLst/>
            </a:prstGeom>
            <a:noFill/>
            <a:ln w="9525" cap="flat" cmpd="sng" algn="ctr">
              <a:solidFill>
                <a:schemeClr val="tx1"/>
              </a:solidFill>
              <a:prstDash val="solid"/>
              <a:round/>
              <a:headEnd type="none" w="med" len="med"/>
              <a:tailEnd type="none" w="med" len="med"/>
            </a:ln>
            <a:effectLst/>
          </p:spPr>
        </p:cxnSp>
        <p:sp>
          <p:nvSpPr>
            <p:cNvPr id="138" name="Right Brace 137">
              <a:extLst/>
            </p:cNvPr>
            <p:cNvSpPr/>
            <p:nvPr/>
          </p:nvSpPr>
          <p:spPr bwMode="auto">
            <a:xfrm>
              <a:off x="9361353" y="1330385"/>
              <a:ext cx="361121" cy="149569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139" name="TextBox 138">
              <a:extLst/>
            </p:cNvPr>
            <p:cNvSpPr txBox="1"/>
            <p:nvPr/>
          </p:nvSpPr>
          <p:spPr>
            <a:xfrm>
              <a:off x="9491157" y="1821163"/>
              <a:ext cx="1358064" cy="246221"/>
            </a:xfrm>
            <a:prstGeom prst="rect">
              <a:avLst/>
            </a:prstGeom>
            <a:noFill/>
          </p:spPr>
          <p:txBody>
            <a:bodyPr wrap="none" rtlCol="0">
              <a:spAutoFit/>
            </a:bodyPr>
            <a:lstStyle/>
            <a:p>
              <a:r>
                <a:rPr lang="en-US" sz="1000" dirty="0"/>
                <a:t>Consumer Group X</a:t>
              </a:r>
            </a:p>
          </p:txBody>
        </p:sp>
        <p:cxnSp>
          <p:nvCxnSpPr>
            <p:cNvPr id="140" name="Straight Connector 139">
              <a:extLst/>
            </p:cNvPr>
            <p:cNvCxnSpPr>
              <a:cxnSpLocks/>
              <a:endCxn id="125" idx="1"/>
            </p:cNvCxnSpPr>
            <p:nvPr/>
          </p:nvCxnSpPr>
          <p:spPr bwMode="auto">
            <a:xfrm>
              <a:off x="3084380" y="2314883"/>
              <a:ext cx="1335220" cy="1622671"/>
            </a:xfrm>
            <a:prstGeom prst="line">
              <a:avLst/>
            </a:prstGeom>
            <a:noFill/>
            <a:ln w="9525" cap="flat" cmpd="sng" algn="ctr">
              <a:solidFill>
                <a:schemeClr val="tx1"/>
              </a:solidFill>
              <a:prstDash val="solid"/>
              <a:round/>
              <a:headEnd type="none" w="med" len="med"/>
              <a:tailEnd type="none" w="med" len="med"/>
            </a:ln>
            <a:effectLst/>
          </p:spPr>
        </p:cxnSp>
        <p:cxnSp>
          <p:nvCxnSpPr>
            <p:cNvPr id="141" name="Straight Connector 140">
              <a:extLst/>
            </p:cNvPr>
            <p:cNvCxnSpPr>
              <a:cxnSpLocks/>
            </p:cNvCxnSpPr>
            <p:nvPr/>
          </p:nvCxnSpPr>
          <p:spPr bwMode="auto">
            <a:xfrm flipV="1">
              <a:off x="3084379" y="1205335"/>
              <a:ext cx="1321966" cy="1116738"/>
            </a:xfrm>
            <a:prstGeom prst="line">
              <a:avLst/>
            </a:prstGeom>
            <a:noFill/>
            <a:ln w="9525" cap="flat" cmpd="sng" algn="ctr">
              <a:solidFill>
                <a:schemeClr val="tx1"/>
              </a:solidFill>
              <a:prstDash val="solid"/>
              <a:round/>
              <a:headEnd type="none" w="med" len="med"/>
              <a:tailEnd type="none" w="med" len="med"/>
            </a:ln>
            <a:effectLst/>
          </p:spPr>
        </p:cxnSp>
        <p:cxnSp>
          <p:nvCxnSpPr>
            <p:cNvPr id="142" name="Straight Connector 141">
              <a:extLst/>
            </p:cNvPr>
            <p:cNvCxnSpPr>
              <a:cxnSpLocks/>
              <a:endCxn id="123" idx="1"/>
            </p:cNvCxnSpPr>
            <p:nvPr/>
          </p:nvCxnSpPr>
          <p:spPr bwMode="auto">
            <a:xfrm flipV="1">
              <a:off x="3113434" y="1575406"/>
              <a:ext cx="1306167" cy="737734"/>
            </a:xfrm>
            <a:prstGeom prst="line">
              <a:avLst/>
            </a:prstGeom>
            <a:noFill/>
            <a:ln w="9525" cap="flat" cmpd="sng" algn="ctr">
              <a:solidFill>
                <a:schemeClr val="tx1"/>
              </a:solidFill>
              <a:prstDash val="solid"/>
              <a:round/>
              <a:headEnd type="none" w="med" len="med"/>
              <a:tailEnd type="none" w="med" len="med"/>
            </a:ln>
            <a:effectLst/>
          </p:spPr>
        </p:cxnSp>
        <p:cxnSp>
          <p:nvCxnSpPr>
            <p:cNvPr id="143" name="Straight Connector 142">
              <a:extLst/>
            </p:cNvPr>
            <p:cNvCxnSpPr>
              <a:cxnSpLocks/>
              <a:endCxn id="126" idx="1"/>
            </p:cNvCxnSpPr>
            <p:nvPr/>
          </p:nvCxnSpPr>
          <p:spPr bwMode="auto">
            <a:xfrm flipV="1">
              <a:off x="3084380" y="1923061"/>
              <a:ext cx="1335221" cy="1856932"/>
            </a:xfrm>
            <a:prstGeom prst="line">
              <a:avLst/>
            </a:prstGeom>
            <a:noFill/>
            <a:ln w="9525" cap="flat" cmpd="sng" algn="ctr">
              <a:solidFill>
                <a:schemeClr val="tx1"/>
              </a:solidFill>
              <a:prstDash val="solid"/>
              <a:round/>
              <a:headEnd type="none" w="med" len="med"/>
              <a:tailEnd type="none" w="med" len="med"/>
            </a:ln>
            <a:effectLst/>
          </p:spPr>
        </p:cxnSp>
        <p:cxnSp>
          <p:nvCxnSpPr>
            <p:cNvPr id="144" name="Straight Connector 143">
              <a:extLst/>
            </p:cNvPr>
            <p:cNvCxnSpPr>
              <a:cxnSpLocks/>
            </p:cNvCxnSpPr>
            <p:nvPr/>
          </p:nvCxnSpPr>
          <p:spPr bwMode="auto">
            <a:xfrm>
              <a:off x="3096349" y="3764146"/>
              <a:ext cx="1309996" cy="517966"/>
            </a:xfrm>
            <a:prstGeom prst="line">
              <a:avLst/>
            </a:prstGeom>
            <a:noFill/>
            <a:ln w="9525" cap="flat" cmpd="sng" algn="ctr">
              <a:solidFill>
                <a:schemeClr val="tx1"/>
              </a:solidFill>
              <a:prstDash val="solid"/>
              <a:round/>
              <a:headEnd type="none" w="med" len="med"/>
              <a:tailEnd type="none" w="med" len="med"/>
            </a:ln>
            <a:effectLst/>
          </p:spPr>
        </p:cxnSp>
        <p:cxnSp>
          <p:nvCxnSpPr>
            <p:cNvPr id="145" name="Straight Connector 144">
              <a:extLst/>
            </p:cNvPr>
            <p:cNvCxnSpPr>
              <a:cxnSpLocks/>
              <a:endCxn id="124" idx="1"/>
            </p:cNvCxnSpPr>
            <p:nvPr/>
          </p:nvCxnSpPr>
          <p:spPr bwMode="auto">
            <a:xfrm flipV="1">
              <a:off x="3097634" y="3543248"/>
              <a:ext cx="1321966" cy="220108"/>
            </a:xfrm>
            <a:prstGeom prst="line">
              <a:avLst/>
            </a:prstGeom>
            <a:noFill/>
            <a:ln w="9525" cap="flat" cmpd="sng" algn="ctr">
              <a:solidFill>
                <a:schemeClr val="tx1"/>
              </a:solidFill>
              <a:prstDash val="solid"/>
              <a:round/>
              <a:headEnd type="none" w="med" len="med"/>
              <a:tailEnd type="none" w="med" len="med"/>
            </a:ln>
            <a:effectLst/>
          </p:spPr>
        </p:cxnSp>
        <p:sp>
          <p:nvSpPr>
            <p:cNvPr id="146" name="Rounded Rectangle 65">
              <a:extLst/>
            </p:cNvPr>
            <p:cNvSpPr/>
            <p:nvPr/>
          </p:nvSpPr>
          <p:spPr bwMode="auto">
            <a:xfrm>
              <a:off x="8053936" y="3271711"/>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47" name="TextBox 146">
              <a:extLst/>
            </p:cNvPr>
            <p:cNvSpPr txBox="1"/>
            <p:nvPr/>
          </p:nvSpPr>
          <p:spPr>
            <a:xfrm>
              <a:off x="8000966" y="3444976"/>
              <a:ext cx="1401346" cy="246221"/>
            </a:xfrm>
            <a:prstGeom prst="rect">
              <a:avLst/>
            </a:prstGeom>
            <a:noFill/>
          </p:spPr>
          <p:txBody>
            <a:bodyPr wrap="none" rtlCol="0">
              <a:spAutoFit/>
            </a:bodyPr>
            <a:lstStyle/>
            <a:p>
              <a:r>
                <a:rPr lang="en-US" sz="1000" dirty="0"/>
                <a:t>Consumer : Topic B</a:t>
              </a:r>
            </a:p>
          </p:txBody>
        </p:sp>
        <p:sp>
          <p:nvSpPr>
            <p:cNvPr id="148" name="Rounded Rectangle 67">
              <a:extLst/>
            </p:cNvPr>
            <p:cNvSpPr/>
            <p:nvPr/>
          </p:nvSpPr>
          <p:spPr bwMode="auto">
            <a:xfrm>
              <a:off x="8060698" y="4077719"/>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49" name="TextBox 148">
              <a:extLst/>
            </p:cNvPr>
            <p:cNvSpPr txBox="1"/>
            <p:nvPr/>
          </p:nvSpPr>
          <p:spPr>
            <a:xfrm>
              <a:off x="8007728" y="4250984"/>
              <a:ext cx="1401346" cy="246221"/>
            </a:xfrm>
            <a:prstGeom prst="rect">
              <a:avLst/>
            </a:prstGeom>
            <a:noFill/>
          </p:spPr>
          <p:txBody>
            <a:bodyPr wrap="none" rtlCol="0">
              <a:spAutoFit/>
            </a:bodyPr>
            <a:lstStyle/>
            <a:p>
              <a:r>
                <a:rPr lang="en-US" sz="1000" dirty="0"/>
                <a:t>Consumer : Topic B</a:t>
              </a:r>
            </a:p>
          </p:txBody>
        </p:sp>
        <p:sp>
          <p:nvSpPr>
            <p:cNvPr id="150" name="Rounded Rectangle 70">
              <a:extLst/>
            </p:cNvPr>
            <p:cNvSpPr/>
            <p:nvPr/>
          </p:nvSpPr>
          <p:spPr bwMode="auto">
            <a:xfrm>
              <a:off x="8060698" y="5019395"/>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51" name="TextBox 150">
              <a:extLst/>
            </p:cNvPr>
            <p:cNvSpPr txBox="1"/>
            <p:nvPr/>
          </p:nvSpPr>
          <p:spPr>
            <a:xfrm>
              <a:off x="8007728" y="5192660"/>
              <a:ext cx="1401346" cy="246221"/>
            </a:xfrm>
            <a:prstGeom prst="rect">
              <a:avLst/>
            </a:prstGeom>
            <a:noFill/>
          </p:spPr>
          <p:txBody>
            <a:bodyPr wrap="none" rtlCol="0">
              <a:spAutoFit/>
            </a:bodyPr>
            <a:lstStyle/>
            <a:p>
              <a:r>
                <a:rPr lang="en-US" sz="1000" dirty="0"/>
                <a:t>Consumer : Topic B</a:t>
              </a:r>
            </a:p>
          </p:txBody>
        </p:sp>
        <p:sp>
          <p:nvSpPr>
            <p:cNvPr id="152" name="Right Brace 151">
              <a:extLst/>
            </p:cNvPr>
            <p:cNvSpPr/>
            <p:nvPr/>
          </p:nvSpPr>
          <p:spPr bwMode="auto">
            <a:xfrm>
              <a:off x="9424008" y="3167516"/>
              <a:ext cx="361121" cy="254748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153" name="TextBox 152">
              <a:extLst/>
            </p:cNvPr>
            <p:cNvSpPr txBox="1"/>
            <p:nvPr/>
          </p:nvSpPr>
          <p:spPr>
            <a:xfrm>
              <a:off x="9534545" y="4161301"/>
              <a:ext cx="1358064" cy="246221"/>
            </a:xfrm>
            <a:prstGeom prst="rect">
              <a:avLst/>
            </a:prstGeom>
            <a:noFill/>
          </p:spPr>
          <p:txBody>
            <a:bodyPr wrap="none" rtlCol="0">
              <a:spAutoFit/>
            </a:bodyPr>
            <a:lstStyle/>
            <a:p>
              <a:r>
                <a:rPr lang="en-US" sz="1000" dirty="0"/>
                <a:t>Consumer Group Y</a:t>
              </a:r>
            </a:p>
          </p:txBody>
        </p:sp>
        <p:grpSp>
          <p:nvGrpSpPr>
            <p:cNvPr id="154" name="Group 153">
              <a:extLst/>
            </p:cNvPr>
            <p:cNvGrpSpPr/>
            <p:nvPr/>
          </p:nvGrpSpPr>
          <p:grpSpPr>
            <a:xfrm>
              <a:off x="3890334" y="2988148"/>
              <a:ext cx="3265141" cy="2117253"/>
              <a:chOff x="2485736" y="760413"/>
              <a:chExt cx="1752889" cy="1733550"/>
            </a:xfrm>
          </p:grpSpPr>
          <p:sp>
            <p:nvSpPr>
              <p:cNvPr id="155" name="Rounded Rectangle 86">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6" name="TextBox 32">
                <a:extLst/>
              </p:cNvPr>
              <p:cNvSpPr txBox="1">
                <a:spLocks noChangeArrowheads="1"/>
              </p:cNvSpPr>
              <p:nvPr/>
            </p:nvSpPr>
            <p:spPr bwMode="auto">
              <a:xfrm>
                <a:off x="2485736" y="2240154"/>
                <a:ext cx="1557338" cy="188999"/>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2</a:t>
                </a:r>
              </a:p>
            </p:txBody>
          </p:sp>
        </p:grpSp>
        <p:grpSp>
          <p:nvGrpSpPr>
            <p:cNvPr id="157" name="Group 156">
              <a:extLst/>
            </p:cNvPr>
            <p:cNvGrpSpPr/>
            <p:nvPr/>
          </p:nvGrpSpPr>
          <p:grpSpPr>
            <a:xfrm>
              <a:off x="3906174" y="675367"/>
              <a:ext cx="3265141" cy="2117253"/>
              <a:chOff x="2485736" y="760413"/>
              <a:chExt cx="1752889" cy="1733550"/>
            </a:xfrm>
          </p:grpSpPr>
          <p:sp>
            <p:nvSpPr>
              <p:cNvPr id="158" name="Rounded Rectangle 91">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9" name="TextBox 32">
                <a:extLst/>
              </p:cNvPr>
              <p:cNvSpPr txBox="1">
                <a:spLocks noChangeArrowheads="1"/>
              </p:cNvSpPr>
              <p:nvPr/>
            </p:nvSpPr>
            <p:spPr bwMode="auto">
              <a:xfrm>
                <a:off x="2485736" y="2240154"/>
                <a:ext cx="1557338" cy="188999"/>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1</a:t>
                </a:r>
              </a:p>
            </p:txBody>
          </p:sp>
        </p:grpSp>
      </p:grpSp>
    </p:spTree>
    <p:extLst>
      <p:ext uri="{BB962C8B-B14F-4D97-AF65-F5344CB8AC3E}">
        <p14:creationId xmlns:p14="http://schemas.microsoft.com/office/powerpoint/2010/main" val="1874874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0080" y="2074363"/>
            <a:ext cx="2377440" cy="237744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spcAft>
                <a:spcPts val="600"/>
              </a:spcAft>
            </a:pPr>
            <a:r>
              <a:rPr lang="en-US" sz="1900" dirty="0">
                <a:solidFill>
                  <a:srgbClr val="FFFFFF"/>
                </a:solidFill>
              </a:rPr>
              <a:t>Rebalancing Consumer </a:t>
            </a:r>
          </a:p>
          <a:p>
            <a:pPr algn="ctr">
              <a:spcAft>
                <a:spcPts val="600"/>
              </a:spcAft>
            </a:pPr>
            <a:r>
              <a:rPr lang="en-US" sz="1900" dirty="0">
                <a:solidFill>
                  <a:srgbClr val="FFFFFF"/>
                </a:solidFill>
              </a:rPr>
              <a:t>Groups</a:t>
            </a:r>
            <a:endParaRPr lang="en-US" sz="1900" kern="1200" dirty="0">
              <a:solidFill>
                <a:srgbClr val="FFFFFF"/>
              </a:solidFill>
              <a:latin typeface="+mj-lt"/>
              <a:ea typeface="+mj-ea"/>
              <a:cs typeface="+mj-cs"/>
            </a:endParaRPr>
          </a:p>
        </p:txBody>
      </p:sp>
      <p:sp>
        <p:nvSpPr>
          <p:cNvPr id="5" name="Rounded Rectangle 1">
            <a:extLst/>
          </p:cNvPr>
          <p:cNvSpPr/>
          <p:nvPr/>
        </p:nvSpPr>
        <p:spPr bwMode="auto">
          <a:xfrm>
            <a:off x="3135209" y="2447479"/>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7" name="TextBox 6">
            <a:extLst/>
          </p:cNvPr>
          <p:cNvSpPr txBox="1"/>
          <p:nvPr/>
        </p:nvSpPr>
        <p:spPr>
          <a:xfrm>
            <a:off x="3319052" y="2661244"/>
            <a:ext cx="851515" cy="246221"/>
          </a:xfrm>
          <a:prstGeom prst="rect">
            <a:avLst/>
          </a:prstGeom>
          <a:noFill/>
        </p:spPr>
        <p:txBody>
          <a:bodyPr wrap="none" rtlCol="0">
            <a:spAutoFit/>
          </a:bodyPr>
          <a:lstStyle/>
          <a:p>
            <a:r>
              <a:rPr lang="en-US" sz="1000" dirty="0"/>
              <a:t>Producer 1</a:t>
            </a:r>
          </a:p>
        </p:txBody>
      </p:sp>
      <p:sp>
        <p:nvSpPr>
          <p:cNvPr id="8" name="Rounded Rectangle 69">
            <a:extLst/>
          </p:cNvPr>
          <p:cNvSpPr/>
          <p:nvPr/>
        </p:nvSpPr>
        <p:spPr bwMode="auto">
          <a:xfrm>
            <a:off x="3135209" y="3913393"/>
            <a:ext cx="1219200" cy="533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9" name="TextBox 8">
            <a:extLst/>
          </p:cNvPr>
          <p:cNvSpPr txBox="1"/>
          <p:nvPr/>
        </p:nvSpPr>
        <p:spPr>
          <a:xfrm>
            <a:off x="3319052" y="4101182"/>
            <a:ext cx="851515" cy="246221"/>
          </a:xfrm>
          <a:prstGeom prst="rect">
            <a:avLst/>
          </a:prstGeom>
          <a:noFill/>
        </p:spPr>
        <p:txBody>
          <a:bodyPr wrap="none" rtlCol="0">
            <a:spAutoFit/>
          </a:bodyPr>
          <a:lstStyle/>
          <a:p>
            <a:r>
              <a:rPr lang="en-US" sz="1000" dirty="0"/>
              <a:t>Producer 2</a:t>
            </a:r>
          </a:p>
        </p:txBody>
      </p:sp>
      <p:sp>
        <p:nvSpPr>
          <p:cNvPr id="10" name="Rounded Rectangle 6">
            <a:extLst/>
          </p:cNvPr>
          <p:cNvSpPr/>
          <p:nvPr/>
        </p:nvSpPr>
        <p:spPr bwMode="auto">
          <a:xfrm>
            <a:off x="5461028" y="1277340"/>
            <a:ext cx="2819400" cy="158042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 name="Rounded Rectangle 71">
            <a:extLst/>
          </p:cNvPr>
          <p:cNvSpPr/>
          <p:nvPr/>
        </p:nvSpPr>
        <p:spPr bwMode="auto">
          <a:xfrm>
            <a:off x="5464341" y="3599729"/>
            <a:ext cx="2819400" cy="158042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2" name="Terminator 72">
            <a:extLst/>
          </p:cNvPr>
          <p:cNvSpPr/>
          <p:nvPr/>
        </p:nvSpPr>
        <p:spPr bwMode="auto">
          <a:xfrm>
            <a:off x="5689628" y="1467840"/>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0</a:t>
            </a:r>
          </a:p>
        </p:txBody>
      </p:sp>
      <p:sp>
        <p:nvSpPr>
          <p:cNvPr id="13" name="Terminator 73">
            <a:extLst/>
          </p:cNvPr>
          <p:cNvSpPr/>
          <p:nvPr/>
        </p:nvSpPr>
        <p:spPr bwMode="auto">
          <a:xfrm>
            <a:off x="5689628" y="1862145"/>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1</a:t>
            </a:r>
          </a:p>
        </p:txBody>
      </p:sp>
      <p:sp>
        <p:nvSpPr>
          <p:cNvPr id="14" name="Terminator 74">
            <a:extLst/>
          </p:cNvPr>
          <p:cNvSpPr/>
          <p:nvPr/>
        </p:nvSpPr>
        <p:spPr bwMode="auto">
          <a:xfrm>
            <a:off x="5689628" y="3829987"/>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0</a:t>
            </a:r>
          </a:p>
        </p:txBody>
      </p:sp>
      <p:sp>
        <p:nvSpPr>
          <p:cNvPr id="15" name="Terminator 75">
            <a:extLst/>
          </p:cNvPr>
          <p:cNvSpPr/>
          <p:nvPr/>
        </p:nvSpPr>
        <p:spPr bwMode="auto">
          <a:xfrm>
            <a:off x="5689628" y="4224292"/>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A, Partition 2</a:t>
            </a:r>
          </a:p>
        </p:txBody>
      </p:sp>
      <p:sp>
        <p:nvSpPr>
          <p:cNvPr id="17" name="Terminator 76">
            <a:extLst/>
          </p:cNvPr>
          <p:cNvSpPr/>
          <p:nvPr/>
        </p:nvSpPr>
        <p:spPr bwMode="auto">
          <a:xfrm>
            <a:off x="5689628" y="2209800"/>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1</a:t>
            </a:r>
          </a:p>
        </p:txBody>
      </p:sp>
      <p:sp>
        <p:nvSpPr>
          <p:cNvPr id="19" name="Terminator 77">
            <a:extLst/>
          </p:cNvPr>
          <p:cNvSpPr/>
          <p:nvPr/>
        </p:nvSpPr>
        <p:spPr bwMode="auto">
          <a:xfrm>
            <a:off x="5689628" y="4583758"/>
            <a:ext cx="1600200" cy="228600"/>
          </a:xfrm>
          <a:prstGeom prst="flowChartTerminator">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1000" dirty="0"/>
              <a:t>Topic B, Partition 2</a:t>
            </a:r>
          </a:p>
        </p:txBody>
      </p:sp>
      <p:sp>
        <p:nvSpPr>
          <p:cNvPr id="20" name="Rounded Rectangle 78">
            <a:extLst/>
          </p:cNvPr>
          <p:cNvSpPr/>
          <p:nvPr/>
        </p:nvSpPr>
        <p:spPr bwMode="auto">
          <a:xfrm>
            <a:off x="9323965" y="1785358"/>
            <a:ext cx="1403201"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21" name="Rounded Rectangle 79">
            <a:extLst/>
          </p:cNvPr>
          <p:cNvSpPr/>
          <p:nvPr/>
        </p:nvSpPr>
        <p:spPr bwMode="auto">
          <a:xfrm>
            <a:off x="9339033" y="2594169"/>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22" name="TextBox 21">
            <a:extLst/>
          </p:cNvPr>
          <p:cNvSpPr txBox="1"/>
          <p:nvPr/>
        </p:nvSpPr>
        <p:spPr>
          <a:xfrm>
            <a:off x="9289945" y="1946771"/>
            <a:ext cx="1401346" cy="246221"/>
          </a:xfrm>
          <a:prstGeom prst="rect">
            <a:avLst/>
          </a:prstGeom>
          <a:noFill/>
        </p:spPr>
        <p:txBody>
          <a:bodyPr wrap="none" rtlCol="0">
            <a:spAutoFit/>
          </a:bodyPr>
          <a:lstStyle/>
          <a:p>
            <a:r>
              <a:rPr lang="en-US" sz="1000" dirty="0"/>
              <a:t>Consumer : Topic A</a:t>
            </a:r>
          </a:p>
        </p:txBody>
      </p:sp>
      <p:sp>
        <p:nvSpPr>
          <p:cNvPr id="23" name="TextBox 22">
            <a:extLst/>
          </p:cNvPr>
          <p:cNvSpPr txBox="1"/>
          <p:nvPr/>
        </p:nvSpPr>
        <p:spPr>
          <a:xfrm>
            <a:off x="9286063" y="2767434"/>
            <a:ext cx="1401346" cy="246221"/>
          </a:xfrm>
          <a:prstGeom prst="rect">
            <a:avLst/>
          </a:prstGeom>
          <a:noFill/>
        </p:spPr>
        <p:txBody>
          <a:bodyPr wrap="none" rtlCol="0">
            <a:spAutoFit/>
          </a:bodyPr>
          <a:lstStyle/>
          <a:p>
            <a:r>
              <a:rPr lang="en-US" sz="1000" dirty="0"/>
              <a:t>Consumer : Topic A</a:t>
            </a:r>
          </a:p>
        </p:txBody>
      </p:sp>
      <p:cxnSp>
        <p:nvCxnSpPr>
          <p:cNvPr id="24" name="Straight Connector 23">
            <a:extLst/>
          </p:cNvPr>
          <p:cNvCxnSpPr>
            <a:cxnSpLocks/>
            <a:stCxn id="12" idx="3"/>
            <a:endCxn id="20" idx="1"/>
          </p:cNvCxnSpPr>
          <p:nvPr/>
        </p:nvCxnSpPr>
        <p:spPr bwMode="auto">
          <a:xfrm>
            <a:off x="7289828" y="1582140"/>
            <a:ext cx="2034136" cy="469918"/>
          </a:xfrm>
          <a:prstGeom prst="line">
            <a:avLst/>
          </a:prstGeom>
          <a:noFill/>
          <a:ln w="9525" cap="flat" cmpd="sng" algn="ctr">
            <a:solidFill>
              <a:schemeClr val="accent2"/>
            </a:solidFill>
            <a:prstDash val="solid"/>
            <a:round/>
            <a:headEnd type="none" w="med" len="med"/>
            <a:tailEnd type="none" w="med" len="med"/>
          </a:ln>
          <a:effectLst/>
        </p:spPr>
      </p:cxnSp>
      <p:cxnSp>
        <p:nvCxnSpPr>
          <p:cNvPr id="25" name="Straight Connector 24">
            <a:extLst/>
          </p:cNvPr>
          <p:cNvCxnSpPr>
            <a:cxnSpLocks/>
            <a:stCxn id="13" idx="3"/>
          </p:cNvCxnSpPr>
          <p:nvPr/>
        </p:nvCxnSpPr>
        <p:spPr bwMode="auto">
          <a:xfrm>
            <a:off x="7289828" y="1976446"/>
            <a:ext cx="2118778" cy="84625"/>
          </a:xfrm>
          <a:prstGeom prst="line">
            <a:avLst/>
          </a:prstGeom>
          <a:noFill/>
          <a:ln w="9525" cap="flat" cmpd="sng" algn="ctr">
            <a:solidFill>
              <a:schemeClr val="accent2"/>
            </a:solidFill>
            <a:prstDash val="solid"/>
            <a:round/>
            <a:headEnd type="none" w="med" len="med"/>
            <a:tailEnd type="none" w="med" len="med"/>
          </a:ln>
          <a:effectLst/>
        </p:spPr>
      </p:cxnSp>
      <p:cxnSp>
        <p:nvCxnSpPr>
          <p:cNvPr id="26" name="Straight Connector 25">
            <a:extLst/>
          </p:cNvPr>
          <p:cNvCxnSpPr>
            <a:cxnSpLocks/>
            <a:stCxn id="15" idx="3"/>
          </p:cNvCxnSpPr>
          <p:nvPr/>
        </p:nvCxnSpPr>
        <p:spPr bwMode="auto">
          <a:xfrm flipV="1">
            <a:off x="7289829" y="2857770"/>
            <a:ext cx="2053087" cy="1480822"/>
          </a:xfrm>
          <a:prstGeom prst="line">
            <a:avLst/>
          </a:prstGeom>
          <a:noFill/>
          <a:ln w="9525" cap="flat" cmpd="sng" algn="ctr">
            <a:solidFill>
              <a:schemeClr val="accent2"/>
            </a:solidFill>
            <a:prstDash val="solid"/>
            <a:round/>
            <a:headEnd type="none" w="med" len="med"/>
            <a:tailEnd type="none" w="med" len="med"/>
          </a:ln>
          <a:effectLst/>
        </p:spPr>
      </p:cxnSp>
      <p:cxnSp>
        <p:nvCxnSpPr>
          <p:cNvPr id="27" name="Straight Connector 26">
            <a:extLst/>
          </p:cNvPr>
          <p:cNvCxnSpPr>
            <a:cxnSpLocks/>
            <a:stCxn id="14" idx="3"/>
          </p:cNvCxnSpPr>
          <p:nvPr/>
        </p:nvCxnSpPr>
        <p:spPr bwMode="auto">
          <a:xfrm>
            <a:off x="7289828" y="3944288"/>
            <a:ext cx="2118778" cy="830845"/>
          </a:xfrm>
          <a:prstGeom prst="line">
            <a:avLst/>
          </a:prstGeom>
          <a:noFill/>
          <a:ln w="9525" cap="flat" cmpd="sng" algn="ctr">
            <a:solidFill>
              <a:schemeClr val="tx1"/>
            </a:solidFill>
            <a:prstDash val="solid"/>
            <a:round/>
            <a:headEnd type="none" w="med" len="med"/>
            <a:tailEnd type="none" w="med" len="med"/>
          </a:ln>
          <a:effectLst/>
        </p:spPr>
      </p:cxnSp>
      <p:cxnSp>
        <p:nvCxnSpPr>
          <p:cNvPr id="28" name="Straight Connector 27">
            <a:extLst/>
          </p:cNvPr>
          <p:cNvCxnSpPr>
            <a:cxnSpLocks/>
            <a:stCxn id="19" idx="3"/>
          </p:cNvCxnSpPr>
          <p:nvPr/>
        </p:nvCxnSpPr>
        <p:spPr bwMode="auto">
          <a:xfrm>
            <a:off x="7289829" y="4698058"/>
            <a:ext cx="2103845" cy="989076"/>
          </a:xfrm>
          <a:prstGeom prst="line">
            <a:avLst/>
          </a:prstGeom>
          <a:noFill/>
          <a:ln w="9525" cap="flat" cmpd="sng" algn="ctr">
            <a:solidFill>
              <a:schemeClr val="tx1"/>
            </a:solidFill>
            <a:prstDash val="solid"/>
            <a:round/>
            <a:headEnd type="none" w="med" len="med"/>
            <a:tailEnd type="none" w="med" len="med"/>
          </a:ln>
          <a:effectLst/>
        </p:spPr>
      </p:cxnSp>
      <p:cxnSp>
        <p:nvCxnSpPr>
          <p:cNvPr id="29" name="Straight Connector 28">
            <a:extLst/>
          </p:cNvPr>
          <p:cNvCxnSpPr>
            <a:cxnSpLocks/>
            <a:stCxn id="17" idx="3"/>
          </p:cNvCxnSpPr>
          <p:nvPr/>
        </p:nvCxnSpPr>
        <p:spPr bwMode="auto">
          <a:xfrm>
            <a:off x="7289828" y="2324101"/>
            <a:ext cx="2034136" cy="1505887"/>
          </a:xfrm>
          <a:prstGeom prst="line">
            <a:avLst/>
          </a:prstGeom>
          <a:noFill/>
          <a:ln w="9525" cap="flat" cmpd="sng" algn="ctr">
            <a:solidFill>
              <a:schemeClr val="tx1"/>
            </a:solidFill>
            <a:prstDash val="solid"/>
            <a:round/>
            <a:headEnd type="none" w="med" len="med"/>
            <a:tailEnd type="none" w="med" len="med"/>
          </a:ln>
          <a:effectLst/>
        </p:spPr>
      </p:cxnSp>
      <p:sp>
        <p:nvSpPr>
          <p:cNvPr id="30" name="Right Brace 29">
            <a:extLst/>
          </p:cNvPr>
          <p:cNvSpPr/>
          <p:nvPr/>
        </p:nvSpPr>
        <p:spPr bwMode="auto">
          <a:xfrm>
            <a:off x="10631381" y="1731424"/>
            <a:ext cx="361121" cy="149569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31" name="TextBox 30">
            <a:extLst/>
          </p:cNvPr>
          <p:cNvSpPr txBox="1"/>
          <p:nvPr/>
        </p:nvSpPr>
        <p:spPr>
          <a:xfrm>
            <a:off x="10761185" y="2222202"/>
            <a:ext cx="1358064" cy="246221"/>
          </a:xfrm>
          <a:prstGeom prst="rect">
            <a:avLst/>
          </a:prstGeom>
          <a:noFill/>
        </p:spPr>
        <p:txBody>
          <a:bodyPr wrap="none" rtlCol="0">
            <a:spAutoFit/>
          </a:bodyPr>
          <a:lstStyle/>
          <a:p>
            <a:r>
              <a:rPr lang="en-US" sz="1000" dirty="0"/>
              <a:t>Consumer Group X</a:t>
            </a:r>
          </a:p>
        </p:txBody>
      </p:sp>
      <p:cxnSp>
        <p:nvCxnSpPr>
          <p:cNvPr id="32" name="Straight Connector 31">
            <a:extLst/>
          </p:cNvPr>
          <p:cNvCxnSpPr>
            <a:cxnSpLocks/>
            <a:endCxn id="15" idx="1"/>
          </p:cNvCxnSpPr>
          <p:nvPr/>
        </p:nvCxnSpPr>
        <p:spPr bwMode="auto">
          <a:xfrm>
            <a:off x="4354408" y="2715922"/>
            <a:ext cx="1335220" cy="1622671"/>
          </a:xfrm>
          <a:prstGeom prst="line">
            <a:avLst/>
          </a:prstGeom>
          <a:noFill/>
          <a:ln w="9525" cap="flat" cmpd="sng" algn="ctr">
            <a:solidFill>
              <a:schemeClr val="tx1"/>
            </a:solidFill>
            <a:prstDash val="solid"/>
            <a:round/>
            <a:headEnd type="none" w="med" len="med"/>
            <a:tailEnd type="none" w="med" len="med"/>
          </a:ln>
          <a:effectLst/>
        </p:spPr>
      </p:cxnSp>
      <p:cxnSp>
        <p:nvCxnSpPr>
          <p:cNvPr id="33" name="Straight Connector 32">
            <a:extLst/>
          </p:cNvPr>
          <p:cNvCxnSpPr>
            <a:cxnSpLocks/>
          </p:cNvCxnSpPr>
          <p:nvPr/>
        </p:nvCxnSpPr>
        <p:spPr bwMode="auto">
          <a:xfrm flipV="1">
            <a:off x="4354407" y="1606374"/>
            <a:ext cx="1321966" cy="1116738"/>
          </a:xfrm>
          <a:prstGeom prst="line">
            <a:avLst/>
          </a:prstGeom>
          <a:noFill/>
          <a:ln w="9525" cap="flat" cmpd="sng" algn="ctr">
            <a:solidFill>
              <a:schemeClr val="tx1"/>
            </a:solidFill>
            <a:prstDash val="solid"/>
            <a:round/>
            <a:headEnd type="none" w="med" len="med"/>
            <a:tailEnd type="none" w="med" len="med"/>
          </a:ln>
          <a:effectLst/>
        </p:spPr>
      </p:cxnSp>
      <p:cxnSp>
        <p:nvCxnSpPr>
          <p:cNvPr id="34" name="Straight Connector 33">
            <a:extLst/>
          </p:cNvPr>
          <p:cNvCxnSpPr>
            <a:cxnSpLocks/>
            <a:endCxn id="13" idx="1"/>
          </p:cNvCxnSpPr>
          <p:nvPr/>
        </p:nvCxnSpPr>
        <p:spPr bwMode="auto">
          <a:xfrm flipV="1">
            <a:off x="4383462" y="1976445"/>
            <a:ext cx="1306167" cy="737734"/>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4">
            <a:extLst/>
          </p:cNvPr>
          <p:cNvCxnSpPr>
            <a:cxnSpLocks/>
            <a:endCxn id="17" idx="1"/>
          </p:cNvCxnSpPr>
          <p:nvPr/>
        </p:nvCxnSpPr>
        <p:spPr bwMode="auto">
          <a:xfrm flipV="1">
            <a:off x="4354408" y="2324100"/>
            <a:ext cx="1335221" cy="1856932"/>
          </a:xfrm>
          <a:prstGeom prst="line">
            <a:avLst/>
          </a:prstGeom>
          <a:noFill/>
          <a:ln w="9525" cap="flat" cmpd="sng" algn="ctr">
            <a:solidFill>
              <a:schemeClr val="tx1"/>
            </a:solidFill>
            <a:prstDash val="solid"/>
            <a:round/>
            <a:headEnd type="none" w="med" len="med"/>
            <a:tailEnd type="none" w="med" len="med"/>
          </a:ln>
          <a:effectLst/>
        </p:spPr>
      </p:cxnSp>
      <p:cxnSp>
        <p:nvCxnSpPr>
          <p:cNvPr id="36" name="Straight Connector 35">
            <a:extLst/>
          </p:cNvPr>
          <p:cNvCxnSpPr>
            <a:cxnSpLocks/>
          </p:cNvCxnSpPr>
          <p:nvPr/>
        </p:nvCxnSpPr>
        <p:spPr bwMode="auto">
          <a:xfrm>
            <a:off x="4366377" y="4165185"/>
            <a:ext cx="1309996" cy="517966"/>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a:extLst/>
          </p:cNvPr>
          <p:cNvCxnSpPr>
            <a:cxnSpLocks/>
            <a:endCxn id="14" idx="1"/>
          </p:cNvCxnSpPr>
          <p:nvPr/>
        </p:nvCxnSpPr>
        <p:spPr bwMode="auto">
          <a:xfrm flipV="1">
            <a:off x="4367662" y="3944287"/>
            <a:ext cx="1321966" cy="220108"/>
          </a:xfrm>
          <a:prstGeom prst="line">
            <a:avLst/>
          </a:prstGeom>
          <a:noFill/>
          <a:ln w="9525" cap="flat" cmpd="sng" algn="ctr">
            <a:solidFill>
              <a:schemeClr val="tx1"/>
            </a:solidFill>
            <a:prstDash val="solid"/>
            <a:round/>
            <a:headEnd type="none" w="med" len="med"/>
            <a:tailEnd type="none" w="med" len="med"/>
          </a:ln>
          <a:effectLst/>
        </p:spPr>
      </p:cxnSp>
      <p:sp>
        <p:nvSpPr>
          <p:cNvPr id="39" name="Rounded Rectangle 65">
            <a:extLst/>
          </p:cNvPr>
          <p:cNvSpPr/>
          <p:nvPr/>
        </p:nvSpPr>
        <p:spPr bwMode="auto">
          <a:xfrm>
            <a:off x="9323964" y="3672750"/>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40" name="TextBox 39">
            <a:extLst/>
          </p:cNvPr>
          <p:cNvSpPr txBox="1"/>
          <p:nvPr/>
        </p:nvSpPr>
        <p:spPr>
          <a:xfrm>
            <a:off x="9270994" y="3846015"/>
            <a:ext cx="1401346" cy="246221"/>
          </a:xfrm>
          <a:prstGeom prst="rect">
            <a:avLst/>
          </a:prstGeom>
          <a:noFill/>
        </p:spPr>
        <p:txBody>
          <a:bodyPr wrap="none" rtlCol="0">
            <a:spAutoFit/>
          </a:bodyPr>
          <a:lstStyle/>
          <a:p>
            <a:r>
              <a:rPr lang="en-US" sz="1000" dirty="0"/>
              <a:t>Consumer : Topic B</a:t>
            </a:r>
          </a:p>
        </p:txBody>
      </p:sp>
      <p:sp>
        <p:nvSpPr>
          <p:cNvPr id="41" name="Rounded Rectangle 67">
            <a:extLst/>
          </p:cNvPr>
          <p:cNvSpPr/>
          <p:nvPr/>
        </p:nvSpPr>
        <p:spPr bwMode="auto">
          <a:xfrm>
            <a:off x="9330726" y="4478758"/>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42" name="TextBox 41">
            <a:extLst/>
          </p:cNvPr>
          <p:cNvSpPr txBox="1"/>
          <p:nvPr/>
        </p:nvSpPr>
        <p:spPr>
          <a:xfrm>
            <a:off x="9277756" y="4652023"/>
            <a:ext cx="1401346" cy="246221"/>
          </a:xfrm>
          <a:prstGeom prst="rect">
            <a:avLst/>
          </a:prstGeom>
          <a:noFill/>
        </p:spPr>
        <p:txBody>
          <a:bodyPr wrap="none" rtlCol="0">
            <a:spAutoFit/>
          </a:bodyPr>
          <a:lstStyle/>
          <a:p>
            <a:r>
              <a:rPr lang="en-US" sz="1000" dirty="0"/>
              <a:t>Consumer : Topic B</a:t>
            </a:r>
          </a:p>
        </p:txBody>
      </p:sp>
      <p:sp>
        <p:nvSpPr>
          <p:cNvPr id="43" name="Rounded Rectangle 70">
            <a:extLst/>
          </p:cNvPr>
          <p:cNvSpPr/>
          <p:nvPr/>
        </p:nvSpPr>
        <p:spPr bwMode="auto">
          <a:xfrm>
            <a:off x="9330726" y="5420434"/>
            <a:ext cx="1403200"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44" name="TextBox 43">
            <a:extLst/>
          </p:cNvPr>
          <p:cNvSpPr txBox="1"/>
          <p:nvPr/>
        </p:nvSpPr>
        <p:spPr>
          <a:xfrm>
            <a:off x="9277756" y="5593699"/>
            <a:ext cx="1401346" cy="246221"/>
          </a:xfrm>
          <a:prstGeom prst="rect">
            <a:avLst/>
          </a:prstGeom>
          <a:noFill/>
        </p:spPr>
        <p:txBody>
          <a:bodyPr wrap="none" rtlCol="0">
            <a:spAutoFit/>
          </a:bodyPr>
          <a:lstStyle/>
          <a:p>
            <a:r>
              <a:rPr lang="en-US" sz="1000" dirty="0"/>
              <a:t>Consumer : Topic B</a:t>
            </a:r>
          </a:p>
        </p:txBody>
      </p:sp>
      <p:sp>
        <p:nvSpPr>
          <p:cNvPr id="45" name="Right Brace 44">
            <a:extLst/>
          </p:cNvPr>
          <p:cNvSpPr/>
          <p:nvPr/>
        </p:nvSpPr>
        <p:spPr bwMode="auto">
          <a:xfrm>
            <a:off x="10694036" y="3568555"/>
            <a:ext cx="361121" cy="2547485"/>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46" name="TextBox 45">
            <a:extLst/>
          </p:cNvPr>
          <p:cNvSpPr txBox="1"/>
          <p:nvPr/>
        </p:nvSpPr>
        <p:spPr>
          <a:xfrm>
            <a:off x="10804573" y="4562340"/>
            <a:ext cx="1358064" cy="246221"/>
          </a:xfrm>
          <a:prstGeom prst="rect">
            <a:avLst/>
          </a:prstGeom>
          <a:noFill/>
        </p:spPr>
        <p:txBody>
          <a:bodyPr wrap="none" rtlCol="0">
            <a:spAutoFit/>
          </a:bodyPr>
          <a:lstStyle/>
          <a:p>
            <a:r>
              <a:rPr lang="en-US" sz="1000" dirty="0"/>
              <a:t>Consumer Group Y</a:t>
            </a:r>
          </a:p>
        </p:txBody>
      </p:sp>
      <p:sp>
        <p:nvSpPr>
          <p:cNvPr id="47" name="Rounded Rectangle 41">
            <a:extLst/>
          </p:cNvPr>
          <p:cNvSpPr/>
          <p:nvPr/>
        </p:nvSpPr>
        <p:spPr bwMode="auto">
          <a:xfrm>
            <a:off x="9339034" y="797686"/>
            <a:ext cx="1403201" cy="533400"/>
          </a:xfrm>
          <a:prstGeom prst="round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48" name="TextBox 47">
            <a:extLst/>
          </p:cNvPr>
          <p:cNvSpPr txBox="1"/>
          <p:nvPr/>
        </p:nvSpPr>
        <p:spPr>
          <a:xfrm>
            <a:off x="9313127" y="894317"/>
            <a:ext cx="1401346" cy="246221"/>
          </a:xfrm>
          <a:prstGeom prst="rect">
            <a:avLst/>
          </a:prstGeom>
          <a:noFill/>
        </p:spPr>
        <p:txBody>
          <a:bodyPr wrap="none" rtlCol="0">
            <a:spAutoFit/>
          </a:bodyPr>
          <a:lstStyle/>
          <a:p>
            <a:r>
              <a:rPr lang="en-US" sz="1000" dirty="0"/>
              <a:t>Consumer : Topic A</a:t>
            </a:r>
          </a:p>
        </p:txBody>
      </p:sp>
      <p:sp>
        <p:nvSpPr>
          <p:cNvPr id="49" name="Right Brace 48">
            <a:extLst/>
          </p:cNvPr>
          <p:cNvSpPr/>
          <p:nvPr/>
        </p:nvSpPr>
        <p:spPr bwMode="auto">
          <a:xfrm>
            <a:off x="10679103" y="639291"/>
            <a:ext cx="338525" cy="7504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p>
        </p:txBody>
      </p:sp>
      <p:sp>
        <p:nvSpPr>
          <p:cNvPr id="50" name="TextBox 49">
            <a:extLst/>
          </p:cNvPr>
          <p:cNvSpPr txBox="1"/>
          <p:nvPr/>
        </p:nvSpPr>
        <p:spPr>
          <a:xfrm>
            <a:off x="10804573" y="761251"/>
            <a:ext cx="1351652" cy="246221"/>
          </a:xfrm>
          <a:prstGeom prst="rect">
            <a:avLst/>
          </a:prstGeom>
          <a:noFill/>
        </p:spPr>
        <p:txBody>
          <a:bodyPr wrap="none" rtlCol="0">
            <a:spAutoFit/>
          </a:bodyPr>
          <a:lstStyle/>
          <a:p>
            <a:r>
              <a:rPr lang="en-US" sz="1000" dirty="0"/>
              <a:t>Consumer Group Z</a:t>
            </a:r>
          </a:p>
        </p:txBody>
      </p:sp>
      <p:cxnSp>
        <p:nvCxnSpPr>
          <p:cNvPr id="51" name="Straight Connector 50">
            <a:extLst/>
          </p:cNvPr>
          <p:cNvCxnSpPr>
            <a:cxnSpLocks/>
            <a:endCxn id="48" idx="1"/>
          </p:cNvCxnSpPr>
          <p:nvPr/>
        </p:nvCxnSpPr>
        <p:spPr bwMode="auto">
          <a:xfrm flipV="1">
            <a:off x="7289829" y="1017427"/>
            <a:ext cx="2023299" cy="615146"/>
          </a:xfrm>
          <a:prstGeom prst="line">
            <a:avLst/>
          </a:prstGeom>
          <a:noFill/>
          <a:ln w="9525" cap="flat" cmpd="sng" algn="ctr">
            <a:solidFill>
              <a:schemeClr val="accent6"/>
            </a:solidFill>
            <a:prstDash val="solid"/>
            <a:round/>
            <a:headEnd type="none" w="med" len="med"/>
            <a:tailEnd type="none" w="med" len="med"/>
          </a:ln>
          <a:effectLst/>
        </p:spPr>
      </p:cxnSp>
      <p:cxnSp>
        <p:nvCxnSpPr>
          <p:cNvPr id="52" name="Straight Connector 51">
            <a:extLst/>
          </p:cNvPr>
          <p:cNvCxnSpPr>
            <a:cxnSpLocks/>
            <a:endCxn id="48" idx="1"/>
          </p:cNvCxnSpPr>
          <p:nvPr/>
        </p:nvCxnSpPr>
        <p:spPr bwMode="auto">
          <a:xfrm flipV="1">
            <a:off x="7311101" y="1017427"/>
            <a:ext cx="2002027" cy="952922"/>
          </a:xfrm>
          <a:prstGeom prst="line">
            <a:avLst/>
          </a:prstGeom>
          <a:noFill/>
          <a:ln w="9525" cap="flat" cmpd="sng" algn="ctr">
            <a:solidFill>
              <a:schemeClr val="accent6"/>
            </a:solidFill>
            <a:prstDash val="solid"/>
            <a:round/>
            <a:headEnd type="none" w="med" len="med"/>
            <a:tailEnd type="none" w="med" len="med"/>
          </a:ln>
          <a:effectLst/>
        </p:spPr>
      </p:cxnSp>
      <p:cxnSp>
        <p:nvCxnSpPr>
          <p:cNvPr id="53" name="Straight Connector 52">
            <a:extLst/>
          </p:cNvPr>
          <p:cNvCxnSpPr>
            <a:cxnSpLocks/>
            <a:endCxn id="48" idx="1"/>
          </p:cNvCxnSpPr>
          <p:nvPr/>
        </p:nvCxnSpPr>
        <p:spPr bwMode="auto">
          <a:xfrm flipV="1">
            <a:off x="7281567" y="1017427"/>
            <a:ext cx="2031560" cy="3322646"/>
          </a:xfrm>
          <a:prstGeom prst="line">
            <a:avLst/>
          </a:prstGeom>
          <a:noFill/>
          <a:ln w="9525" cap="flat" cmpd="sng" algn="ctr">
            <a:solidFill>
              <a:schemeClr val="accent6"/>
            </a:solidFill>
            <a:prstDash val="solid"/>
            <a:round/>
            <a:headEnd type="none" w="med" len="med"/>
            <a:tailEnd type="none" w="med" len="med"/>
          </a:ln>
          <a:effectLst/>
        </p:spPr>
      </p:cxnSp>
      <p:grpSp>
        <p:nvGrpSpPr>
          <p:cNvPr id="54" name="Group 53">
            <a:extLst/>
          </p:cNvPr>
          <p:cNvGrpSpPr/>
          <p:nvPr/>
        </p:nvGrpSpPr>
        <p:grpSpPr>
          <a:xfrm>
            <a:off x="5160362" y="3389187"/>
            <a:ext cx="3265141" cy="2117253"/>
            <a:chOff x="2485736" y="760413"/>
            <a:chExt cx="1752889" cy="1733550"/>
          </a:xfrm>
        </p:grpSpPr>
        <p:sp>
          <p:nvSpPr>
            <p:cNvPr id="55" name="Rounded Rectangle 55">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6" name="TextBox 32">
              <a:extLst/>
            </p:cNvPr>
            <p:cNvSpPr txBox="1">
              <a:spLocks noChangeArrowheads="1"/>
            </p:cNvSpPr>
            <p:nvPr/>
          </p:nvSpPr>
          <p:spPr bwMode="auto">
            <a:xfrm>
              <a:off x="2485736" y="2240154"/>
              <a:ext cx="1557338" cy="188999"/>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2</a:t>
              </a:r>
            </a:p>
          </p:txBody>
        </p:sp>
      </p:grpSp>
      <p:grpSp>
        <p:nvGrpSpPr>
          <p:cNvPr id="57" name="Group 56">
            <a:extLst/>
          </p:cNvPr>
          <p:cNvGrpSpPr/>
          <p:nvPr/>
        </p:nvGrpSpPr>
        <p:grpSpPr>
          <a:xfrm>
            <a:off x="5165531" y="1064387"/>
            <a:ext cx="3265141" cy="2117253"/>
            <a:chOff x="2485736" y="760413"/>
            <a:chExt cx="1752889" cy="1733550"/>
          </a:xfrm>
        </p:grpSpPr>
        <p:sp>
          <p:nvSpPr>
            <p:cNvPr id="58" name="Rounded Rectangle 58">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9" name="TextBox 32">
              <a:extLst/>
            </p:cNvPr>
            <p:cNvSpPr txBox="1">
              <a:spLocks noChangeArrowheads="1"/>
            </p:cNvSpPr>
            <p:nvPr/>
          </p:nvSpPr>
          <p:spPr bwMode="auto">
            <a:xfrm>
              <a:off x="2485736" y="2240154"/>
              <a:ext cx="1557338" cy="188999"/>
            </a:xfrm>
            <a:prstGeom prst="rect">
              <a:avLst/>
            </a:prstGeom>
            <a:noFill/>
            <a:ln w="9525">
              <a:noFill/>
              <a:miter lim="800000"/>
              <a:headEnd/>
              <a:tailEnd/>
            </a:ln>
          </p:spPr>
          <p:txBody>
            <a:bodyPr>
              <a:spAutoFit/>
            </a:bodyPr>
            <a:lstStyle/>
            <a:p>
              <a:pPr algn="ctr"/>
              <a:r>
                <a:rPr lang="en-US" sz="900" dirty="0">
                  <a:solidFill>
                    <a:srgbClr val="F7981F"/>
                  </a:solidFill>
                  <a:latin typeface="Helvetica Neue"/>
                  <a:ea typeface="Verdana" pitchFamily="34" charset="0"/>
                  <a:cs typeface="Helvetica Neue"/>
                </a:rPr>
                <a:t>Node 1</a:t>
              </a:r>
            </a:p>
          </p:txBody>
        </p:sp>
      </p:grpSp>
    </p:spTree>
    <p:extLst>
      <p:ext uri="{BB962C8B-B14F-4D97-AF65-F5344CB8AC3E}">
        <p14:creationId xmlns:p14="http://schemas.microsoft.com/office/powerpoint/2010/main" val="354159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0" y="1412489"/>
            <a:ext cx="3886200" cy="2156621"/>
          </a:xfrm>
        </p:spPr>
        <p:txBody>
          <a:bodyPr anchor="t">
            <a:normAutofit/>
          </a:bodyPr>
          <a:lstStyle/>
          <a:p>
            <a:r>
              <a:rPr lang="en-US" sz="3600" kern="1200" dirty="0">
                <a:solidFill>
                  <a:schemeClr val="bg1"/>
                </a:solidFill>
              </a:rPr>
              <a:t>Managing Kafka Cluster</a:t>
            </a:r>
            <a:endParaRPr lang="en-US" sz="3600" dirty="0">
              <a:solidFill>
                <a:schemeClr val="bg1"/>
              </a:solidFill>
            </a:endParaRPr>
          </a:p>
        </p:txBody>
      </p:sp>
      <p:sp>
        <p:nvSpPr>
          <p:cNvPr id="9" name="TextBox 8">
            <a:extLst>
              <a:ext uri="{FF2B5EF4-FFF2-40B4-BE49-F238E27FC236}">
                <a16:creationId xmlns:a16="http://schemas.microsoft.com/office/drawing/2014/main" id="{D4B97A74-52D1-A141-8092-40FB689AEB0B}"/>
              </a:ext>
            </a:extLst>
          </p:cNvPr>
          <p:cNvSpPr txBox="1"/>
          <p:nvPr/>
        </p:nvSpPr>
        <p:spPr>
          <a:xfrm>
            <a:off x="4421332" y="304800"/>
            <a:ext cx="4343400" cy="4585871"/>
          </a:xfrm>
          <a:prstGeom prst="rect">
            <a:avLst/>
          </a:prstGeom>
          <a:noFill/>
        </p:spPr>
        <p:txBody>
          <a:bodyPr wrap="square" rtlCol="0">
            <a:spAutoFit/>
          </a:bodyPr>
          <a:lstStyle/>
          <a:p>
            <a:r>
              <a:rPr lang="en-US" sz="1200" b="0" dirty="0"/>
              <a:t> </a:t>
            </a:r>
          </a:p>
          <a:p>
            <a:r>
              <a:rPr lang="en-US" sz="1200" dirty="0"/>
              <a:t>Managing Apache Kafka</a:t>
            </a:r>
          </a:p>
          <a:p>
            <a:endParaRPr lang="en-US" sz="1200" b="0" dirty="0"/>
          </a:p>
          <a:p>
            <a:pPr marL="171450" indent="-171450">
              <a:buFont typeface="Arial" panose="020B0604020202020204" pitchFamily="34" charset="0"/>
              <a:buChar char="•"/>
            </a:pPr>
            <a:r>
              <a:rPr lang="en-US" b="0" dirty="0"/>
              <a:t>Monitoring  Apache Kafka Brokers failures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Monitoring Disk, CPU and Memory)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Monitoring partition throughput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Migrating Apache Kafka partitions to new nodes</a:t>
            </a:r>
          </a:p>
          <a:p>
            <a:r>
              <a:rPr lang="en-US" b="0" dirty="0"/>
              <a:t>    to increase throughput</a:t>
            </a:r>
          </a:p>
          <a:p>
            <a:endParaRPr lang="en-US" b="0" dirty="0"/>
          </a:p>
          <a:p>
            <a:pPr marL="171450" indent="-171450">
              <a:buFont typeface="Arial" panose="020B0604020202020204" pitchFamily="34" charset="0"/>
              <a:buChar char="•"/>
            </a:pPr>
            <a:r>
              <a:rPr lang="en-US" b="0" dirty="0"/>
              <a:t>Upgrading Apache Kafka version</a:t>
            </a:r>
          </a:p>
          <a:p>
            <a:endParaRPr lang="en-US" b="0" dirty="0"/>
          </a:p>
          <a:p>
            <a:pPr marL="171450" indent="-171450">
              <a:buFont typeface="Arial" panose="020B0604020202020204" pitchFamily="34" charset="0"/>
              <a:buChar char="•"/>
            </a:pPr>
            <a:r>
              <a:rPr lang="en-US" b="0" dirty="0"/>
              <a:t>Failing over to a different cluster in a different data-center or availability-zone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Multi-AZ deployment</a:t>
            </a:r>
          </a:p>
        </p:txBody>
      </p:sp>
      <p:sp>
        <p:nvSpPr>
          <p:cNvPr id="10" name="TextBox 9">
            <a:extLst>
              <a:ext uri="{FF2B5EF4-FFF2-40B4-BE49-F238E27FC236}">
                <a16:creationId xmlns:a16="http://schemas.microsoft.com/office/drawing/2014/main" id="{8D70B69E-A470-1849-A0CC-4F41FE026CF5}"/>
              </a:ext>
            </a:extLst>
          </p:cNvPr>
          <p:cNvSpPr txBox="1"/>
          <p:nvPr/>
        </p:nvSpPr>
        <p:spPr>
          <a:xfrm>
            <a:off x="8534400" y="304800"/>
            <a:ext cx="4149968" cy="4031873"/>
          </a:xfrm>
          <a:prstGeom prst="rect">
            <a:avLst/>
          </a:prstGeom>
          <a:noFill/>
        </p:spPr>
        <p:txBody>
          <a:bodyPr wrap="square" rtlCol="0">
            <a:spAutoFit/>
          </a:bodyPr>
          <a:lstStyle/>
          <a:p>
            <a:r>
              <a:rPr lang="en-US" dirty="0"/>
              <a:t>Managing Zookeeper</a:t>
            </a:r>
          </a:p>
          <a:p>
            <a:endParaRPr lang="en-US" dirty="0"/>
          </a:p>
          <a:p>
            <a:pPr marL="171450" indent="-171450">
              <a:buFont typeface="Arial" panose="020B0604020202020204" pitchFamily="34" charset="0"/>
              <a:buChar char="•"/>
            </a:pPr>
            <a:r>
              <a:rPr lang="en-US" b="0" dirty="0"/>
              <a:t>Monitoring Apache Zookeeper node failures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Monitoring Disk, CPU and Memory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Apache Zookeeper JVM Tuning</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Scaling Zookeeper nodes to increase CPU, Memory and Disk resources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Upgrading Zookeeper version</a:t>
            </a:r>
          </a:p>
          <a:p>
            <a:endParaRPr lang="en-US" b="0" dirty="0"/>
          </a:p>
          <a:p>
            <a:pPr marL="171450" indent="-171450">
              <a:buFont typeface="Arial" panose="020B0604020202020204" pitchFamily="34" charset="0"/>
              <a:buChar char="•"/>
            </a:pPr>
            <a:r>
              <a:rPr lang="en-US" b="0" dirty="0"/>
              <a:t>Multi-AZ deployment</a:t>
            </a:r>
          </a:p>
          <a:p>
            <a:endParaRPr lang="en-US" b="0" dirty="0"/>
          </a:p>
        </p:txBody>
      </p:sp>
    </p:spTree>
    <p:extLst>
      <p:ext uri="{BB962C8B-B14F-4D97-AF65-F5344CB8AC3E}">
        <p14:creationId xmlns:p14="http://schemas.microsoft.com/office/powerpoint/2010/main" val="11785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Effect transition="in" filter="fade">
                                      <p:cBhvr>
                                        <p:cTn id="11" dur="1000"/>
                                        <p:tgtEl>
                                          <p:spTgt spid="9">
                                            <p:txEl>
                                              <p:pRg st="5" end="5"/>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Effect transition="in" filter="fade">
                                      <p:cBhvr>
                                        <p:cTn id="15" dur="1000"/>
                                        <p:tgtEl>
                                          <p:spTgt spid="9">
                                            <p:txEl>
                                              <p:pRg st="7" end="7"/>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animEffect transition="in" filter="fade">
                                      <p:cBhvr>
                                        <p:cTn id="19" dur="1000"/>
                                        <p:tgtEl>
                                          <p:spTgt spid="9">
                                            <p:txEl>
                                              <p:pRg st="9" end="9"/>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animEffect transition="in" filter="fade">
                                      <p:cBhvr>
                                        <p:cTn id="23" dur="1000"/>
                                        <p:tgtEl>
                                          <p:spTgt spid="9">
                                            <p:txEl>
                                              <p:pRg st="10" end="10"/>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9">
                                            <p:txEl>
                                              <p:pRg st="12" end="12"/>
                                            </p:txEl>
                                          </p:spTgt>
                                        </p:tgtEl>
                                        <p:attrNameLst>
                                          <p:attrName>style.visibility</p:attrName>
                                        </p:attrNameLst>
                                      </p:cBhvr>
                                      <p:to>
                                        <p:strVal val="visible"/>
                                      </p:to>
                                    </p:set>
                                    <p:animEffect transition="in" filter="fade">
                                      <p:cBhvr>
                                        <p:cTn id="27" dur="1000"/>
                                        <p:tgtEl>
                                          <p:spTgt spid="9">
                                            <p:txEl>
                                              <p:pRg st="12" end="12"/>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9">
                                            <p:txEl>
                                              <p:pRg st="14" end="14"/>
                                            </p:txEl>
                                          </p:spTgt>
                                        </p:tgtEl>
                                        <p:attrNameLst>
                                          <p:attrName>style.visibility</p:attrName>
                                        </p:attrNameLst>
                                      </p:cBhvr>
                                      <p:to>
                                        <p:strVal val="visible"/>
                                      </p:to>
                                    </p:set>
                                    <p:animEffect transition="in" filter="fade">
                                      <p:cBhvr>
                                        <p:cTn id="31" dur="1000"/>
                                        <p:tgtEl>
                                          <p:spTgt spid="9">
                                            <p:txEl>
                                              <p:pRg st="14" end="14"/>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9">
                                            <p:txEl>
                                              <p:pRg st="16" end="16"/>
                                            </p:txEl>
                                          </p:spTgt>
                                        </p:tgtEl>
                                        <p:attrNameLst>
                                          <p:attrName>style.visibility</p:attrName>
                                        </p:attrNameLst>
                                      </p:cBhvr>
                                      <p:to>
                                        <p:strVal val="visible"/>
                                      </p:to>
                                    </p:set>
                                    <p:animEffect transition="in" filter="fade">
                                      <p:cBhvr>
                                        <p:cTn id="35" dur="1000"/>
                                        <p:tgtEl>
                                          <p:spTgt spid="9">
                                            <p:txEl>
                                              <p:pRg st="16" end="1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fade">
                                      <p:cBhvr>
                                        <p:cTn id="40" dur="1000"/>
                                        <p:tgtEl>
                                          <p:spTgt spid="10">
                                            <p:txEl>
                                              <p:pRg st="0" end="0"/>
                                            </p:txEl>
                                          </p:spTgt>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fade">
                                      <p:cBhvr>
                                        <p:cTn id="44" dur="1000"/>
                                        <p:tgtEl>
                                          <p:spTgt spid="10">
                                            <p:txEl>
                                              <p:pRg st="2" end="2"/>
                                            </p:txEl>
                                          </p:spTgt>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fade">
                                      <p:cBhvr>
                                        <p:cTn id="48" dur="1000"/>
                                        <p:tgtEl>
                                          <p:spTgt spid="10">
                                            <p:txEl>
                                              <p:pRg st="4" end="4"/>
                                            </p:txEl>
                                          </p:spTgt>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0">
                                            <p:txEl>
                                              <p:pRg st="6" end="6"/>
                                            </p:txEl>
                                          </p:spTgt>
                                        </p:tgtEl>
                                        <p:attrNameLst>
                                          <p:attrName>style.visibility</p:attrName>
                                        </p:attrNameLst>
                                      </p:cBhvr>
                                      <p:to>
                                        <p:strVal val="visible"/>
                                      </p:to>
                                    </p:set>
                                    <p:animEffect transition="in" filter="fade">
                                      <p:cBhvr>
                                        <p:cTn id="52" dur="1000"/>
                                        <p:tgtEl>
                                          <p:spTgt spid="10">
                                            <p:txEl>
                                              <p:pRg st="6" end="6"/>
                                            </p:txEl>
                                          </p:spTgt>
                                        </p:tgtEl>
                                      </p:cBhvr>
                                    </p:animEffec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10">
                                            <p:txEl>
                                              <p:pRg st="8" end="8"/>
                                            </p:txEl>
                                          </p:spTgt>
                                        </p:tgtEl>
                                        <p:attrNameLst>
                                          <p:attrName>style.visibility</p:attrName>
                                        </p:attrNameLst>
                                      </p:cBhvr>
                                      <p:to>
                                        <p:strVal val="visible"/>
                                      </p:to>
                                    </p:set>
                                    <p:animEffect transition="in" filter="fade">
                                      <p:cBhvr>
                                        <p:cTn id="56" dur="1000"/>
                                        <p:tgtEl>
                                          <p:spTgt spid="10">
                                            <p:txEl>
                                              <p:pRg st="8" end="8"/>
                                            </p:txEl>
                                          </p:spTgt>
                                        </p:tgtEl>
                                      </p:cBhvr>
                                    </p:animEffect>
                                  </p:childTnLst>
                                </p:cTn>
                              </p:par>
                            </p:childTnLst>
                          </p:cTn>
                        </p:par>
                        <p:par>
                          <p:cTn id="57" fill="hold">
                            <p:stCondLst>
                              <p:cond delay="5000"/>
                            </p:stCondLst>
                            <p:childTnLst>
                              <p:par>
                                <p:cTn id="58" presetID="10" presetClass="entr" presetSubtype="0" fill="hold" nodeType="afterEffect">
                                  <p:stCondLst>
                                    <p:cond delay="0"/>
                                  </p:stCondLst>
                                  <p:childTnLst>
                                    <p:set>
                                      <p:cBhvr>
                                        <p:cTn id="59" dur="1" fill="hold">
                                          <p:stCondLst>
                                            <p:cond delay="0"/>
                                          </p:stCondLst>
                                        </p:cTn>
                                        <p:tgtEl>
                                          <p:spTgt spid="10">
                                            <p:txEl>
                                              <p:pRg st="10" end="10"/>
                                            </p:txEl>
                                          </p:spTgt>
                                        </p:tgtEl>
                                        <p:attrNameLst>
                                          <p:attrName>style.visibility</p:attrName>
                                        </p:attrNameLst>
                                      </p:cBhvr>
                                      <p:to>
                                        <p:strVal val="visible"/>
                                      </p:to>
                                    </p:set>
                                    <p:animEffect transition="in" filter="fade">
                                      <p:cBhvr>
                                        <p:cTn id="60" dur="1000"/>
                                        <p:tgtEl>
                                          <p:spTgt spid="10">
                                            <p:txEl>
                                              <p:pRg st="10" end="10"/>
                                            </p:txEl>
                                          </p:spTgt>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10">
                                            <p:txEl>
                                              <p:pRg st="12" end="12"/>
                                            </p:txEl>
                                          </p:spTgt>
                                        </p:tgtEl>
                                        <p:attrNameLst>
                                          <p:attrName>style.visibility</p:attrName>
                                        </p:attrNameLst>
                                      </p:cBhvr>
                                      <p:to>
                                        <p:strVal val="visible"/>
                                      </p:to>
                                    </p:set>
                                    <p:animEffect transition="in" filter="fade">
                                      <p:cBhvr>
                                        <p:cTn id="64" dur="10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409" name="Rectangle 2"/>
          <p:cNvSpPr>
            <a:spLocks noGrp="1" noChangeArrowheads="1"/>
          </p:cNvSpPr>
          <p:nvPr>
            <p:ph type="title"/>
          </p:nvPr>
        </p:nvSpPr>
        <p:spPr>
          <a:xfrm>
            <a:off x="838200" y="963877"/>
            <a:ext cx="3494362" cy="4930246"/>
          </a:xfrm>
        </p:spPr>
        <p:txBody>
          <a:bodyPr lIns="50800" tIns="50800" rIns="50800" bIns="50800">
            <a:normAutofit/>
          </a:bodyPr>
          <a:lstStyle/>
          <a:p>
            <a:pPr algn="r" defTabSz="825500">
              <a:spcBef>
                <a:spcPts val="0"/>
              </a:spcBef>
              <a:spcAft>
                <a:spcPts val="0"/>
              </a:spcAft>
            </a:pPr>
            <a:br>
              <a:rPr lang="en-US" b="0" dirty="0">
                <a:solidFill>
                  <a:schemeClr val="accent1"/>
                </a:solidFill>
                <a:sym typeface="Optimist Light"/>
              </a:rPr>
            </a:br>
            <a:br>
              <a:rPr lang="en-US" b="0" dirty="0">
                <a:solidFill>
                  <a:schemeClr val="accent1"/>
                </a:solidFill>
                <a:sym typeface="Optimist Light"/>
              </a:rPr>
            </a:br>
            <a:r>
              <a:rPr lang="en-US" b="0" dirty="0">
                <a:solidFill>
                  <a:schemeClr val="accent1"/>
                </a:solidFill>
                <a:sym typeface="Optimist Light"/>
              </a:rPr>
              <a:t>Topics to Cover</a:t>
            </a:r>
          </a:p>
        </p:txBody>
      </p:sp>
      <p:sp>
        <p:nvSpPr>
          <p:cNvPr id="17410" name="Rectangle 3"/>
          <p:cNvSpPr>
            <a:spLocks noGrp="1" noChangeArrowheads="1"/>
          </p:cNvSpPr>
          <p:nvPr>
            <p:ph idx="1"/>
          </p:nvPr>
        </p:nvSpPr>
        <p:spPr>
          <a:xfrm>
            <a:off x="4976031" y="963877"/>
            <a:ext cx="6377769" cy="4930246"/>
          </a:xfrm>
        </p:spPr>
        <p:txBody>
          <a:bodyPr anchor="ctr">
            <a:normAutofit/>
          </a:bodyPr>
          <a:lstStyle/>
          <a:p>
            <a:r>
              <a:rPr lang="en-US" sz="2400" b="0" dirty="0"/>
              <a:t>Messaging Overview</a:t>
            </a:r>
          </a:p>
          <a:p>
            <a:pPr eaLnBrk="1" hangingPunct="1"/>
            <a:r>
              <a:rPr lang="en-US" sz="2400" b="0" dirty="0"/>
              <a:t>Java Messaging System</a:t>
            </a:r>
          </a:p>
          <a:p>
            <a:r>
              <a:rPr lang="en-US" sz="2400" b="0" dirty="0"/>
              <a:t>Advanced Messaging Queuing Protocol</a:t>
            </a:r>
          </a:p>
          <a:p>
            <a:pPr eaLnBrk="1" hangingPunct="1"/>
            <a:r>
              <a:rPr lang="en-US" sz="2400" b="0" dirty="0"/>
              <a:t>RabbitMQ architecture</a:t>
            </a:r>
          </a:p>
          <a:p>
            <a:pPr eaLnBrk="1" hangingPunct="1"/>
            <a:r>
              <a:rPr lang="en-US" sz="2400" b="0" dirty="0"/>
              <a:t>Evolution of Kafka</a:t>
            </a:r>
          </a:p>
          <a:p>
            <a:pPr eaLnBrk="1" hangingPunct="1"/>
            <a:r>
              <a:rPr lang="en-US" sz="2400" b="0" dirty="0"/>
              <a:t>Kafka Architecture and Design</a:t>
            </a:r>
          </a:p>
          <a:p>
            <a:pPr eaLnBrk="1" hangingPunct="1"/>
            <a:r>
              <a:rPr lang="en-US" sz="2400" b="0" dirty="0"/>
              <a:t>Scalability and Performance</a:t>
            </a:r>
          </a:p>
          <a:p>
            <a:pPr eaLnBrk="1" hangingPunct="1"/>
            <a:r>
              <a:rPr lang="en-US" sz="2400" b="0" dirty="0"/>
              <a:t>Kinesis Overview</a:t>
            </a:r>
          </a:p>
          <a:p>
            <a:pPr eaLnBrk="1" hangingPunct="1"/>
            <a:r>
              <a:rPr lang="en-US" sz="2400" b="0" dirty="0"/>
              <a:t>Kinesis vs. Kafka</a:t>
            </a:r>
          </a:p>
          <a:p>
            <a:pPr eaLnBrk="1" hangingPunct="1"/>
            <a:r>
              <a:rPr lang="en-US" sz="2400" b="0" dirty="0"/>
              <a:t>Sources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1000"/>
                                        <p:tgtEl>
                                          <p:spTgt spid="17410">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animEffect transition="in" filter="fade">
                                      <p:cBhvr>
                                        <p:cTn id="11" dur="1000"/>
                                        <p:tgtEl>
                                          <p:spTgt spid="17410">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Effect transition="in" filter="fade">
                                      <p:cBhvr>
                                        <p:cTn id="15" dur="1000"/>
                                        <p:tgtEl>
                                          <p:spTgt spid="17410">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animEffect transition="in" filter="fade">
                                      <p:cBhvr>
                                        <p:cTn id="19" dur="1000"/>
                                        <p:tgtEl>
                                          <p:spTgt spid="17410">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fade">
                                      <p:cBhvr>
                                        <p:cTn id="23" dur="1000"/>
                                        <p:tgtEl>
                                          <p:spTgt spid="17410">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animEffect transition="in" filter="fade">
                                      <p:cBhvr>
                                        <p:cTn id="27" dur="1000"/>
                                        <p:tgtEl>
                                          <p:spTgt spid="17410">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animEffect transition="in" filter="fade">
                                      <p:cBhvr>
                                        <p:cTn id="31" dur="1000"/>
                                        <p:tgtEl>
                                          <p:spTgt spid="17410">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7410">
                                            <p:txEl>
                                              <p:pRg st="7" end="7"/>
                                            </p:txEl>
                                          </p:spTgt>
                                        </p:tgtEl>
                                        <p:attrNameLst>
                                          <p:attrName>style.visibility</p:attrName>
                                        </p:attrNameLst>
                                      </p:cBhvr>
                                      <p:to>
                                        <p:strVal val="visible"/>
                                      </p:to>
                                    </p:set>
                                    <p:animEffect transition="in" filter="fade">
                                      <p:cBhvr>
                                        <p:cTn id="35" dur="1000"/>
                                        <p:tgtEl>
                                          <p:spTgt spid="17410">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7410">
                                            <p:txEl>
                                              <p:pRg st="8" end="8"/>
                                            </p:txEl>
                                          </p:spTgt>
                                        </p:tgtEl>
                                        <p:attrNameLst>
                                          <p:attrName>style.visibility</p:attrName>
                                        </p:attrNameLst>
                                      </p:cBhvr>
                                      <p:to>
                                        <p:strVal val="visible"/>
                                      </p:to>
                                    </p:set>
                                    <p:animEffect transition="in" filter="fade">
                                      <p:cBhvr>
                                        <p:cTn id="39" dur="1000"/>
                                        <p:tgtEl>
                                          <p:spTgt spid="17410">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17410">
                                            <p:txEl>
                                              <p:pRg st="9" end="9"/>
                                            </p:txEl>
                                          </p:spTgt>
                                        </p:tgtEl>
                                        <p:attrNameLst>
                                          <p:attrName>style.visibility</p:attrName>
                                        </p:attrNameLst>
                                      </p:cBhvr>
                                      <p:to>
                                        <p:strVal val="visible"/>
                                      </p:to>
                                    </p:set>
                                    <p:animEffect transition="in" filter="fade">
                                      <p:cBhvr>
                                        <p:cTn id="43" dur="1000"/>
                                        <p:tgtEl>
                                          <p:spTgt spid="174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46C4E63-5F8D-44B8-9860-1D7841E3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004"/>
            <a:ext cx="12188952" cy="686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50242" y="632990"/>
            <a:ext cx="4062643" cy="1043409"/>
          </a:xfrm>
        </p:spPr>
        <p:txBody>
          <a:bodyPr vert="horz" lIns="91440" tIns="45720" rIns="91440" bIns="45720" rtlCol="0" anchor="ctr">
            <a:normAutofit/>
          </a:bodyPr>
          <a:lstStyle/>
          <a:p>
            <a:pPr>
              <a:lnSpc>
                <a:spcPct val="90000"/>
              </a:lnSpc>
            </a:pPr>
            <a:r>
              <a:rPr lang="en-US" sz="3600" kern="1200">
                <a:solidFill>
                  <a:schemeClr val="tx1"/>
                </a:solidFill>
                <a:latin typeface="+mj-lt"/>
                <a:ea typeface="+mj-ea"/>
                <a:cs typeface="+mj-cs"/>
              </a:rPr>
              <a:t>Kinesis</a:t>
            </a:r>
          </a:p>
        </p:txBody>
      </p:sp>
      <p:sp>
        <p:nvSpPr>
          <p:cNvPr id="4" name="TextBox 3"/>
          <p:cNvSpPr txBox="1"/>
          <p:nvPr/>
        </p:nvSpPr>
        <p:spPr>
          <a:xfrm>
            <a:off x="152400" y="1774372"/>
            <a:ext cx="5287126" cy="2754086"/>
          </a:xfrm>
          <a:prstGeom prst="rect">
            <a:avLst/>
          </a:prstGeom>
        </p:spPr>
        <p:txBody>
          <a:bodyPr vert="horz" lIns="91440" tIns="45720" rIns="91440" bIns="45720" rtlCol="0" anchor="t">
            <a:normAutofit/>
          </a:bodyPr>
          <a:lstStyle/>
          <a:p>
            <a:pPr>
              <a:lnSpc>
                <a:spcPct val="90000"/>
              </a:lnSpc>
              <a:spcAft>
                <a:spcPts val="600"/>
              </a:spcAft>
            </a:pPr>
            <a:r>
              <a:rPr lang="en-US" sz="1800" b="0" dirty="0">
                <a:latin typeface="+mn-lt"/>
              </a:rPr>
              <a:t>Fully-managed streaming processing service available on Amazon Web Services (AWS).</a:t>
            </a:r>
          </a:p>
          <a:p>
            <a:pPr indent="-228600">
              <a:lnSpc>
                <a:spcPct val="90000"/>
              </a:lnSpc>
              <a:spcAft>
                <a:spcPts val="600"/>
              </a:spcAft>
              <a:buFont typeface="Arial" panose="020B0604020202020204" pitchFamily="34" charset="0"/>
              <a:buChar char="•"/>
            </a:pPr>
            <a:endParaRPr lang="en-US" sz="1800" b="0" dirty="0">
              <a:latin typeface="+mn-lt"/>
            </a:endParaRPr>
          </a:p>
          <a:p>
            <a:pPr>
              <a:lnSpc>
                <a:spcPct val="90000"/>
              </a:lnSpc>
              <a:spcAft>
                <a:spcPts val="600"/>
              </a:spcAft>
            </a:pPr>
            <a:r>
              <a:rPr lang="en-US" sz="1800" b="0" dirty="0">
                <a:latin typeface="+mn-lt"/>
              </a:rPr>
              <a:t>Easily scalable to match data volume using </a:t>
            </a:r>
            <a:r>
              <a:rPr lang="en-US" sz="1800" b="0" dirty="0" err="1">
                <a:latin typeface="+mn-lt"/>
              </a:rPr>
              <a:t>apis</a:t>
            </a:r>
            <a:r>
              <a:rPr lang="en-US" sz="1800" b="0" dirty="0">
                <a:latin typeface="+mn-lt"/>
              </a:rPr>
              <a:t>.</a:t>
            </a:r>
          </a:p>
          <a:p>
            <a:pPr>
              <a:lnSpc>
                <a:spcPct val="90000"/>
              </a:lnSpc>
              <a:spcAft>
                <a:spcPts val="600"/>
              </a:spcAft>
            </a:pPr>
            <a:endParaRPr lang="en-US" sz="1800" b="0" dirty="0">
              <a:latin typeface="+mn-lt"/>
            </a:endParaRPr>
          </a:p>
          <a:p>
            <a:pPr>
              <a:lnSpc>
                <a:spcPct val="90000"/>
              </a:lnSpc>
              <a:spcAft>
                <a:spcPts val="600"/>
              </a:spcAft>
            </a:pPr>
            <a:r>
              <a:rPr lang="en-US" sz="1800" b="0" dirty="0">
                <a:latin typeface="+mn-lt"/>
              </a:rPr>
              <a:t>Data replication across 3 AZs</a:t>
            </a:r>
          </a:p>
          <a:p>
            <a:pPr>
              <a:lnSpc>
                <a:spcPct val="90000"/>
              </a:lnSpc>
              <a:spcAft>
                <a:spcPts val="600"/>
              </a:spcAft>
            </a:pPr>
            <a:endParaRPr lang="en-US" sz="1800" b="0" dirty="0">
              <a:latin typeface="+mn-lt"/>
            </a:endParaRPr>
          </a:p>
          <a:p>
            <a:pPr>
              <a:lnSpc>
                <a:spcPct val="90000"/>
              </a:lnSpc>
              <a:spcAft>
                <a:spcPts val="600"/>
              </a:spcAft>
            </a:pPr>
            <a:r>
              <a:rPr lang="en-US" sz="1800" b="0" dirty="0">
                <a:latin typeface="+mn-lt"/>
              </a:rPr>
              <a:t>Integrated with other AWS services</a:t>
            </a:r>
          </a:p>
          <a:p>
            <a:pPr indent="-228600">
              <a:lnSpc>
                <a:spcPct val="90000"/>
              </a:lnSpc>
              <a:spcAft>
                <a:spcPts val="600"/>
              </a:spcAft>
              <a:buFont typeface="Arial" panose="020B0604020202020204" pitchFamily="34" charset="0"/>
              <a:buChar char="•"/>
            </a:pPr>
            <a:endParaRPr lang="en-US" sz="1800" b="0" dirty="0">
              <a:latin typeface="+mn-lt"/>
            </a:endParaRPr>
          </a:p>
          <a:p>
            <a:pPr indent="-228600">
              <a:lnSpc>
                <a:spcPct val="90000"/>
              </a:lnSpc>
              <a:spcAft>
                <a:spcPts val="600"/>
              </a:spcAft>
              <a:buFont typeface="Arial" panose="020B0604020202020204" pitchFamily="34" charset="0"/>
              <a:buChar char="•"/>
            </a:pPr>
            <a:endParaRPr lang="en-US" sz="1800" b="0" dirty="0">
              <a:latin typeface="+mn-lt"/>
            </a:endParaRPr>
          </a:p>
          <a:p>
            <a:pPr>
              <a:lnSpc>
                <a:spcPct val="90000"/>
              </a:lnSpc>
              <a:spcAft>
                <a:spcPts val="600"/>
              </a:spcAft>
            </a:pPr>
            <a:endParaRPr lang="en-US" sz="1800" b="0" dirty="0">
              <a:latin typeface="+mn-lt"/>
            </a:endParaRPr>
          </a:p>
          <a:p>
            <a:pPr indent="-228600">
              <a:lnSpc>
                <a:spcPct val="90000"/>
              </a:lnSpc>
              <a:spcAft>
                <a:spcPts val="600"/>
              </a:spcAft>
              <a:buFont typeface="Arial" panose="020B0604020202020204" pitchFamily="34" charset="0"/>
              <a:buChar char="•"/>
            </a:pPr>
            <a:endParaRPr lang="en-US" sz="1800" dirty="0">
              <a:latin typeface="+mn-lt"/>
            </a:endParaRPr>
          </a:p>
        </p:txBody>
      </p:sp>
      <p:sp>
        <p:nvSpPr>
          <p:cNvPr id="6" name="TextBox 5">
            <a:extLst>
              <a:ext uri="{FF2B5EF4-FFF2-40B4-BE49-F238E27FC236}">
                <a16:creationId xmlns:a16="http://schemas.microsoft.com/office/drawing/2014/main" id="{304A1DDF-E7B5-C142-8ADC-998AB2346D01}"/>
              </a:ext>
            </a:extLst>
          </p:cNvPr>
          <p:cNvSpPr txBox="1"/>
          <p:nvPr/>
        </p:nvSpPr>
        <p:spPr>
          <a:xfrm>
            <a:off x="6392316" y="1441938"/>
            <a:ext cx="1946031" cy="3785652"/>
          </a:xfrm>
          <a:prstGeom prst="rect">
            <a:avLst/>
          </a:prstGeom>
          <a:noFill/>
        </p:spPr>
        <p:txBody>
          <a:bodyPr wrap="square" rtlCol="0">
            <a:spAutoFit/>
          </a:bodyPr>
          <a:lstStyle/>
          <a:p>
            <a:r>
              <a:rPr lang="en-US" dirty="0">
                <a:solidFill>
                  <a:schemeClr val="bg1"/>
                </a:solidFill>
              </a:rPr>
              <a:t>Kafka</a:t>
            </a:r>
          </a:p>
          <a:p>
            <a:endParaRPr lang="en-US" dirty="0">
              <a:solidFill>
                <a:schemeClr val="bg1"/>
              </a:solidFill>
            </a:endParaRPr>
          </a:p>
          <a:p>
            <a:r>
              <a:rPr lang="en-US" b="0" dirty="0">
                <a:solidFill>
                  <a:schemeClr val="bg1"/>
                </a:solidFill>
              </a:rPr>
              <a:t>Topic</a:t>
            </a:r>
          </a:p>
          <a:p>
            <a:endParaRPr lang="en-US" b="0" dirty="0">
              <a:solidFill>
                <a:schemeClr val="bg1"/>
              </a:solidFill>
            </a:endParaRPr>
          </a:p>
          <a:p>
            <a:r>
              <a:rPr lang="en-US" b="0" dirty="0">
                <a:solidFill>
                  <a:schemeClr val="bg1"/>
                </a:solidFill>
              </a:rPr>
              <a:t>Partition</a:t>
            </a:r>
          </a:p>
          <a:p>
            <a:endParaRPr lang="en-US" b="0" dirty="0">
              <a:solidFill>
                <a:schemeClr val="bg1"/>
              </a:solidFill>
            </a:endParaRPr>
          </a:p>
          <a:p>
            <a:r>
              <a:rPr lang="en-US" b="0" dirty="0">
                <a:solidFill>
                  <a:schemeClr val="bg1"/>
                </a:solidFill>
              </a:rPr>
              <a:t>Broker</a:t>
            </a:r>
          </a:p>
          <a:p>
            <a:endParaRPr lang="en-US" b="0" dirty="0">
              <a:solidFill>
                <a:schemeClr val="bg1"/>
              </a:solidFill>
            </a:endParaRPr>
          </a:p>
          <a:p>
            <a:r>
              <a:rPr lang="en-US" b="0" dirty="0">
                <a:solidFill>
                  <a:schemeClr val="bg1"/>
                </a:solidFill>
              </a:rPr>
              <a:t>Kafka Producer</a:t>
            </a:r>
          </a:p>
          <a:p>
            <a:endParaRPr lang="en-US" b="0" dirty="0">
              <a:solidFill>
                <a:schemeClr val="bg1"/>
              </a:solidFill>
            </a:endParaRPr>
          </a:p>
          <a:p>
            <a:r>
              <a:rPr lang="en-US" b="0" dirty="0">
                <a:solidFill>
                  <a:schemeClr val="bg1"/>
                </a:solidFill>
              </a:rPr>
              <a:t>Kafka Consumer</a:t>
            </a:r>
          </a:p>
          <a:p>
            <a:endParaRPr lang="en-US" b="0" dirty="0">
              <a:solidFill>
                <a:schemeClr val="bg1"/>
              </a:solidFill>
            </a:endParaRPr>
          </a:p>
          <a:p>
            <a:r>
              <a:rPr lang="en-US" b="0" dirty="0">
                <a:solidFill>
                  <a:schemeClr val="bg1"/>
                </a:solidFill>
              </a:rPr>
              <a:t>Offset</a:t>
            </a:r>
          </a:p>
          <a:p>
            <a:endParaRPr lang="en-US" b="0" dirty="0">
              <a:solidFill>
                <a:schemeClr val="bg1"/>
              </a:solidFill>
            </a:endParaRPr>
          </a:p>
          <a:p>
            <a:r>
              <a:rPr lang="en-US" b="0" dirty="0">
                <a:solidFill>
                  <a:schemeClr val="bg1"/>
                </a:solidFill>
              </a:rPr>
              <a:t>Replication</a:t>
            </a:r>
          </a:p>
        </p:txBody>
      </p:sp>
      <p:sp>
        <p:nvSpPr>
          <p:cNvPr id="10" name="TextBox 9">
            <a:extLst>
              <a:ext uri="{FF2B5EF4-FFF2-40B4-BE49-F238E27FC236}">
                <a16:creationId xmlns:a16="http://schemas.microsoft.com/office/drawing/2014/main" id="{FAA15424-5896-3A48-81B9-0A2D7E46BFCC}"/>
              </a:ext>
            </a:extLst>
          </p:cNvPr>
          <p:cNvSpPr txBox="1"/>
          <p:nvPr/>
        </p:nvSpPr>
        <p:spPr>
          <a:xfrm>
            <a:off x="9341432" y="1441938"/>
            <a:ext cx="2164768" cy="3785652"/>
          </a:xfrm>
          <a:prstGeom prst="rect">
            <a:avLst/>
          </a:prstGeom>
          <a:noFill/>
        </p:spPr>
        <p:txBody>
          <a:bodyPr wrap="square" rtlCol="0">
            <a:spAutoFit/>
          </a:bodyPr>
          <a:lstStyle/>
          <a:p>
            <a:r>
              <a:rPr lang="en-US" dirty="0">
                <a:solidFill>
                  <a:schemeClr val="bg1"/>
                </a:solidFill>
              </a:rPr>
              <a:t>Kinesis</a:t>
            </a:r>
          </a:p>
          <a:p>
            <a:endParaRPr lang="en-US" dirty="0">
              <a:solidFill>
                <a:schemeClr val="bg1"/>
              </a:solidFill>
            </a:endParaRPr>
          </a:p>
          <a:p>
            <a:r>
              <a:rPr lang="en-US" b="0" dirty="0">
                <a:solidFill>
                  <a:schemeClr val="bg1"/>
                </a:solidFill>
              </a:rPr>
              <a:t>Stream</a:t>
            </a:r>
          </a:p>
          <a:p>
            <a:endParaRPr lang="en-US" b="0" dirty="0">
              <a:solidFill>
                <a:schemeClr val="bg1"/>
              </a:solidFill>
            </a:endParaRPr>
          </a:p>
          <a:p>
            <a:r>
              <a:rPr lang="en-US" b="0" dirty="0">
                <a:solidFill>
                  <a:schemeClr val="bg1"/>
                </a:solidFill>
              </a:rPr>
              <a:t>Shard</a:t>
            </a:r>
          </a:p>
          <a:p>
            <a:endParaRPr lang="en-US" b="0" dirty="0">
              <a:solidFill>
                <a:schemeClr val="bg1"/>
              </a:solidFill>
            </a:endParaRPr>
          </a:p>
          <a:p>
            <a:r>
              <a:rPr lang="en-US" b="0" dirty="0">
                <a:solidFill>
                  <a:schemeClr val="bg1"/>
                </a:solidFill>
              </a:rPr>
              <a:t>N/A</a:t>
            </a:r>
          </a:p>
          <a:p>
            <a:endParaRPr lang="en-US" b="0" dirty="0">
              <a:solidFill>
                <a:schemeClr val="bg1"/>
              </a:solidFill>
            </a:endParaRPr>
          </a:p>
          <a:p>
            <a:r>
              <a:rPr lang="en-US" b="0" dirty="0">
                <a:solidFill>
                  <a:schemeClr val="bg1"/>
                </a:solidFill>
              </a:rPr>
              <a:t>Kinesis Producer</a:t>
            </a:r>
          </a:p>
          <a:p>
            <a:endParaRPr lang="en-US" b="0" dirty="0">
              <a:solidFill>
                <a:schemeClr val="bg1"/>
              </a:solidFill>
            </a:endParaRPr>
          </a:p>
          <a:p>
            <a:r>
              <a:rPr lang="en-US" b="0" dirty="0">
                <a:solidFill>
                  <a:schemeClr val="bg1"/>
                </a:solidFill>
              </a:rPr>
              <a:t>Kinesis Consumer</a:t>
            </a:r>
          </a:p>
          <a:p>
            <a:endParaRPr lang="en-US" b="0" dirty="0">
              <a:solidFill>
                <a:schemeClr val="bg1"/>
              </a:solidFill>
            </a:endParaRPr>
          </a:p>
          <a:p>
            <a:r>
              <a:rPr lang="en-US" b="0" dirty="0">
                <a:solidFill>
                  <a:schemeClr val="bg1"/>
                </a:solidFill>
              </a:rPr>
              <a:t>Sequence Number</a:t>
            </a:r>
          </a:p>
          <a:p>
            <a:endParaRPr lang="en-US" b="0" dirty="0">
              <a:solidFill>
                <a:schemeClr val="bg1"/>
              </a:solidFill>
            </a:endParaRPr>
          </a:p>
          <a:p>
            <a:r>
              <a:rPr lang="en-US" b="0" dirty="0">
                <a:solidFill>
                  <a:schemeClr val="bg1"/>
                </a:solidFill>
              </a:rPr>
              <a:t>Not required</a:t>
            </a:r>
          </a:p>
        </p:txBody>
      </p:sp>
    </p:spTree>
    <p:extLst>
      <p:ext uri="{BB962C8B-B14F-4D97-AF65-F5344CB8AC3E}">
        <p14:creationId xmlns:p14="http://schemas.microsoft.com/office/powerpoint/2010/main" val="2935503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1412489"/>
            <a:ext cx="2871095" cy="2156621"/>
          </a:xfrm>
        </p:spPr>
        <p:txBody>
          <a:bodyPr anchor="t">
            <a:normAutofit/>
          </a:bodyPr>
          <a:lstStyle/>
          <a:p>
            <a:r>
              <a:rPr lang="en-US" sz="3600" dirty="0">
                <a:solidFill>
                  <a:srgbClr val="FFFFFF"/>
                </a:solidFill>
              </a:rPr>
              <a:t>Scalability: Kafka</a:t>
            </a:r>
          </a:p>
        </p:txBody>
      </p:sp>
      <p:sp>
        <p:nvSpPr>
          <p:cNvPr id="3" name="Content Placeholder 2"/>
          <p:cNvSpPr>
            <a:spLocks noGrp="1"/>
          </p:cNvSpPr>
          <p:nvPr>
            <p:ph sz="half" idx="1"/>
          </p:nvPr>
        </p:nvSpPr>
        <p:spPr>
          <a:xfrm>
            <a:off x="4232229" y="1412488"/>
            <a:ext cx="7959770" cy="4759711"/>
          </a:xfrm>
        </p:spPr>
        <p:txBody>
          <a:bodyPr>
            <a:noAutofit/>
          </a:bodyPr>
          <a:lstStyle/>
          <a:p>
            <a:pPr>
              <a:lnSpc>
                <a:spcPct val="110000"/>
              </a:lnSpc>
              <a:spcAft>
                <a:spcPts val="600"/>
              </a:spcAft>
            </a:pPr>
            <a:r>
              <a:rPr lang="en-US" b="0" dirty="0"/>
              <a:t>Depends on the number of CPU cores, memory, and the performance of the local disks.</a:t>
            </a:r>
          </a:p>
          <a:p>
            <a:pPr>
              <a:lnSpc>
                <a:spcPct val="110000"/>
              </a:lnSpc>
              <a:spcAft>
                <a:spcPts val="600"/>
              </a:spcAft>
            </a:pPr>
            <a:endParaRPr lang="en-US" b="0" dirty="0"/>
          </a:p>
          <a:p>
            <a:pPr fontAlgn="t">
              <a:lnSpc>
                <a:spcPct val="110000"/>
              </a:lnSpc>
              <a:spcAft>
                <a:spcPts val="600"/>
              </a:spcAft>
            </a:pPr>
            <a:r>
              <a:rPr lang="en-US" b="0" dirty="0"/>
              <a:t>To increase the throughput of the system having more partition than nodes, the users have to add more hardware capacity to the cluster and migrate the existing partitions to the newly added resources.</a:t>
            </a:r>
          </a:p>
          <a:p>
            <a:pPr fontAlgn="t">
              <a:lnSpc>
                <a:spcPct val="110000"/>
              </a:lnSpc>
              <a:spcAft>
                <a:spcPts val="600"/>
              </a:spcAft>
            </a:pPr>
            <a:endParaRPr lang="en-US" b="0" dirty="0"/>
          </a:p>
          <a:p>
            <a:pPr fontAlgn="t">
              <a:lnSpc>
                <a:spcPct val="110000"/>
              </a:lnSpc>
              <a:spcAft>
                <a:spcPts val="600"/>
              </a:spcAft>
            </a:pPr>
            <a:r>
              <a:rPr lang="en-US" b="0" dirty="0"/>
              <a:t>To increase the throughput of the cluster having node equals to partition, one has to add more resources to the existing resources, also known as scaling up.</a:t>
            </a:r>
          </a:p>
          <a:p>
            <a:pPr fontAlgn="t">
              <a:lnSpc>
                <a:spcPct val="110000"/>
              </a:lnSpc>
              <a:spcAft>
                <a:spcPts val="600"/>
              </a:spcAft>
            </a:pPr>
            <a:endParaRPr lang="en-US" b="0" dirty="0"/>
          </a:p>
          <a:p>
            <a:pPr fontAlgn="t">
              <a:lnSpc>
                <a:spcPct val="110000"/>
              </a:lnSpc>
              <a:spcAft>
                <a:spcPts val="600"/>
              </a:spcAft>
            </a:pPr>
            <a:r>
              <a:rPr lang="en-US" b="0" dirty="0"/>
              <a:t>Apache Kafka holds historical data, users may be required to increase the disk footprint capacity of the cluster.</a:t>
            </a:r>
          </a:p>
          <a:p>
            <a:pPr>
              <a:lnSpc>
                <a:spcPct val="110000"/>
              </a:lnSpc>
              <a:spcAft>
                <a:spcPts val="600"/>
              </a:spcAft>
            </a:pPr>
            <a:endParaRPr lang="en-US" b="0" dirty="0"/>
          </a:p>
        </p:txBody>
      </p:sp>
    </p:spTree>
    <p:extLst>
      <p:ext uri="{BB962C8B-B14F-4D97-AF65-F5344CB8AC3E}">
        <p14:creationId xmlns:p14="http://schemas.microsoft.com/office/powerpoint/2010/main" val="253981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1412489"/>
            <a:ext cx="2871095" cy="2127124"/>
          </a:xfrm>
        </p:spPr>
        <p:txBody>
          <a:bodyPr anchor="t">
            <a:normAutofit/>
          </a:bodyPr>
          <a:lstStyle/>
          <a:p>
            <a:r>
              <a:rPr lang="en-US" sz="3600" dirty="0">
                <a:solidFill>
                  <a:schemeClr val="bg1"/>
                </a:solidFill>
              </a:rPr>
              <a:t>Scalability: Kinesis</a:t>
            </a:r>
          </a:p>
        </p:txBody>
      </p:sp>
      <p:sp>
        <p:nvSpPr>
          <p:cNvPr id="6" name="Content Placeholder 5"/>
          <p:cNvSpPr>
            <a:spLocks noGrp="1"/>
          </p:cNvSpPr>
          <p:nvPr>
            <p:ph sz="half" idx="2"/>
          </p:nvPr>
        </p:nvSpPr>
        <p:spPr>
          <a:xfrm>
            <a:off x="4232228" y="1412488"/>
            <a:ext cx="7959772" cy="4835911"/>
          </a:xfrm>
        </p:spPr>
        <p:txBody>
          <a:bodyPr>
            <a:noAutofit/>
          </a:bodyPr>
          <a:lstStyle/>
          <a:p>
            <a:pPr fontAlgn="t">
              <a:lnSpc>
                <a:spcPct val="110000"/>
              </a:lnSpc>
              <a:spcAft>
                <a:spcPts val="600"/>
              </a:spcAft>
            </a:pPr>
            <a:r>
              <a:rPr lang="en-US" b="0" dirty="0"/>
              <a:t>Throughput of each Shard is pre-advertised. </a:t>
            </a:r>
          </a:p>
          <a:p>
            <a:pPr marL="0" indent="0" fontAlgn="t">
              <a:lnSpc>
                <a:spcPct val="110000"/>
              </a:lnSpc>
              <a:spcAft>
                <a:spcPts val="600"/>
              </a:spcAft>
              <a:buNone/>
            </a:pPr>
            <a:r>
              <a:rPr lang="en-US" b="0" dirty="0"/>
              <a:t>             1000 PUT records-per sec or 1MBps of write.</a:t>
            </a:r>
          </a:p>
          <a:p>
            <a:pPr marL="0" indent="0" fontAlgn="t">
              <a:lnSpc>
                <a:spcPct val="110000"/>
              </a:lnSpc>
              <a:spcAft>
                <a:spcPts val="600"/>
              </a:spcAft>
              <a:buNone/>
            </a:pPr>
            <a:r>
              <a:rPr lang="en-US" b="0" dirty="0"/>
              <a:t>             2Mbps or 5-transactions per-sec of read traffic.</a:t>
            </a:r>
          </a:p>
          <a:p>
            <a:pPr fontAlgn="t">
              <a:lnSpc>
                <a:spcPct val="110000"/>
              </a:lnSpc>
              <a:spcAft>
                <a:spcPts val="600"/>
              </a:spcAft>
            </a:pPr>
            <a:endParaRPr lang="en-US" b="0" dirty="0"/>
          </a:p>
          <a:p>
            <a:pPr fontAlgn="t">
              <a:lnSpc>
                <a:spcPct val="110000"/>
              </a:lnSpc>
              <a:spcAft>
                <a:spcPts val="600"/>
              </a:spcAft>
            </a:pPr>
            <a:r>
              <a:rPr lang="en-US" b="0" dirty="0"/>
              <a:t>In order to increase the throughput of a given Amazon Kinesis stream, more Shards can be added using </a:t>
            </a:r>
            <a:r>
              <a:rPr lang="en-US" b="0" dirty="0" err="1"/>
              <a:t>apis</a:t>
            </a:r>
            <a:r>
              <a:rPr lang="en-US" b="0" dirty="0"/>
              <a:t> or using AWS console. </a:t>
            </a:r>
          </a:p>
          <a:p>
            <a:pPr fontAlgn="t">
              <a:lnSpc>
                <a:spcPct val="110000"/>
              </a:lnSpc>
              <a:spcAft>
                <a:spcPts val="600"/>
              </a:spcAft>
            </a:pPr>
            <a:endParaRPr lang="en-US" b="0" dirty="0"/>
          </a:p>
          <a:p>
            <a:pPr fontAlgn="t">
              <a:lnSpc>
                <a:spcPct val="110000"/>
              </a:lnSpc>
              <a:spcAft>
                <a:spcPts val="600"/>
              </a:spcAft>
            </a:pPr>
            <a:r>
              <a:rPr lang="en-US" b="0" dirty="0"/>
              <a:t>The benefit of the Amazon Kinesis throughput model is that the users have a prior knowledge of the exact performance numbers to expect for every provisioned Shard.</a:t>
            </a:r>
          </a:p>
          <a:p>
            <a:pPr fontAlgn="t">
              <a:lnSpc>
                <a:spcPct val="110000"/>
              </a:lnSpc>
              <a:spcAft>
                <a:spcPts val="600"/>
              </a:spcAft>
            </a:pPr>
            <a:endParaRPr lang="en-US" b="0" dirty="0"/>
          </a:p>
          <a:p>
            <a:pPr fontAlgn="t">
              <a:lnSpc>
                <a:spcPct val="110000"/>
              </a:lnSpc>
              <a:spcAft>
                <a:spcPts val="600"/>
              </a:spcAft>
            </a:pPr>
            <a:r>
              <a:rPr lang="en-US" b="0" dirty="0"/>
              <a:t>Current read limit of 5 transaction-per second limits on how many applications can read from one shard at any given time.</a:t>
            </a:r>
          </a:p>
          <a:p>
            <a:pPr fontAlgn="t">
              <a:lnSpc>
                <a:spcPct val="110000"/>
              </a:lnSpc>
              <a:spcAft>
                <a:spcPts val="600"/>
              </a:spcAft>
            </a:pPr>
            <a:endParaRPr lang="en-US" b="0" dirty="0"/>
          </a:p>
        </p:txBody>
      </p:sp>
    </p:spTree>
    <p:extLst>
      <p:ext uri="{BB962C8B-B14F-4D97-AF65-F5344CB8AC3E}">
        <p14:creationId xmlns:p14="http://schemas.microsoft.com/office/powerpoint/2010/main" val="40465882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p:cNvSpPr>
            <a:spLocks noGrp="1"/>
          </p:cNvSpPr>
          <p:nvPr>
            <p:ph sz="half" idx="1"/>
          </p:nvPr>
        </p:nvSpPr>
        <p:spPr>
          <a:xfrm>
            <a:off x="4480438" y="685800"/>
            <a:ext cx="3291962" cy="1600200"/>
          </a:xfrm>
        </p:spPr>
        <p:txBody>
          <a:bodyPr>
            <a:normAutofit/>
          </a:bodyPr>
          <a:lstStyle/>
          <a:p>
            <a:pPr marL="0" lvl="0" indent="0" eaLnBrk="0" hangingPunct="0">
              <a:lnSpc>
                <a:spcPct val="110000"/>
              </a:lnSpc>
              <a:spcBef>
                <a:spcPct val="30000"/>
              </a:spcBef>
              <a:buNone/>
              <a:defRPr/>
            </a:pPr>
            <a:r>
              <a:rPr lang="en-US" dirty="0"/>
              <a:t>Kafka</a:t>
            </a:r>
            <a:r>
              <a:rPr lang="en-US" b="0" dirty="0"/>
              <a:t>  </a:t>
            </a:r>
          </a:p>
          <a:p>
            <a:pPr marL="0" lvl="0" indent="0" eaLnBrk="0" hangingPunct="0">
              <a:lnSpc>
                <a:spcPct val="110000"/>
              </a:lnSpc>
              <a:spcBef>
                <a:spcPct val="30000"/>
              </a:spcBef>
              <a:buNone/>
              <a:defRPr/>
            </a:pPr>
            <a:r>
              <a:rPr lang="en-US" b="0" dirty="0"/>
              <a:t>Configured to perform &lt; 1second </a:t>
            </a:r>
          </a:p>
          <a:p>
            <a:pPr marL="0" lvl="0" indent="0" eaLnBrk="0" hangingPunct="0">
              <a:lnSpc>
                <a:spcPct val="110000"/>
              </a:lnSpc>
              <a:spcBef>
                <a:spcPct val="30000"/>
              </a:spcBef>
              <a:buNone/>
              <a:defRPr/>
            </a:pPr>
            <a:endParaRPr lang="en-US" b="0" dirty="0"/>
          </a:p>
          <a:p>
            <a:pPr marL="0" lvl="0" indent="0" eaLnBrk="0" hangingPunct="0">
              <a:lnSpc>
                <a:spcPct val="110000"/>
              </a:lnSpc>
              <a:spcBef>
                <a:spcPct val="30000"/>
              </a:spcBef>
              <a:buNone/>
              <a:defRPr/>
            </a:pPr>
            <a:endParaRPr lang="en-US" b="0" dirty="0"/>
          </a:p>
          <a:p>
            <a:pPr marL="0" lvl="0" indent="0" eaLnBrk="0" hangingPunct="0">
              <a:lnSpc>
                <a:spcPct val="110000"/>
              </a:lnSpc>
              <a:spcBef>
                <a:spcPct val="30000"/>
              </a:spcBef>
              <a:buNone/>
              <a:defRPr/>
            </a:pPr>
            <a:endParaRPr lang="en-US" b="0" dirty="0"/>
          </a:p>
          <a:p>
            <a:pPr marL="0" lvl="0" indent="0" eaLnBrk="0" hangingPunct="0">
              <a:lnSpc>
                <a:spcPct val="110000"/>
              </a:lnSpc>
              <a:spcBef>
                <a:spcPct val="30000"/>
              </a:spcBef>
              <a:buNone/>
              <a:defRPr/>
            </a:pPr>
            <a:endParaRPr lang="en-US" b="0" dirty="0"/>
          </a:p>
          <a:p>
            <a:pPr marL="0" lvl="0" indent="0" eaLnBrk="0" hangingPunct="0">
              <a:lnSpc>
                <a:spcPct val="110000"/>
              </a:lnSpc>
              <a:spcBef>
                <a:spcPct val="30000"/>
              </a:spcBef>
              <a:buNone/>
              <a:defRPr/>
            </a:pPr>
            <a:endParaRPr lang="en-US" b="0" dirty="0"/>
          </a:p>
          <a:p>
            <a:pPr marL="0" lvl="0" indent="0" eaLnBrk="0" hangingPunct="0">
              <a:lnSpc>
                <a:spcPct val="110000"/>
              </a:lnSpc>
              <a:spcBef>
                <a:spcPct val="30000"/>
              </a:spcBef>
              <a:buNone/>
              <a:defRPr/>
            </a:pPr>
            <a:endParaRPr lang="en-US" b="0" dirty="0"/>
          </a:p>
        </p:txBody>
      </p:sp>
      <p:sp>
        <p:nvSpPr>
          <p:cNvPr id="4" name="Title 3">
            <a:extLst>
              <a:ext uri="{FF2B5EF4-FFF2-40B4-BE49-F238E27FC236}">
                <a16:creationId xmlns:a16="http://schemas.microsoft.com/office/drawing/2014/main" id="{52B00190-F37F-614D-9035-14046AFF914A}"/>
              </a:ext>
            </a:extLst>
          </p:cNvPr>
          <p:cNvSpPr>
            <a:spLocks noGrp="1"/>
          </p:cNvSpPr>
          <p:nvPr>
            <p:ph type="title"/>
          </p:nvPr>
        </p:nvSpPr>
        <p:spPr>
          <a:xfrm>
            <a:off x="165726" y="673956"/>
            <a:ext cx="3949074" cy="703263"/>
          </a:xfrm>
        </p:spPr>
        <p:txBody>
          <a:bodyPr/>
          <a:lstStyle/>
          <a:p>
            <a:r>
              <a:rPr lang="en-US" sz="2800" dirty="0">
                <a:solidFill>
                  <a:schemeClr val="bg1"/>
                </a:solidFill>
              </a:rPr>
              <a:t>Latency</a:t>
            </a:r>
          </a:p>
        </p:txBody>
      </p:sp>
      <p:sp>
        <p:nvSpPr>
          <p:cNvPr id="10" name="Content Placeholder 10">
            <a:extLst>
              <a:ext uri="{FF2B5EF4-FFF2-40B4-BE49-F238E27FC236}">
                <a16:creationId xmlns:a16="http://schemas.microsoft.com/office/drawing/2014/main" id="{18D9E799-880D-724D-9CBA-D114F518E90F}"/>
              </a:ext>
            </a:extLst>
          </p:cNvPr>
          <p:cNvSpPr txBox="1">
            <a:spLocks/>
          </p:cNvSpPr>
          <p:nvPr/>
        </p:nvSpPr>
        <p:spPr bwMode="gray">
          <a:xfrm>
            <a:off x="7831506" y="673956"/>
            <a:ext cx="3291962" cy="1764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4950" indent="-234950" algn="l" rtl="0" eaLnBrk="1" fontAlgn="base" hangingPunct="1">
              <a:lnSpc>
                <a:spcPct val="120000"/>
              </a:lnSpc>
              <a:spcBef>
                <a:spcPts val="0"/>
              </a:spcBef>
              <a:spcAft>
                <a:spcPct val="0"/>
              </a:spcAft>
              <a:buChar char="•"/>
              <a:defRPr sz="1600" b="1">
                <a:solidFill>
                  <a:schemeClr val="tx1"/>
                </a:solidFill>
                <a:latin typeface="+mn-lt"/>
                <a:ea typeface="+mn-ea"/>
                <a:cs typeface="+mn-cs"/>
              </a:defRPr>
            </a:lvl1pPr>
            <a:lvl2pPr marL="568325" indent="-219075" algn="l" rtl="0" eaLnBrk="1" fontAlgn="base" hangingPunct="1">
              <a:lnSpc>
                <a:spcPct val="120000"/>
              </a:lnSpc>
              <a:spcBef>
                <a:spcPts val="0"/>
              </a:spcBef>
              <a:spcAft>
                <a:spcPct val="0"/>
              </a:spcAft>
              <a:buChar char="–"/>
              <a:defRPr sz="1400">
                <a:solidFill>
                  <a:schemeClr val="tx1"/>
                </a:solidFill>
                <a:latin typeface="+mn-lt"/>
              </a:defRPr>
            </a:lvl2pPr>
            <a:lvl3pPr marL="908050" indent="-215900" algn="l" rtl="0" eaLnBrk="1" fontAlgn="base" hangingPunct="1">
              <a:lnSpc>
                <a:spcPct val="120000"/>
              </a:lnSpc>
              <a:spcBef>
                <a:spcPts val="0"/>
              </a:spcBef>
              <a:spcAft>
                <a:spcPct val="0"/>
              </a:spcAft>
              <a:buChar char="•"/>
              <a:defRPr sz="1200">
                <a:solidFill>
                  <a:schemeClr val="tx1"/>
                </a:solidFill>
                <a:latin typeface="+mn-lt"/>
              </a:defRPr>
            </a:lvl3pPr>
            <a:lvl4pPr marL="1257300" indent="-234950" algn="l" rtl="0" eaLnBrk="1" fontAlgn="base" hangingPunct="1">
              <a:lnSpc>
                <a:spcPct val="120000"/>
              </a:lnSpc>
              <a:spcBef>
                <a:spcPts val="0"/>
              </a:spcBef>
              <a:spcAft>
                <a:spcPct val="0"/>
              </a:spcAft>
              <a:buChar char="–"/>
              <a:defRPr sz="1200">
                <a:solidFill>
                  <a:schemeClr val="tx1"/>
                </a:solidFill>
                <a:latin typeface="+mn-lt"/>
              </a:defRPr>
            </a:lvl4pPr>
            <a:lvl5pPr marL="1612900" indent="-241300" algn="l" rtl="0" eaLnBrk="1" fontAlgn="base" hangingPunct="1">
              <a:lnSpc>
                <a:spcPct val="120000"/>
              </a:lnSpc>
              <a:spcBef>
                <a:spcPts val="0"/>
              </a:spcBef>
              <a:spcAft>
                <a:spcPct val="0"/>
              </a:spcAft>
              <a:buChar char="•"/>
              <a:defRPr sz="1200">
                <a:solidFill>
                  <a:schemeClr val="tx1"/>
                </a:solidFill>
                <a:latin typeface="+mn-lt"/>
              </a:defRPr>
            </a:lvl5pPr>
            <a:lvl6pPr marL="2070100" indent="-241300" algn="l" rtl="0" eaLnBrk="1" fontAlgn="base" hangingPunct="1">
              <a:lnSpc>
                <a:spcPct val="120000"/>
              </a:lnSpc>
              <a:spcBef>
                <a:spcPct val="20000"/>
              </a:spcBef>
              <a:spcAft>
                <a:spcPct val="0"/>
              </a:spcAft>
              <a:buChar char="•"/>
              <a:defRPr sz="1800">
                <a:solidFill>
                  <a:schemeClr val="tx1"/>
                </a:solidFill>
                <a:latin typeface="+mn-lt"/>
              </a:defRPr>
            </a:lvl6pPr>
            <a:lvl7pPr marL="2527300" indent="-241300" algn="l" rtl="0" eaLnBrk="1" fontAlgn="base" hangingPunct="1">
              <a:lnSpc>
                <a:spcPct val="120000"/>
              </a:lnSpc>
              <a:spcBef>
                <a:spcPct val="20000"/>
              </a:spcBef>
              <a:spcAft>
                <a:spcPct val="0"/>
              </a:spcAft>
              <a:buChar char="•"/>
              <a:defRPr sz="1800">
                <a:solidFill>
                  <a:schemeClr val="tx1"/>
                </a:solidFill>
                <a:latin typeface="+mn-lt"/>
              </a:defRPr>
            </a:lvl7pPr>
            <a:lvl8pPr marL="2984500" indent="-241300" algn="l" rtl="0" eaLnBrk="1" fontAlgn="base" hangingPunct="1">
              <a:lnSpc>
                <a:spcPct val="120000"/>
              </a:lnSpc>
              <a:spcBef>
                <a:spcPct val="20000"/>
              </a:spcBef>
              <a:spcAft>
                <a:spcPct val="0"/>
              </a:spcAft>
              <a:buChar char="•"/>
              <a:defRPr sz="1800">
                <a:solidFill>
                  <a:schemeClr val="tx1"/>
                </a:solidFill>
                <a:latin typeface="+mn-lt"/>
              </a:defRPr>
            </a:lvl8pPr>
            <a:lvl9pPr marL="3441700" indent="-241300" algn="l" rtl="0" eaLnBrk="1" fontAlgn="base" hangingPunct="1">
              <a:lnSpc>
                <a:spcPct val="120000"/>
              </a:lnSpc>
              <a:spcBef>
                <a:spcPct val="20000"/>
              </a:spcBef>
              <a:spcAft>
                <a:spcPct val="0"/>
              </a:spcAft>
              <a:buChar char="•"/>
              <a:defRPr sz="1800">
                <a:solidFill>
                  <a:schemeClr val="tx1"/>
                </a:solidFill>
                <a:latin typeface="+mn-lt"/>
              </a:defRPr>
            </a:lvl9pPr>
          </a:lstStyle>
          <a:p>
            <a:pPr marL="0" indent="0" eaLnBrk="0" hangingPunct="0">
              <a:lnSpc>
                <a:spcPct val="110000"/>
              </a:lnSpc>
              <a:spcBef>
                <a:spcPct val="30000"/>
              </a:spcBef>
              <a:buFontTx/>
              <a:buNone/>
              <a:defRPr/>
            </a:pPr>
            <a:r>
              <a:rPr lang="en-US" kern="0" dirty="0"/>
              <a:t>Kinesis</a:t>
            </a:r>
            <a:r>
              <a:rPr lang="en-US" b="0" kern="0" dirty="0"/>
              <a:t>  </a:t>
            </a:r>
          </a:p>
          <a:p>
            <a:pPr marL="0" indent="0" eaLnBrk="0" hangingPunct="0">
              <a:lnSpc>
                <a:spcPct val="110000"/>
              </a:lnSpc>
              <a:spcBef>
                <a:spcPct val="30000"/>
              </a:spcBef>
              <a:buFontTx/>
              <a:buNone/>
              <a:defRPr/>
            </a:pPr>
            <a:r>
              <a:rPr lang="en-US" b="0" kern="0" dirty="0"/>
              <a:t>Latency in the range of 1-5 seconds. Applications that require &lt; 1-second latency are not an ideal use-case for Amazon Kinesis.</a:t>
            </a:r>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p:txBody>
      </p:sp>
      <p:sp>
        <p:nvSpPr>
          <p:cNvPr id="13" name="Content Placeholder 10">
            <a:extLst>
              <a:ext uri="{FF2B5EF4-FFF2-40B4-BE49-F238E27FC236}">
                <a16:creationId xmlns:a16="http://schemas.microsoft.com/office/drawing/2014/main" id="{D10752E9-160B-F846-98AB-06A720F241CC}"/>
              </a:ext>
            </a:extLst>
          </p:cNvPr>
          <p:cNvSpPr txBox="1">
            <a:spLocks/>
          </p:cNvSpPr>
          <p:nvPr/>
        </p:nvSpPr>
        <p:spPr bwMode="gray">
          <a:xfrm>
            <a:off x="4331014" y="3233983"/>
            <a:ext cx="3291962"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4950" indent="-234950" algn="l" rtl="0" eaLnBrk="1" fontAlgn="base" hangingPunct="1">
              <a:lnSpc>
                <a:spcPct val="120000"/>
              </a:lnSpc>
              <a:spcBef>
                <a:spcPts val="0"/>
              </a:spcBef>
              <a:spcAft>
                <a:spcPct val="0"/>
              </a:spcAft>
              <a:buChar char="•"/>
              <a:defRPr sz="1600" b="1">
                <a:solidFill>
                  <a:schemeClr val="tx1"/>
                </a:solidFill>
                <a:latin typeface="+mn-lt"/>
                <a:ea typeface="+mn-ea"/>
                <a:cs typeface="+mn-cs"/>
              </a:defRPr>
            </a:lvl1pPr>
            <a:lvl2pPr marL="568325" indent="-219075" algn="l" rtl="0" eaLnBrk="1" fontAlgn="base" hangingPunct="1">
              <a:lnSpc>
                <a:spcPct val="120000"/>
              </a:lnSpc>
              <a:spcBef>
                <a:spcPts val="0"/>
              </a:spcBef>
              <a:spcAft>
                <a:spcPct val="0"/>
              </a:spcAft>
              <a:buChar char="–"/>
              <a:defRPr sz="1400">
                <a:solidFill>
                  <a:schemeClr val="tx1"/>
                </a:solidFill>
                <a:latin typeface="+mn-lt"/>
              </a:defRPr>
            </a:lvl2pPr>
            <a:lvl3pPr marL="908050" indent="-215900" algn="l" rtl="0" eaLnBrk="1" fontAlgn="base" hangingPunct="1">
              <a:lnSpc>
                <a:spcPct val="120000"/>
              </a:lnSpc>
              <a:spcBef>
                <a:spcPts val="0"/>
              </a:spcBef>
              <a:spcAft>
                <a:spcPct val="0"/>
              </a:spcAft>
              <a:buChar char="•"/>
              <a:defRPr sz="1200">
                <a:solidFill>
                  <a:schemeClr val="tx1"/>
                </a:solidFill>
                <a:latin typeface="+mn-lt"/>
              </a:defRPr>
            </a:lvl3pPr>
            <a:lvl4pPr marL="1257300" indent="-234950" algn="l" rtl="0" eaLnBrk="1" fontAlgn="base" hangingPunct="1">
              <a:lnSpc>
                <a:spcPct val="120000"/>
              </a:lnSpc>
              <a:spcBef>
                <a:spcPts val="0"/>
              </a:spcBef>
              <a:spcAft>
                <a:spcPct val="0"/>
              </a:spcAft>
              <a:buChar char="–"/>
              <a:defRPr sz="1200">
                <a:solidFill>
                  <a:schemeClr val="tx1"/>
                </a:solidFill>
                <a:latin typeface="+mn-lt"/>
              </a:defRPr>
            </a:lvl4pPr>
            <a:lvl5pPr marL="1612900" indent="-241300" algn="l" rtl="0" eaLnBrk="1" fontAlgn="base" hangingPunct="1">
              <a:lnSpc>
                <a:spcPct val="120000"/>
              </a:lnSpc>
              <a:spcBef>
                <a:spcPts val="0"/>
              </a:spcBef>
              <a:spcAft>
                <a:spcPct val="0"/>
              </a:spcAft>
              <a:buChar char="•"/>
              <a:defRPr sz="1200">
                <a:solidFill>
                  <a:schemeClr val="tx1"/>
                </a:solidFill>
                <a:latin typeface="+mn-lt"/>
              </a:defRPr>
            </a:lvl5pPr>
            <a:lvl6pPr marL="2070100" indent="-241300" algn="l" rtl="0" eaLnBrk="1" fontAlgn="base" hangingPunct="1">
              <a:lnSpc>
                <a:spcPct val="120000"/>
              </a:lnSpc>
              <a:spcBef>
                <a:spcPct val="20000"/>
              </a:spcBef>
              <a:spcAft>
                <a:spcPct val="0"/>
              </a:spcAft>
              <a:buChar char="•"/>
              <a:defRPr sz="1800">
                <a:solidFill>
                  <a:schemeClr val="tx1"/>
                </a:solidFill>
                <a:latin typeface="+mn-lt"/>
              </a:defRPr>
            </a:lvl6pPr>
            <a:lvl7pPr marL="2527300" indent="-241300" algn="l" rtl="0" eaLnBrk="1" fontAlgn="base" hangingPunct="1">
              <a:lnSpc>
                <a:spcPct val="120000"/>
              </a:lnSpc>
              <a:spcBef>
                <a:spcPct val="20000"/>
              </a:spcBef>
              <a:spcAft>
                <a:spcPct val="0"/>
              </a:spcAft>
              <a:buChar char="•"/>
              <a:defRPr sz="1800">
                <a:solidFill>
                  <a:schemeClr val="tx1"/>
                </a:solidFill>
                <a:latin typeface="+mn-lt"/>
              </a:defRPr>
            </a:lvl7pPr>
            <a:lvl8pPr marL="2984500" indent="-241300" algn="l" rtl="0" eaLnBrk="1" fontAlgn="base" hangingPunct="1">
              <a:lnSpc>
                <a:spcPct val="120000"/>
              </a:lnSpc>
              <a:spcBef>
                <a:spcPct val="20000"/>
              </a:spcBef>
              <a:spcAft>
                <a:spcPct val="0"/>
              </a:spcAft>
              <a:buChar char="•"/>
              <a:defRPr sz="1800">
                <a:solidFill>
                  <a:schemeClr val="tx1"/>
                </a:solidFill>
                <a:latin typeface="+mn-lt"/>
              </a:defRPr>
            </a:lvl8pPr>
            <a:lvl9pPr marL="3441700" indent="-241300" algn="l" rtl="0" eaLnBrk="1" fontAlgn="base" hangingPunct="1">
              <a:lnSpc>
                <a:spcPct val="120000"/>
              </a:lnSpc>
              <a:spcBef>
                <a:spcPct val="20000"/>
              </a:spcBef>
              <a:spcAft>
                <a:spcPct val="0"/>
              </a:spcAft>
              <a:buChar char="•"/>
              <a:defRPr sz="1800">
                <a:solidFill>
                  <a:schemeClr val="tx1"/>
                </a:solidFill>
                <a:latin typeface="+mn-lt"/>
              </a:defRPr>
            </a:lvl9pPr>
          </a:lstStyle>
          <a:p>
            <a:pPr marL="0" indent="0" eaLnBrk="0" hangingPunct="0">
              <a:lnSpc>
                <a:spcPct val="110000"/>
              </a:lnSpc>
              <a:spcBef>
                <a:spcPct val="30000"/>
              </a:spcBef>
              <a:buFontTx/>
              <a:buNone/>
              <a:defRPr/>
            </a:pPr>
            <a:r>
              <a:rPr lang="en-US" kern="0" dirty="0"/>
              <a:t>Kafka</a:t>
            </a:r>
            <a:r>
              <a:rPr lang="en-US" b="0" kern="0" dirty="0"/>
              <a:t>  </a:t>
            </a:r>
          </a:p>
          <a:p>
            <a:pPr marL="0" indent="0" eaLnBrk="0" hangingPunct="0">
              <a:lnSpc>
                <a:spcPct val="110000"/>
              </a:lnSpc>
              <a:spcBef>
                <a:spcPct val="30000"/>
              </a:spcBef>
              <a:buFontTx/>
              <a:buNone/>
              <a:defRPr/>
            </a:pPr>
            <a:r>
              <a:rPr lang="en-US" b="0" dirty="0"/>
              <a:t>Provides durability by replicating data to multiple broker nodes</a:t>
            </a:r>
            <a:endParaRPr lang="en-US" b="0" kern="0" dirty="0"/>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p:txBody>
      </p:sp>
      <p:sp>
        <p:nvSpPr>
          <p:cNvPr id="14" name="Content Placeholder 10">
            <a:extLst>
              <a:ext uri="{FF2B5EF4-FFF2-40B4-BE49-F238E27FC236}">
                <a16:creationId xmlns:a16="http://schemas.microsoft.com/office/drawing/2014/main" id="{44EF5F22-A8B2-3D4E-8275-C22BF2A1749D}"/>
              </a:ext>
            </a:extLst>
          </p:cNvPr>
          <p:cNvSpPr txBox="1">
            <a:spLocks/>
          </p:cNvSpPr>
          <p:nvPr/>
        </p:nvSpPr>
        <p:spPr bwMode="gray">
          <a:xfrm>
            <a:off x="7831506" y="3233983"/>
            <a:ext cx="3291962" cy="1764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4950" indent="-234950" algn="l" rtl="0" eaLnBrk="1" fontAlgn="base" hangingPunct="1">
              <a:lnSpc>
                <a:spcPct val="120000"/>
              </a:lnSpc>
              <a:spcBef>
                <a:spcPts val="0"/>
              </a:spcBef>
              <a:spcAft>
                <a:spcPct val="0"/>
              </a:spcAft>
              <a:buChar char="•"/>
              <a:defRPr sz="1600" b="1">
                <a:solidFill>
                  <a:schemeClr val="tx1"/>
                </a:solidFill>
                <a:latin typeface="+mn-lt"/>
                <a:ea typeface="+mn-ea"/>
                <a:cs typeface="+mn-cs"/>
              </a:defRPr>
            </a:lvl1pPr>
            <a:lvl2pPr marL="568325" indent="-219075" algn="l" rtl="0" eaLnBrk="1" fontAlgn="base" hangingPunct="1">
              <a:lnSpc>
                <a:spcPct val="120000"/>
              </a:lnSpc>
              <a:spcBef>
                <a:spcPts val="0"/>
              </a:spcBef>
              <a:spcAft>
                <a:spcPct val="0"/>
              </a:spcAft>
              <a:buChar char="–"/>
              <a:defRPr sz="1400">
                <a:solidFill>
                  <a:schemeClr val="tx1"/>
                </a:solidFill>
                <a:latin typeface="+mn-lt"/>
              </a:defRPr>
            </a:lvl2pPr>
            <a:lvl3pPr marL="908050" indent="-215900" algn="l" rtl="0" eaLnBrk="1" fontAlgn="base" hangingPunct="1">
              <a:lnSpc>
                <a:spcPct val="120000"/>
              </a:lnSpc>
              <a:spcBef>
                <a:spcPts val="0"/>
              </a:spcBef>
              <a:spcAft>
                <a:spcPct val="0"/>
              </a:spcAft>
              <a:buChar char="•"/>
              <a:defRPr sz="1200">
                <a:solidFill>
                  <a:schemeClr val="tx1"/>
                </a:solidFill>
                <a:latin typeface="+mn-lt"/>
              </a:defRPr>
            </a:lvl3pPr>
            <a:lvl4pPr marL="1257300" indent="-234950" algn="l" rtl="0" eaLnBrk="1" fontAlgn="base" hangingPunct="1">
              <a:lnSpc>
                <a:spcPct val="120000"/>
              </a:lnSpc>
              <a:spcBef>
                <a:spcPts val="0"/>
              </a:spcBef>
              <a:spcAft>
                <a:spcPct val="0"/>
              </a:spcAft>
              <a:buChar char="–"/>
              <a:defRPr sz="1200">
                <a:solidFill>
                  <a:schemeClr val="tx1"/>
                </a:solidFill>
                <a:latin typeface="+mn-lt"/>
              </a:defRPr>
            </a:lvl4pPr>
            <a:lvl5pPr marL="1612900" indent="-241300" algn="l" rtl="0" eaLnBrk="1" fontAlgn="base" hangingPunct="1">
              <a:lnSpc>
                <a:spcPct val="120000"/>
              </a:lnSpc>
              <a:spcBef>
                <a:spcPts val="0"/>
              </a:spcBef>
              <a:spcAft>
                <a:spcPct val="0"/>
              </a:spcAft>
              <a:buChar char="•"/>
              <a:defRPr sz="1200">
                <a:solidFill>
                  <a:schemeClr val="tx1"/>
                </a:solidFill>
                <a:latin typeface="+mn-lt"/>
              </a:defRPr>
            </a:lvl5pPr>
            <a:lvl6pPr marL="2070100" indent="-241300" algn="l" rtl="0" eaLnBrk="1" fontAlgn="base" hangingPunct="1">
              <a:lnSpc>
                <a:spcPct val="120000"/>
              </a:lnSpc>
              <a:spcBef>
                <a:spcPct val="20000"/>
              </a:spcBef>
              <a:spcAft>
                <a:spcPct val="0"/>
              </a:spcAft>
              <a:buChar char="•"/>
              <a:defRPr sz="1800">
                <a:solidFill>
                  <a:schemeClr val="tx1"/>
                </a:solidFill>
                <a:latin typeface="+mn-lt"/>
              </a:defRPr>
            </a:lvl6pPr>
            <a:lvl7pPr marL="2527300" indent="-241300" algn="l" rtl="0" eaLnBrk="1" fontAlgn="base" hangingPunct="1">
              <a:lnSpc>
                <a:spcPct val="120000"/>
              </a:lnSpc>
              <a:spcBef>
                <a:spcPct val="20000"/>
              </a:spcBef>
              <a:spcAft>
                <a:spcPct val="0"/>
              </a:spcAft>
              <a:buChar char="•"/>
              <a:defRPr sz="1800">
                <a:solidFill>
                  <a:schemeClr val="tx1"/>
                </a:solidFill>
                <a:latin typeface="+mn-lt"/>
              </a:defRPr>
            </a:lvl7pPr>
            <a:lvl8pPr marL="2984500" indent="-241300" algn="l" rtl="0" eaLnBrk="1" fontAlgn="base" hangingPunct="1">
              <a:lnSpc>
                <a:spcPct val="120000"/>
              </a:lnSpc>
              <a:spcBef>
                <a:spcPct val="20000"/>
              </a:spcBef>
              <a:spcAft>
                <a:spcPct val="0"/>
              </a:spcAft>
              <a:buChar char="•"/>
              <a:defRPr sz="1800">
                <a:solidFill>
                  <a:schemeClr val="tx1"/>
                </a:solidFill>
                <a:latin typeface="+mn-lt"/>
              </a:defRPr>
            </a:lvl8pPr>
            <a:lvl9pPr marL="3441700" indent="-241300" algn="l" rtl="0" eaLnBrk="1" fontAlgn="base" hangingPunct="1">
              <a:lnSpc>
                <a:spcPct val="120000"/>
              </a:lnSpc>
              <a:spcBef>
                <a:spcPct val="20000"/>
              </a:spcBef>
              <a:spcAft>
                <a:spcPct val="0"/>
              </a:spcAft>
              <a:buChar char="•"/>
              <a:defRPr sz="1800">
                <a:solidFill>
                  <a:schemeClr val="tx1"/>
                </a:solidFill>
                <a:latin typeface="+mn-lt"/>
              </a:defRPr>
            </a:lvl9pPr>
          </a:lstStyle>
          <a:p>
            <a:pPr marL="0" indent="0" eaLnBrk="0" hangingPunct="0">
              <a:lnSpc>
                <a:spcPct val="110000"/>
              </a:lnSpc>
              <a:spcBef>
                <a:spcPct val="30000"/>
              </a:spcBef>
              <a:buFontTx/>
              <a:buNone/>
              <a:defRPr/>
            </a:pPr>
            <a:r>
              <a:rPr lang="en-US" kern="0" dirty="0"/>
              <a:t>Kinesis</a:t>
            </a:r>
            <a:r>
              <a:rPr lang="en-US" b="0" kern="0" dirty="0"/>
              <a:t>  </a:t>
            </a:r>
          </a:p>
          <a:p>
            <a:pPr marL="0" indent="0">
              <a:buNone/>
            </a:pPr>
            <a:r>
              <a:rPr lang="en-US" b="0" dirty="0"/>
              <a:t>Provides the same durability guarantees by replicating the data to multiple availability zones.</a:t>
            </a:r>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a:p>
            <a:pPr marL="0" indent="0" eaLnBrk="0" hangingPunct="0">
              <a:lnSpc>
                <a:spcPct val="110000"/>
              </a:lnSpc>
              <a:spcBef>
                <a:spcPct val="30000"/>
              </a:spcBef>
              <a:buFontTx/>
              <a:buNone/>
              <a:defRPr/>
            </a:pPr>
            <a:endParaRPr lang="en-US" b="0" kern="0" dirty="0"/>
          </a:p>
        </p:txBody>
      </p:sp>
      <p:sp>
        <p:nvSpPr>
          <p:cNvPr id="7" name="TextBox 6">
            <a:extLst>
              <a:ext uri="{FF2B5EF4-FFF2-40B4-BE49-F238E27FC236}">
                <a16:creationId xmlns:a16="http://schemas.microsoft.com/office/drawing/2014/main" id="{E164EC6C-B7D5-B541-B36C-60D1BFE028C6}"/>
              </a:ext>
            </a:extLst>
          </p:cNvPr>
          <p:cNvSpPr txBox="1"/>
          <p:nvPr/>
        </p:nvSpPr>
        <p:spPr>
          <a:xfrm>
            <a:off x="4421332" y="2970275"/>
            <a:ext cx="1594338" cy="400110"/>
          </a:xfrm>
          <a:prstGeom prst="rect">
            <a:avLst/>
          </a:prstGeom>
          <a:noFill/>
        </p:spPr>
        <p:txBody>
          <a:bodyPr wrap="square" rtlCol="0">
            <a:spAutoFit/>
          </a:bodyPr>
          <a:lstStyle/>
          <a:p>
            <a:endParaRPr lang="en-US" sz="2000" dirty="0"/>
          </a:p>
        </p:txBody>
      </p:sp>
      <p:sp>
        <p:nvSpPr>
          <p:cNvPr id="9" name="TextBox 8">
            <a:extLst>
              <a:ext uri="{FF2B5EF4-FFF2-40B4-BE49-F238E27FC236}">
                <a16:creationId xmlns:a16="http://schemas.microsoft.com/office/drawing/2014/main" id="{520C2BA4-67F1-3C41-B887-D3B4FBD8305A}"/>
              </a:ext>
            </a:extLst>
          </p:cNvPr>
          <p:cNvSpPr txBox="1"/>
          <p:nvPr/>
        </p:nvSpPr>
        <p:spPr>
          <a:xfrm>
            <a:off x="4361949" y="5235716"/>
            <a:ext cx="7959771" cy="892552"/>
          </a:xfrm>
          <a:prstGeom prst="rect">
            <a:avLst/>
          </a:prstGeom>
          <a:noFill/>
        </p:spPr>
        <p:txBody>
          <a:bodyPr wrap="square" rtlCol="0">
            <a:spAutoFit/>
          </a:bodyPr>
          <a:lstStyle/>
          <a:p>
            <a:pPr algn="just"/>
            <a:r>
              <a:rPr lang="en-US" sz="2000" dirty="0"/>
              <a:t>Delivery Semantics</a:t>
            </a:r>
            <a:endParaRPr lang="en-US" sz="2000" b="0" dirty="0"/>
          </a:p>
          <a:p>
            <a:pPr algn="just"/>
            <a:endParaRPr lang="en-US" b="0" dirty="0"/>
          </a:p>
          <a:p>
            <a:pPr algn="just"/>
            <a:r>
              <a:rPr lang="en-US" b="0" dirty="0"/>
              <a:t>Both Apache Kafka and Amazon Kinesis provide at-least-once delivery semantic.</a:t>
            </a:r>
          </a:p>
        </p:txBody>
      </p:sp>
      <p:sp>
        <p:nvSpPr>
          <p:cNvPr id="18" name="Title 3">
            <a:extLst>
              <a:ext uri="{FF2B5EF4-FFF2-40B4-BE49-F238E27FC236}">
                <a16:creationId xmlns:a16="http://schemas.microsoft.com/office/drawing/2014/main" id="{75D1FE96-DD5B-EC44-AA6D-E81C831F8672}"/>
              </a:ext>
            </a:extLst>
          </p:cNvPr>
          <p:cNvSpPr txBox="1">
            <a:spLocks/>
          </p:cNvSpPr>
          <p:nvPr/>
        </p:nvSpPr>
        <p:spPr bwMode="gray">
          <a:xfrm>
            <a:off x="77448" y="3091842"/>
            <a:ext cx="3949074" cy="703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defRPr>
            </a:lvl2pPr>
            <a:lvl3pPr algn="l" rtl="0" eaLnBrk="1" fontAlgn="base" hangingPunct="1">
              <a:spcBef>
                <a:spcPct val="0"/>
              </a:spcBef>
              <a:spcAft>
                <a:spcPct val="0"/>
              </a:spcAft>
              <a:defRPr sz="2000" b="1">
                <a:solidFill>
                  <a:schemeClr val="tx2"/>
                </a:solidFill>
                <a:latin typeface="Arial" charset="0"/>
              </a:defRPr>
            </a:lvl3pPr>
            <a:lvl4pPr algn="l" rtl="0" eaLnBrk="1" fontAlgn="base" hangingPunct="1">
              <a:spcBef>
                <a:spcPct val="0"/>
              </a:spcBef>
              <a:spcAft>
                <a:spcPct val="0"/>
              </a:spcAft>
              <a:defRPr sz="2000" b="1">
                <a:solidFill>
                  <a:schemeClr val="tx2"/>
                </a:solidFill>
                <a:latin typeface="Arial" charset="0"/>
              </a:defRPr>
            </a:lvl4pPr>
            <a:lvl5pPr algn="l" rtl="0" eaLnBrk="1" fontAlgn="base" hangingPunct="1">
              <a:spcBef>
                <a:spcPct val="0"/>
              </a:spcBef>
              <a:spcAft>
                <a:spcPct val="0"/>
              </a:spcAft>
              <a:defRPr sz="2000" b="1">
                <a:solidFill>
                  <a:schemeClr val="tx2"/>
                </a:solidFill>
                <a:latin typeface="Arial" charset="0"/>
              </a:defRPr>
            </a:lvl5pPr>
            <a:lvl6pPr marL="457200" algn="l" rtl="0" eaLnBrk="1" fontAlgn="base" hangingPunct="1">
              <a:spcBef>
                <a:spcPct val="0"/>
              </a:spcBef>
              <a:spcAft>
                <a:spcPct val="0"/>
              </a:spcAft>
              <a:defRPr sz="2000" b="1">
                <a:solidFill>
                  <a:schemeClr val="tx2"/>
                </a:solidFill>
                <a:latin typeface="Arial" charset="0"/>
              </a:defRPr>
            </a:lvl6pPr>
            <a:lvl7pPr marL="914400" algn="l" rtl="0" eaLnBrk="1" fontAlgn="base" hangingPunct="1">
              <a:spcBef>
                <a:spcPct val="0"/>
              </a:spcBef>
              <a:spcAft>
                <a:spcPct val="0"/>
              </a:spcAft>
              <a:defRPr sz="2000" b="1">
                <a:solidFill>
                  <a:schemeClr val="tx2"/>
                </a:solidFill>
                <a:latin typeface="Arial" charset="0"/>
              </a:defRPr>
            </a:lvl7pPr>
            <a:lvl8pPr marL="1371600" algn="l" rtl="0" eaLnBrk="1" fontAlgn="base" hangingPunct="1">
              <a:spcBef>
                <a:spcPct val="0"/>
              </a:spcBef>
              <a:spcAft>
                <a:spcPct val="0"/>
              </a:spcAft>
              <a:defRPr sz="2000" b="1">
                <a:solidFill>
                  <a:schemeClr val="tx2"/>
                </a:solidFill>
                <a:latin typeface="Arial" charset="0"/>
              </a:defRPr>
            </a:lvl8pPr>
            <a:lvl9pPr marL="1828800" algn="l" rtl="0" eaLnBrk="1" fontAlgn="base" hangingPunct="1">
              <a:spcBef>
                <a:spcPct val="0"/>
              </a:spcBef>
              <a:spcAft>
                <a:spcPct val="0"/>
              </a:spcAft>
              <a:defRPr sz="2000" b="1">
                <a:solidFill>
                  <a:schemeClr val="tx2"/>
                </a:solidFill>
                <a:latin typeface="Arial" charset="0"/>
              </a:defRPr>
            </a:lvl9pPr>
          </a:lstStyle>
          <a:p>
            <a:r>
              <a:rPr lang="en-US" sz="2800" dirty="0">
                <a:solidFill>
                  <a:schemeClr val="bg1"/>
                </a:solidFill>
              </a:rPr>
              <a:t>Durability</a:t>
            </a:r>
            <a:endParaRPr lang="en-US" sz="2800" kern="0" dirty="0">
              <a:solidFill>
                <a:schemeClr val="bg1"/>
              </a:solidFill>
            </a:endParaRPr>
          </a:p>
        </p:txBody>
      </p:sp>
    </p:spTree>
    <p:extLst>
      <p:ext uri="{BB962C8B-B14F-4D97-AF65-F5344CB8AC3E}">
        <p14:creationId xmlns:p14="http://schemas.microsoft.com/office/powerpoint/2010/main" val="97224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500"/>
                                        <p:tgtEl>
                                          <p:spTgt spid="11">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4" grpId="0"/>
      <p:bldP spid="10" grpId="0"/>
      <p:bldP spid="13" grpId="0"/>
      <p:bldP spid="14" grpId="0"/>
      <p:bldP spid="9"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3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2600" kern="1200">
                <a:solidFill>
                  <a:srgbClr val="FFFFFF"/>
                </a:solidFill>
                <a:latin typeface="+mj-lt"/>
                <a:ea typeface="+mj-ea"/>
                <a:cs typeface="+mj-cs"/>
              </a:rPr>
              <a:t>Kafka vs Kinesis: Cost Factor</a:t>
            </a:r>
          </a:p>
        </p:txBody>
      </p:sp>
      <p:sp>
        <p:nvSpPr>
          <p:cNvPr id="25" name="TextBox 24">
            <a:extLst>
              <a:ext uri="{FF2B5EF4-FFF2-40B4-BE49-F238E27FC236}">
                <a16:creationId xmlns:a16="http://schemas.microsoft.com/office/drawing/2014/main" id="{8A8B34D2-A72B-F240-86F8-BDE06B425957}"/>
              </a:ext>
            </a:extLst>
          </p:cNvPr>
          <p:cNvSpPr txBox="1"/>
          <p:nvPr/>
        </p:nvSpPr>
        <p:spPr>
          <a:xfrm>
            <a:off x="3581400" y="533400"/>
            <a:ext cx="4687499" cy="5509200"/>
          </a:xfrm>
          <a:prstGeom prst="rect">
            <a:avLst/>
          </a:prstGeom>
          <a:noFill/>
        </p:spPr>
        <p:txBody>
          <a:bodyPr wrap="square" rtlCol="0">
            <a:spAutoFit/>
          </a:bodyPr>
          <a:lstStyle/>
          <a:p>
            <a:r>
              <a:rPr lang="en-US" b="0" dirty="0"/>
              <a:t> </a:t>
            </a:r>
            <a:r>
              <a:rPr lang="en-US" dirty="0"/>
              <a:t>Managing Kafka</a:t>
            </a:r>
          </a:p>
          <a:p>
            <a:endParaRPr lang="en-US" b="0" dirty="0"/>
          </a:p>
          <a:p>
            <a:pPr marL="171450" indent="-171450">
              <a:buFont typeface="Arial" panose="020B0604020202020204" pitchFamily="34" charset="0"/>
              <a:buChar char="•"/>
            </a:pPr>
            <a:r>
              <a:rPr lang="en-US" b="0" dirty="0"/>
              <a:t>Monitoring Apache Kafka Brokers failures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Monitoring Disk, CPU and Memory)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Migrating Apache Kafka partitions to new nodes</a:t>
            </a:r>
          </a:p>
          <a:p>
            <a:r>
              <a:rPr lang="en-US" b="0" dirty="0"/>
              <a:t>    to increase throughput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Tuning Apache Kafka JVM settings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Scaling Brokers to increase CPU, Memory and Disk resources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Upgrading Apache Kafka version</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Recovering/Replacing failed Brokers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Failing over to a different cluster in a different data-center or availability-zone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Multi-AZ deployment</a:t>
            </a:r>
          </a:p>
        </p:txBody>
      </p:sp>
      <p:sp>
        <p:nvSpPr>
          <p:cNvPr id="26" name="TextBox 25">
            <a:extLst>
              <a:ext uri="{FF2B5EF4-FFF2-40B4-BE49-F238E27FC236}">
                <a16:creationId xmlns:a16="http://schemas.microsoft.com/office/drawing/2014/main" id="{875FF9C9-6547-E543-A1BD-E5EC05244D34}"/>
              </a:ext>
            </a:extLst>
          </p:cNvPr>
          <p:cNvSpPr txBox="1"/>
          <p:nvPr/>
        </p:nvSpPr>
        <p:spPr>
          <a:xfrm>
            <a:off x="8574066" y="533400"/>
            <a:ext cx="4149968" cy="5755422"/>
          </a:xfrm>
          <a:prstGeom prst="rect">
            <a:avLst/>
          </a:prstGeom>
          <a:noFill/>
        </p:spPr>
        <p:txBody>
          <a:bodyPr wrap="square" rtlCol="0">
            <a:spAutoFit/>
          </a:bodyPr>
          <a:lstStyle/>
          <a:p>
            <a:r>
              <a:rPr lang="en-US" dirty="0"/>
              <a:t>Managing Kinesis</a:t>
            </a:r>
          </a:p>
          <a:p>
            <a:endParaRPr lang="en-US" dirty="0"/>
          </a:p>
          <a:p>
            <a:pPr marL="171450" indent="-171450">
              <a:buFont typeface="Arial" panose="020B0604020202020204" pitchFamily="34" charset="0"/>
              <a:buChar char="•"/>
            </a:pPr>
            <a:r>
              <a:rPr lang="en-US" b="0" dirty="0"/>
              <a:t>N/A </a:t>
            </a:r>
            <a:r>
              <a:rPr lang="en-US" dirty="0"/>
              <a:t> </a:t>
            </a:r>
            <a:r>
              <a:rPr lang="en-US" b="0" dirty="0"/>
              <a:t>handled by Kinesis Service</a:t>
            </a:r>
          </a:p>
          <a:p>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Amazon Kinesis API to add &amp; remove Shard</a:t>
            </a:r>
          </a:p>
          <a:p>
            <a:r>
              <a:rPr lang="en-US" dirty="0"/>
              <a:t> </a:t>
            </a:r>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N/A </a:t>
            </a:r>
            <a:r>
              <a:rPr lang="en-US" dirty="0"/>
              <a:t> </a:t>
            </a:r>
            <a:r>
              <a:rPr lang="en-US" b="0" dirty="0"/>
              <a:t>handled by Kinesis Service</a:t>
            </a:r>
          </a:p>
          <a:p>
            <a:endParaRPr lang="en-US" b="0" dirty="0"/>
          </a:p>
        </p:txBody>
      </p:sp>
    </p:spTree>
    <p:extLst>
      <p:ext uri="{BB962C8B-B14F-4D97-AF65-F5344CB8AC3E}">
        <p14:creationId xmlns:p14="http://schemas.microsoft.com/office/powerpoint/2010/main" val="53921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1000"/>
                                        <p:tgtEl>
                                          <p:spTgt spid="25">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Effect transition="in" filter="fade">
                                      <p:cBhvr>
                                        <p:cTn id="11" dur="1000"/>
                                        <p:tgtEl>
                                          <p:spTgt spid="25">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
                                            <p:txEl>
                                              <p:pRg st="4" end="4"/>
                                            </p:txEl>
                                          </p:spTgt>
                                        </p:tgtEl>
                                        <p:attrNameLst>
                                          <p:attrName>style.visibility</p:attrName>
                                        </p:attrNameLst>
                                      </p:cBhvr>
                                      <p:to>
                                        <p:strVal val="visible"/>
                                      </p:to>
                                    </p:set>
                                    <p:animEffect transition="in" filter="fade">
                                      <p:cBhvr>
                                        <p:cTn id="15" dur="1000"/>
                                        <p:tgtEl>
                                          <p:spTgt spid="25">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
                                            <p:txEl>
                                              <p:pRg st="6" end="6"/>
                                            </p:txEl>
                                          </p:spTgt>
                                        </p:tgtEl>
                                        <p:attrNameLst>
                                          <p:attrName>style.visibility</p:attrName>
                                        </p:attrNameLst>
                                      </p:cBhvr>
                                      <p:to>
                                        <p:strVal val="visible"/>
                                      </p:to>
                                    </p:set>
                                    <p:animEffect transition="in" filter="fade">
                                      <p:cBhvr>
                                        <p:cTn id="19" dur="1000"/>
                                        <p:tgtEl>
                                          <p:spTgt spid="25">
                                            <p:txEl>
                                              <p:pRg st="6" end="6"/>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
                                            <p:txEl>
                                              <p:pRg st="7" end="7"/>
                                            </p:txEl>
                                          </p:spTgt>
                                        </p:tgtEl>
                                        <p:attrNameLst>
                                          <p:attrName>style.visibility</p:attrName>
                                        </p:attrNameLst>
                                      </p:cBhvr>
                                      <p:to>
                                        <p:strVal val="visible"/>
                                      </p:to>
                                    </p:set>
                                    <p:animEffect transition="in" filter="fade">
                                      <p:cBhvr>
                                        <p:cTn id="23" dur="1000"/>
                                        <p:tgtEl>
                                          <p:spTgt spid="25">
                                            <p:txEl>
                                              <p:pRg st="7" end="7"/>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
                                            <p:txEl>
                                              <p:pRg st="9" end="9"/>
                                            </p:txEl>
                                          </p:spTgt>
                                        </p:tgtEl>
                                        <p:attrNameLst>
                                          <p:attrName>style.visibility</p:attrName>
                                        </p:attrNameLst>
                                      </p:cBhvr>
                                      <p:to>
                                        <p:strVal val="visible"/>
                                      </p:to>
                                    </p:set>
                                    <p:animEffect transition="in" filter="fade">
                                      <p:cBhvr>
                                        <p:cTn id="27" dur="1000"/>
                                        <p:tgtEl>
                                          <p:spTgt spid="25">
                                            <p:txEl>
                                              <p:pRg st="9" end="9"/>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
                                            <p:txEl>
                                              <p:pRg st="11" end="11"/>
                                            </p:txEl>
                                          </p:spTgt>
                                        </p:tgtEl>
                                        <p:attrNameLst>
                                          <p:attrName>style.visibility</p:attrName>
                                        </p:attrNameLst>
                                      </p:cBhvr>
                                      <p:to>
                                        <p:strVal val="visible"/>
                                      </p:to>
                                    </p:set>
                                    <p:animEffect transition="in" filter="fade">
                                      <p:cBhvr>
                                        <p:cTn id="31" dur="1000"/>
                                        <p:tgtEl>
                                          <p:spTgt spid="25">
                                            <p:txEl>
                                              <p:pRg st="11" end="11"/>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5">
                                            <p:txEl>
                                              <p:pRg st="13" end="13"/>
                                            </p:txEl>
                                          </p:spTgt>
                                        </p:tgtEl>
                                        <p:attrNameLst>
                                          <p:attrName>style.visibility</p:attrName>
                                        </p:attrNameLst>
                                      </p:cBhvr>
                                      <p:to>
                                        <p:strVal val="visible"/>
                                      </p:to>
                                    </p:set>
                                    <p:animEffect transition="in" filter="fade">
                                      <p:cBhvr>
                                        <p:cTn id="35" dur="1000"/>
                                        <p:tgtEl>
                                          <p:spTgt spid="25">
                                            <p:txEl>
                                              <p:pRg st="13" end="13"/>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5">
                                            <p:txEl>
                                              <p:pRg st="15" end="15"/>
                                            </p:txEl>
                                          </p:spTgt>
                                        </p:tgtEl>
                                        <p:attrNameLst>
                                          <p:attrName>style.visibility</p:attrName>
                                        </p:attrNameLst>
                                      </p:cBhvr>
                                      <p:to>
                                        <p:strVal val="visible"/>
                                      </p:to>
                                    </p:set>
                                    <p:animEffect transition="in" filter="fade">
                                      <p:cBhvr>
                                        <p:cTn id="39" dur="1000"/>
                                        <p:tgtEl>
                                          <p:spTgt spid="25">
                                            <p:txEl>
                                              <p:pRg st="15" end="15"/>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5">
                                            <p:txEl>
                                              <p:pRg st="17" end="17"/>
                                            </p:txEl>
                                          </p:spTgt>
                                        </p:tgtEl>
                                        <p:attrNameLst>
                                          <p:attrName>style.visibility</p:attrName>
                                        </p:attrNameLst>
                                      </p:cBhvr>
                                      <p:to>
                                        <p:strVal val="visible"/>
                                      </p:to>
                                    </p:set>
                                    <p:animEffect transition="in" filter="fade">
                                      <p:cBhvr>
                                        <p:cTn id="43" dur="1000"/>
                                        <p:tgtEl>
                                          <p:spTgt spid="25">
                                            <p:txEl>
                                              <p:pRg st="17" end="17"/>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25">
                                            <p:txEl>
                                              <p:pRg st="19" end="19"/>
                                            </p:txEl>
                                          </p:spTgt>
                                        </p:tgtEl>
                                        <p:attrNameLst>
                                          <p:attrName>style.visibility</p:attrName>
                                        </p:attrNameLst>
                                      </p:cBhvr>
                                      <p:to>
                                        <p:strVal val="visible"/>
                                      </p:to>
                                    </p:set>
                                    <p:animEffect transition="in" filter="fade">
                                      <p:cBhvr>
                                        <p:cTn id="47" dur="1000"/>
                                        <p:tgtEl>
                                          <p:spTgt spid="25">
                                            <p:txEl>
                                              <p:pRg st="19" end="1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1000"/>
                                        <p:tgtEl>
                                          <p:spTgt spid="26">
                                            <p:txEl>
                                              <p:pRg st="0" end="0"/>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6">
                                            <p:txEl>
                                              <p:pRg st="2" end="2"/>
                                            </p:txEl>
                                          </p:spTgt>
                                        </p:tgtEl>
                                        <p:attrNameLst>
                                          <p:attrName>style.visibility</p:attrName>
                                        </p:attrNameLst>
                                      </p:cBhvr>
                                      <p:to>
                                        <p:strVal val="visible"/>
                                      </p:to>
                                    </p:set>
                                    <p:animEffect transition="in" filter="fade">
                                      <p:cBhvr>
                                        <p:cTn id="56" dur="1000"/>
                                        <p:tgtEl>
                                          <p:spTgt spid="26">
                                            <p:txEl>
                                              <p:pRg st="2" end="2"/>
                                            </p:txEl>
                                          </p:spTgt>
                                        </p:tgtEl>
                                      </p:cBhvr>
                                    </p:animEffect>
                                  </p:childTnLst>
                                </p:cTn>
                              </p:par>
                            </p:childTnLst>
                          </p:cTn>
                        </p:par>
                        <p:par>
                          <p:cTn id="57" fill="hold">
                            <p:stCondLst>
                              <p:cond delay="2000"/>
                            </p:stCondLst>
                            <p:childTnLst>
                              <p:par>
                                <p:cTn id="58" presetID="10" presetClass="entr" presetSubtype="0" fill="hold" nodeType="afterEffect">
                                  <p:stCondLst>
                                    <p:cond delay="0"/>
                                  </p:stCondLst>
                                  <p:childTnLst>
                                    <p:set>
                                      <p:cBhvr>
                                        <p:cTn id="59" dur="1" fill="hold">
                                          <p:stCondLst>
                                            <p:cond delay="0"/>
                                          </p:stCondLst>
                                        </p:cTn>
                                        <p:tgtEl>
                                          <p:spTgt spid="26">
                                            <p:txEl>
                                              <p:pRg st="4" end="4"/>
                                            </p:txEl>
                                          </p:spTgt>
                                        </p:tgtEl>
                                        <p:attrNameLst>
                                          <p:attrName>style.visibility</p:attrName>
                                        </p:attrNameLst>
                                      </p:cBhvr>
                                      <p:to>
                                        <p:strVal val="visible"/>
                                      </p:to>
                                    </p:set>
                                    <p:animEffect transition="in" filter="fade">
                                      <p:cBhvr>
                                        <p:cTn id="60" dur="1000"/>
                                        <p:tgtEl>
                                          <p:spTgt spid="26">
                                            <p:txEl>
                                              <p:pRg st="4" end="4"/>
                                            </p:txEl>
                                          </p:spTgt>
                                        </p:tgtEl>
                                      </p:cBhvr>
                                    </p:animEffect>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26">
                                            <p:txEl>
                                              <p:pRg st="6" end="6"/>
                                            </p:txEl>
                                          </p:spTgt>
                                        </p:tgtEl>
                                        <p:attrNameLst>
                                          <p:attrName>style.visibility</p:attrName>
                                        </p:attrNameLst>
                                      </p:cBhvr>
                                      <p:to>
                                        <p:strVal val="visible"/>
                                      </p:to>
                                    </p:set>
                                    <p:animEffect transition="in" filter="fade">
                                      <p:cBhvr>
                                        <p:cTn id="64" dur="1000"/>
                                        <p:tgtEl>
                                          <p:spTgt spid="26">
                                            <p:txEl>
                                              <p:pRg st="6" end="6"/>
                                            </p:txEl>
                                          </p:spTgt>
                                        </p:tgtEl>
                                      </p:cBhvr>
                                    </p:animEffect>
                                  </p:childTnLst>
                                </p:cTn>
                              </p:par>
                            </p:childTnLst>
                          </p:cTn>
                        </p:par>
                        <p:par>
                          <p:cTn id="65" fill="hold">
                            <p:stCondLst>
                              <p:cond delay="4000"/>
                            </p:stCondLst>
                            <p:childTnLst>
                              <p:par>
                                <p:cTn id="66" presetID="10" presetClass="entr" presetSubtype="0" fill="hold" nodeType="afterEffect">
                                  <p:stCondLst>
                                    <p:cond delay="0"/>
                                  </p:stCondLst>
                                  <p:childTnLst>
                                    <p:set>
                                      <p:cBhvr>
                                        <p:cTn id="67" dur="1" fill="hold">
                                          <p:stCondLst>
                                            <p:cond delay="0"/>
                                          </p:stCondLst>
                                        </p:cTn>
                                        <p:tgtEl>
                                          <p:spTgt spid="26">
                                            <p:txEl>
                                              <p:pRg st="7" end="7"/>
                                            </p:txEl>
                                          </p:spTgt>
                                        </p:tgtEl>
                                        <p:attrNameLst>
                                          <p:attrName>style.visibility</p:attrName>
                                        </p:attrNameLst>
                                      </p:cBhvr>
                                      <p:to>
                                        <p:strVal val="visible"/>
                                      </p:to>
                                    </p:set>
                                    <p:animEffect transition="in" filter="fade">
                                      <p:cBhvr>
                                        <p:cTn id="68" dur="1000"/>
                                        <p:tgtEl>
                                          <p:spTgt spid="26">
                                            <p:txEl>
                                              <p:pRg st="7" end="7"/>
                                            </p:txEl>
                                          </p:spTgt>
                                        </p:tgtEl>
                                      </p:cBhvr>
                                    </p:animEffect>
                                  </p:childTnLst>
                                </p:cTn>
                              </p:par>
                            </p:childTnLst>
                          </p:cTn>
                        </p:par>
                        <p:par>
                          <p:cTn id="69" fill="hold">
                            <p:stCondLst>
                              <p:cond delay="5000"/>
                            </p:stCondLst>
                            <p:childTnLst>
                              <p:par>
                                <p:cTn id="70" presetID="10" presetClass="entr" presetSubtype="0" fill="hold" nodeType="afterEffect">
                                  <p:stCondLst>
                                    <p:cond delay="0"/>
                                  </p:stCondLst>
                                  <p:childTnLst>
                                    <p:set>
                                      <p:cBhvr>
                                        <p:cTn id="71" dur="1" fill="hold">
                                          <p:stCondLst>
                                            <p:cond delay="0"/>
                                          </p:stCondLst>
                                        </p:cTn>
                                        <p:tgtEl>
                                          <p:spTgt spid="26">
                                            <p:txEl>
                                              <p:pRg st="8" end="8"/>
                                            </p:txEl>
                                          </p:spTgt>
                                        </p:tgtEl>
                                        <p:attrNameLst>
                                          <p:attrName>style.visibility</p:attrName>
                                        </p:attrNameLst>
                                      </p:cBhvr>
                                      <p:to>
                                        <p:strVal val="visible"/>
                                      </p:to>
                                    </p:set>
                                    <p:animEffect transition="in" filter="fade">
                                      <p:cBhvr>
                                        <p:cTn id="72" dur="1000"/>
                                        <p:tgtEl>
                                          <p:spTgt spid="26">
                                            <p:txEl>
                                              <p:pRg st="8" end="8"/>
                                            </p:txEl>
                                          </p:spTgt>
                                        </p:tgtEl>
                                      </p:cBhvr>
                                    </p:animEffect>
                                  </p:childTnLst>
                                </p:cTn>
                              </p:par>
                            </p:childTnLst>
                          </p:cTn>
                        </p:par>
                        <p:par>
                          <p:cTn id="73" fill="hold">
                            <p:stCondLst>
                              <p:cond delay="6000"/>
                            </p:stCondLst>
                            <p:childTnLst>
                              <p:par>
                                <p:cTn id="74" presetID="10" presetClass="entr" presetSubtype="0" fill="hold" nodeType="afterEffect">
                                  <p:stCondLst>
                                    <p:cond delay="0"/>
                                  </p:stCondLst>
                                  <p:childTnLst>
                                    <p:set>
                                      <p:cBhvr>
                                        <p:cTn id="75" dur="1" fill="hold">
                                          <p:stCondLst>
                                            <p:cond delay="0"/>
                                          </p:stCondLst>
                                        </p:cTn>
                                        <p:tgtEl>
                                          <p:spTgt spid="26">
                                            <p:txEl>
                                              <p:pRg st="10" end="10"/>
                                            </p:txEl>
                                          </p:spTgt>
                                        </p:tgtEl>
                                        <p:attrNameLst>
                                          <p:attrName>style.visibility</p:attrName>
                                        </p:attrNameLst>
                                      </p:cBhvr>
                                      <p:to>
                                        <p:strVal val="visible"/>
                                      </p:to>
                                    </p:set>
                                    <p:animEffect transition="in" filter="fade">
                                      <p:cBhvr>
                                        <p:cTn id="76" dur="1000"/>
                                        <p:tgtEl>
                                          <p:spTgt spid="26">
                                            <p:txEl>
                                              <p:pRg st="10" end="10"/>
                                            </p:txEl>
                                          </p:spTgt>
                                        </p:tgtEl>
                                      </p:cBhvr>
                                    </p:animEffect>
                                  </p:childTnLst>
                                </p:cTn>
                              </p:par>
                            </p:childTnLst>
                          </p:cTn>
                        </p:par>
                        <p:par>
                          <p:cTn id="77" fill="hold">
                            <p:stCondLst>
                              <p:cond delay="7000"/>
                            </p:stCondLst>
                            <p:childTnLst>
                              <p:par>
                                <p:cTn id="78" presetID="10" presetClass="entr" presetSubtype="0" fill="hold" nodeType="afterEffect">
                                  <p:stCondLst>
                                    <p:cond delay="0"/>
                                  </p:stCondLst>
                                  <p:childTnLst>
                                    <p:set>
                                      <p:cBhvr>
                                        <p:cTn id="79" dur="1" fill="hold">
                                          <p:stCondLst>
                                            <p:cond delay="0"/>
                                          </p:stCondLst>
                                        </p:cTn>
                                        <p:tgtEl>
                                          <p:spTgt spid="26">
                                            <p:txEl>
                                              <p:pRg st="13" end="13"/>
                                            </p:txEl>
                                          </p:spTgt>
                                        </p:tgtEl>
                                        <p:attrNameLst>
                                          <p:attrName>style.visibility</p:attrName>
                                        </p:attrNameLst>
                                      </p:cBhvr>
                                      <p:to>
                                        <p:strVal val="visible"/>
                                      </p:to>
                                    </p:set>
                                    <p:animEffect transition="in" filter="fade">
                                      <p:cBhvr>
                                        <p:cTn id="80" dur="1000"/>
                                        <p:tgtEl>
                                          <p:spTgt spid="26">
                                            <p:txEl>
                                              <p:pRg st="13" end="13"/>
                                            </p:txEl>
                                          </p:spTgt>
                                        </p:tgtEl>
                                      </p:cBhvr>
                                    </p:animEffect>
                                  </p:childTnLst>
                                </p:cTn>
                              </p:par>
                            </p:childTnLst>
                          </p:cTn>
                        </p:par>
                        <p:par>
                          <p:cTn id="81" fill="hold">
                            <p:stCondLst>
                              <p:cond delay="8000"/>
                            </p:stCondLst>
                            <p:childTnLst>
                              <p:par>
                                <p:cTn id="82" presetID="10" presetClass="entr" presetSubtype="0" fill="hold" nodeType="afterEffect">
                                  <p:stCondLst>
                                    <p:cond delay="0"/>
                                  </p:stCondLst>
                                  <p:childTnLst>
                                    <p:set>
                                      <p:cBhvr>
                                        <p:cTn id="83" dur="1" fill="hold">
                                          <p:stCondLst>
                                            <p:cond delay="0"/>
                                          </p:stCondLst>
                                        </p:cTn>
                                        <p:tgtEl>
                                          <p:spTgt spid="26">
                                            <p:txEl>
                                              <p:pRg st="15" end="15"/>
                                            </p:txEl>
                                          </p:spTgt>
                                        </p:tgtEl>
                                        <p:attrNameLst>
                                          <p:attrName>style.visibility</p:attrName>
                                        </p:attrNameLst>
                                      </p:cBhvr>
                                      <p:to>
                                        <p:strVal val="visible"/>
                                      </p:to>
                                    </p:set>
                                    <p:animEffect transition="in" filter="fade">
                                      <p:cBhvr>
                                        <p:cTn id="84" dur="1000"/>
                                        <p:tgtEl>
                                          <p:spTgt spid="26">
                                            <p:txEl>
                                              <p:pRg st="15" end="15"/>
                                            </p:txEl>
                                          </p:spTgt>
                                        </p:tgtEl>
                                      </p:cBhvr>
                                    </p:animEffect>
                                  </p:childTnLst>
                                </p:cTn>
                              </p:par>
                            </p:childTnLst>
                          </p:cTn>
                        </p:par>
                        <p:par>
                          <p:cTn id="85" fill="hold">
                            <p:stCondLst>
                              <p:cond delay="9000"/>
                            </p:stCondLst>
                            <p:childTnLst>
                              <p:par>
                                <p:cTn id="86" presetID="10" presetClass="entr" presetSubtype="0" fill="hold" nodeType="afterEffect">
                                  <p:stCondLst>
                                    <p:cond delay="0"/>
                                  </p:stCondLst>
                                  <p:childTnLst>
                                    <p:set>
                                      <p:cBhvr>
                                        <p:cTn id="87" dur="1" fill="hold">
                                          <p:stCondLst>
                                            <p:cond delay="0"/>
                                          </p:stCondLst>
                                        </p:cTn>
                                        <p:tgtEl>
                                          <p:spTgt spid="26">
                                            <p:txEl>
                                              <p:pRg st="17" end="17"/>
                                            </p:txEl>
                                          </p:spTgt>
                                        </p:tgtEl>
                                        <p:attrNameLst>
                                          <p:attrName>style.visibility</p:attrName>
                                        </p:attrNameLst>
                                      </p:cBhvr>
                                      <p:to>
                                        <p:strVal val="visible"/>
                                      </p:to>
                                    </p:set>
                                    <p:animEffect transition="in" filter="fade">
                                      <p:cBhvr>
                                        <p:cTn id="88" dur="1000"/>
                                        <p:tgtEl>
                                          <p:spTgt spid="26">
                                            <p:txEl>
                                              <p:pRg st="17" end="17"/>
                                            </p:txEl>
                                          </p:spTgt>
                                        </p:tgtEl>
                                      </p:cBhvr>
                                    </p:animEffect>
                                  </p:childTnLst>
                                </p:cTn>
                              </p:par>
                            </p:childTnLst>
                          </p:cTn>
                        </p:par>
                        <p:par>
                          <p:cTn id="89" fill="hold">
                            <p:stCondLst>
                              <p:cond delay="10000"/>
                            </p:stCondLst>
                            <p:childTnLst>
                              <p:par>
                                <p:cTn id="90" presetID="10" presetClass="entr" presetSubtype="0" fill="hold" nodeType="afterEffect">
                                  <p:stCondLst>
                                    <p:cond delay="0"/>
                                  </p:stCondLst>
                                  <p:childTnLst>
                                    <p:set>
                                      <p:cBhvr>
                                        <p:cTn id="91" dur="1" fill="hold">
                                          <p:stCondLst>
                                            <p:cond delay="0"/>
                                          </p:stCondLst>
                                        </p:cTn>
                                        <p:tgtEl>
                                          <p:spTgt spid="26">
                                            <p:txEl>
                                              <p:pRg st="20" end="20"/>
                                            </p:txEl>
                                          </p:spTgt>
                                        </p:tgtEl>
                                        <p:attrNameLst>
                                          <p:attrName>style.visibility</p:attrName>
                                        </p:attrNameLst>
                                      </p:cBhvr>
                                      <p:to>
                                        <p:strVal val="visible"/>
                                      </p:to>
                                    </p:set>
                                    <p:animEffect transition="in" filter="fade">
                                      <p:cBhvr>
                                        <p:cTn id="92" dur="1000"/>
                                        <p:tgtEl>
                                          <p:spTgt spid="2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a:t>Sources</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hlinkClick r:id="rId2"/>
              </a:rPr>
              <a:t>http://www.wmrichards.com/amqp.pdf</a:t>
            </a:r>
            <a:endParaRPr lang="en-US" sz="2400" dirty="0"/>
          </a:p>
          <a:p>
            <a:r>
              <a:rPr lang="en-US" sz="2400" dirty="0">
                <a:hlinkClick r:id="rId3"/>
              </a:rPr>
              <a:t>http://go.datapipe.com/whitepaper-kafka-vs-kinesis-download</a:t>
            </a:r>
            <a:endParaRPr lang="en-US" sz="2400" dirty="0"/>
          </a:p>
          <a:p>
            <a:r>
              <a:rPr lang="en-US" sz="2400" dirty="0">
                <a:hlinkClick r:id="rId4"/>
              </a:rPr>
              <a:t>http://docs.aws.amazon.com/streams/latest/dev/key-concepts.html</a:t>
            </a:r>
            <a:endParaRPr lang="en-US" sz="2400" dirty="0"/>
          </a:p>
          <a:p>
            <a:r>
              <a:rPr lang="en-US" sz="2400" dirty="0">
                <a:hlinkClick r:id="rId5"/>
              </a:rPr>
              <a:t>https://aws.amazon.com/kinesis/streams/faqs/</a:t>
            </a:r>
            <a:endParaRPr lang="en-US" sz="2400" dirty="0"/>
          </a:p>
          <a:p>
            <a:endParaRPr lang="en-US" sz="2400" dirty="0"/>
          </a:p>
          <a:p>
            <a:endParaRPr lang="en-US" sz="2400" dirty="0"/>
          </a:p>
        </p:txBody>
      </p:sp>
    </p:spTree>
    <p:extLst>
      <p:ext uri="{BB962C8B-B14F-4D97-AF65-F5344CB8AC3E}">
        <p14:creationId xmlns:p14="http://schemas.microsoft.com/office/powerpoint/2010/main" val="153017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57" name="Rectangle 2"/>
          <p:cNvSpPr>
            <a:spLocks noGrp="1" noChangeArrowheads="1"/>
          </p:cNvSpPr>
          <p:nvPr>
            <p:ph type="title"/>
          </p:nvPr>
        </p:nvSpPr>
        <p:spPr>
          <a:xfrm>
            <a:off x="960120" y="434101"/>
            <a:ext cx="10279971" cy="1362042"/>
          </a:xfrm>
        </p:spPr>
        <p:txBody>
          <a:bodyPr anchor="b">
            <a:normAutofit/>
          </a:bodyPr>
          <a:lstStyle/>
          <a:p>
            <a:pPr eaLnBrk="1" hangingPunct="1"/>
            <a:r>
              <a:rPr lang="en-US" sz="4800" dirty="0">
                <a:solidFill>
                  <a:schemeClr val="bg1"/>
                </a:solidFill>
              </a:rPr>
              <a:t>Messaging overview</a:t>
            </a:r>
          </a:p>
        </p:txBody>
      </p:sp>
      <p:grpSp>
        <p:nvGrpSpPr>
          <p:cNvPr id="7" name="Group 6"/>
          <p:cNvGrpSpPr/>
          <p:nvPr/>
        </p:nvGrpSpPr>
        <p:grpSpPr>
          <a:xfrm>
            <a:off x="1152900" y="2879734"/>
            <a:ext cx="9904357" cy="3002438"/>
            <a:chOff x="1143009" y="1458392"/>
            <a:chExt cx="9904357" cy="4431264"/>
          </a:xfrm>
        </p:grpSpPr>
        <p:sp>
          <p:nvSpPr>
            <p:cNvPr id="8" name="Freeform: Shape 7"/>
            <p:cNvSpPr/>
            <p:nvPr/>
          </p:nvSpPr>
          <p:spPr>
            <a:xfrm>
              <a:off x="4774608" y="1458392"/>
              <a:ext cx="2665363" cy="1599218"/>
            </a:xfrm>
            <a:custGeom>
              <a:avLst/>
              <a:gdLst>
                <a:gd name="connsiteX0" fmla="*/ 0 w 2665363"/>
                <a:gd name="connsiteY0" fmla="*/ 0 h 1599218"/>
                <a:gd name="connsiteX1" fmla="*/ 2665363 w 2665363"/>
                <a:gd name="connsiteY1" fmla="*/ 0 h 1599218"/>
                <a:gd name="connsiteX2" fmla="*/ 2665363 w 2665363"/>
                <a:gd name="connsiteY2" fmla="*/ 1599218 h 1599218"/>
                <a:gd name="connsiteX3" fmla="*/ 0 w 2665363"/>
                <a:gd name="connsiteY3" fmla="*/ 1599218 h 1599218"/>
                <a:gd name="connsiteX4" fmla="*/ 0 w 2665363"/>
                <a:gd name="connsiteY4" fmla="*/ 0 h 159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363" h="1599218">
                  <a:moveTo>
                    <a:pt x="0" y="0"/>
                  </a:moveTo>
                  <a:lnTo>
                    <a:pt x="2665363" y="0"/>
                  </a:lnTo>
                  <a:lnTo>
                    <a:pt x="2665363" y="1599218"/>
                  </a:lnTo>
                  <a:lnTo>
                    <a:pt x="0" y="1599218"/>
                  </a:lnTo>
                  <a:lnTo>
                    <a:pt x="0" y="0"/>
                  </a:lnTo>
                  <a:close/>
                </a:path>
              </a:pathLst>
            </a:custGeom>
          </p:spPr>
          <p:style>
            <a:lnRef idx="0">
              <a:schemeClr val="lt1">
                <a:hueOff val="0"/>
                <a:satOff val="0"/>
                <a:lumOff val="0"/>
                <a:alphaOff val="0"/>
              </a:schemeClr>
            </a:lnRef>
            <a:fillRef idx="3">
              <a:schemeClr val="accent1">
                <a:shade val="80000"/>
                <a:hueOff val="0"/>
                <a:satOff val="0"/>
                <a:lumOff val="0"/>
                <a:alphaOff val="0"/>
              </a:schemeClr>
            </a:fillRef>
            <a:effectRef idx="3">
              <a:schemeClr val="accent1">
                <a:shade val="80000"/>
                <a:hueOff val="0"/>
                <a:satOff val="0"/>
                <a:lumOff val="0"/>
                <a:alphaOff val="0"/>
              </a:schemeClr>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kern="1200" dirty="0"/>
                <a:t>Loan Processor</a:t>
              </a:r>
            </a:p>
          </p:txBody>
        </p:sp>
        <p:sp>
          <p:nvSpPr>
            <p:cNvPr id="9" name="Freeform: Shape 8"/>
            <p:cNvSpPr/>
            <p:nvPr/>
          </p:nvSpPr>
          <p:spPr>
            <a:xfrm>
              <a:off x="1143009" y="4279393"/>
              <a:ext cx="2665363" cy="1599218"/>
            </a:xfrm>
            <a:custGeom>
              <a:avLst/>
              <a:gdLst>
                <a:gd name="connsiteX0" fmla="*/ 0 w 2665363"/>
                <a:gd name="connsiteY0" fmla="*/ 0 h 1599218"/>
                <a:gd name="connsiteX1" fmla="*/ 2665363 w 2665363"/>
                <a:gd name="connsiteY1" fmla="*/ 0 h 1599218"/>
                <a:gd name="connsiteX2" fmla="*/ 2665363 w 2665363"/>
                <a:gd name="connsiteY2" fmla="*/ 1599218 h 1599218"/>
                <a:gd name="connsiteX3" fmla="*/ 0 w 2665363"/>
                <a:gd name="connsiteY3" fmla="*/ 1599218 h 1599218"/>
                <a:gd name="connsiteX4" fmla="*/ 0 w 2665363"/>
                <a:gd name="connsiteY4" fmla="*/ 0 h 159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363" h="1599218">
                  <a:moveTo>
                    <a:pt x="0" y="0"/>
                  </a:moveTo>
                  <a:lnTo>
                    <a:pt x="2665363" y="0"/>
                  </a:lnTo>
                  <a:lnTo>
                    <a:pt x="2665363" y="1599218"/>
                  </a:lnTo>
                  <a:lnTo>
                    <a:pt x="0" y="1599218"/>
                  </a:lnTo>
                  <a:lnTo>
                    <a:pt x="0" y="0"/>
                  </a:lnTo>
                  <a:close/>
                </a:path>
              </a:pathLst>
            </a:custGeom>
          </p:spPr>
          <p:style>
            <a:lnRef idx="0">
              <a:schemeClr val="lt1">
                <a:hueOff val="0"/>
                <a:satOff val="0"/>
                <a:lumOff val="0"/>
                <a:alphaOff val="0"/>
              </a:schemeClr>
            </a:lnRef>
            <a:fillRef idx="3">
              <a:schemeClr val="accent1">
                <a:shade val="80000"/>
                <a:hueOff val="278087"/>
                <a:satOff val="-29305"/>
                <a:lumOff val="14427"/>
                <a:alphaOff val="0"/>
              </a:schemeClr>
            </a:fillRef>
            <a:effectRef idx="3">
              <a:schemeClr val="accent1">
                <a:shade val="80000"/>
                <a:hueOff val="278087"/>
                <a:satOff val="-29305"/>
                <a:lumOff val="14427"/>
                <a:alphaOff val="0"/>
              </a:schemeClr>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kern="1200" dirty="0"/>
                <a:t>Credit Policy</a:t>
              </a:r>
              <a:endParaRPr lang="en-US" sz="3300" kern="1200" dirty="0"/>
            </a:p>
          </p:txBody>
        </p:sp>
        <p:sp>
          <p:nvSpPr>
            <p:cNvPr id="10" name="Freeform: Shape 9"/>
            <p:cNvSpPr/>
            <p:nvPr/>
          </p:nvSpPr>
          <p:spPr>
            <a:xfrm>
              <a:off x="4763319" y="4279393"/>
              <a:ext cx="2665363" cy="1599218"/>
            </a:xfrm>
            <a:custGeom>
              <a:avLst/>
              <a:gdLst>
                <a:gd name="connsiteX0" fmla="*/ 0 w 2665363"/>
                <a:gd name="connsiteY0" fmla="*/ 0 h 1599218"/>
                <a:gd name="connsiteX1" fmla="*/ 2665363 w 2665363"/>
                <a:gd name="connsiteY1" fmla="*/ 0 h 1599218"/>
                <a:gd name="connsiteX2" fmla="*/ 2665363 w 2665363"/>
                <a:gd name="connsiteY2" fmla="*/ 1599218 h 1599218"/>
                <a:gd name="connsiteX3" fmla="*/ 0 w 2665363"/>
                <a:gd name="connsiteY3" fmla="*/ 1599218 h 1599218"/>
                <a:gd name="connsiteX4" fmla="*/ 0 w 2665363"/>
                <a:gd name="connsiteY4" fmla="*/ 0 h 159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363" h="1599218">
                  <a:moveTo>
                    <a:pt x="0" y="0"/>
                  </a:moveTo>
                  <a:lnTo>
                    <a:pt x="2665363" y="0"/>
                  </a:lnTo>
                  <a:lnTo>
                    <a:pt x="2665363" y="1599218"/>
                  </a:lnTo>
                  <a:lnTo>
                    <a:pt x="0" y="1599218"/>
                  </a:lnTo>
                  <a:lnTo>
                    <a:pt x="0" y="0"/>
                  </a:lnTo>
                  <a:close/>
                </a:path>
              </a:pathLst>
            </a:custGeom>
          </p:spPr>
          <p:style>
            <a:lnRef idx="0">
              <a:schemeClr val="lt1">
                <a:hueOff val="0"/>
                <a:satOff val="0"/>
                <a:lumOff val="0"/>
                <a:alphaOff val="0"/>
              </a:schemeClr>
            </a:lnRef>
            <a:fillRef idx="3">
              <a:schemeClr val="accent1">
                <a:shade val="80000"/>
                <a:hueOff val="556175"/>
                <a:satOff val="-58610"/>
                <a:lumOff val="28855"/>
                <a:alphaOff val="0"/>
              </a:schemeClr>
            </a:fillRef>
            <a:effectRef idx="3">
              <a:schemeClr val="accent1">
                <a:shade val="80000"/>
                <a:hueOff val="556175"/>
                <a:satOff val="-58610"/>
                <a:lumOff val="28855"/>
                <a:alphaOff val="0"/>
              </a:schemeClr>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kern="1200" dirty="0"/>
                <a:t>Underwriting</a:t>
              </a:r>
            </a:p>
          </p:txBody>
        </p:sp>
        <p:sp>
          <p:nvSpPr>
            <p:cNvPr id="11" name="Freeform: Shape 10"/>
            <p:cNvSpPr/>
            <p:nvPr/>
          </p:nvSpPr>
          <p:spPr>
            <a:xfrm>
              <a:off x="8382003" y="4290438"/>
              <a:ext cx="2665363" cy="1599218"/>
            </a:xfrm>
            <a:custGeom>
              <a:avLst/>
              <a:gdLst>
                <a:gd name="connsiteX0" fmla="*/ 0 w 2665363"/>
                <a:gd name="connsiteY0" fmla="*/ 0 h 1599218"/>
                <a:gd name="connsiteX1" fmla="*/ 2665363 w 2665363"/>
                <a:gd name="connsiteY1" fmla="*/ 0 h 1599218"/>
                <a:gd name="connsiteX2" fmla="*/ 2665363 w 2665363"/>
                <a:gd name="connsiteY2" fmla="*/ 1599218 h 1599218"/>
                <a:gd name="connsiteX3" fmla="*/ 0 w 2665363"/>
                <a:gd name="connsiteY3" fmla="*/ 1599218 h 1599218"/>
                <a:gd name="connsiteX4" fmla="*/ 0 w 2665363"/>
                <a:gd name="connsiteY4" fmla="*/ 0 h 159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5363" h="1599218">
                  <a:moveTo>
                    <a:pt x="0" y="0"/>
                  </a:moveTo>
                  <a:lnTo>
                    <a:pt x="2665363" y="0"/>
                  </a:lnTo>
                  <a:lnTo>
                    <a:pt x="2665363" y="1599218"/>
                  </a:lnTo>
                  <a:lnTo>
                    <a:pt x="0" y="1599218"/>
                  </a:lnTo>
                  <a:lnTo>
                    <a:pt x="0" y="0"/>
                  </a:lnTo>
                  <a:close/>
                </a:path>
              </a:pathLst>
            </a:custGeom>
          </p:spPr>
          <p:style>
            <a:lnRef idx="0">
              <a:schemeClr val="lt1">
                <a:hueOff val="0"/>
                <a:satOff val="0"/>
                <a:lumOff val="0"/>
                <a:alphaOff val="0"/>
              </a:schemeClr>
            </a:lnRef>
            <a:fillRef idx="3">
              <a:schemeClr val="accent1">
                <a:shade val="80000"/>
                <a:hueOff val="834262"/>
                <a:satOff val="-87915"/>
                <a:lumOff val="43282"/>
                <a:alphaOff val="0"/>
              </a:schemeClr>
            </a:fillRef>
            <a:effectRef idx="3">
              <a:schemeClr val="accent1">
                <a:shade val="80000"/>
                <a:hueOff val="834262"/>
                <a:satOff val="-87915"/>
                <a:lumOff val="43282"/>
                <a:alphaOff val="0"/>
              </a:schemeClr>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kern="1200" dirty="0"/>
                <a:t>Funding</a:t>
              </a:r>
              <a:endParaRPr lang="en-US" sz="3300" kern="1200" dirty="0"/>
            </a:p>
          </p:txBody>
        </p:sp>
      </p:grpSp>
      <p:sp>
        <p:nvSpPr>
          <p:cNvPr id="17" name="Rectangle 3"/>
          <p:cNvSpPr>
            <a:spLocks noGrp="1" noChangeArrowheads="1"/>
          </p:cNvSpPr>
          <p:nvPr>
            <p:ph idx="1"/>
          </p:nvPr>
        </p:nvSpPr>
        <p:spPr>
          <a:xfrm>
            <a:off x="5105400" y="79247"/>
            <a:ext cx="6781800" cy="2133600"/>
          </a:xfrm>
        </p:spPr>
        <p:txBody>
          <a:bodyPr/>
          <a:lstStyle/>
          <a:p>
            <a:pPr>
              <a:spcBef>
                <a:spcPct val="50000"/>
              </a:spcBef>
              <a:tabLst>
                <a:tab pos="1946275" algn="l"/>
              </a:tabLst>
            </a:pPr>
            <a:r>
              <a:rPr lang="en-US" sz="1400" b="0" dirty="0">
                <a:solidFill>
                  <a:schemeClr val="bg1">
                    <a:lumMod val="95000"/>
                  </a:schemeClr>
                </a:solidFill>
              </a:rPr>
              <a:t>Asynchronous mode of communication.</a:t>
            </a:r>
          </a:p>
          <a:p>
            <a:pPr>
              <a:spcBef>
                <a:spcPct val="50000"/>
              </a:spcBef>
              <a:tabLst>
                <a:tab pos="1946275" algn="l"/>
              </a:tabLst>
            </a:pPr>
            <a:r>
              <a:rPr lang="en-US" sz="1400" b="0" dirty="0">
                <a:solidFill>
                  <a:schemeClr val="bg1">
                    <a:lumMod val="95000"/>
                  </a:schemeClr>
                </a:solidFill>
              </a:rPr>
              <a:t>Sender &amp; Receiver interact through message broker.</a:t>
            </a:r>
          </a:p>
          <a:p>
            <a:pPr>
              <a:spcBef>
                <a:spcPct val="50000"/>
              </a:spcBef>
              <a:tabLst>
                <a:tab pos="1946275" algn="l"/>
              </a:tabLst>
            </a:pPr>
            <a:r>
              <a:rPr lang="en-US" sz="1400" b="0" dirty="0">
                <a:solidFill>
                  <a:schemeClr val="bg1">
                    <a:lumMod val="95000"/>
                  </a:schemeClr>
                </a:solidFill>
              </a:rPr>
              <a:t>Messages in queue stored until the recipient retrieves them.</a:t>
            </a:r>
          </a:p>
          <a:p>
            <a:pPr>
              <a:spcBef>
                <a:spcPct val="50000"/>
              </a:spcBef>
              <a:tabLst>
                <a:tab pos="1946275" algn="l"/>
              </a:tabLst>
            </a:pPr>
            <a:r>
              <a:rPr lang="en-US" sz="1400" b="0" dirty="0">
                <a:solidFill>
                  <a:schemeClr val="bg1">
                    <a:lumMod val="95000"/>
                  </a:schemeClr>
                </a:solidFill>
              </a:rPr>
              <a:t>Implicit or Explicit Limits on size of data transmitted in a single message and the number of messages that may remain outstanding on the queue.</a:t>
            </a:r>
          </a:p>
          <a:p>
            <a:pPr marL="0" indent="0">
              <a:spcBef>
                <a:spcPct val="50000"/>
              </a:spcBef>
              <a:buNone/>
              <a:tabLst>
                <a:tab pos="1946275" algn="l"/>
              </a:tabLst>
            </a:pPr>
            <a:endParaRPr lang="en-US" sz="1400" dirty="0">
              <a:solidFill>
                <a:schemeClr val="bg1">
                  <a:lumMod val="95000"/>
                </a:schemeClr>
              </a:solidFill>
            </a:endParaRPr>
          </a:p>
          <a:p>
            <a:pPr marL="0" indent="0">
              <a:spcBef>
                <a:spcPct val="50000"/>
              </a:spcBef>
              <a:buNone/>
              <a:tabLst>
                <a:tab pos="1946275" algn="l"/>
              </a:tabLst>
            </a:pPr>
            <a:endParaRPr lang="en-US" sz="1600" dirty="0">
              <a:solidFill>
                <a:schemeClr val="bg1">
                  <a:lumMod val="95000"/>
                </a:schemeClr>
              </a:solidFill>
            </a:endParaRPr>
          </a:p>
        </p:txBody>
      </p:sp>
      <p:sp>
        <p:nvSpPr>
          <p:cNvPr id="12" name="TextBox 11"/>
          <p:cNvSpPr txBox="1"/>
          <p:nvPr/>
        </p:nvSpPr>
        <p:spPr>
          <a:xfrm>
            <a:off x="0" y="2358311"/>
            <a:ext cx="5181600" cy="646331"/>
          </a:xfrm>
          <a:prstGeom prst="rect">
            <a:avLst/>
          </a:prstGeom>
          <a:noFill/>
        </p:spPr>
        <p:txBody>
          <a:bodyPr wrap="square" rtlCol="0">
            <a:spAutoFit/>
          </a:bodyPr>
          <a:lstStyle/>
          <a:p>
            <a:r>
              <a:rPr lang="en-US" sz="2000" dirty="0"/>
              <a:t>Point to point system without messaging</a:t>
            </a:r>
          </a:p>
          <a:p>
            <a:endParaRPr lang="en-US" dirty="0"/>
          </a:p>
        </p:txBody>
      </p:sp>
      <p:cxnSp>
        <p:nvCxnSpPr>
          <p:cNvPr id="23" name="Straight Arrow Connector 22"/>
          <p:cNvCxnSpPr/>
          <p:nvPr/>
        </p:nvCxnSpPr>
        <p:spPr bwMode="auto">
          <a:xfrm>
            <a:off x="6096000" y="3963297"/>
            <a:ext cx="0" cy="827829"/>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bwMode="auto">
          <a:xfrm flipH="1">
            <a:off x="2362200" y="3963297"/>
            <a:ext cx="3733800" cy="827829"/>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bwMode="auto">
          <a:xfrm>
            <a:off x="6096000" y="3963297"/>
            <a:ext cx="3733800" cy="81761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16667E-7 2.77556E-17 L -0.18789 -0.14931 " pathEditMode="relative" rAng="0" ptsTypes="AA">
                                      <p:cBhvr>
                                        <p:cTn id="6" dur="2000" fill="hold"/>
                                        <p:tgtEl>
                                          <p:spTgt spid="19457"/>
                                        </p:tgtEl>
                                        <p:attrNameLst>
                                          <p:attrName>ppt_x</p:attrName>
                                          <p:attrName>ppt_y</p:attrName>
                                        </p:attrNameLst>
                                      </p:cBhvr>
                                      <p:rCtr x="-9401" y="-7477"/>
                                    </p:animMotion>
                                  </p:childTnLst>
                                </p:cTn>
                              </p:par>
                              <p:par>
                                <p:cTn id="7" presetID="6" presetClass="emph" presetSubtype="0" fill="hold" grpId="1" nodeType="withEffect">
                                  <p:stCondLst>
                                    <p:cond delay="0"/>
                                  </p:stCondLst>
                                  <p:childTnLst>
                                    <p:animScale>
                                      <p:cBhvr>
                                        <p:cTn id="8" dur="2000" fill="hold"/>
                                        <p:tgtEl>
                                          <p:spTgt spid="19457"/>
                                        </p:tgtEl>
                                      </p:cBhvr>
                                      <p:by x="70000" y="70000"/>
                                    </p:animScale>
                                  </p:childTnLst>
                                </p:cTn>
                              </p:par>
                            </p:childTnLst>
                          </p:cTn>
                        </p:par>
                        <p:par>
                          <p:cTn id="9" fill="hold">
                            <p:stCondLst>
                              <p:cond delay="2000"/>
                            </p:stCondLst>
                            <p:childTnLst>
                              <p:par>
                                <p:cTn id="10" presetID="9" presetClass="entr" presetSubtype="0" fill="hold" nodeType="afterEffect">
                                  <p:stCondLst>
                                    <p:cond delay="50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dissolve">
                                      <p:cBhvr>
                                        <p:cTn id="12" dur="500"/>
                                        <p:tgtEl>
                                          <p:spTgt spid="17">
                                            <p:txEl>
                                              <p:pRg st="0" end="0"/>
                                            </p:txEl>
                                          </p:spTgt>
                                        </p:tgtEl>
                                      </p:cBhvr>
                                    </p:animEffect>
                                  </p:childTnLst>
                                </p:cTn>
                              </p:par>
                            </p:childTnLst>
                          </p:cTn>
                        </p:par>
                        <p:par>
                          <p:cTn id="13" fill="hold">
                            <p:stCondLst>
                              <p:cond delay="3000"/>
                            </p:stCondLst>
                            <p:childTnLst>
                              <p:par>
                                <p:cTn id="14" presetID="9" presetClass="entr" presetSubtype="0" fill="hold" nodeType="afterEffect">
                                  <p:stCondLst>
                                    <p:cond delay="500"/>
                                  </p:stCondLst>
                                  <p:childTnLst>
                                    <p:set>
                                      <p:cBhvr>
                                        <p:cTn id="15" dur="1" fill="hold">
                                          <p:stCondLst>
                                            <p:cond delay="0"/>
                                          </p:stCondLst>
                                        </p:cTn>
                                        <p:tgtEl>
                                          <p:spTgt spid="17">
                                            <p:txEl>
                                              <p:pRg st="1" end="1"/>
                                            </p:txEl>
                                          </p:spTgt>
                                        </p:tgtEl>
                                        <p:attrNameLst>
                                          <p:attrName>style.visibility</p:attrName>
                                        </p:attrNameLst>
                                      </p:cBhvr>
                                      <p:to>
                                        <p:strVal val="visible"/>
                                      </p:to>
                                    </p:set>
                                    <p:animEffect transition="in" filter="dissolve">
                                      <p:cBhvr>
                                        <p:cTn id="16" dur="500"/>
                                        <p:tgtEl>
                                          <p:spTgt spid="17">
                                            <p:txEl>
                                              <p:pRg st="1" end="1"/>
                                            </p:txEl>
                                          </p:spTgt>
                                        </p:tgtEl>
                                      </p:cBhvr>
                                    </p:animEffect>
                                  </p:childTnLst>
                                </p:cTn>
                              </p:par>
                            </p:childTnLst>
                          </p:cTn>
                        </p:par>
                        <p:par>
                          <p:cTn id="17" fill="hold">
                            <p:stCondLst>
                              <p:cond delay="4000"/>
                            </p:stCondLst>
                            <p:childTnLst>
                              <p:par>
                                <p:cTn id="18" presetID="9" presetClass="entr" presetSubtype="0" fill="hold" nodeType="afterEffect">
                                  <p:stCondLst>
                                    <p:cond delay="500"/>
                                  </p:stCondLst>
                                  <p:childTnLst>
                                    <p:set>
                                      <p:cBhvr>
                                        <p:cTn id="19" dur="1" fill="hold">
                                          <p:stCondLst>
                                            <p:cond delay="0"/>
                                          </p:stCondLst>
                                        </p:cTn>
                                        <p:tgtEl>
                                          <p:spTgt spid="17">
                                            <p:txEl>
                                              <p:pRg st="2" end="2"/>
                                            </p:txEl>
                                          </p:spTgt>
                                        </p:tgtEl>
                                        <p:attrNameLst>
                                          <p:attrName>style.visibility</p:attrName>
                                        </p:attrNameLst>
                                      </p:cBhvr>
                                      <p:to>
                                        <p:strVal val="visible"/>
                                      </p:to>
                                    </p:set>
                                    <p:animEffect transition="in" filter="dissolve">
                                      <p:cBhvr>
                                        <p:cTn id="20" dur="500"/>
                                        <p:tgtEl>
                                          <p:spTgt spid="17">
                                            <p:txEl>
                                              <p:pRg st="2" end="2"/>
                                            </p:txEl>
                                          </p:spTgt>
                                        </p:tgtEl>
                                      </p:cBhvr>
                                    </p:animEffect>
                                  </p:childTnLst>
                                </p:cTn>
                              </p:par>
                            </p:childTnLst>
                          </p:cTn>
                        </p:par>
                        <p:par>
                          <p:cTn id="21" fill="hold">
                            <p:stCondLst>
                              <p:cond delay="5000"/>
                            </p:stCondLst>
                            <p:childTnLst>
                              <p:par>
                                <p:cTn id="22" presetID="9" presetClass="entr" presetSubtype="0" fill="hold" nodeType="afterEffect">
                                  <p:stCondLst>
                                    <p:cond delay="500"/>
                                  </p:stCondLst>
                                  <p:childTnLst>
                                    <p:set>
                                      <p:cBhvr>
                                        <p:cTn id="23" dur="1" fill="hold">
                                          <p:stCondLst>
                                            <p:cond delay="0"/>
                                          </p:stCondLst>
                                        </p:cTn>
                                        <p:tgtEl>
                                          <p:spTgt spid="17">
                                            <p:txEl>
                                              <p:pRg st="3" end="3"/>
                                            </p:txEl>
                                          </p:spTgt>
                                        </p:tgtEl>
                                        <p:attrNameLst>
                                          <p:attrName>style.visibility</p:attrName>
                                        </p:attrNameLst>
                                      </p:cBhvr>
                                      <p:to>
                                        <p:strVal val="visible"/>
                                      </p:to>
                                    </p:set>
                                    <p:animEffect transition="in" filter="dissolve">
                                      <p:cBhvr>
                                        <p:cTn id="24" dur="500"/>
                                        <p:tgtEl>
                                          <p:spTgt spid="1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1000"/>
                                        <p:tgtEl>
                                          <p:spTgt spid="7"/>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19457" grpId="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4" name="Group 23"/>
          <p:cNvGrpSpPr/>
          <p:nvPr/>
        </p:nvGrpSpPr>
        <p:grpSpPr>
          <a:xfrm>
            <a:off x="2270" y="152401"/>
            <a:ext cx="4649747" cy="6476998"/>
            <a:chOff x="2270" y="152401"/>
            <a:chExt cx="4649747" cy="6476998"/>
          </a:xfrm>
        </p:grpSpPr>
        <p:sp>
          <p:nvSpPr>
            <p:cNvPr id="25" name="Freeform: Shape 24"/>
            <p:cNvSpPr/>
            <p:nvPr/>
          </p:nvSpPr>
          <p:spPr>
            <a:xfrm>
              <a:off x="1647916" y="152401"/>
              <a:ext cx="2847888" cy="1701458"/>
            </a:xfrm>
            <a:custGeom>
              <a:avLst/>
              <a:gdLst>
                <a:gd name="connsiteX0" fmla="*/ 0 w 1701458"/>
                <a:gd name="connsiteY0" fmla="*/ 1423944 h 2847888"/>
                <a:gd name="connsiteX1" fmla="*/ 425365 w 1701458"/>
                <a:gd name="connsiteY1" fmla="*/ 1 h 2847888"/>
                <a:gd name="connsiteX2" fmla="*/ 1276094 w 1701458"/>
                <a:gd name="connsiteY2" fmla="*/ 1 h 2847888"/>
                <a:gd name="connsiteX3" fmla="*/ 1701458 w 1701458"/>
                <a:gd name="connsiteY3" fmla="*/ 1423944 h 2847888"/>
                <a:gd name="connsiteX4" fmla="*/ 1276094 w 1701458"/>
                <a:gd name="connsiteY4" fmla="*/ 2847887 h 2847888"/>
                <a:gd name="connsiteX5" fmla="*/ 425365 w 1701458"/>
                <a:gd name="connsiteY5" fmla="*/ 2847887 h 2847888"/>
                <a:gd name="connsiteX6" fmla="*/ 0 w 1701458"/>
                <a:gd name="connsiteY6" fmla="*/ 1423944 h 28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1458" h="2847888">
                  <a:moveTo>
                    <a:pt x="850729" y="1"/>
                  </a:moveTo>
                  <a:lnTo>
                    <a:pt x="1701457" y="711973"/>
                  </a:lnTo>
                  <a:lnTo>
                    <a:pt x="1701457" y="2135916"/>
                  </a:lnTo>
                  <a:lnTo>
                    <a:pt x="850729" y="2847887"/>
                  </a:lnTo>
                  <a:lnTo>
                    <a:pt x="1" y="2135916"/>
                  </a:lnTo>
                  <a:lnTo>
                    <a:pt x="1" y="711973"/>
                  </a:lnTo>
                  <a:lnTo>
                    <a:pt x="850729" y="1"/>
                  </a:lnTo>
                  <a:close/>
                </a:path>
              </a:pathLst>
            </a:custGeom>
          </p:spPr>
          <p:style>
            <a:lnRef idx="0">
              <a:schemeClr val="lt1">
                <a:hueOff val="0"/>
                <a:satOff val="0"/>
                <a:lumOff val="0"/>
                <a:alphaOff val="0"/>
              </a:schemeClr>
            </a:lnRef>
            <a:fillRef idx="3">
              <a:schemeClr val="accent1">
                <a:shade val="80000"/>
                <a:hueOff val="0"/>
                <a:satOff val="0"/>
                <a:lumOff val="0"/>
                <a:alphaOff val="0"/>
              </a:schemeClr>
            </a:fillRef>
            <a:effectRef idx="3">
              <a:schemeClr val="accent1">
                <a:shade val="80000"/>
                <a:hueOff val="0"/>
                <a:satOff val="0"/>
                <a:lumOff val="0"/>
                <a:alphaOff val="0"/>
              </a:schemeClr>
            </a:effectRef>
            <a:fontRef idx="minor">
              <a:schemeClr val="lt1"/>
            </a:fontRef>
          </p:style>
          <p:txBody>
            <a:bodyPr spcFirstLastPara="0" vert="horz" wrap="square" lIns="535608" tIns="344536" rIns="535608" bIns="344536"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sp>
          <p:nvSpPr>
            <p:cNvPr id="26" name="Rectangle 25"/>
            <p:cNvSpPr/>
            <p:nvPr/>
          </p:nvSpPr>
          <p:spPr>
            <a:xfrm>
              <a:off x="3210596" y="810806"/>
              <a:ext cx="1441421" cy="7749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Freeform: Shape 26"/>
            <p:cNvSpPr/>
            <p:nvPr/>
          </p:nvSpPr>
          <p:spPr>
            <a:xfrm>
              <a:off x="611274" y="983729"/>
              <a:ext cx="855464" cy="809236"/>
            </a:xfrm>
            <a:custGeom>
              <a:avLst/>
              <a:gdLst>
                <a:gd name="connsiteX0" fmla="*/ 0 w 809236"/>
                <a:gd name="connsiteY0" fmla="*/ 427732 h 855464"/>
                <a:gd name="connsiteX1" fmla="*/ 202309 w 809236"/>
                <a:gd name="connsiteY1" fmla="*/ 0 h 855464"/>
                <a:gd name="connsiteX2" fmla="*/ 606927 w 809236"/>
                <a:gd name="connsiteY2" fmla="*/ 0 h 855464"/>
                <a:gd name="connsiteX3" fmla="*/ 809236 w 809236"/>
                <a:gd name="connsiteY3" fmla="*/ 427732 h 855464"/>
                <a:gd name="connsiteX4" fmla="*/ 606927 w 809236"/>
                <a:gd name="connsiteY4" fmla="*/ 855464 h 855464"/>
                <a:gd name="connsiteX5" fmla="*/ 202309 w 809236"/>
                <a:gd name="connsiteY5" fmla="*/ 855464 h 855464"/>
                <a:gd name="connsiteX6" fmla="*/ 0 w 809236"/>
                <a:gd name="connsiteY6" fmla="*/ 427732 h 85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236" h="855464">
                  <a:moveTo>
                    <a:pt x="404618" y="0"/>
                  </a:moveTo>
                  <a:lnTo>
                    <a:pt x="809236" y="213866"/>
                  </a:lnTo>
                  <a:lnTo>
                    <a:pt x="809236" y="641598"/>
                  </a:lnTo>
                  <a:lnTo>
                    <a:pt x="404618" y="855464"/>
                  </a:lnTo>
                  <a:lnTo>
                    <a:pt x="0" y="641598"/>
                  </a:lnTo>
                  <a:lnTo>
                    <a:pt x="0" y="213866"/>
                  </a:lnTo>
                  <a:lnTo>
                    <a:pt x="404618" y="0"/>
                  </a:lnTo>
                  <a:close/>
                </a:path>
              </a:pathLst>
            </a:custGeom>
          </p:spPr>
          <p:style>
            <a:lnRef idx="0">
              <a:schemeClr val="lt1">
                <a:hueOff val="0"/>
                <a:satOff val="0"/>
                <a:lumOff val="0"/>
                <a:alphaOff val="0"/>
              </a:schemeClr>
            </a:lnRef>
            <a:fillRef idx="3">
              <a:schemeClr val="accent1">
                <a:shade val="80000"/>
                <a:hueOff val="92696"/>
                <a:satOff val="-9768"/>
                <a:lumOff val="4809"/>
                <a:alphaOff val="0"/>
              </a:schemeClr>
            </a:fillRef>
            <a:effectRef idx="3">
              <a:schemeClr val="accent1">
                <a:shade val="80000"/>
                <a:hueOff val="92696"/>
                <a:satOff val="-9768"/>
                <a:lumOff val="4809"/>
                <a:alphaOff val="0"/>
              </a:schemeClr>
            </a:effectRef>
            <a:fontRef idx="minor">
              <a:schemeClr val="lt1"/>
            </a:fontRef>
          </p:style>
          <p:txBody>
            <a:bodyPr spcFirstLastPara="0" vert="horz" wrap="square" lIns="142577" tIns="134873" rIns="142577" bIns="134873"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28" name="Freeform: Shape 27"/>
            <p:cNvSpPr/>
            <p:nvPr/>
          </p:nvSpPr>
          <p:spPr>
            <a:xfrm>
              <a:off x="685800" y="1689435"/>
              <a:ext cx="2334678" cy="1434765"/>
            </a:xfrm>
            <a:custGeom>
              <a:avLst/>
              <a:gdLst>
                <a:gd name="connsiteX0" fmla="*/ 0 w 1291596"/>
                <a:gd name="connsiteY0" fmla="*/ 1167339 h 2334677"/>
                <a:gd name="connsiteX1" fmla="*/ 322899 w 1291596"/>
                <a:gd name="connsiteY1" fmla="*/ 1 h 2334677"/>
                <a:gd name="connsiteX2" fmla="*/ 968697 w 1291596"/>
                <a:gd name="connsiteY2" fmla="*/ 1 h 2334677"/>
                <a:gd name="connsiteX3" fmla="*/ 1291596 w 1291596"/>
                <a:gd name="connsiteY3" fmla="*/ 1167339 h 2334677"/>
                <a:gd name="connsiteX4" fmla="*/ 968697 w 1291596"/>
                <a:gd name="connsiteY4" fmla="*/ 2334676 h 2334677"/>
                <a:gd name="connsiteX5" fmla="*/ 322899 w 1291596"/>
                <a:gd name="connsiteY5" fmla="*/ 2334676 h 2334677"/>
                <a:gd name="connsiteX6" fmla="*/ 0 w 1291596"/>
                <a:gd name="connsiteY6" fmla="*/ 1167339 h 233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1596" h="2334677">
                  <a:moveTo>
                    <a:pt x="645798" y="1"/>
                  </a:moveTo>
                  <a:lnTo>
                    <a:pt x="1291595" y="583670"/>
                  </a:lnTo>
                  <a:lnTo>
                    <a:pt x="1291595" y="1751007"/>
                  </a:lnTo>
                  <a:lnTo>
                    <a:pt x="645798" y="2334676"/>
                  </a:lnTo>
                  <a:lnTo>
                    <a:pt x="1" y="1751007"/>
                  </a:lnTo>
                  <a:lnTo>
                    <a:pt x="1" y="583670"/>
                  </a:lnTo>
                  <a:lnTo>
                    <a:pt x="645798" y="1"/>
                  </a:lnTo>
                  <a:close/>
                </a:path>
              </a:pathLst>
            </a:custGeom>
          </p:spPr>
          <p:style>
            <a:lnRef idx="0">
              <a:schemeClr val="lt1">
                <a:hueOff val="0"/>
                <a:satOff val="0"/>
                <a:lumOff val="0"/>
                <a:alphaOff val="0"/>
              </a:schemeClr>
            </a:lnRef>
            <a:fillRef idx="3">
              <a:schemeClr val="accent1">
                <a:shade val="80000"/>
                <a:hueOff val="185392"/>
                <a:satOff val="-19537"/>
                <a:lumOff val="9618"/>
                <a:alphaOff val="0"/>
              </a:schemeClr>
            </a:fillRef>
            <a:effectRef idx="3">
              <a:schemeClr val="accent1">
                <a:shade val="80000"/>
                <a:hueOff val="185392"/>
                <a:satOff val="-19537"/>
                <a:lumOff val="9618"/>
                <a:alphaOff val="0"/>
              </a:schemeClr>
            </a:effectRef>
            <a:fontRef idx="minor">
              <a:schemeClr val="lt1"/>
            </a:fontRef>
          </p:style>
          <p:txBody>
            <a:bodyPr spcFirstLastPara="0" vert="horz" wrap="square" lIns="450074" tIns="276226" rIns="450073" bIns="276227"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sp>
          <p:nvSpPr>
            <p:cNvPr id="29" name="Rectangle 28"/>
            <p:cNvSpPr/>
            <p:nvPr/>
          </p:nvSpPr>
          <p:spPr>
            <a:xfrm>
              <a:off x="2270" y="2112044"/>
              <a:ext cx="1394924" cy="7749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3" name="Freeform: Shape 112"/>
            <p:cNvSpPr/>
            <p:nvPr/>
          </p:nvSpPr>
          <p:spPr>
            <a:xfrm>
              <a:off x="3542637" y="2133601"/>
              <a:ext cx="876960" cy="967664"/>
            </a:xfrm>
            <a:custGeom>
              <a:avLst/>
              <a:gdLst>
                <a:gd name="connsiteX0" fmla="*/ 0 w 967664"/>
                <a:gd name="connsiteY0" fmla="*/ 438480 h 876960"/>
                <a:gd name="connsiteX1" fmla="*/ 219240 w 967664"/>
                <a:gd name="connsiteY1" fmla="*/ 0 h 876960"/>
                <a:gd name="connsiteX2" fmla="*/ 748424 w 967664"/>
                <a:gd name="connsiteY2" fmla="*/ 0 h 876960"/>
                <a:gd name="connsiteX3" fmla="*/ 967664 w 967664"/>
                <a:gd name="connsiteY3" fmla="*/ 438480 h 876960"/>
                <a:gd name="connsiteX4" fmla="*/ 748424 w 967664"/>
                <a:gd name="connsiteY4" fmla="*/ 876960 h 876960"/>
                <a:gd name="connsiteX5" fmla="*/ 219240 w 967664"/>
                <a:gd name="connsiteY5" fmla="*/ 876960 h 876960"/>
                <a:gd name="connsiteX6" fmla="*/ 0 w 967664"/>
                <a:gd name="connsiteY6" fmla="*/ 438480 h 87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7664" h="876960">
                  <a:moveTo>
                    <a:pt x="483832" y="0"/>
                  </a:moveTo>
                  <a:lnTo>
                    <a:pt x="967663" y="198690"/>
                  </a:lnTo>
                  <a:lnTo>
                    <a:pt x="967663" y="678270"/>
                  </a:lnTo>
                  <a:lnTo>
                    <a:pt x="483832" y="876960"/>
                  </a:lnTo>
                  <a:lnTo>
                    <a:pt x="1" y="678270"/>
                  </a:lnTo>
                  <a:lnTo>
                    <a:pt x="1" y="198690"/>
                  </a:lnTo>
                  <a:lnTo>
                    <a:pt x="483832" y="0"/>
                  </a:lnTo>
                  <a:close/>
                </a:path>
              </a:pathLst>
            </a:custGeom>
          </p:spPr>
          <p:style>
            <a:lnRef idx="0">
              <a:schemeClr val="lt1">
                <a:hueOff val="0"/>
                <a:satOff val="0"/>
                <a:lumOff val="0"/>
                <a:alphaOff val="0"/>
              </a:schemeClr>
            </a:lnRef>
            <a:fillRef idx="3">
              <a:schemeClr val="accent1">
                <a:shade val="80000"/>
                <a:hueOff val="278087"/>
                <a:satOff val="-29305"/>
                <a:lumOff val="14427"/>
                <a:alphaOff val="0"/>
              </a:schemeClr>
            </a:fillRef>
            <a:effectRef idx="3">
              <a:schemeClr val="accent1">
                <a:shade val="80000"/>
                <a:hueOff val="278087"/>
                <a:satOff val="-29305"/>
                <a:lumOff val="14427"/>
                <a:alphaOff val="0"/>
              </a:schemeClr>
            </a:effectRef>
            <a:fontRef idx="minor">
              <a:schemeClr val="lt1"/>
            </a:fontRef>
          </p:style>
          <p:txBody>
            <a:bodyPr spcFirstLastPara="0" vert="horz" wrap="square" lIns="139310" tIns="153719" rIns="139310" bIns="153719"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14" name="Freeform: Shape 113"/>
            <p:cNvSpPr/>
            <p:nvPr/>
          </p:nvSpPr>
          <p:spPr>
            <a:xfrm>
              <a:off x="1647927" y="2975606"/>
              <a:ext cx="2543076" cy="1389345"/>
            </a:xfrm>
            <a:custGeom>
              <a:avLst/>
              <a:gdLst>
                <a:gd name="connsiteX0" fmla="*/ 0 w 1291596"/>
                <a:gd name="connsiteY0" fmla="*/ 1271538 h 2543076"/>
                <a:gd name="connsiteX1" fmla="*/ 322899 w 1291596"/>
                <a:gd name="connsiteY1" fmla="*/ 1 h 2543076"/>
                <a:gd name="connsiteX2" fmla="*/ 968697 w 1291596"/>
                <a:gd name="connsiteY2" fmla="*/ 1 h 2543076"/>
                <a:gd name="connsiteX3" fmla="*/ 1291596 w 1291596"/>
                <a:gd name="connsiteY3" fmla="*/ 1271538 h 2543076"/>
                <a:gd name="connsiteX4" fmla="*/ 968697 w 1291596"/>
                <a:gd name="connsiteY4" fmla="*/ 2543075 h 2543076"/>
                <a:gd name="connsiteX5" fmla="*/ 322899 w 1291596"/>
                <a:gd name="connsiteY5" fmla="*/ 2543075 h 2543076"/>
                <a:gd name="connsiteX6" fmla="*/ 0 w 1291596"/>
                <a:gd name="connsiteY6" fmla="*/ 1271538 h 254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1596" h="2543076">
                  <a:moveTo>
                    <a:pt x="645798" y="1"/>
                  </a:moveTo>
                  <a:lnTo>
                    <a:pt x="1291595" y="635769"/>
                  </a:lnTo>
                  <a:lnTo>
                    <a:pt x="1291595" y="1907307"/>
                  </a:lnTo>
                  <a:lnTo>
                    <a:pt x="645798" y="2543075"/>
                  </a:lnTo>
                  <a:lnTo>
                    <a:pt x="1" y="1907307"/>
                  </a:lnTo>
                  <a:lnTo>
                    <a:pt x="1" y="635769"/>
                  </a:lnTo>
                  <a:lnTo>
                    <a:pt x="645798" y="1"/>
                  </a:lnTo>
                  <a:close/>
                </a:path>
              </a:pathLst>
            </a:custGeom>
          </p:spPr>
          <p:style>
            <a:lnRef idx="0">
              <a:schemeClr val="lt1">
                <a:hueOff val="0"/>
                <a:satOff val="0"/>
                <a:lumOff val="0"/>
                <a:alphaOff val="0"/>
              </a:schemeClr>
            </a:lnRef>
            <a:fillRef idx="3">
              <a:schemeClr val="accent1">
                <a:shade val="80000"/>
                <a:hueOff val="370783"/>
                <a:satOff val="-39073"/>
                <a:lumOff val="19236"/>
                <a:alphaOff val="0"/>
              </a:schemeClr>
            </a:fillRef>
            <a:effectRef idx="3">
              <a:schemeClr val="accent1">
                <a:shade val="80000"/>
                <a:hueOff val="370783"/>
                <a:satOff val="-39073"/>
                <a:lumOff val="19236"/>
                <a:alphaOff val="0"/>
              </a:schemeClr>
            </a:effectRef>
            <a:fontRef idx="minor">
              <a:schemeClr val="lt1"/>
            </a:fontRef>
          </p:style>
          <p:txBody>
            <a:bodyPr spcFirstLastPara="0" vert="horz" wrap="square" lIns="484806" tIns="276226" rIns="484806" bIns="276227"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sp>
          <p:nvSpPr>
            <p:cNvPr id="115" name="Rectangle 114"/>
            <p:cNvSpPr/>
            <p:nvPr/>
          </p:nvSpPr>
          <p:spPr>
            <a:xfrm>
              <a:off x="3210596" y="3208352"/>
              <a:ext cx="1441421" cy="7749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6" name="Freeform: Shape 115"/>
            <p:cNvSpPr/>
            <p:nvPr/>
          </p:nvSpPr>
          <p:spPr>
            <a:xfrm>
              <a:off x="533401" y="3176733"/>
              <a:ext cx="973340" cy="838195"/>
            </a:xfrm>
            <a:custGeom>
              <a:avLst/>
              <a:gdLst>
                <a:gd name="connsiteX0" fmla="*/ 0 w 838194"/>
                <a:gd name="connsiteY0" fmla="*/ 486670 h 973339"/>
                <a:gd name="connsiteX1" fmla="*/ 209549 w 838194"/>
                <a:gd name="connsiteY1" fmla="*/ 0 h 973339"/>
                <a:gd name="connsiteX2" fmla="*/ 628646 w 838194"/>
                <a:gd name="connsiteY2" fmla="*/ 0 h 973339"/>
                <a:gd name="connsiteX3" fmla="*/ 838194 w 838194"/>
                <a:gd name="connsiteY3" fmla="*/ 486670 h 973339"/>
                <a:gd name="connsiteX4" fmla="*/ 628646 w 838194"/>
                <a:gd name="connsiteY4" fmla="*/ 973339 h 973339"/>
                <a:gd name="connsiteX5" fmla="*/ 209549 w 838194"/>
                <a:gd name="connsiteY5" fmla="*/ 973339 h 973339"/>
                <a:gd name="connsiteX6" fmla="*/ 0 w 838194"/>
                <a:gd name="connsiteY6" fmla="*/ 486670 h 97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194" h="973339">
                  <a:moveTo>
                    <a:pt x="419097" y="1"/>
                  </a:moveTo>
                  <a:lnTo>
                    <a:pt x="838194" y="243336"/>
                  </a:lnTo>
                  <a:lnTo>
                    <a:pt x="838194" y="730005"/>
                  </a:lnTo>
                  <a:lnTo>
                    <a:pt x="419097" y="973338"/>
                  </a:lnTo>
                  <a:lnTo>
                    <a:pt x="0" y="730005"/>
                  </a:lnTo>
                  <a:lnTo>
                    <a:pt x="0" y="243336"/>
                  </a:lnTo>
                  <a:lnTo>
                    <a:pt x="419097" y="1"/>
                  </a:lnTo>
                  <a:close/>
                </a:path>
              </a:pathLst>
            </a:custGeom>
          </p:spPr>
          <p:style>
            <a:lnRef idx="0">
              <a:schemeClr val="lt1">
                <a:hueOff val="0"/>
                <a:satOff val="0"/>
                <a:lumOff val="0"/>
                <a:alphaOff val="0"/>
              </a:schemeClr>
            </a:lnRef>
            <a:fillRef idx="3">
              <a:schemeClr val="accent1">
                <a:shade val="80000"/>
                <a:hueOff val="463479"/>
                <a:satOff val="-48842"/>
                <a:lumOff val="24046"/>
                <a:alphaOff val="0"/>
              </a:schemeClr>
            </a:fillRef>
            <a:effectRef idx="3">
              <a:schemeClr val="accent1">
                <a:shade val="80000"/>
                <a:hueOff val="463479"/>
                <a:satOff val="-48842"/>
                <a:lumOff val="24046"/>
                <a:alphaOff val="0"/>
              </a:schemeClr>
            </a:effectRef>
            <a:fontRef idx="minor">
              <a:schemeClr val="lt1"/>
            </a:fontRef>
          </p:style>
          <p:txBody>
            <a:bodyPr spcFirstLastPara="0" vert="horz" wrap="square" lIns="162224" tIns="139699" rIns="162223" bIns="13970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17" name="Freeform: Shape 116"/>
            <p:cNvSpPr/>
            <p:nvPr/>
          </p:nvSpPr>
          <p:spPr>
            <a:xfrm>
              <a:off x="685802" y="4171133"/>
              <a:ext cx="2334678" cy="1291597"/>
            </a:xfrm>
            <a:custGeom>
              <a:avLst/>
              <a:gdLst>
                <a:gd name="connsiteX0" fmla="*/ 0 w 1291596"/>
                <a:gd name="connsiteY0" fmla="*/ 1167339 h 2334677"/>
                <a:gd name="connsiteX1" fmla="*/ 322899 w 1291596"/>
                <a:gd name="connsiteY1" fmla="*/ 1 h 2334677"/>
                <a:gd name="connsiteX2" fmla="*/ 968697 w 1291596"/>
                <a:gd name="connsiteY2" fmla="*/ 1 h 2334677"/>
                <a:gd name="connsiteX3" fmla="*/ 1291596 w 1291596"/>
                <a:gd name="connsiteY3" fmla="*/ 1167339 h 2334677"/>
                <a:gd name="connsiteX4" fmla="*/ 968697 w 1291596"/>
                <a:gd name="connsiteY4" fmla="*/ 2334676 h 2334677"/>
                <a:gd name="connsiteX5" fmla="*/ 322899 w 1291596"/>
                <a:gd name="connsiteY5" fmla="*/ 2334676 h 2334677"/>
                <a:gd name="connsiteX6" fmla="*/ 0 w 1291596"/>
                <a:gd name="connsiteY6" fmla="*/ 1167339 h 233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1596" h="2334677">
                  <a:moveTo>
                    <a:pt x="645798" y="1"/>
                  </a:moveTo>
                  <a:lnTo>
                    <a:pt x="1291595" y="583670"/>
                  </a:lnTo>
                  <a:lnTo>
                    <a:pt x="1291595" y="1751007"/>
                  </a:lnTo>
                  <a:lnTo>
                    <a:pt x="645798" y="2334676"/>
                  </a:lnTo>
                  <a:lnTo>
                    <a:pt x="1" y="1751007"/>
                  </a:lnTo>
                  <a:lnTo>
                    <a:pt x="1" y="583670"/>
                  </a:lnTo>
                  <a:lnTo>
                    <a:pt x="645798" y="1"/>
                  </a:lnTo>
                  <a:close/>
                </a:path>
              </a:pathLst>
            </a:custGeom>
          </p:spPr>
          <p:style>
            <a:lnRef idx="0">
              <a:schemeClr val="lt1">
                <a:hueOff val="0"/>
                <a:satOff val="0"/>
                <a:lumOff val="0"/>
                <a:alphaOff val="0"/>
              </a:schemeClr>
            </a:lnRef>
            <a:fillRef idx="3">
              <a:schemeClr val="accent1">
                <a:shade val="80000"/>
                <a:hueOff val="556175"/>
                <a:satOff val="-58610"/>
                <a:lumOff val="28855"/>
                <a:alphaOff val="0"/>
              </a:schemeClr>
            </a:fillRef>
            <a:effectRef idx="3">
              <a:schemeClr val="accent1">
                <a:shade val="80000"/>
                <a:hueOff val="556175"/>
                <a:satOff val="-58610"/>
                <a:lumOff val="28855"/>
                <a:alphaOff val="0"/>
              </a:schemeClr>
            </a:effectRef>
            <a:fontRef idx="minor">
              <a:schemeClr val="lt1"/>
            </a:fontRef>
          </p:style>
          <p:txBody>
            <a:bodyPr spcFirstLastPara="0" vert="horz" wrap="square" lIns="389114" tIns="215266" rIns="389113" bIns="215267"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endParaRPr lang="en-US" sz="1600" kern="1200" dirty="0"/>
            </a:p>
          </p:txBody>
        </p:sp>
        <p:sp>
          <p:nvSpPr>
            <p:cNvPr id="118" name="Rectangle 117"/>
            <p:cNvSpPr/>
            <p:nvPr/>
          </p:nvSpPr>
          <p:spPr>
            <a:xfrm>
              <a:off x="2270" y="4304659"/>
              <a:ext cx="1394924" cy="7749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9" name="Freeform: Shape 118"/>
            <p:cNvSpPr/>
            <p:nvPr/>
          </p:nvSpPr>
          <p:spPr>
            <a:xfrm>
              <a:off x="3467759" y="4551212"/>
              <a:ext cx="799437" cy="858989"/>
            </a:xfrm>
            <a:custGeom>
              <a:avLst/>
              <a:gdLst>
                <a:gd name="connsiteX0" fmla="*/ 0 w 858989"/>
                <a:gd name="connsiteY0" fmla="*/ 399719 h 799437"/>
                <a:gd name="connsiteX1" fmla="*/ 199859 w 858989"/>
                <a:gd name="connsiteY1" fmla="*/ 0 h 799437"/>
                <a:gd name="connsiteX2" fmla="*/ 659130 w 858989"/>
                <a:gd name="connsiteY2" fmla="*/ 0 h 799437"/>
                <a:gd name="connsiteX3" fmla="*/ 858989 w 858989"/>
                <a:gd name="connsiteY3" fmla="*/ 399719 h 799437"/>
                <a:gd name="connsiteX4" fmla="*/ 659130 w 858989"/>
                <a:gd name="connsiteY4" fmla="*/ 799437 h 799437"/>
                <a:gd name="connsiteX5" fmla="*/ 199859 w 858989"/>
                <a:gd name="connsiteY5" fmla="*/ 799437 h 799437"/>
                <a:gd name="connsiteX6" fmla="*/ 0 w 858989"/>
                <a:gd name="connsiteY6" fmla="*/ 399719 h 79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8989" h="799437">
                  <a:moveTo>
                    <a:pt x="429494" y="0"/>
                  </a:moveTo>
                  <a:lnTo>
                    <a:pt x="858989" y="186003"/>
                  </a:lnTo>
                  <a:lnTo>
                    <a:pt x="858989" y="613434"/>
                  </a:lnTo>
                  <a:lnTo>
                    <a:pt x="429494" y="799437"/>
                  </a:lnTo>
                  <a:lnTo>
                    <a:pt x="0" y="613434"/>
                  </a:lnTo>
                  <a:lnTo>
                    <a:pt x="0" y="186003"/>
                  </a:lnTo>
                  <a:lnTo>
                    <a:pt x="429494" y="0"/>
                  </a:lnTo>
                  <a:close/>
                </a:path>
              </a:pathLst>
            </a:custGeom>
          </p:spPr>
          <p:style>
            <a:lnRef idx="0">
              <a:schemeClr val="lt1">
                <a:hueOff val="0"/>
                <a:satOff val="0"/>
                <a:lumOff val="0"/>
                <a:alphaOff val="0"/>
              </a:schemeClr>
            </a:lnRef>
            <a:fillRef idx="3">
              <a:schemeClr val="accent1">
                <a:shade val="80000"/>
                <a:hueOff val="648871"/>
                <a:satOff val="-68378"/>
                <a:lumOff val="33664"/>
                <a:alphaOff val="0"/>
              </a:schemeClr>
            </a:fillRef>
            <a:effectRef idx="3">
              <a:schemeClr val="accent1">
                <a:shade val="80000"/>
                <a:hueOff val="648871"/>
                <a:satOff val="-68378"/>
                <a:lumOff val="33664"/>
                <a:alphaOff val="0"/>
              </a:schemeClr>
            </a:effectRef>
            <a:fontRef idx="minor">
              <a:schemeClr val="lt1"/>
            </a:fontRef>
          </p:style>
          <p:txBody>
            <a:bodyPr spcFirstLastPara="0" vert="horz" wrap="square" lIns="128621" tIns="138202" rIns="128621" bIns="138202"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20" name="Freeform: Shape 119"/>
            <p:cNvSpPr/>
            <p:nvPr/>
          </p:nvSpPr>
          <p:spPr>
            <a:xfrm>
              <a:off x="1876502" y="5337803"/>
              <a:ext cx="2238298" cy="1291596"/>
            </a:xfrm>
            <a:custGeom>
              <a:avLst/>
              <a:gdLst>
                <a:gd name="connsiteX0" fmla="*/ 0 w 1291596"/>
                <a:gd name="connsiteY0" fmla="*/ 1119149 h 2238298"/>
                <a:gd name="connsiteX1" fmla="*/ 322899 w 1291596"/>
                <a:gd name="connsiteY1" fmla="*/ 1 h 2238298"/>
                <a:gd name="connsiteX2" fmla="*/ 968697 w 1291596"/>
                <a:gd name="connsiteY2" fmla="*/ 1 h 2238298"/>
                <a:gd name="connsiteX3" fmla="*/ 1291596 w 1291596"/>
                <a:gd name="connsiteY3" fmla="*/ 1119149 h 2238298"/>
                <a:gd name="connsiteX4" fmla="*/ 968697 w 1291596"/>
                <a:gd name="connsiteY4" fmla="*/ 2238297 h 2238298"/>
                <a:gd name="connsiteX5" fmla="*/ 322899 w 1291596"/>
                <a:gd name="connsiteY5" fmla="*/ 2238297 h 2238298"/>
                <a:gd name="connsiteX6" fmla="*/ 0 w 1291596"/>
                <a:gd name="connsiteY6" fmla="*/ 1119149 h 223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1596" h="2238298">
                  <a:moveTo>
                    <a:pt x="645798" y="1"/>
                  </a:moveTo>
                  <a:lnTo>
                    <a:pt x="1291595" y="559575"/>
                  </a:lnTo>
                  <a:lnTo>
                    <a:pt x="1291595" y="1678723"/>
                  </a:lnTo>
                  <a:lnTo>
                    <a:pt x="645798" y="2238297"/>
                  </a:lnTo>
                  <a:lnTo>
                    <a:pt x="1" y="1678723"/>
                  </a:lnTo>
                  <a:lnTo>
                    <a:pt x="1" y="559575"/>
                  </a:lnTo>
                  <a:lnTo>
                    <a:pt x="645798" y="1"/>
                  </a:lnTo>
                  <a:close/>
                </a:path>
              </a:pathLst>
            </a:custGeom>
          </p:spPr>
          <p:style>
            <a:lnRef idx="0">
              <a:schemeClr val="lt1">
                <a:hueOff val="0"/>
                <a:satOff val="0"/>
                <a:lumOff val="0"/>
                <a:alphaOff val="0"/>
              </a:schemeClr>
            </a:lnRef>
            <a:fillRef idx="3">
              <a:schemeClr val="accent1">
                <a:shade val="80000"/>
                <a:hueOff val="741567"/>
                <a:satOff val="-78147"/>
                <a:lumOff val="38473"/>
                <a:alphaOff val="0"/>
              </a:schemeClr>
            </a:fillRef>
            <a:effectRef idx="3">
              <a:schemeClr val="accent1">
                <a:shade val="80000"/>
                <a:hueOff val="741567"/>
                <a:satOff val="-78147"/>
                <a:lumOff val="38473"/>
                <a:alphaOff val="0"/>
              </a:schemeClr>
            </a:effectRef>
            <a:fontRef idx="minor">
              <a:schemeClr val="lt1"/>
            </a:fontRef>
          </p:style>
          <p:txBody>
            <a:bodyPr spcFirstLastPara="0" vert="horz" wrap="square" lIns="434010" tIns="276226" rIns="434010" bIns="276226"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endParaRPr lang="en-US" sz="1600" kern="1200" dirty="0"/>
            </a:p>
          </p:txBody>
        </p:sp>
        <p:sp>
          <p:nvSpPr>
            <p:cNvPr id="121" name="Rectangle 120"/>
            <p:cNvSpPr/>
            <p:nvPr/>
          </p:nvSpPr>
          <p:spPr>
            <a:xfrm>
              <a:off x="3210596" y="5400966"/>
              <a:ext cx="1441421" cy="7749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2" name="Freeform: Shape 121"/>
            <p:cNvSpPr/>
            <p:nvPr/>
          </p:nvSpPr>
          <p:spPr>
            <a:xfrm>
              <a:off x="516135" y="5434819"/>
              <a:ext cx="1160266" cy="889781"/>
            </a:xfrm>
            <a:custGeom>
              <a:avLst/>
              <a:gdLst>
                <a:gd name="connsiteX0" fmla="*/ 0 w 889780"/>
                <a:gd name="connsiteY0" fmla="*/ 580133 h 1160265"/>
                <a:gd name="connsiteX1" fmla="*/ 222445 w 889780"/>
                <a:gd name="connsiteY1" fmla="*/ 0 h 1160265"/>
                <a:gd name="connsiteX2" fmla="*/ 667335 w 889780"/>
                <a:gd name="connsiteY2" fmla="*/ 0 h 1160265"/>
                <a:gd name="connsiteX3" fmla="*/ 889780 w 889780"/>
                <a:gd name="connsiteY3" fmla="*/ 580133 h 1160265"/>
                <a:gd name="connsiteX4" fmla="*/ 667335 w 889780"/>
                <a:gd name="connsiteY4" fmla="*/ 1160265 h 1160265"/>
                <a:gd name="connsiteX5" fmla="*/ 222445 w 889780"/>
                <a:gd name="connsiteY5" fmla="*/ 1160265 h 1160265"/>
                <a:gd name="connsiteX6" fmla="*/ 0 w 889780"/>
                <a:gd name="connsiteY6" fmla="*/ 580133 h 116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780" h="1160265">
                  <a:moveTo>
                    <a:pt x="444890" y="1"/>
                  </a:moveTo>
                  <a:lnTo>
                    <a:pt x="889780" y="290067"/>
                  </a:lnTo>
                  <a:lnTo>
                    <a:pt x="889780" y="870198"/>
                  </a:lnTo>
                  <a:lnTo>
                    <a:pt x="444890" y="1160264"/>
                  </a:lnTo>
                  <a:lnTo>
                    <a:pt x="0" y="870198"/>
                  </a:lnTo>
                  <a:lnTo>
                    <a:pt x="0" y="290067"/>
                  </a:lnTo>
                  <a:lnTo>
                    <a:pt x="444890" y="1"/>
                  </a:lnTo>
                  <a:close/>
                </a:path>
              </a:pathLst>
            </a:custGeom>
          </p:spPr>
          <p:style>
            <a:lnRef idx="0">
              <a:schemeClr val="lt1">
                <a:hueOff val="0"/>
                <a:satOff val="0"/>
                <a:lumOff val="0"/>
                <a:alphaOff val="0"/>
              </a:schemeClr>
            </a:lnRef>
            <a:fillRef idx="3">
              <a:schemeClr val="accent1">
                <a:shade val="80000"/>
                <a:hueOff val="834262"/>
                <a:satOff val="-87915"/>
                <a:lumOff val="43282"/>
                <a:alphaOff val="0"/>
              </a:schemeClr>
            </a:fillRef>
            <a:effectRef idx="3">
              <a:schemeClr val="accent1">
                <a:shade val="80000"/>
                <a:hueOff val="834262"/>
                <a:satOff val="-87915"/>
                <a:lumOff val="43282"/>
                <a:alphaOff val="0"/>
              </a:schemeClr>
            </a:effectRef>
            <a:fontRef idx="minor">
              <a:schemeClr val="lt1"/>
            </a:fontRef>
          </p:style>
          <p:txBody>
            <a:bodyPr spcFirstLastPara="0" vert="horz" wrap="square" lIns="193378" tIns="148298" rIns="193378" bIns="148297"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90" name="Rectangle 89">
            <a:extLst/>
          </p:cNvPr>
          <p:cNvSpPr/>
          <p:nvPr/>
        </p:nvSpPr>
        <p:spPr bwMode="auto">
          <a:xfrm>
            <a:off x="6302357" y="397569"/>
            <a:ext cx="1771650" cy="64005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Loan Processor prime</a:t>
            </a:r>
          </a:p>
        </p:txBody>
      </p:sp>
      <p:sp>
        <p:nvSpPr>
          <p:cNvPr id="91" name="Rectangle 90">
            <a:extLst/>
          </p:cNvPr>
          <p:cNvSpPr/>
          <p:nvPr/>
        </p:nvSpPr>
        <p:spPr bwMode="auto">
          <a:xfrm>
            <a:off x="5791015" y="1739074"/>
            <a:ext cx="1501942" cy="5116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Credit Policy</a:t>
            </a:r>
          </a:p>
        </p:txBody>
      </p:sp>
      <p:sp>
        <p:nvSpPr>
          <p:cNvPr id="92" name="Rectangle 91">
            <a:extLst/>
          </p:cNvPr>
          <p:cNvSpPr/>
          <p:nvPr/>
        </p:nvSpPr>
        <p:spPr bwMode="auto">
          <a:xfrm>
            <a:off x="7954193" y="1739074"/>
            <a:ext cx="1447800" cy="5116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Underwriting</a:t>
            </a:r>
          </a:p>
        </p:txBody>
      </p:sp>
      <p:sp>
        <p:nvSpPr>
          <p:cNvPr id="93" name="Rectangle 92">
            <a:extLst/>
          </p:cNvPr>
          <p:cNvSpPr/>
          <p:nvPr/>
        </p:nvSpPr>
        <p:spPr bwMode="auto">
          <a:xfrm>
            <a:off x="9959957" y="1739074"/>
            <a:ext cx="1447800" cy="5116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Funding</a:t>
            </a:r>
          </a:p>
        </p:txBody>
      </p:sp>
      <p:sp>
        <p:nvSpPr>
          <p:cNvPr id="94" name="Rectangle 93">
            <a:extLst/>
          </p:cNvPr>
          <p:cNvSpPr/>
          <p:nvPr/>
        </p:nvSpPr>
        <p:spPr bwMode="auto">
          <a:xfrm>
            <a:off x="9292203" y="381000"/>
            <a:ext cx="1886954" cy="64005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Loan Processor sub-prime</a:t>
            </a:r>
          </a:p>
        </p:txBody>
      </p:sp>
      <p:cxnSp>
        <p:nvCxnSpPr>
          <p:cNvPr id="95" name="Straight Connector 94">
            <a:extLst/>
          </p:cNvPr>
          <p:cNvCxnSpPr>
            <a:stCxn id="90" idx="2"/>
            <a:endCxn id="91" idx="0"/>
          </p:cNvCxnSpPr>
          <p:nvPr/>
        </p:nvCxnSpPr>
        <p:spPr bwMode="auto">
          <a:xfrm flipH="1">
            <a:off x="6541986" y="1037621"/>
            <a:ext cx="646196" cy="701453"/>
          </a:xfrm>
          <a:prstGeom prst="line">
            <a:avLst/>
          </a:prstGeom>
          <a:noFill/>
          <a:ln w="9525" cap="flat" cmpd="sng" algn="ctr">
            <a:solidFill>
              <a:schemeClr val="tx1"/>
            </a:solidFill>
            <a:prstDash val="solid"/>
            <a:round/>
            <a:headEnd type="none" w="med" len="med"/>
            <a:tailEnd type="none" w="med" len="med"/>
          </a:ln>
          <a:effectLst/>
        </p:spPr>
      </p:cxnSp>
      <p:cxnSp>
        <p:nvCxnSpPr>
          <p:cNvPr id="96" name="Straight Connector 95">
            <a:extLst/>
          </p:cNvPr>
          <p:cNvCxnSpPr>
            <a:cxnSpLocks/>
            <a:stCxn id="90" idx="2"/>
            <a:endCxn id="92" idx="0"/>
          </p:cNvCxnSpPr>
          <p:nvPr/>
        </p:nvCxnSpPr>
        <p:spPr bwMode="auto">
          <a:xfrm>
            <a:off x="7188182" y="1037621"/>
            <a:ext cx="1489911" cy="701453"/>
          </a:xfrm>
          <a:prstGeom prst="line">
            <a:avLst/>
          </a:prstGeom>
          <a:noFill/>
          <a:ln w="9525" cap="flat" cmpd="sng" algn="ctr">
            <a:solidFill>
              <a:schemeClr val="tx1"/>
            </a:solidFill>
            <a:prstDash val="solid"/>
            <a:round/>
            <a:headEnd type="none" w="med" len="med"/>
            <a:tailEnd type="none" w="med" len="med"/>
          </a:ln>
          <a:effectLst/>
        </p:spPr>
      </p:cxnSp>
      <p:cxnSp>
        <p:nvCxnSpPr>
          <p:cNvPr id="97" name="Straight Connector 96">
            <a:extLst/>
          </p:cNvPr>
          <p:cNvCxnSpPr>
            <a:cxnSpLocks/>
            <a:stCxn id="90" idx="2"/>
            <a:endCxn id="93" idx="0"/>
          </p:cNvCxnSpPr>
          <p:nvPr/>
        </p:nvCxnSpPr>
        <p:spPr bwMode="auto">
          <a:xfrm>
            <a:off x="7188182" y="1037621"/>
            <a:ext cx="3495675" cy="701453"/>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a:extLst/>
          </p:cNvPr>
          <p:cNvCxnSpPr>
            <a:cxnSpLocks/>
            <a:stCxn id="94" idx="2"/>
            <a:endCxn id="91" idx="0"/>
          </p:cNvCxnSpPr>
          <p:nvPr/>
        </p:nvCxnSpPr>
        <p:spPr bwMode="auto">
          <a:xfrm flipH="1">
            <a:off x="6541986" y="1021052"/>
            <a:ext cx="3693694" cy="718022"/>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a:extLst/>
          </p:cNvPr>
          <p:cNvCxnSpPr>
            <a:cxnSpLocks/>
            <a:stCxn id="94" idx="2"/>
            <a:endCxn id="92" idx="0"/>
          </p:cNvCxnSpPr>
          <p:nvPr/>
        </p:nvCxnSpPr>
        <p:spPr bwMode="auto">
          <a:xfrm flipH="1">
            <a:off x="8678093" y="1021052"/>
            <a:ext cx="1557587" cy="718022"/>
          </a:xfrm>
          <a:prstGeom prst="line">
            <a:avLst/>
          </a:prstGeom>
          <a:noFill/>
          <a:ln w="9525" cap="flat" cmpd="sng" algn="ctr">
            <a:solidFill>
              <a:schemeClr val="tx1"/>
            </a:solidFill>
            <a:prstDash val="solid"/>
            <a:round/>
            <a:headEnd type="none" w="med" len="med"/>
            <a:tailEnd type="none" w="med" len="med"/>
          </a:ln>
          <a:effectLst/>
        </p:spPr>
      </p:cxnSp>
      <p:cxnSp>
        <p:nvCxnSpPr>
          <p:cNvPr id="100" name="Straight Connector 99">
            <a:extLst/>
          </p:cNvPr>
          <p:cNvCxnSpPr>
            <a:cxnSpLocks/>
            <a:stCxn id="94" idx="2"/>
            <a:endCxn id="93" idx="0"/>
          </p:cNvCxnSpPr>
          <p:nvPr/>
        </p:nvCxnSpPr>
        <p:spPr bwMode="auto">
          <a:xfrm>
            <a:off x="10235680" y="1021052"/>
            <a:ext cx="448177" cy="718022"/>
          </a:xfrm>
          <a:prstGeom prst="line">
            <a:avLst/>
          </a:prstGeom>
          <a:noFill/>
          <a:ln w="9525" cap="flat" cmpd="sng" algn="ctr">
            <a:solidFill>
              <a:schemeClr val="tx1"/>
            </a:solidFill>
            <a:prstDash val="solid"/>
            <a:round/>
            <a:headEnd type="none" w="med" len="med"/>
            <a:tailEnd type="none" w="med" len="med"/>
          </a:ln>
          <a:effectLst/>
        </p:spPr>
      </p:cxnSp>
      <p:cxnSp>
        <p:nvCxnSpPr>
          <p:cNvPr id="101" name="Straight Connector 100">
            <a:extLst/>
          </p:cNvPr>
          <p:cNvCxnSpPr>
            <a:cxnSpLocks/>
            <a:stCxn id="90" idx="3"/>
          </p:cNvCxnSpPr>
          <p:nvPr/>
        </p:nvCxnSpPr>
        <p:spPr bwMode="auto">
          <a:xfrm>
            <a:off x="8074007" y="717595"/>
            <a:ext cx="1218196" cy="0"/>
          </a:xfrm>
          <a:prstGeom prst="line">
            <a:avLst/>
          </a:prstGeom>
          <a:noFill/>
          <a:ln w="9525" cap="flat" cmpd="sng" algn="ctr">
            <a:solidFill>
              <a:schemeClr val="tx1"/>
            </a:solidFill>
            <a:prstDash val="solid"/>
            <a:round/>
            <a:headEnd type="none" w="med" len="med"/>
            <a:tailEnd type="none" w="med" len="med"/>
          </a:ln>
          <a:effectLst/>
        </p:spPr>
      </p:cxnSp>
      <p:sp>
        <p:nvSpPr>
          <p:cNvPr id="102" name="Rectangle 101">
            <a:extLst/>
          </p:cNvPr>
          <p:cNvSpPr/>
          <p:nvPr/>
        </p:nvSpPr>
        <p:spPr bwMode="auto">
          <a:xfrm>
            <a:off x="6142939" y="3172968"/>
            <a:ext cx="1771650" cy="64005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Loan Processor Prime</a:t>
            </a:r>
          </a:p>
        </p:txBody>
      </p:sp>
      <p:sp>
        <p:nvSpPr>
          <p:cNvPr id="103" name="Rectangle 102">
            <a:extLst/>
          </p:cNvPr>
          <p:cNvSpPr/>
          <p:nvPr/>
        </p:nvSpPr>
        <p:spPr bwMode="auto">
          <a:xfrm>
            <a:off x="5820374" y="5586984"/>
            <a:ext cx="1501942" cy="5116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Credit Policy</a:t>
            </a:r>
          </a:p>
        </p:txBody>
      </p:sp>
      <p:sp>
        <p:nvSpPr>
          <p:cNvPr id="104" name="Rectangle 103">
            <a:extLst/>
          </p:cNvPr>
          <p:cNvSpPr/>
          <p:nvPr/>
        </p:nvSpPr>
        <p:spPr bwMode="auto">
          <a:xfrm>
            <a:off x="7879496" y="5586984"/>
            <a:ext cx="1447800" cy="5116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Underwriting</a:t>
            </a:r>
          </a:p>
        </p:txBody>
      </p:sp>
      <p:sp>
        <p:nvSpPr>
          <p:cNvPr id="105" name="Rectangle 104">
            <a:extLst/>
          </p:cNvPr>
          <p:cNvSpPr/>
          <p:nvPr/>
        </p:nvSpPr>
        <p:spPr bwMode="auto">
          <a:xfrm>
            <a:off x="9859694" y="5586984"/>
            <a:ext cx="1447800" cy="5116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Funding</a:t>
            </a:r>
          </a:p>
        </p:txBody>
      </p:sp>
      <p:sp>
        <p:nvSpPr>
          <p:cNvPr id="106" name="Rectangle 105">
            <a:extLst/>
          </p:cNvPr>
          <p:cNvSpPr/>
          <p:nvPr/>
        </p:nvSpPr>
        <p:spPr bwMode="auto">
          <a:xfrm>
            <a:off x="9198818" y="3172968"/>
            <a:ext cx="1886954" cy="64005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Loan Processor Sub-Prime</a:t>
            </a:r>
          </a:p>
        </p:txBody>
      </p:sp>
      <p:sp>
        <p:nvSpPr>
          <p:cNvPr id="107" name="Minus 53">
            <a:extLst/>
          </p:cNvPr>
          <p:cNvSpPr/>
          <p:nvPr/>
        </p:nvSpPr>
        <p:spPr bwMode="auto">
          <a:xfrm>
            <a:off x="5029200" y="4251960"/>
            <a:ext cx="7086600" cy="914400"/>
          </a:xfrm>
          <a:prstGeom prst="mathMinus">
            <a:avLst/>
          </a:prstGeom>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08" name="Up-Down Arrow 56">
            <a:extLst/>
          </p:cNvPr>
          <p:cNvSpPr/>
          <p:nvPr/>
        </p:nvSpPr>
        <p:spPr bwMode="auto">
          <a:xfrm>
            <a:off x="9965260" y="3826173"/>
            <a:ext cx="354070" cy="745828"/>
          </a:xfrm>
          <a:prstGeom prst="up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09" name="Up-Down Arrow 57">
            <a:extLst/>
          </p:cNvPr>
          <p:cNvSpPr/>
          <p:nvPr/>
        </p:nvSpPr>
        <p:spPr bwMode="auto">
          <a:xfrm>
            <a:off x="6851729" y="3826173"/>
            <a:ext cx="354070" cy="745828"/>
          </a:xfrm>
          <a:prstGeom prst="up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0" name="Up-Down Arrow 58">
            <a:extLst/>
          </p:cNvPr>
          <p:cNvSpPr/>
          <p:nvPr/>
        </p:nvSpPr>
        <p:spPr bwMode="auto">
          <a:xfrm>
            <a:off x="10406559" y="4828510"/>
            <a:ext cx="354070" cy="748393"/>
          </a:xfrm>
          <a:prstGeom prst="up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1" name="Up-Down Arrow 59">
            <a:extLst/>
          </p:cNvPr>
          <p:cNvSpPr/>
          <p:nvPr/>
        </p:nvSpPr>
        <p:spPr bwMode="auto">
          <a:xfrm>
            <a:off x="8422512" y="4828510"/>
            <a:ext cx="354070" cy="748393"/>
          </a:xfrm>
          <a:prstGeom prst="up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12" name="Up-Down Arrow 60">
            <a:extLst/>
          </p:cNvPr>
          <p:cNvSpPr/>
          <p:nvPr/>
        </p:nvSpPr>
        <p:spPr bwMode="auto">
          <a:xfrm>
            <a:off x="6394310" y="4828510"/>
            <a:ext cx="354070" cy="748393"/>
          </a:xfrm>
          <a:prstGeom prst="up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123" name="TextBox 122"/>
          <p:cNvSpPr txBox="1"/>
          <p:nvPr/>
        </p:nvSpPr>
        <p:spPr>
          <a:xfrm>
            <a:off x="1819696" y="587631"/>
            <a:ext cx="2497651" cy="830997"/>
          </a:xfrm>
          <a:prstGeom prst="rect">
            <a:avLst/>
          </a:prstGeom>
          <a:noFill/>
        </p:spPr>
        <p:txBody>
          <a:bodyPr wrap="square" rtlCol="0">
            <a:spAutoFit/>
          </a:bodyPr>
          <a:lstStyle/>
          <a:p>
            <a:pPr algn="ctr"/>
            <a:r>
              <a:rPr lang="en-US" b="0" dirty="0">
                <a:solidFill>
                  <a:schemeClr val="bg1">
                    <a:lumMod val="95000"/>
                  </a:schemeClr>
                </a:solidFill>
              </a:rPr>
              <a:t>Adding new system requires p2p connection with all existing systems</a:t>
            </a:r>
            <a:endParaRPr lang="en-US" dirty="0">
              <a:solidFill>
                <a:schemeClr val="bg1">
                  <a:lumMod val="95000"/>
                </a:schemeClr>
              </a:solidFill>
            </a:endParaRPr>
          </a:p>
        </p:txBody>
      </p:sp>
      <p:sp>
        <p:nvSpPr>
          <p:cNvPr id="124" name="TextBox 123"/>
          <p:cNvSpPr txBox="1"/>
          <p:nvPr/>
        </p:nvSpPr>
        <p:spPr>
          <a:xfrm>
            <a:off x="923668" y="1982766"/>
            <a:ext cx="1905668" cy="830997"/>
          </a:xfrm>
          <a:prstGeom prst="rect">
            <a:avLst/>
          </a:prstGeom>
          <a:noFill/>
        </p:spPr>
        <p:txBody>
          <a:bodyPr wrap="square" rtlCol="0">
            <a:spAutoFit/>
          </a:bodyPr>
          <a:lstStyle/>
          <a:p>
            <a:pPr algn="ctr"/>
            <a:r>
              <a:rPr lang="en-US" b="0" dirty="0">
                <a:solidFill>
                  <a:schemeClr val="bg1">
                    <a:lumMod val="95000"/>
                  </a:schemeClr>
                </a:solidFill>
              </a:rPr>
              <a:t>Error prone and difficult to integrate with new systems</a:t>
            </a:r>
            <a:endParaRPr lang="en-US" dirty="0">
              <a:solidFill>
                <a:schemeClr val="bg1">
                  <a:lumMod val="95000"/>
                </a:schemeClr>
              </a:solidFill>
            </a:endParaRPr>
          </a:p>
        </p:txBody>
      </p:sp>
      <p:sp>
        <p:nvSpPr>
          <p:cNvPr id="125" name="TextBox 124"/>
          <p:cNvSpPr txBox="1"/>
          <p:nvPr/>
        </p:nvSpPr>
        <p:spPr>
          <a:xfrm>
            <a:off x="1651373" y="3263695"/>
            <a:ext cx="2514601" cy="830997"/>
          </a:xfrm>
          <a:prstGeom prst="rect">
            <a:avLst/>
          </a:prstGeom>
          <a:noFill/>
        </p:spPr>
        <p:txBody>
          <a:bodyPr wrap="square" rtlCol="0">
            <a:spAutoFit/>
          </a:bodyPr>
          <a:lstStyle/>
          <a:p>
            <a:pPr algn="ctr"/>
            <a:r>
              <a:rPr lang="en-US" b="0" dirty="0">
                <a:solidFill>
                  <a:schemeClr val="bg1">
                    <a:lumMod val="95000"/>
                  </a:schemeClr>
                </a:solidFill>
              </a:rPr>
              <a:t>Easier to integrate new systems by using BUS architecture</a:t>
            </a:r>
            <a:endParaRPr lang="en-US" dirty="0">
              <a:solidFill>
                <a:schemeClr val="bg1">
                  <a:lumMod val="95000"/>
                </a:schemeClr>
              </a:solidFill>
            </a:endParaRPr>
          </a:p>
        </p:txBody>
      </p:sp>
      <p:sp>
        <p:nvSpPr>
          <p:cNvPr id="126" name="TextBox 125"/>
          <p:cNvSpPr txBox="1"/>
          <p:nvPr/>
        </p:nvSpPr>
        <p:spPr>
          <a:xfrm>
            <a:off x="904961" y="4387371"/>
            <a:ext cx="1896355" cy="830997"/>
          </a:xfrm>
          <a:prstGeom prst="rect">
            <a:avLst/>
          </a:prstGeom>
          <a:noFill/>
        </p:spPr>
        <p:txBody>
          <a:bodyPr wrap="square" rtlCol="0">
            <a:spAutoFit/>
          </a:bodyPr>
          <a:lstStyle/>
          <a:p>
            <a:pPr algn="ctr"/>
            <a:r>
              <a:rPr lang="en-US" b="0" dirty="0">
                <a:solidFill>
                  <a:schemeClr val="bg1">
                    <a:lumMod val="95000"/>
                  </a:schemeClr>
                </a:solidFill>
              </a:rPr>
              <a:t>Less connection to be maintained by each application</a:t>
            </a:r>
            <a:endParaRPr lang="en-US" dirty="0">
              <a:solidFill>
                <a:schemeClr val="bg1">
                  <a:lumMod val="95000"/>
                </a:schemeClr>
              </a:solidFill>
            </a:endParaRPr>
          </a:p>
        </p:txBody>
      </p:sp>
      <p:sp>
        <p:nvSpPr>
          <p:cNvPr id="127" name="TextBox 126"/>
          <p:cNvSpPr txBox="1"/>
          <p:nvPr/>
        </p:nvSpPr>
        <p:spPr>
          <a:xfrm>
            <a:off x="2129676" y="5695152"/>
            <a:ext cx="1733877" cy="584775"/>
          </a:xfrm>
          <a:prstGeom prst="rect">
            <a:avLst/>
          </a:prstGeom>
          <a:noFill/>
        </p:spPr>
        <p:txBody>
          <a:bodyPr wrap="square" rtlCol="0">
            <a:spAutoFit/>
          </a:bodyPr>
          <a:lstStyle/>
          <a:p>
            <a:pPr algn="ctr"/>
            <a:r>
              <a:rPr lang="en-US" b="0" dirty="0">
                <a:solidFill>
                  <a:schemeClr val="bg1">
                    <a:lumMod val="95000"/>
                  </a:schemeClr>
                </a:solidFill>
              </a:rPr>
              <a:t>Asynchronous processing</a:t>
            </a:r>
            <a:endParaRPr lang="en-US" dirty="0">
              <a:solidFill>
                <a:schemeClr val="bg1">
                  <a:lumMod val="95000"/>
                </a:schemeClr>
              </a:solidFill>
            </a:endParaRPr>
          </a:p>
        </p:txBody>
      </p:sp>
    </p:spTree>
    <p:extLst>
      <p:ext uri="{BB962C8B-B14F-4D97-AF65-F5344CB8AC3E}">
        <p14:creationId xmlns:p14="http://schemas.microsoft.com/office/powerpoint/2010/main" val="113910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down)">
                                      <p:cBhvr>
                                        <p:cTn id="7" dur="300"/>
                                        <p:tgtEl>
                                          <p:spTgt spid="90"/>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down)">
                                      <p:cBhvr>
                                        <p:cTn id="11" dur="300"/>
                                        <p:tgtEl>
                                          <p:spTgt spid="94"/>
                                        </p:tgtEl>
                                      </p:cBhvr>
                                    </p:animEffect>
                                  </p:childTnLst>
                                </p:cTn>
                              </p:par>
                            </p:childTnLst>
                          </p:cTn>
                        </p:par>
                        <p:par>
                          <p:cTn id="12" fill="hold">
                            <p:stCondLst>
                              <p:cond delay="600"/>
                            </p:stCondLst>
                            <p:childTnLst>
                              <p:par>
                                <p:cTn id="13" presetID="22" presetClass="entr" presetSubtype="4"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300"/>
                                        <p:tgtEl>
                                          <p:spTgt spid="91"/>
                                        </p:tgtEl>
                                      </p:cBhvr>
                                    </p:animEffect>
                                  </p:childTnLst>
                                </p:cTn>
                              </p:par>
                            </p:childTnLst>
                          </p:cTn>
                        </p:par>
                        <p:par>
                          <p:cTn id="16" fill="hold">
                            <p:stCondLst>
                              <p:cond delay="900"/>
                            </p:stCondLst>
                            <p:childTnLst>
                              <p:par>
                                <p:cTn id="17" presetID="22" presetClass="entr" presetSubtype="4" fill="hold" grpId="0" nodeType="after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down)">
                                      <p:cBhvr>
                                        <p:cTn id="19" dur="300"/>
                                        <p:tgtEl>
                                          <p:spTgt spid="92"/>
                                        </p:tgtEl>
                                      </p:cBhvr>
                                    </p:animEffect>
                                  </p:childTnLst>
                                </p:cTn>
                              </p:par>
                            </p:childTnLst>
                          </p:cTn>
                        </p:par>
                        <p:par>
                          <p:cTn id="20" fill="hold">
                            <p:stCondLst>
                              <p:cond delay="1200"/>
                            </p:stCondLst>
                            <p:childTnLst>
                              <p:par>
                                <p:cTn id="21" presetID="22" presetClass="entr" presetSubtype="4" fill="hold" grpId="0"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down)">
                                      <p:cBhvr>
                                        <p:cTn id="23" dur="300"/>
                                        <p:tgtEl>
                                          <p:spTgt spid="93"/>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blinds(horizontal)">
                                      <p:cBhvr>
                                        <p:cTn id="27" dur="300"/>
                                        <p:tgtEl>
                                          <p:spTgt spid="96"/>
                                        </p:tgtEl>
                                      </p:cBhvr>
                                    </p:animEffect>
                                  </p:childTnLst>
                                </p:cTn>
                              </p:par>
                            </p:childTnLst>
                          </p:cTn>
                        </p:par>
                        <p:par>
                          <p:cTn id="28" fill="hold">
                            <p:stCondLst>
                              <p:cond delay="1800"/>
                            </p:stCondLst>
                            <p:childTnLst>
                              <p:par>
                                <p:cTn id="29" presetID="3" presetClass="entr" presetSubtype="10" fill="hold"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blinds(horizontal)">
                                      <p:cBhvr>
                                        <p:cTn id="31" dur="300"/>
                                        <p:tgtEl>
                                          <p:spTgt spid="100"/>
                                        </p:tgtEl>
                                      </p:cBhvr>
                                    </p:animEffect>
                                  </p:childTnLst>
                                </p:cTn>
                              </p:par>
                            </p:childTnLst>
                          </p:cTn>
                        </p:par>
                        <p:par>
                          <p:cTn id="32" fill="hold">
                            <p:stCondLst>
                              <p:cond delay="2100"/>
                            </p:stCondLst>
                            <p:childTnLst>
                              <p:par>
                                <p:cTn id="33" presetID="22" presetClass="entr" presetSubtype="8"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left)">
                                      <p:cBhvr>
                                        <p:cTn id="35" dur="300"/>
                                        <p:tgtEl>
                                          <p:spTgt spid="101"/>
                                        </p:tgtEl>
                                      </p:cBhvr>
                                    </p:animEffect>
                                  </p:childTnLst>
                                </p:cTn>
                              </p:par>
                            </p:childTnLst>
                          </p:cTn>
                        </p:par>
                        <p:par>
                          <p:cTn id="36" fill="hold">
                            <p:stCondLst>
                              <p:cond delay="2400"/>
                            </p:stCondLst>
                            <p:childTnLst>
                              <p:par>
                                <p:cTn id="37" presetID="3" presetClass="entr" presetSubtype="10"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blinds(horizontal)">
                                      <p:cBhvr>
                                        <p:cTn id="39" dur="300"/>
                                        <p:tgtEl>
                                          <p:spTgt spid="95"/>
                                        </p:tgtEl>
                                      </p:cBhvr>
                                    </p:animEffect>
                                  </p:childTnLst>
                                </p:cTn>
                              </p:par>
                            </p:childTnLst>
                          </p:cTn>
                        </p:par>
                        <p:par>
                          <p:cTn id="40" fill="hold">
                            <p:stCondLst>
                              <p:cond delay="27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3" presetClass="entr" presetSubtype="10" fill="hold"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blinds(horizontal)">
                                      <p:cBhvr>
                                        <p:cTn id="46" dur="500"/>
                                        <p:tgtEl>
                                          <p:spTgt spid="99"/>
                                        </p:tgtEl>
                                      </p:cBhvr>
                                    </p:animEffect>
                                  </p:childTnLst>
                                </p:cTn>
                              </p:par>
                            </p:childTnLst>
                          </p:cTn>
                        </p:par>
                        <p:par>
                          <p:cTn id="47" fill="hold">
                            <p:stCondLst>
                              <p:cond delay="3200"/>
                            </p:stCondLst>
                            <p:childTnLst>
                              <p:par>
                                <p:cTn id="48" presetID="3" presetClass="entr" presetSubtype="10" fill="hold" nodeType="after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blinds(horizontal)">
                                      <p:cBhvr>
                                        <p:cTn id="50" dur="500"/>
                                        <p:tgtEl>
                                          <p:spTgt spid="98"/>
                                        </p:tgtEl>
                                      </p:cBhvr>
                                    </p:animEffect>
                                  </p:childTnLst>
                                </p:cTn>
                              </p:par>
                            </p:childTnLst>
                          </p:cTn>
                        </p:par>
                        <p:par>
                          <p:cTn id="51" fill="hold">
                            <p:stCondLst>
                              <p:cond delay="3700"/>
                            </p:stCondLst>
                            <p:childTnLst>
                              <p:par>
                                <p:cTn id="52" presetID="3" presetClass="entr" presetSubtype="10" fill="hold" nodeType="after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blinds(horizontal)">
                                      <p:cBhvr>
                                        <p:cTn id="54" dur="500"/>
                                        <p:tgtEl>
                                          <p:spTgt spid="97"/>
                                        </p:tgtEl>
                                      </p:cBhvr>
                                    </p:animEffect>
                                  </p:childTnLst>
                                </p:cTn>
                              </p:par>
                            </p:childTnLst>
                          </p:cTn>
                        </p:par>
                        <p:par>
                          <p:cTn id="55" fill="hold">
                            <p:stCondLst>
                              <p:cond delay="4200"/>
                            </p:stCondLst>
                            <p:childTnLst>
                              <p:par>
                                <p:cTn id="56" presetID="22" presetClass="entr" presetSubtype="8" fill="hold" grpId="0"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wipe(left)">
                                      <p:cBhvr>
                                        <p:cTn id="58" dur="500"/>
                                        <p:tgtEl>
                                          <p:spTgt spid="1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wipe(left)">
                                      <p:cBhvr>
                                        <p:cTn id="63" dur="500"/>
                                        <p:tgtEl>
                                          <p:spTgt spid="124"/>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2"/>
                                        </p:tgtEl>
                                        <p:attrNameLst>
                                          <p:attrName>style.visibility</p:attrName>
                                        </p:attrNameLst>
                                      </p:cBhvr>
                                      <p:to>
                                        <p:strVal val="visible"/>
                                      </p:to>
                                    </p:set>
                                    <p:animEffect transition="in" filter="fade">
                                      <p:cBhvr>
                                        <p:cTn id="68" dur="1000"/>
                                        <p:tgtEl>
                                          <p:spTgt spid="102"/>
                                        </p:tgtEl>
                                      </p:cBhvr>
                                    </p:animEffect>
                                    <p:anim calcmode="lin" valueType="num">
                                      <p:cBhvr>
                                        <p:cTn id="69" dur="1000" fill="hold"/>
                                        <p:tgtEl>
                                          <p:spTgt spid="102"/>
                                        </p:tgtEl>
                                        <p:attrNameLst>
                                          <p:attrName>ppt_x</p:attrName>
                                        </p:attrNameLst>
                                      </p:cBhvr>
                                      <p:tavLst>
                                        <p:tav tm="0">
                                          <p:val>
                                            <p:strVal val="#ppt_x"/>
                                          </p:val>
                                        </p:tav>
                                        <p:tav tm="100000">
                                          <p:val>
                                            <p:strVal val="#ppt_x"/>
                                          </p:val>
                                        </p:tav>
                                      </p:tavLst>
                                    </p:anim>
                                    <p:anim calcmode="lin" valueType="num">
                                      <p:cBhvr>
                                        <p:cTn id="70" dur="1000" fill="hold"/>
                                        <p:tgtEl>
                                          <p:spTgt spid="10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3"/>
                                        </p:tgtEl>
                                        <p:attrNameLst>
                                          <p:attrName>style.visibility</p:attrName>
                                        </p:attrNameLst>
                                      </p:cBhvr>
                                      <p:to>
                                        <p:strVal val="visible"/>
                                      </p:to>
                                    </p:set>
                                    <p:animEffect transition="in" filter="fade">
                                      <p:cBhvr>
                                        <p:cTn id="73" dur="1000"/>
                                        <p:tgtEl>
                                          <p:spTgt spid="103"/>
                                        </p:tgtEl>
                                      </p:cBhvr>
                                    </p:animEffect>
                                    <p:anim calcmode="lin" valueType="num">
                                      <p:cBhvr>
                                        <p:cTn id="74" dur="1000" fill="hold"/>
                                        <p:tgtEl>
                                          <p:spTgt spid="103"/>
                                        </p:tgtEl>
                                        <p:attrNameLst>
                                          <p:attrName>ppt_x</p:attrName>
                                        </p:attrNameLst>
                                      </p:cBhvr>
                                      <p:tavLst>
                                        <p:tav tm="0">
                                          <p:val>
                                            <p:strVal val="#ppt_x"/>
                                          </p:val>
                                        </p:tav>
                                        <p:tav tm="100000">
                                          <p:val>
                                            <p:strVal val="#ppt_x"/>
                                          </p:val>
                                        </p:tav>
                                      </p:tavLst>
                                    </p:anim>
                                    <p:anim calcmode="lin" valueType="num">
                                      <p:cBhvr>
                                        <p:cTn id="75" dur="1000" fill="hold"/>
                                        <p:tgtEl>
                                          <p:spTgt spid="10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04"/>
                                        </p:tgtEl>
                                        <p:attrNameLst>
                                          <p:attrName>style.visibility</p:attrName>
                                        </p:attrNameLst>
                                      </p:cBhvr>
                                      <p:to>
                                        <p:strVal val="visible"/>
                                      </p:to>
                                    </p:set>
                                    <p:animEffect transition="in" filter="fade">
                                      <p:cBhvr>
                                        <p:cTn id="78" dur="1000"/>
                                        <p:tgtEl>
                                          <p:spTgt spid="104"/>
                                        </p:tgtEl>
                                      </p:cBhvr>
                                    </p:animEffect>
                                    <p:anim calcmode="lin" valueType="num">
                                      <p:cBhvr>
                                        <p:cTn id="79" dur="1000" fill="hold"/>
                                        <p:tgtEl>
                                          <p:spTgt spid="104"/>
                                        </p:tgtEl>
                                        <p:attrNameLst>
                                          <p:attrName>ppt_x</p:attrName>
                                        </p:attrNameLst>
                                      </p:cBhvr>
                                      <p:tavLst>
                                        <p:tav tm="0">
                                          <p:val>
                                            <p:strVal val="#ppt_x"/>
                                          </p:val>
                                        </p:tav>
                                        <p:tav tm="100000">
                                          <p:val>
                                            <p:strVal val="#ppt_x"/>
                                          </p:val>
                                        </p:tav>
                                      </p:tavLst>
                                    </p:anim>
                                    <p:anim calcmode="lin" valueType="num">
                                      <p:cBhvr>
                                        <p:cTn id="80" dur="1000" fill="hold"/>
                                        <p:tgtEl>
                                          <p:spTgt spid="104"/>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05"/>
                                        </p:tgtEl>
                                        <p:attrNameLst>
                                          <p:attrName>style.visibility</p:attrName>
                                        </p:attrNameLst>
                                      </p:cBhvr>
                                      <p:to>
                                        <p:strVal val="visible"/>
                                      </p:to>
                                    </p:set>
                                    <p:animEffect transition="in" filter="fade">
                                      <p:cBhvr>
                                        <p:cTn id="83" dur="1000"/>
                                        <p:tgtEl>
                                          <p:spTgt spid="105"/>
                                        </p:tgtEl>
                                      </p:cBhvr>
                                    </p:animEffect>
                                    <p:anim calcmode="lin" valueType="num">
                                      <p:cBhvr>
                                        <p:cTn id="84" dur="1000" fill="hold"/>
                                        <p:tgtEl>
                                          <p:spTgt spid="105"/>
                                        </p:tgtEl>
                                        <p:attrNameLst>
                                          <p:attrName>ppt_x</p:attrName>
                                        </p:attrNameLst>
                                      </p:cBhvr>
                                      <p:tavLst>
                                        <p:tav tm="0">
                                          <p:val>
                                            <p:strVal val="#ppt_x"/>
                                          </p:val>
                                        </p:tav>
                                        <p:tav tm="100000">
                                          <p:val>
                                            <p:strVal val="#ppt_x"/>
                                          </p:val>
                                        </p:tav>
                                      </p:tavLst>
                                    </p:anim>
                                    <p:anim calcmode="lin" valueType="num">
                                      <p:cBhvr>
                                        <p:cTn id="85" dur="1000" fill="hold"/>
                                        <p:tgtEl>
                                          <p:spTgt spid="105"/>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06"/>
                                        </p:tgtEl>
                                        <p:attrNameLst>
                                          <p:attrName>style.visibility</p:attrName>
                                        </p:attrNameLst>
                                      </p:cBhvr>
                                      <p:to>
                                        <p:strVal val="visible"/>
                                      </p:to>
                                    </p:set>
                                    <p:animEffect transition="in" filter="fade">
                                      <p:cBhvr>
                                        <p:cTn id="88" dur="1000"/>
                                        <p:tgtEl>
                                          <p:spTgt spid="106"/>
                                        </p:tgtEl>
                                      </p:cBhvr>
                                    </p:animEffect>
                                    <p:anim calcmode="lin" valueType="num">
                                      <p:cBhvr>
                                        <p:cTn id="89" dur="1000" fill="hold"/>
                                        <p:tgtEl>
                                          <p:spTgt spid="106"/>
                                        </p:tgtEl>
                                        <p:attrNameLst>
                                          <p:attrName>ppt_x</p:attrName>
                                        </p:attrNameLst>
                                      </p:cBhvr>
                                      <p:tavLst>
                                        <p:tav tm="0">
                                          <p:val>
                                            <p:strVal val="#ppt_x"/>
                                          </p:val>
                                        </p:tav>
                                        <p:tav tm="100000">
                                          <p:val>
                                            <p:strVal val="#ppt_x"/>
                                          </p:val>
                                        </p:tav>
                                      </p:tavLst>
                                    </p:anim>
                                    <p:anim calcmode="lin" valueType="num">
                                      <p:cBhvr>
                                        <p:cTn id="90" dur="1000" fill="hold"/>
                                        <p:tgtEl>
                                          <p:spTgt spid="106"/>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07"/>
                                        </p:tgtEl>
                                        <p:attrNameLst>
                                          <p:attrName>style.visibility</p:attrName>
                                        </p:attrNameLst>
                                      </p:cBhvr>
                                      <p:to>
                                        <p:strVal val="visible"/>
                                      </p:to>
                                    </p:set>
                                    <p:animEffect transition="in" filter="fade">
                                      <p:cBhvr>
                                        <p:cTn id="93" dur="1000"/>
                                        <p:tgtEl>
                                          <p:spTgt spid="107"/>
                                        </p:tgtEl>
                                      </p:cBhvr>
                                    </p:animEffect>
                                    <p:anim calcmode="lin" valueType="num">
                                      <p:cBhvr>
                                        <p:cTn id="94" dur="1000" fill="hold"/>
                                        <p:tgtEl>
                                          <p:spTgt spid="107"/>
                                        </p:tgtEl>
                                        <p:attrNameLst>
                                          <p:attrName>ppt_x</p:attrName>
                                        </p:attrNameLst>
                                      </p:cBhvr>
                                      <p:tavLst>
                                        <p:tav tm="0">
                                          <p:val>
                                            <p:strVal val="#ppt_x"/>
                                          </p:val>
                                        </p:tav>
                                        <p:tav tm="100000">
                                          <p:val>
                                            <p:strVal val="#ppt_x"/>
                                          </p:val>
                                        </p:tav>
                                      </p:tavLst>
                                    </p:anim>
                                    <p:anim calcmode="lin" valueType="num">
                                      <p:cBhvr>
                                        <p:cTn id="95" dur="1000" fill="hold"/>
                                        <p:tgtEl>
                                          <p:spTgt spid="107"/>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08"/>
                                        </p:tgtEl>
                                        <p:attrNameLst>
                                          <p:attrName>style.visibility</p:attrName>
                                        </p:attrNameLst>
                                      </p:cBhvr>
                                      <p:to>
                                        <p:strVal val="visible"/>
                                      </p:to>
                                    </p:set>
                                    <p:animEffect transition="in" filter="fade">
                                      <p:cBhvr>
                                        <p:cTn id="98" dur="1000"/>
                                        <p:tgtEl>
                                          <p:spTgt spid="108"/>
                                        </p:tgtEl>
                                      </p:cBhvr>
                                    </p:animEffect>
                                    <p:anim calcmode="lin" valueType="num">
                                      <p:cBhvr>
                                        <p:cTn id="99" dur="1000" fill="hold"/>
                                        <p:tgtEl>
                                          <p:spTgt spid="108"/>
                                        </p:tgtEl>
                                        <p:attrNameLst>
                                          <p:attrName>ppt_x</p:attrName>
                                        </p:attrNameLst>
                                      </p:cBhvr>
                                      <p:tavLst>
                                        <p:tav tm="0">
                                          <p:val>
                                            <p:strVal val="#ppt_x"/>
                                          </p:val>
                                        </p:tav>
                                        <p:tav tm="100000">
                                          <p:val>
                                            <p:strVal val="#ppt_x"/>
                                          </p:val>
                                        </p:tav>
                                      </p:tavLst>
                                    </p:anim>
                                    <p:anim calcmode="lin" valueType="num">
                                      <p:cBhvr>
                                        <p:cTn id="100" dur="1000" fill="hold"/>
                                        <p:tgtEl>
                                          <p:spTgt spid="108"/>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1000"/>
                                        <p:tgtEl>
                                          <p:spTgt spid="109"/>
                                        </p:tgtEl>
                                      </p:cBhvr>
                                    </p:animEffect>
                                    <p:anim calcmode="lin" valueType="num">
                                      <p:cBhvr>
                                        <p:cTn id="104" dur="1000" fill="hold"/>
                                        <p:tgtEl>
                                          <p:spTgt spid="109"/>
                                        </p:tgtEl>
                                        <p:attrNameLst>
                                          <p:attrName>ppt_x</p:attrName>
                                        </p:attrNameLst>
                                      </p:cBhvr>
                                      <p:tavLst>
                                        <p:tav tm="0">
                                          <p:val>
                                            <p:strVal val="#ppt_x"/>
                                          </p:val>
                                        </p:tav>
                                        <p:tav tm="100000">
                                          <p:val>
                                            <p:strVal val="#ppt_x"/>
                                          </p:val>
                                        </p:tav>
                                      </p:tavLst>
                                    </p:anim>
                                    <p:anim calcmode="lin" valueType="num">
                                      <p:cBhvr>
                                        <p:cTn id="105" dur="1000" fill="hold"/>
                                        <p:tgtEl>
                                          <p:spTgt spid="109"/>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0"/>
                                        </p:tgtEl>
                                        <p:attrNameLst>
                                          <p:attrName>style.visibility</p:attrName>
                                        </p:attrNameLst>
                                      </p:cBhvr>
                                      <p:to>
                                        <p:strVal val="visible"/>
                                      </p:to>
                                    </p:set>
                                    <p:animEffect transition="in" filter="fade">
                                      <p:cBhvr>
                                        <p:cTn id="108" dur="1000"/>
                                        <p:tgtEl>
                                          <p:spTgt spid="110"/>
                                        </p:tgtEl>
                                      </p:cBhvr>
                                    </p:animEffect>
                                    <p:anim calcmode="lin" valueType="num">
                                      <p:cBhvr>
                                        <p:cTn id="109" dur="1000" fill="hold"/>
                                        <p:tgtEl>
                                          <p:spTgt spid="110"/>
                                        </p:tgtEl>
                                        <p:attrNameLst>
                                          <p:attrName>ppt_x</p:attrName>
                                        </p:attrNameLst>
                                      </p:cBhvr>
                                      <p:tavLst>
                                        <p:tav tm="0">
                                          <p:val>
                                            <p:strVal val="#ppt_x"/>
                                          </p:val>
                                        </p:tav>
                                        <p:tav tm="100000">
                                          <p:val>
                                            <p:strVal val="#ppt_x"/>
                                          </p:val>
                                        </p:tav>
                                      </p:tavLst>
                                    </p:anim>
                                    <p:anim calcmode="lin" valueType="num">
                                      <p:cBhvr>
                                        <p:cTn id="110" dur="1000" fill="hold"/>
                                        <p:tgtEl>
                                          <p:spTgt spid="110"/>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11"/>
                                        </p:tgtEl>
                                        <p:attrNameLst>
                                          <p:attrName>style.visibility</p:attrName>
                                        </p:attrNameLst>
                                      </p:cBhvr>
                                      <p:to>
                                        <p:strVal val="visible"/>
                                      </p:to>
                                    </p:set>
                                    <p:animEffect transition="in" filter="fade">
                                      <p:cBhvr>
                                        <p:cTn id="113" dur="1000"/>
                                        <p:tgtEl>
                                          <p:spTgt spid="111"/>
                                        </p:tgtEl>
                                      </p:cBhvr>
                                    </p:animEffect>
                                    <p:anim calcmode="lin" valueType="num">
                                      <p:cBhvr>
                                        <p:cTn id="114" dur="1000" fill="hold"/>
                                        <p:tgtEl>
                                          <p:spTgt spid="111"/>
                                        </p:tgtEl>
                                        <p:attrNameLst>
                                          <p:attrName>ppt_x</p:attrName>
                                        </p:attrNameLst>
                                      </p:cBhvr>
                                      <p:tavLst>
                                        <p:tav tm="0">
                                          <p:val>
                                            <p:strVal val="#ppt_x"/>
                                          </p:val>
                                        </p:tav>
                                        <p:tav tm="100000">
                                          <p:val>
                                            <p:strVal val="#ppt_x"/>
                                          </p:val>
                                        </p:tav>
                                      </p:tavLst>
                                    </p:anim>
                                    <p:anim calcmode="lin" valueType="num">
                                      <p:cBhvr>
                                        <p:cTn id="115" dur="1000" fill="hold"/>
                                        <p:tgtEl>
                                          <p:spTgt spid="11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1000"/>
                                        <p:tgtEl>
                                          <p:spTgt spid="112"/>
                                        </p:tgtEl>
                                      </p:cBhvr>
                                    </p:animEffect>
                                    <p:anim calcmode="lin" valueType="num">
                                      <p:cBhvr>
                                        <p:cTn id="119" dur="1000" fill="hold"/>
                                        <p:tgtEl>
                                          <p:spTgt spid="112"/>
                                        </p:tgtEl>
                                        <p:attrNameLst>
                                          <p:attrName>ppt_x</p:attrName>
                                        </p:attrNameLst>
                                      </p:cBhvr>
                                      <p:tavLst>
                                        <p:tav tm="0">
                                          <p:val>
                                            <p:strVal val="#ppt_x"/>
                                          </p:val>
                                        </p:tav>
                                        <p:tav tm="100000">
                                          <p:val>
                                            <p:strVal val="#ppt_x"/>
                                          </p:val>
                                        </p:tav>
                                      </p:tavLst>
                                    </p:anim>
                                    <p:anim calcmode="lin" valueType="num">
                                      <p:cBhvr>
                                        <p:cTn id="120" dur="1000" fill="hold"/>
                                        <p:tgtEl>
                                          <p:spTgt spid="112"/>
                                        </p:tgtEl>
                                        <p:attrNameLst>
                                          <p:attrName>ppt_y</p:attrName>
                                        </p:attrNameLst>
                                      </p:cBhvr>
                                      <p:tavLst>
                                        <p:tav tm="0">
                                          <p:val>
                                            <p:strVal val="#ppt_y+.1"/>
                                          </p:val>
                                        </p:tav>
                                        <p:tav tm="100000">
                                          <p:val>
                                            <p:strVal val="#ppt_y"/>
                                          </p:val>
                                        </p:tav>
                                      </p:tavLst>
                                    </p:anim>
                                  </p:childTnLst>
                                </p:cTn>
                              </p:par>
                              <p:par>
                                <p:cTn id="121" presetID="22" presetClass="entr" presetSubtype="8" fill="hold" grpId="0" nodeType="withEffect">
                                  <p:stCondLst>
                                    <p:cond delay="400"/>
                                  </p:stCondLst>
                                  <p:childTnLst>
                                    <p:set>
                                      <p:cBhvr>
                                        <p:cTn id="122" dur="1" fill="hold">
                                          <p:stCondLst>
                                            <p:cond delay="0"/>
                                          </p:stCondLst>
                                        </p:cTn>
                                        <p:tgtEl>
                                          <p:spTgt spid="125"/>
                                        </p:tgtEl>
                                        <p:attrNameLst>
                                          <p:attrName>style.visibility</p:attrName>
                                        </p:attrNameLst>
                                      </p:cBhvr>
                                      <p:to>
                                        <p:strVal val="visible"/>
                                      </p:to>
                                    </p:set>
                                    <p:animEffect transition="in" filter="wipe(left)">
                                      <p:cBhvr>
                                        <p:cTn id="123" dur="500"/>
                                        <p:tgtEl>
                                          <p:spTgt spid="12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26"/>
                                        </p:tgtEl>
                                        <p:attrNameLst>
                                          <p:attrName>style.visibility</p:attrName>
                                        </p:attrNameLst>
                                      </p:cBhvr>
                                      <p:to>
                                        <p:strVal val="visible"/>
                                      </p:to>
                                    </p:set>
                                    <p:animEffect transition="in" filter="wipe(left)">
                                      <p:cBhvr>
                                        <p:cTn id="128" dur="500"/>
                                        <p:tgtEl>
                                          <p:spTgt spid="12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27"/>
                                        </p:tgtEl>
                                        <p:attrNameLst>
                                          <p:attrName>style.visibility</p:attrName>
                                        </p:attrNameLst>
                                      </p:cBhvr>
                                      <p:to>
                                        <p:strVal val="visible"/>
                                      </p:to>
                                    </p:set>
                                    <p:animEffect transition="in" filter="wipe(left)">
                                      <p:cBhvr>
                                        <p:cTn id="13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23" grpId="0"/>
      <p:bldP spid="124" grpId="0"/>
      <p:bldP spid="125" grpId="0"/>
      <p:bldP spid="126" grpId="0"/>
      <p:bldP spid="12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6" name="Rectangle 2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2" name="Graphic 11">
            <a:extLst>
              <a:ext uri="{FF2B5EF4-FFF2-40B4-BE49-F238E27FC236}">
                <a16:creationId xmlns:a16="http://schemas.microsoft.com/office/drawing/2014/main" id="{F342B1AF-1262-46DA-BE69-C40E9391C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4" name="TextBox 3"/>
          <p:cNvSpPr txBox="1"/>
          <p:nvPr/>
        </p:nvSpPr>
        <p:spPr>
          <a:xfrm>
            <a:off x="2561969" y="1359244"/>
            <a:ext cx="184731" cy="661720"/>
          </a:xfrm>
          <a:prstGeom prst="rect">
            <a:avLst/>
          </a:prstGeom>
          <a:noFill/>
        </p:spPr>
        <p:txBody>
          <a:bodyPr wrap="none" rtlCol="0">
            <a:spAutoFit/>
          </a:bodyPr>
          <a:lstStyle/>
          <a:p>
            <a:pPr>
              <a:spcAft>
                <a:spcPts val="600"/>
              </a:spcAft>
            </a:pPr>
            <a:endParaRPr lang="en-US"/>
          </a:p>
          <a:p>
            <a:pPr>
              <a:spcAft>
                <a:spcPts val="600"/>
              </a:spcAft>
            </a:pPr>
            <a:endParaRPr lang="en-US"/>
          </a:p>
        </p:txBody>
      </p:sp>
      <p:sp>
        <p:nvSpPr>
          <p:cNvPr id="2" name="TextBox 1"/>
          <p:cNvSpPr txBox="1"/>
          <p:nvPr/>
        </p:nvSpPr>
        <p:spPr>
          <a:xfrm>
            <a:off x="609601" y="762000"/>
            <a:ext cx="4076856" cy="3340100"/>
          </a:xfrm>
          <a:prstGeom prst="rect">
            <a:avLst/>
          </a:prstGeom>
        </p:spPr>
        <p:txBody>
          <a:bodyPr vert="horz" lIns="91440" tIns="45720" rIns="91440" bIns="45720" rtlCol="0" anchor="ctr">
            <a:normAutofit/>
          </a:bodyPr>
          <a:lstStyle/>
          <a:p>
            <a:pPr>
              <a:lnSpc>
                <a:spcPct val="90000"/>
              </a:lnSpc>
              <a:spcAft>
                <a:spcPts val="600"/>
              </a:spcAft>
            </a:pPr>
            <a:r>
              <a:rPr lang="en-US" sz="3200" kern="1200" dirty="0">
                <a:solidFill>
                  <a:srgbClr val="FFFFFF"/>
                </a:solidFill>
                <a:latin typeface="+mj-lt"/>
                <a:ea typeface="+mj-ea"/>
                <a:cs typeface="+mj-cs"/>
              </a:rPr>
              <a:t>Java Messaging System (JMS)</a:t>
            </a:r>
          </a:p>
        </p:txBody>
      </p:sp>
      <p:grpSp>
        <p:nvGrpSpPr>
          <p:cNvPr id="10" name="Group 9"/>
          <p:cNvGrpSpPr/>
          <p:nvPr/>
        </p:nvGrpSpPr>
        <p:grpSpPr>
          <a:xfrm>
            <a:off x="8335293" y="638817"/>
            <a:ext cx="2743200" cy="1039091"/>
            <a:chOff x="8335293" y="586862"/>
            <a:chExt cx="2743200" cy="1143000"/>
          </a:xfrm>
        </p:grpSpPr>
        <p:sp>
          <p:nvSpPr>
            <p:cNvPr id="11" name="Rounded Rectangle 9">
              <a:extLst/>
            </p:cNvPr>
            <p:cNvSpPr/>
            <p:nvPr/>
          </p:nvSpPr>
          <p:spPr bwMode="auto">
            <a:xfrm>
              <a:off x="8335293" y="586862"/>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t>Java Message </a:t>
              </a:r>
            </a:p>
            <a:p>
              <a:pPr algn="ctr"/>
              <a:r>
                <a:rPr lang="en-US" sz="2000" dirty="0"/>
                <a:t>Producer</a:t>
              </a:r>
            </a:p>
          </p:txBody>
        </p:sp>
        <p:sp>
          <p:nvSpPr>
            <p:cNvPr id="13" name="Rounded Rectangle 13">
              <a:extLst/>
            </p:cNvPr>
            <p:cNvSpPr/>
            <p:nvPr/>
          </p:nvSpPr>
          <p:spPr bwMode="auto">
            <a:xfrm>
              <a:off x="9021093" y="1341896"/>
              <a:ext cx="1371600" cy="27432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JMS API</a:t>
              </a:r>
            </a:p>
          </p:txBody>
        </p:sp>
      </p:grpSp>
      <p:sp>
        <p:nvSpPr>
          <p:cNvPr id="14" name="Rounded Rectangle 15">
            <a:extLst/>
          </p:cNvPr>
          <p:cNvSpPr/>
          <p:nvPr/>
        </p:nvSpPr>
        <p:spPr bwMode="auto">
          <a:xfrm>
            <a:off x="8335293" y="2833414"/>
            <a:ext cx="2743200" cy="1143000"/>
          </a:xfrm>
          <a:prstGeom prst="roundRect">
            <a:avLst/>
          </a:prstGeom>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2000" dirty="0">
                <a:solidFill>
                  <a:schemeClr val="bg1"/>
                </a:solidFill>
                <a:latin typeface="Arial" charset="0"/>
              </a:rPr>
              <a:t>ActiveMQ</a:t>
            </a:r>
          </a:p>
        </p:txBody>
      </p:sp>
      <p:grpSp>
        <p:nvGrpSpPr>
          <p:cNvPr id="15" name="Group 14"/>
          <p:cNvGrpSpPr/>
          <p:nvPr/>
        </p:nvGrpSpPr>
        <p:grpSpPr>
          <a:xfrm>
            <a:off x="8335293" y="5079966"/>
            <a:ext cx="2743200" cy="1143000"/>
            <a:chOff x="8335293" y="5079966"/>
            <a:chExt cx="2743200" cy="1143000"/>
          </a:xfrm>
        </p:grpSpPr>
        <p:sp>
          <p:nvSpPr>
            <p:cNvPr id="16" name="Rounded Rectangle 17">
              <a:extLst/>
            </p:cNvPr>
            <p:cNvSpPr/>
            <p:nvPr/>
          </p:nvSpPr>
          <p:spPr bwMode="auto">
            <a:xfrm>
              <a:off x="8335293" y="5079966"/>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b" anchorCtr="0" compatLnSpc="1">
              <a:prstTxWarp prst="textNoShape">
                <a:avLst/>
              </a:prstTxWarp>
            </a:bodyPr>
            <a:lstStyle/>
            <a:p>
              <a:pPr algn="ctr"/>
              <a:r>
                <a:rPr lang="en-US" sz="2000" dirty="0"/>
                <a:t>Java Message Consumer</a:t>
              </a:r>
            </a:p>
          </p:txBody>
        </p:sp>
        <p:sp>
          <p:nvSpPr>
            <p:cNvPr id="17" name="Rounded Rectangle 18">
              <a:extLst/>
            </p:cNvPr>
            <p:cNvSpPr/>
            <p:nvPr/>
          </p:nvSpPr>
          <p:spPr bwMode="auto">
            <a:xfrm>
              <a:off x="9021093" y="5126391"/>
              <a:ext cx="1371600" cy="27432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JMS API</a:t>
              </a:r>
            </a:p>
          </p:txBody>
        </p:sp>
      </p:grpSp>
      <p:sp>
        <p:nvSpPr>
          <p:cNvPr id="18" name="TextBox 17">
            <a:extLst/>
          </p:cNvPr>
          <p:cNvSpPr txBox="1"/>
          <p:nvPr/>
        </p:nvSpPr>
        <p:spPr>
          <a:xfrm>
            <a:off x="9985518" y="1990014"/>
            <a:ext cx="1152688" cy="338554"/>
          </a:xfrm>
          <a:prstGeom prst="rect">
            <a:avLst/>
          </a:prstGeom>
          <a:noFill/>
        </p:spPr>
        <p:txBody>
          <a:bodyPr wrap="none" rtlCol="0">
            <a:spAutoFit/>
          </a:bodyPr>
          <a:lstStyle/>
          <a:p>
            <a:r>
              <a:rPr lang="en-US" dirty="0" err="1"/>
              <a:t>OpenWire</a:t>
            </a:r>
            <a:endParaRPr lang="en-US" dirty="0"/>
          </a:p>
        </p:txBody>
      </p:sp>
      <p:sp>
        <p:nvSpPr>
          <p:cNvPr id="19" name="TextBox 18">
            <a:extLst/>
          </p:cNvPr>
          <p:cNvSpPr txBox="1"/>
          <p:nvPr/>
        </p:nvSpPr>
        <p:spPr>
          <a:xfrm>
            <a:off x="9988340" y="4233532"/>
            <a:ext cx="1152688" cy="338554"/>
          </a:xfrm>
          <a:prstGeom prst="rect">
            <a:avLst/>
          </a:prstGeom>
          <a:noFill/>
        </p:spPr>
        <p:txBody>
          <a:bodyPr wrap="none" rtlCol="0">
            <a:spAutoFit/>
          </a:bodyPr>
          <a:lstStyle/>
          <a:p>
            <a:r>
              <a:rPr lang="en-US" dirty="0" err="1"/>
              <a:t>OpenWire</a:t>
            </a:r>
            <a:endParaRPr lang="en-US" dirty="0"/>
          </a:p>
        </p:txBody>
      </p:sp>
      <p:sp>
        <p:nvSpPr>
          <p:cNvPr id="20" name="Down Arrow 27">
            <a:extLst/>
          </p:cNvPr>
          <p:cNvSpPr/>
          <p:nvPr/>
        </p:nvSpPr>
        <p:spPr bwMode="auto">
          <a:xfrm>
            <a:off x="9425447" y="1808238"/>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21" name="Down Arrow 27">
            <a:extLst/>
          </p:cNvPr>
          <p:cNvSpPr/>
          <p:nvPr/>
        </p:nvSpPr>
        <p:spPr bwMode="auto">
          <a:xfrm>
            <a:off x="9425447" y="4054790"/>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23" name="TextBox 22"/>
          <p:cNvSpPr txBox="1"/>
          <p:nvPr/>
        </p:nvSpPr>
        <p:spPr>
          <a:xfrm>
            <a:off x="458921" y="4521269"/>
            <a:ext cx="6832134" cy="1877810"/>
          </a:xfrm>
          <a:prstGeom prst="rect">
            <a:avLst/>
          </a:prstGeom>
        </p:spPr>
        <p:txBody>
          <a:bodyPr vert="horz" lIns="91440" tIns="45720" rIns="91440" bIns="45720" rtlCol="0" anchor="ctr">
            <a:normAutofit/>
          </a:bodyPr>
          <a:lstStyle/>
          <a:p>
            <a:pPr>
              <a:lnSpc>
                <a:spcPct val="90000"/>
              </a:lnSpc>
              <a:spcAft>
                <a:spcPts val="600"/>
              </a:spcAft>
            </a:pPr>
            <a:r>
              <a:rPr lang="en-US" sz="2000" b="0" dirty="0">
                <a:solidFill>
                  <a:schemeClr val="bg1"/>
                </a:solidFill>
              </a:rPr>
              <a:t>Java Message Service (JMS) is an application program interface (API) specs from Sun Microsystems</a:t>
            </a:r>
            <a:endParaRPr lang="en-US" sz="2000" b="0" dirty="0">
              <a:solidFill>
                <a:schemeClr val="bg1"/>
              </a:solidFill>
              <a:latin typeface="+mn-lt"/>
            </a:endParaRPr>
          </a:p>
        </p:txBody>
      </p:sp>
    </p:spTree>
    <p:extLst>
      <p:ext uri="{BB962C8B-B14F-4D97-AF65-F5344CB8AC3E}">
        <p14:creationId xmlns:p14="http://schemas.microsoft.com/office/powerpoint/2010/main" val="38984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23">
                                            <p:txEl>
                                              <p:pRg st="0" end="0"/>
                                            </p:txEl>
                                          </p:spTgt>
                                        </p:tgtEl>
                                        <p:attrNameLst>
                                          <p:attrName>style.visibility</p:attrName>
                                        </p:attrNameLst>
                                      </p:cBhvr>
                                      <p:to>
                                        <p:strVal val="visible"/>
                                      </p:to>
                                    </p:set>
                                    <p:animEffect transition="in" filter="fade">
                                      <p:cBhvr>
                                        <p:cTn id="38"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19" grpId="0"/>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6" name="Rectangle 2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2" name="Graphic 11">
            <a:extLst>
              <a:ext uri="{FF2B5EF4-FFF2-40B4-BE49-F238E27FC236}">
                <a16:creationId xmlns:a16="http://schemas.microsoft.com/office/drawing/2014/main" id="{F342B1AF-1262-46DA-BE69-C40E9391C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4" name="TextBox 3"/>
          <p:cNvSpPr txBox="1"/>
          <p:nvPr/>
        </p:nvSpPr>
        <p:spPr>
          <a:xfrm>
            <a:off x="2561969" y="1359244"/>
            <a:ext cx="184731" cy="661720"/>
          </a:xfrm>
          <a:prstGeom prst="rect">
            <a:avLst/>
          </a:prstGeom>
          <a:noFill/>
        </p:spPr>
        <p:txBody>
          <a:bodyPr wrap="none" rtlCol="0">
            <a:spAutoFit/>
          </a:bodyPr>
          <a:lstStyle/>
          <a:p>
            <a:pPr>
              <a:spcAft>
                <a:spcPts val="600"/>
              </a:spcAft>
            </a:pPr>
            <a:endParaRPr lang="en-US"/>
          </a:p>
          <a:p>
            <a:pPr>
              <a:spcAft>
                <a:spcPts val="600"/>
              </a:spcAft>
            </a:pPr>
            <a:endParaRPr lang="en-US"/>
          </a:p>
        </p:txBody>
      </p:sp>
      <p:sp>
        <p:nvSpPr>
          <p:cNvPr id="2" name="TextBox 1"/>
          <p:cNvSpPr txBox="1"/>
          <p:nvPr/>
        </p:nvSpPr>
        <p:spPr>
          <a:xfrm>
            <a:off x="609601" y="762000"/>
            <a:ext cx="4076856" cy="3340100"/>
          </a:xfrm>
          <a:prstGeom prst="rect">
            <a:avLst/>
          </a:prstGeom>
        </p:spPr>
        <p:txBody>
          <a:bodyPr vert="horz" lIns="91440" tIns="45720" rIns="91440" bIns="45720" rtlCol="0" anchor="ctr">
            <a:normAutofit/>
          </a:bodyPr>
          <a:lstStyle/>
          <a:p>
            <a:pPr>
              <a:lnSpc>
                <a:spcPct val="90000"/>
              </a:lnSpc>
              <a:spcAft>
                <a:spcPts val="600"/>
              </a:spcAft>
            </a:pPr>
            <a:r>
              <a:rPr lang="en-US" sz="3200" kern="1200" dirty="0">
                <a:solidFill>
                  <a:srgbClr val="FFFFFF"/>
                </a:solidFill>
                <a:latin typeface="+mj-lt"/>
                <a:ea typeface="+mj-ea"/>
                <a:cs typeface="+mj-cs"/>
              </a:rPr>
              <a:t>Java Messaging System (JMS)</a:t>
            </a:r>
          </a:p>
        </p:txBody>
      </p:sp>
      <p:grpSp>
        <p:nvGrpSpPr>
          <p:cNvPr id="3" name="Group 2"/>
          <p:cNvGrpSpPr/>
          <p:nvPr/>
        </p:nvGrpSpPr>
        <p:grpSpPr>
          <a:xfrm>
            <a:off x="8335293" y="586862"/>
            <a:ext cx="2805735" cy="5636104"/>
            <a:chOff x="8335293" y="586862"/>
            <a:chExt cx="2805735" cy="5636104"/>
          </a:xfrm>
        </p:grpSpPr>
        <p:grpSp>
          <p:nvGrpSpPr>
            <p:cNvPr id="10" name="Group 9"/>
            <p:cNvGrpSpPr/>
            <p:nvPr/>
          </p:nvGrpSpPr>
          <p:grpSpPr>
            <a:xfrm>
              <a:off x="8335293" y="586862"/>
              <a:ext cx="2743200" cy="1143000"/>
              <a:chOff x="8335293" y="586862"/>
              <a:chExt cx="2743200" cy="1143000"/>
            </a:xfrm>
          </p:grpSpPr>
          <p:sp>
            <p:nvSpPr>
              <p:cNvPr id="11" name="Rounded Rectangle 9">
                <a:extLst/>
              </p:cNvPr>
              <p:cNvSpPr/>
              <p:nvPr/>
            </p:nvSpPr>
            <p:spPr bwMode="auto">
              <a:xfrm>
                <a:off x="8335293" y="586862"/>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t>Java Message </a:t>
                </a:r>
              </a:p>
              <a:p>
                <a:pPr algn="ctr"/>
                <a:r>
                  <a:rPr lang="en-US" sz="2000" dirty="0"/>
                  <a:t>Producer</a:t>
                </a:r>
              </a:p>
            </p:txBody>
          </p:sp>
          <p:sp>
            <p:nvSpPr>
              <p:cNvPr id="13" name="Rounded Rectangle 13">
                <a:extLst/>
              </p:cNvPr>
              <p:cNvSpPr/>
              <p:nvPr/>
            </p:nvSpPr>
            <p:spPr bwMode="auto">
              <a:xfrm>
                <a:off x="9021093" y="1341896"/>
                <a:ext cx="1371600" cy="27432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JMS API</a:t>
                </a:r>
              </a:p>
            </p:txBody>
          </p:sp>
        </p:grpSp>
        <p:sp>
          <p:nvSpPr>
            <p:cNvPr id="14" name="Rounded Rectangle 15">
              <a:extLst/>
            </p:cNvPr>
            <p:cNvSpPr/>
            <p:nvPr/>
          </p:nvSpPr>
          <p:spPr bwMode="auto">
            <a:xfrm>
              <a:off x="8335293" y="2833414"/>
              <a:ext cx="2743200" cy="1143000"/>
            </a:xfrm>
            <a:prstGeom prst="roundRect">
              <a:avLst/>
            </a:prstGeom>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2000" dirty="0">
                  <a:solidFill>
                    <a:schemeClr val="bg1"/>
                  </a:solidFill>
                  <a:latin typeface="Arial" charset="0"/>
                </a:rPr>
                <a:t>ActiveMQ</a:t>
              </a:r>
            </a:p>
          </p:txBody>
        </p:sp>
        <p:grpSp>
          <p:nvGrpSpPr>
            <p:cNvPr id="15" name="Group 14"/>
            <p:cNvGrpSpPr/>
            <p:nvPr/>
          </p:nvGrpSpPr>
          <p:grpSpPr>
            <a:xfrm>
              <a:off x="8335293" y="5079966"/>
              <a:ext cx="2743200" cy="1143000"/>
              <a:chOff x="8335293" y="5079966"/>
              <a:chExt cx="2743200" cy="1143000"/>
            </a:xfrm>
          </p:grpSpPr>
          <p:sp>
            <p:nvSpPr>
              <p:cNvPr id="16" name="Rounded Rectangle 17">
                <a:extLst/>
              </p:cNvPr>
              <p:cNvSpPr/>
              <p:nvPr/>
            </p:nvSpPr>
            <p:spPr bwMode="auto">
              <a:xfrm>
                <a:off x="8335293" y="5079966"/>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b" anchorCtr="0" compatLnSpc="1">
                <a:prstTxWarp prst="textNoShape">
                  <a:avLst/>
                </a:prstTxWarp>
              </a:bodyPr>
              <a:lstStyle/>
              <a:p>
                <a:pPr algn="ctr"/>
                <a:r>
                  <a:rPr lang="en-US" sz="2000" dirty="0"/>
                  <a:t>Java Message Consumer</a:t>
                </a:r>
              </a:p>
            </p:txBody>
          </p:sp>
          <p:sp>
            <p:nvSpPr>
              <p:cNvPr id="17" name="Rounded Rectangle 18">
                <a:extLst/>
              </p:cNvPr>
              <p:cNvSpPr/>
              <p:nvPr/>
            </p:nvSpPr>
            <p:spPr bwMode="auto">
              <a:xfrm>
                <a:off x="9021093" y="5126391"/>
                <a:ext cx="1371600" cy="27432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JMS API</a:t>
                </a:r>
              </a:p>
            </p:txBody>
          </p:sp>
        </p:grpSp>
        <p:sp>
          <p:nvSpPr>
            <p:cNvPr id="18" name="TextBox 17">
              <a:extLst/>
            </p:cNvPr>
            <p:cNvSpPr txBox="1"/>
            <p:nvPr/>
          </p:nvSpPr>
          <p:spPr>
            <a:xfrm>
              <a:off x="9985518" y="1990014"/>
              <a:ext cx="1152688" cy="338554"/>
            </a:xfrm>
            <a:prstGeom prst="rect">
              <a:avLst/>
            </a:prstGeom>
            <a:noFill/>
          </p:spPr>
          <p:txBody>
            <a:bodyPr wrap="none" rtlCol="0">
              <a:spAutoFit/>
            </a:bodyPr>
            <a:lstStyle/>
            <a:p>
              <a:r>
                <a:rPr lang="en-US" dirty="0" err="1"/>
                <a:t>OpenWire</a:t>
              </a:r>
              <a:endParaRPr lang="en-US" dirty="0"/>
            </a:p>
          </p:txBody>
        </p:sp>
        <p:sp>
          <p:nvSpPr>
            <p:cNvPr id="19" name="TextBox 18">
              <a:extLst/>
            </p:cNvPr>
            <p:cNvSpPr txBox="1"/>
            <p:nvPr/>
          </p:nvSpPr>
          <p:spPr>
            <a:xfrm>
              <a:off x="9988340" y="4233532"/>
              <a:ext cx="1152688" cy="338554"/>
            </a:xfrm>
            <a:prstGeom prst="rect">
              <a:avLst/>
            </a:prstGeom>
            <a:noFill/>
          </p:spPr>
          <p:txBody>
            <a:bodyPr wrap="none" rtlCol="0">
              <a:spAutoFit/>
            </a:bodyPr>
            <a:lstStyle/>
            <a:p>
              <a:r>
                <a:rPr lang="en-US" dirty="0" err="1"/>
                <a:t>OpenWire</a:t>
              </a:r>
              <a:endParaRPr lang="en-US" dirty="0"/>
            </a:p>
          </p:txBody>
        </p:sp>
        <p:sp>
          <p:nvSpPr>
            <p:cNvPr id="20" name="Down Arrow 27">
              <a:extLst/>
            </p:cNvPr>
            <p:cNvSpPr/>
            <p:nvPr/>
          </p:nvSpPr>
          <p:spPr bwMode="auto">
            <a:xfrm>
              <a:off x="9425447" y="1808238"/>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21" name="Down Arrow 27">
              <a:extLst/>
            </p:cNvPr>
            <p:cNvSpPr/>
            <p:nvPr/>
          </p:nvSpPr>
          <p:spPr bwMode="auto">
            <a:xfrm>
              <a:off x="9425447" y="4054790"/>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grpSp>
      <p:sp>
        <p:nvSpPr>
          <p:cNvPr id="5" name="TextBox 4"/>
          <p:cNvSpPr txBox="1"/>
          <p:nvPr/>
        </p:nvSpPr>
        <p:spPr>
          <a:xfrm>
            <a:off x="7303460" y="4160187"/>
            <a:ext cx="4507540" cy="1720471"/>
          </a:xfrm>
          <a:prstGeom prst="rect">
            <a:avLst/>
          </a:prstGeom>
          <a:noFill/>
        </p:spPr>
        <p:txBody>
          <a:bodyPr wrap="square" rtlCol="0">
            <a:spAutoFit/>
          </a:bodyPr>
          <a:lstStyle/>
          <a:p>
            <a:pPr marL="343986" indent="-285750">
              <a:lnSpc>
                <a:spcPct val="90000"/>
              </a:lnSpc>
              <a:spcAft>
                <a:spcPts val="611"/>
              </a:spcAft>
              <a:buFont typeface="Arial" panose="020B0604020202020204" pitchFamily="34" charset="0"/>
              <a:buChar char="•"/>
            </a:pPr>
            <a:r>
              <a:rPr lang="en-US" b="0" dirty="0"/>
              <a:t>A limitation of JMS is that the APIs are specified, but the message format is not JMS has no requirement for how messages are formed and transmitted.</a:t>
            </a:r>
          </a:p>
          <a:p>
            <a:pPr marL="343986" indent="-285750">
              <a:lnSpc>
                <a:spcPct val="90000"/>
              </a:lnSpc>
              <a:spcAft>
                <a:spcPts val="611"/>
              </a:spcAft>
              <a:buFont typeface="Arial" panose="020B0604020202020204" pitchFamily="34" charset="0"/>
              <a:buChar char="•"/>
            </a:pPr>
            <a:r>
              <a:rPr lang="en-US" b="0" dirty="0"/>
              <a:t>Essentially, every JMS broker can implement the messages in a different format. They just have to use the same API</a:t>
            </a:r>
          </a:p>
        </p:txBody>
      </p:sp>
      <p:sp>
        <p:nvSpPr>
          <p:cNvPr id="23" name="TextBox 22"/>
          <p:cNvSpPr txBox="1"/>
          <p:nvPr/>
        </p:nvSpPr>
        <p:spPr>
          <a:xfrm>
            <a:off x="458921" y="4521269"/>
            <a:ext cx="6832134" cy="1877810"/>
          </a:xfrm>
          <a:prstGeom prst="rect">
            <a:avLst/>
          </a:prstGeom>
        </p:spPr>
        <p:txBody>
          <a:bodyPr vert="horz" lIns="91440" tIns="45720" rIns="91440" bIns="45720" rtlCol="0" anchor="ctr">
            <a:normAutofit/>
          </a:bodyPr>
          <a:lstStyle/>
          <a:p>
            <a:pPr>
              <a:lnSpc>
                <a:spcPct val="90000"/>
              </a:lnSpc>
              <a:spcAft>
                <a:spcPts val="600"/>
              </a:spcAft>
            </a:pPr>
            <a:r>
              <a:rPr lang="en-US" sz="2000" b="0" dirty="0">
                <a:solidFill>
                  <a:schemeClr val="bg1"/>
                </a:solidFill>
              </a:rPr>
              <a:t>Java Message Service (JMS) is an application program interface (API) specs from Sun Microsystems</a:t>
            </a:r>
          </a:p>
        </p:txBody>
      </p:sp>
    </p:spTree>
    <p:extLst>
      <p:ext uri="{BB962C8B-B14F-4D97-AF65-F5344CB8AC3E}">
        <p14:creationId xmlns:p14="http://schemas.microsoft.com/office/powerpoint/2010/main" val="74165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6 2.22222E-6 L 0.0013 -0.1706 " pathEditMode="relative" rAng="0" ptsTypes="AA">
                                      <p:cBhvr>
                                        <p:cTn id="6" dur="2000" fill="hold"/>
                                        <p:tgtEl>
                                          <p:spTgt spid="3"/>
                                        </p:tgtEl>
                                        <p:attrNameLst>
                                          <p:attrName>ppt_x</p:attrName>
                                          <p:attrName>ppt_y</p:attrName>
                                        </p:attrNameLst>
                                      </p:cBhvr>
                                      <p:rCtr x="65" y="-8542"/>
                                    </p:animMotion>
                                  </p:childTnLst>
                                </p:cTn>
                              </p:par>
                              <p:par>
                                <p:cTn id="7" presetID="6" presetClass="emph" presetSubtype="0" fill="hold" nodeType="withEffect">
                                  <p:stCondLst>
                                    <p:cond delay="0"/>
                                  </p:stCondLst>
                                  <p:childTnLst>
                                    <p:animScale>
                                      <p:cBhvr>
                                        <p:cTn id="8" dur="2000" fill="hold"/>
                                        <p:tgtEl>
                                          <p:spTgt spid="3"/>
                                        </p:tgtEl>
                                      </p:cBhvr>
                                      <p:by x="60000" y="60000"/>
                                    </p:animScale>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FFFFFF">
                  <a:lumMod val="85000"/>
                </a:srgbClr>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Arial"/>
              <a:ea typeface="+mn-ea"/>
              <a:cs typeface="+mn-cs"/>
            </a:endParaRPr>
          </a:p>
        </p:txBody>
      </p:sp>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Arial"/>
              <a:ea typeface="+mn-ea"/>
              <a:cs typeface="+mn-cs"/>
            </a:endParaRPr>
          </a:p>
        </p:txBody>
      </p:sp>
      <p:pic>
        <p:nvPicPr>
          <p:cNvPr id="12" name="Graphic 11">
            <a:extLst>
              <a:ext uri="{FF2B5EF4-FFF2-40B4-BE49-F238E27FC236}">
                <a16:creationId xmlns:a16="http://schemas.microsoft.com/office/drawing/2014/main" id="{F342B1AF-1262-46DA-BE69-C40E9391C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4" name="TextBox 3"/>
          <p:cNvSpPr txBox="1"/>
          <p:nvPr/>
        </p:nvSpPr>
        <p:spPr>
          <a:xfrm>
            <a:off x="2561969" y="1359244"/>
            <a:ext cx="184731" cy="6617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ts val="60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 name="TextBox 1"/>
          <p:cNvSpPr txBox="1"/>
          <p:nvPr/>
        </p:nvSpPr>
        <p:spPr>
          <a:xfrm>
            <a:off x="609601" y="762000"/>
            <a:ext cx="4076856" cy="3340100"/>
          </a:xfrm>
          <a:prstGeom prst="rect">
            <a:avLst/>
          </a:prstGeom>
        </p:spPr>
        <p:txBody>
          <a:bodyPr vert="horz" lIns="91440" tIns="45720" rIns="91440" bIns="45720" rtlCol="0" anchor="ctr">
            <a:normAutofit/>
          </a:bodyPr>
          <a:lstStyle/>
          <a:p>
            <a:pPr marL="0" marR="0" lvl="0" indent="0" algn="l" defTabSz="914400" rtl="0" eaLnBrk="1" fontAlgn="base" latinLnBrk="0" hangingPunct="1">
              <a:lnSpc>
                <a:spcPct val="90000"/>
              </a:lnSpc>
              <a:spcBef>
                <a:spcPct val="0"/>
              </a:spcBef>
              <a:spcAft>
                <a:spcPts val="60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Arial"/>
                <a:ea typeface="+mn-ea"/>
                <a:cs typeface="+mn-cs"/>
              </a:rPr>
              <a:t>Java Messaging System (JMS)</a:t>
            </a:r>
          </a:p>
        </p:txBody>
      </p:sp>
      <p:grpSp>
        <p:nvGrpSpPr>
          <p:cNvPr id="3" name="Group 2"/>
          <p:cNvGrpSpPr/>
          <p:nvPr/>
        </p:nvGrpSpPr>
        <p:grpSpPr>
          <a:xfrm>
            <a:off x="8335293" y="586862"/>
            <a:ext cx="2743200" cy="1143000"/>
            <a:chOff x="8335293" y="586862"/>
            <a:chExt cx="2743200" cy="1143000"/>
          </a:xfrm>
        </p:grpSpPr>
        <p:sp>
          <p:nvSpPr>
            <p:cNvPr id="10" name="Rounded Rectangle 9">
              <a:extLst/>
            </p:cNvPr>
            <p:cNvSpPr/>
            <p:nvPr/>
          </p:nvSpPr>
          <p:spPr bwMode="auto">
            <a:xfrm>
              <a:off x="8335293" y="586862"/>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mn-ea"/>
                  <a:cs typeface="+mn-cs"/>
                </a:rPr>
                <a:t>Java Message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mn-ea"/>
                  <a:cs typeface="+mn-cs"/>
                </a:rPr>
                <a:t>Producer</a:t>
              </a:r>
            </a:p>
          </p:txBody>
        </p:sp>
        <p:sp>
          <p:nvSpPr>
            <p:cNvPr id="13" name="Rounded Rectangle 13">
              <a:extLst/>
            </p:cNvPr>
            <p:cNvSpPr/>
            <p:nvPr/>
          </p:nvSpPr>
          <p:spPr bwMode="auto">
            <a:xfrm>
              <a:off x="9021093" y="1341896"/>
              <a:ext cx="1371600" cy="27432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20000"/>
                </a:lnSpc>
                <a:spcBef>
                  <a:spcPct val="2000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JMS API</a:t>
              </a:r>
            </a:p>
          </p:txBody>
        </p:sp>
      </p:grpSp>
      <p:sp>
        <p:nvSpPr>
          <p:cNvPr id="14" name="Rounded Rectangle 15">
            <a:extLst/>
          </p:cNvPr>
          <p:cNvSpPr/>
          <p:nvPr/>
        </p:nvSpPr>
        <p:spPr bwMode="auto">
          <a:xfrm>
            <a:off x="8335293" y="2833414"/>
            <a:ext cx="2743200" cy="1143000"/>
          </a:xfrm>
          <a:prstGeom prst="roundRect">
            <a:avLst/>
          </a:prstGeom>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2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mn-cs"/>
              </a:rPr>
              <a:t>ActiveMQ</a:t>
            </a:r>
          </a:p>
        </p:txBody>
      </p:sp>
      <p:grpSp>
        <p:nvGrpSpPr>
          <p:cNvPr id="5" name="Group 4"/>
          <p:cNvGrpSpPr/>
          <p:nvPr/>
        </p:nvGrpSpPr>
        <p:grpSpPr>
          <a:xfrm>
            <a:off x="8335293" y="5079966"/>
            <a:ext cx="2743200" cy="1143000"/>
            <a:chOff x="8335293" y="5079966"/>
            <a:chExt cx="2743200" cy="1143000"/>
          </a:xfrm>
        </p:grpSpPr>
        <p:sp>
          <p:nvSpPr>
            <p:cNvPr id="15" name="Rounded Rectangle 17">
              <a:extLst/>
            </p:cNvPr>
            <p:cNvSpPr/>
            <p:nvPr/>
          </p:nvSpPr>
          <p:spPr bwMode="auto">
            <a:xfrm>
              <a:off x="8335293" y="5079966"/>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mn-ea"/>
                  <a:cs typeface="+mn-cs"/>
                </a:rPr>
                <a:t>Ruby Message Consumer</a:t>
              </a:r>
            </a:p>
          </p:txBody>
        </p:sp>
        <p:sp>
          <p:nvSpPr>
            <p:cNvPr id="16" name="Rounded Rectangle 18">
              <a:extLst/>
            </p:cNvPr>
            <p:cNvSpPr/>
            <p:nvPr/>
          </p:nvSpPr>
          <p:spPr bwMode="auto">
            <a:xfrm>
              <a:off x="9021092" y="5126391"/>
              <a:ext cx="1494507" cy="38308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20000"/>
                </a:lnSpc>
                <a:spcBef>
                  <a:spcPct val="20000"/>
                </a:spcBef>
                <a:spcAft>
                  <a:spcPct val="0"/>
                </a:spcAft>
                <a:buClrTx/>
                <a:buSzTx/>
                <a:buFontTx/>
                <a:buNone/>
                <a:tabLst/>
                <a:defRPr/>
              </a:pPr>
              <a:r>
                <a:rPr lang="en-US" sz="1200" dirty="0">
                  <a:solidFill>
                    <a:srgbClr val="000000"/>
                  </a:solidFill>
                  <a:latin typeface="Arial" charset="0"/>
                </a:rPr>
                <a:t>STOMP CLIENT</a:t>
              </a:r>
              <a:endParaRPr kumimoji="0" lang="en-US" sz="1200" b="1" i="0" u="none" strike="noStrike" kern="1200" cap="none" spc="0" normalizeH="0" baseline="0" noProof="0" dirty="0">
                <a:ln>
                  <a:noFill/>
                </a:ln>
                <a:solidFill>
                  <a:srgbClr val="000000"/>
                </a:solidFill>
                <a:effectLst/>
                <a:uLnTx/>
                <a:uFillTx/>
                <a:latin typeface="Arial" charset="0"/>
                <a:ea typeface="+mn-ea"/>
                <a:cs typeface="+mn-cs"/>
              </a:endParaRPr>
            </a:p>
          </p:txBody>
        </p:sp>
      </p:grpSp>
      <p:sp>
        <p:nvSpPr>
          <p:cNvPr id="17" name="TextBox 16">
            <a:extLst/>
          </p:cNvPr>
          <p:cNvSpPr txBox="1"/>
          <p:nvPr/>
        </p:nvSpPr>
        <p:spPr>
          <a:xfrm>
            <a:off x="9985518" y="1990014"/>
            <a:ext cx="1152688"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Arial" charset="0"/>
                <a:ea typeface="+mn-ea"/>
                <a:cs typeface="+mn-cs"/>
              </a:rPr>
              <a:t>OpenWire</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8" name="TextBox 17">
            <a:extLst/>
          </p:cNvPr>
          <p:cNvSpPr txBox="1"/>
          <p:nvPr/>
        </p:nvSpPr>
        <p:spPr>
          <a:xfrm>
            <a:off x="9988340" y="4233532"/>
            <a:ext cx="910314"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STOMP</a:t>
            </a:r>
          </a:p>
        </p:txBody>
      </p:sp>
      <p:sp>
        <p:nvSpPr>
          <p:cNvPr id="19" name="Down Arrow 27">
            <a:extLst/>
          </p:cNvPr>
          <p:cNvSpPr/>
          <p:nvPr/>
        </p:nvSpPr>
        <p:spPr bwMode="auto">
          <a:xfrm>
            <a:off x="9425447" y="1808238"/>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20000"/>
              </a:lnSpc>
              <a:spcBef>
                <a:spcPct val="2000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1" name="Down Arrow 27">
            <a:extLst/>
          </p:cNvPr>
          <p:cNvSpPr/>
          <p:nvPr/>
        </p:nvSpPr>
        <p:spPr bwMode="auto">
          <a:xfrm>
            <a:off x="9425447" y="4054790"/>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20000"/>
              </a:lnSpc>
              <a:spcBef>
                <a:spcPct val="2000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Rectangle 5"/>
          <p:cNvSpPr/>
          <p:nvPr/>
        </p:nvSpPr>
        <p:spPr>
          <a:xfrm>
            <a:off x="458920" y="4525697"/>
            <a:ext cx="6697525" cy="1575816"/>
          </a:xfrm>
          <a:prstGeom prst="rect">
            <a:avLst/>
          </a:prstGeom>
        </p:spPr>
        <p:txBody>
          <a:bodyPr wrap="square">
            <a:spAutoFit/>
          </a:bodyPr>
          <a:lstStyle/>
          <a:p>
            <a:pPr marL="291179" lvl="0" indent="-232943">
              <a:lnSpc>
                <a:spcPct val="90000"/>
              </a:lnSpc>
              <a:spcAft>
                <a:spcPts val="611"/>
              </a:spcAft>
              <a:buFont typeface="Arial" panose="020B0604020202020204" pitchFamily="34" charset="0"/>
              <a:buChar char="•"/>
              <a:defRPr/>
            </a:pPr>
            <a:r>
              <a:rPr lang="en-US" b="0" dirty="0">
                <a:solidFill>
                  <a:schemeClr val="bg1"/>
                </a:solidFill>
              </a:rPr>
              <a:t>Ruby can’t use JMS , you need a message broker that can bridge the two platforms and transform the protocol and message structure used by each platform </a:t>
            </a:r>
          </a:p>
          <a:p>
            <a:pPr marL="291179" lvl="0" indent="-232943">
              <a:lnSpc>
                <a:spcPct val="90000"/>
              </a:lnSpc>
              <a:spcAft>
                <a:spcPts val="611"/>
              </a:spcAft>
              <a:buFont typeface="Arial" panose="020B0604020202020204" pitchFamily="34" charset="0"/>
              <a:buChar char="•"/>
              <a:defRPr/>
            </a:pPr>
            <a:r>
              <a:rPr kumimoji="0" lang="en-US" sz="1600" b="0" i="0" u="none" strike="noStrike" kern="1200" cap="none" spc="0" normalizeH="0" baseline="0" noProof="0" dirty="0">
                <a:ln>
                  <a:noFill/>
                </a:ln>
                <a:solidFill>
                  <a:srgbClr val="FFFFFF">
                    <a:lumMod val="95000"/>
                  </a:srgbClr>
                </a:solidFill>
                <a:effectLst/>
                <a:uLnTx/>
                <a:uFillTx/>
                <a:latin typeface="Arial" charset="0"/>
                <a:ea typeface="+mn-ea"/>
                <a:cs typeface="+mn-cs"/>
              </a:rPr>
              <a:t>Supports both STOMP and JMS simultaneously</a:t>
            </a:r>
          </a:p>
          <a:p>
            <a:pPr marL="291179" marR="0" lvl="0" indent="-232943" algn="l" defTabSz="914400" rtl="0" eaLnBrk="1" fontAlgn="base" latinLnBrk="0" hangingPunct="1">
              <a:lnSpc>
                <a:spcPct val="90000"/>
              </a:lnSpc>
              <a:spcBef>
                <a:spcPct val="0"/>
              </a:spcBef>
              <a:spcAft>
                <a:spcPts val="611"/>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FFFFFF">
                    <a:lumMod val="95000"/>
                  </a:srgbClr>
                </a:solidFill>
                <a:effectLst/>
                <a:uLnTx/>
                <a:uFillTx/>
                <a:latin typeface="Arial" charset="0"/>
                <a:ea typeface="+mn-ea"/>
                <a:cs typeface="+mn-cs"/>
              </a:rPr>
              <a:t>ActiveMQ</a:t>
            </a:r>
            <a:r>
              <a:rPr kumimoji="0" lang="en-US" sz="1600" b="0" i="0" u="none" strike="noStrike" kern="1200" cap="none" spc="0" normalizeH="0" baseline="0" noProof="0" dirty="0">
                <a:ln>
                  <a:noFill/>
                </a:ln>
                <a:solidFill>
                  <a:srgbClr val="FFFFFF">
                    <a:lumMod val="95000"/>
                  </a:srgbClr>
                </a:solidFill>
                <a:effectLst/>
                <a:uLnTx/>
                <a:uFillTx/>
                <a:latin typeface="Arial" charset="0"/>
                <a:ea typeface="+mn-ea"/>
                <a:cs typeface="+mn-cs"/>
              </a:rPr>
              <a:t> contains built-in message bridge for JMS to STOMP and vice versa conversion</a:t>
            </a:r>
          </a:p>
        </p:txBody>
      </p:sp>
    </p:spTree>
    <p:extLst>
      <p:ext uri="{BB962C8B-B14F-4D97-AF65-F5344CB8AC3E}">
        <p14:creationId xmlns:p14="http://schemas.microsoft.com/office/powerpoint/2010/main" val="334480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par>
                          <p:cTn id="31" fill="hold">
                            <p:stCondLst>
                              <p:cond delay="3000"/>
                            </p:stCondLst>
                            <p:childTnLst>
                              <p:par>
                                <p:cTn id="32" presetID="3" presetClass="entr" presetSubtype="1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 calcmode="lin" valueType="num">
                                      <p:cBhvr additive="base">
                                        <p:cTn id="3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nodeType="after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cBhvr additive="base">
                                        <p:cTn id="4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8" grpId="0"/>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6" name="Rectangle 2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2" name="Graphic 11">
            <a:extLst>
              <a:ext uri="{FF2B5EF4-FFF2-40B4-BE49-F238E27FC236}">
                <a16:creationId xmlns:a16="http://schemas.microsoft.com/office/drawing/2014/main" id="{F342B1AF-1262-46DA-BE69-C40E9391C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4" name="TextBox 3"/>
          <p:cNvSpPr txBox="1"/>
          <p:nvPr/>
        </p:nvSpPr>
        <p:spPr>
          <a:xfrm>
            <a:off x="2561969" y="1359244"/>
            <a:ext cx="184731" cy="661720"/>
          </a:xfrm>
          <a:prstGeom prst="rect">
            <a:avLst/>
          </a:prstGeom>
          <a:noFill/>
        </p:spPr>
        <p:txBody>
          <a:bodyPr wrap="none" rtlCol="0">
            <a:spAutoFit/>
          </a:bodyPr>
          <a:lstStyle/>
          <a:p>
            <a:pPr>
              <a:spcAft>
                <a:spcPts val="600"/>
              </a:spcAft>
            </a:pPr>
            <a:endParaRPr lang="en-US"/>
          </a:p>
          <a:p>
            <a:pPr>
              <a:spcAft>
                <a:spcPts val="600"/>
              </a:spcAft>
            </a:pPr>
            <a:endParaRPr lang="en-US"/>
          </a:p>
        </p:txBody>
      </p:sp>
      <p:sp>
        <p:nvSpPr>
          <p:cNvPr id="2" name="TextBox 1"/>
          <p:cNvSpPr txBox="1"/>
          <p:nvPr/>
        </p:nvSpPr>
        <p:spPr>
          <a:xfrm>
            <a:off x="609601" y="762000"/>
            <a:ext cx="4076856" cy="3340100"/>
          </a:xfrm>
          <a:prstGeom prst="rect">
            <a:avLst/>
          </a:prstGeom>
        </p:spPr>
        <p:txBody>
          <a:bodyPr vert="horz" lIns="91440" tIns="45720" rIns="91440" bIns="45720" rtlCol="0" anchor="ctr">
            <a:normAutofit/>
          </a:bodyPr>
          <a:lstStyle/>
          <a:p>
            <a:pPr>
              <a:lnSpc>
                <a:spcPct val="90000"/>
              </a:lnSpc>
              <a:spcAft>
                <a:spcPts val="600"/>
              </a:spcAft>
            </a:pPr>
            <a:r>
              <a:rPr lang="en-US" sz="3200" dirty="0">
                <a:solidFill>
                  <a:schemeClr val="bg1"/>
                </a:solidFill>
              </a:rPr>
              <a:t>Advanced Message Queuing Protocol (AMQP)</a:t>
            </a:r>
            <a:endParaRPr lang="en-US" sz="3200" kern="1200" dirty="0">
              <a:solidFill>
                <a:srgbClr val="FFFFFF"/>
              </a:solidFill>
              <a:latin typeface="+mj-lt"/>
              <a:ea typeface="+mj-ea"/>
              <a:cs typeface="+mj-cs"/>
            </a:endParaRPr>
          </a:p>
        </p:txBody>
      </p:sp>
      <p:grpSp>
        <p:nvGrpSpPr>
          <p:cNvPr id="7" name="Group 6"/>
          <p:cNvGrpSpPr/>
          <p:nvPr/>
        </p:nvGrpSpPr>
        <p:grpSpPr>
          <a:xfrm>
            <a:off x="8335293" y="586862"/>
            <a:ext cx="2743200" cy="1143000"/>
            <a:chOff x="8335293" y="586862"/>
            <a:chExt cx="2743200" cy="1143000"/>
          </a:xfrm>
        </p:grpSpPr>
        <p:sp>
          <p:nvSpPr>
            <p:cNvPr id="10" name="Rounded Rectangle 9">
              <a:extLst/>
            </p:cNvPr>
            <p:cNvSpPr/>
            <p:nvPr/>
          </p:nvSpPr>
          <p:spPr bwMode="auto">
            <a:xfrm>
              <a:off x="8335293" y="586862"/>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000" dirty="0"/>
                <a:t>Java Message </a:t>
              </a:r>
            </a:p>
            <a:p>
              <a:pPr algn="ctr"/>
              <a:r>
                <a:rPr lang="en-US" sz="2000" dirty="0"/>
                <a:t>Producer</a:t>
              </a:r>
            </a:p>
          </p:txBody>
        </p:sp>
        <p:sp>
          <p:nvSpPr>
            <p:cNvPr id="13" name="Rounded Rectangle 13">
              <a:extLst/>
            </p:cNvPr>
            <p:cNvSpPr/>
            <p:nvPr/>
          </p:nvSpPr>
          <p:spPr bwMode="auto">
            <a:xfrm>
              <a:off x="8792493" y="1359244"/>
              <a:ext cx="1828800" cy="27432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RabbitMQ Client</a:t>
              </a:r>
            </a:p>
          </p:txBody>
        </p:sp>
      </p:grpSp>
      <p:sp>
        <p:nvSpPr>
          <p:cNvPr id="14" name="Rounded Rectangle 15">
            <a:extLst/>
          </p:cNvPr>
          <p:cNvSpPr/>
          <p:nvPr/>
        </p:nvSpPr>
        <p:spPr bwMode="auto">
          <a:xfrm>
            <a:off x="8335293" y="2833414"/>
            <a:ext cx="2743200" cy="1143000"/>
          </a:xfrm>
          <a:prstGeom prst="roundRect">
            <a:avLst/>
          </a:prstGeom>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sz="2000" dirty="0">
                <a:solidFill>
                  <a:schemeClr val="bg1"/>
                </a:solidFill>
                <a:latin typeface="Arial" charset="0"/>
              </a:rPr>
              <a:t>AMQP Broker</a:t>
            </a:r>
          </a:p>
          <a:p>
            <a:pPr algn="ctr">
              <a:lnSpc>
                <a:spcPct val="120000"/>
              </a:lnSpc>
              <a:spcBef>
                <a:spcPct val="20000"/>
              </a:spcBef>
            </a:pPr>
            <a:r>
              <a:rPr lang="en-US" sz="2000" dirty="0">
                <a:solidFill>
                  <a:schemeClr val="bg1"/>
                </a:solidFill>
                <a:latin typeface="Arial" charset="0"/>
              </a:rPr>
              <a:t>RabbitMQ</a:t>
            </a:r>
          </a:p>
        </p:txBody>
      </p:sp>
      <p:grpSp>
        <p:nvGrpSpPr>
          <p:cNvPr id="6" name="Group 5"/>
          <p:cNvGrpSpPr/>
          <p:nvPr/>
        </p:nvGrpSpPr>
        <p:grpSpPr>
          <a:xfrm>
            <a:off x="8305986" y="5001592"/>
            <a:ext cx="2772508" cy="1188022"/>
            <a:chOff x="8335293" y="5079966"/>
            <a:chExt cx="2743200" cy="1143000"/>
          </a:xfrm>
        </p:grpSpPr>
        <p:sp>
          <p:nvSpPr>
            <p:cNvPr id="15" name="Rounded Rectangle 17">
              <a:extLst/>
            </p:cNvPr>
            <p:cNvSpPr/>
            <p:nvPr/>
          </p:nvSpPr>
          <p:spPr bwMode="auto">
            <a:xfrm>
              <a:off x="8335293" y="5079966"/>
              <a:ext cx="2743200" cy="1143000"/>
            </a:xfrm>
            <a:prstGeom prst="roundRect">
              <a:avLst/>
            </a:prstGeom>
            <a:ln/>
          </p:spPr>
          <p:style>
            <a:lnRef idx="2">
              <a:schemeClr val="dk1"/>
            </a:lnRef>
            <a:fillRef idx="1003">
              <a:schemeClr val="lt1"/>
            </a:fillRef>
            <a:effectRef idx="0">
              <a:schemeClr val="dk1"/>
            </a:effectRef>
            <a:fontRef idx="minor">
              <a:schemeClr val="dk1"/>
            </a:fontRef>
          </p:style>
          <p:txBody>
            <a:bodyPr vert="horz" wrap="square" lIns="91440" tIns="45720" rIns="91440" bIns="45720" numCol="1" rtlCol="0" anchor="b" anchorCtr="0" compatLnSpc="1">
              <a:prstTxWarp prst="textNoShape">
                <a:avLst/>
              </a:prstTxWarp>
            </a:bodyPr>
            <a:lstStyle/>
            <a:p>
              <a:pPr algn="ctr"/>
              <a:r>
                <a:rPr lang="en-US" sz="2000" dirty="0"/>
                <a:t>Ruby Message Consumer</a:t>
              </a:r>
            </a:p>
          </p:txBody>
        </p:sp>
        <p:sp>
          <p:nvSpPr>
            <p:cNvPr id="16" name="Rounded Rectangle 18">
              <a:extLst/>
            </p:cNvPr>
            <p:cNvSpPr/>
            <p:nvPr/>
          </p:nvSpPr>
          <p:spPr bwMode="auto">
            <a:xfrm>
              <a:off x="8840698" y="5152883"/>
              <a:ext cx="1475359" cy="30219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err="1">
                  <a:solidFill>
                    <a:schemeClr val="tx1"/>
                  </a:solidFill>
                  <a:latin typeface="Arial" charset="0"/>
                </a:rPr>
                <a:t>Qpid</a:t>
              </a:r>
              <a:r>
                <a:rPr lang="en-US" dirty="0">
                  <a:solidFill>
                    <a:schemeClr val="tx1"/>
                  </a:solidFill>
                  <a:latin typeface="Arial" charset="0"/>
                </a:rPr>
                <a:t> client</a:t>
              </a:r>
            </a:p>
          </p:txBody>
        </p:sp>
      </p:grpSp>
      <p:sp>
        <p:nvSpPr>
          <p:cNvPr id="17" name="TextBox 16">
            <a:extLst/>
          </p:cNvPr>
          <p:cNvSpPr txBox="1"/>
          <p:nvPr/>
        </p:nvSpPr>
        <p:spPr>
          <a:xfrm>
            <a:off x="9985518" y="1990014"/>
            <a:ext cx="800219" cy="338554"/>
          </a:xfrm>
          <a:prstGeom prst="rect">
            <a:avLst/>
          </a:prstGeom>
          <a:noFill/>
        </p:spPr>
        <p:txBody>
          <a:bodyPr wrap="none" rtlCol="0">
            <a:spAutoFit/>
          </a:bodyPr>
          <a:lstStyle/>
          <a:p>
            <a:r>
              <a:rPr lang="en-US" dirty="0"/>
              <a:t>AMQP</a:t>
            </a:r>
          </a:p>
        </p:txBody>
      </p:sp>
      <p:sp>
        <p:nvSpPr>
          <p:cNvPr id="18" name="TextBox 17">
            <a:extLst/>
          </p:cNvPr>
          <p:cNvSpPr txBox="1"/>
          <p:nvPr/>
        </p:nvSpPr>
        <p:spPr>
          <a:xfrm>
            <a:off x="9988340" y="4233532"/>
            <a:ext cx="800219" cy="338554"/>
          </a:xfrm>
          <a:prstGeom prst="rect">
            <a:avLst/>
          </a:prstGeom>
          <a:noFill/>
        </p:spPr>
        <p:txBody>
          <a:bodyPr wrap="none" rtlCol="0">
            <a:spAutoFit/>
          </a:bodyPr>
          <a:lstStyle/>
          <a:p>
            <a:r>
              <a:rPr lang="en-US" dirty="0"/>
              <a:t>AMQP</a:t>
            </a:r>
          </a:p>
        </p:txBody>
      </p:sp>
      <p:sp>
        <p:nvSpPr>
          <p:cNvPr id="19" name="Down Arrow 27">
            <a:extLst/>
          </p:cNvPr>
          <p:cNvSpPr/>
          <p:nvPr/>
        </p:nvSpPr>
        <p:spPr bwMode="auto">
          <a:xfrm>
            <a:off x="9425447" y="1808238"/>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21" name="Down Arrow 27">
            <a:extLst/>
          </p:cNvPr>
          <p:cNvSpPr/>
          <p:nvPr/>
        </p:nvSpPr>
        <p:spPr bwMode="auto">
          <a:xfrm>
            <a:off x="9425447" y="4054790"/>
            <a:ext cx="562893" cy="946801"/>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endParaRPr lang="en-US" sz="1400">
              <a:solidFill>
                <a:schemeClr val="tx1"/>
              </a:solidFill>
              <a:latin typeface="Arial" charset="0"/>
            </a:endParaRPr>
          </a:p>
        </p:txBody>
      </p:sp>
      <p:sp>
        <p:nvSpPr>
          <p:cNvPr id="5" name="TextBox 4">
            <a:extLst>
              <a:ext uri="{FF2B5EF4-FFF2-40B4-BE49-F238E27FC236}">
                <a16:creationId xmlns:a16="http://schemas.microsoft.com/office/drawing/2014/main" id="{8671DDC6-D9D9-5B45-B157-FF49E9959D5F}"/>
              </a:ext>
            </a:extLst>
          </p:cNvPr>
          <p:cNvSpPr txBox="1"/>
          <p:nvPr/>
        </p:nvSpPr>
        <p:spPr>
          <a:xfrm>
            <a:off x="304801" y="4435287"/>
            <a:ext cx="6851646" cy="1754326"/>
          </a:xfrm>
          <a:prstGeom prst="rect">
            <a:avLst/>
          </a:prstGeom>
          <a:noFill/>
        </p:spPr>
        <p:txBody>
          <a:bodyPr wrap="square" rtlCol="0">
            <a:spAutoFit/>
          </a:bodyPr>
          <a:lstStyle/>
          <a:p>
            <a:pPr marL="285750" indent="-285750" algn="just">
              <a:buFont typeface="Arial" panose="020B0604020202020204" pitchFamily="34" charset="0"/>
              <a:buChar char="•"/>
            </a:pPr>
            <a:endParaRPr lang="en-US" sz="1200" b="0" dirty="0">
              <a:solidFill>
                <a:schemeClr val="bg1"/>
              </a:solidFill>
            </a:endParaRPr>
          </a:p>
          <a:p>
            <a:pPr marL="285750" indent="-285750" algn="just">
              <a:buFont typeface="Arial" panose="020B0604020202020204" pitchFamily="34" charset="0"/>
              <a:buChar char="•"/>
            </a:pPr>
            <a:r>
              <a:rPr lang="en-US" sz="1200" b="0" dirty="0">
                <a:solidFill>
                  <a:schemeClr val="bg1"/>
                </a:solidFill>
              </a:rPr>
              <a:t>Solve the problem of messaging interoperability between heterogeneous platforms by defining standard binary level protocol.</a:t>
            </a:r>
          </a:p>
          <a:p>
            <a:pPr marL="285750" indent="-285750" algn="just">
              <a:buFont typeface="Arial" panose="020B0604020202020204" pitchFamily="34" charset="0"/>
              <a:buChar char="•"/>
            </a:pPr>
            <a:endParaRPr lang="en-US" sz="1200" b="0" dirty="0">
              <a:solidFill>
                <a:schemeClr val="bg1"/>
              </a:solidFill>
            </a:endParaRPr>
          </a:p>
          <a:p>
            <a:pPr marL="285750" indent="-285750" algn="just">
              <a:buFont typeface="Arial" panose="020B0604020202020204" pitchFamily="34" charset="0"/>
              <a:buChar char="•"/>
            </a:pPr>
            <a:r>
              <a:rPr lang="en-US" sz="1200" b="0" dirty="0">
                <a:solidFill>
                  <a:schemeClr val="bg1"/>
                </a:solidFill>
              </a:rPr>
              <a:t>By defining a wire-level protocol standard for messaging , AMQP creates a message-based interoperability model that is completely client API or server (message broker) agnostic</a:t>
            </a:r>
          </a:p>
          <a:p>
            <a:pPr marL="285750" indent="-285750" algn="just">
              <a:buFont typeface="Arial" panose="020B0604020202020204" pitchFamily="34" charset="0"/>
              <a:buChar char="•"/>
            </a:pPr>
            <a:endParaRPr lang="en-US" sz="1200" b="0" dirty="0">
              <a:solidFill>
                <a:schemeClr val="bg1"/>
              </a:solidFill>
            </a:endParaRPr>
          </a:p>
          <a:p>
            <a:pPr marL="285750" indent="-285750" algn="just">
              <a:buFont typeface="Arial" panose="020B0604020202020204" pitchFamily="34" charset="0"/>
              <a:buChar char="•"/>
            </a:pPr>
            <a:r>
              <a:rPr lang="en-US" sz="1200" b="0" dirty="0">
                <a:solidFill>
                  <a:schemeClr val="bg1"/>
                </a:solidFill>
              </a:rPr>
              <a:t>As long as you are using AMQP you can connect and send messages to any AMQP message broker using any AMQP client</a:t>
            </a:r>
            <a:endParaRPr lang="en-US" sz="1200" dirty="0">
              <a:solidFill>
                <a:schemeClr val="bg1"/>
              </a:solidFill>
            </a:endParaRPr>
          </a:p>
        </p:txBody>
      </p:sp>
    </p:spTree>
    <p:extLst>
      <p:ext uri="{BB962C8B-B14F-4D97-AF65-F5344CB8AC3E}">
        <p14:creationId xmlns:p14="http://schemas.microsoft.com/office/powerpoint/2010/main" val="28919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8" grpId="0"/>
      <p:bldP spid="19" grpId="0" animBg="1"/>
      <p:bldP spid="21"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Content Placeholder 6">
            <a:extLst>
              <a:ext uri="{FF2B5EF4-FFF2-40B4-BE49-F238E27FC236}">
                <a16:creationId xmlns:a16="http://schemas.microsoft.com/office/drawing/2014/main" id="{1BA6A8EA-4FB6-4BD2-8D9A-11521B1C126F}"/>
              </a:ext>
            </a:extLst>
          </p:cNvPr>
          <p:cNvGraphicFramePr>
            <a:graphicFrameLocks noGrp="1"/>
          </p:cNvGraphicFramePr>
          <p:nvPr>
            <p:ph idx="1"/>
            <p:extLst>
              <p:ext uri="{D42A27DB-BD31-4B8C-83A1-F6EECF244321}">
                <p14:modId xmlns:p14="http://schemas.microsoft.com/office/powerpoint/2010/main" val="3020508810"/>
              </p:ext>
            </p:extLst>
          </p:nvPr>
        </p:nvGraphicFramePr>
        <p:xfrm>
          <a:off x="-964466" y="142374"/>
          <a:ext cx="64008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4" name="Group 33"/>
          <p:cNvGrpSpPr/>
          <p:nvPr/>
        </p:nvGrpSpPr>
        <p:grpSpPr>
          <a:xfrm>
            <a:off x="4953000" y="685800"/>
            <a:ext cx="7010400" cy="5486400"/>
            <a:chOff x="980580" y="533400"/>
            <a:chExt cx="10117432" cy="5791200"/>
          </a:xfrm>
        </p:grpSpPr>
        <p:sp>
          <p:nvSpPr>
            <p:cNvPr id="35" name="Can 2"/>
            <p:cNvSpPr/>
            <p:nvPr/>
          </p:nvSpPr>
          <p:spPr bwMode="auto">
            <a:xfrm>
              <a:off x="6385560" y="2006600"/>
              <a:ext cx="1371600" cy="1371600"/>
            </a:xfrm>
            <a:prstGeom prst="can">
              <a:avLst>
                <a:gd name="adj" fmla="val 30063"/>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t>Server2</a:t>
              </a:r>
              <a:endParaRPr lang="en-US" dirty="0">
                <a:solidFill>
                  <a:schemeClr val="tx1"/>
                </a:solidFill>
                <a:latin typeface="Arial" charset="0"/>
              </a:endParaRPr>
            </a:p>
          </p:txBody>
        </p:sp>
        <p:sp>
          <p:nvSpPr>
            <p:cNvPr id="36" name="Can 14"/>
            <p:cNvSpPr/>
            <p:nvPr/>
          </p:nvSpPr>
          <p:spPr bwMode="auto">
            <a:xfrm>
              <a:off x="6385560" y="533400"/>
              <a:ext cx="1371600" cy="1371600"/>
            </a:xfrm>
            <a:prstGeom prst="can">
              <a:avLst>
                <a:gd name="adj" fmla="val 30063"/>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Server1</a:t>
              </a:r>
            </a:p>
          </p:txBody>
        </p:sp>
        <p:sp>
          <p:nvSpPr>
            <p:cNvPr id="37" name="Can 15"/>
            <p:cNvSpPr/>
            <p:nvPr/>
          </p:nvSpPr>
          <p:spPr bwMode="auto">
            <a:xfrm>
              <a:off x="6385560" y="4953000"/>
              <a:ext cx="1371600" cy="1371600"/>
            </a:xfrm>
            <a:prstGeom prst="can">
              <a:avLst>
                <a:gd name="adj" fmla="val 30063"/>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Server4</a:t>
              </a:r>
            </a:p>
          </p:txBody>
        </p:sp>
        <p:sp>
          <p:nvSpPr>
            <p:cNvPr id="38" name="Can 16"/>
            <p:cNvSpPr/>
            <p:nvPr/>
          </p:nvSpPr>
          <p:spPr bwMode="auto">
            <a:xfrm>
              <a:off x="6385560" y="3479800"/>
              <a:ext cx="1371600" cy="1371600"/>
            </a:xfrm>
            <a:prstGeom prst="can">
              <a:avLst>
                <a:gd name="adj" fmla="val 30063"/>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dirty="0">
                  <a:solidFill>
                    <a:schemeClr val="tx1"/>
                  </a:solidFill>
                  <a:latin typeface="Arial" charset="0"/>
                </a:rPr>
                <a:t>Server3</a:t>
              </a:r>
            </a:p>
          </p:txBody>
        </p:sp>
        <p:cxnSp>
          <p:nvCxnSpPr>
            <p:cNvPr id="40" name="Straight Arrow Connector 39"/>
            <p:cNvCxnSpPr>
              <a:stCxn id="57" idx="3"/>
              <a:endCxn id="36" idx="2"/>
            </p:cNvCxnSpPr>
            <p:nvPr/>
          </p:nvCxnSpPr>
          <p:spPr bwMode="auto">
            <a:xfrm flipV="1">
              <a:off x="5611157" y="1219201"/>
              <a:ext cx="774403" cy="2209799"/>
            </a:xfrm>
            <a:prstGeom prst="straightConnector1">
              <a:avLst/>
            </a:prstGeom>
            <a:ln w="1905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cxnSpLocks/>
              <a:stCxn id="57" idx="3"/>
              <a:endCxn id="37" idx="2"/>
            </p:cNvCxnSpPr>
            <p:nvPr/>
          </p:nvCxnSpPr>
          <p:spPr bwMode="auto">
            <a:xfrm>
              <a:off x="5611157" y="3429000"/>
              <a:ext cx="774403" cy="2209800"/>
            </a:xfrm>
            <a:prstGeom prst="straightConnector1">
              <a:avLst/>
            </a:prstGeom>
            <a:ln w="1905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cxnSpLocks/>
              <a:stCxn id="57" idx="3"/>
              <a:endCxn id="35" idx="2"/>
            </p:cNvCxnSpPr>
            <p:nvPr/>
          </p:nvCxnSpPr>
          <p:spPr bwMode="auto">
            <a:xfrm flipV="1">
              <a:off x="5611157" y="2692401"/>
              <a:ext cx="774403" cy="736599"/>
            </a:xfrm>
            <a:prstGeom prst="straightConnector1">
              <a:avLst/>
            </a:prstGeom>
            <a:ln w="1905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cxnSpLocks/>
              <a:stCxn id="57" idx="3"/>
              <a:endCxn id="38" idx="2"/>
            </p:cNvCxnSpPr>
            <p:nvPr/>
          </p:nvCxnSpPr>
          <p:spPr bwMode="auto">
            <a:xfrm>
              <a:off x="5611157" y="3429000"/>
              <a:ext cx="774403" cy="736600"/>
            </a:xfrm>
            <a:prstGeom prst="straightConnector1">
              <a:avLst/>
            </a:prstGeom>
            <a:ln w="19050">
              <a:headEnd type="none" w="med" len="med"/>
              <a:tailEnd type="triangle"/>
            </a:ln>
          </p:spPr>
          <p:style>
            <a:lnRef idx="2">
              <a:schemeClr val="accent3"/>
            </a:lnRef>
            <a:fillRef idx="0">
              <a:schemeClr val="accent3"/>
            </a:fillRef>
            <a:effectRef idx="1">
              <a:schemeClr val="accent3"/>
            </a:effectRef>
            <a:fontRef idx="minor">
              <a:schemeClr val="tx1"/>
            </a:fontRef>
          </p:style>
        </p:cxnSp>
        <p:grpSp>
          <p:nvGrpSpPr>
            <p:cNvPr id="45" name="Group 44"/>
            <p:cNvGrpSpPr/>
            <p:nvPr/>
          </p:nvGrpSpPr>
          <p:grpSpPr>
            <a:xfrm>
              <a:off x="9433560" y="1682320"/>
              <a:ext cx="1664452" cy="3493361"/>
              <a:chOff x="9220200" y="1700078"/>
              <a:chExt cx="1664452" cy="3493361"/>
            </a:xfrm>
          </p:grpSpPr>
          <p:sp>
            <p:nvSpPr>
              <p:cNvPr id="62" name="Action Button: Custom 28">
                <a:hlinkClick r:id="" action="ppaction://noaction" highlightClick="1"/>
              </p:cNvPr>
              <p:cNvSpPr/>
              <p:nvPr/>
            </p:nvSpPr>
            <p:spPr bwMode="auto">
              <a:xfrm>
                <a:off x="9220200" y="1700078"/>
                <a:ext cx="1664452" cy="914400"/>
              </a:xfrm>
              <a:prstGeom prst="actionButtonBlank">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b="0" dirty="0">
                    <a:solidFill>
                      <a:schemeClr val="bg1"/>
                    </a:solidFill>
                    <a:latin typeface="Arial" charset="0"/>
                  </a:rPr>
                  <a:t>Consumer 1</a:t>
                </a:r>
              </a:p>
            </p:txBody>
          </p:sp>
          <p:sp>
            <p:nvSpPr>
              <p:cNvPr id="63" name="Action Button: Custom 43">
                <a:hlinkClick r:id="" action="ppaction://noaction" highlightClick="1"/>
              </p:cNvPr>
              <p:cNvSpPr/>
              <p:nvPr/>
            </p:nvSpPr>
            <p:spPr bwMode="auto">
              <a:xfrm>
                <a:off x="9220200" y="4279039"/>
                <a:ext cx="1664452" cy="914400"/>
              </a:xfrm>
              <a:prstGeom prst="actionButtonBlank">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b="0" dirty="0">
                    <a:solidFill>
                      <a:schemeClr val="bg1"/>
                    </a:solidFill>
                    <a:latin typeface="Arial" charset="0"/>
                  </a:rPr>
                  <a:t>Consumer 2</a:t>
                </a:r>
              </a:p>
            </p:txBody>
          </p:sp>
        </p:grpSp>
        <p:cxnSp>
          <p:nvCxnSpPr>
            <p:cNvPr id="46" name="Straight Arrow Connector 45"/>
            <p:cNvCxnSpPr>
              <a:cxnSpLocks/>
              <a:stCxn id="62" idx="2"/>
              <a:endCxn id="36" idx="4"/>
            </p:cNvCxnSpPr>
            <p:nvPr/>
          </p:nvCxnSpPr>
          <p:spPr bwMode="auto">
            <a:xfrm flipH="1" flipV="1">
              <a:off x="7757160" y="1219201"/>
              <a:ext cx="1676400" cy="920320"/>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cxnSpLocks/>
              <a:stCxn id="62" idx="2"/>
              <a:endCxn id="35" idx="4"/>
            </p:cNvCxnSpPr>
            <p:nvPr/>
          </p:nvCxnSpPr>
          <p:spPr bwMode="auto">
            <a:xfrm flipH="1">
              <a:off x="7757160" y="2139521"/>
              <a:ext cx="1676400" cy="552880"/>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cxnSpLocks/>
              <a:stCxn id="62" idx="2"/>
              <a:endCxn id="38" idx="4"/>
            </p:cNvCxnSpPr>
            <p:nvPr/>
          </p:nvCxnSpPr>
          <p:spPr bwMode="auto">
            <a:xfrm flipH="1">
              <a:off x="7757160" y="2139521"/>
              <a:ext cx="1676400" cy="2026080"/>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cxnSpLocks/>
              <a:stCxn id="62" idx="2"/>
              <a:endCxn id="37" idx="4"/>
            </p:cNvCxnSpPr>
            <p:nvPr/>
          </p:nvCxnSpPr>
          <p:spPr bwMode="auto">
            <a:xfrm flipH="1">
              <a:off x="7757160" y="2139521"/>
              <a:ext cx="1676400" cy="3499280"/>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63" idx="2"/>
              <a:endCxn id="36" idx="4"/>
            </p:cNvCxnSpPr>
            <p:nvPr/>
          </p:nvCxnSpPr>
          <p:spPr bwMode="auto">
            <a:xfrm flipH="1" flipV="1">
              <a:off x="7757160" y="1219201"/>
              <a:ext cx="1676400" cy="3499281"/>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cxnSpLocks/>
              <a:stCxn id="63" idx="2"/>
              <a:endCxn id="38" idx="4"/>
            </p:cNvCxnSpPr>
            <p:nvPr/>
          </p:nvCxnSpPr>
          <p:spPr bwMode="auto">
            <a:xfrm flipH="1" flipV="1">
              <a:off x="7757160" y="4165600"/>
              <a:ext cx="1676400" cy="552881"/>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a:cxnSpLocks/>
              <a:stCxn id="63" idx="2"/>
              <a:endCxn id="37" idx="4"/>
            </p:cNvCxnSpPr>
            <p:nvPr/>
          </p:nvCxnSpPr>
          <p:spPr bwMode="auto">
            <a:xfrm flipH="1">
              <a:off x="7757160" y="4718481"/>
              <a:ext cx="1676400" cy="920319"/>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a:cxnSpLocks/>
              <a:endCxn id="35" idx="4"/>
            </p:cNvCxnSpPr>
            <p:nvPr/>
          </p:nvCxnSpPr>
          <p:spPr bwMode="auto">
            <a:xfrm flipH="1" flipV="1">
              <a:off x="7757160" y="2692400"/>
              <a:ext cx="1676400" cy="2037068"/>
            </a:xfrm>
            <a:prstGeom prst="straightConnector1">
              <a:avLst/>
            </a:prstGeom>
            <a:ln w="190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7" name="Rounded Rectangle 21">
              <a:extLst/>
            </p:cNvPr>
            <p:cNvSpPr/>
            <p:nvPr/>
          </p:nvSpPr>
          <p:spPr bwMode="auto">
            <a:xfrm>
              <a:off x="3466776" y="2514600"/>
              <a:ext cx="2144381" cy="18288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b="0" dirty="0">
                  <a:solidFill>
                    <a:schemeClr val="bg1"/>
                  </a:solidFill>
                  <a:latin typeface="Arial" charset="0"/>
                </a:rPr>
                <a:t>LOAD BALANCER</a:t>
              </a:r>
            </a:p>
          </p:txBody>
        </p:sp>
        <p:cxnSp>
          <p:nvCxnSpPr>
            <p:cNvPr id="59" name="Straight Arrow Connector 58"/>
            <p:cNvCxnSpPr/>
            <p:nvPr/>
          </p:nvCxnSpPr>
          <p:spPr bwMode="auto">
            <a:xfrm>
              <a:off x="2758440" y="3429000"/>
              <a:ext cx="708336" cy="0"/>
            </a:xfrm>
            <a:prstGeom prst="straightConnector1">
              <a:avLst/>
            </a:prstGeom>
            <a:ln w="19050">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bwMode="auto">
            <a:xfrm>
              <a:off x="2758440" y="3429000"/>
              <a:ext cx="708336" cy="0"/>
            </a:xfrm>
            <a:prstGeom prst="straightConnector1">
              <a:avLst/>
            </a:prstGeom>
            <a:ln w="19050">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bwMode="auto">
            <a:xfrm>
              <a:off x="980580" y="2971800"/>
              <a:ext cx="2041743" cy="9144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120000"/>
                </a:lnSpc>
                <a:spcBef>
                  <a:spcPct val="20000"/>
                </a:spcBef>
              </a:pPr>
              <a:r>
                <a:rPr lang="en-US" b="0" dirty="0">
                  <a:solidFill>
                    <a:schemeClr val="bg1"/>
                  </a:solidFill>
                  <a:latin typeface="Arial" charset="0"/>
                </a:rPr>
                <a:t>PRODUCER</a:t>
              </a:r>
            </a:p>
          </p:txBody>
        </p:sp>
      </p:grpSp>
      <p:sp>
        <p:nvSpPr>
          <p:cNvPr id="2" name="TextBox 1"/>
          <p:cNvSpPr txBox="1"/>
          <p:nvPr/>
        </p:nvSpPr>
        <p:spPr>
          <a:xfrm>
            <a:off x="2135623" y="725741"/>
            <a:ext cx="1219200" cy="830997"/>
          </a:xfrm>
          <a:prstGeom prst="rect">
            <a:avLst/>
          </a:prstGeom>
          <a:noFill/>
        </p:spPr>
        <p:txBody>
          <a:bodyPr wrap="square" rtlCol="0">
            <a:spAutoFit/>
          </a:bodyPr>
          <a:lstStyle/>
          <a:p>
            <a:pPr algn="ctr"/>
            <a:r>
              <a:rPr lang="en-US" b="0" dirty="0">
                <a:solidFill>
                  <a:schemeClr val="bg1">
                    <a:lumMod val="95000"/>
                  </a:schemeClr>
                </a:solidFill>
              </a:rPr>
              <a:t>Single Point of Failure</a:t>
            </a:r>
          </a:p>
        </p:txBody>
      </p:sp>
      <p:sp>
        <p:nvSpPr>
          <p:cNvPr id="69" name="TextBox 68">
            <a:extLst>
              <a:ext uri="{FF2B5EF4-FFF2-40B4-BE49-F238E27FC236}">
                <a16:creationId xmlns:a16="http://schemas.microsoft.com/office/drawing/2014/main" id="{F1EE946F-457B-0E40-83C5-711D6D072D57}"/>
              </a:ext>
            </a:extLst>
          </p:cNvPr>
          <p:cNvSpPr txBox="1"/>
          <p:nvPr/>
        </p:nvSpPr>
        <p:spPr>
          <a:xfrm>
            <a:off x="1445752" y="2373081"/>
            <a:ext cx="1219200" cy="584775"/>
          </a:xfrm>
          <a:prstGeom prst="rect">
            <a:avLst/>
          </a:prstGeom>
          <a:noFill/>
        </p:spPr>
        <p:txBody>
          <a:bodyPr wrap="square" rtlCol="0">
            <a:spAutoFit/>
          </a:bodyPr>
          <a:lstStyle/>
          <a:p>
            <a:pPr algn="ctr"/>
            <a:r>
              <a:rPr lang="en-US" b="0" dirty="0">
                <a:solidFill>
                  <a:schemeClr val="bg1">
                    <a:lumMod val="95000"/>
                  </a:schemeClr>
                </a:solidFill>
              </a:rPr>
              <a:t>Highly Available</a:t>
            </a:r>
          </a:p>
        </p:txBody>
      </p:sp>
      <p:sp>
        <p:nvSpPr>
          <p:cNvPr id="70" name="TextBox 69">
            <a:extLst>
              <a:ext uri="{FF2B5EF4-FFF2-40B4-BE49-F238E27FC236}">
                <a16:creationId xmlns:a16="http://schemas.microsoft.com/office/drawing/2014/main" id="{D40AC4C0-9D3F-364D-AE48-063E75D20DF4}"/>
              </a:ext>
            </a:extLst>
          </p:cNvPr>
          <p:cNvSpPr txBox="1"/>
          <p:nvPr/>
        </p:nvSpPr>
        <p:spPr>
          <a:xfrm>
            <a:off x="2072273" y="3932641"/>
            <a:ext cx="1219200" cy="338554"/>
          </a:xfrm>
          <a:prstGeom prst="rect">
            <a:avLst/>
          </a:prstGeom>
          <a:noFill/>
        </p:spPr>
        <p:txBody>
          <a:bodyPr wrap="square" rtlCol="0">
            <a:spAutoFit/>
          </a:bodyPr>
          <a:lstStyle/>
          <a:p>
            <a:pPr algn="ctr"/>
            <a:r>
              <a:rPr lang="en-US" b="0" dirty="0">
                <a:solidFill>
                  <a:schemeClr val="bg1">
                    <a:lumMod val="95000"/>
                  </a:schemeClr>
                </a:solidFill>
              </a:rPr>
              <a:t>Scalable</a:t>
            </a:r>
          </a:p>
        </p:txBody>
      </p:sp>
      <p:sp>
        <p:nvSpPr>
          <p:cNvPr id="71" name="TextBox 70">
            <a:extLst>
              <a:ext uri="{FF2B5EF4-FFF2-40B4-BE49-F238E27FC236}">
                <a16:creationId xmlns:a16="http://schemas.microsoft.com/office/drawing/2014/main" id="{B45C6623-1B8E-8343-AF11-5F46D5CECD83}"/>
              </a:ext>
            </a:extLst>
          </p:cNvPr>
          <p:cNvSpPr txBox="1"/>
          <p:nvPr/>
        </p:nvSpPr>
        <p:spPr>
          <a:xfrm>
            <a:off x="1273593" y="5473869"/>
            <a:ext cx="1393407" cy="338554"/>
          </a:xfrm>
          <a:prstGeom prst="rect">
            <a:avLst/>
          </a:prstGeom>
          <a:noFill/>
        </p:spPr>
        <p:txBody>
          <a:bodyPr wrap="square" rtlCol="0">
            <a:spAutoFit/>
          </a:bodyPr>
          <a:lstStyle/>
          <a:p>
            <a:pPr algn="ctr"/>
            <a:r>
              <a:rPr lang="en-US" b="0" dirty="0">
                <a:solidFill>
                  <a:schemeClr val="bg1">
                    <a:lumMod val="95000"/>
                  </a:schemeClr>
                </a:solidFill>
              </a:rPr>
              <a:t>Performance</a:t>
            </a:r>
          </a:p>
        </p:txBody>
      </p:sp>
      <p:sp>
        <p:nvSpPr>
          <p:cNvPr id="3" name="TextBox 2">
            <a:extLst>
              <a:ext uri="{FF2B5EF4-FFF2-40B4-BE49-F238E27FC236}">
                <a16:creationId xmlns:a16="http://schemas.microsoft.com/office/drawing/2014/main" id="{3215C3F1-3D9B-C44B-9E0C-0398D6FCC898}"/>
              </a:ext>
            </a:extLst>
          </p:cNvPr>
          <p:cNvSpPr txBox="1"/>
          <p:nvPr/>
        </p:nvSpPr>
        <p:spPr>
          <a:xfrm>
            <a:off x="4953000" y="142374"/>
            <a:ext cx="2490758" cy="338554"/>
          </a:xfrm>
          <a:prstGeom prst="rect">
            <a:avLst/>
          </a:prstGeom>
          <a:noFill/>
        </p:spPr>
        <p:txBody>
          <a:bodyPr wrap="square" rtlCol="0">
            <a:spAutoFit/>
          </a:bodyPr>
          <a:lstStyle/>
          <a:p>
            <a:r>
              <a:rPr lang="en-US" dirty="0"/>
              <a:t>Traditional architecture</a:t>
            </a:r>
          </a:p>
        </p:txBody>
      </p:sp>
    </p:spTree>
    <p:extLst>
      <p:ext uri="{BB962C8B-B14F-4D97-AF65-F5344CB8AC3E}">
        <p14:creationId xmlns:p14="http://schemas.microsoft.com/office/powerpoint/2010/main" val="309529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1000"/>
                                        <p:tgtEl>
                                          <p:spTgt spid="6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p:bldP spid="70" grpId="0"/>
      <p:bldP spid="71" grpId="0"/>
    </p:bldLst>
  </p:timing>
</p:sld>
</file>

<file path=ppt/theme/theme1.xml><?xml version="1.0" encoding="utf-8"?>
<a:theme xmlns:a="http://schemas.openxmlformats.org/drawingml/2006/main" name="Blank">
  <a:themeElements>
    <a:clrScheme name="Custom 1">
      <a:dk1>
        <a:srgbClr val="000000"/>
      </a:dk1>
      <a:lt1>
        <a:srgbClr val="FFFFFF"/>
      </a:lt1>
      <a:dk2>
        <a:srgbClr val="000000"/>
      </a:dk2>
      <a:lt2>
        <a:srgbClr val="808080"/>
      </a:lt2>
      <a:accent1>
        <a:srgbClr val="003A6F"/>
      </a:accent1>
      <a:accent2>
        <a:srgbClr val="00AB39"/>
      </a:accent2>
      <a:accent3>
        <a:srgbClr val="A12830"/>
      </a:accent3>
      <a:accent4>
        <a:srgbClr val="FFE512"/>
      </a:accent4>
      <a:accent5>
        <a:srgbClr val="C41E99"/>
      </a:accent5>
      <a:accent6>
        <a:srgbClr val="FF5C00"/>
      </a:accent6>
      <a:hlink>
        <a:srgbClr val="003A6F"/>
      </a:hlink>
      <a:folHlink>
        <a:srgbClr val="A1283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20000"/>
          </a:lnSpc>
          <a:spcBef>
            <a:spcPct val="2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20000"/>
          </a:lnSpc>
          <a:spcBef>
            <a:spcPct val="2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00AB39"/>
        </a:accent1>
        <a:accent2>
          <a:srgbClr val="FFCE00"/>
        </a:accent2>
        <a:accent3>
          <a:srgbClr val="FFFFFF"/>
        </a:accent3>
        <a:accent4>
          <a:srgbClr val="000000"/>
        </a:accent4>
        <a:accent5>
          <a:srgbClr val="AAD2AE"/>
        </a:accent5>
        <a:accent6>
          <a:srgbClr val="E7BA00"/>
        </a:accent6>
        <a:hlink>
          <a:srgbClr val="003A6F"/>
        </a:hlink>
        <a:folHlink>
          <a:srgbClr val="A12830"/>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00"/>
        </a:dk2>
        <a:lt2>
          <a:srgbClr val="808080"/>
        </a:lt2>
        <a:accent1>
          <a:srgbClr val="00AB39"/>
        </a:accent1>
        <a:accent2>
          <a:srgbClr val="FFE512"/>
        </a:accent2>
        <a:accent3>
          <a:srgbClr val="FFFFFF"/>
        </a:accent3>
        <a:accent4>
          <a:srgbClr val="000000"/>
        </a:accent4>
        <a:accent5>
          <a:srgbClr val="AAD2AE"/>
        </a:accent5>
        <a:accent6>
          <a:srgbClr val="E7CF0F"/>
        </a:accent6>
        <a:hlink>
          <a:srgbClr val="003A6F"/>
        </a:hlink>
        <a:folHlink>
          <a:srgbClr val="A1283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12567</TotalTime>
  <Words>1546</Words>
  <Application>Microsoft Macintosh PowerPoint</Application>
  <PresentationFormat>Widescreen</PresentationFormat>
  <Paragraphs>487</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Optimist Light</vt:lpstr>
      <vt:lpstr>Verdana</vt:lpstr>
      <vt:lpstr>Blank</vt:lpstr>
      <vt:lpstr>   Evolution of messaging systems and event driven architecture</vt:lpstr>
      <vt:lpstr>  Topics to Cover</vt:lpstr>
      <vt:lpstr>Messaging overview</vt:lpstr>
      <vt:lpstr>PowerPoint Presentation</vt:lpstr>
      <vt:lpstr>PowerPoint Presentation</vt:lpstr>
      <vt:lpstr>PowerPoint Presentation</vt:lpstr>
      <vt:lpstr>PowerPoint Presentation</vt:lpstr>
      <vt:lpstr>PowerPoint Presentation</vt:lpstr>
      <vt:lpstr>PowerPoint Presentation</vt:lpstr>
      <vt:lpstr>RabbitMQ</vt:lpstr>
      <vt:lpstr>RabbitMQ Architecture</vt:lpstr>
      <vt:lpstr>PowerPoint Presentation</vt:lpstr>
      <vt:lpstr>PowerPoint Presentation</vt:lpstr>
      <vt:lpstr>PowerPoint Presentation</vt:lpstr>
      <vt:lpstr>Kafka Message Log</vt:lpstr>
      <vt:lpstr>PowerPoint Presentation</vt:lpstr>
      <vt:lpstr>PowerPoint Presentation</vt:lpstr>
      <vt:lpstr>PowerPoint Presentation</vt:lpstr>
      <vt:lpstr>Managing Kafka Cluster</vt:lpstr>
      <vt:lpstr>Kinesis</vt:lpstr>
      <vt:lpstr>Scalability: Kafka</vt:lpstr>
      <vt:lpstr>Scalability: Kinesis</vt:lpstr>
      <vt:lpstr>Latency</vt:lpstr>
      <vt:lpstr>Kafka vs Kinesis: Cost Factor</vt:lpstr>
      <vt:lpstr>Sources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Pandey, Suresh</dc:creator>
  <cp:lastModifiedBy>Pandey, Suresh</cp:lastModifiedBy>
  <cp:revision>728</cp:revision>
  <cp:lastPrinted>2018-07-02T20:33:28Z</cp:lastPrinted>
  <dcterms:created xsi:type="dcterms:W3CDTF">2017-09-09T19:22:10Z</dcterms:created>
  <dcterms:modified xsi:type="dcterms:W3CDTF">2018-07-19T16:42:39Z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Personal</vt:lpwstr>
  </property>
</Properties>
</file>