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0" r:id="rId2"/>
    <p:sldId id="257" r:id="rId3"/>
    <p:sldId id="258" r:id="rId4"/>
    <p:sldId id="259" r:id="rId5"/>
    <p:sldId id="262" r:id="rId6"/>
    <p:sldId id="263" r:id="rId7"/>
    <p:sldId id="264" r:id="rId8"/>
    <p:sldId id="269" r:id="rId9"/>
    <p:sldId id="299" r:id="rId10"/>
    <p:sldId id="265" r:id="rId11"/>
    <p:sldId id="270" r:id="rId12"/>
    <p:sldId id="315" r:id="rId13"/>
    <p:sldId id="276" r:id="rId14"/>
    <p:sldId id="277" r:id="rId15"/>
    <p:sldId id="278" r:id="rId16"/>
    <p:sldId id="279" r:id="rId17"/>
    <p:sldId id="316" r:id="rId18"/>
    <p:sldId id="282" r:id="rId19"/>
    <p:sldId id="283" r:id="rId20"/>
    <p:sldId id="284" r:id="rId21"/>
    <p:sldId id="285" r:id="rId22"/>
    <p:sldId id="312" r:id="rId23"/>
    <p:sldId id="313" r:id="rId24"/>
    <p:sldId id="317" r:id="rId25"/>
    <p:sldId id="291" r:id="rId26"/>
    <p:sldId id="314" r:id="rId27"/>
    <p:sldId id="292" r:id="rId28"/>
    <p:sldId id="294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ang" initials="" lastIdx="1" clrIdx="0"/>
  <p:cmAuthor id="2" name="Val d'Orito" initials="Vd" lastIdx="1" clrIdx="1">
    <p:extLst/>
  </p:cmAuthor>
  <p:cmAuthor id="3" name="David Wang" initials="DW" lastIdx="1" clrIdx="2">
    <p:extLst/>
  </p:cmAuthor>
  <p:cmAuthor id="4" name="David Wang" initials="DW [2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1AA756"/>
    <a:srgbClr val="1EA3B5"/>
    <a:srgbClr val="167A88"/>
    <a:srgbClr val="000000"/>
    <a:srgbClr val="083B4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77157"/>
  </p:normalViewPr>
  <p:slideViewPr>
    <p:cSldViewPr snapToGrid="0" snapToObjects="1">
      <p:cViewPr varScale="1">
        <p:scale>
          <a:sx n="150" d="100"/>
          <a:sy n="150" d="100"/>
        </p:scale>
        <p:origin x="176" y="10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6-4C45-8A8B-B0836C7DB3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F6-4C45-8A8B-B0836C7DB3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F6-4C45-8A8B-B0836C7DB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15543728"/>
        <c:axId val="-1603710272"/>
      </c:barChart>
      <c:catAx>
        <c:axId val="-1615543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en-US"/>
          </a:p>
        </c:txPr>
        <c:crossAx val="-1603710272"/>
        <c:crosses val="autoZero"/>
        <c:auto val="1"/>
        <c:lblAlgn val="ctr"/>
        <c:lblOffset val="100"/>
        <c:noMultiLvlLbl val="0"/>
      </c:catAx>
      <c:valAx>
        <c:axId val="-160371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ource Sans Pro Light"/>
                    <a:ea typeface="Source Sans Pro Light"/>
                    <a:cs typeface="Source Sans Pro Light"/>
                  </a:defRPr>
                </a:pPr>
                <a:r>
                  <a:rPr lang="en-US" sz="2000" b="1" i="0" dirty="0">
                    <a:latin typeface="Source Sans Pro" charset="0"/>
                    <a:ea typeface="Source Sans Pro" charset="0"/>
                    <a:cs typeface="Source Sans Pro" charset="0"/>
                  </a:rPr>
                  <a:t>Title</a:t>
                </a:r>
              </a:p>
            </c:rich>
          </c:tx>
          <c:layout>
            <c:manualLayout>
              <c:xMode val="edge"/>
              <c:yMode val="edge"/>
              <c:x val="0.42311002717580698"/>
              <c:y val="0.904957975758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Source Sans Pro Light"/>
                  <a:ea typeface="Source Sans Pro Light"/>
                  <a:cs typeface="Source Sans Pro Light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en-US"/>
          </a:p>
        </c:txPr>
        <c:crossAx val="-1615543728"/>
        <c:crosses val="autoZero"/>
        <c:crossBetween val="between"/>
      </c:valAx>
      <c:spPr>
        <a:noFill/>
        <a:ln w="25407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200" b="0" i="0" u="none" strike="noStrike" baseline="0">
          <a:solidFill>
            <a:schemeClr val="bg1"/>
          </a:solidFill>
          <a:latin typeface="Source Sans Pro Light"/>
          <a:ea typeface="Source Sans Pro Light"/>
          <a:cs typeface="Source Sans Pro Ligh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2" name="Google Shape;10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084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42ef16c59b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42ef16c59b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02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42ef16c59b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Project: specify code &amp; dependencies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Soundtrack: Kubernetes, or EC2, or Databricks &amp; logos</a:t>
            </a:r>
            <a:endParaRPr/>
          </a:p>
        </p:txBody>
      </p:sp>
      <p:sp>
        <p:nvSpPr>
          <p:cNvPr id="1148" name="Google Shape;1148;g42ef16c59b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42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42ef16c59b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42ef16c59b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458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42ef16c59b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g42ef16c59b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35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2ef16c59b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4" name="Google Shape;1204;g42ef16c59b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g42ef16c59b_0_5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945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42ef16c59b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3" name="Google Shape;1253;g42ef16c59b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g42ef16c59b_0_6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014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42ef16c59b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42ef16c59b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885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42ef16c59b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g42ef16c59b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278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42ef16c59b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42ef16c59b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g42ef16c59b_0_7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Quick overview of MLflow.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Some of the concepts were covered in Matei's keynote talk on Machine Leaning and AI.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070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42ef16c59b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42ef16c59b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g42ef16c59b_0_7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761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9" name="Google Shape;13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172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84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6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9" name="Google Shape;8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ML dev process: raw data -&gt; prep (ETL and feature computation) -&gt; training -&gt; deployment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aspects to ML dev cycle that makes it complex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tools. Best tool for each problem. Multiple tools. Comparison to tradition s/w development.</a:t>
            </a:r>
            <a:endParaRPr/>
          </a:p>
          <a:p>
            <a:pPr marL="2286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steps tuning and optimization: play with longer windows for feature, remember learning rate…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Scale: use all the data to improve results</a:t>
            </a:r>
            <a:endParaRPr/>
          </a:p>
          <a:p>
            <a:pPr marL="2286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teams, isolation =&gt; model and data format for exchange. Changes in data storage format -&gt; trickle in ETL changes -&gt; …. Large teams, friction.</a:t>
            </a:r>
            <a:endParaRPr/>
          </a:p>
          <a:p>
            <a:pPr marL="2286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Governance of models and data: various models in testing. Audit an older model – observe data, retune it???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13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7" name="Google Shape;9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 other big players in Machine Learning scaling out? Invested in platform team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POSITIVES : simplification by standardization. A set of tools for data prep, training and deploy.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: limited models. Inflexibility of algorithms. Tied to company’s infra. Hard to open it to other users or open source these systems.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58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Mlflow brings about an innovation – as an open ML platform. 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any ML library/algorithm, language of choice. Not boxed into limited set of tools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Design philosophy: API first, modular.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runs in the same way anywhere. Local machine, any type of cloud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complexity and learning curve. Make it easy for 1 person to use it and scalable to 100K of user in an org.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49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3" name="Google Shape;9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11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12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2ef16c5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6" name="Google Shape;1006;g42ef16c5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42ef16c59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10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78.emf"/><Relationship Id="rId2" Type="http://schemas.openxmlformats.org/officeDocument/2006/relationships/image" Target="../media/image17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177.png"/><Relationship Id="rId4" Type="http://schemas.openxmlformats.org/officeDocument/2006/relationships/image" Target="../media/image176.sv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8.emf"/><Relationship Id="rId5" Type="http://schemas.openxmlformats.org/officeDocument/2006/relationships/image" Target="../media/image176.svg"/><Relationship Id="rId4" Type="http://schemas.openxmlformats.org/officeDocument/2006/relationships/image" Target="../media/image17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emf"/><Relationship Id="rId21" Type="http://schemas.openxmlformats.org/officeDocument/2006/relationships/image" Target="../media/image22.emf"/><Relationship Id="rId42" Type="http://schemas.openxmlformats.org/officeDocument/2006/relationships/image" Target="../media/image43.emf"/><Relationship Id="rId47" Type="http://schemas.openxmlformats.org/officeDocument/2006/relationships/image" Target="../media/image48.emf"/><Relationship Id="rId63" Type="http://schemas.openxmlformats.org/officeDocument/2006/relationships/image" Target="../media/image64.emf"/><Relationship Id="rId68" Type="http://schemas.openxmlformats.org/officeDocument/2006/relationships/image" Target="../media/image69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9" Type="http://schemas.openxmlformats.org/officeDocument/2006/relationships/image" Target="../media/image30.emf"/><Relationship Id="rId11" Type="http://schemas.openxmlformats.org/officeDocument/2006/relationships/image" Target="../media/image12.emf"/><Relationship Id="rId24" Type="http://schemas.openxmlformats.org/officeDocument/2006/relationships/image" Target="../media/image25.emf"/><Relationship Id="rId32" Type="http://schemas.openxmlformats.org/officeDocument/2006/relationships/image" Target="../media/image33.emf"/><Relationship Id="rId37" Type="http://schemas.openxmlformats.org/officeDocument/2006/relationships/image" Target="../media/image38.emf"/><Relationship Id="rId40" Type="http://schemas.openxmlformats.org/officeDocument/2006/relationships/image" Target="../media/image41.emf"/><Relationship Id="rId45" Type="http://schemas.openxmlformats.org/officeDocument/2006/relationships/image" Target="../media/image46.emf"/><Relationship Id="rId53" Type="http://schemas.openxmlformats.org/officeDocument/2006/relationships/image" Target="../media/image54.emf"/><Relationship Id="rId58" Type="http://schemas.openxmlformats.org/officeDocument/2006/relationships/image" Target="../media/image59.emf"/><Relationship Id="rId66" Type="http://schemas.openxmlformats.org/officeDocument/2006/relationships/image" Target="../media/image67.emf"/><Relationship Id="rId5" Type="http://schemas.openxmlformats.org/officeDocument/2006/relationships/image" Target="../media/image6.emf"/><Relationship Id="rId61" Type="http://schemas.openxmlformats.org/officeDocument/2006/relationships/image" Target="../media/image62.emf"/><Relationship Id="rId19" Type="http://schemas.openxmlformats.org/officeDocument/2006/relationships/image" Target="../media/image2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Relationship Id="rId27" Type="http://schemas.openxmlformats.org/officeDocument/2006/relationships/image" Target="../media/image28.emf"/><Relationship Id="rId30" Type="http://schemas.openxmlformats.org/officeDocument/2006/relationships/image" Target="../media/image31.emf"/><Relationship Id="rId35" Type="http://schemas.openxmlformats.org/officeDocument/2006/relationships/image" Target="../media/image36.emf"/><Relationship Id="rId43" Type="http://schemas.openxmlformats.org/officeDocument/2006/relationships/image" Target="../media/image44.emf"/><Relationship Id="rId48" Type="http://schemas.openxmlformats.org/officeDocument/2006/relationships/image" Target="../media/image49.emf"/><Relationship Id="rId56" Type="http://schemas.openxmlformats.org/officeDocument/2006/relationships/image" Target="../media/image57.emf"/><Relationship Id="rId64" Type="http://schemas.openxmlformats.org/officeDocument/2006/relationships/image" Target="../media/image65.emf"/><Relationship Id="rId69" Type="http://schemas.openxmlformats.org/officeDocument/2006/relationships/hyperlink" Target="https://sites.google.com/a/databricks.com/icons/home?pli=1" TargetMode="External"/><Relationship Id="rId8" Type="http://schemas.openxmlformats.org/officeDocument/2006/relationships/image" Target="../media/image9.emf"/><Relationship Id="rId51" Type="http://schemas.openxmlformats.org/officeDocument/2006/relationships/image" Target="../media/image52.emf"/><Relationship Id="rId3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5" Type="http://schemas.openxmlformats.org/officeDocument/2006/relationships/image" Target="../media/image26.emf"/><Relationship Id="rId33" Type="http://schemas.openxmlformats.org/officeDocument/2006/relationships/image" Target="../media/image34.emf"/><Relationship Id="rId38" Type="http://schemas.openxmlformats.org/officeDocument/2006/relationships/image" Target="../media/image39.emf"/><Relationship Id="rId46" Type="http://schemas.openxmlformats.org/officeDocument/2006/relationships/image" Target="../media/image47.emf"/><Relationship Id="rId59" Type="http://schemas.openxmlformats.org/officeDocument/2006/relationships/image" Target="../media/image60.emf"/><Relationship Id="rId67" Type="http://schemas.openxmlformats.org/officeDocument/2006/relationships/image" Target="../media/image68.emf"/><Relationship Id="rId20" Type="http://schemas.openxmlformats.org/officeDocument/2006/relationships/image" Target="../media/image21.emf"/><Relationship Id="rId41" Type="http://schemas.openxmlformats.org/officeDocument/2006/relationships/image" Target="../media/image42.emf"/><Relationship Id="rId54" Type="http://schemas.openxmlformats.org/officeDocument/2006/relationships/image" Target="../media/image55.emf"/><Relationship Id="rId62" Type="http://schemas.openxmlformats.org/officeDocument/2006/relationships/image" Target="../media/image63.emf"/><Relationship Id="rId70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28" Type="http://schemas.openxmlformats.org/officeDocument/2006/relationships/image" Target="../media/image29.emf"/><Relationship Id="rId36" Type="http://schemas.openxmlformats.org/officeDocument/2006/relationships/image" Target="../media/image37.emf"/><Relationship Id="rId49" Type="http://schemas.openxmlformats.org/officeDocument/2006/relationships/image" Target="../media/image50.emf"/><Relationship Id="rId57" Type="http://schemas.openxmlformats.org/officeDocument/2006/relationships/image" Target="../media/image58.emf"/><Relationship Id="rId10" Type="http://schemas.openxmlformats.org/officeDocument/2006/relationships/image" Target="../media/image11.emf"/><Relationship Id="rId31" Type="http://schemas.openxmlformats.org/officeDocument/2006/relationships/image" Target="../media/image32.emf"/><Relationship Id="rId44" Type="http://schemas.openxmlformats.org/officeDocument/2006/relationships/image" Target="../media/image45.emf"/><Relationship Id="rId52" Type="http://schemas.openxmlformats.org/officeDocument/2006/relationships/image" Target="../media/image53.emf"/><Relationship Id="rId60" Type="http://schemas.openxmlformats.org/officeDocument/2006/relationships/image" Target="../media/image61.emf"/><Relationship Id="rId65" Type="http://schemas.openxmlformats.org/officeDocument/2006/relationships/image" Target="../media/image6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9" Type="http://schemas.openxmlformats.org/officeDocument/2006/relationships/image" Target="../media/image40.emf"/><Relationship Id="rId34" Type="http://schemas.openxmlformats.org/officeDocument/2006/relationships/image" Target="../media/image35.emf"/><Relationship Id="rId50" Type="http://schemas.openxmlformats.org/officeDocument/2006/relationships/image" Target="../media/image51.emf"/><Relationship Id="rId55" Type="http://schemas.openxmlformats.org/officeDocument/2006/relationships/image" Target="../media/image56.emf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26" Type="http://schemas.openxmlformats.org/officeDocument/2006/relationships/image" Target="../media/image94.emf"/><Relationship Id="rId39" Type="http://schemas.openxmlformats.org/officeDocument/2006/relationships/image" Target="../media/image107.emf"/><Relationship Id="rId21" Type="http://schemas.openxmlformats.org/officeDocument/2006/relationships/image" Target="../media/image89.emf"/><Relationship Id="rId34" Type="http://schemas.openxmlformats.org/officeDocument/2006/relationships/image" Target="../media/image102.emf"/><Relationship Id="rId42" Type="http://schemas.openxmlformats.org/officeDocument/2006/relationships/image" Target="../media/image2.png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20" Type="http://schemas.openxmlformats.org/officeDocument/2006/relationships/image" Target="../media/image88.emf"/><Relationship Id="rId29" Type="http://schemas.openxmlformats.org/officeDocument/2006/relationships/image" Target="../media/image97.emf"/><Relationship Id="rId41" Type="http://schemas.openxmlformats.org/officeDocument/2006/relationships/image" Target="../media/image10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24" Type="http://schemas.openxmlformats.org/officeDocument/2006/relationships/image" Target="../media/image92.emf"/><Relationship Id="rId32" Type="http://schemas.openxmlformats.org/officeDocument/2006/relationships/image" Target="../media/image100.emf"/><Relationship Id="rId37" Type="http://schemas.openxmlformats.org/officeDocument/2006/relationships/image" Target="../media/image105.emf"/><Relationship Id="rId40" Type="http://schemas.openxmlformats.org/officeDocument/2006/relationships/image" Target="../media/image108.emf"/><Relationship Id="rId5" Type="http://schemas.openxmlformats.org/officeDocument/2006/relationships/image" Target="../media/image73.emf"/><Relationship Id="rId15" Type="http://schemas.openxmlformats.org/officeDocument/2006/relationships/image" Target="../media/image83.emf"/><Relationship Id="rId23" Type="http://schemas.openxmlformats.org/officeDocument/2006/relationships/image" Target="../media/image91.emf"/><Relationship Id="rId28" Type="http://schemas.openxmlformats.org/officeDocument/2006/relationships/image" Target="../media/image96.emf"/><Relationship Id="rId36" Type="http://schemas.openxmlformats.org/officeDocument/2006/relationships/image" Target="../media/image104.emf"/><Relationship Id="rId10" Type="http://schemas.openxmlformats.org/officeDocument/2006/relationships/image" Target="../media/image78.emf"/><Relationship Id="rId19" Type="http://schemas.openxmlformats.org/officeDocument/2006/relationships/image" Target="../media/image87.emf"/><Relationship Id="rId31" Type="http://schemas.openxmlformats.org/officeDocument/2006/relationships/image" Target="../media/image99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Relationship Id="rId22" Type="http://schemas.openxmlformats.org/officeDocument/2006/relationships/image" Target="../media/image90.emf"/><Relationship Id="rId27" Type="http://schemas.openxmlformats.org/officeDocument/2006/relationships/image" Target="../media/image95.emf"/><Relationship Id="rId30" Type="http://schemas.openxmlformats.org/officeDocument/2006/relationships/image" Target="../media/image98.emf"/><Relationship Id="rId35" Type="http://schemas.openxmlformats.org/officeDocument/2006/relationships/image" Target="../media/image103.emf"/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5" Type="http://schemas.openxmlformats.org/officeDocument/2006/relationships/image" Target="../media/image93.emf"/><Relationship Id="rId33" Type="http://schemas.openxmlformats.org/officeDocument/2006/relationships/image" Target="../media/image101.emf"/><Relationship Id="rId38" Type="http://schemas.openxmlformats.org/officeDocument/2006/relationships/image" Target="../media/image106.emf"/></Relationships>
</file>

<file path=ppt/slideLayouts/_rels/slideLayout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4.emf"/><Relationship Id="rId21" Type="http://schemas.openxmlformats.org/officeDocument/2006/relationships/image" Target="../media/image129.emf"/><Relationship Id="rId34" Type="http://schemas.openxmlformats.org/officeDocument/2006/relationships/image" Target="../media/image142.emf"/><Relationship Id="rId42" Type="http://schemas.openxmlformats.org/officeDocument/2006/relationships/image" Target="../media/image150.emf"/><Relationship Id="rId47" Type="http://schemas.openxmlformats.org/officeDocument/2006/relationships/image" Target="../media/image155.emf"/><Relationship Id="rId50" Type="http://schemas.openxmlformats.org/officeDocument/2006/relationships/image" Target="../media/image158.emf"/><Relationship Id="rId55" Type="http://schemas.openxmlformats.org/officeDocument/2006/relationships/image" Target="../media/image163.emf"/><Relationship Id="rId63" Type="http://schemas.openxmlformats.org/officeDocument/2006/relationships/image" Target="../media/image17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6" Type="http://schemas.openxmlformats.org/officeDocument/2006/relationships/image" Target="../media/image124.emf"/><Relationship Id="rId29" Type="http://schemas.openxmlformats.org/officeDocument/2006/relationships/image" Target="../media/image137.emf"/><Relationship Id="rId11" Type="http://schemas.openxmlformats.org/officeDocument/2006/relationships/image" Target="../media/image119.emf"/><Relationship Id="rId24" Type="http://schemas.openxmlformats.org/officeDocument/2006/relationships/image" Target="../media/image132.emf"/><Relationship Id="rId32" Type="http://schemas.openxmlformats.org/officeDocument/2006/relationships/image" Target="../media/image140.emf"/><Relationship Id="rId37" Type="http://schemas.openxmlformats.org/officeDocument/2006/relationships/image" Target="../media/image145.emf"/><Relationship Id="rId40" Type="http://schemas.openxmlformats.org/officeDocument/2006/relationships/image" Target="../media/image148.emf"/><Relationship Id="rId45" Type="http://schemas.openxmlformats.org/officeDocument/2006/relationships/image" Target="../media/image153.emf"/><Relationship Id="rId53" Type="http://schemas.openxmlformats.org/officeDocument/2006/relationships/image" Target="../media/image161.emf"/><Relationship Id="rId58" Type="http://schemas.openxmlformats.org/officeDocument/2006/relationships/image" Target="../media/image166.emf"/><Relationship Id="rId66" Type="http://schemas.openxmlformats.org/officeDocument/2006/relationships/image" Target="../media/image2.png"/><Relationship Id="rId5" Type="http://schemas.openxmlformats.org/officeDocument/2006/relationships/image" Target="../media/image113.emf"/><Relationship Id="rId61" Type="http://schemas.openxmlformats.org/officeDocument/2006/relationships/image" Target="../media/image169.emf"/><Relationship Id="rId19" Type="http://schemas.openxmlformats.org/officeDocument/2006/relationships/image" Target="../media/image127.emf"/><Relationship Id="rId14" Type="http://schemas.openxmlformats.org/officeDocument/2006/relationships/image" Target="../media/image122.emf"/><Relationship Id="rId22" Type="http://schemas.openxmlformats.org/officeDocument/2006/relationships/image" Target="../media/image130.emf"/><Relationship Id="rId27" Type="http://schemas.openxmlformats.org/officeDocument/2006/relationships/image" Target="../media/image135.emf"/><Relationship Id="rId30" Type="http://schemas.openxmlformats.org/officeDocument/2006/relationships/image" Target="../media/image138.emf"/><Relationship Id="rId35" Type="http://schemas.openxmlformats.org/officeDocument/2006/relationships/image" Target="../media/image143.emf"/><Relationship Id="rId43" Type="http://schemas.openxmlformats.org/officeDocument/2006/relationships/image" Target="../media/image151.emf"/><Relationship Id="rId48" Type="http://schemas.openxmlformats.org/officeDocument/2006/relationships/image" Target="../media/image156.emf"/><Relationship Id="rId56" Type="http://schemas.openxmlformats.org/officeDocument/2006/relationships/image" Target="../media/image164.emf"/><Relationship Id="rId64" Type="http://schemas.openxmlformats.org/officeDocument/2006/relationships/image" Target="../media/image172.emf"/><Relationship Id="rId8" Type="http://schemas.openxmlformats.org/officeDocument/2006/relationships/image" Target="../media/image116.emf"/><Relationship Id="rId51" Type="http://schemas.openxmlformats.org/officeDocument/2006/relationships/image" Target="../media/image159.emf"/><Relationship Id="rId3" Type="http://schemas.openxmlformats.org/officeDocument/2006/relationships/image" Target="../media/image111.emf"/><Relationship Id="rId12" Type="http://schemas.openxmlformats.org/officeDocument/2006/relationships/image" Target="../media/image120.emf"/><Relationship Id="rId17" Type="http://schemas.openxmlformats.org/officeDocument/2006/relationships/image" Target="../media/image125.emf"/><Relationship Id="rId25" Type="http://schemas.openxmlformats.org/officeDocument/2006/relationships/image" Target="../media/image133.emf"/><Relationship Id="rId33" Type="http://schemas.openxmlformats.org/officeDocument/2006/relationships/image" Target="../media/image141.emf"/><Relationship Id="rId38" Type="http://schemas.openxmlformats.org/officeDocument/2006/relationships/image" Target="../media/image146.emf"/><Relationship Id="rId46" Type="http://schemas.openxmlformats.org/officeDocument/2006/relationships/image" Target="../media/image154.emf"/><Relationship Id="rId59" Type="http://schemas.openxmlformats.org/officeDocument/2006/relationships/image" Target="../media/image167.emf"/><Relationship Id="rId20" Type="http://schemas.openxmlformats.org/officeDocument/2006/relationships/image" Target="../media/image128.emf"/><Relationship Id="rId41" Type="http://schemas.openxmlformats.org/officeDocument/2006/relationships/image" Target="../media/image149.emf"/><Relationship Id="rId54" Type="http://schemas.openxmlformats.org/officeDocument/2006/relationships/image" Target="../media/image162.emf"/><Relationship Id="rId62" Type="http://schemas.openxmlformats.org/officeDocument/2006/relationships/image" Target="../media/image17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4.emf"/><Relationship Id="rId15" Type="http://schemas.openxmlformats.org/officeDocument/2006/relationships/image" Target="../media/image123.emf"/><Relationship Id="rId23" Type="http://schemas.openxmlformats.org/officeDocument/2006/relationships/image" Target="../media/image131.emf"/><Relationship Id="rId28" Type="http://schemas.openxmlformats.org/officeDocument/2006/relationships/image" Target="../media/image136.emf"/><Relationship Id="rId36" Type="http://schemas.openxmlformats.org/officeDocument/2006/relationships/image" Target="../media/image144.emf"/><Relationship Id="rId49" Type="http://schemas.openxmlformats.org/officeDocument/2006/relationships/image" Target="../media/image157.emf"/><Relationship Id="rId57" Type="http://schemas.openxmlformats.org/officeDocument/2006/relationships/image" Target="../media/image165.emf"/><Relationship Id="rId10" Type="http://schemas.openxmlformats.org/officeDocument/2006/relationships/image" Target="../media/image118.emf"/><Relationship Id="rId31" Type="http://schemas.openxmlformats.org/officeDocument/2006/relationships/image" Target="../media/image139.emf"/><Relationship Id="rId44" Type="http://schemas.openxmlformats.org/officeDocument/2006/relationships/image" Target="../media/image152.emf"/><Relationship Id="rId52" Type="http://schemas.openxmlformats.org/officeDocument/2006/relationships/image" Target="../media/image160.emf"/><Relationship Id="rId60" Type="http://schemas.openxmlformats.org/officeDocument/2006/relationships/image" Target="../media/image168.emf"/><Relationship Id="rId65" Type="http://schemas.openxmlformats.org/officeDocument/2006/relationships/image" Target="../media/image173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Relationship Id="rId13" Type="http://schemas.openxmlformats.org/officeDocument/2006/relationships/image" Target="../media/image121.emf"/><Relationship Id="rId18" Type="http://schemas.openxmlformats.org/officeDocument/2006/relationships/image" Target="../media/image126.emf"/><Relationship Id="rId39" Type="http://schemas.openxmlformats.org/officeDocument/2006/relationships/image" Target="../media/image14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5556" y="1558774"/>
            <a:ext cx="8240889" cy="1863171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It can be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6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589564"/>
            <a:ext cx="8399462" cy="17759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227013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569913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96925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971550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/>
              <a:t>Slide for Large Questions </a:t>
            </a:r>
            <a:br>
              <a:rPr lang="en-US" dirty="0"/>
            </a:br>
            <a:r>
              <a:rPr lang="en-US" dirty="0"/>
              <a:t>Or Section Headers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4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8015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04711" y="2717205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91BAB58-2571-40B8-8628-CFDD2F94BF49}"/>
              </a:ext>
            </a:extLst>
          </p:cNvPr>
          <p:cNvGrpSpPr/>
          <p:nvPr userDrawn="1"/>
        </p:nvGrpSpPr>
        <p:grpSpPr>
          <a:xfrm>
            <a:off x="74141" y="0"/>
            <a:ext cx="9144000" cy="51435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7DC354-BF09-43C8-A59E-03EFF04664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E52A4-CEA4-4CA8-A16A-1D796A239683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827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01930" y="1456257"/>
            <a:ext cx="6538873" cy="1156607"/>
          </a:xfrm>
          <a:noFill/>
        </p:spPr>
        <p:txBody>
          <a:bodyPr lIns="182880" tIns="146304" rIns="182880" bIns="146304" anchor="t" anchorCtr="0"/>
          <a:lstStyle>
            <a:lvl1pPr>
              <a:defRPr sz="3375" spc="-74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02406" y="2908102"/>
            <a:ext cx="6536530" cy="1040946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5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01930" y="919572"/>
            <a:ext cx="6538873" cy="55194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250" spc="375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EC6862C-8F56-4D12-83C8-F11D2E3598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55" y="4628827"/>
            <a:ext cx="672188" cy="153259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1FFAA4BC-39DA-4BA4-A008-EDCAFDC3CD19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3333751" y="4705457"/>
            <a:ext cx="2476500" cy="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563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660CFB-B237-4314-8C07-652E59D1DD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5163" y="4647363"/>
            <a:ext cx="483921" cy="289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43472" y="4642882"/>
            <a:ext cx="1277400" cy="1953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8128958" y="4522573"/>
            <a:ext cx="0" cy="414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894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5_Custom Layout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63538" y="1589564"/>
            <a:ext cx="8399462" cy="177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None/>
              <a:defRPr sz="1800" b="0" i="0" u="none" strike="noStrike" cap="non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None/>
              <a:defRPr sz="1600" b="0" i="0" u="none" strike="noStrike" cap="non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12E46-82F8-43B9-B202-0ACFBA0C2C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5163" y="4647363"/>
            <a:ext cx="483921" cy="289311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E8B56DFB-A510-441B-B397-CFFDD14983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856" y="4628831"/>
            <a:ext cx="672188" cy="153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5BAA7-CE09-40D4-9109-8D9045AF7F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33751" y="4705460"/>
            <a:ext cx="2476500" cy="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563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43472" y="4642882"/>
            <a:ext cx="1277400" cy="19530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8128958" y="4522573"/>
            <a:ext cx="0" cy="414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0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60" y="1312863"/>
            <a:ext cx="8560454" cy="3394075"/>
          </a:xfrm>
          <a:prstGeom prst="rect">
            <a:avLst/>
          </a:prstGeom>
          <a:noFill/>
        </p:spPr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  <a:lvl2pPr>
              <a:defRPr spc="0">
                <a:solidFill>
                  <a:schemeClr val="bg1"/>
                </a:solidFill>
              </a:defRPr>
            </a:lvl2pPr>
            <a:lvl3pPr>
              <a:defRPr spc="0">
                <a:solidFill>
                  <a:schemeClr val="bg1"/>
                </a:solidFill>
              </a:defRPr>
            </a:lvl3pPr>
            <a:lvl4pPr>
              <a:defRPr spc="0">
                <a:solidFill>
                  <a:schemeClr val="bg1"/>
                </a:solidFill>
              </a:defRPr>
            </a:lvl4pPr>
            <a:lvl5pPr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54760" y="1323212"/>
            <a:ext cx="4238622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tx1"/>
                </a:solidFill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tx1"/>
                </a:solidFill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4243214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tx1"/>
                </a:solidFill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tx1"/>
                </a:solidFill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54760" y="1286171"/>
            <a:ext cx="423862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i="0" baseline="0">
                <a:solidFill>
                  <a:schemeClr val="bg1"/>
                </a:solidFill>
                <a:effectLst/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0360" y="1286171"/>
            <a:ext cx="4254854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effectLst/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b="0" i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4243214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bg1"/>
                </a:solidFill>
                <a:effectLst/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bg1"/>
                </a:solidFill>
                <a:effectLst/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bg1"/>
                </a:solidFill>
                <a:effectLst/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bg1"/>
                </a:solidFill>
                <a:effectLst/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bg1"/>
                </a:soli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254760" y="1843144"/>
            <a:ext cx="4234646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bg1"/>
                </a:solidFill>
                <a:effectLst/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bg1"/>
                </a:solidFill>
                <a:effectLst/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bg1"/>
                </a:solidFill>
                <a:effectLst/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bg1"/>
                </a:solidFill>
                <a:effectLst/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bg1"/>
                </a:soli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5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00273334"/>
              </p:ext>
            </p:extLst>
          </p:nvPr>
        </p:nvGraphicFramePr>
        <p:xfrm>
          <a:off x="1209675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dirty="0"/>
              <a:t>Here are some icons to use - scalable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5125" y="1668073"/>
            <a:ext cx="408066" cy="408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4432" y="1668073"/>
            <a:ext cx="408066" cy="408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33739" y="1668073"/>
            <a:ext cx="408066" cy="408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683046" y="1668073"/>
            <a:ext cx="408066" cy="408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32353" y="1668073"/>
            <a:ext cx="408066" cy="408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581660" y="1668073"/>
            <a:ext cx="408066" cy="408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030967" y="1668073"/>
            <a:ext cx="408066" cy="408066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80274" y="1668073"/>
            <a:ext cx="408066" cy="408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29581" y="1668073"/>
            <a:ext cx="408066" cy="408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378888" y="1668073"/>
            <a:ext cx="408066" cy="4080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28195" y="1668073"/>
            <a:ext cx="408066" cy="408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77502" y="1668073"/>
            <a:ext cx="408066" cy="4080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26809" y="1668073"/>
            <a:ext cx="408066" cy="4080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76116" y="1668073"/>
            <a:ext cx="408066" cy="408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625423" y="1668073"/>
            <a:ext cx="408066" cy="408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74730" y="1668073"/>
            <a:ext cx="408066" cy="4080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4037" y="1668073"/>
            <a:ext cx="408066" cy="4080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73344" y="1668073"/>
            <a:ext cx="408066" cy="4080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22651" y="1668073"/>
            <a:ext cx="408066" cy="408066"/>
          </a:xfrm>
          <a:prstGeom prst="rect">
            <a:avLst/>
          </a:prstGeom>
        </p:spPr>
      </p:pic>
      <p:sp>
        <p:nvSpPr>
          <p:cNvPr id="23" name="Content Placeholder 3"/>
          <p:cNvSpPr txBox="1">
            <a:spLocks/>
          </p:cNvSpPr>
          <p:nvPr userDrawn="1"/>
        </p:nvSpPr>
        <p:spPr>
          <a:xfrm>
            <a:off x="272588" y="1357756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DB Benefits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39" y="2579571"/>
            <a:ext cx="470108" cy="4701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161" y="2579571"/>
            <a:ext cx="470108" cy="4701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2183" y="2579571"/>
            <a:ext cx="470108" cy="4701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205" y="2579571"/>
            <a:ext cx="470108" cy="4701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4227" y="2579571"/>
            <a:ext cx="470108" cy="4701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5249" y="2579571"/>
            <a:ext cx="470108" cy="4701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271" y="2579571"/>
            <a:ext cx="470108" cy="4701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293" y="2579571"/>
            <a:ext cx="470108" cy="4701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315" y="2579571"/>
            <a:ext cx="470108" cy="4701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9337" y="2579571"/>
            <a:ext cx="470108" cy="4701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0359" y="2579571"/>
            <a:ext cx="470108" cy="4701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1381" y="2579571"/>
            <a:ext cx="470108" cy="4701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2403" y="2579571"/>
            <a:ext cx="470108" cy="4701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3425" y="2579571"/>
            <a:ext cx="470108" cy="4701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447" y="2579571"/>
            <a:ext cx="470108" cy="47010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5471" y="2579571"/>
            <a:ext cx="470108" cy="470108"/>
          </a:xfrm>
          <a:prstGeom prst="rect">
            <a:avLst/>
          </a:prstGeom>
        </p:spPr>
      </p:pic>
      <p:sp>
        <p:nvSpPr>
          <p:cNvPr id="40" name="Content Placeholder 3"/>
          <p:cNvSpPr txBox="1">
            <a:spLocks/>
          </p:cNvSpPr>
          <p:nvPr userDrawn="1"/>
        </p:nvSpPr>
        <p:spPr>
          <a:xfrm>
            <a:off x="254760" y="2269253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DB Features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52" y="3553111"/>
            <a:ext cx="505980" cy="5059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398" y="3553111"/>
            <a:ext cx="505980" cy="5059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9344" y="3553111"/>
            <a:ext cx="505980" cy="5059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290" y="3553111"/>
            <a:ext cx="505980" cy="5059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9236" y="3553111"/>
            <a:ext cx="505980" cy="5059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9182" y="3553111"/>
            <a:ext cx="505980" cy="50598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9128" y="3553111"/>
            <a:ext cx="505980" cy="5059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9074" y="3553111"/>
            <a:ext cx="505980" cy="5059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9020" y="3553111"/>
            <a:ext cx="505980" cy="5059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966" y="3553111"/>
            <a:ext cx="505980" cy="5059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8912" y="3553111"/>
            <a:ext cx="505980" cy="5059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8858" y="3553111"/>
            <a:ext cx="505980" cy="5059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8804" y="3553111"/>
            <a:ext cx="505980" cy="5059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8750" y="3553111"/>
            <a:ext cx="505980" cy="5059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8696" y="3553111"/>
            <a:ext cx="505980" cy="5059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642" y="3553111"/>
            <a:ext cx="505980" cy="505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8588" y="3553111"/>
            <a:ext cx="505980" cy="5059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8542" y="3553111"/>
            <a:ext cx="505980" cy="5059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3883" y="4138790"/>
            <a:ext cx="500909" cy="50090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82" y="4138790"/>
            <a:ext cx="500909" cy="50090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7679" y="4138790"/>
            <a:ext cx="500909" cy="5009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9455" y="4152936"/>
            <a:ext cx="472617" cy="47261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5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3062" y="4152936"/>
            <a:ext cx="472617" cy="47261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669" y="4152936"/>
            <a:ext cx="472617" cy="47261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6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276" y="4152936"/>
            <a:ext cx="472617" cy="47261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6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050" y="4184282"/>
            <a:ext cx="409925" cy="4099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6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965" y="4184282"/>
            <a:ext cx="409925" cy="4099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6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880" y="4184282"/>
            <a:ext cx="409925" cy="4099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6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5795" y="4184282"/>
            <a:ext cx="409925" cy="40992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710" y="4184282"/>
            <a:ext cx="409925" cy="4099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7625" y="4184282"/>
            <a:ext cx="409925" cy="4099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6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8540" y="4184282"/>
            <a:ext cx="409925" cy="409925"/>
          </a:xfrm>
          <a:prstGeom prst="rect">
            <a:avLst/>
          </a:prstGeom>
        </p:spPr>
      </p:pic>
      <p:sp>
        <p:nvSpPr>
          <p:cNvPr id="73" name="Content Placeholder 3"/>
          <p:cNvSpPr txBox="1">
            <a:spLocks/>
          </p:cNvSpPr>
          <p:nvPr userDrawn="1"/>
        </p:nvSpPr>
        <p:spPr>
          <a:xfrm>
            <a:off x="268994" y="3255350"/>
            <a:ext cx="2141610" cy="29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General / Data 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Content Placeholder 3"/>
          <p:cNvSpPr txBox="1">
            <a:spLocks/>
          </p:cNvSpPr>
          <p:nvPr userDrawn="1"/>
        </p:nvSpPr>
        <p:spPr>
          <a:xfrm>
            <a:off x="268994" y="796323"/>
            <a:ext cx="8095812" cy="7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5"/>
                </a:solidFill>
              </a:rPr>
              <a:t>Icons can be recolored within </a:t>
            </a:r>
            <a:r>
              <a:rPr lang="en-US" sz="1400" b="1" dirty="0" err="1">
                <a:solidFill>
                  <a:schemeClr val="accent5"/>
                </a:solidFill>
              </a:rPr>
              <a:t>Powerpoint</a:t>
            </a:r>
            <a:r>
              <a:rPr lang="en-US" sz="1400" b="1" dirty="0">
                <a:solidFill>
                  <a:schemeClr val="accent5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— see: format picture / picture color / recolor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Orange, Green, Black versions (no </a:t>
            </a:r>
            <a:r>
              <a:rPr lang="en-US" sz="1400" b="1" dirty="0" err="1">
                <a:solidFill>
                  <a:schemeClr val="bg1"/>
                </a:solidFill>
              </a:rPr>
              <a:t>recoloration</a:t>
            </a:r>
            <a:r>
              <a:rPr lang="en-US" sz="1400" b="1" dirty="0">
                <a:solidFill>
                  <a:schemeClr val="bg1"/>
                </a:solidFill>
              </a:rPr>
              <a:t> necessary) can be found in </a:t>
            </a:r>
            <a:r>
              <a:rPr lang="en-US" sz="1400" b="1" dirty="0">
                <a:solidFill>
                  <a:schemeClr val="bg1"/>
                </a:solidFill>
                <a:hlinkClick r:id="rId69"/>
              </a:rPr>
              <a:t>go/icons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7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76" name="TextBox 75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4760" y="206375"/>
            <a:ext cx="8560454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 userDrawn="1"/>
        </p:nvSpPr>
        <p:spPr>
          <a:xfrm>
            <a:off x="276504" y="3189900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Industries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473" y="3543523"/>
            <a:ext cx="499670" cy="499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42" y="3543523"/>
            <a:ext cx="499670" cy="499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211" y="3543523"/>
            <a:ext cx="499670" cy="499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8080" y="3543523"/>
            <a:ext cx="499670" cy="499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8949" y="3543523"/>
            <a:ext cx="499670" cy="499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9818" y="3543523"/>
            <a:ext cx="499670" cy="499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687" y="3543523"/>
            <a:ext cx="499670" cy="499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556" y="3543523"/>
            <a:ext cx="499670" cy="4996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2425" y="3543523"/>
            <a:ext cx="499670" cy="499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294" y="3543523"/>
            <a:ext cx="499670" cy="499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4163" y="3543523"/>
            <a:ext cx="499670" cy="4996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032" y="3543523"/>
            <a:ext cx="499670" cy="4996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00" y="3543523"/>
            <a:ext cx="499670" cy="4996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0" y="2490044"/>
            <a:ext cx="535481" cy="5354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00" y="2490044"/>
            <a:ext cx="535481" cy="5354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320" y="2490044"/>
            <a:ext cx="535481" cy="5354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740" y="2490044"/>
            <a:ext cx="535481" cy="5354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160" y="2490044"/>
            <a:ext cx="535481" cy="5354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580" y="2490044"/>
            <a:ext cx="535481" cy="5354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000" y="2490044"/>
            <a:ext cx="535481" cy="5354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4420" y="2490044"/>
            <a:ext cx="535481" cy="5354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2840" y="2490044"/>
            <a:ext cx="535481" cy="53548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1260" y="2490044"/>
            <a:ext cx="535481" cy="5354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9680" y="2490044"/>
            <a:ext cx="535481" cy="5354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8100" y="2490044"/>
            <a:ext cx="535481" cy="5354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520" y="2490044"/>
            <a:ext cx="535481" cy="5354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4938" y="2490044"/>
            <a:ext cx="535481" cy="535481"/>
          </a:xfrm>
          <a:prstGeom prst="rect">
            <a:avLst/>
          </a:prstGeom>
        </p:spPr>
      </p:pic>
      <p:sp>
        <p:nvSpPr>
          <p:cNvPr id="32" name="Content Placeholder 3"/>
          <p:cNvSpPr txBox="1">
            <a:spLocks/>
          </p:cNvSpPr>
          <p:nvPr userDrawn="1"/>
        </p:nvSpPr>
        <p:spPr>
          <a:xfrm>
            <a:off x="269106" y="2219024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Security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231" y="1557634"/>
            <a:ext cx="513604" cy="51360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779" y="1557634"/>
            <a:ext cx="513604" cy="5136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005" y="1557634"/>
            <a:ext cx="513604" cy="5136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7552" y="1557634"/>
            <a:ext cx="513604" cy="513604"/>
          </a:xfrm>
          <a:prstGeom prst="rect">
            <a:avLst/>
          </a:prstGeom>
        </p:spPr>
      </p:pic>
      <p:sp>
        <p:nvSpPr>
          <p:cNvPr id="37" name="Content Placeholder 3"/>
          <p:cNvSpPr txBox="1">
            <a:spLocks/>
          </p:cNvSpPr>
          <p:nvPr userDrawn="1"/>
        </p:nvSpPr>
        <p:spPr>
          <a:xfrm>
            <a:off x="268857" y="1248148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Spark Benefits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323" y="1570014"/>
            <a:ext cx="501224" cy="5012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128" y="1570014"/>
            <a:ext cx="501224" cy="5012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5933" y="1570014"/>
            <a:ext cx="501224" cy="5012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1738" y="1570014"/>
            <a:ext cx="501224" cy="5012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543" y="1570014"/>
            <a:ext cx="501224" cy="5012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3348" y="1570014"/>
            <a:ext cx="501224" cy="5012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9153" y="1570014"/>
            <a:ext cx="501224" cy="501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958" y="1570014"/>
            <a:ext cx="501224" cy="50122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0763" y="1570014"/>
            <a:ext cx="501224" cy="501224"/>
          </a:xfrm>
          <a:prstGeom prst="rect">
            <a:avLst/>
          </a:prstGeom>
        </p:spPr>
      </p:pic>
      <p:sp>
        <p:nvSpPr>
          <p:cNvPr id="47" name="Content Placeholder 3"/>
          <p:cNvSpPr txBox="1">
            <a:spLocks/>
          </p:cNvSpPr>
          <p:nvPr userDrawn="1"/>
        </p:nvSpPr>
        <p:spPr>
          <a:xfrm>
            <a:off x="3187908" y="1250438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Spark Features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49" name="TextBox 48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4760" y="206375"/>
            <a:ext cx="8560454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 userDrawn="1"/>
        </p:nvSpPr>
        <p:spPr>
          <a:xfrm>
            <a:off x="226510" y="1268569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Misc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964" y="1713043"/>
            <a:ext cx="560049" cy="560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928" y="1713043"/>
            <a:ext cx="560049" cy="560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892" y="1713043"/>
            <a:ext cx="560049" cy="560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856" y="1713043"/>
            <a:ext cx="560049" cy="5600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7820" y="1713043"/>
            <a:ext cx="560049" cy="5600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6784" y="1713043"/>
            <a:ext cx="560049" cy="5600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5748" y="1713043"/>
            <a:ext cx="560049" cy="560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4712" y="1713043"/>
            <a:ext cx="560049" cy="5600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3676" y="1713043"/>
            <a:ext cx="560049" cy="5600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40" y="1713043"/>
            <a:ext cx="560049" cy="5600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1604" y="1713043"/>
            <a:ext cx="560049" cy="5600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568" y="1713043"/>
            <a:ext cx="560049" cy="5600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532" y="1713043"/>
            <a:ext cx="560049" cy="5600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496" y="1713043"/>
            <a:ext cx="560049" cy="5600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7460" y="1713043"/>
            <a:ext cx="560049" cy="5600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6419" y="1713043"/>
            <a:ext cx="560049" cy="5600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48" y="2463474"/>
            <a:ext cx="560049" cy="5600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864" y="2463474"/>
            <a:ext cx="560049" cy="5600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794" y="2463474"/>
            <a:ext cx="560049" cy="5600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6080" y="2463474"/>
            <a:ext cx="560049" cy="5600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366" y="2463474"/>
            <a:ext cx="560049" cy="5600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4652" y="2463474"/>
            <a:ext cx="560049" cy="5600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8938" y="2463474"/>
            <a:ext cx="560049" cy="5600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6075" y="3911000"/>
            <a:ext cx="560049" cy="5600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2148" y="3911000"/>
            <a:ext cx="560049" cy="5600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8221" y="3911000"/>
            <a:ext cx="560049" cy="5600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4294" y="3911000"/>
            <a:ext cx="560049" cy="5600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365" y="3911000"/>
            <a:ext cx="560049" cy="5600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24" y="2403462"/>
            <a:ext cx="560049" cy="5600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510" y="2403462"/>
            <a:ext cx="560049" cy="5600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1796" y="2403462"/>
            <a:ext cx="560049" cy="5600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082" y="2403462"/>
            <a:ext cx="560049" cy="5600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368" y="2403462"/>
            <a:ext cx="560049" cy="5600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4654" y="2403462"/>
            <a:ext cx="560049" cy="5600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8940" y="2403462"/>
            <a:ext cx="560049" cy="5600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226" y="2403462"/>
            <a:ext cx="560049" cy="5600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7509" y="2403462"/>
            <a:ext cx="560049" cy="5600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45" y="3134772"/>
            <a:ext cx="560049" cy="5600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4849" y="3134772"/>
            <a:ext cx="560049" cy="5600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47" y="3134772"/>
            <a:ext cx="560049" cy="5600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663" y="3134772"/>
            <a:ext cx="560049" cy="5600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477" y="3134772"/>
            <a:ext cx="560049" cy="5600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2291" y="3134772"/>
            <a:ext cx="560049" cy="5600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105" y="3134772"/>
            <a:ext cx="560049" cy="5600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3919" y="3134772"/>
            <a:ext cx="560049" cy="5600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733" y="3134772"/>
            <a:ext cx="560049" cy="5600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547" y="3134772"/>
            <a:ext cx="560049" cy="5600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1361" y="3134772"/>
            <a:ext cx="560049" cy="5600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175" y="3134772"/>
            <a:ext cx="560049" cy="5600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2989" y="3134772"/>
            <a:ext cx="560049" cy="56004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803" y="3134772"/>
            <a:ext cx="560049" cy="56004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43" y="3911000"/>
            <a:ext cx="560049" cy="5600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272" y="3911000"/>
            <a:ext cx="560049" cy="5600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5345" y="3911000"/>
            <a:ext cx="560049" cy="56004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1418" y="3911000"/>
            <a:ext cx="560049" cy="56004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4613" y="3134772"/>
            <a:ext cx="560049" cy="5600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491" y="3911000"/>
            <a:ext cx="560049" cy="5600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5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564" y="3911000"/>
            <a:ext cx="560049" cy="56004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637" y="3911000"/>
            <a:ext cx="560049" cy="56004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6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5710" y="3911000"/>
            <a:ext cx="560049" cy="56004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6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783" y="3911000"/>
            <a:ext cx="560049" cy="5600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6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7856" y="3911000"/>
            <a:ext cx="560049" cy="56004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3929" y="3911000"/>
            <a:ext cx="560049" cy="5600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6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0002" y="3911000"/>
            <a:ext cx="560049" cy="56004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72" name="TextBox 71"/>
          <p:cNvSpPr txBox="1"/>
          <p:nvPr userDrawn="1"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4760" y="1200150"/>
            <a:ext cx="8560454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1" r:id="rId6"/>
    <p:sldLayoutId id="2147483685" r:id="rId7"/>
    <p:sldLayoutId id="2147483686" r:id="rId8"/>
    <p:sldLayoutId id="2147483680" r:id="rId9"/>
    <p:sldLayoutId id="2147483687" r:id="rId10"/>
    <p:sldLayoutId id="2147483684" r:id="rId11"/>
    <p:sldLayoutId id="2147483683" r:id="rId12"/>
    <p:sldLayoutId id="2147483688" r:id="rId13"/>
    <p:sldLayoutId id="2147483689" r:id="rId14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9pPr>
    </p:titleStyle>
    <p:bodyStyle>
      <a:lvl1pPr marL="16827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4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  <a:lvl2pPr marL="4016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0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2pPr>
      <a:lvl3pPr marL="7445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tabLst/>
        <a:defRPr sz="18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3pPr>
      <a:lvl4pPr marL="971550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18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4pPr>
      <a:lvl5pPr marL="113982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defRPr sz="16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3" Type="http://schemas.openxmlformats.org/officeDocument/2006/relationships/image" Target="../media/image180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215.png"/><Relationship Id="rId5" Type="http://schemas.openxmlformats.org/officeDocument/2006/relationships/image" Target="../media/image210.png"/><Relationship Id="rId15" Type="http://schemas.openxmlformats.org/officeDocument/2006/relationships/image" Target="../media/image219.png"/><Relationship Id="rId10" Type="http://schemas.openxmlformats.org/officeDocument/2006/relationships/image" Target="../media/image214.png"/><Relationship Id="rId4" Type="http://schemas.openxmlformats.org/officeDocument/2006/relationships/image" Target="../media/image181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226.png"/><Relationship Id="rId3" Type="http://schemas.openxmlformats.org/officeDocument/2006/relationships/image" Target="../media/image220.png"/><Relationship Id="rId7" Type="http://schemas.openxmlformats.org/officeDocument/2006/relationships/image" Target="../media/image207.png"/><Relationship Id="rId12" Type="http://schemas.openxmlformats.org/officeDocument/2006/relationships/image" Target="../media/image22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224.png"/><Relationship Id="rId5" Type="http://schemas.openxmlformats.org/officeDocument/2006/relationships/image" Target="../media/image222.png"/><Relationship Id="rId15" Type="http://schemas.openxmlformats.org/officeDocument/2006/relationships/image" Target="../media/image227.png"/><Relationship Id="rId10" Type="http://schemas.openxmlformats.org/officeDocument/2006/relationships/image" Target="../media/image223.png"/><Relationship Id="rId4" Type="http://schemas.openxmlformats.org/officeDocument/2006/relationships/image" Target="../media/image221.png"/><Relationship Id="rId9" Type="http://schemas.openxmlformats.org/officeDocument/2006/relationships/image" Target="../media/image215.png"/><Relationship Id="rId14" Type="http://schemas.openxmlformats.org/officeDocument/2006/relationships/image" Target="../media/image2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18.png"/><Relationship Id="rId3" Type="http://schemas.openxmlformats.org/officeDocument/2006/relationships/image" Target="../media/image215.png"/><Relationship Id="rId7" Type="http://schemas.openxmlformats.org/officeDocument/2006/relationships/image" Target="../media/image181.png"/><Relationship Id="rId12" Type="http://schemas.openxmlformats.org/officeDocument/2006/relationships/image" Target="../media/image2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2.png"/><Relationship Id="rId5" Type="http://schemas.openxmlformats.org/officeDocument/2006/relationships/image" Target="../media/image229.png"/><Relationship Id="rId10" Type="http://schemas.openxmlformats.org/officeDocument/2006/relationships/image" Target="../media/image231.png"/><Relationship Id="rId4" Type="http://schemas.openxmlformats.org/officeDocument/2006/relationships/image" Target="../media/image228.png"/><Relationship Id="rId9" Type="http://schemas.openxmlformats.org/officeDocument/2006/relationships/image" Target="../media/image183.png"/><Relationship Id="rId14" Type="http://schemas.openxmlformats.org/officeDocument/2006/relationships/image" Target="../media/image2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183.png"/><Relationship Id="rId18" Type="http://schemas.openxmlformats.org/officeDocument/2006/relationships/image" Target="../media/image233.png"/><Relationship Id="rId3" Type="http://schemas.openxmlformats.org/officeDocument/2006/relationships/image" Target="../media/image234.png"/><Relationship Id="rId7" Type="http://schemas.openxmlformats.org/officeDocument/2006/relationships/image" Target="../media/image228.png"/><Relationship Id="rId12" Type="http://schemas.openxmlformats.org/officeDocument/2006/relationships/image" Target="../media/image210.png"/><Relationship Id="rId17" Type="http://schemas.openxmlformats.org/officeDocument/2006/relationships/image" Target="../media/image21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81.png"/><Relationship Id="rId5" Type="http://schemas.openxmlformats.org/officeDocument/2006/relationships/image" Target="../media/image236.png"/><Relationship Id="rId15" Type="http://schemas.openxmlformats.org/officeDocument/2006/relationships/image" Target="../media/image212.png"/><Relationship Id="rId10" Type="http://schemas.openxmlformats.org/officeDocument/2006/relationships/image" Target="../media/image180.png"/><Relationship Id="rId4" Type="http://schemas.openxmlformats.org/officeDocument/2006/relationships/image" Target="../media/image235.png"/><Relationship Id="rId9" Type="http://schemas.openxmlformats.org/officeDocument/2006/relationships/image" Target="../media/image179.png"/><Relationship Id="rId14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8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tiff"/><Relationship Id="rId7" Type="http://schemas.openxmlformats.org/officeDocument/2006/relationships/image" Target="../media/image239.tiff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80.png"/><Relationship Id="rId4" Type="http://schemas.openxmlformats.org/officeDocument/2006/relationships/image" Target="../media/image18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lflow-slack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18" Type="http://schemas.openxmlformats.org/officeDocument/2006/relationships/image" Target="../media/image195.png"/><Relationship Id="rId3" Type="http://schemas.openxmlformats.org/officeDocument/2006/relationships/image" Target="../media/image180.png"/><Relationship Id="rId21" Type="http://schemas.openxmlformats.org/officeDocument/2006/relationships/image" Target="../media/image198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17" Type="http://schemas.openxmlformats.org/officeDocument/2006/relationships/image" Target="../media/image19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3.png"/><Relationship Id="rId20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24" Type="http://schemas.openxmlformats.org/officeDocument/2006/relationships/image" Target="../media/image201.svg"/><Relationship Id="rId5" Type="http://schemas.openxmlformats.org/officeDocument/2006/relationships/image" Target="../media/image182.png"/><Relationship Id="rId15" Type="http://schemas.openxmlformats.org/officeDocument/2006/relationships/image" Target="../media/image192.png"/><Relationship Id="rId23" Type="http://schemas.openxmlformats.org/officeDocument/2006/relationships/image" Target="../media/image200.png"/><Relationship Id="rId10" Type="http://schemas.openxmlformats.org/officeDocument/2006/relationships/image" Target="../media/image187.png"/><Relationship Id="rId19" Type="http://schemas.openxmlformats.org/officeDocument/2006/relationships/image" Target="../media/image196.sv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Relationship Id="rId22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7" Type="http://schemas.openxmlformats.org/officeDocument/2006/relationships/image" Target="../media/image179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platform for the Complete Machine Learning 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07" y="4138547"/>
            <a:ext cx="6400800" cy="453863"/>
          </a:xfrm>
        </p:spPr>
        <p:txBody>
          <a:bodyPr/>
          <a:lstStyle/>
          <a:p>
            <a:r>
              <a:rPr lang="en-US" dirty="0"/>
              <a:t>Corey </a:t>
            </a:r>
            <a:r>
              <a:rPr lang="en-US" dirty="0" err="1"/>
              <a:t>Zumar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5556" y="4525427"/>
            <a:ext cx="6446838" cy="443446"/>
          </a:xfrm>
        </p:spPr>
        <p:txBody>
          <a:bodyPr/>
          <a:lstStyle/>
          <a:p>
            <a:r>
              <a:rPr lang="en-US" dirty="0"/>
              <a:t>March 27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  <p:pic>
        <p:nvPicPr>
          <p:cNvPr id="6" name="Google Shape;844;p62">
            <a:extLst>
              <a:ext uri="{FF2B5EF4-FFF2-40B4-BE49-F238E27FC236}">
                <a16:creationId xmlns:a16="http://schemas.microsoft.com/office/drawing/2014/main" id="{FFD2ED5F-45FB-B74F-BEB9-C088EC7441A9}"/>
              </a:ext>
            </a:extLst>
          </p:cNvPr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6003" y="678296"/>
            <a:ext cx="3655733" cy="1563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53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urce Sans Pro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MLflow </a:t>
            </a:r>
            <a:r>
              <a:rPr lang="en-US"/>
              <a:t>Tracking</a:t>
            </a:r>
            <a:endParaRPr sz="4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71"/>
          <p:cNvSpPr txBox="1"/>
          <p:nvPr/>
        </p:nvSpPr>
        <p:spPr>
          <a:xfrm>
            <a:off x="76200" y="-5759475"/>
            <a:ext cx="68928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packaging format for reproducible ML runs</a:t>
            </a:r>
            <a:endParaRPr sz="2400" b="1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1637" marR="0" lvl="1" indent="-18573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Folder of code + data files with a “MLproject” description file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2" name="Google Shape;1012;p71"/>
          <p:cNvGrpSpPr/>
          <p:nvPr/>
        </p:nvGrpSpPr>
        <p:grpSpPr>
          <a:xfrm>
            <a:off x="528488" y="1491175"/>
            <a:ext cx="2318700" cy="2651400"/>
            <a:chOff x="528488" y="1505029"/>
            <a:chExt cx="2318700" cy="2651400"/>
          </a:xfrm>
        </p:grpSpPr>
        <p:sp>
          <p:nvSpPr>
            <p:cNvPr id="1013" name="Google Shape;1013;p71"/>
            <p:cNvSpPr/>
            <p:nvPr/>
          </p:nvSpPr>
          <p:spPr>
            <a:xfrm>
              <a:off x="528488" y="1505029"/>
              <a:ext cx="2318700" cy="2651400"/>
            </a:xfrm>
            <a:prstGeom prst="roundRect">
              <a:avLst>
                <a:gd name="adj" fmla="val 9844"/>
              </a:avLst>
            </a:prstGeom>
            <a:noFill/>
            <a:ln w="12700" cap="flat" cmpd="sng">
              <a:solidFill>
                <a:srgbClr val="0993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014" name="Google Shape;1014;p71"/>
            <p:cNvPicPr preferRelativeResize="0"/>
            <p:nvPr/>
          </p:nvPicPr>
          <p:blipFill rotWithShape="1">
            <a:blip r:embed="rId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6380" y="1602009"/>
              <a:ext cx="1602839" cy="685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Google Shape;1015;p71"/>
            <p:cNvSpPr txBox="1"/>
            <p:nvPr/>
          </p:nvSpPr>
          <p:spPr>
            <a:xfrm>
              <a:off x="940639" y="2129367"/>
              <a:ext cx="1494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rgbClr val="0994D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Tracking</a:t>
              </a:r>
              <a:endParaRPr/>
            </a:p>
          </p:txBody>
        </p:sp>
        <p:sp>
          <p:nvSpPr>
            <p:cNvPr id="1016" name="Google Shape;1016;p71"/>
            <p:cNvSpPr txBox="1"/>
            <p:nvPr/>
          </p:nvSpPr>
          <p:spPr>
            <a:xfrm>
              <a:off x="588780" y="2882393"/>
              <a:ext cx="2198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Record and query</a:t>
              </a:r>
              <a:br>
                <a:rPr lang="en-US" sz="1800" b="0" i="0" u="none" strike="noStrike" cap="non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800" b="0" i="0" u="none" strike="noStrike" cap="non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experiments: code,</a:t>
              </a:r>
              <a:br>
                <a:rPr lang="en-US" sz="1800" b="0" i="0" u="none" strike="noStrike" cap="non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800" b="0" i="0" u="none" strike="noStrike" cap="non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configs, results, …etc</a:t>
              </a: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17" name="Google Shape;1017;p71"/>
          <p:cNvSpPr/>
          <p:nvPr/>
        </p:nvSpPr>
        <p:spPr>
          <a:xfrm rot="10800000" flipH="1">
            <a:off x="3774325" y="1583118"/>
            <a:ext cx="4733400" cy="2495400"/>
          </a:xfrm>
          <a:prstGeom prst="foldedCorner">
            <a:avLst>
              <a:gd name="adj" fmla="val 11909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71"/>
          <p:cNvSpPr txBox="1"/>
          <p:nvPr/>
        </p:nvSpPr>
        <p:spPr>
          <a:xfrm>
            <a:off x="3774325" y="1552900"/>
            <a:ext cx="4642200" cy="2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mlflow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-US" sz="1200" b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mlflow.start_run</a:t>
            </a: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mlflow.log_param</a:t>
            </a: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("layers", layers)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mlflow.log_param</a:t>
            </a: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("alpha", alpha)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# train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mlflow.log_metric</a:t>
            </a: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("mse", model.mse())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mlflow.log_artifact</a:t>
            </a: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("plot", model.plot(test_df))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mlflow.tensorflow.log_model</a:t>
            </a: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(model)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426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MLflow backend stores</a:t>
            </a:r>
            <a:endParaRPr sz="4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6" name="Google Shape;1076;p76"/>
          <p:cNvSpPr txBox="1">
            <a:spLocks noGrp="1"/>
          </p:cNvSpPr>
          <p:nvPr>
            <p:ph type="body" idx="1"/>
          </p:nvPr>
        </p:nvSpPr>
        <p:spPr>
          <a:xfrm>
            <a:off x="271236" y="1063625"/>
            <a:ext cx="8560454" cy="364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AutoNum type="arabicPeriod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Entity Store</a:t>
            </a:r>
            <a:endParaRPr dirty="0"/>
          </a:p>
          <a:p>
            <a:pPr marL="690563" marR="0" lvl="1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FileStore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(local filesystem)</a:t>
            </a:r>
            <a:endParaRPr dirty="0"/>
          </a:p>
          <a:p>
            <a:pPr marL="690563" marR="0" lvl="1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SQLStore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(via </a:t>
            </a:r>
            <a:r>
              <a:rPr lang="en-US" sz="22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SQLAlchemy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690563" marR="0" lvl="1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 Store</a:t>
            </a:r>
            <a:br>
              <a:rPr lang="en-US" sz="22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AutoNum type="arabicPeriod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Artifact Repository</a:t>
            </a:r>
            <a:endParaRPr dirty="0"/>
          </a:p>
          <a:p>
            <a:pPr marL="690563" marR="0" lvl="1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S3 backed store</a:t>
            </a:r>
            <a:endParaRPr dirty="0"/>
          </a:p>
          <a:p>
            <a:pPr marL="690563" marR="0" lvl="1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Blob storage</a:t>
            </a:r>
            <a:endParaRPr dirty="0"/>
          </a:p>
          <a:p>
            <a:pPr marL="690563" marR="0" lvl="1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Cloud storage</a:t>
            </a:r>
            <a:endParaRPr dirty="0"/>
          </a:p>
          <a:p>
            <a:pPr marL="690563" marR="0" lvl="1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DBFS artifact repo</a:t>
            </a:r>
            <a:endParaRPr dirty="0"/>
          </a:p>
          <a:p>
            <a:pPr marL="690563" marR="0" lvl="1" indent="-33146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8275" marR="0" lvl="0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endParaRPr sz="25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1476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88BB5-599F-D949-A7E4-82B6945F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8735-BBEB-F641-9672-38B28692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Classify hand-drawn digits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Instrument </a:t>
            </a:r>
            <a:r>
              <a:rPr lang="en-US" dirty="0" err="1">
                <a:solidFill>
                  <a:schemeClr val="accent3"/>
                </a:solidFill>
              </a:rPr>
              <a:t>Keras</a:t>
            </a:r>
            <a:r>
              <a:rPr lang="en-US" dirty="0">
                <a:solidFill>
                  <a:schemeClr val="accent3"/>
                </a:solidFill>
              </a:rPr>
              <a:t> training code with </a:t>
            </a:r>
            <a:r>
              <a:rPr lang="en-US" dirty="0" err="1">
                <a:solidFill>
                  <a:schemeClr val="accent3"/>
                </a:solidFill>
              </a:rPr>
              <a:t>MLflow</a:t>
            </a:r>
            <a:r>
              <a:rPr lang="en-US" dirty="0">
                <a:solidFill>
                  <a:schemeClr val="accent3"/>
                </a:solidFill>
              </a:rPr>
              <a:t> tracking APIs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Run training code as an </a:t>
            </a:r>
            <a:r>
              <a:rPr lang="en-US" dirty="0" err="1"/>
              <a:t>MLflow</a:t>
            </a:r>
            <a:r>
              <a:rPr lang="en-US" dirty="0"/>
              <a:t> Project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Deploy an </a:t>
            </a:r>
            <a:r>
              <a:rPr lang="en-US" dirty="0" err="1"/>
              <a:t>MLflow</a:t>
            </a:r>
            <a:r>
              <a:rPr lang="en-US" dirty="0"/>
              <a:t> Model for real-time serving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37000-8BB2-A442-93D0-B6DFD11C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72" y="564678"/>
            <a:ext cx="1330842" cy="1330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19B9E-B84A-5143-B746-3FF417C2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35" y="564678"/>
            <a:ext cx="1330842" cy="13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8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MLflow</a:t>
            </a:r>
            <a:r>
              <a:rPr lang="en-US" dirty="0"/>
              <a:t> Projects Motivation</a:t>
            </a:r>
            <a:endParaRPr dirty="0"/>
          </a:p>
        </p:txBody>
      </p:sp>
      <p:sp>
        <p:nvSpPr>
          <p:cNvPr id="1132" name="Google Shape;1132;p82"/>
          <p:cNvSpPr txBox="1">
            <a:spLocks noGrp="1"/>
          </p:cNvSpPr>
          <p:nvPr>
            <p:ph type="body" idx="1"/>
          </p:nvPr>
        </p:nvSpPr>
        <p:spPr>
          <a:xfrm>
            <a:off x="254760" y="836946"/>
            <a:ext cx="4657482" cy="929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4A86E8"/>
                </a:solidFill>
              </a:rPr>
              <a:t>Diverse set of training tools </a:t>
            </a:r>
            <a:endParaRPr sz="3000" dirty="0"/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 dirty="0"/>
          </a:p>
        </p:txBody>
      </p:sp>
      <p:pic>
        <p:nvPicPr>
          <p:cNvPr id="1133" name="Google Shape;1133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975" y="1789087"/>
            <a:ext cx="816100" cy="5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265" y="1719332"/>
            <a:ext cx="1169000" cy="25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82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1446" y="1800499"/>
            <a:ext cx="616375" cy="35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46075" y="1843968"/>
            <a:ext cx="738059" cy="3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82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1270" y="2286960"/>
            <a:ext cx="439825" cy="34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82"/>
          <p:cNvPicPr preferRelativeResize="0"/>
          <p:nvPr/>
        </p:nvPicPr>
        <p:blipFill rotWithShape="1">
          <a:blip r:embed="rId8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200" y="2111844"/>
            <a:ext cx="616375" cy="39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82"/>
          <p:cNvPicPr preferRelativeResize="0"/>
          <p:nvPr/>
        </p:nvPicPr>
        <p:blipFill>
          <a:blip r:embed="rId9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2433" y="3316360"/>
            <a:ext cx="616374" cy="61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82"/>
          <p:cNvPicPr preferRelativeResize="0"/>
          <p:nvPr/>
        </p:nvPicPr>
        <p:blipFill>
          <a:blip r:embed="rId10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145" y="3219641"/>
            <a:ext cx="616374" cy="616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1" name="Google Shape;1141;p82"/>
          <p:cNvGrpSpPr/>
          <p:nvPr/>
        </p:nvGrpSpPr>
        <p:grpSpPr>
          <a:xfrm>
            <a:off x="2107024" y="3428766"/>
            <a:ext cx="2757775" cy="826473"/>
            <a:chOff x="6306312" y="4003208"/>
            <a:chExt cx="2224551" cy="640429"/>
          </a:xfrm>
        </p:grpSpPr>
        <p:pic>
          <p:nvPicPr>
            <p:cNvPr id="1142" name="Google Shape;1142;p82"/>
            <p:cNvPicPr preferRelativeResize="0"/>
            <p:nvPr/>
          </p:nvPicPr>
          <p:blipFill rotWithShape="1">
            <a:blip r:embed="rId11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04557" y="4003208"/>
              <a:ext cx="1023089" cy="243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4" name="Google Shape;1144;p82"/>
            <p:cNvPicPr preferRelativeResize="0"/>
            <p:nvPr/>
          </p:nvPicPr>
          <p:blipFill>
            <a:blip r:embed="rId1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6312" y="4290825"/>
              <a:ext cx="1810614" cy="30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5" name="Google Shape;1145;p82"/>
            <p:cNvPicPr preferRelativeResize="0"/>
            <p:nvPr/>
          </p:nvPicPr>
          <p:blipFill>
            <a:blip r:embed="rId1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1363" y="4264137"/>
              <a:ext cx="379500" cy="379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132;p82"/>
          <p:cNvSpPr txBox="1">
            <a:spLocks/>
          </p:cNvSpPr>
          <p:nvPr/>
        </p:nvSpPr>
        <p:spPr>
          <a:xfrm>
            <a:off x="254760" y="2373352"/>
            <a:ext cx="4610039" cy="70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57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433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Char char="–"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Char char="–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rgbClr val="4A86E8"/>
                </a:solidFill>
              </a:rPr>
              <a:t>Diverse set of environments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sz="1900" dirty="0">
              <a:solidFill>
                <a:srgbClr val="4A86E8"/>
              </a:solidFill>
            </a:endParaRP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sz="1900" b="1" dirty="0">
              <a:solidFill>
                <a:schemeClr val="lt2"/>
              </a:solidFill>
            </a:endParaRP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sz="1900" b="1" dirty="0">
              <a:solidFill>
                <a:schemeClr val="lt2"/>
              </a:solidFill>
            </a:endParaRPr>
          </a:p>
          <a:p>
            <a:pPr indent="0">
              <a:lnSpc>
                <a:spcPct val="150000"/>
              </a:lnSpc>
              <a:spcBef>
                <a:spcPts val="400"/>
              </a:spcBef>
              <a:buFont typeface="Arial"/>
              <a:buNone/>
            </a:pPr>
            <a:endParaRPr lang="en-US" sz="1900" dirty="0"/>
          </a:p>
          <a:p>
            <a:pPr indent="0">
              <a:lnSpc>
                <a:spcPct val="150000"/>
              </a:lnSpc>
              <a:buFont typeface="Arial"/>
              <a:buNone/>
            </a:pPr>
            <a:endParaRPr lang="en-US" sz="1900" dirty="0"/>
          </a:p>
        </p:txBody>
      </p:sp>
      <p:sp>
        <p:nvSpPr>
          <p:cNvPr id="18" name="Google Shape;1132;p82"/>
          <p:cNvSpPr txBox="1">
            <a:spLocks/>
          </p:cNvSpPr>
          <p:nvPr/>
        </p:nvSpPr>
        <p:spPr>
          <a:xfrm>
            <a:off x="5163844" y="1394980"/>
            <a:ext cx="3747126" cy="244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57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433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Char char="–"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Char char="–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2"/>
                </a:solidFill>
              </a:rPr>
              <a:t>Result: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2"/>
                </a:solidFill>
              </a:rPr>
              <a:t>ML code  is difficult to productionize.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28120-4CAC-1344-AA1C-1E58AA42DA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078" y="4076735"/>
            <a:ext cx="616374" cy="616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40AC7-CC58-0A4E-ACCC-FE0C59328C79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78" y="4010367"/>
            <a:ext cx="616374" cy="6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3"/>
          <p:cNvSpPr txBox="1"/>
          <p:nvPr/>
        </p:nvSpPr>
        <p:spPr>
          <a:xfrm>
            <a:off x="883891" y="1816528"/>
            <a:ext cx="21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993D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Spec</a:t>
            </a:r>
            <a:endParaRPr dirty="0"/>
          </a:p>
        </p:txBody>
      </p:sp>
      <p:pic>
        <p:nvPicPr>
          <p:cNvPr id="1151" name="Google Shape;1151;p83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5448" y="3151238"/>
            <a:ext cx="538484" cy="53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83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5058" y="2306972"/>
            <a:ext cx="560617" cy="56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3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265" y="2269195"/>
            <a:ext cx="613567" cy="61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3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4023" y="2726027"/>
            <a:ext cx="1103338" cy="110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83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4023" y="982986"/>
            <a:ext cx="1131663" cy="113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83"/>
          <p:cNvSpPr/>
          <p:nvPr/>
        </p:nvSpPr>
        <p:spPr>
          <a:xfrm>
            <a:off x="519448" y="1071710"/>
            <a:ext cx="2836188" cy="2862794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7" name="Google Shape;1157;p83"/>
          <p:cNvCxnSpPr/>
          <p:nvPr/>
        </p:nvCxnSpPr>
        <p:spPr>
          <a:xfrm>
            <a:off x="3365496" y="2663767"/>
            <a:ext cx="1774500" cy="573600"/>
          </a:xfrm>
          <a:prstGeom prst="straightConnector1">
            <a:avLst/>
          </a:prstGeom>
          <a:noFill/>
          <a:ln w="28575" cap="flat" cmpd="sng">
            <a:solidFill>
              <a:srgbClr val="32A9B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58" name="Google Shape;1158;p83"/>
          <p:cNvCxnSpPr/>
          <p:nvPr/>
        </p:nvCxnSpPr>
        <p:spPr>
          <a:xfrm rot="10800000" flipH="1">
            <a:off x="3365496" y="1661327"/>
            <a:ext cx="1788600" cy="579300"/>
          </a:xfrm>
          <a:prstGeom prst="straightConnector1">
            <a:avLst/>
          </a:prstGeom>
          <a:noFill/>
          <a:ln w="28575" cap="flat" cmpd="sng">
            <a:solidFill>
              <a:srgbClr val="32A9B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59" name="Google Shape;1159;p83"/>
          <p:cNvSpPr txBox="1"/>
          <p:nvPr/>
        </p:nvSpPr>
        <p:spPr>
          <a:xfrm>
            <a:off x="915101" y="2842580"/>
            <a:ext cx="91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</a:t>
            </a:r>
            <a:endParaRPr dirty="0"/>
          </a:p>
        </p:txBody>
      </p:sp>
      <p:sp>
        <p:nvSpPr>
          <p:cNvPr id="1160" name="Google Shape;1160;p83"/>
          <p:cNvSpPr txBox="1"/>
          <p:nvPr/>
        </p:nvSpPr>
        <p:spPr>
          <a:xfrm>
            <a:off x="2069385" y="3605637"/>
            <a:ext cx="91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dirty="0"/>
          </a:p>
        </p:txBody>
      </p:sp>
      <p:sp>
        <p:nvSpPr>
          <p:cNvPr id="1161" name="Google Shape;1161;p83"/>
          <p:cNvSpPr txBox="1"/>
          <p:nvPr/>
        </p:nvSpPr>
        <p:spPr>
          <a:xfrm>
            <a:off x="2086157" y="2841800"/>
            <a:ext cx="91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</a:t>
            </a:r>
            <a:endParaRPr sz="14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2" name="Google Shape;1162;p83"/>
          <p:cNvSpPr txBox="1"/>
          <p:nvPr/>
        </p:nvSpPr>
        <p:spPr>
          <a:xfrm>
            <a:off x="6426897" y="1394064"/>
            <a:ext cx="2239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 Execution</a:t>
            </a:r>
            <a:endParaRPr/>
          </a:p>
        </p:txBody>
      </p:sp>
      <p:sp>
        <p:nvSpPr>
          <p:cNvPr id="1163" name="Google Shape;1163;p83"/>
          <p:cNvSpPr txBox="1"/>
          <p:nvPr/>
        </p:nvSpPr>
        <p:spPr>
          <a:xfrm>
            <a:off x="6426897" y="3081488"/>
            <a:ext cx="2239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Remote Execution</a:t>
            </a:r>
            <a:endParaRPr sz="195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4" name="Google Shape;1164;p83"/>
          <p:cNvPicPr preferRelativeResize="0"/>
          <p:nvPr/>
        </p:nvPicPr>
        <p:blipFill rotWithShape="1">
          <a:blip r:embed="rId8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85" y="1111177"/>
            <a:ext cx="1963855" cy="839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83"/>
          <p:cNvSpPr txBox="1"/>
          <p:nvPr/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MLflow Projects</a:t>
            </a: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6" name="Google Shape;1166;p83"/>
          <p:cNvGrpSpPr/>
          <p:nvPr/>
        </p:nvGrpSpPr>
        <p:grpSpPr>
          <a:xfrm>
            <a:off x="6207457" y="3550125"/>
            <a:ext cx="2224551" cy="689857"/>
            <a:chOff x="6306312" y="4003208"/>
            <a:chExt cx="2224551" cy="689857"/>
          </a:xfrm>
        </p:grpSpPr>
        <p:pic>
          <p:nvPicPr>
            <p:cNvPr id="1167" name="Google Shape;1167;p83"/>
            <p:cNvPicPr preferRelativeResize="0"/>
            <p:nvPr/>
          </p:nvPicPr>
          <p:blipFill rotWithShape="1">
            <a:blip r:embed="rId9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04557" y="4003208"/>
              <a:ext cx="1023089" cy="243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9" name="Google Shape;1169;p83"/>
            <p:cNvPicPr preferRelativeResize="0"/>
            <p:nvPr/>
          </p:nvPicPr>
          <p:blipFill>
            <a:blip r:embed="rId10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6312" y="4340253"/>
              <a:ext cx="1810614" cy="30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0" name="Google Shape;1170;p83"/>
            <p:cNvPicPr preferRelativeResize="0"/>
            <p:nvPr/>
          </p:nvPicPr>
          <p:blipFill>
            <a:blip r:embed="rId11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1363" y="4313565"/>
              <a:ext cx="379500" cy="379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1" name="Google Shape;1171;p83"/>
          <p:cNvPicPr preferRelativeResize="0"/>
          <p:nvPr/>
        </p:nvPicPr>
        <p:blipFill>
          <a:blip r:embed="rId1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8048" y="1905841"/>
            <a:ext cx="511896" cy="54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83"/>
          <p:cNvPicPr preferRelativeResize="0"/>
          <p:nvPr/>
        </p:nvPicPr>
        <p:blipFill>
          <a:blip r:embed="rId1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2070" y="2006379"/>
            <a:ext cx="511898" cy="44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975641-D5B5-C748-A18E-2E40B887FAFD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4701" y="3449865"/>
            <a:ext cx="379500" cy="379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1C328A-429F-5E43-8AC7-BBC4FDA4ACC3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8250" y="3464349"/>
            <a:ext cx="374555" cy="374555"/>
          </a:xfrm>
          <a:prstGeom prst="rect">
            <a:avLst/>
          </a:prstGeom>
        </p:spPr>
      </p:pic>
      <p:sp>
        <p:nvSpPr>
          <p:cNvPr id="30" name="Google Shape;1161;p83">
            <a:extLst>
              <a:ext uri="{FF2B5EF4-FFF2-40B4-BE49-F238E27FC236}">
                <a16:creationId xmlns:a16="http://schemas.microsoft.com/office/drawing/2014/main" id="{F63A63BB-13C7-C94C-9DC0-68C8ECF5D39B}"/>
              </a:ext>
            </a:extLst>
          </p:cNvPr>
          <p:cNvSpPr txBox="1"/>
          <p:nvPr/>
        </p:nvSpPr>
        <p:spPr>
          <a:xfrm>
            <a:off x="817359" y="3605347"/>
            <a:ext cx="1242166" cy="24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Dependencies</a:t>
            </a:r>
            <a:endParaRPr sz="14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4A1582-D0F6-DC4A-9971-4A9A445C6C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541" y="3103279"/>
            <a:ext cx="634402" cy="6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8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84"/>
          <p:cNvSpPr txBox="1">
            <a:spLocks noGrp="1"/>
          </p:cNvSpPr>
          <p:nvPr>
            <p:ph type="title"/>
          </p:nvPr>
        </p:nvSpPr>
        <p:spPr>
          <a:xfrm>
            <a:off x="262509" y="214124"/>
            <a:ext cx="8560454" cy="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MLflow</a:t>
            </a:r>
            <a:r>
              <a:rPr lang="en-US" dirty="0"/>
              <a:t> Projects </a:t>
            </a:r>
            <a:endParaRPr dirty="0"/>
          </a:p>
        </p:txBody>
      </p:sp>
      <p:sp>
        <p:nvSpPr>
          <p:cNvPr id="1178" name="Google Shape;1178;p84"/>
          <p:cNvSpPr txBox="1">
            <a:spLocks noGrp="1"/>
          </p:cNvSpPr>
          <p:nvPr>
            <p:ph type="body" idx="1"/>
          </p:nvPr>
        </p:nvSpPr>
        <p:spPr>
          <a:xfrm>
            <a:off x="254750" y="1063776"/>
            <a:ext cx="85605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Packaging format for reproducible ML runs</a:t>
            </a:r>
            <a:r>
              <a:rPr lang="en-US" dirty="0"/>
              <a:t> 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Any code folder or GitHub repository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Optional </a:t>
            </a:r>
            <a:r>
              <a:rPr lang="en-US" sz="1800" dirty="0" err="1"/>
              <a:t>MLproject</a:t>
            </a:r>
            <a:r>
              <a:rPr lang="en-US" sz="1800" dirty="0"/>
              <a:t> file with project configuration</a:t>
            </a:r>
            <a:endParaRPr sz="18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Defines dependencies  for reproducibility</a:t>
            </a:r>
            <a:endParaRPr dirty="0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Conda</a:t>
            </a:r>
            <a:r>
              <a:rPr lang="en-US" sz="1800" dirty="0"/>
              <a:t> (+ R, Docker, …) dependencies can be specified in </a:t>
            </a:r>
            <a:r>
              <a:rPr lang="en-US" sz="1800" dirty="0" err="1"/>
              <a:t>MLproject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Reproducible in (almost) any environment</a:t>
            </a:r>
            <a:endParaRPr sz="18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Execution API</a:t>
            </a:r>
            <a:r>
              <a:rPr lang="en-US" dirty="0"/>
              <a:t> </a:t>
            </a:r>
            <a:r>
              <a:rPr lang="en-US" dirty="0">
                <a:solidFill>
                  <a:srgbClr val="4A86E8"/>
                </a:solidFill>
              </a:rPr>
              <a:t>for running projects</a:t>
            </a:r>
          </a:p>
          <a:p>
            <a:pPr marL="400050" indent="-285750">
              <a:buSzPts val="1800"/>
            </a:pPr>
            <a:r>
              <a:rPr lang="en-US" sz="1800" dirty="0"/>
              <a:t>CLI / Python / R / Java</a:t>
            </a:r>
          </a:p>
          <a:p>
            <a:pPr marL="400050" indent="-285750"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Lucida Console" charset="0"/>
                <a:sym typeface="Consolas"/>
              </a:rPr>
              <a:t>Supports local and remote execution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cs typeface="Lucida Console" charset="0"/>
              <a:sym typeface="Consolas"/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7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5"/>
          <p:cNvSpPr txBox="1">
            <a:spLocks noGrp="1"/>
          </p:cNvSpPr>
          <p:nvPr>
            <p:ph type="title"/>
          </p:nvPr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MLflow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Project</a:t>
            </a:r>
            <a:endParaRPr dirty="0"/>
          </a:p>
        </p:txBody>
      </p:sp>
      <p:sp>
        <p:nvSpPr>
          <p:cNvPr id="1184" name="Google Shape;1184;p85"/>
          <p:cNvSpPr/>
          <p:nvPr/>
        </p:nvSpPr>
        <p:spPr>
          <a:xfrm rot="10800000" flipH="1">
            <a:off x="2956510" y="1129627"/>
            <a:ext cx="5630875" cy="2764917"/>
          </a:xfrm>
          <a:prstGeom prst="foldedCorner">
            <a:avLst>
              <a:gd name="adj" fmla="val 11909"/>
            </a:avLst>
          </a:prstGeom>
          <a:solidFill>
            <a:srgbClr val="0E51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85"/>
          <p:cNvSpPr txBox="1"/>
          <p:nvPr/>
        </p:nvSpPr>
        <p:spPr>
          <a:xfrm>
            <a:off x="357508" y="1127534"/>
            <a:ext cx="48882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my_project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MLproject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│ 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│  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│ 	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│ 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│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conda.yaml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main.py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model.py</a:t>
            </a:r>
            <a:b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dirty="0"/>
          </a:p>
        </p:txBody>
      </p:sp>
      <p:sp>
        <p:nvSpPr>
          <p:cNvPr id="1186" name="Google Shape;1186;p85"/>
          <p:cNvSpPr txBox="1"/>
          <p:nvPr/>
        </p:nvSpPr>
        <p:spPr>
          <a:xfrm>
            <a:off x="2956513" y="1107508"/>
            <a:ext cx="5630875" cy="270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conda_env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b="1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conda.yaml</a:t>
            </a:r>
            <a:b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entry_points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main:</a:t>
            </a:r>
            <a:b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parameters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training_data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path</a:t>
            </a:r>
            <a:b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lambda: {type: float, default: 0.1}</a:t>
            </a:r>
            <a:b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python </a:t>
            </a:r>
            <a:r>
              <a:rPr lang="en-US" b="1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main.py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training_data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 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{lambda}</a:t>
            </a:r>
            <a:endParaRPr dirty="0"/>
          </a:p>
        </p:txBody>
      </p:sp>
      <p:sp>
        <p:nvSpPr>
          <p:cNvPr id="1187" name="Google Shape;1187;p85"/>
          <p:cNvSpPr txBox="1"/>
          <p:nvPr/>
        </p:nvSpPr>
        <p:spPr>
          <a:xfrm>
            <a:off x="2757407" y="4086273"/>
            <a:ext cx="582998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600" b="1" i="0" u="none" strike="noStrike" cap="none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mlflow</a:t>
            </a:r>
            <a:r>
              <a:rPr lang="en-US" sz="2600" b="1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run </a:t>
            </a:r>
            <a:r>
              <a:rPr lang="en-US" sz="2600" b="1" i="0" u="none" strike="noStrike" cap="none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-US" sz="2600" b="1" i="0" u="none" strike="noStrike" cap="none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://&lt;</a:t>
            </a:r>
            <a:r>
              <a:rPr lang="en-US" sz="2600" b="1" i="0" u="none" strike="noStrike" cap="none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my_project</a:t>
            </a:r>
            <a:r>
              <a:rPr lang="en-US" sz="2000" b="1" i="0" u="none" strike="noStrike" cap="none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29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88BB5-599F-D949-A7E4-82B6945F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8735-BBEB-F641-9672-38B28692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Classify hand-drawn digits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Instrument </a:t>
            </a:r>
            <a:r>
              <a:rPr lang="en-US" dirty="0" err="1"/>
              <a:t>Keras</a:t>
            </a:r>
            <a:r>
              <a:rPr lang="en-US" dirty="0"/>
              <a:t> training code with </a:t>
            </a:r>
            <a:r>
              <a:rPr lang="en-US" dirty="0" err="1"/>
              <a:t>MLflow</a:t>
            </a:r>
            <a:r>
              <a:rPr lang="en-US" dirty="0"/>
              <a:t> tracking APIs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Run training code as an </a:t>
            </a:r>
            <a:r>
              <a:rPr lang="en-US" dirty="0" err="1">
                <a:solidFill>
                  <a:schemeClr val="accent3"/>
                </a:solidFill>
              </a:rPr>
              <a:t>MLflow</a:t>
            </a:r>
            <a:r>
              <a:rPr lang="en-US" dirty="0">
                <a:solidFill>
                  <a:schemeClr val="accent3"/>
                </a:solidFill>
              </a:rPr>
              <a:t> Project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Deploy an </a:t>
            </a:r>
            <a:r>
              <a:rPr lang="en-US" dirty="0" err="1"/>
              <a:t>MLflow</a:t>
            </a:r>
            <a:r>
              <a:rPr lang="en-US" dirty="0"/>
              <a:t> Model for real-time serving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37000-8BB2-A442-93D0-B6DFD11C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72" y="564678"/>
            <a:ext cx="1330842" cy="1330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19B9E-B84A-5143-B746-3FF417C2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35" y="564678"/>
            <a:ext cx="1330842" cy="13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Google Shape;1209;p88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3887" y="1115370"/>
            <a:ext cx="1023089" cy="24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88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1752" y="1129511"/>
            <a:ext cx="243196" cy="243196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88"/>
          <p:cNvSpPr txBox="1"/>
          <p:nvPr/>
        </p:nvSpPr>
        <p:spPr>
          <a:xfrm>
            <a:off x="5961323" y="1438132"/>
            <a:ext cx="180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Inference Code</a:t>
            </a:r>
            <a:endParaRPr sz="2000" dirty="0"/>
          </a:p>
        </p:txBody>
      </p:sp>
      <p:sp>
        <p:nvSpPr>
          <p:cNvPr id="1212" name="Google Shape;1212;p88"/>
          <p:cNvSpPr txBox="1"/>
          <p:nvPr/>
        </p:nvSpPr>
        <p:spPr>
          <a:xfrm>
            <a:off x="5866646" y="2859106"/>
            <a:ext cx="271314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Batch &amp; Stream Scoring</a:t>
            </a:r>
            <a:endParaRPr sz="2000" dirty="0"/>
          </a:p>
        </p:txBody>
      </p:sp>
      <p:sp>
        <p:nvSpPr>
          <p:cNvPr id="1213" name="Google Shape;1213;p88"/>
          <p:cNvSpPr txBox="1"/>
          <p:nvPr/>
        </p:nvSpPr>
        <p:spPr>
          <a:xfrm>
            <a:off x="6169489" y="4078923"/>
            <a:ext cx="1996799" cy="34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Serving Tools</a:t>
            </a:r>
            <a:endParaRPr sz="2000" dirty="0"/>
          </a:p>
        </p:txBody>
      </p:sp>
      <p:pic>
        <p:nvPicPr>
          <p:cNvPr id="1214" name="Google Shape;1214;p88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166" y="2240256"/>
            <a:ext cx="1024374" cy="53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88"/>
          <p:cNvSpPr txBox="1"/>
          <p:nvPr/>
        </p:nvSpPr>
        <p:spPr>
          <a:xfrm>
            <a:off x="254760" y="206375"/>
            <a:ext cx="8560500" cy="85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sz="33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MLflow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Models Motivation</a:t>
            </a:r>
            <a:endParaRPr dirty="0"/>
          </a:p>
        </p:txBody>
      </p:sp>
      <p:grpSp>
        <p:nvGrpSpPr>
          <p:cNvPr id="1216" name="Google Shape;1216;p88"/>
          <p:cNvGrpSpPr/>
          <p:nvPr/>
        </p:nvGrpSpPr>
        <p:grpSpPr>
          <a:xfrm>
            <a:off x="1386994" y="880017"/>
            <a:ext cx="1871700" cy="3767650"/>
            <a:chOff x="343880" y="1066725"/>
            <a:chExt cx="1871700" cy="3889387"/>
          </a:xfrm>
        </p:grpSpPr>
        <p:sp>
          <p:nvSpPr>
            <p:cNvPr id="1217" name="Google Shape;1217;p88"/>
            <p:cNvSpPr txBox="1"/>
            <p:nvPr/>
          </p:nvSpPr>
          <p:spPr>
            <a:xfrm>
              <a:off x="343880" y="4563712"/>
              <a:ext cx="18717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5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ML </a:t>
              </a:r>
              <a:r>
                <a:rPr lang="en-US" sz="20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Frameworks</a:t>
              </a:r>
              <a:endParaRPr sz="2000" dirty="0"/>
            </a:p>
          </p:txBody>
        </p:sp>
        <p:pic>
          <p:nvPicPr>
            <p:cNvPr id="1218" name="Google Shape;1218;p8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3374" y="1066725"/>
              <a:ext cx="816100" cy="51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9" name="Google Shape;1219;p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40374" y="1659269"/>
              <a:ext cx="1169000" cy="251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0" name="Google Shape;1220;p88"/>
            <p:cNvPicPr preferRelativeResize="0"/>
            <p:nvPr/>
          </p:nvPicPr>
          <p:blipFill rotWithShape="1">
            <a:blip r:embed="rId8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375" y="2427146"/>
              <a:ext cx="616375" cy="356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1" name="Google Shape;1221;p8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30316" y="3748062"/>
              <a:ext cx="738059" cy="39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2" name="Google Shape;1222;p88"/>
            <p:cNvPicPr preferRelativeResize="0"/>
            <p:nvPr/>
          </p:nvPicPr>
          <p:blipFill rotWithShape="1">
            <a:blip r:embed="rId10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6743" y="3063094"/>
              <a:ext cx="439825" cy="348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3" name="Google Shape;1223;p88"/>
            <p:cNvPicPr preferRelativeResize="0"/>
            <p:nvPr/>
          </p:nvPicPr>
          <p:blipFill rotWithShape="1">
            <a:blip r:embed="rId11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9549" y="4115834"/>
              <a:ext cx="616375" cy="3965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4" name="Google Shape;1224;p88"/>
          <p:cNvGrpSpPr/>
          <p:nvPr/>
        </p:nvGrpSpPr>
        <p:grpSpPr>
          <a:xfrm>
            <a:off x="2339682" y="1131661"/>
            <a:ext cx="4055364" cy="3122050"/>
            <a:chOff x="2051352" y="1387036"/>
            <a:chExt cx="4055364" cy="3122050"/>
          </a:xfrm>
        </p:grpSpPr>
        <p:grpSp>
          <p:nvGrpSpPr>
            <p:cNvPr id="1225" name="Google Shape;1225;p88"/>
            <p:cNvGrpSpPr/>
            <p:nvPr/>
          </p:nvGrpSpPr>
          <p:grpSpPr>
            <a:xfrm>
              <a:off x="2144258" y="1387036"/>
              <a:ext cx="3962458" cy="3122050"/>
              <a:chOff x="2144258" y="1387036"/>
              <a:chExt cx="3962458" cy="3122050"/>
            </a:xfrm>
          </p:grpSpPr>
          <p:cxnSp>
            <p:nvCxnSpPr>
              <p:cNvPr id="1226" name="Google Shape;1226;p88"/>
              <p:cNvCxnSpPr>
                <a:stCxn id="1218" idx="3"/>
                <a:endCxn id="1211" idx="1"/>
              </p:cNvCxnSpPr>
              <p:nvPr/>
            </p:nvCxnSpPr>
            <p:spPr>
              <a:xfrm>
                <a:off x="2168972" y="1387036"/>
                <a:ext cx="3528735" cy="46037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7" name="Google Shape;1227;p88"/>
              <p:cNvCxnSpPr>
                <a:stCxn id="1218" idx="3"/>
                <a:endCxn id="1214" idx="1"/>
              </p:cNvCxnSpPr>
              <p:nvPr/>
            </p:nvCxnSpPr>
            <p:spPr>
              <a:xfrm>
                <a:off x="2168972" y="1387036"/>
                <a:ext cx="3917578" cy="1375394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8" name="Google Shape;1228;p88"/>
              <p:cNvCxnSpPr>
                <a:cxnSpLocks/>
                <a:stCxn id="1218" idx="3"/>
                <a:endCxn id="1212" idx="1"/>
              </p:cNvCxnSpPr>
              <p:nvPr/>
            </p:nvCxnSpPr>
            <p:spPr>
              <a:xfrm>
                <a:off x="2144258" y="1387036"/>
                <a:ext cx="3434058" cy="18813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9" name="Google Shape;1229;p88"/>
              <p:cNvCxnSpPr>
                <a:cxnSpLocks/>
                <a:stCxn id="1218" idx="3"/>
              </p:cNvCxnSpPr>
              <p:nvPr/>
            </p:nvCxnSpPr>
            <p:spPr>
              <a:xfrm>
                <a:off x="2168972" y="1387036"/>
                <a:ext cx="3937744" cy="2462263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0" name="Google Shape;1230;p88"/>
              <p:cNvCxnSpPr>
                <a:cxnSpLocks/>
                <a:stCxn id="1218" idx="3"/>
                <a:endCxn id="1213" idx="1"/>
              </p:cNvCxnSpPr>
              <p:nvPr/>
            </p:nvCxnSpPr>
            <p:spPr>
              <a:xfrm>
                <a:off x="2144258" y="1387036"/>
                <a:ext cx="3736901" cy="31220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231" name="Google Shape;1231;p88"/>
            <p:cNvCxnSpPr>
              <a:stCxn id="1219" idx="3"/>
              <a:endCxn id="1209" idx="1"/>
            </p:cNvCxnSpPr>
            <p:nvPr/>
          </p:nvCxnSpPr>
          <p:spPr>
            <a:xfrm flipV="1">
              <a:off x="2388872" y="1492343"/>
              <a:ext cx="3471399" cy="338731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2" name="Google Shape;1232;p88"/>
            <p:cNvCxnSpPr>
              <a:stCxn id="1219" idx="3"/>
              <a:endCxn id="1214" idx="1"/>
            </p:cNvCxnSpPr>
            <p:nvPr/>
          </p:nvCxnSpPr>
          <p:spPr>
            <a:xfrm>
              <a:off x="2388872" y="1831074"/>
              <a:ext cx="3697678" cy="931356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3" name="Google Shape;1233;p88"/>
            <p:cNvCxnSpPr>
              <a:cxnSpLocks/>
              <a:stCxn id="1219" idx="3"/>
              <a:endCxn id="1212" idx="1"/>
            </p:cNvCxnSpPr>
            <p:nvPr/>
          </p:nvCxnSpPr>
          <p:spPr>
            <a:xfrm>
              <a:off x="2364158" y="1831074"/>
              <a:ext cx="3214158" cy="1437307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4" name="Google Shape;1234;p88"/>
            <p:cNvCxnSpPr>
              <a:cxnSpLocks/>
              <a:stCxn id="1219" idx="3"/>
              <a:endCxn id="1213" idx="1"/>
            </p:cNvCxnSpPr>
            <p:nvPr/>
          </p:nvCxnSpPr>
          <p:spPr>
            <a:xfrm>
              <a:off x="2364158" y="1831074"/>
              <a:ext cx="3517001" cy="267801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5" name="Google Shape;1235;p88"/>
            <p:cNvCxnSpPr>
              <a:stCxn id="1220" idx="3"/>
              <a:endCxn id="1211" idx="1"/>
            </p:cNvCxnSpPr>
            <p:nvPr/>
          </p:nvCxnSpPr>
          <p:spPr>
            <a:xfrm flipV="1">
              <a:off x="2204248" y="1847407"/>
              <a:ext cx="3493459" cy="778731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36" name="Google Shape;1236;p88"/>
            <p:cNvGrpSpPr/>
            <p:nvPr/>
          </p:nvGrpSpPr>
          <p:grpSpPr>
            <a:xfrm>
              <a:off x="2051352" y="2762430"/>
              <a:ext cx="4055364" cy="1746656"/>
              <a:chOff x="2051352" y="2762430"/>
              <a:chExt cx="4055364" cy="1746656"/>
            </a:xfrm>
          </p:grpSpPr>
          <p:cxnSp>
            <p:nvCxnSpPr>
              <p:cNvPr id="1237" name="Google Shape;1237;p88"/>
              <p:cNvCxnSpPr>
                <a:stCxn id="1222" idx="3"/>
                <a:endCxn id="1214" idx="1"/>
              </p:cNvCxnSpPr>
              <p:nvPr/>
            </p:nvCxnSpPr>
            <p:spPr>
              <a:xfrm flipV="1">
                <a:off x="2076066" y="2762430"/>
                <a:ext cx="4010484" cy="47540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8" name="Google Shape;1238;p88"/>
              <p:cNvCxnSpPr>
                <a:cxnSpLocks/>
                <a:stCxn id="1222" idx="3"/>
              </p:cNvCxnSpPr>
              <p:nvPr/>
            </p:nvCxnSpPr>
            <p:spPr>
              <a:xfrm>
                <a:off x="2076066" y="3237832"/>
                <a:ext cx="4030650" cy="6114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9" name="Google Shape;1239;p88"/>
              <p:cNvCxnSpPr>
                <a:cxnSpLocks/>
                <a:stCxn id="1222" idx="3"/>
                <a:endCxn id="1213" idx="1"/>
              </p:cNvCxnSpPr>
              <p:nvPr/>
            </p:nvCxnSpPr>
            <p:spPr>
              <a:xfrm>
                <a:off x="2051352" y="3237832"/>
                <a:ext cx="3829807" cy="12712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40" name="Google Shape;1240;p88"/>
            <p:cNvGrpSpPr/>
            <p:nvPr/>
          </p:nvGrpSpPr>
          <p:grpSpPr>
            <a:xfrm>
              <a:off x="2223159" y="1492343"/>
              <a:ext cx="3863391" cy="3016743"/>
              <a:chOff x="2223159" y="1492343"/>
              <a:chExt cx="3863391" cy="3016743"/>
            </a:xfrm>
          </p:grpSpPr>
          <p:cxnSp>
            <p:nvCxnSpPr>
              <p:cNvPr id="1241" name="Google Shape;1241;p88"/>
              <p:cNvCxnSpPr>
                <a:cxnSpLocks/>
                <a:stCxn id="1221" idx="3"/>
                <a:endCxn id="1212" idx="1"/>
              </p:cNvCxnSpPr>
              <p:nvPr/>
            </p:nvCxnSpPr>
            <p:spPr>
              <a:xfrm flipV="1">
                <a:off x="2223159" y="3268381"/>
                <a:ext cx="3355157" cy="65648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2" name="Google Shape;1242;p88"/>
              <p:cNvCxnSpPr>
                <a:stCxn id="1221" idx="3"/>
                <a:endCxn id="1209" idx="1"/>
              </p:cNvCxnSpPr>
              <p:nvPr/>
            </p:nvCxnSpPr>
            <p:spPr>
              <a:xfrm flipV="1">
                <a:off x="2247873" y="1492343"/>
                <a:ext cx="3612398" cy="2432518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3" name="Google Shape;1243;p88"/>
              <p:cNvCxnSpPr>
                <a:stCxn id="1221" idx="3"/>
                <a:endCxn id="1214" idx="1"/>
              </p:cNvCxnSpPr>
              <p:nvPr/>
            </p:nvCxnSpPr>
            <p:spPr>
              <a:xfrm flipV="1">
                <a:off x="2247873" y="2762430"/>
                <a:ext cx="3838677" cy="11624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4" name="Google Shape;1244;p88"/>
              <p:cNvCxnSpPr>
                <a:cxnSpLocks/>
                <a:stCxn id="1221" idx="3"/>
                <a:endCxn id="1213" idx="1"/>
              </p:cNvCxnSpPr>
              <p:nvPr/>
            </p:nvCxnSpPr>
            <p:spPr>
              <a:xfrm>
                <a:off x="2223159" y="3924861"/>
                <a:ext cx="3658000" cy="58422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45" name="Google Shape;1245;p88"/>
            <p:cNvGrpSpPr/>
            <p:nvPr/>
          </p:nvGrpSpPr>
          <p:grpSpPr>
            <a:xfrm>
              <a:off x="2220708" y="1492343"/>
              <a:ext cx="3886008" cy="3016743"/>
              <a:chOff x="2220708" y="1492343"/>
              <a:chExt cx="3886008" cy="3016743"/>
            </a:xfrm>
          </p:grpSpPr>
          <p:cxnSp>
            <p:nvCxnSpPr>
              <p:cNvPr id="1246" name="Google Shape;1246;p88"/>
              <p:cNvCxnSpPr>
                <a:cxnSpLocks/>
                <a:endCxn id="1213" idx="1"/>
              </p:cNvCxnSpPr>
              <p:nvPr/>
            </p:nvCxnSpPr>
            <p:spPr>
              <a:xfrm>
                <a:off x="2800489" y="3892698"/>
                <a:ext cx="3080670" cy="616388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7" name="Google Shape;1247;p88"/>
              <p:cNvCxnSpPr>
                <a:cxnSpLocks/>
                <a:stCxn id="1223" idx="3"/>
              </p:cNvCxnSpPr>
              <p:nvPr/>
            </p:nvCxnSpPr>
            <p:spPr>
              <a:xfrm flipV="1">
                <a:off x="2245422" y="3849299"/>
                <a:ext cx="3861294" cy="43181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8" name="Google Shape;1248;p88"/>
              <p:cNvCxnSpPr>
                <a:cxnSpLocks/>
                <a:stCxn id="1223" idx="3"/>
                <a:endCxn id="1212" idx="1"/>
              </p:cNvCxnSpPr>
              <p:nvPr/>
            </p:nvCxnSpPr>
            <p:spPr>
              <a:xfrm flipV="1">
                <a:off x="2220708" y="3268381"/>
                <a:ext cx="3357608" cy="101273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9" name="Google Shape;1249;p88"/>
              <p:cNvCxnSpPr>
                <a:stCxn id="1223" idx="3"/>
                <a:endCxn id="1211" idx="1"/>
              </p:cNvCxnSpPr>
              <p:nvPr/>
            </p:nvCxnSpPr>
            <p:spPr>
              <a:xfrm flipV="1">
                <a:off x="2245422" y="1847407"/>
                <a:ext cx="3452285" cy="2433709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50" name="Google Shape;1250;p88"/>
              <p:cNvCxnSpPr>
                <a:stCxn id="1223" idx="3"/>
                <a:endCxn id="1209" idx="1"/>
              </p:cNvCxnSpPr>
              <p:nvPr/>
            </p:nvCxnSpPr>
            <p:spPr>
              <a:xfrm flipV="1">
                <a:off x="2245422" y="1492343"/>
                <a:ext cx="3614849" cy="2788773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pic>
        <p:nvPicPr>
          <p:cNvPr id="45" name="Google Shape;1170;p83">
            <a:extLst>
              <a:ext uri="{FF2B5EF4-FFF2-40B4-BE49-F238E27FC236}">
                <a16:creationId xmlns:a16="http://schemas.microsoft.com/office/drawing/2014/main" id="{E2E2708E-E7E1-8D41-8014-07B2B30D9552}"/>
              </a:ext>
            </a:extLst>
          </p:cNvPr>
          <p:cNvPicPr preferRelativeResize="0"/>
          <p:nvPr/>
        </p:nvPicPr>
        <p:blipFill>
          <a:blip r:embed="rId1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044" y="3547105"/>
            <a:ext cx="379500" cy="3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461D4AF-8A55-E240-8839-9A5DDFDEC692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6045" y="3554742"/>
            <a:ext cx="396512" cy="3965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C7BA18-B75D-FE4E-974F-5FC24AA9EA5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529" y="3558854"/>
            <a:ext cx="392400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89"/>
          <p:cNvSpPr txBox="1"/>
          <p:nvPr/>
        </p:nvSpPr>
        <p:spPr>
          <a:xfrm>
            <a:off x="3329519" y="1962406"/>
            <a:ext cx="211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993D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Format</a:t>
            </a:r>
            <a:endParaRPr/>
          </a:p>
        </p:txBody>
      </p:sp>
      <p:pic>
        <p:nvPicPr>
          <p:cNvPr id="1257" name="Google Shape;1257;p89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0750" y="3098382"/>
            <a:ext cx="352630" cy="35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89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3979" y="2802620"/>
            <a:ext cx="352630" cy="352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89"/>
          <p:cNvSpPr/>
          <p:nvPr/>
        </p:nvSpPr>
        <p:spPr>
          <a:xfrm>
            <a:off x="3185994" y="1254766"/>
            <a:ext cx="2398500" cy="2437800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89"/>
          <p:cNvSpPr txBox="1"/>
          <p:nvPr/>
        </p:nvSpPr>
        <p:spPr>
          <a:xfrm>
            <a:off x="4481945" y="2504897"/>
            <a:ext cx="96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Flavor 2</a:t>
            </a:r>
            <a:endParaRPr/>
          </a:p>
        </p:txBody>
      </p:sp>
      <p:sp>
        <p:nvSpPr>
          <p:cNvPr id="1261" name="Google Shape;1261;p89"/>
          <p:cNvSpPr txBox="1"/>
          <p:nvPr/>
        </p:nvSpPr>
        <p:spPr>
          <a:xfrm>
            <a:off x="3347223" y="2504897"/>
            <a:ext cx="96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Flavor 1</a:t>
            </a:r>
            <a:endParaRPr dirty="0"/>
          </a:p>
        </p:txBody>
      </p:sp>
      <p:grpSp>
        <p:nvGrpSpPr>
          <p:cNvPr id="1262" name="Google Shape;1262;p89"/>
          <p:cNvGrpSpPr/>
          <p:nvPr/>
        </p:nvGrpSpPr>
        <p:grpSpPr>
          <a:xfrm>
            <a:off x="1863779" y="1216490"/>
            <a:ext cx="903279" cy="2439469"/>
            <a:chOff x="4121687" y="2177213"/>
            <a:chExt cx="1794000" cy="3252626"/>
          </a:xfrm>
        </p:grpSpPr>
        <p:cxnSp>
          <p:nvCxnSpPr>
            <p:cNvPr id="1263" name="Google Shape;1263;p89"/>
            <p:cNvCxnSpPr>
              <a:stCxn id="1264" idx="3"/>
            </p:cNvCxnSpPr>
            <p:nvPr/>
          </p:nvCxnSpPr>
          <p:spPr>
            <a:xfrm>
              <a:off x="4174034" y="2177213"/>
              <a:ext cx="1725600" cy="1139700"/>
            </a:xfrm>
            <a:prstGeom prst="straightConnector1">
              <a:avLst/>
            </a:prstGeom>
            <a:noFill/>
            <a:ln w="28575" cap="flat" cmpd="sng">
              <a:solidFill>
                <a:srgbClr val="32A9B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265" name="Google Shape;1265;p89"/>
            <p:cNvCxnSpPr/>
            <p:nvPr/>
          </p:nvCxnSpPr>
          <p:spPr>
            <a:xfrm rot="10800000" flipH="1">
              <a:off x="4197252" y="4489039"/>
              <a:ext cx="1685400" cy="940800"/>
            </a:xfrm>
            <a:prstGeom prst="straightConnector1">
              <a:avLst/>
            </a:prstGeom>
            <a:noFill/>
            <a:ln w="28575" cap="flat" cmpd="sng">
              <a:solidFill>
                <a:srgbClr val="32A9B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264" name="Google Shape;1264;p89"/>
            <p:cNvCxnSpPr/>
            <p:nvPr/>
          </p:nvCxnSpPr>
          <p:spPr>
            <a:xfrm rot="10800000" flipH="1">
              <a:off x="4121687" y="3873715"/>
              <a:ext cx="1794000" cy="3300"/>
            </a:xfrm>
            <a:prstGeom prst="straightConnector1">
              <a:avLst/>
            </a:prstGeom>
            <a:noFill/>
            <a:ln w="28575" cap="flat" cmpd="sng">
              <a:solidFill>
                <a:srgbClr val="32A9B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266" name="Google Shape;1266;p89"/>
          <p:cNvSpPr/>
          <p:nvPr/>
        </p:nvSpPr>
        <p:spPr>
          <a:xfrm>
            <a:off x="3347223" y="2468876"/>
            <a:ext cx="968700" cy="1044900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rgbClr val="0993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89"/>
          <p:cNvSpPr/>
          <p:nvPr/>
        </p:nvSpPr>
        <p:spPr>
          <a:xfrm>
            <a:off x="4481945" y="2468876"/>
            <a:ext cx="968700" cy="1044900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rgbClr val="0993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8" name="Google Shape;1268;p89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0378" y="2790977"/>
            <a:ext cx="375918" cy="37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9" name="Google Shape;1269;p89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2265" y="3098382"/>
            <a:ext cx="352630" cy="352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9"/>
          <p:cNvSpPr txBox="1"/>
          <p:nvPr/>
        </p:nvSpPr>
        <p:spPr>
          <a:xfrm>
            <a:off x="492163" y="4110633"/>
            <a:ext cx="1871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 Frameworks</a:t>
            </a:r>
            <a:endParaRPr dirty="0"/>
          </a:p>
        </p:txBody>
      </p:sp>
      <p:grpSp>
        <p:nvGrpSpPr>
          <p:cNvPr id="1271" name="Google Shape;1271;p89"/>
          <p:cNvGrpSpPr/>
          <p:nvPr/>
        </p:nvGrpSpPr>
        <p:grpSpPr>
          <a:xfrm flipH="1">
            <a:off x="6046509" y="1216490"/>
            <a:ext cx="906867" cy="2439469"/>
            <a:chOff x="4121687" y="2177213"/>
            <a:chExt cx="1794000" cy="3252626"/>
          </a:xfrm>
        </p:grpSpPr>
        <p:cxnSp>
          <p:nvCxnSpPr>
            <p:cNvPr id="1272" name="Google Shape;1272;p89"/>
            <p:cNvCxnSpPr/>
            <p:nvPr/>
          </p:nvCxnSpPr>
          <p:spPr>
            <a:xfrm>
              <a:off x="4174034" y="2177213"/>
              <a:ext cx="1725300" cy="1139700"/>
            </a:xfrm>
            <a:prstGeom prst="straightConnector1">
              <a:avLst/>
            </a:prstGeom>
            <a:noFill/>
            <a:ln w="28575" cap="flat" cmpd="sng">
              <a:solidFill>
                <a:srgbClr val="32A9B1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cxnSp>
          <p:nvCxnSpPr>
            <p:cNvPr id="1273" name="Google Shape;1273;p89"/>
            <p:cNvCxnSpPr/>
            <p:nvPr/>
          </p:nvCxnSpPr>
          <p:spPr>
            <a:xfrm rot="10800000" flipH="1">
              <a:off x="4197252" y="4489039"/>
              <a:ext cx="1685400" cy="940800"/>
            </a:xfrm>
            <a:prstGeom prst="straightConnector1">
              <a:avLst/>
            </a:prstGeom>
            <a:noFill/>
            <a:ln w="28575" cap="flat" cmpd="sng">
              <a:solidFill>
                <a:srgbClr val="32A9B1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cxnSp>
          <p:nvCxnSpPr>
            <p:cNvPr id="1274" name="Google Shape;1274;p89"/>
            <p:cNvCxnSpPr/>
            <p:nvPr/>
          </p:nvCxnSpPr>
          <p:spPr>
            <a:xfrm rot="10800000" flipH="1">
              <a:off x="4121687" y="3873715"/>
              <a:ext cx="1794000" cy="3300"/>
            </a:xfrm>
            <a:prstGeom prst="straightConnector1">
              <a:avLst/>
            </a:prstGeom>
            <a:noFill/>
            <a:ln w="28575" cap="flat" cmpd="sng">
              <a:solidFill>
                <a:srgbClr val="32A9B1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</p:grpSp>
      <p:pic>
        <p:nvPicPr>
          <p:cNvPr id="1277" name="Google Shape;1277;p89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5365" y="1014691"/>
            <a:ext cx="1023089" cy="24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89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230" y="1028832"/>
            <a:ext cx="243196" cy="2431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89"/>
          <p:cNvSpPr txBox="1"/>
          <p:nvPr/>
        </p:nvSpPr>
        <p:spPr>
          <a:xfrm>
            <a:off x="7012801" y="1337453"/>
            <a:ext cx="180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Inference Code</a:t>
            </a:r>
            <a:endParaRPr sz="1800" dirty="0"/>
          </a:p>
        </p:txBody>
      </p:sp>
      <p:sp>
        <p:nvSpPr>
          <p:cNvPr id="1280" name="Google Shape;1280;p89"/>
          <p:cNvSpPr txBox="1"/>
          <p:nvPr/>
        </p:nvSpPr>
        <p:spPr>
          <a:xfrm>
            <a:off x="6915306" y="2711550"/>
            <a:ext cx="199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Batch &amp; Stream Scoring</a:t>
            </a:r>
            <a:endParaRPr sz="1800" dirty="0"/>
          </a:p>
        </p:txBody>
      </p:sp>
      <p:sp>
        <p:nvSpPr>
          <p:cNvPr id="1281" name="Google Shape;1281;p89"/>
          <p:cNvSpPr txBox="1"/>
          <p:nvPr/>
        </p:nvSpPr>
        <p:spPr>
          <a:xfrm>
            <a:off x="6991449" y="4098793"/>
            <a:ext cx="199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Serving Tools</a:t>
            </a:r>
            <a:endParaRPr sz="1800" dirty="0"/>
          </a:p>
        </p:txBody>
      </p:sp>
      <p:pic>
        <p:nvPicPr>
          <p:cNvPr id="1282" name="Google Shape;1282;p89"/>
          <p:cNvPicPr preferRelativeResize="0"/>
          <p:nvPr/>
        </p:nvPicPr>
        <p:blipFill rotWithShape="1">
          <a:blip r:embed="rId8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5786" y="2204923"/>
            <a:ext cx="851480" cy="44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89"/>
          <p:cNvPicPr preferRelativeResize="0"/>
          <p:nvPr/>
        </p:nvPicPr>
        <p:blipFill rotWithShape="1">
          <a:blip r:embed="rId9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9114" y="1270144"/>
            <a:ext cx="1963855" cy="839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89"/>
          <p:cNvSpPr txBox="1"/>
          <p:nvPr/>
        </p:nvSpPr>
        <p:spPr>
          <a:xfrm>
            <a:off x="3301382" y="3937477"/>
            <a:ext cx="214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for ML models</a:t>
            </a:r>
            <a:endParaRPr/>
          </a:p>
        </p:txBody>
      </p:sp>
      <p:pic>
        <p:nvPicPr>
          <p:cNvPr id="1286" name="Google Shape;1286;p8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8751" y="613646"/>
            <a:ext cx="816100" cy="5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8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9893" y="1254766"/>
            <a:ext cx="942973" cy="20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89"/>
          <p:cNvPicPr preferRelativeResize="0"/>
          <p:nvPr/>
        </p:nvPicPr>
        <p:blipFill rotWithShape="1">
          <a:blip r:embed="rId1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6658" y="1974067"/>
            <a:ext cx="616375" cy="35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8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78599" y="3294983"/>
            <a:ext cx="738059" cy="3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89"/>
          <p:cNvPicPr preferRelativeResize="0"/>
          <p:nvPr/>
        </p:nvPicPr>
        <p:blipFill rotWithShape="1">
          <a:blip r:embed="rId1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026" y="2610015"/>
            <a:ext cx="439825" cy="34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89"/>
          <p:cNvPicPr preferRelativeResize="0"/>
          <p:nvPr/>
        </p:nvPicPr>
        <p:blipFill rotWithShape="1">
          <a:blip r:embed="rId1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452" y="3662755"/>
            <a:ext cx="616375" cy="39651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1284;p89"/>
          <p:cNvSpPr txBox="1"/>
          <p:nvPr/>
        </p:nvSpPr>
        <p:spPr>
          <a:xfrm>
            <a:off x="254760" y="249917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chemeClr val="lt1"/>
                </a:solidFill>
                <a:latin typeface="Source Sans Pro" charset="0"/>
                <a:ea typeface="Source Sans Pro" charset="0"/>
                <a:cs typeface="Source Sans Pro" charset="0"/>
                <a:sym typeface="Calibri"/>
              </a:rPr>
              <a:t>MLflow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Source Sans Pro" charset="0"/>
                <a:ea typeface="Source Sans Pro" charset="0"/>
                <a:cs typeface="Source Sans Pro" charset="0"/>
                <a:sym typeface="Calibri"/>
              </a:rPr>
              <a:t> Models</a:t>
            </a:r>
            <a:endParaRPr sz="4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8" name="Google Shape;1170;p83">
            <a:extLst>
              <a:ext uri="{FF2B5EF4-FFF2-40B4-BE49-F238E27FC236}">
                <a16:creationId xmlns:a16="http://schemas.microsoft.com/office/drawing/2014/main" id="{CA3EF664-BE04-544C-A142-5438E4842771}"/>
              </a:ext>
            </a:extLst>
          </p:cNvPr>
          <p:cNvPicPr preferRelativeResize="0"/>
          <p:nvPr/>
        </p:nvPicPr>
        <p:blipFill>
          <a:blip r:embed="rId1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9048" y="3584643"/>
            <a:ext cx="379500" cy="3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F1E86F-7FE7-A944-A529-7A453E9EAE44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4049" y="3592280"/>
            <a:ext cx="396512" cy="3965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B809682-87D4-D149-98AA-941E6D2F07EC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533" y="3596392"/>
            <a:ext cx="392400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Outline</a:t>
            </a:r>
            <a:endParaRPr sz="4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63"/>
          <p:cNvSpPr txBox="1">
            <a:spLocks noGrp="1"/>
          </p:cNvSpPr>
          <p:nvPr>
            <p:ph type="body" idx="1"/>
          </p:nvPr>
        </p:nvSpPr>
        <p:spPr>
          <a:xfrm>
            <a:off x="317881" y="1136676"/>
            <a:ext cx="7419928" cy="34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 of ML development challenges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23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MLflow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tackles these challenges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24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</a:pPr>
            <a:r>
              <a:rPr lang="en-US" sz="23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MLflow</a:t>
            </a:r>
            <a:r>
              <a:rPr lang="en-US" sz="23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components</a:t>
            </a:r>
            <a:br>
              <a:rPr lang="en-US" sz="23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23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</a:pPr>
            <a:r>
              <a:rPr lang="en-US" dirty="0"/>
              <a:t>Demo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get started</a:t>
            </a:r>
            <a:endParaRPr sz="23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491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MLflow</a:t>
            </a:r>
            <a:r>
              <a:rPr lang="en-US" dirty="0"/>
              <a:t> Models </a:t>
            </a:r>
            <a:endParaRPr dirty="0"/>
          </a:p>
        </p:txBody>
      </p:sp>
      <p:sp>
        <p:nvSpPr>
          <p:cNvPr id="1297" name="Google Shape;1297;p90"/>
          <p:cNvSpPr txBox="1">
            <a:spLocks noGrp="1"/>
          </p:cNvSpPr>
          <p:nvPr>
            <p:ph type="body" idx="1"/>
          </p:nvPr>
        </p:nvSpPr>
        <p:spPr>
          <a:xfrm>
            <a:off x="254750" y="1063776"/>
            <a:ext cx="85605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Packaging format for ML Models </a:t>
            </a:r>
            <a:endParaRPr sz="1800" dirty="0"/>
          </a:p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Any directory with </a:t>
            </a:r>
            <a:r>
              <a:rPr lang="en-US" sz="1800" dirty="0" err="1"/>
              <a:t>MLmodel</a:t>
            </a:r>
            <a:r>
              <a:rPr lang="en-US" sz="1800" dirty="0"/>
              <a:t> file</a:t>
            </a:r>
            <a:endParaRPr sz="18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Defines dependencies  for reproducibility</a:t>
            </a:r>
            <a:endParaRPr sz="1800" dirty="0"/>
          </a:p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Conda</a:t>
            </a:r>
            <a:r>
              <a:rPr lang="en-US" sz="1800" dirty="0"/>
              <a:t> environment can be specified in </a:t>
            </a:r>
            <a:r>
              <a:rPr lang="en-US" sz="1800" dirty="0" err="1"/>
              <a:t>MLmodel</a:t>
            </a:r>
            <a:r>
              <a:rPr lang="en-US" sz="1800" dirty="0"/>
              <a:t> configuration</a:t>
            </a: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Model creation utilities</a:t>
            </a:r>
          </a:p>
          <a:p>
            <a:pPr marL="457200" lvl="0" indent="-342900">
              <a:spcBef>
                <a:spcPts val="48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Save models from any framework in </a:t>
            </a:r>
            <a:r>
              <a:rPr lang="en-US" sz="1800" dirty="0" err="1"/>
              <a:t>MLflow</a:t>
            </a:r>
            <a:r>
              <a:rPr lang="en-US" sz="1800" dirty="0"/>
              <a:t> format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Deployment APIs</a:t>
            </a:r>
          </a:p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CLI / Python / R / Java </a:t>
            </a:r>
            <a:endParaRPr sz="18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645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91"/>
          <p:cNvSpPr txBox="1">
            <a:spLocks noGrp="1"/>
          </p:cNvSpPr>
          <p:nvPr>
            <p:ph type="title"/>
          </p:nvPr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MLflow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Model</a:t>
            </a:r>
            <a:endParaRPr dirty="0"/>
          </a:p>
        </p:txBody>
      </p:sp>
      <p:sp>
        <p:nvSpPr>
          <p:cNvPr id="1303" name="Google Shape;1303;p91"/>
          <p:cNvSpPr/>
          <p:nvPr/>
        </p:nvSpPr>
        <p:spPr>
          <a:xfrm rot="10800000" flipH="1">
            <a:off x="2194068" y="1174540"/>
            <a:ext cx="4220658" cy="2504973"/>
          </a:xfrm>
          <a:prstGeom prst="foldedCorner">
            <a:avLst>
              <a:gd name="adj" fmla="val 11909"/>
            </a:avLst>
          </a:prstGeom>
          <a:solidFill>
            <a:srgbClr val="0E51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91"/>
          <p:cNvSpPr txBox="1"/>
          <p:nvPr/>
        </p:nvSpPr>
        <p:spPr>
          <a:xfrm>
            <a:off x="357508" y="1281001"/>
            <a:ext cx="48882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my_model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MLmodel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│ 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│  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│ 	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│ 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│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└ estimator/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├─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saved_model.pb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└─ variables/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 dirty="0"/>
          </a:p>
        </p:txBody>
      </p:sp>
      <p:sp>
        <p:nvSpPr>
          <p:cNvPr id="1305" name="Google Shape;1305;p91"/>
          <p:cNvSpPr/>
          <p:nvPr/>
        </p:nvSpPr>
        <p:spPr>
          <a:xfrm>
            <a:off x="6266690" y="2074422"/>
            <a:ext cx="130283" cy="690544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91"/>
          <p:cNvSpPr txBox="1"/>
          <p:nvPr/>
        </p:nvSpPr>
        <p:spPr>
          <a:xfrm>
            <a:off x="6396975" y="2074422"/>
            <a:ext cx="3590281" cy="102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Usable with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Tensorflow</a:t>
            </a:r>
            <a:endParaRPr lang="en-US" sz="20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Source Sans Pro"/>
                <a:ea typeface="Source Sans Pro"/>
                <a:sym typeface="Source Sans Pro"/>
              </a:rPr>
              <a:t>tools / APIs</a:t>
            </a:r>
            <a:endParaRPr sz="2000" dirty="0"/>
          </a:p>
        </p:txBody>
      </p:sp>
      <p:sp>
        <p:nvSpPr>
          <p:cNvPr id="1307" name="Google Shape;1307;p91"/>
          <p:cNvSpPr/>
          <p:nvPr/>
        </p:nvSpPr>
        <p:spPr>
          <a:xfrm>
            <a:off x="6266691" y="2949293"/>
            <a:ext cx="137398" cy="66889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91"/>
          <p:cNvSpPr txBox="1"/>
          <p:nvPr/>
        </p:nvSpPr>
        <p:spPr>
          <a:xfrm>
            <a:off x="6396974" y="2954131"/>
            <a:ext cx="2856900" cy="66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Usable with any Python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tool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12" name="Google Shape;1312;p91"/>
          <p:cNvSpPr txBox="1"/>
          <p:nvPr/>
        </p:nvSpPr>
        <p:spPr>
          <a:xfrm>
            <a:off x="3408897" y="4137696"/>
            <a:ext cx="7025168" cy="43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mlflow</a:t>
            </a:r>
            <a:r>
              <a:rPr lang="en-US" sz="2200" b="1" dirty="0" err="1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.tensorflow.log_model</a:t>
            </a:r>
            <a:r>
              <a:rPr lang="en-US" sz="2200" b="1" dirty="0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(...)</a:t>
            </a:r>
            <a:endParaRPr sz="2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Google Shape;1311;p91"/>
          <p:cNvSpPr txBox="1"/>
          <p:nvPr/>
        </p:nvSpPr>
        <p:spPr>
          <a:xfrm>
            <a:off x="2194068" y="1164451"/>
            <a:ext cx="4169611" cy="250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run_id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 769915006efd4c4bbd662461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</a:br>
            <a:r>
              <a:rPr lang="en-US" sz="1600" b="0" i="0" u="none" strike="noStrike" cap="none" dirty="0" err="1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time_created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 2018-06-28T12:34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</a:br>
            <a:r>
              <a:rPr lang="en-US" sz="1600" b="1" i="0" u="none" strike="noStrike" cap="none" dirty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flavors: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</a:t>
            </a:r>
            <a:r>
              <a:rPr lang="en-US" sz="1600" b="1" i="0" u="none" strike="noStrike" cap="none" dirty="0" err="1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tensorflow</a:t>
            </a:r>
            <a:r>
              <a:rPr lang="en-US" sz="1600" b="1" i="0" u="none" strike="noStrike" cap="none" dirty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saved_model_dir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 estimator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signature_def_key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 predict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</a:t>
            </a:r>
            <a:r>
              <a:rPr lang="en-US" sz="1600" b="1" i="0" u="none" strike="noStrike" cap="none" dirty="0" err="1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python_function</a:t>
            </a:r>
            <a:r>
              <a:rPr lang="en-US" sz="1600" b="1" i="0" u="none" strike="noStrike" cap="none" dirty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loader_module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		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mlflow.tensorflow</a:t>
            </a:r>
            <a:endParaRPr sz="1600" b="0" i="0" u="none" strike="noStrike" cap="none" dirty="0">
              <a:solidFill>
                <a:schemeClr val="lt1"/>
              </a:solidFill>
              <a:latin typeface="Lucida Console" charset="0"/>
              <a:ea typeface="Lucida Console" charset="0"/>
              <a:cs typeface="Lucida Console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199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4CCF-F63A-E74C-B8F5-7FB4BB60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Flavors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78F9-7C0E-034B-A51B-4A543129B141}"/>
              </a:ext>
            </a:extLst>
          </p:cNvPr>
          <p:cNvSpPr txBox="1"/>
          <p:nvPr/>
        </p:nvSpPr>
        <p:spPr>
          <a:xfrm>
            <a:off x="365603" y="1427499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Train a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0E7C-D371-C346-A2FC-E4DFAA5566E7}"/>
              </a:ext>
            </a:extLst>
          </p:cNvPr>
          <p:cNvSpPr txBox="1"/>
          <p:nvPr/>
        </p:nvSpPr>
        <p:spPr>
          <a:xfrm>
            <a:off x="3545373" y="124102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Consolas" panose="020B0609020204030204" pitchFamily="49" charset="0"/>
              </a:rPr>
              <a:t>mlflow.pytorch.log_model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Consolas" panose="020B0609020204030204" pitchFamily="49" charset="0"/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DF28E-E356-F043-9E3B-97EEF184D02D}"/>
              </a:ext>
            </a:extLst>
          </p:cNvPr>
          <p:cNvCxnSpPr>
            <a:endCxn id="7" idx="1"/>
          </p:cNvCxnSpPr>
          <p:nvPr/>
        </p:nvCxnSpPr>
        <p:spPr>
          <a:xfrm>
            <a:off x="1943632" y="1425689"/>
            <a:ext cx="16017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Google Shape;1256;p89">
            <a:extLst>
              <a:ext uri="{FF2B5EF4-FFF2-40B4-BE49-F238E27FC236}">
                <a16:creationId xmlns:a16="http://schemas.microsoft.com/office/drawing/2014/main" id="{4465AD57-1F3F-2645-A861-8657888D1078}"/>
              </a:ext>
            </a:extLst>
          </p:cNvPr>
          <p:cNvSpPr txBox="1"/>
          <p:nvPr/>
        </p:nvSpPr>
        <p:spPr>
          <a:xfrm>
            <a:off x="697162" y="3346076"/>
            <a:ext cx="2112900" cy="63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993D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993D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</a:t>
            </a:r>
            <a:endParaRPr dirty="0"/>
          </a:p>
        </p:txBody>
      </p:sp>
      <p:sp>
        <p:nvSpPr>
          <p:cNvPr id="13" name="Google Shape;1259;p89">
            <a:extLst>
              <a:ext uri="{FF2B5EF4-FFF2-40B4-BE49-F238E27FC236}">
                <a16:creationId xmlns:a16="http://schemas.microsoft.com/office/drawing/2014/main" id="{CD164985-1CC8-6D4A-8009-2973241213DB}"/>
              </a:ext>
            </a:extLst>
          </p:cNvPr>
          <p:cNvSpPr/>
          <p:nvPr/>
        </p:nvSpPr>
        <p:spPr>
          <a:xfrm>
            <a:off x="1102009" y="2211697"/>
            <a:ext cx="2398500" cy="2437800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260;p89">
            <a:extLst>
              <a:ext uri="{FF2B5EF4-FFF2-40B4-BE49-F238E27FC236}">
                <a16:creationId xmlns:a16="http://schemas.microsoft.com/office/drawing/2014/main" id="{C43FA12F-D427-E849-A3B4-EEE1F5170BA0}"/>
              </a:ext>
            </a:extLst>
          </p:cNvPr>
          <p:cNvSpPr txBox="1"/>
          <p:nvPr/>
        </p:nvSpPr>
        <p:spPr>
          <a:xfrm>
            <a:off x="2416884" y="2329852"/>
            <a:ext cx="96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Flavor 1: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Pyfunc</a:t>
            </a:r>
            <a:endParaRPr dirty="0"/>
          </a:p>
        </p:txBody>
      </p:sp>
      <p:sp>
        <p:nvSpPr>
          <p:cNvPr id="15" name="Google Shape;1261;p89">
            <a:extLst>
              <a:ext uri="{FF2B5EF4-FFF2-40B4-BE49-F238E27FC236}">
                <a16:creationId xmlns:a16="http://schemas.microsoft.com/office/drawing/2014/main" id="{57AE856C-2E78-2D4B-BDBC-D89F08F0199D}"/>
              </a:ext>
            </a:extLst>
          </p:cNvPr>
          <p:cNvSpPr txBox="1"/>
          <p:nvPr/>
        </p:nvSpPr>
        <p:spPr>
          <a:xfrm>
            <a:off x="2419901" y="3501727"/>
            <a:ext cx="96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Flavor </a:t>
            </a:r>
            <a:r>
              <a:rPr lang="en-US" sz="14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PyTorch</a:t>
            </a:r>
            <a:endParaRPr dirty="0"/>
          </a:p>
        </p:txBody>
      </p:sp>
      <p:sp>
        <p:nvSpPr>
          <p:cNvPr id="16" name="Google Shape;1266;p89">
            <a:extLst>
              <a:ext uri="{FF2B5EF4-FFF2-40B4-BE49-F238E27FC236}">
                <a16:creationId xmlns:a16="http://schemas.microsoft.com/office/drawing/2014/main" id="{C5AAD69B-FBF2-904A-AC14-77A9642D928B}"/>
              </a:ext>
            </a:extLst>
          </p:cNvPr>
          <p:cNvSpPr/>
          <p:nvPr/>
        </p:nvSpPr>
        <p:spPr>
          <a:xfrm>
            <a:off x="2398477" y="3508217"/>
            <a:ext cx="968700" cy="1044900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267;p89">
            <a:extLst>
              <a:ext uri="{FF2B5EF4-FFF2-40B4-BE49-F238E27FC236}">
                <a16:creationId xmlns:a16="http://schemas.microsoft.com/office/drawing/2014/main" id="{32FA535A-4134-7847-9203-6C68C0466A9C}"/>
              </a:ext>
            </a:extLst>
          </p:cNvPr>
          <p:cNvSpPr/>
          <p:nvPr/>
        </p:nvSpPr>
        <p:spPr>
          <a:xfrm>
            <a:off x="2404801" y="2335276"/>
            <a:ext cx="968700" cy="1044900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1283;p89">
            <a:extLst>
              <a:ext uri="{FF2B5EF4-FFF2-40B4-BE49-F238E27FC236}">
                <a16:creationId xmlns:a16="http://schemas.microsoft.com/office/drawing/2014/main" id="{D169C12E-9A40-0944-BC87-67C99F8B801B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7205" y="2825738"/>
            <a:ext cx="1357701" cy="58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10;p88">
            <a:extLst>
              <a:ext uri="{FF2B5EF4-FFF2-40B4-BE49-F238E27FC236}">
                <a16:creationId xmlns:a16="http://schemas.microsoft.com/office/drawing/2014/main" id="{1F5FC9B3-E12D-7E43-A77F-7CAD5CF9D141}"/>
              </a:ext>
            </a:extLst>
          </p:cNvPr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3134" y="2883336"/>
            <a:ext cx="382314" cy="38231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ECBA12-6B67-2E4E-8D1C-DE38364B2E99}"/>
              </a:ext>
            </a:extLst>
          </p:cNvPr>
          <p:cNvSpPr txBox="1"/>
          <p:nvPr/>
        </p:nvSpPr>
        <p:spPr>
          <a:xfrm>
            <a:off x="4058951" y="2173691"/>
            <a:ext cx="487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predict =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mlflow.pyfunc.load_pyfunc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(…)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predict(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input_dataframe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)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5C3F0D-7988-8046-B4F3-357592F3AD6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56032" y="1425689"/>
            <a:ext cx="1653767" cy="801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976B58-CAFF-444C-AEAD-D4E9B4EF98E8}"/>
              </a:ext>
            </a:extLst>
          </p:cNvPr>
          <p:cNvCxnSpPr>
            <a:cxnSpLocks/>
          </p:cNvCxnSpPr>
          <p:nvPr/>
        </p:nvCxnSpPr>
        <p:spPr>
          <a:xfrm>
            <a:off x="33316" y="3330335"/>
            <a:ext cx="1034193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Google Shape;1259;p89">
            <a:extLst>
              <a:ext uri="{FF2B5EF4-FFF2-40B4-BE49-F238E27FC236}">
                <a16:creationId xmlns:a16="http://schemas.microsoft.com/office/drawing/2014/main" id="{C4849205-6DA4-DA4F-B599-ADF221900D7C}"/>
              </a:ext>
            </a:extLst>
          </p:cNvPr>
          <p:cNvSpPr/>
          <p:nvPr/>
        </p:nvSpPr>
        <p:spPr>
          <a:xfrm>
            <a:off x="3989334" y="2115548"/>
            <a:ext cx="4944670" cy="918001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75578-237B-354E-A705-2E7EF14219AB}"/>
              </a:ext>
            </a:extLst>
          </p:cNvPr>
          <p:cNvSpPr txBox="1"/>
          <p:nvPr/>
        </p:nvSpPr>
        <p:spPr>
          <a:xfrm>
            <a:off x="4058951" y="3579764"/>
            <a:ext cx="46281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model =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mlflow.pytorch.load_model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(…)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with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torch.no_grad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():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	model(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input_tensor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)</a:t>
            </a:r>
          </a:p>
        </p:txBody>
      </p:sp>
      <p:sp>
        <p:nvSpPr>
          <p:cNvPr id="42" name="Google Shape;1259;p89">
            <a:extLst>
              <a:ext uri="{FF2B5EF4-FFF2-40B4-BE49-F238E27FC236}">
                <a16:creationId xmlns:a16="http://schemas.microsoft.com/office/drawing/2014/main" id="{5F2FC2C9-288E-2F45-AD36-53C5C408BBCC}"/>
              </a:ext>
            </a:extLst>
          </p:cNvPr>
          <p:cNvSpPr/>
          <p:nvPr/>
        </p:nvSpPr>
        <p:spPr>
          <a:xfrm>
            <a:off x="3989334" y="3521621"/>
            <a:ext cx="4944670" cy="1250129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3582568-7E76-BE4E-8A0A-CAFC9572357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437" y="937357"/>
            <a:ext cx="624342" cy="62434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01385F9-F490-2545-BB77-6D7752F5FCC7}"/>
              </a:ext>
            </a:extLst>
          </p:cNvPr>
          <p:cNvSpPr txBox="1"/>
          <p:nvPr/>
        </p:nvSpPr>
        <p:spPr>
          <a:xfrm>
            <a:off x="791626" y="1063856"/>
            <a:ext cx="1325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PyTorch</a:t>
            </a:r>
            <a:endParaRPr lang="en-US" sz="2200" dirty="0">
              <a:solidFill>
                <a:schemeClr val="tx2">
                  <a:lumMod val="50000"/>
                  <a:lumOff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D253DD5-F71B-6C4E-B0E7-B775CD5414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539" y="3951224"/>
            <a:ext cx="624342" cy="6243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ABB72CC-1C3F-884A-94A7-946A0111DF4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7195" y="4120802"/>
            <a:ext cx="624342" cy="624342"/>
          </a:xfrm>
          <a:prstGeom prst="rect">
            <a:avLst/>
          </a:prstGeom>
        </p:spPr>
      </p:pic>
      <p:pic>
        <p:nvPicPr>
          <p:cNvPr id="57" name="Google Shape;1210;p88">
            <a:extLst>
              <a:ext uri="{FF2B5EF4-FFF2-40B4-BE49-F238E27FC236}">
                <a16:creationId xmlns:a16="http://schemas.microsoft.com/office/drawing/2014/main" id="{2C92CEFB-C4C5-A345-BD0B-3552E7E70BF7}"/>
              </a:ext>
            </a:extLst>
          </p:cNvPr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8209" y="2574603"/>
            <a:ext cx="382314" cy="382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4A4FC9-8A9E-EE46-93D7-183275E43CF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388601" y="4038423"/>
            <a:ext cx="600733" cy="10826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626A27-59E2-1E46-8B42-C4A4EF86E1B8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3373501" y="2574549"/>
            <a:ext cx="615833" cy="28317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20D66F-D308-E44A-BE0E-CD813A419AF9}"/>
              </a:ext>
            </a:extLst>
          </p:cNvPr>
          <p:cNvSpPr txBox="1"/>
          <p:nvPr/>
        </p:nvSpPr>
        <p:spPr>
          <a:xfrm>
            <a:off x="3827721" y="2943092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endParaRPr lang="en-US" sz="2200" dirty="0" err="1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3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 animBg="1"/>
      <p:bldP spid="14" grpId="0"/>
      <p:bldP spid="14" grpId="1"/>
      <p:bldP spid="15" grpId="0"/>
      <p:bldP spid="16" grpId="0" animBg="1"/>
      <p:bldP spid="17" grpId="0" animBg="1"/>
      <p:bldP spid="35" grpId="0"/>
      <p:bldP spid="39" grpId="0" animBg="1"/>
      <p:bldP spid="41" grpId="0"/>
      <p:bldP spid="42" grpId="0" animBg="1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4CCF-F63A-E74C-B8F5-7FB4BB60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Flavors Example</a:t>
            </a:r>
          </a:p>
        </p:txBody>
      </p:sp>
      <p:sp>
        <p:nvSpPr>
          <p:cNvPr id="13" name="Google Shape;1259;p89">
            <a:extLst>
              <a:ext uri="{FF2B5EF4-FFF2-40B4-BE49-F238E27FC236}">
                <a16:creationId xmlns:a16="http://schemas.microsoft.com/office/drawing/2014/main" id="{CD164985-1CC8-6D4A-8009-2973241213DB}"/>
              </a:ext>
            </a:extLst>
          </p:cNvPr>
          <p:cNvSpPr/>
          <p:nvPr/>
        </p:nvSpPr>
        <p:spPr>
          <a:xfrm>
            <a:off x="461522" y="1202522"/>
            <a:ext cx="1573143" cy="1501192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210;p88">
            <a:extLst>
              <a:ext uri="{FF2B5EF4-FFF2-40B4-BE49-F238E27FC236}">
                <a16:creationId xmlns:a16="http://schemas.microsoft.com/office/drawing/2014/main" id="{1F5FC9B3-E12D-7E43-A77F-7CAD5CF9D141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8191" y="1425256"/>
            <a:ext cx="382314" cy="38231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ECBA12-6B67-2E4E-8D1C-DE38364B2E99}"/>
              </a:ext>
            </a:extLst>
          </p:cNvPr>
          <p:cNvSpPr txBox="1"/>
          <p:nvPr/>
        </p:nvSpPr>
        <p:spPr>
          <a:xfrm>
            <a:off x="2766030" y="1551443"/>
            <a:ext cx="487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predict =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mlflow.pyfunc.load_pyfunc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(…)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predict(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input_dataframe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ea typeface="Source Sans Pro" charset="0"/>
                <a:cs typeface="Source Sans Pro" charset="0"/>
              </a:rPr>
              <a:t>) </a:t>
            </a:r>
          </a:p>
        </p:txBody>
      </p:sp>
      <p:sp>
        <p:nvSpPr>
          <p:cNvPr id="39" name="Google Shape;1259;p89">
            <a:extLst>
              <a:ext uri="{FF2B5EF4-FFF2-40B4-BE49-F238E27FC236}">
                <a16:creationId xmlns:a16="http://schemas.microsoft.com/office/drawing/2014/main" id="{C4849205-6DA4-DA4F-B599-ADF221900D7C}"/>
              </a:ext>
            </a:extLst>
          </p:cNvPr>
          <p:cNvSpPr/>
          <p:nvPr/>
        </p:nvSpPr>
        <p:spPr>
          <a:xfrm>
            <a:off x="2696413" y="1493300"/>
            <a:ext cx="4944670" cy="918001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1210;p88">
            <a:extLst>
              <a:ext uri="{FF2B5EF4-FFF2-40B4-BE49-F238E27FC236}">
                <a16:creationId xmlns:a16="http://schemas.microsoft.com/office/drawing/2014/main" id="{2C92CEFB-C4C5-A345-BD0B-3552E7E70BF7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5288" y="1952355"/>
            <a:ext cx="382314" cy="3823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267;p89">
            <a:extLst>
              <a:ext uri="{FF2B5EF4-FFF2-40B4-BE49-F238E27FC236}">
                <a16:creationId xmlns:a16="http://schemas.microsoft.com/office/drawing/2014/main" id="{9AA2C955-D091-1C45-822D-16A2A2981FF0}"/>
              </a:ext>
            </a:extLst>
          </p:cNvPr>
          <p:cNvSpPr/>
          <p:nvPr/>
        </p:nvSpPr>
        <p:spPr>
          <a:xfrm>
            <a:off x="998385" y="1345763"/>
            <a:ext cx="501926" cy="541409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BC28A9D-E5E2-AC46-B7D6-2764DD04E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922" y="1988531"/>
            <a:ext cx="624342" cy="624342"/>
          </a:xfrm>
          <a:prstGeom prst="rect">
            <a:avLst/>
          </a:prstGeom>
        </p:spPr>
      </p:pic>
      <p:sp>
        <p:nvSpPr>
          <p:cNvPr id="30" name="Google Shape;1267;p89">
            <a:extLst>
              <a:ext uri="{FF2B5EF4-FFF2-40B4-BE49-F238E27FC236}">
                <a16:creationId xmlns:a16="http://schemas.microsoft.com/office/drawing/2014/main" id="{B41A58F1-C203-5849-BD92-EA9552C0EA27}"/>
              </a:ext>
            </a:extLst>
          </p:cNvPr>
          <p:cNvSpPr/>
          <p:nvPr/>
        </p:nvSpPr>
        <p:spPr>
          <a:xfrm>
            <a:off x="997130" y="2029997"/>
            <a:ext cx="501926" cy="541409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259;p89">
            <a:extLst>
              <a:ext uri="{FF2B5EF4-FFF2-40B4-BE49-F238E27FC236}">
                <a16:creationId xmlns:a16="http://schemas.microsoft.com/office/drawing/2014/main" id="{E767DF4D-DD03-7446-BD88-68FBD4DEDF8F}"/>
              </a:ext>
            </a:extLst>
          </p:cNvPr>
          <p:cNvSpPr/>
          <p:nvPr/>
        </p:nvSpPr>
        <p:spPr>
          <a:xfrm>
            <a:off x="461522" y="3040572"/>
            <a:ext cx="1573143" cy="1501192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1210;p88">
            <a:extLst>
              <a:ext uri="{FF2B5EF4-FFF2-40B4-BE49-F238E27FC236}">
                <a16:creationId xmlns:a16="http://schemas.microsoft.com/office/drawing/2014/main" id="{619C9DCB-E7E7-EF4D-9184-49E640B5C859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8191" y="3263306"/>
            <a:ext cx="382314" cy="38231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267;p89">
            <a:extLst>
              <a:ext uri="{FF2B5EF4-FFF2-40B4-BE49-F238E27FC236}">
                <a16:creationId xmlns:a16="http://schemas.microsoft.com/office/drawing/2014/main" id="{904E0944-66AD-B64D-A112-797E8DB32886}"/>
              </a:ext>
            </a:extLst>
          </p:cNvPr>
          <p:cNvSpPr/>
          <p:nvPr/>
        </p:nvSpPr>
        <p:spPr>
          <a:xfrm>
            <a:off x="998385" y="3183813"/>
            <a:ext cx="501926" cy="541409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267;p89">
            <a:extLst>
              <a:ext uri="{FF2B5EF4-FFF2-40B4-BE49-F238E27FC236}">
                <a16:creationId xmlns:a16="http://schemas.microsoft.com/office/drawing/2014/main" id="{9B2C9AC2-3693-484C-AD7E-FDD5A99FA1D6}"/>
              </a:ext>
            </a:extLst>
          </p:cNvPr>
          <p:cNvSpPr/>
          <p:nvPr/>
        </p:nvSpPr>
        <p:spPr>
          <a:xfrm>
            <a:off x="890804" y="3868047"/>
            <a:ext cx="712583" cy="541409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259;p89">
            <a:extLst>
              <a:ext uri="{FF2B5EF4-FFF2-40B4-BE49-F238E27FC236}">
                <a16:creationId xmlns:a16="http://schemas.microsoft.com/office/drawing/2014/main" id="{9011F776-26E3-3741-BCA8-DEA13E65EB8D}"/>
              </a:ext>
            </a:extLst>
          </p:cNvPr>
          <p:cNvSpPr/>
          <p:nvPr/>
        </p:nvSpPr>
        <p:spPr>
          <a:xfrm>
            <a:off x="2571528" y="3040572"/>
            <a:ext cx="1573143" cy="1501192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1210;p88">
            <a:extLst>
              <a:ext uri="{FF2B5EF4-FFF2-40B4-BE49-F238E27FC236}">
                <a16:creationId xmlns:a16="http://schemas.microsoft.com/office/drawing/2014/main" id="{18CB6621-4244-B34E-B6C5-53CEFA5F767D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8197" y="3263306"/>
            <a:ext cx="382314" cy="38231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267;p89">
            <a:extLst>
              <a:ext uri="{FF2B5EF4-FFF2-40B4-BE49-F238E27FC236}">
                <a16:creationId xmlns:a16="http://schemas.microsoft.com/office/drawing/2014/main" id="{3A7F4A5E-41FB-1842-B7B7-241820FD11AA}"/>
              </a:ext>
            </a:extLst>
          </p:cNvPr>
          <p:cNvSpPr/>
          <p:nvPr/>
        </p:nvSpPr>
        <p:spPr>
          <a:xfrm>
            <a:off x="3108391" y="3183813"/>
            <a:ext cx="501926" cy="541409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267;p89">
            <a:extLst>
              <a:ext uri="{FF2B5EF4-FFF2-40B4-BE49-F238E27FC236}">
                <a16:creationId xmlns:a16="http://schemas.microsoft.com/office/drawing/2014/main" id="{D15F7E25-46F3-7D40-8AFF-F40F96B787CD}"/>
              </a:ext>
            </a:extLst>
          </p:cNvPr>
          <p:cNvSpPr/>
          <p:nvPr/>
        </p:nvSpPr>
        <p:spPr>
          <a:xfrm>
            <a:off x="3011139" y="3826581"/>
            <a:ext cx="723014" cy="582875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1136;p82">
            <a:extLst>
              <a:ext uri="{FF2B5EF4-FFF2-40B4-BE49-F238E27FC236}">
                <a16:creationId xmlns:a16="http://schemas.microsoft.com/office/drawing/2014/main" id="{98C7027D-C461-C048-A163-F967AD81DF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254" y="3954910"/>
            <a:ext cx="619689" cy="33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1133;p82">
            <a:extLst>
              <a:ext uri="{FF2B5EF4-FFF2-40B4-BE49-F238E27FC236}">
                <a16:creationId xmlns:a16="http://schemas.microsoft.com/office/drawing/2014/main" id="{63A3D099-DB64-4249-AD1E-6C094679D5B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6364" y="3919764"/>
            <a:ext cx="643457" cy="409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11B668-9A71-8348-AF30-B0AB4F86D7E6}"/>
              </a:ext>
            </a:extLst>
          </p:cNvPr>
          <p:cNvCxnSpPr>
            <a:stCxn id="33" idx="3"/>
          </p:cNvCxnSpPr>
          <p:nvPr/>
        </p:nvCxnSpPr>
        <p:spPr>
          <a:xfrm flipV="1">
            <a:off x="1500311" y="2411301"/>
            <a:ext cx="1196102" cy="104321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FF3DCA-3E79-0F43-A512-440735482CCB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1500311" y="1616468"/>
            <a:ext cx="1196102" cy="33583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895E58-16B0-2446-8E49-2449FAF9E326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3358098" y="2469444"/>
            <a:ext cx="1256" cy="7143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1259;p89">
            <a:extLst>
              <a:ext uri="{FF2B5EF4-FFF2-40B4-BE49-F238E27FC236}">
                <a16:creationId xmlns:a16="http://schemas.microsoft.com/office/drawing/2014/main" id="{A835E12A-C9D8-134D-BEC8-3E2936C10FA4}"/>
              </a:ext>
            </a:extLst>
          </p:cNvPr>
          <p:cNvSpPr/>
          <p:nvPr/>
        </p:nvSpPr>
        <p:spPr>
          <a:xfrm>
            <a:off x="4681534" y="3026112"/>
            <a:ext cx="1573143" cy="1501192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1210;p88">
            <a:extLst>
              <a:ext uri="{FF2B5EF4-FFF2-40B4-BE49-F238E27FC236}">
                <a16:creationId xmlns:a16="http://schemas.microsoft.com/office/drawing/2014/main" id="{A5CF60A9-C435-3C4F-AC75-1EF491F152AB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8203" y="3248846"/>
            <a:ext cx="382314" cy="38231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1267;p89">
            <a:extLst>
              <a:ext uri="{FF2B5EF4-FFF2-40B4-BE49-F238E27FC236}">
                <a16:creationId xmlns:a16="http://schemas.microsoft.com/office/drawing/2014/main" id="{AF0CC9A7-2A7E-FE4C-ABED-6DE1CB3EBEF1}"/>
              </a:ext>
            </a:extLst>
          </p:cNvPr>
          <p:cNvSpPr/>
          <p:nvPr/>
        </p:nvSpPr>
        <p:spPr>
          <a:xfrm>
            <a:off x="5218397" y="3169353"/>
            <a:ext cx="501926" cy="541409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267;p89">
            <a:extLst>
              <a:ext uri="{FF2B5EF4-FFF2-40B4-BE49-F238E27FC236}">
                <a16:creationId xmlns:a16="http://schemas.microsoft.com/office/drawing/2014/main" id="{3EE97779-C236-AE4B-8DDC-54CDEA0D717B}"/>
              </a:ext>
            </a:extLst>
          </p:cNvPr>
          <p:cNvSpPr/>
          <p:nvPr/>
        </p:nvSpPr>
        <p:spPr>
          <a:xfrm>
            <a:off x="5121145" y="3812121"/>
            <a:ext cx="723014" cy="582875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1288;p89">
            <a:extLst>
              <a:ext uri="{FF2B5EF4-FFF2-40B4-BE49-F238E27FC236}">
                <a16:creationId xmlns:a16="http://schemas.microsoft.com/office/drawing/2014/main" id="{50D423EA-4847-DB4F-B0DA-824E63138783}"/>
              </a:ext>
            </a:extLst>
          </p:cNvPr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916" y="3925673"/>
            <a:ext cx="616375" cy="3569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AA297AC-D917-6D48-8FA1-F1CBBC9A77E6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466851" y="2411301"/>
            <a:ext cx="2509" cy="7580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Google Shape;1259;p89">
            <a:extLst>
              <a:ext uri="{FF2B5EF4-FFF2-40B4-BE49-F238E27FC236}">
                <a16:creationId xmlns:a16="http://schemas.microsoft.com/office/drawing/2014/main" id="{94E368FC-79A6-7B4F-8587-7490DDE84240}"/>
              </a:ext>
            </a:extLst>
          </p:cNvPr>
          <p:cNvSpPr/>
          <p:nvPr/>
        </p:nvSpPr>
        <p:spPr>
          <a:xfrm>
            <a:off x="6694288" y="3040572"/>
            <a:ext cx="1573143" cy="1501192"/>
          </a:xfrm>
          <a:prstGeom prst="roundRect">
            <a:avLst>
              <a:gd name="adj" fmla="val 4156"/>
            </a:avLst>
          </a:prstGeom>
          <a:noFill/>
          <a:ln w="1270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10;p88">
            <a:extLst>
              <a:ext uri="{FF2B5EF4-FFF2-40B4-BE49-F238E27FC236}">
                <a16:creationId xmlns:a16="http://schemas.microsoft.com/office/drawing/2014/main" id="{01E432DC-4B5B-BB4D-BDB7-3A34E0EBBD39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0957" y="3263306"/>
            <a:ext cx="382314" cy="38231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1267;p89">
            <a:extLst>
              <a:ext uri="{FF2B5EF4-FFF2-40B4-BE49-F238E27FC236}">
                <a16:creationId xmlns:a16="http://schemas.microsoft.com/office/drawing/2014/main" id="{8761FD72-3B77-A742-946C-6502FFB5DF9D}"/>
              </a:ext>
            </a:extLst>
          </p:cNvPr>
          <p:cNvSpPr/>
          <p:nvPr/>
        </p:nvSpPr>
        <p:spPr>
          <a:xfrm>
            <a:off x="7231151" y="3183813"/>
            <a:ext cx="501926" cy="541409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1267;p89">
            <a:extLst>
              <a:ext uri="{FF2B5EF4-FFF2-40B4-BE49-F238E27FC236}">
                <a16:creationId xmlns:a16="http://schemas.microsoft.com/office/drawing/2014/main" id="{1179ABE9-F7E7-AB43-9C32-52224436DE85}"/>
              </a:ext>
            </a:extLst>
          </p:cNvPr>
          <p:cNvSpPr/>
          <p:nvPr/>
        </p:nvSpPr>
        <p:spPr>
          <a:xfrm>
            <a:off x="7133899" y="3826581"/>
            <a:ext cx="723014" cy="582875"/>
          </a:xfrm>
          <a:prstGeom prst="roundRect">
            <a:avLst>
              <a:gd name="adj" fmla="val 9844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7AAC40-B0AC-D348-AAF8-1DEA367DAEE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3890" y="3872300"/>
            <a:ext cx="488270" cy="48827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8A3377-4EFA-C742-8A22-24941E18AA8F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7473051" y="2411301"/>
            <a:ext cx="9063" cy="7725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4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88BB5-599F-D949-A7E4-82B6945F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8735-BBEB-F641-9672-38B28692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Classify hand-drawn digits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Instrument </a:t>
            </a:r>
            <a:r>
              <a:rPr lang="en-US" dirty="0" err="1"/>
              <a:t>Keras</a:t>
            </a:r>
            <a:r>
              <a:rPr lang="en-US" dirty="0"/>
              <a:t> training code with </a:t>
            </a:r>
            <a:r>
              <a:rPr lang="en-US" dirty="0" err="1"/>
              <a:t>MLflow</a:t>
            </a:r>
            <a:r>
              <a:rPr lang="en-US" dirty="0"/>
              <a:t> tracking APIs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Run training code as an </a:t>
            </a:r>
            <a:r>
              <a:rPr lang="en-US" dirty="0" err="1"/>
              <a:t>MLflow</a:t>
            </a:r>
            <a:r>
              <a:rPr lang="en-US" dirty="0"/>
              <a:t> Project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Deploy an </a:t>
            </a:r>
            <a:r>
              <a:rPr lang="en-US" dirty="0" err="1">
                <a:solidFill>
                  <a:schemeClr val="accent3"/>
                </a:solidFill>
              </a:rPr>
              <a:t>MLflow</a:t>
            </a:r>
            <a:r>
              <a:rPr lang="en-US" dirty="0">
                <a:solidFill>
                  <a:schemeClr val="accent3"/>
                </a:solidFill>
              </a:rPr>
              <a:t> Model for real-time serving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37000-8BB2-A442-93D0-B6DFD11C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72" y="564678"/>
            <a:ext cx="1330842" cy="1330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19B9E-B84A-5143-B746-3FF417C2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35" y="564678"/>
            <a:ext cx="1330842" cy="13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4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started with MLflow</a:t>
            </a:r>
            <a:endParaRPr/>
          </a:p>
        </p:txBody>
      </p:sp>
      <p:sp>
        <p:nvSpPr>
          <p:cNvPr id="1395" name="Google Shape;1395;p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28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mlflow</a:t>
            </a:r>
            <a:r>
              <a:rPr lang="en-US" sz="3000" dirty="0">
                <a:solidFill>
                  <a:schemeClr val="accent3"/>
                </a:solidFill>
              </a:rPr>
              <a:t>  </a:t>
            </a:r>
            <a:r>
              <a:rPr lang="en-US" sz="3000" dirty="0"/>
              <a:t>to get started</a:t>
            </a:r>
            <a:endParaRPr sz="3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 dirty="0"/>
              <a:t>Find docs &amp; examples at </a:t>
            </a:r>
            <a:r>
              <a:rPr lang="en-US" sz="3000" b="1" u="sng" dirty="0">
                <a:solidFill>
                  <a:schemeClr val="hlink"/>
                </a:solidFill>
                <a:hlinkClick r:id="rId3"/>
              </a:rPr>
              <a:t>mlflow.org</a:t>
            </a:r>
            <a:r>
              <a:rPr lang="en-US" sz="3000" b="1" dirty="0"/>
              <a:t> </a:t>
            </a:r>
            <a:endParaRPr sz="3000"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 u="sng" dirty="0">
                <a:solidFill>
                  <a:schemeClr val="hlink"/>
                </a:solidFill>
                <a:hlinkClick r:id="rId4"/>
              </a:rPr>
              <a:t>tinyurl.com/mlflow-slack</a:t>
            </a:r>
            <a:endParaRPr sz="3000" dirty="0"/>
          </a:p>
        </p:txBody>
      </p:sp>
      <p:sp>
        <p:nvSpPr>
          <p:cNvPr id="1396" name="Google Shape;1396;p97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92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0.9.0 Release</a:t>
            </a:r>
            <a:endParaRPr dirty="0"/>
          </a:p>
        </p:txBody>
      </p:sp>
      <p:sp>
        <p:nvSpPr>
          <p:cNvPr id="1395" name="Google Shape;1395;p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 dirty="0" err="1"/>
              <a:t>MLflow</a:t>
            </a:r>
            <a:r>
              <a:rPr lang="en-US" sz="3000" dirty="0"/>
              <a:t> 0.9.0 was released this week! Major features:</a:t>
            </a:r>
            <a:br>
              <a:rPr lang="en-US" sz="3000" dirty="0"/>
            </a:br>
            <a:endParaRPr lang="en-US" sz="3000" dirty="0"/>
          </a:p>
          <a:p>
            <a:pPr lv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Tracking server supports SQL via </a:t>
            </a:r>
            <a:r>
              <a:rPr lang="en-US" sz="3000" dirty="0" err="1"/>
              <a:t>SQLAlchemy</a:t>
            </a:r>
            <a:endParaRPr lang="en-US" sz="3000" dirty="0"/>
          </a:p>
          <a:p>
            <a:pPr lv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Pluggable tracking server backends</a:t>
            </a:r>
          </a:p>
          <a:p>
            <a:pPr lv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Docker environments for Projects</a:t>
            </a:r>
          </a:p>
          <a:p>
            <a:pPr lv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Custom python models</a:t>
            </a:r>
          </a:p>
          <a:p>
            <a:pPr lv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000" dirty="0"/>
          </a:p>
        </p:txBody>
      </p:sp>
      <p:sp>
        <p:nvSpPr>
          <p:cNvPr id="1396" name="Google Shape;1396;p97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65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Ongoing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MLflow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Roadmap</a:t>
            </a:r>
            <a:endParaRPr sz="40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3" name="Google Shape;1403;p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dirty="0"/>
              <a:t>UI scalability improvements </a:t>
            </a:r>
            <a:r>
              <a:rPr lang="en-US" dirty="0">
                <a:solidFill>
                  <a:schemeClr val="accent3"/>
                </a:solidFill>
              </a:rPr>
              <a:t>(1.0)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dirty="0"/>
              <a:t>X-coordinate logging for metrics &amp; batched logging </a:t>
            </a:r>
            <a:r>
              <a:rPr lang="en-US" dirty="0">
                <a:solidFill>
                  <a:schemeClr val="accent3"/>
                </a:solidFill>
              </a:rPr>
              <a:t>(1.0)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dirty="0"/>
              <a:t>Fluent API for Java and Scala </a:t>
            </a:r>
            <a:r>
              <a:rPr lang="en-US" dirty="0">
                <a:solidFill>
                  <a:schemeClr val="accent3"/>
                </a:solidFill>
              </a:rPr>
              <a:t>(1.0)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dirty="0"/>
              <a:t>Packaging projects with build steps </a:t>
            </a:r>
            <a:r>
              <a:rPr lang="en-US" dirty="0">
                <a:solidFill>
                  <a:schemeClr val="accent3"/>
                </a:solidFill>
              </a:rPr>
              <a:t>(1.0+)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dirty="0"/>
              <a:t>Better environment isolation when loading models </a:t>
            </a:r>
            <a:r>
              <a:rPr lang="en-US" dirty="0">
                <a:solidFill>
                  <a:schemeClr val="accent3"/>
                </a:solidFill>
              </a:rPr>
              <a:t>(1.0)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dirty="0"/>
              <a:t>Improved model schemas </a:t>
            </a:r>
            <a:r>
              <a:rPr lang="en-US" dirty="0">
                <a:solidFill>
                  <a:schemeClr val="accent3"/>
                </a:solidFill>
              </a:rPr>
              <a:t>(1.0)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endParaRPr sz="24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5958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0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Thank you!</a:t>
            </a:r>
            <a:endParaRPr sz="7200" b="0" i="0" u="none" strike="noStrike" cap="none" dirty="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675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Machine Learning Development is Complex</a:t>
            </a:r>
            <a:endParaRPr sz="5400" b="0" i="0" u="none" strike="noStrike" cap="none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406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5"/>
          <p:cNvSpPr txBox="1">
            <a:spLocks noGrp="1"/>
          </p:cNvSpPr>
          <p:nvPr>
            <p:ph type="title"/>
          </p:nvPr>
        </p:nvSpPr>
        <p:spPr>
          <a:xfrm>
            <a:off x="254760" y="134096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urce Sans Pro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 Lifecycle</a:t>
            </a:r>
            <a:endParaRPr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9" name="Google Shape;879;p65"/>
          <p:cNvSpPr/>
          <p:nvPr/>
        </p:nvSpPr>
        <p:spPr>
          <a:xfrm>
            <a:off x="2962074" y="1043227"/>
            <a:ext cx="3216961" cy="3119896"/>
          </a:xfrm>
          <a:prstGeom prst="donut">
            <a:avLst>
              <a:gd name="adj" fmla="val 831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3848837" y="970940"/>
            <a:ext cx="1427356" cy="54888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rgbClr val="167A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</a:t>
            </a: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1" name="Google Shape;881;p65"/>
          <p:cNvSpPr/>
          <p:nvPr/>
        </p:nvSpPr>
        <p:spPr>
          <a:xfrm rot="3260779">
            <a:off x="3564019" y="1133864"/>
            <a:ext cx="592658" cy="40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5381297" y="2283366"/>
            <a:ext cx="1311866" cy="54888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rgbClr val="167A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</a:t>
            </a: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3856876" y="3665311"/>
            <a:ext cx="1427356" cy="54888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rgbClr val="167A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</a:t>
            </a: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2450837" y="2266292"/>
            <a:ext cx="1311866" cy="54888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rgbClr val="167A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Raw Data</a:t>
            </a: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5" name="Google Shape;885;p65"/>
          <p:cNvSpPr/>
          <p:nvPr/>
        </p:nvSpPr>
        <p:spPr>
          <a:xfrm rot="-1427269">
            <a:off x="2810440" y="2656097"/>
            <a:ext cx="592658" cy="40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65"/>
          <p:cNvSpPr/>
          <p:nvPr/>
        </p:nvSpPr>
        <p:spPr>
          <a:xfrm rot="-7527633">
            <a:off x="4968953" y="3614334"/>
            <a:ext cx="592658" cy="40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65"/>
          <p:cNvSpPr/>
          <p:nvPr/>
        </p:nvSpPr>
        <p:spPr>
          <a:xfrm rot="9748979">
            <a:off x="5740763" y="2076585"/>
            <a:ext cx="592658" cy="40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0" name="Google Shape;900;p65"/>
          <p:cNvGrpSpPr/>
          <p:nvPr/>
        </p:nvGrpSpPr>
        <p:grpSpPr>
          <a:xfrm>
            <a:off x="7892381" y="2105505"/>
            <a:ext cx="1013732" cy="437386"/>
            <a:chOff x="8031145" y="2220495"/>
            <a:chExt cx="1013732" cy="437386"/>
          </a:xfrm>
        </p:grpSpPr>
        <p:sp>
          <p:nvSpPr>
            <p:cNvPr id="901" name="Google Shape;901;p65"/>
            <p:cNvSpPr/>
            <p:nvPr/>
          </p:nvSpPr>
          <p:spPr>
            <a:xfrm>
              <a:off x="8031145" y="2291323"/>
              <a:ext cx="1013732" cy="33824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62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373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2" name="Google Shape;902;p65"/>
            <p:cNvGrpSpPr/>
            <p:nvPr/>
          </p:nvGrpSpPr>
          <p:grpSpPr>
            <a:xfrm>
              <a:off x="8035010" y="2220495"/>
              <a:ext cx="386385" cy="437386"/>
              <a:chOff x="8004300" y="1875555"/>
              <a:chExt cx="484868" cy="570163"/>
            </a:xfrm>
          </p:grpSpPr>
          <p:sp>
            <p:nvSpPr>
              <p:cNvPr id="903" name="Google Shape;903;p65"/>
              <p:cNvSpPr txBox="1"/>
              <p:nvPr/>
            </p:nvSpPr>
            <p:spPr>
              <a:xfrm>
                <a:off x="8057848" y="1875555"/>
                <a:ext cx="346396" cy="381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0" i="0" u="none" strike="noStrike" cap="none">
                    <a:solidFill>
                      <a:srgbClr val="FF373E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μ</a:t>
                </a:r>
                <a:endParaRPr sz="13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4" name="Google Shape;904;p65"/>
              <p:cNvSpPr txBox="1"/>
              <p:nvPr/>
            </p:nvSpPr>
            <p:spPr>
              <a:xfrm>
                <a:off x="8004300" y="2062246"/>
                <a:ext cx="328291" cy="381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0" i="0" u="none" strike="noStrike" cap="none">
                    <a:solidFill>
                      <a:srgbClr val="FF373E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λ</a:t>
                </a:r>
                <a:endParaRPr sz="13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5" name="Google Shape;905;p65"/>
              <p:cNvSpPr txBox="1"/>
              <p:nvPr/>
            </p:nvSpPr>
            <p:spPr>
              <a:xfrm>
                <a:off x="8146796" y="2064570"/>
                <a:ext cx="342372" cy="381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0" i="0" u="none" strike="noStrike" cap="none">
                    <a:solidFill>
                      <a:srgbClr val="FF373E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θ</a:t>
                </a:r>
                <a:endParaRPr sz="13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906" name="Google Shape;906;p65"/>
            <p:cNvSpPr txBox="1"/>
            <p:nvPr/>
          </p:nvSpPr>
          <p:spPr>
            <a:xfrm>
              <a:off x="8384701" y="2293149"/>
              <a:ext cx="6011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Tuning</a:t>
              </a:r>
              <a:endParaRPr/>
            </a:p>
          </p:txBody>
        </p:sp>
      </p:grpSp>
      <p:grpSp>
        <p:nvGrpSpPr>
          <p:cNvPr id="907" name="Google Shape;907;p65"/>
          <p:cNvGrpSpPr/>
          <p:nvPr/>
        </p:nvGrpSpPr>
        <p:grpSpPr>
          <a:xfrm>
            <a:off x="7887692" y="2654149"/>
            <a:ext cx="1013732" cy="348442"/>
            <a:chOff x="8031145" y="2723225"/>
            <a:chExt cx="1013732" cy="348442"/>
          </a:xfrm>
        </p:grpSpPr>
        <p:sp>
          <p:nvSpPr>
            <p:cNvPr id="908" name="Google Shape;908;p65"/>
            <p:cNvSpPr txBox="1"/>
            <p:nvPr/>
          </p:nvSpPr>
          <p:spPr>
            <a:xfrm>
              <a:off x="8350483" y="2733113"/>
              <a:ext cx="6463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Scale</a:t>
              </a:r>
              <a:endParaRPr/>
            </a:p>
          </p:txBody>
        </p:sp>
        <p:grpSp>
          <p:nvGrpSpPr>
            <p:cNvPr id="909" name="Google Shape;909;p65"/>
            <p:cNvGrpSpPr/>
            <p:nvPr/>
          </p:nvGrpSpPr>
          <p:grpSpPr>
            <a:xfrm>
              <a:off x="8122865" y="2799527"/>
              <a:ext cx="193728" cy="182439"/>
              <a:chOff x="7941081" y="4006565"/>
              <a:chExt cx="359595" cy="275522"/>
            </a:xfrm>
          </p:grpSpPr>
          <p:sp>
            <p:nvSpPr>
              <p:cNvPr id="910" name="Google Shape;910;p65"/>
              <p:cNvSpPr/>
              <p:nvPr/>
            </p:nvSpPr>
            <p:spPr>
              <a:xfrm rot="10800000" flipH="1">
                <a:off x="7941081" y="4203699"/>
                <a:ext cx="91440" cy="78387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65"/>
              <p:cNvSpPr/>
              <p:nvPr/>
            </p:nvSpPr>
            <p:spPr>
              <a:xfrm rot="10800000" flipH="1">
                <a:off x="8076747" y="4117975"/>
                <a:ext cx="91440" cy="16411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65"/>
              <p:cNvSpPr/>
              <p:nvPr/>
            </p:nvSpPr>
            <p:spPr>
              <a:xfrm rot="10800000" flipH="1">
                <a:off x="8209237" y="4006565"/>
                <a:ext cx="91440" cy="27552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3" name="Google Shape;913;p65"/>
            <p:cNvSpPr/>
            <p:nvPr/>
          </p:nvSpPr>
          <p:spPr>
            <a:xfrm>
              <a:off x="8031145" y="2723225"/>
              <a:ext cx="1013732" cy="33824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62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373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65"/>
          <p:cNvGrpSpPr/>
          <p:nvPr/>
        </p:nvGrpSpPr>
        <p:grpSpPr>
          <a:xfrm>
            <a:off x="5397429" y="187065"/>
            <a:ext cx="1013732" cy="437386"/>
            <a:chOff x="8031145" y="2220495"/>
            <a:chExt cx="1013732" cy="437386"/>
          </a:xfrm>
        </p:grpSpPr>
        <p:sp>
          <p:nvSpPr>
            <p:cNvPr id="915" name="Google Shape;915;p65"/>
            <p:cNvSpPr/>
            <p:nvPr/>
          </p:nvSpPr>
          <p:spPr>
            <a:xfrm>
              <a:off x="8031145" y="2291323"/>
              <a:ext cx="1013732" cy="33824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62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373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6" name="Google Shape;916;p65"/>
            <p:cNvGrpSpPr/>
            <p:nvPr/>
          </p:nvGrpSpPr>
          <p:grpSpPr>
            <a:xfrm>
              <a:off x="8035010" y="2220495"/>
              <a:ext cx="386385" cy="437386"/>
              <a:chOff x="8004300" y="1875555"/>
              <a:chExt cx="484868" cy="570163"/>
            </a:xfrm>
          </p:grpSpPr>
          <p:sp>
            <p:nvSpPr>
              <p:cNvPr id="917" name="Google Shape;917;p65"/>
              <p:cNvSpPr txBox="1"/>
              <p:nvPr/>
            </p:nvSpPr>
            <p:spPr>
              <a:xfrm>
                <a:off x="8057848" y="1875555"/>
                <a:ext cx="346396" cy="381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0" i="0" u="none" strike="noStrike" cap="none">
                    <a:solidFill>
                      <a:srgbClr val="FF373E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μ</a:t>
                </a:r>
                <a:endParaRPr sz="13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8" name="Google Shape;918;p65"/>
              <p:cNvSpPr txBox="1"/>
              <p:nvPr/>
            </p:nvSpPr>
            <p:spPr>
              <a:xfrm>
                <a:off x="8004300" y="2062246"/>
                <a:ext cx="328291" cy="381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0" i="0" u="none" strike="noStrike" cap="none">
                    <a:solidFill>
                      <a:srgbClr val="FF373E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λ</a:t>
                </a:r>
                <a:endParaRPr sz="13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9" name="Google Shape;919;p65"/>
              <p:cNvSpPr txBox="1"/>
              <p:nvPr/>
            </p:nvSpPr>
            <p:spPr>
              <a:xfrm>
                <a:off x="8146796" y="2064570"/>
                <a:ext cx="342372" cy="381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0" i="0" u="none" strike="noStrike" cap="none">
                    <a:solidFill>
                      <a:srgbClr val="FF373E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θ</a:t>
                </a:r>
                <a:endParaRPr sz="13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920" name="Google Shape;920;p65"/>
            <p:cNvSpPr txBox="1"/>
            <p:nvPr/>
          </p:nvSpPr>
          <p:spPr>
            <a:xfrm>
              <a:off x="8384701" y="2293149"/>
              <a:ext cx="6011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Tuning</a:t>
              </a:r>
              <a:endParaRPr dirty="0"/>
            </a:p>
          </p:txBody>
        </p:sp>
      </p:grpSp>
      <p:grpSp>
        <p:nvGrpSpPr>
          <p:cNvPr id="921" name="Google Shape;921;p65"/>
          <p:cNvGrpSpPr/>
          <p:nvPr/>
        </p:nvGrpSpPr>
        <p:grpSpPr>
          <a:xfrm>
            <a:off x="5601637" y="4262819"/>
            <a:ext cx="1013732" cy="348442"/>
            <a:chOff x="8031145" y="2723225"/>
            <a:chExt cx="1013732" cy="348442"/>
          </a:xfrm>
        </p:grpSpPr>
        <p:sp>
          <p:nvSpPr>
            <p:cNvPr id="922" name="Google Shape;922;p65"/>
            <p:cNvSpPr txBox="1"/>
            <p:nvPr/>
          </p:nvSpPr>
          <p:spPr>
            <a:xfrm>
              <a:off x="8350483" y="2733113"/>
              <a:ext cx="6463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Scale</a:t>
              </a:r>
              <a:endParaRPr/>
            </a:p>
          </p:txBody>
        </p:sp>
        <p:grpSp>
          <p:nvGrpSpPr>
            <p:cNvPr id="923" name="Google Shape;923;p65"/>
            <p:cNvGrpSpPr/>
            <p:nvPr/>
          </p:nvGrpSpPr>
          <p:grpSpPr>
            <a:xfrm>
              <a:off x="8122865" y="2799527"/>
              <a:ext cx="193728" cy="182439"/>
              <a:chOff x="7941081" y="4006565"/>
              <a:chExt cx="359595" cy="275522"/>
            </a:xfrm>
          </p:grpSpPr>
          <p:sp>
            <p:nvSpPr>
              <p:cNvPr id="924" name="Google Shape;924;p65"/>
              <p:cNvSpPr/>
              <p:nvPr/>
            </p:nvSpPr>
            <p:spPr>
              <a:xfrm rot="10800000" flipH="1">
                <a:off x="7941081" y="4203699"/>
                <a:ext cx="91440" cy="78387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65"/>
              <p:cNvSpPr/>
              <p:nvPr/>
            </p:nvSpPr>
            <p:spPr>
              <a:xfrm rot="10800000" flipH="1">
                <a:off x="8076747" y="4117975"/>
                <a:ext cx="91440" cy="16411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65"/>
              <p:cNvSpPr/>
              <p:nvPr/>
            </p:nvSpPr>
            <p:spPr>
              <a:xfrm rot="10800000" flipH="1">
                <a:off x="8209237" y="4006565"/>
                <a:ext cx="91440" cy="27552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7" name="Google Shape;927;p65"/>
            <p:cNvSpPr/>
            <p:nvPr/>
          </p:nvSpPr>
          <p:spPr>
            <a:xfrm>
              <a:off x="8031145" y="2723225"/>
              <a:ext cx="1013732" cy="33824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62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373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65"/>
          <p:cNvGrpSpPr/>
          <p:nvPr/>
        </p:nvGrpSpPr>
        <p:grpSpPr>
          <a:xfrm>
            <a:off x="1188445" y="3123071"/>
            <a:ext cx="1013732" cy="340204"/>
            <a:chOff x="8031145" y="2723225"/>
            <a:chExt cx="1013732" cy="340204"/>
          </a:xfrm>
        </p:grpSpPr>
        <p:sp>
          <p:nvSpPr>
            <p:cNvPr id="929" name="Google Shape;929;p65"/>
            <p:cNvSpPr txBox="1"/>
            <p:nvPr/>
          </p:nvSpPr>
          <p:spPr>
            <a:xfrm>
              <a:off x="8350483" y="2724875"/>
              <a:ext cx="6463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Scale</a:t>
              </a:r>
              <a:endParaRPr dirty="0"/>
            </a:p>
          </p:txBody>
        </p:sp>
        <p:grpSp>
          <p:nvGrpSpPr>
            <p:cNvPr id="930" name="Google Shape;930;p65"/>
            <p:cNvGrpSpPr/>
            <p:nvPr/>
          </p:nvGrpSpPr>
          <p:grpSpPr>
            <a:xfrm>
              <a:off x="8122865" y="2799527"/>
              <a:ext cx="193728" cy="182439"/>
              <a:chOff x="7941081" y="4006565"/>
              <a:chExt cx="359595" cy="275522"/>
            </a:xfrm>
          </p:grpSpPr>
          <p:sp>
            <p:nvSpPr>
              <p:cNvPr id="931" name="Google Shape;931;p65"/>
              <p:cNvSpPr/>
              <p:nvPr/>
            </p:nvSpPr>
            <p:spPr>
              <a:xfrm rot="10800000" flipH="1">
                <a:off x="7941081" y="4203699"/>
                <a:ext cx="91440" cy="78387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65"/>
              <p:cNvSpPr/>
              <p:nvPr/>
            </p:nvSpPr>
            <p:spPr>
              <a:xfrm rot="10800000" flipH="1">
                <a:off x="8076747" y="4117975"/>
                <a:ext cx="91440" cy="16411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65"/>
              <p:cNvSpPr/>
              <p:nvPr/>
            </p:nvSpPr>
            <p:spPr>
              <a:xfrm rot="10800000" flipH="1">
                <a:off x="8209237" y="4006565"/>
                <a:ext cx="91440" cy="27552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4" name="Google Shape;934;p65"/>
            <p:cNvSpPr/>
            <p:nvPr/>
          </p:nvSpPr>
          <p:spPr>
            <a:xfrm>
              <a:off x="8031145" y="2723225"/>
              <a:ext cx="1013732" cy="33824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62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373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65"/>
          <p:cNvGrpSpPr/>
          <p:nvPr/>
        </p:nvGrpSpPr>
        <p:grpSpPr>
          <a:xfrm>
            <a:off x="5397429" y="740770"/>
            <a:ext cx="1013732" cy="348442"/>
            <a:chOff x="8031145" y="2723225"/>
            <a:chExt cx="1013732" cy="348442"/>
          </a:xfrm>
        </p:grpSpPr>
        <p:sp>
          <p:nvSpPr>
            <p:cNvPr id="936" name="Google Shape;936;p65"/>
            <p:cNvSpPr txBox="1"/>
            <p:nvPr/>
          </p:nvSpPr>
          <p:spPr>
            <a:xfrm>
              <a:off x="8350483" y="2733113"/>
              <a:ext cx="6463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Scale</a:t>
              </a:r>
              <a:endParaRPr dirty="0"/>
            </a:p>
          </p:txBody>
        </p:sp>
        <p:grpSp>
          <p:nvGrpSpPr>
            <p:cNvPr id="937" name="Google Shape;937;p65"/>
            <p:cNvGrpSpPr/>
            <p:nvPr/>
          </p:nvGrpSpPr>
          <p:grpSpPr>
            <a:xfrm>
              <a:off x="8122865" y="2799527"/>
              <a:ext cx="193728" cy="182439"/>
              <a:chOff x="7941081" y="4006565"/>
              <a:chExt cx="359595" cy="275522"/>
            </a:xfrm>
          </p:grpSpPr>
          <p:sp>
            <p:nvSpPr>
              <p:cNvPr id="938" name="Google Shape;938;p65"/>
              <p:cNvSpPr/>
              <p:nvPr/>
            </p:nvSpPr>
            <p:spPr>
              <a:xfrm rot="10800000" flipH="1">
                <a:off x="7941081" y="4203699"/>
                <a:ext cx="91440" cy="78387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65"/>
              <p:cNvSpPr/>
              <p:nvPr/>
            </p:nvSpPr>
            <p:spPr>
              <a:xfrm rot="10800000" flipH="1">
                <a:off x="8076747" y="4117975"/>
                <a:ext cx="91440" cy="16411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65"/>
              <p:cNvSpPr/>
              <p:nvPr/>
            </p:nvSpPr>
            <p:spPr>
              <a:xfrm rot="10800000" flipH="1">
                <a:off x="8209237" y="4006565"/>
                <a:ext cx="91440" cy="27552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1" name="Google Shape;941;p65"/>
            <p:cNvSpPr/>
            <p:nvPr/>
          </p:nvSpPr>
          <p:spPr>
            <a:xfrm>
              <a:off x="8031145" y="2723225"/>
              <a:ext cx="1013732" cy="33824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E3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373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65"/>
          <p:cNvGrpSpPr/>
          <p:nvPr/>
        </p:nvGrpSpPr>
        <p:grpSpPr>
          <a:xfrm>
            <a:off x="3962401" y="1954101"/>
            <a:ext cx="1203433" cy="1175019"/>
            <a:chOff x="3962401" y="2009614"/>
            <a:chExt cx="1203433" cy="1175019"/>
          </a:xfrm>
        </p:grpSpPr>
        <p:sp>
          <p:nvSpPr>
            <p:cNvPr id="943" name="Google Shape;943;p65"/>
            <p:cNvSpPr/>
            <p:nvPr/>
          </p:nvSpPr>
          <p:spPr>
            <a:xfrm>
              <a:off x="3962401" y="2009614"/>
              <a:ext cx="1203433" cy="1175019"/>
            </a:xfrm>
            <a:prstGeom prst="arc">
              <a:avLst>
                <a:gd name="adj1" fmla="val 11989397"/>
                <a:gd name="adj2" fmla="val 9522769"/>
              </a:avLst>
            </a:prstGeom>
            <a:noFill/>
            <a:ln w="28575" cap="flat" cmpd="sng">
              <a:solidFill>
                <a:srgbClr val="FF373E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65"/>
            <p:cNvSpPr txBox="1"/>
            <p:nvPr/>
          </p:nvSpPr>
          <p:spPr>
            <a:xfrm>
              <a:off x="4165589" y="2294577"/>
              <a:ext cx="8271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Model</a:t>
              </a:r>
              <a:br>
                <a:rPr lang="en-US" sz="1600" b="0" i="0" u="none" strike="noStrike" cap="none" dirty="0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600" b="0" i="0" u="none" strike="noStrike" cap="none" dirty="0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Exchange</a:t>
              </a:r>
              <a:endParaRPr dirty="0"/>
            </a:p>
          </p:txBody>
        </p:sp>
      </p:grpSp>
      <p:grpSp>
        <p:nvGrpSpPr>
          <p:cNvPr id="945" name="Google Shape;945;p65"/>
          <p:cNvGrpSpPr/>
          <p:nvPr/>
        </p:nvGrpSpPr>
        <p:grpSpPr>
          <a:xfrm>
            <a:off x="1125125" y="3979282"/>
            <a:ext cx="1663019" cy="505209"/>
            <a:chOff x="1061938" y="4168492"/>
            <a:chExt cx="1663019" cy="505209"/>
          </a:xfrm>
        </p:grpSpPr>
        <p:sp>
          <p:nvSpPr>
            <p:cNvPr id="946" name="Google Shape;946;p65"/>
            <p:cNvSpPr txBox="1"/>
            <p:nvPr/>
          </p:nvSpPr>
          <p:spPr>
            <a:xfrm>
              <a:off x="1488087" y="4251666"/>
              <a:ext cx="1213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FF373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Governance</a:t>
              </a:r>
              <a:endParaRPr dirty="0"/>
            </a:p>
          </p:txBody>
        </p:sp>
        <p:sp>
          <p:nvSpPr>
            <p:cNvPr id="947" name="Google Shape;947;p65"/>
            <p:cNvSpPr/>
            <p:nvPr/>
          </p:nvSpPr>
          <p:spPr>
            <a:xfrm>
              <a:off x="1061938" y="4168492"/>
              <a:ext cx="1663019" cy="505209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62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373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8" name="Google Shape;948;p65"/>
            <p:cNvGrpSpPr/>
            <p:nvPr/>
          </p:nvGrpSpPr>
          <p:grpSpPr>
            <a:xfrm>
              <a:off x="1163517" y="4273747"/>
              <a:ext cx="313040" cy="266959"/>
              <a:chOff x="1249027" y="4158709"/>
              <a:chExt cx="372330" cy="278837"/>
            </a:xfrm>
          </p:grpSpPr>
          <p:sp>
            <p:nvSpPr>
              <p:cNvPr id="949" name="Google Shape;949;p65"/>
              <p:cNvSpPr/>
              <p:nvPr/>
            </p:nvSpPr>
            <p:spPr>
              <a:xfrm rot="10800000" flipH="1">
                <a:off x="1295381" y="4272953"/>
                <a:ext cx="73152" cy="16459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65"/>
              <p:cNvSpPr/>
              <p:nvPr/>
            </p:nvSpPr>
            <p:spPr>
              <a:xfrm rot="10800000" flipH="1">
                <a:off x="1398123" y="4272953"/>
                <a:ext cx="73152" cy="164593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65"/>
              <p:cNvSpPr/>
              <p:nvPr/>
            </p:nvSpPr>
            <p:spPr>
              <a:xfrm rot="10800000" flipH="1">
                <a:off x="1497690" y="4272953"/>
                <a:ext cx="73152" cy="164592"/>
              </a:xfrm>
              <a:prstGeom prst="rect">
                <a:avLst/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65"/>
              <p:cNvSpPr/>
              <p:nvPr/>
            </p:nvSpPr>
            <p:spPr>
              <a:xfrm>
                <a:off x="1249027" y="4158709"/>
                <a:ext cx="372330" cy="90034"/>
              </a:xfrm>
              <a:prstGeom prst="triangle">
                <a:avLst>
                  <a:gd name="adj" fmla="val 50000"/>
                </a:avLst>
              </a:prstGeom>
              <a:solidFill>
                <a:srgbClr val="FF37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087371" y="222306"/>
            <a:ext cx="6647792" cy="4402654"/>
            <a:chOff x="1087371" y="284746"/>
            <a:chExt cx="6647792" cy="4402654"/>
          </a:xfrm>
        </p:grpSpPr>
        <p:grpSp>
          <p:nvGrpSpPr>
            <p:cNvPr id="872" name="Google Shape;872;p65"/>
            <p:cNvGrpSpPr/>
            <p:nvPr/>
          </p:nvGrpSpPr>
          <p:grpSpPr>
            <a:xfrm>
              <a:off x="6798564" y="2176416"/>
              <a:ext cx="936599" cy="884179"/>
              <a:chOff x="7020980" y="3715534"/>
              <a:chExt cx="1460108" cy="1378392"/>
            </a:xfrm>
          </p:grpSpPr>
          <p:pic>
            <p:nvPicPr>
              <p:cNvPr id="873" name="Google Shape;873;p6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813683" y="4597979"/>
                <a:ext cx="634547" cy="4039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4" name="Google Shape;874;p6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47022" y="3762806"/>
                <a:ext cx="834066" cy="1792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5" name="Google Shape;875;p65"/>
              <p:cNvPicPr preferRelativeResize="0"/>
              <p:nvPr/>
            </p:nvPicPr>
            <p:blipFill rotWithShape="1">
              <a:blip r:embed="rId5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023201" y="3715534"/>
                <a:ext cx="594910" cy="3445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6" name="Google Shape;876;p6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065673" y="4168973"/>
                <a:ext cx="685619" cy="3683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7" name="Google Shape;877;p65"/>
              <p:cNvPicPr preferRelativeResize="0"/>
              <p:nvPr/>
            </p:nvPicPr>
            <p:blipFill rotWithShape="1">
              <a:blip r:embed="rId7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923306" y="4123454"/>
                <a:ext cx="395754" cy="3131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8" name="Google Shape;878;p65"/>
              <p:cNvPicPr preferRelativeResize="0"/>
              <p:nvPr/>
            </p:nvPicPr>
            <p:blipFill rotWithShape="1">
              <a:blip r:embed="rId8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020980" y="4617943"/>
                <a:ext cx="739868" cy="4759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94" name="Google Shape;894;p65"/>
            <p:cNvGrpSpPr/>
            <p:nvPr/>
          </p:nvGrpSpPr>
          <p:grpSpPr>
            <a:xfrm>
              <a:off x="3965158" y="284746"/>
              <a:ext cx="1220626" cy="578442"/>
              <a:chOff x="4043813" y="58036"/>
              <a:chExt cx="1102272" cy="522355"/>
            </a:xfrm>
          </p:grpSpPr>
          <p:pic>
            <p:nvPicPr>
              <p:cNvPr id="895" name="Google Shape;895;p65"/>
              <p:cNvPicPr preferRelativeResize="0"/>
              <p:nvPr/>
            </p:nvPicPr>
            <p:blipFill rotWithShape="1">
              <a:blip r:embed="rId9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09763" y="403092"/>
                <a:ext cx="336322" cy="177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6" name="Google Shape;896;p6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049729" y="98596"/>
                <a:ext cx="465366" cy="2500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7" name="Google Shape;897;p65"/>
              <p:cNvPicPr preferRelativeResize="0"/>
              <p:nvPr/>
            </p:nvPicPr>
            <p:blipFill rotWithShape="1">
              <a:blip r:embed="rId10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043813" y="424268"/>
                <a:ext cx="710021" cy="1306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8" name="Google Shape;898;p65"/>
              <p:cNvPicPr preferRelativeResize="0"/>
              <p:nvPr/>
            </p:nvPicPr>
            <p:blipFill rotWithShape="1">
              <a:blip r:embed="rId11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28008" y="146564"/>
                <a:ext cx="205061" cy="2050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9" name="Google Shape;899;p65"/>
              <p:cNvPicPr preferRelativeResize="0"/>
              <p:nvPr/>
            </p:nvPicPr>
            <p:blipFill rotWithShape="1">
              <a:blip r:embed="rId12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540986" y="58036"/>
                <a:ext cx="368358" cy="3683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1087371" y="2053142"/>
              <a:ext cx="1231965" cy="1010098"/>
              <a:chOff x="1087371" y="2053142"/>
              <a:chExt cx="1231965" cy="1010098"/>
            </a:xfrm>
          </p:grpSpPr>
          <p:grpSp>
            <p:nvGrpSpPr>
              <p:cNvPr id="864" name="Google Shape;864;p65"/>
              <p:cNvGrpSpPr/>
              <p:nvPr/>
            </p:nvGrpSpPr>
            <p:grpSpPr>
              <a:xfrm>
                <a:off x="1087371" y="2164416"/>
                <a:ext cx="1231965" cy="898824"/>
                <a:chOff x="7147981" y="-21801"/>
                <a:chExt cx="1690375" cy="1233268"/>
              </a:xfrm>
            </p:grpSpPr>
            <p:pic>
              <p:nvPicPr>
                <p:cNvPr id="866" name="Google Shape;866;p65"/>
                <p:cNvPicPr preferRelativeResize="0"/>
                <p:nvPr/>
              </p:nvPicPr>
              <p:blipFill rotWithShape="1">
                <a:blip r:embed="rId13" cstate="hqprint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965046" y="759050"/>
                  <a:ext cx="866044" cy="45241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7" name="Google Shape;867;p65"/>
                <p:cNvPicPr preferRelativeResize="0"/>
                <p:nvPr/>
              </p:nvPicPr>
              <p:blipFill rotWithShape="1">
                <a:blip r:embed="rId14" cstate="hqprint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176001" y="899761"/>
                  <a:ext cx="762500" cy="2509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8" name="Google Shape;868;p65"/>
                <p:cNvPicPr preferRelativeResize="0"/>
                <p:nvPr/>
              </p:nvPicPr>
              <p:blipFill rotWithShape="1">
                <a:blip r:embed="rId15" cstate="hqprint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082636" y="419456"/>
                  <a:ext cx="704400" cy="2876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9" name="Google Shape;869;p65"/>
                <p:cNvPicPr preferRelativeResize="0"/>
                <p:nvPr/>
              </p:nvPicPr>
              <p:blipFill rotWithShape="1">
                <a:blip r:embed="rId16" cstate="hqprint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690132" y="-21801"/>
                  <a:ext cx="1148224" cy="2770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0" name="Google Shape;870;p65"/>
                <p:cNvSpPr txBox="1"/>
                <p:nvPr/>
              </p:nvSpPr>
              <p:spPr>
                <a:xfrm>
                  <a:off x="7334607" y="376398"/>
                  <a:ext cx="754800" cy="34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D8D8D8"/>
                    </a:buClr>
                    <a:buSzPts val="1000"/>
                    <a:buFont typeface="Source Sans Pro SemiBold"/>
                    <a:buNone/>
                  </a:pPr>
                  <a:r>
                    <a:rPr lang="en-US" sz="1000" b="0" i="0" u="none" strike="noStrike" cap="none">
                      <a:solidFill>
                        <a:srgbClr val="D8D8D8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Delta</a:t>
                  </a:r>
                  <a:endParaRPr sz="1000" b="0" i="0" u="none" strike="noStrike" cap="none">
                    <a:solidFill>
                      <a:srgbClr val="D8D8D8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pic>
              <p:nvPicPr>
                <p:cNvPr id="871" name="Google Shape;871;p6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7147981" y="406615"/>
                  <a:ext cx="374175" cy="3695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94" name="Graphic 2">
                <a:extLst>
                  <a:ext uri="{FF2B5EF4-FFF2-40B4-BE49-F238E27FC236}">
                    <a16:creationId xmlns:a16="http://schemas.microsoft.com/office/drawing/2014/main" id="{C94D5BFE-0F9C-114D-8DB9-6E4CBB804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153747" y="2053142"/>
                <a:ext cx="234884" cy="293605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3241187" y="4330388"/>
              <a:ext cx="2238578" cy="357012"/>
              <a:chOff x="3241187" y="4330388"/>
              <a:chExt cx="2238578" cy="357012"/>
            </a:xfrm>
          </p:grpSpPr>
          <p:grpSp>
            <p:nvGrpSpPr>
              <p:cNvPr id="888" name="Google Shape;888;p65"/>
              <p:cNvGrpSpPr/>
              <p:nvPr/>
            </p:nvGrpSpPr>
            <p:grpSpPr>
              <a:xfrm>
                <a:off x="3241187" y="4375145"/>
                <a:ext cx="1916484" cy="261389"/>
                <a:chOff x="5132808" y="3576804"/>
                <a:chExt cx="2709914" cy="369604"/>
              </a:xfrm>
            </p:grpSpPr>
            <p:pic>
              <p:nvPicPr>
                <p:cNvPr id="889" name="Google Shape;889;p6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218190" y="3585008"/>
                  <a:ext cx="624532" cy="3322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1" name="Google Shape;891;p65"/>
                <p:cNvPicPr preferRelativeResize="0"/>
                <p:nvPr/>
              </p:nvPicPr>
              <p:blipFill rotWithShape="1">
                <a:blip r:embed="rId20" cstate="hqprint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32808" y="3654649"/>
                  <a:ext cx="870584" cy="2315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2" name="Google Shape;892;p65"/>
                <p:cNvPicPr preferRelativeResize="0"/>
                <p:nvPr/>
              </p:nvPicPr>
              <p:blipFill rotWithShape="1">
                <a:blip r:embed="rId21" cstate="hqprint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076002" y="3680720"/>
                  <a:ext cx="754921" cy="1794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3" name="Google Shape;893;p65"/>
                <p:cNvPicPr preferRelativeResize="0"/>
                <p:nvPr/>
              </p:nvPicPr>
              <p:blipFill rotWithShape="1">
                <a:blip r:embed="rId22" cstate="hqprint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786047" y="3576804"/>
                  <a:ext cx="475063" cy="3696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96" name="Graphic 128">
                <a:extLst>
                  <a:ext uri="{FF2B5EF4-FFF2-40B4-BE49-F238E27FC236}">
                    <a16:creationId xmlns:a16="http://schemas.microsoft.com/office/drawing/2014/main" id="{FE865293-A380-5541-A3A8-07331043F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230687" y="4330388"/>
                <a:ext cx="249078" cy="3570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51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ML Platforms</a:t>
            </a:r>
            <a:endParaRPr sz="4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Google Shape;971;p68"/>
          <p:cNvSpPr txBox="1">
            <a:spLocks noGrp="1"/>
          </p:cNvSpPr>
          <p:nvPr>
            <p:ph type="body" idx="1"/>
          </p:nvPr>
        </p:nvSpPr>
        <p:spPr>
          <a:xfrm>
            <a:off x="254750" y="1312877"/>
            <a:ext cx="8560500" cy="25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Facebook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FBLearner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Uber Michelangelo, Google TFX</a:t>
            </a:r>
            <a:endParaRPr sz="2400" b="1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1638" marR="0" lvl="1" indent="-17462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3"/>
              </a:buClr>
              <a:buSzPts val="2070"/>
              <a:buFont typeface="Arial"/>
              <a:buChar char="+"/>
            </a:pPr>
            <a:r>
              <a:rPr lang="en-US" sz="2300" b="1" i="0" u="none" strike="noStrike" cap="none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Standardize the data prep / training / deploy loop:</a:t>
            </a:r>
            <a:br>
              <a:rPr lang="en-US" sz="2300" b="1" i="0" u="none" strike="noStrike" cap="none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300" b="1" i="0" u="none" strike="noStrike" cap="none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work with the platform, you get these!</a:t>
            </a:r>
            <a:endParaRPr dirty="0"/>
          </a:p>
          <a:p>
            <a:pPr marL="401638" marR="0" lvl="1" indent="-17462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FF373E"/>
              </a:buClr>
              <a:buSzPts val="2070"/>
              <a:buFont typeface="Arial"/>
              <a:buChar char="–"/>
            </a:pPr>
            <a:r>
              <a:rPr lang="en-US" sz="2300" b="1" i="0" u="none" strike="noStrike" cap="none" dirty="0">
                <a:solidFill>
                  <a:srgbClr val="FF37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Limited to a few algorithms or frameworks</a:t>
            </a:r>
            <a:endParaRPr sz="2300" b="1" i="0" u="none" strike="noStrike" cap="none" dirty="0">
              <a:solidFill>
                <a:srgbClr val="FF373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1637" marR="0" lvl="1" indent="-17462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FF373E"/>
              </a:buClr>
              <a:buSzPts val="2070"/>
              <a:buFont typeface="Arial"/>
              <a:buChar char="–"/>
            </a:pPr>
            <a:r>
              <a:rPr lang="en-US" sz="2300" b="1" i="0" u="none" strike="noStrike" cap="none" dirty="0">
                <a:solidFill>
                  <a:srgbClr val="FF37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Tied to one company’s infrastructure</a:t>
            </a:r>
            <a:endParaRPr sz="2300" b="1" dirty="0">
              <a:solidFill>
                <a:srgbClr val="FF373E"/>
              </a:solidFill>
            </a:endParaRPr>
          </a:p>
        </p:txBody>
      </p:sp>
      <p:sp>
        <p:nvSpPr>
          <p:cNvPr id="972" name="Google Shape;972;p68"/>
          <p:cNvSpPr txBox="1"/>
          <p:nvPr/>
        </p:nvSpPr>
        <p:spPr>
          <a:xfrm>
            <a:off x="230260" y="3931754"/>
            <a:ext cx="86835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provide similar benefits in an </a:t>
            </a:r>
            <a:r>
              <a:rPr lang="en-US" sz="2900" b="1" i="0" u="none" strike="noStrike" cap="none">
                <a:solidFill>
                  <a:srgbClr val="0994D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r>
              <a:rPr lang="en-US" sz="29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manner?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7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Introducing</a:t>
            </a:r>
            <a:endParaRPr sz="4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9" name="Google Shape;979;p69"/>
          <p:cNvSpPr txBox="1">
            <a:spLocks noGrp="1"/>
          </p:cNvSpPr>
          <p:nvPr>
            <p:ph type="body" idx="1"/>
          </p:nvPr>
        </p:nvSpPr>
        <p:spPr>
          <a:xfrm>
            <a:off x="231942" y="1440879"/>
            <a:ext cx="8560454" cy="292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machine learning platform</a:t>
            </a:r>
            <a:endParaRPr/>
          </a:p>
          <a:p>
            <a:pPr marL="401638" marR="0" lvl="1" indent="-17462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Works with any ML library &amp; language</a:t>
            </a:r>
            <a:endParaRPr dirty="0"/>
          </a:p>
          <a:p>
            <a:pPr marL="401638" marR="0" lvl="1" indent="-17462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Runs the same way anywhere (e.g. any cloud)</a:t>
            </a:r>
            <a:endParaRPr dirty="0"/>
          </a:p>
          <a:p>
            <a:pPr marL="401638" marR="0" lvl="1" indent="-17462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Designed to be useful for 1 or </a:t>
            </a:r>
            <a:r>
              <a:rPr lang="en-US" sz="2300" dirty="0"/>
              <a:t>1000+</a:t>
            </a:r>
            <a:r>
              <a:rPr lang="en-US" sz="23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person orgs</a:t>
            </a:r>
            <a:endParaRPr dirty="0"/>
          </a:p>
        </p:txBody>
      </p:sp>
      <p:pic>
        <p:nvPicPr>
          <p:cNvPr id="980" name="Google Shape;980;p69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8722" y="58142"/>
            <a:ext cx="2351055" cy="1005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04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urce Sans Pro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MLflow Components</a:t>
            </a:r>
            <a:endParaRPr sz="4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8" name="Google Shape;988;p70"/>
          <p:cNvSpPr txBox="1"/>
          <p:nvPr/>
        </p:nvSpPr>
        <p:spPr>
          <a:xfrm>
            <a:off x="76200" y="-5759475"/>
            <a:ext cx="68928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packaging format for reproducible ML runs</a:t>
            </a:r>
            <a:endParaRPr sz="2400" b="1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1637" marR="0" lvl="1" indent="-18573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Folder of code + data files with a “MLproject” description file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9" name="Google Shape;989;p70"/>
          <p:cNvGrpSpPr/>
          <p:nvPr/>
        </p:nvGrpSpPr>
        <p:grpSpPr>
          <a:xfrm>
            <a:off x="528488" y="1491175"/>
            <a:ext cx="2318622" cy="2651395"/>
            <a:chOff x="528488" y="1505029"/>
            <a:chExt cx="2318622" cy="2651395"/>
          </a:xfrm>
        </p:grpSpPr>
        <p:sp>
          <p:nvSpPr>
            <p:cNvPr id="990" name="Google Shape;990;p70"/>
            <p:cNvSpPr/>
            <p:nvPr/>
          </p:nvSpPr>
          <p:spPr>
            <a:xfrm>
              <a:off x="528488" y="1505029"/>
              <a:ext cx="2318622" cy="2651395"/>
            </a:xfrm>
            <a:prstGeom prst="roundRect">
              <a:avLst>
                <a:gd name="adj" fmla="val 9844"/>
              </a:avLst>
            </a:prstGeom>
            <a:noFill/>
            <a:ln w="12700" cap="flat" cmpd="sng">
              <a:solidFill>
                <a:srgbClr val="0993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991" name="Google Shape;991;p70"/>
            <p:cNvPicPr preferRelativeResize="0"/>
            <p:nvPr/>
          </p:nvPicPr>
          <p:blipFill rotWithShape="1">
            <a:blip r:embed="rId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6380" y="1602009"/>
              <a:ext cx="1602839" cy="685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70"/>
            <p:cNvSpPr txBox="1"/>
            <p:nvPr/>
          </p:nvSpPr>
          <p:spPr>
            <a:xfrm>
              <a:off x="940639" y="2129367"/>
              <a:ext cx="14943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rgbClr val="0994D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Tracking</a:t>
              </a:r>
              <a:endParaRPr/>
            </a:p>
          </p:txBody>
        </p:sp>
        <p:sp>
          <p:nvSpPr>
            <p:cNvPr id="993" name="Google Shape;993;p70"/>
            <p:cNvSpPr txBox="1"/>
            <p:nvPr/>
          </p:nvSpPr>
          <p:spPr>
            <a:xfrm>
              <a:off x="588780" y="2882393"/>
              <a:ext cx="219803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Record and query</a:t>
              </a:r>
              <a:b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experiments: code,</a:t>
              </a:r>
              <a:b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configs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results, …</a:t>
              </a: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etc</a:t>
              </a:r>
              <a:endParaRPr sz="17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94" name="Google Shape;994;p70"/>
          <p:cNvGrpSpPr/>
          <p:nvPr/>
        </p:nvGrpSpPr>
        <p:grpSpPr>
          <a:xfrm>
            <a:off x="3392038" y="1484191"/>
            <a:ext cx="2318622" cy="2651395"/>
            <a:chOff x="3405892" y="1498045"/>
            <a:chExt cx="2318622" cy="2651395"/>
          </a:xfrm>
        </p:grpSpPr>
        <p:pic>
          <p:nvPicPr>
            <p:cNvPr id="995" name="Google Shape;995;p70"/>
            <p:cNvPicPr preferRelativeResize="0"/>
            <p:nvPr/>
          </p:nvPicPr>
          <p:blipFill rotWithShape="1">
            <a:blip r:embed="rId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763784" y="1602009"/>
              <a:ext cx="1602839" cy="685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6" name="Google Shape;996;p70"/>
            <p:cNvSpPr txBox="1"/>
            <p:nvPr/>
          </p:nvSpPr>
          <p:spPr>
            <a:xfrm>
              <a:off x="3858920" y="2129367"/>
              <a:ext cx="14125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rgbClr val="0994D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Projects</a:t>
              </a:r>
              <a:endParaRPr/>
            </a:p>
          </p:txBody>
        </p:sp>
        <p:sp>
          <p:nvSpPr>
            <p:cNvPr id="997" name="Google Shape;997;p70"/>
            <p:cNvSpPr/>
            <p:nvPr/>
          </p:nvSpPr>
          <p:spPr>
            <a:xfrm>
              <a:off x="3405892" y="1498045"/>
              <a:ext cx="2318622" cy="2651395"/>
            </a:xfrm>
            <a:prstGeom prst="roundRect">
              <a:avLst>
                <a:gd name="adj" fmla="val 9844"/>
              </a:avLst>
            </a:prstGeom>
            <a:noFill/>
            <a:ln w="12700" cap="flat" cmpd="sng">
              <a:solidFill>
                <a:srgbClr val="0993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98" name="Google Shape;998;p70"/>
            <p:cNvSpPr txBox="1"/>
            <p:nvPr/>
          </p:nvSpPr>
          <p:spPr>
            <a:xfrm>
              <a:off x="3560246" y="2882393"/>
              <a:ext cx="213391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Packaging format</a:t>
              </a:r>
              <a:b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for reproducible runs on any platform</a:t>
              </a:r>
              <a:endParaRPr sz="1700" dirty="0"/>
            </a:p>
          </p:txBody>
        </p:sp>
      </p:grpSp>
      <p:grpSp>
        <p:nvGrpSpPr>
          <p:cNvPr id="999" name="Google Shape;999;p70"/>
          <p:cNvGrpSpPr/>
          <p:nvPr/>
        </p:nvGrpSpPr>
        <p:grpSpPr>
          <a:xfrm>
            <a:off x="6276367" y="1484190"/>
            <a:ext cx="2318623" cy="2651395"/>
            <a:chOff x="6297148" y="1498044"/>
            <a:chExt cx="2318623" cy="2651395"/>
          </a:xfrm>
        </p:grpSpPr>
        <p:pic>
          <p:nvPicPr>
            <p:cNvPr id="1000" name="Google Shape;1000;p70"/>
            <p:cNvPicPr preferRelativeResize="0"/>
            <p:nvPr/>
          </p:nvPicPr>
          <p:blipFill rotWithShape="1">
            <a:blip r:embed="rId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55040" y="1602009"/>
              <a:ext cx="1602839" cy="685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1" name="Google Shape;1001;p70"/>
            <p:cNvSpPr txBox="1"/>
            <p:nvPr/>
          </p:nvSpPr>
          <p:spPr>
            <a:xfrm>
              <a:off x="6827120" y="2129367"/>
              <a:ext cx="12586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rgbClr val="0994D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Models</a:t>
              </a:r>
              <a:endParaRPr/>
            </a:p>
          </p:txBody>
        </p:sp>
        <p:sp>
          <p:nvSpPr>
            <p:cNvPr id="1002" name="Google Shape;1002;p70"/>
            <p:cNvSpPr/>
            <p:nvPr/>
          </p:nvSpPr>
          <p:spPr>
            <a:xfrm>
              <a:off x="6297148" y="1498044"/>
              <a:ext cx="2318622" cy="2651395"/>
            </a:xfrm>
            <a:prstGeom prst="roundRect">
              <a:avLst>
                <a:gd name="adj" fmla="val 9844"/>
              </a:avLst>
            </a:prstGeom>
            <a:noFill/>
            <a:ln w="12700" cap="flat" cmpd="sng">
              <a:solidFill>
                <a:srgbClr val="0993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3" name="Google Shape;1003;p70"/>
            <p:cNvSpPr txBox="1"/>
            <p:nvPr/>
          </p:nvSpPr>
          <p:spPr>
            <a:xfrm>
              <a:off x="6345199" y="2882393"/>
              <a:ext cx="22705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General model format </a:t>
              </a:r>
              <a:b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that supports diverse</a:t>
              </a:r>
              <a:b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700" b="0" i="0" u="none" strike="noStrike" cap="none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deployment tools</a:t>
              </a:r>
              <a:endParaRPr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85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Concepts in Tracking</a:t>
            </a: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75"/>
          <p:cNvSpPr txBox="1">
            <a:spLocks noGrp="1"/>
          </p:cNvSpPr>
          <p:nvPr>
            <p:ph type="body" idx="1"/>
          </p:nvPr>
        </p:nvSpPr>
        <p:spPr>
          <a:xfrm>
            <a:off x="282192" y="1085040"/>
            <a:ext cx="7184193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Parameters: 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key-value inputs to your code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Metrics: 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numeric values (can update over time)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Artifacts: 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arbitrary files, including data and models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Source: 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training code that ran</a:t>
            </a:r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2100" b="1" dirty="0">
                <a:solidFill>
                  <a:schemeClr val="accent1"/>
                </a:solidFill>
              </a:rPr>
              <a:t>Version: </a:t>
            </a:r>
            <a:r>
              <a:rPr lang="en-US" sz="2100" dirty="0"/>
              <a:t>version of the training code</a:t>
            </a:r>
          </a:p>
          <a:p>
            <a: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US" sz="21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Tags and Notes: </a:t>
            </a:r>
            <a:r>
              <a:rPr lang="en-US" sz="2100" dirty="0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any additional information</a:t>
            </a:r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9" name="Google Shape;1069;p75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765"/>
          <a:stretch/>
        </p:blipFill>
        <p:spPr>
          <a:xfrm>
            <a:off x="5401109" y="2663198"/>
            <a:ext cx="3452382" cy="1794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2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59;p74">
            <a:extLst>
              <a:ext uri="{FF2B5EF4-FFF2-40B4-BE49-F238E27FC236}">
                <a16:creationId xmlns:a16="http://schemas.microsoft.com/office/drawing/2014/main" id="{9B30952C-72CD-E447-AC64-2C16FDA6D4C8}"/>
              </a:ext>
            </a:extLst>
          </p:cNvPr>
          <p:cNvSpPr txBox="1"/>
          <p:nvPr/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MLflow Tracking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9FA1EC-4FC8-8541-A074-004FFDAEB7B8}"/>
              </a:ext>
            </a:extLst>
          </p:cNvPr>
          <p:cNvGrpSpPr/>
          <p:nvPr/>
        </p:nvGrpSpPr>
        <p:grpSpPr>
          <a:xfrm>
            <a:off x="1404414" y="1154186"/>
            <a:ext cx="6172944" cy="3388919"/>
            <a:chOff x="2109985" y="1154186"/>
            <a:chExt cx="6172944" cy="3388919"/>
          </a:xfrm>
        </p:grpSpPr>
        <p:pic>
          <p:nvPicPr>
            <p:cNvPr id="3" name="Google Shape;1043;p74">
              <a:extLst>
                <a:ext uri="{FF2B5EF4-FFF2-40B4-BE49-F238E27FC236}">
                  <a16:creationId xmlns:a16="http://schemas.microsoft.com/office/drawing/2014/main" id="{597B0E6E-FC30-204C-B936-785CCDFF365B}"/>
                </a:ext>
              </a:extLst>
            </p:cNvPr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7764210" y="2157955"/>
              <a:ext cx="426735" cy="426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1044;p74">
              <a:extLst>
                <a:ext uri="{FF2B5EF4-FFF2-40B4-BE49-F238E27FC236}">
                  <a16:creationId xmlns:a16="http://schemas.microsoft.com/office/drawing/2014/main" id="{7C935A21-4448-344B-B545-D5DCB199724A}"/>
                </a:ext>
              </a:extLst>
            </p:cNvPr>
            <p:cNvPicPr preferRelativeResize="0"/>
            <p:nvPr/>
          </p:nvPicPr>
          <p:blipFill rotWithShape="1">
            <a:blip r:embed="rId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31144" y="3163784"/>
              <a:ext cx="492867" cy="492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045;p74">
              <a:extLst>
                <a:ext uri="{FF2B5EF4-FFF2-40B4-BE49-F238E27FC236}">
                  <a16:creationId xmlns:a16="http://schemas.microsoft.com/office/drawing/2014/main" id="{0CA1F382-51E9-C24E-9BDC-334DE5C0F2BD}"/>
                </a:ext>
              </a:extLst>
            </p:cNvPr>
            <p:cNvPicPr preferRelativeResize="0"/>
            <p:nvPr/>
          </p:nvPicPr>
          <p:blipFill rotWithShape="1">
            <a:blip r:embed="rId4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09985" y="1154186"/>
              <a:ext cx="957447" cy="957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46;p74">
              <a:extLst>
                <a:ext uri="{FF2B5EF4-FFF2-40B4-BE49-F238E27FC236}">
                  <a16:creationId xmlns:a16="http://schemas.microsoft.com/office/drawing/2014/main" id="{840590D7-C626-3748-8201-67E1F4B71DFE}"/>
                </a:ext>
              </a:extLst>
            </p:cNvPr>
            <p:cNvPicPr preferRelativeResize="0"/>
            <p:nvPr/>
          </p:nvPicPr>
          <p:blipFill rotWithShape="1">
            <a:blip r:embed="rId5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60243" y="3686174"/>
              <a:ext cx="856931" cy="856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047;p74">
              <a:extLst>
                <a:ext uri="{FF2B5EF4-FFF2-40B4-BE49-F238E27FC236}">
                  <a16:creationId xmlns:a16="http://schemas.microsoft.com/office/drawing/2014/main" id="{BBA3F66E-456B-AC4C-A8E4-296A00C0738C}"/>
                </a:ext>
              </a:extLst>
            </p:cNvPr>
            <p:cNvPicPr preferRelativeResize="0"/>
            <p:nvPr/>
          </p:nvPicPr>
          <p:blipFill rotWithShape="1">
            <a:blip r:embed="rId6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9244" y="2468296"/>
              <a:ext cx="878930" cy="8789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1051;p74">
              <a:extLst>
                <a:ext uri="{FF2B5EF4-FFF2-40B4-BE49-F238E27FC236}">
                  <a16:creationId xmlns:a16="http://schemas.microsoft.com/office/drawing/2014/main" id="{EE254666-DE20-7742-8DAC-AF4944B1E949}"/>
                </a:ext>
              </a:extLst>
            </p:cNvPr>
            <p:cNvGrpSpPr/>
            <p:nvPr/>
          </p:nvGrpSpPr>
          <p:grpSpPr>
            <a:xfrm>
              <a:off x="3028175" y="1632910"/>
              <a:ext cx="908131" cy="2439471"/>
              <a:chOff x="4084577" y="2177212"/>
              <a:chExt cx="1803571" cy="3252627"/>
            </a:xfrm>
          </p:grpSpPr>
          <p:cxnSp>
            <p:nvCxnSpPr>
              <p:cNvPr id="9" name="Google Shape;1052;p74">
                <a:extLst>
                  <a:ext uri="{FF2B5EF4-FFF2-40B4-BE49-F238E27FC236}">
                    <a16:creationId xmlns:a16="http://schemas.microsoft.com/office/drawing/2014/main" id="{4F8E8F64-9F18-B04B-8793-92A050D6EB09}"/>
                  </a:ext>
                </a:extLst>
              </p:cNvPr>
              <p:cNvCxnSpPr>
                <a:stCxn id="5" idx="3"/>
              </p:cNvCxnSpPr>
              <p:nvPr/>
            </p:nvCxnSpPr>
            <p:spPr>
              <a:xfrm>
                <a:off x="4162545" y="2177212"/>
                <a:ext cx="1725604" cy="1139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2A9B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0" name="Google Shape;1053;p74">
                <a:extLst>
                  <a:ext uri="{FF2B5EF4-FFF2-40B4-BE49-F238E27FC236}">
                    <a16:creationId xmlns:a16="http://schemas.microsoft.com/office/drawing/2014/main" id="{1ADB4A03-41A4-A748-BB11-6B8D365DAEEB}"/>
                  </a:ext>
                </a:extLst>
              </p:cNvPr>
              <p:cNvCxnSpPr/>
              <p:nvPr/>
            </p:nvCxnSpPr>
            <p:spPr>
              <a:xfrm rot="10800000" flipH="1">
                <a:off x="4197252" y="4489146"/>
                <a:ext cx="1685321" cy="94069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2A9B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1" name="Google Shape;1054;p74">
                <a:extLst>
                  <a:ext uri="{FF2B5EF4-FFF2-40B4-BE49-F238E27FC236}">
                    <a16:creationId xmlns:a16="http://schemas.microsoft.com/office/drawing/2014/main" id="{C000CEC0-A23A-CF49-A3D9-CE047758CE00}"/>
                  </a:ext>
                </a:extLst>
              </p:cNvPr>
              <p:cNvCxnSpPr>
                <a:stCxn id="7" idx="3"/>
              </p:cNvCxnSpPr>
              <p:nvPr/>
            </p:nvCxnSpPr>
            <p:spPr>
              <a:xfrm rot="10800000" flipH="1">
                <a:off x="4084577" y="3873714"/>
                <a:ext cx="1794005" cy="3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2A9B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12" name="Google Shape;1055;p74">
              <a:extLst>
                <a:ext uri="{FF2B5EF4-FFF2-40B4-BE49-F238E27FC236}">
                  <a16:creationId xmlns:a16="http://schemas.microsoft.com/office/drawing/2014/main" id="{BCBE4FF2-6E01-694B-84F9-706F9B986FA3}"/>
                </a:ext>
              </a:extLst>
            </p:cNvPr>
            <p:cNvSpPr txBox="1"/>
            <p:nvPr/>
          </p:nvSpPr>
          <p:spPr>
            <a:xfrm>
              <a:off x="3932087" y="3440057"/>
              <a:ext cx="34201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993DD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Tracking Server</a:t>
              </a:r>
              <a:endParaRPr/>
            </a:p>
          </p:txBody>
        </p:sp>
        <p:sp>
          <p:nvSpPr>
            <p:cNvPr id="13" name="Google Shape;1056;p74">
              <a:extLst>
                <a:ext uri="{FF2B5EF4-FFF2-40B4-BE49-F238E27FC236}">
                  <a16:creationId xmlns:a16="http://schemas.microsoft.com/office/drawing/2014/main" id="{6CE792FB-440E-A04B-9F13-A111C7983CA7}"/>
                </a:ext>
              </a:extLst>
            </p:cNvPr>
            <p:cNvSpPr txBox="1"/>
            <p:nvPr/>
          </p:nvSpPr>
          <p:spPr>
            <a:xfrm>
              <a:off x="7672225" y="2590657"/>
              <a:ext cx="6107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UI</a:t>
              </a:r>
              <a:endParaRPr/>
            </a:p>
          </p:txBody>
        </p:sp>
        <p:sp>
          <p:nvSpPr>
            <p:cNvPr id="14" name="Google Shape;1057;p74">
              <a:extLst>
                <a:ext uri="{FF2B5EF4-FFF2-40B4-BE49-F238E27FC236}">
                  <a16:creationId xmlns:a16="http://schemas.microsoft.com/office/drawing/2014/main" id="{8A41BC24-DC99-7542-914C-C87B897F1663}"/>
                </a:ext>
              </a:extLst>
            </p:cNvPr>
            <p:cNvSpPr txBox="1"/>
            <p:nvPr/>
          </p:nvSpPr>
          <p:spPr>
            <a:xfrm>
              <a:off x="7672225" y="3638259"/>
              <a:ext cx="6107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API</a:t>
              </a:r>
              <a:endParaRPr/>
            </a:p>
          </p:txBody>
        </p:sp>
        <p:pic>
          <p:nvPicPr>
            <p:cNvPr id="15" name="Google Shape;1058;p74">
              <a:extLst>
                <a:ext uri="{FF2B5EF4-FFF2-40B4-BE49-F238E27FC236}">
                  <a16:creationId xmlns:a16="http://schemas.microsoft.com/office/drawing/2014/main" id="{A261BDFF-110D-3B48-A3D1-B98D9AE7706A}"/>
                </a:ext>
              </a:extLst>
            </p:cNvPr>
            <p:cNvPicPr preferRelativeResize="0"/>
            <p:nvPr/>
          </p:nvPicPr>
          <p:blipFill rotWithShape="1">
            <a:blip r:embed="rId7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33026" y="2111633"/>
              <a:ext cx="3418224" cy="14618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060;p74">
              <a:extLst>
                <a:ext uri="{FF2B5EF4-FFF2-40B4-BE49-F238E27FC236}">
                  <a16:creationId xmlns:a16="http://schemas.microsoft.com/office/drawing/2014/main" id="{4F215576-00F2-FC44-8DBE-41D241020D2C}"/>
                </a:ext>
              </a:extLst>
            </p:cNvPr>
            <p:cNvCxnSpPr/>
            <p:nvPr/>
          </p:nvCxnSpPr>
          <p:spPr>
            <a:xfrm flipH="1">
              <a:off x="7263195" y="2475069"/>
              <a:ext cx="373466" cy="311750"/>
            </a:xfrm>
            <a:prstGeom prst="straightConnector1">
              <a:avLst/>
            </a:prstGeom>
            <a:noFill/>
            <a:ln w="28575" cap="flat" cmpd="sng">
              <a:solidFill>
                <a:srgbClr val="32A9B1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cxnSp>
          <p:nvCxnSpPr>
            <p:cNvPr id="18" name="Google Shape;1061;p74">
              <a:extLst>
                <a:ext uri="{FF2B5EF4-FFF2-40B4-BE49-F238E27FC236}">
                  <a16:creationId xmlns:a16="http://schemas.microsoft.com/office/drawing/2014/main" id="{5AFD3188-096A-B14B-B50C-9DBA84004630}"/>
                </a:ext>
              </a:extLst>
            </p:cNvPr>
            <p:cNvCxnSpPr/>
            <p:nvPr/>
          </p:nvCxnSpPr>
          <p:spPr>
            <a:xfrm rot="10800000">
              <a:off x="7256320" y="3044680"/>
              <a:ext cx="394366" cy="307729"/>
            </a:xfrm>
            <a:prstGeom prst="straightConnector1">
              <a:avLst/>
            </a:prstGeom>
            <a:noFill/>
            <a:ln w="28575" cap="flat" cmpd="sng">
              <a:solidFill>
                <a:srgbClr val="32A9B1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sp>
          <p:nvSpPr>
            <p:cNvPr id="19" name="Google Shape;1062;p74">
              <a:extLst>
                <a:ext uri="{FF2B5EF4-FFF2-40B4-BE49-F238E27FC236}">
                  <a16:creationId xmlns:a16="http://schemas.microsoft.com/office/drawing/2014/main" id="{AEDDB2DA-1C08-F341-B57B-CD1078DD40D8}"/>
                </a:ext>
              </a:extLst>
            </p:cNvPr>
            <p:cNvSpPr txBox="1"/>
            <p:nvPr/>
          </p:nvSpPr>
          <p:spPr>
            <a:xfrm>
              <a:off x="3345771" y="1562165"/>
              <a:ext cx="21340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Tracking APIs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(REST, Python, Java, R)</a:t>
              </a:r>
              <a:endParaRPr sz="14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08702"/>
      </p:ext>
    </p:extLst>
  </p:cSld>
  <p:clrMapOvr>
    <a:masterClrMapping/>
  </p:clrMapOvr>
</p:sld>
</file>

<file path=ppt/theme/theme1.xml><?xml version="1.0" encoding="utf-8"?>
<a:theme xmlns:a="http://schemas.openxmlformats.org/drawingml/2006/main" name="DB_Slide_Template_Light_16x9_150516">
  <a:themeElements>
    <a:clrScheme name="Databricks Palette 1">
      <a:dk1>
        <a:srgbClr val="000000"/>
      </a:dk1>
      <a:lt1>
        <a:srgbClr val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D6DE23"/>
      </a:accent5>
      <a:accent6>
        <a:srgbClr val="9D3671"/>
      </a:accent6>
      <a:hlink>
        <a:srgbClr val="1EA2B4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200" dirty="0" err="1" smtClean="0">
            <a:solidFill>
              <a:schemeClr val="bg1"/>
            </a:solidFill>
            <a:latin typeface="Source Sans Pro" charset="0"/>
            <a:ea typeface="Source Sans Pro" charset="0"/>
            <a:cs typeface="Source Sans Pr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tabricks" id="{817C1D13-D980-CF46-8069-C60166214B9F}" vid="{1166F8F7-263F-9D46-A4FF-DD34AE5361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</TotalTime>
  <Words>1128</Words>
  <Application>Microsoft Macintosh PowerPoint</Application>
  <PresentationFormat>On-screen Show (16:9)</PresentationFormat>
  <Paragraphs>263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Amazon Ember</vt:lpstr>
      <vt:lpstr>Arial</vt:lpstr>
      <vt:lpstr>Calibri</vt:lpstr>
      <vt:lpstr>Consolas</vt:lpstr>
      <vt:lpstr>Lucida Console</vt:lpstr>
      <vt:lpstr>Lucida Grande</vt:lpstr>
      <vt:lpstr>Merriweather Sans</vt:lpstr>
      <vt:lpstr>Newslab Light</vt:lpstr>
      <vt:lpstr>Source Sans Pro</vt:lpstr>
      <vt:lpstr>Source Sans Pro Light</vt:lpstr>
      <vt:lpstr>Source Sans Pro SemiBold</vt:lpstr>
      <vt:lpstr>DB_Slide_Template_Light_16x9_150516</vt:lpstr>
      <vt:lpstr>  A platform for the Complete Machine Learning Lifecycle</vt:lpstr>
      <vt:lpstr>Outline</vt:lpstr>
      <vt:lpstr>PowerPoint Presentation</vt:lpstr>
      <vt:lpstr>ML Lifecycle</vt:lpstr>
      <vt:lpstr>Custom ML Platforms</vt:lpstr>
      <vt:lpstr>Introducing</vt:lpstr>
      <vt:lpstr>MLflow Components</vt:lpstr>
      <vt:lpstr>Key Concepts in Tracking</vt:lpstr>
      <vt:lpstr>PowerPoint Presentation</vt:lpstr>
      <vt:lpstr>MLflow Tracking</vt:lpstr>
      <vt:lpstr>MLflow backend stores</vt:lpstr>
      <vt:lpstr>Demo</vt:lpstr>
      <vt:lpstr>MLflow Projects Motivation</vt:lpstr>
      <vt:lpstr>PowerPoint Presentation</vt:lpstr>
      <vt:lpstr>MLflow Projects </vt:lpstr>
      <vt:lpstr>Example MLflow Project</vt:lpstr>
      <vt:lpstr>Demo</vt:lpstr>
      <vt:lpstr>PowerPoint Presentation</vt:lpstr>
      <vt:lpstr>PowerPoint Presentation</vt:lpstr>
      <vt:lpstr>MLflow Models </vt:lpstr>
      <vt:lpstr>Example MLflow Model</vt:lpstr>
      <vt:lpstr>Model Flavors Example</vt:lpstr>
      <vt:lpstr>Model Flavors Example</vt:lpstr>
      <vt:lpstr>Demo</vt:lpstr>
      <vt:lpstr>Get started with MLflow</vt:lpstr>
      <vt:lpstr>0.9.0 Release</vt:lpstr>
      <vt:lpstr>Ongoing MLflow 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 It can be one or two lines.</dc:title>
  <dc:creator>Corey Zumar</dc:creator>
  <cp:lastModifiedBy>Corey Zumar</cp:lastModifiedBy>
  <cp:revision>31</cp:revision>
  <dcterms:created xsi:type="dcterms:W3CDTF">2019-03-25T18:15:42Z</dcterms:created>
  <dcterms:modified xsi:type="dcterms:W3CDTF">2019-03-28T01:34:48Z</dcterms:modified>
</cp:coreProperties>
</file>