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7.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4"/>
    <p:sldMasterId id="2147483707" r:id="rId5"/>
  </p:sldMasterIdLst>
  <p:notesMasterIdLst>
    <p:notesMasterId r:id="rId45"/>
  </p:notesMasterIdLst>
  <p:handoutMasterIdLst>
    <p:handoutMasterId r:id="rId46"/>
  </p:handoutMasterIdLst>
  <p:sldIdLst>
    <p:sldId id="256" r:id="rId6"/>
    <p:sldId id="270" r:id="rId7"/>
    <p:sldId id="562" r:id="rId8"/>
    <p:sldId id="593" r:id="rId9"/>
    <p:sldId id="489" r:id="rId10"/>
    <p:sldId id="498" r:id="rId11"/>
    <p:sldId id="526" r:id="rId12"/>
    <p:sldId id="517" r:id="rId13"/>
    <p:sldId id="507" r:id="rId14"/>
    <p:sldId id="584" r:id="rId15"/>
    <p:sldId id="531" r:id="rId16"/>
    <p:sldId id="561" r:id="rId17"/>
    <p:sldId id="542" r:id="rId18"/>
    <p:sldId id="559" r:id="rId19"/>
    <p:sldId id="560" r:id="rId20"/>
    <p:sldId id="558" r:id="rId21"/>
    <p:sldId id="544" r:id="rId22"/>
    <p:sldId id="588" r:id="rId23"/>
    <p:sldId id="592" r:id="rId24"/>
    <p:sldId id="545" r:id="rId25"/>
    <p:sldId id="546" r:id="rId26"/>
    <p:sldId id="548" r:id="rId27"/>
    <p:sldId id="587" r:id="rId28"/>
    <p:sldId id="563" r:id="rId29"/>
    <p:sldId id="565" r:id="rId30"/>
    <p:sldId id="566" r:id="rId31"/>
    <p:sldId id="568" r:id="rId32"/>
    <p:sldId id="571" r:id="rId33"/>
    <p:sldId id="570" r:id="rId34"/>
    <p:sldId id="589" r:id="rId35"/>
    <p:sldId id="590" r:id="rId36"/>
    <p:sldId id="580" r:id="rId37"/>
    <p:sldId id="577" r:id="rId38"/>
    <p:sldId id="578" r:id="rId39"/>
    <p:sldId id="579" r:id="rId40"/>
    <p:sldId id="557" r:id="rId41"/>
    <p:sldId id="594" r:id="rId42"/>
    <p:sldId id="595" r:id="rId43"/>
    <p:sldId id="58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A8DF53-6C4A-4209-8160-90436243533B}">
          <p14:sldIdLst>
            <p14:sldId id="256"/>
            <p14:sldId id="270"/>
          </p14:sldIdLst>
        </p14:section>
        <p14:section name="Background and Motivation" id="{5B77507E-187E-44F6-B989-5EE54C4A8A53}">
          <p14:sldIdLst>
            <p14:sldId id="562"/>
            <p14:sldId id="593"/>
            <p14:sldId id="489"/>
            <p14:sldId id="498"/>
            <p14:sldId id="526"/>
            <p14:sldId id="517"/>
            <p14:sldId id="507"/>
            <p14:sldId id="584"/>
            <p14:sldId id="531"/>
            <p14:sldId id="561"/>
            <p14:sldId id="542"/>
            <p14:sldId id="559"/>
            <p14:sldId id="560"/>
            <p14:sldId id="558"/>
            <p14:sldId id="544"/>
            <p14:sldId id="588"/>
            <p14:sldId id="592"/>
            <p14:sldId id="545"/>
            <p14:sldId id="546"/>
            <p14:sldId id="548"/>
            <p14:sldId id="587"/>
            <p14:sldId id="563"/>
            <p14:sldId id="565"/>
            <p14:sldId id="566"/>
            <p14:sldId id="568"/>
            <p14:sldId id="571"/>
            <p14:sldId id="570"/>
            <p14:sldId id="589"/>
            <p14:sldId id="590"/>
            <p14:sldId id="580"/>
            <p14:sldId id="577"/>
            <p14:sldId id="578"/>
          </p14:sldIdLst>
        </p14:section>
        <p14:section name="Summary" id="{A78BAFF7-7175-4100-9BEA-3853E933BEBA}">
          <p14:sldIdLst>
            <p14:sldId id="579"/>
            <p14:sldId id="557"/>
            <p14:sldId id="594"/>
            <p14:sldId id="595"/>
            <p14:sldId id="5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 Yong" initials="FY"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5030" autoAdjust="0"/>
  </p:normalViewPr>
  <p:slideViewPr>
    <p:cSldViewPr snapToGrid="0">
      <p:cViewPr varScale="1">
        <p:scale>
          <a:sx n="84" d="100"/>
          <a:sy n="84" d="100"/>
        </p:scale>
        <p:origin x="547" y="82"/>
      </p:cViewPr>
      <p:guideLst/>
    </p:cSldViewPr>
  </p:slideViewPr>
  <p:notesTextViewPr>
    <p:cViewPr>
      <p:scale>
        <a:sx n="1" d="1"/>
        <a:sy n="1" d="1"/>
      </p:scale>
      <p:origin x="0" y="0"/>
    </p:cViewPr>
  </p:notesTextViewPr>
  <p:sorterViewPr>
    <p:cViewPr>
      <p:scale>
        <a:sx n="100" d="100"/>
        <a:sy n="100" d="100"/>
      </p:scale>
      <p:origin x="0" y="-60"/>
    </p:cViewPr>
  </p:sorterViewPr>
  <p:notesViewPr>
    <p:cSldViewPr snapToGrid="0">
      <p:cViewPr varScale="1">
        <p:scale>
          <a:sx n="155" d="100"/>
          <a:sy n="155" d="100"/>
        </p:scale>
        <p:origin x="138" y="6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zhan86\Syncplicity%20Folders\Projects\06_Meeting\2018\2018_07%20Disaggregated%20Analytics%20Storage%20for%20DAT%20Staff\Data\2018_08_bigdata_on_disaggregate_storage_dashboard_v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Intel\chart\slide\301538-1t\instruments\sta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jzhan86\Syncplicity%20Folders\Projects\16_IMDA\2019%20Spark%20PMoF\Spark-PMoF.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zhan86\Syncplicity%20Folders\Projects\16_IMDA\2019%20Spark%20PMoF\Spark-PMoF.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zhan86\Syncplicity%20Folders\Projects\16_IMDA\2019%20Spark%20PMoF\Spark-PMoF.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zhan86\Syncplicity%20Folders\Projects\16_IMDA\2019%20Spark%20PMoF\Spark-PMoF.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zhan86\Syncplicity%20Folders\Projects\10_Conferences\2019\2019_03%20Strata%20Data%20SF\pat.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jzhan86\Syncplicity%20Folders\Projects\10_Conferences\2019\2019_03%20Strata%20Data%20SF\pa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jzhan86\Syncplicity%20Folders\Projects\10_Conferences\2019\2019_03%20Strata%20Data%20SF\pa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altLang="zh-CN" sz="1100"/>
              <a:t>Performance Comparision of Disaggregated analytics storage with different workloads (Normalized) </a:t>
            </a:r>
          </a:p>
        </c:rich>
      </c:tx>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strRef>
              <c:f>summary!$B$38</c:f>
              <c:strCache>
                <c:ptCount val="1"/>
                <c:pt idx="0">
                  <c:v>spark(yarn)  +  Local HDFS (HDD)</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summary!$C$37:$J$37</c:f>
              <c:strCache>
                <c:ptCount val="4"/>
                <c:pt idx="0">
                  <c:v>Batch Query (54 quiries)</c:v>
                </c:pt>
                <c:pt idx="1">
                  <c:v>IO INTENSIVE (7 quiries)</c:v>
                </c:pt>
                <c:pt idx="2">
                  <c:v>TERASORT 1T</c:v>
                </c:pt>
                <c:pt idx="3">
                  <c:v>KMEANS 374g</c:v>
                </c:pt>
              </c:strCache>
            </c:strRef>
          </c:cat>
          <c:val>
            <c:numRef>
              <c:f>summary!$C$38:$J$38</c:f>
              <c:numCache>
                <c:formatCode>0.0_);[Red]\(0.0\)</c:formatCode>
                <c:ptCount val="4"/>
                <c:pt idx="0">
                  <c:v>1</c:v>
                </c:pt>
                <c:pt idx="1">
                  <c:v>1</c:v>
                </c:pt>
                <c:pt idx="2">
                  <c:v>1</c:v>
                </c:pt>
                <c:pt idx="3">
                  <c:v>1</c:v>
                </c:pt>
              </c:numCache>
            </c:numRef>
          </c:val>
        </c:ser>
        <c:ser>
          <c:idx val="3"/>
          <c:order val="1"/>
          <c:tx>
            <c:strRef>
              <c:f>summary!$B$39</c:f>
              <c:strCache>
                <c:ptCount val="1"/>
                <c:pt idx="0">
                  <c:v>spark(yarn)  +  Remote HDFS (HDD)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summary!$C$37:$J$37</c:f>
              <c:strCache>
                <c:ptCount val="4"/>
                <c:pt idx="0">
                  <c:v>Batch Query (54 quiries)</c:v>
                </c:pt>
                <c:pt idx="1">
                  <c:v>IO INTENSIVE (7 quiries)</c:v>
                </c:pt>
                <c:pt idx="2">
                  <c:v>TERASORT 1T</c:v>
                </c:pt>
                <c:pt idx="3">
                  <c:v>KMEANS 374g</c:v>
                </c:pt>
              </c:strCache>
            </c:strRef>
          </c:cat>
          <c:val>
            <c:numRef>
              <c:f>summary!$C$39:$J$39</c:f>
              <c:numCache>
                <c:formatCode>0.0_);[Red]\(0.0\)</c:formatCode>
                <c:ptCount val="4"/>
                <c:pt idx="0">
                  <c:v>0.93258623862387702</c:v>
                </c:pt>
                <c:pt idx="1">
                  <c:v>0.91606607071050772</c:v>
                </c:pt>
                <c:pt idx="2">
                  <c:v>1.3451600127112902</c:v>
                </c:pt>
                <c:pt idx="3">
                  <c:v>0.96135760676870174</c:v>
                </c:pt>
              </c:numCache>
            </c:numRef>
          </c:val>
        </c:ser>
        <c:ser>
          <c:idx val="0"/>
          <c:order val="2"/>
          <c:tx>
            <c:strRef>
              <c:f>summary!$B$40</c:f>
              <c:strCache>
                <c:ptCount val="1"/>
                <c:pt idx="0">
                  <c:v>spark(yarn) +  S3 (HDD)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summary!$C$37:$J$37</c:f>
              <c:strCache>
                <c:ptCount val="4"/>
                <c:pt idx="0">
                  <c:v>Batch Query (54 quiries)</c:v>
                </c:pt>
                <c:pt idx="1">
                  <c:v>IO INTENSIVE (7 quiries)</c:v>
                </c:pt>
                <c:pt idx="2">
                  <c:v>TERASORT 1T</c:v>
                </c:pt>
                <c:pt idx="3">
                  <c:v>KMEANS 374g</c:v>
                </c:pt>
              </c:strCache>
            </c:strRef>
          </c:cat>
          <c:val>
            <c:numRef>
              <c:f>summary!$C$40:$J$40</c:f>
              <c:numCache>
                <c:formatCode>0.0_);[Red]\(0.0\)</c:formatCode>
                <c:ptCount val="4"/>
                <c:pt idx="0">
                  <c:v>0.72714951496078328</c:v>
                </c:pt>
                <c:pt idx="1">
                  <c:v>0.68095437004449189</c:v>
                </c:pt>
                <c:pt idx="2">
                  <c:v>0.38105474971640957</c:v>
                </c:pt>
                <c:pt idx="3">
                  <c:v>0.5620223487061845</c:v>
                </c:pt>
              </c:numCache>
            </c:numRef>
          </c:val>
        </c:ser>
        <c:dLbls>
          <c:showLegendKey val="0"/>
          <c:showVal val="0"/>
          <c:showCatName val="0"/>
          <c:showSerName val="0"/>
          <c:showPercent val="0"/>
          <c:showBubbleSize val="0"/>
        </c:dLbls>
        <c:gapWidth val="219"/>
        <c:overlap val="-27"/>
        <c:axId val="56881904"/>
        <c:axId val="56883472"/>
        <c:extLst>
          <c:ext xmlns:c15="http://schemas.microsoft.com/office/drawing/2012/chart" uri="{02D57815-91ED-43cb-92C2-25804820EDAC}">
            <c15:filteredBarSeries>
              <c15:ser>
                <c:idx val="1"/>
                <c:order val="3"/>
                <c:tx>
                  <c:strRef>
                    <c:extLst>
                      <c:ext uri="{02D57815-91ED-43cb-92C2-25804820EDAC}">
                        <c15:formulaRef>
                          <c15:sqref>summary!$B$41</c15:sqref>
                        </c15:formulaRef>
                      </c:ext>
                    </c:extLst>
                    <c:strCache>
                      <c:ptCount val="1"/>
                      <c:pt idx="0">
                        <c:v>spark(yarn)  + alluxio(SSD) +  S3 (HDD)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summary!$C$37:$J$37</c15:sqref>
                        </c15:formulaRef>
                      </c:ext>
                    </c:extLst>
                    <c:strCache>
                      <c:ptCount val="4"/>
                      <c:pt idx="0">
                        <c:v>Batch Query (54 quiries)</c:v>
                      </c:pt>
                      <c:pt idx="1">
                        <c:v>IO INTENSIVE (7 quiries)</c:v>
                      </c:pt>
                      <c:pt idx="2">
                        <c:v>TERASORT 1T</c:v>
                      </c:pt>
                      <c:pt idx="3">
                        <c:v>KMEANS 374g</c:v>
                      </c:pt>
                    </c:strCache>
                  </c:strRef>
                </c:cat>
                <c:val>
                  <c:numRef>
                    <c:extLst>
                      <c:ext uri="{02D57815-91ED-43cb-92C2-25804820EDAC}">
                        <c15:formulaRef>
                          <c15:sqref>summary!$C$41:$J$41</c15:sqref>
                        </c15:formulaRef>
                      </c:ext>
                    </c:extLst>
                    <c:numCache>
                      <c:formatCode>0.0_);[Red]\(0.0\)</c:formatCode>
                      <c:ptCount val="4"/>
                      <c:pt idx="0">
                        <c:v>1.0668854836138424</c:v>
                      </c:pt>
                      <c:pt idx="1">
                        <c:v>1.1901024050793991</c:v>
                      </c:pt>
                      <c:pt idx="2">
                        <c:v>1.2929899182171165</c:v>
                      </c:pt>
                      <c:pt idx="3">
                        <c:v>1.2585858455315155</c:v>
                      </c:pt>
                    </c:numCache>
                  </c:numRef>
                </c:val>
              </c15:ser>
            </c15:filteredBarSeries>
            <c15:filteredBarSeries>
              <c15:ser>
                <c:idx val="2"/>
                <c:order val="4"/>
                <c:tx>
                  <c:strRef>
                    <c:extLst xmlns:c15="http://schemas.microsoft.com/office/drawing/2012/chart">
                      <c:ext xmlns:c15="http://schemas.microsoft.com/office/drawing/2012/chart" uri="{02D57815-91ED-43cb-92C2-25804820EDAC}">
                        <c15:formulaRef>
                          <c15:sqref>summary!$B$42</c15:sqref>
                        </c15:formulaRef>
                      </c:ext>
                    </c:extLst>
                    <c:strCache>
                      <c:ptCount val="1"/>
                      <c:pt idx="0">
                        <c:v>spark(yarn)  + alluxio(MEM) +  S3 (HDD)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summary!$C$37:$J$37</c15:sqref>
                        </c15:formulaRef>
                      </c:ext>
                    </c:extLst>
                    <c:strCache>
                      <c:ptCount val="4"/>
                      <c:pt idx="0">
                        <c:v>Batch Query (54 quiries)</c:v>
                      </c:pt>
                      <c:pt idx="1">
                        <c:v>IO INTENSIVE (7 quiries)</c:v>
                      </c:pt>
                      <c:pt idx="2">
                        <c:v>TERASORT 1T</c:v>
                      </c:pt>
                      <c:pt idx="3">
                        <c:v>KMEANS 374g</c:v>
                      </c:pt>
                    </c:strCache>
                  </c:strRef>
                </c:cat>
                <c:val>
                  <c:numRef>
                    <c:extLst xmlns:c15="http://schemas.microsoft.com/office/drawing/2012/chart">
                      <c:ext xmlns:c15="http://schemas.microsoft.com/office/drawing/2012/chart" uri="{02D57815-91ED-43cb-92C2-25804820EDAC}">
                        <c15:formulaRef>
                          <c15:sqref>summary!$C$42:$J$42</c15:sqref>
                        </c15:formulaRef>
                      </c:ext>
                    </c:extLst>
                    <c:numCache>
                      <c:formatCode>0.0_);[Red]\(0.0\)</c:formatCode>
                      <c:ptCount val="4"/>
                      <c:pt idx="0">
                        <c:v>1.2404801599856177</c:v>
                      </c:pt>
                      <c:pt idx="1">
                        <c:v>1.4279756021119121</c:v>
                      </c:pt>
                      <c:pt idx="2">
                        <c:v>1.0986086640398123</c:v>
                      </c:pt>
                      <c:pt idx="3">
                        <c:v>0.99302068684225053</c:v>
                      </c:pt>
                    </c:numCache>
                  </c:numRef>
                </c:val>
              </c15:ser>
            </c15:filteredBarSeries>
          </c:ext>
        </c:extLst>
      </c:barChart>
      <c:catAx>
        <c:axId val="5688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83472"/>
        <c:crosses val="autoZero"/>
        <c:auto val="1"/>
        <c:lblAlgn val="ctr"/>
        <c:lblOffset val="100"/>
        <c:noMultiLvlLbl val="0"/>
      </c:catAx>
      <c:valAx>
        <c:axId val="56883472"/>
        <c:scaling>
          <c:orientation val="minMax"/>
        </c:scaling>
        <c:delete val="0"/>
        <c:axPos val="l"/>
        <c:majorGridlines>
          <c:spPr>
            <a:ln w="9525" cap="flat" cmpd="sng" algn="ctr">
              <a:solidFill>
                <a:schemeClr val="tx1">
                  <a:lumMod val="15000"/>
                  <a:lumOff val="85000"/>
                </a:schemeClr>
              </a:solidFill>
              <a:round/>
            </a:ln>
            <a:effectLst/>
          </c:spPr>
        </c:majorGridlines>
        <c:numFmt formatCode="0.0_);[Red]\(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81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[stats.xlsx]CPU!PivotTable1</c:name>
    <c:fmtId val="-1"/>
  </c:pivotSource>
  <c:chart>
    <c:title>
      <c:tx>
        <c:rich>
          <a:bodyPr/>
          <a:lstStyle/>
          <a:p>
            <a:pPr>
              <a:defRPr/>
            </a:pPr>
            <a:r>
              <a:rPr lang="en-US" dirty="0" smtClean="0"/>
              <a:t>Spark Worker</a:t>
            </a:r>
            <a:r>
              <a:rPr lang="en-US" baseline="0" dirty="0" smtClean="0"/>
              <a:t> Node</a:t>
            </a:r>
            <a:r>
              <a:rPr lang="en-US" dirty="0" smtClean="0"/>
              <a:t> CPU </a:t>
            </a:r>
            <a:r>
              <a:rPr lang="en-US" dirty="0"/>
              <a:t>Utilization</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areaChart>
        <c:grouping val="stacked"/>
        <c:varyColors val="0"/>
        <c:ser>
          <c:idx val="0"/>
          <c:order val="0"/>
          <c:tx>
            <c:strRef>
              <c:f>CPU!$M$3:$M$4</c:f>
              <c:strCache>
                <c:ptCount val="1"/>
                <c:pt idx="0">
                  <c:v>Average of %user</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CPU!$M$5:$M$469</c:f>
              <c:numCache>
                <c:formatCode>General</c:formatCode>
                <c:ptCount val="464"/>
                <c:pt idx="0">
                  <c:v>0.47</c:v>
                </c:pt>
                <c:pt idx="1">
                  <c:v>0.5</c:v>
                </c:pt>
                <c:pt idx="2">
                  <c:v>0.48</c:v>
                </c:pt>
                <c:pt idx="3">
                  <c:v>0.48</c:v>
                </c:pt>
                <c:pt idx="4">
                  <c:v>0.5</c:v>
                </c:pt>
                <c:pt idx="5">
                  <c:v>0.48</c:v>
                </c:pt>
                <c:pt idx="6">
                  <c:v>0.49</c:v>
                </c:pt>
                <c:pt idx="7">
                  <c:v>0.48</c:v>
                </c:pt>
                <c:pt idx="8">
                  <c:v>0.56000000000000005</c:v>
                </c:pt>
                <c:pt idx="9">
                  <c:v>1.35</c:v>
                </c:pt>
                <c:pt idx="10">
                  <c:v>0.5</c:v>
                </c:pt>
                <c:pt idx="11">
                  <c:v>0.49</c:v>
                </c:pt>
                <c:pt idx="12">
                  <c:v>0.48</c:v>
                </c:pt>
                <c:pt idx="13">
                  <c:v>0.47</c:v>
                </c:pt>
                <c:pt idx="14">
                  <c:v>0.48</c:v>
                </c:pt>
                <c:pt idx="15">
                  <c:v>0.45</c:v>
                </c:pt>
                <c:pt idx="16">
                  <c:v>0.62</c:v>
                </c:pt>
                <c:pt idx="17">
                  <c:v>0.49</c:v>
                </c:pt>
                <c:pt idx="18">
                  <c:v>0.64</c:v>
                </c:pt>
                <c:pt idx="19">
                  <c:v>0.43</c:v>
                </c:pt>
                <c:pt idx="20">
                  <c:v>0.53</c:v>
                </c:pt>
                <c:pt idx="21">
                  <c:v>0.53</c:v>
                </c:pt>
                <c:pt idx="22">
                  <c:v>0.48</c:v>
                </c:pt>
                <c:pt idx="23">
                  <c:v>0.23</c:v>
                </c:pt>
                <c:pt idx="24">
                  <c:v>2.19</c:v>
                </c:pt>
                <c:pt idx="25">
                  <c:v>13.88</c:v>
                </c:pt>
                <c:pt idx="26">
                  <c:v>3.33</c:v>
                </c:pt>
                <c:pt idx="27">
                  <c:v>1.86</c:v>
                </c:pt>
                <c:pt idx="28">
                  <c:v>1.6</c:v>
                </c:pt>
                <c:pt idx="29">
                  <c:v>1.48</c:v>
                </c:pt>
                <c:pt idx="30">
                  <c:v>1.65</c:v>
                </c:pt>
                <c:pt idx="31">
                  <c:v>1.72</c:v>
                </c:pt>
                <c:pt idx="32">
                  <c:v>1.45</c:v>
                </c:pt>
                <c:pt idx="33">
                  <c:v>1.45</c:v>
                </c:pt>
                <c:pt idx="34">
                  <c:v>1.48</c:v>
                </c:pt>
                <c:pt idx="35">
                  <c:v>1.45</c:v>
                </c:pt>
                <c:pt idx="36">
                  <c:v>1.38</c:v>
                </c:pt>
                <c:pt idx="37">
                  <c:v>1.48</c:v>
                </c:pt>
                <c:pt idx="38">
                  <c:v>1.56</c:v>
                </c:pt>
                <c:pt idx="39">
                  <c:v>1.42</c:v>
                </c:pt>
                <c:pt idx="40">
                  <c:v>1.65</c:v>
                </c:pt>
                <c:pt idx="41">
                  <c:v>1.41</c:v>
                </c:pt>
                <c:pt idx="42">
                  <c:v>1.42</c:v>
                </c:pt>
                <c:pt idx="43">
                  <c:v>1.33</c:v>
                </c:pt>
                <c:pt idx="44">
                  <c:v>1.39</c:v>
                </c:pt>
                <c:pt idx="45">
                  <c:v>1.22</c:v>
                </c:pt>
                <c:pt idx="46">
                  <c:v>1.21</c:v>
                </c:pt>
                <c:pt idx="47">
                  <c:v>1.1399999999999999</c:v>
                </c:pt>
                <c:pt idx="48">
                  <c:v>1.26</c:v>
                </c:pt>
                <c:pt idx="49">
                  <c:v>1.02</c:v>
                </c:pt>
                <c:pt idx="50">
                  <c:v>0.85</c:v>
                </c:pt>
                <c:pt idx="51">
                  <c:v>1.04</c:v>
                </c:pt>
                <c:pt idx="52">
                  <c:v>1.0900000000000001</c:v>
                </c:pt>
                <c:pt idx="53">
                  <c:v>1.03</c:v>
                </c:pt>
                <c:pt idx="54">
                  <c:v>1.1299999999999999</c:v>
                </c:pt>
                <c:pt idx="55">
                  <c:v>1.04</c:v>
                </c:pt>
                <c:pt idx="56">
                  <c:v>1.0900000000000001</c:v>
                </c:pt>
                <c:pt idx="57">
                  <c:v>1.1499999999999999</c:v>
                </c:pt>
                <c:pt idx="58">
                  <c:v>1.07</c:v>
                </c:pt>
                <c:pt idx="59">
                  <c:v>1.1299999999999999</c:v>
                </c:pt>
                <c:pt idx="60">
                  <c:v>1.07</c:v>
                </c:pt>
                <c:pt idx="61">
                  <c:v>1.07</c:v>
                </c:pt>
                <c:pt idx="62">
                  <c:v>1.1399999999999999</c:v>
                </c:pt>
                <c:pt idx="63">
                  <c:v>1.05</c:v>
                </c:pt>
                <c:pt idx="64">
                  <c:v>1.34</c:v>
                </c:pt>
                <c:pt idx="65">
                  <c:v>1.04</c:v>
                </c:pt>
                <c:pt idx="66">
                  <c:v>1.1499999999999999</c:v>
                </c:pt>
                <c:pt idx="67">
                  <c:v>1.19</c:v>
                </c:pt>
                <c:pt idx="68">
                  <c:v>1.1599999999999999</c:v>
                </c:pt>
                <c:pt idx="69">
                  <c:v>1.6</c:v>
                </c:pt>
                <c:pt idx="70">
                  <c:v>1.2</c:v>
                </c:pt>
                <c:pt idx="71">
                  <c:v>1.19</c:v>
                </c:pt>
                <c:pt idx="72">
                  <c:v>1.03</c:v>
                </c:pt>
                <c:pt idx="73">
                  <c:v>0.92</c:v>
                </c:pt>
                <c:pt idx="74">
                  <c:v>0.91</c:v>
                </c:pt>
                <c:pt idx="75">
                  <c:v>0.79</c:v>
                </c:pt>
                <c:pt idx="76">
                  <c:v>0.77</c:v>
                </c:pt>
                <c:pt idx="77">
                  <c:v>0.7</c:v>
                </c:pt>
                <c:pt idx="78">
                  <c:v>0.56000000000000005</c:v>
                </c:pt>
                <c:pt idx="79">
                  <c:v>0.56000000000000005</c:v>
                </c:pt>
                <c:pt idx="80">
                  <c:v>0.72</c:v>
                </c:pt>
                <c:pt idx="81">
                  <c:v>0.7</c:v>
                </c:pt>
                <c:pt idx="82">
                  <c:v>0.72</c:v>
                </c:pt>
                <c:pt idx="83">
                  <c:v>0.69</c:v>
                </c:pt>
                <c:pt idx="84">
                  <c:v>0.69</c:v>
                </c:pt>
                <c:pt idx="85">
                  <c:v>0.67</c:v>
                </c:pt>
                <c:pt idx="86">
                  <c:v>0.62</c:v>
                </c:pt>
                <c:pt idx="87">
                  <c:v>0.56999999999999995</c:v>
                </c:pt>
                <c:pt idx="88">
                  <c:v>0.53</c:v>
                </c:pt>
                <c:pt idx="89">
                  <c:v>0.5</c:v>
                </c:pt>
                <c:pt idx="90">
                  <c:v>0.52</c:v>
                </c:pt>
                <c:pt idx="91">
                  <c:v>0.53</c:v>
                </c:pt>
                <c:pt idx="92">
                  <c:v>0.5</c:v>
                </c:pt>
                <c:pt idx="93">
                  <c:v>0.51</c:v>
                </c:pt>
                <c:pt idx="94">
                  <c:v>22.61</c:v>
                </c:pt>
                <c:pt idx="95">
                  <c:v>50.49</c:v>
                </c:pt>
                <c:pt idx="96">
                  <c:v>62.47</c:v>
                </c:pt>
                <c:pt idx="97">
                  <c:v>74.569999999999993</c:v>
                </c:pt>
                <c:pt idx="98">
                  <c:v>78.22</c:v>
                </c:pt>
                <c:pt idx="99">
                  <c:v>70.61</c:v>
                </c:pt>
                <c:pt idx="100">
                  <c:v>76.27</c:v>
                </c:pt>
                <c:pt idx="101">
                  <c:v>83.19</c:v>
                </c:pt>
                <c:pt idx="102">
                  <c:v>31.49</c:v>
                </c:pt>
                <c:pt idx="103">
                  <c:v>20.11</c:v>
                </c:pt>
                <c:pt idx="104">
                  <c:v>35.380000000000003</c:v>
                </c:pt>
                <c:pt idx="105">
                  <c:v>81.47</c:v>
                </c:pt>
                <c:pt idx="106">
                  <c:v>63.6</c:v>
                </c:pt>
                <c:pt idx="107">
                  <c:v>65.16</c:v>
                </c:pt>
                <c:pt idx="108">
                  <c:v>72.17</c:v>
                </c:pt>
                <c:pt idx="109">
                  <c:v>48.86</c:v>
                </c:pt>
                <c:pt idx="110">
                  <c:v>46.94</c:v>
                </c:pt>
                <c:pt idx="111">
                  <c:v>30.59</c:v>
                </c:pt>
                <c:pt idx="112">
                  <c:v>27.16</c:v>
                </c:pt>
                <c:pt idx="113">
                  <c:v>16.649999999999999</c:v>
                </c:pt>
                <c:pt idx="114">
                  <c:v>12.57</c:v>
                </c:pt>
                <c:pt idx="115">
                  <c:v>7.08</c:v>
                </c:pt>
                <c:pt idx="116">
                  <c:v>6.46</c:v>
                </c:pt>
                <c:pt idx="117">
                  <c:v>6.1</c:v>
                </c:pt>
                <c:pt idx="118">
                  <c:v>6.22</c:v>
                </c:pt>
                <c:pt idx="119">
                  <c:v>35.619999999999997</c:v>
                </c:pt>
                <c:pt idx="120">
                  <c:v>4.3099999999999996</c:v>
                </c:pt>
                <c:pt idx="121">
                  <c:v>13.53</c:v>
                </c:pt>
                <c:pt idx="122">
                  <c:v>4.07</c:v>
                </c:pt>
                <c:pt idx="123">
                  <c:v>4.13</c:v>
                </c:pt>
                <c:pt idx="124">
                  <c:v>17.66</c:v>
                </c:pt>
                <c:pt idx="125">
                  <c:v>31.77</c:v>
                </c:pt>
                <c:pt idx="126">
                  <c:v>7.49</c:v>
                </c:pt>
                <c:pt idx="127">
                  <c:v>5.91</c:v>
                </c:pt>
                <c:pt idx="128">
                  <c:v>31.42</c:v>
                </c:pt>
                <c:pt idx="129">
                  <c:v>4.41</c:v>
                </c:pt>
                <c:pt idx="130">
                  <c:v>27.27</c:v>
                </c:pt>
                <c:pt idx="131">
                  <c:v>5.15</c:v>
                </c:pt>
                <c:pt idx="132">
                  <c:v>7.46</c:v>
                </c:pt>
                <c:pt idx="133">
                  <c:v>7.31</c:v>
                </c:pt>
                <c:pt idx="134">
                  <c:v>5.95</c:v>
                </c:pt>
                <c:pt idx="135">
                  <c:v>32.83</c:v>
                </c:pt>
                <c:pt idx="136">
                  <c:v>10.66</c:v>
                </c:pt>
                <c:pt idx="137">
                  <c:v>10.88</c:v>
                </c:pt>
                <c:pt idx="138">
                  <c:v>23.01</c:v>
                </c:pt>
                <c:pt idx="139">
                  <c:v>35.54</c:v>
                </c:pt>
                <c:pt idx="140">
                  <c:v>8.94</c:v>
                </c:pt>
                <c:pt idx="141">
                  <c:v>8.68</c:v>
                </c:pt>
                <c:pt idx="142">
                  <c:v>6.18</c:v>
                </c:pt>
                <c:pt idx="143">
                  <c:v>6.52</c:v>
                </c:pt>
                <c:pt idx="144">
                  <c:v>13.96</c:v>
                </c:pt>
                <c:pt idx="145">
                  <c:v>7.37</c:v>
                </c:pt>
                <c:pt idx="146">
                  <c:v>6.26</c:v>
                </c:pt>
                <c:pt idx="147">
                  <c:v>8.91</c:v>
                </c:pt>
                <c:pt idx="148">
                  <c:v>6.64</c:v>
                </c:pt>
                <c:pt idx="149">
                  <c:v>4.28</c:v>
                </c:pt>
                <c:pt idx="150">
                  <c:v>7.86</c:v>
                </c:pt>
                <c:pt idx="151">
                  <c:v>6.06</c:v>
                </c:pt>
                <c:pt idx="152">
                  <c:v>5.89</c:v>
                </c:pt>
                <c:pt idx="153">
                  <c:v>6.71</c:v>
                </c:pt>
                <c:pt idx="154">
                  <c:v>5.34</c:v>
                </c:pt>
                <c:pt idx="155">
                  <c:v>4.84</c:v>
                </c:pt>
                <c:pt idx="156">
                  <c:v>6.01</c:v>
                </c:pt>
                <c:pt idx="157">
                  <c:v>5</c:v>
                </c:pt>
                <c:pt idx="158">
                  <c:v>11.81</c:v>
                </c:pt>
                <c:pt idx="159">
                  <c:v>4.87</c:v>
                </c:pt>
                <c:pt idx="160">
                  <c:v>28.31</c:v>
                </c:pt>
                <c:pt idx="161">
                  <c:v>6.5</c:v>
                </c:pt>
                <c:pt idx="162">
                  <c:v>5.51</c:v>
                </c:pt>
                <c:pt idx="163">
                  <c:v>5.94</c:v>
                </c:pt>
                <c:pt idx="164">
                  <c:v>5.85</c:v>
                </c:pt>
                <c:pt idx="165">
                  <c:v>3.13</c:v>
                </c:pt>
                <c:pt idx="166">
                  <c:v>4.47</c:v>
                </c:pt>
                <c:pt idx="167">
                  <c:v>9.75</c:v>
                </c:pt>
                <c:pt idx="168">
                  <c:v>5.76</c:v>
                </c:pt>
                <c:pt idx="169">
                  <c:v>7.56</c:v>
                </c:pt>
                <c:pt idx="170">
                  <c:v>11.12</c:v>
                </c:pt>
                <c:pt idx="171">
                  <c:v>5.67</c:v>
                </c:pt>
                <c:pt idx="172">
                  <c:v>6.42</c:v>
                </c:pt>
                <c:pt idx="173">
                  <c:v>5</c:v>
                </c:pt>
                <c:pt idx="174">
                  <c:v>4.55</c:v>
                </c:pt>
                <c:pt idx="175">
                  <c:v>3.2</c:v>
                </c:pt>
                <c:pt idx="176">
                  <c:v>11.25</c:v>
                </c:pt>
                <c:pt idx="177">
                  <c:v>8.51</c:v>
                </c:pt>
                <c:pt idx="178">
                  <c:v>8.2799999999999994</c:v>
                </c:pt>
                <c:pt idx="179">
                  <c:v>6.89</c:v>
                </c:pt>
                <c:pt idx="180">
                  <c:v>48.34</c:v>
                </c:pt>
                <c:pt idx="181">
                  <c:v>19.32</c:v>
                </c:pt>
                <c:pt idx="182">
                  <c:v>13.66</c:v>
                </c:pt>
                <c:pt idx="183">
                  <c:v>38.549999999999997</c:v>
                </c:pt>
                <c:pt idx="184">
                  <c:v>1.69</c:v>
                </c:pt>
                <c:pt idx="185">
                  <c:v>0.87</c:v>
                </c:pt>
                <c:pt idx="186">
                  <c:v>0.91</c:v>
                </c:pt>
                <c:pt idx="187">
                  <c:v>0.9</c:v>
                </c:pt>
                <c:pt idx="188">
                  <c:v>0.89</c:v>
                </c:pt>
                <c:pt idx="189">
                  <c:v>1.53</c:v>
                </c:pt>
                <c:pt idx="190">
                  <c:v>3.02</c:v>
                </c:pt>
                <c:pt idx="191">
                  <c:v>3.83</c:v>
                </c:pt>
                <c:pt idx="192">
                  <c:v>3.36</c:v>
                </c:pt>
                <c:pt idx="193">
                  <c:v>1</c:v>
                </c:pt>
                <c:pt idx="194">
                  <c:v>0.51</c:v>
                </c:pt>
                <c:pt idx="195">
                  <c:v>0.5</c:v>
                </c:pt>
                <c:pt idx="196">
                  <c:v>20.68</c:v>
                </c:pt>
                <c:pt idx="197">
                  <c:v>11.27</c:v>
                </c:pt>
                <c:pt idx="198">
                  <c:v>41.83</c:v>
                </c:pt>
                <c:pt idx="199">
                  <c:v>8.9499999999999993</c:v>
                </c:pt>
                <c:pt idx="200">
                  <c:v>66.75</c:v>
                </c:pt>
                <c:pt idx="201">
                  <c:v>23.85</c:v>
                </c:pt>
                <c:pt idx="202">
                  <c:v>92.37</c:v>
                </c:pt>
                <c:pt idx="203">
                  <c:v>91.08</c:v>
                </c:pt>
                <c:pt idx="204">
                  <c:v>91.82</c:v>
                </c:pt>
                <c:pt idx="205">
                  <c:v>75.58</c:v>
                </c:pt>
                <c:pt idx="206">
                  <c:v>92.19</c:v>
                </c:pt>
                <c:pt idx="207">
                  <c:v>96.41</c:v>
                </c:pt>
                <c:pt idx="208">
                  <c:v>94.42</c:v>
                </c:pt>
                <c:pt idx="209">
                  <c:v>96.04</c:v>
                </c:pt>
                <c:pt idx="210">
                  <c:v>96.65</c:v>
                </c:pt>
                <c:pt idx="211">
                  <c:v>97.53</c:v>
                </c:pt>
                <c:pt idx="212">
                  <c:v>95.79</c:v>
                </c:pt>
                <c:pt idx="213">
                  <c:v>40.020000000000003</c:v>
                </c:pt>
                <c:pt idx="214">
                  <c:v>78.97</c:v>
                </c:pt>
                <c:pt idx="215">
                  <c:v>85.96</c:v>
                </c:pt>
                <c:pt idx="216">
                  <c:v>93.97</c:v>
                </c:pt>
                <c:pt idx="217">
                  <c:v>82.03</c:v>
                </c:pt>
                <c:pt idx="218">
                  <c:v>54.78</c:v>
                </c:pt>
                <c:pt idx="219">
                  <c:v>77.38</c:v>
                </c:pt>
                <c:pt idx="220">
                  <c:v>62.76</c:v>
                </c:pt>
                <c:pt idx="221">
                  <c:v>96.09</c:v>
                </c:pt>
                <c:pt idx="222">
                  <c:v>87.87</c:v>
                </c:pt>
                <c:pt idx="223">
                  <c:v>42.4</c:v>
                </c:pt>
                <c:pt idx="224">
                  <c:v>32.21</c:v>
                </c:pt>
                <c:pt idx="225">
                  <c:v>89.45</c:v>
                </c:pt>
                <c:pt idx="226">
                  <c:v>81.540000000000006</c:v>
                </c:pt>
                <c:pt idx="227">
                  <c:v>82.26</c:v>
                </c:pt>
                <c:pt idx="228">
                  <c:v>73.790000000000006</c:v>
                </c:pt>
                <c:pt idx="229">
                  <c:v>54.31</c:v>
                </c:pt>
                <c:pt idx="230">
                  <c:v>19.420000000000002</c:v>
                </c:pt>
                <c:pt idx="231">
                  <c:v>61.07</c:v>
                </c:pt>
                <c:pt idx="232">
                  <c:v>97.01</c:v>
                </c:pt>
                <c:pt idx="233">
                  <c:v>95.67</c:v>
                </c:pt>
                <c:pt idx="234">
                  <c:v>75.13</c:v>
                </c:pt>
                <c:pt idx="235">
                  <c:v>82.87</c:v>
                </c:pt>
                <c:pt idx="236">
                  <c:v>95.8</c:v>
                </c:pt>
                <c:pt idx="237">
                  <c:v>89.69</c:v>
                </c:pt>
                <c:pt idx="238">
                  <c:v>92.3</c:v>
                </c:pt>
                <c:pt idx="239">
                  <c:v>65.150000000000006</c:v>
                </c:pt>
                <c:pt idx="240">
                  <c:v>70.33</c:v>
                </c:pt>
                <c:pt idx="241">
                  <c:v>23.35</c:v>
                </c:pt>
                <c:pt idx="242">
                  <c:v>55.76</c:v>
                </c:pt>
                <c:pt idx="243">
                  <c:v>69.23</c:v>
                </c:pt>
                <c:pt idx="244">
                  <c:v>88.62</c:v>
                </c:pt>
                <c:pt idx="245">
                  <c:v>53.92</c:v>
                </c:pt>
                <c:pt idx="246">
                  <c:v>61.87</c:v>
                </c:pt>
                <c:pt idx="247">
                  <c:v>48.52</c:v>
                </c:pt>
                <c:pt idx="248">
                  <c:v>85.08</c:v>
                </c:pt>
                <c:pt idx="249">
                  <c:v>90.33</c:v>
                </c:pt>
                <c:pt idx="250">
                  <c:v>96.73</c:v>
                </c:pt>
                <c:pt idx="251">
                  <c:v>85.51</c:v>
                </c:pt>
                <c:pt idx="252">
                  <c:v>98.02</c:v>
                </c:pt>
                <c:pt idx="253">
                  <c:v>79.709999999999994</c:v>
                </c:pt>
                <c:pt idx="254">
                  <c:v>29.95</c:v>
                </c:pt>
                <c:pt idx="255">
                  <c:v>96.45</c:v>
                </c:pt>
                <c:pt idx="256">
                  <c:v>91.09</c:v>
                </c:pt>
                <c:pt idx="257">
                  <c:v>92.78</c:v>
                </c:pt>
                <c:pt idx="258">
                  <c:v>91.96</c:v>
                </c:pt>
                <c:pt idx="259">
                  <c:v>66.7</c:v>
                </c:pt>
                <c:pt idx="260">
                  <c:v>93.08</c:v>
                </c:pt>
                <c:pt idx="261">
                  <c:v>97.38</c:v>
                </c:pt>
                <c:pt idx="262">
                  <c:v>95.93</c:v>
                </c:pt>
                <c:pt idx="263">
                  <c:v>82</c:v>
                </c:pt>
                <c:pt idx="264">
                  <c:v>84.78</c:v>
                </c:pt>
                <c:pt idx="265">
                  <c:v>86.53</c:v>
                </c:pt>
                <c:pt idx="266">
                  <c:v>91.22</c:v>
                </c:pt>
                <c:pt idx="267">
                  <c:v>89.32</c:v>
                </c:pt>
                <c:pt idx="268">
                  <c:v>98.14</c:v>
                </c:pt>
                <c:pt idx="269">
                  <c:v>44.94</c:v>
                </c:pt>
                <c:pt idx="270">
                  <c:v>82.48</c:v>
                </c:pt>
                <c:pt idx="271">
                  <c:v>97.79</c:v>
                </c:pt>
                <c:pt idx="272">
                  <c:v>97.27</c:v>
                </c:pt>
                <c:pt idx="273">
                  <c:v>97.47</c:v>
                </c:pt>
                <c:pt idx="274">
                  <c:v>94.41</c:v>
                </c:pt>
                <c:pt idx="275">
                  <c:v>96.57</c:v>
                </c:pt>
                <c:pt idx="276">
                  <c:v>86.98</c:v>
                </c:pt>
                <c:pt idx="277">
                  <c:v>91.18</c:v>
                </c:pt>
                <c:pt idx="278">
                  <c:v>66.95</c:v>
                </c:pt>
                <c:pt idx="279">
                  <c:v>85.46</c:v>
                </c:pt>
                <c:pt idx="280">
                  <c:v>87.98</c:v>
                </c:pt>
                <c:pt idx="281">
                  <c:v>71.89</c:v>
                </c:pt>
                <c:pt idx="282">
                  <c:v>51.73</c:v>
                </c:pt>
                <c:pt idx="283">
                  <c:v>81.87</c:v>
                </c:pt>
                <c:pt idx="284">
                  <c:v>92.1</c:v>
                </c:pt>
                <c:pt idx="285">
                  <c:v>80.09</c:v>
                </c:pt>
                <c:pt idx="286">
                  <c:v>24.14</c:v>
                </c:pt>
                <c:pt idx="287">
                  <c:v>87.51</c:v>
                </c:pt>
                <c:pt idx="288">
                  <c:v>92.37</c:v>
                </c:pt>
                <c:pt idx="289">
                  <c:v>96.63</c:v>
                </c:pt>
                <c:pt idx="290">
                  <c:v>95.35</c:v>
                </c:pt>
                <c:pt idx="291">
                  <c:v>82.66</c:v>
                </c:pt>
                <c:pt idx="292">
                  <c:v>20.62</c:v>
                </c:pt>
                <c:pt idx="293">
                  <c:v>69.040000000000006</c:v>
                </c:pt>
                <c:pt idx="294">
                  <c:v>51.47</c:v>
                </c:pt>
                <c:pt idx="295">
                  <c:v>81.41</c:v>
                </c:pt>
                <c:pt idx="296">
                  <c:v>18.34</c:v>
                </c:pt>
                <c:pt idx="297">
                  <c:v>40.97</c:v>
                </c:pt>
                <c:pt idx="298">
                  <c:v>97.37</c:v>
                </c:pt>
                <c:pt idx="299">
                  <c:v>97.69</c:v>
                </c:pt>
                <c:pt idx="300">
                  <c:v>98.04</c:v>
                </c:pt>
                <c:pt idx="301">
                  <c:v>97.42</c:v>
                </c:pt>
                <c:pt idx="302">
                  <c:v>61.03</c:v>
                </c:pt>
                <c:pt idx="303">
                  <c:v>92.12</c:v>
                </c:pt>
                <c:pt idx="304">
                  <c:v>97.83</c:v>
                </c:pt>
                <c:pt idx="305">
                  <c:v>96.78</c:v>
                </c:pt>
                <c:pt idx="306">
                  <c:v>97.96</c:v>
                </c:pt>
                <c:pt idx="307">
                  <c:v>97.29</c:v>
                </c:pt>
                <c:pt idx="308">
                  <c:v>47.65</c:v>
                </c:pt>
                <c:pt idx="309">
                  <c:v>96.86</c:v>
                </c:pt>
                <c:pt idx="310">
                  <c:v>96.33</c:v>
                </c:pt>
                <c:pt idx="311">
                  <c:v>97.94</c:v>
                </c:pt>
                <c:pt idx="312">
                  <c:v>92.93</c:v>
                </c:pt>
                <c:pt idx="313">
                  <c:v>77.47</c:v>
                </c:pt>
                <c:pt idx="314">
                  <c:v>82.11</c:v>
                </c:pt>
                <c:pt idx="315">
                  <c:v>84.15</c:v>
                </c:pt>
                <c:pt idx="316">
                  <c:v>68.14</c:v>
                </c:pt>
                <c:pt idx="317">
                  <c:v>69.040000000000006</c:v>
                </c:pt>
                <c:pt idx="318">
                  <c:v>66.08</c:v>
                </c:pt>
                <c:pt idx="319">
                  <c:v>64.05</c:v>
                </c:pt>
                <c:pt idx="320">
                  <c:v>92.16</c:v>
                </c:pt>
                <c:pt idx="321">
                  <c:v>64.75</c:v>
                </c:pt>
                <c:pt idx="322">
                  <c:v>94.77</c:v>
                </c:pt>
                <c:pt idx="323">
                  <c:v>87.04</c:v>
                </c:pt>
                <c:pt idx="324">
                  <c:v>97.35</c:v>
                </c:pt>
                <c:pt idx="325">
                  <c:v>96.5</c:v>
                </c:pt>
                <c:pt idx="326">
                  <c:v>93.03</c:v>
                </c:pt>
                <c:pt idx="327">
                  <c:v>97.62</c:v>
                </c:pt>
                <c:pt idx="328">
                  <c:v>81.78</c:v>
                </c:pt>
                <c:pt idx="329">
                  <c:v>81.78</c:v>
                </c:pt>
                <c:pt idx="330">
                  <c:v>94.39</c:v>
                </c:pt>
                <c:pt idx="331">
                  <c:v>96.16</c:v>
                </c:pt>
                <c:pt idx="332">
                  <c:v>96.26</c:v>
                </c:pt>
                <c:pt idx="333">
                  <c:v>94.91</c:v>
                </c:pt>
                <c:pt idx="334">
                  <c:v>97.15</c:v>
                </c:pt>
                <c:pt idx="335">
                  <c:v>41.68</c:v>
                </c:pt>
                <c:pt idx="336">
                  <c:v>20.97</c:v>
                </c:pt>
                <c:pt idx="337">
                  <c:v>52.94</c:v>
                </c:pt>
                <c:pt idx="338">
                  <c:v>95.64</c:v>
                </c:pt>
                <c:pt idx="339">
                  <c:v>82.04</c:v>
                </c:pt>
                <c:pt idx="340">
                  <c:v>97.45</c:v>
                </c:pt>
                <c:pt idx="341">
                  <c:v>96.88</c:v>
                </c:pt>
                <c:pt idx="342">
                  <c:v>40.26</c:v>
                </c:pt>
                <c:pt idx="343">
                  <c:v>38.47</c:v>
                </c:pt>
                <c:pt idx="344">
                  <c:v>74.900000000000006</c:v>
                </c:pt>
                <c:pt idx="345">
                  <c:v>94.32</c:v>
                </c:pt>
                <c:pt idx="346">
                  <c:v>97.82</c:v>
                </c:pt>
                <c:pt idx="347">
                  <c:v>97.91</c:v>
                </c:pt>
                <c:pt idx="348">
                  <c:v>91.91</c:v>
                </c:pt>
                <c:pt idx="349">
                  <c:v>92.68</c:v>
                </c:pt>
                <c:pt idx="350">
                  <c:v>97.72</c:v>
                </c:pt>
                <c:pt idx="351">
                  <c:v>88.6</c:v>
                </c:pt>
                <c:pt idx="352">
                  <c:v>59.42</c:v>
                </c:pt>
                <c:pt idx="353">
                  <c:v>69.12</c:v>
                </c:pt>
                <c:pt idx="354">
                  <c:v>85.92</c:v>
                </c:pt>
                <c:pt idx="355">
                  <c:v>97.58</c:v>
                </c:pt>
                <c:pt idx="356">
                  <c:v>94.39</c:v>
                </c:pt>
                <c:pt idx="357">
                  <c:v>96.81</c:v>
                </c:pt>
                <c:pt idx="358">
                  <c:v>97.86</c:v>
                </c:pt>
                <c:pt idx="359">
                  <c:v>93.95</c:v>
                </c:pt>
                <c:pt idx="360">
                  <c:v>97.19</c:v>
                </c:pt>
                <c:pt idx="361">
                  <c:v>91.22</c:v>
                </c:pt>
                <c:pt idx="362">
                  <c:v>85.05</c:v>
                </c:pt>
                <c:pt idx="363">
                  <c:v>82.65</c:v>
                </c:pt>
                <c:pt idx="364">
                  <c:v>96.32</c:v>
                </c:pt>
                <c:pt idx="365">
                  <c:v>96.64</c:v>
                </c:pt>
                <c:pt idx="366">
                  <c:v>96.13</c:v>
                </c:pt>
                <c:pt idx="367">
                  <c:v>96.07</c:v>
                </c:pt>
                <c:pt idx="368">
                  <c:v>88.81</c:v>
                </c:pt>
                <c:pt idx="369">
                  <c:v>95.24</c:v>
                </c:pt>
                <c:pt idx="370">
                  <c:v>95.4</c:v>
                </c:pt>
                <c:pt idx="371">
                  <c:v>96</c:v>
                </c:pt>
                <c:pt idx="372">
                  <c:v>84.67</c:v>
                </c:pt>
                <c:pt idx="373">
                  <c:v>65.56</c:v>
                </c:pt>
                <c:pt idx="374">
                  <c:v>88.76</c:v>
                </c:pt>
                <c:pt idx="375">
                  <c:v>69.290000000000006</c:v>
                </c:pt>
                <c:pt idx="376">
                  <c:v>73.47</c:v>
                </c:pt>
                <c:pt idx="377">
                  <c:v>94.99</c:v>
                </c:pt>
                <c:pt idx="378">
                  <c:v>96.23</c:v>
                </c:pt>
                <c:pt idx="379">
                  <c:v>85.33</c:v>
                </c:pt>
                <c:pt idx="380">
                  <c:v>92.32</c:v>
                </c:pt>
                <c:pt idx="381">
                  <c:v>76.260000000000005</c:v>
                </c:pt>
                <c:pt idx="382">
                  <c:v>24.82</c:v>
                </c:pt>
                <c:pt idx="383">
                  <c:v>30.96</c:v>
                </c:pt>
                <c:pt idx="384">
                  <c:v>76.209999999999994</c:v>
                </c:pt>
                <c:pt idx="385">
                  <c:v>81.28</c:v>
                </c:pt>
                <c:pt idx="386">
                  <c:v>93.44</c:v>
                </c:pt>
                <c:pt idx="387">
                  <c:v>96.47</c:v>
                </c:pt>
                <c:pt idx="388">
                  <c:v>48.81</c:v>
                </c:pt>
                <c:pt idx="389">
                  <c:v>76.7</c:v>
                </c:pt>
                <c:pt idx="390">
                  <c:v>97.05</c:v>
                </c:pt>
                <c:pt idx="391">
                  <c:v>96.68</c:v>
                </c:pt>
                <c:pt idx="392">
                  <c:v>93.04</c:v>
                </c:pt>
                <c:pt idx="393">
                  <c:v>94.37</c:v>
                </c:pt>
                <c:pt idx="394">
                  <c:v>90.96</c:v>
                </c:pt>
                <c:pt idx="395">
                  <c:v>97.53</c:v>
                </c:pt>
                <c:pt idx="396">
                  <c:v>51.09</c:v>
                </c:pt>
                <c:pt idx="397">
                  <c:v>67.010000000000005</c:v>
                </c:pt>
                <c:pt idx="398">
                  <c:v>64.92</c:v>
                </c:pt>
                <c:pt idx="399">
                  <c:v>94.24</c:v>
                </c:pt>
                <c:pt idx="400">
                  <c:v>55.39</c:v>
                </c:pt>
                <c:pt idx="401">
                  <c:v>78.81</c:v>
                </c:pt>
                <c:pt idx="402">
                  <c:v>50.73</c:v>
                </c:pt>
                <c:pt idx="403">
                  <c:v>52.67</c:v>
                </c:pt>
                <c:pt idx="404">
                  <c:v>16.28</c:v>
                </c:pt>
                <c:pt idx="405">
                  <c:v>21.38</c:v>
                </c:pt>
                <c:pt idx="406">
                  <c:v>5.79</c:v>
                </c:pt>
                <c:pt idx="407">
                  <c:v>73.81</c:v>
                </c:pt>
                <c:pt idx="408">
                  <c:v>62.06</c:v>
                </c:pt>
                <c:pt idx="409">
                  <c:v>8.51</c:v>
                </c:pt>
                <c:pt idx="410">
                  <c:v>78.86</c:v>
                </c:pt>
                <c:pt idx="411">
                  <c:v>37.93</c:v>
                </c:pt>
                <c:pt idx="412">
                  <c:v>80.36</c:v>
                </c:pt>
                <c:pt idx="413">
                  <c:v>44.55</c:v>
                </c:pt>
                <c:pt idx="414">
                  <c:v>78.06</c:v>
                </c:pt>
                <c:pt idx="415">
                  <c:v>63.5</c:v>
                </c:pt>
                <c:pt idx="416">
                  <c:v>18.93</c:v>
                </c:pt>
                <c:pt idx="417">
                  <c:v>7.22</c:v>
                </c:pt>
                <c:pt idx="418">
                  <c:v>18.27</c:v>
                </c:pt>
                <c:pt idx="419">
                  <c:v>26.13</c:v>
                </c:pt>
                <c:pt idx="420">
                  <c:v>13.14</c:v>
                </c:pt>
                <c:pt idx="421">
                  <c:v>15.01</c:v>
                </c:pt>
                <c:pt idx="422">
                  <c:v>35.04</c:v>
                </c:pt>
                <c:pt idx="423">
                  <c:v>16.62</c:v>
                </c:pt>
                <c:pt idx="424">
                  <c:v>22.67</c:v>
                </c:pt>
                <c:pt idx="425">
                  <c:v>12.41</c:v>
                </c:pt>
                <c:pt idx="426">
                  <c:v>8.34</c:v>
                </c:pt>
                <c:pt idx="427">
                  <c:v>11.64</c:v>
                </c:pt>
                <c:pt idx="428">
                  <c:v>5.19</c:v>
                </c:pt>
                <c:pt idx="429">
                  <c:v>2.7</c:v>
                </c:pt>
                <c:pt idx="430">
                  <c:v>7.13</c:v>
                </c:pt>
                <c:pt idx="431">
                  <c:v>10.47</c:v>
                </c:pt>
                <c:pt idx="432">
                  <c:v>0.9</c:v>
                </c:pt>
                <c:pt idx="433">
                  <c:v>7.03</c:v>
                </c:pt>
                <c:pt idx="434">
                  <c:v>13.08</c:v>
                </c:pt>
                <c:pt idx="435">
                  <c:v>5.59</c:v>
                </c:pt>
                <c:pt idx="436">
                  <c:v>11.69</c:v>
                </c:pt>
                <c:pt idx="437">
                  <c:v>8.43</c:v>
                </c:pt>
                <c:pt idx="438">
                  <c:v>4.3899999999999997</c:v>
                </c:pt>
                <c:pt idx="439">
                  <c:v>4.09</c:v>
                </c:pt>
                <c:pt idx="440">
                  <c:v>10.25</c:v>
                </c:pt>
                <c:pt idx="441">
                  <c:v>7.17</c:v>
                </c:pt>
                <c:pt idx="442">
                  <c:v>2.57</c:v>
                </c:pt>
                <c:pt idx="443">
                  <c:v>2.63</c:v>
                </c:pt>
                <c:pt idx="444">
                  <c:v>2.37</c:v>
                </c:pt>
                <c:pt idx="445">
                  <c:v>1.59</c:v>
                </c:pt>
                <c:pt idx="446">
                  <c:v>1.49</c:v>
                </c:pt>
                <c:pt idx="447">
                  <c:v>0.94</c:v>
                </c:pt>
                <c:pt idx="448">
                  <c:v>0.5</c:v>
                </c:pt>
                <c:pt idx="449">
                  <c:v>0.5</c:v>
                </c:pt>
                <c:pt idx="450">
                  <c:v>0.5</c:v>
                </c:pt>
                <c:pt idx="451">
                  <c:v>0.49</c:v>
                </c:pt>
                <c:pt idx="452">
                  <c:v>0.52</c:v>
                </c:pt>
                <c:pt idx="453">
                  <c:v>0.52</c:v>
                </c:pt>
                <c:pt idx="454">
                  <c:v>0.5</c:v>
                </c:pt>
                <c:pt idx="455">
                  <c:v>0.51</c:v>
                </c:pt>
                <c:pt idx="456">
                  <c:v>0.49</c:v>
                </c:pt>
                <c:pt idx="457">
                  <c:v>0.49</c:v>
                </c:pt>
                <c:pt idx="458">
                  <c:v>0.48</c:v>
                </c:pt>
                <c:pt idx="459">
                  <c:v>0.5</c:v>
                </c:pt>
                <c:pt idx="460">
                  <c:v>0.52</c:v>
                </c:pt>
                <c:pt idx="461">
                  <c:v>0.52</c:v>
                </c:pt>
                <c:pt idx="462">
                  <c:v>2.2999999999999998</c:v>
                </c:pt>
                <c:pt idx="463">
                  <c:v>0.52</c:v>
                </c:pt>
              </c:numCache>
            </c:numRef>
          </c:val>
        </c:ser>
        <c:ser>
          <c:idx val="1"/>
          <c:order val="1"/>
          <c:tx>
            <c:strRef>
              <c:f>CPU!$N$3:$N$4</c:f>
              <c:strCache>
                <c:ptCount val="1"/>
                <c:pt idx="0">
                  <c:v>Average of %system</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CPU!$N$5:$N$469</c:f>
              <c:numCache>
                <c:formatCode>General</c:formatCode>
                <c:ptCount val="464"/>
                <c:pt idx="0">
                  <c:v>0.82</c:v>
                </c:pt>
                <c:pt idx="1">
                  <c:v>0.82</c:v>
                </c:pt>
                <c:pt idx="2">
                  <c:v>0.8</c:v>
                </c:pt>
                <c:pt idx="3">
                  <c:v>0.86</c:v>
                </c:pt>
                <c:pt idx="4">
                  <c:v>0.84</c:v>
                </c:pt>
                <c:pt idx="5">
                  <c:v>0.86</c:v>
                </c:pt>
                <c:pt idx="6">
                  <c:v>0.81</c:v>
                </c:pt>
                <c:pt idx="7">
                  <c:v>0.81</c:v>
                </c:pt>
                <c:pt idx="8">
                  <c:v>0.98</c:v>
                </c:pt>
                <c:pt idx="9">
                  <c:v>1.02</c:v>
                </c:pt>
                <c:pt idx="10">
                  <c:v>0.86</c:v>
                </c:pt>
                <c:pt idx="11">
                  <c:v>0.83</c:v>
                </c:pt>
                <c:pt idx="12">
                  <c:v>0.81</c:v>
                </c:pt>
                <c:pt idx="13">
                  <c:v>0.84</c:v>
                </c:pt>
                <c:pt idx="14">
                  <c:v>0.86</c:v>
                </c:pt>
                <c:pt idx="15">
                  <c:v>0.75</c:v>
                </c:pt>
                <c:pt idx="16">
                  <c:v>0.83</c:v>
                </c:pt>
                <c:pt idx="17">
                  <c:v>0.79</c:v>
                </c:pt>
                <c:pt idx="18">
                  <c:v>0.84</c:v>
                </c:pt>
                <c:pt idx="19">
                  <c:v>0.72500000000000009</c:v>
                </c:pt>
                <c:pt idx="20">
                  <c:v>1.8</c:v>
                </c:pt>
                <c:pt idx="21">
                  <c:v>2.02</c:v>
                </c:pt>
                <c:pt idx="22">
                  <c:v>1.89</c:v>
                </c:pt>
                <c:pt idx="23">
                  <c:v>0.46</c:v>
                </c:pt>
                <c:pt idx="24">
                  <c:v>1.81</c:v>
                </c:pt>
                <c:pt idx="25">
                  <c:v>2.34</c:v>
                </c:pt>
                <c:pt idx="26">
                  <c:v>1.6</c:v>
                </c:pt>
                <c:pt idx="27">
                  <c:v>1.37</c:v>
                </c:pt>
                <c:pt idx="28">
                  <c:v>1.31</c:v>
                </c:pt>
                <c:pt idx="29">
                  <c:v>1.29</c:v>
                </c:pt>
                <c:pt idx="30">
                  <c:v>1.29</c:v>
                </c:pt>
                <c:pt idx="31">
                  <c:v>1.29</c:v>
                </c:pt>
                <c:pt idx="32">
                  <c:v>1.27</c:v>
                </c:pt>
                <c:pt idx="33">
                  <c:v>1.31</c:v>
                </c:pt>
                <c:pt idx="34">
                  <c:v>1.37</c:v>
                </c:pt>
                <c:pt idx="35">
                  <c:v>1.34</c:v>
                </c:pt>
                <c:pt idx="36">
                  <c:v>1.4</c:v>
                </c:pt>
                <c:pt idx="37">
                  <c:v>1.72</c:v>
                </c:pt>
                <c:pt idx="38">
                  <c:v>1.85</c:v>
                </c:pt>
                <c:pt idx="39">
                  <c:v>1.9</c:v>
                </c:pt>
                <c:pt idx="40">
                  <c:v>1.97</c:v>
                </c:pt>
                <c:pt idx="41">
                  <c:v>1.87</c:v>
                </c:pt>
                <c:pt idx="42">
                  <c:v>1.87</c:v>
                </c:pt>
                <c:pt idx="43">
                  <c:v>1.9</c:v>
                </c:pt>
                <c:pt idx="44">
                  <c:v>1.85</c:v>
                </c:pt>
                <c:pt idx="45">
                  <c:v>1.47</c:v>
                </c:pt>
                <c:pt idx="46">
                  <c:v>1.36</c:v>
                </c:pt>
                <c:pt idx="47">
                  <c:v>1.36</c:v>
                </c:pt>
                <c:pt idx="48">
                  <c:v>1.39</c:v>
                </c:pt>
                <c:pt idx="49">
                  <c:v>1.25</c:v>
                </c:pt>
                <c:pt idx="50">
                  <c:v>0.72</c:v>
                </c:pt>
                <c:pt idx="51">
                  <c:v>1.28</c:v>
                </c:pt>
                <c:pt idx="52">
                  <c:v>1.28</c:v>
                </c:pt>
                <c:pt idx="53">
                  <c:v>1.25</c:v>
                </c:pt>
                <c:pt idx="54">
                  <c:v>1.46</c:v>
                </c:pt>
                <c:pt idx="55">
                  <c:v>1.57</c:v>
                </c:pt>
                <c:pt idx="56">
                  <c:v>1.37</c:v>
                </c:pt>
                <c:pt idx="57">
                  <c:v>1.47</c:v>
                </c:pt>
                <c:pt idx="58">
                  <c:v>1.39</c:v>
                </c:pt>
                <c:pt idx="59">
                  <c:v>1.43</c:v>
                </c:pt>
                <c:pt idx="60">
                  <c:v>1.43</c:v>
                </c:pt>
                <c:pt idx="61">
                  <c:v>1.38</c:v>
                </c:pt>
                <c:pt idx="62">
                  <c:v>1.48</c:v>
                </c:pt>
                <c:pt idx="63">
                  <c:v>1.36</c:v>
                </c:pt>
                <c:pt idx="64">
                  <c:v>1.39</c:v>
                </c:pt>
                <c:pt idx="65">
                  <c:v>1.28</c:v>
                </c:pt>
                <c:pt idx="66">
                  <c:v>1.4</c:v>
                </c:pt>
                <c:pt idx="67">
                  <c:v>1.52</c:v>
                </c:pt>
                <c:pt idx="68">
                  <c:v>1.47</c:v>
                </c:pt>
                <c:pt idx="69">
                  <c:v>1.46</c:v>
                </c:pt>
                <c:pt idx="70">
                  <c:v>1.35</c:v>
                </c:pt>
                <c:pt idx="71">
                  <c:v>1.42</c:v>
                </c:pt>
                <c:pt idx="72">
                  <c:v>1.42</c:v>
                </c:pt>
                <c:pt idx="73">
                  <c:v>1.39</c:v>
                </c:pt>
                <c:pt idx="74">
                  <c:v>1.36</c:v>
                </c:pt>
                <c:pt idx="75">
                  <c:v>1.29</c:v>
                </c:pt>
                <c:pt idx="76">
                  <c:v>1.36</c:v>
                </c:pt>
                <c:pt idx="77">
                  <c:v>1.32</c:v>
                </c:pt>
                <c:pt idx="78">
                  <c:v>0.79</c:v>
                </c:pt>
                <c:pt idx="79">
                  <c:v>1.01</c:v>
                </c:pt>
                <c:pt idx="80">
                  <c:v>1.31</c:v>
                </c:pt>
                <c:pt idx="81">
                  <c:v>1.28</c:v>
                </c:pt>
                <c:pt idx="82">
                  <c:v>1.26</c:v>
                </c:pt>
                <c:pt idx="83">
                  <c:v>1.25</c:v>
                </c:pt>
                <c:pt idx="84">
                  <c:v>1.29</c:v>
                </c:pt>
                <c:pt idx="85">
                  <c:v>1.41</c:v>
                </c:pt>
                <c:pt idx="86">
                  <c:v>1.31</c:v>
                </c:pt>
                <c:pt idx="87">
                  <c:v>1.39</c:v>
                </c:pt>
                <c:pt idx="88">
                  <c:v>1.38</c:v>
                </c:pt>
                <c:pt idx="89">
                  <c:v>1.29</c:v>
                </c:pt>
                <c:pt idx="90">
                  <c:v>1.36</c:v>
                </c:pt>
                <c:pt idx="91">
                  <c:v>1.39</c:v>
                </c:pt>
                <c:pt idx="92">
                  <c:v>1.34</c:v>
                </c:pt>
                <c:pt idx="93">
                  <c:v>1.21</c:v>
                </c:pt>
                <c:pt idx="94">
                  <c:v>3.35</c:v>
                </c:pt>
                <c:pt idx="95">
                  <c:v>6.1</c:v>
                </c:pt>
                <c:pt idx="96">
                  <c:v>8</c:v>
                </c:pt>
                <c:pt idx="97">
                  <c:v>8.0399999999999991</c:v>
                </c:pt>
                <c:pt idx="98">
                  <c:v>7.33</c:v>
                </c:pt>
                <c:pt idx="99">
                  <c:v>16.34</c:v>
                </c:pt>
                <c:pt idx="100">
                  <c:v>10.75</c:v>
                </c:pt>
                <c:pt idx="101">
                  <c:v>12.32</c:v>
                </c:pt>
                <c:pt idx="102">
                  <c:v>68.3</c:v>
                </c:pt>
                <c:pt idx="103">
                  <c:v>79.89</c:v>
                </c:pt>
                <c:pt idx="104">
                  <c:v>64.62</c:v>
                </c:pt>
                <c:pt idx="105">
                  <c:v>14.33</c:v>
                </c:pt>
                <c:pt idx="106">
                  <c:v>10.02</c:v>
                </c:pt>
                <c:pt idx="107">
                  <c:v>22.71</c:v>
                </c:pt>
                <c:pt idx="108">
                  <c:v>16.989999999999998</c:v>
                </c:pt>
                <c:pt idx="109">
                  <c:v>42.87</c:v>
                </c:pt>
                <c:pt idx="110">
                  <c:v>53.03</c:v>
                </c:pt>
                <c:pt idx="111">
                  <c:v>13.63</c:v>
                </c:pt>
                <c:pt idx="112">
                  <c:v>6</c:v>
                </c:pt>
                <c:pt idx="113">
                  <c:v>3.44</c:v>
                </c:pt>
                <c:pt idx="114">
                  <c:v>3.37</c:v>
                </c:pt>
                <c:pt idx="115">
                  <c:v>1.77</c:v>
                </c:pt>
                <c:pt idx="116">
                  <c:v>6.8</c:v>
                </c:pt>
                <c:pt idx="117">
                  <c:v>5.23</c:v>
                </c:pt>
                <c:pt idx="118">
                  <c:v>5.03</c:v>
                </c:pt>
                <c:pt idx="119">
                  <c:v>34.380000000000003</c:v>
                </c:pt>
                <c:pt idx="120">
                  <c:v>3.3</c:v>
                </c:pt>
                <c:pt idx="121">
                  <c:v>3.16</c:v>
                </c:pt>
                <c:pt idx="122">
                  <c:v>3.13</c:v>
                </c:pt>
                <c:pt idx="123">
                  <c:v>1.72</c:v>
                </c:pt>
                <c:pt idx="124">
                  <c:v>2.39</c:v>
                </c:pt>
                <c:pt idx="125">
                  <c:v>5.41</c:v>
                </c:pt>
                <c:pt idx="126">
                  <c:v>3.67</c:v>
                </c:pt>
                <c:pt idx="127">
                  <c:v>2.19</c:v>
                </c:pt>
                <c:pt idx="128">
                  <c:v>5.08</c:v>
                </c:pt>
                <c:pt idx="129">
                  <c:v>2.46</c:v>
                </c:pt>
                <c:pt idx="130">
                  <c:v>4.72</c:v>
                </c:pt>
                <c:pt idx="131">
                  <c:v>2.97</c:v>
                </c:pt>
                <c:pt idx="132">
                  <c:v>2.79</c:v>
                </c:pt>
                <c:pt idx="133">
                  <c:v>2.1800000000000002</c:v>
                </c:pt>
                <c:pt idx="134">
                  <c:v>3.37</c:v>
                </c:pt>
                <c:pt idx="135">
                  <c:v>8.4700000000000006</c:v>
                </c:pt>
                <c:pt idx="136">
                  <c:v>4.37</c:v>
                </c:pt>
                <c:pt idx="137">
                  <c:v>3.51</c:v>
                </c:pt>
                <c:pt idx="138">
                  <c:v>7.14</c:v>
                </c:pt>
                <c:pt idx="139">
                  <c:v>4.95</c:v>
                </c:pt>
                <c:pt idx="140">
                  <c:v>2.46</c:v>
                </c:pt>
                <c:pt idx="141">
                  <c:v>4.8099999999999996</c:v>
                </c:pt>
                <c:pt idx="142">
                  <c:v>3.6</c:v>
                </c:pt>
                <c:pt idx="143">
                  <c:v>4.1100000000000003</c:v>
                </c:pt>
                <c:pt idx="144">
                  <c:v>2.31</c:v>
                </c:pt>
                <c:pt idx="145">
                  <c:v>3.94</c:v>
                </c:pt>
                <c:pt idx="146">
                  <c:v>2.38</c:v>
                </c:pt>
                <c:pt idx="147">
                  <c:v>4.51</c:v>
                </c:pt>
                <c:pt idx="148">
                  <c:v>2.42</c:v>
                </c:pt>
                <c:pt idx="149">
                  <c:v>2.8</c:v>
                </c:pt>
                <c:pt idx="150">
                  <c:v>4.59</c:v>
                </c:pt>
                <c:pt idx="151">
                  <c:v>1.88</c:v>
                </c:pt>
                <c:pt idx="152">
                  <c:v>2.52</c:v>
                </c:pt>
                <c:pt idx="153">
                  <c:v>2.8</c:v>
                </c:pt>
                <c:pt idx="154">
                  <c:v>3.33</c:v>
                </c:pt>
                <c:pt idx="155">
                  <c:v>1.92</c:v>
                </c:pt>
                <c:pt idx="156">
                  <c:v>1.93</c:v>
                </c:pt>
                <c:pt idx="157">
                  <c:v>1.58</c:v>
                </c:pt>
                <c:pt idx="158">
                  <c:v>3</c:v>
                </c:pt>
                <c:pt idx="159">
                  <c:v>3.39</c:v>
                </c:pt>
                <c:pt idx="160">
                  <c:v>5.75</c:v>
                </c:pt>
                <c:pt idx="161">
                  <c:v>3.33</c:v>
                </c:pt>
                <c:pt idx="162">
                  <c:v>2.2400000000000002</c:v>
                </c:pt>
                <c:pt idx="163">
                  <c:v>2.52</c:v>
                </c:pt>
                <c:pt idx="164">
                  <c:v>3.57</c:v>
                </c:pt>
                <c:pt idx="165">
                  <c:v>1.37</c:v>
                </c:pt>
                <c:pt idx="166">
                  <c:v>1.54</c:v>
                </c:pt>
                <c:pt idx="167">
                  <c:v>3.25</c:v>
                </c:pt>
                <c:pt idx="168">
                  <c:v>1.52</c:v>
                </c:pt>
                <c:pt idx="169">
                  <c:v>2.82</c:v>
                </c:pt>
                <c:pt idx="170">
                  <c:v>3.54</c:v>
                </c:pt>
                <c:pt idx="171">
                  <c:v>3.53</c:v>
                </c:pt>
                <c:pt idx="172">
                  <c:v>3.64</c:v>
                </c:pt>
                <c:pt idx="173">
                  <c:v>1.5</c:v>
                </c:pt>
                <c:pt idx="174">
                  <c:v>2.06</c:v>
                </c:pt>
                <c:pt idx="175">
                  <c:v>1.39</c:v>
                </c:pt>
                <c:pt idx="176">
                  <c:v>3.29</c:v>
                </c:pt>
                <c:pt idx="177">
                  <c:v>2.75</c:v>
                </c:pt>
                <c:pt idx="178">
                  <c:v>2.08</c:v>
                </c:pt>
                <c:pt idx="179">
                  <c:v>1.91</c:v>
                </c:pt>
                <c:pt idx="180">
                  <c:v>5.0999999999999996</c:v>
                </c:pt>
                <c:pt idx="181">
                  <c:v>1.96</c:v>
                </c:pt>
                <c:pt idx="182">
                  <c:v>3.25</c:v>
                </c:pt>
                <c:pt idx="183">
                  <c:v>5.72</c:v>
                </c:pt>
                <c:pt idx="184">
                  <c:v>1.18</c:v>
                </c:pt>
                <c:pt idx="185">
                  <c:v>1.05</c:v>
                </c:pt>
                <c:pt idx="186">
                  <c:v>1.03</c:v>
                </c:pt>
                <c:pt idx="187">
                  <c:v>2.02</c:v>
                </c:pt>
                <c:pt idx="188">
                  <c:v>1.06</c:v>
                </c:pt>
                <c:pt idx="189">
                  <c:v>0.89</c:v>
                </c:pt>
                <c:pt idx="190">
                  <c:v>1.03</c:v>
                </c:pt>
                <c:pt idx="191">
                  <c:v>1.34</c:v>
                </c:pt>
                <c:pt idx="192">
                  <c:v>1.3</c:v>
                </c:pt>
                <c:pt idx="193">
                  <c:v>1.07</c:v>
                </c:pt>
                <c:pt idx="194">
                  <c:v>0.97</c:v>
                </c:pt>
                <c:pt idx="195">
                  <c:v>0.98</c:v>
                </c:pt>
                <c:pt idx="196">
                  <c:v>17.309999999999999</c:v>
                </c:pt>
                <c:pt idx="197">
                  <c:v>9.3000000000000007</c:v>
                </c:pt>
                <c:pt idx="198">
                  <c:v>53.19</c:v>
                </c:pt>
                <c:pt idx="199">
                  <c:v>87.17</c:v>
                </c:pt>
                <c:pt idx="200">
                  <c:v>32.950000000000003</c:v>
                </c:pt>
                <c:pt idx="201">
                  <c:v>16.82</c:v>
                </c:pt>
                <c:pt idx="202">
                  <c:v>3.14</c:v>
                </c:pt>
                <c:pt idx="203">
                  <c:v>5.73</c:v>
                </c:pt>
                <c:pt idx="204">
                  <c:v>3.95</c:v>
                </c:pt>
                <c:pt idx="205">
                  <c:v>2.34</c:v>
                </c:pt>
                <c:pt idx="206">
                  <c:v>4.8600000000000003</c:v>
                </c:pt>
                <c:pt idx="207">
                  <c:v>2.62</c:v>
                </c:pt>
                <c:pt idx="208">
                  <c:v>3.67</c:v>
                </c:pt>
                <c:pt idx="209">
                  <c:v>2.79</c:v>
                </c:pt>
                <c:pt idx="210">
                  <c:v>2.38</c:v>
                </c:pt>
                <c:pt idx="211">
                  <c:v>2.4500000000000002</c:v>
                </c:pt>
                <c:pt idx="212">
                  <c:v>3.99</c:v>
                </c:pt>
                <c:pt idx="213">
                  <c:v>59.65</c:v>
                </c:pt>
                <c:pt idx="214">
                  <c:v>20.83</c:v>
                </c:pt>
                <c:pt idx="215">
                  <c:v>13.93</c:v>
                </c:pt>
                <c:pt idx="216">
                  <c:v>5.99</c:v>
                </c:pt>
                <c:pt idx="217">
                  <c:v>17.940000000000001</c:v>
                </c:pt>
                <c:pt idx="218">
                  <c:v>45.22</c:v>
                </c:pt>
                <c:pt idx="219">
                  <c:v>22.36</c:v>
                </c:pt>
                <c:pt idx="220">
                  <c:v>36.57</c:v>
                </c:pt>
                <c:pt idx="221">
                  <c:v>3.86</c:v>
                </c:pt>
                <c:pt idx="222">
                  <c:v>11.22</c:v>
                </c:pt>
                <c:pt idx="223">
                  <c:v>48.53</c:v>
                </c:pt>
                <c:pt idx="224">
                  <c:v>67.72</c:v>
                </c:pt>
                <c:pt idx="225">
                  <c:v>4.42</c:v>
                </c:pt>
                <c:pt idx="226">
                  <c:v>2.13</c:v>
                </c:pt>
                <c:pt idx="227">
                  <c:v>2.11</c:v>
                </c:pt>
                <c:pt idx="228">
                  <c:v>14.98</c:v>
                </c:pt>
                <c:pt idx="229">
                  <c:v>6.71</c:v>
                </c:pt>
                <c:pt idx="230">
                  <c:v>44.72</c:v>
                </c:pt>
                <c:pt idx="231">
                  <c:v>38.92</c:v>
                </c:pt>
                <c:pt idx="232">
                  <c:v>2.94</c:v>
                </c:pt>
                <c:pt idx="233">
                  <c:v>4.01</c:v>
                </c:pt>
                <c:pt idx="234">
                  <c:v>18.920000000000002</c:v>
                </c:pt>
                <c:pt idx="235">
                  <c:v>17.07</c:v>
                </c:pt>
                <c:pt idx="236">
                  <c:v>3.84</c:v>
                </c:pt>
                <c:pt idx="237">
                  <c:v>10.02</c:v>
                </c:pt>
                <c:pt idx="238">
                  <c:v>5.36</c:v>
                </c:pt>
                <c:pt idx="239">
                  <c:v>21.48</c:v>
                </c:pt>
                <c:pt idx="240">
                  <c:v>7.03</c:v>
                </c:pt>
                <c:pt idx="241">
                  <c:v>44.67</c:v>
                </c:pt>
                <c:pt idx="242">
                  <c:v>40.83</c:v>
                </c:pt>
                <c:pt idx="243">
                  <c:v>30.67</c:v>
                </c:pt>
                <c:pt idx="244">
                  <c:v>3.31</c:v>
                </c:pt>
                <c:pt idx="245">
                  <c:v>8.51</c:v>
                </c:pt>
                <c:pt idx="246">
                  <c:v>34.11</c:v>
                </c:pt>
                <c:pt idx="247">
                  <c:v>28.69</c:v>
                </c:pt>
                <c:pt idx="248">
                  <c:v>6.57</c:v>
                </c:pt>
                <c:pt idx="249">
                  <c:v>9.67</c:v>
                </c:pt>
                <c:pt idx="250">
                  <c:v>3.07</c:v>
                </c:pt>
                <c:pt idx="251">
                  <c:v>3.36</c:v>
                </c:pt>
                <c:pt idx="252">
                  <c:v>1.83</c:v>
                </c:pt>
                <c:pt idx="253">
                  <c:v>2.8</c:v>
                </c:pt>
                <c:pt idx="254">
                  <c:v>3.49</c:v>
                </c:pt>
                <c:pt idx="255">
                  <c:v>3.29</c:v>
                </c:pt>
                <c:pt idx="256">
                  <c:v>2.04</c:v>
                </c:pt>
                <c:pt idx="257">
                  <c:v>3.22</c:v>
                </c:pt>
                <c:pt idx="258">
                  <c:v>2.76</c:v>
                </c:pt>
                <c:pt idx="259">
                  <c:v>21.05</c:v>
                </c:pt>
                <c:pt idx="260">
                  <c:v>5.19</c:v>
                </c:pt>
                <c:pt idx="261">
                  <c:v>2.61</c:v>
                </c:pt>
                <c:pt idx="262">
                  <c:v>4</c:v>
                </c:pt>
                <c:pt idx="263">
                  <c:v>17.79</c:v>
                </c:pt>
                <c:pt idx="264">
                  <c:v>2.82</c:v>
                </c:pt>
                <c:pt idx="265">
                  <c:v>6.57</c:v>
                </c:pt>
                <c:pt idx="266">
                  <c:v>1.95</c:v>
                </c:pt>
                <c:pt idx="267">
                  <c:v>3.48</c:v>
                </c:pt>
                <c:pt idx="268">
                  <c:v>1.86</c:v>
                </c:pt>
                <c:pt idx="269">
                  <c:v>1.79</c:v>
                </c:pt>
                <c:pt idx="270">
                  <c:v>3.57</c:v>
                </c:pt>
                <c:pt idx="271">
                  <c:v>2.2000000000000002</c:v>
                </c:pt>
                <c:pt idx="272">
                  <c:v>2.7</c:v>
                </c:pt>
                <c:pt idx="273">
                  <c:v>2.27</c:v>
                </c:pt>
                <c:pt idx="274">
                  <c:v>2.83</c:v>
                </c:pt>
                <c:pt idx="275">
                  <c:v>3.41</c:v>
                </c:pt>
                <c:pt idx="276">
                  <c:v>12.34</c:v>
                </c:pt>
                <c:pt idx="277">
                  <c:v>2.23</c:v>
                </c:pt>
                <c:pt idx="278">
                  <c:v>26.51</c:v>
                </c:pt>
                <c:pt idx="279">
                  <c:v>2.2599999999999998</c:v>
                </c:pt>
                <c:pt idx="280">
                  <c:v>4.01</c:v>
                </c:pt>
                <c:pt idx="281">
                  <c:v>2.23</c:v>
                </c:pt>
                <c:pt idx="282">
                  <c:v>30.17</c:v>
                </c:pt>
                <c:pt idx="283">
                  <c:v>8.82</c:v>
                </c:pt>
                <c:pt idx="284">
                  <c:v>6.13</c:v>
                </c:pt>
                <c:pt idx="285">
                  <c:v>4.42</c:v>
                </c:pt>
                <c:pt idx="286">
                  <c:v>31.56</c:v>
                </c:pt>
                <c:pt idx="287">
                  <c:v>12.06</c:v>
                </c:pt>
                <c:pt idx="288">
                  <c:v>7.62</c:v>
                </c:pt>
                <c:pt idx="289">
                  <c:v>3.34</c:v>
                </c:pt>
                <c:pt idx="290">
                  <c:v>3.89</c:v>
                </c:pt>
                <c:pt idx="291">
                  <c:v>4.3899999999999997</c:v>
                </c:pt>
                <c:pt idx="292">
                  <c:v>9.2799999999999994</c:v>
                </c:pt>
                <c:pt idx="293">
                  <c:v>3.96</c:v>
                </c:pt>
                <c:pt idx="294">
                  <c:v>12.44</c:v>
                </c:pt>
                <c:pt idx="295">
                  <c:v>10.71</c:v>
                </c:pt>
                <c:pt idx="296">
                  <c:v>50.38</c:v>
                </c:pt>
                <c:pt idx="297">
                  <c:v>50.47</c:v>
                </c:pt>
                <c:pt idx="298">
                  <c:v>2.58</c:v>
                </c:pt>
                <c:pt idx="299">
                  <c:v>2.17</c:v>
                </c:pt>
                <c:pt idx="300">
                  <c:v>1.95</c:v>
                </c:pt>
                <c:pt idx="301">
                  <c:v>2.33</c:v>
                </c:pt>
                <c:pt idx="302">
                  <c:v>3.91</c:v>
                </c:pt>
                <c:pt idx="303">
                  <c:v>3.08</c:v>
                </c:pt>
                <c:pt idx="304">
                  <c:v>2.09</c:v>
                </c:pt>
                <c:pt idx="305">
                  <c:v>2.91</c:v>
                </c:pt>
                <c:pt idx="306">
                  <c:v>2.04</c:v>
                </c:pt>
                <c:pt idx="307">
                  <c:v>2.39</c:v>
                </c:pt>
                <c:pt idx="308">
                  <c:v>4.18</c:v>
                </c:pt>
                <c:pt idx="309">
                  <c:v>3.09</c:v>
                </c:pt>
                <c:pt idx="310">
                  <c:v>3.45</c:v>
                </c:pt>
                <c:pt idx="311">
                  <c:v>2.06</c:v>
                </c:pt>
                <c:pt idx="312">
                  <c:v>2.4300000000000002</c:v>
                </c:pt>
                <c:pt idx="313">
                  <c:v>1.27</c:v>
                </c:pt>
                <c:pt idx="314">
                  <c:v>9.4499999999999993</c:v>
                </c:pt>
                <c:pt idx="315">
                  <c:v>2.35</c:v>
                </c:pt>
                <c:pt idx="316">
                  <c:v>5.36</c:v>
                </c:pt>
                <c:pt idx="317">
                  <c:v>30.77</c:v>
                </c:pt>
                <c:pt idx="318">
                  <c:v>3.55</c:v>
                </c:pt>
                <c:pt idx="319">
                  <c:v>2.5299999999999998</c:v>
                </c:pt>
                <c:pt idx="320">
                  <c:v>4.55</c:v>
                </c:pt>
                <c:pt idx="321">
                  <c:v>27.05</c:v>
                </c:pt>
                <c:pt idx="322">
                  <c:v>2.33</c:v>
                </c:pt>
                <c:pt idx="323">
                  <c:v>12.92</c:v>
                </c:pt>
                <c:pt idx="324">
                  <c:v>2.64</c:v>
                </c:pt>
                <c:pt idx="325">
                  <c:v>3.24</c:v>
                </c:pt>
                <c:pt idx="326">
                  <c:v>6.62</c:v>
                </c:pt>
                <c:pt idx="327">
                  <c:v>2.0699999999999998</c:v>
                </c:pt>
                <c:pt idx="328">
                  <c:v>2.52</c:v>
                </c:pt>
                <c:pt idx="329">
                  <c:v>2.19</c:v>
                </c:pt>
                <c:pt idx="330">
                  <c:v>4.75</c:v>
                </c:pt>
                <c:pt idx="331">
                  <c:v>3.49</c:v>
                </c:pt>
                <c:pt idx="332">
                  <c:v>3.11</c:v>
                </c:pt>
                <c:pt idx="333">
                  <c:v>4.34</c:v>
                </c:pt>
                <c:pt idx="334">
                  <c:v>2.23</c:v>
                </c:pt>
                <c:pt idx="335">
                  <c:v>3.3</c:v>
                </c:pt>
                <c:pt idx="336">
                  <c:v>14.77</c:v>
                </c:pt>
                <c:pt idx="337">
                  <c:v>7.45</c:v>
                </c:pt>
                <c:pt idx="338">
                  <c:v>3.53</c:v>
                </c:pt>
                <c:pt idx="339">
                  <c:v>6.94</c:v>
                </c:pt>
                <c:pt idx="340">
                  <c:v>2.54</c:v>
                </c:pt>
                <c:pt idx="341">
                  <c:v>2.66</c:v>
                </c:pt>
                <c:pt idx="342">
                  <c:v>3.05</c:v>
                </c:pt>
                <c:pt idx="343">
                  <c:v>52.02</c:v>
                </c:pt>
                <c:pt idx="344">
                  <c:v>22.69</c:v>
                </c:pt>
                <c:pt idx="345">
                  <c:v>5.68</c:v>
                </c:pt>
                <c:pt idx="346">
                  <c:v>2.17</c:v>
                </c:pt>
                <c:pt idx="347">
                  <c:v>1.94</c:v>
                </c:pt>
                <c:pt idx="348">
                  <c:v>7.73</c:v>
                </c:pt>
                <c:pt idx="349">
                  <c:v>3.7</c:v>
                </c:pt>
                <c:pt idx="350">
                  <c:v>2.17</c:v>
                </c:pt>
                <c:pt idx="351">
                  <c:v>2.75</c:v>
                </c:pt>
                <c:pt idx="352">
                  <c:v>2.48</c:v>
                </c:pt>
                <c:pt idx="353">
                  <c:v>4.7</c:v>
                </c:pt>
                <c:pt idx="354">
                  <c:v>3.93</c:v>
                </c:pt>
                <c:pt idx="355">
                  <c:v>2.42</c:v>
                </c:pt>
                <c:pt idx="356">
                  <c:v>3.04</c:v>
                </c:pt>
                <c:pt idx="357">
                  <c:v>3.18</c:v>
                </c:pt>
                <c:pt idx="358">
                  <c:v>2.13</c:v>
                </c:pt>
                <c:pt idx="359">
                  <c:v>2.88</c:v>
                </c:pt>
                <c:pt idx="360">
                  <c:v>2.62</c:v>
                </c:pt>
                <c:pt idx="361">
                  <c:v>5.2</c:v>
                </c:pt>
                <c:pt idx="362">
                  <c:v>3.23</c:v>
                </c:pt>
                <c:pt idx="363">
                  <c:v>4.0599999999999996</c:v>
                </c:pt>
                <c:pt idx="364">
                  <c:v>2.85</c:v>
                </c:pt>
                <c:pt idx="365">
                  <c:v>3.03</c:v>
                </c:pt>
                <c:pt idx="366">
                  <c:v>3.73</c:v>
                </c:pt>
                <c:pt idx="367">
                  <c:v>3.66</c:v>
                </c:pt>
                <c:pt idx="368">
                  <c:v>4</c:v>
                </c:pt>
                <c:pt idx="369">
                  <c:v>2.97</c:v>
                </c:pt>
                <c:pt idx="370">
                  <c:v>4.1399999999999997</c:v>
                </c:pt>
                <c:pt idx="371">
                  <c:v>3.56</c:v>
                </c:pt>
                <c:pt idx="372">
                  <c:v>7.17</c:v>
                </c:pt>
                <c:pt idx="373">
                  <c:v>6.24</c:v>
                </c:pt>
                <c:pt idx="374">
                  <c:v>6.31</c:v>
                </c:pt>
                <c:pt idx="375">
                  <c:v>25.58</c:v>
                </c:pt>
                <c:pt idx="376">
                  <c:v>3.99</c:v>
                </c:pt>
                <c:pt idx="377">
                  <c:v>3.33</c:v>
                </c:pt>
                <c:pt idx="378">
                  <c:v>3.74</c:v>
                </c:pt>
                <c:pt idx="379">
                  <c:v>14.54</c:v>
                </c:pt>
                <c:pt idx="380">
                  <c:v>6.77</c:v>
                </c:pt>
                <c:pt idx="381">
                  <c:v>5.09</c:v>
                </c:pt>
                <c:pt idx="382">
                  <c:v>2.84</c:v>
                </c:pt>
                <c:pt idx="383">
                  <c:v>32.67</c:v>
                </c:pt>
                <c:pt idx="384">
                  <c:v>20.07</c:v>
                </c:pt>
                <c:pt idx="385">
                  <c:v>14.9</c:v>
                </c:pt>
                <c:pt idx="386">
                  <c:v>6.45</c:v>
                </c:pt>
                <c:pt idx="387">
                  <c:v>3.52</c:v>
                </c:pt>
                <c:pt idx="388">
                  <c:v>36.25</c:v>
                </c:pt>
                <c:pt idx="389">
                  <c:v>22.6</c:v>
                </c:pt>
                <c:pt idx="390">
                  <c:v>2.85</c:v>
                </c:pt>
                <c:pt idx="391">
                  <c:v>2.74</c:v>
                </c:pt>
                <c:pt idx="392">
                  <c:v>4.29</c:v>
                </c:pt>
                <c:pt idx="393">
                  <c:v>3.15</c:v>
                </c:pt>
                <c:pt idx="394">
                  <c:v>3.17</c:v>
                </c:pt>
                <c:pt idx="395">
                  <c:v>2.44</c:v>
                </c:pt>
                <c:pt idx="396">
                  <c:v>3.75</c:v>
                </c:pt>
                <c:pt idx="397">
                  <c:v>5.16</c:v>
                </c:pt>
                <c:pt idx="398">
                  <c:v>4.47</c:v>
                </c:pt>
                <c:pt idx="399">
                  <c:v>3.96</c:v>
                </c:pt>
                <c:pt idx="400">
                  <c:v>4.3899999999999997</c:v>
                </c:pt>
                <c:pt idx="401">
                  <c:v>5.48</c:v>
                </c:pt>
                <c:pt idx="402">
                  <c:v>5.0999999999999996</c:v>
                </c:pt>
                <c:pt idx="403">
                  <c:v>4.22</c:v>
                </c:pt>
                <c:pt idx="404">
                  <c:v>4.6399999999999997</c:v>
                </c:pt>
                <c:pt idx="405">
                  <c:v>1.82</c:v>
                </c:pt>
                <c:pt idx="406">
                  <c:v>2.6</c:v>
                </c:pt>
                <c:pt idx="407">
                  <c:v>3.07</c:v>
                </c:pt>
                <c:pt idx="408">
                  <c:v>2.4700000000000002</c:v>
                </c:pt>
                <c:pt idx="409">
                  <c:v>3.47</c:v>
                </c:pt>
                <c:pt idx="410">
                  <c:v>3.8</c:v>
                </c:pt>
                <c:pt idx="411">
                  <c:v>5.21</c:v>
                </c:pt>
                <c:pt idx="412">
                  <c:v>5.22</c:v>
                </c:pt>
                <c:pt idx="413">
                  <c:v>8.16</c:v>
                </c:pt>
                <c:pt idx="414">
                  <c:v>2.4300000000000002</c:v>
                </c:pt>
                <c:pt idx="415">
                  <c:v>1.53</c:v>
                </c:pt>
                <c:pt idx="416">
                  <c:v>6.11</c:v>
                </c:pt>
                <c:pt idx="417">
                  <c:v>6.63</c:v>
                </c:pt>
                <c:pt idx="418">
                  <c:v>6.76</c:v>
                </c:pt>
                <c:pt idx="419">
                  <c:v>2.91</c:v>
                </c:pt>
                <c:pt idx="420">
                  <c:v>7.41</c:v>
                </c:pt>
                <c:pt idx="421">
                  <c:v>4.33</c:v>
                </c:pt>
                <c:pt idx="422">
                  <c:v>5.47</c:v>
                </c:pt>
                <c:pt idx="423">
                  <c:v>2.62</c:v>
                </c:pt>
                <c:pt idx="424">
                  <c:v>4.2</c:v>
                </c:pt>
                <c:pt idx="425">
                  <c:v>5.68</c:v>
                </c:pt>
                <c:pt idx="426">
                  <c:v>4.0999999999999996</c:v>
                </c:pt>
                <c:pt idx="427">
                  <c:v>5.39</c:v>
                </c:pt>
                <c:pt idx="428">
                  <c:v>4.2</c:v>
                </c:pt>
                <c:pt idx="429">
                  <c:v>2.06</c:v>
                </c:pt>
                <c:pt idx="430">
                  <c:v>5.3</c:v>
                </c:pt>
                <c:pt idx="431">
                  <c:v>3.78</c:v>
                </c:pt>
                <c:pt idx="432">
                  <c:v>1.07</c:v>
                </c:pt>
                <c:pt idx="433">
                  <c:v>3.77</c:v>
                </c:pt>
                <c:pt idx="434">
                  <c:v>5.68</c:v>
                </c:pt>
                <c:pt idx="435">
                  <c:v>2.95</c:v>
                </c:pt>
                <c:pt idx="436">
                  <c:v>4.3899999999999997</c:v>
                </c:pt>
                <c:pt idx="437">
                  <c:v>4.2</c:v>
                </c:pt>
                <c:pt idx="438">
                  <c:v>1.91</c:v>
                </c:pt>
                <c:pt idx="439">
                  <c:v>2</c:v>
                </c:pt>
                <c:pt idx="440">
                  <c:v>6.11</c:v>
                </c:pt>
                <c:pt idx="441">
                  <c:v>4.41</c:v>
                </c:pt>
                <c:pt idx="442">
                  <c:v>1.73</c:v>
                </c:pt>
                <c:pt idx="443">
                  <c:v>1.54</c:v>
                </c:pt>
                <c:pt idx="444">
                  <c:v>2.33</c:v>
                </c:pt>
                <c:pt idx="445">
                  <c:v>1.74</c:v>
                </c:pt>
                <c:pt idx="446">
                  <c:v>2.2000000000000002</c:v>
                </c:pt>
                <c:pt idx="447">
                  <c:v>1.24</c:v>
                </c:pt>
                <c:pt idx="448">
                  <c:v>1.02</c:v>
                </c:pt>
                <c:pt idx="449">
                  <c:v>1.02</c:v>
                </c:pt>
                <c:pt idx="450">
                  <c:v>1.06</c:v>
                </c:pt>
                <c:pt idx="451">
                  <c:v>1.1399999999999999</c:v>
                </c:pt>
                <c:pt idx="452">
                  <c:v>1.1299999999999999</c:v>
                </c:pt>
                <c:pt idx="453">
                  <c:v>1.1200000000000001</c:v>
                </c:pt>
                <c:pt idx="454">
                  <c:v>1.26</c:v>
                </c:pt>
                <c:pt idx="455">
                  <c:v>1.31</c:v>
                </c:pt>
                <c:pt idx="456">
                  <c:v>1.31</c:v>
                </c:pt>
                <c:pt idx="457">
                  <c:v>1.27</c:v>
                </c:pt>
                <c:pt idx="458">
                  <c:v>2.02</c:v>
                </c:pt>
                <c:pt idx="459">
                  <c:v>1.96</c:v>
                </c:pt>
                <c:pt idx="460">
                  <c:v>2.34</c:v>
                </c:pt>
                <c:pt idx="461">
                  <c:v>1.57</c:v>
                </c:pt>
                <c:pt idx="462">
                  <c:v>3.87</c:v>
                </c:pt>
                <c:pt idx="463">
                  <c:v>3.4</c:v>
                </c:pt>
              </c:numCache>
            </c:numRef>
          </c:val>
        </c:ser>
        <c:ser>
          <c:idx val="2"/>
          <c:order val="2"/>
          <c:tx>
            <c:strRef>
              <c:f>CPU!$O$3:$O$4</c:f>
              <c:strCache>
                <c:ptCount val="1"/>
                <c:pt idx="0">
                  <c:v>Average of %nice</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CPU!$O$5:$O$469</c:f>
              <c:numCache>
                <c:formatCode>General</c:formatCode>
                <c:ptCount val="4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numCache>
            </c:numRef>
          </c:val>
        </c:ser>
        <c:ser>
          <c:idx val="3"/>
          <c:order val="3"/>
          <c:tx>
            <c:strRef>
              <c:f>CPU!$P$3:$P$4</c:f>
              <c:strCache>
                <c:ptCount val="1"/>
                <c:pt idx="0">
                  <c:v>Average of %iowait</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CPU!$P$5:$P$469</c:f>
              <c:numCache>
                <c:formatCode>General</c:formatCode>
                <c:ptCount val="464"/>
                <c:pt idx="0">
                  <c:v>0.15</c:v>
                </c:pt>
                <c:pt idx="1">
                  <c:v>0.11</c:v>
                </c:pt>
                <c:pt idx="2">
                  <c:v>0.27</c:v>
                </c:pt>
                <c:pt idx="3">
                  <c:v>0.14000000000000001</c:v>
                </c:pt>
                <c:pt idx="4">
                  <c:v>0.04</c:v>
                </c:pt>
                <c:pt idx="5">
                  <c:v>0.03</c:v>
                </c:pt>
                <c:pt idx="6">
                  <c:v>0.14000000000000001</c:v>
                </c:pt>
                <c:pt idx="7">
                  <c:v>0.28000000000000003</c:v>
                </c:pt>
                <c:pt idx="8">
                  <c:v>0.44</c:v>
                </c:pt>
                <c:pt idx="9">
                  <c:v>3.32</c:v>
                </c:pt>
                <c:pt idx="10">
                  <c:v>7.41</c:v>
                </c:pt>
                <c:pt idx="11">
                  <c:v>15.56</c:v>
                </c:pt>
                <c:pt idx="12">
                  <c:v>21.12</c:v>
                </c:pt>
                <c:pt idx="13">
                  <c:v>6.1</c:v>
                </c:pt>
                <c:pt idx="14">
                  <c:v>6.86</c:v>
                </c:pt>
                <c:pt idx="15">
                  <c:v>12.79</c:v>
                </c:pt>
                <c:pt idx="16">
                  <c:v>20.38</c:v>
                </c:pt>
                <c:pt idx="17">
                  <c:v>14.07</c:v>
                </c:pt>
                <c:pt idx="18">
                  <c:v>20.56</c:v>
                </c:pt>
                <c:pt idx="19">
                  <c:v>57.82</c:v>
                </c:pt>
                <c:pt idx="20">
                  <c:v>52.19</c:v>
                </c:pt>
                <c:pt idx="21">
                  <c:v>8.4600000000000009</c:v>
                </c:pt>
                <c:pt idx="22">
                  <c:v>7.72</c:v>
                </c:pt>
                <c:pt idx="23">
                  <c:v>8.07</c:v>
                </c:pt>
                <c:pt idx="24">
                  <c:v>6.57</c:v>
                </c:pt>
                <c:pt idx="25">
                  <c:v>5.84</c:v>
                </c:pt>
                <c:pt idx="26">
                  <c:v>5</c:v>
                </c:pt>
                <c:pt idx="27">
                  <c:v>3.37</c:v>
                </c:pt>
                <c:pt idx="28">
                  <c:v>2.58</c:v>
                </c:pt>
                <c:pt idx="29">
                  <c:v>6.16</c:v>
                </c:pt>
                <c:pt idx="30">
                  <c:v>6.5</c:v>
                </c:pt>
                <c:pt idx="31">
                  <c:v>6.21</c:v>
                </c:pt>
                <c:pt idx="32">
                  <c:v>7.33</c:v>
                </c:pt>
                <c:pt idx="33">
                  <c:v>6.31</c:v>
                </c:pt>
                <c:pt idx="34">
                  <c:v>7.51</c:v>
                </c:pt>
                <c:pt idx="35">
                  <c:v>6.78</c:v>
                </c:pt>
                <c:pt idx="36">
                  <c:v>6.55</c:v>
                </c:pt>
                <c:pt idx="37">
                  <c:v>7.2</c:v>
                </c:pt>
                <c:pt idx="38">
                  <c:v>9.2899999999999991</c:v>
                </c:pt>
                <c:pt idx="39">
                  <c:v>10.46</c:v>
                </c:pt>
                <c:pt idx="40">
                  <c:v>7.89</c:v>
                </c:pt>
                <c:pt idx="41">
                  <c:v>6.69</c:v>
                </c:pt>
                <c:pt idx="42">
                  <c:v>6.97</c:v>
                </c:pt>
                <c:pt idx="43">
                  <c:v>10</c:v>
                </c:pt>
                <c:pt idx="44">
                  <c:v>10.07</c:v>
                </c:pt>
                <c:pt idx="45">
                  <c:v>9.7899999999999991</c:v>
                </c:pt>
                <c:pt idx="46">
                  <c:v>13.6</c:v>
                </c:pt>
                <c:pt idx="47">
                  <c:v>15.6</c:v>
                </c:pt>
                <c:pt idx="48">
                  <c:v>14.58</c:v>
                </c:pt>
                <c:pt idx="49">
                  <c:v>13.92</c:v>
                </c:pt>
                <c:pt idx="50">
                  <c:v>16.07</c:v>
                </c:pt>
                <c:pt idx="51">
                  <c:v>12.23</c:v>
                </c:pt>
                <c:pt idx="52">
                  <c:v>9.51</c:v>
                </c:pt>
                <c:pt idx="53">
                  <c:v>10.75</c:v>
                </c:pt>
                <c:pt idx="54">
                  <c:v>11.14</c:v>
                </c:pt>
                <c:pt idx="55">
                  <c:v>5.42</c:v>
                </c:pt>
                <c:pt idx="56">
                  <c:v>4.79</c:v>
                </c:pt>
                <c:pt idx="57">
                  <c:v>4.63</c:v>
                </c:pt>
                <c:pt idx="58">
                  <c:v>4.3499999999999996</c:v>
                </c:pt>
                <c:pt idx="59">
                  <c:v>4.45</c:v>
                </c:pt>
                <c:pt idx="60">
                  <c:v>5.91</c:v>
                </c:pt>
                <c:pt idx="61">
                  <c:v>3.42</c:v>
                </c:pt>
                <c:pt idx="62">
                  <c:v>4</c:v>
                </c:pt>
                <c:pt idx="63">
                  <c:v>4.49</c:v>
                </c:pt>
                <c:pt idx="64">
                  <c:v>4.4000000000000004</c:v>
                </c:pt>
                <c:pt idx="65">
                  <c:v>4.29</c:v>
                </c:pt>
                <c:pt idx="66">
                  <c:v>3.55</c:v>
                </c:pt>
                <c:pt idx="67">
                  <c:v>3.89</c:v>
                </c:pt>
                <c:pt idx="68">
                  <c:v>4.47</c:v>
                </c:pt>
                <c:pt idx="69">
                  <c:v>3.23</c:v>
                </c:pt>
                <c:pt idx="70">
                  <c:v>3.02</c:v>
                </c:pt>
                <c:pt idx="71">
                  <c:v>3.92</c:v>
                </c:pt>
                <c:pt idx="72">
                  <c:v>3.46</c:v>
                </c:pt>
                <c:pt idx="73">
                  <c:v>3.8</c:v>
                </c:pt>
                <c:pt idx="74">
                  <c:v>3.76</c:v>
                </c:pt>
                <c:pt idx="75">
                  <c:v>3.28</c:v>
                </c:pt>
                <c:pt idx="76">
                  <c:v>3.65</c:v>
                </c:pt>
                <c:pt idx="77">
                  <c:v>3.03</c:v>
                </c:pt>
                <c:pt idx="78">
                  <c:v>2.88</c:v>
                </c:pt>
                <c:pt idx="79">
                  <c:v>4.37</c:v>
                </c:pt>
                <c:pt idx="80">
                  <c:v>2.39</c:v>
                </c:pt>
                <c:pt idx="81">
                  <c:v>2.4300000000000002</c:v>
                </c:pt>
                <c:pt idx="82">
                  <c:v>3.2</c:v>
                </c:pt>
                <c:pt idx="83">
                  <c:v>2.44</c:v>
                </c:pt>
                <c:pt idx="84">
                  <c:v>2.85</c:v>
                </c:pt>
                <c:pt idx="85">
                  <c:v>2.4500000000000002</c:v>
                </c:pt>
                <c:pt idx="86">
                  <c:v>3.01</c:v>
                </c:pt>
                <c:pt idx="87">
                  <c:v>2.66</c:v>
                </c:pt>
                <c:pt idx="88">
                  <c:v>1.32</c:v>
                </c:pt>
                <c:pt idx="89">
                  <c:v>1.37</c:v>
                </c:pt>
                <c:pt idx="90">
                  <c:v>1.4</c:v>
                </c:pt>
                <c:pt idx="91">
                  <c:v>1.22</c:v>
                </c:pt>
                <c:pt idx="92">
                  <c:v>1.39</c:v>
                </c:pt>
                <c:pt idx="93">
                  <c:v>1.1200000000000001</c:v>
                </c:pt>
                <c:pt idx="94">
                  <c:v>2.73</c:v>
                </c:pt>
                <c:pt idx="95">
                  <c:v>3.31</c:v>
                </c:pt>
                <c:pt idx="96">
                  <c:v>4.12</c:v>
                </c:pt>
                <c:pt idx="97">
                  <c:v>2.02</c:v>
                </c:pt>
                <c:pt idx="98">
                  <c:v>1.63</c:v>
                </c:pt>
                <c:pt idx="99">
                  <c:v>1.66</c:v>
                </c:pt>
                <c:pt idx="100">
                  <c:v>1.85</c:v>
                </c:pt>
                <c:pt idx="101">
                  <c:v>1.05</c:v>
                </c:pt>
                <c:pt idx="102">
                  <c:v>0.02</c:v>
                </c:pt>
                <c:pt idx="103">
                  <c:v>0</c:v>
                </c:pt>
                <c:pt idx="104">
                  <c:v>0</c:v>
                </c:pt>
                <c:pt idx="105">
                  <c:v>1.06</c:v>
                </c:pt>
                <c:pt idx="106">
                  <c:v>3.12</c:v>
                </c:pt>
                <c:pt idx="107">
                  <c:v>1.37</c:v>
                </c:pt>
                <c:pt idx="108">
                  <c:v>1.05</c:v>
                </c:pt>
                <c:pt idx="109">
                  <c:v>0.68</c:v>
                </c:pt>
                <c:pt idx="110">
                  <c:v>0</c:v>
                </c:pt>
                <c:pt idx="111">
                  <c:v>5.83</c:v>
                </c:pt>
                <c:pt idx="112">
                  <c:v>6.5</c:v>
                </c:pt>
                <c:pt idx="113">
                  <c:v>4.8</c:v>
                </c:pt>
                <c:pt idx="114">
                  <c:v>5.1100000000000003</c:v>
                </c:pt>
                <c:pt idx="115">
                  <c:v>7.33</c:v>
                </c:pt>
                <c:pt idx="116">
                  <c:v>9.94</c:v>
                </c:pt>
                <c:pt idx="117">
                  <c:v>5.85</c:v>
                </c:pt>
                <c:pt idx="118">
                  <c:v>5.44</c:v>
                </c:pt>
                <c:pt idx="119">
                  <c:v>4.78</c:v>
                </c:pt>
                <c:pt idx="120">
                  <c:v>9.1999999999999993</c:v>
                </c:pt>
                <c:pt idx="121">
                  <c:v>3.97</c:v>
                </c:pt>
                <c:pt idx="122">
                  <c:v>4.55</c:v>
                </c:pt>
                <c:pt idx="123">
                  <c:v>3.55</c:v>
                </c:pt>
                <c:pt idx="124">
                  <c:v>3.89</c:v>
                </c:pt>
                <c:pt idx="125">
                  <c:v>5.33</c:v>
                </c:pt>
                <c:pt idx="126">
                  <c:v>4.68</c:v>
                </c:pt>
                <c:pt idx="127">
                  <c:v>3.87</c:v>
                </c:pt>
                <c:pt idx="128">
                  <c:v>5.49</c:v>
                </c:pt>
                <c:pt idx="129">
                  <c:v>3.44</c:v>
                </c:pt>
                <c:pt idx="130">
                  <c:v>4.1500000000000004</c:v>
                </c:pt>
                <c:pt idx="131">
                  <c:v>3.33</c:v>
                </c:pt>
                <c:pt idx="132">
                  <c:v>4.1500000000000004</c:v>
                </c:pt>
                <c:pt idx="133">
                  <c:v>4.1399999999999997</c:v>
                </c:pt>
                <c:pt idx="134">
                  <c:v>7.81</c:v>
                </c:pt>
                <c:pt idx="135">
                  <c:v>5.23</c:v>
                </c:pt>
                <c:pt idx="136">
                  <c:v>3.37</c:v>
                </c:pt>
                <c:pt idx="137">
                  <c:v>3.83</c:v>
                </c:pt>
                <c:pt idx="138">
                  <c:v>4.72</c:v>
                </c:pt>
                <c:pt idx="139">
                  <c:v>5</c:v>
                </c:pt>
                <c:pt idx="140">
                  <c:v>3.8</c:v>
                </c:pt>
                <c:pt idx="141">
                  <c:v>5.54</c:v>
                </c:pt>
                <c:pt idx="142">
                  <c:v>4.6500000000000004</c:v>
                </c:pt>
                <c:pt idx="143">
                  <c:v>4.3499999999999996</c:v>
                </c:pt>
                <c:pt idx="144">
                  <c:v>7.57</c:v>
                </c:pt>
                <c:pt idx="145">
                  <c:v>4.59</c:v>
                </c:pt>
                <c:pt idx="146">
                  <c:v>4.1900000000000004</c:v>
                </c:pt>
                <c:pt idx="147">
                  <c:v>4.26</c:v>
                </c:pt>
                <c:pt idx="148">
                  <c:v>15.22</c:v>
                </c:pt>
                <c:pt idx="149">
                  <c:v>4.6100000000000003</c:v>
                </c:pt>
                <c:pt idx="150">
                  <c:v>6.46</c:v>
                </c:pt>
                <c:pt idx="151">
                  <c:v>4.97</c:v>
                </c:pt>
                <c:pt idx="152">
                  <c:v>3.77</c:v>
                </c:pt>
                <c:pt idx="153">
                  <c:v>3.5</c:v>
                </c:pt>
                <c:pt idx="154">
                  <c:v>5.29</c:v>
                </c:pt>
                <c:pt idx="155">
                  <c:v>5.78</c:v>
                </c:pt>
                <c:pt idx="156">
                  <c:v>3.98</c:v>
                </c:pt>
                <c:pt idx="157">
                  <c:v>4.68</c:v>
                </c:pt>
                <c:pt idx="158">
                  <c:v>5.0999999999999996</c:v>
                </c:pt>
                <c:pt idx="159">
                  <c:v>5.95</c:v>
                </c:pt>
                <c:pt idx="160">
                  <c:v>7.41</c:v>
                </c:pt>
                <c:pt idx="161">
                  <c:v>4.3</c:v>
                </c:pt>
                <c:pt idx="162">
                  <c:v>4.8499999999999996</c:v>
                </c:pt>
                <c:pt idx="163">
                  <c:v>4.6900000000000004</c:v>
                </c:pt>
                <c:pt idx="164">
                  <c:v>3.76</c:v>
                </c:pt>
                <c:pt idx="165">
                  <c:v>4.1500000000000004</c:v>
                </c:pt>
                <c:pt idx="166">
                  <c:v>3.87</c:v>
                </c:pt>
                <c:pt idx="167">
                  <c:v>3.91</c:v>
                </c:pt>
                <c:pt idx="168">
                  <c:v>3.73</c:v>
                </c:pt>
                <c:pt idx="169">
                  <c:v>3.43</c:v>
                </c:pt>
                <c:pt idx="170">
                  <c:v>3.67</c:v>
                </c:pt>
                <c:pt idx="171">
                  <c:v>3.32</c:v>
                </c:pt>
                <c:pt idx="172">
                  <c:v>4.3</c:v>
                </c:pt>
                <c:pt idx="173">
                  <c:v>6.32</c:v>
                </c:pt>
                <c:pt idx="174">
                  <c:v>7.31</c:v>
                </c:pt>
                <c:pt idx="175">
                  <c:v>4.7300000000000004</c:v>
                </c:pt>
                <c:pt idx="176">
                  <c:v>3.97</c:v>
                </c:pt>
                <c:pt idx="177">
                  <c:v>3.83</c:v>
                </c:pt>
                <c:pt idx="178">
                  <c:v>3.54</c:v>
                </c:pt>
                <c:pt idx="179">
                  <c:v>3.48</c:v>
                </c:pt>
                <c:pt idx="180">
                  <c:v>3.56</c:v>
                </c:pt>
                <c:pt idx="181">
                  <c:v>4.03</c:v>
                </c:pt>
                <c:pt idx="182">
                  <c:v>2.31</c:v>
                </c:pt>
                <c:pt idx="183">
                  <c:v>3.62</c:v>
                </c:pt>
                <c:pt idx="184">
                  <c:v>2.0099999999999998</c:v>
                </c:pt>
                <c:pt idx="185">
                  <c:v>3.24</c:v>
                </c:pt>
                <c:pt idx="186">
                  <c:v>3.43</c:v>
                </c:pt>
                <c:pt idx="187">
                  <c:v>2.96</c:v>
                </c:pt>
                <c:pt idx="188">
                  <c:v>2.77</c:v>
                </c:pt>
                <c:pt idx="189">
                  <c:v>2.14</c:v>
                </c:pt>
                <c:pt idx="190">
                  <c:v>1.18</c:v>
                </c:pt>
                <c:pt idx="191">
                  <c:v>1.23</c:v>
                </c:pt>
                <c:pt idx="192">
                  <c:v>0.84</c:v>
                </c:pt>
                <c:pt idx="193">
                  <c:v>0.01</c:v>
                </c:pt>
                <c:pt idx="194">
                  <c:v>0.01</c:v>
                </c:pt>
                <c:pt idx="195">
                  <c:v>0.28000000000000003</c:v>
                </c:pt>
                <c:pt idx="196">
                  <c:v>6.64</c:v>
                </c:pt>
                <c:pt idx="197">
                  <c:v>12.43</c:v>
                </c:pt>
                <c:pt idx="198">
                  <c:v>1.1100000000000001</c:v>
                </c:pt>
                <c:pt idx="199">
                  <c:v>0.17</c:v>
                </c:pt>
                <c:pt idx="200">
                  <c:v>0.02</c:v>
                </c:pt>
                <c:pt idx="201">
                  <c:v>2.3199999999999998</c:v>
                </c:pt>
                <c:pt idx="202">
                  <c:v>0.37</c:v>
                </c:pt>
                <c:pt idx="203">
                  <c:v>0.18</c:v>
                </c:pt>
                <c:pt idx="204">
                  <c:v>0.78</c:v>
                </c:pt>
                <c:pt idx="205">
                  <c:v>1.75</c:v>
                </c:pt>
                <c:pt idx="206">
                  <c:v>0.68</c:v>
                </c:pt>
                <c:pt idx="207">
                  <c:v>0.02</c:v>
                </c:pt>
                <c:pt idx="208">
                  <c:v>7.0000000000000007E-2</c:v>
                </c:pt>
                <c:pt idx="209">
                  <c:v>0.01</c:v>
                </c:pt>
                <c:pt idx="210">
                  <c:v>0.04</c:v>
                </c:pt>
                <c:pt idx="211">
                  <c:v>0</c:v>
                </c:pt>
                <c:pt idx="212">
                  <c:v>0.01</c:v>
                </c:pt>
                <c:pt idx="213">
                  <c:v>0.01</c:v>
                </c:pt>
                <c:pt idx="214">
                  <c:v>0</c:v>
                </c:pt>
                <c:pt idx="215">
                  <c:v>0</c:v>
                </c:pt>
                <c:pt idx="216">
                  <c:v>0</c:v>
                </c:pt>
                <c:pt idx="217">
                  <c:v>0</c:v>
                </c:pt>
                <c:pt idx="218">
                  <c:v>0</c:v>
                </c:pt>
                <c:pt idx="219">
                  <c:v>0</c:v>
                </c:pt>
                <c:pt idx="220">
                  <c:v>0</c:v>
                </c:pt>
                <c:pt idx="221">
                  <c:v>0.01</c:v>
                </c:pt>
                <c:pt idx="222">
                  <c:v>0</c:v>
                </c:pt>
                <c:pt idx="223">
                  <c:v>0.02</c:v>
                </c:pt>
                <c:pt idx="224">
                  <c:v>0</c:v>
                </c:pt>
                <c:pt idx="225">
                  <c:v>0.2</c:v>
                </c:pt>
                <c:pt idx="226">
                  <c:v>0.04</c:v>
                </c:pt>
                <c:pt idx="227">
                  <c:v>0.08</c:v>
                </c:pt>
                <c:pt idx="228">
                  <c:v>0.36</c:v>
                </c:pt>
                <c:pt idx="229">
                  <c:v>0.28999999999999998</c:v>
                </c:pt>
                <c:pt idx="230">
                  <c:v>0.7</c:v>
                </c:pt>
                <c:pt idx="231">
                  <c:v>0</c:v>
                </c:pt>
                <c:pt idx="232">
                  <c:v>0</c:v>
                </c:pt>
                <c:pt idx="233">
                  <c:v>0</c:v>
                </c:pt>
                <c:pt idx="234">
                  <c:v>0.09</c:v>
                </c:pt>
                <c:pt idx="235">
                  <c:v>0.05</c:v>
                </c:pt>
                <c:pt idx="236">
                  <c:v>0</c:v>
                </c:pt>
                <c:pt idx="237">
                  <c:v>0</c:v>
                </c:pt>
                <c:pt idx="238">
                  <c:v>0.01</c:v>
                </c:pt>
                <c:pt idx="239">
                  <c:v>0.35</c:v>
                </c:pt>
                <c:pt idx="240">
                  <c:v>0.71</c:v>
                </c:pt>
                <c:pt idx="241">
                  <c:v>0.14000000000000001</c:v>
                </c:pt>
                <c:pt idx="242">
                  <c:v>0.12</c:v>
                </c:pt>
                <c:pt idx="243">
                  <c:v>0</c:v>
                </c:pt>
                <c:pt idx="244">
                  <c:v>0.5</c:v>
                </c:pt>
                <c:pt idx="245">
                  <c:v>1.65</c:v>
                </c:pt>
                <c:pt idx="246">
                  <c:v>0.55000000000000004</c:v>
                </c:pt>
                <c:pt idx="247">
                  <c:v>1.04</c:v>
                </c:pt>
                <c:pt idx="248">
                  <c:v>0.11</c:v>
                </c:pt>
                <c:pt idx="249">
                  <c:v>0</c:v>
                </c:pt>
                <c:pt idx="250">
                  <c:v>0</c:v>
                </c:pt>
                <c:pt idx="251">
                  <c:v>0.52</c:v>
                </c:pt>
                <c:pt idx="252">
                  <c:v>0</c:v>
                </c:pt>
                <c:pt idx="253">
                  <c:v>1.19</c:v>
                </c:pt>
                <c:pt idx="254">
                  <c:v>3.5</c:v>
                </c:pt>
                <c:pt idx="255">
                  <c:v>0.05</c:v>
                </c:pt>
                <c:pt idx="256">
                  <c:v>0.55000000000000004</c:v>
                </c:pt>
                <c:pt idx="257">
                  <c:v>0.09</c:v>
                </c:pt>
                <c:pt idx="258">
                  <c:v>0.44</c:v>
                </c:pt>
                <c:pt idx="259">
                  <c:v>0.25</c:v>
                </c:pt>
                <c:pt idx="260">
                  <c:v>0.27</c:v>
                </c:pt>
                <c:pt idx="261">
                  <c:v>0</c:v>
                </c:pt>
                <c:pt idx="262">
                  <c:v>0</c:v>
                </c:pt>
                <c:pt idx="263">
                  <c:v>0.01</c:v>
                </c:pt>
                <c:pt idx="264">
                  <c:v>0.41</c:v>
                </c:pt>
                <c:pt idx="265">
                  <c:v>1.26</c:v>
                </c:pt>
                <c:pt idx="266">
                  <c:v>0.23</c:v>
                </c:pt>
                <c:pt idx="267">
                  <c:v>1.1599999999999999</c:v>
                </c:pt>
                <c:pt idx="268">
                  <c:v>0</c:v>
                </c:pt>
                <c:pt idx="269">
                  <c:v>0.51</c:v>
                </c:pt>
                <c:pt idx="270">
                  <c:v>0.81</c:v>
                </c:pt>
                <c:pt idx="271">
                  <c:v>0</c:v>
                </c:pt>
                <c:pt idx="272">
                  <c:v>0</c:v>
                </c:pt>
                <c:pt idx="273">
                  <c:v>0</c:v>
                </c:pt>
                <c:pt idx="274">
                  <c:v>7.0000000000000007E-2</c:v>
                </c:pt>
                <c:pt idx="275">
                  <c:v>0</c:v>
                </c:pt>
                <c:pt idx="276">
                  <c:v>7.0000000000000007E-2</c:v>
                </c:pt>
                <c:pt idx="277">
                  <c:v>0.15</c:v>
                </c:pt>
                <c:pt idx="278">
                  <c:v>0.62</c:v>
                </c:pt>
                <c:pt idx="279">
                  <c:v>0.79</c:v>
                </c:pt>
                <c:pt idx="280">
                  <c:v>0.33</c:v>
                </c:pt>
                <c:pt idx="281">
                  <c:v>0.08</c:v>
                </c:pt>
                <c:pt idx="282">
                  <c:v>0.04</c:v>
                </c:pt>
                <c:pt idx="283">
                  <c:v>0.05</c:v>
                </c:pt>
                <c:pt idx="284">
                  <c:v>0.05</c:v>
                </c:pt>
                <c:pt idx="285">
                  <c:v>0.59</c:v>
                </c:pt>
                <c:pt idx="286">
                  <c:v>0.94</c:v>
                </c:pt>
                <c:pt idx="287">
                  <c:v>0.01</c:v>
                </c:pt>
                <c:pt idx="288">
                  <c:v>0</c:v>
                </c:pt>
                <c:pt idx="289">
                  <c:v>0</c:v>
                </c:pt>
                <c:pt idx="290">
                  <c:v>0.06</c:v>
                </c:pt>
                <c:pt idx="291">
                  <c:v>7.0000000000000007E-2</c:v>
                </c:pt>
                <c:pt idx="292">
                  <c:v>1.57</c:v>
                </c:pt>
                <c:pt idx="293">
                  <c:v>1.4</c:v>
                </c:pt>
                <c:pt idx="294">
                  <c:v>2.02</c:v>
                </c:pt>
                <c:pt idx="295">
                  <c:v>0.57999999999999996</c:v>
                </c:pt>
                <c:pt idx="296">
                  <c:v>3.06</c:v>
                </c:pt>
                <c:pt idx="297">
                  <c:v>0.72</c:v>
                </c:pt>
                <c:pt idx="298">
                  <c:v>0.01</c:v>
                </c:pt>
                <c:pt idx="299">
                  <c:v>0</c:v>
                </c:pt>
                <c:pt idx="300">
                  <c:v>0</c:v>
                </c:pt>
                <c:pt idx="301">
                  <c:v>0.02</c:v>
                </c:pt>
                <c:pt idx="302">
                  <c:v>1.1100000000000001</c:v>
                </c:pt>
                <c:pt idx="303">
                  <c:v>0.05</c:v>
                </c:pt>
                <c:pt idx="304">
                  <c:v>0</c:v>
                </c:pt>
                <c:pt idx="305">
                  <c:v>0.04</c:v>
                </c:pt>
                <c:pt idx="306">
                  <c:v>0</c:v>
                </c:pt>
                <c:pt idx="307">
                  <c:v>0.01</c:v>
                </c:pt>
                <c:pt idx="308">
                  <c:v>0.46</c:v>
                </c:pt>
                <c:pt idx="309">
                  <c:v>0.01</c:v>
                </c:pt>
                <c:pt idx="310">
                  <c:v>0.01</c:v>
                </c:pt>
                <c:pt idx="311">
                  <c:v>0</c:v>
                </c:pt>
                <c:pt idx="312">
                  <c:v>0.79</c:v>
                </c:pt>
                <c:pt idx="313">
                  <c:v>0.1</c:v>
                </c:pt>
                <c:pt idx="314">
                  <c:v>1.1499999999999999</c:v>
                </c:pt>
                <c:pt idx="315">
                  <c:v>0.3</c:v>
                </c:pt>
                <c:pt idx="316">
                  <c:v>0.23</c:v>
                </c:pt>
                <c:pt idx="317">
                  <c:v>0</c:v>
                </c:pt>
                <c:pt idx="318">
                  <c:v>0.49</c:v>
                </c:pt>
                <c:pt idx="319">
                  <c:v>7.0000000000000007E-2</c:v>
                </c:pt>
                <c:pt idx="320">
                  <c:v>0.05</c:v>
                </c:pt>
                <c:pt idx="321">
                  <c:v>0.23</c:v>
                </c:pt>
                <c:pt idx="322">
                  <c:v>7.0000000000000007E-2</c:v>
                </c:pt>
                <c:pt idx="323">
                  <c:v>0</c:v>
                </c:pt>
                <c:pt idx="324">
                  <c:v>0</c:v>
                </c:pt>
                <c:pt idx="325">
                  <c:v>0</c:v>
                </c:pt>
                <c:pt idx="326">
                  <c:v>0</c:v>
                </c:pt>
                <c:pt idx="327">
                  <c:v>0.01</c:v>
                </c:pt>
                <c:pt idx="328">
                  <c:v>0.76</c:v>
                </c:pt>
                <c:pt idx="329">
                  <c:v>1.58</c:v>
                </c:pt>
                <c:pt idx="330">
                  <c:v>0.02</c:v>
                </c:pt>
                <c:pt idx="331">
                  <c:v>0.04</c:v>
                </c:pt>
                <c:pt idx="332">
                  <c:v>0.02</c:v>
                </c:pt>
                <c:pt idx="333">
                  <c:v>0.02</c:v>
                </c:pt>
                <c:pt idx="334">
                  <c:v>0.02</c:v>
                </c:pt>
                <c:pt idx="335">
                  <c:v>2.5</c:v>
                </c:pt>
                <c:pt idx="336">
                  <c:v>4.37</c:v>
                </c:pt>
                <c:pt idx="337">
                  <c:v>3.13</c:v>
                </c:pt>
                <c:pt idx="338">
                  <c:v>0.06</c:v>
                </c:pt>
                <c:pt idx="339">
                  <c:v>2.19</c:v>
                </c:pt>
                <c:pt idx="340">
                  <c:v>0</c:v>
                </c:pt>
                <c:pt idx="341">
                  <c:v>0.05</c:v>
                </c:pt>
                <c:pt idx="342">
                  <c:v>1.4</c:v>
                </c:pt>
                <c:pt idx="343">
                  <c:v>0.88</c:v>
                </c:pt>
                <c:pt idx="344">
                  <c:v>0.14000000000000001</c:v>
                </c:pt>
                <c:pt idx="345">
                  <c:v>0</c:v>
                </c:pt>
                <c:pt idx="346">
                  <c:v>0</c:v>
                </c:pt>
                <c:pt idx="347">
                  <c:v>0</c:v>
                </c:pt>
                <c:pt idx="348">
                  <c:v>0.04</c:v>
                </c:pt>
                <c:pt idx="349">
                  <c:v>0.02</c:v>
                </c:pt>
                <c:pt idx="350">
                  <c:v>0.01</c:v>
                </c:pt>
                <c:pt idx="351">
                  <c:v>0.05</c:v>
                </c:pt>
                <c:pt idx="352">
                  <c:v>3.32</c:v>
                </c:pt>
                <c:pt idx="353">
                  <c:v>0.57999999999999996</c:v>
                </c:pt>
                <c:pt idx="354">
                  <c:v>3.05</c:v>
                </c:pt>
                <c:pt idx="355">
                  <c:v>0</c:v>
                </c:pt>
                <c:pt idx="356">
                  <c:v>0.68</c:v>
                </c:pt>
                <c:pt idx="357">
                  <c:v>0</c:v>
                </c:pt>
                <c:pt idx="358">
                  <c:v>0</c:v>
                </c:pt>
                <c:pt idx="359">
                  <c:v>0.38</c:v>
                </c:pt>
                <c:pt idx="360">
                  <c:v>0.01</c:v>
                </c:pt>
                <c:pt idx="361">
                  <c:v>0.39</c:v>
                </c:pt>
                <c:pt idx="362">
                  <c:v>1.52</c:v>
                </c:pt>
                <c:pt idx="363">
                  <c:v>0.97</c:v>
                </c:pt>
                <c:pt idx="364">
                  <c:v>0.08</c:v>
                </c:pt>
                <c:pt idx="365">
                  <c:v>0.02</c:v>
                </c:pt>
                <c:pt idx="366">
                  <c:v>0.01</c:v>
                </c:pt>
                <c:pt idx="367">
                  <c:v>0.05</c:v>
                </c:pt>
                <c:pt idx="368">
                  <c:v>1.1100000000000001</c:v>
                </c:pt>
                <c:pt idx="369">
                  <c:v>0.33</c:v>
                </c:pt>
                <c:pt idx="370">
                  <c:v>0.04</c:v>
                </c:pt>
                <c:pt idx="371">
                  <c:v>7.0000000000000007E-2</c:v>
                </c:pt>
                <c:pt idx="372">
                  <c:v>1.65</c:v>
                </c:pt>
                <c:pt idx="373">
                  <c:v>2.84</c:v>
                </c:pt>
                <c:pt idx="374">
                  <c:v>1.46</c:v>
                </c:pt>
                <c:pt idx="375">
                  <c:v>1.51</c:v>
                </c:pt>
                <c:pt idx="376">
                  <c:v>2.85</c:v>
                </c:pt>
                <c:pt idx="377">
                  <c:v>0.37</c:v>
                </c:pt>
                <c:pt idx="378">
                  <c:v>0.01</c:v>
                </c:pt>
                <c:pt idx="379">
                  <c:v>0.01</c:v>
                </c:pt>
                <c:pt idx="380">
                  <c:v>0.1</c:v>
                </c:pt>
                <c:pt idx="381">
                  <c:v>0.84</c:v>
                </c:pt>
                <c:pt idx="382">
                  <c:v>2.14</c:v>
                </c:pt>
                <c:pt idx="383">
                  <c:v>5.69</c:v>
                </c:pt>
                <c:pt idx="384">
                  <c:v>1.43</c:v>
                </c:pt>
                <c:pt idx="385">
                  <c:v>0.54</c:v>
                </c:pt>
                <c:pt idx="386">
                  <c:v>0.01</c:v>
                </c:pt>
                <c:pt idx="387">
                  <c:v>0.01</c:v>
                </c:pt>
                <c:pt idx="388">
                  <c:v>1.96</c:v>
                </c:pt>
                <c:pt idx="389">
                  <c:v>0.08</c:v>
                </c:pt>
                <c:pt idx="390">
                  <c:v>0.01</c:v>
                </c:pt>
                <c:pt idx="391">
                  <c:v>0.09</c:v>
                </c:pt>
                <c:pt idx="392">
                  <c:v>0.28000000000000003</c:v>
                </c:pt>
                <c:pt idx="393">
                  <c:v>0.73</c:v>
                </c:pt>
                <c:pt idx="394">
                  <c:v>0.59</c:v>
                </c:pt>
                <c:pt idx="395">
                  <c:v>0</c:v>
                </c:pt>
                <c:pt idx="396">
                  <c:v>4.26</c:v>
                </c:pt>
                <c:pt idx="397">
                  <c:v>3.03</c:v>
                </c:pt>
                <c:pt idx="398">
                  <c:v>6.44</c:v>
                </c:pt>
                <c:pt idx="399">
                  <c:v>0.6</c:v>
                </c:pt>
                <c:pt idx="400">
                  <c:v>6.98</c:v>
                </c:pt>
                <c:pt idx="401">
                  <c:v>3.89</c:v>
                </c:pt>
                <c:pt idx="402">
                  <c:v>6.7</c:v>
                </c:pt>
                <c:pt idx="403">
                  <c:v>16.11</c:v>
                </c:pt>
                <c:pt idx="404">
                  <c:v>23.16</c:v>
                </c:pt>
                <c:pt idx="405">
                  <c:v>28.21</c:v>
                </c:pt>
                <c:pt idx="406">
                  <c:v>33.85</c:v>
                </c:pt>
                <c:pt idx="407">
                  <c:v>12.09</c:v>
                </c:pt>
                <c:pt idx="408">
                  <c:v>24.18</c:v>
                </c:pt>
                <c:pt idx="409">
                  <c:v>28.06</c:v>
                </c:pt>
                <c:pt idx="410">
                  <c:v>7.87</c:v>
                </c:pt>
                <c:pt idx="411">
                  <c:v>11.59</c:v>
                </c:pt>
                <c:pt idx="412">
                  <c:v>5.01</c:v>
                </c:pt>
                <c:pt idx="413">
                  <c:v>20.59</c:v>
                </c:pt>
                <c:pt idx="414">
                  <c:v>8.5500000000000007</c:v>
                </c:pt>
                <c:pt idx="415">
                  <c:v>14.16</c:v>
                </c:pt>
                <c:pt idx="416">
                  <c:v>14.49</c:v>
                </c:pt>
                <c:pt idx="417">
                  <c:v>26.52</c:v>
                </c:pt>
                <c:pt idx="418">
                  <c:v>16.59</c:v>
                </c:pt>
                <c:pt idx="419">
                  <c:v>21.73</c:v>
                </c:pt>
                <c:pt idx="420">
                  <c:v>17.52</c:v>
                </c:pt>
                <c:pt idx="421">
                  <c:v>20.25</c:v>
                </c:pt>
                <c:pt idx="422">
                  <c:v>11.28</c:v>
                </c:pt>
                <c:pt idx="423">
                  <c:v>26.8</c:v>
                </c:pt>
                <c:pt idx="424">
                  <c:v>30.26</c:v>
                </c:pt>
                <c:pt idx="425">
                  <c:v>10.79</c:v>
                </c:pt>
                <c:pt idx="426">
                  <c:v>14.15</c:v>
                </c:pt>
                <c:pt idx="427">
                  <c:v>15.61</c:v>
                </c:pt>
                <c:pt idx="428">
                  <c:v>27.22</c:v>
                </c:pt>
                <c:pt idx="429">
                  <c:v>23.19</c:v>
                </c:pt>
                <c:pt idx="430">
                  <c:v>30.82</c:v>
                </c:pt>
                <c:pt idx="431">
                  <c:v>19.53</c:v>
                </c:pt>
                <c:pt idx="432">
                  <c:v>36.96</c:v>
                </c:pt>
                <c:pt idx="433">
                  <c:v>20.43</c:v>
                </c:pt>
                <c:pt idx="434">
                  <c:v>8.66</c:v>
                </c:pt>
                <c:pt idx="435">
                  <c:v>22.89</c:v>
                </c:pt>
                <c:pt idx="436">
                  <c:v>10.11</c:v>
                </c:pt>
                <c:pt idx="437">
                  <c:v>12.84</c:v>
                </c:pt>
                <c:pt idx="438">
                  <c:v>20.3</c:v>
                </c:pt>
                <c:pt idx="439">
                  <c:v>21.62</c:v>
                </c:pt>
                <c:pt idx="440">
                  <c:v>4.9800000000000004</c:v>
                </c:pt>
                <c:pt idx="441">
                  <c:v>5.0599999999999996</c:v>
                </c:pt>
                <c:pt idx="442">
                  <c:v>7.4</c:v>
                </c:pt>
                <c:pt idx="443">
                  <c:v>5.87</c:v>
                </c:pt>
                <c:pt idx="444">
                  <c:v>6.56</c:v>
                </c:pt>
                <c:pt idx="445">
                  <c:v>5.23</c:v>
                </c:pt>
                <c:pt idx="446">
                  <c:v>4.37</c:v>
                </c:pt>
                <c:pt idx="447">
                  <c:v>4.5</c:v>
                </c:pt>
                <c:pt idx="448">
                  <c:v>4.7</c:v>
                </c:pt>
                <c:pt idx="449">
                  <c:v>4.6100000000000003</c:v>
                </c:pt>
                <c:pt idx="450">
                  <c:v>4.62</c:v>
                </c:pt>
                <c:pt idx="451">
                  <c:v>4.5199999999999996</c:v>
                </c:pt>
                <c:pt idx="452">
                  <c:v>1.45</c:v>
                </c:pt>
                <c:pt idx="453">
                  <c:v>2.13</c:v>
                </c:pt>
                <c:pt idx="454">
                  <c:v>1.35</c:v>
                </c:pt>
                <c:pt idx="455">
                  <c:v>1.62</c:v>
                </c:pt>
                <c:pt idx="456">
                  <c:v>1.84</c:v>
                </c:pt>
                <c:pt idx="457">
                  <c:v>1.7</c:v>
                </c:pt>
                <c:pt idx="458">
                  <c:v>1.4</c:v>
                </c:pt>
                <c:pt idx="459">
                  <c:v>1.86</c:v>
                </c:pt>
                <c:pt idx="460">
                  <c:v>1.05</c:v>
                </c:pt>
                <c:pt idx="461">
                  <c:v>0.01</c:v>
                </c:pt>
                <c:pt idx="462">
                  <c:v>0.96</c:v>
                </c:pt>
                <c:pt idx="463">
                  <c:v>1.39</c:v>
                </c:pt>
              </c:numCache>
            </c:numRef>
          </c:val>
        </c:ser>
        <c:ser>
          <c:idx val="4"/>
          <c:order val="4"/>
          <c:tx>
            <c:strRef>
              <c:f>CPU!$Q$3:$Q$4</c:f>
              <c:strCache>
                <c:ptCount val="1"/>
                <c:pt idx="0">
                  <c:v>Average of %steal</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CPU!$Q$5:$Q$469</c:f>
              <c:numCache>
                <c:formatCode>General</c:formatCode>
                <c:ptCount val="4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numCache>
            </c:numRef>
          </c:val>
        </c:ser>
        <c:ser>
          <c:idx val="5"/>
          <c:order val="5"/>
          <c:tx>
            <c:strRef>
              <c:f>CPU!$R$3:$R$4</c:f>
              <c:strCache>
                <c:ptCount val="1"/>
                <c:pt idx="0">
                  <c:v>Average of %idle</c:v>
                </c:pt>
              </c:strCache>
            </c:strRef>
          </c:tx>
          <c:cat>
            <c:strRef>
              <c:f>CPU!$L$5:$L$469</c:f>
              <c:strCache>
                <c:ptCount val="46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104</c:v>
                </c:pt>
                <c:pt idx="20">
                  <c:v>105</c:v>
                </c:pt>
                <c:pt idx="21">
                  <c:v>110</c:v>
                </c:pt>
                <c:pt idx="22">
                  <c:v>116</c:v>
                </c:pt>
                <c:pt idx="23">
                  <c:v>120</c:v>
                </c:pt>
                <c:pt idx="24">
                  <c:v>125</c:v>
                </c:pt>
                <c:pt idx="25">
                  <c:v>130</c:v>
                </c:pt>
                <c:pt idx="26">
                  <c:v>135</c:v>
                </c:pt>
                <c:pt idx="27">
                  <c:v>140</c:v>
                </c:pt>
                <c:pt idx="28">
                  <c:v>145</c:v>
                </c:pt>
                <c:pt idx="29">
                  <c:v>150</c:v>
                </c:pt>
                <c:pt idx="30">
                  <c:v>155</c:v>
                </c:pt>
                <c:pt idx="31">
                  <c:v>160</c:v>
                </c:pt>
                <c:pt idx="32">
                  <c:v>165</c:v>
                </c:pt>
                <c:pt idx="33">
                  <c:v>170</c:v>
                </c:pt>
                <c:pt idx="34">
                  <c:v>175</c:v>
                </c:pt>
                <c:pt idx="35">
                  <c:v>180</c:v>
                </c:pt>
                <c:pt idx="36">
                  <c:v>185</c:v>
                </c:pt>
                <c:pt idx="37">
                  <c:v>190</c:v>
                </c:pt>
                <c:pt idx="38">
                  <c:v>195</c:v>
                </c:pt>
                <c:pt idx="39">
                  <c:v>200</c:v>
                </c:pt>
                <c:pt idx="40">
                  <c:v>205</c:v>
                </c:pt>
                <c:pt idx="41">
                  <c:v>210</c:v>
                </c:pt>
                <c:pt idx="42">
                  <c:v>215</c:v>
                </c:pt>
                <c:pt idx="43">
                  <c:v>220</c:v>
                </c:pt>
                <c:pt idx="44">
                  <c:v>225</c:v>
                </c:pt>
                <c:pt idx="45">
                  <c:v>230</c:v>
                </c:pt>
                <c:pt idx="46">
                  <c:v>235</c:v>
                </c:pt>
                <c:pt idx="47">
                  <c:v>240</c:v>
                </c:pt>
                <c:pt idx="48">
                  <c:v>245</c:v>
                </c:pt>
                <c:pt idx="49">
                  <c:v>250</c:v>
                </c:pt>
                <c:pt idx="50">
                  <c:v>255</c:v>
                </c:pt>
                <c:pt idx="51">
                  <c:v>260</c:v>
                </c:pt>
                <c:pt idx="52">
                  <c:v>265</c:v>
                </c:pt>
                <c:pt idx="53">
                  <c:v>270</c:v>
                </c:pt>
                <c:pt idx="54">
                  <c:v>275</c:v>
                </c:pt>
                <c:pt idx="55">
                  <c:v>280</c:v>
                </c:pt>
                <c:pt idx="56">
                  <c:v>285</c:v>
                </c:pt>
                <c:pt idx="57">
                  <c:v>290</c:v>
                </c:pt>
                <c:pt idx="58">
                  <c:v>295</c:v>
                </c:pt>
                <c:pt idx="59">
                  <c:v>300</c:v>
                </c:pt>
                <c:pt idx="60">
                  <c:v>305</c:v>
                </c:pt>
                <c:pt idx="61">
                  <c:v>310</c:v>
                </c:pt>
                <c:pt idx="62">
                  <c:v>315</c:v>
                </c:pt>
                <c:pt idx="63">
                  <c:v>320</c:v>
                </c:pt>
                <c:pt idx="64">
                  <c:v>325</c:v>
                </c:pt>
                <c:pt idx="65">
                  <c:v>330</c:v>
                </c:pt>
                <c:pt idx="66">
                  <c:v>335</c:v>
                </c:pt>
                <c:pt idx="67">
                  <c:v>340</c:v>
                </c:pt>
                <c:pt idx="68">
                  <c:v>345</c:v>
                </c:pt>
                <c:pt idx="69">
                  <c:v>350</c:v>
                </c:pt>
                <c:pt idx="70">
                  <c:v>355</c:v>
                </c:pt>
                <c:pt idx="71">
                  <c:v>360</c:v>
                </c:pt>
                <c:pt idx="72">
                  <c:v>365</c:v>
                </c:pt>
                <c:pt idx="73">
                  <c:v>370</c:v>
                </c:pt>
                <c:pt idx="74">
                  <c:v>375</c:v>
                </c:pt>
                <c:pt idx="75">
                  <c:v>380</c:v>
                </c:pt>
                <c:pt idx="76">
                  <c:v>385</c:v>
                </c:pt>
                <c:pt idx="77">
                  <c:v>390</c:v>
                </c:pt>
                <c:pt idx="78">
                  <c:v>395</c:v>
                </c:pt>
                <c:pt idx="79">
                  <c:v>400</c:v>
                </c:pt>
                <c:pt idx="80">
                  <c:v>405</c:v>
                </c:pt>
                <c:pt idx="81">
                  <c:v>410</c:v>
                </c:pt>
                <c:pt idx="82">
                  <c:v>415</c:v>
                </c:pt>
                <c:pt idx="83">
                  <c:v>420</c:v>
                </c:pt>
                <c:pt idx="84">
                  <c:v>425</c:v>
                </c:pt>
                <c:pt idx="85">
                  <c:v>430</c:v>
                </c:pt>
                <c:pt idx="86">
                  <c:v>435</c:v>
                </c:pt>
                <c:pt idx="87">
                  <c:v>440</c:v>
                </c:pt>
                <c:pt idx="88">
                  <c:v>445</c:v>
                </c:pt>
                <c:pt idx="89">
                  <c:v>450</c:v>
                </c:pt>
                <c:pt idx="90">
                  <c:v>455</c:v>
                </c:pt>
                <c:pt idx="91">
                  <c:v>460</c:v>
                </c:pt>
                <c:pt idx="92">
                  <c:v>465</c:v>
                </c:pt>
                <c:pt idx="93">
                  <c:v>470</c:v>
                </c:pt>
                <c:pt idx="94">
                  <c:v>475</c:v>
                </c:pt>
                <c:pt idx="95">
                  <c:v>480</c:v>
                </c:pt>
                <c:pt idx="96">
                  <c:v>485</c:v>
                </c:pt>
                <c:pt idx="97">
                  <c:v>490</c:v>
                </c:pt>
                <c:pt idx="98">
                  <c:v>495</c:v>
                </c:pt>
                <c:pt idx="99">
                  <c:v>500</c:v>
                </c:pt>
                <c:pt idx="100">
                  <c:v>505</c:v>
                </c:pt>
                <c:pt idx="101">
                  <c:v>510</c:v>
                </c:pt>
                <c:pt idx="102">
                  <c:v>515</c:v>
                </c:pt>
                <c:pt idx="103">
                  <c:v>520</c:v>
                </c:pt>
                <c:pt idx="104">
                  <c:v>525</c:v>
                </c:pt>
                <c:pt idx="105">
                  <c:v>530</c:v>
                </c:pt>
                <c:pt idx="106">
                  <c:v>535</c:v>
                </c:pt>
                <c:pt idx="107">
                  <c:v>540</c:v>
                </c:pt>
                <c:pt idx="108">
                  <c:v>545</c:v>
                </c:pt>
                <c:pt idx="109">
                  <c:v>550</c:v>
                </c:pt>
                <c:pt idx="110">
                  <c:v>555</c:v>
                </c:pt>
                <c:pt idx="111">
                  <c:v>560</c:v>
                </c:pt>
                <c:pt idx="112">
                  <c:v>565</c:v>
                </c:pt>
                <c:pt idx="113">
                  <c:v>570</c:v>
                </c:pt>
                <c:pt idx="114">
                  <c:v>575</c:v>
                </c:pt>
                <c:pt idx="115">
                  <c:v>580</c:v>
                </c:pt>
                <c:pt idx="116">
                  <c:v>585</c:v>
                </c:pt>
                <c:pt idx="117">
                  <c:v>590</c:v>
                </c:pt>
                <c:pt idx="118">
                  <c:v>595</c:v>
                </c:pt>
                <c:pt idx="119">
                  <c:v>600</c:v>
                </c:pt>
                <c:pt idx="120">
                  <c:v>605</c:v>
                </c:pt>
                <c:pt idx="121">
                  <c:v>610</c:v>
                </c:pt>
                <c:pt idx="122">
                  <c:v>615</c:v>
                </c:pt>
                <c:pt idx="123">
                  <c:v>620</c:v>
                </c:pt>
                <c:pt idx="124">
                  <c:v>625</c:v>
                </c:pt>
                <c:pt idx="125">
                  <c:v>630</c:v>
                </c:pt>
                <c:pt idx="126">
                  <c:v>635</c:v>
                </c:pt>
                <c:pt idx="127">
                  <c:v>640</c:v>
                </c:pt>
                <c:pt idx="128">
                  <c:v>645</c:v>
                </c:pt>
                <c:pt idx="129">
                  <c:v>650</c:v>
                </c:pt>
                <c:pt idx="130">
                  <c:v>655</c:v>
                </c:pt>
                <c:pt idx="131">
                  <c:v>660</c:v>
                </c:pt>
                <c:pt idx="132">
                  <c:v>665</c:v>
                </c:pt>
                <c:pt idx="133">
                  <c:v>670</c:v>
                </c:pt>
                <c:pt idx="134">
                  <c:v>675</c:v>
                </c:pt>
                <c:pt idx="135">
                  <c:v>680</c:v>
                </c:pt>
                <c:pt idx="136">
                  <c:v>685</c:v>
                </c:pt>
                <c:pt idx="137">
                  <c:v>690</c:v>
                </c:pt>
                <c:pt idx="138">
                  <c:v>695</c:v>
                </c:pt>
                <c:pt idx="139">
                  <c:v>700</c:v>
                </c:pt>
                <c:pt idx="140">
                  <c:v>705</c:v>
                </c:pt>
                <c:pt idx="141">
                  <c:v>710</c:v>
                </c:pt>
                <c:pt idx="142">
                  <c:v>715</c:v>
                </c:pt>
                <c:pt idx="143">
                  <c:v>720</c:v>
                </c:pt>
                <c:pt idx="144">
                  <c:v>725</c:v>
                </c:pt>
                <c:pt idx="145">
                  <c:v>730</c:v>
                </c:pt>
                <c:pt idx="146">
                  <c:v>735</c:v>
                </c:pt>
                <c:pt idx="147">
                  <c:v>740</c:v>
                </c:pt>
                <c:pt idx="148">
                  <c:v>745</c:v>
                </c:pt>
                <c:pt idx="149">
                  <c:v>750</c:v>
                </c:pt>
                <c:pt idx="150">
                  <c:v>755</c:v>
                </c:pt>
                <c:pt idx="151">
                  <c:v>760</c:v>
                </c:pt>
                <c:pt idx="152">
                  <c:v>765</c:v>
                </c:pt>
                <c:pt idx="153">
                  <c:v>770</c:v>
                </c:pt>
                <c:pt idx="154">
                  <c:v>775</c:v>
                </c:pt>
                <c:pt idx="155">
                  <c:v>780</c:v>
                </c:pt>
                <c:pt idx="156">
                  <c:v>785</c:v>
                </c:pt>
                <c:pt idx="157">
                  <c:v>790</c:v>
                </c:pt>
                <c:pt idx="158">
                  <c:v>795</c:v>
                </c:pt>
                <c:pt idx="159">
                  <c:v>800</c:v>
                </c:pt>
                <c:pt idx="160">
                  <c:v>805</c:v>
                </c:pt>
                <c:pt idx="161">
                  <c:v>810</c:v>
                </c:pt>
                <c:pt idx="162">
                  <c:v>815</c:v>
                </c:pt>
                <c:pt idx="163">
                  <c:v>820</c:v>
                </c:pt>
                <c:pt idx="164">
                  <c:v>825</c:v>
                </c:pt>
                <c:pt idx="165">
                  <c:v>830</c:v>
                </c:pt>
                <c:pt idx="166">
                  <c:v>835</c:v>
                </c:pt>
                <c:pt idx="167">
                  <c:v>840</c:v>
                </c:pt>
                <c:pt idx="168">
                  <c:v>845</c:v>
                </c:pt>
                <c:pt idx="169">
                  <c:v>850</c:v>
                </c:pt>
                <c:pt idx="170">
                  <c:v>855</c:v>
                </c:pt>
                <c:pt idx="171">
                  <c:v>860</c:v>
                </c:pt>
                <c:pt idx="172">
                  <c:v>865</c:v>
                </c:pt>
                <c:pt idx="173">
                  <c:v>870</c:v>
                </c:pt>
                <c:pt idx="174">
                  <c:v>875</c:v>
                </c:pt>
                <c:pt idx="175">
                  <c:v>880</c:v>
                </c:pt>
                <c:pt idx="176">
                  <c:v>885</c:v>
                </c:pt>
                <c:pt idx="177">
                  <c:v>890</c:v>
                </c:pt>
                <c:pt idx="178">
                  <c:v>895</c:v>
                </c:pt>
                <c:pt idx="179">
                  <c:v>900</c:v>
                </c:pt>
                <c:pt idx="180">
                  <c:v>905</c:v>
                </c:pt>
                <c:pt idx="181">
                  <c:v>910</c:v>
                </c:pt>
                <c:pt idx="182">
                  <c:v>915</c:v>
                </c:pt>
                <c:pt idx="183">
                  <c:v>920</c:v>
                </c:pt>
                <c:pt idx="184">
                  <c:v>925</c:v>
                </c:pt>
                <c:pt idx="185">
                  <c:v>930</c:v>
                </c:pt>
                <c:pt idx="186">
                  <c:v>935</c:v>
                </c:pt>
                <c:pt idx="187">
                  <c:v>940</c:v>
                </c:pt>
                <c:pt idx="188">
                  <c:v>945</c:v>
                </c:pt>
                <c:pt idx="189">
                  <c:v>950</c:v>
                </c:pt>
                <c:pt idx="190">
                  <c:v>955</c:v>
                </c:pt>
                <c:pt idx="191">
                  <c:v>960</c:v>
                </c:pt>
                <c:pt idx="192">
                  <c:v>965</c:v>
                </c:pt>
                <c:pt idx="193">
                  <c:v>970</c:v>
                </c:pt>
                <c:pt idx="194">
                  <c:v>975</c:v>
                </c:pt>
                <c:pt idx="195">
                  <c:v>980</c:v>
                </c:pt>
                <c:pt idx="196">
                  <c:v>985</c:v>
                </c:pt>
                <c:pt idx="197">
                  <c:v>990</c:v>
                </c:pt>
                <c:pt idx="198">
                  <c:v>995</c:v>
                </c:pt>
                <c:pt idx="199">
                  <c:v>1001</c:v>
                </c:pt>
                <c:pt idx="200">
                  <c:v>1006</c:v>
                </c:pt>
                <c:pt idx="201">
                  <c:v>1011</c:v>
                </c:pt>
                <c:pt idx="202">
                  <c:v>1016</c:v>
                </c:pt>
                <c:pt idx="203">
                  <c:v>1021</c:v>
                </c:pt>
                <c:pt idx="204">
                  <c:v>1026</c:v>
                </c:pt>
                <c:pt idx="205">
                  <c:v>1031</c:v>
                </c:pt>
                <c:pt idx="206">
                  <c:v>1036</c:v>
                </c:pt>
                <c:pt idx="207">
                  <c:v>1041</c:v>
                </c:pt>
                <c:pt idx="208">
                  <c:v>1046</c:v>
                </c:pt>
                <c:pt idx="209">
                  <c:v>1051</c:v>
                </c:pt>
                <c:pt idx="210">
                  <c:v>1056</c:v>
                </c:pt>
                <c:pt idx="211">
                  <c:v>1061</c:v>
                </c:pt>
                <c:pt idx="212">
                  <c:v>1066</c:v>
                </c:pt>
                <c:pt idx="213">
                  <c:v>1071</c:v>
                </c:pt>
                <c:pt idx="214">
                  <c:v>1076</c:v>
                </c:pt>
                <c:pt idx="215">
                  <c:v>1081</c:v>
                </c:pt>
                <c:pt idx="216">
                  <c:v>1086</c:v>
                </c:pt>
                <c:pt idx="217">
                  <c:v>1092</c:v>
                </c:pt>
                <c:pt idx="218">
                  <c:v>1096</c:v>
                </c:pt>
                <c:pt idx="219">
                  <c:v>1101</c:v>
                </c:pt>
                <c:pt idx="220">
                  <c:v>1106</c:v>
                </c:pt>
                <c:pt idx="221">
                  <c:v>1111</c:v>
                </c:pt>
                <c:pt idx="222">
                  <c:v>1116</c:v>
                </c:pt>
                <c:pt idx="223">
                  <c:v>1121</c:v>
                </c:pt>
                <c:pt idx="224">
                  <c:v>1126</c:v>
                </c:pt>
                <c:pt idx="225">
                  <c:v>1131</c:v>
                </c:pt>
                <c:pt idx="226">
                  <c:v>1136</c:v>
                </c:pt>
                <c:pt idx="227">
                  <c:v>1141</c:v>
                </c:pt>
                <c:pt idx="228">
                  <c:v>1146</c:v>
                </c:pt>
                <c:pt idx="229">
                  <c:v>1151</c:v>
                </c:pt>
                <c:pt idx="230">
                  <c:v>1156</c:v>
                </c:pt>
                <c:pt idx="231">
                  <c:v>1161</c:v>
                </c:pt>
                <c:pt idx="232">
                  <c:v>1166</c:v>
                </c:pt>
                <c:pt idx="233">
                  <c:v>1171</c:v>
                </c:pt>
                <c:pt idx="234">
                  <c:v>1176</c:v>
                </c:pt>
                <c:pt idx="235">
                  <c:v>1181</c:v>
                </c:pt>
                <c:pt idx="236">
                  <c:v>1186</c:v>
                </c:pt>
                <c:pt idx="237">
                  <c:v>1191</c:v>
                </c:pt>
                <c:pt idx="238">
                  <c:v>1196</c:v>
                </c:pt>
                <c:pt idx="239">
                  <c:v>1201</c:v>
                </c:pt>
                <c:pt idx="240">
                  <c:v>1206</c:v>
                </c:pt>
                <c:pt idx="241">
                  <c:v>1211</c:v>
                </c:pt>
                <c:pt idx="242">
                  <c:v>1216</c:v>
                </c:pt>
                <c:pt idx="243">
                  <c:v>1221</c:v>
                </c:pt>
                <c:pt idx="244">
                  <c:v>1226</c:v>
                </c:pt>
                <c:pt idx="245">
                  <c:v>1231</c:v>
                </c:pt>
                <c:pt idx="246">
                  <c:v>1236</c:v>
                </c:pt>
                <c:pt idx="247">
                  <c:v>1241</c:v>
                </c:pt>
                <c:pt idx="248">
                  <c:v>1246</c:v>
                </c:pt>
                <c:pt idx="249">
                  <c:v>1251</c:v>
                </c:pt>
                <c:pt idx="250">
                  <c:v>1256</c:v>
                </c:pt>
                <c:pt idx="251">
                  <c:v>1261</c:v>
                </c:pt>
                <c:pt idx="252">
                  <c:v>1266</c:v>
                </c:pt>
                <c:pt idx="253">
                  <c:v>1271</c:v>
                </c:pt>
                <c:pt idx="254">
                  <c:v>1276</c:v>
                </c:pt>
                <c:pt idx="255">
                  <c:v>1281</c:v>
                </c:pt>
                <c:pt idx="256">
                  <c:v>1286</c:v>
                </c:pt>
                <c:pt idx="257">
                  <c:v>1291</c:v>
                </c:pt>
                <c:pt idx="258">
                  <c:v>1296</c:v>
                </c:pt>
                <c:pt idx="259">
                  <c:v>1301</c:v>
                </c:pt>
                <c:pt idx="260">
                  <c:v>1306</c:v>
                </c:pt>
                <c:pt idx="261">
                  <c:v>1311</c:v>
                </c:pt>
                <c:pt idx="262">
                  <c:v>1316</c:v>
                </c:pt>
                <c:pt idx="263">
                  <c:v>1321</c:v>
                </c:pt>
                <c:pt idx="264">
                  <c:v>1326</c:v>
                </c:pt>
                <c:pt idx="265">
                  <c:v>1331</c:v>
                </c:pt>
                <c:pt idx="266">
                  <c:v>1336</c:v>
                </c:pt>
                <c:pt idx="267">
                  <c:v>1341</c:v>
                </c:pt>
                <c:pt idx="268">
                  <c:v>1346</c:v>
                </c:pt>
                <c:pt idx="269">
                  <c:v>1351</c:v>
                </c:pt>
                <c:pt idx="270">
                  <c:v>1356</c:v>
                </c:pt>
                <c:pt idx="271">
                  <c:v>1361</c:v>
                </c:pt>
                <c:pt idx="272">
                  <c:v>1366</c:v>
                </c:pt>
                <c:pt idx="273">
                  <c:v>1371</c:v>
                </c:pt>
                <c:pt idx="274">
                  <c:v>1376</c:v>
                </c:pt>
                <c:pt idx="275">
                  <c:v>1381</c:v>
                </c:pt>
                <c:pt idx="276">
                  <c:v>1386</c:v>
                </c:pt>
                <c:pt idx="277">
                  <c:v>1391</c:v>
                </c:pt>
                <c:pt idx="278">
                  <c:v>1396</c:v>
                </c:pt>
                <c:pt idx="279">
                  <c:v>1401</c:v>
                </c:pt>
                <c:pt idx="280">
                  <c:v>1406</c:v>
                </c:pt>
                <c:pt idx="281">
                  <c:v>1411</c:v>
                </c:pt>
                <c:pt idx="282">
                  <c:v>1416</c:v>
                </c:pt>
                <c:pt idx="283">
                  <c:v>1421</c:v>
                </c:pt>
                <c:pt idx="284">
                  <c:v>1426</c:v>
                </c:pt>
                <c:pt idx="285">
                  <c:v>1431</c:v>
                </c:pt>
                <c:pt idx="286">
                  <c:v>1436</c:v>
                </c:pt>
                <c:pt idx="287">
                  <c:v>1441</c:v>
                </c:pt>
                <c:pt idx="288">
                  <c:v>1446</c:v>
                </c:pt>
                <c:pt idx="289">
                  <c:v>1451</c:v>
                </c:pt>
                <c:pt idx="290">
                  <c:v>1456</c:v>
                </c:pt>
                <c:pt idx="291">
                  <c:v>1461</c:v>
                </c:pt>
                <c:pt idx="292">
                  <c:v>1466</c:v>
                </c:pt>
                <c:pt idx="293">
                  <c:v>1471</c:v>
                </c:pt>
                <c:pt idx="294">
                  <c:v>1476</c:v>
                </c:pt>
                <c:pt idx="295">
                  <c:v>1481</c:v>
                </c:pt>
                <c:pt idx="296">
                  <c:v>1486</c:v>
                </c:pt>
                <c:pt idx="297">
                  <c:v>1491</c:v>
                </c:pt>
                <c:pt idx="298">
                  <c:v>1496</c:v>
                </c:pt>
                <c:pt idx="299">
                  <c:v>1501</c:v>
                </c:pt>
                <c:pt idx="300">
                  <c:v>1506</c:v>
                </c:pt>
                <c:pt idx="301">
                  <c:v>1511</c:v>
                </c:pt>
                <c:pt idx="302">
                  <c:v>1516</c:v>
                </c:pt>
                <c:pt idx="303">
                  <c:v>1521</c:v>
                </c:pt>
                <c:pt idx="304">
                  <c:v>1526</c:v>
                </c:pt>
                <c:pt idx="305">
                  <c:v>1531</c:v>
                </c:pt>
                <c:pt idx="306">
                  <c:v>1536</c:v>
                </c:pt>
                <c:pt idx="307">
                  <c:v>1541</c:v>
                </c:pt>
                <c:pt idx="308">
                  <c:v>1546</c:v>
                </c:pt>
                <c:pt idx="309">
                  <c:v>1551</c:v>
                </c:pt>
                <c:pt idx="310">
                  <c:v>1556</c:v>
                </c:pt>
                <c:pt idx="311">
                  <c:v>1561</c:v>
                </c:pt>
                <c:pt idx="312">
                  <c:v>1566</c:v>
                </c:pt>
                <c:pt idx="313">
                  <c:v>1571</c:v>
                </c:pt>
                <c:pt idx="314">
                  <c:v>1576</c:v>
                </c:pt>
                <c:pt idx="315">
                  <c:v>1581</c:v>
                </c:pt>
                <c:pt idx="316">
                  <c:v>1586</c:v>
                </c:pt>
                <c:pt idx="317">
                  <c:v>1591</c:v>
                </c:pt>
                <c:pt idx="318">
                  <c:v>1596</c:v>
                </c:pt>
                <c:pt idx="319">
                  <c:v>1601</c:v>
                </c:pt>
                <c:pt idx="320">
                  <c:v>1606</c:v>
                </c:pt>
                <c:pt idx="321">
                  <c:v>1611</c:v>
                </c:pt>
                <c:pt idx="322">
                  <c:v>1616</c:v>
                </c:pt>
                <c:pt idx="323">
                  <c:v>1621</c:v>
                </c:pt>
                <c:pt idx="324">
                  <c:v>1626</c:v>
                </c:pt>
                <c:pt idx="325">
                  <c:v>1631</c:v>
                </c:pt>
                <c:pt idx="326">
                  <c:v>1636</c:v>
                </c:pt>
                <c:pt idx="327">
                  <c:v>1641</c:v>
                </c:pt>
                <c:pt idx="328">
                  <c:v>1646</c:v>
                </c:pt>
                <c:pt idx="329">
                  <c:v>1651</c:v>
                </c:pt>
                <c:pt idx="330">
                  <c:v>1656</c:v>
                </c:pt>
                <c:pt idx="331">
                  <c:v>1661</c:v>
                </c:pt>
                <c:pt idx="332">
                  <c:v>1666</c:v>
                </c:pt>
                <c:pt idx="333">
                  <c:v>1671</c:v>
                </c:pt>
                <c:pt idx="334">
                  <c:v>1676</c:v>
                </c:pt>
                <c:pt idx="335">
                  <c:v>1681</c:v>
                </c:pt>
                <c:pt idx="336">
                  <c:v>1686</c:v>
                </c:pt>
                <c:pt idx="337">
                  <c:v>1691</c:v>
                </c:pt>
                <c:pt idx="338">
                  <c:v>1696</c:v>
                </c:pt>
                <c:pt idx="339">
                  <c:v>1701</c:v>
                </c:pt>
                <c:pt idx="340">
                  <c:v>1706</c:v>
                </c:pt>
                <c:pt idx="341">
                  <c:v>1711</c:v>
                </c:pt>
                <c:pt idx="342">
                  <c:v>1716</c:v>
                </c:pt>
                <c:pt idx="343">
                  <c:v>1721</c:v>
                </c:pt>
                <c:pt idx="344">
                  <c:v>1726</c:v>
                </c:pt>
                <c:pt idx="345">
                  <c:v>1731</c:v>
                </c:pt>
                <c:pt idx="346">
                  <c:v>1736</c:v>
                </c:pt>
                <c:pt idx="347">
                  <c:v>1741</c:v>
                </c:pt>
                <c:pt idx="348">
                  <c:v>1746</c:v>
                </c:pt>
                <c:pt idx="349">
                  <c:v>1751</c:v>
                </c:pt>
                <c:pt idx="350">
                  <c:v>1756</c:v>
                </c:pt>
                <c:pt idx="351">
                  <c:v>1761</c:v>
                </c:pt>
                <c:pt idx="352">
                  <c:v>1766</c:v>
                </c:pt>
                <c:pt idx="353">
                  <c:v>1771</c:v>
                </c:pt>
                <c:pt idx="354">
                  <c:v>1776</c:v>
                </c:pt>
                <c:pt idx="355">
                  <c:v>1781</c:v>
                </c:pt>
                <c:pt idx="356">
                  <c:v>1786</c:v>
                </c:pt>
                <c:pt idx="357">
                  <c:v>1791</c:v>
                </c:pt>
                <c:pt idx="358">
                  <c:v>1796</c:v>
                </c:pt>
                <c:pt idx="359">
                  <c:v>1801</c:v>
                </c:pt>
                <c:pt idx="360">
                  <c:v>1806</c:v>
                </c:pt>
                <c:pt idx="361">
                  <c:v>1811</c:v>
                </c:pt>
                <c:pt idx="362">
                  <c:v>1816</c:v>
                </c:pt>
                <c:pt idx="363">
                  <c:v>1821</c:v>
                </c:pt>
                <c:pt idx="364">
                  <c:v>1826</c:v>
                </c:pt>
                <c:pt idx="365">
                  <c:v>1831</c:v>
                </c:pt>
                <c:pt idx="366">
                  <c:v>1836</c:v>
                </c:pt>
                <c:pt idx="367">
                  <c:v>1841</c:v>
                </c:pt>
                <c:pt idx="368">
                  <c:v>1846</c:v>
                </c:pt>
                <c:pt idx="369">
                  <c:v>1851</c:v>
                </c:pt>
                <c:pt idx="370">
                  <c:v>1856</c:v>
                </c:pt>
                <c:pt idx="371">
                  <c:v>1861</c:v>
                </c:pt>
                <c:pt idx="372">
                  <c:v>1866</c:v>
                </c:pt>
                <c:pt idx="373">
                  <c:v>1871</c:v>
                </c:pt>
                <c:pt idx="374">
                  <c:v>1876</c:v>
                </c:pt>
                <c:pt idx="375">
                  <c:v>1881</c:v>
                </c:pt>
                <c:pt idx="376">
                  <c:v>1886</c:v>
                </c:pt>
                <c:pt idx="377">
                  <c:v>1891</c:v>
                </c:pt>
                <c:pt idx="378">
                  <c:v>1896</c:v>
                </c:pt>
                <c:pt idx="379">
                  <c:v>1901</c:v>
                </c:pt>
                <c:pt idx="380">
                  <c:v>1906</c:v>
                </c:pt>
                <c:pt idx="381">
                  <c:v>1911</c:v>
                </c:pt>
                <c:pt idx="382">
                  <c:v>1916</c:v>
                </c:pt>
                <c:pt idx="383">
                  <c:v>1921</c:v>
                </c:pt>
                <c:pt idx="384">
                  <c:v>1926</c:v>
                </c:pt>
                <c:pt idx="385">
                  <c:v>1931</c:v>
                </c:pt>
                <c:pt idx="386">
                  <c:v>1936</c:v>
                </c:pt>
                <c:pt idx="387">
                  <c:v>1941</c:v>
                </c:pt>
                <c:pt idx="388">
                  <c:v>1946</c:v>
                </c:pt>
                <c:pt idx="389">
                  <c:v>1951</c:v>
                </c:pt>
                <c:pt idx="390">
                  <c:v>1956</c:v>
                </c:pt>
                <c:pt idx="391">
                  <c:v>1961</c:v>
                </c:pt>
                <c:pt idx="392">
                  <c:v>1966</c:v>
                </c:pt>
                <c:pt idx="393">
                  <c:v>1971</c:v>
                </c:pt>
                <c:pt idx="394">
                  <c:v>1976</c:v>
                </c:pt>
                <c:pt idx="395">
                  <c:v>1981</c:v>
                </c:pt>
                <c:pt idx="396">
                  <c:v>1986</c:v>
                </c:pt>
                <c:pt idx="397">
                  <c:v>1991</c:v>
                </c:pt>
                <c:pt idx="398">
                  <c:v>1996</c:v>
                </c:pt>
                <c:pt idx="399">
                  <c:v>2001</c:v>
                </c:pt>
                <c:pt idx="400">
                  <c:v>2006</c:v>
                </c:pt>
                <c:pt idx="401">
                  <c:v>2011</c:v>
                </c:pt>
                <c:pt idx="402">
                  <c:v>2016</c:v>
                </c:pt>
                <c:pt idx="403">
                  <c:v>2023</c:v>
                </c:pt>
                <c:pt idx="404">
                  <c:v>2026</c:v>
                </c:pt>
                <c:pt idx="405">
                  <c:v>2031</c:v>
                </c:pt>
                <c:pt idx="406">
                  <c:v>2036</c:v>
                </c:pt>
                <c:pt idx="407">
                  <c:v>2041</c:v>
                </c:pt>
                <c:pt idx="408">
                  <c:v>2046</c:v>
                </c:pt>
                <c:pt idx="409">
                  <c:v>2051</c:v>
                </c:pt>
                <c:pt idx="410">
                  <c:v>2056</c:v>
                </c:pt>
                <c:pt idx="411">
                  <c:v>2061</c:v>
                </c:pt>
                <c:pt idx="412">
                  <c:v>2066</c:v>
                </c:pt>
                <c:pt idx="413">
                  <c:v>2071</c:v>
                </c:pt>
                <c:pt idx="414">
                  <c:v>2076</c:v>
                </c:pt>
                <c:pt idx="415">
                  <c:v>2081</c:v>
                </c:pt>
                <c:pt idx="416">
                  <c:v>2086</c:v>
                </c:pt>
                <c:pt idx="417">
                  <c:v>2091</c:v>
                </c:pt>
                <c:pt idx="418">
                  <c:v>2096</c:v>
                </c:pt>
                <c:pt idx="419">
                  <c:v>2101</c:v>
                </c:pt>
                <c:pt idx="420">
                  <c:v>2106</c:v>
                </c:pt>
                <c:pt idx="421">
                  <c:v>2111</c:v>
                </c:pt>
                <c:pt idx="422">
                  <c:v>2116</c:v>
                </c:pt>
                <c:pt idx="423">
                  <c:v>2124</c:v>
                </c:pt>
                <c:pt idx="424">
                  <c:v>2126</c:v>
                </c:pt>
                <c:pt idx="425">
                  <c:v>2131</c:v>
                </c:pt>
                <c:pt idx="426">
                  <c:v>2136</c:v>
                </c:pt>
                <c:pt idx="427">
                  <c:v>2141</c:v>
                </c:pt>
                <c:pt idx="428">
                  <c:v>2146</c:v>
                </c:pt>
                <c:pt idx="429">
                  <c:v>2151</c:v>
                </c:pt>
                <c:pt idx="430">
                  <c:v>2156</c:v>
                </c:pt>
                <c:pt idx="431">
                  <c:v>2161</c:v>
                </c:pt>
                <c:pt idx="432">
                  <c:v>2166</c:v>
                </c:pt>
                <c:pt idx="433">
                  <c:v>2171</c:v>
                </c:pt>
                <c:pt idx="434">
                  <c:v>2176</c:v>
                </c:pt>
                <c:pt idx="435">
                  <c:v>2181</c:v>
                </c:pt>
                <c:pt idx="436">
                  <c:v>2186</c:v>
                </c:pt>
                <c:pt idx="437">
                  <c:v>2191</c:v>
                </c:pt>
                <c:pt idx="438">
                  <c:v>2196</c:v>
                </c:pt>
                <c:pt idx="439">
                  <c:v>2201</c:v>
                </c:pt>
                <c:pt idx="440">
                  <c:v>2206</c:v>
                </c:pt>
                <c:pt idx="441">
                  <c:v>2211</c:v>
                </c:pt>
                <c:pt idx="442">
                  <c:v>2216</c:v>
                </c:pt>
                <c:pt idx="443">
                  <c:v>2221</c:v>
                </c:pt>
                <c:pt idx="444">
                  <c:v>2226</c:v>
                </c:pt>
                <c:pt idx="445">
                  <c:v>2231</c:v>
                </c:pt>
                <c:pt idx="446">
                  <c:v>2236</c:v>
                </c:pt>
                <c:pt idx="447">
                  <c:v>2241</c:v>
                </c:pt>
                <c:pt idx="448">
                  <c:v>2246</c:v>
                </c:pt>
                <c:pt idx="449">
                  <c:v>2251</c:v>
                </c:pt>
                <c:pt idx="450">
                  <c:v>2256</c:v>
                </c:pt>
                <c:pt idx="451">
                  <c:v>2261</c:v>
                </c:pt>
                <c:pt idx="452">
                  <c:v>2266</c:v>
                </c:pt>
                <c:pt idx="453">
                  <c:v>2271</c:v>
                </c:pt>
                <c:pt idx="454">
                  <c:v>2276</c:v>
                </c:pt>
                <c:pt idx="455">
                  <c:v>2281</c:v>
                </c:pt>
                <c:pt idx="456">
                  <c:v>2286</c:v>
                </c:pt>
                <c:pt idx="457">
                  <c:v>2291</c:v>
                </c:pt>
                <c:pt idx="458">
                  <c:v>2296</c:v>
                </c:pt>
                <c:pt idx="459">
                  <c:v>2301</c:v>
                </c:pt>
                <c:pt idx="460">
                  <c:v>2306</c:v>
                </c:pt>
                <c:pt idx="461">
                  <c:v>2311</c:v>
                </c:pt>
                <c:pt idx="462">
                  <c:v>2316</c:v>
                </c:pt>
                <c:pt idx="463">
                  <c:v>2321</c:v>
                </c:pt>
              </c:strCache>
            </c:strRef>
          </c:cat>
          <c:val>
            <c:numRef>
              <c:f>CPU!$R$5:$R$469</c:f>
              <c:numCache>
                <c:formatCode>General</c:formatCode>
                <c:ptCount val="464"/>
                <c:pt idx="0">
                  <c:v>98.56</c:v>
                </c:pt>
                <c:pt idx="1">
                  <c:v>98.56</c:v>
                </c:pt>
                <c:pt idx="2">
                  <c:v>98.45</c:v>
                </c:pt>
                <c:pt idx="3">
                  <c:v>98.53</c:v>
                </c:pt>
                <c:pt idx="4">
                  <c:v>98.62</c:v>
                </c:pt>
                <c:pt idx="5">
                  <c:v>98.62</c:v>
                </c:pt>
                <c:pt idx="6">
                  <c:v>98.56</c:v>
                </c:pt>
                <c:pt idx="7">
                  <c:v>98.44</c:v>
                </c:pt>
                <c:pt idx="8">
                  <c:v>98.02</c:v>
                </c:pt>
                <c:pt idx="9">
                  <c:v>94.31</c:v>
                </c:pt>
                <c:pt idx="10">
                  <c:v>91.23</c:v>
                </c:pt>
                <c:pt idx="11">
                  <c:v>83.12</c:v>
                </c:pt>
                <c:pt idx="12">
                  <c:v>77.59</c:v>
                </c:pt>
                <c:pt idx="13">
                  <c:v>92.58</c:v>
                </c:pt>
                <c:pt idx="14">
                  <c:v>91.8</c:v>
                </c:pt>
                <c:pt idx="15">
                  <c:v>86.01</c:v>
                </c:pt>
                <c:pt idx="16">
                  <c:v>78.16</c:v>
                </c:pt>
                <c:pt idx="17">
                  <c:v>84.65</c:v>
                </c:pt>
                <c:pt idx="18">
                  <c:v>77.959999999999994</c:v>
                </c:pt>
                <c:pt idx="19">
                  <c:v>41.019999999999996</c:v>
                </c:pt>
                <c:pt idx="20">
                  <c:v>45.48</c:v>
                </c:pt>
                <c:pt idx="21">
                  <c:v>88.99</c:v>
                </c:pt>
                <c:pt idx="22">
                  <c:v>89.92</c:v>
                </c:pt>
                <c:pt idx="23">
                  <c:v>91.25</c:v>
                </c:pt>
                <c:pt idx="24">
                  <c:v>89.43</c:v>
                </c:pt>
                <c:pt idx="25">
                  <c:v>77.95</c:v>
                </c:pt>
                <c:pt idx="26">
                  <c:v>90.08</c:v>
                </c:pt>
                <c:pt idx="27">
                  <c:v>93.39</c:v>
                </c:pt>
                <c:pt idx="28">
                  <c:v>94.5</c:v>
                </c:pt>
                <c:pt idx="29">
                  <c:v>91.08</c:v>
                </c:pt>
                <c:pt idx="30">
                  <c:v>90.56</c:v>
                </c:pt>
                <c:pt idx="31">
                  <c:v>90.78</c:v>
                </c:pt>
                <c:pt idx="32">
                  <c:v>89.95</c:v>
                </c:pt>
                <c:pt idx="33">
                  <c:v>90.93</c:v>
                </c:pt>
                <c:pt idx="34">
                  <c:v>89.65</c:v>
                </c:pt>
                <c:pt idx="35">
                  <c:v>90.42</c:v>
                </c:pt>
                <c:pt idx="36">
                  <c:v>90.67</c:v>
                </c:pt>
                <c:pt idx="37">
                  <c:v>89.61</c:v>
                </c:pt>
                <c:pt idx="38">
                  <c:v>87.29</c:v>
                </c:pt>
                <c:pt idx="39">
                  <c:v>86.22</c:v>
                </c:pt>
                <c:pt idx="40">
                  <c:v>88.48</c:v>
                </c:pt>
                <c:pt idx="41">
                  <c:v>90.03</c:v>
                </c:pt>
                <c:pt idx="42">
                  <c:v>89.74</c:v>
                </c:pt>
                <c:pt idx="43">
                  <c:v>86.77</c:v>
                </c:pt>
                <c:pt idx="44">
                  <c:v>86.69</c:v>
                </c:pt>
                <c:pt idx="45">
                  <c:v>87.52</c:v>
                </c:pt>
                <c:pt idx="46">
                  <c:v>83.83</c:v>
                </c:pt>
                <c:pt idx="47">
                  <c:v>81.89</c:v>
                </c:pt>
                <c:pt idx="48">
                  <c:v>82.78</c:v>
                </c:pt>
                <c:pt idx="49">
                  <c:v>83.81</c:v>
                </c:pt>
                <c:pt idx="50">
                  <c:v>82.36</c:v>
                </c:pt>
                <c:pt idx="51">
                  <c:v>85.45</c:v>
                </c:pt>
                <c:pt idx="52">
                  <c:v>88.12</c:v>
                </c:pt>
                <c:pt idx="53">
                  <c:v>86.97</c:v>
                </c:pt>
                <c:pt idx="54">
                  <c:v>86.28</c:v>
                </c:pt>
                <c:pt idx="55">
                  <c:v>91.96</c:v>
                </c:pt>
                <c:pt idx="56">
                  <c:v>92.75</c:v>
                </c:pt>
                <c:pt idx="57">
                  <c:v>92.75</c:v>
                </c:pt>
                <c:pt idx="58">
                  <c:v>93.18</c:v>
                </c:pt>
                <c:pt idx="59">
                  <c:v>92.99</c:v>
                </c:pt>
                <c:pt idx="60">
                  <c:v>91.59</c:v>
                </c:pt>
                <c:pt idx="61">
                  <c:v>94.13</c:v>
                </c:pt>
                <c:pt idx="62">
                  <c:v>93.37</c:v>
                </c:pt>
                <c:pt idx="63">
                  <c:v>93.11</c:v>
                </c:pt>
                <c:pt idx="64">
                  <c:v>92.87</c:v>
                </c:pt>
                <c:pt idx="65">
                  <c:v>93.38</c:v>
                </c:pt>
                <c:pt idx="66">
                  <c:v>93.9</c:v>
                </c:pt>
                <c:pt idx="67">
                  <c:v>93.41</c:v>
                </c:pt>
                <c:pt idx="68">
                  <c:v>92.9</c:v>
                </c:pt>
                <c:pt idx="69">
                  <c:v>93.71</c:v>
                </c:pt>
                <c:pt idx="70">
                  <c:v>94.43</c:v>
                </c:pt>
                <c:pt idx="71">
                  <c:v>93.48</c:v>
                </c:pt>
                <c:pt idx="72">
                  <c:v>94.09</c:v>
                </c:pt>
                <c:pt idx="73">
                  <c:v>93.89</c:v>
                </c:pt>
                <c:pt idx="74">
                  <c:v>93.96</c:v>
                </c:pt>
                <c:pt idx="75">
                  <c:v>94.64</c:v>
                </c:pt>
                <c:pt idx="76">
                  <c:v>94.22</c:v>
                </c:pt>
                <c:pt idx="77">
                  <c:v>94.95</c:v>
                </c:pt>
                <c:pt idx="78">
                  <c:v>95.77</c:v>
                </c:pt>
                <c:pt idx="79">
                  <c:v>94.06</c:v>
                </c:pt>
                <c:pt idx="80">
                  <c:v>95.58</c:v>
                </c:pt>
                <c:pt idx="81">
                  <c:v>95.59</c:v>
                </c:pt>
                <c:pt idx="82">
                  <c:v>94.82</c:v>
                </c:pt>
                <c:pt idx="83">
                  <c:v>95.62</c:v>
                </c:pt>
                <c:pt idx="84">
                  <c:v>95.17</c:v>
                </c:pt>
                <c:pt idx="85">
                  <c:v>95.47</c:v>
                </c:pt>
                <c:pt idx="86">
                  <c:v>95.06</c:v>
                </c:pt>
                <c:pt idx="87">
                  <c:v>95.37</c:v>
                </c:pt>
                <c:pt idx="88">
                  <c:v>96.77</c:v>
                </c:pt>
                <c:pt idx="89">
                  <c:v>96.83</c:v>
                </c:pt>
                <c:pt idx="90">
                  <c:v>96.72</c:v>
                </c:pt>
                <c:pt idx="91">
                  <c:v>96.86</c:v>
                </c:pt>
                <c:pt idx="92">
                  <c:v>96.76</c:v>
                </c:pt>
                <c:pt idx="93">
                  <c:v>97.16</c:v>
                </c:pt>
                <c:pt idx="94">
                  <c:v>71.31</c:v>
                </c:pt>
                <c:pt idx="95">
                  <c:v>40.11</c:v>
                </c:pt>
                <c:pt idx="96">
                  <c:v>25.41</c:v>
                </c:pt>
                <c:pt idx="97">
                  <c:v>15.37</c:v>
                </c:pt>
                <c:pt idx="98">
                  <c:v>12.82</c:v>
                </c:pt>
                <c:pt idx="99">
                  <c:v>11.4</c:v>
                </c:pt>
                <c:pt idx="100">
                  <c:v>11.13</c:v>
                </c:pt>
                <c:pt idx="101">
                  <c:v>3.45</c:v>
                </c:pt>
                <c:pt idx="102">
                  <c:v>0.19</c:v>
                </c:pt>
                <c:pt idx="103">
                  <c:v>0</c:v>
                </c:pt>
                <c:pt idx="104">
                  <c:v>0</c:v>
                </c:pt>
                <c:pt idx="105">
                  <c:v>3.15</c:v>
                </c:pt>
                <c:pt idx="106">
                  <c:v>23.26</c:v>
                </c:pt>
                <c:pt idx="107">
                  <c:v>10.77</c:v>
                </c:pt>
                <c:pt idx="108">
                  <c:v>9.7899999999999991</c:v>
                </c:pt>
                <c:pt idx="109">
                  <c:v>7.59</c:v>
                </c:pt>
                <c:pt idx="110">
                  <c:v>0.03</c:v>
                </c:pt>
                <c:pt idx="111">
                  <c:v>49.95</c:v>
                </c:pt>
                <c:pt idx="112">
                  <c:v>60.33</c:v>
                </c:pt>
                <c:pt idx="113">
                  <c:v>75.099999999999994</c:v>
                </c:pt>
                <c:pt idx="114">
                  <c:v>78.94</c:v>
                </c:pt>
                <c:pt idx="115">
                  <c:v>83.82</c:v>
                </c:pt>
                <c:pt idx="116">
                  <c:v>76.81</c:v>
                </c:pt>
                <c:pt idx="117">
                  <c:v>82.82</c:v>
                </c:pt>
                <c:pt idx="118">
                  <c:v>83.3</c:v>
                </c:pt>
                <c:pt idx="119">
                  <c:v>25.21</c:v>
                </c:pt>
                <c:pt idx="120">
                  <c:v>83.19</c:v>
                </c:pt>
                <c:pt idx="121">
                  <c:v>79.33</c:v>
                </c:pt>
                <c:pt idx="122">
                  <c:v>88.25</c:v>
                </c:pt>
                <c:pt idx="123">
                  <c:v>90.6</c:v>
                </c:pt>
                <c:pt idx="124">
                  <c:v>76.06</c:v>
                </c:pt>
                <c:pt idx="125">
                  <c:v>57.49</c:v>
                </c:pt>
                <c:pt idx="126">
                  <c:v>84.17</c:v>
                </c:pt>
                <c:pt idx="127">
                  <c:v>88.04</c:v>
                </c:pt>
                <c:pt idx="128">
                  <c:v>58.01</c:v>
                </c:pt>
                <c:pt idx="129">
                  <c:v>89.7</c:v>
                </c:pt>
                <c:pt idx="130">
                  <c:v>63.85</c:v>
                </c:pt>
                <c:pt idx="131">
                  <c:v>88.56</c:v>
                </c:pt>
                <c:pt idx="132">
                  <c:v>85.6</c:v>
                </c:pt>
                <c:pt idx="133">
                  <c:v>86.38</c:v>
                </c:pt>
                <c:pt idx="134">
                  <c:v>82.88</c:v>
                </c:pt>
                <c:pt idx="135">
                  <c:v>53.47</c:v>
                </c:pt>
                <c:pt idx="136">
                  <c:v>81.599999999999994</c:v>
                </c:pt>
                <c:pt idx="137">
                  <c:v>81.790000000000006</c:v>
                </c:pt>
                <c:pt idx="138">
                  <c:v>65.13</c:v>
                </c:pt>
                <c:pt idx="139">
                  <c:v>54.51</c:v>
                </c:pt>
                <c:pt idx="140">
                  <c:v>84.8</c:v>
                </c:pt>
                <c:pt idx="141">
                  <c:v>80.98</c:v>
                </c:pt>
                <c:pt idx="142">
                  <c:v>85.56</c:v>
                </c:pt>
                <c:pt idx="143">
                  <c:v>85.03</c:v>
                </c:pt>
                <c:pt idx="144">
                  <c:v>76.16</c:v>
                </c:pt>
                <c:pt idx="145">
                  <c:v>84.11</c:v>
                </c:pt>
                <c:pt idx="146">
                  <c:v>87.17</c:v>
                </c:pt>
                <c:pt idx="147">
                  <c:v>82.32</c:v>
                </c:pt>
                <c:pt idx="148">
                  <c:v>75.709999999999994</c:v>
                </c:pt>
                <c:pt idx="149">
                  <c:v>88.31</c:v>
                </c:pt>
                <c:pt idx="150">
                  <c:v>81.099999999999994</c:v>
                </c:pt>
                <c:pt idx="151">
                  <c:v>87.09</c:v>
                </c:pt>
                <c:pt idx="152">
                  <c:v>87.82</c:v>
                </c:pt>
                <c:pt idx="153">
                  <c:v>86.99</c:v>
                </c:pt>
                <c:pt idx="154">
                  <c:v>86.04</c:v>
                </c:pt>
                <c:pt idx="155">
                  <c:v>87.46</c:v>
                </c:pt>
                <c:pt idx="156">
                  <c:v>88.09</c:v>
                </c:pt>
                <c:pt idx="157">
                  <c:v>88.75</c:v>
                </c:pt>
                <c:pt idx="158">
                  <c:v>80.08</c:v>
                </c:pt>
                <c:pt idx="159">
                  <c:v>85.79</c:v>
                </c:pt>
                <c:pt idx="160">
                  <c:v>58.53</c:v>
                </c:pt>
                <c:pt idx="161">
                  <c:v>85.87</c:v>
                </c:pt>
                <c:pt idx="162">
                  <c:v>87.4</c:v>
                </c:pt>
                <c:pt idx="163">
                  <c:v>86.85</c:v>
                </c:pt>
                <c:pt idx="164">
                  <c:v>86.82</c:v>
                </c:pt>
                <c:pt idx="165">
                  <c:v>91.34</c:v>
                </c:pt>
                <c:pt idx="166">
                  <c:v>90.11</c:v>
                </c:pt>
                <c:pt idx="167">
                  <c:v>83.09</c:v>
                </c:pt>
                <c:pt idx="168">
                  <c:v>88.99</c:v>
                </c:pt>
                <c:pt idx="169">
                  <c:v>86.19</c:v>
                </c:pt>
                <c:pt idx="170">
                  <c:v>81.67</c:v>
                </c:pt>
                <c:pt idx="171">
                  <c:v>87.48</c:v>
                </c:pt>
                <c:pt idx="172">
                  <c:v>85.63</c:v>
                </c:pt>
                <c:pt idx="173">
                  <c:v>87.17</c:v>
                </c:pt>
                <c:pt idx="174">
                  <c:v>86.08</c:v>
                </c:pt>
                <c:pt idx="175">
                  <c:v>90.68</c:v>
                </c:pt>
                <c:pt idx="176">
                  <c:v>81.489999999999995</c:v>
                </c:pt>
                <c:pt idx="177">
                  <c:v>84.91</c:v>
                </c:pt>
                <c:pt idx="178">
                  <c:v>86.11</c:v>
                </c:pt>
                <c:pt idx="179">
                  <c:v>87.73</c:v>
                </c:pt>
                <c:pt idx="180">
                  <c:v>43.01</c:v>
                </c:pt>
                <c:pt idx="181">
                  <c:v>74.69</c:v>
                </c:pt>
                <c:pt idx="182">
                  <c:v>80.78</c:v>
                </c:pt>
                <c:pt idx="183">
                  <c:v>52.11</c:v>
                </c:pt>
                <c:pt idx="184">
                  <c:v>95.12</c:v>
                </c:pt>
                <c:pt idx="185">
                  <c:v>94.84</c:v>
                </c:pt>
                <c:pt idx="186">
                  <c:v>94.64</c:v>
                </c:pt>
                <c:pt idx="187">
                  <c:v>94.12</c:v>
                </c:pt>
                <c:pt idx="188">
                  <c:v>95.28</c:v>
                </c:pt>
                <c:pt idx="189">
                  <c:v>95.45</c:v>
                </c:pt>
                <c:pt idx="190">
                  <c:v>94.78</c:v>
                </c:pt>
                <c:pt idx="191">
                  <c:v>93.6</c:v>
                </c:pt>
                <c:pt idx="192">
                  <c:v>94.5</c:v>
                </c:pt>
                <c:pt idx="193">
                  <c:v>97.92</c:v>
                </c:pt>
                <c:pt idx="194">
                  <c:v>98.51</c:v>
                </c:pt>
                <c:pt idx="195">
                  <c:v>98.24</c:v>
                </c:pt>
                <c:pt idx="196">
                  <c:v>55.37</c:v>
                </c:pt>
                <c:pt idx="197">
                  <c:v>66.989999999999995</c:v>
                </c:pt>
                <c:pt idx="198">
                  <c:v>3.87</c:v>
                </c:pt>
                <c:pt idx="199">
                  <c:v>3.71</c:v>
                </c:pt>
                <c:pt idx="200">
                  <c:v>0.28000000000000003</c:v>
                </c:pt>
                <c:pt idx="201">
                  <c:v>57.02</c:v>
                </c:pt>
                <c:pt idx="202">
                  <c:v>4.1100000000000003</c:v>
                </c:pt>
                <c:pt idx="203">
                  <c:v>3</c:v>
                </c:pt>
                <c:pt idx="204">
                  <c:v>3.44</c:v>
                </c:pt>
                <c:pt idx="205">
                  <c:v>20.34</c:v>
                </c:pt>
                <c:pt idx="206">
                  <c:v>2.2799999999999998</c:v>
                </c:pt>
                <c:pt idx="207">
                  <c:v>0.95</c:v>
                </c:pt>
                <c:pt idx="208">
                  <c:v>1.85</c:v>
                </c:pt>
                <c:pt idx="209">
                  <c:v>1.1599999999999999</c:v>
                </c:pt>
                <c:pt idx="210">
                  <c:v>0.93</c:v>
                </c:pt>
                <c:pt idx="211">
                  <c:v>0.01</c:v>
                </c:pt>
                <c:pt idx="212">
                  <c:v>0.22</c:v>
                </c:pt>
                <c:pt idx="213">
                  <c:v>0.32</c:v>
                </c:pt>
                <c:pt idx="214">
                  <c:v>0.2</c:v>
                </c:pt>
                <c:pt idx="215">
                  <c:v>0.11</c:v>
                </c:pt>
                <c:pt idx="216">
                  <c:v>0.04</c:v>
                </c:pt>
                <c:pt idx="217">
                  <c:v>0.02</c:v>
                </c:pt>
                <c:pt idx="218">
                  <c:v>0</c:v>
                </c:pt>
                <c:pt idx="219">
                  <c:v>0.26</c:v>
                </c:pt>
                <c:pt idx="220">
                  <c:v>0.67</c:v>
                </c:pt>
                <c:pt idx="221">
                  <c:v>0.04</c:v>
                </c:pt>
                <c:pt idx="222">
                  <c:v>0.91</c:v>
                </c:pt>
                <c:pt idx="223">
                  <c:v>9.06</c:v>
                </c:pt>
                <c:pt idx="224">
                  <c:v>7.0000000000000007E-2</c:v>
                </c:pt>
                <c:pt idx="225">
                  <c:v>5.93</c:v>
                </c:pt>
                <c:pt idx="226">
                  <c:v>16.29</c:v>
                </c:pt>
                <c:pt idx="227">
                  <c:v>15.55</c:v>
                </c:pt>
                <c:pt idx="228">
                  <c:v>10.87</c:v>
                </c:pt>
                <c:pt idx="229">
                  <c:v>38.68</c:v>
                </c:pt>
                <c:pt idx="230">
                  <c:v>35.159999999999997</c:v>
                </c:pt>
                <c:pt idx="231">
                  <c:v>0.01</c:v>
                </c:pt>
                <c:pt idx="232">
                  <c:v>0.05</c:v>
                </c:pt>
                <c:pt idx="233">
                  <c:v>0.32</c:v>
                </c:pt>
                <c:pt idx="234">
                  <c:v>5.86</c:v>
                </c:pt>
                <c:pt idx="235">
                  <c:v>0.01</c:v>
                </c:pt>
                <c:pt idx="236">
                  <c:v>0.35</c:v>
                </c:pt>
                <c:pt idx="237">
                  <c:v>0.28000000000000003</c:v>
                </c:pt>
                <c:pt idx="238">
                  <c:v>2.33</c:v>
                </c:pt>
                <c:pt idx="239">
                  <c:v>13.03</c:v>
                </c:pt>
                <c:pt idx="240">
                  <c:v>21.93</c:v>
                </c:pt>
                <c:pt idx="241">
                  <c:v>31.84</c:v>
                </c:pt>
                <c:pt idx="242">
                  <c:v>3.29</c:v>
                </c:pt>
                <c:pt idx="243">
                  <c:v>0.1</c:v>
                </c:pt>
                <c:pt idx="244">
                  <c:v>7.56</c:v>
                </c:pt>
                <c:pt idx="245">
                  <c:v>35.93</c:v>
                </c:pt>
                <c:pt idx="246">
                  <c:v>3.47</c:v>
                </c:pt>
                <c:pt idx="247">
                  <c:v>21.75</c:v>
                </c:pt>
                <c:pt idx="248">
                  <c:v>8.24</c:v>
                </c:pt>
                <c:pt idx="249">
                  <c:v>0</c:v>
                </c:pt>
                <c:pt idx="250">
                  <c:v>0.2</c:v>
                </c:pt>
                <c:pt idx="251">
                  <c:v>10.61</c:v>
                </c:pt>
                <c:pt idx="252">
                  <c:v>0.15</c:v>
                </c:pt>
                <c:pt idx="253">
                  <c:v>16.3</c:v>
                </c:pt>
                <c:pt idx="254">
                  <c:v>63.06</c:v>
                </c:pt>
                <c:pt idx="255">
                  <c:v>0.22</c:v>
                </c:pt>
                <c:pt idx="256">
                  <c:v>6.32</c:v>
                </c:pt>
                <c:pt idx="257">
                  <c:v>3.91</c:v>
                </c:pt>
                <c:pt idx="258">
                  <c:v>4.84</c:v>
                </c:pt>
                <c:pt idx="259">
                  <c:v>12</c:v>
                </c:pt>
                <c:pt idx="260">
                  <c:v>1.46</c:v>
                </c:pt>
                <c:pt idx="261">
                  <c:v>0.02</c:v>
                </c:pt>
                <c:pt idx="262">
                  <c:v>7.0000000000000007E-2</c:v>
                </c:pt>
                <c:pt idx="263">
                  <c:v>0.2</c:v>
                </c:pt>
                <c:pt idx="264">
                  <c:v>11.98</c:v>
                </c:pt>
                <c:pt idx="265">
                  <c:v>5.64</c:v>
                </c:pt>
                <c:pt idx="266">
                  <c:v>6.61</c:v>
                </c:pt>
                <c:pt idx="267">
                  <c:v>6.04</c:v>
                </c:pt>
                <c:pt idx="268">
                  <c:v>0.01</c:v>
                </c:pt>
                <c:pt idx="269">
                  <c:v>52.76</c:v>
                </c:pt>
                <c:pt idx="270">
                  <c:v>13.15</c:v>
                </c:pt>
                <c:pt idx="271">
                  <c:v>0.01</c:v>
                </c:pt>
                <c:pt idx="272">
                  <c:v>0.02</c:v>
                </c:pt>
                <c:pt idx="273">
                  <c:v>0.26</c:v>
                </c:pt>
                <c:pt idx="274">
                  <c:v>2.68</c:v>
                </c:pt>
                <c:pt idx="275">
                  <c:v>0.01</c:v>
                </c:pt>
                <c:pt idx="276">
                  <c:v>0.6</c:v>
                </c:pt>
                <c:pt idx="277">
                  <c:v>6.44</c:v>
                </c:pt>
                <c:pt idx="278">
                  <c:v>5.93</c:v>
                </c:pt>
                <c:pt idx="279">
                  <c:v>11.49</c:v>
                </c:pt>
                <c:pt idx="280">
                  <c:v>7.68</c:v>
                </c:pt>
                <c:pt idx="281">
                  <c:v>25.8</c:v>
                </c:pt>
                <c:pt idx="282">
                  <c:v>18.05</c:v>
                </c:pt>
                <c:pt idx="283">
                  <c:v>9.26</c:v>
                </c:pt>
                <c:pt idx="284">
                  <c:v>1.73</c:v>
                </c:pt>
                <c:pt idx="285">
                  <c:v>14.9</c:v>
                </c:pt>
                <c:pt idx="286">
                  <c:v>43.35</c:v>
                </c:pt>
                <c:pt idx="287">
                  <c:v>0.42</c:v>
                </c:pt>
                <c:pt idx="288">
                  <c:v>0.01</c:v>
                </c:pt>
                <c:pt idx="289">
                  <c:v>0.02</c:v>
                </c:pt>
                <c:pt idx="290">
                  <c:v>0.7</c:v>
                </c:pt>
                <c:pt idx="291">
                  <c:v>12.89</c:v>
                </c:pt>
                <c:pt idx="292">
                  <c:v>68.53</c:v>
                </c:pt>
                <c:pt idx="293">
                  <c:v>25.59</c:v>
                </c:pt>
                <c:pt idx="294">
                  <c:v>34.07</c:v>
                </c:pt>
                <c:pt idx="295">
                  <c:v>7.29</c:v>
                </c:pt>
                <c:pt idx="296">
                  <c:v>28.22</c:v>
                </c:pt>
                <c:pt idx="297">
                  <c:v>7.84</c:v>
                </c:pt>
                <c:pt idx="298">
                  <c:v>0.04</c:v>
                </c:pt>
                <c:pt idx="299">
                  <c:v>0.13</c:v>
                </c:pt>
                <c:pt idx="300">
                  <c:v>0</c:v>
                </c:pt>
                <c:pt idx="301">
                  <c:v>0.23</c:v>
                </c:pt>
                <c:pt idx="302">
                  <c:v>33.94</c:v>
                </c:pt>
                <c:pt idx="303">
                  <c:v>4.74</c:v>
                </c:pt>
                <c:pt idx="304">
                  <c:v>0.08</c:v>
                </c:pt>
                <c:pt idx="305">
                  <c:v>0.28000000000000003</c:v>
                </c:pt>
                <c:pt idx="306">
                  <c:v>0</c:v>
                </c:pt>
                <c:pt idx="307">
                  <c:v>0.31</c:v>
                </c:pt>
                <c:pt idx="308">
                  <c:v>47.71</c:v>
                </c:pt>
                <c:pt idx="309">
                  <c:v>0.04</c:v>
                </c:pt>
                <c:pt idx="310">
                  <c:v>0.21</c:v>
                </c:pt>
                <c:pt idx="311">
                  <c:v>0</c:v>
                </c:pt>
                <c:pt idx="312">
                  <c:v>3.85</c:v>
                </c:pt>
                <c:pt idx="313">
                  <c:v>21.16</c:v>
                </c:pt>
                <c:pt idx="314">
                  <c:v>7.29</c:v>
                </c:pt>
                <c:pt idx="315">
                  <c:v>13.2</c:v>
                </c:pt>
                <c:pt idx="316">
                  <c:v>26.27</c:v>
                </c:pt>
                <c:pt idx="317">
                  <c:v>0.18</c:v>
                </c:pt>
                <c:pt idx="318">
                  <c:v>29.89</c:v>
                </c:pt>
                <c:pt idx="319">
                  <c:v>33.35</c:v>
                </c:pt>
                <c:pt idx="320">
                  <c:v>3.24</c:v>
                </c:pt>
                <c:pt idx="321">
                  <c:v>7.96</c:v>
                </c:pt>
                <c:pt idx="322">
                  <c:v>2.83</c:v>
                </c:pt>
                <c:pt idx="323">
                  <c:v>0.05</c:v>
                </c:pt>
                <c:pt idx="324">
                  <c:v>0.01</c:v>
                </c:pt>
                <c:pt idx="325">
                  <c:v>0.25</c:v>
                </c:pt>
                <c:pt idx="326">
                  <c:v>0.34</c:v>
                </c:pt>
                <c:pt idx="327">
                  <c:v>0.31</c:v>
                </c:pt>
                <c:pt idx="328">
                  <c:v>14.94</c:v>
                </c:pt>
                <c:pt idx="329">
                  <c:v>14.44</c:v>
                </c:pt>
                <c:pt idx="330">
                  <c:v>0.84</c:v>
                </c:pt>
                <c:pt idx="331">
                  <c:v>0.31</c:v>
                </c:pt>
                <c:pt idx="332">
                  <c:v>0.61</c:v>
                </c:pt>
                <c:pt idx="333">
                  <c:v>0.73</c:v>
                </c:pt>
                <c:pt idx="334">
                  <c:v>0.6</c:v>
                </c:pt>
                <c:pt idx="335">
                  <c:v>52.53</c:v>
                </c:pt>
                <c:pt idx="336">
                  <c:v>59.88</c:v>
                </c:pt>
                <c:pt idx="337">
                  <c:v>36.479999999999997</c:v>
                </c:pt>
                <c:pt idx="338">
                  <c:v>0.78</c:v>
                </c:pt>
                <c:pt idx="339">
                  <c:v>8.83</c:v>
                </c:pt>
                <c:pt idx="340">
                  <c:v>0.02</c:v>
                </c:pt>
                <c:pt idx="341">
                  <c:v>0.4</c:v>
                </c:pt>
                <c:pt idx="342">
                  <c:v>55.29</c:v>
                </c:pt>
                <c:pt idx="343">
                  <c:v>8.6300000000000008</c:v>
                </c:pt>
                <c:pt idx="344">
                  <c:v>2.27</c:v>
                </c:pt>
                <c:pt idx="345">
                  <c:v>0</c:v>
                </c:pt>
                <c:pt idx="346">
                  <c:v>0.01</c:v>
                </c:pt>
                <c:pt idx="347">
                  <c:v>0.15</c:v>
                </c:pt>
                <c:pt idx="348">
                  <c:v>0.31</c:v>
                </c:pt>
                <c:pt idx="349">
                  <c:v>3.59</c:v>
                </c:pt>
                <c:pt idx="350">
                  <c:v>0.1</c:v>
                </c:pt>
                <c:pt idx="351">
                  <c:v>8.6</c:v>
                </c:pt>
                <c:pt idx="352">
                  <c:v>34.78</c:v>
                </c:pt>
                <c:pt idx="353">
                  <c:v>25.61</c:v>
                </c:pt>
                <c:pt idx="354">
                  <c:v>7.09</c:v>
                </c:pt>
                <c:pt idx="355">
                  <c:v>0</c:v>
                </c:pt>
                <c:pt idx="356">
                  <c:v>1.9</c:v>
                </c:pt>
                <c:pt idx="357">
                  <c:v>0.01</c:v>
                </c:pt>
                <c:pt idx="358">
                  <c:v>0.01</c:v>
                </c:pt>
                <c:pt idx="359">
                  <c:v>2.78</c:v>
                </c:pt>
                <c:pt idx="360">
                  <c:v>0.18</c:v>
                </c:pt>
                <c:pt idx="361">
                  <c:v>3.19</c:v>
                </c:pt>
                <c:pt idx="362">
                  <c:v>10.210000000000001</c:v>
                </c:pt>
                <c:pt idx="363">
                  <c:v>12.33</c:v>
                </c:pt>
                <c:pt idx="364">
                  <c:v>0.75</c:v>
                </c:pt>
                <c:pt idx="365">
                  <c:v>0.31</c:v>
                </c:pt>
                <c:pt idx="366">
                  <c:v>0.13</c:v>
                </c:pt>
                <c:pt idx="367">
                  <c:v>0.22</c:v>
                </c:pt>
                <c:pt idx="368">
                  <c:v>6.08</c:v>
                </c:pt>
                <c:pt idx="369">
                  <c:v>1.46</c:v>
                </c:pt>
                <c:pt idx="370">
                  <c:v>0.41</c:v>
                </c:pt>
                <c:pt idx="371">
                  <c:v>0.38</c:v>
                </c:pt>
                <c:pt idx="372">
                  <c:v>6.51</c:v>
                </c:pt>
                <c:pt idx="373">
                  <c:v>25.36</c:v>
                </c:pt>
                <c:pt idx="374">
                  <c:v>3.48</c:v>
                </c:pt>
                <c:pt idx="375">
                  <c:v>3.62</c:v>
                </c:pt>
                <c:pt idx="376">
                  <c:v>19.690000000000001</c:v>
                </c:pt>
                <c:pt idx="377">
                  <c:v>1.31</c:v>
                </c:pt>
                <c:pt idx="378">
                  <c:v>0.02</c:v>
                </c:pt>
                <c:pt idx="379">
                  <c:v>0.12</c:v>
                </c:pt>
                <c:pt idx="380">
                  <c:v>0.81</c:v>
                </c:pt>
                <c:pt idx="381">
                  <c:v>17.82</c:v>
                </c:pt>
                <c:pt idx="382">
                  <c:v>70.19</c:v>
                </c:pt>
                <c:pt idx="383">
                  <c:v>30.67</c:v>
                </c:pt>
                <c:pt idx="384">
                  <c:v>2.29</c:v>
                </c:pt>
                <c:pt idx="385">
                  <c:v>3.29</c:v>
                </c:pt>
                <c:pt idx="386">
                  <c:v>0.1</c:v>
                </c:pt>
                <c:pt idx="387">
                  <c:v>0.01</c:v>
                </c:pt>
                <c:pt idx="388">
                  <c:v>12.97</c:v>
                </c:pt>
                <c:pt idx="389">
                  <c:v>0.62</c:v>
                </c:pt>
                <c:pt idx="390">
                  <c:v>0.09</c:v>
                </c:pt>
                <c:pt idx="391">
                  <c:v>0.48</c:v>
                </c:pt>
                <c:pt idx="392">
                  <c:v>2.39</c:v>
                </c:pt>
                <c:pt idx="393">
                  <c:v>1.76</c:v>
                </c:pt>
                <c:pt idx="394">
                  <c:v>5.28</c:v>
                </c:pt>
                <c:pt idx="395">
                  <c:v>0.03</c:v>
                </c:pt>
                <c:pt idx="396">
                  <c:v>40.9</c:v>
                </c:pt>
                <c:pt idx="397">
                  <c:v>24.8</c:v>
                </c:pt>
                <c:pt idx="398">
                  <c:v>24.17</c:v>
                </c:pt>
                <c:pt idx="399">
                  <c:v>1.2</c:v>
                </c:pt>
                <c:pt idx="400">
                  <c:v>33.24</c:v>
                </c:pt>
                <c:pt idx="401">
                  <c:v>11.83</c:v>
                </c:pt>
                <c:pt idx="402">
                  <c:v>37.47</c:v>
                </c:pt>
                <c:pt idx="403">
                  <c:v>26.99</c:v>
                </c:pt>
                <c:pt idx="404">
                  <c:v>55.92</c:v>
                </c:pt>
                <c:pt idx="405">
                  <c:v>48.59</c:v>
                </c:pt>
                <c:pt idx="406">
                  <c:v>57.75</c:v>
                </c:pt>
                <c:pt idx="407">
                  <c:v>11.04</c:v>
                </c:pt>
                <c:pt idx="408">
                  <c:v>11.29</c:v>
                </c:pt>
                <c:pt idx="409">
                  <c:v>59.96</c:v>
                </c:pt>
                <c:pt idx="410">
                  <c:v>9.48</c:v>
                </c:pt>
                <c:pt idx="411">
                  <c:v>45.27</c:v>
                </c:pt>
                <c:pt idx="412">
                  <c:v>9.41</c:v>
                </c:pt>
                <c:pt idx="413">
                  <c:v>26.7</c:v>
                </c:pt>
                <c:pt idx="414">
                  <c:v>10.96</c:v>
                </c:pt>
                <c:pt idx="415">
                  <c:v>20.81</c:v>
                </c:pt>
                <c:pt idx="416">
                  <c:v>60.48</c:v>
                </c:pt>
                <c:pt idx="417">
                  <c:v>59.62</c:v>
                </c:pt>
                <c:pt idx="418">
                  <c:v>58.38</c:v>
                </c:pt>
                <c:pt idx="419">
                  <c:v>49.23</c:v>
                </c:pt>
                <c:pt idx="420">
                  <c:v>61.93</c:v>
                </c:pt>
                <c:pt idx="421">
                  <c:v>60.41</c:v>
                </c:pt>
                <c:pt idx="422">
                  <c:v>48.21</c:v>
                </c:pt>
                <c:pt idx="423">
                  <c:v>53.97</c:v>
                </c:pt>
                <c:pt idx="424">
                  <c:v>42.87</c:v>
                </c:pt>
                <c:pt idx="425">
                  <c:v>71.12</c:v>
                </c:pt>
                <c:pt idx="426">
                  <c:v>73.400000000000006</c:v>
                </c:pt>
                <c:pt idx="427">
                  <c:v>67.36</c:v>
                </c:pt>
                <c:pt idx="428">
                  <c:v>63.4</c:v>
                </c:pt>
                <c:pt idx="429">
                  <c:v>72.05</c:v>
                </c:pt>
                <c:pt idx="430">
                  <c:v>56.75</c:v>
                </c:pt>
                <c:pt idx="431">
                  <c:v>66.22</c:v>
                </c:pt>
                <c:pt idx="432">
                  <c:v>61.07</c:v>
                </c:pt>
                <c:pt idx="433">
                  <c:v>68.77</c:v>
                </c:pt>
                <c:pt idx="434">
                  <c:v>72.58</c:v>
                </c:pt>
                <c:pt idx="435">
                  <c:v>68.56</c:v>
                </c:pt>
                <c:pt idx="436">
                  <c:v>73.819999999999993</c:v>
                </c:pt>
                <c:pt idx="437">
                  <c:v>74.53</c:v>
                </c:pt>
                <c:pt idx="438">
                  <c:v>73.41</c:v>
                </c:pt>
                <c:pt idx="439">
                  <c:v>72.290000000000006</c:v>
                </c:pt>
                <c:pt idx="440">
                  <c:v>78.66</c:v>
                </c:pt>
                <c:pt idx="441">
                  <c:v>83.36</c:v>
                </c:pt>
                <c:pt idx="442">
                  <c:v>88.3</c:v>
                </c:pt>
                <c:pt idx="443">
                  <c:v>89.96</c:v>
                </c:pt>
                <c:pt idx="444">
                  <c:v>88.74</c:v>
                </c:pt>
                <c:pt idx="445">
                  <c:v>91.44</c:v>
                </c:pt>
                <c:pt idx="446">
                  <c:v>91.94</c:v>
                </c:pt>
                <c:pt idx="447">
                  <c:v>93.32</c:v>
                </c:pt>
                <c:pt idx="448">
                  <c:v>93.79</c:v>
                </c:pt>
                <c:pt idx="449">
                  <c:v>93.87</c:v>
                </c:pt>
                <c:pt idx="450">
                  <c:v>93.82</c:v>
                </c:pt>
                <c:pt idx="451">
                  <c:v>93.85</c:v>
                </c:pt>
                <c:pt idx="452">
                  <c:v>96.9</c:v>
                </c:pt>
                <c:pt idx="453">
                  <c:v>96.23</c:v>
                </c:pt>
                <c:pt idx="454">
                  <c:v>96.88</c:v>
                </c:pt>
                <c:pt idx="455">
                  <c:v>96.56</c:v>
                </c:pt>
                <c:pt idx="456">
                  <c:v>96.37</c:v>
                </c:pt>
                <c:pt idx="457">
                  <c:v>96.54</c:v>
                </c:pt>
                <c:pt idx="458">
                  <c:v>96.09</c:v>
                </c:pt>
                <c:pt idx="459">
                  <c:v>95.68</c:v>
                </c:pt>
                <c:pt idx="460">
                  <c:v>96.09</c:v>
                </c:pt>
                <c:pt idx="461">
                  <c:v>97.91</c:v>
                </c:pt>
                <c:pt idx="462">
                  <c:v>92.86</c:v>
                </c:pt>
                <c:pt idx="463">
                  <c:v>94.69</c:v>
                </c:pt>
              </c:numCache>
            </c:numRef>
          </c:val>
        </c:ser>
        <c:dLbls>
          <c:showLegendKey val="0"/>
          <c:showVal val="0"/>
          <c:showCatName val="0"/>
          <c:showSerName val="0"/>
          <c:showPercent val="0"/>
          <c:showBubbleSize val="0"/>
        </c:dLbls>
        <c:axId val="56882296"/>
        <c:axId val="56879944"/>
      </c:areaChart>
      <c:catAx>
        <c:axId val="56882296"/>
        <c:scaling>
          <c:orientation val="minMax"/>
        </c:scaling>
        <c:delete val="0"/>
        <c:axPos val="b"/>
        <c:numFmt formatCode="General" sourceLinked="1"/>
        <c:majorTickMark val="none"/>
        <c:minorTickMark val="none"/>
        <c:tickLblPos val="nextTo"/>
        <c:crossAx val="56879944"/>
        <c:crosses val="autoZero"/>
        <c:auto val="1"/>
        <c:lblAlgn val="ctr"/>
        <c:lblOffset val="100"/>
        <c:noMultiLvlLbl val="0"/>
      </c:catAx>
      <c:valAx>
        <c:axId val="56879944"/>
        <c:scaling>
          <c:orientation val="minMax"/>
        </c:scaling>
        <c:delete val="0"/>
        <c:axPos val="l"/>
        <c:majorGridlines/>
        <c:title>
          <c:layout/>
          <c:overlay val="0"/>
        </c:title>
        <c:numFmt formatCode="General" sourceLinked="1"/>
        <c:majorTickMark val="none"/>
        <c:minorTickMark val="none"/>
        <c:tickLblPos val="nextTo"/>
        <c:crossAx val="56882296"/>
        <c:crosses val="autoZero"/>
        <c:crossBetween val="midCat"/>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Spark TeraSort End-to-end Time (normalized)</a:t>
            </a:r>
            <a:endParaRPr lang="en-US" sz="14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70603674540682"/>
          <c:y val="0.17767919551732408"/>
          <c:w val="0.80596062992125983"/>
          <c:h val="0.63960379346418483"/>
        </c:manualLayout>
      </c:layout>
      <c:barChart>
        <c:barDir val="col"/>
        <c:grouping val="clustered"/>
        <c:varyColors val="0"/>
        <c:ser>
          <c:idx val="0"/>
          <c:order val="0"/>
          <c:tx>
            <c:strRef>
              <c:f>Sheet1!$B$13</c:f>
              <c:strCache>
                <c:ptCount val="1"/>
                <c:pt idx="0">
                  <c:v>HDD+TCP/IP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Sheet1!$B$14</c:f>
              <c:numCache>
                <c:formatCode>0.00</c:formatCode>
                <c:ptCount val="1"/>
                <c:pt idx="0">
                  <c:v>10.351865398683248</c:v>
                </c:pt>
              </c:numCache>
            </c:numRef>
          </c:val>
        </c:ser>
        <c:ser>
          <c:idx val="3"/>
          <c:order val="1"/>
          <c:tx>
            <c:strRef>
              <c:f>Sheet1!$E$13</c:f>
              <c:strCache>
                <c:ptCount val="1"/>
                <c:pt idx="0">
                  <c:v>PMEM+RDMA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Sheet1!$E$14</c:f>
              <c:numCache>
                <c:formatCode>0.00</c:formatCode>
                <c:ptCount val="1"/>
                <c:pt idx="0">
                  <c:v>1</c:v>
                </c:pt>
              </c:numCache>
            </c:numRef>
          </c:val>
        </c:ser>
        <c:ser>
          <c:idx val="5"/>
          <c:order val="2"/>
          <c:tx>
            <c:strRef>
              <c:f>Sheet1!$G$13</c:f>
              <c:strCache>
                <c:ptCount val="1"/>
                <c:pt idx="0">
                  <c:v>NVMe+TCP/IP (sync)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Sheet1!$G$14</c:f>
              <c:numCache>
                <c:formatCode>0.00</c:formatCode>
                <c:ptCount val="1"/>
                <c:pt idx="0">
                  <c:v>1.1602048280907096</c:v>
                </c:pt>
              </c:numCache>
            </c:numRef>
          </c:val>
        </c:ser>
        <c:dLbls>
          <c:showLegendKey val="0"/>
          <c:showVal val="0"/>
          <c:showCatName val="0"/>
          <c:showSerName val="0"/>
          <c:showPercent val="0"/>
          <c:showBubbleSize val="0"/>
        </c:dLbls>
        <c:gapWidth val="219"/>
        <c:overlap val="-27"/>
        <c:axId val="56883864"/>
        <c:axId val="56884256"/>
      </c:barChart>
      <c:catAx>
        <c:axId val="56883864"/>
        <c:scaling>
          <c:orientation val="minMax"/>
        </c:scaling>
        <c:delete val="1"/>
        <c:axPos val="b"/>
        <c:numFmt formatCode="General" sourceLinked="1"/>
        <c:majorTickMark val="none"/>
        <c:minorTickMark val="none"/>
        <c:tickLblPos val="nextTo"/>
        <c:crossAx val="56884256"/>
        <c:crosses val="autoZero"/>
        <c:auto val="1"/>
        <c:lblAlgn val="ctr"/>
        <c:lblOffset val="100"/>
        <c:noMultiLvlLbl val="0"/>
      </c:catAx>
      <c:valAx>
        <c:axId val="568842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838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Terasort Stage </a:t>
            </a:r>
            <a:r>
              <a:rPr lang="en-US" altLang="zh-CN" sz="1400" b="0" i="0" baseline="0">
                <a:effectLst/>
              </a:rPr>
              <a:t>1</a:t>
            </a:r>
            <a:r>
              <a:rPr lang="en-US" sz="1400" b="0" i="0" baseline="0">
                <a:effectLst/>
              </a:rPr>
              <a:t> (Normalized)</a:t>
            </a:r>
            <a:endParaRPr lang="en-US" sz="1400">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70603674540682"/>
          <c:y val="0.17767919551732408"/>
          <c:w val="0.80596062992125983"/>
          <c:h val="0.63960379346418483"/>
        </c:manualLayout>
      </c:layout>
      <c:barChart>
        <c:barDir val="col"/>
        <c:grouping val="clustered"/>
        <c:varyColors val="0"/>
        <c:ser>
          <c:idx val="0"/>
          <c:order val="0"/>
          <c:tx>
            <c:strRef>
              <c:f>Sheet1!$B$4</c:f>
              <c:strCache>
                <c:ptCount val="1"/>
                <c:pt idx="0">
                  <c:v>HDD+TCP/IP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Sheet1!$B$5:$B$6</c:f>
              <c:numCache>
                <c:formatCode>0.00</c:formatCode>
                <c:ptCount val="1"/>
                <c:pt idx="0">
                  <c:v>8.8402203856749306</c:v>
                </c:pt>
              </c:numCache>
            </c:numRef>
          </c:val>
        </c:ser>
        <c:ser>
          <c:idx val="3"/>
          <c:order val="1"/>
          <c:tx>
            <c:strRef>
              <c:f>Sheet1!$E$4</c:f>
              <c:strCache>
                <c:ptCount val="1"/>
                <c:pt idx="0">
                  <c:v>PMEM+RDMA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Sheet1!$E$5:$E$6</c:f>
              <c:numCache>
                <c:formatCode>0.00</c:formatCode>
                <c:ptCount val="1"/>
                <c:pt idx="0">
                  <c:v>1</c:v>
                </c:pt>
              </c:numCache>
            </c:numRef>
          </c:val>
        </c:ser>
        <c:ser>
          <c:idx val="5"/>
          <c:order val="2"/>
          <c:tx>
            <c:strRef>
              <c:f>Sheet1!$G$4</c:f>
              <c:strCache>
                <c:ptCount val="1"/>
                <c:pt idx="0">
                  <c:v>NVMe+TCP/IP (sync)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Sheet1!$G$5:$G$6</c:f>
              <c:numCache>
                <c:formatCode>0.00</c:formatCode>
                <c:ptCount val="1"/>
                <c:pt idx="0">
                  <c:v>1.5041322314049588</c:v>
                </c:pt>
              </c:numCache>
            </c:numRef>
          </c:val>
        </c:ser>
        <c:dLbls>
          <c:showLegendKey val="0"/>
          <c:showVal val="0"/>
          <c:showCatName val="0"/>
          <c:showSerName val="0"/>
          <c:showPercent val="0"/>
          <c:showBubbleSize val="0"/>
        </c:dLbls>
        <c:gapWidth val="219"/>
        <c:overlap val="-27"/>
        <c:axId val="56885040"/>
        <c:axId val="527629360"/>
      </c:barChart>
      <c:catAx>
        <c:axId val="56885040"/>
        <c:scaling>
          <c:orientation val="minMax"/>
        </c:scaling>
        <c:delete val="1"/>
        <c:axPos val="b"/>
        <c:numFmt formatCode="General" sourceLinked="1"/>
        <c:majorTickMark val="none"/>
        <c:minorTickMark val="none"/>
        <c:tickLblPos val="nextTo"/>
        <c:crossAx val="527629360"/>
        <c:crosses val="autoZero"/>
        <c:auto val="1"/>
        <c:lblAlgn val="ctr"/>
        <c:lblOffset val="100"/>
        <c:noMultiLvlLbl val="0"/>
      </c:catAx>
      <c:valAx>
        <c:axId val="5276293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85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Read block</a:t>
            </a:r>
            <a:r>
              <a:rPr lang="en-US" altLang="zh-CN" baseline="0"/>
              <a:t> time (ms)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Sheet1!$A$26</c:f>
              <c:strCache>
                <c:ptCount val="1"/>
                <c:pt idx="0">
                  <c:v>Spark-PMoF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Sheet1!$B$25:$F$25</c:f>
              <c:strCache>
                <c:ptCount val="5"/>
                <c:pt idx="0">
                  <c:v>min</c:v>
                </c:pt>
                <c:pt idx="1">
                  <c:v>25% lantecy</c:v>
                </c:pt>
                <c:pt idx="2">
                  <c:v>50% latency</c:v>
                </c:pt>
                <c:pt idx="3">
                  <c:v>75% lantecy</c:v>
                </c:pt>
                <c:pt idx="4">
                  <c:v>100% lantecy</c:v>
                </c:pt>
              </c:strCache>
            </c:strRef>
          </c:cat>
          <c:val>
            <c:numRef>
              <c:f>Sheet1!$B$26:$F$26</c:f>
              <c:numCache>
                <c:formatCode>General</c:formatCode>
                <c:ptCount val="5"/>
                <c:pt idx="0">
                  <c:v>0</c:v>
                </c:pt>
                <c:pt idx="1">
                  <c:v>2</c:v>
                </c:pt>
                <c:pt idx="2">
                  <c:v>3</c:v>
                </c:pt>
                <c:pt idx="3">
                  <c:v>5</c:v>
                </c:pt>
                <c:pt idx="4">
                  <c:v>8000</c:v>
                </c:pt>
              </c:numCache>
            </c:numRef>
          </c:val>
          <c:smooth val="0"/>
        </c:ser>
        <c:ser>
          <c:idx val="1"/>
          <c:order val="1"/>
          <c:tx>
            <c:strRef>
              <c:f>Sheet1!$A$27</c:f>
              <c:strCache>
                <c:ptCount val="1"/>
                <c:pt idx="0">
                  <c:v>Spark-NVMe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Sheet1!$B$25:$F$25</c:f>
              <c:strCache>
                <c:ptCount val="5"/>
                <c:pt idx="0">
                  <c:v>min</c:v>
                </c:pt>
                <c:pt idx="1">
                  <c:v>25% lantecy</c:v>
                </c:pt>
                <c:pt idx="2">
                  <c:v>50% latency</c:v>
                </c:pt>
                <c:pt idx="3">
                  <c:v>75% lantecy</c:v>
                </c:pt>
                <c:pt idx="4">
                  <c:v>100% lantecy</c:v>
                </c:pt>
              </c:strCache>
            </c:strRef>
          </c:cat>
          <c:val>
            <c:numRef>
              <c:f>Sheet1!$B$27:$F$27</c:f>
              <c:numCache>
                <c:formatCode>General</c:formatCode>
                <c:ptCount val="5"/>
                <c:pt idx="0">
                  <c:v>0</c:v>
                </c:pt>
                <c:pt idx="1">
                  <c:v>2000</c:v>
                </c:pt>
                <c:pt idx="2">
                  <c:v>4000</c:v>
                </c:pt>
                <c:pt idx="3">
                  <c:v>7000</c:v>
                </c:pt>
                <c:pt idx="4">
                  <c:v>27000</c:v>
                </c:pt>
              </c:numCache>
            </c:numRef>
          </c:val>
          <c:smooth val="0"/>
        </c:ser>
        <c:dLbls>
          <c:showLegendKey val="0"/>
          <c:showVal val="0"/>
          <c:showCatName val="0"/>
          <c:showSerName val="0"/>
          <c:showPercent val="0"/>
          <c:showBubbleSize val="0"/>
        </c:dLbls>
        <c:marker val="1"/>
        <c:smooth val="0"/>
        <c:axId val="527632104"/>
        <c:axId val="527626224"/>
      </c:lineChart>
      <c:catAx>
        <c:axId val="527632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26224"/>
        <c:crosses val="autoZero"/>
        <c:auto val="1"/>
        <c:lblAlgn val="ctr"/>
        <c:lblOffset val="100"/>
        <c:noMultiLvlLbl val="0"/>
      </c:catAx>
      <c:valAx>
        <c:axId val="52762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32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Terasort Stage </a:t>
            </a:r>
            <a:r>
              <a:rPr lang="en-US" altLang="zh-CN" sz="1800" b="0" i="0" baseline="0">
                <a:effectLst/>
              </a:rPr>
              <a:t>2</a:t>
            </a:r>
            <a:r>
              <a:rPr lang="en-US" sz="1800" b="0" i="0" baseline="0">
                <a:effectLst/>
              </a:rPr>
              <a:t>  (Normalized)</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70603674540682"/>
          <c:y val="0.17767919551732408"/>
          <c:w val="0.80596062992125983"/>
          <c:h val="0.63960379346418483"/>
        </c:manualLayout>
      </c:layout>
      <c:barChart>
        <c:barDir val="col"/>
        <c:grouping val="clustered"/>
        <c:varyColors val="0"/>
        <c:ser>
          <c:idx val="0"/>
          <c:order val="0"/>
          <c:tx>
            <c:strRef>
              <c:f>Sheet1!$B$9</c:f>
              <c:strCache>
                <c:ptCount val="1"/>
                <c:pt idx="0">
                  <c:v>HDD+TCP/IP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Sheet1!$B$10:$B$11</c:f>
              <c:numCache>
                <c:formatCode>0.00</c:formatCode>
                <c:ptCount val="2"/>
                <c:pt idx="0" formatCode="General">
                  <c:v>10923</c:v>
                </c:pt>
                <c:pt idx="1">
                  <c:v>11.100609756097562</c:v>
                </c:pt>
              </c:numCache>
              <c:extLst/>
            </c:numRef>
          </c:val>
        </c:ser>
        <c:ser>
          <c:idx val="3"/>
          <c:order val="1"/>
          <c:tx>
            <c:strRef>
              <c:f>Sheet1!$E$9</c:f>
              <c:strCache>
                <c:ptCount val="1"/>
                <c:pt idx="0">
                  <c:v>PMEM+RDMA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Sheet1!$E$10:$E$11</c:f>
              <c:numCache>
                <c:formatCode>0.00</c:formatCode>
                <c:ptCount val="2"/>
                <c:pt idx="0" formatCode="General">
                  <c:v>984</c:v>
                </c:pt>
                <c:pt idx="1">
                  <c:v>1</c:v>
                </c:pt>
              </c:numCache>
              <c:extLst/>
            </c:numRef>
          </c:val>
        </c:ser>
        <c:ser>
          <c:idx val="5"/>
          <c:order val="2"/>
          <c:tx>
            <c:strRef>
              <c:f>Sheet1!$G$9</c:f>
              <c:strCache>
                <c:ptCount val="1"/>
                <c:pt idx="0">
                  <c:v>NVMe+TCP/IP (sync)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
              <c:pt idx="0">
                <c:v>2</c:v>
              </c:pt>
              <c:extLst>
                <c:ext xmlns:c15="http://schemas.microsoft.com/office/drawing/2012/chart" uri="{02D57815-91ED-43cb-92C2-25804820EDAC}">
                  <c15:autoCat val="1"/>
                </c:ext>
              </c:extLst>
            </c:strLit>
          </c:cat>
          <c:val>
            <c:numRef>
              <c:f>Sheet1!$G$10:$G$11</c:f>
              <c:numCache>
                <c:formatCode>0.00</c:formatCode>
                <c:ptCount val="2"/>
                <c:pt idx="0" formatCode="General">
                  <c:v>1022</c:v>
                </c:pt>
                <c:pt idx="1">
                  <c:v>1.0386178861788617</c:v>
                </c:pt>
              </c:numCache>
              <c:extLst/>
            </c:numRef>
          </c:val>
        </c:ser>
        <c:dLbls>
          <c:showLegendKey val="0"/>
          <c:showVal val="0"/>
          <c:showCatName val="0"/>
          <c:showSerName val="0"/>
          <c:showPercent val="0"/>
          <c:showBubbleSize val="0"/>
        </c:dLbls>
        <c:gapWidth val="219"/>
        <c:overlap val="-27"/>
        <c:axId val="527633672"/>
        <c:axId val="527626616"/>
      </c:barChart>
      <c:catAx>
        <c:axId val="527633672"/>
        <c:scaling>
          <c:orientation val="minMax"/>
        </c:scaling>
        <c:delete val="1"/>
        <c:axPos val="b"/>
        <c:numFmt formatCode="General" sourceLinked="1"/>
        <c:majorTickMark val="none"/>
        <c:minorTickMark val="none"/>
        <c:tickLblPos val="nextTo"/>
        <c:crossAx val="527626616"/>
        <c:crosses val="autoZero"/>
        <c:auto val="1"/>
        <c:lblAlgn val="ctr"/>
        <c:lblOffset val="100"/>
        <c:noMultiLvlLbl val="0"/>
      </c:catAx>
      <c:valAx>
        <c:axId val="527626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33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 Spark</a:t>
            </a:r>
            <a:r>
              <a:rPr lang="en-US" altLang="zh-CN" baseline="0"/>
              <a:t> PMoF with Modified Terasort Execution Time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Performance!$A$12</c:f>
              <c:strCache>
                <c:ptCount val="1"/>
                <c:pt idx="0">
                  <c:v>HDD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Performance!$B$11:$D$11</c:f>
              <c:strCache>
                <c:ptCount val="3"/>
                <c:pt idx="0">
                  <c:v>End-to-end time</c:v>
                </c:pt>
                <c:pt idx="1">
                  <c:v>stage 1</c:v>
                </c:pt>
                <c:pt idx="2">
                  <c:v>stage 2</c:v>
                </c:pt>
              </c:strCache>
            </c:strRef>
          </c:cat>
          <c:val>
            <c:numRef>
              <c:f>Performance!$B$12:$D$12</c:f>
              <c:numCache>
                <c:formatCode>0.0</c:formatCode>
                <c:ptCount val="3"/>
                <c:pt idx="0">
                  <c:v>30.494784842120701</c:v>
                </c:pt>
                <c:pt idx="1">
                  <c:v>8.9361702127659566</c:v>
                </c:pt>
                <c:pt idx="2">
                  <c:v>162.35294117647058</c:v>
                </c:pt>
              </c:numCache>
            </c:numRef>
          </c:val>
        </c:ser>
        <c:ser>
          <c:idx val="1"/>
          <c:order val="1"/>
          <c:tx>
            <c:strRef>
              <c:f>Performance!$A$13</c:f>
              <c:strCache>
                <c:ptCount val="1"/>
                <c:pt idx="0">
                  <c:v>NVMe+Sync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Performance!$B$11:$D$11</c:f>
              <c:strCache>
                <c:ptCount val="3"/>
                <c:pt idx="0">
                  <c:v>End-to-end time</c:v>
                </c:pt>
                <c:pt idx="1">
                  <c:v>stage 1</c:v>
                </c:pt>
                <c:pt idx="2">
                  <c:v>stage 2</c:v>
                </c:pt>
              </c:strCache>
            </c:strRef>
          </c:cat>
          <c:val>
            <c:numRef>
              <c:f>Performance!$B$13:$D$13</c:f>
              <c:numCache>
                <c:formatCode>0.0</c:formatCode>
                <c:ptCount val="3"/>
                <c:pt idx="0">
                  <c:v>1.5274636772540133</c:v>
                </c:pt>
                <c:pt idx="1">
                  <c:v>1.4893617021276595</c:v>
                </c:pt>
                <c:pt idx="2">
                  <c:v>2</c:v>
                </c:pt>
              </c:numCache>
            </c:numRef>
          </c:val>
        </c:ser>
        <c:ser>
          <c:idx val="3"/>
          <c:order val="2"/>
          <c:tx>
            <c:strRef>
              <c:f>Performance!$A$15</c:f>
              <c:strCache>
                <c:ptCount val="1"/>
                <c:pt idx="0">
                  <c:v>PMoF</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Performance!$B$11:$D$11</c:f>
              <c:strCache>
                <c:ptCount val="3"/>
                <c:pt idx="0">
                  <c:v>End-to-end time</c:v>
                </c:pt>
                <c:pt idx="1">
                  <c:v>stage 1</c:v>
                </c:pt>
                <c:pt idx="2">
                  <c:v>stage 2</c:v>
                </c:pt>
              </c:strCache>
            </c:strRef>
          </c:cat>
          <c:val>
            <c:numRef>
              <c:f>Performance!$B$15:$D$15</c:f>
              <c:numCache>
                <c:formatCode>0.0</c:formatCode>
                <c:ptCount val="3"/>
                <c:pt idx="0">
                  <c:v>1</c:v>
                </c:pt>
                <c:pt idx="1">
                  <c:v>1</c:v>
                </c:pt>
                <c:pt idx="2">
                  <c:v>1</c:v>
                </c:pt>
              </c:numCache>
            </c:numRef>
          </c:val>
        </c:ser>
        <c:dLbls>
          <c:dLblPos val="outEnd"/>
          <c:showLegendKey val="0"/>
          <c:showVal val="1"/>
          <c:showCatName val="0"/>
          <c:showSerName val="0"/>
          <c:showPercent val="0"/>
          <c:showBubbleSize val="0"/>
        </c:dLbls>
        <c:gapWidth val="219"/>
        <c:overlap val="-27"/>
        <c:axId val="527632888"/>
        <c:axId val="527631320"/>
      </c:barChart>
      <c:catAx>
        <c:axId val="527632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31320"/>
        <c:crosses val="autoZero"/>
        <c:auto val="1"/>
        <c:lblAlgn val="ctr"/>
        <c:lblOffset val="100"/>
        <c:noMultiLvlLbl val="0"/>
      </c:catAx>
      <c:valAx>
        <c:axId val="5276313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32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NVMe</a:t>
            </a:r>
            <a:r>
              <a:rPr lang="en-US" baseline="0" dirty="0"/>
              <a:t> Shuffle </a:t>
            </a:r>
            <a:r>
              <a:rPr lang="en-US" dirty="0" smtClean="0"/>
              <a:t>CPU Utilization</a:t>
            </a:r>
            <a:endParaRPr lang="en-US" dirty="0"/>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areaChart>
        <c:grouping val="stacked"/>
        <c:varyColors val="0"/>
        <c:ser>
          <c:idx val="0"/>
          <c:order val="0"/>
          <c:tx>
            <c:v>Average of %user</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0.15</c:v>
              </c:pt>
              <c:pt idx="1">
                <c:v>0.1</c:v>
              </c:pt>
              <c:pt idx="2">
                <c:v>0.06</c:v>
              </c:pt>
              <c:pt idx="3">
                <c:v>0.01</c:v>
              </c:pt>
              <c:pt idx="4">
                <c:v>0.02</c:v>
              </c:pt>
              <c:pt idx="5">
                <c:v>6.67</c:v>
              </c:pt>
              <c:pt idx="6">
                <c:v>6.08</c:v>
              </c:pt>
              <c:pt idx="7">
                <c:v>31.16</c:v>
              </c:pt>
              <c:pt idx="8">
                <c:v>24.19</c:v>
              </c:pt>
              <c:pt idx="9">
                <c:v>24.71</c:v>
              </c:pt>
              <c:pt idx="10">
                <c:v>22.59</c:v>
              </c:pt>
              <c:pt idx="11">
                <c:v>27.14</c:v>
              </c:pt>
              <c:pt idx="12">
                <c:v>19.52</c:v>
              </c:pt>
              <c:pt idx="13">
                <c:v>19.86</c:v>
              </c:pt>
              <c:pt idx="14">
                <c:v>20.39</c:v>
              </c:pt>
              <c:pt idx="15">
                <c:v>21.23</c:v>
              </c:pt>
              <c:pt idx="16">
                <c:v>21.25</c:v>
              </c:pt>
              <c:pt idx="17">
                <c:v>21.23</c:v>
              </c:pt>
              <c:pt idx="18">
                <c:v>21.17</c:v>
              </c:pt>
              <c:pt idx="19">
                <c:v>21.09</c:v>
              </c:pt>
              <c:pt idx="20">
                <c:v>20.62</c:v>
              </c:pt>
              <c:pt idx="21">
                <c:v>21.21</c:v>
              </c:pt>
              <c:pt idx="22">
                <c:v>21.64</c:v>
              </c:pt>
              <c:pt idx="23">
                <c:v>13.73</c:v>
              </c:pt>
              <c:pt idx="24">
                <c:v>4.66</c:v>
              </c:pt>
              <c:pt idx="25">
                <c:v>8.6999999999999993</c:v>
              </c:pt>
              <c:pt idx="26">
                <c:v>7.96</c:v>
              </c:pt>
              <c:pt idx="27">
                <c:v>7.67</c:v>
              </c:pt>
              <c:pt idx="28">
                <c:v>9.59</c:v>
              </c:pt>
              <c:pt idx="29">
                <c:v>9.35</c:v>
              </c:pt>
              <c:pt idx="30">
                <c:v>9.0500000000000007</c:v>
              </c:pt>
              <c:pt idx="31">
                <c:v>9.82</c:v>
              </c:pt>
              <c:pt idx="32">
                <c:v>9.59</c:v>
              </c:pt>
              <c:pt idx="33">
                <c:v>9.52</c:v>
              </c:pt>
              <c:pt idx="34">
                <c:v>9.8800000000000008</c:v>
              </c:pt>
              <c:pt idx="35">
                <c:v>9.7899999999999991</c:v>
              </c:pt>
              <c:pt idx="36">
                <c:v>9.56</c:v>
              </c:pt>
              <c:pt idx="37">
                <c:v>9.74</c:v>
              </c:pt>
              <c:pt idx="38">
                <c:v>10.220000000000001</c:v>
              </c:pt>
              <c:pt idx="39">
                <c:v>9.9700000000000006</c:v>
              </c:pt>
              <c:pt idx="40">
                <c:v>9.5399999999999991</c:v>
              </c:pt>
              <c:pt idx="41">
                <c:v>9.69</c:v>
              </c:pt>
              <c:pt idx="42">
                <c:v>9.26</c:v>
              </c:pt>
              <c:pt idx="43">
                <c:v>10.23</c:v>
              </c:pt>
              <c:pt idx="44">
                <c:v>9.4499999999999993</c:v>
              </c:pt>
              <c:pt idx="45">
                <c:v>9.58</c:v>
              </c:pt>
              <c:pt idx="46">
                <c:v>9.51</c:v>
              </c:pt>
              <c:pt idx="47">
                <c:v>9.5299999999999994</c:v>
              </c:pt>
              <c:pt idx="48">
                <c:v>10.4</c:v>
              </c:pt>
              <c:pt idx="49">
                <c:v>9.74</c:v>
              </c:pt>
              <c:pt idx="50">
                <c:v>9.8800000000000008</c:v>
              </c:pt>
              <c:pt idx="51">
                <c:v>9.01</c:v>
              </c:pt>
              <c:pt idx="52">
                <c:v>10.33</c:v>
              </c:pt>
              <c:pt idx="53">
                <c:v>10.199999999999999</c:v>
              </c:pt>
              <c:pt idx="54">
                <c:v>9.3699999999999992</c:v>
              </c:pt>
              <c:pt idx="55">
                <c:v>9.44</c:v>
              </c:pt>
              <c:pt idx="56">
                <c:v>9.5</c:v>
              </c:pt>
              <c:pt idx="57">
                <c:v>10.44</c:v>
              </c:pt>
              <c:pt idx="58">
                <c:v>9.67</c:v>
              </c:pt>
              <c:pt idx="59">
                <c:v>8.94</c:v>
              </c:pt>
              <c:pt idx="60">
                <c:v>9.91</c:v>
              </c:pt>
              <c:pt idx="61">
                <c:v>9.6199999999999992</c:v>
              </c:pt>
              <c:pt idx="62">
                <c:v>9.98</c:v>
              </c:pt>
              <c:pt idx="63">
                <c:v>9.3000000000000007</c:v>
              </c:pt>
              <c:pt idx="64">
                <c:v>9.56</c:v>
              </c:pt>
              <c:pt idx="65">
                <c:v>9.5500000000000007</c:v>
              </c:pt>
              <c:pt idx="66">
                <c:v>9.7200000000000006</c:v>
              </c:pt>
              <c:pt idx="67">
                <c:v>9.7799999999999994</c:v>
              </c:pt>
              <c:pt idx="68">
                <c:v>9.64</c:v>
              </c:pt>
              <c:pt idx="69">
                <c:v>9.2899999999999991</c:v>
              </c:pt>
              <c:pt idx="70">
                <c:v>9.82</c:v>
              </c:pt>
              <c:pt idx="71">
                <c:v>9.83</c:v>
              </c:pt>
              <c:pt idx="72">
                <c:v>9.69</c:v>
              </c:pt>
              <c:pt idx="73">
                <c:v>9.4499999999999993</c:v>
              </c:pt>
              <c:pt idx="74">
                <c:v>9.6199999999999992</c:v>
              </c:pt>
              <c:pt idx="75">
                <c:v>9.5299999999999994</c:v>
              </c:pt>
              <c:pt idx="76">
                <c:v>9.8699999999999992</c:v>
              </c:pt>
              <c:pt idx="77">
                <c:v>9.1300000000000008</c:v>
              </c:pt>
              <c:pt idx="78">
                <c:v>9.89</c:v>
              </c:pt>
              <c:pt idx="79">
                <c:v>9.82</c:v>
              </c:pt>
              <c:pt idx="80">
                <c:v>10.35</c:v>
              </c:pt>
              <c:pt idx="81">
                <c:v>9.86</c:v>
              </c:pt>
              <c:pt idx="82">
                <c:v>9.23</c:v>
              </c:pt>
              <c:pt idx="83">
                <c:v>10.17</c:v>
              </c:pt>
              <c:pt idx="84">
                <c:v>9.41</c:v>
              </c:pt>
              <c:pt idx="85">
                <c:v>9.93</c:v>
              </c:pt>
              <c:pt idx="86">
                <c:v>9.1999999999999993</c:v>
              </c:pt>
              <c:pt idx="87">
                <c:v>9.6999999999999993</c:v>
              </c:pt>
              <c:pt idx="88">
                <c:v>10.130000000000001</c:v>
              </c:pt>
              <c:pt idx="89">
                <c:v>9.5</c:v>
              </c:pt>
              <c:pt idx="90">
                <c:v>9.74</c:v>
              </c:pt>
              <c:pt idx="91">
                <c:v>9.17</c:v>
              </c:pt>
              <c:pt idx="92">
                <c:v>10.83</c:v>
              </c:pt>
              <c:pt idx="93">
                <c:v>9.83</c:v>
              </c:pt>
              <c:pt idx="94">
                <c:v>9.6</c:v>
              </c:pt>
              <c:pt idx="95">
                <c:v>9.24</c:v>
              </c:pt>
              <c:pt idx="96">
                <c:v>9.48</c:v>
              </c:pt>
              <c:pt idx="97">
                <c:v>10.039999999999999</c:v>
              </c:pt>
              <c:pt idx="98">
                <c:v>9.5</c:v>
              </c:pt>
              <c:pt idx="99">
                <c:v>9.66</c:v>
              </c:pt>
              <c:pt idx="100">
                <c:v>8.93</c:v>
              </c:pt>
              <c:pt idx="101">
                <c:v>10.23</c:v>
              </c:pt>
              <c:pt idx="102">
                <c:v>9.5</c:v>
              </c:pt>
              <c:pt idx="103">
                <c:v>9.66</c:v>
              </c:pt>
              <c:pt idx="104">
                <c:v>9.0299999999999994</c:v>
              </c:pt>
              <c:pt idx="105">
                <c:v>9.5500000000000007</c:v>
              </c:pt>
              <c:pt idx="106">
                <c:v>10.32</c:v>
              </c:pt>
              <c:pt idx="107">
                <c:v>9.61</c:v>
              </c:pt>
              <c:pt idx="108">
                <c:v>9.6199999999999992</c:v>
              </c:pt>
              <c:pt idx="109">
                <c:v>9.26</c:v>
              </c:pt>
              <c:pt idx="110">
                <c:v>9.7799999999999994</c:v>
              </c:pt>
              <c:pt idx="111">
                <c:v>10.02</c:v>
              </c:pt>
              <c:pt idx="112">
                <c:v>9.4600000000000009</c:v>
              </c:pt>
              <c:pt idx="113">
                <c:v>9.2200000000000006</c:v>
              </c:pt>
              <c:pt idx="114">
                <c:v>9.51</c:v>
              </c:pt>
              <c:pt idx="115">
                <c:v>10.53</c:v>
              </c:pt>
              <c:pt idx="116">
                <c:v>9.26</c:v>
              </c:pt>
              <c:pt idx="117">
                <c:v>9.43</c:v>
              </c:pt>
              <c:pt idx="118">
                <c:v>9.3000000000000007</c:v>
              </c:pt>
              <c:pt idx="119">
                <c:v>9.9700000000000006</c:v>
              </c:pt>
              <c:pt idx="120">
                <c:v>10.14</c:v>
              </c:pt>
              <c:pt idx="121">
                <c:v>9.2799999999999994</c:v>
              </c:pt>
              <c:pt idx="122">
                <c:v>9.31</c:v>
              </c:pt>
              <c:pt idx="123">
                <c:v>9.65</c:v>
              </c:pt>
              <c:pt idx="124">
                <c:v>9.83</c:v>
              </c:pt>
              <c:pt idx="125">
                <c:v>9.7100000000000009</c:v>
              </c:pt>
              <c:pt idx="126">
                <c:v>9.16</c:v>
              </c:pt>
              <c:pt idx="127">
                <c:v>9.43</c:v>
              </c:pt>
              <c:pt idx="128">
                <c:v>9.94</c:v>
              </c:pt>
              <c:pt idx="129">
                <c:v>9.75</c:v>
              </c:pt>
              <c:pt idx="130">
                <c:v>9.94</c:v>
              </c:pt>
              <c:pt idx="131">
                <c:v>9.02</c:v>
              </c:pt>
              <c:pt idx="132">
                <c:v>9.76</c:v>
              </c:pt>
              <c:pt idx="133">
                <c:v>9.5399999999999991</c:v>
              </c:pt>
              <c:pt idx="134">
                <c:v>9.9600000000000009</c:v>
              </c:pt>
              <c:pt idx="135">
                <c:v>9.4</c:v>
              </c:pt>
              <c:pt idx="136">
                <c:v>9.35</c:v>
              </c:pt>
              <c:pt idx="137">
                <c:v>9.76</c:v>
              </c:pt>
              <c:pt idx="138">
                <c:v>9.7200000000000006</c:v>
              </c:pt>
              <c:pt idx="139">
                <c:v>9.8699999999999992</c:v>
              </c:pt>
              <c:pt idx="140">
                <c:v>9.16</c:v>
              </c:pt>
              <c:pt idx="141">
                <c:v>9.9700000000000006</c:v>
              </c:pt>
              <c:pt idx="142">
                <c:v>9.56</c:v>
              </c:pt>
              <c:pt idx="143">
                <c:v>9.65</c:v>
              </c:pt>
              <c:pt idx="144">
                <c:v>9.2899999999999991</c:v>
              </c:pt>
              <c:pt idx="145">
                <c:v>9.65</c:v>
              </c:pt>
              <c:pt idx="146">
                <c:v>9.4499999999999993</c:v>
              </c:pt>
              <c:pt idx="147">
                <c:v>9.48</c:v>
              </c:pt>
              <c:pt idx="148">
                <c:v>9.33</c:v>
              </c:pt>
              <c:pt idx="149">
                <c:v>5.16</c:v>
              </c:pt>
              <c:pt idx="150">
                <c:v>0.44</c:v>
              </c:pt>
              <c:pt idx="151">
                <c:v>0.08</c:v>
              </c:pt>
              <c:pt idx="152">
                <c:v>0.1</c:v>
              </c:pt>
              <c:pt idx="153">
                <c:v>0.08</c:v>
              </c:pt>
              <c:pt idx="154">
                <c:v>0.09</c:v>
              </c:pt>
              <c:pt idx="155">
                <c:v>0.08</c:v>
              </c:pt>
              <c:pt idx="156">
                <c:v>0.1</c:v>
              </c:pt>
              <c:pt idx="157">
                <c:v>0.1</c:v>
              </c:pt>
              <c:pt idx="158">
                <c:v>8.5500000000000007</c:v>
              </c:pt>
              <c:pt idx="159">
                <c:v>4.13</c:v>
              </c:pt>
              <c:pt idx="160">
                <c:v>9.73</c:v>
              </c:pt>
              <c:pt idx="161">
                <c:v>6.62</c:v>
              </c:pt>
              <c:pt idx="162">
                <c:v>6.99</c:v>
              </c:pt>
              <c:pt idx="163">
                <c:v>7.38</c:v>
              </c:pt>
              <c:pt idx="164">
                <c:v>5.47</c:v>
              </c:pt>
              <c:pt idx="165">
                <c:v>5.81</c:v>
              </c:pt>
              <c:pt idx="166">
                <c:v>5.76</c:v>
              </c:pt>
              <c:pt idx="167">
                <c:v>6.51</c:v>
              </c:pt>
              <c:pt idx="168">
                <c:v>7.8</c:v>
              </c:pt>
              <c:pt idx="169">
                <c:v>5.83</c:v>
              </c:pt>
              <c:pt idx="170">
                <c:v>4.4000000000000004</c:v>
              </c:pt>
              <c:pt idx="171">
                <c:v>5.09</c:v>
              </c:pt>
              <c:pt idx="172">
                <c:v>4.82</c:v>
              </c:pt>
              <c:pt idx="173">
                <c:v>4.55</c:v>
              </c:pt>
              <c:pt idx="174">
                <c:v>4.6900000000000004</c:v>
              </c:pt>
              <c:pt idx="175">
                <c:v>4.05</c:v>
              </c:pt>
              <c:pt idx="176">
                <c:v>2.78</c:v>
              </c:pt>
              <c:pt idx="177">
                <c:v>4.54</c:v>
              </c:pt>
              <c:pt idx="178">
                <c:v>3.67</c:v>
              </c:pt>
              <c:pt idx="179">
                <c:v>4.92</c:v>
              </c:pt>
              <c:pt idx="180">
                <c:v>12.79</c:v>
              </c:pt>
              <c:pt idx="181">
                <c:v>12.33</c:v>
              </c:pt>
              <c:pt idx="182">
                <c:v>11.59</c:v>
              </c:pt>
              <c:pt idx="183">
                <c:v>11.18</c:v>
              </c:pt>
              <c:pt idx="184">
                <c:v>10.61</c:v>
              </c:pt>
              <c:pt idx="185">
                <c:v>11.32</c:v>
              </c:pt>
              <c:pt idx="186">
                <c:v>11.66</c:v>
              </c:pt>
              <c:pt idx="187">
                <c:v>11.04</c:v>
              </c:pt>
              <c:pt idx="188">
                <c:v>11.47</c:v>
              </c:pt>
              <c:pt idx="189">
                <c:v>10.27</c:v>
              </c:pt>
              <c:pt idx="190">
                <c:v>10.62</c:v>
              </c:pt>
              <c:pt idx="191">
                <c:v>9.99</c:v>
              </c:pt>
              <c:pt idx="192">
                <c:v>9.6300000000000008</c:v>
              </c:pt>
              <c:pt idx="193">
                <c:v>9.99</c:v>
              </c:pt>
              <c:pt idx="194">
                <c:v>10.61</c:v>
              </c:pt>
              <c:pt idx="195">
                <c:v>10.11</c:v>
              </c:pt>
              <c:pt idx="196">
                <c:v>10.74</c:v>
              </c:pt>
              <c:pt idx="197">
                <c:v>10.06</c:v>
              </c:pt>
              <c:pt idx="198">
                <c:v>10.14</c:v>
              </c:pt>
              <c:pt idx="199">
                <c:v>9.7100000000000009</c:v>
              </c:pt>
              <c:pt idx="200">
                <c:v>10.29</c:v>
              </c:pt>
              <c:pt idx="201">
                <c:v>10.210000000000001</c:v>
              </c:pt>
              <c:pt idx="202">
                <c:v>10.06</c:v>
              </c:pt>
              <c:pt idx="203">
                <c:v>10.31</c:v>
              </c:pt>
              <c:pt idx="204">
                <c:v>9.81</c:v>
              </c:pt>
              <c:pt idx="205">
                <c:v>10.37</c:v>
              </c:pt>
              <c:pt idx="206">
                <c:v>10.41</c:v>
              </c:pt>
              <c:pt idx="207">
                <c:v>10.55</c:v>
              </c:pt>
              <c:pt idx="208">
                <c:v>10.32</c:v>
              </c:pt>
              <c:pt idx="209">
                <c:v>10.28</c:v>
              </c:pt>
              <c:pt idx="210">
                <c:v>9.56</c:v>
              </c:pt>
              <c:pt idx="211">
                <c:v>10.26</c:v>
              </c:pt>
              <c:pt idx="212">
                <c:v>10.78</c:v>
              </c:pt>
              <c:pt idx="213">
                <c:v>2.2599999999999998</c:v>
              </c:pt>
            </c:numLit>
          </c:val>
        </c:ser>
        <c:ser>
          <c:idx val="1"/>
          <c:order val="1"/>
          <c:tx>
            <c:v>Average of %system</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0.25</c:v>
              </c:pt>
              <c:pt idx="1">
                <c:v>0.19</c:v>
              </c:pt>
              <c:pt idx="2">
                <c:v>0.12</c:v>
              </c:pt>
              <c:pt idx="3">
                <c:v>0.08</c:v>
              </c:pt>
              <c:pt idx="4">
                <c:v>0.09</c:v>
              </c:pt>
              <c:pt idx="5">
                <c:v>1.3</c:v>
              </c:pt>
              <c:pt idx="6">
                <c:v>1.26</c:v>
              </c:pt>
              <c:pt idx="7">
                <c:v>5.77</c:v>
              </c:pt>
              <c:pt idx="8">
                <c:v>7.27</c:v>
              </c:pt>
              <c:pt idx="9">
                <c:v>6.68</c:v>
              </c:pt>
              <c:pt idx="10">
                <c:v>5.65</c:v>
              </c:pt>
              <c:pt idx="11">
                <c:v>4.41</c:v>
              </c:pt>
              <c:pt idx="12">
                <c:v>6.71</c:v>
              </c:pt>
              <c:pt idx="13">
                <c:v>4.8</c:v>
              </c:pt>
              <c:pt idx="14">
                <c:v>4.53</c:v>
              </c:pt>
              <c:pt idx="15">
                <c:v>3.9</c:v>
              </c:pt>
              <c:pt idx="16">
                <c:v>3.89</c:v>
              </c:pt>
              <c:pt idx="17">
                <c:v>3.94</c:v>
              </c:pt>
              <c:pt idx="18">
                <c:v>3.9</c:v>
              </c:pt>
              <c:pt idx="19">
                <c:v>4.16</c:v>
              </c:pt>
              <c:pt idx="20">
                <c:v>4.3099999999999996</c:v>
              </c:pt>
              <c:pt idx="21">
                <c:v>4.1399999999999997</c:v>
              </c:pt>
              <c:pt idx="22">
                <c:v>4.37</c:v>
              </c:pt>
              <c:pt idx="23">
                <c:v>3.24</c:v>
              </c:pt>
              <c:pt idx="24">
                <c:v>2.02</c:v>
              </c:pt>
              <c:pt idx="25">
                <c:v>2.57</c:v>
              </c:pt>
              <c:pt idx="26">
                <c:v>2.4300000000000002</c:v>
              </c:pt>
              <c:pt idx="27">
                <c:v>2.77</c:v>
              </c:pt>
              <c:pt idx="28">
                <c:v>3.03</c:v>
              </c:pt>
              <c:pt idx="29">
                <c:v>2.83</c:v>
              </c:pt>
              <c:pt idx="30">
                <c:v>2.88</c:v>
              </c:pt>
              <c:pt idx="31">
                <c:v>3</c:v>
              </c:pt>
              <c:pt idx="32">
                <c:v>2.95</c:v>
              </c:pt>
              <c:pt idx="33">
                <c:v>3.15</c:v>
              </c:pt>
              <c:pt idx="34">
                <c:v>2.87</c:v>
              </c:pt>
              <c:pt idx="35">
                <c:v>2.86</c:v>
              </c:pt>
              <c:pt idx="36">
                <c:v>2.61</c:v>
              </c:pt>
              <c:pt idx="37">
                <c:v>2.84</c:v>
              </c:pt>
              <c:pt idx="38">
                <c:v>2.9</c:v>
              </c:pt>
              <c:pt idx="39">
                <c:v>2.77</c:v>
              </c:pt>
              <c:pt idx="40">
                <c:v>3</c:v>
              </c:pt>
              <c:pt idx="41">
                <c:v>2.97</c:v>
              </c:pt>
              <c:pt idx="42">
                <c:v>2.92</c:v>
              </c:pt>
              <c:pt idx="43">
                <c:v>3.42</c:v>
              </c:pt>
              <c:pt idx="44">
                <c:v>2.92</c:v>
              </c:pt>
              <c:pt idx="45">
                <c:v>3.03</c:v>
              </c:pt>
              <c:pt idx="46">
                <c:v>3.1</c:v>
              </c:pt>
              <c:pt idx="47">
                <c:v>2.83</c:v>
              </c:pt>
              <c:pt idx="48">
                <c:v>3.05</c:v>
              </c:pt>
              <c:pt idx="49">
                <c:v>3.07</c:v>
              </c:pt>
              <c:pt idx="50">
                <c:v>2.92</c:v>
              </c:pt>
              <c:pt idx="51">
                <c:v>2.85</c:v>
              </c:pt>
              <c:pt idx="52">
                <c:v>3.24</c:v>
              </c:pt>
              <c:pt idx="53">
                <c:v>2.91</c:v>
              </c:pt>
              <c:pt idx="54">
                <c:v>3</c:v>
              </c:pt>
              <c:pt idx="55">
                <c:v>2.93</c:v>
              </c:pt>
              <c:pt idx="56">
                <c:v>2.9</c:v>
              </c:pt>
              <c:pt idx="57">
                <c:v>3.16</c:v>
              </c:pt>
              <c:pt idx="58">
                <c:v>2.99</c:v>
              </c:pt>
              <c:pt idx="59">
                <c:v>2.76</c:v>
              </c:pt>
              <c:pt idx="60">
                <c:v>3.17</c:v>
              </c:pt>
              <c:pt idx="61">
                <c:v>2.93</c:v>
              </c:pt>
              <c:pt idx="62">
                <c:v>2.93</c:v>
              </c:pt>
              <c:pt idx="63">
                <c:v>2.84</c:v>
              </c:pt>
              <c:pt idx="64">
                <c:v>2.97</c:v>
              </c:pt>
              <c:pt idx="65">
                <c:v>2.87</c:v>
              </c:pt>
              <c:pt idx="66">
                <c:v>2.9</c:v>
              </c:pt>
              <c:pt idx="67">
                <c:v>3.08</c:v>
              </c:pt>
              <c:pt idx="68">
                <c:v>2.88</c:v>
              </c:pt>
              <c:pt idx="69">
                <c:v>2.88</c:v>
              </c:pt>
              <c:pt idx="70">
                <c:v>3.15</c:v>
              </c:pt>
              <c:pt idx="71">
                <c:v>2.92</c:v>
              </c:pt>
              <c:pt idx="72">
                <c:v>2.98</c:v>
              </c:pt>
              <c:pt idx="73">
                <c:v>2.96</c:v>
              </c:pt>
              <c:pt idx="74">
                <c:v>2.99</c:v>
              </c:pt>
              <c:pt idx="75">
                <c:v>2.88</c:v>
              </c:pt>
              <c:pt idx="76">
                <c:v>3.21</c:v>
              </c:pt>
              <c:pt idx="77">
                <c:v>2.78</c:v>
              </c:pt>
              <c:pt idx="78">
                <c:v>2.95</c:v>
              </c:pt>
              <c:pt idx="79">
                <c:v>2.87</c:v>
              </c:pt>
              <c:pt idx="80">
                <c:v>2.97</c:v>
              </c:pt>
              <c:pt idx="81">
                <c:v>3.06</c:v>
              </c:pt>
              <c:pt idx="82">
                <c:v>2.78</c:v>
              </c:pt>
              <c:pt idx="83">
                <c:v>2.93</c:v>
              </c:pt>
              <c:pt idx="84">
                <c:v>2.88</c:v>
              </c:pt>
              <c:pt idx="85">
                <c:v>2.87</c:v>
              </c:pt>
              <c:pt idx="86">
                <c:v>2.88</c:v>
              </c:pt>
              <c:pt idx="87">
                <c:v>3.01</c:v>
              </c:pt>
              <c:pt idx="88">
                <c:v>2.97</c:v>
              </c:pt>
              <c:pt idx="89">
                <c:v>2.87</c:v>
              </c:pt>
              <c:pt idx="90">
                <c:v>2.94</c:v>
              </c:pt>
              <c:pt idx="91">
                <c:v>2.85</c:v>
              </c:pt>
              <c:pt idx="92">
                <c:v>3.23</c:v>
              </c:pt>
              <c:pt idx="93">
                <c:v>2.87</c:v>
              </c:pt>
              <c:pt idx="94">
                <c:v>2.96</c:v>
              </c:pt>
              <c:pt idx="95">
                <c:v>2.87</c:v>
              </c:pt>
              <c:pt idx="96">
                <c:v>2.85</c:v>
              </c:pt>
              <c:pt idx="97">
                <c:v>2.93</c:v>
              </c:pt>
              <c:pt idx="98">
                <c:v>3.03</c:v>
              </c:pt>
              <c:pt idx="99">
                <c:v>2.92</c:v>
              </c:pt>
              <c:pt idx="100">
                <c:v>3.09</c:v>
              </c:pt>
              <c:pt idx="101">
                <c:v>3.1</c:v>
              </c:pt>
              <c:pt idx="102">
                <c:v>3.05</c:v>
              </c:pt>
              <c:pt idx="103">
                <c:v>2.94</c:v>
              </c:pt>
              <c:pt idx="104">
                <c:v>2.81</c:v>
              </c:pt>
              <c:pt idx="105">
                <c:v>2.89</c:v>
              </c:pt>
              <c:pt idx="106">
                <c:v>2.98</c:v>
              </c:pt>
              <c:pt idx="107">
                <c:v>2.88</c:v>
              </c:pt>
              <c:pt idx="108">
                <c:v>2.93</c:v>
              </c:pt>
              <c:pt idx="109">
                <c:v>2.86</c:v>
              </c:pt>
              <c:pt idx="110">
                <c:v>3.03</c:v>
              </c:pt>
              <c:pt idx="111">
                <c:v>3.06</c:v>
              </c:pt>
              <c:pt idx="112">
                <c:v>2.88</c:v>
              </c:pt>
              <c:pt idx="113">
                <c:v>2.75</c:v>
              </c:pt>
              <c:pt idx="114">
                <c:v>2.73</c:v>
              </c:pt>
              <c:pt idx="115">
                <c:v>3.02</c:v>
              </c:pt>
              <c:pt idx="116">
                <c:v>2.84</c:v>
              </c:pt>
              <c:pt idx="117">
                <c:v>2.95</c:v>
              </c:pt>
              <c:pt idx="118">
                <c:v>2.89</c:v>
              </c:pt>
              <c:pt idx="119">
                <c:v>2.98</c:v>
              </c:pt>
              <c:pt idx="120">
                <c:v>3.04</c:v>
              </c:pt>
              <c:pt idx="121">
                <c:v>2.88</c:v>
              </c:pt>
              <c:pt idx="122">
                <c:v>3.02</c:v>
              </c:pt>
              <c:pt idx="123">
                <c:v>2.97</c:v>
              </c:pt>
              <c:pt idx="124">
                <c:v>2.97</c:v>
              </c:pt>
              <c:pt idx="125">
                <c:v>2.88</c:v>
              </c:pt>
              <c:pt idx="126">
                <c:v>2.94</c:v>
              </c:pt>
              <c:pt idx="127">
                <c:v>2.83</c:v>
              </c:pt>
              <c:pt idx="128">
                <c:v>2.93</c:v>
              </c:pt>
              <c:pt idx="129">
                <c:v>3.14</c:v>
              </c:pt>
              <c:pt idx="130">
                <c:v>2.99</c:v>
              </c:pt>
              <c:pt idx="131">
                <c:v>2.82</c:v>
              </c:pt>
              <c:pt idx="132">
                <c:v>3.11</c:v>
              </c:pt>
              <c:pt idx="133">
                <c:v>2.95</c:v>
              </c:pt>
              <c:pt idx="134">
                <c:v>2.96</c:v>
              </c:pt>
              <c:pt idx="135">
                <c:v>2.88</c:v>
              </c:pt>
              <c:pt idx="136">
                <c:v>2.99</c:v>
              </c:pt>
              <c:pt idx="137">
                <c:v>2.99</c:v>
              </c:pt>
              <c:pt idx="138">
                <c:v>2.91</c:v>
              </c:pt>
              <c:pt idx="139">
                <c:v>2.95</c:v>
              </c:pt>
              <c:pt idx="140">
                <c:v>2.9</c:v>
              </c:pt>
              <c:pt idx="141">
                <c:v>2.89</c:v>
              </c:pt>
              <c:pt idx="142">
                <c:v>2.9</c:v>
              </c:pt>
              <c:pt idx="143">
                <c:v>2.93</c:v>
              </c:pt>
              <c:pt idx="144">
                <c:v>2.84</c:v>
              </c:pt>
              <c:pt idx="145">
                <c:v>2.91</c:v>
              </c:pt>
              <c:pt idx="146">
                <c:v>2.92</c:v>
              </c:pt>
              <c:pt idx="147">
                <c:v>2.96</c:v>
              </c:pt>
              <c:pt idx="148">
                <c:v>2.9</c:v>
              </c:pt>
              <c:pt idx="149">
                <c:v>2.0699999999999998</c:v>
              </c:pt>
              <c:pt idx="150">
                <c:v>0.68</c:v>
              </c:pt>
              <c:pt idx="151">
                <c:v>0.48</c:v>
              </c:pt>
              <c:pt idx="152">
                <c:v>0.48</c:v>
              </c:pt>
              <c:pt idx="153">
                <c:v>0.47</c:v>
              </c:pt>
              <c:pt idx="154">
                <c:v>0.47</c:v>
              </c:pt>
              <c:pt idx="155">
                <c:v>0.48</c:v>
              </c:pt>
              <c:pt idx="156">
                <c:v>0.47</c:v>
              </c:pt>
              <c:pt idx="157">
                <c:v>0.17</c:v>
              </c:pt>
              <c:pt idx="158">
                <c:v>2.34</c:v>
              </c:pt>
              <c:pt idx="159">
                <c:v>2.35</c:v>
              </c:pt>
              <c:pt idx="160">
                <c:v>4.17</c:v>
              </c:pt>
              <c:pt idx="161">
                <c:v>3.98</c:v>
              </c:pt>
              <c:pt idx="162">
                <c:v>4.83</c:v>
              </c:pt>
              <c:pt idx="163">
                <c:v>4.68</c:v>
              </c:pt>
              <c:pt idx="164">
                <c:v>3.25</c:v>
              </c:pt>
              <c:pt idx="165">
                <c:v>3.65</c:v>
              </c:pt>
              <c:pt idx="166">
                <c:v>3.94</c:v>
              </c:pt>
              <c:pt idx="167">
                <c:v>4.28</c:v>
              </c:pt>
              <c:pt idx="168">
                <c:v>4.8099999999999996</c:v>
              </c:pt>
              <c:pt idx="169">
                <c:v>3.91</c:v>
              </c:pt>
              <c:pt idx="170">
                <c:v>2.77</c:v>
              </c:pt>
              <c:pt idx="171">
                <c:v>2.98</c:v>
              </c:pt>
              <c:pt idx="172">
                <c:v>3.16</c:v>
              </c:pt>
              <c:pt idx="173">
                <c:v>3.13</c:v>
              </c:pt>
              <c:pt idx="174">
                <c:v>3.04</c:v>
              </c:pt>
              <c:pt idx="175">
                <c:v>2.67</c:v>
              </c:pt>
              <c:pt idx="176">
                <c:v>2.34</c:v>
              </c:pt>
              <c:pt idx="177">
                <c:v>3.06</c:v>
              </c:pt>
              <c:pt idx="178">
                <c:v>2.63</c:v>
              </c:pt>
              <c:pt idx="179">
                <c:v>3.33</c:v>
              </c:pt>
              <c:pt idx="180">
                <c:v>8.48</c:v>
              </c:pt>
              <c:pt idx="181">
                <c:v>8.1</c:v>
              </c:pt>
              <c:pt idx="182">
                <c:v>7.79</c:v>
              </c:pt>
              <c:pt idx="183">
                <c:v>7.35</c:v>
              </c:pt>
              <c:pt idx="184">
                <c:v>7.54</c:v>
              </c:pt>
              <c:pt idx="185">
                <c:v>7.29</c:v>
              </c:pt>
              <c:pt idx="186">
                <c:v>7.46</c:v>
              </c:pt>
              <c:pt idx="187">
                <c:v>7.34</c:v>
              </c:pt>
              <c:pt idx="188">
                <c:v>7.14</c:v>
              </c:pt>
              <c:pt idx="189">
                <c:v>6.72</c:v>
              </c:pt>
              <c:pt idx="190">
                <c:v>7.15</c:v>
              </c:pt>
              <c:pt idx="191">
                <c:v>6.78</c:v>
              </c:pt>
              <c:pt idx="192">
                <c:v>6.68</c:v>
              </c:pt>
              <c:pt idx="193">
                <c:v>6.71</c:v>
              </c:pt>
              <c:pt idx="194">
                <c:v>7.05</c:v>
              </c:pt>
              <c:pt idx="195">
                <c:v>6.66</c:v>
              </c:pt>
              <c:pt idx="196">
                <c:v>7.2</c:v>
              </c:pt>
              <c:pt idx="197">
                <c:v>6.87</c:v>
              </c:pt>
              <c:pt idx="198">
                <c:v>7.08</c:v>
              </c:pt>
              <c:pt idx="199">
                <c:v>6.71</c:v>
              </c:pt>
              <c:pt idx="200">
                <c:v>7.03</c:v>
              </c:pt>
              <c:pt idx="201">
                <c:v>7.09</c:v>
              </c:pt>
              <c:pt idx="202">
                <c:v>6.69</c:v>
              </c:pt>
              <c:pt idx="203">
                <c:v>6.94</c:v>
              </c:pt>
              <c:pt idx="204">
                <c:v>6.55</c:v>
              </c:pt>
              <c:pt idx="205">
                <c:v>6.86</c:v>
              </c:pt>
              <c:pt idx="206">
                <c:v>6.95</c:v>
              </c:pt>
              <c:pt idx="207">
                <c:v>6.9</c:v>
              </c:pt>
              <c:pt idx="208">
                <c:v>6.78</c:v>
              </c:pt>
              <c:pt idx="209">
                <c:v>6.92</c:v>
              </c:pt>
              <c:pt idx="210">
                <c:v>6.57</c:v>
              </c:pt>
              <c:pt idx="211">
                <c:v>6.83</c:v>
              </c:pt>
              <c:pt idx="212">
                <c:v>7.65</c:v>
              </c:pt>
              <c:pt idx="213">
                <c:v>4.7300000000000004</c:v>
              </c:pt>
            </c:numLit>
          </c:val>
        </c:ser>
        <c:ser>
          <c:idx val="2"/>
          <c:order val="2"/>
          <c:tx>
            <c:v>Average of %nice</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numLit>
          </c:val>
        </c:ser>
        <c:ser>
          <c:idx val="3"/>
          <c:order val="3"/>
          <c:tx>
            <c:v>Average of %iowait</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0.01</c:v>
              </c:pt>
              <c:pt idx="1">
                <c:v>0</c:v>
              </c:pt>
              <c:pt idx="2">
                <c:v>0.01</c:v>
              </c:pt>
              <c:pt idx="3">
                <c:v>0</c:v>
              </c:pt>
              <c:pt idx="4">
                <c:v>0</c:v>
              </c:pt>
              <c:pt idx="5">
                <c:v>0.15</c:v>
              </c:pt>
              <c:pt idx="6">
                <c:v>0.03</c:v>
              </c:pt>
              <c:pt idx="7">
                <c:v>5.17</c:v>
              </c:pt>
              <c:pt idx="8">
                <c:v>6.88</c:v>
              </c:pt>
              <c:pt idx="9">
                <c:v>6.8</c:v>
              </c:pt>
              <c:pt idx="10">
                <c:v>6.55</c:v>
              </c:pt>
              <c:pt idx="11">
                <c:v>0.06</c:v>
              </c:pt>
              <c:pt idx="12">
                <c:v>0.16</c:v>
              </c:pt>
              <c:pt idx="13">
                <c:v>0.03</c:v>
              </c:pt>
              <c:pt idx="14">
                <c:v>0.04</c:v>
              </c:pt>
              <c:pt idx="15">
                <c:v>0.04</c:v>
              </c:pt>
              <c:pt idx="16">
                <c:v>0.51</c:v>
              </c:pt>
              <c:pt idx="17">
                <c:v>0.95</c:v>
              </c:pt>
              <c:pt idx="18">
                <c:v>0.97</c:v>
              </c:pt>
              <c:pt idx="19">
                <c:v>0.98</c:v>
              </c:pt>
              <c:pt idx="20">
                <c:v>0.92</c:v>
              </c:pt>
              <c:pt idx="21">
                <c:v>0.89</c:v>
              </c:pt>
              <c:pt idx="22">
                <c:v>0.95</c:v>
              </c:pt>
              <c:pt idx="23">
                <c:v>7.91</c:v>
              </c:pt>
              <c:pt idx="24">
                <c:v>15.76</c:v>
              </c:pt>
              <c:pt idx="25">
                <c:v>13.16</c:v>
              </c:pt>
              <c:pt idx="26">
                <c:v>14.38</c:v>
              </c:pt>
              <c:pt idx="27">
                <c:v>14.25</c:v>
              </c:pt>
              <c:pt idx="28">
                <c:v>12.07</c:v>
              </c:pt>
              <c:pt idx="29">
                <c:v>11.87</c:v>
              </c:pt>
              <c:pt idx="30">
                <c:v>10.89</c:v>
              </c:pt>
              <c:pt idx="31">
                <c:v>11.16</c:v>
              </c:pt>
              <c:pt idx="32">
                <c:v>12.34</c:v>
              </c:pt>
              <c:pt idx="33">
                <c:v>11.31</c:v>
              </c:pt>
              <c:pt idx="34">
                <c:v>11.44</c:v>
              </c:pt>
              <c:pt idx="35">
                <c:v>10.95</c:v>
              </c:pt>
              <c:pt idx="36">
                <c:v>11.68</c:v>
              </c:pt>
              <c:pt idx="37">
                <c:v>12.06</c:v>
              </c:pt>
              <c:pt idx="38">
                <c:v>11.2</c:v>
              </c:pt>
              <c:pt idx="39">
                <c:v>11.9</c:v>
              </c:pt>
              <c:pt idx="40">
                <c:v>11.18</c:v>
              </c:pt>
              <c:pt idx="41">
                <c:v>11.35</c:v>
              </c:pt>
              <c:pt idx="42">
                <c:v>11.66</c:v>
              </c:pt>
              <c:pt idx="43">
                <c:v>11.69</c:v>
              </c:pt>
              <c:pt idx="44">
                <c:v>12.67</c:v>
              </c:pt>
              <c:pt idx="45">
                <c:v>12.38</c:v>
              </c:pt>
              <c:pt idx="46">
                <c:v>12.52</c:v>
              </c:pt>
              <c:pt idx="47">
                <c:v>12.64</c:v>
              </c:pt>
              <c:pt idx="48">
                <c:v>11.87</c:v>
              </c:pt>
              <c:pt idx="49">
                <c:v>12.3</c:v>
              </c:pt>
              <c:pt idx="50">
                <c:v>12.25</c:v>
              </c:pt>
              <c:pt idx="51">
                <c:v>12.26</c:v>
              </c:pt>
              <c:pt idx="52">
                <c:v>10.87</c:v>
              </c:pt>
              <c:pt idx="53">
                <c:v>11.48</c:v>
              </c:pt>
              <c:pt idx="54">
                <c:v>11.74</c:v>
              </c:pt>
              <c:pt idx="55">
                <c:v>12.32</c:v>
              </c:pt>
              <c:pt idx="56">
                <c:v>11.53</c:v>
              </c:pt>
              <c:pt idx="57">
                <c:v>10.65</c:v>
              </c:pt>
              <c:pt idx="58">
                <c:v>12.09</c:v>
              </c:pt>
              <c:pt idx="59">
                <c:v>12.5</c:v>
              </c:pt>
              <c:pt idx="60">
                <c:v>12.09</c:v>
              </c:pt>
              <c:pt idx="61">
                <c:v>12.38</c:v>
              </c:pt>
              <c:pt idx="62">
                <c:v>11.86</c:v>
              </c:pt>
              <c:pt idx="63">
                <c:v>11.4</c:v>
              </c:pt>
              <c:pt idx="64">
                <c:v>11.76</c:v>
              </c:pt>
              <c:pt idx="65">
                <c:v>12.2</c:v>
              </c:pt>
              <c:pt idx="66">
                <c:v>11.77</c:v>
              </c:pt>
              <c:pt idx="67">
                <c:v>11.36</c:v>
              </c:pt>
              <c:pt idx="68">
                <c:v>12.66</c:v>
              </c:pt>
              <c:pt idx="69">
                <c:v>12.43</c:v>
              </c:pt>
              <c:pt idx="70">
                <c:v>11.09</c:v>
              </c:pt>
              <c:pt idx="71">
                <c:v>11.86</c:v>
              </c:pt>
              <c:pt idx="72">
                <c:v>12.08</c:v>
              </c:pt>
              <c:pt idx="73">
                <c:v>12.5</c:v>
              </c:pt>
              <c:pt idx="74">
                <c:v>12.4</c:v>
              </c:pt>
              <c:pt idx="75">
                <c:v>12.52</c:v>
              </c:pt>
              <c:pt idx="76">
                <c:v>11.29</c:v>
              </c:pt>
              <c:pt idx="77">
                <c:v>12.64</c:v>
              </c:pt>
              <c:pt idx="78">
                <c:v>12.05</c:v>
              </c:pt>
              <c:pt idx="79">
                <c:v>12.18</c:v>
              </c:pt>
              <c:pt idx="80">
                <c:v>12.33</c:v>
              </c:pt>
              <c:pt idx="81">
                <c:v>12.23</c:v>
              </c:pt>
              <c:pt idx="82">
                <c:v>12.3</c:v>
              </c:pt>
              <c:pt idx="83">
                <c:v>11.57</c:v>
              </c:pt>
              <c:pt idx="84">
                <c:v>12.18</c:v>
              </c:pt>
              <c:pt idx="85">
                <c:v>12.17</c:v>
              </c:pt>
              <c:pt idx="86">
                <c:v>12.86</c:v>
              </c:pt>
              <c:pt idx="87">
                <c:v>12.21</c:v>
              </c:pt>
              <c:pt idx="88">
                <c:v>11.8</c:v>
              </c:pt>
              <c:pt idx="89">
                <c:v>12.18</c:v>
              </c:pt>
              <c:pt idx="90">
                <c:v>12.29</c:v>
              </c:pt>
              <c:pt idx="91">
                <c:v>12.98</c:v>
              </c:pt>
              <c:pt idx="92">
                <c:v>11.49</c:v>
              </c:pt>
              <c:pt idx="93">
                <c:v>12.36</c:v>
              </c:pt>
              <c:pt idx="94">
                <c:v>12.23</c:v>
              </c:pt>
              <c:pt idx="95">
                <c:v>12.66</c:v>
              </c:pt>
              <c:pt idx="96">
                <c:v>12.29</c:v>
              </c:pt>
              <c:pt idx="97">
                <c:v>11.01</c:v>
              </c:pt>
              <c:pt idx="98">
                <c:v>12.32</c:v>
              </c:pt>
              <c:pt idx="99">
                <c:v>12.28</c:v>
              </c:pt>
              <c:pt idx="100">
                <c:v>12.19</c:v>
              </c:pt>
              <c:pt idx="101">
                <c:v>11.69</c:v>
              </c:pt>
              <c:pt idx="102">
                <c:v>11.6</c:v>
              </c:pt>
              <c:pt idx="103">
                <c:v>11.69</c:v>
              </c:pt>
              <c:pt idx="104">
                <c:v>12.83</c:v>
              </c:pt>
              <c:pt idx="105">
                <c:v>12.63</c:v>
              </c:pt>
              <c:pt idx="106">
                <c:v>10.9</c:v>
              </c:pt>
              <c:pt idx="107">
                <c:v>12.29</c:v>
              </c:pt>
              <c:pt idx="108">
                <c:v>11.94</c:v>
              </c:pt>
              <c:pt idx="109">
                <c:v>13.06</c:v>
              </c:pt>
              <c:pt idx="110">
                <c:v>12.38</c:v>
              </c:pt>
              <c:pt idx="111">
                <c:v>11.79</c:v>
              </c:pt>
              <c:pt idx="112">
                <c:v>11.62</c:v>
              </c:pt>
              <c:pt idx="113">
                <c:v>12.64</c:v>
              </c:pt>
              <c:pt idx="114">
                <c:v>12.79</c:v>
              </c:pt>
              <c:pt idx="115">
                <c:v>11.89</c:v>
              </c:pt>
              <c:pt idx="116">
                <c:v>12.88</c:v>
              </c:pt>
              <c:pt idx="117">
                <c:v>10.95</c:v>
              </c:pt>
              <c:pt idx="118">
                <c:v>12.32</c:v>
              </c:pt>
              <c:pt idx="119">
                <c:v>12.24</c:v>
              </c:pt>
              <c:pt idx="120">
                <c:v>11.53</c:v>
              </c:pt>
              <c:pt idx="121">
                <c:v>10.78</c:v>
              </c:pt>
              <c:pt idx="122">
                <c:v>12.88</c:v>
              </c:pt>
              <c:pt idx="123">
                <c:v>11.18</c:v>
              </c:pt>
              <c:pt idx="124">
                <c:v>11.64</c:v>
              </c:pt>
              <c:pt idx="125">
                <c:v>11.95</c:v>
              </c:pt>
              <c:pt idx="126">
                <c:v>11.68</c:v>
              </c:pt>
              <c:pt idx="127">
                <c:v>11.47</c:v>
              </c:pt>
              <c:pt idx="128">
                <c:v>11.16</c:v>
              </c:pt>
              <c:pt idx="129">
                <c:v>12.23</c:v>
              </c:pt>
              <c:pt idx="130">
                <c:v>12.06</c:v>
              </c:pt>
              <c:pt idx="131">
                <c:v>11.95</c:v>
              </c:pt>
              <c:pt idx="132">
                <c:v>11.62</c:v>
              </c:pt>
              <c:pt idx="133">
                <c:v>11.66</c:v>
              </c:pt>
              <c:pt idx="134">
                <c:v>11.91</c:v>
              </c:pt>
              <c:pt idx="135">
                <c:v>12.88</c:v>
              </c:pt>
              <c:pt idx="136">
                <c:v>11.18</c:v>
              </c:pt>
              <c:pt idx="137">
                <c:v>11.77</c:v>
              </c:pt>
              <c:pt idx="138">
                <c:v>12.33</c:v>
              </c:pt>
              <c:pt idx="139">
                <c:v>11.36</c:v>
              </c:pt>
              <c:pt idx="140">
                <c:v>12.49</c:v>
              </c:pt>
              <c:pt idx="141">
                <c:v>10.89</c:v>
              </c:pt>
              <c:pt idx="142">
                <c:v>10.92</c:v>
              </c:pt>
              <c:pt idx="143">
                <c:v>12.38</c:v>
              </c:pt>
              <c:pt idx="144">
                <c:v>12.9</c:v>
              </c:pt>
              <c:pt idx="145">
                <c:v>12.29</c:v>
              </c:pt>
              <c:pt idx="146">
                <c:v>12.36</c:v>
              </c:pt>
              <c:pt idx="147">
                <c:v>12.47</c:v>
              </c:pt>
              <c:pt idx="148">
                <c:v>12.75</c:v>
              </c:pt>
              <c:pt idx="149">
                <c:v>10.81</c:v>
              </c:pt>
              <c:pt idx="150">
                <c:v>2.08</c:v>
              </c:pt>
              <c:pt idx="151">
                <c:v>0.69</c:v>
              </c:pt>
              <c:pt idx="152">
                <c:v>0.72</c:v>
              </c:pt>
              <c:pt idx="153">
                <c:v>0.66</c:v>
              </c:pt>
              <c:pt idx="154">
                <c:v>0.7</c:v>
              </c:pt>
              <c:pt idx="155">
                <c:v>0.71</c:v>
              </c:pt>
              <c:pt idx="156">
                <c:v>0.71</c:v>
              </c:pt>
              <c:pt idx="157">
                <c:v>0.12</c:v>
              </c:pt>
              <c:pt idx="158">
                <c:v>22.67</c:v>
              </c:pt>
              <c:pt idx="159">
                <c:v>31.68</c:v>
              </c:pt>
              <c:pt idx="160">
                <c:v>17.75</c:v>
              </c:pt>
              <c:pt idx="161">
                <c:v>15.24</c:v>
              </c:pt>
              <c:pt idx="162">
                <c:v>16.920000000000002</c:v>
              </c:pt>
              <c:pt idx="163">
                <c:v>18.010000000000002</c:v>
              </c:pt>
              <c:pt idx="164">
                <c:v>17.510000000000002</c:v>
              </c:pt>
              <c:pt idx="165">
                <c:v>21.06</c:v>
              </c:pt>
              <c:pt idx="166">
                <c:v>18.11</c:v>
              </c:pt>
              <c:pt idx="167">
                <c:v>17.989999999999998</c:v>
              </c:pt>
              <c:pt idx="168">
                <c:v>18</c:v>
              </c:pt>
              <c:pt idx="169">
                <c:v>18.420000000000002</c:v>
              </c:pt>
              <c:pt idx="170">
                <c:v>9.27</c:v>
              </c:pt>
              <c:pt idx="171">
                <c:v>2.1800000000000002</c:v>
              </c:pt>
              <c:pt idx="172">
                <c:v>2.2200000000000002</c:v>
              </c:pt>
              <c:pt idx="173">
                <c:v>1.75</c:v>
              </c:pt>
              <c:pt idx="174">
                <c:v>1.43</c:v>
              </c:pt>
              <c:pt idx="175">
                <c:v>2.17</c:v>
              </c:pt>
              <c:pt idx="176">
                <c:v>1.43</c:v>
              </c:pt>
              <c:pt idx="177">
                <c:v>2.0499999999999998</c:v>
              </c:pt>
              <c:pt idx="178">
                <c:v>1.97</c:v>
              </c:pt>
              <c:pt idx="179">
                <c:v>1.84</c:v>
              </c:pt>
              <c:pt idx="180">
                <c:v>16.940000000000001</c:v>
              </c:pt>
              <c:pt idx="181">
                <c:v>16.940000000000001</c:v>
              </c:pt>
              <c:pt idx="182">
                <c:v>17.64</c:v>
              </c:pt>
              <c:pt idx="183">
                <c:v>17.18</c:v>
              </c:pt>
              <c:pt idx="184">
                <c:v>14.81</c:v>
              </c:pt>
              <c:pt idx="185">
                <c:v>18.45</c:v>
              </c:pt>
              <c:pt idx="186">
                <c:v>16.149999999999999</c:v>
              </c:pt>
              <c:pt idx="187">
                <c:v>17.850000000000001</c:v>
              </c:pt>
              <c:pt idx="188">
                <c:v>17.940000000000001</c:v>
              </c:pt>
              <c:pt idx="189">
                <c:v>15.8</c:v>
              </c:pt>
              <c:pt idx="190">
                <c:v>15.13</c:v>
              </c:pt>
              <c:pt idx="191">
                <c:v>19.350000000000001</c:v>
              </c:pt>
              <c:pt idx="192">
                <c:v>13.34</c:v>
              </c:pt>
              <c:pt idx="193">
                <c:v>17.739999999999998</c:v>
              </c:pt>
              <c:pt idx="194">
                <c:v>14.9</c:v>
              </c:pt>
              <c:pt idx="195">
                <c:v>17.28</c:v>
              </c:pt>
              <c:pt idx="196">
                <c:v>14.6</c:v>
              </c:pt>
              <c:pt idx="197">
                <c:v>19.739999999999998</c:v>
              </c:pt>
              <c:pt idx="198">
                <c:v>15.98</c:v>
              </c:pt>
              <c:pt idx="199">
                <c:v>17.52</c:v>
              </c:pt>
              <c:pt idx="200">
                <c:v>19.190000000000001</c:v>
              </c:pt>
              <c:pt idx="201">
                <c:v>18.77</c:v>
              </c:pt>
              <c:pt idx="202">
                <c:v>17.97</c:v>
              </c:pt>
              <c:pt idx="203">
                <c:v>17.079999999999998</c:v>
              </c:pt>
              <c:pt idx="204">
                <c:v>20.91</c:v>
              </c:pt>
              <c:pt idx="205">
                <c:v>17.18</c:v>
              </c:pt>
              <c:pt idx="206">
                <c:v>19.86</c:v>
              </c:pt>
              <c:pt idx="207">
                <c:v>17.899999999999999</c:v>
              </c:pt>
              <c:pt idx="208">
                <c:v>18.82</c:v>
              </c:pt>
              <c:pt idx="209">
                <c:v>18.489999999999998</c:v>
              </c:pt>
              <c:pt idx="210">
                <c:v>16.66</c:v>
              </c:pt>
              <c:pt idx="211">
                <c:v>18.899999999999999</c:v>
              </c:pt>
              <c:pt idx="212">
                <c:v>14.69</c:v>
              </c:pt>
              <c:pt idx="213">
                <c:v>1.34</c:v>
              </c:pt>
            </c:numLit>
          </c:val>
        </c:ser>
        <c:ser>
          <c:idx val="4"/>
          <c:order val="4"/>
          <c:tx>
            <c:v>Average of %steal</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numLit>
          </c:val>
        </c:ser>
        <c:ser>
          <c:idx val="5"/>
          <c:order val="5"/>
          <c:tx>
            <c:v>Average of %idle</c:v>
          </c:tx>
          <c:cat>
            <c:strLit>
              <c:ptCount val="214"/>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pt idx="145">
                <c:v>725</c:v>
              </c:pt>
              <c:pt idx="146">
                <c:v>730</c:v>
              </c:pt>
              <c:pt idx="147">
                <c:v>735</c:v>
              </c:pt>
              <c:pt idx="148">
                <c:v>740</c:v>
              </c:pt>
              <c:pt idx="149">
                <c:v>745</c:v>
              </c:pt>
              <c:pt idx="150">
                <c:v>750</c:v>
              </c:pt>
              <c:pt idx="151">
                <c:v>755</c:v>
              </c:pt>
              <c:pt idx="152">
                <c:v>760</c:v>
              </c:pt>
              <c:pt idx="153">
                <c:v>765</c:v>
              </c:pt>
              <c:pt idx="154">
                <c:v>770</c:v>
              </c:pt>
              <c:pt idx="155">
                <c:v>775</c:v>
              </c:pt>
              <c:pt idx="156">
                <c:v>780</c:v>
              </c:pt>
              <c:pt idx="157">
                <c:v>785</c:v>
              </c:pt>
              <c:pt idx="158">
                <c:v>790</c:v>
              </c:pt>
              <c:pt idx="159">
                <c:v>795</c:v>
              </c:pt>
              <c:pt idx="160">
                <c:v>800</c:v>
              </c:pt>
              <c:pt idx="161">
                <c:v>805</c:v>
              </c:pt>
              <c:pt idx="162">
                <c:v>810</c:v>
              </c:pt>
              <c:pt idx="163">
                <c:v>815</c:v>
              </c:pt>
              <c:pt idx="164">
                <c:v>820</c:v>
              </c:pt>
              <c:pt idx="165">
                <c:v>825</c:v>
              </c:pt>
              <c:pt idx="166">
                <c:v>830</c:v>
              </c:pt>
              <c:pt idx="167">
                <c:v>835</c:v>
              </c:pt>
              <c:pt idx="168">
                <c:v>840</c:v>
              </c:pt>
              <c:pt idx="169">
                <c:v>845</c:v>
              </c:pt>
              <c:pt idx="170">
                <c:v>850</c:v>
              </c:pt>
              <c:pt idx="171">
                <c:v>855</c:v>
              </c:pt>
              <c:pt idx="172">
                <c:v>860</c:v>
              </c:pt>
              <c:pt idx="173">
                <c:v>865</c:v>
              </c:pt>
              <c:pt idx="174">
                <c:v>870</c:v>
              </c:pt>
              <c:pt idx="175">
                <c:v>875</c:v>
              </c:pt>
              <c:pt idx="176">
                <c:v>880</c:v>
              </c:pt>
              <c:pt idx="177">
                <c:v>885</c:v>
              </c:pt>
              <c:pt idx="178">
                <c:v>890</c:v>
              </c:pt>
              <c:pt idx="179">
                <c:v>895</c:v>
              </c:pt>
              <c:pt idx="180">
                <c:v>900</c:v>
              </c:pt>
              <c:pt idx="181">
                <c:v>905</c:v>
              </c:pt>
              <c:pt idx="182">
                <c:v>910</c:v>
              </c:pt>
              <c:pt idx="183">
                <c:v>915</c:v>
              </c:pt>
              <c:pt idx="184">
                <c:v>920</c:v>
              </c:pt>
              <c:pt idx="185">
                <c:v>925</c:v>
              </c:pt>
              <c:pt idx="186">
                <c:v>930</c:v>
              </c:pt>
              <c:pt idx="187">
                <c:v>935</c:v>
              </c:pt>
              <c:pt idx="188">
                <c:v>940</c:v>
              </c:pt>
              <c:pt idx="189">
                <c:v>945</c:v>
              </c:pt>
              <c:pt idx="190">
                <c:v>950</c:v>
              </c:pt>
              <c:pt idx="191">
                <c:v>955</c:v>
              </c:pt>
              <c:pt idx="192">
                <c:v>960</c:v>
              </c:pt>
              <c:pt idx="193">
                <c:v>965</c:v>
              </c:pt>
              <c:pt idx="194">
                <c:v>970</c:v>
              </c:pt>
              <c:pt idx="195">
                <c:v>975</c:v>
              </c:pt>
              <c:pt idx="196">
                <c:v>980</c:v>
              </c:pt>
              <c:pt idx="197">
                <c:v>985</c:v>
              </c:pt>
              <c:pt idx="198">
                <c:v>990</c:v>
              </c:pt>
              <c:pt idx="199">
                <c:v>995</c:v>
              </c:pt>
              <c:pt idx="200">
                <c:v>1000</c:v>
              </c:pt>
              <c:pt idx="201">
                <c:v>1005</c:v>
              </c:pt>
              <c:pt idx="202">
                <c:v>1010</c:v>
              </c:pt>
              <c:pt idx="203">
                <c:v>1015</c:v>
              </c:pt>
              <c:pt idx="204">
                <c:v>1020</c:v>
              </c:pt>
              <c:pt idx="205">
                <c:v>1025</c:v>
              </c:pt>
              <c:pt idx="206">
                <c:v>1030</c:v>
              </c:pt>
              <c:pt idx="207">
                <c:v>1035</c:v>
              </c:pt>
              <c:pt idx="208">
                <c:v>1040</c:v>
              </c:pt>
              <c:pt idx="209">
                <c:v>1045</c:v>
              </c:pt>
              <c:pt idx="210">
                <c:v>1050</c:v>
              </c:pt>
              <c:pt idx="211">
                <c:v>1055</c:v>
              </c:pt>
              <c:pt idx="212">
                <c:v>1060</c:v>
              </c:pt>
              <c:pt idx="213">
                <c:v>1065</c:v>
              </c:pt>
            </c:strLit>
          </c:cat>
          <c:val>
            <c:numLit>
              <c:formatCode>General</c:formatCode>
              <c:ptCount val="214"/>
              <c:pt idx="0">
                <c:v>99.59</c:v>
              </c:pt>
              <c:pt idx="1">
                <c:v>99.71</c:v>
              </c:pt>
              <c:pt idx="2">
                <c:v>99.82</c:v>
              </c:pt>
              <c:pt idx="3">
                <c:v>99.91</c:v>
              </c:pt>
              <c:pt idx="4">
                <c:v>99.89</c:v>
              </c:pt>
              <c:pt idx="5">
                <c:v>91.88</c:v>
              </c:pt>
              <c:pt idx="6">
                <c:v>92.63</c:v>
              </c:pt>
              <c:pt idx="7">
                <c:v>57.9</c:v>
              </c:pt>
              <c:pt idx="8">
                <c:v>61.66</c:v>
              </c:pt>
              <c:pt idx="9">
                <c:v>61.81</c:v>
              </c:pt>
              <c:pt idx="10">
                <c:v>65.209999999999994</c:v>
              </c:pt>
              <c:pt idx="11">
                <c:v>68.38</c:v>
              </c:pt>
              <c:pt idx="12">
                <c:v>73.62</c:v>
              </c:pt>
              <c:pt idx="13">
                <c:v>75.3</c:v>
              </c:pt>
              <c:pt idx="14">
                <c:v>75.040000000000006</c:v>
              </c:pt>
              <c:pt idx="15">
                <c:v>74.83</c:v>
              </c:pt>
              <c:pt idx="16">
                <c:v>74.349999999999994</c:v>
              </c:pt>
              <c:pt idx="17">
                <c:v>73.89</c:v>
              </c:pt>
              <c:pt idx="18">
                <c:v>73.959999999999994</c:v>
              </c:pt>
              <c:pt idx="19">
                <c:v>73.77</c:v>
              </c:pt>
              <c:pt idx="20">
                <c:v>74.150000000000006</c:v>
              </c:pt>
              <c:pt idx="21">
                <c:v>73.77</c:v>
              </c:pt>
              <c:pt idx="22">
                <c:v>73.040000000000006</c:v>
              </c:pt>
              <c:pt idx="23">
                <c:v>75.12</c:v>
              </c:pt>
              <c:pt idx="24">
                <c:v>77.56</c:v>
              </c:pt>
              <c:pt idx="25">
                <c:v>75.56</c:v>
              </c:pt>
              <c:pt idx="26">
                <c:v>75.23</c:v>
              </c:pt>
              <c:pt idx="27">
                <c:v>75.3</c:v>
              </c:pt>
              <c:pt idx="28">
                <c:v>75.31</c:v>
              </c:pt>
              <c:pt idx="29">
                <c:v>75.95</c:v>
              </c:pt>
              <c:pt idx="30">
                <c:v>77.180000000000007</c:v>
              </c:pt>
              <c:pt idx="31">
                <c:v>76.02</c:v>
              </c:pt>
              <c:pt idx="32">
                <c:v>75.12</c:v>
              </c:pt>
              <c:pt idx="33">
                <c:v>76.02</c:v>
              </c:pt>
              <c:pt idx="34">
                <c:v>75.8</c:v>
              </c:pt>
              <c:pt idx="35">
                <c:v>76.41</c:v>
              </c:pt>
              <c:pt idx="36">
                <c:v>76.150000000000006</c:v>
              </c:pt>
              <c:pt idx="37">
                <c:v>75.37</c:v>
              </c:pt>
              <c:pt idx="38">
                <c:v>75.680000000000007</c:v>
              </c:pt>
              <c:pt idx="39">
                <c:v>75.36</c:v>
              </c:pt>
              <c:pt idx="40">
                <c:v>76.28</c:v>
              </c:pt>
              <c:pt idx="41">
                <c:v>75.989999999999995</c:v>
              </c:pt>
              <c:pt idx="42">
                <c:v>76.16</c:v>
              </c:pt>
              <c:pt idx="43">
                <c:v>74.66</c:v>
              </c:pt>
              <c:pt idx="44">
                <c:v>74.959999999999994</c:v>
              </c:pt>
              <c:pt idx="45">
                <c:v>75.02</c:v>
              </c:pt>
              <c:pt idx="46">
                <c:v>74.87</c:v>
              </c:pt>
              <c:pt idx="47">
                <c:v>74.989999999999995</c:v>
              </c:pt>
              <c:pt idx="48">
                <c:v>74.67</c:v>
              </c:pt>
              <c:pt idx="49">
                <c:v>74.89</c:v>
              </c:pt>
              <c:pt idx="50">
                <c:v>74.95</c:v>
              </c:pt>
              <c:pt idx="51">
                <c:v>75.88</c:v>
              </c:pt>
              <c:pt idx="52">
                <c:v>75.56</c:v>
              </c:pt>
              <c:pt idx="53">
                <c:v>75.41</c:v>
              </c:pt>
              <c:pt idx="54">
                <c:v>75.89</c:v>
              </c:pt>
              <c:pt idx="55">
                <c:v>75.31</c:v>
              </c:pt>
              <c:pt idx="56">
                <c:v>76.069999999999993</c:v>
              </c:pt>
              <c:pt idx="57">
                <c:v>75.739999999999995</c:v>
              </c:pt>
              <c:pt idx="58">
                <c:v>75.25</c:v>
              </c:pt>
              <c:pt idx="59">
                <c:v>75.8</c:v>
              </c:pt>
              <c:pt idx="60">
                <c:v>74.83</c:v>
              </c:pt>
              <c:pt idx="61">
                <c:v>75.069999999999993</c:v>
              </c:pt>
              <c:pt idx="62">
                <c:v>75.22</c:v>
              </c:pt>
              <c:pt idx="63">
                <c:v>76.459999999999994</c:v>
              </c:pt>
              <c:pt idx="64">
                <c:v>75.7</c:v>
              </c:pt>
              <c:pt idx="65">
                <c:v>75.38</c:v>
              </c:pt>
              <c:pt idx="66">
                <c:v>75.61</c:v>
              </c:pt>
              <c:pt idx="67">
                <c:v>75.77</c:v>
              </c:pt>
              <c:pt idx="68">
                <c:v>74.83</c:v>
              </c:pt>
              <c:pt idx="69">
                <c:v>75.41</c:v>
              </c:pt>
              <c:pt idx="70">
                <c:v>75.94</c:v>
              </c:pt>
              <c:pt idx="71">
                <c:v>75.39</c:v>
              </c:pt>
              <c:pt idx="72">
                <c:v>75.239999999999995</c:v>
              </c:pt>
              <c:pt idx="73">
                <c:v>75.09</c:v>
              </c:pt>
              <c:pt idx="74">
                <c:v>74.989999999999995</c:v>
              </c:pt>
              <c:pt idx="75">
                <c:v>75.069999999999993</c:v>
              </c:pt>
              <c:pt idx="76">
                <c:v>75.63</c:v>
              </c:pt>
              <c:pt idx="77">
                <c:v>75.45</c:v>
              </c:pt>
              <c:pt idx="78">
                <c:v>75.11</c:v>
              </c:pt>
              <c:pt idx="79">
                <c:v>75.13</c:v>
              </c:pt>
              <c:pt idx="80">
                <c:v>74.349999999999994</c:v>
              </c:pt>
              <c:pt idx="81">
                <c:v>74.849999999999994</c:v>
              </c:pt>
              <c:pt idx="82">
                <c:v>75.7</c:v>
              </c:pt>
              <c:pt idx="83">
                <c:v>75.34</c:v>
              </c:pt>
              <c:pt idx="84">
                <c:v>75.53</c:v>
              </c:pt>
              <c:pt idx="85">
                <c:v>75.03</c:v>
              </c:pt>
              <c:pt idx="86">
                <c:v>75.06</c:v>
              </c:pt>
              <c:pt idx="87">
                <c:v>75.08</c:v>
              </c:pt>
              <c:pt idx="88">
                <c:v>75.099999999999994</c:v>
              </c:pt>
              <c:pt idx="89">
                <c:v>75.45</c:v>
              </c:pt>
              <c:pt idx="90">
                <c:v>75.03</c:v>
              </c:pt>
              <c:pt idx="91">
                <c:v>75.010000000000005</c:v>
              </c:pt>
              <c:pt idx="92">
                <c:v>74.459999999999994</c:v>
              </c:pt>
              <c:pt idx="93">
                <c:v>74.94</c:v>
              </c:pt>
              <c:pt idx="94">
                <c:v>75.209999999999994</c:v>
              </c:pt>
              <c:pt idx="95">
                <c:v>75.23</c:v>
              </c:pt>
              <c:pt idx="96">
                <c:v>75.38</c:v>
              </c:pt>
              <c:pt idx="97">
                <c:v>76.02</c:v>
              </c:pt>
              <c:pt idx="98">
                <c:v>75.150000000000006</c:v>
              </c:pt>
              <c:pt idx="99">
                <c:v>75.13</c:v>
              </c:pt>
              <c:pt idx="100">
                <c:v>75.790000000000006</c:v>
              </c:pt>
              <c:pt idx="101">
                <c:v>74.98</c:v>
              </c:pt>
              <c:pt idx="102">
                <c:v>75.86</c:v>
              </c:pt>
              <c:pt idx="103">
                <c:v>75.709999999999994</c:v>
              </c:pt>
              <c:pt idx="104">
                <c:v>75.33</c:v>
              </c:pt>
              <c:pt idx="105">
                <c:v>74.94</c:v>
              </c:pt>
              <c:pt idx="106">
                <c:v>75.8</c:v>
              </c:pt>
              <c:pt idx="107">
                <c:v>75.22</c:v>
              </c:pt>
              <c:pt idx="108">
                <c:v>75.510000000000005</c:v>
              </c:pt>
              <c:pt idx="109">
                <c:v>74.819999999999993</c:v>
              </c:pt>
              <c:pt idx="110">
                <c:v>74.81</c:v>
              </c:pt>
              <c:pt idx="111">
                <c:v>75.13</c:v>
              </c:pt>
              <c:pt idx="112">
                <c:v>76.05</c:v>
              </c:pt>
              <c:pt idx="113">
                <c:v>75.39</c:v>
              </c:pt>
              <c:pt idx="114">
                <c:v>74.959999999999994</c:v>
              </c:pt>
              <c:pt idx="115">
                <c:v>74.56</c:v>
              </c:pt>
              <c:pt idx="116">
                <c:v>75.010000000000005</c:v>
              </c:pt>
              <c:pt idx="117">
                <c:v>76.67</c:v>
              </c:pt>
              <c:pt idx="118">
                <c:v>75.489999999999995</c:v>
              </c:pt>
              <c:pt idx="119">
                <c:v>74.8</c:v>
              </c:pt>
              <c:pt idx="120">
                <c:v>75.290000000000006</c:v>
              </c:pt>
              <c:pt idx="121">
                <c:v>77.06</c:v>
              </c:pt>
              <c:pt idx="122">
                <c:v>74.78</c:v>
              </c:pt>
              <c:pt idx="123">
                <c:v>76.2</c:v>
              </c:pt>
              <c:pt idx="124">
                <c:v>75.56</c:v>
              </c:pt>
              <c:pt idx="125">
                <c:v>75.459999999999994</c:v>
              </c:pt>
              <c:pt idx="126">
                <c:v>76.22</c:v>
              </c:pt>
              <c:pt idx="127">
                <c:v>76.27</c:v>
              </c:pt>
              <c:pt idx="128">
                <c:v>75.97</c:v>
              </c:pt>
              <c:pt idx="129">
                <c:v>74.88</c:v>
              </c:pt>
              <c:pt idx="130">
                <c:v>75.02</c:v>
              </c:pt>
              <c:pt idx="131">
                <c:v>76.209999999999994</c:v>
              </c:pt>
              <c:pt idx="132">
                <c:v>75.5</c:v>
              </c:pt>
              <c:pt idx="133">
                <c:v>75.86</c:v>
              </c:pt>
              <c:pt idx="134">
                <c:v>75.16</c:v>
              </c:pt>
              <c:pt idx="135">
                <c:v>74.849999999999994</c:v>
              </c:pt>
              <c:pt idx="136">
                <c:v>76.47</c:v>
              </c:pt>
              <c:pt idx="137">
                <c:v>75.48</c:v>
              </c:pt>
              <c:pt idx="138">
                <c:v>75.040000000000006</c:v>
              </c:pt>
              <c:pt idx="139">
                <c:v>75.819999999999993</c:v>
              </c:pt>
              <c:pt idx="140">
                <c:v>75.45</c:v>
              </c:pt>
              <c:pt idx="141">
                <c:v>76.25</c:v>
              </c:pt>
              <c:pt idx="142">
                <c:v>76.62</c:v>
              </c:pt>
              <c:pt idx="143">
                <c:v>75.040000000000006</c:v>
              </c:pt>
              <c:pt idx="144">
                <c:v>74.97</c:v>
              </c:pt>
              <c:pt idx="145">
                <c:v>75.150000000000006</c:v>
              </c:pt>
              <c:pt idx="146">
                <c:v>75.260000000000005</c:v>
              </c:pt>
              <c:pt idx="147">
                <c:v>75.099999999999994</c:v>
              </c:pt>
              <c:pt idx="148">
                <c:v>75.02</c:v>
              </c:pt>
              <c:pt idx="149">
                <c:v>81.97</c:v>
              </c:pt>
              <c:pt idx="150">
                <c:v>96.8</c:v>
              </c:pt>
              <c:pt idx="151">
                <c:v>98.75</c:v>
              </c:pt>
              <c:pt idx="152">
                <c:v>98.7</c:v>
              </c:pt>
              <c:pt idx="153">
                <c:v>98.8</c:v>
              </c:pt>
              <c:pt idx="154">
                <c:v>98.73</c:v>
              </c:pt>
              <c:pt idx="155">
                <c:v>98.73</c:v>
              </c:pt>
              <c:pt idx="156">
                <c:v>98.72</c:v>
              </c:pt>
              <c:pt idx="157">
                <c:v>99.61</c:v>
              </c:pt>
              <c:pt idx="158">
                <c:v>66.45</c:v>
              </c:pt>
              <c:pt idx="159">
                <c:v>61.84</c:v>
              </c:pt>
              <c:pt idx="160">
                <c:v>68.36</c:v>
              </c:pt>
              <c:pt idx="161">
                <c:v>74.16</c:v>
              </c:pt>
              <c:pt idx="162">
                <c:v>71.260000000000005</c:v>
              </c:pt>
              <c:pt idx="163">
                <c:v>69.92</c:v>
              </c:pt>
              <c:pt idx="164">
                <c:v>73.77</c:v>
              </c:pt>
              <c:pt idx="165">
                <c:v>69.48</c:v>
              </c:pt>
              <c:pt idx="166">
                <c:v>72.2</c:v>
              </c:pt>
              <c:pt idx="167">
                <c:v>71.209999999999994</c:v>
              </c:pt>
              <c:pt idx="168">
                <c:v>69.39</c:v>
              </c:pt>
              <c:pt idx="169">
                <c:v>71.84</c:v>
              </c:pt>
              <c:pt idx="170">
                <c:v>83.56</c:v>
              </c:pt>
              <c:pt idx="171">
                <c:v>89.75</c:v>
              </c:pt>
              <c:pt idx="172">
                <c:v>89.8</c:v>
              </c:pt>
              <c:pt idx="173">
                <c:v>90.58</c:v>
              </c:pt>
              <c:pt idx="174">
                <c:v>90.84</c:v>
              </c:pt>
              <c:pt idx="175">
                <c:v>91.11</c:v>
              </c:pt>
              <c:pt idx="176">
                <c:v>93.45</c:v>
              </c:pt>
              <c:pt idx="177">
                <c:v>90.36</c:v>
              </c:pt>
              <c:pt idx="178">
                <c:v>91.74</c:v>
              </c:pt>
              <c:pt idx="179">
                <c:v>89.9</c:v>
              </c:pt>
              <c:pt idx="180">
                <c:v>61.78</c:v>
              </c:pt>
              <c:pt idx="181">
                <c:v>62.62</c:v>
              </c:pt>
              <c:pt idx="182">
                <c:v>62.97</c:v>
              </c:pt>
              <c:pt idx="183">
                <c:v>64.290000000000006</c:v>
              </c:pt>
              <c:pt idx="184">
                <c:v>67.040000000000006</c:v>
              </c:pt>
              <c:pt idx="185">
                <c:v>62.94</c:v>
              </c:pt>
              <c:pt idx="186">
                <c:v>64.739999999999995</c:v>
              </c:pt>
              <c:pt idx="187">
                <c:v>63.77</c:v>
              </c:pt>
              <c:pt idx="188">
                <c:v>63.44</c:v>
              </c:pt>
              <c:pt idx="189">
                <c:v>67.209999999999994</c:v>
              </c:pt>
              <c:pt idx="190">
                <c:v>67.099999999999994</c:v>
              </c:pt>
              <c:pt idx="191">
                <c:v>63.88</c:v>
              </c:pt>
              <c:pt idx="192">
                <c:v>70.34</c:v>
              </c:pt>
              <c:pt idx="193">
                <c:v>65.55</c:v>
              </c:pt>
              <c:pt idx="194">
                <c:v>67.44</c:v>
              </c:pt>
              <c:pt idx="195">
                <c:v>65.95</c:v>
              </c:pt>
              <c:pt idx="196">
                <c:v>67.45</c:v>
              </c:pt>
              <c:pt idx="197">
                <c:v>63.33</c:v>
              </c:pt>
              <c:pt idx="198">
                <c:v>66.790000000000006</c:v>
              </c:pt>
              <c:pt idx="199">
                <c:v>66.069999999999993</c:v>
              </c:pt>
              <c:pt idx="200">
                <c:v>63.5</c:v>
              </c:pt>
              <c:pt idx="201">
                <c:v>63.94</c:v>
              </c:pt>
              <c:pt idx="202">
                <c:v>65.28</c:v>
              </c:pt>
              <c:pt idx="203">
                <c:v>65.67</c:v>
              </c:pt>
              <c:pt idx="204">
                <c:v>62.73</c:v>
              </c:pt>
              <c:pt idx="205">
                <c:v>65.59</c:v>
              </c:pt>
              <c:pt idx="206">
                <c:v>62.78</c:v>
              </c:pt>
              <c:pt idx="207">
                <c:v>64.650000000000006</c:v>
              </c:pt>
              <c:pt idx="208">
                <c:v>64.08</c:v>
              </c:pt>
              <c:pt idx="209">
                <c:v>64.3</c:v>
              </c:pt>
              <c:pt idx="210">
                <c:v>67.2</c:v>
              </c:pt>
              <c:pt idx="211">
                <c:v>64.02</c:v>
              </c:pt>
              <c:pt idx="212">
                <c:v>66.88</c:v>
              </c:pt>
              <c:pt idx="213">
                <c:v>91.67</c:v>
              </c:pt>
            </c:numLit>
          </c:val>
        </c:ser>
        <c:dLbls>
          <c:showLegendKey val="0"/>
          <c:showVal val="0"/>
          <c:showCatName val="0"/>
          <c:showSerName val="0"/>
          <c:showPercent val="0"/>
          <c:showBubbleSize val="0"/>
        </c:dLbls>
        <c:axId val="527630536"/>
        <c:axId val="527630928"/>
      </c:areaChart>
      <c:catAx>
        <c:axId val="527630536"/>
        <c:scaling>
          <c:orientation val="minMax"/>
        </c:scaling>
        <c:delete val="0"/>
        <c:axPos val="b"/>
        <c:numFmt formatCode="General" sourceLinked="1"/>
        <c:majorTickMark val="none"/>
        <c:minorTickMark val="none"/>
        <c:tickLblPos val="nextTo"/>
        <c:crossAx val="527630928"/>
        <c:crosses val="autoZero"/>
        <c:auto val="1"/>
        <c:lblAlgn val="ctr"/>
        <c:lblOffset val="100"/>
        <c:noMultiLvlLbl val="0"/>
      </c:catAx>
      <c:valAx>
        <c:axId val="527630928"/>
        <c:scaling>
          <c:orientation val="minMax"/>
        </c:scaling>
        <c:delete val="0"/>
        <c:axPos val="l"/>
        <c:majorGridlines/>
        <c:title>
          <c:layout/>
          <c:overlay val="0"/>
        </c:title>
        <c:numFmt formatCode="General" sourceLinked="1"/>
        <c:majorTickMark val="none"/>
        <c:minorTickMark val="none"/>
        <c:tickLblPos val="nextTo"/>
        <c:crossAx val="527630536"/>
        <c:crosses val="autoZero"/>
        <c:crossBetween val="midCat"/>
      </c:valAx>
    </c:plotArea>
    <c:legend>
      <c:legendPos val="b"/>
      <c:layout/>
      <c:overlay val="0"/>
    </c:legend>
    <c:plotVisOnly val="1"/>
    <c:dispBlanksAs val="gap"/>
    <c:showDLblsOverMax val="0"/>
  </c:chart>
  <c:spPr>
    <a:ln>
      <a:solidFill>
        <a:schemeClr val="accent1"/>
      </a:solidFill>
    </a:ln>
  </c:spPr>
  <c:externalData r:id="rId1">
    <c:autoUpdate val="0"/>
  </c:externalData>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Spark PMoF Shuffle</a:t>
            </a:r>
            <a:r>
              <a:rPr lang="en-US" baseline="0"/>
              <a:t> CPU</a:t>
            </a:r>
            <a:r>
              <a:rPr lang="en-US"/>
              <a:t> Utilization</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areaChart>
        <c:grouping val="stacked"/>
        <c:varyColors val="0"/>
        <c:ser>
          <c:idx val="0"/>
          <c:order val="0"/>
          <c:tx>
            <c:v>Average of %user</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0.14000000000000001</c:v>
              </c:pt>
              <c:pt idx="1">
                <c:v>0.09</c:v>
              </c:pt>
              <c:pt idx="2">
                <c:v>0.05</c:v>
              </c:pt>
              <c:pt idx="3">
                <c:v>0.03</c:v>
              </c:pt>
              <c:pt idx="4">
                <c:v>0.01</c:v>
              </c:pt>
              <c:pt idx="5">
                <c:v>6.24</c:v>
              </c:pt>
              <c:pt idx="6">
                <c:v>5.03</c:v>
              </c:pt>
              <c:pt idx="7">
                <c:v>31.03</c:v>
              </c:pt>
              <c:pt idx="8">
                <c:v>24.86</c:v>
              </c:pt>
              <c:pt idx="9">
                <c:v>24.09</c:v>
              </c:pt>
              <c:pt idx="10">
                <c:v>22.62</c:v>
              </c:pt>
              <c:pt idx="11">
                <c:v>0.71</c:v>
              </c:pt>
              <c:pt idx="12">
                <c:v>5.42</c:v>
              </c:pt>
              <c:pt idx="13">
                <c:v>27.55</c:v>
              </c:pt>
              <c:pt idx="14">
                <c:v>21.79</c:v>
              </c:pt>
              <c:pt idx="15">
                <c:v>24.22</c:v>
              </c:pt>
              <c:pt idx="16">
                <c:v>24.16</c:v>
              </c:pt>
              <c:pt idx="17">
                <c:v>24.83</c:v>
              </c:pt>
              <c:pt idx="18">
                <c:v>23.97</c:v>
              </c:pt>
              <c:pt idx="19">
                <c:v>23.32</c:v>
              </c:pt>
              <c:pt idx="20">
                <c:v>25.77</c:v>
              </c:pt>
              <c:pt idx="21">
                <c:v>25.55</c:v>
              </c:pt>
              <c:pt idx="22">
                <c:v>27.58</c:v>
              </c:pt>
              <c:pt idx="23">
                <c:v>24.16</c:v>
              </c:pt>
              <c:pt idx="24">
                <c:v>26.16</c:v>
              </c:pt>
              <c:pt idx="25">
                <c:v>25.62</c:v>
              </c:pt>
              <c:pt idx="26">
                <c:v>27.06</c:v>
              </c:pt>
              <c:pt idx="27">
                <c:v>23.37</c:v>
              </c:pt>
              <c:pt idx="28">
                <c:v>25.49</c:v>
              </c:pt>
              <c:pt idx="29">
                <c:v>28.73</c:v>
              </c:pt>
              <c:pt idx="30">
                <c:v>25.29</c:v>
              </c:pt>
              <c:pt idx="31">
                <c:v>26</c:v>
              </c:pt>
              <c:pt idx="32">
                <c:v>25.88</c:v>
              </c:pt>
              <c:pt idx="33">
                <c:v>25.38</c:v>
              </c:pt>
              <c:pt idx="34">
                <c:v>27.96</c:v>
              </c:pt>
              <c:pt idx="35">
                <c:v>26.39</c:v>
              </c:pt>
              <c:pt idx="36">
                <c:v>24.21</c:v>
              </c:pt>
              <c:pt idx="37">
                <c:v>26.23</c:v>
              </c:pt>
              <c:pt idx="38">
                <c:v>26.5</c:v>
              </c:pt>
              <c:pt idx="39">
                <c:v>22.34</c:v>
              </c:pt>
              <c:pt idx="40">
                <c:v>25.93</c:v>
              </c:pt>
              <c:pt idx="41">
                <c:v>27.33</c:v>
              </c:pt>
              <c:pt idx="42">
                <c:v>23.99</c:v>
              </c:pt>
              <c:pt idx="43">
                <c:v>26.23</c:v>
              </c:pt>
              <c:pt idx="44">
                <c:v>24.71</c:v>
              </c:pt>
              <c:pt idx="45">
                <c:v>25.48</c:v>
              </c:pt>
              <c:pt idx="46">
                <c:v>24.47</c:v>
              </c:pt>
              <c:pt idx="47">
                <c:v>27.53</c:v>
              </c:pt>
              <c:pt idx="48">
                <c:v>25.29</c:v>
              </c:pt>
              <c:pt idx="49">
                <c:v>24.75</c:v>
              </c:pt>
              <c:pt idx="50">
                <c:v>27.8</c:v>
              </c:pt>
              <c:pt idx="51">
                <c:v>28.77</c:v>
              </c:pt>
              <c:pt idx="52">
                <c:v>25.35</c:v>
              </c:pt>
              <c:pt idx="53">
                <c:v>26.24</c:v>
              </c:pt>
              <c:pt idx="54">
                <c:v>26.61</c:v>
              </c:pt>
              <c:pt idx="55">
                <c:v>26.89</c:v>
              </c:pt>
              <c:pt idx="56">
                <c:v>26.62</c:v>
              </c:pt>
              <c:pt idx="57">
                <c:v>23.76</c:v>
              </c:pt>
              <c:pt idx="58">
                <c:v>23.42</c:v>
              </c:pt>
              <c:pt idx="59">
                <c:v>24.98</c:v>
              </c:pt>
              <c:pt idx="60">
                <c:v>26.55</c:v>
              </c:pt>
              <c:pt idx="61">
                <c:v>23.76</c:v>
              </c:pt>
              <c:pt idx="62">
                <c:v>24.49</c:v>
              </c:pt>
              <c:pt idx="63">
                <c:v>25.1</c:v>
              </c:pt>
              <c:pt idx="64">
                <c:v>21.76</c:v>
              </c:pt>
              <c:pt idx="65">
                <c:v>26.13</c:v>
              </c:pt>
              <c:pt idx="66">
                <c:v>25.22</c:v>
              </c:pt>
              <c:pt idx="67">
                <c:v>23.48</c:v>
              </c:pt>
              <c:pt idx="68">
                <c:v>24.99</c:v>
              </c:pt>
              <c:pt idx="69">
                <c:v>25.42</c:v>
              </c:pt>
              <c:pt idx="70">
                <c:v>23.09</c:v>
              </c:pt>
              <c:pt idx="71">
                <c:v>24.87</c:v>
              </c:pt>
              <c:pt idx="72">
                <c:v>24.23</c:v>
              </c:pt>
              <c:pt idx="73">
                <c:v>24.13</c:v>
              </c:pt>
              <c:pt idx="74">
                <c:v>24.03</c:v>
              </c:pt>
              <c:pt idx="75">
                <c:v>23.38</c:v>
              </c:pt>
              <c:pt idx="76">
                <c:v>24.13</c:v>
              </c:pt>
              <c:pt idx="77">
                <c:v>24.32</c:v>
              </c:pt>
              <c:pt idx="78">
                <c:v>24.18</c:v>
              </c:pt>
              <c:pt idx="79">
                <c:v>25.75</c:v>
              </c:pt>
              <c:pt idx="80">
                <c:v>25.56</c:v>
              </c:pt>
              <c:pt idx="81">
                <c:v>24.79</c:v>
              </c:pt>
              <c:pt idx="82">
                <c:v>25.76</c:v>
              </c:pt>
              <c:pt idx="83">
                <c:v>24.81</c:v>
              </c:pt>
              <c:pt idx="84">
                <c:v>25.47</c:v>
              </c:pt>
              <c:pt idx="85">
                <c:v>25.82</c:v>
              </c:pt>
              <c:pt idx="86">
                <c:v>24.74</c:v>
              </c:pt>
              <c:pt idx="87">
                <c:v>26.11</c:v>
              </c:pt>
              <c:pt idx="88">
                <c:v>25.26</c:v>
              </c:pt>
              <c:pt idx="89">
                <c:v>24.74</c:v>
              </c:pt>
              <c:pt idx="90">
                <c:v>26.3</c:v>
              </c:pt>
              <c:pt idx="91">
                <c:v>24.99</c:v>
              </c:pt>
              <c:pt idx="92">
                <c:v>26.17</c:v>
              </c:pt>
              <c:pt idx="93">
                <c:v>24.69</c:v>
              </c:pt>
              <c:pt idx="94">
                <c:v>25.67</c:v>
              </c:pt>
              <c:pt idx="95">
                <c:v>26.13</c:v>
              </c:pt>
              <c:pt idx="96">
                <c:v>23.57</c:v>
              </c:pt>
              <c:pt idx="97">
                <c:v>25.7</c:v>
              </c:pt>
              <c:pt idx="98">
                <c:v>25.37</c:v>
              </c:pt>
              <c:pt idx="99">
                <c:v>24.29</c:v>
              </c:pt>
              <c:pt idx="100">
                <c:v>25.79</c:v>
              </c:pt>
              <c:pt idx="101">
                <c:v>26.19</c:v>
              </c:pt>
              <c:pt idx="102">
                <c:v>23.65</c:v>
              </c:pt>
              <c:pt idx="103">
                <c:v>25.58</c:v>
              </c:pt>
              <c:pt idx="104">
                <c:v>25.61</c:v>
              </c:pt>
              <c:pt idx="105">
                <c:v>24.74</c:v>
              </c:pt>
              <c:pt idx="106">
                <c:v>25.61</c:v>
              </c:pt>
              <c:pt idx="107">
                <c:v>27.04</c:v>
              </c:pt>
              <c:pt idx="108">
                <c:v>23.94</c:v>
              </c:pt>
              <c:pt idx="109">
                <c:v>24.57</c:v>
              </c:pt>
              <c:pt idx="110">
                <c:v>27.46</c:v>
              </c:pt>
              <c:pt idx="111">
                <c:v>23.34</c:v>
              </c:pt>
              <c:pt idx="112">
                <c:v>26.49</c:v>
              </c:pt>
              <c:pt idx="113">
                <c:v>26.01</c:v>
              </c:pt>
              <c:pt idx="114">
                <c:v>24.46</c:v>
              </c:pt>
              <c:pt idx="115">
                <c:v>26.62</c:v>
              </c:pt>
              <c:pt idx="116">
                <c:v>25.84</c:v>
              </c:pt>
              <c:pt idx="117">
                <c:v>24.38</c:v>
              </c:pt>
              <c:pt idx="118">
                <c:v>25.89</c:v>
              </c:pt>
              <c:pt idx="119">
                <c:v>26.21</c:v>
              </c:pt>
              <c:pt idx="120">
                <c:v>24.87</c:v>
              </c:pt>
              <c:pt idx="121">
                <c:v>26.05</c:v>
              </c:pt>
              <c:pt idx="122">
                <c:v>21.08</c:v>
              </c:pt>
              <c:pt idx="123">
                <c:v>19.09</c:v>
              </c:pt>
              <c:pt idx="124">
                <c:v>30.64</c:v>
              </c:pt>
              <c:pt idx="125">
                <c:v>29.07</c:v>
              </c:pt>
              <c:pt idx="126">
                <c:v>28.16</c:v>
              </c:pt>
              <c:pt idx="127">
                <c:v>27.86</c:v>
              </c:pt>
              <c:pt idx="128">
                <c:v>12.41</c:v>
              </c:pt>
              <c:pt idx="129">
                <c:v>21.47</c:v>
              </c:pt>
              <c:pt idx="130">
                <c:v>27.31</c:v>
              </c:pt>
              <c:pt idx="131">
                <c:v>28.11</c:v>
              </c:pt>
              <c:pt idx="132">
                <c:v>27.69</c:v>
              </c:pt>
              <c:pt idx="133">
                <c:v>28.08</c:v>
              </c:pt>
              <c:pt idx="134">
                <c:v>28.07</c:v>
              </c:pt>
              <c:pt idx="135">
                <c:v>28.21</c:v>
              </c:pt>
              <c:pt idx="136">
                <c:v>29.05</c:v>
              </c:pt>
              <c:pt idx="137">
                <c:v>27.67</c:v>
              </c:pt>
              <c:pt idx="138">
                <c:v>27.86</c:v>
              </c:pt>
              <c:pt idx="139">
                <c:v>28.18</c:v>
              </c:pt>
              <c:pt idx="140">
                <c:v>28.42</c:v>
              </c:pt>
              <c:pt idx="141">
                <c:v>28.84</c:v>
              </c:pt>
              <c:pt idx="142">
                <c:v>27.88</c:v>
              </c:pt>
              <c:pt idx="143">
                <c:v>20.170000000000002</c:v>
              </c:pt>
              <c:pt idx="144">
                <c:v>1.35</c:v>
              </c:pt>
            </c:numLit>
          </c:val>
        </c:ser>
        <c:ser>
          <c:idx val="1"/>
          <c:order val="1"/>
          <c:tx>
            <c:v>Average of %system</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0.23</c:v>
              </c:pt>
              <c:pt idx="1">
                <c:v>0.18</c:v>
              </c:pt>
              <c:pt idx="2">
                <c:v>0.12</c:v>
              </c:pt>
              <c:pt idx="3">
                <c:v>0.08</c:v>
              </c:pt>
              <c:pt idx="4">
                <c:v>0.09</c:v>
              </c:pt>
              <c:pt idx="5">
                <c:v>1.24</c:v>
              </c:pt>
              <c:pt idx="6">
                <c:v>1.33</c:v>
              </c:pt>
              <c:pt idx="7">
                <c:v>5.7</c:v>
              </c:pt>
              <c:pt idx="8">
                <c:v>7.26</c:v>
              </c:pt>
              <c:pt idx="9">
                <c:v>6.93</c:v>
              </c:pt>
              <c:pt idx="10">
                <c:v>5.38</c:v>
              </c:pt>
              <c:pt idx="11">
                <c:v>3.21</c:v>
              </c:pt>
              <c:pt idx="12">
                <c:v>5.68</c:v>
              </c:pt>
              <c:pt idx="13">
                <c:v>6.81</c:v>
              </c:pt>
              <c:pt idx="14">
                <c:v>12.56</c:v>
              </c:pt>
              <c:pt idx="15">
                <c:v>10.220000000000001</c:v>
              </c:pt>
              <c:pt idx="16">
                <c:v>8.59</c:v>
              </c:pt>
              <c:pt idx="17">
                <c:v>11.55</c:v>
              </c:pt>
              <c:pt idx="18">
                <c:v>7.81</c:v>
              </c:pt>
              <c:pt idx="19">
                <c:v>5.3</c:v>
              </c:pt>
              <c:pt idx="20">
                <c:v>4.91</c:v>
              </c:pt>
              <c:pt idx="21">
                <c:v>4.78</c:v>
              </c:pt>
              <c:pt idx="22">
                <c:v>10.42</c:v>
              </c:pt>
              <c:pt idx="23">
                <c:v>3.27</c:v>
              </c:pt>
              <c:pt idx="24">
                <c:v>5.4</c:v>
              </c:pt>
              <c:pt idx="25">
                <c:v>8.1300000000000008</c:v>
              </c:pt>
              <c:pt idx="26">
                <c:v>7.54</c:v>
              </c:pt>
              <c:pt idx="27">
                <c:v>5.92</c:v>
              </c:pt>
              <c:pt idx="28">
                <c:v>4.92</c:v>
              </c:pt>
              <c:pt idx="29">
                <c:v>3.37</c:v>
              </c:pt>
              <c:pt idx="30">
                <c:v>5.17</c:v>
              </c:pt>
              <c:pt idx="31">
                <c:v>4.28</c:v>
              </c:pt>
              <c:pt idx="32">
                <c:v>6.84</c:v>
              </c:pt>
              <c:pt idx="33">
                <c:v>4.0999999999999996</c:v>
              </c:pt>
              <c:pt idx="34">
                <c:v>4.4000000000000004</c:v>
              </c:pt>
              <c:pt idx="35">
                <c:v>2.94</c:v>
              </c:pt>
              <c:pt idx="36">
                <c:v>4.21</c:v>
              </c:pt>
              <c:pt idx="37">
                <c:v>3.1</c:v>
              </c:pt>
              <c:pt idx="38">
                <c:v>4.3499999999999996</c:v>
              </c:pt>
              <c:pt idx="39">
                <c:v>4.18</c:v>
              </c:pt>
              <c:pt idx="40">
                <c:v>5.37</c:v>
              </c:pt>
              <c:pt idx="41">
                <c:v>3.98</c:v>
              </c:pt>
              <c:pt idx="42">
                <c:v>4.58</c:v>
              </c:pt>
              <c:pt idx="43">
                <c:v>3.59</c:v>
              </c:pt>
              <c:pt idx="44">
                <c:v>3.72</c:v>
              </c:pt>
              <c:pt idx="45">
                <c:v>4.78</c:v>
              </c:pt>
              <c:pt idx="46">
                <c:v>4.55</c:v>
              </c:pt>
              <c:pt idx="47">
                <c:v>4.75</c:v>
              </c:pt>
              <c:pt idx="48">
                <c:v>2.83</c:v>
              </c:pt>
              <c:pt idx="49">
                <c:v>3.47</c:v>
              </c:pt>
              <c:pt idx="50">
                <c:v>3.17</c:v>
              </c:pt>
              <c:pt idx="51">
                <c:v>2.94</c:v>
              </c:pt>
              <c:pt idx="52">
                <c:v>3.1</c:v>
              </c:pt>
              <c:pt idx="53">
                <c:v>2.78</c:v>
              </c:pt>
              <c:pt idx="54">
                <c:v>2.57</c:v>
              </c:pt>
              <c:pt idx="55">
                <c:v>3.4</c:v>
              </c:pt>
              <c:pt idx="56">
                <c:v>2.66</c:v>
              </c:pt>
              <c:pt idx="57">
                <c:v>3.86</c:v>
              </c:pt>
              <c:pt idx="58">
                <c:v>3.37</c:v>
              </c:pt>
              <c:pt idx="59">
                <c:v>2.6</c:v>
              </c:pt>
              <c:pt idx="60">
                <c:v>3.52</c:v>
              </c:pt>
              <c:pt idx="61">
                <c:v>3.81</c:v>
              </c:pt>
              <c:pt idx="62">
                <c:v>3.35</c:v>
              </c:pt>
              <c:pt idx="63">
                <c:v>3.35</c:v>
              </c:pt>
              <c:pt idx="64">
                <c:v>2.88</c:v>
              </c:pt>
              <c:pt idx="65">
                <c:v>2.92</c:v>
              </c:pt>
              <c:pt idx="66">
                <c:v>3.68</c:v>
              </c:pt>
              <c:pt idx="67">
                <c:v>2.61</c:v>
              </c:pt>
              <c:pt idx="68">
                <c:v>2.7</c:v>
              </c:pt>
              <c:pt idx="69">
                <c:v>2.65</c:v>
              </c:pt>
              <c:pt idx="70">
                <c:v>2.4900000000000002</c:v>
              </c:pt>
              <c:pt idx="71">
                <c:v>2.5</c:v>
              </c:pt>
              <c:pt idx="72">
                <c:v>2.48</c:v>
              </c:pt>
              <c:pt idx="73">
                <c:v>3.19</c:v>
              </c:pt>
              <c:pt idx="74">
                <c:v>3.31</c:v>
              </c:pt>
              <c:pt idx="75">
                <c:v>3.45</c:v>
              </c:pt>
              <c:pt idx="76">
                <c:v>3.29</c:v>
              </c:pt>
              <c:pt idx="77">
                <c:v>3.25</c:v>
              </c:pt>
              <c:pt idx="78">
                <c:v>3.87</c:v>
              </c:pt>
              <c:pt idx="79">
                <c:v>3.53</c:v>
              </c:pt>
              <c:pt idx="80">
                <c:v>3.12</c:v>
              </c:pt>
              <c:pt idx="81">
                <c:v>3.43</c:v>
              </c:pt>
              <c:pt idx="82">
                <c:v>2.96</c:v>
              </c:pt>
              <c:pt idx="83">
                <c:v>3.23</c:v>
              </c:pt>
              <c:pt idx="84">
                <c:v>3.16</c:v>
              </c:pt>
              <c:pt idx="85">
                <c:v>2.99</c:v>
              </c:pt>
              <c:pt idx="86">
                <c:v>2.86</c:v>
              </c:pt>
              <c:pt idx="87">
                <c:v>2.86</c:v>
              </c:pt>
              <c:pt idx="88">
                <c:v>2.81</c:v>
              </c:pt>
              <c:pt idx="89">
                <c:v>2.61</c:v>
              </c:pt>
              <c:pt idx="90">
                <c:v>2.99</c:v>
              </c:pt>
              <c:pt idx="91">
                <c:v>2.81</c:v>
              </c:pt>
              <c:pt idx="92">
                <c:v>2.73</c:v>
              </c:pt>
              <c:pt idx="93">
                <c:v>3.27</c:v>
              </c:pt>
              <c:pt idx="94">
                <c:v>3.52</c:v>
              </c:pt>
              <c:pt idx="95">
                <c:v>2.72</c:v>
              </c:pt>
              <c:pt idx="96">
                <c:v>2.73</c:v>
              </c:pt>
              <c:pt idx="97">
                <c:v>3.88</c:v>
              </c:pt>
              <c:pt idx="98">
                <c:v>3.09</c:v>
              </c:pt>
              <c:pt idx="99">
                <c:v>2.75</c:v>
              </c:pt>
              <c:pt idx="100">
                <c:v>3.05</c:v>
              </c:pt>
              <c:pt idx="101">
                <c:v>3.02</c:v>
              </c:pt>
              <c:pt idx="102">
                <c:v>2.76</c:v>
              </c:pt>
              <c:pt idx="103">
                <c:v>2.81</c:v>
              </c:pt>
              <c:pt idx="104">
                <c:v>3.06</c:v>
              </c:pt>
              <c:pt idx="105">
                <c:v>2.96</c:v>
              </c:pt>
              <c:pt idx="106">
                <c:v>2.94</c:v>
              </c:pt>
              <c:pt idx="107">
                <c:v>3.07</c:v>
              </c:pt>
              <c:pt idx="108">
                <c:v>3.06</c:v>
              </c:pt>
              <c:pt idx="109">
                <c:v>2.87</c:v>
              </c:pt>
              <c:pt idx="110">
                <c:v>3.19</c:v>
              </c:pt>
              <c:pt idx="111">
                <c:v>2.86</c:v>
              </c:pt>
              <c:pt idx="112">
                <c:v>2.63</c:v>
              </c:pt>
              <c:pt idx="113">
                <c:v>2.99</c:v>
              </c:pt>
              <c:pt idx="114">
                <c:v>3.14</c:v>
              </c:pt>
              <c:pt idx="115">
                <c:v>3.11</c:v>
              </c:pt>
              <c:pt idx="116">
                <c:v>2.88</c:v>
              </c:pt>
              <c:pt idx="117">
                <c:v>3.27</c:v>
              </c:pt>
              <c:pt idx="118">
                <c:v>3.15</c:v>
              </c:pt>
              <c:pt idx="119">
                <c:v>3.16</c:v>
              </c:pt>
              <c:pt idx="120">
                <c:v>2.89</c:v>
              </c:pt>
              <c:pt idx="121">
                <c:v>3.89</c:v>
              </c:pt>
              <c:pt idx="122">
                <c:v>2.4700000000000002</c:v>
              </c:pt>
              <c:pt idx="123">
                <c:v>1.86</c:v>
              </c:pt>
              <c:pt idx="124">
                <c:v>4.59</c:v>
              </c:pt>
              <c:pt idx="125">
                <c:v>4.1399999999999997</c:v>
              </c:pt>
              <c:pt idx="126">
                <c:v>3.97</c:v>
              </c:pt>
              <c:pt idx="127">
                <c:v>4.0199999999999996</c:v>
              </c:pt>
              <c:pt idx="128">
                <c:v>2.19</c:v>
              </c:pt>
              <c:pt idx="129">
                <c:v>3.17</c:v>
              </c:pt>
              <c:pt idx="130">
                <c:v>3.77</c:v>
              </c:pt>
              <c:pt idx="131">
                <c:v>3.79</c:v>
              </c:pt>
              <c:pt idx="132">
                <c:v>3.69</c:v>
              </c:pt>
              <c:pt idx="133">
                <c:v>3.62</c:v>
              </c:pt>
              <c:pt idx="134">
                <c:v>3.72</c:v>
              </c:pt>
              <c:pt idx="135">
                <c:v>3.74</c:v>
              </c:pt>
              <c:pt idx="136">
                <c:v>3.68</c:v>
              </c:pt>
              <c:pt idx="137">
                <c:v>3.87</c:v>
              </c:pt>
              <c:pt idx="138">
                <c:v>3.64</c:v>
              </c:pt>
              <c:pt idx="139">
                <c:v>3.72</c:v>
              </c:pt>
              <c:pt idx="140">
                <c:v>3.61</c:v>
              </c:pt>
              <c:pt idx="141">
                <c:v>3.5</c:v>
              </c:pt>
              <c:pt idx="142">
                <c:v>3.88</c:v>
              </c:pt>
              <c:pt idx="143">
                <c:v>2.94</c:v>
              </c:pt>
              <c:pt idx="144">
                <c:v>3.63</c:v>
              </c:pt>
            </c:numLit>
          </c:val>
        </c:ser>
        <c:ser>
          <c:idx val="2"/>
          <c:order val="2"/>
          <c:tx>
            <c:v>Average of %nice</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numLit>
          </c:val>
        </c:ser>
        <c:ser>
          <c:idx val="3"/>
          <c:order val="3"/>
          <c:tx>
            <c:v>Average of %iowait</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0.01</c:v>
              </c:pt>
              <c:pt idx="1">
                <c:v>0</c:v>
              </c:pt>
              <c:pt idx="2">
                <c:v>0.01</c:v>
              </c:pt>
              <c:pt idx="3">
                <c:v>0</c:v>
              </c:pt>
              <c:pt idx="4">
                <c:v>0</c:v>
              </c:pt>
              <c:pt idx="5">
                <c:v>0.16</c:v>
              </c:pt>
              <c:pt idx="6">
                <c:v>0.03</c:v>
              </c:pt>
              <c:pt idx="7">
                <c:v>5.34</c:v>
              </c:pt>
              <c:pt idx="8">
                <c:v>6.99</c:v>
              </c:pt>
              <c:pt idx="9">
                <c:v>7.79</c:v>
              </c:pt>
              <c:pt idx="10">
                <c:v>5.74</c:v>
              </c:pt>
              <c:pt idx="11">
                <c:v>0.06</c:v>
              </c:pt>
              <c:pt idx="12">
                <c:v>0.12</c:v>
              </c:pt>
              <c:pt idx="13">
                <c:v>0</c:v>
              </c:pt>
              <c:pt idx="14">
                <c:v>0.01</c:v>
              </c:pt>
              <c:pt idx="15">
                <c:v>0.01</c:v>
              </c:pt>
              <c:pt idx="16">
                <c:v>0.01</c:v>
              </c:pt>
              <c:pt idx="17">
                <c:v>0.04</c:v>
              </c:pt>
              <c:pt idx="18">
                <c:v>0.01</c:v>
              </c:pt>
              <c:pt idx="19">
                <c:v>0.01</c:v>
              </c:pt>
              <c:pt idx="20">
                <c:v>0.02</c:v>
              </c:pt>
              <c:pt idx="21">
                <c:v>0.01</c:v>
              </c:pt>
              <c:pt idx="22">
                <c:v>0.02</c:v>
              </c:pt>
              <c:pt idx="23">
                <c:v>0.02</c:v>
              </c:pt>
              <c:pt idx="24">
                <c:v>0.01</c:v>
              </c:pt>
              <c:pt idx="25">
                <c:v>0.02</c:v>
              </c:pt>
              <c:pt idx="26">
                <c:v>0.18</c:v>
              </c:pt>
              <c:pt idx="27">
                <c:v>0.15</c:v>
              </c:pt>
              <c:pt idx="28">
                <c:v>0.16</c:v>
              </c:pt>
              <c:pt idx="29">
                <c:v>0.05</c:v>
              </c:pt>
              <c:pt idx="30">
                <c:v>0.13</c:v>
              </c:pt>
              <c:pt idx="31">
                <c:v>0.12</c:v>
              </c:pt>
              <c:pt idx="32">
                <c:v>0.02</c:v>
              </c:pt>
              <c:pt idx="33">
                <c:v>0.02</c:v>
              </c:pt>
              <c:pt idx="34">
                <c:v>0.02</c:v>
              </c:pt>
              <c:pt idx="35">
                <c:v>0.02</c:v>
              </c:pt>
              <c:pt idx="36">
                <c:v>0.02</c:v>
              </c:pt>
              <c:pt idx="37">
                <c:v>0.02</c:v>
              </c:pt>
              <c:pt idx="38">
                <c:v>0.02</c:v>
              </c:pt>
              <c:pt idx="39">
                <c:v>0.02</c:v>
              </c:pt>
              <c:pt idx="40">
                <c:v>0.02</c:v>
              </c:pt>
              <c:pt idx="41">
                <c:v>0.02</c:v>
              </c:pt>
              <c:pt idx="42">
                <c:v>0.01</c:v>
              </c:pt>
              <c:pt idx="43">
                <c:v>0.02</c:v>
              </c:pt>
              <c:pt idx="44">
                <c:v>0.02</c:v>
              </c:pt>
              <c:pt idx="45">
                <c:v>0.02</c:v>
              </c:pt>
              <c:pt idx="46">
                <c:v>0.02</c:v>
              </c:pt>
              <c:pt idx="47">
                <c:v>0.01</c:v>
              </c:pt>
              <c:pt idx="48">
                <c:v>0.02</c:v>
              </c:pt>
              <c:pt idx="49">
                <c:v>0.02</c:v>
              </c:pt>
              <c:pt idx="50">
                <c:v>0.01</c:v>
              </c:pt>
              <c:pt idx="51">
                <c:v>0.02</c:v>
              </c:pt>
              <c:pt idx="52">
                <c:v>0.02</c:v>
              </c:pt>
              <c:pt idx="53">
                <c:v>0.01</c:v>
              </c:pt>
              <c:pt idx="54">
                <c:v>0.02</c:v>
              </c:pt>
              <c:pt idx="55">
                <c:v>0.02</c:v>
              </c:pt>
              <c:pt idx="56">
                <c:v>0.02</c:v>
              </c:pt>
              <c:pt idx="57">
                <c:v>0.02</c:v>
              </c:pt>
              <c:pt idx="58">
                <c:v>0.01</c:v>
              </c:pt>
              <c:pt idx="59">
                <c:v>0.02</c:v>
              </c:pt>
              <c:pt idx="60">
                <c:v>0.02</c:v>
              </c:pt>
              <c:pt idx="61">
                <c:v>0.02</c:v>
              </c:pt>
              <c:pt idx="62">
                <c:v>0.02</c:v>
              </c:pt>
              <c:pt idx="63">
                <c:v>0.02</c:v>
              </c:pt>
              <c:pt idx="64">
                <c:v>0.02</c:v>
              </c:pt>
              <c:pt idx="65">
                <c:v>0.03</c:v>
              </c:pt>
              <c:pt idx="66">
                <c:v>0.01</c:v>
              </c:pt>
              <c:pt idx="67">
                <c:v>0.02</c:v>
              </c:pt>
              <c:pt idx="68">
                <c:v>0.02</c:v>
              </c:pt>
              <c:pt idx="69">
                <c:v>0.02</c:v>
              </c:pt>
              <c:pt idx="70">
                <c:v>0.02</c:v>
              </c:pt>
              <c:pt idx="71">
                <c:v>0.02</c:v>
              </c:pt>
              <c:pt idx="72">
                <c:v>0.02</c:v>
              </c:pt>
              <c:pt idx="73">
                <c:v>0.02</c:v>
              </c:pt>
              <c:pt idx="74">
                <c:v>0.02</c:v>
              </c:pt>
              <c:pt idx="75">
                <c:v>0.01</c:v>
              </c:pt>
              <c:pt idx="76">
                <c:v>0.02</c:v>
              </c:pt>
              <c:pt idx="77">
                <c:v>0.02</c:v>
              </c:pt>
              <c:pt idx="78">
                <c:v>0.03</c:v>
              </c:pt>
              <c:pt idx="79">
                <c:v>0.03</c:v>
              </c:pt>
              <c:pt idx="80">
                <c:v>0.03</c:v>
              </c:pt>
              <c:pt idx="81">
                <c:v>0.03</c:v>
              </c:pt>
              <c:pt idx="82">
                <c:v>0.03</c:v>
              </c:pt>
              <c:pt idx="83">
                <c:v>0.03</c:v>
              </c:pt>
              <c:pt idx="84">
                <c:v>0.03</c:v>
              </c:pt>
              <c:pt idx="85">
                <c:v>0.03</c:v>
              </c:pt>
              <c:pt idx="86">
                <c:v>0.03</c:v>
              </c:pt>
              <c:pt idx="87">
                <c:v>0.02</c:v>
              </c:pt>
              <c:pt idx="88">
                <c:v>0.03</c:v>
              </c:pt>
              <c:pt idx="89">
                <c:v>0.03</c:v>
              </c:pt>
              <c:pt idx="90">
                <c:v>0.03</c:v>
              </c:pt>
              <c:pt idx="91">
                <c:v>0.03</c:v>
              </c:pt>
              <c:pt idx="92">
                <c:v>0.02</c:v>
              </c:pt>
              <c:pt idx="93">
                <c:v>0.03</c:v>
              </c:pt>
              <c:pt idx="94">
                <c:v>0.03</c:v>
              </c:pt>
              <c:pt idx="95">
                <c:v>0.03</c:v>
              </c:pt>
              <c:pt idx="96">
                <c:v>0.03</c:v>
              </c:pt>
              <c:pt idx="97">
                <c:v>0.02</c:v>
              </c:pt>
              <c:pt idx="98">
                <c:v>0.03</c:v>
              </c:pt>
              <c:pt idx="99">
                <c:v>0.02</c:v>
              </c:pt>
              <c:pt idx="100">
                <c:v>0.03</c:v>
              </c:pt>
              <c:pt idx="101">
                <c:v>0.03</c:v>
              </c:pt>
              <c:pt idx="102">
                <c:v>0.03</c:v>
              </c:pt>
              <c:pt idx="103">
                <c:v>0.03</c:v>
              </c:pt>
              <c:pt idx="104">
                <c:v>0.03</c:v>
              </c:pt>
              <c:pt idx="105">
                <c:v>0.03</c:v>
              </c:pt>
              <c:pt idx="106">
                <c:v>0.03</c:v>
              </c:pt>
              <c:pt idx="107">
                <c:v>0.03</c:v>
              </c:pt>
              <c:pt idx="108">
                <c:v>0.03</c:v>
              </c:pt>
              <c:pt idx="109">
                <c:v>0.03</c:v>
              </c:pt>
              <c:pt idx="110">
                <c:v>0.03</c:v>
              </c:pt>
              <c:pt idx="111">
                <c:v>0.03</c:v>
              </c:pt>
              <c:pt idx="112">
                <c:v>0.03</c:v>
              </c:pt>
              <c:pt idx="113">
                <c:v>0.03</c:v>
              </c:pt>
              <c:pt idx="114">
                <c:v>0.02</c:v>
              </c:pt>
              <c:pt idx="115">
                <c:v>0.03</c:v>
              </c:pt>
              <c:pt idx="116">
                <c:v>0.02</c:v>
              </c:pt>
              <c:pt idx="117">
                <c:v>0.03</c:v>
              </c:pt>
              <c:pt idx="118">
                <c:v>0.03</c:v>
              </c:pt>
              <c:pt idx="119">
                <c:v>0.03</c:v>
              </c:pt>
              <c:pt idx="120">
                <c:v>0.03</c:v>
              </c:pt>
              <c:pt idx="121">
                <c:v>0.03</c:v>
              </c:pt>
              <c:pt idx="122">
                <c:v>0.01</c:v>
              </c:pt>
              <c:pt idx="123">
                <c:v>0</c:v>
              </c:pt>
              <c:pt idx="124">
                <c:v>0</c:v>
              </c:pt>
              <c:pt idx="125">
                <c:v>0.01</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0.01</c:v>
              </c:pt>
            </c:numLit>
          </c:val>
        </c:ser>
        <c:ser>
          <c:idx val="4"/>
          <c:order val="4"/>
          <c:tx>
            <c:v>Average of %steal</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numLit>
          </c:val>
        </c:ser>
        <c:ser>
          <c:idx val="5"/>
          <c:order val="5"/>
          <c:tx>
            <c:v>Average of %idle</c:v>
          </c:tx>
          <c:cat>
            <c:strLit>
              <c:ptCount val="145"/>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pt idx="32">
                <c:v>160</c:v>
              </c:pt>
              <c:pt idx="33">
                <c:v>165</c:v>
              </c:pt>
              <c:pt idx="34">
                <c:v>170</c:v>
              </c:pt>
              <c:pt idx="35">
                <c:v>175</c:v>
              </c:pt>
              <c:pt idx="36">
                <c:v>180</c:v>
              </c:pt>
              <c:pt idx="37">
                <c:v>185</c:v>
              </c:pt>
              <c:pt idx="38">
                <c:v>190</c:v>
              </c:pt>
              <c:pt idx="39">
                <c:v>195</c:v>
              </c:pt>
              <c:pt idx="40">
                <c:v>200</c:v>
              </c:pt>
              <c:pt idx="41">
                <c:v>205</c:v>
              </c:pt>
              <c:pt idx="42">
                <c:v>210</c:v>
              </c:pt>
              <c:pt idx="43">
                <c:v>215</c:v>
              </c:pt>
              <c:pt idx="44">
                <c:v>220</c:v>
              </c:pt>
              <c:pt idx="45">
                <c:v>225</c:v>
              </c:pt>
              <c:pt idx="46">
                <c:v>230</c:v>
              </c:pt>
              <c:pt idx="47">
                <c:v>235</c:v>
              </c:pt>
              <c:pt idx="48">
                <c:v>240</c:v>
              </c:pt>
              <c:pt idx="49">
                <c:v>245</c:v>
              </c:pt>
              <c:pt idx="50">
                <c:v>250</c:v>
              </c:pt>
              <c:pt idx="51">
                <c:v>255</c:v>
              </c:pt>
              <c:pt idx="52">
                <c:v>260</c:v>
              </c:pt>
              <c:pt idx="53">
                <c:v>265</c:v>
              </c:pt>
              <c:pt idx="54">
                <c:v>270</c:v>
              </c:pt>
              <c:pt idx="55">
                <c:v>275</c:v>
              </c:pt>
              <c:pt idx="56">
                <c:v>280</c:v>
              </c:pt>
              <c:pt idx="57">
                <c:v>285</c:v>
              </c:pt>
              <c:pt idx="58">
                <c:v>290</c:v>
              </c:pt>
              <c:pt idx="59">
                <c:v>295</c:v>
              </c:pt>
              <c:pt idx="60">
                <c:v>300</c:v>
              </c:pt>
              <c:pt idx="61">
                <c:v>305</c:v>
              </c:pt>
              <c:pt idx="62">
                <c:v>310</c:v>
              </c:pt>
              <c:pt idx="63">
                <c:v>315</c:v>
              </c:pt>
              <c:pt idx="64">
                <c:v>320</c:v>
              </c:pt>
              <c:pt idx="65">
                <c:v>325</c:v>
              </c:pt>
              <c:pt idx="66">
                <c:v>330</c:v>
              </c:pt>
              <c:pt idx="67">
                <c:v>335</c:v>
              </c:pt>
              <c:pt idx="68">
                <c:v>340</c:v>
              </c:pt>
              <c:pt idx="69">
                <c:v>345</c:v>
              </c:pt>
              <c:pt idx="70">
                <c:v>350</c:v>
              </c:pt>
              <c:pt idx="71">
                <c:v>355</c:v>
              </c:pt>
              <c:pt idx="72">
                <c:v>360</c:v>
              </c:pt>
              <c:pt idx="73">
                <c:v>365</c:v>
              </c:pt>
              <c:pt idx="74">
                <c:v>370</c:v>
              </c:pt>
              <c:pt idx="75">
                <c:v>375</c:v>
              </c:pt>
              <c:pt idx="76">
                <c:v>380</c:v>
              </c:pt>
              <c:pt idx="77">
                <c:v>385</c:v>
              </c:pt>
              <c:pt idx="78">
                <c:v>390</c:v>
              </c:pt>
              <c:pt idx="79">
                <c:v>395</c:v>
              </c:pt>
              <c:pt idx="80">
                <c:v>400</c:v>
              </c:pt>
              <c:pt idx="81">
                <c:v>405</c:v>
              </c:pt>
              <c:pt idx="82">
                <c:v>410</c:v>
              </c:pt>
              <c:pt idx="83">
                <c:v>415</c:v>
              </c:pt>
              <c:pt idx="84">
                <c:v>420</c:v>
              </c:pt>
              <c:pt idx="85">
                <c:v>425</c:v>
              </c:pt>
              <c:pt idx="86">
                <c:v>430</c:v>
              </c:pt>
              <c:pt idx="87">
                <c:v>435</c:v>
              </c:pt>
              <c:pt idx="88">
                <c:v>440</c:v>
              </c:pt>
              <c:pt idx="89">
                <c:v>445</c:v>
              </c:pt>
              <c:pt idx="90">
                <c:v>450</c:v>
              </c:pt>
              <c:pt idx="91">
                <c:v>455</c:v>
              </c:pt>
              <c:pt idx="92">
                <c:v>460</c:v>
              </c:pt>
              <c:pt idx="93">
                <c:v>465</c:v>
              </c:pt>
              <c:pt idx="94">
                <c:v>470</c:v>
              </c:pt>
              <c:pt idx="95">
                <c:v>475</c:v>
              </c:pt>
              <c:pt idx="96">
                <c:v>480</c:v>
              </c:pt>
              <c:pt idx="97">
                <c:v>485</c:v>
              </c:pt>
              <c:pt idx="98">
                <c:v>490</c:v>
              </c:pt>
              <c:pt idx="99">
                <c:v>495</c:v>
              </c:pt>
              <c:pt idx="100">
                <c:v>500</c:v>
              </c:pt>
              <c:pt idx="101">
                <c:v>505</c:v>
              </c:pt>
              <c:pt idx="102">
                <c:v>510</c:v>
              </c:pt>
              <c:pt idx="103">
                <c:v>515</c:v>
              </c:pt>
              <c:pt idx="104">
                <c:v>520</c:v>
              </c:pt>
              <c:pt idx="105">
                <c:v>525</c:v>
              </c:pt>
              <c:pt idx="106">
                <c:v>530</c:v>
              </c:pt>
              <c:pt idx="107">
                <c:v>535</c:v>
              </c:pt>
              <c:pt idx="108">
                <c:v>540</c:v>
              </c:pt>
              <c:pt idx="109">
                <c:v>545</c:v>
              </c:pt>
              <c:pt idx="110">
                <c:v>550</c:v>
              </c:pt>
              <c:pt idx="111">
                <c:v>555</c:v>
              </c:pt>
              <c:pt idx="112">
                <c:v>560</c:v>
              </c:pt>
              <c:pt idx="113">
                <c:v>565</c:v>
              </c:pt>
              <c:pt idx="114">
                <c:v>570</c:v>
              </c:pt>
              <c:pt idx="115">
                <c:v>575</c:v>
              </c:pt>
              <c:pt idx="116">
                <c:v>580</c:v>
              </c:pt>
              <c:pt idx="117">
                <c:v>585</c:v>
              </c:pt>
              <c:pt idx="118">
                <c:v>590</c:v>
              </c:pt>
              <c:pt idx="119">
                <c:v>595</c:v>
              </c:pt>
              <c:pt idx="120">
                <c:v>600</c:v>
              </c:pt>
              <c:pt idx="121">
                <c:v>605</c:v>
              </c:pt>
              <c:pt idx="122">
                <c:v>610</c:v>
              </c:pt>
              <c:pt idx="123">
                <c:v>615</c:v>
              </c:pt>
              <c:pt idx="124">
                <c:v>620</c:v>
              </c:pt>
              <c:pt idx="125">
                <c:v>625</c:v>
              </c:pt>
              <c:pt idx="126">
                <c:v>630</c:v>
              </c:pt>
              <c:pt idx="127">
                <c:v>635</c:v>
              </c:pt>
              <c:pt idx="128">
                <c:v>640</c:v>
              </c:pt>
              <c:pt idx="129">
                <c:v>645</c:v>
              </c:pt>
              <c:pt idx="130">
                <c:v>650</c:v>
              </c:pt>
              <c:pt idx="131">
                <c:v>655</c:v>
              </c:pt>
              <c:pt idx="132">
                <c:v>660</c:v>
              </c:pt>
              <c:pt idx="133">
                <c:v>665</c:v>
              </c:pt>
              <c:pt idx="134">
                <c:v>670</c:v>
              </c:pt>
              <c:pt idx="135">
                <c:v>675</c:v>
              </c:pt>
              <c:pt idx="136">
                <c:v>680</c:v>
              </c:pt>
              <c:pt idx="137">
                <c:v>685</c:v>
              </c:pt>
              <c:pt idx="138">
                <c:v>690</c:v>
              </c:pt>
              <c:pt idx="139">
                <c:v>695</c:v>
              </c:pt>
              <c:pt idx="140">
                <c:v>700</c:v>
              </c:pt>
              <c:pt idx="141">
                <c:v>705</c:v>
              </c:pt>
              <c:pt idx="142">
                <c:v>710</c:v>
              </c:pt>
              <c:pt idx="143">
                <c:v>715</c:v>
              </c:pt>
              <c:pt idx="144">
                <c:v>720</c:v>
              </c:pt>
            </c:strLit>
          </c:cat>
          <c:val>
            <c:numLit>
              <c:formatCode>General</c:formatCode>
              <c:ptCount val="145"/>
              <c:pt idx="0">
                <c:v>99.61</c:v>
              </c:pt>
              <c:pt idx="1">
                <c:v>99.72</c:v>
              </c:pt>
              <c:pt idx="2">
                <c:v>99.83</c:v>
              </c:pt>
              <c:pt idx="3">
                <c:v>99.9</c:v>
              </c:pt>
              <c:pt idx="4">
                <c:v>99.9</c:v>
              </c:pt>
              <c:pt idx="5">
                <c:v>92.36</c:v>
              </c:pt>
              <c:pt idx="6">
                <c:v>93.62</c:v>
              </c:pt>
              <c:pt idx="7">
                <c:v>57.93</c:v>
              </c:pt>
              <c:pt idx="8">
                <c:v>60.89</c:v>
              </c:pt>
              <c:pt idx="9">
                <c:v>61.18</c:v>
              </c:pt>
              <c:pt idx="10">
                <c:v>66.260000000000005</c:v>
              </c:pt>
              <c:pt idx="11">
                <c:v>96.03</c:v>
              </c:pt>
              <c:pt idx="12">
                <c:v>88.78</c:v>
              </c:pt>
              <c:pt idx="13">
                <c:v>65.64</c:v>
              </c:pt>
              <c:pt idx="14">
                <c:v>65.63</c:v>
              </c:pt>
              <c:pt idx="15">
                <c:v>65.55</c:v>
              </c:pt>
              <c:pt idx="16">
                <c:v>67.25</c:v>
              </c:pt>
              <c:pt idx="17">
                <c:v>63.57</c:v>
              </c:pt>
              <c:pt idx="18">
                <c:v>68.209999999999994</c:v>
              </c:pt>
              <c:pt idx="19">
                <c:v>71.38</c:v>
              </c:pt>
              <c:pt idx="20">
                <c:v>69.3</c:v>
              </c:pt>
              <c:pt idx="21">
                <c:v>69.66</c:v>
              </c:pt>
              <c:pt idx="22">
                <c:v>61.98</c:v>
              </c:pt>
              <c:pt idx="23">
                <c:v>72.55</c:v>
              </c:pt>
              <c:pt idx="24">
                <c:v>68.42</c:v>
              </c:pt>
              <c:pt idx="25">
                <c:v>66.239999999999995</c:v>
              </c:pt>
              <c:pt idx="26">
                <c:v>65.22</c:v>
              </c:pt>
              <c:pt idx="27">
                <c:v>70.569999999999993</c:v>
              </c:pt>
              <c:pt idx="28">
                <c:v>69.430000000000007</c:v>
              </c:pt>
              <c:pt idx="29">
                <c:v>67.849999999999994</c:v>
              </c:pt>
              <c:pt idx="30">
                <c:v>69.42</c:v>
              </c:pt>
              <c:pt idx="31">
                <c:v>69.61</c:v>
              </c:pt>
              <c:pt idx="32">
                <c:v>67.27</c:v>
              </c:pt>
              <c:pt idx="33">
                <c:v>70.5</c:v>
              </c:pt>
              <c:pt idx="34">
                <c:v>67.63</c:v>
              </c:pt>
              <c:pt idx="35">
                <c:v>70.650000000000006</c:v>
              </c:pt>
              <c:pt idx="36">
                <c:v>71.56</c:v>
              </c:pt>
              <c:pt idx="37">
                <c:v>70.650000000000006</c:v>
              </c:pt>
              <c:pt idx="38">
                <c:v>69.13</c:v>
              </c:pt>
              <c:pt idx="39">
                <c:v>73.459999999999994</c:v>
              </c:pt>
              <c:pt idx="40">
                <c:v>68.680000000000007</c:v>
              </c:pt>
              <c:pt idx="41">
                <c:v>68.67</c:v>
              </c:pt>
              <c:pt idx="42">
                <c:v>71.42</c:v>
              </c:pt>
              <c:pt idx="43">
                <c:v>70.16</c:v>
              </c:pt>
              <c:pt idx="44">
                <c:v>71.56</c:v>
              </c:pt>
              <c:pt idx="45">
                <c:v>69.72</c:v>
              </c:pt>
              <c:pt idx="46">
                <c:v>70.959999999999994</c:v>
              </c:pt>
              <c:pt idx="47">
                <c:v>67.709999999999994</c:v>
              </c:pt>
              <c:pt idx="48">
                <c:v>71.86</c:v>
              </c:pt>
              <c:pt idx="49">
                <c:v>71.760000000000005</c:v>
              </c:pt>
              <c:pt idx="50">
                <c:v>69.02</c:v>
              </c:pt>
              <c:pt idx="51">
                <c:v>68.27</c:v>
              </c:pt>
              <c:pt idx="52">
                <c:v>71.52</c:v>
              </c:pt>
              <c:pt idx="53">
                <c:v>70.97</c:v>
              </c:pt>
              <c:pt idx="54">
                <c:v>70.8</c:v>
              </c:pt>
              <c:pt idx="55">
                <c:v>69.69</c:v>
              </c:pt>
              <c:pt idx="56">
                <c:v>70.7</c:v>
              </c:pt>
              <c:pt idx="57">
                <c:v>72.36</c:v>
              </c:pt>
              <c:pt idx="58">
                <c:v>73.2</c:v>
              </c:pt>
              <c:pt idx="59">
                <c:v>72.41</c:v>
              </c:pt>
              <c:pt idx="60">
                <c:v>69.92</c:v>
              </c:pt>
              <c:pt idx="61">
                <c:v>72.41</c:v>
              </c:pt>
              <c:pt idx="62">
                <c:v>72.14</c:v>
              </c:pt>
              <c:pt idx="63">
                <c:v>71.53</c:v>
              </c:pt>
              <c:pt idx="64">
                <c:v>75.34</c:v>
              </c:pt>
              <c:pt idx="65">
                <c:v>70.930000000000007</c:v>
              </c:pt>
              <c:pt idx="66">
                <c:v>71.09</c:v>
              </c:pt>
              <c:pt idx="67">
                <c:v>73.89</c:v>
              </c:pt>
              <c:pt idx="68">
                <c:v>72.28</c:v>
              </c:pt>
              <c:pt idx="69">
                <c:v>71.91</c:v>
              </c:pt>
              <c:pt idx="70">
                <c:v>74.39</c:v>
              </c:pt>
              <c:pt idx="71">
                <c:v>72.599999999999994</c:v>
              </c:pt>
              <c:pt idx="72">
                <c:v>73.27</c:v>
              </c:pt>
              <c:pt idx="73">
                <c:v>72.66</c:v>
              </c:pt>
              <c:pt idx="74">
                <c:v>72.64</c:v>
              </c:pt>
              <c:pt idx="75">
                <c:v>73.150000000000006</c:v>
              </c:pt>
              <c:pt idx="76">
                <c:v>72.56</c:v>
              </c:pt>
              <c:pt idx="77">
                <c:v>72.41</c:v>
              </c:pt>
              <c:pt idx="78">
                <c:v>71.930000000000007</c:v>
              </c:pt>
              <c:pt idx="79">
                <c:v>70.69</c:v>
              </c:pt>
              <c:pt idx="80">
                <c:v>71.290000000000006</c:v>
              </c:pt>
              <c:pt idx="81">
                <c:v>71.75</c:v>
              </c:pt>
              <c:pt idx="82">
                <c:v>71.260000000000005</c:v>
              </c:pt>
              <c:pt idx="83">
                <c:v>71.94</c:v>
              </c:pt>
              <c:pt idx="84">
                <c:v>71.34</c:v>
              </c:pt>
              <c:pt idx="85">
                <c:v>71.16</c:v>
              </c:pt>
              <c:pt idx="86">
                <c:v>72.38</c:v>
              </c:pt>
              <c:pt idx="87">
                <c:v>71.010000000000005</c:v>
              </c:pt>
              <c:pt idx="88">
                <c:v>71.900000000000006</c:v>
              </c:pt>
              <c:pt idx="89">
                <c:v>72.63</c:v>
              </c:pt>
              <c:pt idx="90">
                <c:v>70.680000000000007</c:v>
              </c:pt>
              <c:pt idx="91">
                <c:v>72.17</c:v>
              </c:pt>
              <c:pt idx="92">
                <c:v>71.069999999999993</c:v>
              </c:pt>
              <c:pt idx="93">
                <c:v>72.010000000000005</c:v>
              </c:pt>
              <c:pt idx="94">
                <c:v>70.790000000000006</c:v>
              </c:pt>
              <c:pt idx="95">
                <c:v>71.12</c:v>
              </c:pt>
              <c:pt idx="96">
                <c:v>73.67</c:v>
              </c:pt>
              <c:pt idx="97">
                <c:v>70.41</c:v>
              </c:pt>
              <c:pt idx="98">
                <c:v>71.510000000000005</c:v>
              </c:pt>
              <c:pt idx="99">
                <c:v>72.94</c:v>
              </c:pt>
              <c:pt idx="100">
                <c:v>71.13</c:v>
              </c:pt>
              <c:pt idx="101">
                <c:v>70.77</c:v>
              </c:pt>
              <c:pt idx="102">
                <c:v>73.55</c:v>
              </c:pt>
              <c:pt idx="103">
                <c:v>71.58</c:v>
              </c:pt>
              <c:pt idx="104">
                <c:v>71.31</c:v>
              </c:pt>
              <c:pt idx="105">
                <c:v>72.27</c:v>
              </c:pt>
              <c:pt idx="106">
                <c:v>71.430000000000007</c:v>
              </c:pt>
              <c:pt idx="107">
                <c:v>69.86</c:v>
              </c:pt>
              <c:pt idx="108">
                <c:v>72.98</c:v>
              </c:pt>
              <c:pt idx="109">
                <c:v>72.540000000000006</c:v>
              </c:pt>
              <c:pt idx="110">
                <c:v>69.319999999999993</c:v>
              </c:pt>
              <c:pt idx="111">
                <c:v>73.77</c:v>
              </c:pt>
              <c:pt idx="112">
                <c:v>70.86</c:v>
              </c:pt>
              <c:pt idx="113">
                <c:v>70.98</c:v>
              </c:pt>
              <c:pt idx="114">
                <c:v>72.39</c:v>
              </c:pt>
              <c:pt idx="115">
                <c:v>70.23</c:v>
              </c:pt>
              <c:pt idx="116">
                <c:v>71.25</c:v>
              </c:pt>
              <c:pt idx="117">
                <c:v>72.33</c:v>
              </c:pt>
              <c:pt idx="118">
                <c:v>70.930000000000007</c:v>
              </c:pt>
              <c:pt idx="119">
                <c:v>70.61</c:v>
              </c:pt>
              <c:pt idx="120">
                <c:v>72.209999999999994</c:v>
              </c:pt>
              <c:pt idx="121">
                <c:v>70.03</c:v>
              </c:pt>
              <c:pt idx="122">
                <c:v>76.44</c:v>
              </c:pt>
              <c:pt idx="123">
                <c:v>79.05</c:v>
              </c:pt>
              <c:pt idx="124">
                <c:v>64.77</c:v>
              </c:pt>
              <c:pt idx="125">
                <c:v>66.78</c:v>
              </c:pt>
              <c:pt idx="126">
                <c:v>67.87</c:v>
              </c:pt>
              <c:pt idx="127">
                <c:v>68.12</c:v>
              </c:pt>
              <c:pt idx="128">
                <c:v>85.4</c:v>
              </c:pt>
              <c:pt idx="129">
                <c:v>75.37</c:v>
              </c:pt>
              <c:pt idx="130">
                <c:v>68.92</c:v>
              </c:pt>
              <c:pt idx="131">
                <c:v>68.11</c:v>
              </c:pt>
              <c:pt idx="132">
                <c:v>68.62</c:v>
              </c:pt>
              <c:pt idx="133">
                <c:v>68.3</c:v>
              </c:pt>
              <c:pt idx="134">
                <c:v>68.209999999999994</c:v>
              </c:pt>
              <c:pt idx="135">
                <c:v>68.05</c:v>
              </c:pt>
              <c:pt idx="136">
                <c:v>67.27</c:v>
              </c:pt>
              <c:pt idx="137">
                <c:v>68.47</c:v>
              </c:pt>
              <c:pt idx="138">
                <c:v>68.5</c:v>
              </c:pt>
              <c:pt idx="139">
                <c:v>68.099999999999994</c:v>
              </c:pt>
              <c:pt idx="140">
                <c:v>67.959999999999994</c:v>
              </c:pt>
              <c:pt idx="141">
                <c:v>67.66</c:v>
              </c:pt>
              <c:pt idx="142">
                <c:v>68.239999999999995</c:v>
              </c:pt>
              <c:pt idx="143">
                <c:v>76.89</c:v>
              </c:pt>
              <c:pt idx="144">
                <c:v>95.01</c:v>
              </c:pt>
            </c:numLit>
          </c:val>
        </c:ser>
        <c:dLbls>
          <c:showLegendKey val="0"/>
          <c:showVal val="0"/>
          <c:showCatName val="0"/>
          <c:showSerName val="0"/>
          <c:showPercent val="0"/>
          <c:showBubbleSize val="0"/>
        </c:dLbls>
        <c:axId val="527631712"/>
        <c:axId val="527628968"/>
      </c:areaChart>
      <c:catAx>
        <c:axId val="527631712"/>
        <c:scaling>
          <c:orientation val="minMax"/>
        </c:scaling>
        <c:delete val="0"/>
        <c:axPos val="b"/>
        <c:numFmt formatCode="General" sourceLinked="1"/>
        <c:majorTickMark val="none"/>
        <c:minorTickMark val="none"/>
        <c:tickLblPos val="nextTo"/>
        <c:crossAx val="527628968"/>
        <c:crosses val="autoZero"/>
        <c:auto val="1"/>
        <c:lblAlgn val="ctr"/>
        <c:lblOffset val="100"/>
        <c:noMultiLvlLbl val="0"/>
      </c:catAx>
      <c:valAx>
        <c:axId val="527628968"/>
        <c:scaling>
          <c:orientation val="minMax"/>
        </c:scaling>
        <c:delete val="0"/>
        <c:axPos val="l"/>
        <c:majorGridlines/>
        <c:title>
          <c:layout/>
          <c:overlay val="0"/>
        </c:title>
        <c:numFmt formatCode="General" sourceLinked="1"/>
        <c:majorTickMark val="none"/>
        <c:minorTickMark val="none"/>
        <c:tickLblPos val="nextTo"/>
        <c:crossAx val="527631712"/>
        <c:crosses val="autoZero"/>
        <c:crossBetween val="midCat"/>
      </c:valAx>
    </c:plotArea>
    <c:legend>
      <c:legendPos val="b"/>
      <c:layout/>
      <c:overlay val="0"/>
    </c:legend>
    <c:plotVisOnly val="1"/>
    <c:dispBlanksAs val="gap"/>
    <c:showDLblsOverMax val="0"/>
  </c:chart>
  <c:spPr>
    <a:ln>
      <a:solidFill>
        <a:schemeClr val="accent1"/>
      </a:solidFill>
    </a:ln>
  </c:spPr>
  <c:externalData r:id="rId1">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C5E76-D728-4DA2-ABA2-0E6DE18941A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43AEC17-C88B-4F23-BE1A-A39924098819}">
      <dgm:prSet phldrT="[Text]"/>
      <dgm:spPr/>
      <dgm:t>
        <a:bodyPr/>
        <a:lstStyle/>
        <a:p>
          <a:r>
            <a:rPr lang="en-US" dirty="0" smtClean="0"/>
            <a:t>Independent scale of CPU and storage capacity </a:t>
          </a:r>
          <a:endParaRPr lang="en-US" dirty="0"/>
        </a:p>
      </dgm:t>
    </dgm:pt>
    <dgm:pt modelId="{57EDE8DB-0C48-422E-ABA4-B1C57D025840}" type="parTrans" cxnId="{D665FC39-4A87-4CAB-89D3-8B05DB072BAD}">
      <dgm:prSet/>
      <dgm:spPr/>
      <dgm:t>
        <a:bodyPr/>
        <a:lstStyle/>
        <a:p>
          <a:endParaRPr lang="en-US"/>
        </a:p>
      </dgm:t>
    </dgm:pt>
    <dgm:pt modelId="{E3D47F91-3E1D-4C14-AC37-B05A354E2C3B}" type="sibTrans" cxnId="{D665FC39-4A87-4CAB-89D3-8B05DB072BAD}">
      <dgm:prSet/>
      <dgm:spPr/>
      <dgm:t>
        <a:bodyPr/>
        <a:lstStyle/>
        <a:p>
          <a:endParaRPr lang="en-US"/>
        </a:p>
      </dgm:t>
    </dgm:pt>
    <dgm:pt modelId="{C2EBF6F7-FCBD-49CD-ABB4-E87BA96A8A30}">
      <dgm:prSet phldrT="[Text]"/>
      <dgm:spPr/>
      <dgm:t>
        <a:bodyPr/>
        <a:lstStyle/>
        <a:p>
          <a:r>
            <a:rPr lang="en-US" dirty="0" err="1" smtClean="0"/>
            <a:t>Rightsize</a:t>
          </a:r>
          <a:r>
            <a:rPr lang="en-US" dirty="0" smtClean="0"/>
            <a:t> HW for each layer</a:t>
          </a:r>
          <a:endParaRPr lang="en-US" dirty="0"/>
        </a:p>
      </dgm:t>
    </dgm:pt>
    <dgm:pt modelId="{EC423079-764B-4E97-9720-C703258CC589}" type="parTrans" cxnId="{5AC8DD0D-BBAF-41A8-90E7-6D8610BD2478}">
      <dgm:prSet/>
      <dgm:spPr/>
      <dgm:t>
        <a:bodyPr/>
        <a:lstStyle/>
        <a:p>
          <a:endParaRPr lang="en-US"/>
        </a:p>
      </dgm:t>
    </dgm:pt>
    <dgm:pt modelId="{F2BA4B7C-F85C-4A46-BFA5-BCF0F9EF89A2}" type="sibTrans" cxnId="{5AC8DD0D-BBAF-41A8-90E7-6D8610BD2478}">
      <dgm:prSet/>
      <dgm:spPr/>
      <dgm:t>
        <a:bodyPr/>
        <a:lstStyle/>
        <a:p>
          <a:endParaRPr lang="en-US"/>
        </a:p>
      </dgm:t>
    </dgm:pt>
    <dgm:pt modelId="{6212C9FF-9630-47F1-B6EA-4B007845A7E1}">
      <dgm:prSet phldrT="[Text]"/>
      <dgm:spPr/>
      <dgm:t>
        <a:bodyPr/>
        <a:lstStyle/>
        <a:p>
          <a:r>
            <a:rPr lang="en-US" dirty="0" smtClean="0"/>
            <a:t>Reduce resource wastage</a:t>
          </a:r>
          <a:endParaRPr lang="en-US" dirty="0"/>
        </a:p>
      </dgm:t>
    </dgm:pt>
    <dgm:pt modelId="{0E72E492-C536-4AA0-B017-C49F9416E108}" type="parTrans" cxnId="{266D6A48-BB21-4921-873F-923528F35953}">
      <dgm:prSet/>
      <dgm:spPr/>
      <dgm:t>
        <a:bodyPr/>
        <a:lstStyle/>
        <a:p>
          <a:endParaRPr lang="en-US"/>
        </a:p>
      </dgm:t>
    </dgm:pt>
    <dgm:pt modelId="{224543C3-AE1B-4EBE-A351-594F8D927E98}" type="sibTrans" cxnId="{266D6A48-BB21-4921-873F-923528F35953}">
      <dgm:prSet/>
      <dgm:spPr/>
      <dgm:t>
        <a:bodyPr/>
        <a:lstStyle/>
        <a:p>
          <a:endParaRPr lang="en-US"/>
        </a:p>
      </dgm:t>
    </dgm:pt>
    <dgm:pt modelId="{51B794F8-3147-4DAE-B268-6E1B66BB7BAC}">
      <dgm:prSet phldrT="[Text]"/>
      <dgm:spPr/>
      <dgm:t>
        <a:bodyPr/>
        <a:lstStyle/>
        <a:p>
          <a:r>
            <a:rPr lang="en-US" dirty="0" smtClean="0"/>
            <a:t>Single copy of data</a:t>
          </a:r>
          <a:endParaRPr lang="en-US" dirty="0"/>
        </a:p>
      </dgm:t>
    </dgm:pt>
    <dgm:pt modelId="{CB1A0243-3D37-4196-8A27-27E69A3867E4}" type="parTrans" cxnId="{EBA8A533-9209-49F4-B1F6-E3D78BC60995}">
      <dgm:prSet/>
      <dgm:spPr/>
      <dgm:t>
        <a:bodyPr/>
        <a:lstStyle/>
        <a:p>
          <a:endParaRPr lang="en-US"/>
        </a:p>
      </dgm:t>
    </dgm:pt>
    <dgm:pt modelId="{05D325AD-83F6-4CFE-A5DB-7CF7DD7FB190}" type="sibTrans" cxnId="{EBA8A533-9209-49F4-B1F6-E3D78BC60995}">
      <dgm:prSet/>
      <dgm:spPr/>
      <dgm:t>
        <a:bodyPr/>
        <a:lstStyle/>
        <a:p>
          <a:endParaRPr lang="en-US"/>
        </a:p>
      </dgm:t>
    </dgm:pt>
    <dgm:pt modelId="{C4A4B4DB-506B-4711-A9B4-A57311ED15C9}">
      <dgm:prSet phldrT="[Text]"/>
      <dgm:spPr/>
      <dgm:t>
        <a:bodyPr/>
        <a:lstStyle/>
        <a:p>
          <a:r>
            <a:rPr lang="en-US" dirty="0" smtClean="0"/>
            <a:t>Multiple compute cluster share common data repo/lake</a:t>
          </a:r>
          <a:endParaRPr lang="en-US" dirty="0"/>
        </a:p>
      </dgm:t>
    </dgm:pt>
    <dgm:pt modelId="{EA5C8F14-B34F-4AA4-AE1E-7C8CF8BAA4F6}" type="parTrans" cxnId="{517ED4FC-002C-4BE7-9182-A37C626E1DF2}">
      <dgm:prSet/>
      <dgm:spPr/>
      <dgm:t>
        <a:bodyPr/>
        <a:lstStyle/>
        <a:p>
          <a:endParaRPr lang="en-US"/>
        </a:p>
      </dgm:t>
    </dgm:pt>
    <dgm:pt modelId="{230E4380-936F-419F-82CA-B56582373266}" type="sibTrans" cxnId="{517ED4FC-002C-4BE7-9182-A37C626E1DF2}">
      <dgm:prSet/>
      <dgm:spPr/>
      <dgm:t>
        <a:bodyPr/>
        <a:lstStyle/>
        <a:p>
          <a:endParaRPr lang="en-US"/>
        </a:p>
      </dgm:t>
    </dgm:pt>
    <dgm:pt modelId="{1AD38EB2-C065-4B71-9B7D-1D1BF5BF67EE}">
      <dgm:prSet phldrT="[Text]"/>
      <dgm:spPr/>
      <dgm:t>
        <a:bodyPr/>
        <a:lstStyle/>
        <a:p>
          <a:r>
            <a:rPr lang="en-US" dirty="0" smtClean="0"/>
            <a:t>Simplified data management</a:t>
          </a:r>
          <a:endParaRPr lang="en-US" dirty="0"/>
        </a:p>
      </dgm:t>
    </dgm:pt>
    <dgm:pt modelId="{43F5777D-15ED-47F5-961B-5401E18D5574}" type="parTrans" cxnId="{9F96C100-6063-453C-A8F2-CA18CD10ACE6}">
      <dgm:prSet/>
      <dgm:spPr/>
      <dgm:t>
        <a:bodyPr/>
        <a:lstStyle/>
        <a:p>
          <a:endParaRPr lang="en-US"/>
        </a:p>
      </dgm:t>
    </dgm:pt>
    <dgm:pt modelId="{B0C1624E-DF32-45CC-977D-2C57BA8EDE5E}" type="sibTrans" cxnId="{9F96C100-6063-453C-A8F2-CA18CD10ACE6}">
      <dgm:prSet/>
      <dgm:spPr/>
      <dgm:t>
        <a:bodyPr/>
        <a:lstStyle/>
        <a:p>
          <a:endParaRPr lang="en-US"/>
        </a:p>
      </dgm:t>
    </dgm:pt>
    <dgm:pt modelId="{671E4260-89FE-46AE-92D6-FF333388353D}">
      <dgm:prSet phldrT="[Text]"/>
      <dgm:spPr/>
      <dgm:t>
        <a:bodyPr/>
        <a:lstStyle/>
        <a:p>
          <a:r>
            <a:rPr lang="en-US" dirty="0" smtClean="0"/>
            <a:t>Enable Agile application development</a:t>
          </a:r>
          <a:endParaRPr lang="en-US" dirty="0"/>
        </a:p>
      </dgm:t>
    </dgm:pt>
    <dgm:pt modelId="{FA9D0132-D077-47D4-AFF4-C428BB0DA70B}" type="parTrans" cxnId="{3417DA2D-A145-46DA-8BCF-58C63A7451C5}">
      <dgm:prSet/>
      <dgm:spPr/>
      <dgm:t>
        <a:bodyPr/>
        <a:lstStyle/>
        <a:p>
          <a:endParaRPr lang="en-US"/>
        </a:p>
      </dgm:t>
    </dgm:pt>
    <dgm:pt modelId="{BF377609-DD2F-4BDE-BD33-4E7EC8237E91}" type="sibTrans" cxnId="{3417DA2D-A145-46DA-8BCF-58C63A7451C5}">
      <dgm:prSet/>
      <dgm:spPr/>
      <dgm:t>
        <a:bodyPr/>
        <a:lstStyle/>
        <a:p>
          <a:endParaRPr lang="en-US"/>
        </a:p>
      </dgm:t>
    </dgm:pt>
    <dgm:pt modelId="{4ADC31CC-4EBD-4B30-8CF2-5D02273DE103}">
      <dgm:prSet phldrT="[Text]"/>
      <dgm:spPr/>
      <dgm:t>
        <a:bodyPr/>
        <a:lstStyle/>
        <a:p>
          <a:r>
            <a:rPr lang="en-US" dirty="0" smtClean="0"/>
            <a:t>In-memory cloning</a:t>
          </a:r>
          <a:endParaRPr lang="en-US" dirty="0"/>
        </a:p>
      </dgm:t>
    </dgm:pt>
    <dgm:pt modelId="{509C96A5-D22D-46F3-B5D1-0F3C802239EC}" type="parTrans" cxnId="{AACDAEA1-554E-4C9A-8C16-2D03A7845C48}">
      <dgm:prSet/>
      <dgm:spPr/>
      <dgm:t>
        <a:bodyPr/>
        <a:lstStyle/>
        <a:p>
          <a:endParaRPr lang="en-US"/>
        </a:p>
      </dgm:t>
    </dgm:pt>
    <dgm:pt modelId="{E40848DB-A782-4CA8-A122-F2A1C42E770F}" type="sibTrans" cxnId="{AACDAEA1-554E-4C9A-8C16-2D03A7845C48}">
      <dgm:prSet/>
      <dgm:spPr/>
      <dgm:t>
        <a:bodyPr/>
        <a:lstStyle/>
        <a:p>
          <a:endParaRPr lang="en-US"/>
        </a:p>
      </dgm:t>
    </dgm:pt>
    <dgm:pt modelId="{4BBC3B93-A068-4D37-9F33-D88BB78B7D57}">
      <dgm:prSet phldrT="[Text]"/>
      <dgm:spPr/>
      <dgm:t>
        <a:bodyPr/>
        <a:lstStyle/>
        <a:p>
          <a:r>
            <a:rPr lang="en-US" dirty="0" smtClean="0"/>
            <a:t>Hybrid cloud deployment</a:t>
          </a:r>
          <a:endParaRPr lang="en-US" dirty="0"/>
        </a:p>
      </dgm:t>
    </dgm:pt>
    <dgm:pt modelId="{CFEB0090-2929-4732-B664-A99BD0263D15}" type="parTrans" cxnId="{E1B9728F-7930-4864-99CF-8064198FAA73}">
      <dgm:prSet/>
      <dgm:spPr/>
      <dgm:t>
        <a:bodyPr/>
        <a:lstStyle/>
        <a:p>
          <a:endParaRPr lang="en-US"/>
        </a:p>
      </dgm:t>
    </dgm:pt>
    <dgm:pt modelId="{739CEF14-5CB4-4113-AB05-1F730D5A4120}" type="sibTrans" cxnId="{E1B9728F-7930-4864-99CF-8064198FAA73}">
      <dgm:prSet/>
      <dgm:spPr/>
      <dgm:t>
        <a:bodyPr/>
        <a:lstStyle/>
        <a:p>
          <a:endParaRPr lang="en-US"/>
        </a:p>
      </dgm:t>
    </dgm:pt>
    <dgm:pt modelId="{D49E695C-DB7E-4AE1-8055-3B3E2D055238}">
      <dgm:prSet phldrT="[Text]"/>
      <dgm:spPr/>
      <dgm:t>
        <a:bodyPr/>
        <a:lstStyle/>
        <a:p>
          <a:r>
            <a:rPr lang="en-US" dirty="0" smtClean="0"/>
            <a:t>Simple and flexible software management</a:t>
          </a:r>
          <a:endParaRPr lang="en-US" dirty="0"/>
        </a:p>
      </dgm:t>
    </dgm:pt>
    <dgm:pt modelId="{DC2935D0-139C-447D-BCFF-3BD95C184C38}" type="parTrans" cxnId="{6A3192F8-823F-4B63-ACC7-37F173B4C64A}">
      <dgm:prSet/>
      <dgm:spPr/>
      <dgm:t>
        <a:bodyPr/>
        <a:lstStyle/>
        <a:p>
          <a:endParaRPr lang="en-US"/>
        </a:p>
      </dgm:t>
    </dgm:pt>
    <dgm:pt modelId="{3F60E658-CE3B-4832-A165-F84D78745AA1}" type="sibTrans" cxnId="{6A3192F8-823F-4B63-ACC7-37F173B4C64A}">
      <dgm:prSet/>
      <dgm:spPr/>
      <dgm:t>
        <a:bodyPr/>
        <a:lstStyle/>
        <a:p>
          <a:endParaRPr lang="en-US"/>
        </a:p>
      </dgm:t>
    </dgm:pt>
    <dgm:pt modelId="{E109ACB8-B85E-4391-A1FB-4B21965D2573}">
      <dgm:prSet phldrT="[Text]"/>
      <dgm:spPr/>
      <dgm:t>
        <a:bodyPr/>
        <a:lstStyle/>
        <a:p>
          <a:r>
            <a:rPr lang="en-US" dirty="0" smtClean="0"/>
            <a:t>Cost saving</a:t>
          </a:r>
          <a:endParaRPr lang="en-US" dirty="0"/>
        </a:p>
      </dgm:t>
    </dgm:pt>
    <dgm:pt modelId="{BB2C2887-2072-4A8A-B56E-7BF88A55C9FF}" type="parTrans" cxnId="{F7E6E5D1-1858-48E9-B71B-9CBBE4AB8779}">
      <dgm:prSet/>
      <dgm:spPr/>
      <dgm:t>
        <a:bodyPr/>
        <a:lstStyle/>
        <a:p>
          <a:endParaRPr lang="en-US"/>
        </a:p>
      </dgm:t>
    </dgm:pt>
    <dgm:pt modelId="{3753C378-F8AB-4EA6-8963-1290C170B6DB}" type="sibTrans" cxnId="{F7E6E5D1-1858-48E9-B71B-9CBBE4AB8779}">
      <dgm:prSet/>
      <dgm:spPr/>
      <dgm:t>
        <a:bodyPr/>
        <a:lstStyle/>
        <a:p>
          <a:endParaRPr lang="en-US"/>
        </a:p>
      </dgm:t>
    </dgm:pt>
    <dgm:pt modelId="{BBA6E1A4-4575-4921-AB73-DAD238F4CC5E}">
      <dgm:prSet phldrT="[Text]"/>
      <dgm:spPr/>
      <dgm:t>
        <a:bodyPr/>
        <a:lstStyle/>
        <a:p>
          <a:r>
            <a:rPr lang="en-US" dirty="0" smtClean="0"/>
            <a:t>Reduced provisioning overhead</a:t>
          </a:r>
          <a:endParaRPr lang="en-US" dirty="0"/>
        </a:p>
      </dgm:t>
    </dgm:pt>
    <dgm:pt modelId="{BB827E1C-F615-4A80-8D66-6421D7CD5C4E}" type="parTrans" cxnId="{6F9FE0E9-77DE-413E-8A42-AF5C8E914C9D}">
      <dgm:prSet/>
      <dgm:spPr/>
      <dgm:t>
        <a:bodyPr/>
        <a:lstStyle/>
        <a:p>
          <a:endParaRPr lang="en-US"/>
        </a:p>
      </dgm:t>
    </dgm:pt>
    <dgm:pt modelId="{39CE0C33-5D9B-4C0C-BE36-A57B0D4DF6AE}" type="sibTrans" cxnId="{6F9FE0E9-77DE-413E-8A42-AF5C8E914C9D}">
      <dgm:prSet/>
      <dgm:spPr/>
      <dgm:t>
        <a:bodyPr/>
        <a:lstStyle/>
        <a:p>
          <a:endParaRPr lang="en-US"/>
        </a:p>
      </dgm:t>
    </dgm:pt>
    <dgm:pt modelId="{4093DECF-8F79-49BB-9155-22E74620DD71}">
      <dgm:prSet phldrT="[Text]"/>
      <dgm:spPr/>
      <dgm:t>
        <a:bodyPr/>
        <a:lstStyle/>
        <a:p>
          <a:r>
            <a:rPr lang="en-US" dirty="0" smtClean="0"/>
            <a:t>Improve security </a:t>
          </a:r>
          <a:endParaRPr lang="en-US" dirty="0"/>
        </a:p>
      </dgm:t>
    </dgm:pt>
    <dgm:pt modelId="{E20243CA-7490-4644-BCF4-734FBAD97BCC}" type="parTrans" cxnId="{76BCB838-9876-47E6-9B27-5A3642A4B15F}">
      <dgm:prSet/>
      <dgm:spPr/>
      <dgm:t>
        <a:bodyPr/>
        <a:lstStyle/>
        <a:p>
          <a:endParaRPr lang="en-US"/>
        </a:p>
      </dgm:t>
    </dgm:pt>
    <dgm:pt modelId="{60B13890-7576-4054-92B6-6EE6927A9F2C}" type="sibTrans" cxnId="{76BCB838-9876-47E6-9B27-5A3642A4B15F}">
      <dgm:prSet/>
      <dgm:spPr/>
      <dgm:t>
        <a:bodyPr/>
        <a:lstStyle/>
        <a:p>
          <a:endParaRPr lang="en-US"/>
        </a:p>
      </dgm:t>
    </dgm:pt>
    <dgm:pt modelId="{18C66F6B-BF77-4B48-ACBF-AD1E33522DC2}">
      <dgm:prSet phldrT="[Text]"/>
      <dgm:spPr/>
      <dgm:t>
        <a:bodyPr/>
        <a:lstStyle/>
        <a:p>
          <a:r>
            <a:rPr lang="en-US" dirty="0" smtClean="0"/>
            <a:t>Snapshot service</a:t>
          </a:r>
          <a:endParaRPr lang="en-US" dirty="0"/>
        </a:p>
      </dgm:t>
    </dgm:pt>
    <dgm:pt modelId="{F9044137-5895-47E9-8571-20A4B3BEB56F}" type="parTrans" cxnId="{F30EEF42-FCA5-4B02-A73F-04539F02DC5B}">
      <dgm:prSet/>
      <dgm:spPr/>
    </dgm:pt>
    <dgm:pt modelId="{8E285AE4-9829-4C5B-B5A4-E050164D4E03}" type="sibTrans" cxnId="{F30EEF42-FCA5-4B02-A73F-04539F02DC5B}">
      <dgm:prSet/>
      <dgm:spPr/>
    </dgm:pt>
    <dgm:pt modelId="{7DE0007A-D23B-419D-87A0-BBA863F5F00F}">
      <dgm:prSet phldrT="[Text]"/>
      <dgm:spPr/>
      <dgm:t>
        <a:bodyPr/>
        <a:lstStyle/>
        <a:p>
          <a:r>
            <a:rPr lang="en-US" dirty="0" smtClean="0"/>
            <a:t>Quick &amp; efficient copies </a:t>
          </a:r>
          <a:endParaRPr lang="en-US" dirty="0"/>
        </a:p>
      </dgm:t>
    </dgm:pt>
    <dgm:pt modelId="{18FD537F-C9C7-4F85-8D6A-204AF7EFE2E8}" type="parTrans" cxnId="{E7F329F6-6CC0-4B5D-8501-789E2C611986}">
      <dgm:prSet/>
      <dgm:spPr/>
    </dgm:pt>
    <dgm:pt modelId="{CCB62455-5565-47B4-A5C2-F44CCBB87DAA}" type="sibTrans" cxnId="{E7F329F6-6CC0-4B5D-8501-789E2C611986}">
      <dgm:prSet/>
      <dgm:spPr/>
    </dgm:pt>
    <dgm:pt modelId="{7BDEB898-A940-47F9-B230-828C240C0EF8}">
      <dgm:prSet/>
      <dgm:spPr/>
      <dgm:t>
        <a:bodyPr/>
        <a:lstStyle/>
        <a:p>
          <a:r>
            <a:rPr lang="en-US" dirty="0" smtClean="0"/>
            <a:t>Mix and match resources depending on workload nature and life cycle </a:t>
          </a:r>
          <a:endParaRPr lang="en-US" dirty="0"/>
        </a:p>
      </dgm:t>
    </dgm:pt>
    <dgm:pt modelId="{5EE71F03-4366-4A8E-836F-C9EB7687AF52}" type="parTrans" cxnId="{F5909B7E-8913-4D5D-9743-5754FA471737}">
      <dgm:prSet/>
      <dgm:spPr/>
    </dgm:pt>
    <dgm:pt modelId="{E5407570-8E28-406F-8690-008BDB9F768B}" type="sibTrans" cxnId="{F5909B7E-8913-4D5D-9743-5754FA471737}">
      <dgm:prSet/>
      <dgm:spPr/>
    </dgm:pt>
    <dgm:pt modelId="{A47ABEE1-F9B1-4E4B-9B47-42311A51365D}">
      <dgm:prSet/>
      <dgm:spPr/>
      <dgm:t>
        <a:bodyPr/>
        <a:lstStyle/>
        <a:p>
          <a:r>
            <a:rPr lang="en-US" dirty="0" smtClean="0"/>
            <a:t>Avoid software version management </a:t>
          </a:r>
          <a:endParaRPr lang="en-US" dirty="0"/>
        </a:p>
      </dgm:t>
    </dgm:pt>
    <dgm:pt modelId="{A89748F0-4123-4AF3-AAD3-D7C57C1F5A24}" type="parTrans" cxnId="{54255A62-8A54-4773-95F4-76A198213844}">
      <dgm:prSet/>
      <dgm:spPr/>
    </dgm:pt>
    <dgm:pt modelId="{96DE81D8-8762-4FD2-BA5B-286DCBAB7617}" type="sibTrans" cxnId="{54255A62-8A54-4773-95F4-76A198213844}">
      <dgm:prSet/>
      <dgm:spPr/>
    </dgm:pt>
    <dgm:pt modelId="{2290DDA0-6AAB-4FAE-B9A4-EBABBB73A036}">
      <dgm:prSet/>
      <dgm:spPr/>
      <dgm:t>
        <a:bodyPr/>
        <a:lstStyle/>
        <a:p>
          <a:r>
            <a:rPr lang="en-US" dirty="0" smtClean="0"/>
            <a:t>Upgrade compute software only </a:t>
          </a:r>
          <a:endParaRPr lang="en-US" dirty="0"/>
        </a:p>
      </dgm:t>
    </dgm:pt>
    <dgm:pt modelId="{6819C954-5E05-4394-AC89-351C3C5B8375}" type="parTrans" cxnId="{98869EF1-C660-4A2E-9C2C-229650D71038}">
      <dgm:prSet/>
      <dgm:spPr/>
    </dgm:pt>
    <dgm:pt modelId="{45419057-3AC9-4CEB-8713-6EA511601472}" type="sibTrans" cxnId="{98869EF1-C660-4A2E-9C2C-229650D71038}">
      <dgm:prSet/>
      <dgm:spPr/>
    </dgm:pt>
    <dgm:pt modelId="{DD6BEB17-98DE-4FFF-9FEA-ADAD302D950D}" type="pres">
      <dgm:prSet presAssocID="{519C5E76-D728-4DA2-ABA2-0E6DE18941AA}" presName="Name0" presStyleCnt="0">
        <dgm:presLayoutVars>
          <dgm:dir/>
          <dgm:animLvl val="lvl"/>
          <dgm:resizeHandles val="exact"/>
        </dgm:presLayoutVars>
      </dgm:prSet>
      <dgm:spPr/>
      <dgm:t>
        <a:bodyPr/>
        <a:lstStyle/>
        <a:p>
          <a:endParaRPr lang="en-US"/>
        </a:p>
      </dgm:t>
    </dgm:pt>
    <dgm:pt modelId="{2E916B0C-2428-4FC7-80B3-37A902A80290}" type="pres">
      <dgm:prSet presAssocID="{B43AEC17-C88B-4F23-BE1A-A39924098819}" presName="composite" presStyleCnt="0"/>
      <dgm:spPr/>
    </dgm:pt>
    <dgm:pt modelId="{F6569F8E-A751-4BE9-9486-5E0050EEC539}" type="pres">
      <dgm:prSet presAssocID="{B43AEC17-C88B-4F23-BE1A-A39924098819}" presName="parTx" presStyleLbl="alignNode1" presStyleIdx="0" presStyleCnt="5">
        <dgm:presLayoutVars>
          <dgm:chMax val="0"/>
          <dgm:chPref val="0"/>
          <dgm:bulletEnabled val="1"/>
        </dgm:presLayoutVars>
      </dgm:prSet>
      <dgm:spPr/>
      <dgm:t>
        <a:bodyPr/>
        <a:lstStyle/>
        <a:p>
          <a:endParaRPr lang="en-US"/>
        </a:p>
      </dgm:t>
    </dgm:pt>
    <dgm:pt modelId="{52CE25FB-B6E1-45CF-AF6F-956E315CE7CB}" type="pres">
      <dgm:prSet presAssocID="{B43AEC17-C88B-4F23-BE1A-A39924098819}" presName="desTx" presStyleLbl="alignAccFollowNode1" presStyleIdx="0" presStyleCnt="5">
        <dgm:presLayoutVars>
          <dgm:bulletEnabled val="1"/>
        </dgm:presLayoutVars>
      </dgm:prSet>
      <dgm:spPr/>
      <dgm:t>
        <a:bodyPr/>
        <a:lstStyle/>
        <a:p>
          <a:endParaRPr lang="en-US"/>
        </a:p>
      </dgm:t>
    </dgm:pt>
    <dgm:pt modelId="{B8864E15-4CFE-4812-B0F2-3EADA84F7655}" type="pres">
      <dgm:prSet presAssocID="{E3D47F91-3E1D-4C14-AC37-B05A354E2C3B}" presName="space" presStyleCnt="0"/>
      <dgm:spPr/>
    </dgm:pt>
    <dgm:pt modelId="{27B00E62-4440-4CA6-B4AB-AF17DEE7622E}" type="pres">
      <dgm:prSet presAssocID="{51B794F8-3147-4DAE-B268-6E1B66BB7BAC}" presName="composite" presStyleCnt="0"/>
      <dgm:spPr/>
    </dgm:pt>
    <dgm:pt modelId="{7428700B-17A7-43DD-A499-F1832538F157}" type="pres">
      <dgm:prSet presAssocID="{51B794F8-3147-4DAE-B268-6E1B66BB7BAC}" presName="parTx" presStyleLbl="alignNode1" presStyleIdx="1" presStyleCnt="5">
        <dgm:presLayoutVars>
          <dgm:chMax val="0"/>
          <dgm:chPref val="0"/>
          <dgm:bulletEnabled val="1"/>
        </dgm:presLayoutVars>
      </dgm:prSet>
      <dgm:spPr/>
      <dgm:t>
        <a:bodyPr/>
        <a:lstStyle/>
        <a:p>
          <a:endParaRPr lang="en-US"/>
        </a:p>
      </dgm:t>
    </dgm:pt>
    <dgm:pt modelId="{9EAD2474-EFE9-4B7A-A245-3BC21AF33782}" type="pres">
      <dgm:prSet presAssocID="{51B794F8-3147-4DAE-B268-6E1B66BB7BAC}" presName="desTx" presStyleLbl="alignAccFollowNode1" presStyleIdx="1" presStyleCnt="5">
        <dgm:presLayoutVars>
          <dgm:bulletEnabled val="1"/>
        </dgm:presLayoutVars>
      </dgm:prSet>
      <dgm:spPr/>
      <dgm:t>
        <a:bodyPr/>
        <a:lstStyle/>
        <a:p>
          <a:endParaRPr lang="en-US"/>
        </a:p>
      </dgm:t>
    </dgm:pt>
    <dgm:pt modelId="{AED097BF-DE2E-4A26-852B-07D0D484471F}" type="pres">
      <dgm:prSet presAssocID="{05D325AD-83F6-4CFE-A5DB-7CF7DD7FB190}" presName="space" presStyleCnt="0"/>
      <dgm:spPr/>
    </dgm:pt>
    <dgm:pt modelId="{914F7482-73BB-43CC-8176-418FC7775E13}" type="pres">
      <dgm:prSet presAssocID="{671E4260-89FE-46AE-92D6-FF333388353D}" presName="composite" presStyleCnt="0"/>
      <dgm:spPr/>
    </dgm:pt>
    <dgm:pt modelId="{A2D2FE07-4A06-486A-AA00-0C6A21F3BEF4}" type="pres">
      <dgm:prSet presAssocID="{671E4260-89FE-46AE-92D6-FF333388353D}" presName="parTx" presStyleLbl="alignNode1" presStyleIdx="2" presStyleCnt="5">
        <dgm:presLayoutVars>
          <dgm:chMax val="0"/>
          <dgm:chPref val="0"/>
          <dgm:bulletEnabled val="1"/>
        </dgm:presLayoutVars>
      </dgm:prSet>
      <dgm:spPr/>
      <dgm:t>
        <a:bodyPr/>
        <a:lstStyle/>
        <a:p>
          <a:endParaRPr lang="en-US"/>
        </a:p>
      </dgm:t>
    </dgm:pt>
    <dgm:pt modelId="{0226C5B4-35C1-4D7E-97E3-737F224260E7}" type="pres">
      <dgm:prSet presAssocID="{671E4260-89FE-46AE-92D6-FF333388353D}" presName="desTx" presStyleLbl="alignAccFollowNode1" presStyleIdx="2" presStyleCnt="5">
        <dgm:presLayoutVars>
          <dgm:bulletEnabled val="1"/>
        </dgm:presLayoutVars>
      </dgm:prSet>
      <dgm:spPr/>
      <dgm:t>
        <a:bodyPr/>
        <a:lstStyle/>
        <a:p>
          <a:endParaRPr lang="en-US"/>
        </a:p>
      </dgm:t>
    </dgm:pt>
    <dgm:pt modelId="{9122B22B-87C1-44C6-95AB-0251F4EAFF29}" type="pres">
      <dgm:prSet presAssocID="{BF377609-DD2F-4BDE-BD33-4E7EC8237E91}" presName="space" presStyleCnt="0"/>
      <dgm:spPr/>
    </dgm:pt>
    <dgm:pt modelId="{60A2AFA0-6A85-4258-986F-1C4364A5F4F0}" type="pres">
      <dgm:prSet presAssocID="{4BBC3B93-A068-4D37-9F33-D88BB78B7D57}" presName="composite" presStyleCnt="0"/>
      <dgm:spPr/>
    </dgm:pt>
    <dgm:pt modelId="{CE4862AE-8D3E-403B-B5E4-4495709F4855}" type="pres">
      <dgm:prSet presAssocID="{4BBC3B93-A068-4D37-9F33-D88BB78B7D57}" presName="parTx" presStyleLbl="alignNode1" presStyleIdx="3" presStyleCnt="5">
        <dgm:presLayoutVars>
          <dgm:chMax val="0"/>
          <dgm:chPref val="0"/>
          <dgm:bulletEnabled val="1"/>
        </dgm:presLayoutVars>
      </dgm:prSet>
      <dgm:spPr/>
      <dgm:t>
        <a:bodyPr/>
        <a:lstStyle/>
        <a:p>
          <a:endParaRPr lang="en-US"/>
        </a:p>
      </dgm:t>
    </dgm:pt>
    <dgm:pt modelId="{A43D60D7-A145-4182-B422-1AC3240C50F7}" type="pres">
      <dgm:prSet presAssocID="{4BBC3B93-A068-4D37-9F33-D88BB78B7D57}" presName="desTx" presStyleLbl="alignAccFollowNode1" presStyleIdx="3" presStyleCnt="5">
        <dgm:presLayoutVars>
          <dgm:bulletEnabled val="1"/>
        </dgm:presLayoutVars>
      </dgm:prSet>
      <dgm:spPr/>
      <dgm:t>
        <a:bodyPr/>
        <a:lstStyle/>
        <a:p>
          <a:endParaRPr lang="en-US"/>
        </a:p>
      </dgm:t>
    </dgm:pt>
    <dgm:pt modelId="{8E9ABD82-F1CE-486B-9EF8-E78F977A6632}" type="pres">
      <dgm:prSet presAssocID="{739CEF14-5CB4-4113-AB05-1F730D5A4120}" presName="space" presStyleCnt="0"/>
      <dgm:spPr/>
    </dgm:pt>
    <dgm:pt modelId="{6696631F-5137-49D6-BD02-A6B046348339}" type="pres">
      <dgm:prSet presAssocID="{D49E695C-DB7E-4AE1-8055-3B3E2D055238}" presName="composite" presStyleCnt="0"/>
      <dgm:spPr/>
    </dgm:pt>
    <dgm:pt modelId="{CA4BD8FA-B724-42A2-BE0D-3D89CB6A6732}" type="pres">
      <dgm:prSet presAssocID="{D49E695C-DB7E-4AE1-8055-3B3E2D055238}" presName="parTx" presStyleLbl="alignNode1" presStyleIdx="4" presStyleCnt="5">
        <dgm:presLayoutVars>
          <dgm:chMax val="0"/>
          <dgm:chPref val="0"/>
          <dgm:bulletEnabled val="1"/>
        </dgm:presLayoutVars>
      </dgm:prSet>
      <dgm:spPr/>
      <dgm:t>
        <a:bodyPr/>
        <a:lstStyle/>
        <a:p>
          <a:endParaRPr lang="en-US"/>
        </a:p>
      </dgm:t>
    </dgm:pt>
    <dgm:pt modelId="{F57C5217-297A-4242-A3B0-E9E0A5033878}" type="pres">
      <dgm:prSet presAssocID="{D49E695C-DB7E-4AE1-8055-3B3E2D055238}" presName="desTx" presStyleLbl="alignAccFollowNode1" presStyleIdx="4" presStyleCnt="5">
        <dgm:presLayoutVars>
          <dgm:bulletEnabled val="1"/>
        </dgm:presLayoutVars>
      </dgm:prSet>
      <dgm:spPr/>
      <dgm:t>
        <a:bodyPr/>
        <a:lstStyle/>
        <a:p>
          <a:endParaRPr lang="en-US"/>
        </a:p>
      </dgm:t>
    </dgm:pt>
  </dgm:ptLst>
  <dgm:cxnLst>
    <dgm:cxn modelId="{5AC8DD0D-BBAF-41A8-90E7-6D8610BD2478}" srcId="{B43AEC17-C88B-4F23-BE1A-A39924098819}" destId="{C2EBF6F7-FCBD-49CD-ABB4-E87BA96A8A30}" srcOrd="0" destOrd="0" parTransId="{EC423079-764B-4E97-9720-C703258CC589}" sibTransId="{F2BA4B7C-F85C-4A46-BFA5-BCF0F9EF89A2}"/>
    <dgm:cxn modelId="{E8570158-66F8-4B9E-886A-B782EA9D90C3}" type="presOf" srcId="{B43AEC17-C88B-4F23-BE1A-A39924098819}" destId="{F6569F8E-A751-4BE9-9486-5E0050EEC539}" srcOrd="0" destOrd="0" presId="urn:microsoft.com/office/officeart/2005/8/layout/hList1"/>
    <dgm:cxn modelId="{9EFF2CFD-2DBA-4CB7-B299-D8F128060963}" type="presOf" srcId="{4BBC3B93-A068-4D37-9F33-D88BB78B7D57}" destId="{CE4862AE-8D3E-403B-B5E4-4495709F4855}" srcOrd="0" destOrd="0" presId="urn:microsoft.com/office/officeart/2005/8/layout/hList1"/>
    <dgm:cxn modelId="{54255A62-8A54-4773-95F4-76A198213844}" srcId="{D49E695C-DB7E-4AE1-8055-3B3E2D055238}" destId="{A47ABEE1-F9B1-4E4B-9B47-42311A51365D}" srcOrd="0" destOrd="0" parTransId="{A89748F0-4123-4AF3-AAD3-D7C57C1F5A24}" sibTransId="{96DE81D8-8762-4FD2-BA5B-286DCBAB7617}"/>
    <dgm:cxn modelId="{204564B0-7158-4A72-85C2-FD18F61CA2E1}" type="presOf" srcId="{6212C9FF-9630-47F1-B6EA-4B007845A7E1}" destId="{52CE25FB-B6E1-45CF-AF6F-956E315CE7CB}" srcOrd="0" destOrd="1" presId="urn:microsoft.com/office/officeart/2005/8/layout/hList1"/>
    <dgm:cxn modelId="{3417DA2D-A145-46DA-8BCF-58C63A7451C5}" srcId="{519C5E76-D728-4DA2-ABA2-0E6DE18941AA}" destId="{671E4260-89FE-46AE-92D6-FF333388353D}" srcOrd="2" destOrd="0" parTransId="{FA9D0132-D077-47D4-AFF4-C428BB0DA70B}" sibTransId="{BF377609-DD2F-4BDE-BD33-4E7EC8237E91}"/>
    <dgm:cxn modelId="{9F96C100-6063-453C-A8F2-CA18CD10ACE6}" srcId="{51B794F8-3147-4DAE-B268-6E1B66BB7BAC}" destId="{1AD38EB2-C065-4B71-9B7D-1D1BF5BF67EE}" srcOrd="1" destOrd="0" parTransId="{43F5777D-15ED-47F5-961B-5401E18D5574}" sibTransId="{B0C1624E-DF32-45CC-977D-2C57BA8EDE5E}"/>
    <dgm:cxn modelId="{F7E6E5D1-1858-48E9-B71B-9CBBE4AB8779}" srcId="{B43AEC17-C88B-4F23-BE1A-A39924098819}" destId="{E109ACB8-B85E-4391-A1FB-4B21965D2573}" srcOrd="2" destOrd="0" parTransId="{BB2C2887-2072-4A8A-B56E-7BF88A55C9FF}" sibTransId="{3753C378-F8AB-4EA6-8963-1290C170B6DB}"/>
    <dgm:cxn modelId="{730A4D9A-42C3-4876-BF19-59E233B9FD42}" type="presOf" srcId="{7DE0007A-D23B-419D-87A0-BBA863F5F00F}" destId="{0226C5B4-35C1-4D7E-97E3-737F224260E7}" srcOrd="0" destOrd="2" presId="urn:microsoft.com/office/officeart/2005/8/layout/hList1"/>
    <dgm:cxn modelId="{AACDAEA1-554E-4C9A-8C16-2D03A7845C48}" srcId="{671E4260-89FE-46AE-92D6-FF333388353D}" destId="{4ADC31CC-4EBD-4B30-8CF2-5D02273DE103}" srcOrd="0" destOrd="0" parTransId="{509C96A5-D22D-46F3-B5D1-0F3C802239EC}" sibTransId="{E40848DB-A782-4CA8-A122-F2A1C42E770F}"/>
    <dgm:cxn modelId="{89D3261C-48B6-4936-8FDB-C054A091B4B0}" type="presOf" srcId="{C2EBF6F7-FCBD-49CD-ABB4-E87BA96A8A30}" destId="{52CE25FB-B6E1-45CF-AF6F-956E315CE7CB}" srcOrd="0" destOrd="0" presId="urn:microsoft.com/office/officeart/2005/8/layout/hList1"/>
    <dgm:cxn modelId="{E7F329F6-6CC0-4B5D-8501-789E2C611986}" srcId="{671E4260-89FE-46AE-92D6-FF333388353D}" destId="{7DE0007A-D23B-419D-87A0-BBA863F5F00F}" srcOrd="2" destOrd="0" parTransId="{18FD537F-C9C7-4F85-8D6A-204AF7EFE2E8}" sibTransId="{CCB62455-5565-47B4-A5C2-F44CCBB87DAA}"/>
    <dgm:cxn modelId="{F4D91B66-76F6-4BA4-A04E-2A3B7F9CD75B}" type="presOf" srcId="{671E4260-89FE-46AE-92D6-FF333388353D}" destId="{A2D2FE07-4A06-486A-AA00-0C6A21F3BEF4}" srcOrd="0" destOrd="0" presId="urn:microsoft.com/office/officeart/2005/8/layout/hList1"/>
    <dgm:cxn modelId="{6F9FE0E9-77DE-413E-8A42-AF5C8E914C9D}" srcId="{51B794F8-3147-4DAE-B268-6E1B66BB7BAC}" destId="{BBA6E1A4-4575-4921-AB73-DAD238F4CC5E}" srcOrd="2" destOrd="0" parTransId="{BB827E1C-F615-4A80-8D66-6421D7CD5C4E}" sibTransId="{39CE0C33-5D9B-4C0C-BE36-A57B0D4DF6AE}"/>
    <dgm:cxn modelId="{3EFC4FE3-5B46-4D91-B333-42D0D92F7AA4}" type="presOf" srcId="{A47ABEE1-F9B1-4E4B-9B47-42311A51365D}" destId="{F57C5217-297A-4242-A3B0-E9E0A5033878}" srcOrd="0" destOrd="0" presId="urn:microsoft.com/office/officeart/2005/8/layout/hList1"/>
    <dgm:cxn modelId="{40EF938C-BC17-4B06-8C74-9AEC49CD0CE3}" type="presOf" srcId="{2290DDA0-6AAB-4FAE-B9A4-EBABBB73A036}" destId="{F57C5217-297A-4242-A3B0-E9E0A5033878}" srcOrd="0" destOrd="1" presId="urn:microsoft.com/office/officeart/2005/8/layout/hList1"/>
    <dgm:cxn modelId="{891987BF-0425-4401-AD35-3B6D8EF5DA1E}" type="presOf" srcId="{BBA6E1A4-4575-4921-AB73-DAD238F4CC5E}" destId="{9EAD2474-EFE9-4B7A-A245-3BC21AF33782}" srcOrd="0" destOrd="2" presId="urn:microsoft.com/office/officeart/2005/8/layout/hList1"/>
    <dgm:cxn modelId="{48E95984-E03F-4E93-9A7C-5DDEEA694623}" type="presOf" srcId="{C4A4B4DB-506B-4711-A9B4-A57311ED15C9}" destId="{9EAD2474-EFE9-4B7A-A245-3BC21AF33782}" srcOrd="0" destOrd="0" presId="urn:microsoft.com/office/officeart/2005/8/layout/hList1"/>
    <dgm:cxn modelId="{517ED4FC-002C-4BE7-9182-A37C626E1DF2}" srcId="{51B794F8-3147-4DAE-B268-6E1B66BB7BAC}" destId="{C4A4B4DB-506B-4711-A9B4-A57311ED15C9}" srcOrd="0" destOrd="0" parTransId="{EA5C8F14-B34F-4AA4-AE1E-7C8CF8BAA4F6}" sibTransId="{230E4380-936F-419F-82CA-B56582373266}"/>
    <dgm:cxn modelId="{509F5F3E-42E0-487C-B1EE-6A7A6951FC4A}" type="presOf" srcId="{E109ACB8-B85E-4391-A1FB-4B21965D2573}" destId="{52CE25FB-B6E1-45CF-AF6F-956E315CE7CB}" srcOrd="0" destOrd="2" presId="urn:microsoft.com/office/officeart/2005/8/layout/hList1"/>
    <dgm:cxn modelId="{7B65E1B0-590A-4CC7-BEB7-EFD739788750}" type="presOf" srcId="{7BDEB898-A940-47F9-B230-828C240C0EF8}" destId="{A43D60D7-A145-4182-B422-1AC3240C50F7}" srcOrd="0" destOrd="0" presId="urn:microsoft.com/office/officeart/2005/8/layout/hList1"/>
    <dgm:cxn modelId="{D665FC39-4A87-4CAB-89D3-8B05DB072BAD}" srcId="{519C5E76-D728-4DA2-ABA2-0E6DE18941AA}" destId="{B43AEC17-C88B-4F23-BE1A-A39924098819}" srcOrd="0" destOrd="0" parTransId="{57EDE8DB-0C48-422E-ABA4-B1C57D025840}" sibTransId="{E3D47F91-3E1D-4C14-AC37-B05A354E2C3B}"/>
    <dgm:cxn modelId="{EEC27123-BA64-404B-98B3-DE4F357D8309}" type="presOf" srcId="{4093DECF-8F79-49BB-9155-22E74620DD71}" destId="{9EAD2474-EFE9-4B7A-A245-3BC21AF33782}" srcOrd="0" destOrd="3" presId="urn:microsoft.com/office/officeart/2005/8/layout/hList1"/>
    <dgm:cxn modelId="{76BCB838-9876-47E6-9B27-5A3642A4B15F}" srcId="{51B794F8-3147-4DAE-B268-6E1B66BB7BAC}" destId="{4093DECF-8F79-49BB-9155-22E74620DD71}" srcOrd="3" destOrd="0" parTransId="{E20243CA-7490-4644-BCF4-734FBAD97BCC}" sibTransId="{60B13890-7576-4054-92B6-6EE6927A9F2C}"/>
    <dgm:cxn modelId="{6A3192F8-823F-4B63-ACC7-37F173B4C64A}" srcId="{519C5E76-D728-4DA2-ABA2-0E6DE18941AA}" destId="{D49E695C-DB7E-4AE1-8055-3B3E2D055238}" srcOrd="4" destOrd="0" parTransId="{DC2935D0-139C-447D-BCFF-3BD95C184C38}" sibTransId="{3F60E658-CE3B-4832-A165-F84D78745AA1}"/>
    <dgm:cxn modelId="{7EC5F971-F6A7-4DE6-9D30-75DBF8D73158}" type="presOf" srcId="{4ADC31CC-4EBD-4B30-8CF2-5D02273DE103}" destId="{0226C5B4-35C1-4D7E-97E3-737F224260E7}" srcOrd="0" destOrd="0" presId="urn:microsoft.com/office/officeart/2005/8/layout/hList1"/>
    <dgm:cxn modelId="{E1B9728F-7930-4864-99CF-8064198FAA73}" srcId="{519C5E76-D728-4DA2-ABA2-0E6DE18941AA}" destId="{4BBC3B93-A068-4D37-9F33-D88BB78B7D57}" srcOrd="3" destOrd="0" parTransId="{CFEB0090-2929-4732-B664-A99BD0263D15}" sibTransId="{739CEF14-5CB4-4113-AB05-1F730D5A4120}"/>
    <dgm:cxn modelId="{BF52864A-0E09-47B1-B836-BD39B1E95759}" type="presOf" srcId="{D49E695C-DB7E-4AE1-8055-3B3E2D055238}" destId="{CA4BD8FA-B724-42A2-BE0D-3D89CB6A6732}" srcOrd="0" destOrd="0" presId="urn:microsoft.com/office/officeart/2005/8/layout/hList1"/>
    <dgm:cxn modelId="{E01BEBA0-0357-4FD6-BB8A-7351D9C85E75}" type="presOf" srcId="{519C5E76-D728-4DA2-ABA2-0E6DE18941AA}" destId="{DD6BEB17-98DE-4FFF-9FEA-ADAD302D950D}" srcOrd="0" destOrd="0" presId="urn:microsoft.com/office/officeart/2005/8/layout/hList1"/>
    <dgm:cxn modelId="{EBA8A533-9209-49F4-B1F6-E3D78BC60995}" srcId="{519C5E76-D728-4DA2-ABA2-0E6DE18941AA}" destId="{51B794F8-3147-4DAE-B268-6E1B66BB7BAC}" srcOrd="1" destOrd="0" parTransId="{CB1A0243-3D37-4196-8A27-27E69A3867E4}" sibTransId="{05D325AD-83F6-4CFE-A5DB-7CF7DD7FB190}"/>
    <dgm:cxn modelId="{F30EEF42-FCA5-4B02-A73F-04539F02DC5B}" srcId="{671E4260-89FE-46AE-92D6-FF333388353D}" destId="{18C66F6B-BF77-4B48-ACBF-AD1E33522DC2}" srcOrd="1" destOrd="0" parTransId="{F9044137-5895-47E9-8571-20A4B3BEB56F}" sibTransId="{8E285AE4-9829-4C5B-B5A4-E050164D4E03}"/>
    <dgm:cxn modelId="{8EE52E14-0C3C-447A-8A9D-A34C21985929}" type="presOf" srcId="{1AD38EB2-C065-4B71-9B7D-1D1BF5BF67EE}" destId="{9EAD2474-EFE9-4B7A-A245-3BC21AF33782}" srcOrd="0" destOrd="1" presId="urn:microsoft.com/office/officeart/2005/8/layout/hList1"/>
    <dgm:cxn modelId="{4988FEBC-757E-41FD-9DC3-8C3F3084A059}" type="presOf" srcId="{51B794F8-3147-4DAE-B268-6E1B66BB7BAC}" destId="{7428700B-17A7-43DD-A499-F1832538F157}" srcOrd="0" destOrd="0" presId="urn:microsoft.com/office/officeart/2005/8/layout/hList1"/>
    <dgm:cxn modelId="{266D6A48-BB21-4921-873F-923528F35953}" srcId="{B43AEC17-C88B-4F23-BE1A-A39924098819}" destId="{6212C9FF-9630-47F1-B6EA-4B007845A7E1}" srcOrd="1" destOrd="0" parTransId="{0E72E492-C536-4AA0-B017-C49F9416E108}" sibTransId="{224543C3-AE1B-4EBE-A351-594F8D927E98}"/>
    <dgm:cxn modelId="{F5909B7E-8913-4D5D-9743-5754FA471737}" srcId="{4BBC3B93-A068-4D37-9F33-D88BB78B7D57}" destId="{7BDEB898-A940-47F9-B230-828C240C0EF8}" srcOrd="0" destOrd="0" parTransId="{5EE71F03-4366-4A8E-836F-C9EB7687AF52}" sibTransId="{E5407570-8E28-406F-8690-008BDB9F768B}"/>
    <dgm:cxn modelId="{98869EF1-C660-4A2E-9C2C-229650D71038}" srcId="{D49E695C-DB7E-4AE1-8055-3B3E2D055238}" destId="{2290DDA0-6AAB-4FAE-B9A4-EBABBB73A036}" srcOrd="1" destOrd="0" parTransId="{6819C954-5E05-4394-AC89-351C3C5B8375}" sibTransId="{45419057-3AC9-4CEB-8713-6EA511601472}"/>
    <dgm:cxn modelId="{E5FBBD3C-15AC-412F-A497-8718605E527B}" type="presOf" srcId="{18C66F6B-BF77-4B48-ACBF-AD1E33522DC2}" destId="{0226C5B4-35C1-4D7E-97E3-737F224260E7}" srcOrd="0" destOrd="1" presId="urn:microsoft.com/office/officeart/2005/8/layout/hList1"/>
    <dgm:cxn modelId="{45C5418E-A401-4B0A-9A3D-900A27490625}" type="presParOf" srcId="{DD6BEB17-98DE-4FFF-9FEA-ADAD302D950D}" destId="{2E916B0C-2428-4FC7-80B3-37A902A80290}" srcOrd="0" destOrd="0" presId="urn:microsoft.com/office/officeart/2005/8/layout/hList1"/>
    <dgm:cxn modelId="{90D11AF7-9BE3-4440-8191-D13738638ECA}" type="presParOf" srcId="{2E916B0C-2428-4FC7-80B3-37A902A80290}" destId="{F6569F8E-A751-4BE9-9486-5E0050EEC539}" srcOrd="0" destOrd="0" presId="urn:microsoft.com/office/officeart/2005/8/layout/hList1"/>
    <dgm:cxn modelId="{0C443BF4-2C0B-468C-8002-022DD94643CD}" type="presParOf" srcId="{2E916B0C-2428-4FC7-80B3-37A902A80290}" destId="{52CE25FB-B6E1-45CF-AF6F-956E315CE7CB}" srcOrd="1" destOrd="0" presId="urn:microsoft.com/office/officeart/2005/8/layout/hList1"/>
    <dgm:cxn modelId="{9C7E7041-9804-4237-AC52-750FE3F3E0E3}" type="presParOf" srcId="{DD6BEB17-98DE-4FFF-9FEA-ADAD302D950D}" destId="{B8864E15-4CFE-4812-B0F2-3EADA84F7655}" srcOrd="1" destOrd="0" presId="urn:microsoft.com/office/officeart/2005/8/layout/hList1"/>
    <dgm:cxn modelId="{E78B2FA1-6595-4847-A890-BE35A4EEE0A7}" type="presParOf" srcId="{DD6BEB17-98DE-4FFF-9FEA-ADAD302D950D}" destId="{27B00E62-4440-4CA6-B4AB-AF17DEE7622E}" srcOrd="2" destOrd="0" presId="urn:microsoft.com/office/officeart/2005/8/layout/hList1"/>
    <dgm:cxn modelId="{D150DEA7-E33E-461A-8378-DC7D367EFE4D}" type="presParOf" srcId="{27B00E62-4440-4CA6-B4AB-AF17DEE7622E}" destId="{7428700B-17A7-43DD-A499-F1832538F157}" srcOrd="0" destOrd="0" presId="urn:microsoft.com/office/officeart/2005/8/layout/hList1"/>
    <dgm:cxn modelId="{52D2D50D-3755-4371-82EE-892B91558019}" type="presParOf" srcId="{27B00E62-4440-4CA6-B4AB-AF17DEE7622E}" destId="{9EAD2474-EFE9-4B7A-A245-3BC21AF33782}" srcOrd="1" destOrd="0" presId="urn:microsoft.com/office/officeart/2005/8/layout/hList1"/>
    <dgm:cxn modelId="{F03BA0EE-7701-4E89-A034-E72CECF00F74}" type="presParOf" srcId="{DD6BEB17-98DE-4FFF-9FEA-ADAD302D950D}" destId="{AED097BF-DE2E-4A26-852B-07D0D484471F}" srcOrd="3" destOrd="0" presId="urn:microsoft.com/office/officeart/2005/8/layout/hList1"/>
    <dgm:cxn modelId="{4A9B8413-A3ED-43AE-839C-F242668FA730}" type="presParOf" srcId="{DD6BEB17-98DE-4FFF-9FEA-ADAD302D950D}" destId="{914F7482-73BB-43CC-8176-418FC7775E13}" srcOrd="4" destOrd="0" presId="urn:microsoft.com/office/officeart/2005/8/layout/hList1"/>
    <dgm:cxn modelId="{58F8A302-F3CF-4568-B8FE-A3932E5DE42D}" type="presParOf" srcId="{914F7482-73BB-43CC-8176-418FC7775E13}" destId="{A2D2FE07-4A06-486A-AA00-0C6A21F3BEF4}" srcOrd="0" destOrd="0" presId="urn:microsoft.com/office/officeart/2005/8/layout/hList1"/>
    <dgm:cxn modelId="{FE4DD1FC-04F2-4A9B-A354-42FA69E8B551}" type="presParOf" srcId="{914F7482-73BB-43CC-8176-418FC7775E13}" destId="{0226C5B4-35C1-4D7E-97E3-737F224260E7}" srcOrd="1" destOrd="0" presId="urn:microsoft.com/office/officeart/2005/8/layout/hList1"/>
    <dgm:cxn modelId="{74EC8504-9786-42B2-9836-F452FD66027B}" type="presParOf" srcId="{DD6BEB17-98DE-4FFF-9FEA-ADAD302D950D}" destId="{9122B22B-87C1-44C6-95AB-0251F4EAFF29}" srcOrd="5" destOrd="0" presId="urn:microsoft.com/office/officeart/2005/8/layout/hList1"/>
    <dgm:cxn modelId="{C1B72A42-EC2C-44B3-AF69-14862F4E1306}" type="presParOf" srcId="{DD6BEB17-98DE-4FFF-9FEA-ADAD302D950D}" destId="{60A2AFA0-6A85-4258-986F-1C4364A5F4F0}" srcOrd="6" destOrd="0" presId="urn:microsoft.com/office/officeart/2005/8/layout/hList1"/>
    <dgm:cxn modelId="{2ED67702-9155-430D-B38D-1815DA838269}" type="presParOf" srcId="{60A2AFA0-6A85-4258-986F-1C4364A5F4F0}" destId="{CE4862AE-8D3E-403B-B5E4-4495709F4855}" srcOrd="0" destOrd="0" presId="urn:microsoft.com/office/officeart/2005/8/layout/hList1"/>
    <dgm:cxn modelId="{DFEFC0B0-2940-4724-8FA7-908311EF594E}" type="presParOf" srcId="{60A2AFA0-6A85-4258-986F-1C4364A5F4F0}" destId="{A43D60D7-A145-4182-B422-1AC3240C50F7}" srcOrd="1" destOrd="0" presId="urn:microsoft.com/office/officeart/2005/8/layout/hList1"/>
    <dgm:cxn modelId="{2A7F363C-7F82-452E-AFDE-65EC53626BE8}" type="presParOf" srcId="{DD6BEB17-98DE-4FFF-9FEA-ADAD302D950D}" destId="{8E9ABD82-F1CE-486B-9EF8-E78F977A6632}" srcOrd="7" destOrd="0" presId="urn:microsoft.com/office/officeart/2005/8/layout/hList1"/>
    <dgm:cxn modelId="{BE6F4F3F-55EE-4A14-99A5-FD86AF95BD8C}" type="presParOf" srcId="{DD6BEB17-98DE-4FFF-9FEA-ADAD302D950D}" destId="{6696631F-5137-49D6-BD02-A6B046348339}" srcOrd="8" destOrd="0" presId="urn:microsoft.com/office/officeart/2005/8/layout/hList1"/>
    <dgm:cxn modelId="{3885832A-94BB-44BD-A15E-2141E132F05B}" type="presParOf" srcId="{6696631F-5137-49D6-BD02-A6B046348339}" destId="{CA4BD8FA-B724-42A2-BE0D-3D89CB6A6732}" srcOrd="0" destOrd="0" presId="urn:microsoft.com/office/officeart/2005/8/layout/hList1"/>
    <dgm:cxn modelId="{01366042-09ED-4E16-B882-1E6B6A4DFD33}" type="presParOf" srcId="{6696631F-5137-49D6-BD02-A6B046348339}" destId="{F57C5217-297A-4242-A3B0-E9E0A50338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69F8E-A751-4BE9-9486-5E0050EEC539}">
      <dsp:nvSpPr>
        <dsp:cNvPr id="0" name=""/>
        <dsp:cNvSpPr/>
      </dsp:nvSpPr>
      <dsp:spPr>
        <a:xfrm>
          <a:off x="5142" y="620692"/>
          <a:ext cx="1971104" cy="78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Independent scale of CPU and storage capacity </a:t>
          </a:r>
          <a:endParaRPr lang="en-US" sz="1500" kern="1200" dirty="0"/>
        </a:p>
      </dsp:txBody>
      <dsp:txXfrm>
        <a:off x="5142" y="620692"/>
        <a:ext cx="1971104" cy="788441"/>
      </dsp:txXfrm>
    </dsp:sp>
    <dsp:sp modelId="{52CE25FB-B6E1-45CF-AF6F-956E315CE7CB}">
      <dsp:nvSpPr>
        <dsp:cNvPr id="0" name=""/>
        <dsp:cNvSpPr/>
      </dsp:nvSpPr>
      <dsp:spPr>
        <a:xfrm>
          <a:off x="5142" y="1409134"/>
          <a:ext cx="1971104" cy="253740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smtClean="0"/>
            <a:t>Rightsize</a:t>
          </a:r>
          <a:r>
            <a:rPr lang="en-US" sz="1500" kern="1200" dirty="0" smtClean="0"/>
            <a:t> HW for each layer</a:t>
          </a:r>
          <a:endParaRPr lang="en-US" sz="1500" kern="1200" dirty="0"/>
        </a:p>
        <a:p>
          <a:pPr marL="114300" lvl="1" indent="-114300" algn="l" defTabSz="666750">
            <a:lnSpc>
              <a:spcPct val="90000"/>
            </a:lnSpc>
            <a:spcBef>
              <a:spcPct val="0"/>
            </a:spcBef>
            <a:spcAft>
              <a:spcPct val="15000"/>
            </a:spcAft>
            <a:buChar char="••"/>
          </a:pPr>
          <a:r>
            <a:rPr lang="en-US" sz="1500" kern="1200" dirty="0" smtClean="0"/>
            <a:t>Reduce resource wastage</a:t>
          </a:r>
          <a:endParaRPr lang="en-US" sz="1500" kern="1200" dirty="0"/>
        </a:p>
        <a:p>
          <a:pPr marL="114300" lvl="1" indent="-114300" algn="l" defTabSz="666750">
            <a:lnSpc>
              <a:spcPct val="90000"/>
            </a:lnSpc>
            <a:spcBef>
              <a:spcPct val="0"/>
            </a:spcBef>
            <a:spcAft>
              <a:spcPct val="15000"/>
            </a:spcAft>
            <a:buChar char="••"/>
          </a:pPr>
          <a:r>
            <a:rPr lang="en-US" sz="1500" kern="1200" dirty="0" smtClean="0"/>
            <a:t>Cost saving</a:t>
          </a:r>
          <a:endParaRPr lang="en-US" sz="1500" kern="1200" dirty="0"/>
        </a:p>
      </dsp:txBody>
      <dsp:txXfrm>
        <a:off x="5142" y="1409134"/>
        <a:ext cx="1971104" cy="2537409"/>
      </dsp:txXfrm>
    </dsp:sp>
    <dsp:sp modelId="{7428700B-17A7-43DD-A499-F1832538F157}">
      <dsp:nvSpPr>
        <dsp:cNvPr id="0" name=""/>
        <dsp:cNvSpPr/>
      </dsp:nvSpPr>
      <dsp:spPr>
        <a:xfrm>
          <a:off x="2252201" y="620692"/>
          <a:ext cx="1971104" cy="78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Single copy of data</a:t>
          </a:r>
          <a:endParaRPr lang="en-US" sz="1500" kern="1200" dirty="0"/>
        </a:p>
      </dsp:txBody>
      <dsp:txXfrm>
        <a:off x="2252201" y="620692"/>
        <a:ext cx="1971104" cy="788441"/>
      </dsp:txXfrm>
    </dsp:sp>
    <dsp:sp modelId="{9EAD2474-EFE9-4B7A-A245-3BC21AF33782}">
      <dsp:nvSpPr>
        <dsp:cNvPr id="0" name=""/>
        <dsp:cNvSpPr/>
      </dsp:nvSpPr>
      <dsp:spPr>
        <a:xfrm>
          <a:off x="2252201" y="1409134"/>
          <a:ext cx="1971104" cy="253740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Multiple compute cluster share common data repo/lake</a:t>
          </a:r>
          <a:endParaRPr lang="en-US" sz="1500" kern="1200" dirty="0"/>
        </a:p>
        <a:p>
          <a:pPr marL="114300" lvl="1" indent="-114300" algn="l" defTabSz="666750">
            <a:lnSpc>
              <a:spcPct val="90000"/>
            </a:lnSpc>
            <a:spcBef>
              <a:spcPct val="0"/>
            </a:spcBef>
            <a:spcAft>
              <a:spcPct val="15000"/>
            </a:spcAft>
            <a:buChar char="••"/>
          </a:pPr>
          <a:r>
            <a:rPr lang="en-US" sz="1500" kern="1200" dirty="0" smtClean="0"/>
            <a:t>Simplified data management</a:t>
          </a:r>
          <a:endParaRPr lang="en-US" sz="1500" kern="1200" dirty="0"/>
        </a:p>
        <a:p>
          <a:pPr marL="114300" lvl="1" indent="-114300" algn="l" defTabSz="666750">
            <a:lnSpc>
              <a:spcPct val="90000"/>
            </a:lnSpc>
            <a:spcBef>
              <a:spcPct val="0"/>
            </a:spcBef>
            <a:spcAft>
              <a:spcPct val="15000"/>
            </a:spcAft>
            <a:buChar char="••"/>
          </a:pPr>
          <a:r>
            <a:rPr lang="en-US" sz="1500" kern="1200" dirty="0" smtClean="0"/>
            <a:t>Reduced provisioning overhead</a:t>
          </a:r>
          <a:endParaRPr lang="en-US" sz="1500" kern="1200" dirty="0"/>
        </a:p>
        <a:p>
          <a:pPr marL="114300" lvl="1" indent="-114300" algn="l" defTabSz="666750">
            <a:lnSpc>
              <a:spcPct val="90000"/>
            </a:lnSpc>
            <a:spcBef>
              <a:spcPct val="0"/>
            </a:spcBef>
            <a:spcAft>
              <a:spcPct val="15000"/>
            </a:spcAft>
            <a:buChar char="••"/>
          </a:pPr>
          <a:r>
            <a:rPr lang="en-US" sz="1500" kern="1200" dirty="0" smtClean="0"/>
            <a:t>Improve security </a:t>
          </a:r>
          <a:endParaRPr lang="en-US" sz="1500" kern="1200" dirty="0"/>
        </a:p>
      </dsp:txBody>
      <dsp:txXfrm>
        <a:off x="2252201" y="1409134"/>
        <a:ext cx="1971104" cy="2537409"/>
      </dsp:txXfrm>
    </dsp:sp>
    <dsp:sp modelId="{A2D2FE07-4A06-486A-AA00-0C6A21F3BEF4}">
      <dsp:nvSpPr>
        <dsp:cNvPr id="0" name=""/>
        <dsp:cNvSpPr/>
      </dsp:nvSpPr>
      <dsp:spPr>
        <a:xfrm>
          <a:off x="4499260" y="620692"/>
          <a:ext cx="1971104" cy="78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Enable Agile application development</a:t>
          </a:r>
          <a:endParaRPr lang="en-US" sz="1500" kern="1200" dirty="0"/>
        </a:p>
      </dsp:txBody>
      <dsp:txXfrm>
        <a:off x="4499260" y="620692"/>
        <a:ext cx="1971104" cy="788441"/>
      </dsp:txXfrm>
    </dsp:sp>
    <dsp:sp modelId="{0226C5B4-35C1-4D7E-97E3-737F224260E7}">
      <dsp:nvSpPr>
        <dsp:cNvPr id="0" name=""/>
        <dsp:cNvSpPr/>
      </dsp:nvSpPr>
      <dsp:spPr>
        <a:xfrm>
          <a:off x="4499260" y="1409134"/>
          <a:ext cx="1971104" cy="253740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In-memory cloning</a:t>
          </a:r>
          <a:endParaRPr lang="en-US" sz="1500" kern="1200" dirty="0"/>
        </a:p>
        <a:p>
          <a:pPr marL="114300" lvl="1" indent="-114300" algn="l" defTabSz="666750">
            <a:lnSpc>
              <a:spcPct val="90000"/>
            </a:lnSpc>
            <a:spcBef>
              <a:spcPct val="0"/>
            </a:spcBef>
            <a:spcAft>
              <a:spcPct val="15000"/>
            </a:spcAft>
            <a:buChar char="••"/>
          </a:pPr>
          <a:r>
            <a:rPr lang="en-US" sz="1500" kern="1200" dirty="0" smtClean="0"/>
            <a:t>Snapshot service</a:t>
          </a:r>
          <a:endParaRPr lang="en-US" sz="1500" kern="1200" dirty="0"/>
        </a:p>
        <a:p>
          <a:pPr marL="114300" lvl="1" indent="-114300" algn="l" defTabSz="666750">
            <a:lnSpc>
              <a:spcPct val="90000"/>
            </a:lnSpc>
            <a:spcBef>
              <a:spcPct val="0"/>
            </a:spcBef>
            <a:spcAft>
              <a:spcPct val="15000"/>
            </a:spcAft>
            <a:buChar char="••"/>
          </a:pPr>
          <a:r>
            <a:rPr lang="en-US" sz="1500" kern="1200" dirty="0" smtClean="0"/>
            <a:t>Quick &amp; efficient copies </a:t>
          </a:r>
          <a:endParaRPr lang="en-US" sz="1500" kern="1200" dirty="0"/>
        </a:p>
      </dsp:txBody>
      <dsp:txXfrm>
        <a:off x="4499260" y="1409134"/>
        <a:ext cx="1971104" cy="2537409"/>
      </dsp:txXfrm>
    </dsp:sp>
    <dsp:sp modelId="{CE4862AE-8D3E-403B-B5E4-4495709F4855}">
      <dsp:nvSpPr>
        <dsp:cNvPr id="0" name=""/>
        <dsp:cNvSpPr/>
      </dsp:nvSpPr>
      <dsp:spPr>
        <a:xfrm>
          <a:off x="6746319" y="620692"/>
          <a:ext cx="1971104" cy="78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Hybrid cloud deployment</a:t>
          </a:r>
          <a:endParaRPr lang="en-US" sz="1500" kern="1200" dirty="0"/>
        </a:p>
      </dsp:txBody>
      <dsp:txXfrm>
        <a:off x="6746319" y="620692"/>
        <a:ext cx="1971104" cy="788441"/>
      </dsp:txXfrm>
    </dsp:sp>
    <dsp:sp modelId="{A43D60D7-A145-4182-B422-1AC3240C50F7}">
      <dsp:nvSpPr>
        <dsp:cNvPr id="0" name=""/>
        <dsp:cNvSpPr/>
      </dsp:nvSpPr>
      <dsp:spPr>
        <a:xfrm>
          <a:off x="6746319" y="1409134"/>
          <a:ext cx="1971104" cy="253740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Mix and match resources depending on workload nature and life cycle </a:t>
          </a:r>
          <a:endParaRPr lang="en-US" sz="1500" kern="1200" dirty="0"/>
        </a:p>
      </dsp:txBody>
      <dsp:txXfrm>
        <a:off x="6746319" y="1409134"/>
        <a:ext cx="1971104" cy="2537409"/>
      </dsp:txXfrm>
    </dsp:sp>
    <dsp:sp modelId="{CA4BD8FA-B724-42A2-BE0D-3D89CB6A6732}">
      <dsp:nvSpPr>
        <dsp:cNvPr id="0" name=""/>
        <dsp:cNvSpPr/>
      </dsp:nvSpPr>
      <dsp:spPr>
        <a:xfrm>
          <a:off x="8993378" y="620692"/>
          <a:ext cx="1971104" cy="78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Simple and flexible software management</a:t>
          </a:r>
          <a:endParaRPr lang="en-US" sz="1500" kern="1200" dirty="0"/>
        </a:p>
      </dsp:txBody>
      <dsp:txXfrm>
        <a:off x="8993378" y="620692"/>
        <a:ext cx="1971104" cy="788441"/>
      </dsp:txXfrm>
    </dsp:sp>
    <dsp:sp modelId="{F57C5217-297A-4242-A3B0-E9E0A5033878}">
      <dsp:nvSpPr>
        <dsp:cNvPr id="0" name=""/>
        <dsp:cNvSpPr/>
      </dsp:nvSpPr>
      <dsp:spPr>
        <a:xfrm>
          <a:off x="8993378" y="1409134"/>
          <a:ext cx="1971104" cy="253740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Avoid software version management </a:t>
          </a:r>
          <a:endParaRPr lang="en-US" sz="1500" kern="1200" dirty="0"/>
        </a:p>
        <a:p>
          <a:pPr marL="114300" lvl="1" indent="-114300" algn="l" defTabSz="666750">
            <a:lnSpc>
              <a:spcPct val="90000"/>
            </a:lnSpc>
            <a:spcBef>
              <a:spcPct val="0"/>
            </a:spcBef>
            <a:spcAft>
              <a:spcPct val="15000"/>
            </a:spcAft>
            <a:buChar char="••"/>
          </a:pPr>
          <a:r>
            <a:rPr lang="en-US" sz="1500" kern="1200" dirty="0" smtClean="0"/>
            <a:t>Upgrade compute software only </a:t>
          </a:r>
          <a:endParaRPr lang="en-US" sz="1500" kern="1200" dirty="0"/>
        </a:p>
      </dsp:txBody>
      <dsp:txXfrm>
        <a:off x="8993378" y="1409134"/>
        <a:ext cx="1971104" cy="25374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D208F2-68D5-4212-89BF-B48952239ED6}" type="datetimeFigureOut">
              <a:rPr lang="en-US" smtClean="0"/>
              <a:t>3/28/2019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922190-00CE-4AD2-B473-E4FBF93B2DE5}" type="slidenum">
              <a:rPr lang="en-US" smtClean="0"/>
              <a:t>‹#›</a:t>
            </a:fld>
            <a:endParaRPr lang="en-US"/>
          </a:p>
        </p:txBody>
      </p:sp>
    </p:spTree>
    <p:extLst>
      <p:ext uri="{BB962C8B-B14F-4D97-AF65-F5344CB8AC3E}">
        <p14:creationId xmlns:p14="http://schemas.microsoft.com/office/powerpoint/2010/main" val="2833897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BFF22-6CC1-4D4E-86B9-E17315C0A230}" type="datetimeFigureOut">
              <a:rPr lang="zh-CN" altLang="en-US" smtClean="0"/>
              <a:t>2019/3/28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1DEAD-B049-45D2-9FCC-75C77AE00BDC}" type="slidenum">
              <a:rPr lang="zh-CN" altLang="en-US" smtClean="0"/>
              <a:t>‹#›</a:t>
            </a:fld>
            <a:endParaRPr lang="zh-CN" altLang="en-US"/>
          </a:p>
        </p:txBody>
      </p:sp>
    </p:spTree>
    <p:extLst>
      <p:ext uri="{BB962C8B-B14F-4D97-AF65-F5344CB8AC3E}">
        <p14:creationId xmlns:p14="http://schemas.microsoft.com/office/powerpoint/2010/main" val="103716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legal.intel.com/webdocs/Marketing/DisclaimerTemplateMarketingNoClaims.pptx"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www.intel.com/performance" TargetMode="External"/><Relationship Id="rId4" Type="http://schemas.openxmlformats.org/officeDocument/2006/relationships/hyperlink" Target="http://legal.intel.com/Marketing/Pages/Performance-disclaimer.aspx#GetHelp"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a:t>
            </a:r>
            <a:r>
              <a:rPr lang="en-US" altLang="zh-CN" baseline="0" dirty="0"/>
              <a:t> </a:t>
            </a:r>
            <a:r>
              <a:rPr lang="en-US" altLang="zh-CN" baseline="0" dirty="0" smtClean="0"/>
              <a:t>memory data accelerator? </a:t>
            </a:r>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a:t>
            </a:fld>
            <a:endParaRPr lang="zh-CN" altLang="en-US"/>
          </a:p>
        </p:txBody>
      </p:sp>
    </p:spTree>
    <p:extLst>
      <p:ext uri="{BB962C8B-B14F-4D97-AF65-F5344CB8AC3E}">
        <p14:creationId xmlns:p14="http://schemas.microsoft.com/office/powerpoint/2010/main" val="496116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High-capacity persistent memory in the data center allows applications to run without incurring the latency penalty of going out to storage over the </a:t>
            </a:r>
            <a:r>
              <a:rPr lang="en-US" sz="1200" b="0" i="0" kern="1200" dirty="0" err="1" smtClean="0">
                <a:solidFill>
                  <a:schemeClr val="tx1"/>
                </a:solidFill>
                <a:effectLst/>
                <a:latin typeface="+mn-lt"/>
                <a:ea typeface="+mn-ea"/>
                <a:cs typeface="+mn-cs"/>
              </a:rPr>
              <a:t>PCIe</a:t>
            </a:r>
            <a:r>
              <a:rPr lang="en-US" sz="1200" b="0" i="0" kern="1200" dirty="0" smtClean="0">
                <a:solidFill>
                  <a:schemeClr val="tx1"/>
                </a:solidFill>
                <a:effectLst/>
                <a:latin typeface="+mn-lt"/>
                <a:ea typeface="+mn-ea"/>
                <a:cs typeface="+mn-cs"/>
              </a:rPr>
              <a:t> bus. As developers adapt software, this new memory class is designed to enable cost-effective, large-capacity in-memory database solutions; provide greater system uptime and faster recovery after power cycles; accelerate virtual machine storage; deliver higher performance to multi-node, distributed cloud applications; and offer advanced encryption for persistent data built into the hardware.</a:t>
            </a:r>
          </a:p>
          <a:p>
            <a:endParaRPr lang="en-US" sz="1200" b="0" i="0" kern="1200" dirty="0" smtClean="0">
              <a:solidFill>
                <a:schemeClr val="tx1"/>
              </a:solidFill>
              <a:effectLst/>
              <a:latin typeface="+mn-lt"/>
              <a:ea typeface="+mn-ea"/>
              <a:cs typeface="+mn-cs"/>
            </a:endParaRPr>
          </a:p>
          <a:p>
            <a:pPr>
              <a:spcBef>
                <a:spcPts val="700"/>
              </a:spcBef>
              <a:buFont typeface="Wingdings" panose="05000000000000000000" pitchFamily="2" charset="2"/>
              <a:buChar char=""/>
            </a:pPr>
            <a:r>
              <a:rPr lang="en-US" altLang="en-US" sz="2800" b="1" dirty="0" smtClean="0">
                <a:solidFill>
                  <a:srgbClr val="800080"/>
                </a:solidFill>
              </a:rPr>
              <a:t>R</a:t>
            </a:r>
            <a:r>
              <a:rPr lang="en-US" altLang="en-US" sz="2800" dirty="0" smtClean="0"/>
              <a:t>emote</a:t>
            </a:r>
          </a:p>
          <a:p>
            <a:pPr lvl="1">
              <a:spcBef>
                <a:spcPts val="700"/>
              </a:spcBef>
              <a:buFont typeface="Times New Roman" panose="02020603050405020304" pitchFamily="18" charset="0"/>
              <a:buChar char="–"/>
            </a:pPr>
            <a:r>
              <a:rPr lang="en-US" altLang="en-US" sz="2200" dirty="0" smtClean="0"/>
              <a:t>data transfers between nodes in a network</a:t>
            </a:r>
          </a:p>
          <a:p>
            <a:pPr>
              <a:spcBef>
                <a:spcPts val="700"/>
              </a:spcBef>
              <a:buFont typeface="Wingdings" panose="05000000000000000000" pitchFamily="2" charset="2"/>
              <a:buChar char=""/>
            </a:pPr>
            <a:r>
              <a:rPr lang="en-US" altLang="en-US" sz="2800" b="1" dirty="0" smtClean="0">
                <a:solidFill>
                  <a:srgbClr val="800080"/>
                </a:solidFill>
              </a:rPr>
              <a:t>D</a:t>
            </a:r>
            <a:r>
              <a:rPr lang="en-US" altLang="en-US" sz="2800" dirty="0" smtClean="0"/>
              <a:t>irect</a:t>
            </a:r>
          </a:p>
          <a:p>
            <a:pPr lvl="1">
              <a:spcBef>
                <a:spcPts val="700"/>
              </a:spcBef>
              <a:buFont typeface="Times New Roman" panose="02020603050405020304" pitchFamily="18" charset="0"/>
              <a:buChar char="–"/>
            </a:pPr>
            <a:r>
              <a:rPr lang="en-US" altLang="en-US" sz="2200" dirty="0" smtClean="0"/>
              <a:t>no Operating System Kernel involvement in transfers</a:t>
            </a:r>
          </a:p>
          <a:p>
            <a:pPr lvl="1">
              <a:spcBef>
                <a:spcPts val="700"/>
              </a:spcBef>
              <a:buFont typeface="Times New Roman" panose="02020603050405020304" pitchFamily="18" charset="0"/>
              <a:buChar char="–"/>
            </a:pPr>
            <a:r>
              <a:rPr lang="en-US" altLang="en-US" sz="2200" dirty="0" smtClean="0"/>
              <a:t>everything about a transfer offloaded onto Interface Card</a:t>
            </a:r>
          </a:p>
          <a:p>
            <a:pPr>
              <a:spcBef>
                <a:spcPts val="700"/>
              </a:spcBef>
              <a:buFont typeface="Wingdings" panose="05000000000000000000" pitchFamily="2" charset="2"/>
              <a:buChar char=""/>
            </a:pPr>
            <a:r>
              <a:rPr lang="en-US" altLang="en-US" sz="2800" b="1" dirty="0" smtClean="0">
                <a:solidFill>
                  <a:srgbClr val="800080"/>
                </a:solidFill>
              </a:rPr>
              <a:t>M</a:t>
            </a:r>
            <a:r>
              <a:rPr lang="en-US" altLang="en-US" sz="2800" dirty="0" smtClean="0"/>
              <a:t>emory</a:t>
            </a:r>
          </a:p>
          <a:p>
            <a:pPr lvl="1">
              <a:spcBef>
                <a:spcPts val="700"/>
              </a:spcBef>
              <a:buFont typeface="Times New Roman" panose="02020603050405020304" pitchFamily="18" charset="0"/>
              <a:buChar char="–"/>
            </a:pPr>
            <a:r>
              <a:rPr lang="en-US" altLang="en-US" sz="2200" dirty="0" smtClean="0"/>
              <a:t>transfers between user space application virtual memory</a:t>
            </a:r>
          </a:p>
          <a:p>
            <a:pPr lvl="1">
              <a:spcBef>
                <a:spcPts val="700"/>
              </a:spcBef>
              <a:buFont typeface="Times New Roman" panose="02020603050405020304" pitchFamily="18" charset="0"/>
              <a:buChar char="–"/>
            </a:pPr>
            <a:r>
              <a:rPr lang="en-US" altLang="en-US" sz="2200" dirty="0" smtClean="0"/>
              <a:t>no extra copying or buffering </a:t>
            </a:r>
          </a:p>
          <a:p>
            <a:pPr>
              <a:spcBef>
                <a:spcPts val="700"/>
              </a:spcBef>
              <a:buFont typeface="Wingdings" panose="05000000000000000000" pitchFamily="2" charset="2"/>
              <a:buChar char=""/>
            </a:pPr>
            <a:r>
              <a:rPr lang="en-US" altLang="en-US" sz="2800" b="1" dirty="0" smtClean="0">
                <a:solidFill>
                  <a:srgbClr val="800080"/>
                </a:solidFill>
              </a:rPr>
              <a:t>A</a:t>
            </a:r>
            <a:r>
              <a:rPr lang="en-US" altLang="en-US" sz="2800" dirty="0" smtClean="0"/>
              <a:t>ccess</a:t>
            </a:r>
          </a:p>
          <a:p>
            <a:pPr lvl="1">
              <a:spcBef>
                <a:spcPts val="700"/>
              </a:spcBef>
              <a:buFont typeface="Times New Roman" panose="02020603050405020304" pitchFamily="18" charset="0"/>
              <a:buChar char="–"/>
            </a:pPr>
            <a:r>
              <a:rPr lang="en-US" altLang="en-US" sz="2200" dirty="0" smtClean="0"/>
              <a:t>send, receive, read, write, atomic operations</a:t>
            </a:r>
          </a:p>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10</a:t>
            </a:fld>
            <a:endParaRPr lang="zh-CN" altLang="en-US"/>
          </a:p>
        </p:txBody>
      </p:sp>
    </p:spTree>
    <p:extLst>
      <p:ext uri="{BB962C8B-B14F-4D97-AF65-F5344CB8AC3E}">
        <p14:creationId xmlns:p14="http://schemas.microsoft.com/office/powerpoint/2010/main" val="198316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picture</a:t>
            </a:r>
            <a:r>
              <a:rPr lang="en-US" baseline="0" dirty="0" smtClean="0"/>
              <a:t> shows the </a:t>
            </a:r>
            <a:r>
              <a:rPr lang="en-US" dirty="0" smtClean="0"/>
              <a:t>architecture of the in memory data accelerator,</a:t>
            </a:r>
            <a:r>
              <a:rPr lang="en-US" baseline="0" dirty="0" smtClean="0"/>
              <a:t> and its position in the bigdata on cloud software stack. </a:t>
            </a:r>
          </a:p>
          <a:p>
            <a:r>
              <a:rPr lang="en-US" baseline="0" dirty="0" smtClean="0"/>
              <a:t>I</a:t>
            </a:r>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11</a:t>
            </a:fld>
            <a:endParaRPr lang="zh-CN" altLang="en-US"/>
          </a:p>
        </p:txBody>
      </p:sp>
    </p:spTree>
    <p:extLst>
      <p:ext uri="{BB962C8B-B14F-4D97-AF65-F5344CB8AC3E}">
        <p14:creationId xmlns:p14="http://schemas.microsoft.com/office/powerpoint/2010/main" val="42720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high-level shuffle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Map:  input -&gt; splits </a:t>
            </a:r>
            <a:r>
              <a:rPr lang="en-US" b="1" baseline="0" dirty="0" smtClean="0"/>
              <a:t>input</a:t>
            </a:r>
            <a:r>
              <a:rPr lang="en-US" baseline="0" dirty="0" smtClean="0"/>
              <a:t> data (three splits), and run map task (three map tasks). Each map tasks will process the input data with </a:t>
            </a:r>
            <a:r>
              <a:rPr lang="en-US" b="0" baseline="0" dirty="0" smtClean="0"/>
              <a:t>user defined mapping and write to memory buffer </a:t>
            </a:r>
            <a:r>
              <a:rPr lang="en-US" baseline="0" dirty="0" smtClean="0"/>
              <a:t>(</a:t>
            </a:r>
            <a:r>
              <a:rPr lang="en-US" b="1" baseline="0" dirty="0" smtClean="0"/>
              <a:t>partition</a:t>
            </a:r>
            <a:r>
              <a:rPr lang="en-US" baseline="0" dirty="0" smtClean="0"/>
              <a:t>),   and when buffer is full, it will </a:t>
            </a:r>
            <a:r>
              <a:rPr lang="en-US" b="1" baseline="0" dirty="0" smtClean="0"/>
              <a:t>spill</a:t>
            </a:r>
            <a:r>
              <a:rPr lang="en-US" baseline="0" dirty="0" smtClean="0"/>
              <a:t> (sort &amp; combine) the data to disk. Once map tasks completed, it will </a:t>
            </a:r>
            <a:r>
              <a:rPr lang="en-US" b="1" baseline="0" dirty="0" smtClean="0"/>
              <a:t>merge</a:t>
            </a:r>
            <a:r>
              <a:rPr lang="en-US" baseline="0" dirty="0" smtClean="0"/>
              <a:t> all the temp files to generate output file, which will be pulled by reduce task.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Reduce tasks: </a:t>
            </a:r>
            <a:r>
              <a:rPr lang="en-US" b="1" baseline="0" dirty="0" smtClean="0"/>
              <a:t>copy </a:t>
            </a:r>
            <a:r>
              <a:rPr lang="en-US" b="0" baseline="0" dirty="0" smtClean="0"/>
              <a:t>the data, </a:t>
            </a:r>
            <a:r>
              <a:rPr lang="en-US" b="1" baseline="0" dirty="0" smtClean="0"/>
              <a:t>merge it (sort), reduce </a:t>
            </a:r>
            <a:r>
              <a:rPr lang="en-US" b="0" baseline="0" dirty="0" smtClean="0"/>
              <a:t>and final output. </a:t>
            </a:r>
          </a:p>
          <a:p>
            <a:endParaRPr lang="en-US" altLang="zh-CN" baseline="0" dirty="0" smtClean="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13</a:t>
            </a:fld>
            <a:endParaRPr lang="zh-CN" altLang="en-US"/>
          </a:p>
        </p:txBody>
      </p:sp>
    </p:spTree>
    <p:extLst>
      <p:ext uri="{BB962C8B-B14F-4D97-AF65-F5344CB8AC3E}">
        <p14:creationId xmlns:p14="http://schemas.microsoft.com/office/powerpoint/2010/main" val="282742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a:t>
            </a:r>
            <a:r>
              <a:rPr lang="en-US" dirty="0" err="1" smtClean="0"/>
              <a:t>Graphx</a:t>
            </a:r>
            <a:r>
              <a:rPr lang="en-US" baseline="0" dirty="0" smtClean="0"/>
              <a:t> and </a:t>
            </a:r>
            <a:r>
              <a:rPr lang="en-US" baseline="0" dirty="0" err="1" smtClean="0"/>
              <a:t>pregel</a:t>
            </a:r>
            <a:r>
              <a:rPr lang="en-US" baseline="0" dirty="0" smtClean="0"/>
              <a:t> </a:t>
            </a:r>
          </a:p>
          <a:p>
            <a:r>
              <a:rPr lang="en-US" baseline="0" dirty="0" err="1" smtClean="0"/>
              <a:t>Caculate</a:t>
            </a:r>
            <a:r>
              <a:rPr lang="en-US" baseline="0" dirty="0" smtClean="0"/>
              <a:t> 2 vertices associations in </a:t>
            </a:r>
            <a:r>
              <a:rPr lang="en-US" baseline="0" dirty="0" err="1" smtClean="0"/>
              <a:t>nhops</a:t>
            </a:r>
            <a:r>
              <a:rPr lang="en-US" baseline="0" dirty="0" smtClean="0"/>
              <a:t> distances </a:t>
            </a:r>
          </a:p>
          <a:p>
            <a:endParaRPr lang="en-US" dirty="0"/>
          </a:p>
        </p:txBody>
      </p:sp>
      <p:sp>
        <p:nvSpPr>
          <p:cNvPr id="4" name="Slide Number Placeholder 3"/>
          <p:cNvSpPr>
            <a:spLocks noGrp="1"/>
          </p:cNvSpPr>
          <p:nvPr>
            <p:ph type="sldNum" sz="quarter" idx="10"/>
          </p:nvPr>
        </p:nvSpPr>
        <p:spPr/>
        <p:txBody>
          <a:bodyPr/>
          <a:lstStyle/>
          <a:p>
            <a:fld id="{40C96CAC-487B-4F0B-BD01-58523EAB1A31}" type="slidenum">
              <a:rPr lang="en-US" smtClean="0"/>
              <a:t>14</a:t>
            </a:fld>
            <a:endParaRPr lang="en-US"/>
          </a:p>
        </p:txBody>
      </p:sp>
    </p:spTree>
    <p:extLst>
      <p:ext uri="{BB962C8B-B14F-4D97-AF65-F5344CB8AC3E}">
        <p14:creationId xmlns:p14="http://schemas.microsoft.com/office/powerpoint/2010/main" val="157502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15</a:t>
            </a:fld>
            <a:endParaRPr lang="zh-CN" altLang="en-US"/>
          </a:p>
        </p:txBody>
      </p:sp>
    </p:spTree>
    <p:extLst>
      <p:ext uri="{BB962C8B-B14F-4D97-AF65-F5344CB8AC3E}">
        <p14:creationId xmlns:p14="http://schemas.microsoft.com/office/powerpoint/2010/main" val="400023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1F21E4-C5E0-4653-BE7E-D521353A22F9}" type="slidenum">
              <a:rPr lang="en-US" smtClean="0"/>
              <a:t>16</a:t>
            </a:fld>
            <a:endParaRPr lang="en-US"/>
          </a:p>
        </p:txBody>
      </p:sp>
    </p:spTree>
    <p:extLst>
      <p:ext uri="{BB962C8B-B14F-4D97-AF65-F5344CB8AC3E}">
        <p14:creationId xmlns:p14="http://schemas.microsoft.com/office/powerpoint/2010/main" val="810203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17</a:t>
            </a:fld>
            <a:endParaRPr lang="zh-CN" altLang="en-US"/>
          </a:p>
        </p:txBody>
      </p:sp>
    </p:spTree>
    <p:extLst>
      <p:ext uri="{BB962C8B-B14F-4D97-AF65-F5344CB8AC3E}">
        <p14:creationId xmlns:p14="http://schemas.microsoft.com/office/powerpoint/2010/main" val="1212181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Comments:</a:t>
            </a:r>
            <a:r>
              <a:rPr lang="zh-CN" altLang="en-US" dirty="0" smtClean="0"/>
              <a:t>　</a:t>
            </a:r>
            <a:r>
              <a:rPr lang="en-US" altLang="zh-CN" dirty="0" smtClean="0"/>
              <a:t>I/O</a:t>
            </a:r>
            <a:r>
              <a:rPr lang="en-US" altLang="zh-CN" baseline="0" dirty="0" smtClean="0"/>
              <a:t> part -&gt; </a:t>
            </a:r>
            <a:r>
              <a:rPr lang="en-US" dirty="0" err="1" smtClean="0"/>
              <a:t>Proactor</a:t>
            </a:r>
            <a:r>
              <a:rPr lang="en-US" dirty="0" smtClean="0"/>
              <a:t> model.</a:t>
            </a:r>
            <a:r>
              <a:rPr lang="en-US" baseline="0" dirty="0" smtClean="0"/>
              <a:t> </a:t>
            </a:r>
            <a:r>
              <a:rPr lang="en-US" baseline="0" dirty="0" smtClean="0">
                <a:sym typeface="Wingdings" panose="05000000000000000000" pitchFamily="2" charset="2"/>
              </a:rPr>
              <a:t> networking programming model, ASIO also used this. </a:t>
            </a:r>
          </a:p>
          <a:p>
            <a:r>
              <a:rPr lang="en-US" dirty="0" smtClean="0"/>
              <a:t>Zero-copy approach</a:t>
            </a:r>
          </a:p>
          <a:p>
            <a:pPr lvl="1"/>
            <a:r>
              <a:rPr lang="en-US" dirty="0" smtClean="0"/>
              <a:t>The HPNL buffer allowed to be directly used by application without copying data between </a:t>
            </a:r>
            <a:r>
              <a:rPr lang="en-US" b="1" dirty="0" smtClean="0"/>
              <a:t>HPNL buffer and application buffer.</a:t>
            </a:r>
          </a:p>
          <a:p>
            <a:pPr lvl="1"/>
            <a:r>
              <a:rPr lang="en-US" dirty="0" smtClean="0"/>
              <a:t>Thanks to RDMA, it supporting user-space to kernel-space zero-copy. </a:t>
            </a:r>
          </a:p>
          <a:p>
            <a:r>
              <a:rPr lang="en-US" dirty="0" smtClean="0"/>
              <a:t>Threading model</a:t>
            </a:r>
          </a:p>
          <a:p>
            <a:pPr lvl="1"/>
            <a:r>
              <a:rPr lang="en-US" dirty="0" smtClean="0"/>
              <a:t>Implements the </a:t>
            </a:r>
            <a:r>
              <a:rPr lang="en-US" dirty="0" err="1" smtClean="0"/>
              <a:t>Proactor</a:t>
            </a:r>
            <a:r>
              <a:rPr lang="en-US" dirty="0" smtClean="0"/>
              <a:t> model. </a:t>
            </a:r>
            <a:r>
              <a:rPr lang="en-US" b="1" dirty="0" smtClean="0"/>
              <a:t>//programming model </a:t>
            </a:r>
          </a:p>
          <a:p>
            <a:pPr lvl="1"/>
            <a:r>
              <a:rPr lang="en-US" dirty="0" smtClean="0"/>
              <a:t>Interrupt + polling approach to optimize HPNL thread. //</a:t>
            </a:r>
            <a:r>
              <a:rPr lang="en-US" b="1" dirty="0" err="1" smtClean="0"/>
              <a:t>CQ</a:t>
            </a:r>
            <a:r>
              <a:rPr lang="en-US" b="1" dirty="0" smtClean="0"/>
              <a:t> </a:t>
            </a:r>
            <a:r>
              <a:rPr lang="en-US" b="1" dirty="0" err="1" smtClean="0"/>
              <a:t>Demultiplexer</a:t>
            </a:r>
            <a:r>
              <a:rPr lang="en-US" b="1" dirty="0" smtClean="0"/>
              <a:t>, </a:t>
            </a:r>
            <a:r>
              <a:rPr lang="en-US" b="1" dirty="0" err="1" smtClean="0"/>
              <a:t>fi_cq_read</a:t>
            </a:r>
            <a:r>
              <a:rPr lang="en-US" b="1" dirty="0" smtClean="0"/>
              <a:t> from </a:t>
            </a:r>
            <a:r>
              <a:rPr lang="en-US" b="1" dirty="0" err="1" smtClean="0"/>
              <a:t>libfabrics</a:t>
            </a:r>
            <a:r>
              <a:rPr lang="en-US" b="1" dirty="0" smtClean="0"/>
              <a:t> </a:t>
            </a:r>
          </a:p>
          <a:p>
            <a:pPr lvl="1"/>
            <a:r>
              <a:rPr lang="en-US" dirty="0" smtClean="0"/>
              <a:t>Supports thread binding to specific core. </a:t>
            </a:r>
            <a:r>
              <a:rPr lang="zh-CN" altLang="en-US" dirty="0" smtClean="0"/>
              <a:t> </a:t>
            </a:r>
            <a:r>
              <a:rPr lang="en-US" altLang="zh-CN" dirty="0" smtClean="0"/>
              <a:t>//</a:t>
            </a:r>
            <a:r>
              <a:rPr lang="en-US" altLang="zh-CN" b="1" dirty="0" err="1" smtClean="0"/>
              <a:t>CQService</a:t>
            </a:r>
            <a:r>
              <a:rPr lang="en-US" altLang="zh-CN" b="1" dirty="0" smtClean="0"/>
              <a:t> to specific core</a:t>
            </a:r>
            <a:endParaRPr lang="en-US" b="1" dirty="0" smtClean="0"/>
          </a:p>
          <a:p>
            <a:r>
              <a:rPr lang="en-US" dirty="0" smtClean="0"/>
              <a:t>HPNL interface</a:t>
            </a:r>
          </a:p>
          <a:p>
            <a:pPr lvl="1"/>
            <a:r>
              <a:rPr lang="en-US" dirty="0" smtClean="0"/>
              <a:t>C/C++ and Java interface.</a:t>
            </a:r>
          </a:p>
          <a:p>
            <a:pPr lvl="1"/>
            <a:r>
              <a:rPr lang="en-US" dirty="0" smtClean="0"/>
              <a:t>Supports send, receive, remote read, remote write semantics. //core dir. &amp; dispatcher </a:t>
            </a:r>
          </a:p>
          <a:p>
            <a:pPr lvl="1"/>
            <a:r>
              <a:rPr lang="en-US" dirty="0" smtClean="0"/>
              <a:t>Pluggable buffer management interface. // </a:t>
            </a:r>
            <a:r>
              <a:rPr lang="en-US" dirty="0" err="1" smtClean="0"/>
              <a:t>reactor.h</a:t>
            </a:r>
            <a:r>
              <a:rPr lang="en-US" dirty="0" smtClean="0"/>
              <a:t>?  Put, get (list based buffer) </a:t>
            </a:r>
          </a:p>
          <a:p>
            <a:pPr lvl="1"/>
            <a:r>
              <a:rPr lang="en-US" dirty="0" smtClean="0"/>
              <a:t>Capable of using Persistent memory as RDMA buffer. //in the Java wrapper - </a:t>
            </a:r>
            <a:r>
              <a:rPr lang="en-US" dirty="0" err="1" smtClean="0"/>
              <a:t>regRmaBufferByAddress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D1F21E4-C5E0-4653-BE7E-D521353A22F9}" type="slidenum">
              <a:rPr lang="en-US" smtClean="0"/>
              <a:t>19</a:t>
            </a:fld>
            <a:endParaRPr lang="en-US"/>
          </a:p>
        </p:txBody>
      </p:sp>
    </p:spTree>
    <p:extLst>
      <p:ext uri="{BB962C8B-B14F-4D97-AF65-F5344CB8AC3E}">
        <p14:creationId xmlns:p14="http://schemas.microsoft.com/office/powerpoint/2010/main" val="2514340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21A944-F711-41AF-8549-F6C5730F7ADF}" type="slidenum">
              <a:rPr lang="en-US" smtClean="0"/>
              <a:t>20</a:t>
            </a:fld>
            <a:endParaRPr lang="en-US"/>
          </a:p>
        </p:txBody>
      </p:sp>
    </p:spTree>
    <p:extLst>
      <p:ext uri="{BB962C8B-B14F-4D97-AF65-F5344CB8AC3E}">
        <p14:creationId xmlns:p14="http://schemas.microsoft.com/office/powerpoint/2010/main" val="225305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21A944-F711-41AF-8549-F6C5730F7ADF}" type="slidenum">
              <a:rPr lang="en-US" smtClean="0"/>
              <a:t>21</a:t>
            </a:fld>
            <a:endParaRPr lang="en-US"/>
          </a:p>
        </p:txBody>
      </p:sp>
    </p:spTree>
    <p:extLst>
      <p:ext uri="{BB962C8B-B14F-4D97-AF65-F5344CB8AC3E}">
        <p14:creationId xmlns:p14="http://schemas.microsoft.com/office/powerpoint/2010/main" val="309909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2</a:t>
            </a:fld>
            <a:endParaRPr lang="zh-CN" altLang="en-US"/>
          </a:p>
        </p:txBody>
      </p:sp>
    </p:spTree>
    <p:extLst>
      <p:ext uri="{BB962C8B-B14F-4D97-AF65-F5344CB8AC3E}">
        <p14:creationId xmlns:p14="http://schemas.microsoft.com/office/powerpoint/2010/main" val="3782720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Map task</a:t>
            </a:r>
            <a:endParaRPr lang="en-US" dirty="0"/>
          </a:p>
        </p:txBody>
      </p:sp>
      <p:sp>
        <p:nvSpPr>
          <p:cNvPr id="4" name="Slide Number Placeholder 3"/>
          <p:cNvSpPr>
            <a:spLocks noGrp="1"/>
          </p:cNvSpPr>
          <p:nvPr>
            <p:ph type="sldNum" sz="quarter" idx="10"/>
          </p:nvPr>
        </p:nvSpPr>
        <p:spPr/>
        <p:txBody>
          <a:bodyPr/>
          <a:lstStyle/>
          <a:p>
            <a:fld id="{1C21A944-F711-41AF-8549-F6C5730F7ADF}" type="slidenum">
              <a:rPr lang="en-US" smtClean="0"/>
              <a:t>22</a:t>
            </a:fld>
            <a:endParaRPr lang="en-US"/>
          </a:p>
        </p:txBody>
      </p:sp>
    </p:spTree>
    <p:extLst>
      <p:ext uri="{BB962C8B-B14F-4D97-AF65-F5344CB8AC3E}">
        <p14:creationId xmlns:p14="http://schemas.microsoft.com/office/powerpoint/2010/main" val="1137234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24</a:t>
            </a:fld>
            <a:endParaRPr lang="zh-CN" altLang="en-US"/>
          </a:p>
        </p:txBody>
      </p:sp>
    </p:spTree>
    <p:extLst>
      <p:ext uri="{BB962C8B-B14F-4D97-AF65-F5344CB8AC3E}">
        <p14:creationId xmlns:p14="http://schemas.microsoft.com/office/powerpoint/2010/main" val="243032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dirty="0"/>
          </a:p>
        </p:txBody>
      </p:sp>
    </p:spTree>
    <p:extLst>
      <p:ext uri="{BB962C8B-B14F-4D97-AF65-F5344CB8AC3E}">
        <p14:creationId xmlns:p14="http://schemas.microsoft.com/office/powerpoint/2010/main" val="1953333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26</a:t>
            </a:fld>
            <a:endParaRPr lang="zh-CN" altLang="en-US"/>
          </a:p>
        </p:txBody>
      </p:sp>
    </p:spTree>
    <p:extLst>
      <p:ext uri="{BB962C8B-B14F-4D97-AF65-F5344CB8AC3E}">
        <p14:creationId xmlns:p14="http://schemas.microsoft.com/office/powerpoint/2010/main" val="1826331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BC044-4205-4DD0-B086-3721A0F8DD8E}" type="slidenum">
              <a:rPr lang="en-US" smtClean="0"/>
              <a:t>27</a:t>
            </a:fld>
            <a:endParaRPr lang="en-US"/>
          </a:p>
        </p:txBody>
      </p:sp>
    </p:spTree>
    <p:extLst>
      <p:ext uri="{BB962C8B-B14F-4D97-AF65-F5344CB8AC3E}">
        <p14:creationId xmlns:p14="http://schemas.microsoft.com/office/powerpoint/2010/main" val="3813270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28</a:t>
            </a:fld>
            <a:endParaRPr lang="zh-CN" altLang="en-US"/>
          </a:p>
        </p:txBody>
      </p:sp>
    </p:spTree>
    <p:extLst>
      <p:ext uri="{BB962C8B-B14F-4D97-AF65-F5344CB8AC3E}">
        <p14:creationId xmlns:p14="http://schemas.microsoft.com/office/powerpoint/2010/main" val="71811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30</a:t>
            </a:fld>
            <a:endParaRPr lang="zh-CN" altLang="en-US"/>
          </a:p>
        </p:txBody>
      </p:sp>
    </p:spTree>
    <p:extLst>
      <p:ext uri="{BB962C8B-B14F-4D97-AF65-F5344CB8AC3E}">
        <p14:creationId xmlns:p14="http://schemas.microsoft.com/office/powerpoint/2010/main" val="1180947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31</a:t>
            </a:fld>
            <a:endParaRPr lang="zh-CN" altLang="en-US"/>
          </a:p>
        </p:txBody>
      </p:sp>
    </p:spTree>
    <p:extLst>
      <p:ext uri="{BB962C8B-B14F-4D97-AF65-F5344CB8AC3E}">
        <p14:creationId xmlns:p14="http://schemas.microsoft.com/office/powerpoint/2010/main" val="3622011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32</a:t>
            </a:fld>
            <a:endParaRPr lang="zh-CN" altLang="en-US"/>
          </a:p>
        </p:txBody>
      </p:sp>
    </p:spTree>
    <p:extLst>
      <p:ext uri="{BB962C8B-B14F-4D97-AF65-F5344CB8AC3E}">
        <p14:creationId xmlns:p14="http://schemas.microsoft.com/office/powerpoint/2010/main" val="2309828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07845996-7BC7-49EB-8386-01CC548CA8B5}" type="slidenum">
              <a:rPr lang="en-US" smtClean="0"/>
              <a:t>34</a:t>
            </a:fld>
            <a:endParaRPr lang="en-US"/>
          </a:p>
        </p:txBody>
      </p:sp>
    </p:spTree>
    <p:extLst>
      <p:ext uri="{BB962C8B-B14F-4D97-AF65-F5344CB8AC3E}">
        <p14:creationId xmlns:p14="http://schemas.microsoft.com/office/powerpoint/2010/main" val="300941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 take a look on what’s the challenges</a:t>
            </a:r>
            <a:r>
              <a:rPr lang="en-US" baseline="0" dirty="0" smtClean="0"/>
              <a:t> we are facing today, and why we are creating Spark PMoF. </a:t>
            </a:r>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a:t>
            </a:fld>
            <a:endParaRPr lang="zh-CN" altLang="en-US"/>
          </a:p>
        </p:txBody>
      </p:sp>
    </p:spTree>
    <p:extLst>
      <p:ext uri="{BB962C8B-B14F-4D97-AF65-F5344CB8AC3E}">
        <p14:creationId xmlns:p14="http://schemas.microsoft.com/office/powerpoint/2010/main" val="4536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35</a:t>
            </a:fld>
            <a:endParaRPr lang="zh-CN" altLang="en-US"/>
          </a:p>
        </p:txBody>
      </p:sp>
    </p:spTree>
    <p:extLst>
      <p:ext uri="{BB962C8B-B14F-4D97-AF65-F5344CB8AC3E}">
        <p14:creationId xmlns:p14="http://schemas.microsoft.com/office/powerpoint/2010/main" val="1866694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36</a:t>
            </a:fld>
            <a:endParaRPr lang="zh-CN" altLang="en-US"/>
          </a:p>
        </p:txBody>
      </p:sp>
    </p:spTree>
    <p:extLst>
      <p:ext uri="{BB962C8B-B14F-4D97-AF65-F5344CB8AC3E}">
        <p14:creationId xmlns:p14="http://schemas.microsoft.com/office/powerpoint/2010/main" val="1297203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Intel Clear"/>
                <a:ea typeface="+mn-ea"/>
                <a:cs typeface="+mn-cs"/>
              </a:rPr>
              <a:t>Template 5 - </a:t>
            </a:r>
            <a:r>
              <a:rPr lang="en-US" sz="1200" b="1" i="0" u="none" strike="noStrike" kern="1200" dirty="0" smtClean="0">
                <a:solidFill>
                  <a:schemeClr val="tx1"/>
                </a:solidFill>
                <a:effectLst/>
                <a:latin typeface="Intel Clear"/>
                <a:ea typeface="+mn-ea"/>
                <a:cs typeface="+mn-cs"/>
                <a:hlinkClick r:id="rId3"/>
              </a:rPr>
              <a:t>SSG Technical Collateral:</a:t>
            </a:r>
            <a:endParaRPr lang="en-US" sz="1200" b="1" i="0" kern="1200" dirty="0" smtClean="0">
              <a:solidFill>
                <a:schemeClr val="tx1"/>
              </a:solidFill>
              <a:effectLst/>
              <a:latin typeface="Intel Clear"/>
              <a:ea typeface="+mn-ea"/>
              <a:cs typeface="+mn-cs"/>
            </a:endParaRPr>
          </a:p>
          <a:p>
            <a:r>
              <a:rPr lang="en-US" sz="1200" b="0" i="0" u="sng" kern="1200" dirty="0" smtClean="0">
                <a:solidFill>
                  <a:schemeClr val="tx1"/>
                </a:solidFill>
                <a:effectLst/>
                <a:latin typeface="Intel Clear"/>
                <a:ea typeface="+mn-ea"/>
                <a:cs typeface="+mn-cs"/>
              </a:rPr>
              <a:t>Recommended use</a:t>
            </a:r>
            <a:r>
              <a:rPr lang="en-US" sz="1200" b="0" i="0" kern="1200" dirty="0" smtClean="0">
                <a:solidFill>
                  <a:schemeClr val="tx1"/>
                </a:solidFill>
                <a:effectLst/>
                <a:latin typeface="Intel Clear"/>
                <a:ea typeface="+mn-ea"/>
                <a:cs typeface="+mn-cs"/>
              </a:rPr>
              <a:t>: for technical collateral created by SSG. </a:t>
            </a:r>
          </a:p>
          <a:p>
            <a:r>
              <a:rPr lang="en-US" sz="1200" b="0" i="0" kern="1200" dirty="0" smtClean="0">
                <a:solidFill>
                  <a:schemeClr val="tx1"/>
                </a:solidFill>
                <a:effectLst/>
                <a:latin typeface="Intel Clear"/>
                <a:ea typeface="+mn-ea"/>
                <a:cs typeface="+mn-cs"/>
              </a:rPr>
              <a:t>Found here: http://legal.intel.com/Marketing/Pages/Notices-Disclaimers-Examples.aspx</a:t>
            </a:r>
          </a:p>
          <a:p>
            <a:r>
              <a:rPr lang="en-US" sz="1200" b="0" i="0" kern="1200" dirty="0" smtClean="0">
                <a:solidFill>
                  <a:schemeClr val="tx1"/>
                </a:solidFill>
                <a:effectLst/>
                <a:latin typeface="Intel Clear"/>
                <a:ea typeface="+mn-ea"/>
                <a:cs typeface="+mn-cs"/>
              </a:rPr>
              <a:t>IF APPLICABLE, add the </a:t>
            </a:r>
            <a:r>
              <a:rPr lang="en-US" sz="1200" b="1" i="0" u="none" strike="noStrike" kern="1200" dirty="0" smtClean="0">
                <a:solidFill>
                  <a:schemeClr val="tx1"/>
                </a:solidFill>
                <a:effectLst/>
                <a:latin typeface="Intel Clear"/>
                <a:ea typeface="+mn-ea"/>
                <a:cs typeface="+mn-cs"/>
                <a:hlinkClick r:id="rId4"/>
              </a:rPr>
              <a:t>FTC Optimization Notice</a:t>
            </a:r>
            <a:r>
              <a:rPr lang="en-US" sz="1200" b="0" i="0" u="none" strike="noStrike" kern="1200" dirty="0" smtClean="0">
                <a:solidFill>
                  <a:schemeClr val="tx1"/>
                </a:solidFill>
                <a:effectLst/>
                <a:latin typeface="Intel Clear"/>
                <a:ea typeface="+mn-ea"/>
                <a:cs typeface="+mn-cs"/>
              </a:rPr>
              <a:t>:</a:t>
            </a:r>
            <a:r>
              <a:rPr lang="en-US" sz="1200" b="0" i="0" u="none" strike="noStrike" kern="1200" baseline="0" dirty="0" smtClean="0">
                <a:solidFill>
                  <a:schemeClr val="tx1"/>
                </a:solidFill>
                <a:effectLst/>
                <a:latin typeface="Intel Clear"/>
                <a:ea typeface="+mn-ea"/>
                <a:cs typeface="+mn-cs"/>
              </a:rPr>
              <a:t> http://legal.intel.com/Marketing/Pages/Performance-disclaimer.aspx#GetHelp </a:t>
            </a:r>
            <a:endParaRPr lang="en-US" sz="1200" b="0" i="0" kern="1200" dirty="0" smtClean="0">
              <a:solidFill>
                <a:schemeClr val="tx1"/>
              </a:solidFill>
              <a:effectLst/>
              <a:latin typeface="Intel Clear"/>
              <a:ea typeface="+mn-ea"/>
              <a:cs typeface="+mn-cs"/>
            </a:endParaRPr>
          </a:p>
          <a:p>
            <a:endParaRPr lang="en-US" sz="1200" b="0" i="0" kern="1200" dirty="0" smtClean="0">
              <a:solidFill>
                <a:schemeClr val="tx1"/>
              </a:solidFill>
              <a:effectLst/>
              <a:latin typeface="Intel Clear"/>
              <a:ea typeface="+mn-ea"/>
              <a:cs typeface="+mn-cs"/>
            </a:endParaRPr>
          </a:p>
          <a:p>
            <a:r>
              <a:rPr lang="en-US" sz="1200" b="0" i="0" kern="1200" dirty="0" smtClean="0">
                <a:solidFill>
                  <a:schemeClr val="tx1"/>
                </a:solidFill>
                <a:effectLst/>
                <a:latin typeface="Intel Clear"/>
                <a:ea typeface="+mn-ea"/>
                <a:cs typeface="+mn-cs"/>
              </a:rPr>
              <a:t>In addition, on the pages where the claims are made:</a:t>
            </a:r>
            <a:r>
              <a:rPr lang="en-US" sz="1200" b="0" i="0" kern="1200" baseline="0" dirty="0" smtClean="0">
                <a:solidFill>
                  <a:schemeClr val="tx1"/>
                </a:solidFill>
                <a:effectLst/>
                <a:latin typeface="Intel Clear"/>
                <a:ea typeface="+mn-ea"/>
                <a:cs typeface="+mn-cs"/>
              </a:rPr>
              <a:t> </a:t>
            </a:r>
            <a:r>
              <a:rPr lang="en-US" sz="1200" b="0" i="0" kern="1200" dirty="0" smtClean="0">
                <a:solidFill>
                  <a:schemeClr val="tx1"/>
                </a:solidFill>
                <a:effectLst/>
                <a:latin typeface="Intel Clear"/>
                <a:ea typeface="+mn-ea"/>
                <a:cs typeface="+mn-cs"/>
              </a:rPr>
              <a:t>Use footnotes for specific claims (especially if you quote a number, e.g. ‘25% faster’).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Intel Clear"/>
                <a:ea typeface="+mn-ea"/>
                <a:cs typeface="+mn-cs"/>
              </a:rPr>
              <a:t>At the bottom of the page (or in the same viewing plane), include all of the following:  (FOOTNOTE NUMBER) As measured by [List Which Test Used to support this claim]</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Intel Clear"/>
                <a:ea typeface="+mn-ea"/>
                <a:cs typeface="+mn-cs"/>
              </a:rPr>
              <a:t>§ Software and workloads used in performance tests may have been optimized for performance only on Intel microprocessors. Performance tests, such as </a:t>
            </a:r>
            <a:r>
              <a:rPr lang="en-US" sz="1200" b="0" i="0" kern="1200" dirty="0" err="1" smtClean="0">
                <a:solidFill>
                  <a:schemeClr val="tx1"/>
                </a:solidFill>
                <a:effectLst/>
                <a:latin typeface="Intel Clear"/>
                <a:ea typeface="+mn-ea"/>
                <a:cs typeface="+mn-cs"/>
              </a:rPr>
              <a:t>SYSmark</a:t>
            </a:r>
            <a:r>
              <a:rPr lang="en-US" sz="1200" b="0" i="0" kern="1200" dirty="0" smtClean="0">
                <a:solidFill>
                  <a:schemeClr val="tx1"/>
                </a:solidFill>
                <a:effectLst/>
                <a:latin typeface="Intel Clear"/>
                <a:ea typeface="+mn-ea"/>
                <a:cs typeface="+mn-cs"/>
              </a:rPr>
              <a:t> and </a:t>
            </a:r>
            <a:r>
              <a:rPr lang="en-US" sz="1200" b="0" i="0" kern="1200" dirty="0" err="1" smtClean="0">
                <a:solidFill>
                  <a:schemeClr val="tx1"/>
                </a:solidFill>
                <a:effectLst/>
                <a:latin typeface="Intel Clear"/>
                <a:ea typeface="+mn-ea"/>
                <a:cs typeface="+mn-cs"/>
              </a:rPr>
              <a:t>MobileMark</a:t>
            </a:r>
            <a:r>
              <a:rPr lang="en-US" sz="1200" b="0" i="0" kern="1200" dirty="0" smtClean="0">
                <a:solidFill>
                  <a:schemeClr val="tx1"/>
                </a:solidFill>
                <a:effectLst/>
                <a:latin typeface="Intel Clear"/>
                <a:ea typeface="+mn-ea"/>
                <a:cs typeface="+mn-cs"/>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Intel Clear"/>
                <a:ea typeface="+mn-ea"/>
                <a:cs typeface="+mn-cs"/>
              </a:rPr>
              <a:t>§ Configurations: [describe </a:t>
            </a:r>
            <a:r>
              <a:rPr lang="en-US" sz="1200" b="0" i="0" kern="1200" dirty="0" err="1" smtClean="0">
                <a:solidFill>
                  <a:schemeClr val="tx1"/>
                </a:solidFill>
                <a:effectLst/>
                <a:latin typeface="Intel Clear"/>
                <a:ea typeface="+mn-ea"/>
                <a:cs typeface="+mn-cs"/>
              </a:rPr>
              <a:t>config</a:t>
            </a:r>
            <a:r>
              <a:rPr lang="en-US" sz="1200" b="0" i="0" kern="1200" dirty="0" smtClean="0">
                <a:solidFill>
                  <a:schemeClr val="tx1"/>
                </a:solidFill>
                <a:effectLst/>
                <a:latin typeface="Intel Clear"/>
                <a:ea typeface="+mn-ea"/>
                <a:cs typeface="+mn-cs"/>
              </a:rPr>
              <a:t> + what test used + who did testing].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Intel Clear"/>
                <a:ea typeface="+mn-ea"/>
                <a:cs typeface="+mn-cs"/>
              </a:rPr>
              <a:t>§ For more information go to </a:t>
            </a:r>
            <a:r>
              <a:rPr lang="en-US" sz="1200" b="1" i="0" u="none" strike="noStrike" kern="1200" dirty="0" smtClean="0">
                <a:solidFill>
                  <a:schemeClr val="tx1"/>
                </a:solidFill>
                <a:effectLst/>
                <a:latin typeface="Intel Clear"/>
                <a:ea typeface="+mn-ea"/>
                <a:cs typeface="+mn-cs"/>
                <a:hlinkClick r:id="rId5"/>
              </a:rPr>
              <a:t>http://www.intel.com/performance</a:t>
            </a:r>
            <a:r>
              <a:rPr lang="en-US" sz="1200" b="0" i="0" kern="1200" dirty="0" smtClean="0">
                <a:solidFill>
                  <a:schemeClr val="tx1"/>
                </a:solidFill>
                <a:effectLst/>
                <a:latin typeface="Intel Clear"/>
                <a:ea typeface="+mn-ea"/>
                <a:cs typeface="+mn-cs"/>
              </a:rPr>
              <a: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37</a:t>
            </a:fld>
            <a:endParaRPr lang="en-US" dirty="0"/>
          </a:p>
        </p:txBody>
      </p:sp>
    </p:spTree>
    <p:extLst>
      <p:ext uri="{BB962C8B-B14F-4D97-AF65-F5344CB8AC3E}">
        <p14:creationId xmlns:p14="http://schemas.microsoft.com/office/powerpoint/2010/main" val="2619300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38</a:t>
            </a:fld>
            <a:endParaRPr lang="zh-CN" altLang="en-US"/>
          </a:p>
        </p:txBody>
      </p:sp>
    </p:spTree>
    <p:extLst>
      <p:ext uri="{BB962C8B-B14F-4D97-AF65-F5344CB8AC3E}">
        <p14:creationId xmlns:p14="http://schemas.microsoft.com/office/powerpoint/2010/main" val="1349326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39</a:t>
            </a:fld>
            <a:endParaRPr lang="zh-CN" altLang="en-US"/>
          </a:p>
        </p:txBody>
      </p:sp>
    </p:spTree>
    <p:extLst>
      <p:ext uri="{BB962C8B-B14F-4D97-AF65-F5344CB8AC3E}">
        <p14:creationId xmlns:p14="http://schemas.microsoft.com/office/powerpoint/2010/main" val="121338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smtClean="0">
                <a:solidFill>
                  <a:schemeClr val="tx1"/>
                </a:solidFill>
                <a:effectLst/>
                <a:latin typeface="+mn-lt"/>
                <a:ea typeface="+mn-ea"/>
                <a:cs typeface="+mn-cs"/>
              </a:rPr>
              <a:t>Data volume is growing at an fast rate, often without consummate growth in computation needs. </a:t>
            </a:r>
            <a:r>
              <a:rPr lang="en-US" altLang="zh-CN" sz="1200" dirty="0" smtClean="0"/>
              <a:t>Storage as a critical component</a:t>
            </a:r>
            <a:r>
              <a:rPr lang="en-US" altLang="zh-CN" sz="1200" baseline="0" dirty="0" smtClean="0"/>
              <a:t> </a:t>
            </a:r>
            <a:r>
              <a:rPr lang="en-US" altLang="zh-CN" sz="1200" dirty="0" smtClean="0"/>
              <a:t>will continue to shape and be shaped by how businesses deploy the infrastructure for Big Data</a:t>
            </a:r>
            <a:r>
              <a:rPr lang="en-US" altLang="zh-CN" sz="1200" baseline="0" dirty="0" smtClean="0"/>
              <a:t> </a:t>
            </a:r>
            <a:r>
              <a:rPr lang="en-US" altLang="zh-CN" sz="1200" dirty="0" smtClean="0"/>
              <a:t>analytics</a:t>
            </a:r>
          </a:p>
          <a:p>
            <a:pPr marL="285750" indent="-285750">
              <a:buFont typeface="Arial" panose="020B0604020202020204" pitchFamily="34" charset="0"/>
              <a:buChar char="•"/>
            </a:pPr>
            <a:r>
              <a:rPr lang="en-US" altLang="zh-CN" sz="1200" dirty="0" smtClean="0"/>
              <a:t>Traditional scale-out infrastructures might no longer adequate, as it starts to exhibit significant challenges in the areas of </a:t>
            </a:r>
            <a:r>
              <a:rPr lang="en-US" altLang="zh-CN" sz="1200" b="1" dirty="0" smtClean="0"/>
              <a:t>manageability</a:t>
            </a:r>
            <a:r>
              <a:rPr lang="en-US" altLang="zh-CN" sz="1200" dirty="0" smtClean="0"/>
              <a:t>, </a:t>
            </a:r>
            <a:r>
              <a:rPr lang="en-US" altLang="zh-CN" sz="1200" b="1" dirty="0" smtClean="0"/>
              <a:t>flexibility</a:t>
            </a:r>
            <a:r>
              <a:rPr lang="en-US" altLang="zh-CN" sz="1200" dirty="0" smtClean="0"/>
              <a:t>, and </a:t>
            </a:r>
            <a:r>
              <a:rPr lang="en-US" altLang="zh-CN" sz="1200" b="1" dirty="0" smtClean="0"/>
              <a:t>cost</a:t>
            </a:r>
            <a:r>
              <a:rPr lang="en-US" altLang="zh-CN" sz="1200" dirty="0" smtClean="0"/>
              <a:t> as the number and size of these deployments grow</a:t>
            </a:r>
            <a:r>
              <a:rPr lang="en-US" altLang="zh-CN" sz="1200" baseline="0" dirty="0" smtClean="0"/>
              <a:t>.  </a:t>
            </a:r>
            <a:r>
              <a:rPr lang="en-US" altLang="zh-CN" sz="1200" dirty="0" smtClean="0"/>
              <a:t>There are multiple challenges</a:t>
            </a:r>
            <a:r>
              <a:rPr lang="en-US" altLang="zh-CN" sz="1200" baseline="0" dirty="0" smtClean="0"/>
              <a:t> faced today, like data capacity, data silos, cost and performance &amp; efficiency. </a:t>
            </a:r>
          </a:p>
          <a:p>
            <a:pPr marL="742950" lvl="1" indent="-285750">
              <a:buFont typeface="Arial" panose="020B0604020202020204" pitchFamily="34" charset="0"/>
              <a:buChar char="•"/>
            </a:pPr>
            <a:r>
              <a:rPr lang="en-US" altLang="zh-CN" sz="1200" baseline="0" dirty="0" smtClean="0"/>
              <a:t>As compute and storage are coupled, and storage needs are growing, usually the </a:t>
            </a:r>
            <a:r>
              <a:rPr lang="en-US" altLang="zh-CN" sz="1200" b="1" baseline="0" dirty="0" smtClean="0"/>
              <a:t>data/capacity</a:t>
            </a:r>
            <a:r>
              <a:rPr lang="en-US" altLang="zh-CN" sz="1200" baseline="0" dirty="0" smtClean="0"/>
              <a:t> is not enough.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As the value of big data grows within enterprises, so does the number and size of the workloads being deployed. This leads to multiple application clusters being created, and</a:t>
            </a:r>
            <a:r>
              <a:rPr lang="en-US" sz="1200" kern="1200" baseline="0" dirty="0" smtClean="0">
                <a:solidFill>
                  <a:schemeClr val="tx1"/>
                </a:solidFill>
                <a:effectLst/>
                <a:latin typeface="+mn-lt"/>
                <a:ea typeface="+mn-ea"/>
                <a:cs typeface="+mn-cs"/>
              </a:rPr>
              <a:t> the</a:t>
            </a:r>
            <a:r>
              <a:rPr lang="en-US" sz="1200" kern="1200" dirty="0" smtClean="0">
                <a:solidFill>
                  <a:schemeClr val="tx1"/>
                </a:solidFill>
                <a:effectLst/>
                <a:latin typeface="+mn-lt"/>
                <a:ea typeface="+mn-ea"/>
                <a:cs typeface="+mn-cs"/>
              </a:rPr>
              <a:t> resources become “</a:t>
            </a:r>
            <a:r>
              <a:rPr lang="en-US" sz="1200" b="1" kern="1200" dirty="0" err="1" smtClean="0">
                <a:solidFill>
                  <a:schemeClr val="tx1"/>
                </a:solidFill>
                <a:effectLst/>
                <a:latin typeface="+mn-lt"/>
                <a:ea typeface="+mn-ea"/>
                <a:cs typeface="+mn-cs"/>
              </a:rPr>
              <a:t>siloed</a:t>
            </a:r>
            <a:r>
              <a:rPr lang="en-US" sz="1200" kern="1200" dirty="0" smtClean="0">
                <a:solidFill>
                  <a:schemeClr val="tx1"/>
                </a:solidFill>
                <a:effectLst/>
                <a:latin typeface="+mn-lt"/>
                <a:ea typeface="+mn-ea"/>
                <a:cs typeface="+mn-cs"/>
              </a:rPr>
              <a:t>” in separate clusters.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It is difficult to ascertain the </a:t>
            </a:r>
            <a:r>
              <a:rPr lang="en-US" sz="1200" b="1" kern="1200" dirty="0" smtClean="0">
                <a:solidFill>
                  <a:schemeClr val="tx1"/>
                </a:solidFill>
                <a:effectLst/>
                <a:latin typeface="+mn-lt"/>
                <a:ea typeface="+mn-ea"/>
                <a:cs typeface="+mn-cs"/>
              </a:rPr>
              <a:t>correct footprint </a:t>
            </a:r>
            <a:r>
              <a:rPr lang="en-US" sz="1200" kern="1200" dirty="0" smtClean="0">
                <a:solidFill>
                  <a:schemeClr val="tx1"/>
                </a:solidFill>
                <a:effectLst/>
                <a:latin typeface="+mn-lt"/>
                <a:ea typeface="+mn-ea"/>
                <a:cs typeface="+mn-cs"/>
              </a:rPr>
              <a:t>up-front when planning the deployment of a new</a:t>
            </a:r>
            <a:r>
              <a:rPr lang="en-US" sz="1200" kern="1200" baseline="0" dirty="0" smtClean="0">
                <a:solidFill>
                  <a:schemeClr val="tx1"/>
                </a:solidFill>
                <a:effectLst/>
                <a:latin typeface="+mn-lt"/>
                <a:ea typeface="+mn-ea"/>
                <a:cs typeface="+mn-cs"/>
              </a:rPr>
              <a:t> workload or cluster</a:t>
            </a:r>
            <a:r>
              <a:rPr lang="en-US" sz="1200" kern="1200" dirty="0" smtClean="0">
                <a:solidFill>
                  <a:schemeClr val="tx1"/>
                </a:solidFill>
                <a:effectLst/>
                <a:latin typeface="+mn-lt"/>
                <a:ea typeface="+mn-ea"/>
                <a:cs typeface="+mn-cs"/>
              </a:rPr>
              <a:t>. To avoid further delays from re-configuring systems, </a:t>
            </a:r>
            <a:r>
              <a:rPr lang="en-US" sz="1200" kern="1200" baseline="0" dirty="0" smtClean="0">
                <a:solidFill>
                  <a:schemeClr val="tx1"/>
                </a:solidFill>
                <a:effectLst/>
                <a:latin typeface="+mn-lt"/>
                <a:ea typeface="+mn-ea"/>
                <a:cs typeface="+mn-cs"/>
              </a:rPr>
              <a:t> people </a:t>
            </a:r>
            <a:r>
              <a:rPr lang="en-US" sz="1200" kern="1200" dirty="0" smtClean="0">
                <a:solidFill>
                  <a:schemeClr val="tx1"/>
                </a:solidFill>
                <a:effectLst/>
                <a:latin typeface="+mn-lt"/>
                <a:ea typeface="+mn-ea"/>
                <a:cs typeface="+mn-cs"/>
              </a:rPr>
              <a:t>will often </a:t>
            </a:r>
            <a:r>
              <a:rPr lang="en-US" sz="1200" b="1" kern="1200" dirty="0" smtClean="0">
                <a:solidFill>
                  <a:schemeClr val="tx1"/>
                </a:solidFill>
                <a:effectLst/>
                <a:latin typeface="+mn-lt"/>
                <a:ea typeface="+mn-ea"/>
                <a:cs typeface="+mn-cs"/>
              </a:rPr>
              <a:t>over-provision</a:t>
            </a:r>
            <a:r>
              <a:rPr lang="en-US" sz="1200" kern="1200" dirty="0" smtClean="0">
                <a:solidFill>
                  <a:schemeClr val="tx1"/>
                </a:solidFill>
                <a:effectLst/>
                <a:latin typeface="+mn-lt"/>
                <a:ea typeface="+mn-ea"/>
                <a:cs typeface="+mn-cs"/>
              </a:rPr>
              <a:t> resources, which leads to wasteful space, power utilization.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Data growth is unpredictable and in many cases it can grow exponentially. So it is very</a:t>
            </a:r>
            <a:r>
              <a:rPr lang="en-US" sz="1200" kern="1200" baseline="0" dirty="0" smtClean="0">
                <a:solidFill>
                  <a:schemeClr val="tx1"/>
                </a:solidFill>
                <a:effectLst/>
                <a:latin typeface="+mn-lt"/>
                <a:ea typeface="+mn-ea"/>
                <a:cs typeface="+mn-cs"/>
              </a:rPr>
              <a:t> possible to find that the workloads requires more processing/storage power even with over-provision, which leads to inadequate performance without expanding the cluster.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kern="1200" baseline="0" dirty="0" smtClean="0">
                <a:solidFill>
                  <a:schemeClr val="tx1"/>
                </a:solidFill>
                <a:effectLst/>
                <a:latin typeface="+mn-lt"/>
                <a:ea typeface="+mn-ea"/>
                <a:cs typeface="+mn-cs"/>
              </a:rPr>
              <a:t>Last but not least, manageability cost: </a:t>
            </a:r>
            <a:r>
              <a:rPr lang="en-US" sz="1200" kern="1200" baseline="0" dirty="0" smtClean="0">
                <a:solidFill>
                  <a:schemeClr val="tx1"/>
                </a:solidFill>
                <a:effectLst/>
                <a:latin typeface="+mn-lt"/>
                <a:ea typeface="+mn-ea"/>
                <a:cs typeface="+mn-cs"/>
              </a:rPr>
              <a:t>Reconfiguring, provisioning the system and updated software with be time consuming. </a:t>
            </a:r>
            <a:endParaRPr lang="en-US" sz="1200" kern="1200" dirty="0" smtClean="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smtClean="0"/>
              <a:t>The next generation of scale-out infrastructure  must provide </a:t>
            </a:r>
            <a:r>
              <a:rPr lang="en-US" altLang="zh-CN" sz="1200" b="1" dirty="0" smtClean="0"/>
              <a:t>flexibility</a:t>
            </a:r>
            <a:r>
              <a:rPr lang="en-US" altLang="zh-CN" sz="1200" b="0" baseline="0" dirty="0" smtClean="0"/>
              <a:t> and </a:t>
            </a:r>
            <a:r>
              <a:rPr lang="en-US" altLang="zh-CN" sz="1200" b="1" baseline="0" dirty="0" smtClean="0"/>
              <a:t>simplicity</a:t>
            </a:r>
            <a:r>
              <a:rPr lang="en-US" altLang="zh-CN" sz="1200" b="0" baseline="0" dirty="0" smtClean="0"/>
              <a:t>, </a:t>
            </a:r>
            <a:r>
              <a:rPr lang="en-US" altLang="zh-CN" sz="1200" dirty="0" smtClean="0"/>
              <a:t>allowing the users to focus on </a:t>
            </a:r>
            <a:r>
              <a:rPr lang="en-US" altLang="zh-CN" sz="1200" b="1" dirty="0" smtClean="0"/>
              <a:t>delivering</a:t>
            </a:r>
            <a:r>
              <a:rPr lang="en-US" altLang="zh-CN" sz="1200" dirty="0" smtClean="0"/>
              <a:t> higher-level revenue-generating services to their customers</a:t>
            </a:r>
            <a:r>
              <a:rPr lang="en-US" altLang="zh-CN" sz="1200" baseline="0" dirty="0" smtClean="0"/>
              <a:t> instead of low leveling of management of the infrastructure. </a:t>
            </a:r>
            <a:endParaRPr lang="en-US" altLang="zh-CN" sz="1200" dirty="0"/>
          </a:p>
          <a:p>
            <a:pPr marL="511175" lvl="1" indent="-285750">
              <a:buFont typeface="Arial" panose="020B0604020202020204" pitchFamily="34" charset="0"/>
              <a:buChar char="•"/>
            </a:pPr>
            <a:endParaRPr lang="en-US" altLang="zh-CN" sz="1200" dirty="0"/>
          </a:p>
          <a:p>
            <a:pPr marL="225425" lvl="1" indent="0">
              <a:buFont typeface="Arial" panose="020B0604020202020204" pitchFamily="34" charset="0"/>
              <a:buNone/>
            </a:pPr>
            <a:endParaRPr lang="en-US" altLang="zh-CN" sz="1200" dirty="0" smtClean="0"/>
          </a:p>
        </p:txBody>
      </p:sp>
      <p:sp>
        <p:nvSpPr>
          <p:cNvPr id="4" name="Slide Number Placeholder 3"/>
          <p:cNvSpPr>
            <a:spLocks noGrp="1"/>
          </p:cNvSpPr>
          <p:nvPr>
            <p:ph type="sldNum" sz="quarter" idx="10"/>
          </p:nvPr>
        </p:nvSpPr>
        <p:spPr/>
        <p:txBody>
          <a:bodyPr/>
          <a:lstStyle/>
          <a:p>
            <a:fld id="{8440D064-91B9-48DB-950D-839C89D88D29}" type="slidenum">
              <a:rPr lang="en-US" smtClean="0"/>
              <a:t>4</a:t>
            </a:fld>
            <a:endParaRPr lang="en-US"/>
          </a:p>
        </p:txBody>
      </p:sp>
    </p:spTree>
    <p:extLst>
      <p:ext uri="{BB962C8B-B14F-4D97-AF65-F5344CB8AC3E}">
        <p14:creationId xmlns:p14="http://schemas.microsoft.com/office/powerpoint/2010/main" val="28486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7162" marR="0" lvl="0" indent="-257162" defTabSz="914400" eaLnBrk="1" fontAlgn="auto" latinLnBrk="0" hangingPunct="1">
              <a:lnSpc>
                <a:spcPct val="100000"/>
              </a:lnSpc>
              <a:spcBef>
                <a:spcPts val="0"/>
              </a:spcBef>
              <a:spcAft>
                <a:spcPts val="0"/>
              </a:spcAft>
              <a:buClrTx/>
              <a:buSzTx/>
              <a:buFontTx/>
              <a:buNone/>
              <a:tabLst/>
              <a:defRPr/>
            </a:pPr>
            <a:r>
              <a:rPr lang="en-US" b="0" dirty="0" smtClean="0"/>
              <a:t>Those</a:t>
            </a:r>
            <a:r>
              <a:rPr lang="en-US" b="0" baseline="0" dirty="0" smtClean="0"/>
              <a:t> challenges lead to a discontinuity in bigdata infrastructure: </a:t>
            </a:r>
            <a:endParaRPr lang="en-US" b="0" dirty="0" smtClean="0"/>
          </a:p>
          <a:p>
            <a:pPr marL="257162" marR="0" lvl="0" indent="-257162" algn="l" defTabSz="914400" rtl="0" eaLnBrk="1" fontAlgn="auto" latinLnBrk="0" hangingPunct="1">
              <a:lnSpc>
                <a:spcPct val="100000"/>
              </a:lnSpc>
              <a:spcBef>
                <a:spcPts val="0"/>
              </a:spcBef>
              <a:spcAft>
                <a:spcPts val="0"/>
              </a:spcAft>
              <a:buClrTx/>
              <a:buSzTx/>
              <a:buFontTx/>
              <a:buNone/>
              <a:tabLst/>
              <a:defRPr/>
            </a:pPr>
            <a:r>
              <a:rPr lang="en-US" b="1" dirty="0" smtClean="0"/>
              <a:t>MULTIPLE TEAMS COMPETING: </a:t>
            </a:r>
            <a:r>
              <a:rPr lang="en-US" dirty="0" smtClean="0"/>
              <a:t>and sharing the same big data resources,</a:t>
            </a:r>
            <a:r>
              <a:rPr lang="en-US" baseline="0" dirty="0" smtClean="0"/>
              <a:t> leads to </a:t>
            </a:r>
            <a:r>
              <a:rPr lang="en-US" b="1" dirty="0" smtClean="0"/>
              <a:t>CONGESTION,</a:t>
            </a:r>
            <a:r>
              <a:rPr lang="en-US" b="1" baseline="0" dirty="0" smtClean="0"/>
              <a:t> and </a:t>
            </a:r>
            <a:r>
              <a:rPr lang="en-US" dirty="0" smtClean="0"/>
              <a:t>in busy analytic clusters; causing missed </a:t>
            </a:r>
            <a:r>
              <a:rPr lang="en-US" dirty="0" err="1" smtClean="0"/>
              <a:t>SLAs</a:t>
            </a:r>
            <a:r>
              <a:rPr lang="en-US" dirty="0" smtClean="0"/>
              <a:t>.</a:t>
            </a:r>
            <a:endParaRPr lang="en-US" b="1" dirty="0" smtClean="0"/>
          </a:p>
          <a:p>
            <a:pPr marL="257162" marR="0" lvl="0" indent="-257162"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b="1" dirty="0" smtClean="0"/>
              <a:t>This</a:t>
            </a:r>
            <a:r>
              <a:rPr lang="en-US" b="1" baseline="0" dirty="0" smtClean="0"/>
              <a:t> make the customers to pick up different solutions:</a:t>
            </a:r>
            <a:endParaRPr lang="en-US" b="1"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b="0" dirty="0" smtClean="0"/>
              <a:t>#1</a:t>
            </a:r>
            <a:r>
              <a:rPr lang="zh-CN" altLang="en-US" b="0" dirty="0" smtClean="0"/>
              <a:t>： </a:t>
            </a:r>
            <a:r>
              <a:rPr lang="en-US" b="1" dirty="0" smtClean="0"/>
              <a:t>Lacks isolation</a:t>
            </a:r>
            <a:r>
              <a:rPr lang="zh-CN" altLang="en-US" b="0" dirty="0" smtClean="0"/>
              <a:t>：</a:t>
            </a:r>
            <a:r>
              <a:rPr lang="en-US" b="0" dirty="0" smtClean="0"/>
              <a:t> noisy neighbors hinder </a:t>
            </a:r>
            <a:r>
              <a:rPr lang="en-US" b="0" dirty="0" err="1" smtClean="0"/>
              <a:t>SLAs</a:t>
            </a:r>
            <a:r>
              <a:rPr lang="en-US" b="0" dirty="0" smtClean="0"/>
              <a:t>.</a:t>
            </a:r>
            <a:r>
              <a:rPr lang="zh-CN" altLang="en-US" b="0" dirty="0" smtClean="0"/>
              <a:t>； </a:t>
            </a:r>
            <a:r>
              <a:rPr lang="en-US" b="0" dirty="0" smtClean="0"/>
              <a:t>Lacks elasticity</a:t>
            </a:r>
            <a:r>
              <a:rPr lang="zh-CN" altLang="en-US" b="0" dirty="0" smtClean="0"/>
              <a:t>： </a:t>
            </a:r>
            <a:r>
              <a:rPr lang="en-US" b="0" dirty="0" smtClean="0"/>
              <a:t>single rigid cluster.</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altLang="zh-CN" b="0" dirty="0" smtClean="0"/>
              <a:t>#2</a:t>
            </a:r>
            <a:r>
              <a:rPr lang="zh-CN" altLang="en-US" b="1" dirty="0" smtClean="0"/>
              <a:t>： </a:t>
            </a:r>
            <a:r>
              <a:rPr lang="en-US" b="1" dirty="0" smtClean="0"/>
              <a:t>No dataset sharing</a:t>
            </a:r>
            <a:r>
              <a:rPr lang="zh-CN" altLang="en-US" b="0" dirty="0" smtClean="0"/>
              <a:t>： </a:t>
            </a:r>
            <a:r>
              <a:rPr lang="en-US" b="0" dirty="0" smtClean="0"/>
              <a:t>Cost of duplicate storage</a:t>
            </a:r>
            <a:r>
              <a:rPr lang="zh-CN" altLang="en-US" b="0" dirty="0" smtClean="0"/>
              <a:t>； </a:t>
            </a:r>
            <a:r>
              <a:rPr lang="en-US" b="0" dirty="0" smtClean="0"/>
              <a:t>Still lacks elasticity</a:t>
            </a:r>
            <a:r>
              <a:rPr lang="zh-CN" altLang="en-US" b="0" dirty="0" smtClean="0"/>
              <a:t>； </a:t>
            </a:r>
            <a:r>
              <a:rPr lang="en-US" b="0" dirty="0" smtClean="0"/>
              <a:t>Can’t scale</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altLang="zh-CN" b="0" dirty="0" smtClean="0"/>
              <a:t>#3</a:t>
            </a:r>
            <a:r>
              <a:rPr lang="en-US" sz="1200" b="0" dirty="0" smtClean="0">
                <a:ea typeface="Overpass"/>
                <a:cs typeface="Overpass"/>
                <a:sym typeface="Overpass"/>
              </a:rPr>
              <a:t>, </a:t>
            </a:r>
            <a:r>
              <a:rPr lang="en-US" sz="1200" b="0" dirty="0" smtClean="0">
                <a:ea typeface="Overpass Light"/>
                <a:cs typeface="Overpass Light"/>
                <a:sym typeface="Overpass Light"/>
              </a:rPr>
              <a:t>Give teams their own compute clusters</a:t>
            </a:r>
            <a:r>
              <a:rPr lang="en-US" sz="1200" b="0" baseline="0" dirty="0" smtClean="0">
                <a:ea typeface="Overpass Light"/>
                <a:cs typeface="Overpass Light"/>
                <a:sym typeface="Overpass Light"/>
              </a:rPr>
              <a:t>, it </a:t>
            </a:r>
            <a:r>
              <a:rPr lang="en-US" sz="1200" b="0" dirty="0" smtClean="0">
                <a:ea typeface="Overpass"/>
                <a:cs typeface="Overpass"/>
                <a:sym typeface="Overpass"/>
              </a:rPr>
              <a:t>HIT SERVICE-LEVEL AGREEMENTS</a:t>
            </a:r>
            <a:endParaRPr lang="en-US" sz="1200" b="0" dirty="0" smtClean="0">
              <a:ea typeface="Overpass Light"/>
              <a:cs typeface="Overpass Light"/>
              <a:sym typeface="Overpass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ea typeface="Overpass Light"/>
                <a:cs typeface="Overpass Light"/>
                <a:sym typeface="Overpass Light"/>
              </a:rPr>
              <a:t>Share data sets across clusters instead of duplicating them,</a:t>
            </a:r>
            <a:r>
              <a:rPr lang="en-US" sz="1200" b="0" baseline="0" dirty="0" smtClean="0">
                <a:ea typeface="Overpass Light"/>
                <a:cs typeface="Overpass Light"/>
                <a:sym typeface="Overpass Light"/>
              </a:rPr>
              <a:t> it avoid over provision.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ea typeface="Overpass Light"/>
                <a:cs typeface="Overpass Light"/>
                <a:sym typeface="Overpass Light"/>
              </a:rPr>
              <a:t>By right-sizing de-coupled compute and storage,</a:t>
            </a:r>
            <a:r>
              <a:rPr lang="en-US" sz="1200" b="0" baseline="0" dirty="0" smtClean="0">
                <a:ea typeface="Overpass Light"/>
                <a:cs typeface="Overpass Light"/>
                <a:sym typeface="Overpass Light"/>
              </a:rPr>
              <a:t> it </a:t>
            </a:r>
            <a:r>
              <a:rPr lang="en-US" sz="1200" b="0" dirty="0" smtClean="0">
                <a:ea typeface="Overpass"/>
                <a:cs typeface="Overpass"/>
                <a:sym typeface="Overpass"/>
              </a:rPr>
              <a:t>ELIMINATE IDLE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ea typeface="Overpass Light"/>
                <a:cs typeface="Overpass Light"/>
                <a:sym typeface="Overpass Light"/>
              </a:rPr>
              <a:t>With spin-up/spin-down clusters,</a:t>
            </a:r>
            <a:r>
              <a:rPr lang="en-US" sz="1200" b="0" baseline="0" dirty="0" smtClean="0">
                <a:ea typeface="Overpass Light"/>
                <a:cs typeface="Overpass Light"/>
                <a:sym typeface="Overpass Light"/>
              </a:rPr>
              <a:t> it </a:t>
            </a:r>
            <a:r>
              <a:rPr lang="en-US" sz="1200" b="0" dirty="0" smtClean="0">
                <a:ea typeface="Overpass"/>
                <a:cs typeface="Overpass"/>
                <a:sym typeface="Overpass"/>
              </a:rPr>
              <a:t>increases AGILITY</a:t>
            </a:r>
            <a:r>
              <a:rPr lang="zh-CN" altLang="en-US" sz="1200" b="0" dirty="0" smtClean="0">
                <a:ea typeface="Overpass"/>
                <a:cs typeface="Overpass"/>
                <a:sym typeface="Overpass"/>
              </a:rPr>
              <a:t>： </a:t>
            </a:r>
            <a:endParaRPr lang="en-US" sz="1200" b="0" dirty="0" smtClean="0">
              <a:ea typeface="Overpass Light"/>
              <a:cs typeface="Overpass Light"/>
              <a:sym typeface="Overpass Light"/>
            </a:endParaRPr>
          </a:p>
          <a:p>
            <a:pPr marL="342900" marR="0" lvl="0" indent="-342900" defTabSz="914400" eaLnBrk="1" fontAlgn="auto" latinLnBrk="0" hangingPunct="1">
              <a:lnSpc>
                <a:spcPct val="100000"/>
              </a:lnSpc>
              <a:spcBef>
                <a:spcPts val="0"/>
              </a:spcBef>
              <a:spcAft>
                <a:spcPts val="0"/>
              </a:spcAft>
              <a:buClrTx/>
              <a:buSzTx/>
              <a:buFont typeface="Arial" charset="0"/>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5</a:t>
            </a:fld>
            <a:endParaRPr lang="zh-CN" altLang="en-US"/>
          </a:p>
        </p:txBody>
      </p:sp>
    </p:spTree>
    <p:extLst>
      <p:ext uri="{BB962C8B-B14F-4D97-AF65-F5344CB8AC3E}">
        <p14:creationId xmlns:p14="http://schemas.microsoft.com/office/powerpoint/2010/main" val="366050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Decoupled mode allows separation of compute and storage. This enables users to </a:t>
            </a:r>
            <a:r>
              <a:rPr lang="en-US" sz="1200" b="0" i="0" kern="1200" dirty="0" err="1" smtClean="0">
                <a:solidFill>
                  <a:schemeClr val="tx1"/>
                </a:solidFill>
                <a:effectLst/>
                <a:latin typeface="+mn-lt"/>
                <a:ea typeface="+mn-ea"/>
                <a:cs typeface="+mn-cs"/>
              </a:rPr>
              <a:t>rightsize</a:t>
            </a:r>
            <a:r>
              <a:rPr lang="en-US" sz="1200" b="0" i="0" kern="1200" dirty="0" smtClean="0">
                <a:solidFill>
                  <a:schemeClr val="tx1"/>
                </a:solidFill>
                <a:effectLst/>
                <a:latin typeface="+mn-lt"/>
                <a:ea typeface="+mn-ea"/>
                <a:cs typeface="+mn-cs"/>
              </a:rPr>
              <a:t> hardware for each layer. For</a:t>
            </a:r>
            <a:r>
              <a:rPr lang="en-US" sz="1200" b="0" i="0" kern="1200" baseline="0" dirty="0" smtClean="0">
                <a:solidFill>
                  <a:schemeClr val="tx1"/>
                </a:solidFill>
                <a:effectLst/>
                <a:latin typeface="+mn-lt"/>
                <a:ea typeface="+mn-ea"/>
                <a:cs typeface="+mn-cs"/>
              </a:rPr>
              <a:t> example, u</a:t>
            </a:r>
            <a:r>
              <a:rPr lang="en-US" sz="1200" b="0" i="0" kern="1200" dirty="0" smtClean="0">
                <a:solidFill>
                  <a:schemeClr val="tx1"/>
                </a:solidFill>
                <a:effectLst/>
                <a:latin typeface="+mn-lt"/>
                <a:ea typeface="+mn-ea"/>
                <a:cs typeface="+mn-cs"/>
              </a:rPr>
              <a:t>sers can buy high CPU and memory configuration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compute nodes, and the storage nodes can be optimized for capacity.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By decoupling compute and storage, multiple compute clusters running Hadoop, Spark, Kafka, MongoDB, Cassandra, or data science tools like </a:t>
            </a:r>
            <a:r>
              <a:rPr lang="en-US" sz="1200" b="0" i="0" kern="1200" dirty="0" err="1" smtClean="0">
                <a:solidFill>
                  <a:schemeClr val="tx1"/>
                </a:solidFill>
                <a:effectLst/>
                <a:latin typeface="+mn-lt"/>
                <a:ea typeface="+mn-ea"/>
                <a:cs typeface="+mn-cs"/>
              </a:rPr>
              <a:t>TensorFlow</a:t>
            </a:r>
            <a:r>
              <a:rPr lang="en-US" sz="1200" b="0" i="0" kern="1200" dirty="0" smtClean="0">
                <a:solidFill>
                  <a:schemeClr val="tx1"/>
                </a:solidFill>
                <a:effectLst/>
                <a:latin typeface="+mn-lt"/>
                <a:ea typeface="+mn-ea"/>
                <a:cs typeface="+mn-cs"/>
              </a:rPr>
              <a:t> can share access to a common data repository/data lake. This leads to cost savings in storage capacity. You could use an enterprise-grade shared storage with consistent performance and a rich set of data services for simplified data management and reduction in provisioning overheads. This could also help simplify and improve security by using shared storage data-at-rest encryption capabilities</a:t>
            </a:r>
            <a:r>
              <a:rPr lang="en-US" dirty="0" smtClean="0"/>
              <a:t> </a:t>
            </a:r>
          </a:p>
          <a:p>
            <a:pPr marL="171450" indent="-171450">
              <a:buFont typeface="Arial" panose="020B0604020202020204" pitchFamily="34" charset="0"/>
              <a:buChar char="•"/>
            </a:pPr>
            <a:r>
              <a:rPr lang="en-US" dirty="0" smtClean="0"/>
              <a:t>The</a:t>
            </a:r>
            <a:r>
              <a:rPr lang="en-US" baseline="0" dirty="0" smtClean="0"/>
              <a:t> common data repository or data lakes could be cloud storage, and they you can enable agile application deployment by leverage cloud storage features like in-memory cloning, snapshot etc. </a:t>
            </a:r>
          </a:p>
          <a:p>
            <a:pPr marL="171450" indent="-171450">
              <a:buFont typeface="Arial" panose="020B0604020202020204" pitchFamily="34" charset="0"/>
              <a:buChar char="•"/>
            </a:pPr>
            <a:r>
              <a:rPr lang="en-US" baseline="0" dirty="0" smtClean="0"/>
              <a:t>The hybrid deployment can delivers better SLA, you can provision different storage volumes based on different storage media to your workloads based on the workloads nature and life cycle </a:t>
            </a:r>
          </a:p>
          <a:p>
            <a:pPr marL="171450" indent="-171450">
              <a:buFont typeface="Arial" panose="020B0604020202020204" pitchFamily="34" charset="0"/>
              <a:buChar char="•"/>
            </a:pPr>
            <a:r>
              <a:rPr lang="en-US" baseline="0" dirty="0" smtClean="0"/>
              <a:t>The last but not least, it simplifies software management.  </a:t>
            </a:r>
            <a:r>
              <a:rPr lang="en-US" dirty="0" smtClean="0"/>
              <a:t/>
            </a:r>
            <a:br>
              <a:rPr lang="en-US" dirty="0" smtClean="0"/>
            </a:b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6</a:t>
            </a:fld>
            <a:endParaRPr lang="zh-CN" altLang="en-US"/>
          </a:p>
        </p:txBody>
      </p:sp>
    </p:spTree>
    <p:extLst>
      <p:ext uri="{BB962C8B-B14F-4D97-AF65-F5344CB8AC3E}">
        <p14:creationId xmlns:p14="http://schemas.microsoft.com/office/powerpoint/2010/main" val="414946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could be multiple architecture choices for</a:t>
            </a:r>
            <a:r>
              <a:rPr lang="en-US" baseline="0" dirty="0" smtClean="0"/>
              <a:t> running bigdata analytics on disaggregated storage. </a:t>
            </a:r>
          </a:p>
          <a:p>
            <a:r>
              <a:rPr lang="en-US" baseline="0" dirty="0" smtClean="0"/>
              <a:t>The shared data lake could be HDFS, remote HDFS, object storage system, or block storage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the compute service, serverless computing can be applied to deliver agile compute service provision and deployment, to </a:t>
            </a:r>
            <a:r>
              <a:rPr lang="en-US" sz="1200" b="0" i="0" kern="1200" dirty="0" smtClean="0">
                <a:solidFill>
                  <a:schemeClr val="tx1"/>
                </a:solidFill>
                <a:effectLst/>
                <a:latin typeface="+mn-lt"/>
                <a:ea typeface="+mn-ea"/>
                <a:cs typeface="+mn-cs"/>
              </a:rPr>
              <a:t>scaling the efficiency of infrastructure applications (that evolved from bare metal → virtualization → </a:t>
            </a:r>
            <a:r>
              <a:rPr lang="en-US" sz="1200" b="0" i="0" kern="1200" dirty="0" err="1" smtClean="0">
                <a:solidFill>
                  <a:schemeClr val="tx1"/>
                </a:solidFill>
                <a:effectLst/>
                <a:latin typeface="+mn-lt"/>
                <a:ea typeface="+mn-ea"/>
                <a:cs typeface="+mn-cs"/>
              </a:rPr>
              <a:t>containers→serverless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So higher scale and abstraction is possible. The developer focuses on coding revenue-generating services to market and is freed from the burden of infrastructure management or DevOps. </a:t>
            </a:r>
          </a:p>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7</a:t>
            </a:fld>
            <a:endParaRPr lang="zh-CN" altLang="en-US"/>
          </a:p>
        </p:txBody>
      </p:sp>
    </p:spTree>
    <p:extLst>
      <p:ext uri="{BB962C8B-B14F-4D97-AF65-F5344CB8AC3E}">
        <p14:creationId xmlns:p14="http://schemas.microsoft.com/office/powerpoint/2010/main" val="258663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talked about all the benefits</a:t>
            </a:r>
            <a:r>
              <a:rPr lang="en-US" baseline="0" dirty="0" smtClean="0"/>
              <a:t> of running bigdata analytics on disaggregate storage, but how it performs? </a:t>
            </a:r>
          </a:p>
          <a:p>
            <a:r>
              <a:rPr lang="en-US" baseline="0" dirty="0" smtClean="0"/>
              <a:t>Here is a performance comparison of on-premise deployment, with remote HDFS based disaggregated storage and object storage based disaggregated storage solutions. </a:t>
            </a:r>
          </a:p>
          <a:p>
            <a:r>
              <a:rPr lang="en-US" baseline="0" dirty="0" smtClean="0"/>
              <a:t>The conclusion is there is a significant performance drop, even with lots of optimizations. </a:t>
            </a:r>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8</a:t>
            </a:fld>
            <a:endParaRPr lang="zh-CN" altLang="en-US"/>
          </a:p>
        </p:txBody>
      </p:sp>
    </p:spTree>
    <p:extLst>
      <p:ext uri="{BB962C8B-B14F-4D97-AF65-F5344CB8AC3E}">
        <p14:creationId xmlns:p14="http://schemas.microsoft.com/office/powerpoint/2010/main" val="380091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smtClean="0">
                <a:cs typeface="Arial" panose="020B0604020202020204" pitchFamily="34" charset="0"/>
              </a:rPr>
              <a:t>This performance regression make us to think whether it</a:t>
            </a:r>
            <a:r>
              <a:rPr lang="en-US" sz="1800" baseline="0" dirty="0" smtClean="0">
                <a:cs typeface="Arial" panose="020B0604020202020204" pitchFamily="34" charset="0"/>
              </a:rPr>
              <a:t> is possible to further improve the performance of bigdata analytics workloads on top of disaggregated cloud storage? </a:t>
            </a:r>
          </a:p>
          <a:p>
            <a:pPr marL="171450" indent="-171450">
              <a:buFont typeface="Arial" panose="020B0604020202020204" pitchFamily="34" charset="0"/>
              <a:buChar char="•"/>
            </a:pPr>
            <a:r>
              <a:rPr lang="en-US" sz="1800" baseline="0" dirty="0" smtClean="0">
                <a:cs typeface="Arial" panose="020B0604020202020204" pitchFamily="34" charset="0"/>
              </a:rPr>
              <a:t>Here comes the new solution: an in memory data accelerating layer to accelerate ephemeral data access like cache and shuffle. </a:t>
            </a:r>
          </a:p>
          <a:p>
            <a:pPr marL="171450" indent="-171450">
              <a:buFont typeface="Arial" panose="020B0604020202020204" pitchFamily="34" charset="0"/>
              <a:buChar char="•"/>
            </a:pPr>
            <a:endParaRPr lang="en-US" sz="1800" dirty="0" smtClean="0">
              <a:cs typeface="Arial" panose="020B0604020202020204" pitchFamily="34" charset="0"/>
            </a:endParaRPr>
          </a:p>
          <a:p>
            <a:pPr marL="171450" indent="-171450">
              <a:buFont typeface="Arial" panose="020B0604020202020204" pitchFamily="34" charset="0"/>
              <a:buChar char="•"/>
            </a:pPr>
            <a:r>
              <a:rPr lang="en-US" sz="1800" dirty="0" smtClean="0">
                <a:cs typeface="Arial" panose="020B0604020202020204" pitchFamily="34" charset="0"/>
              </a:rPr>
              <a:t>New </a:t>
            </a:r>
            <a:r>
              <a:rPr lang="en-US" sz="1800" dirty="0">
                <a:cs typeface="Arial" panose="020B0604020202020204" pitchFamily="34" charset="0"/>
              </a:rPr>
              <a:t>storage technology: </a:t>
            </a:r>
            <a:r>
              <a:rPr lang="en-US" sz="1800" dirty="0" smtClean="0">
                <a:cs typeface="Arial" panose="020B0604020202020204" pitchFamily="34" charset="0"/>
              </a:rPr>
              <a:t>DCPMM, </a:t>
            </a:r>
            <a:r>
              <a:rPr lang="en-US" sz="1800" dirty="0">
                <a:cs typeface="Arial" panose="020B0604020202020204" pitchFamily="34" charset="0"/>
              </a:rPr>
              <a:t>NVMe, SPDK, PMoF has been adopted widely in modern storage systems</a:t>
            </a:r>
          </a:p>
          <a:p>
            <a:pPr marL="628650" lvl="1" indent="-171450">
              <a:buFont typeface="Arial" panose="020B0604020202020204" pitchFamily="34" charset="0"/>
              <a:buChar char="•"/>
            </a:pPr>
            <a:r>
              <a:rPr lang="en-US" sz="1800" dirty="0">
                <a:cs typeface="Arial" panose="020B0604020202020204" pitchFamily="34" charset="0"/>
              </a:rPr>
              <a:t>Ceph, </a:t>
            </a:r>
            <a:r>
              <a:rPr lang="en-US" sz="1800" dirty="0" err="1">
                <a:cs typeface="Arial" panose="020B0604020202020204" pitchFamily="34" charset="0"/>
              </a:rPr>
              <a:t>PolarDB</a:t>
            </a:r>
            <a:endParaRPr lang="en-US" sz="1800" dirty="0">
              <a:cs typeface="Arial" panose="020B0604020202020204" pitchFamily="34" charset="0"/>
            </a:endParaRPr>
          </a:p>
          <a:p>
            <a:pPr marL="171450" indent="-171450">
              <a:buFont typeface="Arial" panose="020B0604020202020204" pitchFamily="34" charset="0"/>
              <a:buChar char="•"/>
            </a:pPr>
            <a:r>
              <a:rPr lang="en-US" sz="1800" dirty="0">
                <a:cs typeface="Arial" panose="020B0604020202020204" pitchFamily="34" charset="0"/>
              </a:rPr>
              <a:t>However Bigdata storage is still using technology 10+ years ago</a:t>
            </a:r>
          </a:p>
          <a:p>
            <a:pPr marL="628650" lvl="1" indent="-171450">
              <a:buFont typeface="Arial" panose="020B0604020202020204" pitchFamily="34" charset="0"/>
              <a:buChar char="•"/>
            </a:pPr>
            <a:r>
              <a:rPr lang="en-US" sz="1800" dirty="0">
                <a:cs typeface="Arial" panose="020B0604020202020204" pitchFamily="34" charset="0"/>
              </a:rPr>
              <a:t>The long IO stack of Bigdata buried the H/W performance gain</a:t>
            </a:r>
          </a:p>
          <a:p>
            <a:pPr marL="171450" indent="-171450">
              <a:buFont typeface="Arial" panose="020B0604020202020204" pitchFamily="34" charset="0"/>
              <a:buChar char="•"/>
            </a:pPr>
            <a:r>
              <a:rPr lang="en-US" sz="1800" dirty="0">
                <a:cs typeface="Arial" panose="020B0604020202020204" pitchFamily="34" charset="0"/>
              </a:rPr>
              <a:t>HPC technology are commonly used in Bigdata and Deep Learning </a:t>
            </a:r>
          </a:p>
          <a:p>
            <a:pPr marL="472009" lvl="1" indent="-171450">
              <a:buFont typeface="Arial" panose="020B0604020202020204" pitchFamily="34" charset="0"/>
              <a:buChar char="•"/>
            </a:pPr>
            <a:r>
              <a:rPr lang="en-US" sz="1800" dirty="0">
                <a:cs typeface="Arial" panose="020B0604020202020204" pitchFamily="34" charset="0"/>
              </a:rPr>
              <a:t>RDMA, GPU/FPGA, IB</a:t>
            </a:r>
          </a:p>
          <a:p>
            <a:endParaRPr lang="en-US" dirty="0"/>
          </a:p>
        </p:txBody>
      </p:sp>
      <p:sp>
        <p:nvSpPr>
          <p:cNvPr id="4" name="Slide Number Placeholder 3"/>
          <p:cNvSpPr>
            <a:spLocks noGrp="1"/>
          </p:cNvSpPr>
          <p:nvPr>
            <p:ph type="sldNum" sz="quarter" idx="10"/>
          </p:nvPr>
        </p:nvSpPr>
        <p:spPr/>
        <p:txBody>
          <a:bodyPr/>
          <a:lstStyle/>
          <a:p>
            <a:fld id="{8B71DEAD-B049-45D2-9FCC-75C77AE00BDC}" type="slidenum">
              <a:rPr lang="zh-CN" altLang="en-US" smtClean="0"/>
              <a:t>9</a:t>
            </a:fld>
            <a:endParaRPr lang="zh-CN" altLang="en-US"/>
          </a:p>
        </p:txBody>
      </p:sp>
    </p:spTree>
    <p:extLst>
      <p:ext uri="{BB962C8B-B14F-4D97-AF65-F5344CB8AC3E}">
        <p14:creationId xmlns:p14="http://schemas.microsoft.com/office/powerpoint/2010/main" val="1243718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48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23DA1535-9662-4DA1-90E6-99F9E40A23BB}"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85640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3DA1535-9662-4DA1-90E6-99F9E40A23BB}" type="slidenum">
              <a:rPr lang="en-US" smtClean="0"/>
              <a:t>‹#›</a:t>
            </a:fld>
            <a:endParaRPr lang="en-US" dirty="0"/>
          </a:p>
        </p:txBody>
      </p:sp>
    </p:spTree>
    <p:extLst>
      <p:ext uri="{BB962C8B-B14F-4D97-AF65-F5344CB8AC3E}">
        <p14:creationId xmlns:p14="http://schemas.microsoft.com/office/powerpoint/2010/main" val="403532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911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3DA1535-9662-4DA1-90E6-99F9E40A23BB}"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376667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55516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3DA1535-9662-4DA1-90E6-99F9E40A23BB}"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69183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3DA1535-9662-4DA1-90E6-99F9E40A23BB}" type="slidenum">
              <a:rPr lang="en-US" smtClean="0"/>
              <a:t>‹#›</a:t>
            </a:fld>
            <a:endParaRPr lang="en-US"/>
          </a:p>
        </p:txBody>
      </p:sp>
    </p:spTree>
    <p:extLst>
      <p:ext uri="{BB962C8B-B14F-4D97-AF65-F5344CB8AC3E}">
        <p14:creationId xmlns:p14="http://schemas.microsoft.com/office/powerpoint/2010/main" val="56835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13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94289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15600" y="593367"/>
            <a:ext cx="11360800" cy="763600"/>
          </a:xfrm>
          <a:prstGeom prst="rect">
            <a:avLst/>
          </a:prstGeom>
          <a:noFill/>
          <a:ln>
            <a:noFill/>
          </a:ln>
        </p:spPr>
        <p:txBody>
          <a:bodyPr wrap="square"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3" name="Shape 123"/>
          <p:cNvSpPr txBox="1">
            <a:spLocks noGrp="1"/>
          </p:cNvSpPr>
          <p:nvPr>
            <p:ph type="body" idx="1"/>
          </p:nvPr>
        </p:nvSpPr>
        <p:spPr>
          <a:xfrm>
            <a:off x="415600" y="1536633"/>
            <a:ext cx="11360800" cy="4555200"/>
          </a:xfrm>
          <a:prstGeom prst="rect">
            <a:avLst/>
          </a:prstGeom>
          <a:noFill/>
          <a:ln>
            <a:noFill/>
          </a:ln>
        </p:spPr>
        <p:txBody>
          <a:bodyPr wrap="square" lIns="91425" tIns="91425" rIns="91425" bIns="91425" anchor="ctr" anchorCtr="0"/>
          <a:lstStyle>
            <a:lvl1pPr lvl="0" rtl="0">
              <a:spcBef>
                <a:spcPts val="0"/>
              </a:spcBef>
              <a:buChar char="●"/>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a:endParaRPr/>
          </a:p>
        </p:txBody>
      </p:sp>
      <p:sp>
        <p:nvSpPr>
          <p:cNvPr id="124" name="Shape 124"/>
          <p:cNvSpPr txBox="1">
            <a:spLocks noGrp="1"/>
          </p:cNvSpPr>
          <p:nvPr>
            <p:ph type="sldNum" idx="12"/>
          </p:nvPr>
        </p:nvSpPr>
        <p:spPr>
          <a:xfrm>
            <a:off x="11296609" y="6217621"/>
            <a:ext cx="731600" cy="524800"/>
          </a:xfrm>
          <a:prstGeom prst="rect">
            <a:avLst/>
          </a:prstGeom>
        </p:spPr>
        <p:txBody>
          <a:bodyPr wrap="square" lIns="91425" tIns="0" rIns="91425" bIns="1827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59014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427151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23DA1535-9662-4DA1-90E6-99F9E40A23BB}"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54909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44449"/>
            <a:ext cx="10972800" cy="988747"/>
          </a:xfrm>
        </p:spPr>
        <p:txBody>
          <a:bodyPr>
            <a:normAutofit/>
          </a:bodyPr>
          <a:lstStyle>
            <a:lvl1pPr>
              <a:defRPr sz="3733" baseline="0">
                <a:latin typeface="Intel Clear Light" panose="020B0404020203020204" pitchFamily="34" charset="0"/>
              </a:defRPr>
            </a:lvl1pPr>
          </a:lstStyle>
          <a:p>
            <a:r>
              <a:rPr lang="en-US" dirty="0"/>
              <a:t>28pt Light headline</a:t>
            </a:r>
          </a:p>
        </p:txBody>
      </p:sp>
      <p:sp>
        <p:nvSpPr>
          <p:cNvPr id="6" name="Slide Number Placeholder 5"/>
          <p:cNvSpPr>
            <a:spLocks noGrp="1"/>
          </p:cNvSpPr>
          <p:nvPr>
            <p:ph type="sldNum" sz="quarter" idx="12"/>
          </p:nvPr>
        </p:nvSpPr>
        <p:spPr/>
        <p:txBody>
          <a:bodyPr/>
          <a:lstStyle>
            <a:lvl1pPr>
              <a:defRPr>
                <a:latin typeface="Intel Clear Light" panose="020B0404020203020204" pitchFamily="34" charset="0"/>
              </a:defRPr>
            </a:lvl1pPr>
          </a:lstStyle>
          <a:p>
            <a:fld id="{7779D59F-251B-4FC9-B41D-9A178CAF7BF3}" type="slidenum">
              <a:rPr lang="en-US" smtClean="0">
                <a:solidFill>
                  <a:prstClr val="white"/>
                </a:solidFill>
              </a:rPr>
              <a:pPr/>
              <a:t>‹#›</a:t>
            </a:fld>
            <a:endParaRPr lang="en-US">
              <a:solidFill>
                <a:prstClr val="white"/>
              </a:solidFill>
            </a:endParaRPr>
          </a:p>
        </p:txBody>
      </p:sp>
      <p:sp>
        <p:nvSpPr>
          <p:cNvPr id="8" name="Text Placeholder 2"/>
          <p:cNvSpPr>
            <a:spLocks noGrp="1"/>
          </p:cNvSpPr>
          <p:nvPr>
            <p:ph idx="1"/>
          </p:nvPr>
        </p:nvSpPr>
        <p:spPr>
          <a:xfrm>
            <a:off x="607490" y="1600203"/>
            <a:ext cx="10889396" cy="46265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29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white background bottom foot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1790"/>
            <a:ext cx="10970683" cy="4570411"/>
          </a:xfrm>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400"/>
            </a:lvl1pPr>
            <a:lvl2pPr marL="173038" indent="-173038">
              <a:lnSpc>
                <a:spcPct val="100000"/>
              </a:lnSpc>
              <a:spcBef>
                <a:spcPts val="600"/>
              </a:spcBef>
              <a:spcAft>
                <a:spcPts val="600"/>
              </a:spcAft>
              <a:buFont typeface="Arial" panose="020B0604020202020204" pitchFamily="34" charset="0"/>
              <a:buChar char="•"/>
              <a:defRPr sz="1800"/>
            </a:lvl2pPr>
            <a:lvl3pPr marL="344488" indent="-171450">
              <a:lnSpc>
                <a:spcPct val="100000"/>
              </a:lnSpc>
              <a:spcBef>
                <a:spcPts val="600"/>
              </a:spcBef>
              <a:spcAft>
                <a:spcPts val="600"/>
              </a:spcAft>
              <a:buFont typeface="Arial" panose="020B0604020202020204" pitchFamily="34" charset="0"/>
              <a:buChar char="•"/>
              <a:defRPr sz="1800"/>
            </a:lvl3pPr>
            <a:lvl4pPr marL="517525" indent="-173038">
              <a:lnSpc>
                <a:spcPct val="100000"/>
              </a:lnSpc>
              <a:spcBef>
                <a:spcPts val="600"/>
              </a:spcBef>
              <a:spcAft>
                <a:spcPts val="600"/>
              </a:spcAft>
              <a:buFont typeface="Arial" panose="020B0604020202020204" pitchFamily="34" charset="0"/>
              <a:buChar char="•"/>
              <a:defRPr sz="1800"/>
            </a:lvl4pPr>
            <a:lvl5pPr marL="1376363" indent="-285750">
              <a:buFont typeface="Arial" panose="020B0604020202020204" pitchFamily="34" charset="0"/>
              <a:buChar char="•"/>
              <a:defRPr/>
            </a:lvl5pPr>
          </a:lstStyle>
          <a:p>
            <a:pPr marL="0" marR="0" lvl="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a:pPr>
            <a:r>
              <a:rPr lang="en-US" dirty="0" smtClean="0"/>
              <a:t>24pt Intel Clear body text</a:t>
            </a:r>
          </a:p>
          <a:p>
            <a:pPr lvl="1"/>
            <a:r>
              <a:rPr lang="en-US" dirty="0" smtClean="0"/>
              <a:t>18pt Intel Clear large bullet one</a:t>
            </a:r>
          </a:p>
          <a:p>
            <a:pPr lvl="2"/>
            <a:r>
              <a:rPr lang="en-US" dirty="0" smtClean="0"/>
              <a:t>18pt Intel Clear sub-bullet</a:t>
            </a:r>
          </a:p>
          <a:p>
            <a:pPr lvl="3"/>
            <a:r>
              <a:rPr lang="en-US" dirty="0" smtClean="0"/>
              <a:t>18pt Intel Clear fourth level</a:t>
            </a:r>
          </a:p>
        </p:txBody>
      </p:sp>
      <p:sp>
        <p:nvSpPr>
          <p:cNvPr id="7" name="Title 6"/>
          <p:cNvSpPr>
            <a:spLocks noGrp="1"/>
          </p:cNvSpPr>
          <p:nvPr>
            <p:ph type="title" hasCustomPrompt="1"/>
          </p:nvPr>
        </p:nvSpPr>
        <p:spPr/>
        <p:txBody>
          <a:bodyPr/>
          <a:lstStyle>
            <a:lvl1pPr>
              <a:defRPr sz="2800"/>
            </a:lvl1pPr>
          </a:lstStyle>
          <a:p>
            <a:r>
              <a:rPr lang="en-US" dirty="0" smtClean="0"/>
              <a:t>28pt Intel Clear Headline</a:t>
            </a:r>
            <a:endParaRPr lang="en-US" dirty="0"/>
          </a:p>
        </p:txBody>
      </p:sp>
      <p:sp>
        <p:nvSpPr>
          <p:cNvPr id="12" name="Slide Number Placeholder 5"/>
          <p:cNvSpPr>
            <a:spLocks noGrp="1"/>
          </p:cNvSpPr>
          <p:nvPr>
            <p:ph type="sldNum" sz="quarter" idx="4"/>
          </p:nvPr>
        </p:nvSpPr>
        <p:spPr>
          <a:xfrm>
            <a:off x="11578168" y="6638008"/>
            <a:ext cx="613832" cy="219992"/>
          </a:xfrm>
          <a:prstGeom prst="rect">
            <a:avLst/>
          </a:prstGeom>
        </p:spPr>
        <p:txBody>
          <a:bodyPr vert="horz" lIns="91440" tIns="45720" rIns="91440" bIns="45720" rtlCol="0" anchor="ctr"/>
          <a:lstStyle>
            <a:lvl1pPr algn="r">
              <a:defRPr sz="1000">
                <a:solidFill>
                  <a:schemeClr val="tx1">
                    <a:tint val="75000"/>
                  </a:schemeClr>
                </a:solidFill>
              </a:defRPr>
            </a:lvl1pPr>
          </a:lstStyle>
          <a:p>
            <a:fld id="{17ADB916-DE8A-4813-B0D8-6455D4D03D3C}" type="slidenum">
              <a:rPr lang="en-US" smtClean="0"/>
              <a:t>‹#›</a:t>
            </a:fld>
            <a:endParaRPr lang="en-US"/>
          </a:p>
        </p:txBody>
      </p:sp>
    </p:spTree>
    <p:extLst>
      <p:ext uri="{BB962C8B-B14F-4D97-AF65-F5344CB8AC3E}">
        <p14:creationId xmlns:p14="http://schemas.microsoft.com/office/powerpoint/2010/main" val="415311401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no subtitle">
    <p:spTree>
      <p:nvGrpSpPr>
        <p:cNvPr id="1" name=""/>
        <p:cNvGrpSpPr/>
        <p:nvPr/>
      </p:nvGrpSpPr>
      <p:grpSpPr>
        <a:xfrm>
          <a:off x="0" y="0"/>
          <a:ext cx="0" cy="0"/>
          <a:chOff x="0" y="0"/>
          <a:chExt cx="0" cy="0"/>
        </a:xfrm>
      </p:grpSpPr>
      <p:pic>
        <p:nvPicPr>
          <p:cNvPr id="4" name="Picture 3" descr="OpenFabrics deck conte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441466"/>
            <a:ext cx="10972800" cy="419032"/>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Rectangle 10"/>
          <p:cNvSpPr/>
          <p:nvPr/>
        </p:nvSpPr>
        <p:spPr>
          <a:xfrm>
            <a:off x="5085634" y="6445802"/>
            <a:ext cx="2020735" cy="45719"/>
          </a:xfrm>
          <a:prstGeom prst="rect">
            <a:avLst/>
          </a:prstGeom>
          <a:solidFill>
            <a:srgbClr val="9A9C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effectLst/>
            </a:endParaRPr>
          </a:p>
        </p:txBody>
      </p:sp>
      <p:sp>
        <p:nvSpPr>
          <p:cNvPr id="5" name="Rectangle 4"/>
          <p:cNvSpPr/>
          <p:nvPr/>
        </p:nvSpPr>
        <p:spPr>
          <a:xfrm>
            <a:off x="0" y="1150939"/>
            <a:ext cx="12192000" cy="45719"/>
          </a:xfrm>
          <a:prstGeom prst="rect">
            <a:avLst/>
          </a:prstGeom>
          <a:solidFill>
            <a:srgbClr val="00588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Slide Number Placeholder 7"/>
          <p:cNvSpPr>
            <a:spLocks noGrp="1"/>
          </p:cNvSpPr>
          <p:nvPr>
            <p:ph type="sldNum" sz="quarter" idx="11"/>
          </p:nvPr>
        </p:nvSpPr>
        <p:spPr/>
        <p:txBody>
          <a:bodyPr/>
          <a:lstStyle/>
          <a:p>
            <a:fld id="{421CA095-47C1-406F-8FED-5ADE5F10428C}" type="slidenum">
              <a:rPr lang="en-US" smtClean="0"/>
              <a:t>‹#›</a:t>
            </a:fld>
            <a:endParaRPr lang="en-US"/>
          </a:p>
        </p:txBody>
      </p:sp>
      <p:sp>
        <p:nvSpPr>
          <p:cNvPr id="12" name="Footer Placeholder 1"/>
          <p:cNvSpPr>
            <a:spLocks noGrp="1"/>
          </p:cNvSpPr>
          <p:nvPr>
            <p:ph type="ftr" sz="quarter" idx="15"/>
          </p:nvPr>
        </p:nvSpPr>
        <p:spPr>
          <a:xfrm>
            <a:off x="7930433" y="6401351"/>
            <a:ext cx="4114800" cy="365125"/>
          </a:xfrm>
          <a:prstGeom prst="rect">
            <a:avLst/>
          </a:prstGeom>
        </p:spPr>
        <p:txBody>
          <a:bodyPr/>
          <a:lstStyle/>
          <a:p>
            <a:r>
              <a:rPr lang="en-US" dirty="0" err="1" smtClean="0">
                <a:latin typeface="Arial Narrow"/>
                <a:cs typeface="Arial Narrow"/>
              </a:rPr>
              <a:t>OpenFabrics</a:t>
            </a:r>
            <a:r>
              <a:rPr lang="en-US" dirty="0" smtClean="0">
                <a:latin typeface="Arial Narrow"/>
                <a:cs typeface="Arial Narrow"/>
              </a:rPr>
              <a:t> Alliance Workshop 2019</a:t>
            </a:r>
          </a:p>
        </p:txBody>
      </p:sp>
    </p:spTree>
    <p:extLst>
      <p:ext uri="{BB962C8B-B14F-4D97-AF65-F5344CB8AC3E}">
        <p14:creationId xmlns:p14="http://schemas.microsoft.com/office/powerpoint/2010/main" val="2660172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573897"/>
            <a:ext cx="12192000" cy="1143000"/>
          </a:xfrm>
        </p:spPr>
        <p:txBody>
          <a:bodyPr/>
          <a:lstStyle>
            <a:lvl1pPr>
              <a:defRPr spc="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0" y="4112573"/>
            <a:ext cx="12192000" cy="2062456"/>
          </a:xfrm>
        </p:spPr>
        <p:txBody>
          <a:bodyPr/>
          <a:lstStyle>
            <a:lvl1pPr marL="0" indent="0" algn="ctr">
              <a:buNone/>
              <a:defRPr sz="3200" spc="0">
                <a:solidFill>
                  <a:schemeClr val="tx1">
                    <a:lumMod val="75000"/>
                  </a:schemeClr>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63918542"/>
      </p:ext>
    </p:extLst>
  </p:cSld>
  <p:clrMapOvr>
    <a:masterClrMapping/>
  </p:clrMapOvr>
  <mc:AlternateContent xmlns:mc="http://schemas.openxmlformats.org/markup-compatibility/2006" xmlns:p14="http://schemas.microsoft.com/office/powerpoint/2010/main">
    <mc:Choice Requires="p14">
      <p:transition spd="slow" p14:dur="2000" advClick="0">
        <p:fade/>
      </p:transition>
    </mc:Choice>
    <mc:Fallback xmlns="">
      <p:transition xmlns:p14="http://schemas.microsoft.com/office/powerpoint/2010/main" spd="slow" advClick="0">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56204-38B3-0844-9F64-732BBD7AA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44EC70-B430-964C-A0F8-10FB6154C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8859282-D10C-924E-BF96-EDA9F518FAAA}"/>
              </a:ext>
            </a:extLst>
          </p:cNvPr>
          <p:cNvSpPr>
            <a:spLocks noGrp="1"/>
          </p:cNvSpPr>
          <p:nvPr>
            <p:ph type="dt" sz="half" idx="10"/>
          </p:nvPr>
        </p:nvSpPr>
        <p:spPr/>
        <p:txBody>
          <a:bodyPr/>
          <a:lstStyle/>
          <a:p>
            <a:pPr defTabSz="609585"/>
            <a:fld id="{95EA1B2C-C551-6440-B929-8D9B00F98F99}" type="datetimeFigureOut">
              <a:rPr lang="en-US" smtClean="0">
                <a:solidFill>
                  <a:prstClr val="white"/>
                </a:solidFill>
              </a:rPr>
              <a:pPr defTabSz="609585"/>
              <a:t>3/28/2019</a:t>
            </a:fld>
            <a:endParaRPr lang="en-US">
              <a:solidFill>
                <a:prstClr val="white"/>
              </a:solidFill>
            </a:endParaRPr>
          </a:p>
        </p:txBody>
      </p:sp>
      <p:sp>
        <p:nvSpPr>
          <p:cNvPr id="5" name="Footer Placeholder 4">
            <a:extLst>
              <a:ext uri="{FF2B5EF4-FFF2-40B4-BE49-F238E27FC236}">
                <a16:creationId xmlns:a16="http://schemas.microsoft.com/office/drawing/2014/main" xmlns="" id="{CD753E55-C471-0140-9472-B0502B32A3D3}"/>
              </a:ext>
            </a:extLst>
          </p:cNvPr>
          <p:cNvSpPr>
            <a:spLocks noGrp="1"/>
          </p:cNvSpPr>
          <p:nvPr>
            <p:ph type="ftr" sz="quarter" idx="11"/>
          </p:nvPr>
        </p:nvSpPr>
        <p:spPr/>
        <p:txBody>
          <a:bodyPr/>
          <a:lstStyle/>
          <a:p>
            <a:pPr defTabSz="609585"/>
            <a:endParaRPr lang="en-US">
              <a:solidFill>
                <a:prstClr val="white"/>
              </a:solidFill>
            </a:endParaRPr>
          </a:p>
        </p:txBody>
      </p:sp>
      <p:sp>
        <p:nvSpPr>
          <p:cNvPr id="6" name="Slide Number Placeholder 5">
            <a:extLst>
              <a:ext uri="{FF2B5EF4-FFF2-40B4-BE49-F238E27FC236}">
                <a16:creationId xmlns:a16="http://schemas.microsoft.com/office/drawing/2014/main" xmlns="" id="{043F074A-55EC-D248-935B-449509577F56}"/>
              </a:ext>
            </a:extLst>
          </p:cNvPr>
          <p:cNvSpPr>
            <a:spLocks noGrp="1"/>
          </p:cNvSpPr>
          <p:nvPr>
            <p:ph type="sldNum" sz="quarter" idx="12"/>
          </p:nvPr>
        </p:nvSpPr>
        <p:spPr/>
        <p:txBody>
          <a:bodyPr/>
          <a:lstStyle/>
          <a:p>
            <a:pPr defTabSz="609585"/>
            <a:fld id="{6F4B3826-3A24-DD42-92B3-BCF80F8449DC}" type="slidenum">
              <a:rPr lang="en-US" smtClean="0">
                <a:solidFill>
                  <a:prstClr val="white"/>
                </a:solidFill>
              </a:rPr>
              <a:pPr defTabSz="609585"/>
              <a:t>‹#›</a:t>
            </a:fld>
            <a:endParaRPr lang="en-US">
              <a:solidFill>
                <a:prstClr val="white"/>
              </a:solidFill>
            </a:endParaRPr>
          </a:p>
        </p:txBody>
      </p:sp>
    </p:spTree>
    <p:extLst>
      <p:ext uri="{BB962C8B-B14F-4D97-AF65-F5344CB8AC3E}">
        <p14:creationId xmlns:p14="http://schemas.microsoft.com/office/powerpoint/2010/main" val="414977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41731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DA1535-9662-4DA1-90E6-99F9E40A23BB}"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14875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3DA1535-9662-4DA1-90E6-99F9E40A23BB}"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altLang="zh-CN"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altLang="zh-CN"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5859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3DA1535-9662-4DA1-90E6-99F9E40A23BB}"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84071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23DA1535-9662-4DA1-90E6-99F9E40A23BB}"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7730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163136" y="6432516"/>
            <a:ext cx="2844800" cy="365125"/>
          </a:xfrm>
        </p:spPr>
        <p:txBody>
          <a:bodyPr/>
          <a:lstStyle/>
          <a:p>
            <a:fld id="{23DA1535-9662-4DA1-90E6-99F9E40A23BB}"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82750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23DA1535-9662-4DA1-90E6-99F9E40A23BB}"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53855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descr="\\.psf\Home\Desktop\Intel.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11627909" y="6422184"/>
            <a:ext cx="380027"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23DA1535-9662-4DA1-90E6-99F9E40A23BB}" type="slidenum">
              <a:rPr lang="en-US" smtClean="0"/>
              <a:t>‹#›</a:t>
            </a:fld>
            <a:endParaRPr lang="en-US"/>
          </a:p>
        </p:txBody>
      </p:sp>
      <p:sp>
        <p:nvSpPr>
          <p:cNvPr id="8" name="Rectangle 7"/>
          <p:cNvSpPr/>
          <p:nvPr/>
        </p:nvSpPr>
        <p:spPr>
          <a:xfrm>
            <a:off x="605368" y="6582382"/>
            <a:ext cx="3251928" cy="246221"/>
          </a:xfrm>
          <a:prstGeom prst="rect">
            <a:avLst/>
          </a:prstGeom>
        </p:spPr>
        <p:txBody>
          <a:bodyPr wrap="square" lIns="0" tIns="0" rIns="0" bIns="0">
            <a:spAutoFit/>
          </a:bodyPr>
          <a:lstStyle/>
          <a:p>
            <a:pPr algn="l" fontAlgn="auto">
              <a:spcBef>
                <a:spcPts val="0"/>
              </a:spcBef>
              <a:spcAft>
                <a:spcPts val="0"/>
              </a:spcAft>
              <a:defRPr/>
            </a:pPr>
            <a:r>
              <a:rPr lang="en-US" sz="800" dirty="0">
                <a:solidFill>
                  <a:schemeClr val="bg1">
                    <a:lumMod val="85000"/>
                  </a:schemeClr>
                </a:solidFill>
                <a:latin typeface="+mn-lt"/>
              </a:rPr>
              <a:t>Copyright</a:t>
            </a:r>
            <a:r>
              <a:rPr lang="en-US" sz="800" baseline="0" dirty="0">
                <a:solidFill>
                  <a:schemeClr val="bg1">
                    <a:lumMod val="85000"/>
                  </a:schemeClr>
                </a:solidFill>
                <a:latin typeface="+mn-lt"/>
              </a:rPr>
              <a:t> </a:t>
            </a:r>
            <a:r>
              <a:rPr lang="en-US" sz="800" dirty="0">
                <a:solidFill>
                  <a:schemeClr val="bg1">
                    <a:lumMod val="85000"/>
                  </a:schemeClr>
                </a:solidFill>
                <a:latin typeface="+mn-lt"/>
              </a:rPr>
              <a:t>©  </a:t>
            </a:r>
            <a:r>
              <a:rPr lang="en-US" sz="800" dirty="0" smtClean="0">
                <a:solidFill>
                  <a:schemeClr val="bg1">
                    <a:lumMod val="85000"/>
                  </a:schemeClr>
                </a:solidFill>
                <a:latin typeface="+mn-lt"/>
              </a:rPr>
              <a:t>2019, </a:t>
            </a:r>
            <a:r>
              <a:rPr lang="en-US" sz="800" dirty="0">
                <a:solidFill>
                  <a:schemeClr val="bg1">
                    <a:lumMod val="85000"/>
                  </a:schemeClr>
                </a:solidFill>
                <a:latin typeface="+mn-lt"/>
              </a:rPr>
              <a:t>Intel Corporation. All rights reserved. </a:t>
            </a:r>
            <a:br>
              <a:rPr lang="en-US" sz="800" dirty="0">
                <a:solidFill>
                  <a:schemeClr val="bg1">
                    <a:lumMod val="85000"/>
                  </a:schemeClr>
                </a:solidFill>
                <a:latin typeface="+mn-lt"/>
              </a:rPr>
            </a:br>
            <a:r>
              <a:rPr lang="en-US" sz="800" dirty="0">
                <a:solidFill>
                  <a:schemeClr val="bg1">
                    <a:lumMod val="85000"/>
                  </a:schemeClr>
                </a:solidFill>
                <a:latin typeface="+mn-lt"/>
              </a:rPr>
              <a:t>*Other names and brands may be claimed as the property of others.</a:t>
            </a:r>
          </a:p>
        </p:txBody>
      </p:sp>
      <p:sp>
        <p:nvSpPr>
          <p:cNvPr id="4" name="Action Button: Custom 3">
            <a:hlinkClick r:id="" action="ppaction://noaction" highlightClick="1"/>
          </p:cNvPr>
          <p:cNvSpPr/>
          <p:nvPr/>
        </p:nvSpPr>
        <p:spPr>
          <a:xfrm>
            <a:off x="605369" y="6388710"/>
            <a:ext cx="1328207" cy="171449"/>
          </a:xfrm>
          <a:prstGeom prst="actionButtonBlank">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067" b="0" dirty="0">
                <a:solidFill>
                  <a:schemeClr val="tx1"/>
                </a:solidFill>
              </a:rPr>
              <a:t>Optimization Notice</a:t>
            </a:r>
          </a:p>
        </p:txBody>
      </p:sp>
    </p:spTree>
    <p:extLst>
      <p:ext uri="{BB962C8B-B14F-4D97-AF65-F5344CB8AC3E}">
        <p14:creationId xmlns:p14="http://schemas.microsoft.com/office/powerpoint/2010/main" val="354013385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1" r:id="rId19"/>
    <p:sldLayoutId id="2147483703" r:id="rId20"/>
    <p:sldLayoutId id="2147483704" r:id="rId21"/>
    <p:sldLayoutId id="2147483705" r:id="rId22"/>
    <p:sldLayoutId id="2147483706"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85" rtl="0" eaLnBrk="1" latinLnBrk="0" hangingPunct="1">
        <a:lnSpc>
          <a:spcPct val="100000"/>
        </a:lnSpc>
        <a:spcBef>
          <a:spcPct val="0"/>
        </a:spcBef>
        <a:buNone/>
        <a:defRPr sz="3733" b="0" i="0" kern="1200" spc="0" baseline="0">
          <a:solidFill>
            <a:schemeClr val="tx2"/>
          </a:solidFill>
          <a:latin typeface="Intel Clear"/>
          <a:ea typeface="Intel Clear"/>
          <a:cs typeface="Intel Clear"/>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573897"/>
            <a:ext cx="12192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0" y="4195702"/>
            <a:ext cx="12192000" cy="2081589"/>
          </a:xfrm>
          <a:prstGeom prst="rect">
            <a:avLst/>
          </a:prstGeom>
        </p:spPr>
        <p:txBody>
          <a:bodyPr vert="horz" lIns="91440" tIns="45720" rIns="91440" bIns="45720" rtlCol="0">
            <a:noAutofit/>
          </a:bodyPr>
          <a:lstStyle/>
          <a:p>
            <a:pPr lvl="0"/>
            <a:r>
              <a:rPr lang="en-US" dirty="0"/>
              <a:t>Click to edit Master text styles</a:t>
            </a:r>
          </a:p>
        </p:txBody>
      </p:sp>
    </p:spTree>
    <p:extLst>
      <p:ext uri="{BB962C8B-B14F-4D97-AF65-F5344CB8AC3E}">
        <p14:creationId xmlns:p14="http://schemas.microsoft.com/office/powerpoint/2010/main" val="4233475476"/>
      </p:ext>
    </p:extLst>
  </p:cSld>
  <p:clrMap bg1="dk1" tx1="lt1" bg2="dk2" tx2="lt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slow" p14:dur="2000" advClick="0">
        <p:fade/>
      </p:transition>
    </mc:Choice>
    <mc:Fallback xmlns="">
      <p:transition xmlns:p14="http://schemas.microsoft.com/office/powerpoint/2010/main" spd="slow" advClick="0">
        <p:fade/>
      </p:transition>
    </mc:Fallback>
  </mc:AlternateContent>
  <p:txStyles>
    <p:titleStyle>
      <a:lvl1pPr algn="ctr" defTabSz="609585" rtl="0" eaLnBrk="1" latinLnBrk="0" hangingPunct="1">
        <a:spcBef>
          <a:spcPct val="0"/>
        </a:spcBef>
        <a:buNone/>
        <a:defRPr sz="5867" kern="1200" spc="0">
          <a:solidFill>
            <a:schemeClr val="tx1">
              <a:lumMod val="75000"/>
            </a:schemeClr>
          </a:solidFill>
          <a:latin typeface="Arial" panose="020B0604020202020204" pitchFamily="34" charset="0"/>
          <a:ea typeface="+mj-ea"/>
          <a:cs typeface="Arial" panose="020B0604020202020204" pitchFamily="34" charset="0"/>
        </a:defRPr>
      </a:lvl1pPr>
    </p:titleStyle>
    <p:bodyStyle>
      <a:lvl1pPr marL="0" indent="0" algn="ctr" defTabSz="609585" rtl="0" eaLnBrk="1" latinLnBrk="0" hangingPunct="1">
        <a:lnSpc>
          <a:spcPct val="110000"/>
        </a:lnSpc>
        <a:spcBef>
          <a:spcPct val="20000"/>
        </a:spcBef>
        <a:buFontTx/>
        <a:buNone/>
        <a:defRPr sz="3200" kern="1200" spc="0">
          <a:solidFill>
            <a:schemeClr val="tx1">
              <a:lumMod val="75000"/>
            </a:schemeClr>
          </a:solidFill>
          <a:latin typeface="Arial" panose="020B0604020202020204" pitchFamily="34" charset="0"/>
          <a:ea typeface="+mn-ea"/>
          <a:cs typeface="Arial" panose="020B0604020202020204" pitchFamily="34" charset="0"/>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ian.zhang@inte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yuan.zhou@intel.com" TargetMode="External"/><Relationship Id="rId4" Type="http://schemas.openxmlformats.org/officeDocument/2006/relationships/hyperlink" Target="mailto:haoodong.tang@inte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software.intel.com/en-us/blogs/2018/10/30/intel-optane-dc-persistent-memory-a-major-advance-in-memory-and-storage-architecture"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ntel-hadoop/HiBench/blob/master/sparkbench/micro/src/main/scala/com/intel/sparkbench/micro/ScalaSort.scala"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hyperlink" Target="https://ethernetalliance.org/the-2018-ethernet-roadmap" TargetMode="Externa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openfabrics.org/wp-content/uploads/HPNL-High-Performance-Network-Library.pdf?7646d4&amp;7646d4"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issues.apache.org/jira/browse/SPARK-1529"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hyperlink" Target="https://issues.apache.org/jira/browse/SPARK-25299" TargetMode="External"/><Relationship Id="rId4" Type="http://schemas.openxmlformats.org/officeDocument/2006/relationships/hyperlink" Target="https://issues.apache.org/jira/browse/SPARK-368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251" y="2753960"/>
            <a:ext cx="10950515" cy="1470025"/>
          </a:xfrm>
        </p:spPr>
        <p:txBody>
          <a:bodyPr/>
          <a:lstStyle/>
          <a:p>
            <a:r>
              <a:rPr lang="en-US" altLang="zh-CN" sz="6600" dirty="0"/>
              <a:t>Spark-PMoF: Accelerating Bigdata Analytics with Persistent Memory over Fabric</a:t>
            </a:r>
            <a:endParaRPr lang="en-US" sz="6600" dirty="0"/>
          </a:p>
        </p:txBody>
      </p:sp>
      <p:sp>
        <p:nvSpPr>
          <p:cNvPr id="3" name="Subtitle 2"/>
          <p:cNvSpPr>
            <a:spLocks noGrp="1"/>
          </p:cNvSpPr>
          <p:nvPr>
            <p:ph type="subTitle" idx="1"/>
          </p:nvPr>
        </p:nvSpPr>
        <p:spPr>
          <a:xfrm>
            <a:off x="607484" y="4657344"/>
            <a:ext cx="12194116" cy="1233813"/>
          </a:xfrm>
        </p:spPr>
        <p:txBody>
          <a:bodyPr/>
          <a:lstStyle/>
          <a:p>
            <a:pPr>
              <a:spcBef>
                <a:spcPts val="0"/>
              </a:spcBef>
            </a:pPr>
            <a:r>
              <a:rPr lang="en-US" sz="1800" dirty="0" smtClean="0"/>
              <a:t>Jian Zhang, </a:t>
            </a:r>
            <a:r>
              <a:rPr lang="en-US" sz="1800" dirty="0" err="1" smtClean="0">
                <a:hlinkClick r:id="rId3"/>
              </a:rPr>
              <a:t>jian.zhang@intel.com</a:t>
            </a:r>
            <a:endParaRPr lang="en-US" sz="1800" dirty="0" smtClean="0"/>
          </a:p>
          <a:p>
            <a:pPr>
              <a:spcBef>
                <a:spcPts val="0"/>
              </a:spcBef>
            </a:pPr>
            <a:r>
              <a:rPr lang="en-US" sz="1800" dirty="0" smtClean="0"/>
              <a:t>Haodong Tang, </a:t>
            </a:r>
            <a:r>
              <a:rPr lang="en-US" sz="1800" dirty="0" err="1" smtClean="0">
                <a:hlinkClick r:id="rId4"/>
              </a:rPr>
              <a:t>haoodong.tang@intel.com</a:t>
            </a:r>
            <a:endParaRPr lang="en-US" sz="1800" dirty="0" smtClean="0"/>
          </a:p>
          <a:p>
            <a:pPr>
              <a:spcBef>
                <a:spcPts val="0"/>
              </a:spcBef>
            </a:pPr>
            <a:r>
              <a:rPr lang="en-US" sz="1800" dirty="0" smtClean="0"/>
              <a:t>Yuan Zhou, </a:t>
            </a:r>
            <a:r>
              <a:rPr lang="en-US" sz="1800" dirty="0" err="1" smtClean="0">
                <a:hlinkClick r:id="rId5"/>
              </a:rPr>
              <a:t>yuan.zhou@intel.com</a:t>
            </a:r>
            <a:endParaRPr lang="en-US" sz="1800" dirty="0"/>
          </a:p>
          <a:p>
            <a:pPr>
              <a:spcBef>
                <a:spcPts val="0"/>
              </a:spcBef>
            </a:pPr>
            <a:endParaRPr lang="en-US" altLang="zh-CN" dirty="0" smtClean="0"/>
          </a:p>
          <a:p>
            <a:pPr>
              <a:spcBef>
                <a:spcPts val="0"/>
              </a:spcBef>
            </a:pPr>
            <a:r>
              <a:rPr lang="en-US" altLang="zh-CN" dirty="0" smtClean="0"/>
              <a:t>March, 2019</a:t>
            </a:r>
            <a:endParaRPr lang="en-US" dirty="0"/>
          </a:p>
        </p:txBody>
      </p:sp>
    </p:spTree>
    <p:extLst>
      <p:ext uri="{BB962C8B-B14F-4D97-AF65-F5344CB8AC3E}">
        <p14:creationId xmlns:p14="http://schemas.microsoft.com/office/powerpoint/2010/main" val="1290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DA1535-9662-4DA1-90E6-99F9E40A23BB}" type="slidenum">
              <a:rPr lang="en-US" smtClean="0"/>
              <a:t>10</a:t>
            </a:fld>
            <a:endParaRPr lang="en-US"/>
          </a:p>
        </p:txBody>
      </p:sp>
      <p:sp>
        <p:nvSpPr>
          <p:cNvPr id="3" name="Title 2"/>
          <p:cNvSpPr>
            <a:spLocks noGrp="1"/>
          </p:cNvSpPr>
          <p:nvPr>
            <p:ph type="title"/>
          </p:nvPr>
        </p:nvSpPr>
        <p:spPr/>
        <p:txBody>
          <a:bodyPr/>
          <a:lstStyle/>
          <a:p>
            <a:r>
              <a:rPr lang="en-US" dirty="0" smtClean="0"/>
              <a:t>Persistent Memory and RDMA</a:t>
            </a:r>
            <a:endParaRPr lang="en-US" sz="1600" b="1" dirty="0">
              <a:solidFill>
                <a:srgbClr val="0071C5"/>
              </a:solidFill>
              <a:latin typeface="+mn-lt"/>
              <a:ea typeface="+mn-ea"/>
              <a:cs typeface="Intel Clear" panose="020B0604020203020204" pitchFamily="34" charset="0"/>
            </a:endParaRPr>
          </a:p>
        </p:txBody>
      </p:sp>
      <p:sp>
        <p:nvSpPr>
          <p:cNvPr id="4" name="Content Placeholder 3"/>
          <p:cNvSpPr>
            <a:spLocks noGrp="1"/>
          </p:cNvSpPr>
          <p:nvPr>
            <p:ph sz="quarter" idx="13"/>
          </p:nvPr>
        </p:nvSpPr>
        <p:spPr>
          <a:xfrm>
            <a:off x="456878" y="4430878"/>
            <a:ext cx="5674981" cy="1181797"/>
          </a:xfrm>
        </p:spPr>
        <p:txBody>
          <a:bodyPr/>
          <a:lstStyle/>
          <a:p>
            <a:pPr>
              <a:spcBef>
                <a:spcPts val="300"/>
              </a:spcBef>
            </a:pPr>
            <a:r>
              <a:rPr lang="en-US" sz="1600" b="1" dirty="0" smtClean="0"/>
              <a:t>Persistent Memory: </a:t>
            </a:r>
          </a:p>
          <a:p>
            <a:pPr marL="342900" indent="-342900">
              <a:spcBef>
                <a:spcPts val="300"/>
              </a:spcBef>
              <a:buFont typeface="Arial" panose="020B0604020202020204" pitchFamily="34" charset="0"/>
              <a:buChar char="•"/>
            </a:pPr>
            <a:r>
              <a:rPr lang="en-US" sz="1400" dirty="0" smtClean="0"/>
              <a:t>PMEM represents </a:t>
            </a:r>
            <a:r>
              <a:rPr lang="en-US" sz="1400" dirty="0"/>
              <a:t>a new class of memory and storage technology architected specifically for data center </a:t>
            </a:r>
            <a:r>
              <a:rPr lang="en-US" sz="1400" dirty="0" smtClean="0"/>
              <a:t>usage</a:t>
            </a:r>
          </a:p>
          <a:p>
            <a:pPr marL="342900" indent="-342900">
              <a:spcBef>
                <a:spcPts val="300"/>
              </a:spcBef>
              <a:buFont typeface="Arial" panose="020B0604020202020204" pitchFamily="34" charset="0"/>
              <a:buChar char="•"/>
            </a:pPr>
            <a:r>
              <a:rPr lang="en-US" sz="1400" dirty="0"/>
              <a:t>C</a:t>
            </a:r>
            <a:r>
              <a:rPr lang="en-US" sz="1400" dirty="0" smtClean="0"/>
              <a:t>ombination </a:t>
            </a:r>
            <a:r>
              <a:rPr lang="en-US" sz="1400" dirty="0"/>
              <a:t>of high-capacity, affordability and persistence. </a:t>
            </a:r>
            <a:endParaRPr lang="en-US" sz="1400" dirty="0" smtClean="0"/>
          </a:p>
          <a:p>
            <a:pPr>
              <a:spcBef>
                <a:spcPts val="300"/>
              </a:spcBef>
            </a:pPr>
            <a:endParaRPr lang="en-US" sz="1600" dirty="0"/>
          </a:p>
        </p:txBody>
      </p:sp>
      <p:pic>
        <p:nvPicPr>
          <p:cNvPr id="1026" name="Picture 2" descr="Intel Optane D C persistent memory and storage pyramid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78" y="1283041"/>
            <a:ext cx="4789798" cy="286749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6380256" y="1321402"/>
            <a:ext cx="4990578" cy="3293209"/>
          </a:xfrm>
          <a:prstGeom prst="rect">
            <a:avLst/>
          </a:prstGeom>
        </p:spPr>
        <p:txBody>
          <a:bodyPr wrap="square">
            <a:spAutoFit/>
          </a:bodyPr>
          <a:lstStyle/>
          <a:p>
            <a:pPr>
              <a:spcBef>
                <a:spcPts val="300"/>
              </a:spcBef>
            </a:pPr>
            <a:r>
              <a:rPr lang="en-US" sz="1600" b="1" dirty="0">
                <a:solidFill>
                  <a:srgbClr val="0071C5"/>
                </a:solidFill>
                <a:cs typeface="Intel Clear" panose="020B0604020203020204" pitchFamily="34" charset="0"/>
              </a:rPr>
              <a:t>RDMA: Remote Direct Memory Access </a:t>
            </a:r>
          </a:p>
          <a:p>
            <a:pPr marL="342900" indent="-342900" fontAlgn="ctr">
              <a:spcBef>
                <a:spcPts val="300"/>
              </a:spcBef>
              <a:buFont typeface="Arial" panose="020B0604020202020204" pitchFamily="34" charset="0"/>
              <a:buChar char="•"/>
            </a:pPr>
            <a:r>
              <a:rPr lang="en-US" altLang="zh-CN" sz="1400" dirty="0">
                <a:solidFill>
                  <a:srgbClr val="0071C5"/>
                </a:solidFill>
              </a:rPr>
              <a:t>A</a:t>
            </a:r>
            <a:r>
              <a:rPr lang="zh-CN" altLang="zh-CN" sz="1400" dirty="0">
                <a:solidFill>
                  <a:srgbClr val="0071C5"/>
                </a:solidFill>
              </a:rPr>
              <a:t>ccessing (i.e. reading from or writing to) memory on a remote machine without interrupting the processing of the CPU(s) on that system.</a:t>
            </a:r>
          </a:p>
          <a:p>
            <a:pPr marL="800100" lvl="1" indent="-342900" fontAlgn="ctr">
              <a:spcBef>
                <a:spcPts val="300"/>
              </a:spcBef>
              <a:buFont typeface="Arial" panose="020B0604020202020204" pitchFamily="34" charset="0"/>
              <a:buChar char="•"/>
            </a:pPr>
            <a:r>
              <a:rPr lang="zh-CN" altLang="zh-CN" sz="1400" dirty="0">
                <a:solidFill>
                  <a:srgbClr val="0071C5"/>
                </a:solidFill>
              </a:rPr>
              <a:t>Zero-copy - applications perform data transfer without the network software stack involvement</a:t>
            </a:r>
            <a:r>
              <a:rPr lang="en-US" altLang="zh-CN" sz="1400" dirty="0">
                <a:solidFill>
                  <a:srgbClr val="0071C5"/>
                </a:solidFill>
              </a:rPr>
              <a:t>, </a:t>
            </a:r>
            <a:r>
              <a:rPr lang="zh-CN" altLang="zh-CN" sz="1400" dirty="0">
                <a:solidFill>
                  <a:srgbClr val="0071C5"/>
                </a:solidFill>
              </a:rPr>
              <a:t>data is being send received directly to the buffers without being copied between the network layers.</a:t>
            </a:r>
          </a:p>
          <a:p>
            <a:pPr marL="800100" lvl="1" indent="-342900" fontAlgn="ctr">
              <a:spcBef>
                <a:spcPts val="300"/>
              </a:spcBef>
              <a:buFont typeface="Arial" panose="020B0604020202020204" pitchFamily="34" charset="0"/>
              <a:buChar char="•"/>
            </a:pPr>
            <a:r>
              <a:rPr lang="zh-CN" altLang="zh-CN" sz="1400" dirty="0">
                <a:solidFill>
                  <a:srgbClr val="0071C5"/>
                </a:solidFill>
              </a:rPr>
              <a:t>Kernel bypass - applications perform data transfer directly from userspace</a:t>
            </a:r>
            <a:r>
              <a:rPr lang="en-US" altLang="zh-CN" sz="1400" dirty="0">
                <a:solidFill>
                  <a:srgbClr val="0071C5"/>
                </a:solidFill>
              </a:rPr>
              <a:t>, no </a:t>
            </a:r>
            <a:r>
              <a:rPr lang="zh-CN" altLang="zh-CN" sz="1400" dirty="0">
                <a:solidFill>
                  <a:srgbClr val="0071C5"/>
                </a:solidFill>
              </a:rPr>
              <a:t>context switches.</a:t>
            </a:r>
          </a:p>
          <a:p>
            <a:pPr marL="800100" lvl="1" indent="-342900" fontAlgn="ctr">
              <a:spcBef>
                <a:spcPts val="300"/>
              </a:spcBef>
              <a:buFont typeface="Arial" panose="020B0604020202020204" pitchFamily="34" charset="0"/>
              <a:buChar char="•"/>
            </a:pPr>
            <a:r>
              <a:rPr lang="zh-CN" altLang="zh-CN" sz="1400" dirty="0">
                <a:solidFill>
                  <a:srgbClr val="0071C5"/>
                </a:solidFill>
              </a:rPr>
              <a:t>No CPU involvement - applications can access remote memory without consuming any CPU in the remote machine.</a:t>
            </a:r>
            <a:endParaRPr lang="en-US" altLang="zh-CN" sz="1400" dirty="0">
              <a:solidFill>
                <a:srgbClr val="0071C5"/>
              </a:solidFill>
            </a:endParaRPr>
          </a:p>
        </p:txBody>
      </p:sp>
      <p:sp>
        <p:nvSpPr>
          <p:cNvPr id="5" name="Rectangle 4"/>
          <p:cNvSpPr/>
          <p:nvPr/>
        </p:nvSpPr>
        <p:spPr>
          <a:xfrm>
            <a:off x="456878" y="6078071"/>
            <a:ext cx="10913956" cy="253916"/>
          </a:xfrm>
          <a:prstGeom prst="rect">
            <a:avLst/>
          </a:prstGeom>
        </p:spPr>
        <p:txBody>
          <a:bodyPr wrap="square">
            <a:spAutoFit/>
          </a:bodyPr>
          <a:lstStyle/>
          <a:p>
            <a:r>
              <a:rPr lang="en-US" altLang="zh-CN" sz="1050" dirty="0" smtClean="0">
                <a:solidFill>
                  <a:srgbClr val="0071C5"/>
                </a:solidFill>
                <a:cs typeface="Intel Clear" panose="020B0604020203020204" pitchFamily="34" charset="0"/>
              </a:rPr>
              <a:t>Picture source: </a:t>
            </a:r>
            <a:r>
              <a:rPr lang="en-US" sz="1050" dirty="0" smtClean="0">
                <a:solidFill>
                  <a:srgbClr val="0071C5"/>
                </a:solidFill>
                <a:cs typeface="Intel Clear" panose="020B0604020203020204" pitchFamily="34" charset="0"/>
                <a:hlinkClick r:id="rId4"/>
              </a:rPr>
              <a:t>https</a:t>
            </a:r>
            <a:r>
              <a:rPr lang="en-US" sz="1050" dirty="0">
                <a:solidFill>
                  <a:srgbClr val="0071C5"/>
                </a:solidFill>
                <a:cs typeface="Intel Clear" panose="020B0604020203020204" pitchFamily="34" charset="0"/>
                <a:hlinkClick r:id="rId4"/>
              </a:rPr>
              <a:t>://</a:t>
            </a:r>
            <a:r>
              <a:rPr lang="en-US" sz="1050" dirty="0" err="1" smtClean="0">
                <a:solidFill>
                  <a:srgbClr val="0071C5"/>
                </a:solidFill>
                <a:cs typeface="Intel Clear" panose="020B0604020203020204" pitchFamily="34" charset="0"/>
                <a:hlinkClick r:id="rId4"/>
              </a:rPr>
              <a:t>software.intel.com</a:t>
            </a:r>
            <a:r>
              <a:rPr lang="en-US" sz="1050" dirty="0" smtClean="0">
                <a:solidFill>
                  <a:srgbClr val="0071C5"/>
                </a:solidFill>
                <a:cs typeface="Intel Clear" panose="020B0604020203020204" pitchFamily="34" charset="0"/>
                <a:hlinkClick r:id="rId4"/>
              </a:rPr>
              <a:t>/</a:t>
            </a:r>
            <a:r>
              <a:rPr lang="en-US" sz="1050" dirty="0" err="1" smtClean="0">
                <a:solidFill>
                  <a:srgbClr val="0071C5"/>
                </a:solidFill>
                <a:cs typeface="Intel Clear" panose="020B0604020203020204" pitchFamily="34" charset="0"/>
                <a:hlinkClick r:id="rId4"/>
              </a:rPr>
              <a:t>en</a:t>
            </a:r>
            <a:r>
              <a:rPr lang="en-US" sz="1050" dirty="0" smtClean="0">
                <a:solidFill>
                  <a:srgbClr val="0071C5"/>
                </a:solidFill>
                <a:cs typeface="Intel Clear" panose="020B0604020203020204" pitchFamily="34" charset="0"/>
                <a:hlinkClick r:id="rId4"/>
              </a:rPr>
              <a:t>-us/blogs/2018/10/30/intel-optane-dc-persistent-memory-a-major-advance-in-memory-and-storage-architecture</a:t>
            </a:r>
            <a:r>
              <a:rPr lang="en-US" sz="1050" dirty="0" smtClean="0">
                <a:solidFill>
                  <a:srgbClr val="0071C5"/>
                </a:solidFill>
                <a:cs typeface="Intel Clear" panose="020B0604020203020204" pitchFamily="34" charset="0"/>
              </a:rPr>
              <a:t> </a:t>
            </a:r>
            <a:endParaRPr lang="en-US" sz="1050" dirty="0">
              <a:solidFill>
                <a:srgbClr val="0071C5"/>
              </a:solidFill>
              <a:cs typeface="Intel Clear" panose="020B0604020203020204" pitchFamily="34" charset="0"/>
            </a:endParaRPr>
          </a:p>
        </p:txBody>
      </p:sp>
    </p:spTree>
    <p:extLst>
      <p:ext uri="{BB962C8B-B14F-4D97-AF65-F5344CB8AC3E}">
        <p14:creationId xmlns:p14="http://schemas.microsoft.com/office/powerpoint/2010/main" val="88493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D38C7-1FD4-461D-9CBE-BD83678B8BBD}"/>
              </a:ext>
            </a:extLst>
          </p:cNvPr>
          <p:cNvSpPr>
            <a:spLocks noGrp="1"/>
          </p:cNvSpPr>
          <p:nvPr>
            <p:ph type="title"/>
          </p:nvPr>
        </p:nvSpPr>
        <p:spPr/>
        <p:txBody>
          <a:bodyPr/>
          <a:lstStyle/>
          <a:p>
            <a:r>
              <a:rPr lang="en-US" dirty="0" smtClean="0"/>
              <a:t>IMDA Architecture </a:t>
            </a:r>
            <a:endParaRPr lang="en-US" dirty="0"/>
          </a:p>
        </p:txBody>
      </p:sp>
      <p:sp>
        <p:nvSpPr>
          <p:cNvPr id="21" name="Content Placeholder 2">
            <a:extLst>
              <a:ext uri="{FF2B5EF4-FFF2-40B4-BE49-F238E27FC236}">
                <a16:creationId xmlns:a16="http://schemas.microsoft.com/office/drawing/2014/main" xmlns="" id="{ED02E90C-33C6-4DE4-B992-168AAFCA0390}"/>
              </a:ext>
            </a:extLst>
          </p:cNvPr>
          <p:cNvSpPr>
            <a:spLocks noGrp="1"/>
          </p:cNvSpPr>
          <p:nvPr>
            <p:ph sz="quarter" idx="13"/>
          </p:nvPr>
        </p:nvSpPr>
        <p:spPr>
          <a:xfrm>
            <a:off x="607483" y="1604434"/>
            <a:ext cx="6314363" cy="4567767"/>
          </a:xfrm>
        </p:spPr>
        <p:txBody>
          <a:bodyPr/>
          <a:lstStyle/>
          <a:p>
            <a:pPr>
              <a:spcBef>
                <a:spcPts val="600"/>
              </a:spcBef>
            </a:pPr>
            <a:r>
              <a:rPr lang="en-US" sz="1600" dirty="0"/>
              <a:t>A new storage </a:t>
            </a:r>
            <a:r>
              <a:rPr lang="en-US" sz="1600" dirty="0" smtClean="0"/>
              <a:t>stack</a:t>
            </a:r>
            <a:r>
              <a:rPr lang="en-US" sz="1600" dirty="0"/>
              <a:t> </a:t>
            </a:r>
            <a:r>
              <a:rPr lang="en-US" sz="1600" dirty="0" smtClean="0"/>
              <a:t>or </a:t>
            </a:r>
            <a:r>
              <a:rPr lang="en-US" altLang="zh-CN" sz="1600" dirty="0" smtClean="0"/>
              <a:t>component</a:t>
            </a:r>
            <a:r>
              <a:rPr lang="en-US" sz="1600" dirty="0" smtClean="0"/>
              <a:t> enabled with state-of-art technology </a:t>
            </a:r>
            <a:endParaRPr lang="en-US" sz="1600" dirty="0"/>
          </a:p>
          <a:p>
            <a:pPr lvl="1">
              <a:spcBef>
                <a:spcPts val="600"/>
              </a:spcBef>
            </a:pPr>
            <a:r>
              <a:rPr lang="en-US" sz="1600" dirty="0" smtClean="0"/>
              <a:t>Light-weighted user </a:t>
            </a:r>
            <a:r>
              <a:rPr lang="en-US" sz="1600" dirty="0"/>
              <a:t>space I/O based distributed data </a:t>
            </a:r>
            <a:r>
              <a:rPr lang="en-US" sz="1600" dirty="0" smtClean="0"/>
              <a:t>store</a:t>
            </a:r>
          </a:p>
          <a:p>
            <a:pPr lvl="1">
              <a:spcBef>
                <a:spcPts val="600"/>
              </a:spcBef>
            </a:pPr>
            <a:r>
              <a:rPr lang="en-US" sz="1600" dirty="0" smtClean="0"/>
              <a:t>PMEM to enlarge compute storage </a:t>
            </a:r>
            <a:r>
              <a:rPr lang="en-US" altLang="zh-CN" sz="1600" dirty="0" smtClean="0"/>
              <a:t>with high performance and low cost</a:t>
            </a:r>
            <a:endParaRPr lang="en-US" sz="1600" dirty="0" smtClean="0"/>
          </a:p>
          <a:p>
            <a:pPr lvl="1">
              <a:spcBef>
                <a:spcPts val="600"/>
              </a:spcBef>
            </a:pPr>
            <a:r>
              <a:rPr lang="en-US" sz="1600" dirty="0" smtClean="0"/>
              <a:t>RDMA to avoid context switch, kernel bypass</a:t>
            </a:r>
          </a:p>
          <a:p>
            <a:pPr lvl="2">
              <a:spcBef>
                <a:spcPts val="600"/>
              </a:spcBef>
            </a:pPr>
            <a:r>
              <a:rPr lang="en-US" sz="1600" dirty="0" smtClean="0"/>
              <a:t>PMEM mmap address as RDMA buffer to avoid memory copies </a:t>
            </a:r>
          </a:p>
          <a:p>
            <a:pPr lvl="2">
              <a:spcBef>
                <a:spcPts val="600"/>
              </a:spcBef>
            </a:pPr>
            <a:r>
              <a:rPr lang="en-US" sz="1600" dirty="0" smtClean="0"/>
              <a:t>PMEM as off-heap memory to </a:t>
            </a:r>
            <a:r>
              <a:rPr lang="en-US" altLang="zh-CN" sz="1600" dirty="0" smtClean="0"/>
              <a:t>reduce </a:t>
            </a:r>
            <a:r>
              <a:rPr lang="en-US" sz="1600" dirty="0" smtClean="0"/>
              <a:t>GC </a:t>
            </a:r>
            <a:r>
              <a:rPr lang="en-US" altLang="zh-CN" sz="1600" dirty="0" smtClean="0"/>
              <a:t>overhead</a:t>
            </a:r>
            <a:endParaRPr lang="en-US" sz="1600" dirty="0" smtClean="0"/>
          </a:p>
          <a:p>
            <a:pPr lvl="1">
              <a:spcBef>
                <a:spcPts val="600"/>
              </a:spcBef>
            </a:pPr>
            <a:r>
              <a:rPr lang="en-US" sz="1600" dirty="0" smtClean="0"/>
              <a:t>Accelerate ephemeral data access: Shuffle and Cache. </a:t>
            </a:r>
          </a:p>
          <a:p>
            <a:pPr marL="0" lvl="1" indent="0">
              <a:spcBef>
                <a:spcPts val="600"/>
              </a:spcBef>
              <a:buNone/>
            </a:pPr>
            <a:r>
              <a:rPr lang="en-US" sz="1600" dirty="0" smtClean="0">
                <a:solidFill>
                  <a:srgbClr val="0071C5"/>
                </a:solidFill>
              </a:rPr>
              <a:t>We will focus on Shuffle optimization with </a:t>
            </a:r>
            <a:r>
              <a:rPr lang="en-US" altLang="zh-CN" sz="1600" dirty="0" smtClean="0">
                <a:solidFill>
                  <a:srgbClr val="0071C5"/>
                </a:solidFill>
              </a:rPr>
              <a:t>PMoF in this work </a:t>
            </a:r>
            <a:endParaRPr lang="en-US" sz="1600" dirty="0" smtClean="0">
              <a:solidFill>
                <a:srgbClr val="0071C5"/>
              </a:solidFill>
            </a:endParaRPr>
          </a:p>
          <a:p>
            <a:pPr lvl="1">
              <a:spcBef>
                <a:spcPts val="600"/>
              </a:spcBef>
            </a:pPr>
            <a:r>
              <a:rPr lang="en-US" sz="1600" dirty="0" smtClean="0"/>
              <a:t>In memory data accelerator as </a:t>
            </a:r>
            <a:r>
              <a:rPr lang="en-US" sz="1600" b="1" dirty="0" smtClean="0"/>
              <a:t>shuffle</a:t>
            </a:r>
            <a:r>
              <a:rPr lang="en-US" sz="1600" dirty="0" smtClean="0"/>
              <a:t>: </a:t>
            </a:r>
          </a:p>
          <a:p>
            <a:pPr lvl="2">
              <a:spcBef>
                <a:spcPts val="600"/>
              </a:spcBef>
            </a:pPr>
            <a:r>
              <a:rPr lang="en-US" sz="1600" dirty="0" smtClean="0"/>
              <a:t>Spark PMoF: optimizing spark shuffle with Persistent memory over fabrics </a:t>
            </a:r>
            <a:endParaRPr lang="en-US" sz="1600" dirty="0"/>
          </a:p>
          <a:p>
            <a:pPr marL="643459" lvl="1"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sp>
        <p:nvSpPr>
          <p:cNvPr id="56" name="Shape 582"/>
          <p:cNvSpPr/>
          <p:nvPr/>
        </p:nvSpPr>
        <p:spPr>
          <a:xfrm>
            <a:off x="7835729" y="1685867"/>
            <a:ext cx="3514386" cy="1296265"/>
          </a:xfrm>
          <a:prstGeom prst="rect">
            <a:avLst/>
          </a:prstGeom>
          <a:solidFill>
            <a:schemeClr val="accent1">
              <a:lumMod val="40000"/>
              <a:lumOff val="60000"/>
            </a:schemeClr>
          </a:solidFill>
          <a:ln>
            <a:solidFill>
              <a:schemeClr val="accent1"/>
            </a:solidFill>
          </a:ln>
        </p:spPr>
        <p:txBody>
          <a:bodyPr spcFirstLastPara="1" wrap="square" lIns="91425" tIns="91425" rIns="91425" bIns="91425" anchor="ctr" anchorCtr="0">
            <a:noAutofit/>
          </a:bodyPr>
          <a:lstStyle/>
          <a:p>
            <a:pPr marL="0" lvl="0" indent="0">
              <a:spcBef>
                <a:spcPts val="0"/>
              </a:spcBef>
              <a:spcAft>
                <a:spcPts val="0"/>
              </a:spcAft>
              <a:buNone/>
            </a:pPr>
            <a:endParaRPr sz="1600"/>
          </a:p>
        </p:txBody>
      </p:sp>
      <p:pic>
        <p:nvPicPr>
          <p:cNvPr id="57" name="Shape 584"/>
          <p:cNvPicPr preferRelativeResize="0"/>
          <p:nvPr/>
        </p:nvPicPr>
        <p:blipFill>
          <a:blip r:embed="rId3">
            <a:alphaModFix/>
          </a:blip>
          <a:stretch>
            <a:fillRect/>
          </a:stretch>
        </p:blipFill>
        <p:spPr>
          <a:xfrm>
            <a:off x="7982395" y="1973804"/>
            <a:ext cx="1005593" cy="207777"/>
          </a:xfrm>
          <a:prstGeom prst="rect">
            <a:avLst/>
          </a:prstGeom>
          <a:noFill/>
          <a:ln>
            <a:noFill/>
          </a:ln>
        </p:spPr>
      </p:pic>
      <p:pic>
        <p:nvPicPr>
          <p:cNvPr id="58" name="Shape 585"/>
          <p:cNvPicPr preferRelativeResize="0"/>
          <p:nvPr/>
        </p:nvPicPr>
        <p:blipFill>
          <a:blip r:embed="rId4">
            <a:alphaModFix/>
          </a:blip>
          <a:stretch>
            <a:fillRect/>
          </a:stretch>
        </p:blipFill>
        <p:spPr>
          <a:xfrm>
            <a:off x="9099551" y="1848731"/>
            <a:ext cx="1005594" cy="429013"/>
          </a:xfrm>
          <a:prstGeom prst="rect">
            <a:avLst/>
          </a:prstGeom>
          <a:noFill/>
          <a:ln>
            <a:noFill/>
          </a:ln>
        </p:spPr>
      </p:pic>
      <p:pic>
        <p:nvPicPr>
          <p:cNvPr id="59" name="Shape 586"/>
          <p:cNvPicPr preferRelativeResize="0"/>
          <p:nvPr/>
        </p:nvPicPr>
        <p:blipFill>
          <a:blip r:embed="rId5">
            <a:alphaModFix/>
          </a:blip>
          <a:stretch>
            <a:fillRect/>
          </a:stretch>
        </p:blipFill>
        <p:spPr>
          <a:xfrm>
            <a:off x="10161442" y="1768829"/>
            <a:ext cx="819088" cy="485284"/>
          </a:xfrm>
          <a:prstGeom prst="rect">
            <a:avLst/>
          </a:prstGeom>
          <a:noFill/>
          <a:ln>
            <a:noFill/>
          </a:ln>
        </p:spPr>
      </p:pic>
      <p:pic>
        <p:nvPicPr>
          <p:cNvPr id="60" name="Shape 587"/>
          <p:cNvPicPr preferRelativeResize="0"/>
          <p:nvPr/>
        </p:nvPicPr>
        <p:blipFill>
          <a:blip r:embed="rId6">
            <a:alphaModFix/>
          </a:blip>
          <a:stretch>
            <a:fillRect/>
          </a:stretch>
        </p:blipFill>
        <p:spPr>
          <a:xfrm>
            <a:off x="8173424" y="2424624"/>
            <a:ext cx="511542" cy="485284"/>
          </a:xfrm>
          <a:prstGeom prst="rect">
            <a:avLst/>
          </a:prstGeom>
          <a:noFill/>
          <a:ln>
            <a:noFill/>
          </a:ln>
        </p:spPr>
      </p:pic>
      <p:pic>
        <p:nvPicPr>
          <p:cNvPr id="61" name="Shape 588"/>
          <p:cNvPicPr preferRelativeResize="0"/>
          <p:nvPr/>
        </p:nvPicPr>
        <p:blipFill>
          <a:blip r:embed="rId7">
            <a:alphaModFix/>
          </a:blip>
          <a:stretch>
            <a:fillRect/>
          </a:stretch>
        </p:blipFill>
        <p:spPr>
          <a:xfrm>
            <a:off x="10105145" y="2364403"/>
            <a:ext cx="1005593" cy="653358"/>
          </a:xfrm>
          <a:prstGeom prst="rect">
            <a:avLst/>
          </a:prstGeom>
          <a:noFill/>
          <a:ln>
            <a:noFill/>
          </a:ln>
        </p:spPr>
      </p:pic>
      <p:pic>
        <p:nvPicPr>
          <p:cNvPr id="62" name="Shape 589"/>
          <p:cNvPicPr preferRelativeResize="0"/>
          <p:nvPr/>
        </p:nvPicPr>
        <p:blipFill rotWithShape="1">
          <a:blip r:embed="rId8">
            <a:alphaModFix/>
          </a:blip>
          <a:srcRect l="455" r="465"/>
          <a:stretch/>
        </p:blipFill>
        <p:spPr>
          <a:xfrm>
            <a:off x="9241367" y="2434860"/>
            <a:ext cx="633274" cy="350995"/>
          </a:xfrm>
          <a:prstGeom prst="rect">
            <a:avLst/>
          </a:prstGeom>
          <a:noFill/>
          <a:ln>
            <a:noFill/>
          </a:ln>
        </p:spPr>
      </p:pic>
      <p:sp>
        <p:nvSpPr>
          <p:cNvPr id="63" name="Shape 601"/>
          <p:cNvSpPr txBox="1"/>
          <p:nvPr/>
        </p:nvSpPr>
        <p:spPr>
          <a:xfrm>
            <a:off x="7854167" y="5152029"/>
            <a:ext cx="3514386" cy="430666"/>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latin typeface="+mj-lt"/>
                <a:ea typeface="Overpass"/>
                <a:cs typeface="Overpass"/>
                <a:sym typeface="Overpass"/>
              </a:rPr>
              <a:t>Shared Data Lake with s3a object storage</a:t>
            </a:r>
            <a:endParaRPr sz="1200" b="1" dirty="0">
              <a:latin typeface="+mj-lt"/>
              <a:ea typeface="Overpass"/>
              <a:cs typeface="Overpass"/>
              <a:sym typeface="Overpass"/>
            </a:endParaRPr>
          </a:p>
        </p:txBody>
      </p:sp>
      <p:sp>
        <p:nvSpPr>
          <p:cNvPr id="64" name="Rounded Rectangle 63"/>
          <p:cNvSpPr/>
          <p:nvPr/>
        </p:nvSpPr>
        <p:spPr>
          <a:xfrm>
            <a:off x="7826303" y="1024853"/>
            <a:ext cx="3523812" cy="579581"/>
          </a:xfrm>
          <a:prstGeom prst="roundRect">
            <a:avLst/>
          </a:prstGeom>
          <a:solidFill>
            <a:schemeClr val="accent2">
              <a:lumMod val="20000"/>
              <a:lumOff val="80000"/>
            </a:scheme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65" name="Rounded Rectangle 64"/>
          <p:cNvSpPr/>
          <p:nvPr/>
        </p:nvSpPr>
        <p:spPr>
          <a:xfrm>
            <a:off x="7912535" y="1193759"/>
            <a:ext cx="538558" cy="303383"/>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Batch</a:t>
            </a:r>
          </a:p>
        </p:txBody>
      </p:sp>
      <p:sp>
        <p:nvSpPr>
          <p:cNvPr id="66" name="Rounded Rectangle 65"/>
          <p:cNvSpPr/>
          <p:nvPr/>
        </p:nvSpPr>
        <p:spPr>
          <a:xfrm>
            <a:off x="8487430" y="1193759"/>
            <a:ext cx="627912" cy="303383"/>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Streaming</a:t>
            </a:r>
          </a:p>
        </p:txBody>
      </p:sp>
      <p:sp>
        <p:nvSpPr>
          <p:cNvPr id="67" name="Rounded Rectangle 66"/>
          <p:cNvSpPr/>
          <p:nvPr/>
        </p:nvSpPr>
        <p:spPr>
          <a:xfrm>
            <a:off x="9160958" y="1201570"/>
            <a:ext cx="678231" cy="303383"/>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Interactive</a:t>
            </a:r>
          </a:p>
        </p:txBody>
      </p:sp>
      <p:sp>
        <p:nvSpPr>
          <p:cNvPr id="68" name="Rounded Rectangle 67"/>
          <p:cNvSpPr/>
          <p:nvPr/>
        </p:nvSpPr>
        <p:spPr>
          <a:xfrm>
            <a:off x="10517479" y="1199032"/>
            <a:ext cx="832636" cy="388370"/>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Machine Leaning</a:t>
            </a:r>
          </a:p>
        </p:txBody>
      </p:sp>
      <p:sp>
        <p:nvSpPr>
          <p:cNvPr id="69" name="Rounded Rectangle 68"/>
          <p:cNvSpPr/>
          <p:nvPr/>
        </p:nvSpPr>
        <p:spPr>
          <a:xfrm>
            <a:off x="9873394" y="1199263"/>
            <a:ext cx="627835" cy="388370"/>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Graph Analytics</a:t>
            </a:r>
          </a:p>
        </p:txBody>
      </p:sp>
      <p:sp>
        <p:nvSpPr>
          <p:cNvPr id="70" name="Shape 600"/>
          <p:cNvSpPr txBox="1"/>
          <p:nvPr/>
        </p:nvSpPr>
        <p:spPr>
          <a:xfrm>
            <a:off x="7854167" y="4424010"/>
            <a:ext cx="3514386" cy="684837"/>
          </a:xfrm>
          <a:prstGeom prst="rect">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dk1"/>
                </a:solidFill>
                <a:latin typeface="+mj-lt"/>
                <a:ea typeface="Overpass"/>
                <a:cs typeface="Overpass"/>
                <a:sym typeface="Overpass"/>
              </a:rPr>
              <a:t>Provisioned Compute </a:t>
            </a:r>
            <a:r>
              <a:rPr lang="en" sz="1400" b="1" dirty="0" smtClean="0">
                <a:solidFill>
                  <a:schemeClr val="dk1"/>
                </a:solidFill>
                <a:latin typeface="+mj-lt"/>
                <a:ea typeface="Overpass"/>
                <a:cs typeface="Overpass"/>
                <a:sym typeface="Overpass"/>
              </a:rPr>
              <a:t>Pool</a:t>
            </a:r>
            <a:endParaRPr sz="1400" b="1" dirty="0">
              <a:latin typeface="+mj-lt"/>
              <a:ea typeface="Overpass"/>
              <a:cs typeface="Overpass"/>
              <a:sym typeface="Overpass"/>
            </a:endParaRPr>
          </a:p>
        </p:txBody>
      </p:sp>
      <p:sp>
        <p:nvSpPr>
          <p:cNvPr id="71" name="Shape 600"/>
          <p:cNvSpPr txBox="1"/>
          <p:nvPr/>
        </p:nvSpPr>
        <p:spPr>
          <a:xfrm>
            <a:off x="7835729" y="3009390"/>
            <a:ext cx="3514386" cy="1378991"/>
          </a:xfrm>
          <a:prstGeom prst="rect">
            <a:avLst/>
          </a:prstGeom>
          <a:solidFill>
            <a:srgbClr val="00B050"/>
          </a:solidFill>
          <a:ln w="25400" cmpd="sng">
            <a:solidFill>
              <a:srgbClr val="C00000"/>
            </a:solidFill>
            <a:prstDash val="sysDash"/>
          </a:ln>
        </p:spPr>
        <p:txBody>
          <a:bodyPr spcFirstLastPara="1" wrap="square" lIns="91425" tIns="91425" rIns="91425" bIns="91425" anchor="t" anchorCtr="0">
            <a:noAutofit/>
          </a:bodyPr>
          <a:lstStyle/>
          <a:p>
            <a:pPr marL="0" lvl="0" indent="0" algn="ctr" rtl="0">
              <a:spcBef>
                <a:spcPts val="0"/>
              </a:spcBef>
              <a:spcAft>
                <a:spcPts val="0"/>
              </a:spcAft>
              <a:buNone/>
            </a:pPr>
            <a:r>
              <a:rPr lang="en-US" sz="1400" b="1" dirty="0" smtClean="0">
                <a:solidFill>
                  <a:schemeClr val="dk1"/>
                </a:solidFill>
                <a:latin typeface="+mj-lt"/>
                <a:ea typeface="Overpass"/>
                <a:cs typeface="Overpass"/>
                <a:sym typeface="Overpass"/>
              </a:rPr>
              <a:t>in memory data accelerator</a:t>
            </a:r>
            <a:r>
              <a:rPr lang="en" sz="1400" b="1" dirty="0" smtClean="0">
                <a:solidFill>
                  <a:schemeClr val="dk1"/>
                </a:solidFill>
                <a:latin typeface="+mj-lt"/>
                <a:ea typeface="Overpass"/>
                <a:cs typeface="Overpass"/>
                <a:sym typeface="Overpass"/>
              </a:rPr>
              <a:t> </a:t>
            </a:r>
            <a:endParaRPr sz="1400" b="1" dirty="0">
              <a:latin typeface="+mj-lt"/>
              <a:ea typeface="Overpass"/>
              <a:cs typeface="Overpass"/>
              <a:sym typeface="Overpass"/>
            </a:endParaRPr>
          </a:p>
        </p:txBody>
      </p:sp>
      <p:sp>
        <p:nvSpPr>
          <p:cNvPr id="73" name="Rectangle: Rounded Corners 12">
            <a:extLst>
              <a:ext uri="{FF2B5EF4-FFF2-40B4-BE49-F238E27FC236}">
                <a16:creationId xmlns:a16="http://schemas.microsoft.com/office/drawing/2014/main" xmlns="" id="{A0C93108-67FF-4D1A-AF88-79DE56A3C6C5}"/>
              </a:ext>
            </a:extLst>
          </p:cNvPr>
          <p:cNvSpPr/>
          <p:nvPr/>
        </p:nvSpPr>
        <p:spPr>
          <a:xfrm>
            <a:off x="8324878" y="3304396"/>
            <a:ext cx="2655652" cy="203239"/>
          </a:xfrm>
          <a:prstGeom prst="round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Ephemeral data</a:t>
            </a:r>
            <a:endParaRPr lang="en-US" sz="1600" dirty="0"/>
          </a:p>
        </p:txBody>
      </p:sp>
      <p:sp>
        <p:nvSpPr>
          <p:cNvPr id="74" name="Rectangle: Rounded Corners 10">
            <a:extLst>
              <a:ext uri="{FF2B5EF4-FFF2-40B4-BE49-F238E27FC236}">
                <a16:creationId xmlns:a16="http://schemas.microsoft.com/office/drawing/2014/main" xmlns="" id="{DAEE11AB-0B10-4580-88C3-64AA47D79683}"/>
              </a:ext>
            </a:extLst>
          </p:cNvPr>
          <p:cNvSpPr/>
          <p:nvPr/>
        </p:nvSpPr>
        <p:spPr>
          <a:xfrm>
            <a:off x="8324878" y="3526377"/>
            <a:ext cx="2655652" cy="267893"/>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RDMA enabled Network</a:t>
            </a:r>
            <a:endParaRPr lang="en-US" sz="1600" dirty="0"/>
          </a:p>
        </p:txBody>
      </p:sp>
      <p:sp>
        <p:nvSpPr>
          <p:cNvPr id="75" name="Rectangle: Rounded Corners 10">
            <a:extLst>
              <a:ext uri="{FF2B5EF4-FFF2-40B4-BE49-F238E27FC236}">
                <a16:creationId xmlns:a16="http://schemas.microsoft.com/office/drawing/2014/main" xmlns="" id="{DAEE11AB-0B10-4580-88C3-64AA47D79683}"/>
              </a:ext>
            </a:extLst>
          </p:cNvPr>
          <p:cNvSpPr/>
          <p:nvPr/>
        </p:nvSpPr>
        <p:spPr>
          <a:xfrm>
            <a:off x="9678416" y="3802641"/>
            <a:ext cx="1298879" cy="22939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PMEM</a:t>
            </a:r>
            <a:endParaRPr lang="en-US" sz="1600" dirty="0"/>
          </a:p>
        </p:txBody>
      </p:sp>
      <p:sp>
        <p:nvSpPr>
          <p:cNvPr id="76" name="Rectangle: Rounded Corners 10">
            <a:extLst>
              <a:ext uri="{FF2B5EF4-FFF2-40B4-BE49-F238E27FC236}">
                <a16:creationId xmlns:a16="http://schemas.microsoft.com/office/drawing/2014/main" xmlns="" id="{DAEE11AB-0B10-4580-88C3-64AA47D79683}"/>
              </a:ext>
            </a:extLst>
          </p:cNvPr>
          <p:cNvSpPr/>
          <p:nvPr/>
        </p:nvSpPr>
        <p:spPr>
          <a:xfrm>
            <a:off x="8324878" y="3802642"/>
            <a:ext cx="1286482" cy="229390"/>
          </a:xfrm>
          <a:prstGeom prst="round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DRAM</a:t>
            </a:r>
            <a:endParaRPr lang="en-US" sz="1600" dirty="0"/>
          </a:p>
        </p:txBody>
      </p:sp>
      <p:sp>
        <p:nvSpPr>
          <p:cNvPr id="77" name="Rectangle: Rounded Corners 10">
            <a:extLst>
              <a:ext uri="{FF2B5EF4-FFF2-40B4-BE49-F238E27FC236}">
                <a16:creationId xmlns:a16="http://schemas.microsoft.com/office/drawing/2014/main" xmlns="" id="{DAEE11AB-0B10-4580-88C3-64AA47D79683}"/>
              </a:ext>
            </a:extLst>
          </p:cNvPr>
          <p:cNvSpPr/>
          <p:nvPr/>
        </p:nvSpPr>
        <p:spPr>
          <a:xfrm>
            <a:off x="8324878" y="4047846"/>
            <a:ext cx="2655652" cy="2678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NVMe SSD</a:t>
            </a:r>
            <a:endParaRPr lang="en-US" sz="1600" dirty="0"/>
          </a:p>
        </p:txBody>
      </p:sp>
      <p:sp>
        <p:nvSpPr>
          <p:cNvPr id="4" name="Slide Number Placeholder 3"/>
          <p:cNvSpPr>
            <a:spLocks noGrp="1"/>
          </p:cNvSpPr>
          <p:nvPr>
            <p:ph type="sldNum" sz="quarter" idx="12"/>
          </p:nvPr>
        </p:nvSpPr>
        <p:spPr/>
        <p:txBody>
          <a:bodyPr/>
          <a:lstStyle/>
          <a:p>
            <a:fld id="{23DA1535-9662-4DA1-90E6-99F9E40A23BB}" type="slidenum">
              <a:rPr lang="en-US" smtClean="0"/>
              <a:t>11</a:t>
            </a:fld>
            <a:endParaRPr lang="en-US"/>
          </a:p>
        </p:txBody>
      </p:sp>
    </p:spTree>
    <p:extLst>
      <p:ext uri="{BB962C8B-B14F-4D97-AF65-F5344CB8AC3E}">
        <p14:creationId xmlns:p14="http://schemas.microsoft.com/office/powerpoint/2010/main" val="13145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Spark PMoF Design</a:t>
            </a:r>
            <a:endParaRPr lang="en-US" dirty="0"/>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11812588" y="6421438"/>
            <a:ext cx="379412" cy="365125"/>
          </a:xfrm>
        </p:spPr>
        <p:txBody>
          <a:bodyPr/>
          <a:lstStyle/>
          <a:p>
            <a:fld id="{23DA1535-9662-4DA1-90E6-99F9E40A23BB}" type="slidenum">
              <a:rPr lang="en-US" smtClean="0"/>
              <a:t>12</a:t>
            </a:fld>
            <a:endParaRPr lang="en-US"/>
          </a:p>
        </p:txBody>
      </p:sp>
    </p:spTree>
    <p:extLst>
      <p:ext uri="{BB962C8B-B14F-4D97-AF65-F5344CB8AC3E}">
        <p14:creationId xmlns:p14="http://schemas.microsoft.com/office/powerpoint/2010/main" val="212514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Shuffle </a:t>
            </a:r>
            <a:endParaRPr lang="en-US" sz="2800" b="1" dirty="0"/>
          </a:p>
        </p:txBody>
      </p:sp>
      <p:grpSp>
        <p:nvGrpSpPr>
          <p:cNvPr id="4" name="Group 3"/>
          <p:cNvGrpSpPr/>
          <p:nvPr/>
        </p:nvGrpSpPr>
        <p:grpSpPr>
          <a:xfrm>
            <a:off x="999150" y="1162731"/>
            <a:ext cx="10187350" cy="5240989"/>
            <a:chOff x="934497" y="1058228"/>
            <a:chExt cx="10187350" cy="5240989"/>
          </a:xfrm>
        </p:grpSpPr>
        <p:sp>
          <p:nvSpPr>
            <p:cNvPr id="5" name="Rounded Rectangle 4"/>
            <p:cNvSpPr/>
            <p:nvPr/>
          </p:nvSpPr>
          <p:spPr>
            <a:xfrm>
              <a:off x="6071714" y="2481390"/>
              <a:ext cx="4874546" cy="1370478"/>
            </a:xfrm>
            <a:prstGeom prst="roundRect">
              <a:avLst>
                <a:gd name="adj" fmla="val 6048"/>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6071714" y="1305219"/>
              <a:ext cx="4874546" cy="1591646"/>
            </a:xfrm>
            <a:prstGeom prst="roundRect">
              <a:avLst>
                <a:gd name="adj" fmla="val 6048"/>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6071714" y="3493002"/>
              <a:ext cx="4874546" cy="1360542"/>
            </a:xfrm>
            <a:prstGeom prst="roundRect">
              <a:avLst>
                <a:gd name="adj" fmla="val 6048"/>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934497" y="1406838"/>
              <a:ext cx="4661116" cy="1378244"/>
            </a:xfrm>
            <a:prstGeom prst="roundRect">
              <a:avLst>
                <a:gd name="adj" fmla="val 6048"/>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934497" y="3416155"/>
              <a:ext cx="4661116" cy="1378244"/>
            </a:xfrm>
            <a:prstGeom prst="roundRect">
              <a:avLst>
                <a:gd name="adj" fmla="val 6048"/>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934497" y="2402830"/>
              <a:ext cx="4661116" cy="1150108"/>
            </a:xfrm>
            <a:prstGeom prst="roundRect">
              <a:avLst>
                <a:gd name="adj" fmla="val 6048"/>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2680132" y="3991024"/>
              <a:ext cx="641844"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load</a:t>
              </a:r>
            </a:p>
          </p:txBody>
        </p:sp>
        <p:cxnSp>
          <p:nvCxnSpPr>
            <p:cNvPr id="12" name="Straight Arrow Connector 11"/>
            <p:cNvCxnSpPr>
              <a:stCxn id="55" idx="3"/>
              <a:endCxn id="11" idx="1"/>
            </p:cNvCxnSpPr>
            <p:nvPr/>
          </p:nvCxnSpPr>
          <p:spPr>
            <a:xfrm flipV="1">
              <a:off x="2204608" y="4184011"/>
              <a:ext cx="475524" cy="98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24" idx="1"/>
            </p:cNvCxnSpPr>
            <p:nvPr/>
          </p:nvCxnSpPr>
          <p:spPr>
            <a:xfrm flipH="1">
              <a:off x="3712122" y="4260417"/>
              <a:ext cx="143076" cy="1213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2691402" y="2860628"/>
              <a:ext cx="641844"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load</a:t>
              </a:r>
            </a:p>
          </p:txBody>
        </p:sp>
        <p:cxnSp>
          <p:nvCxnSpPr>
            <p:cNvPr id="15" name="Straight Arrow Connector 14"/>
            <p:cNvCxnSpPr>
              <a:stCxn id="54" idx="3"/>
              <a:endCxn id="14" idx="1"/>
            </p:cNvCxnSpPr>
            <p:nvPr/>
          </p:nvCxnSpPr>
          <p:spPr>
            <a:xfrm>
              <a:off x="2201065" y="3047293"/>
              <a:ext cx="490337" cy="632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20" idx="1"/>
            </p:cNvCxnSpPr>
            <p:nvPr/>
          </p:nvCxnSpPr>
          <p:spPr>
            <a:xfrm flipH="1" flipV="1">
              <a:off x="3702859" y="3218204"/>
              <a:ext cx="124240" cy="6143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Folded Corner 16"/>
            <p:cNvSpPr/>
            <p:nvPr/>
          </p:nvSpPr>
          <p:spPr>
            <a:xfrm>
              <a:off x="3702859" y="1483552"/>
              <a:ext cx="1711586" cy="1124384"/>
            </a:xfrm>
            <a:prstGeom prst="foldedCorner">
              <a:avLst/>
            </a:prstGeom>
            <a:solidFill>
              <a:schemeClr val="l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1049603" y="1344427"/>
              <a:ext cx="1405063" cy="3581878"/>
            </a:xfrm>
            <a:prstGeom prst="rect">
              <a:avLst/>
            </a:prstGeom>
            <a:noFill/>
            <a:ln w="15875">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099592" y="1077558"/>
              <a:ext cx="1305084" cy="473790"/>
            </a:xfrm>
            <a:prstGeom prst="rect">
              <a:avLst/>
            </a:prstGeom>
            <a:noFill/>
          </p:spPr>
          <p:txBody>
            <a:bodyPr vert="horz" wrap="square" lIns="0" tIns="0" rIns="0" bIns="0" rtlCol="0">
              <a:noAutofit/>
            </a:bodyPr>
            <a:lstStyle/>
            <a:p>
              <a:pPr algn="ctr"/>
              <a:r>
                <a:rPr lang="en-US" sz="800" b="1" dirty="0"/>
                <a:t>Input</a:t>
              </a:r>
            </a:p>
            <a:p>
              <a:pPr algn="ctr"/>
              <a:r>
                <a:rPr lang="en-US" sz="800" b="1" dirty="0"/>
                <a:t>A HDFS file</a:t>
              </a:r>
            </a:p>
          </p:txBody>
        </p:sp>
        <p:sp>
          <p:nvSpPr>
            <p:cNvPr id="20" name="Folded Corner 19"/>
            <p:cNvSpPr/>
            <p:nvPr/>
          </p:nvSpPr>
          <p:spPr>
            <a:xfrm>
              <a:off x="3702859" y="2695902"/>
              <a:ext cx="1711586" cy="1044604"/>
            </a:xfrm>
            <a:prstGeom prst="foldedCorne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ounded Rectangle 20"/>
            <p:cNvSpPr/>
            <p:nvPr/>
          </p:nvSpPr>
          <p:spPr>
            <a:xfrm>
              <a:off x="2701875" y="1764994"/>
              <a:ext cx="641844"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load</a:t>
              </a:r>
            </a:p>
          </p:txBody>
        </p:sp>
        <p:cxnSp>
          <p:nvCxnSpPr>
            <p:cNvPr id="22" name="Straight Arrow Connector 21"/>
            <p:cNvCxnSpPr>
              <a:stCxn id="53" idx="3"/>
              <a:endCxn id="21" idx="1"/>
            </p:cNvCxnSpPr>
            <p:nvPr/>
          </p:nvCxnSpPr>
          <p:spPr>
            <a:xfrm>
              <a:off x="2204608" y="1953583"/>
              <a:ext cx="497267" cy="439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3"/>
              <a:endCxn id="17" idx="1"/>
            </p:cNvCxnSpPr>
            <p:nvPr/>
          </p:nvCxnSpPr>
          <p:spPr>
            <a:xfrm>
              <a:off x="3343719" y="1957981"/>
              <a:ext cx="359140" cy="8776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Folded Corner 23"/>
            <p:cNvSpPr/>
            <p:nvPr/>
          </p:nvSpPr>
          <p:spPr>
            <a:xfrm>
              <a:off x="3712122" y="3824331"/>
              <a:ext cx="1711586" cy="896437"/>
            </a:xfrm>
            <a:prstGeom prst="foldedCorner">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Rounded Rectangle 24"/>
            <p:cNvSpPr/>
            <p:nvPr/>
          </p:nvSpPr>
          <p:spPr>
            <a:xfrm>
              <a:off x="8466924" y="1879204"/>
              <a:ext cx="917034"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sort</a:t>
              </a:r>
            </a:p>
          </p:txBody>
        </p:sp>
        <p:cxnSp>
          <p:nvCxnSpPr>
            <p:cNvPr id="26" name="Straight Arrow Connector 25"/>
            <p:cNvCxnSpPr>
              <a:stCxn id="47" idx="3"/>
              <a:endCxn id="25" idx="1"/>
            </p:cNvCxnSpPr>
            <p:nvPr/>
          </p:nvCxnSpPr>
          <p:spPr>
            <a:xfrm flipV="1">
              <a:off x="7902919" y="2072191"/>
              <a:ext cx="564005" cy="263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8230188" y="1218463"/>
              <a:ext cx="1305084" cy="3707842"/>
            </a:xfrm>
            <a:prstGeom prst="rect">
              <a:avLst/>
            </a:prstGeom>
            <a:noFill/>
            <a:ln w="15875">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9620512" y="1058228"/>
              <a:ext cx="1305084" cy="473790"/>
            </a:xfrm>
            <a:prstGeom prst="rect">
              <a:avLst/>
            </a:prstGeom>
            <a:noFill/>
          </p:spPr>
          <p:txBody>
            <a:bodyPr vert="horz" wrap="square" lIns="0" tIns="0" rIns="0" bIns="0" rtlCol="0">
              <a:noAutofit/>
            </a:bodyPr>
            <a:lstStyle/>
            <a:p>
              <a:pPr algn="ctr"/>
              <a:r>
                <a:rPr lang="en-US" sz="800" b="1" dirty="0"/>
                <a:t>Output</a:t>
              </a:r>
            </a:p>
            <a:p>
              <a:pPr algn="ctr"/>
              <a:r>
                <a:rPr lang="en-US" sz="800" b="1" dirty="0"/>
                <a:t>A HDFS file</a:t>
              </a:r>
            </a:p>
          </p:txBody>
        </p:sp>
        <p:sp>
          <p:nvSpPr>
            <p:cNvPr id="29" name="TextBox 28"/>
            <p:cNvSpPr txBox="1"/>
            <p:nvPr/>
          </p:nvSpPr>
          <p:spPr>
            <a:xfrm>
              <a:off x="9862682" y="1593191"/>
              <a:ext cx="1246248" cy="385974"/>
            </a:xfrm>
            <a:prstGeom prst="rect">
              <a:avLst/>
            </a:prstGeom>
            <a:noFill/>
          </p:spPr>
          <p:txBody>
            <a:bodyPr vert="horz" wrap="square" lIns="0" tIns="0" rIns="0" bIns="0" rtlCol="0" anchor="ctr">
              <a:noAutofit/>
            </a:bodyPr>
            <a:lstStyle/>
            <a:p>
              <a:pPr algn="ctr"/>
              <a:endParaRPr lang="en-US" sz="1400" b="1" dirty="0"/>
            </a:p>
          </p:txBody>
        </p:sp>
        <p:cxnSp>
          <p:nvCxnSpPr>
            <p:cNvPr id="30" name="Straight Arrow Connector 29"/>
            <p:cNvCxnSpPr>
              <a:stCxn id="25" idx="3"/>
              <a:endCxn id="50" idx="1"/>
            </p:cNvCxnSpPr>
            <p:nvPr/>
          </p:nvCxnSpPr>
          <p:spPr>
            <a:xfrm>
              <a:off x="9383958" y="2072191"/>
              <a:ext cx="448949" cy="301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8466924" y="3064919"/>
              <a:ext cx="917034"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sort</a:t>
              </a:r>
            </a:p>
          </p:txBody>
        </p:sp>
        <p:cxnSp>
          <p:nvCxnSpPr>
            <p:cNvPr id="32" name="Straight Arrow Connector 31"/>
            <p:cNvCxnSpPr>
              <a:stCxn id="48" idx="3"/>
              <a:endCxn id="31" idx="1"/>
            </p:cNvCxnSpPr>
            <p:nvPr/>
          </p:nvCxnSpPr>
          <p:spPr>
            <a:xfrm>
              <a:off x="7902919" y="3252380"/>
              <a:ext cx="564005" cy="552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1" idx="3"/>
              <a:endCxn id="51" idx="1"/>
            </p:cNvCxnSpPr>
            <p:nvPr/>
          </p:nvCxnSpPr>
          <p:spPr>
            <a:xfrm>
              <a:off x="9383958" y="3257906"/>
              <a:ext cx="447218" cy="49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8453208" y="4079948"/>
              <a:ext cx="942888" cy="38597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t>sort</a:t>
              </a:r>
            </a:p>
          </p:txBody>
        </p:sp>
        <p:cxnSp>
          <p:nvCxnSpPr>
            <p:cNvPr id="35" name="Straight Arrow Connector 34"/>
            <p:cNvCxnSpPr>
              <a:stCxn id="49" idx="3"/>
              <a:endCxn id="34" idx="1"/>
            </p:cNvCxnSpPr>
            <p:nvPr/>
          </p:nvCxnSpPr>
          <p:spPr>
            <a:xfrm>
              <a:off x="7902919" y="4265436"/>
              <a:ext cx="550289" cy="749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4" idx="3"/>
              <a:endCxn id="52" idx="1"/>
            </p:cNvCxnSpPr>
            <p:nvPr/>
          </p:nvCxnSpPr>
          <p:spPr>
            <a:xfrm>
              <a:off x="9396096" y="4272935"/>
              <a:ext cx="435080"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549906" y="1067676"/>
              <a:ext cx="1983306" cy="299389"/>
            </a:xfrm>
            <a:prstGeom prst="rect">
              <a:avLst/>
            </a:prstGeom>
            <a:noFill/>
          </p:spPr>
          <p:txBody>
            <a:bodyPr vert="horz" wrap="square" lIns="0" tIns="0" rIns="0" bIns="0" rtlCol="0">
              <a:noAutofit/>
            </a:bodyPr>
            <a:lstStyle/>
            <a:p>
              <a:pPr algn="ctr"/>
              <a:r>
                <a:rPr lang="en-US" sz="800" b="1" u="sng" dirty="0">
                  <a:solidFill>
                    <a:schemeClr val="accent1">
                      <a:lumMod val="50000"/>
                    </a:schemeClr>
                  </a:solidFill>
                </a:rPr>
                <a:t>Intermediate Data</a:t>
              </a:r>
            </a:p>
            <a:p>
              <a:pPr algn="ctr"/>
              <a:r>
                <a:rPr lang="en-US" sz="800" b="1" dirty="0">
                  <a:solidFill>
                    <a:schemeClr val="accent1">
                      <a:lumMod val="50000"/>
                    </a:schemeClr>
                  </a:solidFill>
                </a:rPr>
                <a:t>Each Map’s output</a:t>
              </a:r>
            </a:p>
          </p:txBody>
        </p:sp>
        <p:sp>
          <p:nvSpPr>
            <p:cNvPr id="38" name="Rounded Rectangle 37"/>
            <p:cNvSpPr/>
            <p:nvPr/>
          </p:nvSpPr>
          <p:spPr>
            <a:xfrm>
              <a:off x="3517831" y="1344427"/>
              <a:ext cx="4573181" cy="3581878"/>
            </a:xfrm>
            <a:prstGeom prst="roundRect">
              <a:avLst>
                <a:gd name="adj" fmla="val 3066"/>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4807353" y="1124375"/>
              <a:ext cx="2627440" cy="280802"/>
            </a:xfrm>
            <a:prstGeom prst="rect">
              <a:avLst/>
            </a:prstGeom>
            <a:noFill/>
          </p:spPr>
          <p:txBody>
            <a:bodyPr vert="horz" wrap="square" lIns="0" tIns="0" rIns="0" bIns="0" rtlCol="0">
              <a:noAutofit/>
            </a:bodyPr>
            <a:lstStyle/>
            <a:p>
              <a:pPr algn="ctr"/>
              <a:r>
                <a:rPr lang="en-US" sz="1100" b="1" i="1" dirty="0">
                  <a:solidFill>
                    <a:srgbClr val="00B050"/>
                  </a:solidFill>
                </a:rPr>
                <a:t>Shuffle (Random Partition)</a:t>
              </a:r>
            </a:p>
          </p:txBody>
        </p:sp>
        <p:sp>
          <p:nvSpPr>
            <p:cNvPr id="40" name="Rectangle 39"/>
            <p:cNvSpPr/>
            <p:nvPr/>
          </p:nvSpPr>
          <p:spPr>
            <a:xfrm>
              <a:off x="3818098" y="1564539"/>
              <a:ext cx="1437922" cy="49918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2</a:t>
              </a:r>
            </a:p>
            <a:p>
              <a:pPr algn="ctr"/>
              <a:r>
                <a:rPr lang="en-US" sz="1400">
                  <a:solidFill>
                    <a:schemeClr val="tx1"/>
                  </a:solidFill>
                </a:rPr>
                <a:t>1</a:t>
              </a:r>
            </a:p>
          </p:txBody>
        </p:sp>
        <p:sp>
          <p:nvSpPr>
            <p:cNvPr id="41" name="Rectangle 40"/>
            <p:cNvSpPr/>
            <p:nvPr/>
          </p:nvSpPr>
          <p:spPr>
            <a:xfrm>
              <a:off x="3820506" y="2150968"/>
              <a:ext cx="1428922" cy="357872"/>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9</a:t>
              </a:r>
            </a:p>
          </p:txBody>
        </p:sp>
        <p:sp>
          <p:nvSpPr>
            <p:cNvPr id="42" name="Rectangle 41"/>
            <p:cNvSpPr/>
            <p:nvPr/>
          </p:nvSpPr>
          <p:spPr>
            <a:xfrm>
              <a:off x="3825278" y="2768420"/>
              <a:ext cx="1428922" cy="289641"/>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1</a:t>
              </a:r>
            </a:p>
          </p:txBody>
        </p:sp>
        <p:sp>
          <p:nvSpPr>
            <p:cNvPr id="43" name="Rectangle 42"/>
            <p:cNvSpPr/>
            <p:nvPr/>
          </p:nvSpPr>
          <p:spPr>
            <a:xfrm>
              <a:off x="3827098" y="3103394"/>
              <a:ext cx="1428922" cy="241427"/>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5</a:t>
              </a:r>
            </a:p>
          </p:txBody>
        </p:sp>
        <p:sp>
          <p:nvSpPr>
            <p:cNvPr id="44" name="Rectangle 43"/>
            <p:cNvSpPr/>
            <p:nvPr/>
          </p:nvSpPr>
          <p:spPr>
            <a:xfrm>
              <a:off x="3825278" y="3399143"/>
              <a:ext cx="1428922" cy="265140"/>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8</a:t>
              </a:r>
            </a:p>
          </p:txBody>
        </p:sp>
        <p:sp>
          <p:nvSpPr>
            <p:cNvPr id="45" name="Rectangle 44"/>
            <p:cNvSpPr/>
            <p:nvPr/>
          </p:nvSpPr>
          <p:spPr>
            <a:xfrm>
              <a:off x="3823676" y="3900911"/>
              <a:ext cx="1428922" cy="2906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2</a:t>
              </a:r>
            </a:p>
          </p:txBody>
        </p:sp>
        <p:sp>
          <p:nvSpPr>
            <p:cNvPr id="46" name="Rectangle 45"/>
            <p:cNvSpPr/>
            <p:nvPr/>
          </p:nvSpPr>
          <p:spPr>
            <a:xfrm>
              <a:off x="3822408" y="4232356"/>
              <a:ext cx="1430190" cy="375929"/>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6</a:t>
              </a:r>
            </a:p>
            <a:p>
              <a:pPr algn="ctr"/>
              <a:r>
                <a:rPr lang="en-US" sz="1400">
                  <a:solidFill>
                    <a:schemeClr val="tx1"/>
                  </a:solidFill>
                </a:rPr>
                <a:t>5</a:t>
              </a:r>
            </a:p>
          </p:txBody>
        </p:sp>
        <p:sp>
          <p:nvSpPr>
            <p:cNvPr id="47" name="Rectangle 46"/>
            <p:cNvSpPr/>
            <p:nvPr/>
          </p:nvSpPr>
          <p:spPr>
            <a:xfrm>
              <a:off x="6448873" y="1593191"/>
              <a:ext cx="1454046" cy="96326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2</a:t>
              </a:r>
            </a:p>
            <a:p>
              <a:pPr algn="ctr"/>
              <a:r>
                <a:rPr lang="en-US" sz="1400">
                  <a:solidFill>
                    <a:schemeClr val="tx1"/>
                  </a:solidFill>
                </a:rPr>
                <a:t>1</a:t>
              </a:r>
            </a:p>
            <a:p>
              <a:pPr algn="ctr"/>
              <a:r>
                <a:rPr lang="en-US" sz="1400">
                  <a:solidFill>
                    <a:schemeClr val="tx1"/>
                  </a:solidFill>
                </a:rPr>
                <a:t>1</a:t>
              </a:r>
            </a:p>
            <a:p>
              <a:pPr algn="ctr"/>
              <a:r>
                <a:rPr lang="en-US" sz="1400">
                  <a:solidFill>
                    <a:schemeClr val="tx1"/>
                  </a:solidFill>
                </a:rPr>
                <a:t>2</a:t>
              </a:r>
            </a:p>
          </p:txBody>
        </p:sp>
        <p:sp>
          <p:nvSpPr>
            <p:cNvPr id="48" name="Rectangle 47"/>
            <p:cNvSpPr/>
            <p:nvPr/>
          </p:nvSpPr>
          <p:spPr>
            <a:xfrm>
              <a:off x="6453645" y="2906498"/>
              <a:ext cx="1449274" cy="69176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5</a:t>
              </a:r>
            </a:p>
            <a:p>
              <a:pPr algn="ctr"/>
              <a:r>
                <a:rPr lang="en-US" sz="1400">
                  <a:solidFill>
                    <a:schemeClr val="tx1"/>
                  </a:solidFill>
                </a:rPr>
                <a:t>6</a:t>
              </a:r>
            </a:p>
            <a:p>
              <a:pPr algn="ctr"/>
              <a:r>
                <a:rPr lang="en-US" sz="1400">
                  <a:solidFill>
                    <a:schemeClr val="tx1"/>
                  </a:solidFill>
                </a:rPr>
                <a:t>5</a:t>
              </a:r>
            </a:p>
          </p:txBody>
        </p:sp>
        <p:sp>
          <p:nvSpPr>
            <p:cNvPr id="49" name="Rectangle 48"/>
            <p:cNvSpPr/>
            <p:nvPr/>
          </p:nvSpPr>
          <p:spPr>
            <a:xfrm>
              <a:off x="6438625" y="4006714"/>
              <a:ext cx="1464294" cy="517444"/>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9</a:t>
              </a:r>
            </a:p>
            <a:p>
              <a:pPr algn="ctr"/>
              <a:r>
                <a:rPr lang="en-US" sz="1400">
                  <a:solidFill>
                    <a:schemeClr val="tx1"/>
                  </a:solidFill>
                </a:rPr>
                <a:t>8</a:t>
              </a:r>
            </a:p>
          </p:txBody>
        </p:sp>
        <p:sp>
          <p:nvSpPr>
            <p:cNvPr id="50" name="Rectangle 49"/>
            <p:cNvSpPr/>
            <p:nvPr/>
          </p:nvSpPr>
          <p:spPr>
            <a:xfrm>
              <a:off x="9832907" y="1635359"/>
              <a:ext cx="834889" cy="879690"/>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1</a:t>
              </a:r>
            </a:p>
            <a:p>
              <a:pPr algn="ctr"/>
              <a:r>
                <a:rPr lang="en-US" sz="1400">
                  <a:solidFill>
                    <a:schemeClr val="tx1"/>
                  </a:solidFill>
                </a:rPr>
                <a:t>1</a:t>
              </a:r>
            </a:p>
            <a:p>
              <a:pPr algn="ctr"/>
              <a:r>
                <a:rPr lang="en-US" sz="1400">
                  <a:solidFill>
                    <a:schemeClr val="tx1"/>
                  </a:solidFill>
                </a:rPr>
                <a:t>2</a:t>
              </a:r>
            </a:p>
            <a:p>
              <a:pPr algn="ctr"/>
              <a:r>
                <a:rPr lang="en-US" sz="1400">
                  <a:solidFill>
                    <a:schemeClr val="tx1"/>
                  </a:solidFill>
                </a:rPr>
                <a:t>2</a:t>
              </a:r>
            </a:p>
          </p:txBody>
        </p:sp>
        <p:sp>
          <p:nvSpPr>
            <p:cNvPr id="51" name="Rectangle 50"/>
            <p:cNvSpPr/>
            <p:nvPr/>
          </p:nvSpPr>
          <p:spPr>
            <a:xfrm>
              <a:off x="9831176" y="2918534"/>
              <a:ext cx="836620" cy="679728"/>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5</a:t>
              </a:r>
            </a:p>
            <a:p>
              <a:pPr algn="ctr"/>
              <a:r>
                <a:rPr lang="en-US" sz="1400">
                  <a:solidFill>
                    <a:schemeClr val="tx1"/>
                  </a:solidFill>
                </a:rPr>
                <a:t>5</a:t>
              </a:r>
            </a:p>
            <a:p>
              <a:pPr algn="ctr"/>
              <a:r>
                <a:rPr lang="en-US" sz="1400">
                  <a:solidFill>
                    <a:schemeClr val="tx1"/>
                  </a:solidFill>
                </a:rPr>
                <a:t>6</a:t>
              </a:r>
            </a:p>
          </p:txBody>
        </p:sp>
        <p:sp>
          <p:nvSpPr>
            <p:cNvPr id="52" name="Rectangle 51"/>
            <p:cNvSpPr/>
            <p:nvPr/>
          </p:nvSpPr>
          <p:spPr>
            <a:xfrm>
              <a:off x="9831176" y="3916525"/>
              <a:ext cx="836620" cy="712820"/>
            </a:xfrm>
            <a:prstGeom prst="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8</a:t>
              </a:r>
            </a:p>
            <a:p>
              <a:pPr algn="ctr"/>
              <a:r>
                <a:rPr lang="en-US" sz="1400">
                  <a:solidFill>
                    <a:schemeClr val="tx1"/>
                  </a:solidFill>
                </a:rPr>
                <a:t>9</a:t>
              </a:r>
            </a:p>
          </p:txBody>
        </p:sp>
        <p:sp>
          <p:nvSpPr>
            <p:cNvPr id="53" name="Rectangle 52"/>
            <p:cNvSpPr/>
            <p:nvPr/>
          </p:nvSpPr>
          <p:spPr>
            <a:xfrm>
              <a:off x="1279508" y="1515087"/>
              <a:ext cx="925100" cy="87699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9</a:t>
              </a:r>
            </a:p>
            <a:p>
              <a:pPr algn="ctr"/>
              <a:r>
                <a:rPr lang="en-US" sz="1400">
                  <a:solidFill>
                    <a:schemeClr val="tx1"/>
                  </a:solidFill>
                </a:rPr>
                <a:t>2</a:t>
              </a:r>
            </a:p>
            <a:p>
              <a:pPr algn="ctr"/>
              <a:r>
                <a:rPr lang="en-US" sz="1400">
                  <a:solidFill>
                    <a:schemeClr val="tx1"/>
                  </a:solidFill>
                </a:rPr>
                <a:t>1</a:t>
              </a:r>
            </a:p>
          </p:txBody>
        </p:sp>
        <p:sp>
          <p:nvSpPr>
            <p:cNvPr id="54" name="Rectangle 53"/>
            <p:cNvSpPr/>
            <p:nvPr/>
          </p:nvSpPr>
          <p:spPr>
            <a:xfrm>
              <a:off x="1275965" y="2564865"/>
              <a:ext cx="925100" cy="9648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8</a:t>
              </a:r>
            </a:p>
            <a:p>
              <a:pPr algn="ctr"/>
              <a:r>
                <a:rPr lang="en-US" sz="1400" dirty="0">
                  <a:solidFill>
                    <a:schemeClr val="tx1"/>
                  </a:solidFill>
                </a:rPr>
                <a:t>1</a:t>
              </a:r>
            </a:p>
            <a:p>
              <a:pPr algn="ctr"/>
              <a:r>
                <a:rPr lang="en-US" sz="1400" dirty="0">
                  <a:solidFill>
                    <a:schemeClr val="tx1"/>
                  </a:solidFill>
                </a:rPr>
                <a:t>5</a:t>
              </a:r>
            </a:p>
          </p:txBody>
        </p:sp>
        <p:sp>
          <p:nvSpPr>
            <p:cNvPr id="55" name="Rectangle 54"/>
            <p:cNvSpPr/>
            <p:nvPr/>
          </p:nvSpPr>
          <p:spPr>
            <a:xfrm>
              <a:off x="1279508" y="3713943"/>
              <a:ext cx="925100" cy="9421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6</a:t>
              </a:r>
            </a:p>
            <a:p>
              <a:pPr algn="ctr"/>
              <a:r>
                <a:rPr lang="en-US" sz="1400">
                  <a:solidFill>
                    <a:schemeClr val="tx1"/>
                  </a:solidFill>
                </a:rPr>
                <a:t>5</a:t>
              </a:r>
            </a:p>
            <a:p>
              <a:pPr algn="ctr"/>
              <a:r>
                <a:rPr lang="en-US" sz="1400">
                  <a:solidFill>
                    <a:schemeClr val="tx1"/>
                  </a:solidFill>
                </a:rPr>
                <a:t>2</a:t>
              </a:r>
            </a:p>
          </p:txBody>
        </p:sp>
        <p:cxnSp>
          <p:nvCxnSpPr>
            <p:cNvPr id="56" name="Straight Arrow Connector 55"/>
            <p:cNvCxnSpPr>
              <a:stCxn id="43" idx="3"/>
              <a:endCxn id="48" idx="1"/>
            </p:cNvCxnSpPr>
            <p:nvPr/>
          </p:nvCxnSpPr>
          <p:spPr>
            <a:xfrm>
              <a:off x="5256020" y="3224108"/>
              <a:ext cx="1197625" cy="28272"/>
            </a:xfrm>
            <a:prstGeom prst="straightConnector1">
              <a:avLst/>
            </a:prstGeom>
            <a:ln w="34925">
              <a:solidFill>
                <a:schemeClr val="accent2"/>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p:cNvCxnSpPr>
              <a:stCxn id="11" idx="3"/>
              <a:endCxn id="24" idx="1"/>
            </p:cNvCxnSpPr>
            <p:nvPr/>
          </p:nvCxnSpPr>
          <p:spPr>
            <a:xfrm>
              <a:off x="3321976" y="4184011"/>
              <a:ext cx="390146" cy="8853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4" idx="3"/>
              <a:endCxn id="20" idx="1"/>
            </p:cNvCxnSpPr>
            <p:nvPr/>
          </p:nvCxnSpPr>
          <p:spPr>
            <a:xfrm>
              <a:off x="3333246" y="3053615"/>
              <a:ext cx="369613" cy="16458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1660894" y="6037607"/>
              <a:ext cx="9460953" cy="261610"/>
            </a:xfrm>
            <a:prstGeom prst="rect">
              <a:avLst/>
            </a:prstGeom>
          </p:spPr>
          <p:txBody>
            <a:bodyPr wrap="square">
              <a:spAutoFit/>
            </a:bodyPr>
            <a:lstStyle/>
            <a:p>
              <a:r>
                <a:rPr lang="en-US" sz="1100" dirty="0">
                  <a:hlinkClick r:id="rId3"/>
                </a:rPr>
                <a:t>https://github.com/intel-hadoop/HiBench/blob/master/sparkbench/micro/src/main/scala/com/intel/sparkbench/micro/ScalaSort.scala</a:t>
              </a:r>
              <a:r>
                <a:rPr lang="en-US" sz="1100" dirty="0"/>
                <a:t> </a:t>
              </a:r>
            </a:p>
          </p:txBody>
        </p:sp>
        <p:sp>
          <p:nvSpPr>
            <p:cNvPr id="60" name="TextBox 59"/>
            <p:cNvSpPr txBox="1"/>
            <p:nvPr/>
          </p:nvSpPr>
          <p:spPr>
            <a:xfrm>
              <a:off x="2552838" y="5096574"/>
              <a:ext cx="997068" cy="169277"/>
            </a:xfrm>
            <a:prstGeom prst="rect">
              <a:avLst/>
            </a:prstGeom>
            <a:noFill/>
          </p:spPr>
          <p:txBody>
            <a:bodyPr vert="horz" wrap="none" lIns="0" tIns="0" rIns="0" bIns="0" rtlCol="0">
              <a:spAutoFit/>
            </a:bodyPr>
            <a:lstStyle/>
            <a:p>
              <a:r>
                <a:rPr lang="en-US" altLang="zh-CN" sz="1100" dirty="0">
                  <a:solidFill>
                    <a:srgbClr val="003C71"/>
                  </a:solidFill>
                </a:rPr>
                <a:t>Decompression</a:t>
              </a:r>
              <a:endParaRPr lang="en-US" sz="1100" dirty="0">
                <a:solidFill>
                  <a:srgbClr val="003C71"/>
                </a:solidFill>
              </a:endParaRPr>
            </a:p>
          </p:txBody>
        </p:sp>
        <p:sp>
          <p:nvSpPr>
            <p:cNvPr id="61" name="TextBox 60"/>
            <p:cNvSpPr txBox="1"/>
            <p:nvPr/>
          </p:nvSpPr>
          <p:spPr>
            <a:xfrm>
              <a:off x="4807353" y="5098975"/>
              <a:ext cx="844783" cy="169277"/>
            </a:xfrm>
            <a:prstGeom prst="rect">
              <a:avLst/>
            </a:prstGeom>
            <a:noFill/>
          </p:spPr>
          <p:txBody>
            <a:bodyPr vert="horz" wrap="none" lIns="0" tIns="0" rIns="0" bIns="0" rtlCol="0">
              <a:spAutoFit/>
            </a:bodyPr>
            <a:lstStyle/>
            <a:p>
              <a:r>
                <a:rPr lang="en-US" altLang="zh-CN" sz="1100" dirty="0">
                  <a:solidFill>
                    <a:srgbClr val="003C71"/>
                  </a:solidFill>
                </a:rPr>
                <a:t>Compression</a:t>
              </a:r>
              <a:endParaRPr lang="en-US" sz="1100" dirty="0">
                <a:solidFill>
                  <a:srgbClr val="003C71"/>
                </a:solidFill>
              </a:endParaRPr>
            </a:p>
          </p:txBody>
        </p:sp>
        <p:sp>
          <p:nvSpPr>
            <p:cNvPr id="62" name="TextBox 61"/>
            <p:cNvSpPr txBox="1"/>
            <p:nvPr/>
          </p:nvSpPr>
          <p:spPr>
            <a:xfrm>
              <a:off x="6284786" y="5097576"/>
              <a:ext cx="997068" cy="169277"/>
            </a:xfrm>
            <a:prstGeom prst="rect">
              <a:avLst/>
            </a:prstGeom>
            <a:noFill/>
          </p:spPr>
          <p:txBody>
            <a:bodyPr vert="horz" wrap="none" lIns="0" tIns="0" rIns="0" bIns="0" rtlCol="0">
              <a:spAutoFit/>
            </a:bodyPr>
            <a:lstStyle/>
            <a:p>
              <a:r>
                <a:rPr lang="en-US" altLang="zh-CN" sz="1100" dirty="0">
                  <a:solidFill>
                    <a:srgbClr val="003C71"/>
                  </a:solidFill>
                </a:rPr>
                <a:t>Decompression</a:t>
              </a:r>
              <a:endParaRPr lang="en-US" sz="1100" dirty="0">
                <a:solidFill>
                  <a:srgbClr val="003C71"/>
                </a:solidFill>
              </a:endParaRPr>
            </a:p>
          </p:txBody>
        </p:sp>
        <p:sp>
          <p:nvSpPr>
            <p:cNvPr id="63" name="TextBox 62"/>
            <p:cNvSpPr txBox="1"/>
            <p:nvPr/>
          </p:nvSpPr>
          <p:spPr>
            <a:xfrm>
              <a:off x="9313024" y="5096574"/>
              <a:ext cx="844783" cy="169277"/>
            </a:xfrm>
            <a:prstGeom prst="rect">
              <a:avLst/>
            </a:prstGeom>
            <a:noFill/>
          </p:spPr>
          <p:txBody>
            <a:bodyPr vert="horz" wrap="none" lIns="0" tIns="0" rIns="0" bIns="0" rtlCol="0">
              <a:spAutoFit/>
            </a:bodyPr>
            <a:lstStyle/>
            <a:p>
              <a:r>
                <a:rPr lang="en-US" altLang="zh-CN" sz="1100" dirty="0">
                  <a:solidFill>
                    <a:srgbClr val="003C71"/>
                  </a:solidFill>
                </a:rPr>
                <a:t>Compression</a:t>
              </a:r>
              <a:endParaRPr lang="en-US" sz="1100" dirty="0">
                <a:solidFill>
                  <a:srgbClr val="003C71"/>
                </a:solidFill>
              </a:endParaRPr>
            </a:p>
          </p:txBody>
        </p:sp>
        <p:sp>
          <p:nvSpPr>
            <p:cNvPr id="64" name="Flowchart: Magnetic Disk 63"/>
            <p:cNvSpPr/>
            <p:nvPr/>
          </p:nvSpPr>
          <p:spPr>
            <a:xfrm>
              <a:off x="3617619" y="2280065"/>
              <a:ext cx="640080" cy="365760"/>
            </a:xfrm>
            <a:prstGeom prst="flowChartMagneticDisk">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Local</a:t>
              </a:r>
            </a:p>
          </p:txBody>
        </p:sp>
        <p:sp>
          <p:nvSpPr>
            <p:cNvPr id="65" name="Flowchart: Magnetic Disk 64"/>
            <p:cNvSpPr/>
            <p:nvPr/>
          </p:nvSpPr>
          <p:spPr>
            <a:xfrm>
              <a:off x="3625215" y="3402779"/>
              <a:ext cx="640080" cy="365760"/>
            </a:xfrm>
            <a:prstGeom prst="flowChartMagneticDisk">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Local</a:t>
              </a:r>
            </a:p>
          </p:txBody>
        </p:sp>
        <p:sp>
          <p:nvSpPr>
            <p:cNvPr id="66" name="Flowchart: Magnetic Disk 65"/>
            <p:cNvSpPr/>
            <p:nvPr/>
          </p:nvSpPr>
          <p:spPr>
            <a:xfrm>
              <a:off x="3636067" y="4389613"/>
              <a:ext cx="640080" cy="365760"/>
            </a:xfrm>
            <a:prstGeom prst="flowChartMagneticDisk">
              <a:avLst/>
            </a:prstGeom>
            <a:solidFill>
              <a:srgbClr val="00B05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Local</a:t>
              </a:r>
            </a:p>
          </p:txBody>
        </p:sp>
        <p:cxnSp>
          <p:nvCxnSpPr>
            <p:cNvPr id="67" name="Straight Arrow Connector 66"/>
            <p:cNvCxnSpPr>
              <a:stCxn id="40" idx="3"/>
              <a:endCxn id="47" idx="1"/>
            </p:cNvCxnSpPr>
            <p:nvPr/>
          </p:nvCxnSpPr>
          <p:spPr>
            <a:xfrm>
              <a:off x="5256020" y="1814131"/>
              <a:ext cx="1192853" cy="260692"/>
            </a:xfrm>
            <a:prstGeom prst="straightConnector1">
              <a:avLst/>
            </a:prstGeom>
            <a:ln w="34925">
              <a:solidFill>
                <a:schemeClr val="accent1"/>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p:cNvCxnSpPr>
              <a:stCxn id="42" idx="3"/>
              <a:endCxn id="47" idx="1"/>
            </p:cNvCxnSpPr>
            <p:nvPr/>
          </p:nvCxnSpPr>
          <p:spPr>
            <a:xfrm flipV="1">
              <a:off x="5254200" y="2074823"/>
              <a:ext cx="1194673" cy="838418"/>
            </a:xfrm>
            <a:prstGeom prst="straightConnector1">
              <a:avLst/>
            </a:prstGeom>
            <a:ln w="34925">
              <a:solidFill>
                <a:schemeClr val="accent1"/>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9" name="Straight Arrow Connector 68"/>
            <p:cNvCxnSpPr>
              <a:stCxn id="45" idx="3"/>
              <a:endCxn id="47" idx="1"/>
            </p:cNvCxnSpPr>
            <p:nvPr/>
          </p:nvCxnSpPr>
          <p:spPr>
            <a:xfrm flipV="1">
              <a:off x="5252598" y="2074823"/>
              <a:ext cx="1196275" cy="1971420"/>
            </a:xfrm>
            <a:prstGeom prst="straightConnector1">
              <a:avLst/>
            </a:prstGeom>
            <a:ln w="34925">
              <a:solidFill>
                <a:schemeClr val="accent1"/>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p:cNvCxnSpPr>
              <a:stCxn id="41" idx="3"/>
              <a:endCxn id="49" idx="1"/>
            </p:cNvCxnSpPr>
            <p:nvPr/>
          </p:nvCxnSpPr>
          <p:spPr>
            <a:xfrm>
              <a:off x="5249428" y="2329904"/>
              <a:ext cx="1189197" cy="1935532"/>
            </a:xfrm>
            <a:prstGeom prst="straightConnector1">
              <a:avLst/>
            </a:prstGeom>
            <a:ln w="34925">
              <a:solidFill>
                <a:schemeClr val="accent5"/>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1" name="Straight Arrow Connector 70"/>
            <p:cNvCxnSpPr>
              <a:stCxn id="44" idx="3"/>
              <a:endCxn id="49" idx="1"/>
            </p:cNvCxnSpPr>
            <p:nvPr/>
          </p:nvCxnSpPr>
          <p:spPr>
            <a:xfrm>
              <a:off x="5254200" y="3531713"/>
              <a:ext cx="1184425" cy="733723"/>
            </a:xfrm>
            <a:prstGeom prst="straightConnector1">
              <a:avLst/>
            </a:prstGeom>
            <a:ln w="34925">
              <a:solidFill>
                <a:schemeClr val="accent5"/>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p:cNvCxnSpPr>
              <a:stCxn id="46" idx="3"/>
              <a:endCxn id="48" idx="1"/>
            </p:cNvCxnSpPr>
            <p:nvPr/>
          </p:nvCxnSpPr>
          <p:spPr>
            <a:xfrm flipV="1">
              <a:off x="5252598" y="3252380"/>
              <a:ext cx="1201047" cy="1167941"/>
            </a:xfrm>
            <a:prstGeom prst="straightConnector1">
              <a:avLst/>
            </a:prstGeom>
            <a:ln w="34925">
              <a:solidFill>
                <a:schemeClr val="accent2"/>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p:cNvCxnSpPr>
              <a:stCxn id="66" idx="3"/>
            </p:cNvCxnSpPr>
            <p:nvPr/>
          </p:nvCxnSpPr>
          <p:spPr>
            <a:xfrm>
              <a:off x="3956107" y="4755373"/>
              <a:ext cx="0" cy="942688"/>
            </a:xfrm>
            <a:prstGeom prst="straightConnector1">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1529336" y="5722818"/>
              <a:ext cx="5087931" cy="246221"/>
            </a:xfrm>
            <a:prstGeom prst="rect">
              <a:avLst/>
            </a:prstGeom>
            <a:noFill/>
          </p:spPr>
          <p:txBody>
            <a:bodyPr vert="horz" wrap="none" lIns="0" tIns="0" rIns="0" bIns="0" rtlCol="0">
              <a:spAutoFit/>
            </a:bodyPr>
            <a:lstStyle/>
            <a:p>
              <a:r>
                <a:rPr lang="en-US" sz="1600" b="1" i="1" dirty="0"/>
                <a:t>Write Local, can use shuffle service to cache the data.</a:t>
              </a:r>
            </a:p>
          </p:txBody>
        </p:sp>
        <p:cxnSp>
          <p:nvCxnSpPr>
            <p:cNvPr id="75" name="Straight Arrow Connector 74"/>
            <p:cNvCxnSpPr>
              <a:endCxn id="76" idx="1"/>
            </p:cNvCxnSpPr>
            <p:nvPr/>
          </p:nvCxnSpPr>
          <p:spPr>
            <a:xfrm>
              <a:off x="5827728" y="3967426"/>
              <a:ext cx="553509" cy="1559521"/>
            </a:xfrm>
            <a:prstGeom prst="straightConnector1">
              <a:avLst/>
            </a:prstGeom>
            <a:ln>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381237" y="5403836"/>
              <a:ext cx="2446182" cy="246221"/>
            </a:xfrm>
            <a:prstGeom prst="rect">
              <a:avLst/>
            </a:prstGeom>
            <a:noFill/>
          </p:spPr>
          <p:txBody>
            <a:bodyPr vert="horz" wrap="none" lIns="0" tIns="0" rIns="0" bIns="0" rtlCol="0">
              <a:spAutoFit/>
            </a:bodyPr>
            <a:lstStyle/>
            <a:p>
              <a:r>
                <a:rPr lang="en-US" sz="1600" b="1" i="1" dirty="0"/>
                <a:t>Read Remote via Network</a:t>
              </a:r>
            </a:p>
          </p:txBody>
        </p:sp>
      </p:grpSp>
      <p:sp>
        <p:nvSpPr>
          <p:cNvPr id="77" name="Slide Number Placeholder 76"/>
          <p:cNvSpPr>
            <a:spLocks noGrp="1"/>
          </p:cNvSpPr>
          <p:nvPr>
            <p:ph type="sldNum" sz="quarter" idx="12"/>
          </p:nvPr>
        </p:nvSpPr>
        <p:spPr/>
        <p:txBody>
          <a:bodyPr/>
          <a:lstStyle/>
          <a:p>
            <a:fld id="{23DA1535-9662-4DA1-90E6-99F9E40A23BB}" type="slidenum">
              <a:rPr lang="en-US" smtClean="0"/>
              <a:t>13</a:t>
            </a:fld>
            <a:endParaRPr lang="en-US"/>
          </a:p>
        </p:txBody>
      </p:sp>
    </p:spTree>
    <p:extLst>
      <p:ext uri="{BB962C8B-B14F-4D97-AF65-F5344CB8AC3E}">
        <p14:creationId xmlns:p14="http://schemas.microsoft.com/office/powerpoint/2010/main" val="103065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lstStyle/>
          <a:p>
            <a:r>
              <a:rPr lang="en-US" b="1" dirty="0"/>
              <a:t>Spark Shuffle </a:t>
            </a:r>
            <a:r>
              <a:rPr lang="en-US" b="1" dirty="0" smtClean="0"/>
              <a:t>Bottlenecks – Disk</a:t>
            </a:r>
            <a:endParaRPr lang="en-US" b="1" dirty="0"/>
          </a:p>
        </p:txBody>
      </p:sp>
      <p:sp>
        <p:nvSpPr>
          <p:cNvPr id="3" name="Slide Number Placeholder 2"/>
          <p:cNvSpPr>
            <a:spLocks noGrp="1"/>
          </p:cNvSpPr>
          <p:nvPr>
            <p:ph type="sldNum" sz="quarter" idx="12"/>
          </p:nvPr>
        </p:nvSpPr>
        <p:spPr/>
        <p:txBody>
          <a:bodyPr/>
          <a:lstStyle/>
          <a:p>
            <a:fld id="{A1E76FCE-C11E-4035-813B-B85A326DB024}" type="slidenum">
              <a:rPr lang="en-US" smtClean="0"/>
              <a:pPr/>
              <a:t>14</a:t>
            </a:fld>
            <a:endParaRPr lang="en-US"/>
          </a:p>
        </p:txBody>
      </p:sp>
      <p:sp>
        <p:nvSpPr>
          <p:cNvPr id="6" name="Content Placeholder 1"/>
          <p:cNvSpPr>
            <a:spLocks noGrp="1"/>
          </p:cNvSpPr>
          <p:nvPr>
            <p:ph idx="1"/>
          </p:nvPr>
        </p:nvSpPr>
        <p:spPr>
          <a:xfrm>
            <a:off x="562905" y="862160"/>
            <a:ext cx="10889396" cy="4626548"/>
          </a:xfrm>
        </p:spPr>
        <p:txBody>
          <a:bodyPr>
            <a:normAutofit/>
          </a:bodyPr>
          <a:lstStyle/>
          <a:p>
            <a:r>
              <a:rPr lang="en-US" sz="2000" b="1" dirty="0" smtClean="0"/>
              <a:t>Spark Shuffle (</a:t>
            </a:r>
            <a:r>
              <a:rPr lang="en-US" sz="2000" b="1" dirty="0" err="1" smtClean="0"/>
              <a:t>nWeight</a:t>
            </a:r>
            <a:r>
              <a:rPr lang="en-US" sz="2000" b="1" dirty="0" smtClean="0"/>
              <a:t> – a Graph Computation Workload)</a:t>
            </a:r>
          </a:p>
          <a:p>
            <a:r>
              <a:rPr lang="en-US" sz="1600" b="1" dirty="0" smtClean="0"/>
              <a:t>Context</a:t>
            </a:r>
            <a:r>
              <a:rPr lang="en-US" sz="1600" dirty="0" smtClean="0"/>
              <a:t>: </a:t>
            </a:r>
            <a:r>
              <a:rPr lang="en-US" sz="1600" dirty="0">
                <a:ea typeface="宋体"/>
              </a:rPr>
              <a:t>Iterative </a:t>
            </a:r>
            <a:r>
              <a:rPr lang="en-US" sz="1600" dirty="0" smtClean="0">
                <a:ea typeface="宋体"/>
              </a:rPr>
              <a:t>graph-parallel </a:t>
            </a:r>
            <a:r>
              <a:rPr lang="en-US" sz="1600" dirty="0">
                <a:ea typeface="宋体"/>
              </a:rPr>
              <a:t>algorithm, implemented with </a:t>
            </a:r>
            <a:r>
              <a:rPr lang="en-US" altLang="zh-CN" sz="1600" dirty="0" err="1" smtClean="0">
                <a:ea typeface="宋体"/>
              </a:rPr>
              <a:t>GraphX</a:t>
            </a:r>
            <a:r>
              <a:rPr lang="en-US" altLang="zh-CN" sz="1600" dirty="0" smtClean="0">
                <a:ea typeface="宋体"/>
              </a:rPr>
              <a:t>, to compute the association for 2 vertices in 2-3 hops distance in the graph. (e.g. recommend a video for my friends’ friends)</a:t>
            </a:r>
            <a:endParaRPr lang="en-US" sz="1600" dirty="0" smtClean="0"/>
          </a:p>
          <a:p>
            <a:r>
              <a:rPr lang="en-US" sz="1600" b="1" dirty="0" smtClean="0"/>
              <a:t>H/W Configuration</a:t>
            </a:r>
            <a:r>
              <a:rPr lang="en-US" sz="1600" dirty="0" smtClean="0"/>
              <a:t>: </a:t>
            </a:r>
            <a:r>
              <a:rPr lang="en-US" altLang="zh-CN" sz="1600" dirty="0" smtClean="0"/>
              <a:t>1+4 cluster / E5 2680 v2@2.8GHz / 192GB DDR3 1600 MHz / 11 HDD</a:t>
            </a:r>
            <a:r>
              <a:rPr lang="en-US" altLang="zh-CN" sz="1600" dirty="0"/>
              <a:t>,</a:t>
            </a:r>
            <a:r>
              <a:rPr lang="en-US" altLang="zh-CN" sz="1600" dirty="0" smtClean="0"/>
              <a:t> 11 SSD, 1 PCI-E SSD (P3600)</a:t>
            </a:r>
          </a:p>
          <a:p>
            <a:r>
              <a:rPr lang="en-US" altLang="zh-CN" sz="1600" b="1" dirty="0" smtClean="0"/>
              <a:t>S/W Configuration</a:t>
            </a:r>
            <a:r>
              <a:rPr lang="en-US" altLang="zh-CN" sz="1600" dirty="0" smtClean="0"/>
              <a:t>: </a:t>
            </a:r>
            <a:r>
              <a:rPr lang="en-US" altLang="zh-CN" sz="1600" dirty="0" err="1" smtClean="0"/>
              <a:t>Redhat</a:t>
            </a:r>
            <a:r>
              <a:rPr lang="en-US" altLang="zh-CN" sz="1600" dirty="0" smtClean="0"/>
              <a:t> 6.2 / Spark 1.4.1 / Hadoop 2.5.0-CDH5.3.2/Scala 2.10.4</a:t>
            </a:r>
            <a:endParaRPr lang="en-US" sz="1600" dirty="0" smtClean="0"/>
          </a:p>
          <a:p>
            <a:r>
              <a:rPr lang="en-US" sz="1600" b="1" dirty="0" smtClean="0"/>
              <a:t>Benchmark </a:t>
            </a:r>
            <a:r>
              <a:rPr lang="en-US" altLang="zh-CN" sz="1600" b="1" dirty="0" smtClean="0"/>
              <a:t>Analysis</a:t>
            </a:r>
            <a:r>
              <a:rPr lang="en-US" sz="1600" dirty="0" smtClean="0"/>
              <a:t>:</a:t>
            </a:r>
          </a:p>
        </p:txBody>
      </p:sp>
      <p:pic>
        <p:nvPicPr>
          <p:cNvPr id="7" name="Picture 6" descr="C:\Users\yyu29\Desktop\Baidu\dew.data\baidu_ssd_hdd\1459270205000\dstat_cpu_du6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35" y="3465011"/>
            <a:ext cx="5997676" cy="22491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722142" y="4518758"/>
            <a:ext cx="6235582" cy="1600199"/>
          </a:xfrm>
          <a:prstGeom prst="rect">
            <a:avLst/>
          </a:prstGeom>
        </p:spPr>
      </p:pic>
      <p:sp>
        <p:nvSpPr>
          <p:cNvPr id="9" name="TextBox 8"/>
          <p:cNvSpPr txBox="1"/>
          <p:nvPr/>
        </p:nvSpPr>
        <p:spPr>
          <a:xfrm>
            <a:off x="7359397" y="3264956"/>
            <a:ext cx="4041340" cy="4001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dirty="0" smtClean="0">
                <a:solidFill>
                  <a:srgbClr val="FF0000"/>
                </a:solidFill>
                <a:cs typeface="Neo Sans Intel"/>
              </a:rPr>
              <a:t>Significant IO bottleneck </a:t>
            </a:r>
            <a:r>
              <a:rPr lang="en-US" altLang="zh-CN" sz="2000" dirty="0" smtClean="0">
                <a:solidFill>
                  <a:srgbClr val="FF0000"/>
                </a:solidFill>
                <a:cs typeface="Neo Sans Intel"/>
              </a:rPr>
              <a:t>in Shuffle</a:t>
            </a:r>
            <a:endParaRPr lang="en-US" sz="2000" dirty="0" smtClean="0">
              <a:solidFill>
                <a:srgbClr val="FF0000"/>
              </a:solidFill>
              <a:cs typeface="Neo Sans Intel"/>
            </a:endParaRPr>
          </a:p>
        </p:txBody>
      </p:sp>
      <p:cxnSp>
        <p:nvCxnSpPr>
          <p:cNvPr id="10" name="Straight Arrow Connector 9"/>
          <p:cNvCxnSpPr>
            <a:stCxn id="9" idx="1"/>
          </p:cNvCxnSpPr>
          <p:nvPr/>
        </p:nvCxnSpPr>
        <p:spPr>
          <a:xfrm flipH="1">
            <a:off x="4655809" y="3465011"/>
            <a:ext cx="2703588" cy="342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0673151" y="3681478"/>
            <a:ext cx="951534" cy="1384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6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Spark Shuffle Bottlenecks - CPU</a:t>
            </a:r>
            <a:endParaRPr lang="en-US" b="1" dirty="0"/>
          </a:p>
        </p:txBody>
      </p:sp>
      <p:sp>
        <p:nvSpPr>
          <p:cNvPr id="6" name="Slide Number Placeholder 5"/>
          <p:cNvSpPr>
            <a:spLocks noGrp="1"/>
          </p:cNvSpPr>
          <p:nvPr>
            <p:ph type="sldNum" sz="quarter" idx="12"/>
          </p:nvPr>
        </p:nvSpPr>
        <p:spPr/>
        <p:txBody>
          <a:bodyPr/>
          <a:lstStyle/>
          <a:p>
            <a:fld id="{17ADB916-DE8A-4813-B0D8-6455D4D03D3C}" type="slidenum">
              <a:rPr lang="en-US" smtClean="0"/>
              <a:t>15</a:t>
            </a:fld>
            <a:endParaRPr lang="en-US"/>
          </a:p>
        </p:txBody>
      </p:sp>
      <p:sp>
        <p:nvSpPr>
          <p:cNvPr id="4" name="Content Placeholder 1"/>
          <p:cNvSpPr txBox="1">
            <a:spLocks/>
          </p:cNvSpPr>
          <p:nvPr/>
        </p:nvSpPr>
        <p:spPr>
          <a:xfrm>
            <a:off x="540775" y="841830"/>
            <a:ext cx="11491568" cy="5040086"/>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sz="2400" b="0" kern="1200">
                <a:solidFill>
                  <a:srgbClr val="0071C5"/>
                </a:solidFill>
                <a:latin typeface="+mn-lt"/>
                <a:ea typeface="+mn-ea"/>
                <a:cs typeface="Intel Clear" panose="020B0604020203020204" pitchFamily="34" charset="0"/>
              </a:defRPr>
            </a:lvl1pPr>
            <a:lvl2pPr marL="173038" indent="-173038" algn="l" defTabSz="609585" rtl="0" eaLnBrk="1" latinLnBrk="0" hangingPunct="1">
              <a:lnSpc>
                <a:spcPct val="100000"/>
              </a:lnSpc>
              <a:spcBef>
                <a:spcPts val="600"/>
              </a:spcBef>
              <a:spcAft>
                <a:spcPts val="600"/>
              </a:spcAft>
              <a:buFont typeface="Arial" panose="020B0604020202020204" pitchFamily="34" charset="0"/>
              <a:buChar char="•"/>
              <a:defRPr sz="1800" kern="1200" baseline="0">
                <a:solidFill>
                  <a:schemeClr val="tx2"/>
                </a:solidFill>
                <a:latin typeface="+mn-lt"/>
                <a:ea typeface="+mn-ea"/>
                <a:cs typeface="Intel Clear" panose="020B0604020203020204" pitchFamily="34" charset="0"/>
              </a:defRPr>
            </a:lvl2pPr>
            <a:lvl3pPr marL="344488" indent="-171450" algn="l" defTabSz="609585" rtl="0" eaLnBrk="1" latinLnBrk="0" hangingPunct="1">
              <a:lnSpc>
                <a:spcPct val="100000"/>
              </a:lnSpc>
              <a:spcBef>
                <a:spcPts val="600"/>
              </a:spcBef>
              <a:spcAft>
                <a:spcPts val="600"/>
              </a:spcAft>
              <a:buFont typeface="Arial" panose="020B0604020202020204" pitchFamily="34" charset="0"/>
              <a:buChar char="•"/>
              <a:defRPr sz="1800" kern="1200">
                <a:solidFill>
                  <a:schemeClr val="tx2"/>
                </a:solidFill>
                <a:latin typeface="+mn-lt"/>
                <a:ea typeface="+mn-ea"/>
                <a:cs typeface="Intel Clear" panose="020B0604020203020204" pitchFamily="34" charset="0"/>
              </a:defRPr>
            </a:lvl3pPr>
            <a:lvl4pPr marL="517525" indent="-173038" algn="l" defTabSz="609585" rtl="0" eaLnBrk="1" latinLnBrk="0" hangingPunct="1">
              <a:lnSpc>
                <a:spcPct val="100000"/>
              </a:lnSpc>
              <a:spcBef>
                <a:spcPts val="600"/>
              </a:spcBef>
              <a:spcAft>
                <a:spcPts val="600"/>
              </a:spcAft>
              <a:buFont typeface="Arial" panose="020B0604020202020204" pitchFamily="34" charset="0"/>
              <a:buChar char="•"/>
              <a:defRPr sz="1800" kern="1200">
                <a:solidFill>
                  <a:schemeClr val="tx2"/>
                </a:solidFill>
                <a:latin typeface="+mn-lt"/>
                <a:ea typeface="+mn-ea"/>
                <a:cs typeface="Intel Clear" panose="020B0604020203020204" pitchFamily="34" charset="0"/>
              </a:defRPr>
            </a:lvl4pPr>
            <a:lvl5pPr marL="1376363" indent="-285750" algn="l" defTabSz="609585" rtl="0" eaLnBrk="1" latinLnBrk="0" hangingPunct="1">
              <a:spcBef>
                <a:spcPct val="20000"/>
              </a:spcBef>
              <a:buFont typeface="Arial" panose="020B0604020202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b="1" dirty="0" smtClean="0"/>
              <a:t>Spark Shuffle (TeraSort)</a:t>
            </a:r>
          </a:p>
          <a:p>
            <a:r>
              <a:rPr lang="en-US" sz="1800" b="1" dirty="0" smtClean="0"/>
              <a:t>Context</a:t>
            </a:r>
            <a:r>
              <a:rPr lang="en-US" sz="1800" dirty="0" smtClean="0"/>
              <a:t>: TeraSort samples the input data and uses map/reduce to sort the date into a total order.</a:t>
            </a:r>
          </a:p>
          <a:p>
            <a:r>
              <a:rPr lang="en-US" sz="1800" b="1" dirty="0" smtClean="0"/>
              <a:t>H/W Configuration</a:t>
            </a:r>
            <a:r>
              <a:rPr lang="en-US" sz="1800" dirty="0" smtClean="0"/>
              <a:t>: </a:t>
            </a:r>
            <a:r>
              <a:rPr lang="en-US" altLang="zh-CN" sz="1800" dirty="0" smtClean="0"/>
              <a:t>1+6 cluster / </a:t>
            </a:r>
            <a:r>
              <a:rPr lang="en-US" altLang="zh-CN" sz="1800" dirty="0" err="1" smtClean="0"/>
              <a:t>E5</a:t>
            </a:r>
            <a:r>
              <a:rPr lang="en-US" altLang="zh-CN" sz="1800" dirty="0" smtClean="0"/>
              <a:t> 2699 </a:t>
            </a:r>
            <a:r>
              <a:rPr lang="en-US" altLang="zh-CN" sz="1800" dirty="0" err="1" smtClean="0"/>
              <a:t>v4@2.20GHz</a:t>
            </a:r>
            <a:r>
              <a:rPr lang="en-US" altLang="zh-CN" sz="1800" dirty="0" smtClean="0"/>
              <a:t> / </a:t>
            </a:r>
            <a:r>
              <a:rPr lang="en-US" altLang="zh-CN" sz="1800" dirty="0" err="1" smtClean="0"/>
              <a:t>188GB</a:t>
            </a:r>
            <a:r>
              <a:rPr lang="en-US" altLang="zh-CN" sz="1800" dirty="0" smtClean="0"/>
              <a:t> Memory /</a:t>
            </a:r>
            <a:r>
              <a:rPr lang="en-US" altLang="zh-CN" sz="1800" dirty="0" err="1" smtClean="0"/>
              <a:t>4x</a:t>
            </a:r>
            <a:r>
              <a:rPr lang="en-US" altLang="zh-CN" sz="1800" dirty="0" smtClean="0"/>
              <a:t> </a:t>
            </a:r>
            <a:r>
              <a:rPr lang="en-US" altLang="zh-CN" sz="1800" dirty="0" err="1" smtClean="0"/>
              <a:t>1T</a:t>
            </a:r>
            <a:r>
              <a:rPr lang="en-US" altLang="zh-CN" sz="1800" dirty="0" smtClean="0"/>
              <a:t> HDD , </a:t>
            </a:r>
            <a:r>
              <a:rPr lang="en-US" altLang="zh-CN" sz="1800" dirty="0" err="1" smtClean="0"/>
              <a:t>1x</a:t>
            </a:r>
            <a:r>
              <a:rPr lang="en-US" altLang="zh-CN" sz="1800" dirty="0" smtClean="0"/>
              <a:t> </a:t>
            </a:r>
            <a:r>
              <a:rPr lang="en-US" altLang="zh-CN" sz="1800" dirty="0" err="1" smtClean="0"/>
              <a:t>400G</a:t>
            </a:r>
            <a:r>
              <a:rPr lang="en-US" altLang="zh-CN" sz="1800" dirty="0" smtClean="0"/>
              <a:t> SSD per node</a:t>
            </a:r>
          </a:p>
          <a:p>
            <a:r>
              <a:rPr lang="en-US" altLang="zh-CN" sz="1800" b="1" dirty="0" smtClean="0"/>
              <a:t>S/W Configuration</a:t>
            </a:r>
            <a:r>
              <a:rPr lang="en-US" altLang="zh-CN" sz="1800" dirty="0" smtClean="0"/>
              <a:t>: CentOS 7/ Spark 2.2 / Hadoop 2.7.3</a:t>
            </a:r>
            <a:endParaRPr lang="en-US" sz="1800" dirty="0" smtClean="0"/>
          </a:p>
          <a:p>
            <a:r>
              <a:rPr lang="en-US" sz="1800" b="1" dirty="0" smtClean="0"/>
              <a:t>Benchmark </a:t>
            </a:r>
            <a:r>
              <a:rPr lang="en-US" altLang="zh-CN" sz="1800" b="1" dirty="0" smtClean="0"/>
              <a:t>Analysis</a:t>
            </a:r>
            <a:r>
              <a:rPr lang="en-US" sz="1800" dirty="0" smtClean="0"/>
              <a:t>:</a:t>
            </a:r>
          </a:p>
        </p:txBody>
      </p:sp>
      <p:graphicFrame>
        <p:nvGraphicFramePr>
          <p:cNvPr id="5" name="Chart 4"/>
          <p:cNvGraphicFramePr>
            <a:graphicFrameLocks/>
          </p:cNvGraphicFramePr>
          <p:nvPr>
            <p:extLst/>
          </p:nvPr>
        </p:nvGraphicFramePr>
        <p:xfrm>
          <a:off x="2772628" y="3026122"/>
          <a:ext cx="6501026" cy="28557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4470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97755" y="4585664"/>
            <a:ext cx="5316661" cy="1468878"/>
          </a:xfrm>
        </p:spPr>
        <p:txBody>
          <a:bodyPr/>
          <a:lstStyle/>
          <a:p>
            <a:r>
              <a:rPr lang="en-US" sz="1800" dirty="0" smtClean="0"/>
              <a:t>Network interconnects have evolved</a:t>
            </a:r>
          </a:p>
          <a:p>
            <a:pPr lvl="1">
              <a:spcBef>
                <a:spcPts val="600"/>
              </a:spcBef>
            </a:pPr>
            <a:r>
              <a:rPr lang="en-US" sz="1533" dirty="0"/>
              <a:t>Bandwidth from 1Gbps to 100Gbps.</a:t>
            </a:r>
          </a:p>
          <a:p>
            <a:pPr lvl="1">
              <a:spcBef>
                <a:spcPts val="600"/>
              </a:spcBef>
            </a:pPr>
            <a:r>
              <a:rPr lang="en-US" sz="1533" dirty="0"/>
              <a:t>Message RTT latency reduced by </a:t>
            </a:r>
            <a:r>
              <a:rPr lang="en-US" altLang="zh-CN" sz="1533" dirty="0"/>
              <a:t>an order of magnitude (82us -&gt; 2.4us).</a:t>
            </a:r>
            <a:endParaRPr lang="en-US" sz="1533" dirty="0"/>
          </a:p>
        </p:txBody>
      </p:sp>
      <p:sp>
        <p:nvSpPr>
          <p:cNvPr id="3" name="Content Placeholder 2"/>
          <p:cNvSpPr>
            <a:spLocks noGrp="1"/>
          </p:cNvSpPr>
          <p:nvPr>
            <p:ph sz="half" idx="13"/>
          </p:nvPr>
        </p:nvSpPr>
        <p:spPr>
          <a:xfrm>
            <a:off x="6383032" y="4558278"/>
            <a:ext cx="5340352" cy="1211094"/>
          </a:xfrm>
        </p:spPr>
        <p:txBody>
          <a:bodyPr/>
          <a:lstStyle/>
          <a:p>
            <a:r>
              <a:rPr lang="en-US" sz="1800" dirty="0" smtClean="0"/>
              <a:t>BigData Application cannot benefit from new HW </a:t>
            </a:r>
          </a:p>
          <a:p>
            <a:pPr lvl="1"/>
            <a:r>
              <a:rPr lang="en-US" sz="1533" dirty="0"/>
              <a:t>Network consecutive evolving doesn’t result in application consecutive speedup.</a:t>
            </a:r>
          </a:p>
        </p:txBody>
      </p:sp>
      <p:sp>
        <p:nvSpPr>
          <p:cNvPr id="5" name="Title 4"/>
          <p:cNvSpPr>
            <a:spLocks noGrp="1"/>
          </p:cNvSpPr>
          <p:nvPr>
            <p:ph type="title"/>
          </p:nvPr>
        </p:nvSpPr>
        <p:spPr/>
        <p:txBody>
          <a:bodyPr/>
          <a:lstStyle/>
          <a:p>
            <a:r>
              <a:rPr lang="en-US" sz="2800" dirty="0" smtClean="0"/>
              <a:t>Simply upgrade your HW might not be able to address the bottlenecks</a:t>
            </a:r>
            <a:endParaRPr lang="en-US" sz="2800" dirty="0"/>
          </a:p>
        </p:txBody>
      </p:sp>
      <p:pic>
        <p:nvPicPr>
          <p:cNvPr id="7" name="Picture 6"/>
          <p:cNvPicPr>
            <a:picLocks noChangeAspect="1"/>
          </p:cNvPicPr>
          <p:nvPr/>
        </p:nvPicPr>
        <p:blipFill>
          <a:blip r:embed="rId3"/>
          <a:stretch>
            <a:fillRect/>
          </a:stretch>
        </p:blipFill>
        <p:spPr>
          <a:xfrm>
            <a:off x="6096000" y="1593463"/>
            <a:ext cx="5942130" cy="2739554"/>
          </a:xfrm>
          <a:prstGeom prst="rect">
            <a:avLst/>
          </a:prstGeom>
        </p:spPr>
      </p:pic>
      <p:sp>
        <p:nvSpPr>
          <p:cNvPr id="6" name="Rectangle 5"/>
          <p:cNvSpPr/>
          <p:nvPr/>
        </p:nvSpPr>
        <p:spPr>
          <a:xfrm>
            <a:off x="6095999" y="5746354"/>
            <a:ext cx="6317631" cy="430887"/>
          </a:xfrm>
          <a:prstGeom prst="rect">
            <a:avLst/>
          </a:prstGeom>
        </p:spPr>
        <p:txBody>
          <a:bodyPr wrap="square">
            <a:spAutoFit/>
          </a:bodyPr>
          <a:lstStyle/>
          <a:p>
            <a:r>
              <a:rPr lang="en-US" sz="1050" b="1" dirty="0">
                <a:solidFill>
                  <a:srgbClr val="003C71"/>
                </a:solidFill>
              </a:rPr>
              <a:t>* From </a:t>
            </a:r>
            <a:r>
              <a:rPr lang="en-US" sz="1050" b="1" dirty="0" smtClean="0">
                <a:solidFill>
                  <a:srgbClr val="003C71"/>
                </a:solidFill>
              </a:rPr>
              <a:t>Crail </a:t>
            </a:r>
            <a:r>
              <a:rPr lang="en-US" sz="1050" b="1" dirty="0">
                <a:solidFill>
                  <a:srgbClr val="003C71"/>
                </a:solidFill>
              </a:rPr>
              <a:t>project (https://www.openfabrics.org/images/eventpresos/2017presentations/109_Crail_BMetzler.pdf)</a:t>
            </a:r>
          </a:p>
        </p:txBody>
      </p:sp>
      <p:sp>
        <p:nvSpPr>
          <p:cNvPr id="8" name="Slide Number Placeholder 7"/>
          <p:cNvSpPr>
            <a:spLocks noGrp="1"/>
          </p:cNvSpPr>
          <p:nvPr>
            <p:ph type="sldNum" sz="quarter" idx="12"/>
          </p:nvPr>
        </p:nvSpPr>
        <p:spPr/>
        <p:txBody>
          <a:bodyPr/>
          <a:lstStyle/>
          <a:p>
            <a:fld id="{421CA095-47C1-406F-8FED-5ADE5F10428C}" type="slidenum">
              <a:rPr lang="en-US" smtClean="0"/>
              <a:t>16</a:t>
            </a:fld>
            <a:endParaRPr lang="en-US"/>
          </a:p>
        </p:txBody>
      </p:sp>
      <p:pic>
        <p:nvPicPr>
          <p:cNvPr id="10" name="Picture 9"/>
          <p:cNvPicPr>
            <a:picLocks noChangeAspect="1"/>
          </p:cNvPicPr>
          <p:nvPr/>
        </p:nvPicPr>
        <p:blipFill>
          <a:blip r:embed="rId4"/>
          <a:stretch>
            <a:fillRect/>
          </a:stretch>
        </p:blipFill>
        <p:spPr>
          <a:xfrm>
            <a:off x="1408918" y="1503508"/>
            <a:ext cx="3694336" cy="2790598"/>
          </a:xfrm>
          <a:prstGeom prst="rect">
            <a:avLst/>
          </a:prstGeom>
        </p:spPr>
      </p:pic>
      <p:sp>
        <p:nvSpPr>
          <p:cNvPr id="4" name="Rectangle 3"/>
          <p:cNvSpPr/>
          <p:nvPr/>
        </p:nvSpPr>
        <p:spPr>
          <a:xfrm>
            <a:off x="287032" y="5917139"/>
            <a:ext cx="6096000" cy="261610"/>
          </a:xfrm>
          <a:prstGeom prst="rect">
            <a:avLst/>
          </a:prstGeom>
        </p:spPr>
        <p:txBody>
          <a:bodyPr>
            <a:spAutoFit/>
          </a:bodyPr>
          <a:lstStyle/>
          <a:p>
            <a:r>
              <a:rPr lang="en-US" sz="1100" dirty="0"/>
              <a:t>*:</a:t>
            </a:r>
            <a:r>
              <a:rPr lang="en-US" sz="1100" dirty="0">
                <a:hlinkClick r:id="rId5"/>
              </a:rPr>
              <a:t> https://</a:t>
            </a:r>
            <a:r>
              <a:rPr lang="en-US" sz="1100" dirty="0" err="1">
                <a:hlinkClick r:id="rId5"/>
              </a:rPr>
              <a:t>ethernetalliance.org</a:t>
            </a:r>
            <a:r>
              <a:rPr lang="en-US" sz="1100" dirty="0">
                <a:hlinkClick r:id="rId5"/>
              </a:rPr>
              <a:t>/the-2018-</a:t>
            </a:r>
            <a:r>
              <a:rPr lang="en-US" sz="1100" dirty="0" err="1">
                <a:hlinkClick r:id="rId5"/>
              </a:rPr>
              <a:t>ethernet</a:t>
            </a:r>
            <a:r>
              <a:rPr lang="en-US" sz="1100" dirty="0">
                <a:hlinkClick r:id="rId5"/>
              </a:rPr>
              <a:t>-roadmap</a:t>
            </a:r>
            <a:r>
              <a:rPr lang="en-US" sz="1100" dirty="0"/>
              <a:t> </a:t>
            </a:r>
            <a:endParaRPr lang="en-US" sz="1100" b="1" dirty="0">
              <a:solidFill>
                <a:srgbClr val="003C71"/>
              </a:solidFill>
            </a:endParaRPr>
          </a:p>
        </p:txBody>
      </p:sp>
    </p:spTree>
    <p:extLst>
      <p:ext uri="{BB962C8B-B14F-4D97-AF65-F5344CB8AC3E}">
        <p14:creationId xmlns:p14="http://schemas.microsoft.com/office/powerpoint/2010/main" val="167716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Spark-PMoF Design</a:t>
            </a:r>
            <a:endParaRPr lang="en-US" b="1" dirty="0"/>
          </a:p>
        </p:txBody>
      </p:sp>
      <p:sp>
        <p:nvSpPr>
          <p:cNvPr id="4" name="Rectangle 3">
            <a:extLst>
              <a:ext uri="{FF2B5EF4-FFF2-40B4-BE49-F238E27FC236}">
                <a16:creationId xmlns="" xmlns:a16="http://schemas.microsoft.com/office/drawing/2014/main" id="{D61894C5-8E76-412C-950D-65E89518B5A3}"/>
              </a:ext>
            </a:extLst>
          </p:cNvPr>
          <p:cNvSpPr/>
          <p:nvPr/>
        </p:nvSpPr>
        <p:spPr>
          <a:xfrm>
            <a:off x="6496481" y="2457001"/>
            <a:ext cx="3038682" cy="49732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Rounded Corners 11">
            <a:extLst>
              <a:ext uri="{FF2B5EF4-FFF2-40B4-BE49-F238E27FC236}">
                <a16:creationId xmlns="" xmlns:a16="http://schemas.microsoft.com/office/drawing/2014/main" id="{1D0F3D36-6FA6-49D3-91B0-54DD874505B2}"/>
              </a:ext>
            </a:extLst>
          </p:cNvPr>
          <p:cNvSpPr/>
          <p:nvPr/>
        </p:nvSpPr>
        <p:spPr>
          <a:xfrm>
            <a:off x="1863285" y="1732277"/>
            <a:ext cx="3366275" cy="1451128"/>
          </a:xfrm>
          <a:prstGeom prst="rect">
            <a:avLst/>
          </a:prstGeom>
          <a:no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Rounded Corners 11">
            <a:extLst>
              <a:ext uri="{FF2B5EF4-FFF2-40B4-BE49-F238E27FC236}">
                <a16:creationId xmlns="" xmlns:a16="http://schemas.microsoft.com/office/drawing/2014/main" id="{1D0F3D36-6FA6-49D3-91B0-54DD874505B2}"/>
              </a:ext>
            </a:extLst>
          </p:cNvPr>
          <p:cNvSpPr/>
          <p:nvPr/>
        </p:nvSpPr>
        <p:spPr>
          <a:xfrm>
            <a:off x="6252631" y="1673964"/>
            <a:ext cx="3386774" cy="1533910"/>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967046" y="2574205"/>
            <a:ext cx="1495880" cy="349731"/>
          </a:xfrm>
          <a:prstGeom prst="rect">
            <a:avLst/>
          </a:pr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PMEM</a:t>
            </a:r>
            <a:endParaRPr lang="en-US" dirty="0"/>
          </a:p>
        </p:txBody>
      </p:sp>
      <p:sp>
        <p:nvSpPr>
          <p:cNvPr id="8" name="Rectangle 7"/>
          <p:cNvSpPr/>
          <p:nvPr/>
        </p:nvSpPr>
        <p:spPr>
          <a:xfrm>
            <a:off x="6489483" y="2107622"/>
            <a:ext cx="3038682" cy="349731"/>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028725" y="2484368"/>
            <a:ext cx="3003790" cy="462395"/>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034471" y="2142511"/>
            <a:ext cx="3013328" cy="349731"/>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 xmlns:a16="http://schemas.microsoft.com/office/drawing/2014/main" id="{127EC612-CC81-46B9-960A-5E8E6B2FAC7C}"/>
              </a:ext>
            </a:extLst>
          </p:cNvPr>
          <p:cNvSpPr/>
          <p:nvPr/>
        </p:nvSpPr>
        <p:spPr>
          <a:xfrm>
            <a:off x="2234188" y="3779271"/>
            <a:ext cx="1026545" cy="297065"/>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Shuffle file</a:t>
            </a:r>
          </a:p>
          <a:p>
            <a:pPr algn="ctr"/>
            <a:endParaRPr lang="en-US" sz="1200" dirty="0">
              <a:solidFill>
                <a:schemeClr val="tx1"/>
              </a:solidFill>
            </a:endParaRPr>
          </a:p>
        </p:txBody>
      </p:sp>
      <p:sp>
        <p:nvSpPr>
          <p:cNvPr id="12" name="Content Placeholder 173"/>
          <p:cNvSpPr>
            <a:spLocks noGrp="1"/>
          </p:cNvSpPr>
          <p:nvPr>
            <p:ph sz="quarter" idx="13"/>
          </p:nvPr>
        </p:nvSpPr>
        <p:spPr>
          <a:xfrm>
            <a:off x="1469764" y="4705015"/>
            <a:ext cx="3988838" cy="1257304"/>
          </a:xfrm>
        </p:spPr>
        <p:txBody>
          <a:bodyPr/>
          <a:lstStyle/>
          <a:p>
            <a:pPr>
              <a:spcBef>
                <a:spcPts val="0"/>
              </a:spcBef>
            </a:pPr>
            <a:r>
              <a:rPr lang="en-US" altLang="zh-CN" sz="1200" dirty="0"/>
              <a:t>1. </a:t>
            </a:r>
            <a:r>
              <a:rPr lang="en-US" sz="1200" dirty="0">
                <a:solidFill>
                  <a:schemeClr val="accent2"/>
                </a:solidFill>
                <a:cs typeface="Calibri" panose="020F0502020204030204" pitchFamily="34" charset="0"/>
              </a:rPr>
              <a:t>Serialize </a:t>
            </a:r>
            <a:r>
              <a:rPr lang="en-US" sz="1200" dirty="0" err="1">
                <a:solidFill>
                  <a:schemeClr val="accent2"/>
                </a:solidFill>
                <a:cs typeface="Calibri" panose="020F0502020204030204" pitchFamily="34" charset="0"/>
              </a:rPr>
              <a:t>obj</a:t>
            </a:r>
            <a:r>
              <a:rPr lang="en-US" sz="1200" dirty="0">
                <a:solidFill>
                  <a:schemeClr val="accent2"/>
                </a:solidFill>
                <a:cs typeface="Calibri" panose="020F0502020204030204" pitchFamily="34" charset="0"/>
              </a:rPr>
              <a:t> to off-heap memory</a:t>
            </a:r>
          </a:p>
          <a:p>
            <a:pPr>
              <a:spcBef>
                <a:spcPts val="0"/>
              </a:spcBef>
            </a:pPr>
            <a:r>
              <a:rPr lang="en-US" altLang="zh-CN" sz="1200" dirty="0"/>
              <a:t>2. </a:t>
            </a:r>
            <a:r>
              <a:rPr lang="en-US" sz="1200" dirty="0">
                <a:solidFill>
                  <a:schemeClr val="accent2"/>
                </a:solidFill>
                <a:cs typeface="Calibri" panose="020F0502020204030204" pitchFamily="34" charset="0"/>
              </a:rPr>
              <a:t>Write to local shuffle </a:t>
            </a:r>
            <a:r>
              <a:rPr lang="en-US" sz="1200" dirty="0" err="1">
                <a:solidFill>
                  <a:schemeClr val="accent2"/>
                </a:solidFill>
                <a:cs typeface="Calibri" panose="020F0502020204030204" pitchFamily="34" charset="0"/>
              </a:rPr>
              <a:t>dir</a:t>
            </a:r>
            <a:endParaRPr lang="en-US" sz="1200" dirty="0">
              <a:solidFill>
                <a:schemeClr val="accent2"/>
              </a:solidFill>
              <a:cs typeface="Calibri" panose="020F0502020204030204" pitchFamily="34" charset="0"/>
            </a:endParaRPr>
          </a:p>
          <a:p>
            <a:pPr>
              <a:spcBef>
                <a:spcPts val="0"/>
              </a:spcBef>
            </a:pPr>
            <a:r>
              <a:rPr lang="en-US" altLang="zh-CN" sz="1200" dirty="0"/>
              <a:t>3. </a:t>
            </a:r>
            <a:r>
              <a:rPr lang="en-US" sz="1200" dirty="0">
                <a:solidFill>
                  <a:schemeClr val="accent2"/>
                </a:solidFill>
                <a:cs typeface="Calibri" panose="020F0502020204030204" pitchFamily="34" charset="0"/>
              </a:rPr>
              <a:t>Read from local shuffle </a:t>
            </a:r>
            <a:r>
              <a:rPr lang="en-US" sz="1200" dirty="0" err="1">
                <a:solidFill>
                  <a:schemeClr val="accent2"/>
                </a:solidFill>
                <a:cs typeface="Calibri" panose="020F0502020204030204" pitchFamily="34" charset="0"/>
              </a:rPr>
              <a:t>dir</a:t>
            </a:r>
            <a:endParaRPr lang="en-US" sz="1200" dirty="0">
              <a:solidFill>
                <a:schemeClr val="accent2"/>
              </a:solidFill>
              <a:cs typeface="Calibri" panose="020F0502020204030204" pitchFamily="34" charset="0"/>
            </a:endParaRPr>
          </a:p>
          <a:p>
            <a:pPr>
              <a:spcBef>
                <a:spcPts val="0"/>
              </a:spcBef>
            </a:pPr>
            <a:r>
              <a:rPr lang="en-US" altLang="zh-CN" sz="1200" dirty="0">
                <a:solidFill>
                  <a:schemeClr val="accent2"/>
                </a:solidFill>
                <a:cs typeface="Calibri" panose="020F0502020204030204" pitchFamily="34" charset="0"/>
              </a:rPr>
              <a:t>4. </a:t>
            </a:r>
            <a:r>
              <a:rPr lang="en-US" sz="1200" dirty="0">
                <a:solidFill>
                  <a:schemeClr val="accent2"/>
                </a:solidFill>
                <a:cs typeface="Calibri" panose="020F0502020204030204" pitchFamily="34" charset="0"/>
              </a:rPr>
              <a:t>Send to remote reader through TCP-IP</a:t>
            </a:r>
          </a:p>
          <a:p>
            <a:pPr marL="285750" indent="-285750">
              <a:spcBef>
                <a:spcPts val="0"/>
              </a:spcBef>
              <a:buFont typeface="Wingdings" panose="05000000000000000000" pitchFamily="2" charset="2"/>
              <a:buChar char="Ø"/>
            </a:pPr>
            <a:r>
              <a:rPr lang="en-US" sz="1200" dirty="0">
                <a:solidFill>
                  <a:srgbClr val="003C71"/>
                </a:solidFill>
              </a:rPr>
              <a:t>Lots of context switch </a:t>
            </a:r>
          </a:p>
          <a:p>
            <a:pPr marL="285750" indent="-285750">
              <a:spcBef>
                <a:spcPts val="0"/>
              </a:spcBef>
              <a:buFont typeface="Wingdings" panose="05000000000000000000" pitchFamily="2" charset="2"/>
              <a:buChar char="Ø"/>
            </a:pPr>
            <a:r>
              <a:rPr lang="en-US" sz="1200" dirty="0">
                <a:solidFill>
                  <a:srgbClr val="003C71"/>
                </a:solidFill>
              </a:rPr>
              <a:t>POSIX buffered read/write on shuffle disk</a:t>
            </a:r>
          </a:p>
          <a:p>
            <a:pPr marL="285750" indent="-285750">
              <a:spcBef>
                <a:spcPts val="0"/>
              </a:spcBef>
              <a:buFont typeface="Wingdings" panose="05000000000000000000" pitchFamily="2" charset="2"/>
              <a:buChar char="Ø"/>
            </a:pPr>
            <a:r>
              <a:rPr lang="en-US" sz="1200" dirty="0">
                <a:solidFill>
                  <a:srgbClr val="003C71"/>
                </a:solidFill>
              </a:rPr>
              <a:t>TCP/IP based socket send for remote shuffle read</a:t>
            </a:r>
          </a:p>
          <a:p>
            <a:pPr>
              <a:spcBef>
                <a:spcPts val="0"/>
              </a:spcBef>
            </a:pPr>
            <a:endParaRPr lang="en-US" sz="1200" dirty="0">
              <a:solidFill>
                <a:schemeClr val="accent2"/>
              </a:solidFill>
              <a:cs typeface="Calibri" panose="020F0502020204030204" pitchFamily="34" charset="0"/>
            </a:endParaRPr>
          </a:p>
        </p:txBody>
      </p:sp>
      <p:sp>
        <p:nvSpPr>
          <p:cNvPr id="13" name="Rectangle: Rounded Corners 5">
            <a:extLst>
              <a:ext uri="{FF2B5EF4-FFF2-40B4-BE49-F238E27FC236}">
                <a16:creationId xmlns="" xmlns:a16="http://schemas.microsoft.com/office/drawing/2014/main" id="{4AEC42BE-D9EB-4D03-8230-D1D04E20F68C}"/>
              </a:ext>
            </a:extLst>
          </p:cNvPr>
          <p:cNvSpPr/>
          <p:nvPr/>
        </p:nvSpPr>
        <p:spPr>
          <a:xfrm>
            <a:off x="1528372" y="1517582"/>
            <a:ext cx="3791923" cy="181047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Rounded Corners 7">
            <a:extLst>
              <a:ext uri="{FF2B5EF4-FFF2-40B4-BE49-F238E27FC236}">
                <a16:creationId xmlns="" xmlns:a16="http://schemas.microsoft.com/office/drawing/2014/main" id="{65179266-DE1A-486D-9A50-A4D854AD213E}"/>
              </a:ext>
            </a:extLst>
          </p:cNvPr>
          <p:cNvSpPr/>
          <p:nvPr/>
        </p:nvSpPr>
        <p:spPr>
          <a:xfrm>
            <a:off x="1908769" y="3736939"/>
            <a:ext cx="1351963" cy="4356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 xmlns:a16="http://schemas.microsoft.com/office/drawing/2014/main" id="{B7C3F1C0-363C-4EDF-A575-5CDEA650DA54}"/>
              </a:ext>
            </a:extLst>
          </p:cNvPr>
          <p:cNvSpPr txBox="1"/>
          <p:nvPr/>
        </p:nvSpPr>
        <p:spPr>
          <a:xfrm>
            <a:off x="3403204" y="3552264"/>
            <a:ext cx="958438" cy="169277"/>
          </a:xfrm>
          <a:prstGeom prst="rect">
            <a:avLst/>
          </a:prstGeom>
          <a:noFill/>
        </p:spPr>
        <p:txBody>
          <a:bodyPr vert="horz" wrap="square" lIns="0" tIns="0" rIns="0" bIns="0" rtlCol="0">
            <a:spAutoFit/>
          </a:bodyPr>
          <a:lstStyle/>
          <a:p>
            <a:r>
              <a:rPr lang="en-US" sz="1100" dirty="0" err="1">
                <a:solidFill>
                  <a:srgbClr val="003C71"/>
                </a:solidFill>
              </a:rPr>
              <a:t>Spark.Local.dir</a:t>
            </a:r>
            <a:endParaRPr lang="en-US" sz="1100" dirty="0">
              <a:solidFill>
                <a:srgbClr val="003C71"/>
              </a:solidFill>
            </a:endParaRPr>
          </a:p>
        </p:txBody>
      </p:sp>
      <p:sp>
        <p:nvSpPr>
          <p:cNvPr id="16" name="Rectangle: Rounded Corners 9">
            <a:extLst>
              <a:ext uri="{FF2B5EF4-FFF2-40B4-BE49-F238E27FC236}">
                <a16:creationId xmlns="" xmlns:a16="http://schemas.microsoft.com/office/drawing/2014/main" id="{C7D8E975-F3A3-4784-816C-84747771DC8B}"/>
              </a:ext>
            </a:extLst>
          </p:cNvPr>
          <p:cNvSpPr/>
          <p:nvPr/>
        </p:nvSpPr>
        <p:spPr>
          <a:xfrm>
            <a:off x="1993743" y="3850995"/>
            <a:ext cx="1075475" cy="273737"/>
          </a:xfrm>
          <a:prstGeom prst="round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Shuffle file</a:t>
            </a:r>
          </a:p>
        </p:txBody>
      </p:sp>
      <p:sp>
        <p:nvSpPr>
          <p:cNvPr id="17" name="TextBox 16">
            <a:extLst>
              <a:ext uri="{FF2B5EF4-FFF2-40B4-BE49-F238E27FC236}">
                <a16:creationId xmlns="" xmlns:a16="http://schemas.microsoft.com/office/drawing/2014/main" id="{267CD5AA-0A84-4206-8F59-667BC6213627}"/>
              </a:ext>
            </a:extLst>
          </p:cNvPr>
          <p:cNvSpPr txBox="1"/>
          <p:nvPr/>
        </p:nvSpPr>
        <p:spPr>
          <a:xfrm>
            <a:off x="2503593" y="1729261"/>
            <a:ext cx="1180849" cy="169277"/>
          </a:xfrm>
          <a:prstGeom prst="rect">
            <a:avLst/>
          </a:prstGeom>
          <a:noFill/>
        </p:spPr>
        <p:txBody>
          <a:bodyPr vert="horz" wrap="square" lIns="0" tIns="0" rIns="0" bIns="0" rtlCol="0">
            <a:spAutoFit/>
          </a:bodyPr>
          <a:lstStyle/>
          <a:p>
            <a:r>
              <a:rPr lang="en-US" sz="1100" dirty="0">
                <a:solidFill>
                  <a:srgbClr val="003C71"/>
                </a:solidFill>
              </a:rPr>
              <a:t>Executor JVM #1</a:t>
            </a:r>
          </a:p>
        </p:txBody>
      </p:sp>
      <p:cxnSp>
        <p:nvCxnSpPr>
          <p:cNvPr id="18" name="Straight Arrow Connector 17">
            <a:extLst>
              <a:ext uri="{FF2B5EF4-FFF2-40B4-BE49-F238E27FC236}">
                <a16:creationId xmlns="" xmlns:a16="http://schemas.microsoft.com/office/drawing/2014/main" id="{DCD6F8FB-20AF-40CF-A7D4-3330D81FE4B7}"/>
              </a:ext>
            </a:extLst>
          </p:cNvPr>
          <p:cNvCxnSpPr>
            <a:cxnSpLocks/>
          </p:cNvCxnSpPr>
          <p:nvPr/>
        </p:nvCxnSpPr>
        <p:spPr>
          <a:xfrm>
            <a:off x="3260732" y="2356253"/>
            <a:ext cx="0" cy="19867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 xmlns:a16="http://schemas.microsoft.com/office/drawing/2014/main" id="{31511166-4C8A-4A2C-A439-FF21FC3271A9}"/>
              </a:ext>
            </a:extLst>
          </p:cNvPr>
          <p:cNvSpPr txBox="1"/>
          <p:nvPr/>
        </p:nvSpPr>
        <p:spPr>
          <a:xfrm>
            <a:off x="1552277" y="2939551"/>
            <a:ext cx="770626" cy="169277"/>
          </a:xfrm>
          <a:prstGeom prst="rect">
            <a:avLst/>
          </a:prstGeom>
          <a:noFill/>
        </p:spPr>
        <p:txBody>
          <a:bodyPr vert="horz" wrap="square" lIns="0" tIns="0" rIns="0" bIns="0" rtlCol="0">
            <a:spAutoFit/>
          </a:bodyPr>
          <a:lstStyle/>
          <a:p>
            <a:r>
              <a:rPr lang="en-US" sz="1100" dirty="0">
                <a:solidFill>
                  <a:srgbClr val="003C71"/>
                </a:solidFill>
              </a:rPr>
              <a:t>User</a:t>
            </a:r>
          </a:p>
        </p:txBody>
      </p:sp>
      <p:sp>
        <p:nvSpPr>
          <p:cNvPr id="20" name="TextBox 19">
            <a:extLst>
              <a:ext uri="{FF2B5EF4-FFF2-40B4-BE49-F238E27FC236}">
                <a16:creationId xmlns="" xmlns:a16="http://schemas.microsoft.com/office/drawing/2014/main" id="{B9675714-208B-44E8-A19D-D390157A6336}"/>
              </a:ext>
            </a:extLst>
          </p:cNvPr>
          <p:cNvSpPr txBox="1"/>
          <p:nvPr/>
        </p:nvSpPr>
        <p:spPr>
          <a:xfrm>
            <a:off x="1528373" y="3575464"/>
            <a:ext cx="770626" cy="169277"/>
          </a:xfrm>
          <a:prstGeom prst="rect">
            <a:avLst/>
          </a:prstGeom>
          <a:noFill/>
        </p:spPr>
        <p:txBody>
          <a:bodyPr vert="horz" wrap="square" lIns="0" tIns="0" rIns="0" bIns="0" rtlCol="0">
            <a:spAutoFit/>
          </a:bodyPr>
          <a:lstStyle/>
          <a:p>
            <a:r>
              <a:rPr lang="en-US" sz="1100" dirty="0">
                <a:solidFill>
                  <a:srgbClr val="003C71"/>
                </a:solidFill>
              </a:rPr>
              <a:t>Kernel</a:t>
            </a:r>
          </a:p>
        </p:txBody>
      </p:sp>
      <p:sp>
        <p:nvSpPr>
          <p:cNvPr id="21" name="Rectangle: Rounded Corners 43">
            <a:extLst>
              <a:ext uri="{FF2B5EF4-FFF2-40B4-BE49-F238E27FC236}">
                <a16:creationId xmlns="" xmlns:a16="http://schemas.microsoft.com/office/drawing/2014/main" id="{0FA80226-F9BD-4408-8CE2-2A5AEC0A5A69}"/>
              </a:ext>
            </a:extLst>
          </p:cNvPr>
          <p:cNvSpPr/>
          <p:nvPr/>
        </p:nvSpPr>
        <p:spPr>
          <a:xfrm>
            <a:off x="1863287" y="4414128"/>
            <a:ext cx="1326398" cy="186818"/>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SSD </a:t>
            </a:r>
            <a:r>
              <a:rPr lang="en-US" altLang="zh-CN" sz="1100" dirty="0"/>
              <a:t>HDD</a:t>
            </a:r>
            <a:endParaRPr lang="en-US" sz="1100" dirty="0"/>
          </a:p>
        </p:txBody>
      </p:sp>
      <p:sp>
        <p:nvSpPr>
          <p:cNvPr id="22" name="Flowchart: Connector 21">
            <a:extLst>
              <a:ext uri="{FF2B5EF4-FFF2-40B4-BE49-F238E27FC236}">
                <a16:creationId xmlns="" xmlns:a16="http://schemas.microsoft.com/office/drawing/2014/main" id="{4BC486C9-3DD4-41D5-A476-826D96C8BA4B}"/>
              </a:ext>
            </a:extLst>
          </p:cNvPr>
          <p:cNvSpPr/>
          <p:nvPr/>
        </p:nvSpPr>
        <p:spPr>
          <a:xfrm>
            <a:off x="3140620" y="2898086"/>
            <a:ext cx="214611" cy="217649"/>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3</a:t>
            </a:r>
            <a:endParaRPr lang="en-US" dirty="0"/>
          </a:p>
        </p:txBody>
      </p:sp>
      <p:cxnSp>
        <p:nvCxnSpPr>
          <p:cNvPr id="23" name="Straight Connector 22">
            <a:extLst>
              <a:ext uri="{FF2B5EF4-FFF2-40B4-BE49-F238E27FC236}">
                <a16:creationId xmlns="" xmlns:a16="http://schemas.microsoft.com/office/drawing/2014/main" id="{AFB2D968-2ED5-4C84-AE3E-B126DCBBE221}"/>
              </a:ext>
            </a:extLst>
          </p:cNvPr>
          <p:cNvCxnSpPr>
            <a:cxnSpLocks/>
          </p:cNvCxnSpPr>
          <p:nvPr/>
        </p:nvCxnSpPr>
        <p:spPr>
          <a:xfrm>
            <a:off x="10271634" y="1539659"/>
            <a:ext cx="845107" cy="756"/>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 xmlns:a16="http://schemas.microsoft.com/office/drawing/2014/main" id="{A30B7085-0D84-48A3-8375-12846635E06A}"/>
              </a:ext>
            </a:extLst>
          </p:cNvPr>
          <p:cNvSpPr txBox="1"/>
          <p:nvPr/>
        </p:nvSpPr>
        <p:spPr>
          <a:xfrm>
            <a:off x="10253224" y="1284737"/>
            <a:ext cx="922946" cy="169277"/>
          </a:xfrm>
          <a:prstGeom prst="rect">
            <a:avLst/>
          </a:prstGeom>
          <a:noFill/>
        </p:spPr>
        <p:txBody>
          <a:bodyPr vert="horz" wrap="square" lIns="0" tIns="0" rIns="0" bIns="0" rtlCol="0">
            <a:spAutoFit/>
          </a:bodyPr>
          <a:lstStyle/>
          <a:p>
            <a:r>
              <a:rPr lang="en-US" sz="1100" dirty="0">
                <a:solidFill>
                  <a:srgbClr val="003C71"/>
                </a:solidFill>
              </a:rPr>
              <a:t>Shuffle write</a:t>
            </a:r>
          </a:p>
        </p:txBody>
      </p:sp>
      <p:cxnSp>
        <p:nvCxnSpPr>
          <p:cNvPr id="25" name="Straight Connector 24">
            <a:extLst>
              <a:ext uri="{FF2B5EF4-FFF2-40B4-BE49-F238E27FC236}">
                <a16:creationId xmlns="" xmlns:a16="http://schemas.microsoft.com/office/drawing/2014/main" id="{F3737AF9-8FE5-4893-A49A-8B39F20005CC}"/>
              </a:ext>
            </a:extLst>
          </p:cNvPr>
          <p:cNvCxnSpPr>
            <a:cxnSpLocks/>
          </p:cNvCxnSpPr>
          <p:nvPr/>
        </p:nvCxnSpPr>
        <p:spPr>
          <a:xfrm>
            <a:off x="10292144" y="1831700"/>
            <a:ext cx="845107" cy="756"/>
          </a:xfrm>
          <a:prstGeom prst="line">
            <a:avLst/>
          </a:prstGeom>
          <a:ln/>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 xmlns:a16="http://schemas.microsoft.com/office/drawing/2014/main" id="{98D5493B-5026-4B60-94A0-B704C1367E6B}"/>
              </a:ext>
            </a:extLst>
          </p:cNvPr>
          <p:cNvSpPr txBox="1"/>
          <p:nvPr/>
        </p:nvSpPr>
        <p:spPr>
          <a:xfrm>
            <a:off x="10284714" y="1639385"/>
            <a:ext cx="922946" cy="169277"/>
          </a:xfrm>
          <a:prstGeom prst="rect">
            <a:avLst/>
          </a:prstGeom>
          <a:noFill/>
        </p:spPr>
        <p:txBody>
          <a:bodyPr vert="horz" wrap="square" lIns="0" tIns="0" rIns="0" bIns="0" rtlCol="0">
            <a:spAutoFit/>
          </a:bodyPr>
          <a:lstStyle/>
          <a:p>
            <a:r>
              <a:rPr lang="en-US" sz="1100" dirty="0">
                <a:solidFill>
                  <a:srgbClr val="FF0000"/>
                </a:solidFill>
              </a:rPr>
              <a:t>Shuffle read</a:t>
            </a:r>
          </a:p>
        </p:txBody>
      </p:sp>
      <p:sp>
        <p:nvSpPr>
          <p:cNvPr id="27" name="Flowchart: Connector 26">
            <a:extLst>
              <a:ext uri="{FF2B5EF4-FFF2-40B4-BE49-F238E27FC236}">
                <a16:creationId xmlns="" xmlns:a16="http://schemas.microsoft.com/office/drawing/2014/main" id="{63DA7B3A-9CF5-4653-AEC5-64957C336F90}"/>
              </a:ext>
            </a:extLst>
          </p:cNvPr>
          <p:cNvSpPr/>
          <p:nvPr/>
        </p:nvSpPr>
        <p:spPr>
          <a:xfrm>
            <a:off x="2902172" y="2909165"/>
            <a:ext cx="208696" cy="189462"/>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a:t>2</a:t>
            </a:r>
            <a:endParaRPr lang="en-US" sz="100" dirty="0"/>
          </a:p>
        </p:txBody>
      </p:sp>
      <p:sp>
        <p:nvSpPr>
          <p:cNvPr id="28" name="Flowchart: Connector 27">
            <a:extLst>
              <a:ext uri="{FF2B5EF4-FFF2-40B4-BE49-F238E27FC236}">
                <a16:creationId xmlns="" xmlns:a16="http://schemas.microsoft.com/office/drawing/2014/main" id="{4BC486C9-3DD4-41D5-A476-826D96C8BA4B}"/>
              </a:ext>
            </a:extLst>
          </p:cNvPr>
          <p:cNvSpPr/>
          <p:nvPr/>
        </p:nvSpPr>
        <p:spPr>
          <a:xfrm>
            <a:off x="3641128" y="3728831"/>
            <a:ext cx="214611" cy="217649"/>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4</a:t>
            </a:r>
            <a:endParaRPr lang="en-US" dirty="0"/>
          </a:p>
        </p:txBody>
      </p:sp>
      <p:sp>
        <p:nvSpPr>
          <p:cNvPr id="29" name="TextBox 28">
            <a:extLst>
              <a:ext uri="{FF2B5EF4-FFF2-40B4-BE49-F238E27FC236}">
                <a16:creationId xmlns="" xmlns:a16="http://schemas.microsoft.com/office/drawing/2014/main" id="{598D9C33-5436-4CF8-8D9F-DC9A97BC4C7C}"/>
              </a:ext>
            </a:extLst>
          </p:cNvPr>
          <p:cNvSpPr txBox="1"/>
          <p:nvPr/>
        </p:nvSpPr>
        <p:spPr>
          <a:xfrm>
            <a:off x="3841023" y="1526715"/>
            <a:ext cx="512779" cy="167976"/>
          </a:xfrm>
          <a:prstGeom prst="rect">
            <a:avLst/>
          </a:prstGeom>
          <a:noFill/>
        </p:spPr>
        <p:txBody>
          <a:bodyPr vert="horz" wrap="square" lIns="0" tIns="0" rIns="0" bIns="0" rtlCol="0">
            <a:spAutoFit/>
          </a:bodyPr>
          <a:lstStyle/>
          <a:p>
            <a:r>
              <a:rPr lang="en-US" altLang="zh-CN" sz="1100" dirty="0">
                <a:solidFill>
                  <a:srgbClr val="003C71"/>
                </a:solidFill>
              </a:rPr>
              <a:t>Worker</a:t>
            </a:r>
            <a:endParaRPr lang="en-US" sz="1100" dirty="0">
              <a:solidFill>
                <a:srgbClr val="003C71"/>
              </a:solidFill>
            </a:endParaRPr>
          </a:p>
        </p:txBody>
      </p:sp>
      <p:sp>
        <p:nvSpPr>
          <p:cNvPr id="30" name="Rectangle: Rounded Corners 76">
            <a:extLst>
              <a:ext uri="{FF2B5EF4-FFF2-40B4-BE49-F238E27FC236}">
                <a16:creationId xmlns="" xmlns:a16="http://schemas.microsoft.com/office/drawing/2014/main" id="{20C60066-674C-4EA2-92E5-85BB70B8D456}"/>
              </a:ext>
            </a:extLst>
          </p:cNvPr>
          <p:cNvSpPr/>
          <p:nvPr/>
        </p:nvSpPr>
        <p:spPr>
          <a:xfrm>
            <a:off x="1982017" y="1976921"/>
            <a:ext cx="3148932" cy="109325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r"/>
            <a:endParaRPr lang="en-US" sz="1100" dirty="0">
              <a:solidFill>
                <a:schemeClr val="tx1"/>
              </a:solidFill>
            </a:endParaRPr>
          </a:p>
        </p:txBody>
      </p:sp>
      <p:sp>
        <p:nvSpPr>
          <p:cNvPr id="31" name="Content Placeholder 173"/>
          <p:cNvSpPr txBox="1">
            <a:spLocks/>
          </p:cNvSpPr>
          <p:nvPr/>
        </p:nvSpPr>
        <p:spPr>
          <a:xfrm>
            <a:off x="6310752" y="4750568"/>
            <a:ext cx="3556092" cy="1257304"/>
          </a:xfrm>
          <a:prstGeom prst="rect">
            <a:avLst/>
          </a:prstGeom>
        </p:spPr>
        <p:txBody>
          <a:bodyPr vert="horz" lIns="0" tIns="0" rIns="0" bIns="0" rtlCol="0">
            <a:noAutofit/>
          </a:bodyPr>
          <a:lst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400"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400"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2133"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228600" indent="-228600">
              <a:spcBef>
                <a:spcPts val="0"/>
              </a:spcBef>
              <a:buAutoNum type="arabicPeriod"/>
            </a:pPr>
            <a:r>
              <a:rPr lang="en-US" sz="1200" dirty="0">
                <a:solidFill>
                  <a:schemeClr val="accent2"/>
                </a:solidFill>
                <a:cs typeface="Calibri" panose="020F0502020204030204" pitchFamily="34" charset="0"/>
              </a:rPr>
              <a:t>Serialize </a:t>
            </a:r>
            <a:r>
              <a:rPr lang="en-US" sz="1200" dirty="0" err="1">
                <a:solidFill>
                  <a:schemeClr val="accent2"/>
                </a:solidFill>
                <a:cs typeface="Calibri" panose="020F0502020204030204" pitchFamily="34" charset="0"/>
              </a:rPr>
              <a:t>obj</a:t>
            </a:r>
            <a:r>
              <a:rPr lang="en-US" sz="1200" dirty="0">
                <a:solidFill>
                  <a:schemeClr val="accent2"/>
                </a:solidFill>
                <a:cs typeface="Calibri" panose="020F0502020204030204" pitchFamily="34" charset="0"/>
              </a:rPr>
              <a:t> to off-heap memory</a:t>
            </a:r>
          </a:p>
          <a:p>
            <a:pPr marL="228600" indent="-228600">
              <a:spcBef>
                <a:spcPts val="0"/>
              </a:spcBef>
              <a:buAutoNum type="arabicPeriod"/>
            </a:pPr>
            <a:r>
              <a:rPr lang="en-US" sz="1200" dirty="0">
                <a:solidFill>
                  <a:schemeClr val="accent2"/>
                </a:solidFill>
                <a:cs typeface="Calibri" panose="020F0502020204030204" pitchFamily="34" charset="0"/>
              </a:rPr>
              <a:t>Persistent to </a:t>
            </a:r>
            <a:r>
              <a:rPr lang="en-US" sz="1200" dirty="0" smtClean="0">
                <a:solidFill>
                  <a:schemeClr val="accent2"/>
                </a:solidFill>
                <a:cs typeface="Calibri" panose="020F0502020204030204" pitchFamily="34" charset="0"/>
              </a:rPr>
              <a:t>PMEM </a:t>
            </a:r>
          </a:p>
          <a:p>
            <a:pPr marL="228600" indent="-228600">
              <a:spcBef>
                <a:spcPts val="0"/>
              </a:spcBef>
              <a:buAutoNum type="arabicPeriod"/>
            </a:pPr>
            <a:r>
              <a:rPr lang="en-US" sz="1200" dirty="0" smtClean="0">
                <a:solidFill>
                  <a:schemeClr val="accent2"/>
                </a:solidFill>
                <a:cs typeface="Calibri" panose="020F0502020204030204" pitchFamily="34" charset="0"/>
              </a:rPr>
              <a:t>Read </a:t>
            </a:r>
            <a:r>
              <a:rPr lang="en-US" sz="1200" dirty="0">
                <a:solidFill>
                  <a:schemeClr val="accent2"/>
                </a:solidFill>
                <a:cs typeface="Calibri" panose="020F0502020204030204" pitchFamily="34" charset="0"/>
              </a:rPr>
              <a:t>from remote </a:t>
            </a:r>
            <a:r>
              <a:rPr lang="en-US" sz="1200" dirty="0" smtClean="0">
                <a:solidFill>
                  <a:schemeClr val="accent2"/>
                </a:solidFill>
                <a:cs typeface="Calibri" panose="020F0502020204030204" pitchFamily="34" charset="0"/>
              </a:rPr>
              <a:t>PMEM through </a:t>
            </a:r>
            <a:r>
              <a:rPr lang="en-US" sz="1200" dirty="0">
                <a:solidFill>
                  <a:schemeClr val="accent2"/>
                </a:solidFill>
                <a:cs typeface="Calibri" panose="020F0502020204030204" pitchFamily="34" charset="0"/>
              </a:rPr>
              <a:t>RDMA, </a:t>
            </a:r>
            <a:r>
              <a:rPr lang="en-US" sz="1200" dirty="0" smtClean="0">
                <a:solidFill>
                  <a:schemeClr val="accent2"/>
                </a:solidFill>
                <a:cs typeface="Calibri" panose="020F0502020204030204" pitchFamily="34" charset="0"/>
              </a:rPr>
              <a:t>PMEM </a:t>
            </a:r>
            <a:r>
              <a:rPr lang="en-US" sz="1200" dirty="0">
                <a:solidFill>
                  <a:schemeClr val="accent2"/>
                </a:solidFill>
                <a:cs typeface="Calibri" panose="020F0502020204030204" pitchFamily="34" charset="0"/>
              </a:rPr>
              <a:t>is used as RDMA memory buffer</a:t>
            </a:r>
          </a:p>
          <a:p>
            <a:pPr marL="285750" indent="-285750">
              <a:spcBef>
                <a:spcPts val="0"/>
              </a:spcBef>
              <a:buFont typeface="Wingdings" panose="05000000000000000000" pitchFamily="2" charset="2"/>
              <a:buChar char="Ø"/>
            </a:pPr>
            <a:r>
              <a:rPr lang="en-US" sz="1200" dirty="0">
                <a:solidFill>
                  <a:srgbClr val="003C71"/>
                </a:solidFill>
              </a:rPr>
              <a:t>No context switch </a:t>
            </a:r>
          </a:p>
          <a:p>
            <a:pPr marL="285750" indent="-285750">
              <a:spcBef>
                <a:spcPts val="0"/>
              </a:spcBef>
              <a:buFont typeface="Wingdings" panose="05000000000000000000" pitchFamily="2" charset="2"/>
              <a:buChar char="Ø"/>
            </a:pPr>
            <a:r>
              <a:rPr lang="en-US" sz="1200" dirty="0">
                <a:solidFill>
                  <a:srgbClr val="003C71"/>
                </a:solidFill>
              </a:rPr>
              <a:t>Efficient read/write on </a:t>
            </a:r>
            <a:r>
              <a:rPr lang="en-US" sz="1200" dirty="0" smtClean="0">
                <a:solidFill>
                  <a:srgbClr val="003C71"/>
                </a:solidFill>
              </a:rPr>
              <a:t>PMEM</a:t>
            </a:r>
            <a:endParaRPr lang="en-US" sz="1200" dirty="0">
              <a:solidFill>
                <a:srgbClr val="003C71"/>
              </a:solidFill>
            </a:endParaRPr>
          </a:p>
          <a:p>
            <a:pPr marL="285750" indent="-285750">
              <a:spcBef>
                <a:spcPts val="0"/>
              </a:spcBef>
              <a:buFont typeface="Wingdings" panose="05000000000000000000" pitchFamily="2" charset="2"/>
              <a:buChar char="Ø"/>
            </a:pPr>
            <a:r>
              <a:rPr lang="en-US" sz="1200" dirty="0">
                <a:solidFill>
                  <a:srgbClr val="003C71"/>
                </a:solidFill>
              </a:rPr>
              <a:t>RDMA read for remote shuffle read</a:t>
            </a:r>
          </a:p>
          <a:p>
            <a:pPr>
              <a:spcBef>
                <a:spcPts val="0"/>
              </a:spcBef>
            </a:pPr>
            <a:endParaRPr lang="en-US" sz="1200" dirty="0">
              <a:solidFill>
                <a:schemeClr val="accent2"/>
              </a:solidFill>
              <a:cs typeface="Calibri" panose="020F0502020204030204" pitchFamily="34" charset="0"/>
            </a:endParaRPr>
          </a:p>
        </p:txBody>
      </p:sp>
      <p:sp>
        <p:nvSpPr>
          <p:cNvPr id="32" name="Rectangle: Rounded Corners 5">
            <a:extLst>
              <a:ext uri="{FF2B5EF4-FFF2-40B4-BE49-F238E27FC236}">
                <a16:creationId xmlns="" xmlns:a16="http://schemas.microsoft.com/office/drawing/2014/main" id="{4AEC42BE-D9EB-4D03-8230-D1D04E20F68C}"/>
              </a:ext>
            </a:extLst>
          </p:cNvPr>
          <p:cNvSpPr/>
          <p:nvPr/>
        </p:nvSpPr>
        <p:spPr>
          <a:xfrm>
            <a:off x="6091808" y="1468402"/>
            <a:ext cx="3636005" cy="185965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 xmlns:a16="http://schemas.microsoft.com/office/drawing/2014/main" id="{267CD5AA-0A84-4206-8F59-667BC6213627}"/>
              </a:ext>
            </a:extLst>
          </p:cNvPr>
          <p:cNvSpPr txBox="1"/>
          <p:nvPr/>
        </p:nvSpPr>
        <p:spPr>
          <a:xfrm>
            <a:off x="6960819" y="1659849"/>
            <a:ext cx="1180849" cy="169277"/>
          </a:xfrm>
          <a:prstGeom prst="rect">
            <a:avLst/>
          </a:prstGeom>
          <a:noFill/>
        </p:spPr>
        <p:txBody>
          <a:bodyPr vert="horz" wrap="square" lIns="0" tIns="0" rIns="0" bIns="0" rtlCol="0">
            <a:spAutoFit/>
          </a:bodyPr>
          <a:lstStyle/>
          <a:p>
            <a:r>
              <a:rPr lang="en-US" sz="1100" dirty="0">
                <a:solidFill>
                  <a:srgbClr val="003C71"/>
                </a:solidFill>
              </a:rPr>
              <a:t>Executor JVM #1</a:t>
            </a:r>
          </a:p>
        </p:txBody>
      </p:sp>
      <p:cxnSp>
        <p:nvCxnSpPr>
          <p:cNvPr id="34" name="Straight Arrow Connector 33">
            <a:extLst>
              <a:ext uri="{FF2B5EF4-FFF2-40B4-BE49-F238E27FC236}">
                <a16:creationId xmlns="" xmlns:a16="http://schemas.microsoft.com/office/drawing/2014/main" id="{DCD6F8FB-20AF-40CF-A7D4-3330D81FE4B7}"/>
              </a:ext>
            </a:extLst>
          </p:cNvPr>
          <p:cNvCxnSpPr>
            <a:cxnSpLocks/>
          </p:cNvCxnSpPr>
          <p:nvPr/>
        </p:nvCxnSpPr>
        <p:spPr>
          <a:xfrm>
            <a:off x="7795591" y="2297940"/>
            <a:ext cx="0" cy="19867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 xmlns:a16="http://schemas.microsoft.com/office/drawing/2014/main" id="{31511166-4C8A-4A2C-A439-FF21FC3271A9}"/>
              </a:ext>
            </a:extLst>
          </p:cNvPr>
          <p:cNvSpPr txBox="1"/>
          <p:nvPr/>
        </p:nvSpPr>
        <p:spPr>
          <a:xfrm>
            <a:off x="6099146" y="2843198"/>
            <a:ext cx="770626" cy="169277"/>
          </a:xfrm>
          <a:prstGeom prst="rect">
            <a:avLst/>
          </a:prstGeom>
          <a:noFill/>
        </p:spPr>
        <p:txBody>
          <a:bodyPr vert="horz" wrap="square" lIns="0" tIns="0" rIns="0" bIns="0" rtlCol="0">
            <a:spAutoFit/>
          </a:bodyPr>
          <a:lstStyle/>
          <a:p>
            <a:r>
              <a:rPr lang="en-US" sz="1100" dirty="0">
                <a:solidFill>
                  <a:srgbClr val="003C71"/>
                </a:solidFill>
              </a:rPr>
              <a:t>User</a:t>
            </a:r>
          </a:p>
        </p:txBody>
      </p:sp>
      <p:sp>
        <p:nvSpPr>
          <p:cNvPr id="36" name="TextBox 35">
            <a:extLst>
              <a:ext uri="{FF2B5EF4-FFF2-40B4-BE49-F238E27FC236}">
                <a16:creationId xmlns="" xmlns:a16="http://schemas.microsoft.com/office/drawing/2014/main" id="{B9675714-208B-44E8-A19D-D390157A6336}"/>
              </a:ext>
            </a:extLst>
          </p:cNvPr>
          <p:cNvSpPr txBox="1"/>
          <p:nvPr/>
        </p:nvSpPr>
        <p:spPr>
          <a:xfrm>
            <a:off x="6128556" y="3613472"/>
            <a:ext cx="770626" cy="169277"/>
          </a:xfrm>
          <a:prstGeom prst="rect">
            <a:avLst/>
          </a:prstGeom>
          <a:noFill/>
        </p:spPr>
        <p:txBody>
          <a:bodyPr vert="horz" wrap="square" lIns="0" tIns="0" rIns="0" bIns="0" rtlCol="0">
            <a:spAutoFit/>
          </a:bodyPr>
          <a:lstStyle/>
          <a:p>
            <a:r>
              <a:rPr lang="en-US" sz="1100" dirty="0">
                <a:solidFill>
                  <a:srgbClr val="003C71"/>
                </a:solidFill>
              </a:rPr>
              <a:t>Kernel</a:t>
            </a:r>
          </a:p>
        </p:txBody>
      </p:sp>
      <p:sp>
        <p:nvSpPr>
          <p:cNvPr id="37" name="Flowchart: Connector 36">
            <a:extLst>
              <a:ext uri="{FF2B5EF4-FFF2-40B4-BE49-F238E27FC236}">
                <a16:creationId xmlns="" xmlns:a16="http://schemas.microsoft.com/office/drawing/2014/main" id="{4BC486C9-3DD4-41D5-A476-826D96C8BA4B}"/>
              </a:ext>
            </a:extLst>
          </p:cNvPr>
          <p:cNvSpPr/>
          <p:nvPr/>
        </p:nvSpPr>
        <p:spPr>
          <a:xfrm>
            <a:off x="8149578" y="3635884"/>
            <a:ext cx="214611" cy="217649"/>
          </a:xfrm>
          <a:prstGeom prst="flowChartConnector">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3</a:t>
            </a:r>
            <a:endParaRPr lang="en-US" dirty="0"/>
          </a:p>
        </p:txBody>
      </p:sp>
      <p:sp>
        <p:nvSpPr>
          <p:cNvPr id="38" name="TextBox 37">
            <a:extLst>
              <a:ext uri="{FF2B5EF4-FFF2-40B4-BE49-F238E27FC236}">
                <a16:creationId xmlns="" xmlns:a16="http://schemas.microsoft.com/office/drawing/2014/main" id="{598D9C33-5436-4CF8-8D9F-DC9A97BC4C7C}"/>
              </a:ext>
            </a:extLst>
          </p:cNvPr>
          <p:cNvSpPr txBox="1"/>
          <p:nvPr/>
        </p:nvSpPr>
        <p:spPr>
          <a:xfrm>
            <a:off x="8375882" y="1468402"/>
            <a:ext cx="512779" cy="167976"/>
          </a:xfrm>
          <a:prstGeom prst="rect">
            <a:avLst/>
          </a:prstGeom>
          <a:noFill/>
        </p:spPr>
        <p:txBody>
          <a:bodyPr vert="horz" wrap="square" lIns="0" tIns="0" rIns="0" bIns="0" rtlCol="0">
            <a:spAutoFit/>
          </a:bodyPr>
          <a:lstStyle/>
          <a:p>
            <a:r>
              <a:rPr lang="en-US" altLang="zh-CN" sz="1100" dirty="0">
                <a:solidFill>
                  <a:srgbClr val="003C71"/>
                </a:solidFill>
              </a:rPr>
              <a:t>Worker</a:t>
            </a:r>
            <a:endParaRPr lang="en-US" sz="1100" dirty="0">
              <a:solidFill>
                <a:srgbClr val="003C71"/>
              </a:solidFill>
            </a:endParaRPr>
          </a:p>
        </p:txBody>
      </p:sp>
      <p:sp>
        <p:nvSpPr>
          <p:cNvPr id="39" name="Rectangle 38"/>
          <p:cNvSpPr/>
          <p:nvPr/>
        </p:nvSpPr>
        <p:spPr>
          <a:xfrm>
            <a:off x="10268583" y="1931924"/>
            <a:ext cx="877744" cy="349731"/>
          </a:xfrm>
          <a:prstGeom prst="rect">
            <a:avLst/>
          </a:prstGeom>
          <a:solidFill>
            <a:srgbClr val="FFC000"/>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PMEM</a:t>
            </a:r>
            <a:endParaRPr lang="en-US" dirty="0"/>
          </a:p>
        </p:txBody>
      </p:sp>
      <p:cxnSp>
        <p:nvCxnSpPr>
          <p:cNvPr id="40" name="Straight Arrow Connector 39"/>
          <p:cNvCxnSpPr>
            <a:cxnSpLocks/>
          </p:cNvCxnSpPr>
          <p:nvPr/>
        </p:nvCxnSpPr>
        <p:spPr>
          <a:xfrm>
            <a:off x="2897834" y="2839257"/>
            <a:ext cx="0" cy="8777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p:cNvCxnSpPr>
          <p:nvPr/>
        </p:nvCxnSpPr>
        <p:spPr>
          <a:xfrm flipV="1">
            <a:off x="3149671" y="2836278"/>
            <a:ext cx="431" cy="942993"/>
          </a:xfrm>
          <a:prstGeom prst="straightConnector1">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p:cNvCxnSpPr>
          <p:nvPr/>
        </p:nvCxnSpPr>
        <p:spPr>
          <a:xfrm flipH="1">
            <a:off x="4018781" y="2815349"/>
            <a:ext cx="7171" cy="1353902"/>
          </a:xfrm>
          <a:prstGeom prst="straightConnector1">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Rectangle: Rounded Corners 76">
            <a:extLst>
              <a:ext uri="{FF2B5EF4-FFF2-40B4-BE49-F238E27FC236}">
                <a16:creationId xmlns="" xmlns:a16="http://schemas.microsoft.com/office/drawing/2014/main" id="{20C60066-674C-4EA2-92E5-85BB70B8D456}"/>
              </a:ext>
            </a:extLst>
          </p:cNvPr>
          <p:cNvSpPr/>
          <p:nvPr/>
        </p:nvSpPr>
        <p:spPr>
          <a:xfrm>
            <a:off x="6368422" y="1878106"/>
            <a:ext cx="3205198" cy="123762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r"/>
            <a:endParaRPr lang="en-US" sz="1100" dirty="0">
              <a:solidFill>
                <a:schemeClr val="tx1"/>
              </a:solidFill>
            </a:endParaRPr>
          </a:p>
        </p:txBody>
      </p:sp>
      <p:cxnSp>
        <p:nvCxnSpPr>
          <p:cNvPr id="44" name="Straight Arrow Connector 43"/>
          <p:cNvCxnSpPr>
            <a:cxnSpLocks/>
          </p:cNvCxnSpPr>
          <p:nvPr/>
        </p:nvCxnSpPr>
        <p:spPr>
          <a:xfrm>
            <a:off x="8140818" y="2817769"/>
            <a:ext cx="8760" cy="1596359"/>
          </a:xfrm>
          <a:prstGeom prst="straightConnector1">
            <a:avLst/>
          </a:prstGeom>
          <a:ln>
            <a:solidFill>
              <a:schemeClr val="accent5"/>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Rounded Corners 5">
            <a:extLst>
              <a:ext uri="{FF2B5EF4-FFF2-40B4-BE49-F238E27FC236}">
                <a16:creationId xmlns="" xmlns:a16="http://schemas.microsoft.com/office/drawing/2014/main" id="{4AEC42BE-D9EB-4D03-8230-D1D04E20F68C}"/>
              </a:ext>
            </a:extLst>
          </p:cNvPr>
          <p:cNvSpPr/>
          <p:nvPr/>
        </p:nvSpPr>
        <p:spPr>
          <a:xfrm>
            <a:off x="1528373" y="3574027"/>
            <a:ext cx="3791922" cy="80790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Rounded Corners 5">
            <a:extLst>
              <a:ext uri="{FF2B5EF4-FFF2-40B4-BE49-F238E27FC236}">
                <a16:creationId xmlns="" xmlns:a16="http://schemas.microsoft.com/office/drawing/2014/main" id="{4AEC42BE-D9EB-4D03-8230-D1D04E20F68C}"/>
              </a:ext>
            </a:extLst>
          </p:cNvPr>
          <p:cNvSpPr/>
          <p:nvPr/>
        </p:nvSpPr>
        <p:spPr>
          <a:xfrm>
            <a:off x="6091809" y="3569225"/>
            <a:ext cx="3636004" cy="81614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7551243" y="1887271"/>
            <a:ext cx="1084330" cy="169277"/>
          </a:xfrm>
          <a:prstGeom prst="rect">
            <a:avLst/>
          </a:prstGeom>
          <a:noFill/>
        </p:spPr>
        <p:txBody>
          <a:bodyPr vert="horz" wrap="square" lIns="0" tIns="0" rIns="0" bIns="0" rtlCol="0">
            <a:spAutoFit/>
          </a:bodyPr>
          <a:lstStyle/>
          <a:p>
            <a:r>
              <a:rPr lang="en-US" sz="1100" dirty="0">
                <a:solidFill>
                  <a:srgbClr val="003C71"/>
                </a:solidFill>
              </a:rPr>
              <a:t>Shuffle Manager</a:t>
            </a:r>
          </a:p>
        </p:txBody>
      </p:sp>
      <p:sp>
        <p:nvSpPr>
          <p:cNvPr id="48" name="TextBox 47"/>
          <p:cNvSpPr txBox="1"/>
          <p:nvPr/>
        </p:nvSpPr>
        <p:spPr>
          <a:xfrm>
            <a:off x="3049275" y="1953284"/>
            <a:ext cx="1129924" cy="169277"/>
          </a:xfrm>
          <a:prstGeom prst="rect">
            <a:avLst/>
          </a:prstGeom>
          <a:noFill/>
        </p:spPr>
        <p:txBody>
          <a:bodyPr vert="horz" wrap="square" lIns="0" tIns="0" rIns="0" bIns="0" rtlCol="0">
            <a:spAutoFit/>
          </a:bodyPr>
          <a:lstStyle/>
          <a:p>
            <a:r>
              <a:rPr lang="en-US" sz="1100" dirty="0">
                <a:solidFill>
                  <a:srgbClr val="003C71"/>
                </a:solidFill>
              </a:rPr>
              <a:t>Shuffle Manager</a:t>
            </a:r>
          </a:p>
        </p:txBody>
      </p:sp>
      <p:sp>
        <p:nvSpPr>
          <p:cNvPr id="49" name="Rectangle: Rounded Corners 43">
            <a:extLst>
              <a:ext uri="{FF2B5EF4-FFF2-40B4-BE49-F238E27FC236}">
                <a16:creationId xmlns="" xmlns:a16="http://schemas.microsoft.com/office/drawing/2014/main" id="{0FA80226-F9BD-4408-8CE2-2A5AEC0A5A69}"/>
              </a:ext>
            </a:extLst>
          </p:cNvPr>
          <p:cNvSpPr/>
          <p:nvPr/>
        </p:nvSpPr>
        <p:spPr>
          <a:xfrm>
            <a:off x="3225777" y="4414128"/>
            <a:ext cx="1079629" cy="186818"/>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NIC</a:t>
            </a:r>
          </a:p>
        </p:txBody>
      </p:sp>
      <p:sp>
        <p:nvSpPr>
          <p:cNvPr id="50" name="Rectangle: Rounded Corners 3">
            <a:extLst>
              <a:ext uri="{FF2B5EF4-FFF2-40B4-BE49-F238E27FC236}">
                <a16:creationId xmlns="" xmlns:a16="http://schemas.microsoft.com/office/drawing/2014/main" id="{A16DB1B7-A8A4-4505-9870-5276DAE6A8FE}"/>
              </a:ext>
            </a:extLst>
          </p:cNvPr>
          <p:cNvSpPr/>
          <p:nvPr/>
        </p:nvSpPr>
        <p:spPr>
          <a:xfrm>
            <a:off x="2062595" y="2213649"/>
            <a:ext cx="1180075" cy="667844"/>
          </a:xfrm>
          <a:prstGeom prst="roundRect">
            <a:avLst/>
          </a:prstGeom>
          <a:solidFill>
            <a:schemeClr val="tx2">
              <a:lumMod val="40000"/>
              <a:lumOff val="60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Shuffle</a:t>
            </a:r>
          </a:p>
          <a:p>
            <a:pPr algn="ctr"/>
            <a:r>
              <a:rPr lang="en-US" sz="1100" dirty="0"/>
              <a:t>Writer </a:t>
            </a:r>
          </a:p>
        </p:txBody>
      </p:sp>
      <p:sp>
        <p:nvSpPr>
          <p:cNvPr id="51" name="Rectangle: Rounded Corners 43">
            <a:extLst>
              <a:ext uri="{FF2B5EF4-FFF2-40B4-BE49-F238E27FC236}">
                <a16:creationId xmlns="" xmlns:a16="http://schemas.microsoft.com/office/drawing/2014/main" id="{0FA80226-F9BD-4408-8CE2-2A5AEC0A5A69}"/>
              </a:ext>
            </a:extLst>
          </p:cNvPr>
          <p:cNvSpPr/>
          <p:nvPr/>
        </p:nvSpPr>
        <p:spPr>
          <a:xfrm>
            <a:off x="7750950" y="4403703"/>
            <a:ext cx="1079629" cy="186818"/>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RDMA NIC</a:t>
            </a:r>
          </a:p>
        </p:txBody>
      </p:sp>
      <p:sp>
        <p:nvSpPr>
          <p:cNvPr id="52" name="Rectangle: Rounded Corners 43">
            <a:extLst>
              <a:ext uri="{FF2B5EF4-FFF2-40B4-BE49-F238E27FC236}">
                <a16:creationId xmlns="" xmlns:a16="http://schemas.microsoft.com/office/drawing/2014/main" id="{0FA80226-F9BD-4408-8CE2-2A5AEC0A5A69}"/>
              </a:ext>
            </a:extLst>
          </p:cNvPr>
          <p:cNvSpPr/>
          <p:nvPr/>
        </p:nvSpPr>
        <p:spPr>
          <a:xfrm>
            <a:off x="6471614" y="4407440"/>
            <a:ext cx="1079629" cy="186818"/>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PMEM</a:t>
            </a:r>
            <a:endParaRPr lang="en-US" sz="1100" dirty="0"/>
          </a:p>
        </p:txBody>
      </p:sp>
      <p:sp>
        <p:nvSpPr>
          <p:cNvPr id="53" name="Rectangle: Rounded Corners 43">
            <a:extLst>
              <a:ext uri="{FF2B5EF4-FFF2-40B4-BE49-F238E27FC236}">
                <a16:creationId xmlns="" xmlns:a16="http://schemas.microsoft.com/office/drawing/2014/main" id="{0FA80226-F9BD-4408-8CE2-2A5AEC0A5A69}"/>
              </a:ext>
            </a:extLst>
          </p:cNvPr>
          <p:cNvSpPr/>
          <p:nvPr/>
        </p:nvSpPr>
        <p:spPr>
          <a:xfrm>
            <a:off x="1863285" y="4192451"/>
            <a:ext cx="2435567" cy="186818"/>
          </a:xfrm>
          <a:prstGeom prst="round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Drivers</a:t>
            </a:r>
          </a:p>
        </p:txBody>
      </p:sp>
      <p:sp>
        <p:nvSpPr>
          <p:cNvPr id="54" name="Rectangle: Rounded Corners 64">
            <a:extLst>
              <a:ext uri="{FF2B5EF4-FFF2-40B4-BE49-F238E27FC236}">
                <a16:creationId xmlns="" xmlns:a16="http://schemas.microsoft.com/office/drawing/2014/main" id="{1415F49E-882E-4A5F-B6BF-55264F795E2A}"/>
              </a:ext>
            </a:extLst>
          </p:cNvPr>
          <p:cNvSpPr/>
          <p:nvPr/>
        </p:nvSpPr>
        <p:spPr>
          <a:xfrm>
            <a:off x="3519919" y="2213649"/>
            <a:ext cx="1180075" cy="620326"/>
          </a:xfrm>
          <a:prstGeom prst="roundRect">
            <a:avLst/>
          </a:prstGeom>
          <a:solidFill>
            <a:schemeClr val="tx2">
              <a:lumMod val="40000"/>
              <a:lumOff val="60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Shuffle</a:t>
            </a:r>
          </a:p>
          <a:p>
            <a:pPr algn="ctr"/>
            <a:r>
              <a:rPr lang="en-US" sz="1100" dirty="0"/>
              <a:t>Reader </a:t>
            </a:r>
          </a:p>
        </p:txBody>
      </p:sp>
      <p:sp>
        <p:nvSpPr>
          <p:cNvPr id="55" name="Rounded Rectangle 13">
            <a:extLst>
              <a:ext uri="{FF2B5EF4-FFF2-40B4-BE49-F238E27FC236}">
                <a16:creationId xmlns="" xmlns:a16="http://schemas.microsoft.com/office/drawing/2014/main" id="{E40155EF-1E9F-4AFE-8A71-8AACEF01E968}"/>
              </a:ext>
            </a:extLst>
          </p:cNvPr>
          <p:cNvSpPr/>
          <p:nvPr/>
        </p:nvSpPr>
        <p:spPr>
          <a:xfrm>
            <a:off x="2867506" y="2505462"/>
            <a:ext cx="922052" cy="328513"/>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tx1"/>
                </a:solidFill>
              </a:rPr>
              <a:t>bytebuffer</a:t>
            </a:r>
            <a:endParaRPr lang="en-US" sz="1100" dirty="0">
              <a:solidFill>
                <a:schemeClr val="tx1"/>
              </a:solidFill>
            </a:endParaRPr>
          </a:p>
        </p:txBody>
      </p:sp>
      <p:sp>
        <p:nvSpPr>
          <p:cNvPr id="56" name="Flowchart: Connector 55">
            <a:extLst>
              <a:ext uri="{FF2B5EF4-FFF2-40B4-BE49-F238E27FC236}">
                <a16:creationId xmlns="" xmlns:a16="http://schemas.microsoft.com/office/drawing/2014/main" id="{63DA7B3A-9CF5-4653-AEC5-64957C336F90}"/>
              </a:ext>
            </a:extLst>
          </p:cNvPr>
          <p:cNvSpPr/>
          <p:nvPr/>
        </p:nvSpPr>
        <p:spPr>
          <a:xfrm>
            <a:off x="2772976" y="2163217"/>
            <a:ext cx="208696" cy="189462"/>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a:t>
            </a:r>
            <a:endParaRPr lang="en-US" sz="100" dirty="0"/>
          </a:p>
        </p:txBody>
      </p:sp>
      <p:sp>
        <p:nvSpPr>
          <p:cNvPr id="57" name="Rounded Rectangle 13">
            <a:extLst>
              <a:ext uri="{FF2B5EF4-FFF2-40B4-BE49-F238E27FC236}">
                <a16:creationId xmlns="" xmlns:a16="http://schemas.microsoft.com/office/drawing/2014/main" id="{10A97E75-0115-40E9-92AE-E1E9DE17D735}"/>
              </a:ext>
            </a:extLst>
          </p:cNvPr>
          <p:cNvSpPr/>
          <p:nvPr/>
        </p:nvSpPr>
        <p:spPr>
          <a:xfrm>
            <a:off x="3024351" y="2211436"/>
            <a:ext cx="505516" cy="202059"/>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tx1"/>
                </a:solidFill>
              </a:rPr>
              <a:t>obj</a:t>
            </a:r>
            <a:endParaRPr lang="en-US" sz="1100" dirty="0">
              <a:solidFill>
                <a:schemeClr val="tx1"/>
              </a:solidFill>
            </a:endParaRPr>
          </a:p>
        </p:txBody>
      </p:sp>
      <p:sp>
        <p:nvSpPr>
          <p:cNvPr id="58" name="TextBox 57">
            <a:extLst>
              <a:ext uri="{FF2B5EF4-FFF2-40B4-BE49-F238E27FC236}">
                <a16:creationId xmlns="" xmlns:a16="http://schemas.microsoft.com/office/drawing/2014/main" id="{0DD12E89-D2B3-4A4C-8354-118D81F9183C}"/>
              </a:ext>
            </a:extLst>
          </p:cNvPr>
          <p:cNvSpPr txBox="1"/>
          <p:nvPr/>
        </p:nvSpPr>
        <p:spPr>
          <a:xfrm>
            <a:off x="4707761" y="2159062"/>
            <a:ext cx="889148" cy="169277"/>
          </a:xfrm>
          <a:prstGeom prst="rect">
            <a:avLst/>
          </a:prstGeom>
          <a:noFill/>
        </p:spPr>
        <p:txBody>
          <a:bodyPr vert="horz" wrap="square" lIns="0" tIns="0" rIns="0" bIns="0" rtlCol="0">
            <a:spAutoFit/>
          </a:bodyPr>
          <a:lstStyle/>
          <a:p>
            <a:r>
              <a:rPr lang="en-US" sz="1100" dirty="0">
                <a:solidFill>
                  <a:srgbClr val="003C71"/>
                </a:solidFill>
              </a:rPr>
              <a:t>Heap</a:t>
            </a:r>
          </a:p>
        </p:txBody>
      </p:sp>
      <p:sp>
        <p:nvSpPr>
          <p:cNvPr id="59" name="TextBox 58">
            <a:extLst>
              <a:ext uri="{FF2B5EF4-FFF2-40B4-BE49-F238E27FC236}">
                <a16:creationId xmlns="" xmlns:a16="http://schemas.microsoft.com/office/drawing/2014/main" id="{31F24638-93AF-4F8B-8FAF-7BCA1C57C97F}"/>
              </a:ext>
            </a:extLst>
          </p:cNvPr>
          <p:cNvSpPr txBox="1"/>
          <p:nvPr/>
        </p:nvSpPr>
        <p:spPr>
          <a:xfrm>
            <a:off x="4536550" y="2566792"/>
            <a:ext cx="922052" cy="173408"/>
          </a:xfrm>
          <a:prstGeom prst="rect">
            <a:avLst/>
          </a:prstGeom>
          <a:noFill/>
        </p:spPr>
        <p:txBody>
          <a:bodyPr vert="horz" wrap="square" lIns="0" tIns="0" rIns="0" bIns="0" rtlCol="0">
            <a:spAutoFit/>
          </a:bodyPr>
          <a:lstStyle/>
          <a:p>
            <a:r>
              <a:rPr lang="en-US" sz="1100" dirty="0">
                <a:solidFill>
                  <a:srgbClr val="003C71"/>
                </a:solidFill>
              </a:rPr>
              <a:t>Off-heap</a:t>
            </a:r>
          </a:p>
        </p:txBody>
      </p:sp>
      <p:sp>
        <p:nvSpPr>
          <p:cNvPr id="60" name="Rectangle: Rounded Corners 69">
            <a:extLst>
              <a:ext uri="{FF2B5EF4-FFF2-40B4-BE49-F238E27FC236}">
                <a16:creationId xmlns="" xmlns:a16="http://schemas.microsoft.com/office/drawing/2014/main" id="{C46FA5CF-AF06-4AA6-B59B-93FDB748FAE9}"/>
              </a:ext>
            </a:extLst>
          </p:cNvPr>
          <p:cNvSpPr/>
          <p:nvPr/>
        </p:nvSpPr>
        <p:spPr>
          <a:xfrm>
            <a:off x="6451426" y="2148058"/>
            <a:ext cx="1180075" cy="645683"/>
          </a:xfrm>
          <a:prstGeom prst="roundRect">
            <a:avLst/>
          </a:prstGeom>
          <a:solidFill>
            <a:schemeClr val="accent5">
              <a:lumMod val="60000"/>
              <a:lumOff val="40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Shuffle</a:t>
            </a:r>
          </a:p>
          <a:p>
            <a:pPr algn="ctr"/>
            <a:r>
              <a:rPr lang="en-US" sz="1100" dirty="0"/>
              <a:t>Writer(new)</a:t>
            </a:r>
          </a:p>
        </p:txBody>
      </p:sp>
      <p:sp>
        <p:nvSpPr>
          <p:cNvPr id="61" name="Rectangle: Rounded Corners 70">
            <a:extLst>
              <a:ext uri="{FF2B5EF4-FFF2-40B4-BE49-F238E27FC236}">
                <a16:creationId xmlns="" xmlns:a16="http://schemas.microsoft.com/office/drawing/2014/main" id="{21F37F91-EA71-43B9-9FE6-F0146758AB15}"/>
              </a:ext>
            </a:extLst>
          </p:cNvPr>
          <p:cNvSpPr/>
          <p:nvPr/>
        </p:nvSpPr>
        <p:spPr>
          <a:xfrm>
            <a:off x="8088798" y="2148893"/>
            <a:ext cx="1180075" cy="644848"/>
          </a:xfrm>
          <a:prstGeom prst="roundRect">
            <a:avLst/>
          </a:prstGeom>
          <a:solidFill>
            <a:schemeClr val="accent5">
              <a:lumMod val="60000"/>
              <a:lumOff val="40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Shuffle</a:t>
            </a:r>
          </a:p>
          <a:p>
            <a:pPr algn="ctr"/>
            <a:r>
              <a:rPr lang="en-US" sz="1100" dirty="0"/>
              <a:t>Reader(new)</a:t>
            </a:r>
          </a:p>
        </p:txBody>
      </p:sp>
      <p:sp>
        <p:nvSpPr>
          <p:cNvPr id="62" name="Rounded Rectangle 13">
            <a:extLst>
              <a:ext uri="{FF2B5EF4-FFF2-40B4-BE49-F238E27FC236}">
                <a16:creationId xmlns="" xmlns:a16="http://schemas.microsoft.com/office/drawing/2014/main" id="{10A97E75-0115-40E9-92AE-E1E9DE17D735}"/>
              </a:ext>
            </a:extLst>
          </p:cNvPr>
          <p:cNvSpPr/>
          <p:nvPr/>
        </p:nvSpPr>
        <p:spPr>
          <a:xfrm>
            <a:off x="7551244" y="2176547"/>
            <a:ext cx="505516" cy="202059"/>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tx1"/>
                </a:solidFill>
              </a:rPr>
              <a:t>obj</a:t>
            </a:r>
            <a:endParaRPr lang="en-US" sz="1100" dirty="0">
              <a:solidFill>
                <a:schemeClr val="tx1"/>
              </a:solidFill>
            </a:endParaRPr>
          </a:p>
        </p:txBody>
      </p:sp>
      <p:sp>
        <p:nvSpPr>
          <p:cNvPr id="63" name="Rounded Rectangle 13">
            <a:extLst>
              <a:ext uri="{FF2B5EF4-FFF2-40B4-BE49-F238E27FC236}">
                <a16:creationId xmlns="" xmlns:a16="http://schemas.microsoft.com/office/drawing/2014/main" id="{E40155EF-1E9F-4AFE-8A71-8AACEF01E968}"/>
              </a:ext>
            </a:extLst>
          </p:cNvPr>
          <p:cNvSpPr/>
          <p:nvPr/>
        </p:nvSpPr>
        <p:spPr>
          <a:xfrm>
            <a:off x="7394399" y="2470573"/>
            <a:ext cx="922052" cy="328513"/>
          </a:xfrm>
          <a:prstGeom prst="round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chemeClr val="tx1"/>
                </a:solidFill>
              </a:rPr>
              <a:t>bytebuffer</a:t>
            </a:r>
            <a:endParaRPr lang="en-US" sz="1100" dirty="0">
              <a:solidFill>
                <a:schemeClr val="tx1"/>
              </a:solidFill>
            </a:endParaRPr>
          </a:p>
        </p:txBody>
      </p:sp>
      <p:sp>
        <p:nvSpPr>
          <p:cNvPr id="64" name="Flowchart: Connector 63">
            <a:extLst>
              <a:ext uri="{FF2B5EF4-FFF2-40B4-BE49-F238E27FC236}">
                <a16:creationId xmlns="" xmlns:a16="http://schemas.microsoft.com/office/drawing/2014/main" id="{63DA7B3A-9CF5-4653-AEC5-64957C336F90}"/>
              </a:ext>
            </a:extLst>
          </p:cNvPr>
          <p:cNvSpPr/>
          <p:nvPr/>
        </p:nvSpPr>
        <p:spPr>
          <a:xfrm>
            <a:off x="7307835" y="2104904"/>
            <a:ext cx="208696" cy="189462"/>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1</a:t>
            </a:r>
            <a:endParaRPr lang="en-US" sz="100" dirty="0"/>
          </a:p>
        </p:txBody>
      </p:sp>
      <p:sp>
        <p:nvSpPr>
          <p:cNvPr id="65" name="TextBox 64">
            <a:extLst>
              <a:ext uri="{FF2B5EF4-FFF2-40B4-BE49-F238E27FC236}">
                <a16:creationId xmlns="" xmlns:a16="http://schemas.microsoft.com/office/drawing/2014/main" id="{1E3F1B67-20D9-4C48-B239-2481D98C93C9}"/>
              </a:ext>
            </a:extLst>
          </p:cNvPr>
          <p:cNvSpPr txBox="1"/>
          <p:nvPr/>
        </p:nvSpPr>
        <p:spPr>
          <a:xfrm>
            <a:off x="9226869" y="2186131"/>
            <a:ext cx="889148" cy="169277"/>
          </a:xfrm>
          <a:prstGeom prst="rect">
            <a:avLst/>
          </a:prstGeom>
          <a:noFill/>
        </p:spPr>
        <p:txBody>
          <a:bodyPr vert="horz" wrap="square" lIns="0" tIns="0" rIns="0" bIns="0" rtlCol="0">
            <a:spAutoFit/>
          </a:bodyPr>
          <a:lstStyle/>
          <a:p>
            <a:r>
              <a:rPr lang="en-US" sz="1100" dirty="0">
                <a:solidFill>
                  <a:srgbClr val="003C71"/>
                </a:solidFill>
              </a:rPr>
              <a:t>Heap</a:t>
            </a:r>
          </a:p>
        </p:txBody>
      </p:sp>
      <p:sp>
        <p:nvSpPr>
          <p:cNvPr id="66" name="TextBox 65">
            <a:extLst>
              <a:ext uri="{FF2B5EF4-FFF2-40B4-BE49-F238E27FC236}">
                <a16:creationId xmlns="" xmlns:a16="http://schemas.microsoft.com/office/drawing/2014/main" id="{F78BB9B5-186E-4465-8C6F-05DB5585BCC6}"/>
              </a:ext>
            </a:extLst>
          </p:cNvPr>
          <p:cNvSpPr txBox="1"/>
          <p:nvPr/>
        </p:nvSpPr>
        <p:spPr>
          <a:xfrm>
            <a:off x="9000519" y="2620333"/>
            <a:ext cx="922052" cy="173408"/>
          </a:xfrm>
          <a:prstGeom prst="rect">
            <a:avLst/>
          </a:prstGeom>
          <a:noFill/>
        </p:spPr>
        <p:txBody>
          <a:bodyPr vert="horz" wrap="square" lIns="0" tIns="0" rIns="0" bIns="0" rtlCol="0">
            <a:spAutoFit/>
          </a:bodyPr>
          <a:lstStyle/>
          <a:p>
            <a:r>
              <a:rPr lang="en-US" sz="1100" dirty="0">
                <a:solidFill>
                  <a:srgbClr val="003C71"/>
                </a:solidFill>
              </a:rPr>
              <a:t>Off-heap</a:t>
            </a:r>
          </a:p>
        </p:txBody>
      </p:sp>
      <p:sp>
        <p:nvSpPr>
          <p:cNvPr id="67" name="Flowchart: Connector 66">
            <a:extLst>
              <a:ext uri="{FF2B5EF4-FFF2-40B4-BE49-F238E27FC236}">
                <a16:creationId xmlns="" xmlns:a16="http://schemas.microsoft.com/office/drawing/2014/main" id="{A970C6A6-5A65-42BC-B97A-053F42F58899}"/>
              </a:ext>
            </a:extLst>
          </p:cNvPr>
          <p:cNvSpPr/>
          <p:nvPr/>
        </p:nvSpPr>
        <p:spPr>
          <a:xfrm>
            <a:off x="7185702" y="2657831"/>
            <a:ext cx="208696" cy="189462"/>
          </a:xfrm>
          <a:prstGeom prst="flowChartConnector">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a:t>2</a:t>
            </a:r>
            <a:endParaRPr lang="en-US" sz="100" dirty="0"/>
          </a:p>
        </p:txBody>
      </p:sp>
      <p:sp>
        <p:nvSpPr>
          <p:cNvPr id="68" name="Slide Number Placeholder 67"/>
          <p:cNvSpPr>
            <a:spLocks noGrp="1"/>
          </p:cNvSpPr>
          <p:nvPr>
            <p:ph type="sldNum" sz="quarter" idx="12"/>
          </p:nvPr>
        </p:nvSpPr>
        <p:spPr/>
        <p:txBody>
          <a:bodyPr/>
          <a:lstStyle/>
          <a:p>
            <a:fld id="{23DA1535-9662-4DA1-90E6-99F9E40A23BB}" type="slidenum">
              <a:rPr lang="en-US" smtClean="0"/>
              <a:t>17</a:t>
            </a:fld>
            <a:endParaRPr lang="en-US"/>
          </a:p>
        </p:txBody>
      </p:sp>
    </p:spTree>
    <p:extLst>
      <p:ext uri="{BB962C8B-B14F-4D97-AF65-F5344CB8AC3E}">
        <p14:creationId xmlns:p14="http://schemas.microsoft.com/office/powerpoint/2010/main" val="262826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95414" y="1604434"/>
            <a:ext cx="3132495" cy="159213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Slide Number Placeholder 1"/>
          <p:cNvSpPr>
            <a:spLocks noGrp="1"/>
          </p:cNvSpPr>
          <p:nvPr>
            <p:ph type="sldNum" sz="quarter" idx="12"/>
          </p:nvPr>
        </p:nvSpPr>
        <p:spPr/>
        <p:txBody>
          <a:bodyPr/>
          <a:lstStyle/>
          <a:p>
            <a:fld id="{23DA1535-9662-4DA1-90E6-99F9E40A23BB}" type="slidenum">
              <a:rPr lang="en-US" smtClean="0">
                <a:solidFill>
                  <a:prstClr val="white"/>
                </a:solidFill>
              </a:rPr>
              <a:pPr/>
              <a:t>18</a:t>
            </a:fld>
            <a:endParaRPr lang="en-US">
              <a:solidFill>
                <a:prstClr val="white"/>
              </a:solidFill>
            </a:endParaRPr>
          </a:p>
        </p:txBody>
      </p:sp>
      <p:sp>
        <p:nvSpPr>
          <p:cNvPr id="3" name="Title 2"/>
          <p:cNvSpPr>
            <a:spLocks noGrp="1"/>
          </p:cNvSpPr>
          <p:nvPr>
            <p:ph type="title"/>
          </p:nvPr>
        </p:nvSpPr>
        <p:spPr/>
        <p:txBody>
          <a:bodyPr/>
          <a:lstStyle/>
          <a:p>
            <a:r>
              <a:rPr lang="en-US" altLang="zh-CN" dirty="0" smtClean="0"/>
              <a:t>PMoF Design </a:t>
            </a:r>
            <a:endParaRPr lang="en-US" dirty="0"/>
          </a:p>
        </p:txBody>
      </p:sp>
      <p:sp>
        <p:nvSpPr>
          <p:cNvPr id="4" name="Content Placeholder 3"/>
          <p:cNvSpPr>
            <a:spLocks noGrp="1"/>
          </p:cNvSpPr>
          <p:nvPr>
            <p:ph sz="quarter" idx="13"/>
          </p:nvPr>
        </p:nvSpPr>
        <p:spPr>
          <a:xfrm>
            <a:off x="607484" y="1604434"/>
            <a:ext cx="7213325" cy="4567767"/>
          </a:xfrm>
        </p:spPr>
        <p:txBody>
          <a:bodyPr/>
          <a:lstStyle/>
          <a:p>
            <a:pPr>
              <a:spcBef>
                <a:spcPts val="600"/>
              </a:spcBef>
            </a:pPr>
            <a:r>
              <a:rPr lang="en-US" sz="2000" dirty="0" smtClean="0"/>
              <a:t>A new PMoF shuffle manager</a:t>
            </a:r>
          </a:p>
          <a:p>
            <a:pPr marL="342900" indent="-342900">
              <a:spcBef>
                <a:spcPts val="600"/>
              </a:spcBef>
              <a:buFont typeface="Arial" panose="020B0604020202020204" pitchFamily="34" charset="0"/>
              <a:buChar char="•"/>
            </a:pPr>
            <a:r>
              <a:rPr lang="en-US" sz="2000" dirty="0" smtClean="0"/>
              <a:t>Implements both sort &amp; sort </a:t>
            </a:r>
            <a:r>
              <a:rPr lang="en-US" altLang="zh-CN" sz="2000" dirty="0" err="1" smtClean="0"/>
              <a:t>bypassmergesort</a:t>
            </a:r>
            <a:r>
              <a:rPr lang="en-US" sz="2000" dirty="0" err="1" smtClean="0"/>
              <a:t>shuffle</a:t>
            </a:r>
            <a:r>
              <a:rPr lang="en-US" sz="2000" dirty="0" smtClean="0"/>
              <a:t> </a:t>
            </a:r>
          </a:p>
          <a:p>
            <a:pPr marL="342900" indent="-342900">
              <a:spcBef>
                <a:spcPts val="600"/>
              </a:spcBef>
              <a:buFont typeface="Arial" panose="020B0604020202020204" pitchFamily="34" charset="0"/>
              <a:buChar char="•"/>
            </a:pPr>
            <a:r>
              <a:rPr lang="en-US" sz="2000" dirty="0" smtClean="0"/>
              <a:t>Leveraging PMDK libpmemobj library for write with efficient JNI wrapper</a:t>
            </a:r>
          </a:p>
          <a:p>
            <a:pPr marL="342900" indent="-342900">
              <a:spcBef>
                <a:spcPts val="600"/>
              </a:spcBef>
              <a:buFont typeface="Arial" panose="020B0604020202020204" pitchFamily="34" charset="0"/>
              <a:buChar char="•"/>
            </a:pPr>
            <a:r>
              <a:rPr lang="en-US" sz="2000" dirty="0" smtClean="0"/>
              <a:t>Transactional write support ensure high data consistency </a:t>
            </a:r>
          </a:p>
          <a:p>
            <a:pPr marL="342900" indent="-342900">
              <a:spcBef>
                <a:spcPts val="600"/>
              </a:spcBef>
              <a:buFont typeface="Arial" panose="020B0604020202020204" pitchFamily="34" charset="0"/>
              <a:buChar char="•"/>
            </a:pPr>
            <a:r>
              <a:rPr lang="en-US" altLang="zh-CN" sz="2000" dirty="0" smtClean="0"/>
              <a:t>Failover support: </a:t>
            </a:r>
            <a:r>
              <a:rPr lang="en-US" sz="2000" dirty="0"/>
              <a:t>support multiple executor processes to get </a:t>
            </a:r>
            <a:r>
              <a:rPr lang="en-US" sz="2000" dirty="0" smtClean="0"/>
              <a:t>multiple PMEM namespace in </a:t>
            </a:r>
            <a:r>
              <a:rPr lang="en-US" sz="2000" dirty="0" err="1" smtClean="0"/>
              <a:t>devdax</a:t>
            </a:r>
            <a:r>
              <a:rPr lang="en-US" sz="2000" dirty="0" smtClean="0"/>
              <a:t> mode and </a:t>
            </a:r>
            <a:r>
              <a:rPr lang="en-US" sz="2000" dirty="0"/>
              <a:t>also be able to </a:t>
            </a:r>
            <a:r>
              <a:rPr lang="en-US" sz="2000" dirty="0" smtClean="0"/>
              <a:t>re-open the </a:t>
            </a:r>
            <a:r>
              <a:rPr lang="en-US" sz="2000" dirty="0"/>
              <a:t>same device when </a:t>
            </a:r>
            <a:r>
              <a:rPr lang="en-US" sz="2000" dirty="0" smtClean="0"/>
              <a:t>failover</a:t>
            </a:r>
          </a:p>
          <a:p>
            <a:pPr marL="342900" indent="-342900">
              <a:spcBef>
                <a:spcPts val="600"/>
              </a:spcBef>
              <a:buFont typeface="Arial" panose="020B0604020202020204" pitchFamily="34" charset="0"/>
              <a:buChar char="•"/>
            </a:pPr>
            <a:r>
              <a:rPr lang="en-US" sz="2000" dirty="0" smtClean="0"/>
              <a:t>External sorter: support data spill to PMEM device </a:t>
            </a:r>
          </a:p>
          <a:p>
            <a:pPr>
              <a:spcBef>
                <a:spcPts val="600"/>
              </a:spcBef>
            </a:pPr>
            <a:r>
              <a:rPr lang="en-US" altLang="zh-CN" sz="2000" dirty="0" smtClean="0"/>
              <a:t>RDMA</a:t>
            </a:r>
            <a:endParaRPr lang="en-US" sz="2000" dirty="0" smtClean="0"/>
          </a:p>
          <a:p>
            <a:pPr marL="342900" indent="-342900">
              <a:spcBef>
                <a:spcPts val="600"/>
              </a:spcBef>
              <a:buFont typeface="Arial" panose="020B0604020202020204" pitchFamily="34" charset="0"/>
              <a:buChar char="•"/>
            </a:pPr>
            <a:r>
              <a:rPr lang="en-US" sz="2000" dirty="0" smtClean="0"/>
              <a:t>Using HPNL (high performance network library) for RDMA networking </a:t>
            </a:r>
          </a:p>
          <a:p>
            <a:pPr marL="342900" indent="-342900">
              <a:spcBef>
                <a:spcPts val="600"/>
              </a:spcBef>
              <a:buFont typeface="Arial" panose="020B0604020202020204" pitchFamily="34" charset="0"/>
              <a:buChar char="•"/>
            </a:pPr>
            <a:endParaRPr lang="en-US" dirty="0"/>
          </a:p>
        </p:txBody>
      </p:sp>
      <p:sp>
        <p:nvSpPr>
          <p:cNvPr id="5" name="Rectangle 4"/>
          <p:cNvSpPr/>
          <p:nvPr/>
        </p:nvSpPr>
        <p:spPr>
          <a:xfrm>
            <a:off x="8582836" y="2659495"/>
            <a:ext cx="1703351" cy="45369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ts val="1600"/>
              </a:lnSpc>
            </a:pPr>
            <a:r>
              <a:rPr lang="en-US" dirty="0">
                <a:solidFill>
                  <a:prstClr val="white"/>
                </a:solidFill>
              </a:rPr>
              <a:t>PMDK: </a:t>
            </a:r>
            <a:r>
              <a:rPr lang="en-US" dirty="0" err="1">
                <a:solidFill>
                  <a:prstClr val="white"/>
                </a:solidFill>
              </a:rPr>
              <a:t>libpmemobj</a:t>
            </a:r>
            <a:endParaRPr lang="en-US" dirty="0">
              <a:solidFill>
                <a:prstClr val="white"/>
              </a:solidFill>
            </a:endParaRPr>
          </a:p>
        </p:txBody>
      </p:sp>
      <p:sp>
        <p:nvSpPr>
          <p:cNvPr id="7" name="Rectangle 6"/>
          <p:cNvSpPr/>
          <p:nvPr/>
        </p:nvSpPr>
        <p:spPr>
          <a:xfrm>
            <a:off x="8506048" y="3243099"/>
            <a:ext cx="1780140" cy="47333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prstClr val="white"/>
                </a:solidFill>
              </a:rPr>
              <a:t>DCPMM</a:t>
            </a:r>
          </a:p>
        </p:txBody>
      </p:sp>
      <p:sp>
        <p:nvSpPr>
          <p:cNvPr id="8" name="Rectangle 7"/>
          <p:cNvSpPr/>
          <p:nvPr/>
        </p:nvSpPr>
        <p:spPr>
          <a:xfrm>
            <a:off x="10339976" y="3242280"/>
            <a:ext cx="1266541" cy="47415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prstClr val="white"/>
                </a:solidFill>
              </a:rPr>
              <a:t>RNIC</a:t>
            </a:r>
            <a:endParaRPr lang="en-US" dirty="0">
              <a:solidFill>
                <a:prstClr val="white"/>
              </a:solidFill>
            </a:endParaRPr>
          </a:p>
        </p:txBody>
      </p:sp>
      <p:sp>
        <p:nvSpPr>
          <p:cNvPr id="9" name="Rectangle 8"/>
          <p:cNvSpPr/>
          <p:nvPr/>
        </p:nvSpPr>
        <p:spPr>
          <a:xfrm>
            <a:off x="10339976" y="2367652"/>
            <a:ext cx="1183341" cy="74553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prstClr val="white"/>
                </a:solidFill>
              </a:rPr>
              <a:t>HPNL</a:t>
            </a:r>
          </a:p>
        </p:txBody>
      </p:sp>
      <p:sp>
        <p:nvSpPr>
          <p:cNvPr id="10" name="Rectangle 9"/>
          <p:cNvSpPr/>
          <p:nvPr/>
        </p:nvSpPr>
        <p:spPr>
          <a:xfrm>
            <a:off x="8582835" y="1733523"/>
            <a:ext cx="2940481" cy="505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prstClr val="white"/>
                </a:solidFill>
              </a:rPr>
              <a:t>Pmof</a:t>
            </a:r>
            <a:r>
              <a:rPr lang="en-US" dirty="0">
                <a:solidFill>
                  <a:prstClr val="white"/>
                </a:solidFill>
              </a:rPr>
              <a:t> Shuffle Manager</a:t>
            </a:r>
          </a:p>
        </p:txBody>
      </p:sp>
      <p:sp>
        <p:nvSpPr>
          <p:cNvPr id="11" name="Rectangle 10"/>
          <p:cNvSpPr/>
          <p:nvPr/>
        </p:nvSpPr>
        <p:spPr>
          <a:xfrm>
            <a:off x="8582836" y="2367652"/>
            <a:ext cx="1703352" cy="2453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prstClr val="white"/>
                </a:solidFill>
              </a:rPr>
              <a:t>JNI</a:t>
            </a:r>
          </a:p>
        </p:txBody>
      </p:sp>
    </p:spTree>
    <p:extLst>
      <p:ext uri="{BB962C8B-B14F-4D97-AF65-F5344CB8AC3E}">
        <p14:creationId xmlns:p14="http://schemas.microsoft.com/office/powerpoint/2010/main" val="353194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21CA095-47C1-406F-8FED-5ADE5F10428C}" type="slidenum">
              <a:rPr lang="en-US" smtClean="0"/>
              <a:t>19</a:t>
            </a:fld>
            <a:endParaRPr lang="en-US" dirty="0"/>
          </a:p>
        </p:txBody>
      </p:sp>
      <p:sp>
        <p:nvSpPr>
          <p:cNvPr id="2" name="Title 1"/>
          <p:cNvSpPr>
            <a:spLocks noGrp="1"/>
          </p:cNvSpPr>
          <p:nvPr>
            <p:ph type="title"/>
          </p:nvPr>
        </p:nvSpPr>
        <p:spPr/>
        <p:txBody>
          <a:bodyPr/>
          <a:lstStyle/>
          <a:p>
            <a:r>
              <a:rPr lang="en-US" dirty="0" smtClean="0"/>
              <a:t>HPNL: High performance network library for bigdata applications </a:t>
            </a:r>
            <a:endParaRPr lang="en-US" dirty="0"/>
          </a:p>
        </p:txBody>
      </p:sp>
      <p:sp>
        <p:nvSpPr>
          <p:cNvPr id="3" name="Content Placeholder 2"/>
          <p:cNvSpPr>
            <a:spLocks noGrp="1"/>
          </p:cNvSpPr>
          <p:nvPr>
            <p:ph sz="quarter" idx="13"/>
          </p:nvPr>
        </p:nvSpPr>
        <p:spPr>
          <a:xfrm>
            <a:off x="607485" y="1604434"/>
            <a:ext cx="6437870" cy="4086361"/>
          </a:xfrm>
        </p:spPr>
        <p:txBody>
          <a:bodyPr>
            <a:noAutofit/>
          </a:bodyPr>
          <a:lstStyle/>
          <a:p>
            <a:pPr>
              <a:spcBef>
                <a:spcPts val="600"/>
              </a:spcBef>
            </a:pPr>
            <a:r>
              <a:rPr lang="en-US" sz="1200" dirty="0" smtClean="0">
                <a:latin typeface="+mn-ea"/>
              </a:rPr>
              <a:t>HPNL: high performance network library </a:t>
            </a:r>
          </a:p>
          <a:p>
            <a:pPr>
              <a:spcBef>
                <a:spcPts val="600"/>
              </a:spcBef>
            </a:pPr>
            <a:r>
              <a:rPr lang="en-US" sz="1200" dirty="0" smtClean="0">
                <a:latin typeface="+mn-ea"/>
              </a:rPr>
              <a:t>Zero-copy approach</a:t>
            </a:r>
          </a:p>
          <a:p>
            <a:pPr lvl="1">
              <a:spcBef>
                <a:spcPts val="600"/>
              </a:spcBef>
            </a:pPr>
            <a:r>
              <a:rPr lang="en-US" sz="1200" dirty="0" smtClean="0">
                <a:latin typeface="+mn-ea"/>
              </a:rPr>
              <a:t>The HPNL buffer allowed to be directly used by application without copying data between HPNL buffer and application buffer.</a:t>
            </a:r>
          </a:p>
          <a:p>
            <a:pPr lvl="1">
              <a:spcBef>
                <a:spcPts val="600"/>
              </a:spcBef>
            </a:pPr>
            <a:r>
              <a:rPr lang="en-US" sz="1200" dirty="0" smtClean="0">
                <a:latin typeface="+mn-ea"/>
              </a:rPr>
              <a:t>Thanks to RDMA, it supporting user-space to kernel-space zero-copy. </a:t>
            </a:r>
          </a:p>
          <a:p>
            <a:pPr>
              <a:spcBef>
                <a:spcPts val="600"/>
              </a:spcBef>
            </a:pPr>
            <a:r>
              <a:rPr lang="en-US" sz="1200" dirty="0" smtClean="0">
                <a:latin typeface="+mn-ea"/>
              </a:rPr>
              <a:t>Threading model</a:t>
            </a:r>
          </a:p>
          <a:p>
            <a:pPr lvl="1">
              <a:spcBef>
                <a:spcPts val="600"/>
              </a:spcBef>
            </a:pPr>
            <a:r>
              <a:rPr lang="en-US" sz="1200" dirty="0" smtClean="0">
                <a:latin typeface="+mn-ea"/>
              </a:rPr>
              <a:t>Implements the Proactor model. </a:t>
            </a:r>
          </a:p>
          <a:p>
            <a:pPr lvl="1">
              <a:spcBef>
                <a:spcPts val="600"/>
              </a:spcBef>
            </a:pPr>
            <a:r>
              <a:rPr lang="en-US" sz="1200" dirty="0" smtClean="0">
                <a:latin typeface="+mn-ea"/>
              </a:rPr>
              <a:t>Interrupt + polling approach to optimize HPNL thread. </a:t>
            </a:r>
          </a:p>
          <a:p>
            <a:pPr lvl="1">
              <a:spcBef>
                <a:spcPts val="600"/>
              </a:spcBef>
            </a:pPr>
            <a:r>
              <a:rPr lang="en-US" sz="1200" dirty="0" smtClean="0">
                <a:latin typeface="+mn-ea"/>
              </a:rPr>
              <a:t>Supports thread binding to specific core. </a:t>
            </a:r>
            <a:r>
              <a:rPr lang="zh-CN" altLang="en-US" sz="1200" dirty="0" smtClean="0">
                <a:latin typeface="+mn-ea"/>
              </a:rPr>
              <a:t> </a:t>
            </a:r>
            <a:endParaRPr lang="en-US" altLang="zh-CN" sz="1200" dirty="0" smtClean="0">
              <a:latin typeface="+mn-ea"/>
            </a:endParaRPr>
          </a:p>
          <a:p>
            <a:pPr>
              <a:spcBef>
                <a:spcPts val="600"/>
              </a:spcBef>
            </a:pPr>
            <a:r>
              <a:rPr lang="en-US" sz="1200" dirty="0" smtClean="0">
                <a:latin typeface="+mn-ea"/>
              </a:rPr>
              <a:t>HPNL interface</a:t>
            </a:r>
          </a:p>
          <a:p>
            <a:pPr lvl="1">
              <a:spcBef>
                <a:spcPts val="600"/>
              </a:spcBef>
            </a:pPr>
            <a:r>
              <a:rPr lang="en-US" sz="1200" dirty="0" smtClean="0">
                <a:latin typeface="+mn-ea"/>
              </a:rPr>
              <a:t>C/C++ and Java interface.</a:t>
            </a:r>
          </a:p>
          <a:p>
            <a:pPr lvl="1">
              <a:spcBef>
                <a:spcPts val="600"/>
              </a:spcBef>
            </a:pPr>
            <a:r>
              <a:rPr lang="en-US" sz="1200" dirty="0" smtClean="0">
                <a:latin typeface="+mn-ea"/>
              </a:rPr>
              <a:t>Supports send, receive, remote read, remote write semantics. </a:t>
            </a:r>
          </a:p>
          <a:p>
            <a:pPr lvl="1">
              <a:spcBef>
                <a:spcPts val="600"/>
              </a:spcBef>
            </a:pPr>
            <a:r>
              <a:rPr lang="en-US" sz="1200" dirty="0" smtClean="0">
                <a:latin typeface="+mn-ea"/>
              </a:rPr>
              <a:t>Pluggable buffer management interface. </a:t>
            </a:r>
          </a:p>
          <a:p>
            <a:pPr lvl="1">
              <a:spcBef>
                <a:spcPts val="600"/>
              </a:spcBef>
            </a:pPr>
            <a:r>
              <a:rPr lang="en-US" sz="1200" dirty="0" smtClean="0">
                <a:latin typeface="+mn-ea"/>
              </a:rPr>
              <a:t>Capable of using Persistent memory as RDMA buffer. </a:t>
            </a:r>
          </a:p>
          <a:p>
            <a:pPr marL="0" lvl="1" indent="0">
              <a:spcBef>
                <a:spcPts val="600"/>
              </a:spcBef>
              <a:buSzPct val="110000"/>
              <a:buNone/>
            </a:pPr>
            <a:r>
              <a:rPr lang="en-US" sz="1200" dirty="0">
                <a:solidFill>
                  <a:srgbClr val="0071C5"/>
                </a:solidFill>
                <a:latin typeface="+mn-ea"/>
              </a:rPr>
              <a:t>Open Source </a:t>
            </a:r>
          </a:p>
          <a:p>
            <a:pPr lvl="1">
              <a:spcBef>
                <a:spcPts val="600"/>
              </a:spcBef>
            </a:pPr>
            <a:r>
              <a:rPr lang="en-US" altLang="zh-CN" sz="1200" dirty="0">
                <a:latin typeface="+mn-ea"/>
              </a:rPr>
              <a:t>HPNL is Under internal opensource process, expected to be </a:t>
            </a:r>
            <a:r>
              <a:rPr lang="en-US" altLang="zh-CN" sz="1200" dirty="0" err="1">
                <a:latin typeface="+mn-ea"/>
              </a:rPr>
              <a:t>opensourced</a:t>
            </a:r>
            <a:r>
              <a:rPr lang="en-US" altLang="zh-CN" sz="1200" dirty="0">
                <a:latin typeface="+mn-ea"/>
              </a:rPr>
              <a:t> in Q2. </a:t>
            </a:r>
            <a:endParaRPr lang="en-US" sz="1200" dirty="0">
              <a:latin typeface="+mn-ea"/>
            </a:endParaRPr>
          </a:p>
        </p:txBody>
      </p:sp>
      <p:sp>
        <p:nvSpPr>
          <p:cNvPr id="6" name="Rectangle 5"/>
          <p:cNvSpPr/>
          <p:nvPr/>
        </p:nvSpPr>
        <p:spPr>
          <a:xfrm>
            <a:off x="7378833" y="5148739"/>
            <a:ext cx="4455470" cy="73340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t>Server</a:t>
            </a:r>
          </a:p>
        </p:txBody>
      </p:sp>
      <p:sp>
        <p:nvSpPr>
          <p:cNvPr id="7" name="Rectangle 6"/>
          <p:cNvSpPr/>
          <p:nvPr/>
        </p:nvSpPr>
        <p:spPr>
          <a:xfrm>
            <a:off x="7378832" y="2866747"/>
            <a:ext cx="4448793" cy="8474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Demultiplexer</a:t>
            </a:r>
            <a:endParaRPr lang="en-US" sz="1400" dirty="0"/>
          </a:p>
        </p:txBody>
      </p:sp>
      <p:sp>
        <p:nvSpPr>
          <p:cNvPr id="8" name="Rectangle 7"/>
          <p:cNvSpPr/>
          <p:nvPr/>
        </p:nvSpPr>
        <p:spPr>
          <a:xfrm>
            <a:off x="7576987" y="5150309"/>
            <a:ext cx="843113" cy="2545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Core</a:t>
            </a:r>
            <a:endParaRPr lang="en-US" dirty="0"/>
          </a:p>
        </p:txBody>
      </p:sp>
      <p:sp>
        <p:nvSpPr>
          <p:cNvPr id="10" name="Rectangle 9"/>
          <p:cNvSpPr/>
          <p:nvPr/>
        </p:nvSpPr>
        <p:spPr>
          <a:xfrm>
            <a:off x="10810140" y="3825419"/>
            <a:ext cx="1024164" cy="12254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ectangle 10"/>
          <p:cNvSpPr/>
          <p:nvPr/>
        </p:nvSpPr>
        <p:spPr>
          <a:xfrm>
            <a:off x="8590418" y="3818208"/>
            <a:ext cx="1032872" cy="123199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Rectangle 11"/>
          <p:cNvSpPr/>
          <p:nvPr/>
        </p:nvSpPr>
        <p:spPr>
          <a:xfrm>
            <a:off x="9706321" y="3818207"/>
            <a:ext cx="1032872" cy="123199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ectangle 12"/>
          <p:cNvSpPr/>
          <p:nvPr/>
        </p:nvSpPr>
        <p:spPr>
          <a:xfrm>
            <a:off x="7378834" y="3825419"/>
            <a:ext cx="1143323" cy="12254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Rectangle 14"/>
          <p:cNvSpPr/>
          <p:nvPr/>
        </p:nvSpPr>
        <p:spPr>
          <a:xfrm>
            <a:off x="9096011" y="3393170"/>
            <a:ext cx="1054557" cy="25532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err="1" smtClean="0"/>
              <a:t>Epoll</a:t>
            </a:r>
            <a:r>
              <a:rPr lang="en-US" sz="1050" dirty="0" smtClean="0"/>
              <a:t> + </a:t>
            </a:r>
            <a:r>
              <a:rPr lang="en-US" sz="1050" dirty="0" err="1" smtClean="0"/>
              <a:t>fi_wait</a:t>
            </a:r>
            <a:r>
              <a:rPr lang="en-US" sz="1050" dirty="0" smtClean="0"/>
              <a:t> </a:t>
            </a:r>
            <a:endParaRPr lang="en-US" sz="1050" dirty="0"/>
          </a:p>
        </p:txBody>
      </p:sp>
      <p:sp>
        <p:nvSpPr>
          <p:cNvPr id="16" name="Rectangle 15"/>
          <p:cNvSpPr/>
          <p:nvPr/>
        </p:nvSpPr>
        <p:spPr>
          <a:xfrm>
            <a:off x="7385623" y="1647338"/>
            <a:ext cx="1116553" cy="6477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a:t>
            </a:r>
            <a:r>
              <a:rPr lang="en-US" altLang="zh-CN" sz="1400" dirty="0" err="1" smtClean="0"/>
              <a:t>1</a:t>
            </a:r>
            <a:endParaRPr lang="en-US" sz="1400" dirty="0"/>
          </a:p>
        </p:txBody>
      </p:sp>
      <p:sp>
        <p:nvSpPr>
          <p:cNvPr id="17" name="Rectangle 16"/>
          <p:cNvSpPr/>
          <p:nvPr/>
        </p:nvSpPr>
        <p:spPr>
          <a:xfrm>
            <a:off x="8505659" y="1647338"/>
            <a:ext cx="1116553" cy="6477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a:t>
            </a:r>
            <a:r>
              <a:rPr lang="en-US" altLang="zh-CN" sz="1400" dirty="0" err="1" smtClean="0"/>
              <a:t>2</a:t>
            </a:r>
            <a:endParaRPr lang="en-US" sz="1400" dirty="0"/>
          </a:p>
        </p:txBody>
      </p:sp>
      <p:sp>
        <p:nvSpPr>
          <p:cNvPr id="18" name="Rectangle 17"/>
          <p:cNvSpPr/>
          <p:nvPr/>
        </p:nvSpPr>
        <p:spPr>
          <a:xfrm>
            <a:off x="10724540" y="1647338"/>
            <a:ext cx="1116553" cy="6477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Client</a:t>
            </a:r>
            <a:r>
              <a:rPr lang="en-US" altLang="zh-CN" sz="1400" dirty="0" err="1" smtClean="0"/>
              <a:t>N</a:t>
            </a:r>
            <a:endParaRPr lang="en-US" sz="1400" dirty="0"/>
          </a:p>
        </p:txBody>
      </p:sp>
      <p:sp>
        <p:nvSpPr>
          <p:cNvPr id="19" name="Rectangle 18"/>
          <p:cNvSpPr/>
          <p:nvPr/>
        </p:nvSpPr>
        <p:spPr>
          <a:xfrm>
            <a:off x="9620036" y="1647338"/>
            <a:ext cx="1116553" cy="6477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p>
        </p:txBody>
      </p:sp>
      <p:sp>
        <p:nvSpPr>
          <p:cNvPr id="20" name="Rectangle 19"/>
          <p:cNvSpPr/>
          <p:nvPr/>
        </p:nvSpPr>
        <p:spPr>
          <a:xfrm>
            <a:off x="8664668" y="5150309"/>
            <a:ext cx="796289" cy="2545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Core</a:t>
            </a:r>
            <a:endParaRPr lang="en-US" dirty="0"/>
          </a:p>
        </p:txBody>
      </p:sp>
      <p:sp>
        <p:nvSpPr>
          <p:cNvPr id="21" name="Rectangle 20"/>
          <p:cNvSpPr/>
          <p:nvPr/>
        </p:nvSpPr>
        <p:spPr>
          <a:xfrm>
            <a:off x="9801226" y="5150309"/>
            <a:ext cx="919536" cy="2545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Core</a:t>
            </a:r>
            <a:endParaRPr lang="en-US" dirty="0"/>
          </a:p>
        </p:txBody>
      </p:sp>
      <p:sp>
        <p:nvSpPr>
          <p:cNvPr id="22" name="Rectangle 21"/>
          <p:cNvSpPr/>
          <p:nvPr/>
        </p:nvSpPr>
        <p:spPr>
          <a:xfrm>
            <a:off x="7385622" y="2338157"/>
            <a:ext cx="4442003" cy="39555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HPNL interface</a:t>
            </a:r>
            <a:endParaRPr lang="en-US" sz="1400" dirty="0"/>
          </a:p>
        </p:txBody>
      </p:sp>
      <p:sp>
        <p:nvSpPr>
          <p:cNvPr id="23" name="TextBox 22"/>
          <p:cNvSpPr txBox="1"/>
          <p:nvPr/>
        </p:nvSpPr>
        <p:spPr>
          <a:xfrm>
            <a:off x="7576987" y="3825419"/>
            <a:ext cx="843113" cy="261610"/>
          </a:xfrm>
          <a:prstGeom prst="rect">
            <a:avLst/>
          </a:prstGeom>
          <a:noFill/>
        </p:spPr>
        <p:txBody>
          <a:bodyPr wrap="square" rtlCol="0">
            <a:spAutoFit/>
          </a:bodyPr>
          <a:lstStyle/>
          <a:p>
            <a:r>
              <a:rPr lang="en-US" sz="1050" dirty="0" err="1" smtClean="0">
                <a:solidFill>
                  <a:schemeClr val="bg1"/>
                </a:solidFill>
              </a:rPr>
              <a:t>CQService</a:t>
            </a:r>
            <a:endParaRPr lang="en-US" sz="1050" dirty="0">
              <a:solidFill>
                <a:schemeClr val="bg1"/>
              </a:solidFill>
            </a:endParaRPr>
          </a:p>
        </p:txBody>
      </p:sp>
      <p:sp>
        <p:nvSpPr>
          <p:cNvPr id="24" name="TextBox 23"/>
          <p:cNvSpPr txBox="1"/>
          <p:nvPr/>
        </p:nvSpPr>
        <p:spPr>
          <a:xfrm>
            <a:off x="8748885" y="3842998"/>
            <a:ext cx="843113" cy="261610"/>
          </a:xfrm>
          <a:prstGeom prst="rect">
            <a:avLst/>
          </a:prstGeom>
          <a:noFill/>
        </p:spPr>
        <p:txBody>
          <a:bodyPr wrap="square" rtlCol="0">
            <a:spAutoFit/>
          </a:bodyPr>
          <a:lstStyle/>
          <a:p>
            <a:r>
              <a:rPr lang="en-US" sz="1050" dirty="0" err="1" smtClean="0">
                <a:solidFill>
                  <a:schemeClr val="bg1"/>
                </a:solidFill>
              </a:rPr>
              <a:t>CQService</a:t>
            </a:r>
            <a:endParaRPr lang="en-US" sz="1050" dirty="0">
              <a:solidFill>
                <a:schemeClr val="bg1"/>
              </a:solidFill>
            </a:endParaRPr>
          </a:p>
        </p:txBody>
      </p:sp>
      <p:sp>
        <p:nvSpPr>
          <p:cNvPr id="25" name="TextBox 24"/>
          <p:cNvSpPr txBox="1"/>
          <p:nvPr/>
        </p:nvSpPr>
        <p:spPr>
          <a:xfrm>
            <a:off x="9877648" y="3815675"/>
            <a:ext cx="843113" cy="261610"/>
          </a:xfrm>
          <a:prstGeom prst="rect">
            <a:avLst/>
          </a:prstGeom>
          <a:noFill/>
        </p:spPr>
        <p:txBody>
          <a:bodyPr wrap="square" rtlCol="0">
            <a:spAutoFit/>
          </a:bodyPr>
          <a:lstStyle/>
          <a:p>
            <a:r>
              <a:rPr lang="en-US" sz="1050" dirty="0" err="1" smtClean="0">
                <a:solidFill>
                  <a:schemeClr val="bg1"/>
                </a:solidFill>
              </a:rPr>
              <a:t>CQService</a:t>
            </a:r>
            <a:endParaRPr lang="en-US" sz="1050" dirty="0">
              <a:solidFill>
                <a:schemeClr val="bg1"/>
              </a:solidFill>
            </a:endParaRPr>
          </a:p>
        </p:txBody>
      </p:sp>
      <p:sp>
        <p:nvSpPr>
          <p:cNvPr id="26" name="TextBox 25"/>
          <p:cNvSpPr txBox="1"/>
          <p:nvPr/>
        </p:nvSpPr>
        <p:spPr>
          <a:xfrm>
            <a:off x="10977993" y="3815675"/>
            <a:ext cx="843113" cy="261610"/>
          </a:xfrm>
          <a:prstGeom prst="rect">
            <a:avLst/>
          </a:prstGeom>
          <a:noFill/>
        </p:spPr>
        <p:txBody>
          <a:bodyPr wrap="square" rtlCol="0">
            <a:spAutoFit/>
          </a:bodyPr>
          <a:lstStyle/>
          <a:p>
            <a:r>
              <a:rPr lang="en-US" sz="1050" dirty="0" err="1">
                <a:solidFill>
                  <a:schemeClr val="bg1"/>
                </a:solidFill>
              </a:rPr>
              <a:t>E</a:t>
            </a:r>
            <a:r>
              <a:rPr lang="en-US" sz="1050" dirty="0" err="1" smtClean="0">
                <a:solidFill>
                  <a:schemeClr val="bg1"/>
                </a:solidFill>
              </a:rPr>
              <a:t>QService</a:t>
            </a:r>
            <a:endParaRPr lang="en-US" sz="1050" dirty="0">
              <a:solidFill>
                <a:schemeClr val="bg1"/>
              </a:solidFill>
            </a:endParaRPr>
          </a:p>
        </p:txBody>
      </p:sp>
      <p:sp>
        <p:nvSpPr>
          <p:cNvPr id="14" name="Rectangle 13"/>
          <p:cNvSpPr/>
          <p:nvPr/>
        </p:nvSpPr>
        <p:spPr>
          <a:xfrm>
            <a:off x="7464116" y="4444130"/>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User callback</a:t>
            </a:r>
            <a:endParaRPr lang="en-US" sz="1050" dirty="0"/>
          </a:p>
        </p:txBody>
      </p:sp>
      <p:sp>
        <p:nvSpPr>
          <p:cNvPr id="27" name="Rectangle 26"/>
          <p:cNvSpPr/>
          <p:nvPr/>
        </p:nvSpPr>
        <p:spPr>
          <a:xfrm>
            <a:off x="7464118" y="4150233"/>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Buffer mgr.</a:t>
            </a:r>
            <a:endParaRPr lang="en-US" sz="1050" dirty="0"/>
          </a:p>
        </p:txBody>
      </p:sp>
      <p:sp>
        <p:nvSpPr>
          <p:cNvPr id="28" name="Rectangle 27"/>
          <p:cNvSpPr/>
          <p:nvPr/>
        </p:nvSpPr>
        <p:spPr>
          <a:xfrm>
            <a:off x="7473394" y="4737776"/>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libfabric</a:t>
            </a:r>
            <a:endParaRPr lang="en-US" sz="1050" dirty="0"/>
          </a:p>
        </p:txBody>
      </p:sp>
      <p:sp>
        <p:nvSpPr>
          <p:cNvPr id="29" name="Rectangle 28"/>
          <p:cNvSpPr/>
          <p:nvPr/>
        </p:nvSpPr>
        <p:spPr>
          <a:xfrm>
            <a:off x="8629143" y="4468812"/>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User callback</a:t>
            </a:r>
            <a:endParaRPr lang="en-US" sz="1050" dirty="0"/>
          </a:p>
        </p:txBody>
      </p:sp>
      <p:sp>
        <p:nvSpPr>
          <p:cNvPr id="30" name="Rectangle 29"/>
          <p:cNvSpPr/>
          <p:nvPr/>
        </p:nvSpPr>
        <p:spPr>
          <a:xfrm>
            <a:off x="8629145" y="4174915"/>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Buffer mgr.</a:t>
            </a:r>
            <a:endParaRPr lang="en-US" sz="1050" dirty="0"/>
          </a:p>
        </p:txBody>
      </p:sp>
      <p:sp>
        <p:nvSpPr>
          <p:cNvPr id="31" name="Rectangle 30"/>
          <p:cNvSpPr/>
          <p:nvPr/>
        </p:nvSpPr>
        <p:spPr>
          <a:xfrm>
            <a:off x="8638421" y="4762458"/>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libfabric</a:t>
            </a:r>
            <a:endParaRPr lang="en-US" sz="1050" dirty="0"/>
          </a:p>
        </p:txBody>
      </p:sp>
      <p:sp>
        <p:nvSpPr>
          <p:cNvPr id="32" name="Rectangle 31"/>
          <p:cNvSpPr/>
          <p:nvPr/>
        </p:nvSpPr>
        <p:spPr>
          <a:xfrm>
            <a:off x="9778359" y="4495958"/>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User callback</a:t>
            </a:r>
            <a:endParaRPr lang="en-US" sz="1050" dirty="0"/>
          </a:p>
        </p:txBody>
      </p:sp>
      <p:sp>
        <p:nvSpPr>
          <p:cNvPr id="33" name="Rectangle 32"/>
          <p:cNvSpPr/>
          <p:nvPr/>
        </p:nvSpPr>
        <p:spPr>
          <a:xfrm>
            <a:off x="9778361" y="4202061"/>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Buffer mgr.</a:t>
            </a:r>
            <a:endParaRPr lang="en-US" sz="1050" dirty="0"/>
          </a:p>
        </p:txBody>
      </p:sp>
      <p:sp>
        <p:nvSpPr>
          <p:cNvPr id="34" name="Rectangle 33"/>
          <p:cNvSpPr/>
          <p:nvPr/>
        </p:nvSpPr>
        <p:spPr>
          <a:xfrm>
            <a:off x="9787637" y="4789604"/>
            <a:ext cx="958228" cy="2553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dirty="0" smtClean="0"/>
              <a:t>libfabric</a:t>
            </a:r>
            <a:endParaRPr lang="en-US" sz="1050" dirty="0"/>
          </a:p>
        </p:txBody>
      </p:sp>
      <p:sp>
        <p:nvSpPr>
          <p:cNvPr id="36" name="TextBox 35"/>
          <p:cNvSpPr txBox="1"/>
          <p:nvPr/>
        </p:nvSpPr>
        <p:spPr>
          <a:xfrm>
            <a:off x="607484" y="5797504"/>
            <a:ext cx="6059424" cy="169277"/>
          </a:xfrm>
          <a:prstGeom prst="rect">
            <a:avLst/>
          </a:prstGeom>
          <a:noFill/>
        </p:spPr>
        <p:txBody>
          <a:bodyPr vert="horz" wrap="square" lIns="0" tIns="0" rIns="0" bIns="0" rtlCol="0">
            <a:spAutoFit/>
          </a:bodyPr>
          <a:lstStyle/>
          <a:p>
            <a:r>
              <a:rPr lang="en-US" sz="1100" dirty="0" smtClean="0">
                <a:solidFill>
                  <a:srgbClr val="003C71"/>
                </a:solidFill>
                <a:hlinkClick r:id="rId3"/>
              </a:rPr>
              <a:t>HPNL: A high performance light weighted network library for bigdata application, OFA 2019 </a:t>
            </a:r>
            <a:endParaRPr lang="en-US" sz="1100" dirty="0" smtClean="0">
              <a:solidFill>
                <a:srgbClr val="003C71"/>
              </a:solidFill>
            </a:endParaRPr>
          </a:p>
        </p:txBody>
      </p:sp>
    </p:spTree>
    <p:extLst>
      <p:ext uri="{BB962C8B-B14F-4D97-AF65-F5344CB8AC3E}">
        <p14:creationId xmlns:p14="http://schemas.microsoft.com/office/powerpoint/2010/main" val="15862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Agenda</a:t>
            </a:r>
            <a:endParaRPr lang="en-US" sz="3600" dirty="0"/>
          </a:p>
        </p:txBody>
      </p:sp>
      <p:sp>
        <p:nvSpPr>
          <p:cNvPr id="3" name="Content Placeholder 2"/>
          <p:cNvSpPr>
            <a:spLocks noGrp="1"/>
          </p:cNvSpPr>
          <p:nvPr>
            <p:ph sz="quarter" idx="13"/>
          </p:nvPr>
        </p:nvSpPr>
        <p:spPr/>
        <p:txBody>
          <a:bodyPr/>
          <a:lstStyle/>
          <a:p>
            <a:pPr marL="257162" indent="-257162">
              <a:buFont typeface="Wingdings" panose="05000000000000000000" pitchFamily="2" charset="2"/>
              <a:buChar char="§"/>
            </a:pPr>
            <a:r>
              <a:rPr lang="en-US" dirty="0"/>
              <a:t>Background and </a:t>
            </a:r>
            <a:r>
              <a:rPr lang="en-US" dirty="0" smtClean="0"/>
              <a:t>Motivation</a:t>
            </a:r>
          </a:p>
          <a:p>
            <a:pPr marL="257162" lvl="1" indent="-257162">
              <a:buFont typeface="Wingdings" panose="05000000000000000000" pitchFamily="2" charset="2"/>
              <a:buChar char="§"/>
            </a:pPr>
            <a:r>
              <a:rPr lang="en-US" sz="2400" dirty="0" smtClean="0">
                <a:solidFill>
                  <a:srgbClr val="0071C5"/>
                </a:solidFill>
              </a:rPr>
              <a:t>Spark PMoF design </a:t>
            </a:r>
          </a:p>
          <a:p>
            <a:pPr marL="257162" lvl="1" indent="-257162">
              <a:buFont typeface="Wingdings" panose="05000000000000000000" pitchFamily="2" charset="2"/>
              <a:buChar char="§"/>
            </a:pPr>
            <a:r>
              <a:rPr lang="en-US" dirty="0" smtClean="0">
                <a:solidFill>
                  <a:srgbClr val="0071C5"/>
                </a:solidFill>
              </a:rPr>
              <a:t>Spark PMoF implementation </a:t>
            </a:r>
            <a:endParaRPr lang="en-US" sz="2400" dirty="0" smtClean="0">
              <a:solidFill>
                <a:srgbClr val="0071C5"/>
              </a:solidFill>
            </a:endParaRPr>
          </a:p>
          <a:p>
            <a:pPr marL="257162" lvl="1" indent="-257162">
              <a:buFont typeface="Wingdings" panose="05000000000000000000" pitchFamily="2" charset="2"/>
              <a:buChar char="§"/>
            </a:pPr>
            <a:r>
              <a:rPr lang="en-US" dirty="0" smtClean="0">
                <a:solidFill>
                  <a:srgbClr val="0071C5"/>
                </a:solidFill>
              </a:rPr>
              <a:t>Performance Evaluation </a:t>
            </a:r>
          </a:p>
          <a:p>
            <a:pPr marL="257162" lvl="1" indent="-257162">
              <a:buFont typeface="Wingdings" panose="05000000000000000000" pitchFamily="2" charset="2"/>
              <a:buChar char="§"/>
            </a:pPr>
            <a:r>
              <a:rPr lang="en-US" sz="2400" dirty="0" smtClean="0">
                <a:solidFill>
                  <a:srgbClr val="0071C5"/>
                </a:solidFill>
              </a:rPr>
              <a:t>Other Usage Scenario </a:t>
            </a:r>
            <a:endParaRPr lang="en-US" sz="2400" dirty="0">
              <a:solidFill>
                <a:srgbClr val="0071C5"/>
              </a:solidFill>
            </a:endParaRPr>
          </a:p>
          <a:p>
            <a:pPr marL="257162" indent="-257162">
              <a:buFont typeface="Wingdings" panose="05000000000000000000" pitchFamily="2" charset="2"/>
              <a:buChar char="§"/>
            </a:pPr>
            <a:r>
              <a:rPr lang="en-US" dirty="0" smtClean="0"/>
              <a:t>Summary &amp; Next </a:t>
            </a:r>
            <a:endParaRPr lang="en-US" dirty="0"/>
          </a:p>
        </p:txBody>
      </p:sp>
      <p:sp>
        <p:nvSpPr>
          <p:cNvPr id="5" name="Slide Number Placeholder 4"/>
          <p:cNvSpPr>
            <a:spLocks noGrp="1"/>
          </p:cNvSpPr>
          <p:nvPr>
            <p:ph type="sldNum" sz="quarter" idx="12"/>
          </p:nvPr>
        </p:nvSpPr>
        <p:spPr/>
        <p:txBody>
          <a:bodyPr/>
          <a:lstStyle/>
          <a:p>
            <a:fld id="{23DA1535-9662-4DA1-90E6-99F9E40A23BB}" type="slidenum">
              <a:rPr lang="en-US" smtClean="0"/>
              <a:t>2</a:t>
            </a:fld>
            <a:endParaRPr lang="en-US"/>
          </a:p>
        </p:txBody>
      </p:sp>
    </p:spTree>
    <p:extLst>
      <p:ext uri="{BB962C8B-B14F-4D97-AF65-F5344CB8AC3E}">
        <p14:creationId xmlns:p14="http://schemas.microsoft.com/office/powerpoint/2010/main" val="257428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a:xfrm>
            <a:off x="6654187" y="1604433"/>
            <a:ext cx="4923981" cy="4567767"/>
          </a:xfrm>
        </p:spPr>
        <p:txBody>
          <a:bodyPr/>
          <a:lstStyle/>
          <a:p>
            <a:pPr marL="342900" indent="-342900">
              <a:buFont typeface="Wingdings" panose="05000000000000000000" pitchFamily="2" charset="2"/>
              <a:buChar char="§"/>
            </a:pPr>
            <a:r>
              <a:rPr lang="en-US" sz="2000" dirty="0" smtClean="0"/>
              <a:t>By default, spark shuffle uses Netty to transfer block data across different executors.</a:t>
            </a:r>
          </a:p>
          <a:p>
            <a:pPr marL="643459" lvl="1" indent="-342900">
              <a:buFont typeface="Wingdings" panose="05000000000000000000" pitchFamily="2" charset="2"/>
              <a:buChar char="§"/>
            </a:pPr>
            <a:r>
              <a:rPr lang="en-US" sz="1733" dirty="0" smtClean="0"/>
              <a:t>needs 2</a:t>
            </a:r>
            <a:r>
              <a:rPr lang="en-US" altLang="zh-CN" sz="1733" dirty="0" smtClean="0"/>
              <a:t>+2</a:t>
            </a:r>
            <a:r>
              <a:rPr lang="zh-CN" altLang="en-US" sz="1733" dirty="0" smtClean="0"/>
              <a:t>*</a:t>
            </a:r>
            <a:r>
              <a:rPr lang="en-US" altLang="zh-CN" sz="1733" dirty="0" smtClean="0"/>
              <a:t>n times network transfer per task.</a:t>
            </a:r>
          </a:p>
        </p:txBody>
      </p:sp>
      <p:sp>
        <p:nvSpPr>
          <p:cNvPr id="4" name="Title 3"/>
          <p:cNvSpPr>
            <a:spLocks noGrp="1"/>
          </p:cNvSpPr>
          <p:nvPr>
            <p:ph type="title"/>
          </p:nvPr>
        </p:nvSpPr>
        <p:spPr/>
        <p:txBody>
          <a:bodyPr/>
          <a:lstStyle/>
          <a:p>
            <a:r>
              <a:rPr lang="en-US" dirty="0" smtClean="0"/>
              <a:t>Spark Shuffle Network Traffic - Netty</a:t>
            </a:r>
            <a:endParaRPr lang="en-US" dirty="0"/>
          </a:p>
        </p:txBody>
      </p:sp>
      <p:grpSp>
        <p:nvGrpSpPr>
          <p:cNvPr id="16" name="Group 15"/>
          <p:cNvGrpSpPr/>
          <p:nvPr/>
        </p:nvGrpSpPr>
        <p:grpSpPr>
          <a:xfrm>
            <a:off x="136642" y="1322024"/>
            <a:ext cx="6517546" cy="4627084"/>
            <a:chOff x="136642" y="1322024"/>
            <a:chExt cx="6517546" cy="4627084"/>
          </a:xfrm>
        </p:grpSpPr>
        <p:cxnSp>
          <p:nvCxnSpPr>
            <p:cNvPr id="8" name="Straight Connector 7"/>
            <p:cNvCxnSpPr/>
            <p:nvPr/>
          </p:nvCxnSpPr>
          <p:spPr>
            <a:xfrm>
              <a:off x="1857418" y="1584125"/>
              <a:ext cx="12931" cy="436498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909221" y="1584125"/>
              <a:ext cx="6466" cy="436498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1" name="Right Arrow 10"/>
            <p:cNvSpPr/>
            <p:nvPr/>
          </p:nvSpPr>
          <p:spPr>
            <a:xfrm>
              <a:off x="1178341" y="1578297"/>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2" name="Right Arrow 11"/>
            <p:cNvSpPr/>
            <p:nvPr/>
          </p:nvSpPr>
          <p:spPr>
            <a:xfrm>
              <a:off x="1178341" y="1934421"/>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21" name="TextBox 20"/>
            <p:cNvSpPr txBox="1"/>
            <p:nvPr/>
          </p:nvSpPr>
          <p:spPr>
            <a:xfrm>
              <a:off x="1336750" y="1322024"/>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sp>
          <p:nvSpPr>
            <p:cNvPr id="22" name="TextBox 21"/>
            <p:cNvSpPr txBox="1"/>
            <p:nvPr/>
          </p:nvSpPr>
          <p:spPr>
            <a:xfrm>
              <a:off x="1336749" y="1727470"/>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sp>
          <p:nvSpPr>
            <p:cNvPr id="24" name="TextBox 23"/>
            <p:cNvSpPr txBox="1"/>
            <p:nvPr/>
          </p:nvSpPr>
          <p:spPr>
            <a:xfrm>
              <a:off x="2762100" y="1755313"/>
              <a:ext cx="1571161" cy="539972"/>
            </a:xfrm>
            <a:prstGeom prst="rect">
              <a:avLst/>
            </a:prstGeom>
            <a:noFill/>
          </p:spPr>
          <p:txBody>
            <a:bodyPr vert="horz" wrap="square" lIns="0" tIns="0" rIns="0" bIns="0" rtlCol="0">
              <a:spAutoFit/>
            </a:bodyPr>
            <a:lstStyle/>
            <a:p>
              <a:r>
                <a:rPr lang="en-US" sz="1100" dirty="0" smtClean="0">
                  <a:solidFill>
                    <a:srgbClr val="003C71"/>
                  </a:solidFill>
                </a:rPr>
                <a:t>Send request to get blocks’ stream ID</a:t>
              </a:r>
            </a:p>
          </p:txBody>
        </p:sp>
        <p:sp>
          <p:nvSpPr>
            <p:cNvPr id="28" name="TextBox 27"/>
            <p:cNvSpPr txBox="1"/>
            <p:nvPr/>
          </p:nvSpPr>
          <p:spPr>
            <a:xfrm>
              <a:off x="2760906" y="2942276"/>
              <a:ext cx="1571161" cy="515428"/>
            </a:xfrm>
            <a:prstGeom prst="rect">
              <a:avLst/>
            </a:prstGeom>
            <a:noFill/>
          </p:spPr>
          <p:txBody>
            <a:bodyPr vert="horz" wrap="square" lIns="0" tIns="0" rIns="0" bIns="0" rtlCol="0">
              <a:spAutoFit/>
            </a:bodyPr>
            <a:lstStyle/>
            <a:p>
              <a:r>
                <a:rPr lang="en-US" sz="1050" dirty="0" smtClean="0">
                  <a:solidFill>
                    <a:srgbClr val="003C71"/>
                  </a:solidFill>
                </a:rPr>
                <a:t>Send stream blocks’ stream ID</a:t>
              </a:r>
            </a:p>
          </p:txBody>
        </p:sp>
        <p:sp>
          <p:nvSpPr>
            <p:cNvPr id="36" name="TextBox 35"/>
            <p:cNvSpPr txBox="1"/>
            <p:nvPr/>
          </p:nvSpPr>
          <p:spPr>
            <a:xfrm>
              <a:off x="2760906" y="3897214"/>
              <a:ext cx="1571161" cy="515428"/>
            </a:xfrm>
            <a:prstGeom prst="rect">
              <a:avLst/>
            </a:prstGeom>
            <a:noFill/>
          </p:spPr>
          <p:txBody>
            <a:bodyPr vert="horz" wrap="square" lIns="0" tIns="0" rIns="0" bIns="0" rtlCol="0">
              <a:spAutoFit/>
            </a:bodyPr>
            <a:lstStyle/>
            <a:p>
              <a:r>
                <a:rPr lang="en-US" sz="1050" dirty="0" smtClean="0">
                  <a:solidFill>
                    <a:srgbClr val="003C71"/>
                  </a:solidFill>
                </a:rPr>
                <a:t>Send requests to get block  in the stream</a:t>
              </a:r>
            </a:p>
          </p:txBody>
        </p:sp>
        <p:sp>
          <p:nvSpPr>
            <p:cNvPr id="44" name="TextBox 43"/>
            <p:cNvSpPr txBox="1"/>
            <p:nvPr/>
          </p:nvSpPr>
          <p:spPr>
            <a:xfrm>
              <a:off x="2760906" y="4962684"/>
              <a:ext cx="1571161" cy="257715"/>
            </a:xfrm>
            <a:prstGeom prst="rect">
              <a:avLst/>
            </a:prstGeom>
            <a:noFill/>
          </p:spPr>
          <p:txBody>
            <a:bodyPr vert="horz" wrap="square" lIns="0" tIns="0" rIns="0" bIns="0" rtlCol="0">
              <a:spAutoFit/>
            </a:bodyPr>
            <a:lstStyle/>
            <a:p>
              <a:r>
                <a:rPr lang="en-US" sz="1050" dirty="0" smtClean="0">
                  <a:solidFill>
                    <a:srgbClr val="003C71"/>
                  </a:solidFill>
                </a:rPr>
                <a:t>Send blocks data to reducer</a:t>
              </a:r>
            </a:p>
          </p:txBody>
        </p:sp>
        <p:sp>
          <p:nvSpPr>
            <p:cNvPr id="45" name="Rectangle 44"/>
            <p:cNvSpPr/>
            <p:nvPr/>
          </p:nvSpPr>
          <p:spPr>
            <a:xfrm>
              <a:off x="5030579" y="2546620"/>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smtClean="0"/>
                <a:t>Read block data from disk, </a:t>
              </a:r>
              <a:r>
                <a:rPr lang="en-US" sz="900" dirty="0"/>
                <a:t>e</a:t>
              </a:r>
              <a:r>
                <a:rPr lang="en-US" sz="900" dirty="0" smtClean="0"/>
                <a:t>stablish stream</a:t>
              </a:r>
              <a:endParaRPr lang="en-US" sz="900" dirty="0"/>
            </a:p>
          </p:txBody>
        </p:sp>
        <p:sp>
          <p:nvSpPr>
            <p:cNvPr id="46" name="Rectangle 45"/>
            <p:cNvSpPr/>
            <p:nvPr/>
          </p:nvSpPr>
          <p:spPr>
            <a:xfrm>
              <a:off x="5030579" y="4750610"/>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dirty="0" smtClean="0"/>
                <a:t>Lookup block</a:t>
              </a:r>
              <a:endParaRPr lang="en-US" sz="1050" dirty="0"/>
            </a:p>
          </p:txBody>
        </p:sp>
        <p:sp>
          <p:nvSpPr>
            <p:cNvPr id="47" name="Rectangle 46"/>
            <p:cNvSpPr/>
            <p:nvPr/>
          </p:nvSpPr>
          <p:spPr>
            <a:xfrm>
              <a:off x="136642" y="3565237"/>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smtClean="0"/>
                <a:t>Establish stream</a:t>
              </a:r>
              <a:endParaRPr lang="en-US" sz="900" dirty="0"/>
            </a:p>
          </p:txBody>
        </p:sp>
        <p:sp>
          <p:nvSpPr>
            <p:cNvPr id="48" name="Rectangle 47"/>
            <p:cNvSpPr/>
            <p:nvPr/>
          </p:nvSpPr>
          <p:spPr>
            <a:xfrm>
              <a:off x="136642" y="5283388"/>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smtClean="0"/>
                <a:t>Get blocks data</a:t>
              </a:r>
              <a:endParaRPr lang="en-US" sz="900" dirty="0"/>
            </a:p>
          </p:txBody>
        </p:sp>
        <p:sp>
          <p:nvSpPr>
            <p:cNvPr id="70" name="Right Arrow 69"/>
            <p:cNvSpPr/>
            <p:nvPr/>
          </p:nvSpPr>
          <p:spPr>
            <a:xfrm>
              <a:off x="1178341" y="2345407"/>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71" name="TextBox 70"/>
            <p:cNvSpPr txBox="1"/>
            <p:nvPr/>
          </p:nvSpPr>
          <p:spPr>
            <a:xfrm>
              <a:off x="1336749" y="2138456"/>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cxnSp>
          <p:nvCxnSpPr>
            <p:cNvPr id="7" name="Straight Arrow Connector 6"/>
            <p:cNvCxnSpPr/>
            <p:nvPr/>
          </p:nvCxnSpPr>
          <p:spPr>
            <a:xfrm>
              <a:off x="2091841" y="2071089"/>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2062396" y="3185741"/>
              <a:ext cx="2595886" cy="2475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106564" y="4211716"/>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062395" y="5202570"/>
              <a:ext cx="2595886" cy="2475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091841" y="4388947"/>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2091840" y="4545200"/>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2062395" y="5379801"/>
              <a:ext cx="2595886" cy="2475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2062395" y="5609567"/>
              <a:ext cx="2595886" cy="2475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23DA1535-9662-4DA1-90E6-99F9E40A23BB}" type="slidenum">
              <a:rPr lang="en-US" smtClean="0"/>
              <a:t>20</a:t>
            </a:fld>
            <a:endParaRPr lang="en-US"/>
          </a:p>
        </p:txBody>
      </p:sp>
    </p:spTree>
    <p:extLst>
      <p:ext uri="{BB962C8B-B14F-4D97-AF65-F5344CB8AC3E}">
        <p14:creationId xmlns:p14="http://schemas.microsoft.com/office/powerpoint/2010/main" val="313639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3"/>
          </p:nvPr>
        </p:nvSpPr>
        <p:spPr>
          <a:xfrm>
            <a:off x="6604295" y="1604433"/>
            <a:ext cx="4973874" cy="4567767"/>
          </a:xfrm>
        </p:spPr>
        <p:txBody>
          <a:bodyPr/>
          <a:lstStyle/>
          <a:p>
            <a:pPr marL="342900" indent="-342900">
              <a:buFont typeface="Wingdings" panose="05000000000000000000" pitchFamily="2" charset="2"/>
              <a:buChar char="§"/>
            </a:pPr>
            <a:r>
              <a:rPr lang="en-US" sz="2000" dirty="0" smtClean="0"/>
              <a:t>Use RDMA RMA semantics to read remote data in shuffle read phase.</a:t>
            </a:r>
          </a:p>
          <a:p>
            <a:pPr marL="643459" lvl="1" indent="-342900">
              <a:buFont typeface="Wingdings" panose="05000000000000000000" pitchFamily="2" charset="2"/>
              <a:buChar char="§"/>
            </a:pPr>
            <a:r>
              <a:rPr lang="en-US" sz="1733" dirty="0" smtClean="0"/>
              <a:t>Needs 2+n times network transfer per task. </a:t>
            </a:r>
          </a:p>
          <a:p>
            <a:pPr marL="643459" lvl="1" indent="-342900">
              <a:buFont typeface="Wingdings" panose="05000000000000000000" pitchFamily="2" charset="2"/>
              <a:buChar char="§"/>
            </a:pPr>
            <a:r>
              <a:rPr lang="en-US" sz="1733" dirty="0" smtClean="0"/>
              <a:t>Use off-heap memory as RDMA buffer on one side, and use PMEM as RDMA buffer on the other side.</a:t>
            </a:r>
          </a:p>
          <a:p>
            <a:pPr marL="643459" lvl="1" indent="-342900">
              <a:buFont typeface="Wingdings" panose="05000000000000000000" pitchFamily="2" charset="2"/>
              <a:buChar char="§"/>
            </a:pPr>
            <a:r>
              <a:rPr lang="en-US" sz="1733" dirty="0" smtClean="0"/>
              <a:t>Leverage RDMA to </a:t>
            </a:r>
            <a:r>
              <a:rPr lang="en-US" altLang="zh-CN" sz="1733" dirty="0" smtClean="0"/>
              <a:t>achieve kernel bypass.</a:t>
            </a:r>
            <a:endParaRPr lang="en-US" sz="1733" dirty="0"/>
          </a:p>
        </p:txBody>
      </p:sp>
      <p:sp>
        <p:nvSpPr>
          <p:cNvPr id="2" name="Title 1"/>
          <p:cNvSpPr>
            <a:spLocks noGrp="1"/>
          </p:cNvSpPr>
          <p:nvPr>
            <p:ph type="title"/>
          </p:nvPr>
        </p:nvSpPr>
        <p:spPr/>
        <p:txBody>
          <a:bodyPr/>
          <a:lstStyle/>
          <a:p>
            <a:r>
              <a:rPr lang="en-US" dirty="0"/>
              <a:t>Network Traffic in Shuffle Stage – </a:t>
            </a:r>
            <a:r>
              <a:rPr lang="en-US" dirty="0" smtClean="0"/>
              <a:t>HPNL (RDMA RMA)</a:t>
            </a:r>
            <a:endParaRPr lang="en-US" dirty="0"/>
          </a:p>
        </p:txBody>
      </p:sp>
      <p:grpSp>
        <p:nvGrpSpPr>
          <p:cNvPr id="50" name="Group 49"/>
          <p:cNvGrpSpPr/>
          <p:nvPr/>
        </p:nvGrpSpPr>
        <p:grpSpPr>
          <a:xfrm>
            <a:off x="86749" y="1604433"/>
            <a:ext cx="6517546" cy="4627084"/>
            <a:chOff x="136642" y="1322024"/>
            <a:chExt cx="6517546" cy="4627084"/>
          </a:xfrm>
        </p:grpSpPr>
        <p:cxnSp>
          <p:nvCxnSpPr>
            <p:cNvPr id="51" name="Straight Connector 50"/>
            <p:cNvCxnSpPr/>
            <p:nvPr/>
          </p:nvCxnSpPr>
          <p:spPr>
            <a:xfrm>
              <a:off x="1857418" y="1584125"/>
              <a:ext cx="12931" cy="436498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4909221" y="1584125"/>
              <a:ext cx="6466" cy="4364983"/>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3" name="Right Arrow 52"/>
            <p:cNvSpPr/>
            <p:nvPr/>
          </p:nvSpPr>
          <p:spPr>
            <a:xfrm>
              <a:off x="1178341" y="1578297"/>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4" name="Right Arrow 53"/>
            <p:cNvSpPr/>
            <p:nvPr/>
          </p:nvSpPr>
          <p:spPr>
            <a:xfrm>
              <a:off x="1178341" y="1934421"/>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55" name="TextBox 54"/>
            <p:cNvSpPr txBox="1"/>
            <p:nvPr/>
          </p:nvSpPr>
          <p:spPr>
            <a:xfrm>
              <a:off x="1336750" y="1322024"/>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sp>
          <p:nvSpPr>
            <p:cNvPr id="56" name="TextBox 55"/>
            <p:cNvSpPr txBox="1"/>
            <p:nvPr/>
          </p:nvSpPr>
          <p:spPr>
            <a:xfrm>
              <a:off x="1336749" y="1727470"/>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sp>
          <p:nvSpPr>
            <p:cNvPr id="57" name="TextBox 56"/>
            <p:cNvSpPr txBox="1"/>
            <p:nvPr/>
          </p:nvSpPr>
          <p:spPr>
            <a:xfrm>
              <a:off x="2762089" y="1799813"/>
              <a:ext cx="1896181" cy="507831"/>
            </a:xfrm>
            <a:prstGeom prst="rect">
              <a:avLst/>
            </a:prstGeom>
            <a:noFill/>
          </p:spPr>
          <p:txBody>
            <a:bodyPr vert="horz" wrap="square" lIns="0" tIns="0" rIns="0" bIns="0" rtlCol="0">
              <a:spAutoFit/>
            </a:bodyPr>
            <a:lstStyle/>
            <a:p>
              <a:r>
                <a:rPr lang="en-US" sz="1100" dirty="0">
                  <a:solidFill>
                    <a:srgbClr val="003C71"/>
                  </a:solidFill>
                </a:rPr>
                <a:t>Send request to get blocks’ s MR (memory region) and Rkey</a:t>
              </a:r>
            </a:p>
            <a:p>
              <a:endParaRPr lang="en-US" sz="1100" dirty="0" smtClean="0">
                <a:solidFill>
                  <a:srgbClr val="003C71"/>
                </a:solidFill>
              </a:endParaRPr>
            </a:p>
          </p:txBody>
        </p:sp>
        <p:sp>
          <p:nvSpPr>
            <p:cNvPr id="58" name="TextBox 57"/>
            <p:cNvSpPr txBox="1"/>
            <p:nvPr/>
          </p:nvSpPr>
          <p:spPr>
            <a:xfrm>
              <a:off x="2756656" y="3020456"/>
              <a:ext cx="1622279" cy="323165"/>
            </a:xfrm>
            <a:prstGeom prst="rect">
              <a:avLst/>
            </a:prstGeom>
            <a:noFill/>
          </p:spPr>
          <p:txBody>
            <a:bodyPr vert="horz" wrap="square" lIns="0" tIns="0" rIns="0" bIns="0" rtlCol="0">
              <a:spAutoFit/>
            </a:bodyPr>
            <a:lstStyle/>
            <a:p>
              <a:r>
                <a:rPr lang="en-US" sz="1050" dirty="0">
                  <a:solidFill>
                    <a:srgbClr val="003C71"/>
                  </a:solidFill>
                </a:rPr>
                <a:t>Send blocks’ MR and Rkey</a:t>
              </a:r>
            </a:p>
            <a:p>
              <a:endParaRPr lang="en-US" sz="1050" dirty="0" smtClean="0">
                <a:solidFill>
                  <a:srgbClr val="003C71"/>
                </a:solidFill>
              </a:endParaRPr>
            </a:p>
          </p:txBody>
        </p:sp>
        <p:sp>
          <p:nvSpPr>
            <p:cNvPr id="59" name="TextBox 58"/>
            <p:cNvSpPr txBox="1"/>
            <p:nvPr/>
          </p:nvSpPr>
          <p:spPr>
            <a:xfrm>
              <a:off x="2760906" y="3799935"/>
              <a:ext cx="1682655" cy="646331"/>
            </a:xfrm>
            <a:prstGeom prst="rect">
              <a:avLst/>
            </a:prstGeom>
            <a:noFill/>
          </p:spPr>
          <p:txBody>
            <a:bodyPr vert="horz" wrap="square" lIns="0" tIns="0" rIns="0" bIns="0" rtlCol="0">
              <a:spAutoFit/>
            </a:bodyPr>
            <a:lstStyle/>
            <a:p>
              <a:r>
                <a:rPr lang="en-US" sz="1050" dirty="0">
                  <a:solidFill>
                    <a:srgbClr val="003C71"/>
                  </a:solidFill>
                </a:rPr>
                <a:t>RDMA read remote block data according to MR and Rkey</a:t>
              </a:r>
            </a:p>
            <a:p>
              <a:endParaRPr lang="en-US" sz="1050" dirty="0" smtClean="0">
                <a:solidFill>
                  <a:srgbClr val="003C71"/>
                </a:solidFill>
              </a:endParaRPr>
            </a:p>
          </p:txBody>
        </p:sp>
        <p:sp>
          <p:nvSpPr>
            <p:cNvPr id="61" name="Rectangle 60"/>
            <p:cNvSpPr/>
            <p:nvPr/>
          </p:nvSpPr>
          <p:spPr>
            <a:xfrm>
              <a:off x="5030579" y="2546620"/>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a:t>Read block data from disk, look up MR and Rkey </a:t>
              </a:r>
            </a:p>
          </p:txBody>
        </p:sp>
        <p:sp>
          <p:nvSpPr>
            <p:cNvPr id="62" name="Rectangle 61"/>
            <p:cNvSpPr/>
            <p:nvPr/>
          </p:nvSpPr>
          <p:spPr>
            <a:xfrm>
              <a:off x="5030579" y="4750610"/>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50" dirty="0" smtClean="0"/>
                <a:t>Lookup block</a:t>
              </a:r>
              <a:endParaRPr lang="en-US" sz="1050" dirty="0"/>
            </a:p>
          </p:txBody>
        </p:sp>
        <p:sp>
          <p:nvSpPr>
            <p:cNvPr id="63" name="Rectangle 62"/>
            <p:cNvSpPr/>
            <p:nvPr/>
          </p:nvSpPr>
          <p:spPr>
            <a:xfrm>
              <a:off x="136642" y="3565237"/>
              <a:ext cx="1623609" cy="40275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dirty="0"/>
                <a:t>Get blocks data</a:t>
              </a:r>
            </a:p>
          </p:txBody>
        </p:sp>
        <p:sp>
          <p:nvSpPr>
            <p:cNvPr id="65" name="Right Arrow 64"/>
            <p:cNvSpPr/>
            <p:nvPr/>
          </p:nvSpPr>
          <p:spPr>
            <a:xfrm>
              <a:off x="1178341" y="2345407"/>
              <a:ext cx="581912" cy="212493"/>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66" name="TextBox 65"/>
            <p:cNvSpPr txBox="1"/>
            <p:nvPr/>
          </p:nvSpPr>
          <p:spPr>
            <a:xfrm>
              <a:off x="1336749" y="2138456"/>
              <a:ext cx="847004" cy="294531"/>
            </a:xfrm>
            <a:prstGeom prst="rect">
              <a:avLst/>
            </a:prstGeom>
            <a:noFill/>
          </p:spPr>
          <p:txBody>
            <a:bodyPr vert="horz" wrap="square" lIns="0" tIns="0" rIns="0" bIns="0" rtlCol="0">
              <a:spAutoFit/>
            </a:bodyPr>
            <a:lstStyle/>
            <a:p>
              <a:r>
                <a:rPr lang="en-US" sz="1200" dirty="0" smtClean="0">
                  <a:solidFill>
                    <a:srgbClr val="003C71"/>
                  </a:solidFill>
                </a:rPr>
                <a:t>task</a:t>
              </a:r>
            </a:p>
          </p:txBody>
        </p:sp>
        <p:cxnSp>
          <p:nvCxnSpPr>
            <p:cNvPr id="67" name="Straight Arrow Connector 66"/>
            <p:cNvCxnSpPr/>
            <p:nvPr/>
          </p:nvCxnSpPr>
          <p:spPr>
            <a:xfrm>
              <a:off x="2091841" y="2071089"/>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flipH="1">
              <a:off x="2062396" y="3185741"/>
              <a:ext cx="2595886" cy="24759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106564" y="4211716"/>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091841" y="4388947"/>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2091840" y="4545200"/>
              <a:ext cx="2566441" cy="33627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5" name="Slide Number Placeholder 4"/>
          <p:cNvSpPr>
            <a:spLocks noGrp="1"/>
          </p:cNvSpPr>
          <p:nvPr>
            <p:ph type="sldNum" sz="quarter" idx="12"/>
          </p:nvPr>
        </p:nvSpPr>
        <p:spPr/>
        <p:txBody>
          <a:bodyPr/>
          <a:lstStyle/>
          <a:p>
            <a:fld id="{23DA1535-9662-4DA1-90E6-99F9E40A23BB}" type="slidenum">
              <a:rPr lang="en-US" smtClean="0"/>
              <a:t>21</a:t>
            </a:fld>
            <a:endParaRPr lang="en-US"/>
          </a:p>
        </p:txBody>
      </p:sp>
    </p:spTree>
    <p:extLst>
      <p:ext uri="{BB962C8B-B14F-4D97-AF65-F5344CB8AC3E}">
        <p14:creationId xmlns:p14="http://schemas.microsoft.com/office/powerpoint/2010/main" val="422072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ontent Placeholder 100"/>
          <p:cNvSpPr>
            <a:spLocks noGrp="1"/>
          </p:cNvSpPr>
          <p:nvPr>
            <p:ph sz="half" idx="13"/>
          </p:nvPr>
        </p:nvSpPr>
        <p:spPr/>
        <p:txBody>
          <a:bodyPr/>
          <a:lstStyle/>
          <a:p>
            <a:pPr marL="342900" indent="-342900">
              <a:buFont typeface="Wingdings" panose="05000000000000000000" pitchFamily="2" charset="2"/>
              <a:buChar char="§"/>
            </a:pPr>
            <a:r>
              <a:rPr lang="en-US" sz="2000" dirty="0" smtClean="0"/>
              <a:t>Provision </a:t>
            </a:r>
            <a:r>
              <a:rPr lang="en-US" sz="2000" dirty="0" err="1" smtClean="0"/>
              <a:t>pmem</a:t>
            </a:r>
            <a:r>
              <a:rPr lang="en-US" sz="2000" dirty="0" smtClean="0"/>
              <a:t> name space in advance</a:t>
            </a:r>
          </a:p>
          <a:p>
            <a:pPr marL="342900" indent="-342900">
              <a:buFont typeface="Wingdings" panose="05000000000000000000" pitchFamily="2" charset="2"/>
              <a:buChar char="§"/>
            </a:pPr>
            <a:r>
              <a:rPr lang="en-US" sz="2000" dirty="0" smtClean="0"/>
              <a:t>Serialized data write to an offheap buffer,  once hit threshold (</a:t>
            </a:r>
            <a:r>
              <a:rPr lang="en-US" sz="2000" dirty="0" err="1" smtClean="0"/>
              <a:t>4MB</a:t>
            </a:r>
            <a:r>
              <a:rPr lang="en-US" sz="2000" dirty="0" smtClean="0"/>
              <a:t>), create a </a:t>
            </a:r>
            <a:r>
              <a:rPr lang="en-US" sz="2000" b="1" dirty="0" smtClean="0"/>
              <a:t>block</a:t>
            </a:r>
            <a:r>
              <a:rPr lang="en-US" sz="2000" dirty="0" smtClean="0"/>
              <a:t> via libpmemobj on </a:t>
            </a:r>
            <a:r>
              <a:rPr lang="en-US" sz="2000" dirty="0" err="1" smtClean="0"/>
              <a:t>pmem</a:t>
            </a:r>
            <a:r>
              <a:rPr lang="en-US" sz="2000" dirty="0" smtClean="0"/>
              <a:t> device with </a:t>
            </a:r>
            <a:r>
              <a:rPr lang="en-US" sz="2000" dirty="0" err="1" smtClean="0"/>
              <a:t>memcopy</a:t>
            </a:r>
            <a:r>
              <a:rPr lang="en-US" sz="2000" dirty="0" smtClean="0"/>
              <a:t> </a:t>
            </a:r>
          </a:p>
          <a:p>
            <a:pPr marL="643459" lvl="1" indent="-342900">
              <a:buFont typeface="Wingdings" panose="05000000000000000000" pitchFamily="2" charset="2"/>
              <a:buChar char="§"/>
            </a:pPr>
            <a:r>
              <a:rPr lang="en-US" sz="1733" dirty="0" smtClean="0"/>
              <a:t>Append write, only write once </a:t>
            </a:r>
          </a:p>
          <a:p>
            <a:pPr marL="342900" indent="-342900">
              <a:buFont typeface="Wingdings" panose="05000000000000000000" pitchFamily="2" charset="2"/>
              <a:buChar char="§"/>
            </a:pPr>
            <a:r>
              <a:rPr lang="en-US" sz="2000" dirty="0" smtClean="0"/>
              <a:t>No index file, mapping info stored in </a:t>
            </a:r>
            <a:r>
              <a:rPr lang="en-US" sz="2000" dirty="0" err="1" smtClean="0"/>
              <a:t>pmem</a:t>
            </a:r>
            <a:r>
              <a:rPr lang="en-US" sz="2000" dirty="0" smtClean="0"/>
              <a:t> object metadata</a:t>
            </a:r>
          </a:p>
          <a:p>
            <a:pPr marL="342900" indent="-342900">
              <a:buFont typeface="Wingdings" panose="05000000000000000000" pitchFamily="2" charset="2"/>
              <a:buChar char="§"/>
            </a:pPr>
            <a:r>
              <a:rPr lang="en-US" sz="2000" dirty="0" smtClean="0"/>
              <a:t>Libpmem based, kernel bypass</a:t>
            </a:r>
          </a:p>
          <a:p>
            <a:pPr marL="342900" indent="-342900">
              <a:buFont typeface="Wingdings" panose="05000000000000000000" pitchFamily="2" charset="2"/>
              <a:buChar char="§"/>
            </a:pPr>
            <a:r>
              <a:rPr lang="en-US" sz="2000" dirty="0" smtClean="0"/>
              <a:t>Reduce use </a:t>
            </a:r>
            <a:r>
              <a:rPr lang="en-US" sz="2000" dirty="0" err="1" smtClean="0"/>
              <a:t>memcopy</a:t>
            </a:r>
            <a:r>
              <a:rPr lang="en-US" sz="2000" dirty="0" smtClean="0"/>
              <a:t> to read the data </a:t>
            </a:r>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a:p>
        </p:txBody>
      </p:sp>
      <p:sp>
        <p:nvSpPr>
          <p:cNvPr id="2" name="Title 1"/>
          <p:cNvSpPr>
            <a:spLocks noGrp="1"/>
          </p:cNvSpPr>
          <p:nvPr>
            <p:ph type="title"/>
          </p:nvPr>
        </p:nvSpPr>
        <p:spPr/>
        <p:txBody>
          <a:bodyPr/>
          <a:lstStyle/>
          <a:p>
            <a:r>
              <a:rPr lang="en-US" dirty="0" smtClean="0"/>
              <a:t>Shuffle Write Traffic – PMEM Based Shuffle</a:t>
            </a:r>
            <a:endParaRPr lang="en-US" dirty="0"/>
          </a:p>
        </p:txBody>
      </p:sp>
      <p:grpSp>
        <p:nvGrpSpPr>
          <p:cNvPr id="54" name="Group 53"/>
          <p:cNvGrpSpPr/>
          <p:nvPr/>
        </p:nvGrpSpPr>
        <p:grpSpPr>
          <a:xfrm>
            <a:off x="607484" y="1979294"/>
            <a:ext cx="3708400" cy="584200"/>
            <a:chOff x="1778000" y="3568700"/>
            <a:chExt cx="3708400" cy="584200"/>
          </a:xfrm>
        </p:grpSpPr>
        <p:sp>
          <p:nvSpPr>
            <p:cNvPr id="66" name="Rectangle 65"/>
            <p:cNvSpPr/>
            <p:nvPr/>
          </p:nvSpPr>
          <p:spPr>
            <a:xfrm>
              <a:off x="1778000" y="3568700"/>
              <a:ext cx="41910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p:cNvSpPr/>
            <p:nvPr/>
          </p:nvSpPr>
          <p:spPr>
            <a:xfrm>
              <a:off x="2197100" y="3568700"/>
              <a:ext cx="152400" cy="584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349500" y="3568700"/>
              <a:ext cx="13970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2489200" y="3568700"/>
              <a:ext cx="152400" cy="584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264160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2781300" y="3568700"/>
              <a:ext cx="152400" cy="58420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293370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3073400" y="3568700"/>
              <a:ext cx="13970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320675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3352800" y="3568700"/>
              <a:ext cx="152400" cy="58420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349885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3644900" y="3568700"/>
              <a:ext cx="13970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3784600" y="3568700"/>
              <a:ext cx="152400" cy="58420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937000" y="3568700"/>
              <a:ext cx="152400" cy="584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4089400" y="3568700"/>
              <a:ext cx="13970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422910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4362450" y="3568700"/>
              <a:ext cx="139700" cy="5842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4508500" y="3568700"/>
              <a:ext cx="152400" cy="584200"/>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4654550" y="3568700"/>
              <a:ext cx="539750" cy="584200"/>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5187950" y="3568700"/>
              <a:ext cx="298450" cy="5842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Down Arrow 54"/>
          <p:cNvSpPr/>
          <p:nvPr/>
        </p:nvSpPr>
        <p:spPr>
          <a:xfrm>
            <a:off x="2175934" y="2705100"/>
            <a:ext cx="298450" cy="404875"/>
          </a:xfrm>
          <a:prstGeom prst="down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TextBox 121"/>
          <p:cNvSpPr txBox="1"/>
          <p:nvPr/>
        </p:nvSpPr>
        <p:spPr>
          <a:xfrm>
            <a:off x="99749" y="2117505"/>
            <a:ext cx="566738" cy="251972"/>
          </a:xfrm>
          <a:prstGeom prst="rect">
            <a:avLst/>
          </a:prstGeom>
          <a:noFill/>
        </p:spPr>
        <p:txBody>
          <a:bodyPr vert="horz" wrap="square" lIns="0" tIns="0" rIns="0" bIns="0" rtlCol="0">
            <a:spAutoFit/>
          </a:bodyPr>
          <a:lstStyle/>
          <a:p>
            <a:r>
              <a:rPr lang="en-US" sz="1600" dirty="0" smtClean="0">
                <a:solidFill>
                  <a:srgbClr val="003C71"/>
                </a:solidFill>
              </a:rPr>
              <a:t>N x </a:t>
            </a:r>
          </a:p>
        </p:txBody>
      </p:sp>
      <p:sp>
        <p:nvSpPr>
          <p:cNvPr id="124" name="TextBox 123"/>
          <p:cNvSpPr txBox="1"/>
          <p:nvPr/>
        </p:nvSpPr>
        <p:spPr>
          <a:xfrm>
            <a:off x="577335" y="3007458"/>
            <a:ext cx="787131" cy="246221"/>
          </a:xfrm>
          <a:prstGeom prst="rect">
            <a:avLst/>
          </a:prstGeom>
          <a:noFill/>
        </p:spPr>
        <p:txBody>
          <a:bodyPr vert="horz" wrap="square" lIns="0" tIns="0" rIns="0" bIns="0" rtlCol="0">
            <a:spAutoFit/>
          </a:bodyPr>
          <a:lstStyle/>
          <a:p>
            <a:r>
              <a:rPr lang="en-US" sz="1600" dirty="0" smtClean="0">
                <a:solidFill>
                  <a:srgbClr val="003C71"/>
                </a:solidFill>
              </a:rPr>
              <a:t>MAP </a:t>
            </a:r>
          </a:p>
        </p:txBody>
      </p:sp>
      <p:sp>
        <p:nvSpPr>
          <p:cNvPr id="128" name="TextBox 127"/>
          <p:cNvSpPr txBox="1"/>
          <p:nvPr/>
        </p:nvSpPr>
        <p:spPr>
          <a:xfrm>
            <a:off x="2571616" y="2723309"/>
            <a:ext cx="2273569" cy="276999"/>
          </a:xfrm>
          <a:prstGeom prst="rect">
            <a:avLst/>
          </a:prstGeom>
          <a:noFill/>
        </p:spPr>
        <p:txBody>
          <a:bodyPr vert="horz" wrap="square" lIns="0" tIns="0" rIns="0" bIns="0" rtlCol="0">
            <a:spAutoFit/>
          </a:bodyPr>
          <a:lstStyle/>
          <a:p>
            <a:r>
              <a:rPr lang="en-US" dirty="0" smtClean="0">
                <a:solidFill>
                  <a:srgbClr val="003C71"/>
                </a:solidFill>
              </a:rPr>
              <a:t>PMEM Shuffle Writer</a:t>
            </a:r>
          </a:p>
        </p:txBody>
      </p:sp>
      <p:sp>
        <p:nvSpPr>
          <p:cNvPr id="58" name="TextBox 57"/>
          <p:cNvSpPr txBox="1"/>
          <p:nvPr/>
        </p:nvSpPr>
        <p:spPr>
          <a:xfrm>
            <a:off x="402784" y="1557038"/>
            <a:ext cx="1633449" cy="276999"/>
          </a:xfrm>
          <a:prstGeom prst="rect">
            <a:avLst/>
          </a:prstGeom>
          <a:noFill/>
        </p:spPr>
        <p:txBody>
          <a:bodyPr vert="horz" wrap="square" lIns="0" tIns="0" rIns="0" bIns="0" rtlCol="0">
            <a:spAutoFit/>
          </a:bodyPr>
          <a:lstStyle/>
          <a:p>
            <a:r>
              <a:rPr lang="en-US" dirty="0" smtClean="0">
                <a:solidFill>
                  <a:srgbClr val="003C71"/>
                </a:solidFill>
              </a:rPr>
              <a:t>Map task </a:t>
            </a:r>
          </a:p>
        </p:txBody>
      </p:sp>
      <p:sp>
        <p:nvSpPr>
          <p:cNvPr id="59" name="TextBox 58"/>
          <p:cNvSpPr txBox="1"/>
          <p:nvPr/>
        </p:nvSpPr>
        <p:spPr>
          <a:xfrm>
            <a:off x="4631531" y="2123256"/>
            <a:ext cx="1322917" cy="246221"/>
          </a:xfrm>
          <a:prstGeom prst="rect">
            <a:avLst/>
          </a:prstGeom>
          <a:noFill/>
        </p:spPr>
        <p:txBody>
          <a:bodyPr vert="horz" wrap="square" lIns="0" tIns="0" rIns="0" bIns="0" rtlCol="0">
            <a:spAutoFit/>
          </a:bodyPr>
          <a:lstStyle/>
          <a:p>
            <a:r>
              <a:rPr lang="en-US" sz="1600" dirty="0" smtClean="0">
                <a:solidFill>
                  <a:srgbClr val="003C71"/>
                </a:solidFill>
              </a:rPr>
              <a:t>KV in memory</a:t>
            </a:r>
          </a:p>
        </p:txBody>
      </p:sp>
      <p:sp>
        <p:nvSpPr>
          <p:cNvPr id="61" name="Rectangle 60"/>
          <p:cNvSpPr/>
          <p:nvPr/>
        </p:nvSpPr>
        <p:spPr>
          <a:xfrm>
            <a:off x="582366" y="4966468"/>
            <a:ext cx="3964579" cy="3175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PMDK(</a:t>
            </a:r>
            <a:r>
              <a:rPr lang="en-US" dirty="0" err="1" smtClean="0">
                <a:solidFill>
                  <a:schemeClr val="tx1"/>
                </a:solidFill>
              </a:rPr>
              <a:t>libpmemobj</a:t>
            </a:r>
            <a:r>
              <a:rPr lang="en-US" dirty="0">
                <a:solidFill>
                  <a:schemeClr val="tx1"/>
                </a:solidFill>
              </a:rPr>
              <a:t> </a:t>
            </a:r>
            <a:r>
              <a:rPr lang="en-US" dirty="0" smtClean="0">
                <a:solidFill>
                  <a:schemeClr val="tx1"/>
                </a:solidFill>
              </a:rPr>
              <a:t>c)</a:t>
            </a:r>
            <a:endParaRPr lang="en-US" dirty="0">
              <a:solidFill>
                <a:schemeClr val="tx1"/>
              </a:solidFill>
            </a:endParaRPr>
          </a:p>
        </p:txBody>
      </p:sp>
      <p:sp>
        <p:nvSpPr>
          <p:cNvPr id="62" name="Rectangle 61"/>
          <p:cNvSpPr/>
          <p:nvPr/>
        </p:nvSpPr>
        <p:spPr>
          <a:xfrm>
            <a:off x="577331" y="4725890"/>
            <a:ext cx="3964579" cy="247646"/>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JNI</a:t>
            </a:r>
            <a:endParaRPr lang="en-US" dirty="0">
              <a:solidFill>
                <a:schemeClr val="tx1"/>
              </a:solidFill>
            </a:endParaRPr>
          </a:p>
        </p:txBody>
      </p:sp>
      <p:grpSp>
        <p:nvGrpSpPr>
          <p:cNvPr id="15" name="Group 14"/>
          <p:cNvGrpSpPr/>
          <p:nvPr/>
        </p:nvGrpSpPr>
        <p:grpSpPr>
          <a:xfrm>
            <a:off x="567669" y="3332509"/>
            <a:ext cx="3748215" cy="1049222"/>
            <a:chOff x="567665" y="3865885"/>
            <a:chExt cx="903418" cy="1049222"/>
          </a:xfrm>
        </p:grpSpPr>
        <p:sp>
          <p:nvSpPr>
            <p:cNvPr id="50" name="Rectangle 49"/>
            <p:cNvSpPr/>
            <p:nvPr/>
          </p:nvSpPr>
          <p:spPr>
            <a:xfrm>
              <a:off x="579422" y="3866281"/>
              <a:ext cx="891661" cy="262009"/>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Partition [0</a:t>
              </a:r>
              <a:r>
                <a:rPr lang="en-US" sz="1200" dirty="0" smtClean="0"/>
                <a:t>]</a:t>
              </a:r>
              <a:endParaRPr lang="en-US" sz="1200" dirty="0"/>
            </a:p>
          </p:txBody>
        </p:sp>
        <p:sp>
          <p:nvSpPr>
            <p:cNvPr id="51" name="Rectangle 50"/>
            <p:cNvSpPr/>
            <p:nvPr/>
          </p:nvSpPr>
          <p:spPr>
            <a:xfrm>
              <a:off x="567665" y="4162327"/>
              <a:ext cx="666189" cy="227972"/>
            </a:xfrm>
            <a:prstGeom prst="rect">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t>Partition </a:t>
              </a:r>
              <a:r>
                <a:rPr lang="en-US" sz="1200" dirty="0" smtClean="0"/>
                <a:t>[1]</a:t>
              </a:r>
              <a:endParaRPr lang="en-US" sz="1200" dirty="0"/>
            </a:p>
          </p:txBody>
        </p:sp>
        <p:sp>
          <p:nvSpPr>
            <p:cNvPr id="86" name="Rectangle 85"/>
            <p:cNvSpPr/>
            <p:nvPr/>
          </p:nvSpPr>
          <p:spPr>
            <a:xfrm>
              <a:off x="567665" y="4390299"/>
              <a:ext cx="903418" cy="2628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Partition[2</a:t>
              </a:r>
              <a:r>
                <a:rPr lang="en-US" sz="1200" dirty="0" smtClean="0"/>
                <a:t>]</a:t>
              </a:r>
              <a:endParaRPr lang="en-US" sz="1200" dirty="0"/>
            </a:p>
          </p:txBody>
        </p:sp>
        <p:sp>
          <p:nvSpPr>
            <p:cNvPr id="92" name="Rectangle 91"/>
            <p:cNvSpPr/>
            <p:nvPr/>
          </p:nvSpPr>
          <p:spPr>
            <a:xfrm>
              <a:off x="567940" y="4663114"/>
              <a:ext cx="741887" cy="251993"/>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Partition[n</a:t>
              </a:r>
              <a:r>
                <a:rPr lang="en-US" sz="1200" dirty="0" smtClean="0"/>
                <a:t>]</a:t>
              </a:r>
              <a:endParaRPr lang="en-US" sz="1200" dirty="0"/>
            </a:p>
          </p:txBody>
        </p:sp>
        <p:cxnSp>
          <p:nvCxnSpPr>
            <p:cNvPr id="14" name="Straight Connector 13"/>
            <p:cNvCxnSpPr/>
            <p:nvPr/>
          </p:nvCxnSpPr>
          <p:spPr>
            <a:xfrm flipH="1">
              <a:off x="824746" y="3866281"/>
              <a:ext cx="180"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093961" y="3865885"/>
              <a:ext cx="1659" cy="306755"/>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364278" y="3865885"/>
              <a:ext cx="184" cy="262405"/>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334684" y="4381731"/>
            <a:ext cx="1" cy="34415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a:off x="577331" y="5283968"/>
            <a:ext cx="3964579" cy="66548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Persistent Memory Device</a:t>
            </a:r>
          </a:p>
          <a:p>
            <a:pPr algn="ctr"/>
            <a:r>
              <a:rPr lang="en-US" dirty="0" smtClean="0">
                <a:solidFill>
                  <a:schemeClr val="bg1"/>
                </a:solidFill>
              </a:rPr>
              <a:t>(</a:t>
            </a:r>
            <a:r>
              <a:rPr lang="en-US" dirty="0" err="1" smtClean="0">
                <a:solidFill>
                  <a:schemeClr val="bg1"/>
                </a:solidFill>
              </a:rPr>
              <a:t>devdax</a:t>
            </a:r>
            <a:r>
              <a:rPr lang="en-US" dirty="0" smtClean="0">
                <a:solidFill>
                  <a:schemeClr val="bg1"/>
                </a:solidFill>
              </a:rPr>
              <a:t>/</a:t>
            </a:r>
            <a:r>
              <a:rPr lang="en-US" dirty="0" err="1" smtClean="0">
                <a:solidFill>
                  <a:schemeClr val="bg1"/>
                </a:solidFill>
              </a:rPr>
              <a:t>fsdax</a:t>
            </a:r>
            <a:r>
              <a:rPr lang="en-US" dirty="0" smtClean="0">
                <a:solidFill>
                  <a:schemeClr val="bg1"/>
                </a:solidFill>
              </a:rPr>
              <a:t> mode)</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23DA1535-9662-4DA1-90E6-99F9E40A23BB}" type="slidenum">
              <a:rPr lang="en-US" smtClean="0"/>
              <a:t>22</a:t>
            </a:fld>
            <a:endParaRPr lang="en-US"/>
          </a:p>
        </p:txBody>
      </p:sp>
      <p:cxnSp>
        <p:nvCxnSpPr>
          <p:cNvPr id="87" name="Straight Connector 86"/>
          <p:cNvCxnSpPr/>
          <p:nvPr/>
        </p:nvCxnSpPr>
        <p:spPr>
          <a:xfrm flipH="1">
            <a:off x="1643842" y="3594914"/>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2749415" y="3616436"/>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H="1">
            <a:off x="1630307" y="3895366"/>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H="1">
            <a:off x="2754692" y="3819305"/>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H="1">
            <a:off x="1635384" y="4109680"/>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745245" y="4152046"/>
            <a:ext cx="747" cy="262009"/>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a:off x="3871995" y="3839697"/>
            <a:ext cx="763" cy="262405"/>
          </a:xfrm>
          <a:prstGeom prst="line">
            <a:avLst/>
          </a:prstGeom>
          <a:ln>
            <a:solidFill>
              <a:schemeClr val="tx1">
                <a:alpha val="50000"/>
              </a:schemeClr>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71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7ADB916-DE8A-4813-B0D8-6455D4D03D3C}" type="slidenum">
              <a:rPr lang="en-US" smtClean="0"/>
              <a:t>23</a:t>
            </a:fld>
            <a:endParaRPr lang="en-US"/>
          </a:p>
        </p:txBody>
      </p:sp>
      <p:cxnSp>
        <p:nvCxnSpPr>
          <p:cNvPr id="6" name="Elbow Connector 5"/>
          <p:cNvCxnSpPr>
            <a:stCxn id="8" idx="2"/>
            <a:endCxn id="33" idx="0"/>
          </p:cNvCxnSpPr>
          <p:nvPr/>
        </p:nvCxnSpPr>
        <p:spPr>
          <a:xfrm rot="16200000" flipH="1">
            <a:off x="7198971" y="-325749"/>
            <a:ext cx="726012" cy="4777402"/>
          </a:xfrm>
          <a:prstGeom prst="bentConnector3">
            <a:avLst>
              <a:gd name="adj1" fmla="val -2528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838200" y="365125"/>
            <a:ext cx="10515600" cy="1325563"/>
          </a:xfrm>
        </p:spPr>
        <p:txBody>
          <a:bodyPr vert="horz" lIns="0" tIns="0" rIns="0" bIns="0" rtlCol="0" anchor="t" anchorCtr="0">
            <a:noAutofit/>
          </a:bodyPr>
          <a:lstStyle/>
          <a:p>
            <a:r>
              <a:rPr lang="en-US" altLang="zh-CN" dirty="0" smtClean="0"/>
              <a:t>Spark-PMoF Implementations </a:t>
            </a:r>
            <a:endParaRPr lang="zh-CN" altLang="en-US" dirty="0"/>
          </a:p>
        </p:txBody>
      </p:sp>
      <p:sp>
        <p:nvSpPr>
          <p:cNvPr id="8" name="Rectangle 7"/>
          <p:cNvSpPr/>
          <p:nvPr/>
        </p:nvSpPr>
        <p:spPr>
          <a:xfrm>
            <a:off x="3092838" y="1338439"/>
            <a:ext cx="4160875" cy="361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SortShuffleManager</a:t>
            </a:r>
            <a:r>
              <a:rPr lang="en-US" altLang="zh-CN" sz="1400" dirty="0" smtClean="0"/>
              <a:t>-&gt;</a:t>
            </a:r>
            <a:r>
              <a:rPr lang="en-US" altLang="zh-CN" sz="1400" dirty="0" err="1" smtClean="0"/>
              <a:t>registerShuffle</a:t>
            </a:r>
            <a:r>
              <a:rPr lang="en-US" altLang="zh-CN" sz="1400" dirty="0" smtClean="0"/>
              <a:t>()</a:t>
            </a:r>
            <a:endParaRPr lang="zh-CN" altLang="en-US" sz="1400" dirty="0"/>
          </a:p>
        </p:txBody>
      </p:sp>
      <p:sp>
        <p:nvSpPr>
          <p:cNvPr id="10" name="Rectangle 9"/>
          <p:cNvSpPr/>
          <p:nvPr/>
        </p:nvSpPr>
        <p:spPr>
          <a:xfrm>
            <a:off x="1095374" y="2443391"/>
            <a:ext cx="2856933" cy="378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BypassMergeSortShuffleHandle</a:t>
            </a:r>
            <a:endParaRPr lang="zh-CN" altLang="en-US" sz="1400" dirty="0"/>
          </a:p>
        </p:txBody>
      </p:sp>
      <p:sp>
        <p:nvSpPr>
          <p:cNvPr id="11" name="Rectangle 10"/>
          <p:cNvSpPr/>
          <p:nvPr/>
        </p:nvSpPr>
        <p:spPr>
          <a:xfrm>
            <a:off x="6390485" y="2434338"/>
            <a:ext cx="2382076" cy="37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SerializedShuffleHandle</a:t>
            </a:r>
            <a:endParaRPr lang="zh-CN" altLang="en-US" sz="1400" dirty="0"/>
          </a:p>
        </p:txBody>
      </p:sp>
      <p:sp>
        <p:nvSpPr>
          <p:cNvPr id="12" name="Rectangle 11"/>
          <p:cNvSpPr/>
          <p:nvPr/>
        </p:nvSpPr>
        <p:spPr>
          <a:xfrm>
            <a:off x="4164697" y="2440011"/>
            <a:ext cx="2017159" cy="37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BaseShuffleHandle</a:t>
            </a:r>
            <a:endParaRPr lang="zh-CN" altLang="en-US" sz="1400" dirty="0"/>
          </a:p>
        </p:txBody>
      </p:sp>
      <p:sp>
        <p:nvSpPr>
          <p:cNvPr id="13" name="Rectangle 12"/>
          <p:cNvSpPr/>
          <p:nvPr/>
        </p:nvSpPr>
        <p:spPr>
          <a:xfrm>
            <a:off x="1095374" y="3209518"/>
            <a:ext cx="2856934" cy="378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BypassMergeSortShuffleWriter</a:t>
            </a:r>
            <a:endParaRPr lang="zh-CN" altLang="en-US" sz="1400" dirty="0"/>
          </a:p>
        </p:txBody>
      </p:sp>
      <p:sp>
        <p:nvSpPr>
          <p:cNvPr id="14" name="Rectangle 13"/>
          <p:cNvSpPr/>
          <p:nvPr/>
        </p:nvSpPr>
        <p:spPr>
          <a:xfrm>
            <a:off x="6390485" y="3200465"/>
            <a:ext cx="2382076" cy="37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UnsafeShuffleWriter</a:t>
            </a:r>
            <a:endParaRPr lang="zh-CN" altLang="en-US" sz="1400" dirty="0"/>
          </a:p>
        </p:txBody>
      </p:sp>
      <p:sp>
        <p:nvSpPr>
          <p:cNvPr id="15" name="Rectangle 14"/>
          <p:cNvSpPr/>
          <p:nvPr/>
        </p:nvSpPr>
        <p:spPr>
          <a:xfrm>
            <a:off x="4164696" y="3206138"/>
            <a:ext cx="2017160" cy="37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SortShuffleWriter</a:t>
            </a:r>
            <a:endParaRPr lang="zh-CN" altLang="en-US" sz="1400" dirty="0"/>
          </a:p>
        </p:txBody>
      </p:sp>
      <p:grpSp>
        <p:nvGrpSpPr>
          <p:cNvPr id="16" name="Group 15"/>
          <p:cNvGrpSpPr/>
          <p:nvPr/>
        </p:nvGrpSpPr>
        <p:grpSpPr>
          <a:xfrm>
            <a:off x="2041049" y="2821404"/>
            <a:ext cx="875304" cy="388114"/>
            <a:chOff x="1960559" y="3820633"/>
            <a:chExt cx="875304" cy="388114"/>
          </a:xfrm>
        </p:grpSpPr>
        <p:cxnSp>
          <p:nvCxnSpPr>
            <p:cNvPr id="17" name="Straight Arrow Connector 16"/>
            <p:cNvCxnSpPr>
              <a:stCxn id="10" idx="2"/>
              <a:endCxn id="13" idx="0"/>
            </p:cNvCxnSpPr>
            <p:nvPr/>
          </p:nvCxnSpPr>
          <p:spPr>
            <a:xfrm>
              <a:off x="2443351" y="3820633"/>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0559" y="3880919"/>
              <a:ext cx="875304" cy="184666"/>
            </a:xfrm>
            <a:prstGeom prst="rect">
              <a:avLst/>
            </a:prstGeom>
            <a:solidFill>
              <a:schemeClr val="bg1"/>
            </a:solidFill>
          </p:spPr>
          <p:txBody>
            <a:bodyPr wrap="none" tIns="0" bIns="0" rtlCol="0">
              <a:spAutoFit/>
            </a:bodyPr>
            <a:lstStyle/>
            <a:p>
              <a:r>
                <a:rPr lang="en-US" altLang="zh-CN" sz="1200" dirty="0" err="1" smtClean="0">
                  <a:solidFill>
                    <a:schemeClr val="tx1">
                      <a:lumMod val="65000"/>
                      <a:lumOff val="35000"/>
                    </a:schemeClr>
                  </a:solidFill>
                </a:rPr>
                <a:t>getWriter</a:t>
              </a:r>
              <a:r>
                <a:rPr lang="en-US" altLang="zh-CN" sz="1200" dirty="0" smtClean="0">
                  <a:solidFill>
                    <a:schemeClr val="tx1">
                      <a:lumMod val="65000"/>
                      <a:lumOff val="35000"/>
                    </a:schemeClr>
                  </a:solidFill>
                </a:rPr>
                <a:t>()</a:t>
              </a:r>
              <a:endParaRPr lang="zh-CN" altLang="en-US" sz="1200" dirty="0">
                <a:solidFill>
                  <a:schemeClr val="tx1">
                    <a:lumMod val="65000"/>
                    <a:lumOff val="35000"/>
                  </a:schemeClr>
                </a:solidFill>
              </a:endParaRPr>
            </a:p>
          </p:txBody>
        </p:sp>
      </p:grpSp>
      <p:grpSp>
        <p:nvGrpSpPr>
          <p:cNvPr id="19" name="Group 18"/>
          <p:cNvGrpSpPr/>
          <p:nvPr/>
        </p:nvGrpSpPr>
        <p:grpSpPr>
          <a:xfrm>
            <a:off x="7045057" y="2811467"/>
            <a:ext cx="875304" cy="388114"/>
            <a:chOff x="1304128" y="3814876"/>
            <a:chExt cx="875304" cy="388114"/>
          </a:xfrm>
        </p:grpSpPr>
        <p:cxnSp>
          <p:nvCxnSpPr>
            <p:cNvPr id="20" name="Straight Arrow Connector 19"/>
            <p:cNvCxnSpPr/>
            <p:nvPr/>
          </p:nvCxnSpPr>
          <p:spPr>
            <a:xfrm>
              <a:off x="1695294" y="3814876"/>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04128" y="3865890"/>
              <a:ext cx="875304" cy="184666"/>
            </a:xfrm>
            <a:prstGeom prst="rect">
              <a:avLst/>
            </a:prstGeom>
            <a:solidFill>
              <a:schemeClr val="bg1"/>
            </a:solidFill>
          </p:spPr>
          <p:txBody>
            <a:bodyPr wrap="none" tIns="0" bIns="0" rtlCol="0">
              <a:spAutoFit/>
            </a:bodyPr>
            <a:lstStyle/>
            <a:p>
              <a:r>
                <a:rPr lang="en-US" altLang="zh-CN" sz="1200" dirty="0" err="1" smtClean="0">
                  <a:solidFill>
                    <a:schemeClr val="tx1">
                      <a:lumMod val="65000"/>
                      <a:lumOff val="35000"/>
                    </a:schemeClr>
                  </a:solidFill>
                </a:rPr>
                <a:t>getWriter</a:t>
              </a:r>
              <a:r>
                <a:rPr lang="en-US" altLang="zh-CN" sz="1200" dirty="0" smtClean="0">
                  <a:solidFill>
                    <a:schemeClr val="tx1">
                      <a:lumMod val="65000"/>
                      <a:lumOff val="35000"/>
                    </a:schemeClr>
                  </a:solidFill>
                </a:rPr>
                <a:t>()</a:t>
              </a:r>
              <a:endParaRPr lang="zh-CN" altLang="en-US" sz="1200" dirty="0">
                <a:solidFill>
                  <a:schemeClr val="tx1">
                    <a:lumMod val="65000"/>
                    <a:lumOff val="35000"/>
                  </a:schemeClr>
                </a:solidFill>
              </a:endParaRPr>
            </a:p>
          </p:txBody>
        </p:sp>
      </p:grpSp>
      <p:cxnSp>
        <p:nvCxnSpPr>
          <p:cNvPr id="23" name="Straight Arrow Connector 22"/>
          <p:cNvCxnSpPr>
            <a:stCxn id="12" idx="2"/>
            <a:endCxn id="15" idx="0"/>
          </p:cNvCxnSpPr>
          <p:nvPr/>
        </p:nvCxnSpPr>
        <p:spPr>
          <a:xfrm flipH="1">
            <a:off x="5173276" y="2818025"/>
            <a:ext cx="1" cy="388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47219" y="2900761"/>
            <a:ext cx="1023057" cy="184666"/>
          </a:xfrm>
          <a:prstGeom prst="rect">
            <a:avLst/>
          </a:prstGeom>
          <a:solidFill>
            <a:schemeClr val="bg1"/>
          </a:solidFill>
        </p:spPr>
        <p:txBody>
          <a:bodyPr wrap="square" tIns="0" bIns="0" rtlCol="0">
            <a:spAutoFit/>
          </a:bodyPr>
          <a:lstStyle/>
          <a:p>
            <a:r>
              <a:rPr lang="en-US" altLang="zh-CN" sz="1200" dirty="0" err="1" smtClean="0">
                <a:solidFill>
                  <a:schemeClr val="tx1">
                    <a:lumMod val="65000"/>
                    <a:lumOff val="35000"/>
                  </a:schemeClr>
                </a:solidFill>
              </a:rPr>
              <a:t>getWriter</a:t>
            </a:r>
            <a:r>
              <a:rPr lang="en-US" altLang="zh-CN" sz="1200" dirty="0" smtClean="0">
                <a:solidFill>
                  <a:schemeClr val="tx1">
                    <a:lumMod val="65000"/>
                    <a:lumOff val="35000"/>
                  </a:schemeClr>
                </a:solidFill>
              </a:rPr>
              <a:t>()</a:t>
            </a:r>
            <a:endParaRPr lang="zh-CN" altLang="en-US" sz="1200" dirty="0">
              <a:solidFill>
                <a:schemeClr val="tx1">
                  <a:lumMod val="65000"/>
                  <a:lumOff val="35000"/>
                </a:schemeClr>
              </a:solidFill>
            </a:endParaRPr>
          </a:p>
        </p:txBody>
      </p:sp>
      <p:cxnSp>
        <p:nvCxnSpPr>
          <p:cNvPr id="25" name="Elbow Connector 24"/>
          <p:cNvCxnSpPr>
            <a:stCxn id="8" idx="2"/>
            <a:endCxn id="10" idx="0"/>
          </p:cNvCxnSpPr>
          <p:nvPr/>
        </p:nvCxnSpPr>
        <p:spPr>
          <a:xfrm rot="5400000">
            <a:off x="3476837" y="746951"/>
            <a:ext cx="743445" cy="2649435"/>
          </a:xfrm>
          <a:prstGeom prst="bentConnector3">
            <a:avLst>
              <a:gd name="adj1" fmla="val 3782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1" idx="0"/>
          </p:cNvCxnSpPr>
          <p:nvPr/>
        </p:nvCxnSpPr>
        <p:spPr>
          <a:xfrm rot="16200000" flipH="1">
            <a:off x="6010203" y="863018"/>
            <a:ext cx="734392" cy="2408247"/>
          </a:xfrm>
          <a:prstGeom prst="bentConnector3">
            <a:avLst>
              <a:gd name="adj1" fmla="val 3890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12" idx="0"/>
          </p:cNvCxnSpPr>
          <p:nvPr/>
        </p:nvCxnSpPr>
        <p:spPr>
          <a:xfrm>
            <a:off x="5173276" y="1699946"/>
            <a:ext cx="1" cy="7400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729432" y="1881051"/>
            <a:ext cx="2054053" cy="184666"/>
          </a:xfrm>
          <a:prstGeom prst="rect">
            <a:avLst/>
          </a:prstGeom>
          <a:solidFill>
            <a:schemeClr val="bg1"/>
          </a:solidFill>
        </p:spPr>
        <p:txBody>
          <a:bodyPr wrap="square" tIns="0" bIns="0" rtlCol="0">
            <a:spAutoFit/>
          </a:bodyPr>
          <a:lstStyle/>
          <a:p>
            <a:r>
              <a:rPr lang="en-US" altLang="zh-CN" sz="1200" dirty="0">
                <a:solidFill>
                  <a:schemeClr val="tx1">
                    <a:lumMod val="65000"/>
                    <a:lumOff val="35000"/>
                  </a:schemeClr>
                </a:solidFill>
              </a:rPr>
              <a:t>&lt;= </a:t>
            </a:r>
            <a:r>
              <a:rPr lang="zh-CN" altLang="en-US" sz="1200" dirty="0">
                <a:solidFill>
                  <a:schemeClr val="tx1">
                    <a:lumMod val="65000"/>
                    <a:lumOff val="35000"/>
                  </a:schemeClr>
                </a:solidFill>
              </a:rPr>
              <a:t>bypassMergeThreshold</a:t>
            </a:r>
          </a:p>
        </p:txBody>
      </p:sp>
      <p:sp>
        <p:nvSpPr>
          <p:cNvPr id="29" name="Rectangle 28"/>
          <p:cNvSpPr/>
          <p:nvPr/>
        </p:nvSpPr>
        <p:spPr>
          <a:xfrm>
            <a:off x="5274132" y="1890430"/>
            <a:ext cx="2180405" cy="184666"/>
          </a:xfrm>
          <a:prstGeom prst="rect">
            <a:avLst/>
          </a:prstGeom>
          <a:solidFill>
            <a:schemeClr val="bg1"/>
          </a:solidFill>
        </p:spPr>
        <p:txBody>
          <a:bodyPr wrap="none" tIns="0" bIns="0" rtlCol="0">
            <a:spAutoFit/>
          </a:bodyPr>
          <a:lstStyle/>
          <a:p>
            <a:r>
              <a:rPr lang="en-US" altLang="zh-CN" sz="1200" dirty="0" smtClean="0">
                <a:solidFill>
                  <a:schemeClr val="tx1">
                    <a:lumMod val="65000"/>
                    <a:lumOff val="35000"/>
                  </a:schemeClr>
                </a:solidFill>
              </a:rPr>
              <a:t>optimized serialized shuffle?</a:t>
            </a:r>
            <a:endParaRPr lang="zh-CN" altLang="en-US" sz="1200" dirty="0">
              <a:solidFill>
                <a:schemeClr val="tx1">
                  <a:lumMod val="65000"/>
                  <a:lumOff val="35000"/>
                </a:schemeClr>
              </a:solidFill>
            </a:endParaRPr>
          </a:p>
        </p:txBody>
      </p:sp>
      <p:sp>
        <p:nvSpPr>
          <p:cNvPr id="30" name="Rectangle 29"/>
          <p:cNvSpPr/>
          <p:nvPr/>
        </p:nvSpPr>
        <p:spPr>
          <a:xfrm>
            <a:off x="2268261" y="2083592"/>
            <a:ext cx="461171" cy="185236"/>
          </a:xfrm>
          <a:prstGeom prst="rect">
            <a:avLst/>
          </a:prstGeom>
          <a:solidFill>
            <a:schemeClr val="bg1"/>
          </a:solidFill>
        </p:spPr>
        <p:txBody>
          <a:bodyPr wrap="square" tIns="0" bIns="0" rtlCol="0">
            <a:spAutoFit/>
          </a:bodyPr>
          <a:lstStyle/>
          <a:p>
            <a:r>
              <a:rPr lang="en-US" altLang="zh-CN" sz="1200" dirty="0" smtClean="0">
                <a:solidFill>
                  <a:schemeClr val="tx1">
                    <a:lumMod val="65000"/>
                    <a:lumOff val="35000"/>
                  </a:schemeClr>
                </a:solidFill>
              </a:rPr>
              <a:t>yes</a:t>
            </a:r>
            <a:endParaRPr lang="zh-CN" altLang="en-US" sz="1200" dirty="0">
              <a:solidFill>
                <a:schemeClr val="tx1">
                  <a:lumMod val="65000"/>
                  <a:lumOff val="35000"/>
                </a:schemeClr>
              </a:solidFill>
            </a:endParaRPr>
          </a:p>
        </p:txBody>
      </p:sp>
      <p:sp>
        <p:nvSpPr>
          <p:cNvPr id="31" name="Rectangle 30"/>
          <p:cNvSpPr/>
          <p:nvPr/>
        </p:nvSpPr>
        <p:spPr>
          <a:xfrm>
            <a:off x="7432706" y="2091453"/>
            <a:ext cx="570541" cy="184666"/>
          </a:xfrm>
          <a:prstGeom prst="rect">
            <a:avLst/>
          </a:prstGeom>
          <a:solidFill>
            <a:schemeClr val="bg1"/>
          </a:solidFill>
        </p:spPr>
        <p:txBody>
          <a:bodyPr wrap="square" tIns="0" bIns="0" rtlCol="0">
            <a:spAutoFit/>
          </a:bodyPr>
          <a:lstStyle/>
          <a:p>
            <a:r>
              <a:rPr lang="en-US" altLang="zh-CN" sz="1200" dirty="0" smtClean="0">
                <a:solidFill>
                  <a:schemeClr val="tx1">
                    <a:lumMod val="65000"/>
                    <a:lumOff val="35000"/>
                  </a:schemeClr>
                </a:solidFill>
              </a:rPr>
              <a:t>yes</a:t>
            </a:r>
            <a:endParaRPr lang="zh-CN" altLang="en-US" sz="1200" dirty="0">
              <a:solidFill>
                <a:schemeClr val="tx1">
                  <a:lumMod val="65000"/>
                  <a:lumOff val="35000"/>
                </a:schemeClr>
              </a:solidFill>
            </a:endParaRPr>
          </a:p>
        </p:txBody>
      </p:sp>
      <p:sp>
        <p:nvSpPr>
          <p:cNvPr id="32" name="Rectangle 31"/>
          <p:cNvSpPr/>
          <p:nvPr/>
        </p:nvSpPr>
        <p:spPr>
          <a:xfrm>
            <a:off x="5024595" y="2096360"/>
            <a:ext cx="398219" cy="184666"/>
          </a:xfrm>
          <a:prstGeom prst="rect">
            <a:avLst/>
          </a:prstGeom>
          <a:solidFill>
            <a:schemeClr val="bg1"/>
          </a:solidFill>
        </p:spPr>
        <p:txBody>
          <a:bodyPr wrap="square" tIns="0" bIns="0" rtlCol="0">
            <a:spAutoFit/>
          </a:bodyPr>
          <a:lstStyle/>
          <a:p>
            <a:r>
              <a:rPr lang="en-US" altLang="zh-CN" sz="1200" dirty="0" smtClean="0">
                <a:solidFill>
                  <a:schemeClr val="tx1">
                    <a:lumMod val="65000"/>
                    <a:lumOff val="35000"/>
                  </a:schemeClr>
                </a:solidFill>
              </a:rPr>
              <a:t>no</a:t>
            </a:r>
            <a:endParaRPr lang="zh-CN" altLang="en-US" sz="1200" dirty="0">
              <a:solidFill>
                <a:schemeClr val="tx1">
                  <a:lumMod val="65000"/>
                  <a:lumOff val="35000"/>
                </a:schemeClr>
              </a:solidFill>
            </a:endParaRPr>
          </a:p>
        </p:txBody>
      </p:sp>
      <p:sp>
        <p:nvSpPr>
          <p:cNvPr id="33" name="Rectangle 32"/>
          <p:cNvSpPr/>
          <p:nvPr/>
        </p:nvSpPr>
        <p:spPr>
          <a:xfrm>
            <a:off x="8979490" y="2425958"/>
            <a:ext cx="1942376" cy="378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BaseShuffleHandle</a:t>
            </a:r>
            <a:endParaRPr lang="zh-CN" altLang="en-US" sz="1400" dirty="0">
              <a:solidFill>
                <a:schemeClr val="tx1"/>
              </a:solidFill>
            </a:endParaRPr>
          </a:p>
        </p:txBody>
      </p:sp>
      <p:sp>
        <p:nvSpPr>
          <p:cNvPr id="34" name="Rectangle 33"/>
          <p:cNvSpPr/>
          <p:nvPr/>
        </p:nvSpPr>
        <p:spPr>
          <a:xfrm>
            <a:off x="8979490" y="3192085"/>
            <a:ext cx="1942376" cy="378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PmemShuffleWriter</a:t>
            </a:r>
            <a:endParaRPr lang="zh-CN" altLang="en-US" sz="1400" dirty="0">
              <a:solidFill>
                <a:schemeClr val="tx1"/>
              </a:solidFill>
            </a:endParaRPr>
          </a:p>
        </p:txBody>
      </p:sp>
      <p:grpSp>
        <p:nvGrpSpPr>
          <p:cNvPr id="35" name="Group 34"/>
          <p:cNvGrpSpPr/>
          <p:nvPr/>
        </p:nvGrpSpPr>
        <p:grpSpPr>
          <a:xfrm>
            <a:off x="9457762" y="2811467"/>
            <a:ext cx="1284221" cy="388114"/>
            <a:chOff x="1689270" y="3820633"/>
            <a:chExt cx="875304" cy="388114"/>
          </a:xfrm>
        </p:grpSpPr>
        <p:cxnSp>
          <p:nvCxnSpPr>
            <p:cNvPr id="36" name="Straight Arrow Connector 35"/>
            <p:cNvCxnSpPr/>
            <p:nvPr/>
          </p:nvCxnSpPr>
          <p:spPr>
            <a:xfrm>
              <a:off x="2080437" y="3820633"/>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689270" y="3871647"/>
              <a:ext cx="875304" cy="184666"/>
            </a:xfrm>
            <a:prstGeom prst="rect">
              <a:avLst/>
            </a:prstGeom>
            <a:solidFill>
              <a:schemeClr val="bg1"/>
            </a:solidFill>
          </p:spPr>
          <p:txBody>
            <a:bodyPr wrap="none" tIns="0" bIns="0" rtlCol="0">
              <a:spAutoFit/>
            </a:bodyPr>
            <a:lstStyle/>
            <a:p>
              <a:r>
                <a:rPr lang="en-US" altLang="zh-CN" sz="1200" dirty="0" err="1" smtClean="0">
                  <a:solidFill>
                    <a:schemeClr val="tx1">
                      <a:lumMod val="65000"/>
                      <a:lumOff val="35000"/>
                    </a:schemeClr>
                  </a:solidFill>
                </a:rPr>
                <a:t>getWriter</a:t>
              </a:r>
              <a:r>
                <a:rPr lang="en-US" altLang="zh-CN" sz="1200" dirty="0" smtClean="0">
                  <a:solidFill>
                    <a:schemeClr val="tx1">
                      <a:lumMod val="65000"/>
                      <a:lumOff val="35000"/>
                    </a:schemeClr>
                  </a:solidFill>
                </a:rPr>
                <a:t>()</a:t>
              </a:r>
              <a:endParaRPr lang="zh-CN" altLang="en-US" sz="1200" dirty="0">
                <a:solidFill>
                  <a:schemeClr val="tx1">
                    <a:lumMod val="65000"/>
                    <a:lumOff val="35000"/>
                  </a:schemeClr>
                </a:solidFill>
              </a:endParaRPr>
            </a:p>
          </p:txBody>
        </p:sp>
      </p:grpSp>
      <p:sp>
        <p:nvSpPr>
          <p:cNvPr id="42" name="Rectangle 41"/>
          <p:cNvSpPr/>
          <p:nvPr/>
        </p:nvSpPr>
        <p:spPr>
          <a:xfrm>
            <a:off x="8995912" y="3958212"/>
            <a:ext cx="1942376" cy="4436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PMEM</a:t>
            </a:r>
            <a:endParaRPr lang="zh-CN" altLang="en-US" sz="1400" dirty="0"/>
          </a:p>
        </p:txBody>
      </p:sp>
      <p:sp>
        <p:nvSpPr>
          <p:cNvPr id="43" name="Rectangle 42"/>
          <p:cNvSpPr/>
          <p:nvPr/>
        </p:nvSpPr>
        <p:spPr>
          <a:xfrm>
            <a:off x="1095374" y="5580705"/>
            <a:ext cx="9894217" cy="353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err="1"/>
              <a:t>ShuffleBlockResolver</a:t>
            </a:r>
            <a:endParaRPr lang="zh-CN" altLang="en-US" sz="1400" dirty="0"/>
          </a:p>
        </p:txBody>
      </p:sp>
      <p:sp>
        <p:nvSpPr>
          <p:cNvPr id="44" name="Rectangle 43"/>
          <p:cNvSpPr/>
          <p:nvPr/>
        </p:nvSpPr>
        <p:spPr>
          <a:xfrm>
            <a:off x="8995912" y="4798060"/>
            <a:ext cx="1942376" cy="378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RDMAShuffleReader</a:t>
            </a:r>
            <a:endParaRPr lang="zh-CN" altLang="en-US" sz="1400" dirty="0">
              <a:solidFill>
                <a:schemeClr val="tx1"/>
              </a:solidFill>
            </a:endParaRPr>
          </a:p>
        </p:txBody>
      </p:sp>
      <p:grpSp>
        <p:nvGrpSpPr>
          <p:cNvPr id="45" name="Group 44"/>
          <p:cNvGrpSpPr/>
          <p:nvPr/>
        </p:nvGrpSpPr>
        <p:grpSpPr>
          <a:xfrm>
            <a:off x="9742561" y="3586282"/>
            <a:ext cx="611065" cy="388114"/>
            <a:chOff x="1872190" y="3820633"/>
            <a:chExt cx="416492" cy="388114"/>
          </a:xfrm>
        </p:grpSpPr>
        <p:cxnSp>
          <p:nvCxnSpPr>
            <p:cNvPr id="46" name="Straight Arrow Connector 45"/>
            <p:cNvCxnSpPr/>
            <p:nvPr/>
          </p:nvCxnSpPr>
          <p:spPr>
            <a:xfrm>
              <a:off x="2080437" y="3820633"/>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872190" y="3880074"/>
              <a:ext cx="416492" cy="184666"/>
            </a:xfrm>
            <a:prstGeom prst="rect">
              <a:avLst/>
            </a:prstGeom>
            <a:solidFill>
              <a:schemeClr val="bg1"/>
            </a:solidFill>
          </p:spPr>
          <p:txBody>
            <a:bodyPr wrap="none" tIns="0" bIns="0" rtlCol="0">
              <a:spAutoFit/>
            </a:bodyPr>
            <a:lstStyle/>
            <a:p>
              <a:r>
                <a:rPr lang="en-US" altLang="zh-CN" sz="1200" dirty="0" smtClean="0">
                  <a:solidFill>
                    <a:schemeClr val="tx1">
                      <a:lumMod val="65000"/>
                      <a:lumOff val="35000"/>
                    </a:schemeClr>
                  </a:solidFill>
                </a:rPr>
                <a:t>PMDK</a:t>
              </a:r>
              <a:endParaRPr lang="zh-CN" altLang="en-US" sz="1200" dirty="0">
                <a:solidFill>
                  <a:schemeClr val="tx1">
                    <a:lumMod val="65000"/>
                    <a:lumOff val="35000"/>
                  </a:schemeClr>
                </a:solidFill>
              </a:endParaRPr>
            </a:p>
          </p:txBody>
        </p:sp>
      </p:grpSp>
      <p:grpSp>
        <p:nvGrpSpPr>
          <p:cNvPr id="48" name="Group 47"/>
          <p:cNvGrpSpPr/>
          <p:nvPr/>
        </p:nvGrpSpPr>
        <p:grpSpPr>
          <a:xfrm>
            <a:off x="8955060" y="4413810"/>
            <a:ext cx="2034531" cy="388114"/>
            <a:chOff x="1335442" y="3820633"/>
            <a:chExt cx="1386701" cy="388114"/>
          </a:xfrm>
        </p:grpSpPr>
        <p:cxnSp>
          <p:nvCxnSpPr>
            <p:cNvPr id="49" name="Straight Arrow Connector 48"/>
            <p:cNvCxnSpPr/>
            <p:nvPr/>
          </p:nvCxnSpPr>
          <p:spPr>
            <a:xfrm>
              <a:off x="2080437" y="3820633"/>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35442" y="3868723"/>
              <a:ext cx="1386701" cy="184666"/>
            </a:xfrm>
            <a:prstGeom prst="rect">
              <a:avLst/>
            </a:prstGeom>
            <a:solidFill>
              <a:schemeClr val="bg1"/>
            </a:solidFill>
          </p:spPr>
          <p:txBody>
            <a:bodyPr wrap="none" tIns="0" bIns="0" rtlCol="0">
              <a:spAutoFit/>
            </a:bodyPr>
            <a:lstStyle/>
            <a:p>
              <a:r>
                <a:rPr lang="en-US" altLang="zh-CN" sz="1200" dirty="0" smtClean="0">
                  <a:solidFill>
                    <a:schemeClr val="tx1">
                      <a:lumMod val="65000"/>
                      <a:lumOff val="35000"/>
                    </a:schemeClr>
                  </a:solidFill>
                </a:rPr>
                <a:t>RDMA to another Executor</a:t>
              </a:r>
              <a:endParaRPr lang="zh-CN" altLang="en-US" sz="1200" dirty="0">
                <a:solidFill>
                  <a:schemeClr val="tx1">
                    <a:lumMod val="65000"/>
                    <a:lumOff val="35000"/>
                  </a:schemeClr>
                </a:solidFill>
              </a:endParaRPr>
            </a:p>
          </p:txBody>
        </p:sp>
      </p:grpSp>
      <p:cxnSp>
        <p:nvCxnSpPr>
          <p:cNvPr id="52" name="Straight Arrow Connector 51"/>
          <p:cNvCxnSpPr/>
          <p:nvPr/>
        </p:nvCxnSpPr>
        <p:spPr>
          <a:xfrm>
            <a:off x="10048093" y="5191707"/>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095374" y="3959096"/>
            <a:ext cx="7677187" cy="44362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Filesystem</a:t>
            </a:r>
            <a:endParaRPr lang="zh-CN" altLang="en-US" sz="1400" dirty="0"/>
          </a:p>
        </p:txBody>
      </p:sp>
      <p:cxnSp>
        <p:nvCxnSpPr>
          <p:cNvPr id="55" name="Straight Arrow Connector 54"/>
          <p:cNvCxnSpPr/>
          <p:nvPr/>
        </p:nvCxnSpPr>
        <p:spPr>
          <a:xfrm>
            <a:off x="2523840" y="3578479"/>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5" idx="2"/>
          </p:cNvCxnSpPr>
          <p:nvPr/>
        </p:nvCxnSpPr>
        <p:spPr>
          <a:xfrm flipH="1">
            <a:off x="5169060" y="3584152"/>
            <a:ext cx="4216" cy="3806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459688" y="3570098"/>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095374" y="4790830"/>
            <a:ext cx="7677187" cy="378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NettyReader</a:t>
            </a:r>
            <a:endParaRPr lang="zh-CN" altLang="en-US" sz="1400" dirty="0"/>
          </a:p>
        </p:txBody>
      </p:sp>
      <p:cxnSp>
        <p:nvCxnSpPr>
          <p:cNvPr id="71" name="Straight Arrow Connector 70"/>
          <p:cNvCxnSpPr/>
          <p:nvPr/>
        </p:nvCxnSpPr>
        <p:spPr>
          <a:xfrm>
            <a:off x="2523840" y="4406526"/>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64030" y="4405019"/>
            <a:ext cx="2" cy="3911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454537" y="4390802"/>
            <a:ext cx="0" cy="3881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164028" y="5200778"/>
            <a:ext cx="2" cy="3911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8995912" y="1305748"/>
            <a:ext cx="1942376" cy="37801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PMoFShuffleManager</a:t>
            </a:r>
            <a:endParaRPr lang="zh-CN" altLang="en-US" sz="1400" dirty="0">
              <a:solidFill>
                <a:schemeClr val="tx1"/>
              </a:solidFill>
            </a:endParaRPr>
          </a:p>
        </p:txBody>
      </p:sp>
    </p:spTree>
    <p:extLst>
      <p:ext uri="{BB962C8B-B14F-4D97-AF65-F5344CB8AC3E}">
        <p14:creationId xmlns:p14="http://schemas.microsoft.com/office/powerpoint/2010/main" val="251145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Spark PMoF </a:t>
            </a:r>
            <a:r>
              <a:rPr lang="en-US" altLang="zh-CN" dirty="0" smtClean="0"/>
              <a:t>Performance </a:t>
            </a:r>
            <a:endParaRPr lang="en-US" dirty="0"/>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11812588" y="6421438"/>
            <a:ext cx="379412" cy="365125"/>
          </a:xfrm>
        </p:spPr>
        <p:txBody>
          <a:bodyPr/>
          <a:lstStyle/>
          <a:p>
            <a:fld id="{23DA1535-9662-4DA1-90E6-99F9E40A23BB}" type="slidenum">
              <a:rPr lang="en-US" smtClean="0"/>
              <a:t>24</a:t>
            </a:fld>
            <a:endParaRPr lang="en-US"/>
          </a:p>
        </p:txBody>
      </p:sp>
    </p:spTree>
    <p:extLst>
      <p:ext uri="{BB962C8B-B14F-4D97-AF65-F5344CB8AC3E}">
        <p14:creationId xmlns:p14="http://schemas.microsoft.com/office/powerpoint/2010/main" val="48841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920" y="258217"/>
            <a:ext cx="10972800" cy="1158240"/>
          </a:xfrm>
        </p:spPr>
        <p:txBody>
          <a:bodyPr>
            <a:normAutofit/>
          </a:bodyPr>
          <a:lstStyle/>
          <a:p>
            <a:r>
              <a:rPr lang="en-US" altLang="zh-CN" sz="3600" dirty="0" smtClean="0"/>
              <a:t>Benchmark configuration </a:t>
            </a:r>
            <a:endParaRPr lang="en-US" sz="2400" dirty="0"/>
          </a:p>
        </p:txBody>
      </p:sp>
      <p:sp>
        <p:nvSpPr>
          <p:cNvPr id="119" name="TextBox 118"/>
          <p:cNvSpPr txBox="1"/>
          <p:nvPr/>
        </p:nvSpPr>
        <p:spPr>
          <a:xfrm>
            <a:off x="7487924" y="6441978"/>
            <a:ext cx="1934219" cy="261629"/>
          </a:xfrm>
          <a:prstGeom prst="rect">
            <a:avLst/>
          </a:prstGeom>
          <a:noFill/>
        </p:spPr>
        <p:txBody>
          <a:bodyPr vert="horz" wrap="square" lIns="0" tIns="0" rIns="0" bIns="0" rtlCol="0">
            <a:noAutofit/>
          </a:bodyPr>
          <a:lstStyle/>
          <a:p>
            <a:r>
              <a:rPr lang="en-US" sz="933" dirty="0">
                <a:solidFill>
                  <a:schemeClr val="bg1">
                    <a:lumMod val="75000"/>
                  </a:schemeClr>
                </a:solidFill>
                <a:latin typeface="Intel Clear" panose="020B0604020203020204" pitchFamily="34" charset="0"/>
                <a:ea typeface="Intel Clear" panose="020B0604020203020204" pitchFamily="34" charset="0"/>
                <a:cs typeface="Intel Clear" panose="020B0604020203020204" pitchFamily="34" charset="0"/>
              </a:rPr>
              <a:t>*Other names and brands may be claimed as the property of others.</a:t>
            </a:r>
          </a:p>
        </p:txBody>
      </p:sp>
      <p:sp>
        <p:nvSpPr>
          <p:cNvPr id="3" name="Slide Number Placeholder 2"/>
          <p:cNvSpPr>
            <a:spLocks noGrp="1"/>
          </p:cNvSpPr>
          <p:nvPr>
            <p:ph type="sldNum" sz="quarter" idx="12"/>
          </p:nvPr>
        </p:nvSpPr>
        <p:spPr/>
        <p:txBody>
          <a:bodyPr/>
          <a:lstStyle/>
          <a:p>
            <a:fld id="{23DA1535-9662-4DA1-90E6-99F9E40A23BB}" type="slidenum">
              <a:rPr lang="en-US" smtClean="0"/>
              <a:t>25</a:t>
            </a:fld>
            <a:endParaRPr lang="en-US"/>
          </a:p>
        </p:txBody>
      </p:sp>
      <p:sp>
        <p:nvSpPr>
          <p:cNvPr id="96" name="Rectangle 95"/>
          <p:cNvSpPr/>
          <p:nvPr/>
        </p:nvSpPr>
        <p:spPr>
          <a:xfrm>
            <a:off x="6913768" y="57039"/>
            <a:ext cx="5278231" cy="2519508"/>
          </a:xfrm>
          <a:prstGeom prst="rect">
            <a:avLst/>
          </a:prstGeom>
          <a:solidFill>
            <a:schemeClr val="accent2">
              <a:lumMod val="60000"/>
              <a:lumOff val="40000"/>
            </a:schemeClr>
          </a:solidFill>
          <a:ln w="12700" cap="flat" cmpd="sng" algn="ctr">
            <a:solidFill>
              <a:schemeClr val="tx2"/>
            </a:solidFill>
            <a:prstDash val="solid"/>
          </a:ln>
          <a:effectLst>
            <a:outerShdw blurRad="50800" dist="38100" dir="2700000" algn="tl" rotWithShape="0">
              <a:prstClr val="black">
                <a:alpha val="40000"/>
              </a:prstClr>
            </a:outerShdw>
          </a:effectLst>
        </p:spPr>
        <p:txBody>
          <a:bodyPr rtlCol="0" anchor="ctr"/>
          <a:lstStyle/>
          <a:p>
            <a:pPr algn="ctr" defTabSz="1219140"/>
            <a:r>
              <a:rPr lang="en-US" altLang="zh-CN" sz="16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3</a:t>
            </a:r>
            <a:r>
              <a:rPr lang="en-US" altLang="zh-CN" sz="16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 Node cluster</a:t>
            </a:r>
            <a:endParaRPr lang="en-US" altLang="zh-CN" sz="16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defTabSz="1219140"/>
            <a:r>
              <a:rPr lang="pt-BR" altLang="zh-CN" sz="12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Hardware:</a:t>
            </a:r>
          </a:p>
          <a:p>
            <a:pPr marL="285750" indent="-2857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Intel® Xeon™ processor  </a:t>
            </a:r>
            <a:r>
              <a:rPr lang="pt-BR"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Gold 6140 CPU @ 2.30GHz, </a:t>
            </a: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384GB Memory</a:t>
            </a:r>
          </a:p>
          <a:p>
            <a:pPr marL="285750" indent="-2857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Mellanox ConnectX-4 40Gb NIC</a:t>
            </a:r>
          </a:p>
          <a:p>
            <a:pPr marL="285750" indent="-285750" defTabSz="1219140">
              <a:buFont typeface="Arial" panose="020B0604020202020204" pitchFamily="34" charset="0"/>
              <a:buChar char="•"/>
            </a:pP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Shuffle Devices</a:t>
            </a:r>
            <a:r>
              <a:rPr lang="zh-CN" altLang="en-US"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a:t>
            </a:r>
            <a:endPar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742950" lvl="1" indent="-2857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1T HDD</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/NVMe</a:t>
            </a: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 for shuffle</a:t>
            </a:r>
          </a:p>
          <a:p>
            <a:pPr marL="742950" lvl="1" indent="-2857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4x </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256GB DCPMM for shuffle</a:t>
            </a:r>
          </a:p>
          <a:p>
            <a:pPr marL="285750" indent="-2857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4x 1T NVMe for HDFS</a:t>
            </a:r>
          </a:p>
          <a:p>
            <a:pPr defTabSz="1219140"/>
            <a:r>
              <a:rPr lang="pt-BR" altLang="zh-CN" sz="12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Software</a:t>
            </a:r>
            <a:r>
              <a:rPr lang="pt-BR" altLang="zh-CN" sz="12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a:t>
            </a:r>
          </a:p>
          <a:p>
            <a:pPr marL="171450" indent="-1714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Hadoop 2.7</a:t>
            </a:r>
          </a:p>
          <a:p>
            <a:pPr marL="171450" indent="-1714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Spark 2.3</a:t>
            </a:r>
          </a:p>
          <a:p>
            <a:pPr marL="171450" indent="-171450" defTabSz="1219140">
              <a:buFont typeface="Arial" panose="020B0604020202020204" pitchFamily="34" charset="0"/>
              <a:buChar char="•"/>
            </a:pPr>
            <a:r>
              <a:rPr lang="pt-BR"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Fedora 27 with WW26 BKC</a:t>
            </a:r>
          </a:p>
        </p:txBody>
      </p:sp>
      <p:cxnSp>
        <p:nvCxnSpPr>
          <p:cNvPr id="97" name="Straight Connector 96"/>
          <p:cNvCxnSpPr/>
          <p:nvPr/>
        </p:nvCxnSpPr>
        <p:spPr>
          <a:xfrm flipV="1">
            <a:off x="1594913" y="3421494"/>
            <a:ext cx="7863" cy="1118702"/>
          </a:xfrm>
          <a:prstGeom prst="line">
            <a:avLst/>
          </a:prstGeom>
          <a:noFill/>
          <a:ln w="76200" cap="flat" cmpd="sng" algn="ctr">
            <a:solidFill>
              <a:srgbClr val="00B050"/>
            </a:solidFill>
            <a:prstDash val="solid"/>
          </a:ln>
          <a:effectLst/>
        </p:spPr>
      </p:cxnSp>
      <p:cxnSp>
        <p:nvCxnSpPr>
          <p:cNvPr id="98" name="Straight Connector 97"/>
          <p:cNvCxnSpPr/>
          <p:nvPr/>
        </p:nvCxnSpPr>
        <p:spPr>
          <a:xfrm flipV="1">
            <a:off x="2969639" y="3414816"/>
            <a:ext cx="15218" cy="1125380"/>
          </a:xfrm>
          <a:prstGeom prst="line">
            <a:avLst/>
          </a:prstGeom>
          <a:noFill/>
          <a:ln w="76200" cap="flat" cmpd="sng" algn="ctr">
            <a:solidFill>
              <a:srgbClr val="00B050"/>
            </a:solidFill>
            <a:prstDash val="solid"/>
          </a:ln>
          <a:effectLst/>
        </p:spPr>
      </p:cxnSp>
      <p:cxnSp>
        <p:nvCxnSpPr>
          <p:cNvPr id="101" name="Straight Connector 100"/>
          <p:cNvCxnSpPr/>
          <p:nvPr/>
        </p:nvCxnSpPr>
        <p:spPr>
          <a:xfrm flipH="1" flipV="1">
            <a:off x="4498384" y="3433282"/>
            <a:ext cx="19344" cy="1210219"/>
          </a:xfrm>
          <a:prstGeom prst="line">
            <a:avLst/>
          </a:prstGeom>
          <a:noFill/>
          <a:ln w="76200" cap="flat" cmpd="sng" algn="ctr">
            <a:solidFill>
              <a:srgbClr val="00B050"/>
            </a:solidFill>
            <a:prstDash val="solid"/>
          </a:ln>
          <a:effectLst/>
        </p:spPr>
      </p:cxnSp>
      <p:cxnSp>
        <p:nvCxnSpPr>
          <p:cNvPr id="106" name="Straight Connector 105"/>
          <p:cNvCxnSpPr/>
          <p:nvPr/>
        </p:nvCxnSpPr>
        <p:spPr>
          <a:xfrm flipH="1" flipV="1">
            <a:off x="5917701" y="3439582"/>
            <a:ext cx="2085" cy="1143369"/>
          </a:xfrm>
          <a:prstGeom prst="line">
            <a:avLst/>
          </a:prstGeom>
          <a:noFill/>
          <a:ln w="76200" cap="flat" cmpd="sng" algn="ctr">
            <a:solidFill>
              <a:srgbClr val="00B050"/>
            </a:solidFill>
            <a:prstDash val="solid"/>
          </a:ln>
          <a:effectLst/>
        </p:spPr>
      </p:cxnSp>
      <p:sp>
        <p:nvSpPr>
          <p:cNvPr id="107" name="Rectangle 106"/>
          <p:cNvSpPr/>
          <p:nvPr/>
        </p:nvSpPr>
        <p:spPr>
          <a:xfrm>
            <a:off x="713815" y="1891020"/>
            <a:ext cx="1441097" cy="1902647"/>
          </a:xfrm>
          <a:prstGeom prst="rect">
            <a:avLst/>
          </a:prstGeom>
          <a:solidFill>
            <a:schemeClr val="accent2">
              <a:lumMod val="60000"/>
              <a:lumOff val="40000"/>
            </a:schemeClr>
          </a:solidFill>
          <a:ln w="25400" cap="flat" cmpd="sng" algn="ctr">
            <a:noFill/>
            <a:prstDash val="solid"/>
          </a:ln>
          <a:effectLst/>
        </p:spPr>
        <p:txBody>
          <a:bodyPr rtlCol="0" anchor="ctr"/>
          <a:lstStyle/>
          <a:p>
            <a:pPr algn="ctr" defTabSz="1219140">
              <a:defRPr/>
            </a:pPr>
            <a:endParaRPr lang="en-US" altLang="zh-CN" sz="2133" b="1" kern="0" dirty="0">
              <a:solidFill>
                <a:srgbClr val="FFFFFF"/>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08" name="Rectangle 107"/>
          <p:cNvSpPr/>
          <p:nvPr/>
        </p:nvSpPr>
        <p:spPr>
          <a:xfrm>
            <a:off x="770024" y="2019964"/>
            <a:ext cx="1320516" cy="430887"/>
          </a:xfrm>
          <a:prstGeom prst="rect">
            <a:avLst/>
          </a:prstGeom>
        </p:spPr>
        <p:txBody>
          <a:bodyPr wrap="square" lIns="0" tIns="0" rIns="0" bIns="0">
            <a:spAutoFit/>
          </a:bodyPr>
          <a:lstStyle/>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Hadoop </a:t>
            </a:r>
            <a:r>
              <a:rPr lang="en-US" altLang="zh-CN" sz="1400" b="1"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NN</a:t>
            </a:r>
            <a:endPar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Spark Master </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0" name="Rectangle 109"/>
          <p:cNvSpPr/>
          <p:nvPr/>
        </p:nvSpPr>
        <p:spPr>
          <a:xfrm>
            <a:off x="2297015" y="1891022"/>
            <a:ext cx="1356592" cy="1902646"/>
          </a:xfrm>
          <a:prstGeom prst="rect">
            <a:avLst/>
          </a:prstGeom>
          <a:solidFill>
            <a:schemeClr val="accent2">
              <a:lumMod val="60000"/>
              <a:lumOff val="40000"/>
            </a:schemeClr>
          </a:solidFill>
          <a:ln w="25400" cap="flat" cmpd="sng" algn="ctr">
            <a:noFill/>
            <a:prstDash val="solid"/>
          </a:ln>
          <a:effectLst/>
        </p:spPr>
        <p:txBody>
          <a:bodyPr rtlCol="0" anchor="ctr"/>
          <a:lstStyle/>
          <a:p>
            <a:pPr algn="ctr" defTabSz="1219140">
              <a:defRPr/>
            </a:pPr>
            <a:endParaRPr lang="en-US" altLang="zh-CN" sz="2133" b="1" kern="0" dirty="0">
              <a:solidFill>
                <a:srgbClr val="FFFFFF"/>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1" name="Rectangle 110"/>
          <p:cNvSpPr/>
          <p:nvPr/>
        </p:nvSpPr>
        <p:spPr>
          <a:xfrm>
            <a:off x="2516011" y="2030173"/>
            <a:ext cx="987450" cy="430887"/>
          </a:xfrm>
          <a:prstGeom prst="rect">
            <a:avLst/>
          </a:prstGeom>
        </p:spPr>
        <p:txBody>
          <a:bodyPr wrap="none" lIns="0" tIns="0" rIns="0" bIns="0">
            <a:spAutoFit/>
          </a:bodyPr>
          <a:lstStyle/>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Hadoop </a:t>
            </a:r>
            <a:r>
              <a:rPr lang="en-US" altLang="zh-CN" sz="1400" b="1"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DN</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Spark Slave</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2" name="Rectangle 111"/>
          <p:cNvSpPr/>
          <p:nvPr/>
        </p:nvSpPr>
        <p:spPr>
          <a:xfrm>
            <a:off x="3772370" y="1891021"/>
            <a:ext cx="1355262" cy="1902646"/>
          </a:xfrm>
          <a:prstGeom prst="rect">
            <a:avLst/>
          </a:prstGeom>
          <a:solidFill>
            <a:schemeClr val="accent2">
              <a:lumMod val="60000"/>
              <a:lumOff val="40000"/>
            </a:schemeClr>
          </a:solidFill>
          <a:ln w="25400" cap="flat" cmpd="sng" algn="ctr">
            <a:noFill/>
            <a:prstDash val="solid"/>
          </a:ln>
          <a:effectLst/>
        </p:spPr>
        <p:txBody>
          <a:bodyPr rtlCol="0" anchor="ctr"/>
          <a:lstStyle/>
          <a:p>
            <a:pPr algn="ctr" defTabSz="1219140">
              <a:defRPr/>
            </a:pPr>
            <a:endParaRPr lang="en-US" altLang="zh-CN" sz="2133" b="1" kern="0" dirty="0">
              <a:solidFill>
                <a:srgbClr val="FFFFFF"/>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3" name="Rectangle 112"/>
          <p:cNvSpPr/>
          <p:nvPr/>
        </p:nvSpPr>
        <p:spPr>
          <a:xfrm>
            <a:off x="3942351" y="2024250"/>
            <a:ext cx="987451" cy="646331"/>
          </a:xfrm>
          <a:prstGeom prst="rect">
            <a:avLst/>
          </a:prstGeom>
        </p:spPr>
        <p:txBody>
          <a:bodyPr wrap="none" lIns="0" tIns="0" rIns="0" bIns="0">
            <a:spAutoFit/>
          </a:bodyPr>
          <a:lstStyle/>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Hadoop </a:t>
            </a:r>
            <a:r>
              <a:rPr lang="en-US" altLang="zh-CN" sz="1400" b="1"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DN</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algn="ctr" defTabSz="1219140">
              <a:defRPr/>
            </a:pPr>
            <a:r>
              <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Spark Slave</a:t>
            </a:r>
          </a:p>
          <a:p>
            <a:pPr algn="ctr" defTabSz="1219140">
              <a:defRPr/>
            </a:pP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5" name="Rectangle 114"/>
          <p:cNvSpPr/>
          <p:nvPr/>
        </p:nvSpPr>
        <p:spPr>
          <a:xfrm>
            <a:off x="5198711" y="1891021"/>
            <a:ext cx="1399824" cy="1902646"/>
          </a:xfrm>
          <a:prstGeom prst="rect">
            <a:avLst/>
          </a:prstGeom>
          <a:solidFill>
            <a:schemeClr val="accent2">
              <a:lumMod val="60000"/>
              <a:lumOff val="40000"/>
            </a:schemeClr>
          </a:solidFill>
          <a:ln w="25400" cap="flat" cmpd="sng" algn="ctr">
            <a:noFill/>
            <a:prstDash val="solid"/>
          </a:ln>
          <a:effectLst/>
        </p:spPr>
        <p:txBody>
          <a:bodyPr rtlCol="0" anchor="ctr"/>
          <a:lstStyle/>
          <a:p>
            <a:pPr algn="ctr" defTabSz="1219140">
              <a:defRPr/>
            </a:pPr>
            <a:endParaRPr lang="en-US" altLang="zh-CN" sz="2133" b="1" kern="0" dirty="0">
              <a:solidFill>
                <a:srgbClr val="FFFFFF"/>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18" name="Rectangle 117"/>
          <p:cNvSpPr/>
          <p:nvPr/>
        </p:nvSpPr>
        <p:spPr>
          <a:xfrm>
            <a:off x="5368692" y="2020314"/>
            <a:ext cx="987450" cy="430887"/>
          </a:xfrm>
          <a:prstGeom prst="rect">
            <a:avLst/>
          </a:prstGeom>
        </p:spPr>
        <p:txBody>
          <a:bodyPr wrap="none" lIns="0" tIns="0" rIns="0" bIns="0">
            <a:spAutoFit/>
          </a:bodyPr>
          <a:lstStyle/>
          <a:p>
            <a:pPr algn="ctr" defTabSz="1219140">
              <a:defRPr/>
            </a:pP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Hadoop </a:t>
            </a:r>
            <a:r>
              <a:rPr lang="en-US" altLang="zh-CN" sz="1400" b="1"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DN</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algn="ctr" defTabSz="1219140">
              <a:defRPr/>
            </a:pPr>
            <a:r>
              <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Spark </a:t>
            </a:r>
            <a:r>
              <a:rPr lang="en-US" altLang="zh-CN" sz="14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Slave</a:t>
            </a:r>
            <a:endParaRPr lang="en-US" altLang="zh-CN" sz="14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22" name="Rounded Rectangle 121"/>
          <p:cNvSpPr/>
          <p:nvPr/>
        </p:nvSpPr>
        <p:spPr>
          <a:xfrm>
            <a:off x="181518" y="4496831"/>
            <a:ext cx="6324771" cy="146306"/>
          </a:xfrm>
          <a:prstGeom prst="roundRect">
            <a:avLst/>
          </a:prstGeom>
          <a:solidFill>
            <a:schemeClr val="tx2"/>
          </a:solidFill>
          <a:ln w="25400" cap="flat" cmpd="sng" algn="ctr">
            <a:noFill/>
            <a:prstDash val="solid"/>
          </a:ln>
          <a:effectLst/>
        </p:spPr>
        <p:txBody>
          <a:bodyPr rtlCol="0" anchor="ctr"/>
          <a:lstStyle/>
          <a:p>
            <a:pPr algn="ctr">
              <a:defRPr/>
            </a:pPr>
            <a:endParaRPr lang="zh-CN" altLang="en-US" sz="2400" kern="0">
              <a:latin typeface="Intel Clear" panose="020B0604020203020204" pitchFamily="34" charset="0"/>
              <a:cs typeface="Intel Clear" panose="020B0604020203020204" pitchFamily="34" charset="0"/>
            </a:endParaRPr>
          </a:p>
        </p:txBody>
      </p:sp>
      <p:sp>
        <p:nvSpPr>
          <p:cNvPr id="123" name="TextBox 122"/>
          <p:cNvSpPr txBox="1"/>
          <p:nvPr/>
        </p:nvSpPr>
        <p:spPr>
          <a:xfrm>
            <a:off x="540901" y="4031301"/>
            <a:ext cx="2922855" cy="379656"/>
          </a:xfrm>
          <a:prstGeom prst="rect">
            <a:avLst/>
          </a:prstGeom>
          <a:noFill/>
        </p:spPr>
        <p:txBody>
          <a:bodyPr wrap="square" rtlCol="0">
            <a:spAutoFit/>
          </a:bodyPr>
          <a:lstStyle/>
          <a:p>
            <a:pPr>
              <a:defRPr/>
            </a:pPr>
            <a:r>
              <a:rPr lang="en-US" altLang="zh-CN" sz="1867" kern="0" dirty="0" smtClean="0">
                <a:latin typeface="Intel Clear" panose="020B0604020203020204" pitchFamily="34" charset="0"/>
                <a:ea typeface="Intel Clear" panose="020B0604020203020204" pitchFamily="34" charset="0"/>
                <a:cs typeface="Intel Clear" panose="020B0604020203020204" pitchFamily="34" charset="0"/>
              </a:rPr>
              <a:t>1x40Gb </a:t>
            </a:r>
            <a:r>
              <a:rPr lang="en-US" altLang="zh-CN" sz="1867" kern="0" dirty="0">
                <a:latin typeface="Intel Clear" panose="020B0604020203020204" pitchFamily="34" charset="0"/>
                <a:ea typeface="Intel Clear" panose="020B0604020203020204" pitchFamily="34" charset="0"/>
                <a:cs typeface="Intel Clear" panose="020B0604020203020204" pitchFamily="34" charset="0"/>
              </a:rPr>
              <a:t>NIC</a:t>
            </a:r>
            <a:endParaRPr lang="zh-CN" altLang="en-US" sz="1867" kern="0" dirty="0">
              <a:solidFill>
                <a:schemeClr val="bg1"/>
              </a:solidFill>
              <a:latin typeface="Intel Clear" panose="020B0604020203020204" pitchFamily="34" charset="0"/>
              <a:cs typeface="Intel Clear" panose="020B0604020203020204" pitchFamily="34" charset="0"/>
            </a:endParaRPr>
          </a:p>
        </p:txBody>
      </p:sp>
      <p:sp>
        <p:nvSpPr>
          <p:cNvPr id="133" name="Rectangle 132"/>
          <p:cNvSpPr/>
          <p:nvPr/>
        </p:nvSpPr>
        <p:spPr>
          <a:xfrm>
            <a:off x="2314677" y="3423660"/>
            <a:ext cx="1287969" cy="232260"/>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       4x NVMe	</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34" name="Rectangle 133"/>
          <p:cNvSpPr/>
          <p:nvPr/>
        </p:nvSpPr>
        <p:spPr>
          <a:xfrm>
            <a:off x="2314677" y="3032973"/>
            <a:ext cx="603829"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HDD</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36" name="Rectangle 135"/>
          <p:cNvSpPr/>
          <p:nvPr/>
        </p:nvSpPr>
        <p:spPr>
          <a:xfrm>
            <a:off x="2955418" y="3036806"/>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4</a:t>
            </a: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x DCPMM</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37" name="Rectangle 136"/>
          <p:cNvSpPr/>
          <p:nvPr/>
        </p:nvSpPr>
        <p:spPr>
          <a:xfrm>
            <a:off x="3797039" y="3437275"/>
            <a:ext cx="1287969" cy="232260"/>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       4x NVMe	</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38" name="Rectangle 137"/>
          <p:cNvSpPr/>
          <p:nvPr/>
        </p:nvSpPr>
        <p:spPr>
          <a:xfrm>
            <a:off x="3797039" y="3046588"/>
            <a:ext cx="603829"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HDD</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40" name="Rectangle 139"/>
          <p:cNvSpPr/>
          <p:nvPr/>
        </p:nvSpPr>
        <p:spPr>
          <a:xfrm>
            <a:off x="4437780" y="3050421"/>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4</a:t>
            </a: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x DCPMM</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41" name="Rectangle 140"/>
          <p:cNvSpPr/>
          <p:nvPr/>
        </p:nvSpPr>
        <p:spPr>
          <a:xfrm>
            <a:off x="5212905" y="3423660"/>
            <a:ext cx="1287969" cy="232260"/>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       4x NVMe	</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42" name="Rectangle 141"/>
          <p:cNvSpPr/>
          <p:nvPr/>
        </p:nvSpPr>
        <p:spPr>
          <a:xfrm>
            <a:off x="5212905" y="3032973"/>
            <a:ext cx="603829"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HDD</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143" name="Rectangle 142"/>
          <p:cNvSpPr/>
          <p:nvPr/>
        </p:nvSpPr>
        <p:spPr>
          <a:xfrm>
            <a:off x="5853646" y="3036806"/>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4</a:t>
            </a: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x DCPMM</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34" name="Rectangle 33"/>
          <p:cNvSpPr/>
          <p:nvPr/>
        </p:nvSpPr>
        <p:spPr>
          <a:xfrm>
            <a:off x="2955418" y="2770106"/>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NVMe</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36" name="Rectangle 35"/>
          <p:cNvSpPr/>
          <p:nvPr/>
        </p:nvSpPr>
        <p:spPr>
          <a:xfrm>
            <a:off x="4441318" y="2777726"/>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NVMe</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38" name="Rectangle 37"/>
          <p:cNvSpPr/>
          <p:nvPr/>
        </p:nvSpPr>
        <p:spPr>
          <a:xfrm>
            <a:off x="5858638" y="2762486"/>
            <a:ext cx="689852" cy="215757"/>
          </a:xfrm>
          <a:prstGeom prst="rect">
            <a:avLst/>
          </a:prstGeom>
          <a:solidFill>
            <a:schemeClr val="accent2"/>
          </a:solidFill>
          <a:ln w="1905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en-US" altLang="zh-CN" sz="8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1x NVMe</a:t>
            </a:r>
            <a:endParaRPr lang="zh-CN" altLang="en-US" sz="800" b="1"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p:txBody>
      </p:sp>
      <p:sp>
        <p:nvSpPr>
          <p:cNvPr id="39" name="Rectangle 38"/>
          <p:cNvSpPr/>
          <p:nvPr/>
        </p:nvSpPr>
        <p:spPr>
          <a:xfrm>
            <a:off x="6913768" y="2670581"/>
            <a:ext cx="5278232" cy="3709421"/>
          </a:xfrm>
          <a:prstGeom prst="rect">
            <a:avLst/>
          </a:prstGeom>
          <a:solidFill>
            <a:schemeClr val="accent2">
              <a:lumMod val="60000"/>
              <a:lumOff val="40000"/>
            </a:schemeClr>
          </a:solidFill>
          <a:ln w="12700" cap="flat" cmpd="sng" algn="ctr">
            <a:solidFill>
              <a:schemeClr val="tx2"/>
            </a:solidFill>
            <a:prstDash val="solid"/>
          </a:ln>
          <a:effectLst>
            <a:outerShdw blurRad="50800" dist="38100" dir="2700000" algn="tl" rotWithShape="0">
              <a:prstClr val="black">
                <a:alpha val="40000"/>
              </a:prstClr>
            </a:outerShdw>
          </a:effectLst>
        </p:spPr>
        <p:txBody>
          <a:bodyPr rtlCol="0" anchor="ctr"/>
          <a:lstStyle/>
          <a:p>
            <a:pPr algn="ctr" defTabSz="1219140"/>
            <a:r>
              <a:rPr lang="en-US" altLang="zh-CN" sz="1600" b="1"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Workloads</a:t>
            </a:r>
          </a:p>
          <a:p>
            <a:pPr lvl="0" defTabSz="1219140"/>
            <a:r>
              <a:rPr lang="pt-BR" altLang="zh-CN" sz="1200" kern="0" dirty="0" smtClean="0">
                <a:solidFill>
                  <a:srgbClr val="003C71"/>
                </a:solidFill>
                <a:latin typeface="Intel Clear" panose="020B0604020203020204" pitchFamily="34" charset="0"/>
                <a:ea typeface="Intel Clear" panose="020B0604020203020204" pitchFamily="34" charset="0"/>
                <a:cs typeface="Intel Clear" panose="020B0604020203020204" pitchFamily="34" charset="0"/>
              </a:rPr>
              <a:t>Terasort 1TB:</a:t>
            </a:r>
            <a:endParaRPr lang="pt-BR" altLang="zh-CN" sz="1200" kern="0" dirty="0">
              <a:solidFill>
                <a:srgbClr val="003C71"/>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hibench.spark.master</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yarn-client</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hibench.yarn.executor.num</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12</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yarn.executor.num</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12</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hibench.yarn.executor.cores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8</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yarn.executor.cores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8</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spark.shuffle.compress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false</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spark.shuffle.spill.compress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false</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spark.executor.memory</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60g</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spark.executor.memoryoverhead</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10G</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spark.driver.memory</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80g</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spark.eventLog.compress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 </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false</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spark.executor.extraJavaOptions</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=-XX:+</a:t>
            </a:r>
            <a:r>
              <a:rPr lang="en-US" altLang="zh-CN" sz="1200"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UseG1GC</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spark.hadoop.yarn.timeline-service.enabled</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false</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spark.serializer</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err="1"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org.apache.spark.serializer.KryoSerializer</a:t>
            </a:r>
            <a:endPar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endParaRP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hibench.default.map.parallelism</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200</a:t>
            </a:r>
          </a:p>
          <a:p>
            <a:pPr marL="285750" lvl="0" indent="-285750" defTabSz="1219140">
              <a:buFont typeface="Arial" panose="020B0604020202020204" pitchFamily="34" charset="0"/>
              <a:buChar char="•"/>
            </a:pPr>
            <a:r>
              <a:rPr lang="en-US" altLang="zh-CN" sz="1200" kern="0" dirty="0" err="1">
                <a:solidFill>
                  <a:schemeClr val="tx2"/>
                </a:solidFill>
                <a:latin typeface="Intel Clear" panose="020B0604020203020204" pitchFamily="34" charset="0"/>
                <a:ea typeface="Intel Clear" panose="020B0604020203020204" pitchFamily="34" charset="0"/>
                <a:cs typeface="Intel Clear" panose="020B0604020203020204" pitchFamily="34" charset="0"/>
              </a:rPr>
              <a:t>hibench.default.shuffle.parallelism</a:t>
            </a:r>
            <a:r>
              <a:rPr lang="en-US" altLang="zh-CN" sz="1200" kern="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kern="0" dirty="0" smtClean="0">
                <a:solidFill>
                  <a:schemeClr val="tx2"/>
                </a:solidFill>
                <a:latin typeface="Intel Clear" panose="020B0604020203020204" pitchFamily="34" charset="0"/>
                <a:ea typeface="Intel Clear" panose="020B0604020203020204" pitchFamily="34" charset="0"/>
                <a:cs typeface="Intel Clear" panose="020B0604020203020204" pitchFamily="34" charset="0"/>
              </a:rPr>
              <a:t>1000</a:t>
            </a:r>
          </a:p>
        </p:txBody>
      </p:sp>
    </p:spTree>
    <p:extLst>
      <p:ext uri="{BB962C8B-B14F-4D97-AF65-F5344CB8AC3E}">
        <p14:creationId xmlns:p14="http://schemas.microsoft.com/office/powerpoint/2010/main" val="294653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shuffle with PMoF - End-to-end time</a:t>
            </a:r>
            <a:endParaRPr lang="en-US" dirty="0"/>
          </a:p>
        </p:txBody>
      </p:sp>
      <p:sp>
        <p:nvSpPr>
          <p:cNvPr id="10" name="Content Placeholder 9"/>
          <p:cNvSpPr>
            <a:spLocks noGrp="1"/>
          </p:cNvSpPr>
          <p:nvPr>
            <p:ph sz="quarter" idx="13"/>
          </p:nvPr>
        </p:nvSpPr>
        <p:spPr>
          <a:xfrm>
            <a:off x="607484" y="4389121"/>
            <a:ext cx="10970683" cy="1493520"/>
          </a:xfrm>
        </p:spPr>
        <p:txBody>
          <a:bodyPr/>
          <a:lstStyle/>
          <a:p>
            <a:pPr marL="342900" indent="-342900">
              <a:spcBef>
                <a:spcPts val="0"/>
              </a:spcBef>
              <a:buFont typeface="Wingdings" panose="05000000000000000000" pitchFamily="2" charset="2"/>
              <a:buChar char="§"/>
            </a:pPr>
            <a:r>
              <a:rPr lang="en-US" sz="1800" dirty="0" smtClean="0"/>
              <a:t>Spark-PMoF is </a:t>
            </a:r>
            <a:r>
              <a:rPr lang="en-US" sz="1800" dirty="0" smtClean="0">
                <a:solidFill>
                  <a:srgbClr val="FF0000"/>
                </a:solidFill>
              </a:rPr>
              <a:t>~</a:t>
            </a:r>
            <a:r>
              <a:rPr lang="en-US" sz="1800" dirty="0" err="1">
                <a:solidFill>
                  <a:srgbClr val="FF0000"/>
                </a:solidFill>
              </a:rPr>
              <a:t>9</a:t>
            </a:r>
            <a:r>
              <a:rPr lang="en-US" sz="1800" dirty="0" err="1" smtClean="0">
                <a:solidFill>
                  <a:srgbClr val="FF0000"/>
                </a:solidFill>
              </a:rPr>
              <a:t>.35x</a:t>
            </a:r>
            <a:r>
              <a:rPr lang="en-US" sz="1800" dirty="0" smtClean="0">
                <a:solidFill>
                  <a:srgbClr val="FF0000"/>
                </a:solidFill>
              </a:rPr>
              <a:t> </a:t>
            </a:r>
            <a:r>
              <a:rPr lang="en-US" sz="1800" dirty="0" smtClean="0"/>
              <a:t>faster than Spark with HDD as shuffle device, </a:t>
            </a:r>
            <a:r>
              <a:rPr lang="en-US" sz="1800" dirty="0" smtClean="0">
                <a:solidFill>
                  <a:srgbClr val="FF0000"/>
                </a:solidFill>
              </a:rPr>
              <a:t>~16% </a:t>
            </a:r>
            <a:r>
              <a:rPr lang="en-US" sz="1800" dirty="0" smtClean="0"/>
              <a:t>faster than Spark with NVMe as shuffle device, 50% faster than NVMe for stage 1. </a:t>
            </a:r>
          </a:p>
          <a:p>
            <a:pPr marL="342900" indent="-342900">
              <a:spcBef>
                <a:spcPts val="0"/>
              </a:spcBef>
              <a:buFont typeface="Wingdings" panose="05000000000000000000" pitchFamily="2" charset="2"/>
              <a:buChar char="§"/>
            </a:pPr>
            <a:r>
              <a:rPr lang="en-US" sz="1800" dirty="0" smtClean="0"/>
              <a:t>Expected </a:t>
            </a:r>
            <a:r>
              <a:rPr lang="en-US" sz="1800" dirty="0"/>
              <a:t>to have higher benefit with larger dataset </a:t>
            </a:r>
            <a:endParaRPr lang="en-US" sz="1800" dirty="0" smtClean="0"/>
          </a:p>
          <a:p>
            <a:pPr marL="643459" lvl="1" indent="-342900">
              <a:spcBef>
                <a:spcPts val="0"/>
              </a:spcBef>
              <a:buFont typeface="Wingdings" panose="05000000000000000000" pitchFamily="2" charset="2"/>
              <a:buChar char="§"/>
            </a:pPr>
            <a:r>
              <a:rPr lang="en-US" sz="1800" dirty="0" smtClean="0">
                <a:solidFill>
                  <a:srgbClr val="0071C5"/>
                </a:solidFill>
              </a:rPr>
              <a:t>Optimization </a:t>
            </a:r>
            <a:r>
              <a:rPr lang="en-US" sz="1800" dirty="0">
                <a:solidFill>
                  <a:srgbClr val="0071C5"/>
                </a:solidFill>
              </a:rPr>
              <a:t>headroom: RDMA registration is time consuming. 250GB memory registration consumes 20 (+/- 10) </a:t>
            </a:r>
            <a:r>
              <a:rPr lang="en-US" sz="1800" dirty="0" smtClean="0">
                <a:solidFill>
                  <a:srgbClr val="0071C5"/>
                </a:solidFill>
              </a:rPr>
              <a:t>seconds</a:t>
            </a:r>
          </a:p>
          <a:p>
            <a:pPr marL="342900" lvl="1" indent="-342900">
              <a:spcBef>
                <a:spcPts val="0"/>
              </a:spcBef>
              <a:buFont typeface="Wingdings" panose="05000000000000000000" pitchFamily="2" charset="2"/>
              <a:buChar char="§"/>
            </a:pPr>
            <a:endParaRPr lang="en-US" sz="1800" dirty="0">
              <a:solidFill>
                <a:srgbClr val="0071C5"/>
              </a:solidFill>
            </a:endParaRPr>
          </a:p>
        </p:txBody>
      </p:sp>
      <p:sp>
        <p:nvSpPr>
          <p:cNvPr id="3" name="Slide Number Placeholder 2"/>
          <p:cNvSpPr>
            <a:spLocks noGrp="1"/>
          </p:cNvSpPr>
          <p:nvPr>
            <p:ph type="sldNum" sz="quarter" idx="12"/>
          </p:nvPr>
        </p:nvSpPr>
        <p:spPr/>
        <p:txBody>
          <a:bodyPr/>
          <a:lstStyle/>
          <a:p>
            <a:fld id="{23DA1535-9662-4DA1-90E6-99F9E40A23BB}" type="slidenum">
              <a:rPr lang="en-US" smtClean="0"/>
              <a:t>26</a:t>
            </a:fld>
            <a:endParaRPr lang="en-US"/>
          </a:p>
        </p:txBody>
      </p:sp>
      <p:graphicFrame>
        <p:nvGraphicFramePr>
          <p:cNvPr id="14" name="Chart 13"/>
          <p:cNvGraphicFramePr>
            <a:graphicFrameLocks/>
          </p:cNvGraphicFramePr>
          <p:nvPr>
            <p:extLst>
              <p:ext uri="{D42A27DB-BD31-4B8C-83A1-F6EECF244321}">
                <p14:modId xmlns:p14="http://schemas.microsoft.com/office/powerpoint/2010/main" val="1916209986"/>
              </p:ext>
            </p:extLst>
          </p:nvPr>
        </p:nvGraphicFramePr>
        <p:xfrm>
          <a:off x="1532642" y="1098494"/>
          <a:ext cx="4419600" cy="29282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3405954938"/>
              </p:ext>
            </p:extLst>
          </p:nvPr>
        </p:nvGraphicFramePr>
        <p:xfrm>
          <a:off x="5952242" y="1103937"/>
          <a:ext cx="4460022" cy="29228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4713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shuffle with PMoF – stage 2</a:t>
            </a:r>
            <a:endParaRPr lang="en-US" dirty="0"/>
          </a:p>
        </p:txBody>
      </p:sp>
      <p:sp>
        <p:nvSpPr>
          <p:cNvPr id="6" name="Content Placeholder 9"/>
          <p:cNvSpPr>
            <a:spLocks noGrp="1"/>
          </p:cNvSpPr>
          <p:nvPr>
            <p:ph sz="quarter" idx="13"/>
          </p:nvPr>
        </p:nvSpPr>
        <p:spPr>
          <a:xfrm>
            <a:off x="607484" y="4389121"/>
            <a:ext cx="10970683" cy="1493520"/>
          </a:xfrm>
        </p:spPr>
        <p:txBody>
          <a:bodyPr/>
          <a:lstStyle/>
          <a:p>
            <a:pPr marL="342900" indent="-342900">
              <a:spcBef>
                <a:spcPts val="600"/>
              </a:spcBef>
              <a:buFont typeface="Wingdings" panose="05000000000000000000" pitchFamily="2" charset="2"/>
              <a:buChar char="§"/>
            </a:pPr>
            <a:r>
              <a:rPr lang="en-US" sz="1800" dirty="0" smtClean="0"/>
              <a:t>Spark-PMoF showed </a:t>
            </a:r>
            <a:r>
              <a:rPr lang="en-US" altLang="zh-CN" sz="1800" dirty="0" smtClean="0">
                <a:solidFill>
                  <a:srgbClr val="FF0000"/>
                </a:solidFill>
              </a:rPr>
              <a:t>~4%</a:t>
            </a:r>
            <a:r>
              <a:rPr lang="en-US" altLang="zh-CN" sz="1800" dirty="0" smtClean="0"/>
              <a:t> performance benefit than Spark with NVMe as shuffle device (for stage 2), which depends on the ratio of the time that shuffle read IO (disk/network) consumes in a single task.</a:t>
            </a:r>
          </a:p>
          <a:p>
            <a:pPr marL="342900" indent="-342900">
              <a:spcBef>
                <a:spcPts val="600"/>
              </a:spcBef>
              <a:buFont typeface="Wingdings" panose="05000000000000000000" pitchFamily="2" charset="2"/>
              <a:buChar char="§"/>
            </a:pPr>
            <a:r>
              <a:rPr lang="en-US" altLang="zh-CN" sz="1800" dirty="0" smtClean="0"/>
              <a:t>But </a:t>
            </a:r>
            <a:r>
              <a:rPr lang="en-US" altLang="zh-CN" sz="1800" dirty="0" smtClean="0">
                <a:solidFill>
                  <a:srgbClr val="FF0000"/>
                </a:solidFill>
              </a:rPr>
              <a:t>1300+ </a:t>
            </a:r>
            <a:r>
              <a:rPr lang="en-US" altLang="zh-CN" sz="1800" dirty="0" smtClean="0"/>
              <a:t>latency reduction (read block time)</a:t>
            </a:r>
          </a:p>
          <a:p>
            <a:pPr marL="342900" indent="-342900">
              <a:spcBef>
                <a:spcPts val="600"/>
              </a:spcBef>
              <a:buFont typeface="Wingdings" panose="05000000000000000000" pitchFamily="2" charset="2"/>
              <a:buChar char="§"/>
            </a:pPr>
            <a:r>
              <a:rPr lang="en-US" sz="1800" dirty="0"/>
              <a:t>For latency sensitive workload, RDMA can significant improve the performance.</a:t>
            </a:r>
          </a:p>
        </p:txBody>
      </p:sp>
      <p:graphicFrame>
        <p:nvGraphicFramePr>
          <p:cNvPr id="9" name="Chart 8"/>
          <p:cNvGraphicFramePr>
            <a:graphicFrameLocks/>
          </p:cNvGraphicFramePr>
          <p:nvPr>
            <p:extLst>
              <p:ext uri="{D42A27DB-BD31-4B8C-83A1-F6EECF244321}">
                <p14:modId xmlns:p14="http://schemas.microsoft.com/office/powerpoint/2010/main" val="1781891466"/>
              </p:ext>
            </p:extLst>
          </p:nvPr>
        </p:nvGraphicFramePr>
        <p:xfrm>
          <a:off x="5970060" y="1144120"/>
          <a:ext cx="4706905" cy="2958129"/>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23DA1535-9662-4DA1-90E6-99F9E40A23BB}" type="slidenum">
              <a:rPr lang="en-US" smtClean="0"/>
              <a:t>27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736155800"/>
              </p:ext>
            </p:extLst>
          </p:nvPr>
        </p:nvGraphicFramePr>
        <p:xfrm>
          <a:off x="1544297" y="1144120"/>
          <a:ext cx="4425763" cy="29581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8122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DA1535-9662-4DA1-90E6-99F9E40A23BB}" type="slidenum">
              <a:rPr lang="en-US" smtClean="0"/>
              <a:t>28</a:t>
            </a:fld>
            <a:endParaRPr lang="en-US"/>
          </a:p>
        </p:txBody>
      </p:sp>
      <p:sp>
        <p:nvSpPr>
          <p:cNvPr id="3" name="Title 2"/>
          <p:cNvSpPr>
            <a:spLocks noGrp="1"/>
          </p:cNvSpPr>
          <p:nvPr>
            <p:ph type="title"/>
          </p:nvPr>
        </p:nvSpPr>
        <p:spPr/>
        <p:txBody>
          <a:bodyPr/>
          <a:lstStyle/>
          <a:p>
            <a:r>
              <a:rPr lang="en-US" altLang="zh-CN" dirty="0"/>
              <a:t>Stage 2 performance breakdown </a:t>
            </a:r>
            <a:r>
              <a:rPr lang="en-US" altLang="zh-CN" dirty="0" smtClean="0"/>
              <a:t>(</a:t>
            </a:r>
            <a:r>
              <a:rPr lang="en-US" altLang="zh-CN" dirty="0" err="1" smtClean="0"/>
              <a:t>HDD+TCP</a:t>
            </a:r>
            <a:r>
              <a:rPr lang="en-US" altLang="zh-CN" dirty="0" smtClean="0"/>
              <a:t>/IP)</a:t>
            </a:r>
            <a:endParaRPr lang="en-US" dirty="0"/>
          </a:p>
        </p:txBody>
      </p:sp>
      <p:pic>
        <p:nvPicPr>
          <p:cNvPr id="1027"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89" y="2133601"/>
            <a:ext cx="11069349" cy="354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01201" y="4855676"/>
            <a:ext cx="10974446" cy="24948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1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Stage 2 performance breakdown (</a:t>
            </a:r>
            <a:r>
              <a:rPr lang="en-US" altLang="zh-CN" dirty="0" err="1" smtClean="0"/>
              <a:t>PMEM+RDMA</a:t>
            </a:r>
            <a:r>
              <a:rPr lang="en-US" altLang="zh-CN" dirty="0"/>
              <a:t>)</a:t>
            </a:r>
            <a:endParaRPr lang="en-US" dirty="0"/>
          </a:p>
        </p:txBody>
      </p:sp>
      <p:pic>
        <p:nvPicPr>
          <p:cNvPr id="3" name="Picture 2"/>
          <p:cNvPicPr>
            <a:picLocks noChangeAspect="1"/>
          </p:cNvPicPr>
          <p:nvPr/>
        </p:nvPicPr>
        <p:blipFill>
          <a:blip r:embed="rId2"/>
          <a:stretch>
            <a:fillRect/>
          </a:stretch>
        </p:blipFill>
        <p:spPr>
          <a:xfrm>
            <a:off x="620798" y="2251365"/>
            <a:ext cx="9943294" cy="3289666"/>
          </a:xfrm>
          <a:prstGeom prst="rect">
            <a:avLst/>
          </a:prstGeom>
        </p:spPr>
      </p:pic>
      <p:sp>
        <p:nvSpPr>
          <p:cNvPr id="2" name="Rectangle 1"/>
          <p:cNvSpPr/>
          <p:nvPr/>
        </p:nvSpPr>
        <p:spPr>
          <a:xfrm>
            <a:off x="642120" y="4787446"/>
            <a:ext cx="10026269" cy="24032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23DA1535-9662-4DA1-90E6-99F9E40A23BB}" type="slidenum">
              <a:rPr lang="en-US" smtClean="0"/>
              <a:t>29</a:t>
            </a:fld>
            <a:endParaRPr lang="en-US"/>
          </a:p>
        </p:txBody>
      </p:sp>
    </p:spTree>
    <p:extLst>
      <p:ext uri="{BB962C8B-B14F-4D97-AF65-F5344CB8AC3E}">
        <p14:creationId xmlns:p14="http://schemas.microsoft.com/office/powerpoint/2010/main" val="42788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Background and motivation</a:t>
            </a:r>
            <a:endParaRPr lang="en-US" dirty="0"/>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11812588" y="6421438"/>
            <a:ext cx="379412" cy="365125"/>
          </a:xfrm>
        </p:spPr>
        <p:txBody>
          <a:bodyPr/>
          <a:lstStyle/>
          <a:p>
            <a:fld id="{23DA1535-9662-4DA1-90E6-99F9E40A23BB}" type="slidenum">
              <a:rPr lang="en-US" smtClean="0"/>
              <a:t>3</a:t>
            </a:fld>
            <a:endParaRPr lang="en-US"/>
          </a:p>
        </p:txBody>
      </p:sp>
    </p:spTree>
    <p:extLst>
      <p:ext uri="{BB962C8B-B14F-4D97-AF65-F5344CB8AC3E}">
        <p14:creationId xmlns:p14="http://schemas.microsoft.com/office/powerpoint/2010/main" val="100582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DA1535-9662-4DA1-90E6-99F9E40A23BB}" type="slidenum">
              <a:rPr lang="en-US" smtClean="0"/>
              <a:t>30</a:t>
            </a:fld>
            <a:endParaRPr lang="en-US"/>
          </a:p>
        </p:txBody>
      </p:sp>
      <p:sp>
        <p:nvSpPr>
          <p:cNvPr id="3" name="Title 2"/>
          <p:cNvSpPr>
            <a:spLocks noGrp="1"/>
          </p:cNvSpPr>
          <p:nvPr>
            <p:ph type="title"/>
          </p:nvPr>
        </p:nvSpPr>
        <p:spPr/>
        <p:txBody>
          <a:bodyPr/>
          <a:lstStyle/>
          <a:p>
            <a:r>
              <a:rPr lang="en-US" altLang="zh-CN" dirty="0" smtClean="0"/>
              <a:t>Spark PMoF with shuffle intensive workloads </a:t>
            </a:r>
            <a:endParaRPr lang="en-US" dirty="0"/>
          </a:p>
        </p:txBody>
      </p:sp>
      <p:sp>
        <p:nvSpPr>
          <p:cNvPr id="4" name="Content Placeholder 3"/>
          <p:cNvSpPr>
            <a:spLocks noGrp="1"/>
          </p:cNvSpPr>
          <p:nvPr>
            <p:ph sz="quarter" idx="13"/>
          </p:nvPr>
        </p:nvSpPr>
        <p:spPr>
          <a:xfrm>
            <a:off x="5963821" y="1884133"/>
            <a:ext cx="5464885" cy="3580752"/>
          </a:xfrm>
        </p:spPr>
        <p:txBody>
          <a:bodyPr/>
          <a:lstStyle/>
          <a:p>
            <a:pPr marL="342900" indent="-342900">
              <a:spcBef>
                <a:spcPts val="0"/>
              </a:spcBef>
              <a:spcAft>
                <a:spcPts val="600"/>
              </a:spcAft>
              <a:buFont typeface="Arial" panose="020B0604020202020204" pitchFamily="34" charset="0"/>
              <a:buChar char="•"/>
            </a:pPr>
            <a:r>
              <a:rPr lang="en-US" dirty="0" smtClean="0"/>
              <a:t>Modified terasort </a:t>
            </a:r>
          </a:p>
          <a:p>
            <a:pPr marL="643459" lvl="1" indent="-342900">
              <a:spcBef>
                <a:spcPts val="0"/>
              </a:spcBef>
              <a:spcAft>
                <a:spcPts val="600"/>
              </a:spcAft>
              <a:buFont typeface="Arial" panose="020B0604020202020204" pitchFamily="34" charset="0"/>
              <a:buChar char="•"/>
            </a:pPr>
            <a:r>
              <a:rPr lang="en-US" altLang="zh-CN" sz="2000" dirty="0" smtClean="0"/>
              <a:t>Shuffle intensive workloads, removed sort</a:t>
            </a:r>
          </a:p>
          <a:p>
            <a:pPr marL="643459" lvl="1" indent="-342900">
              <a:spcBef>
                <a:spcPts val="0"/>
              </a:spcBef>
              <a:spcAft>
                <a:spcPts val="600"/>
              </a:spcAft>
              <a:buFont typeface="Arial" panose="020B0604020202020204" pitchFamily="34" charset="0"/>
              <a:buChar char="•"/>
            </a:pPr>
            <a:r>
              <a:rPr lang="en-US" altLang="zh-CN" sz="2000" dirty="0" smtClean="0"/>
              <a:t>Profiling showed majority </a:t>
            </a:r>
            <a:r>
              <a:rPr lang="en-US" altLang="zh-CN" sz="2000" dirty="0"/>
              <a:t>of the CPU% </a:t>
            </a:r>
            <a:r>
              <a:rPr lang="en-US" sz="2000" dirty="0"/>
              <a:t>were spend </a:t>
            </a:r>
            <a:r>
              <a:rPr lang="en-US" altLang="zh-CN" sz="2000" dirty="0"/>
              <a:t>on </a:t>
            </a:r>
            <a:r>
              <a:rPr lang="en-US" altLang="zh-CN" sz="2000" dirty="0" err="1"/>
              <a:t>TimSort</a:t>
            </a:r>
            <a:r>
              <a:rPr lang="en-US" altLang="zh-CN" sz="2000" dirty="0"/>
              <a:t>()</a:t>
            </a:r>
            <a:r>
              <a:rPr lang="en-US" sz="2000" dirty="0"/>
              <a:t>, and t</a:t>
            </a:r>
            <a:r>
              <a:rPr lang="en-US" altLang="zh-CN" sz="2000" dirty="0"/>
              <a:t>he shuffle read part is only a small portion of the task</a:t>
            </a:r>
            <a:r>
              <a:rPr lang="en-US" altLang="zh-CN" sz="2000" dirty="0" smtClean="0"/>
              <a:t>.</a:t>
            </a:r>
          </a:p>
          <a:p>
            <a:pPr marL="643459" lvl="1" indent="-342900">
              <a:spcBef>
                <a:spcPts val="0"/>
              </a:spcBef>
              <a:spcAft>
                <a:spcPts val="600"/>
              </a:spcAft>
              <a:buFont typeface="Arial" panose="020B0604020202020204" pitchFamily="34" charset="0"/>
              <a:buChar char="•"/>
            </a:pPr>
            <a:r>
              <a:rPr lang="en-US" sz="2000" dirty="0" smtClean="0"/>
              <a:t>We </a:t>
            </a:r>
            <a:r>
              <a:rPr lang="en-US" sz="2000" dirty="0"/>
              <a:t>modified terasort workload to explore more performance benefit for shuffle intensive workloads. </a:t>
            </a:r>
            <a:endParaRPr lang="en-US" sz="2000" dirty="0" smtClean="0"/>
          </a:p>
          <a:p>
            <a:pPr marL="643459" lvl="1" indent="-342900">
              <a:spcBef>
                <a:spcPts val="0"/>
              </a:spcBef>
              <a:spcAft>
                <a:spcPts val="600"/>
              </a:spcAft>
              <a:buFont typeface="Arial" panose="020B0604020202020204" pitchFamily="34" charset="0"/>
              <a:buChar char="•"/>
            </a:pPr>
            <a:r>
              <a:rPr lang="en-US" sz="2000" b="1" dirty="0" err="1" smtClean="0">
                <a:solidFill>
                  <a:srgbClr val="FF0000"/>
                </a:solidFill>
              </a:rPr>
              <a:t>81x</a:t>
            </a:r>
            <a:r>
              <a:rPr lang="en-US" sz="2000" dirty="0" smtClean="0">
                <a:solidFill>
                  <a:srgbClr val="FF0000"/>
                </a:solidFill>
              </a:rPr>
              <a:t> </a:t>
            </a:r>
            <a:r>
              <a:rPr lang="en-US" sz="2000" dirty="0" smtClean="0"/>
              <a:t>speedup compared with HDD, </a:t>
            </a:r>
            <a:r>
              <a:rPr lang="en-US" sz="2000" dirty="0" err="1" smtClean="0">
                <a:solidFill>
                  <a:srgbClr val="FF0000"/>
                </a:solidFill>
              </a:rPr>
              <a:t>2x</a:t>
            </a:r>
            <a:r>
              <a:rPr lang="en-US" sz="2000" dirty="0" smtClean="0">
                <a:solidFill>
                  <a:srgbClr val="FF0000"/>
                </a:solidFill>
              </a:rPr>
              <a:t> </a:t>
            </a:r>
            <a:r>
              <a:rPr lang="en-US" sz="2000" dirty="0" smtClean="0"/>
              <a:t>speedup compared with NVMe.</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1337339759"/>
              </p:ext>
            </p:extLst>
          </p:nvPr>
        </p:nvGraphicFramePr>
        <p:xfrm>
          <a:off x="457200" y="1884133"/>
          <a:ext cx="5266191" cy="307514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604273" y="2388198"/>
            <a:ext cx="1021976" cy="169277"/>
          </a:xfrm>
          <a:prstGeom prst="rect">
            <a:avLst/>
          </a:prstGeom>
          <a:noFill/>
        </p:spPr>
        <p:txBody>
          <a:bodyPr vert="horz" wrap="square" lIns="0" tIns="0" rIns="0" bIns="0" rtlCol="0">
            <a:spAutoFit/>
          </a:bodyPr>
          <a:lstStyle/>
          <a:p>
            <a:r>
              <a:rPr lang="en-US" sz="1100" dirty="0" smtClean="0">
                <a:solidFill>
                  <a:srgbClr val="003C71"/>
                </a:solidFill>
              </a:rPr>
              <a:t>Lower is better</a:t>
            </a:r>
          </a:p>
        </p:txBody>
      </p:sp>
    </p:spTree>
    <p:extLst>
      <p:ext uri="{BB962C8B-B14F-4D97-AF65-F5344CB8AC3E}">
        <p14:creationId xmlns:p14="http://schemas.microsoft.com/office/powerpoint/2010/main" val="314177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DA1535-9662-4DA1-90E6-99F9E40A23BB}" type="slidenum">
              <a:rPr lang="en-US" smtClean="0"/>
              <a:t>31</a:t>
            </a:fld>
            <a:endParaRPr lang="en-US"/>
          </a:p>
        </p:txBody>
      </p:sp>
      <p:sp>
        <p:nvSpPr>
          <p:cNvPr id="3" name="Title 2"/>
          <p:cNvSpPr>
            <a:spLocks noGrp="1"/>
          </p:cNvSpPr>
          <p:nvPr>
            <p:ph type="title"/>
          </p:nvPr>
        </p:nvSpPr>
        <p:spPr/>
        <p:txBody>
          <a:bodyPr/>
          <a:lstStyle/>
          <a:p>
            <a:r>
              <a:rPr lang="en-US" dirty="0" smtClean="0"/>
              <a:t>Resource utilization </a:t>
            </a:r>
            <a:endParaRPr lang="en-US" dirty="0"/>
          </a:p>
        </p:txBody>
      </p:sp>
      <p:sp>
        <p:nvSpPr>
          <p:cNvPr id="4" name="Content Placeholder 3"/>
          <p:cNvSpPr>
            <a:spLocks noGrp="1"/>
          </p:cNvSpPr>
          <p:nvPr>
            <p:ph sz="quarter" idx="13"/>
          </p:nvPr>
        </p:nvSpPr>
        <p:spPr>
          <a:xfrm>
            <a:off x="607484" y="4754876"/>
            <a:ext cx="10970683" cy="1417325"/>
          </a:xfrm>
        </p:spPr>
        <p:txBody>
          <a:bodyPr/>
          <a:lstStyle/>
          <a:p>
            <a:pPr>
              <a:spcBef>
                <a:spcPts val="0"/>
              </a:spcBef>
            </a:pPr>
            <a:r>
              <a:rPr lang="en-US" dirty="0" smtClean="0"/>
              <a:t>Spark PMoF significant reduced system utilization</a:t>
            </a:r>
          </a:p>
          <a:p>
            <a:pPr lvl="1">
              <a:spcBef>
                <a:spcPts val="0"/>
              </a:spcBef>
            </a:pPr>
            <a:r>
              <a:rPr lang="en-US" dirty="0" smtClean="0"/>
              <a:t>Higher user%, higher performance</a:t>
            </a:r>
          </a:p>
          <a:p>
            <a:pPr lvl="1">
              <a:spcBef>
                <a:spcPts val="0"/>
              </a:spcBef>
            </a:pPr>
            <a:r>
              <a:rPr lang="en-US" dirty="0" smtClean="0"/>
              <a:t>System% CPU reduced from </a:t>
            </a:r>
            <a:r>
              <a:rPr lang="en-US" dirty="0" smtClean="0">
                <a:solidFill>
                  <a:srgbClr val="FF0000"/>
                </a:solidFill>
              </a:rPr>
              <a:t>~11% </a:t>
            </a:r>
            <a:r>
              <a:rPr lang="en-US" dirty="0" smtClean="0"/>
              <a:t>to </a:t>
            </a:r>
            <a:r>
              <a:rPr lang="en-US" dirty="0" smtClean="0">
                <a:solidFill>
                  <a:srgbClr val="FF0000"/>
                </a:solidFill>
              </a:rPr>
              <a:t>~3%  </a:t>
            </a:r>
            <a:endParaRPr lang="en-US" dirty="0">
              <a:solidFill>
                <a:srgbClr val="FF0000"/>
              </a:solidFill>
            </a:endParaRPr>
          </a:p>
        </p:txBody>
      </p:sp>
      <p:graphicFrame>
        <p:nvGraphicFramePr>
          <p:cNvPr id="5" name="Chart 4"/>
          <p:cNvGraphicFramePr>
            <a:graphicFrameLocks/>
          </p:cNvGraphicFramePr>
          <p:nvPr>
            <p:extLst>
              <p:ext uri="{D42A27DB-BD31-4B8C-83A1-F6EECF244321}">
                <p14:modId xmlns:p14="http://schemas.microsoft.com/office/powerpoint/2010/main" val="2187086641"/>
              </p:ext>
            </p:extLst>
          </p:nvPr>
        </p:nvGraphicFramePr>
        <p:xfrm>
          <a:off x="607484" y="1666080"/>
          <a:ext cx="4495800" cy="29927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719985327"/>
              </p:ext>
            </p:extLst>
          </p:nvPr>
        </p:nvGraphicFramePr>
        <p:xfrm>
          <a:off x="5103284" y="1666079"/>
          <a:ext cx="4890570" cy="29927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1399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Usage </a:t>
            </a:r>
            <a:r>
              <a:rPr lang="en-US" dirty="0"/>
              <a:t>Scenario </a:t>
            </a:r>
          </a:p>
        </p:txBody>
      </p:sp>
    </p:spTree>
    <p:extLst>
      <p:ext uri="{BB962C8B-B14F-4D97-AF65-F5344CB8AC3E}">
        <p14:creationId xmlns:p14="http://schemas.microsoft.com/office/powerpoint/2010/main" val="276665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779D59F-251B-4FC9-B41D-9A178CAF7BF3}" type="slidenum">
              <a:rPr lang="en-US" smtClean="0">
                <a:solidFill>
                  <a:prstClr val="white"/>
                </a:solidFill>
              </a:rPr>
              <a:pPr/>
              <a:t>33</a:t>
            </a:fld>
            <a:endParaRPr lang="en-US">
              <a:solidFill>
                <a:prstClr val="white"/>
              </a:solidFill>
            </a:endParaRPr>
          </a:p>
        </p:txBody>
      </p:sp>
      <p:sp>
        <p:nvSpPr>
          <p:cNvPr id="3" name="Title 2"/>
          <p:cNvSpPr>
            <a:spLocks noGrp="1"/>
          </p:cNvSpPr>
          <p:nvPr>
            <p:ph type="title"/>
          </p:nvPr>
        </p:nvSpPr>
        <p:spPr/>
        <p:txBody>
          <a:bodyPr/>
          <a:lstStyle/>
          <a:p>
            <a:r>
              <a:rPr lang="en-US" sz="3600" dirty="0" smtClean="0"/>
              <a:t>Independent Shuffle solution </a:t>
            </a:r>
            <a:endParaRPr lang="en-US" sz="3600" dirty="0"/>
          </a:p>
        </p:txBody>
      </p:sp>
      <p:sp>
        <p:nvSpPr>
          <p:cNvPr id="4" name="Content Placeholder 3"/>
          <p:cNvSpPr>
            <a:spLocks noGrp="1"/>
          </p:cNvSpPr>
          <p:nvPr>
            <p:ph sz="quarter" idx="13"/>
          </p:nvPr>
        </p:nvSpPr>
        <p:spPr/>
        <p:txBody>
          <a:bodyPr/>
          <a:lstStyle/>
          <a:p>
            <a:pPr>
              <a:spcBef>
                <a:spcPts val="0"/>
              </a:spcBef>
            </a:pPr>
            <a:r>
              <a:rPr lang="en-US" sz="1800" dirty="0"/>
              <a:t>Elastic Deployment </a:t>
            </a:r>
            <a:r>
              <a:rPr lang="en-US" sz="1800" dirty="0" smtClean="0"/>
              <a:t>with compute and storage disaggregation requires independent shuffle solution </a:t>
            </a:r>
          </a:p>
          <a:p>
            <a:pPr lvl="1">
              <a:spcBef>
                <a:spcPts val="0"/>
              </a:spcBef>
            </a:pPr>
            <a:r>
              <a:rPr lang="en-US" sz="1800" dirty="0"/>
              <a:t>Shuffle I/O are decoupled from a specific network/storage. </a:t>
            </a:r>
            <a:endParaRPr lang="en-US" sz="1800" dirty="0" smtClean="0"/>
          </a:p>
          <a:p>
            <a:pPr lvl="1">
              <a:spcBef>
                <a:spcPts val="0"/>
              </a:spcBef>
            </a:pPr>
            <a:r>
              <a:rPr lang="en-US" sz="1800" dirty="0" smtClean="0"/>
              <a:t>Shuffle </a:t>
            </a:r>
            <a:r>
              <a:rPr lang="en-US" sz="1800" dirty="0"/>
              <a:t>read and write can be implemented using configurable network transports and backend storage </a:t>
            </a:r>
            <a:endParaRPr lang="en-US" sz="1800" dirty="0" smtClean="0"/>
          </a:p>
          <a:p>
            <a:endParaRPr lang="en-US" sz="1800" dirty="0"/>
          </a:p>
        </p:txBody>
      </p:sp>
      <p:pic>
        <p:nvPicPr>
          <p:cNvPr id="6" name="Picture 5"/>
          <p:cNvPicPr>
            <a:picLocks noChangeAspect="1"/>
          </p:cNvPicPr>
          <p:nvPr/>
        </p:nvPicPr>
        <p:blipFill>
          <a:blip r:embed="rId2"/>
          <a:stretch>
            <a:fillRect/>
          </a:stretch>
        </p:blipFill>
        <p:spPr>
          <a:xfrm>
            <a:off x="2714625" y="3181742"/>
            <a:ext cx="7464511" cy="2430851"/>
          </a:xfrm>
          <a:prstGeom prst="rect">
            <a:avLst/>
          </a:prstGeom>
        </p:spPr>
      </p:pic>
      <p:sp>
        <p:nvSpPr>
          <p:cNvPr id="7" name="TextBox 6"/>
          <p:cNvSpPr txBox="1"/>
          <p:nvPr/>
        </p:nvSpPr>
        <p:spPr>
          <a:xfrm>
            <a:off x="95250" y="6121959"/>
            <a:ext cx="4265084" cy="169277"/>
          </a:xfrm>
          <a:prstGeom prst="rect">
            <a:avLst/>
          </a:prstGeom>
          <a:noFill/>
        </p:spPr>
        <p:txBody>
          <a:bodyPr vert="horz" wrap="square" lIns="0" tIns="0" rIns="0" bIns="0" rtlCol="0">
            <a:spAutoFit/>
          </a:bodyPr>
          <a:lstStyle/>
          <a:p>
            <a:r>
              <a:rPr lang="en-US" sz="1100" dirty="0" smtClean="0">
                <a:solidFill>
                  <a:srgbClr val="003C71"/>
                </a:solidFill>
              </a:rPr>
              <a:t>* Source: Li Yue &amp; Du </a:t>
            </a:r>
            <a:r>
              <a:rPr lang="en-US" sz="1100" dirty="0" err="1" smtClean="0">
                <a:solidFill>
                  <a:srgbClr val="003C71"/>
                </a:solidFill>
              </a:rPr>
              <a:t>Junping</a:t>
            </a:r>
            <a:r>
              <a:rPr lang="en-US" sz="1100" dirty="0" smtClean="0">
                <a:solidFill>
                  <a:srgbClr val="003C71"/>
                </a:solidFill>
              </a:rPr>
              <a:t>, PM Summit 2019</a:t>
            </a:r>
          </a:p>
        </p:txBody>
      </p:sp>
    </p:spTree>
    <p:extLst>
      <p:ext uri="{BB962C8B-B14F-4D97-AF65-F5344CB8AC3E}">
        <p14:creationId xmlns:p14="http://schemas.microsoft.com/office/powerpoint/2010/main" val="629278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6034094" y="3539705"/>
            <a:ext cx="5510620" cy="704754"/>
          </a:xfrm>
          <a:prstGeom prst="rect">
            <a:avLst/>
          </a:prstGeom>
          <a:solidFill>
            <a:schemeClr val="bg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050"/>
          </a:p>
        </p:txBody>
      </p:sp>
      <p:sp>
        <p:nvSpPr>
          <p:cNvPr id="107" name="Rectangle 106"/>
          <p:cNvSpPr/>
          <p:nvPr/>
        </p:nvSpPr>
        <p:spPr>
          <a:xfrm>
            <a:off x="6025893" y="2780357"/>
            <a:ext cx="5510620" cy="704754"/>
          </a:xfrm>
          <a:prstGeom prst="rect">
            <a:avLst/>
          </a:prstGeom>
          <a:solidFill>
            <a:schemeClr val="bg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050"/>
          </a:p>
        </p:txBody>
      </p:sp>
      <p:sp>
        <p:nvSpPr>
          <p:cNvPr id="122" name="Rectangle 121"/>
          <p:cNvSpPr/>
          <p:nvPr/>
        </p:nvSpPr>
        <p:spPr>
          <a:xfrm>
            <a:off x="6025893" y="1134214"/>
            <a:ext cx="5510620" cy="1619202"/>
          </a:xfrm>
          <a:prstGeom prst="rect">
            <a:avLst/>
          </a:prstGeom>
          <a:solidFill>
            <a:schemeClr val="bg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0" name="Rectangle 119"/>
          <p:cNvSpPr/>
          <p:nvPr/>
        </p:nvSpPr>
        <p:spPr>
          <a:xfrm>
            <a:off x="141304" y="1733783"/>
            <a:ext cx="5510620" cy="2319453"/>
          </a:xfrm>
          <a:prstGeom prst="rect">
            <a:avLst/>
          </a:prstGeom>
          <a:solidFill>
            <a:schemeClr val="bg2">
              <a:lumMod val="20000"/>
              <a:lumOff val="80000"/>
            </a:schemeClr>
          </a:solid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800"/>
          </a:p>
        </p:txBody>
      </p:sp>
      <p:sp>
        <p:nvSpPr>
          <p:cNvPr id="2" name="Slide Number Placeholder 1"/>
          <p:cNvSpPr>
            <a:spLocks noGrp="1"/>
          </p:cNvSpPr>
          <p:nvPr>
            <p:ph type="sldNum" sz="quarter" idx="12"/>
          </p:nvPr>
        </p:nvSpPr>
        <p:spPr/>
        <p:txBody>
          <a:bodyPr/>
          <a:lstStyle/>
          <a:p>
            <a:fld id="{7779D59F-251B-4FC9-B41D-9A178CAF7BF3}" type="slidenum">
              <a:rPr lang="en-US" smtClean="0">
                <a:solidFill>
                  <a:prstClr val="white"/>
                </a:solidFill>
              </a:rPr>
              <a:pPr/>
              <a:t>34</a:t>
            </a:fld>
            <a:endParaRPr lang="en-US">
              <a:solidFill>
                <a:prstClr val="white"/>
              </a:solidFill>
            </a:endParaRPr>
          </a:p>
        </p:txBody>
      </p:sp>
      <p:sp>
        <p:nvSpPr>
          <p:cNvPr id="3" name="Title 2"/>
          <p:cNvSpPr>
            <a:spLocks noGrp="1"/>
          </p:cNvSpPr>
          <p:nvPr>
            <p:ph type="title"/>
          </p:nvPr>
        </p:nvSpPr>
        <p:spPr/>
        <p:txBody>
          <a:bodyPr/>
          <a:lstStyle/>
          <a:p>
            <a:r>
              <a:rPr lang="en-US" altLang="zh-CN" sz="3200" dirty="0" smtClean="0"/>
              <a:t>Next: Spark PMoF components integration with external shuffle cluster</a:t>
            </a:r>
            <a:endParaRPr lang="zh-CN" altLang="en-US" sz="3200" dirty="0"/>
          </a:p>
        </p:txBody>
      </p:sp>
      <p:sp>
        <p:nvSpPr>
          <p:cNvPr id="5" name="Content Placeholder 4"/>
          <p:cNvSpPr>
            <a:spLocks noGrp="1"/>
          </p:cNvSpPr>
          <p:nvPr>
            <p:ph sz="quarter" idx="13"/>
          </p:nvPr>
        </p:nvSpPr>
        <p:spPr>
          <a:xfrm>
            <a:off x="607484" y="4370697"/>
            <a:ext cx="10970683" cy="1801504"/>
          </a:xfrm>
        </p:spPr>
        <p:txBody>
          <a:bodyPr/>
          <a:lstStyle/>
          <a:p>
            <a:pPr>
              <a:spcBef>
                <a:spcPts val="0"/>
              </a:spcBef>
            </a:pPr>
            <a:r>
              <a:rPr lang="en-US" sz="1600" dirty="0" smtClean="0"/>
              <a:t>External shuffle cluster </a:t>
            </a:r>
          </a:p>
          <a:p>
            <a:pPr lvl="1">
              <a:spcBef>
                <a:spcPts val="0"/>
              </a:spcBef>
            </a:pPr>
            <a:r>
              <a:rPr lang="en-US" sz="1600" dirty="0" smtClean="0"/>
              <a:t>Lots of on-going efforts making </a:t>
            </a:r>
            <a:r>
              <a:rPr lang="en-US" sz="1600" dirty="0" err="1" smtClean="0"/>
              <a:t>HCFS</a:t>
            </a:r>
            <a:r>
              <a:rPr lang="en-US" sz="1600" dirty="0" smtClean="0"/>
              <a:t> as shuffle: [</a:t>
            </a:r>
            <a:r>
              <a:rPr lang="en-US" sz="1600" dirty="0" smtClean="0">
                <a:hlinkClick r:id="rId3"/>
              </a:rPr>
              <a:t>Spark-1529</a:t>
            </a:r>
            <a:r>
              <a:rPr lang="en-US" sz="1600" dirty="0" smtClean="0"/>
              <a:t>, </a:t>
            </a:r>
            <a:r>
              <a:rPr lang="en-US" sz="1600" dirty="0" smtClean="0">
                <a:hlinkClick r:id="rId4"/>
              </a:rPr>
              <a:t>Spark-3685</a:t>
            </a:r>
            <a:r>
              <a:rPr lang="en-US" sz="1600" dirty="0"/>
              <a:t>, </a:t>
            </a:r>
            <a:r>
              <a:rPr lang="en-US" sz="1600" dirty="0">
                <a:hlinkClick r:id="rId5"/>
              </a:rPr>
              <a:t>SPARK-2529</a:t>
            </a:r>
            <a:r>
              <a:rPr lang="en-US" sz="1600" dirty="0"/>
              <a:t>9</a:t>
            </a:r>
            <a:r>
              <a:rPr lang="en-US" sz="1600" dirty="0" smtClean="0"/>
              <a:t>]</a:t>
            </a:r>
          </a:p>
          <a:p>
            <a:pPr lvl="1">
              <a:spcBef>
                <a:spcPts val="0"/>
              </a:spcBef>
            </a:pPr>
            <a:r>
              <a:rPr lang="en-US" sz="1600" dirty="0" smtClean="0"/>
              <a:t>And lots of customized solutions </a:t>
            </a:r>
          </a:p>
          <a:p>
            <a:pPr lvl="1">
              <a:spcBef>
                <a:spcPts val="0"/>
              </a:spcBef>
            </a:pPr>
            <a:r>
              <a:rPr lang="en-US" altLang="zh-CN" sz="1600" dirty="0" smtClean="0"/>
              <a:t>Integrate Spark PMoF i</a:t>
            </a:r>
            <a:r>
              <a:rPr lang="en-US" sz="1600" dirty="0" smtClean="0"/>
              <a:t>ndependent components including PMEM writer and HPNL based network messenger to improve external shuffle performance and scalability</a:t>
            </a:r>
          </a:p>
        </p:txBody>
      </p:sp>
      <p:grpSp>
        <p:nvGrpSpPr>
          <p:cNvPr id="57" name="Group 56"/>
          <p:cNvGrpSpPr/>
          <p:nvPr/>
        </p:nvGrpSpPr>
        <p:grpSpPr>
          <a:xfrm>
            <a:off x="219361" y="1928397"/>
            <a:ext cx="5341220" cy="2049402"/>
            <a:chOff x="613173" y="1974308"/>
            <a:chExt cx="5341220" cy="2578300"/>
          </a:xfrm>
        </p:grpSpPr>
        <p:grpSp>
          <p:nvGrpSpPr>
            <p:cNvPr id="31" name="Group 30"/>
            <p:cNvGrpSpPr/>
            <p:nvPr/>
          </p:nvGrpSpPr>
          <p:grpSpPr>
            <a:xfrm>
              <a:off x="613173" y="1978211"/>
              <a:ext cx="2511388" cy="2574397"/>
              <a:chOff x="1809556" y="2000514"/>
              <a:chExt cx="3651443" cy="2574397"/>
            </a:xfrm>
          </p:grpSpPr>
          <p:sp>
            <p:nvSpPr>
              <p:cNvPr id="21" name="Rectangle 20"/>
              <p:cNvSpPr/>
              <p:nvPr/>
            </p:nvSpPr>
            <p:spPr>
              <a:xfrm>
                <a:off x="2811992" y="2000514"/>
                <a:ext cx="1714500" cy="76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smtClean="0"/>
                  <a:t>Executer 0</a:t>
                </a:r>
                <a:endParaRPr lang="zh-CN" altLang="en-US" sz="1000" dirty="0"/>
              </a:p>
            </p:txBody>
          </p:sp>
          <p:sp>
            <p:nvSpPr>
              <p:cNvPr id="22" name="Rectangle 21"/>
              <p:cNvSpPr/>
              <p:nvPr/>
            </p:nvSpPr>
            <p:spPr>
              <a:xfrm>
                <a:off x="1809556" y="3163359"/>
                <a:ext cx="3651443" cy="56197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Spark shuffle</a:t>
                </a:r>
                <a:endParaRPr lang="zh-CN" altLang="en-US" sz="1050" dirty="0"/>
              </a:p>
            </p:txBody>
          </p:sp>
          <p:sp>
            <p:nvSpPr>
              <p:cNvPr id="23" name="Rectangle 22"/>
              <p:cNvSpPr/>
              <p:nvPr/>
            </p:nvSpPr>
            <p:spPr>
              <a:xfrm>
                <a:off x="1809556" y="3974836"/>
                <a:ext cx="3651443" cy="6000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SSD/NVMe/DCPMM</a:t>
                </a:r>
                <a:endParaRPr lang="zh-CN" altLang="en-US" sz="1050" dirty="0"/>
              </a:p>
            </p:txBody>
          </p:sp>
          <p:cxnSp>
            <p:nvCxnSpPr>
              <p:cNvPr id="26" name="Straight Arrow Connector 25"/>
              <p:cNvCxnSpPr/>
              <p:nvPr/>
            </p:nvCxnSpPr>
            <p:spPr>
              <a:xfrm>
                <a:off x="3479800" y="2762514"/>
                <a:ext cx="1" cy="400845"/>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813932" y="2860304"/>
                <a:ext cx="1006859" cy="174242"/>
              </a:xfrm>
              <a:prstGeom prst="rect">
                <a:avLst/>
              </a:prstGeom>
              <a:noFill/>
            </p:spPr>
            <p:txBody>
              <a:bodyPr vert="horz" wrap="none" lIns="0" tIns="0" rIns="0" bIns="0" rtlCol="0">
                <a:spAutoFit/>
              </a:bodyPr>
              <a:lstStyle/>
              <a:p>
                <a:r>
                  <a:rPr lang="en-US" altLang="zh-CN" sz="900" b="1" dirty="0" smtClean="0">
                    <a:solidFill>
                      <a:srgbClr val="003C71"/>
                    </a:solidFill>
                  </a:rPr>
                  <a:t>Shuffle write</a:t>
                </a:r>
                <a:endParaRPr lang="zh-CN" altLang="en-US" sz="900" b="1" dirty="0" err="1" smtClean="0">
                  <a:solidFill>
                    <a:srgbClr val="003C71"/>
                  </a:solidFill>
                </a:endParaRPr>
              </a:p>
            </p:txBody>
          </p:sp>
          <p:sp>
            <p:nvSpPr>
              <p:cNvPr id="28" name="TextBox 27"/>
              <p:cNvSpPr txBox="1"/>
              <p:nvPr/>
            </p:nvSpPr>
            <p:spPr>
              <a:xfrm>
                <a:off x="3976744" y="2861395"/>
                <a:ext cx="962577" cy="174242"/>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cxnSp>
            <p:nvCxnSpPr>
              <p:cNvPr id="29" name="Straight Arrow Connector 28"/>
              <p:cNvCxnSpPr/>
              <p:nvPr/>
            </p:nvCxnSpPr>
            <p:spPr>
              <a:xfrm flipH="1" flipV="1">
                <a:off x="3787000" y="2762516"/>
                <a:ext cx="2680" cy="40084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flipH="1">
              <a:off x="2481826" y="2206156"/>
              <a:ext cx="1648519" cy="3"/>
            </a:xfrm>
            <a:prstGeom prst="straightConnector1">
              <a:avLst/>
            </a:prstGeom>
            <a:solidFill>
              <a:schemeClr val="accent2"/>
            </a:solidFill>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06591" y="1974308"/>
              <a:ext cx="662041" cy="174242"/>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cxnSp>
          <p:nvCxnSpPr>
            <p:cNvPr id="10" name="Straight Arrow Connector 9"/>
            <p:cNvCxnSpPr/>
            <p:nvPr/>
          </p:nvCxnSpPr>
          <p:spPr>
            <a:xfrm flipV="1">
              <a:off x="2475691" y="2605548"/>
              <a:ext cx="1648519" cy="8824"/>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61082" y="2665473"/>
              <a:ext cx="662041" cy="174242"/>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grpSp>
          <p:nvGrpSpPr>
            <p:cNvPr id="32" name="Group 31"/>
            <p:cNvGrpSpPr/>
            <p:nvPr/>
          </p:nvGrpSpPr>
          <p:grpSpPr>
            <a:xfrm>
              <a:off x="3434393" y="1978209"/>
              <a:ext cx="2520000" cy="2574399"/>
              <a:chOff x="6015568" y="2000512"/>
              <a:chExt cx="3659715" cy="2574399"/>
            </a:xfrm>
          </p:grpSpPr>
          <p:sp>
            <p:nvSpPr>
              <p:cNvPr id="12" name="Rectangle 11"/>
              <p:cNvSpPr/>
              <p:nvPr/>
            </p:nvSpPr>
            <p:spPr>
              <a:xfrm>
                <a:off x="7026276" y="2000512"/>
                <a:ext cx="1714500" cy="762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00" dirty="0" smtClean="0"/>
                  <a:t>Executer 1</a:t>
                </a:r>
                <a:endParaRPr lang="zh-CN" altLang="en-US" sz="1000" dirty="0"/>
              </a:p>
            </p:txBody>
          </p:sp>
          <p:sp>
            <p:nvSpPr>
              <p:cNvPr id="13" name="Rectangle 12"/>
              <p:cNvSpPr/>
              <p:nvPr/>
            </p:nvSpPr>
            <p:spPr>
              <a:xfrm>
                <a:off x="6015568" y="3163357"/>
                <a:ext cx="3659715" cy="56197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a:t>Spark shuffle</a:t>
                </a:r>
                <a:endParaRPr lang="zh-CN" altLang="en-US" sz="1050" dirty="0"/>
              </a:p>
            </p:txBody>
          </p:sp>
          <p:cxnSp>
            <p:nvCxnSpPr>
              <p:cNvPr id="17" name="Straight Arrow Connector 16"/>
              <p:cNvCxnSpPr/>
              <p:nvPr/>
            </p:nvCxnSpPr>
            <p:spPr>
              <a:xfrm>
                <a:off x="7694084" y="2762512"/>
                <a:ext cx="1" cy="400845"/>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097268" y="2860304"/>
                <a:ext cx="1005691" cy="174242"/>
              </a:xfrm>
              <a:prstGeom prst="rect">
                <a:avLst/>
              </a:prstGeom>
              <a:noFill/>
            </p:spPr>
            <p:txBody>
              <a:bodyPr vert="horz" wrap="none" lIns="0" tIns="0" rIns="0" bIns="0" rtlCol="0">
                <a:spAutoFit/>
              </a:bodyPr>
              <a:lstStyle/>
              <a:p>
                <a:r>
                  <a:rPr lang="en-US" altLang="zh-CN" sz="900" b="1" dirty="0" smtClean="0">
                    <a:solidFill>
                      <a:srgbClr val="003C71"/>
                    </a:solidFill>
                  </a:rPr>
                  <a:t>Shuffle write</a:t>
                </a:r>
                <a:endParaRPr lang="zh-CN" altLang="en-US" sz="900" b="1" dirty="0" err="1" smtClean="0">
                  <a:solidFill>
                    <a:srgbClr val="003C71"/>
                  </a:solidFill>
                </a:endParaRPr>
              </a:p>
            </p:txBody>
          </p:sp>
          <p:sp>
            <p:nvSpPr>
              <p:cNvPr id="19" name="TextBox 18"/>
              <p:cNvSpPr txBox="1"/>
              <p:nvPr/>
            </p:nvSpPr>
            <p:spPr>
              <a:xfrm>
                <a:off x="8191029" y="2861393"/>
                <a:ext cx="961461" cy="174242"/>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cxnSp>
            <p:nvCxnSpPr>
              <p:cNvPr id="20" name="Straight Arrow Connector 19"/>
              <p:cNvCxnSpPr/>
              <p:nvPr/>
            </p:nvCxnSpPr>
            <p:spPr>
              <a:xfrm flipH="1" flipV="1">
                <a:off x="8001284" y="2762514"/>
                <a:ext cx="2680" cy="400843"/>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6015568" y="3974836"/>
                <a:ext cx="3659715" cy="60007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SSD/NVMe/DCPMM</a:t>
                </a:r>
                <a:endParaRPr lang="zh-CN" altLang="en-US" sz="1050" dirty="0"/>
              </a:p>
            </p:txBody>
          </p:sp>
        </p:grpSp>
      </p:grpSp>
      <p:sp>
        <p:nvSpPr>
          <p:cNvPr id="72" name="Rectangle 71"/>
          <p:cNvSpPr/>
          <p:nvPr/>
        </p:nvSpPr>
        <p:spPr>
          <a:xfrm>
            <a:off x="6145095" y="1948126"/>
            <a:ext cx="2517077" cy="48338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altLang="zh-CN" sz="1050" dirty="0" smtClean="0"/>
              <a:t>New Shuffle Manager</a:t>
            </a:r>
            <a:endParaRPr lang="zh-CN" altLang="en-US" sz="1050" dirty="0"/>
          </a:p>
        </p:txBody>
      </p:sp>
      <p:cxnSp>
        <p:nvCxnSpPr>
          <p:cNvPr id="75" name="Straight Arrow Connector 74"/>
          <p:cNvCxnSpPr/>
          <p:nvPr/>
        </p:nvCxnSpPr>
        <p:spPr>
          <a:xfrm>
            <a:off x="7299545" y="2384544"/>
            <a:ext cx="7768" cy="563354"/>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flipV="1">
            <a:off x="7510832" y="2384547"/>
            <a:ext cx="8011" cy="48537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72" idx="0"/>
            <a:endCxn id="106" idx="1"/>
          </p:cNvCxnSpPr>
          <p:nvPr/>
        </p:nvCxnSpPr>
        <p:spPr>
          <a:xfrm flipV="1">
            <a:off x="7403634" y="1491480"/>
            <a:ext cx="2264323" cy="456646"/>
          </a:xfrm>
          <a:prstGeom prst="straightConnector1">
            <a:avLst/>
          </a:prstGeom>
          <a:solidFill>
            <a:schemeClr val="accent2"/>
          </a:solidFill>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635948" y="1729382"/>
            <a:ext cx="662041" cy="138499"/>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cxnSp>
        <p:nvCxnSpPr>
          <p:cNvPr id="62" name="Straight Arrow Connector 61"/>
          <p:cNvCxnSpPr>
            <a:stCxn id="65" idx="0"/>
            <a:endCxn id="105" idx="3"/>
          </p:cNvCxnSpPr>
          <p:nvPr/>
        </p:nvCxnSpPr>
        <p:spPr>
          <a:xfrm flipH="1" flipV="1">
            <a:off x="8019438" y="1491481"/>
            <a:ext cx="2220033" cy="456645"/>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10217342" y="1742210"/>
            <a:ext cx="662041" cy="138499"/>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sp>
        <p:nvSpPr>
          <p:cNvPr id="65" name="Rectangle 64"/>
          <p:cNvSpPr/>
          <p:nvPr/>
        </p:nvSpPr>
        <p:spPr>
          <a:xfrm>
            <a:off x="8986937" y="1948126"/>
            <a:ext cx="2505068" cy="42212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altLang="zh-CN" sz="1050" dirty="0"/>
              <a:t>New Shuffle Manager</a:t>
            </a:r>
            <a:endParaRPr lang="zh-CN" altLang="en-US" sz="1050" dirty="0"/>
          </a:p>
        </p:txBody>
      </p:sp>
      <p:cxnSp>
        <p:nvCxnSpPr>
          <p:cNvPr id="67" name="Straight Arrow Connector 66"/>
          <p:cNvCxnSpPr/>
          <p:nvPr/>
        </p:nvCxnSpPr>
        <p:spPr>
          <a:xfrm>
            <a:off x="10127795" y="2384542"/>
            <a:ext cx="1" cy="532620"/>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flipV="1">
            <a:off x="10339327" y="2384545"/>
            <a:ext cx="12120" cy="532617"/>
          </a:xfrm>
          <a:prstGeom prst="straightConnector1">
            <a:avLst/>
          </a:prstGeom>
          <a:solidFill>
            <a:schemeClr val="accent2"/>
          </a:solidFill>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123040" y="2896861"/>
            <a:ext cx="5346910" cy="47662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err="1" smtClean="0"/>
              <a:t>Shareded</a:t>
            </a:r>
            <a:r>
              <a:rPr lang="en-US" altLang="zh-CN" sz="1050" dirty="0" smtClean="0"/>
              <a:t> storage(Alluxio/</a:t>
            </a:r>
            <a:r>
              <a:rPr lang="en-US" altLang="zh-CN" sz="1050" dirty="0" err="1" smtClean="0"/>
              <a:t>crail</a:t>
            </a:r>
            <a:r>
              <a:rPr lang="en-US" altLang="zh-CN" sz="1050" dirty="0" smtClean="0"/>
              <a:t>/</a:t>
            </a:r>
            <a:r>
              <a:rPr lang="en-US" altLang="zh-CN" sz="1050" dirty="0"/>
              <a:t>e</a:t>
            </a:r>
            <a:r>
              <a:rPr lang="en-US" altLang="zh-CN" sz="1050" dirty="0" smtClean="0"/>
              <a:t>tc)</a:t>
            </a:r>
            <a:endParaRPr lang="zh-CN" altLang="en-US" sz="1050" dirty="0"/>
          </a:p>
        </p:txBody>
      </p:sp>
      <p:sp>
        <p:nvSpPr>
          <p:cNvPr id="105" name="Rectangle 104"/>
          <p:cNvSpPr/>
          <p:nvPr/>
        </p:nvSpPr>
        <p:spPr>
          <a:xfrm>
            <a:off x="6546020" y="1273272"/>
            <a:ext cx="1473418" cy="4364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Executer 0</a:t>
            </a:r>
            <a:endParaRPr lang="zh-CN" altLang="en-US" sz="1050" dirty="0"/>
          </a:p>
        </p:txBody>
      </p:sp>
      <p:sp>
        <p:nvSpPr>
          <p:cNvPr id="106" name="Rectangle 105"/>
          <p:cNvSpPr/>
          <p:nvPr/>
        </p:nvSpPr>
        <p:spPr>
          <a:xfrm>
            <a:off x="9667957" y="1273272"/>
            <a:ext cx="1511762" cy="4364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Executer 1</a:t>
            </a:r>
            <a:endParaRPr lang="zh-CN" altLang="en-US" sz="1050" dirty="0"/>
          </a:p>
        </p:txBody>
      </p:sp>
      <p:sp>
        <p:nvSpPr>
          <p:cNvPr id="74" name="Rectangle 73"/>
          <p:cNvSpPr/>
          <p:nvPr/>
        </p:nvSpPr>
        <p:spPr>
          <a:xfrm>
            <a:off x="825686" y="3260574"/>
            <a:ext cx="1116552" cy="286893"/>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PMEM optimized Shuffle writer</a:t>
            </a:r>
            <a:endParaRPr lang="en-US" sz="800" dirty="0"/>
          </a:p>
        </p:txBody>
      </p:sp>
      <p:sp>
        <p:nvSpPr>
          <p:cNvPr id="101" name="Rectangle 100"/>
          <p:cNvSpPr/>
          <p:nvPr/>
        </p:nvSpPr>
        <p:spPr>
          <a:xfrm>
            <a:off x="2326546" y="2143255"/>
            <a:ext cx="1116552" cy="28689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HPNL based NM</a:t>
            </a:r>
            <a:endParaRPr lang="en-US" sz="800" dirty="0"/>
          </a:p>
        </p:txBody>
      </p:sp>
      <p:sp>
        <p:nvSpPr>
          <p:cNvPr id="108" name="Rectangle 107"/>
          <p:cNvSpPr/>
          <p:nvPr/>
        </p:nvSpPr>
        <p:spPr>
          <a:xfrm>
            <a:off x="3759813" y="3232316"/>
            <a:ext cx="1116552" cy="286893"/>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PMEM optimized shuffle writer</a:t>
            </a:r>
            <a:endParaRPr lang="en-US" sz="800" dirty="0"/>
          </a:p>
        </p:txBody>
      </p:sp>
      <p:sp>
        <p:nvSpPr>
          <p:cNvPr id="109" name="Rectangle 108"/>
          <p:cNvSpPr/>
          <p:nvPr/>
        </p:nvSpPr>
        <p:spPr>
          <a:xfrm>
            <a:off x="7658630" y="3229063"/>
            <a:ext cx="1116552" cy="286893"/>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PMEM optimized Shuffle writer</a:t>
            </a:r>
            <a:endParaRPr lang="en-US" sz="800" dirty="0"/>
          </a:p>
        </p:txBody>
      </p:sp>
      <p:sp>
        <p:nvSpPr>
          <p:cNvPr id="110" name="Rectangle 109"/>
          <p:cNvSpPr/>
          <p:nvPr/>
        </p:nvSpPr>
        <p:spPr>
          <a:xfrm>
            <a:off x="8278886" y="1279384"/>
            <a:ext cx="1116552" cy="28689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HPNL based NM</a:t>
            </a:r>
            <a:endParaRPr lang="en-US" sz="800" dirty="0"/>
          </a:p>
        </p:txBody>
      </p:sp>
      <p:sp>
        <p:nvSpPr>
          <p:cNvPr id="58" name="Rectangle 57"/>
          <p:cNvSpPr/>
          <p:nvPr/>
        </p:nvSpPr>
        <p:spPr>
          <a:xfrm>
            <a:off x="8837162" y="3229063"/>
            <a:ext cx="1116552" cy="28689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HPNL based NM</a:t>
            </a:r>
            <a:endParaRPr lang="en-US" sz="800" dirty="0"/>
          </a:p>
        </p:txBody>
      </p:sp>
      <p:sp>
        <p:nvSpPr>
          <p:cNvPr id="59" name="Rectangle 58"/>
          <p:cNvSpPr/>
          <p:nvPr/>
        </p:nvSpPr>
        <p:spPr>
          <a:xfrm>
            <a:off x="6858256" y="2447614"/>
            <a:ext cx="1116552" cy="28689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HPNL based NM</a:t>
            </a:r>
            <a:endParaRPr lang="en-US" sz="800" dirty="0"/>
          </a:p>
        </p:txBody>
      </p:sp>
      <p:sp>
        <p:nvSpPr>
          <p:cNvPr id="64" name="Rectangle 63"/>
          <p:cNvSpPr/>
          <p:nvPr/>
        </p:nvSpPr>
        <p:spPr>
          <a:xfrm>
            <a:off x="9684448" y="2466523"/>
            <a:ext cx="1116552" cy="286893"/>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HPNL based NM</a:t>
            </a:r>
            <a:endParaRPr lang="en-US" sz="800" dirty="0"/>
          </a:p>
        </p:txBody>
      </p:sp>
      <p:sp>
        <p:nvSpPr>
          <p:cNvPr id="77" name="TextBox 76"/>
          <p:cNvSpPr txBox="1"/>
          <p:nvPr/>
        </p:nvSpPr>
        <p:spPr>
          <a:xfrm>
            <a:off x="7641334" y="2463084"/>
            <a:ext cx="662041" cy="138499"/>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sp>
        <p:nvSpPr>
          <p:cNvPr id="76" name="TextBox 75"/>
          <p:cNvSpPr txBox="1"/>
          <p:nvPr/>
        </p:nvSpPr>
        <p:spPr>
          <a:xfrm>
            <a:off x="6153796" y="2462217"/>
            <a:ext cx="692497" cy="138499"/>
          </a:xfrm>
          <a:prstGeom prst="rect">
            <a:avLst/>
          </a:prstGeom>
          <a:noFill/>
        </p:spPr>
        <p:txBody>
          <a:bodyPr vert="horz" wrap="none" lIns="0" tIns="0" rIns="0" bIns="0" rtlCol="0">
            <a:spAutoFit/>
          </a:bodyPr>
          <a:lstStyle/>
          <a:p>
            <a:r>
              <a:rPr lang="en-US" altLang="zh-CN" sz="900" b="1" dirty="0" smtClean="0">
                <a:solidFill>
                  <a:srgbClr val="003C71"/>
                </a:solidFill>
              </a:rPr>
              <a:t>Shuffle write</a:t>
            </a:r>
            <a:endParaRPr lang="zh-CN" altLang="en-US" sz="900" b="1" dirty="0" err="1" smtClean="0">
              <a:solidFill>
                <a:srgbClr val="003C71"/>
              </a:solidFill>
            </a:endParaRPr>
          </a:p>
        </p:txBody>
      </p:sp>
      <p:sp>
        <p:nvSpPr>
          <p:cNvPr id="69" name="TextBox 68"/>
          <p:cNvSpPr txBox="1"/>
          <p:nvPr/>
        </p:nvSpPr>
        <p:spPr>
          <a:xfrm>
            <a:off x="10469980" y="2463082"/>
            <a:ext cx="662041" cy="138499"/>
          </a:xfrm>
          <a:prstGeom prst="rect">
            <a:avLst/>
          </a:prstGeom>
          <a:noFill/>
        </p:spPr>
        <p:txBody>
          <a:bodyPr vert="horz" wrap="none" lIns="0" tIns="0" rIns="0" bIns="0" rtlCol="0">
            <a:spAutoFit/>
          </a:bodyPr>
          <a:lstStyle/>
          <a:p>
            <a:r>
              <a:rPr lang="en-US" altLang="zh-CN" sz="900" b="1" dirty="0" smtClean="0">
                <a:solidFill>
                  <a:srgbClr val="003C71"/>
                </a:solidFill>
              </a:rPr>
              <a:t>Shuffle read</a:t>
            </a:r>
            <a:endParaRPr lang="zh-CN" altLang="en-US" sz="900" b="1" dirty="0" err="1" smtClean="0">
              <a:solidFill>
                <a:srgbClr val="003C71"/>
              </a:solidFill>
            </a:endParaRPr>
          </a:p>
        </p:txBody>
      </p:sp>
      <p:sp>
        <p:nvSpPr>
          <p:cNvPr id="68" name="TextBox 67"/>
          <p:cNvSpPr txBox="1"/>
          <p:nvPr/>
        </p:nvSpPr>
        <p:spPr>
          <a:xfrm>
            <a:off x="9028262" y="2462217"/>
            <a:ext cx="692497" cy="138499"/>
          </a:xfrm>
          <a:prstGeom prst="rect">
            <a:avLst/>
          </a:prstGeom>
          <a:noFill/>
        </p:spPr>
        <p:txBody>
          <a:bodyPr vert="horz" wrap="none" lIns="0" tIns="0" rIns="0" bIns="0" rtlCol="0">
            <a:spAutoFit/>
          </a:bodyPr>
          <a:lstStyle/>
          <a:p>
            <a:r>
              <a:rPr lang="en-US" altLang="zh-CN" sz="900" b="1" dirty="0" smtClean="0">
                <a:solidFill>
                  <a:srgbClr val="003C71"/>
                </a:solidFill>
              </a:rPr>
              <a:t>Shuffle write</a:t>
            </a:r>
            <a:endParaRPr lang="zh-CN" altLang="en-US" sz="900" b="1" dirty="0" err="1" smtClean="0">
              <a:solidFill>
                <a:srgbClr val="003C71"/>
              </a:solidFill>
            </a:endParaRPr>
          </a:p>
        </p:txBody>
      </p:sp>
      <p:sp>
        <p:nvSpPr>
          <p:cNvPr id="79" name="Rectangle 78"/>
          <p:cNvSpPr/>
          <p:nvPr/>
        </p:nvSpPr>
        <p:spPr>
          <a:xfrm>
            <a:off x="6042295" y="3607995"/>
            <a:ext cx="5494218" cy="47697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050" dirty="0" smtClean="0"/>
              <a:t>Disaggregated storage </a:t>
            </a:r>
            <a:endParaRPr lang="zh-CN" altLang="en-US" sz="1050" dirty="0"/>
          </a:p>
        </p:txBody>
      </p:sp>
    </p:spTree>
    <p:extLst>
      <p:ext uri="{BB962C8B-B14F-4D97-AF65-F5344CB8AC3E}">
        <p14:creationId xmlns:p14="http://schemas.microsoft.com/office/powerpoint/2010/main" val="186792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94375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3DA1535-9662-4DA1-90E6-99F9E40A23BB}" type="slidenum">
              <a:rPr lang="en-US" smtClean="0"/>
              <a:t>36</a:t>
            </a:fld>
            <a:endParaRPr lang="en-US"/>
          </a:p>
        </p:txBody>
      </p:sp>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sz="quarter" idx="13"/>
          </p:nvPr>
        </p:nvSpPr>
        <p:spPr/>
        <p:txBody>
          <a:bodyPr/>
          <a:lstStyle/>
          <a:p>
            <a:pPr marL="342900" indent="-342900">
              <a:spcBef>
                <a:spcPts val="600"/>
              </a:spcBef>
              <a:buFont typeface="Arial" panose="020B0604020202020204" pitchFamily="34" charset="0"/>
              <a:buChar char="•"/>
            </a:pPr>
            <a:r>
              <a:rPr lang="en-US" altLang="zh-CN" dirty="0"/>
              <a:t>Bigdata analytics </a:t>
            </a:r>
            <a:r>
              <a:rPr lang="en-US" altLang="zh-CN" dirty="0" smtClean="0"/>
              <a:t>on public cloud is becoming increasingly popular, disaggregated storage leads to performance regressions. </a:t>
            </a:r>
            <a:endParaRPr lang="en-US" altLang="zh-CN" dirty="0"/>
          </a:p>
          <a:p>
            <a:pPr marL="342900" indent="-342900">
              <a:spcBef>
                <a:spcPts val="600"/>
              </a:spcBef>
              <a:buFont typeface="Arial" panose="020B0604020202020204" pitchFamily="34" charset="0"/>
              <a:buChar char="•"/>
            </a:pPr>
            <a:r>
              <a:rPr lang="en-US" altLang="zh-CN" dirty="0" smtClean="0"/>
              <a:t>A new </a:t>
            </a:r>
            <a:r>
              <a:rPr lang="en-US" altLang="zh-CN" dirty="0"/>
              <a:t>high performance, low latency </a:t>
            </a:r>
            <a:r>
              <a:rPr lang="en-US" altLang="zh-CN" dirty="0" smtClean="0"/>
              <a:t>In Memory Data Accelerator will be needed to close the performance gap and improve scale out capabilities </a:t>
            </a:r>
          </a:p>
          <a:p>
            <a:pPr marL="342900" indent="-342900">
              <a:spcBef>
                <a:spcPts val="600"/>
              </a:spcBef>
              <a:buFont typeface="Arial" panose="020B0604020202020204" pitchFamily="34" charset="0"/>
              <a:buChar char="•"/>
            </a:pPr>
            <a:r>
              <a:rPr lang="en-US" altLang="zh-CN" dirty="0" smtClean="0"/>
              <a:t>Leveraging persistent memory and RDMA, Spark PMoF enables a high performance, low latency shuffle solution to accelerate spark shuffle, and delivers </a:t>
            </a:r>
            <a:r>
              <a:rPr lang="en-US" altLang="zh-CN" dirty="0" err="1" smtClean="0"/>
              <a:t>9.35x</a:t>
            </a:r>
            <a:r>
              <a:rPr lang="en-US" altLang="zh-CN" dirty="0" smtClean="0"/>
              <a:t> performance improvement for terasort compared with traditional HDD based shuffle and brings three orders of magnitude reduction in shuffle block ready latency</a:t>
            </a:r>
            <a:endParaRPr lang="en-US" altLang="zh-CN" dirty="0"/>
          </a:p>
          <a:p>
            <a:pPr marL="342900" indent="-342900">
              <a:spcBef>
                <a:spcPts val="600"/>
              </a:spcBef>
              <a:buFont typeface="Arial" panose="020B0604020202020204" pitchFamily="34" charset="0"/>
              <a:buChar char="•"/>
            </a:pPr>
            <a:r>
              <a:rPr lang="en-US" altLang="zh-CN" dirty="0" smtClean="0"/>
              <a:t>Spark PMoF components integration to external shuffle services to </a:t>
            </a:r>
            <a:r>
              <a:rPr lang="en-US" altLang="zh-CN" smtClean="0"/>
              <a:t>be explored </a:t>
            </a:r>
            <a:endParaRPr lang="en-US" altLang="zh-CN" dirty="0" smtClean="0"/>
          </a:p>
          <a:p>
            <a:pPr marL="342900" indent="-342900">
              <a:spcBef>
                <a:spcPts val="600"/>
              </a:spcBef>
              <a:buFont typeface="Arial" panose="020B0604020202020204" pitchFamily="34" charset="0"/>
              <a:buChar char="•"/>
            </a:pPr>
            <a:endParaRPr lang="en-US" altLang="zh-CN" dirty="0"/>
          </a:p>
        </p:txBody>
      </p:sp>
    </p:spTree>
    <p:extLst>
      <p:ext uri="{BB962C8B-B14F-4D97-AF65-F5344CB8AC3E}">
        <p14:creationId xmlns:p14="http://schemas.microsoft.com/office/powerpoint/2010/main" val="135479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37</a:t>
            </a:fld>
            <a:endParaRPr lang="en-US" dirty="0"/>
          </a:p>
        </p:txBody>
      </p:sp>
      <p:sp>
        <p:nvSpPr>
          <p:cNvPr id="3" name="Title 2"/>
          <p:cNvSpPr>
            <a:spLocks noGrp="1"/>
          </p:cNvSpPr>
          <p:nvPr>
            <p:ph type="title"/>
          </p:nvPr>
        </p:nvSpPr>
        <p:spPr/>
        <p:txBody>
          <a:bodyPr/>
          <a:lstStyle/>
          <a:p>
            <a:r>
              <a:rPr lang="en-US" dirty="0" smtClean="0"/>
              <a:t>Notices and Disclaimers</a:t>
            </a:r>
            <a:endParaRPr lang="en-US" dirty="0"/>
          </a:p>
        </p:txBody>
      </p:sp>
      <p:sp>
        <p:nvSpPr>
          <p:cNvPr id="4" name="Content Placeholder 3"/>
          <p:cNvSpPr>
            <a:spLocks noGrp="1"/>
          </p:cNvSpPr>
          <p:nvPr>
            <p:ph sz="quarter" idx="13"/>
          </p:nvPr>
        </p:nvSpPr>
        <p:spPr>
          <a:xfrm>
            <a:off x="607484" y="1295338"/>
            <a:ext cx="10970683" cy="4567767"/>
          </a:xfrm>
        </p:spPr>
        <p:txBody>
          <a:bodyPr/>
          <a:lstStyle/>
          <a:p>
            <a:pPr>
              <a:spcBef>
                <a:spcPts val="1067"/>
              </a:spcBef>
            </a:pPr>
            <a:r>
              <a:rPr lang="en-US" sz="1600" dirty="0"/>
              <a:t>No license (express or implied, by estoppel or otherwise) to any intellectual property rights is granted by this document.</a:t>
            </a:r>
          </a:p>
          <a:p>
            <a:pPr>
              <a:spcBef>
                <a:spcPts val="1067"/>
              </a:spcBef>
            </a:pPr>
            <a:r>
              <a:rPr lang="en-US" sz="1600" dirty="0"/>
              <a:t>Intel disclaims all express and implied warranties, including without limitation, the implied warranties of merchantability, fitness for a particular purpose, and non-infringement, as well as any warranty arising from course of performance, course of dealing, or usage in trade.</a:t>
            </a:r>
          </a:p>
          <a:p>
            <a:pPr>
              <a:spcBef>
                <a:spcPts val="1067"/>
              </a:spcBef>
            </a:pPr>
            <a:r>
              <a:rPr lang="en-US" sz="1600" dirty="0"/>
              <a:t>This document contains information on products, services and/or processes in development.  All information provided here is subject to change without notice. Contact your Intel representative to obtain the latest forecast, schedule, specifications and roadmaps.</a:t>
            </a:r>
          </a:p>
          <a:p>
            <a:pPr>
              <a:spcBef>
                <a:spcPts val="1067"/>
              </a:spcBef>
            </a:pPr>
            <a:r>
              <a:rPr lang="en-US" sz="1600" dirty="0"/>
              <a:t>The products and services described may contain defects or errors known as errata which may cause deviations from published specifications. Current characterized errata are available on request.</a:t>
            </a:r>
          </a:p>
          <a:p>
            <a:pPr>
              <a:spcBef>
                <a:spcPts val="1067"/>
              </a:spcBef>
            </a:pPr>
            <a:r>
              <a:rPr lang="en-US" sz="1600" dirty="0"/>
              <a:t>Intel, the Intel logo, Xeon, </a:t>
            </a:r>
            <a:r>
              <a:rPr lang="en-US" sz="1600" dirty="0" smtClean="0"/>
              <a:t>Optane, Optane DC Persistent Memory are </a:t>
            </a:r>
            <a:r>
              <a:rPr lang="en-US" sz="1600" dirty="0"/>
              <a:t>trademarks of Intel Corporation in the U.S. and/or other countries.</a:t>
            </a:r>
          </a:p>
          <a:p>
            <a:pPr>
              <a:spcBef>
                <a:spcPts val="1067"/>
              </a:spcBef>
            </a:pPr>
            <a:r>
              <a:rPr lang="en-US" sz="1600" dirty="0"/>
              <a:t>*Other names and brands may be claimed as the property of others</a:t>
            </a:r>
          </a:p>
          <a:p>
            <a:pPr>
              <a:spcBef>
                <a:spcPts val="1067"/>
              </a:spcBef>
            </a:pPr>
            <a:r>
              <a:rPr lang="en-US" sz="1600" dirty="0"/>
              <a:t>© Intel Corporation. </a:t>
            </a:r>
          </a:p>
        </p:txBody>
      </p:sp>
    </p:spTree>
    <p:extLst>
      <p:ext uri="{BB962C8B-B14F-4D97-AF65-F5344CB8AC3E}">
        <p14:creationId xmlns:p14="http://schemas.microsoft.com/office/powerpoint/2010/main" val="129979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21CA095-47C1-406F-8FED-5ADE5F10428C}" type="slidenum">
              <a:rPr lang="en-US" smtClean="0"/>
              <a:t>38</a:t>
            </a:fld>
            <a:endParaRPr lang="en-US"/>
          </a:p>
        </p:txBody>
      </p:sp>
      <p:sp>
        <p:nvSpPr>
          <p:cNvPr id="2" name="Title 1"/>
          <p:cNvSpPr>
            <a:spLocks noGrp="1"/>
          </p:cNvSpPr>
          <p:nvPr>
            <p:ph type="title"/>
          </p:nvPr>
        </p:nvSpPr>
        <p:spPr/>
        <p:txBody>
          <a:bodyPr/>
          <a:lstStyle/>
          <a:p>
            <a:r>
              <a:rPr lang="en-US" sz="3200" dirty="0"/>
              <a:t>Legal Information: Benchmark and Performance </a:t>
            </a:r>
            <a:r>
              <a:rPr lang="en-US" sz="3200" dirty="0" smtClean="0"/>
              <a:t>Disclaimers</a:t>
            </a:r>
            <a:endParaRPr lang="en-US" dirty="0"/>
          </a:p>
        </p:txBody>
      </p:sp>
      <p:sp>
        <p:nvSpPr>
          <p:cNvPr id="3" name="Content Placeholder 2"/>
          <p:cNvSpPr>
            <a:spLocks noGrp="1"/>
          </p:cNvSpPr>
          <p:nvPr>
            <p:ph sz="quarter" idx="13"/>
          </p:nvPr>
        </p:nvSpPr>
        <p:spPr/>
        <p:txBody>
          <a:bodyPr>
            <a:normAutofit/>
          </a:bodyPr>
          <a:lstStyle/>
          <a:p>
            <a:pPr>
              <a:spcBef>
                <a:spcPts val="1067"/>
              </a:spcBef>
            </a:pPr>
            <a:r>
              <a:rPr lang="en-US" sz="1700" dirty="0"/>
              <a:t>Performance results are based on testing as of </a:t>
            </a:r>
            <a:r>
              <a:rPr lang="en-US" altLang="zh-CN" sz="1700" dirty="0"/>
              <a:t>Feb. 2019</a:t>
            </a:r>
            <a:r>
              <a:rPr lang="en-US" sz="1700" dirty="0"/>
              <a:t> and may not reflect all publicly available security updates. See configuration disclosure for details. No product can be absolutely secure.</a:t>
            </a:r>
          </a:p>
          <a:p>
            <a:pPr>
              <a:spcBef>
                <a:spcPts val="1067"/>
              </a:spcBef>
            </a:pPr>
            <a:r>
              <a:rPr lang="en-US" sz="1700" dirty="0"/>
              <a:t>Software and workloads used in performance tests may have been optimized for performance only on Intel microprocessors. Performance tests, such as </a:t>
            </a:r>
            <a:r>
              <a:rPr lang="en-US" sz="1700" dirty="0" err="1"/>
              <a:t>SYSmark</a:t>
            </a:r>
            <a:r>
              <a:rPr lang="en-US" sz="1700" dirty="0"/>
              <a:t> and </a:t>
            </a:r>
            <a:r>
              <a:rPr lang="en-US" sz="1700" dirty="0" err="1"/>
              <a:t>MobileMark</a:t>
            </a:r>
            <a:r>
              <a:rPr lang="en-US" sz="1700" dirty="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information, see Performance Benchmark Test Disclosure.</a:t>
            </a:r>
          </a:p>
          <a:p>
            <a:pPr>
              <a:spcBef>
                <a:spcPts val="1067"/>
              </a:spcBef>
            </a:pPr>
            <a:r>
              <a:rPr lang="en-US" sz="1700" dirty="0"/>
              <a:t>Configurations:  see performance benchmark test configurations. </a:t>
            </a:r>
          </a:p>
          <a:p>
            <a:endParaRPr lang="en-US" dirty="0"/>
          </a:p>
        </p:txBody>
      </p:sp>
    </p:spTree>
    <p:extLst>
      <p:ext uri="{BB962C8B-B14F-4D97-AF65-F5344CB8AC3E}">
        <p14:creationId xmlns:p14="http://schemas.microsoft.com/office/powerpoint/2010/main" val="195181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0131421-458F-A148-9D5F-B32A0556260D}"/>
              </a:ext>
            </a:extLst>
          </p:cNvPr>
          <p:cNvPicPr>
            <a:picLocks noChangeAspect="1"/>
          </p:cNvPicPr>
          <p:nvPr/>
        </p:nvPicPr>
        <p:blipFill rotWithShape="1">
          <a:blip r:embed="rId3"/>
          <a:srcRect t="27598"/>
          <a:stretch/>
        </p:blipFill>
        <p:spPr>
          <a:xfrm>
            <a:off x="1532453" y="1885081"/>
            <a:ext cx="5137935" cy="3553904"/>
          </a:xfrm>
          <a:prstGeom prst="rect">
            <a:avLst/>
          </a:prstGeom>
        </p:spPr>
      </p:pic>
      <p:pic>
        <p:nvPicPr>
          <p:cNvPr id="5" name="Picture 4">
            <a:extLst>
              <a:ext uri="{FF2B5EF4-FFF2-40B4-BE49-F238E27FC236}">
                <a16:creationId xmlns:a16="http://schemas.microsoft.com/office/drawing/2014/main" xmlns="" id="{A9FE855A-F38F-A14F-8BDA-EC0E0304CFE5}"/>
              </a:ext>
            </a:extLst>
          </p:cNvPr>
          <p:cNvPicPr>
            <a:picLocks noChangeAspect="1"/>
          </p:cNvPicPr>
          <p:nvPr/>
        </p:nvPicPr>
        <p:blipFill rotWithShape="1">
          <a:blip r:embed="rId4"/>
          <a:srcRect t="26244"/>
          <a:stretch/>
        </p:blipFill>
        <p:spPr>
          <a:xfrm>
            <a:off x="7248470" y="1892663"/>
            <a:ext cx="2703228" cy="3546323"/>
          </a:xfrm>
          <a:prstGeom prst="rect">
            <a:avLst/>
          </a:prstGeom>
        </p:spPr>
      </p:pic>
      <p:sp>
        <p:nvSpPr>
          <p:cNvPr id="2" name="Title 1"/>
          <p:cNvSpPr>
            <a:spLocks noGrp="1"/>
          </p:cNvSpPr>
          <p:nvPr>
            <p:ph type="ctrTitle"/>
          </p:nvPr>
        </p:nvSpPr>
        <p:spPr>
          <a:xfrm>
            <a:off x="0" y="432213"/>
            <a:ext cx="12192000" cy="1143000"/>
          </a:xfrm>
        </p:spPr>
        <p:txBody>
          <a:bodyPr/>
          <a:lstStyle/>
          <a:p>
            <a:r>
              <a:rPr lang="en-US" dirty="0"/>
              <a:t>Rate today</a:t>
            </a:r>
            <a:r>
              <a:rPr lang="en-US" sz="2133" dirty="0"/>
              <a:t> </a:t>
            </a:r>
            <a:r>
              <a:rPr lang="en-US" dirty="0"/>
              <a:t>’s </a:t>
            </a:r>
            <a:r>
              <a:rPr lang="en-US" dirty="0" smtClean="0"/>
              <a:t>session</a:t>
            </a:r>
            <a:endParaRPr lang="en-US" dirty="0"/>
          </a:p>
        </p:txBody>
      </p:sp>
      <p:sp>
        <p:nvSpPr>
          <p:cNvPr id="24" name="Subtitle 2">
            <a:extLst>
              <a:ext uri="{FF2B5EF4-FFF2-40B4-BE49-F238E27FC236}">
                <a16:creationId xmlns:a16="http://schemas.microsoft.com/office/drawing/2014/main" xmlns="" id="{B9220209-4A62-B342-B343-8F7E2FDD88B6}"/>
              </a:ext>
            </a:extLst>
          </p:cNvPr>
          <p:cNvSpPr txBox="1">
            <a:spLocks/>
          </p:cNvSpPr>
          <p:nvPr/>
        </p:nvSpPr>
        <p:spPr>
          <a:xfrm>
            <a:off x="1532453" y="5566719"/>
            <a:ext cx="5067377" cy="508000"/>
          </a:xfrm>
          <a:prstGeom prst="rect">
            <a:avLst/>
          </a:prstGeom>
        </p:spPr>
        <p:txBody>
          <a:bodyPr vert="horz" lIns="121920" tIns="60960" rIns="121920" bIns="60960" rtlCol="0">
            <a:noAutofit/>
          </a:bodyPr>
          <a:lstStyle>
            <a:lvl1pPr marL="0" indent="0" algn="ctr" defTabSz="457200" rtl="0" eaLnBrk="1" latinLnBrk="0" hangingPunct="1">
              <a:lnSpc>
                <a:spcPct val="110000"/>
              </a:lnSpc>
              <a:spcBef>
                <a:spcPts val="400"/>
              </a:spcBef>
              <a:spcAft>
                <a:spcPts val="600"/>
              </a:spcAft>
              <a:buFontTx/>
              <a:buNone/>
              <a:defRPr sz="2800" kern="1200" spc="50">
                <a:solidFill>
                  <a:schemeClr val="tx1">
                    <a:lumMod val="75000"/>
                  </a:schemeClr>
                </a:solidFill>
                <a:latin typeface="Open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67" dirty="0">
                <a:solidFill>
                  <a:prstClr val="white">
                    <a:lumMod val="75000"/>
                  </a:prstClr>
                </a:solidFill>
                <a:latin typeface="Arial" panose="020B0604020202020204" pitchFamily="34" charset="0"/>
                <a:cs typeface="Arial" panose="020B0604020202020204" pitchFamily="34" charset="0"/>
              </a:rPr>
              <a:t>Session page on conference website</a:t>
            </a:r>
          </a:p>
        </p:txBody>
      </p:sp>
      <p:sp>
        <p:nvSpPr>
          <p:cNvPr id="25" name="Subtitle 2">
            <a:extLst>
              <a:ext uri="{FF2B5EF4-FFF2-40B4-BE49-F238E27FC236}">
                <a16:creationId xmlns:a16="http://schemas.microsoft.com/office/drawing/2014/main" xmlns="" id="{DB54BD9C-9CD1-9744-9D24-D48CF9809631}"/>
              </a:ext>
            </a:extLst>
          </p:cNvPr>
          <p:cNvSpPr txBox="1">
            <a:spLocks/>
          </p:cNvSpPr>
          <p:nvPr/>
        </p:nvSpPr>
        <p:spPr>
          <a:xfrm>
            <a:off x="7396480" y="5566719"/>
            <a:ext cx="2635795" cy="508000"/>
          </a:xfrm>
          <a:prstGeom prst="rect">
            <a:avLst/>
          </a:prstGeom>
        </p:spPr>
        <p:txBody>
          <a:bodyPr vert="horz" lIns="121920" tIns="60960" rIns="121920" bIns="60960" rtlCol="0">
            <a:noAutofit/>
          </a:bodyPr>
          <a:lstStyle>
            <a:lvl1pPr marL="0" indent="0" algn="ctr" defTabSz="457200" rtl="0" eaLnBrk="1" latinLnBrk="0" hangingPunct="1">
              <a:lnSpc>
                <a:spcPct val="110000"/>
              </a:lnSpc>
              <a:spcBef>
                <a:spcPts val="400"/>
              </a:spcBef>
              <a:spcAft>
                <a:spcPts val="600"/>
              </a:spcAft>
              <a:buFontTx/>
              <a:buNone/>
              <a:defRPr sz="2800" kern="1200" spc="50">
                <a:solidFill>
                  <a:schemeClr val="tx1">
                    <a:lumMod val="75000"/>
                  </a:schemeClr>
                </a:solidFill>
                <a:latin typeface="Open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67" dirty="0">
                <a:solidFill>
                  <a:prstClr val="white">
                    <a:lumMod val="75000"/>
                  </a:prstClr>
                </a:solidFill>
                <a:latin typeface="Arial" panose="020B0604020202020204" pitchFamily="34" charset="0"/>
                <a:cs typeface="Arial" panose="020B0604020202020204" pitchFamily="34" charset="0"/>
              </a:rPr>
              <a:t>O’Reilly Events App</a:t>
            </a:r>
          </a:p>
        </p:txBody>
      </p:sp>
      <p:sp>
        <p:nvSpPr>
          <p:cNvPr id="26" name="Oval 25">
            <a:extLst>
              <a:ext uri="{FF2B5EF4-FFF2-40B4-BE49-F238E27FC236}">
                <a16:creationId xmlns:a16="http://schemas.microsoft.com/office/drawing/2014/main" xmlns="" id="{8DE6CA6E-04BB-8245-8A3B-B1FB568F84EC}"/>
              </a:ext>
            </a:extLst>
          </p:cNvPr>
          <p:cNvSpPr/>
          <p:nvPr/>
        </p:nvSpPr>
        <p:spPr>
          <a:xfrm>
            <a:off x="7676328" y="4973054"/>
            <a:ext cx="1997165" cy="534125"/>
          </a:xfrm>
          <a:prstGeom prst="ellipse">
            <a:avLst/>
          </a:prstGeom>
          <a:no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grpSp>
        <p:nvGrpSpPr>
          <p:cNvPr id="27" name="Group 26">
            <a:extLst>
              <a:ext uri="{FF2B5EF4-FFF2-40B4-BE49-F238E27FC236}">
                <a16:creationId xmlns:a16="http://schemas.microsoft.com/office/drawing/2014/main" xmlns="" id="{9470E3EE-6A0B-CC43-8C41-89A3E4B86CB7}"/>
              </a:ext>
            </a:extLst>
          </p:cNvPr>
          <p:cNvGrpSpPr/>
          <p:nvPr/>
        </p:nvGrpSpPr>
        <p:grpSpPr>
          <a:xfrm>
            <a:off x="9176855" y="4178783"/>
            <a:ext cx="1571493" cy="1101003"/>
            <a:chOff x="6691509" y="3044467"/>
            <a:chExt cx="1178620" cy="825752"/>
          </a:xfrm>
          <a:effectLst>
            <a:outerShdw blurRad="12700" dist="12700" dir="2700000" algn="tl" rotWithShape="0">
              <a:prstClr val="black">
                <a:alpha val="50000"/>
              </a:prstClr>
            </a:outerShdw>
          </a:effectLst>
        </p:grpSpPr>
        <p:cxnSp>
          <p:nvCxnSpPr>
            <p:cNvPr id="28" name="Straight Arrow Connector 27">
              <a:extLst>
                <a:ext uri="{FF2B5EF4-FFF2-40B4-BE49-F238E27FC236}">
                  <a16:creationId xmlns:a16="http://schemas.microsoft.com/office/drawing/2014/main" xmlns="" id="{42A43637-5CBB-ED4F-88E6-20B7796F4F5D}"/>
                </a:ext>
              </a:extLst>
            </p:cNvPr>
            <p:cNvCxnSpPr>
              <a:cxnSpLocks/>
            </p:cNvCxnSpPr>
            <p:nvPr/>
          </p:nvCxnSpPr>
          <p:spPr>
            <a:xfrm flipH="1">
              <a:off x="6806255" y="3044467"/>
              <a:ext cx="1063874" cy="736107"/>
            </a:xfrm>
            <a:prstGeom prst="straightConnector1">
              <a:avLst/>
            </a:prstGeom>
            <a:ln w="25400">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riangle 28">
              <a:extLst>
                <a:ext uri="{FF2B5EF4-FFF2-40B4-BE49-F238E27FC236}">
                  <a16:creationId xmlns:a16="http://schemas.microsoft.com/office/drawing/2014/main" xmlns="" id="{A7988DFE-77A6-A94B-90D1-1B004DBA85C4}"/>
                </a:ext>
              </a:extLst>
            </p:cNvPr>
            <p:cNvSpPr/>
            <p:nvPr/>
          </p:nvSpPr>
          <p:spPr>
            <a:xfrm rot="14035505">
              <a:off x="6716610" y="3665827"/>
              <a:ext cx="179291" cy="229493"/>
            </a:xfrm>
            <a:prstGeom prst="triangl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grpSp>
      <p:grpSp>
        <p:nvGrpSpPr>
          <p:cNvPr id="30" name="Group 29">
            <a:extLst>
              <a:ext uri="{FF2B5EF4-FFF2-40B4-BE49-F238E27FC236}">
                <a16:creationId xmlns:a16="http://schemas.microsoft.com/office/drawing/2014/main" xmlns="" id="{E3BD2F38-1EA8-E44C-AB72-D173356E57C2}"/>
              </a:ext>
            </a:extLst>
          </p:cNvPr>
          <p:cNvGrpSpPr/>
          <p:nvPr/>
        </p:nvGrpSpPr>
        <p:grpSpPr>
          <a:xfrm rot="2034982">
            <a:off x="2714183" y="2437411"/>
            <a:ext cx="1571493" cy="1101003"/>
            <a:chOff x="6691509" y="3044467"/>
            <a:chExt cx="1178620" cy="825752"/>
          </a:xfrm>
          <a:effectLst>
            <a:outerShdw blurRad="12700" dist="12700" dir="2700000" algn="tl" rotWithShape="0">
              <a:prstClr val="black">
                <a:alpha val="50000"/>
              </a:prstClr>
            </a:outerShdw>
          </a:effectLst>
        </p:grpSpPr>
        <p:cxnSp>
          <p:nvCxnSpPr>
            <p:cNvPr id="31" name="Straight Arrow Connector 30">
              <a:extLst>
                <a:ext uri="{FF2B5EF4-FFF2-40B4-BE49-F238E27FC236}">
                  <a16:creationId xmlns:a16="http://schemas.microsoft.com/office/drawing/2014/main" xmlns="" id="{B884061D-5388-604E-B068-0967A1783872}"/>
                </a:ext>
              </a:extLst>
            </p:cNvPr>
            <p:cNvCxnSpPr>
              <a:cxnSpLocks/>
            </p:cNvCxnSpPr>
            <p:nvPr/>
          </p:nvCxnSpPr>
          <p:spPr>
            <a:xfrm flipH="1">
              <a:off x="6806255" y="3044467"/>
              <a:ext cx="1063874" cy="736107"/>
            </a:xfrm>
            <a:prstGeom prst="straightConnector1">
              <a:avLst/>
            </a:prstGeom>
            <a:ln w="25400">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riangle 31">
              <a:extLst>
                <a:ext uri="{FF2B5EF4-FFF2-40B4-BE49-F238E27FC236}">
                  <a16:creationId xmlns:a16="http://schemas.microsoft.com/office/drawing/2014/main" xmlns="" id="{90A556CD-B3D3-5D45-BC4E-F70E567F4F08}"/>
                </a:ext>
              </a:extLst>
            </p:cNvPr>
            <p:cNvSpPr/>
            <p:nvPr/>
          </p:nvSpPr>
          <p:spPr>
            <a:xfrm rot="14035505">
              <a:off x="6716610" y="3665827"/>
              <a:ext cx="179291" cy="229493"/>
            </a:xfrm>
            <a:prstGeom prst="triangle">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grpSp>
      <p:sp>
        <p:nvSpPr>
          <p:cNvPr id="33" name="Oval 32">
            <a:extLst>
              <a:ext uri="{FF2B5EF4-FFF2-40B4-BE49-F238E27FC236}">
                <a16:creationId xmlns:a16="http://schemas.microsoft.com/office/drawing/2014/main" xmlns="" id="{B0764D3D-2213-5C4D-902C-1ED6AE5BEC51}"/>
              </a:ext>
            </a:extLst>
          </p:cNvPr>
          <p:cNvSpPr/>
          <p:nvPr/>
        </p:nvSpPr>
        <p:spPr>
          <a:xfrm>
            <a:off x="1386769" y="2725098"/>
            <a:ext cx="1160347" cy="513948"/>
          </a:xfrm>
          <a:prstGeom prst="ellipse">
            <a:avLst/>
          </a:prstGeom>
          <a:noFill/>
          <a:ln w="222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Tree>
    <p:extLst>
      <p:ext uri="{BB962C8B-B14F-4D97-AF65-F5344CB8AC3E}">
        <p14:creationId xmlns:p14="http://schemas.microsoft.com/office/powerpoint/2010/main" val="2119944209"/>
      </p:ext>
    </p:extLst>
  </p:cSld>
  <p:clrMapOvr>
    <a:masterClrMapping/>
  </p:clrMapOvr>
  <mc:AlternateContent xmlns:mc="http://schemas.openxmlformats.org/markup-compatibility/2006" xmlns:p14="http://schemas.microsoft.com/office/powerpoint/2010/main">
    <mc:Choice Requires="p14">
      <p:transition spd="slow" p14:dur="2000" advClick="0" advTm="8000">
        <p:fade/>
      </p:transition>
    </mc:Choice>
    <mc:Fallback xmlns="">
      <p:transition spd="slow" advClick="0"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1524000" y="1043981"/>
            <a:ext cx="9144000" cy="464344"/>
          </a:xfrm>
          <a:prstGeom prst="rect">
            <a:avLst/>
          </a:prstGeom>
        </p:spPr>
        <p:txBody>
          <a:bodyPr>
            <a:noAutofit/>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endParaRPr lang="en-US" sz="3600" b="0" dirty="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Rectangle 3"/>
          <p:cNvSpPr/>
          <p:nvPr/>
        </p:nvSpPr>
        <p:spPr>
          <a:xfrm>
            <a:off x="1418023" y="2052494"/>
            <a:ext cx="9145203" cy="369332"/>
          </a:xfrm>
          <a:prstGeom prst="rect">
            <a:avLst/>
          </a:prstGeom>
        </p:spPr>
        <p:txBody>
          <a:bodyPr wrap="square">
            <a:spAutoFit/>
          </a:bodyPr>
          <a:lstStyle/>
          <a:p>
            <a:pPr algn="ctr" fontAlgn="b">
              <a:spcBef>
                <a:spcPts val="600"/>
              </a:spcBef>
            </a:pPr>
            <a:r>
              <a:rPr lang="en-US" dirty="0">
                <a:solidFill>
                  <a:srgbClr val="0070C0"/>
                </a:solidFill>
                <a:latin typeface="Arial" panose="020B0604020202020204" pitchFamily="34" charset="0"/>
                <a:ea typeface="Intel Clear Pro" panose="020B0804020202060201" pitchFamily="34" charset="0"/>
                <a:cs typeface="Arial" panose="020B0604020202020204" pitchFamily="34" charset="0"/>
              </a:rPr>
              <a:t>BOUNDED Storage and Compute resources on Hadoop Nodes brings challenges</a:t>
            </a:r>
          </a:p>
        </p:txBody>
      </p:sp>
      <p:sp>
        <p:nvSpPr>
          <p:cNvPr id="3" name="TextBox 2"/>
          <p:cNvSpPr txBox="1"/>
          <p:nvPr/>
        </p:nvSpPr>
        <p:spPr>
          <a:xfrm>
            <a:off x="2100198" y="4423538"/>
            <a:ext cx="4054168" cy="276999"/>
          </a:xfrm>
          <a:prstGeom prst="rect">
            <a:avLst/>
          </a:prstGeom>
          <a:noFill/>
        </p:spPr>
        <p:txBody>
          <a:bodyPr vert="horz" wrap="square" lIns="0" tIns="0" rIns="0" bIns="0" rtlCol="0">
            <a:spAutoFit/>
          </a:bodyPr>
          <a:lstStyle/>
          <a:p>
            <a:r>
              <a:rPr lang="en-US" dirty="0">
                <a:solidFill>
                  <a:schemeClr val="accent1"/>
                </a:solidFill>
                <a:latin typeface="Arial" panose="020B0604020202020204" pitchFamily="34" charset="0"/>
                <a:cs typeface="Arial" panose="020B0604020202020204" pitchFamily="34" charset="0"/>
              </a:rPr>
              <a:t>Data/Capacity </a:t>
            </a:r>
          </a:p>
        </p:txBody>
      </p:sp>
      <p:sp>
        <p:nvSpPr>
          <p:cNvPr id="31" name="TextBox 30"/>
          <p:cNvSpPr txBox="1"/>
          <p:nvPr/>
        </p:nvSpPr>
        <p:spPr>
          <a:xfrm>
            <a:off x="2100199" y="4994903"/>
            <a:ext cx="4141694" cy="553998"/>
          </a:xfrm>
          <a:prstGeom prst="rect">
            <a:avLst/>
          </a:prstGeom>
          <a:noFill/>
        </p:spPr>
        <p:txBody>
          <a:bodyPr vert="horz" wrap="square" lIns="0" tIns="0" rIns="0" bIns="0" rtlCol="0">
            <a:spAutoFit/>
          </a:bodyPr>
          <a:lstStyle/>
          <a:p>
            <a:r>
              <a:rPr lang="en-US" altLang="zh-CN" dirty="0" smtClean="0">
                <a:solidFill>
                  <a:schemeClr val="accent1"/>
                </a:solidFill>
                <a:latin typeface="Arial" panose="020B0604020202020204" pitchFamily="34" charset="0"/>
                <a:cs typeface="Arial" panose="020B0604020202020204" pitchFamily="34" charset="0"/>
              </a:rPr>
              <a:t>Upgrade </a:t>
            </a:r>
            <a:r>
              <a:rPr lang="en-US" altLang="zh-CN" dirty="0">
                <a:solidFill>
                  <a:schemeClr val="accent1"/>
                </a:solidFill>
                <a:latin typeface="Arial" panose="020B0604020202020204" pitchFamily="34" charset="0"/>
                <a:cs typeface="Arial" panose="020B0604020202020204" pitchFamily="34" charset="0"/>
              </a:rPr>
              <a:t>Cost</a:t>
            </a:r>
            <a:endParaRPr lang="en-US" dirty="0">
              <a:solidFill>
                <a:schemeClr val="accent1"/>
              </a:solidFill>
              <a:latin typeface="Arial" panose="020B0604020202020204" pitchFamily="34" charset="0"/>
              <a:cs typeface="Arial" panose="020B0604020202020204" pitchFamily="34" charset="0"/>
            </a:endParaRPr>
          </a:p>
          <a:p>
            <a:endParaRPr lang="en-US" dirty="0">
              <a:solidFill>
                <a:schemeClr val="accent1"/>
              </a:solidFill>
              <a:latin typeface="Arial" panose="020B0604020202020204" pitchFamily="34" charset="0"/>
              <a:cs typeface="Arial" panose="020B0604020202020204" pitchFamily="34" charset="0"/>
            </a:endParaRPr>
          </a:p>
        </p:txBody>
      </p:sp>
      <p:sp>
        <p:nvSpPr>
          <p:cNvPr id="35" name="TextBox 34"/>
          <p:cNvSpPr txBox="1"/>
          <p:nvPr/>
        </p:nvSpPr>
        <p:spPr>
          <a:xfrm>
            <a:off x="2100199" y="4709222"/>
            <a:ext cx="4141694" cy="276999"/>
          </a:xfrm>
          <a:prstGeom prst="rect">
            <a:avLst/>
          </a:prstGeom>
          <a:noFill/>
        </p:spPr>
        <p:txBody>
          <a:bodyPr vert="horz" wrap="square" lIns="0" tIns="0" rIns="0" bIns="0" rtlCol="0">
            <a:spAutoFit/>
          </a:bodyPr>
          <a:lstStyle/>
          <a:p>
            <a:r>
              <a:rPr lang="en-US" dirty="0" smtClean="0">
                <a:solidFill>
                  <a:schemeClr val="accent1"/>
                </a:solidFill>
                <a:latin typeface="Arial" panose="020B0604020202020204" pitchFamily="34" charset="0"/>
                <a:cs typeface="Arial" panose="020B0604020202020204" pitchFamily="34" charset="0"/>
              </a:rPr>
              <a:t>Space, </a:t>
            </a:r>
            <a:r>
              <a:rPr lang="en-US" dirty="0">
                <a:solidFill>
                  <a:schemeClr val="accent1"/>
                </a:solidFill>
                <a:latin typeface="Arial" panose="020B0604020202020204" pitchFamily="34" charset="0"/>
                <a:cs typeface="Arial" panose="020B0604020202020204" pitchFamily="34" charset="0"/>
              </a:rPr>
              <a:t>Power, Utilization</a:t>
            </a:r>
          </a:p>
        </p:txBody>
      </p:sp>
      <p:sp>
        <p:nvSpPr>
          <p:cNvPr id="40" name="TextBox 39"/>
          <p:cNvSpPr txBox="1"/>
          <p:nvPr/>
        </p:nvSpPr>
        <p:spPr>
          <a:xfrm>
            <a:off x="6381643" y="4438917"/>
            <a:ext cx="3787385" cy="553998"/>
          </a:xfrm>
          <a:prstGeom prst="rect">
            <a:avLst/>
          </a:prstGeom>
          <a:noFill/>
        </p:spPr>
        <p:txBody>
          <a:bodyPr vert="horz" wrap="square" lIns="0" tIns="0" rIns="0" bIns="0" rtlCol="0">
            <a:spAutoFit/>
          </a:bodyPr>
          <a:lstStyle/>
          <a:p>
            <a:r>
              <a:rPr lang="en-US" altLang="zh-CN" dirty="0">
                <a:solidFill>
                  <a:schemeClr val="accent1"/>
                </a:solidFill>
                <a:latin typeface="Arial" panose="020B0604020202020204" pitchFamily="34" charset="0"/>
                <a:cs typeface="Arial" panose="020B0604020202020204" pitchFamily="34" charset="0"/>
              </a:rPr>
              <a:t>Multiple Storage Silos</a:t>
            </a:r>
          </a:p>
          <a:p>
            <a:endParaRPr lang="en-US" dirty="0">
              <a:solidFill>
                <a:schemeClr val="accent1"/>
              </a:solidFill>
              <a:latin typeface="Arial" panose="020B0604020202020204" pitchFamily="34" charset="0"/>
              <a:cs typeface="Arial" panose="020B0604020202020204" pitchFamily="34" charset="0"/>
            </a:endParaRPr>
          </a:p>
        </p:txBody>
      </p:sp>
      <p:sp>
        <p:nvSpPr>
          <p:cNvPr id="41" name="TextBox 40"/>
          <p:cNvSpPr txBox="1"/>
          <p:nvPr/>
        </p:nvSpPr>
        <p:spPr>
          <a:xfrm>
            <a:off x="6381643" y="4716227"/>
            <a:ext cx="3292283" cy="276999"/>
          </a:xfrm>
          <a:prstGeom prst="rect">
            <a:avLst/>
          </a:prstGeom>
          <a:noFill/>
        </p:spPr>
        <p:txBody>
          <a:bodyPr vert="horz" wrap="square" lIns="0" tIns="0" rIns="0" bIns="0" rtlCol="0">
            <a:spAutoFit/>
          </a:bodyPr>
          <a:lstStyle/>
          <a:p>
            <a:r>
              <a:rPr lang="en-US" dirty="0">
                <a:solidFill>
                  <a:schemeClr val="accent1"/>
                </a:solidFill>
                <a:latin typeface="Arial" panose="020B0604020202020204" pitchFamily="34" charset="0"/>
                <a:cs typeface="Arial" panose="020B0604020202020204" pitchFamily="34" charset="0"/>
              </a:rPr>
              <a:t>Inadequate Performance</a:t>
            </a:r>
          </a:p>
        </p:txBody>
      </p:sp>
      <p:sp>
        <p:nvSpPr>
          <p:cNvPr id="2" name="Rounded Rectangle 1"/>
          <p:cNvSpPr/>
          <p:nvPr/>
        </p:nvSpPr>
        <p:spPr>
          <a:xfrm>
            <a:off x="1871634" y="4374679"/>
            <a:ext cx="8441473" cy="1019669"/>
          </a:xfrm>
          <a:prstGeom prst="roundRect">
            <a:avLst>
              <a:gd name="adj" fmla="val 9036"/>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a:off x="3600176" y="3911928"/>
            <a:ext cx="4984391" cy="461665"/>
          </a:xfrm>
          <a:prstGeom prst="rect">
            <a:avLst/>
          </a:prstGeom>
          <a:noFill/>
        </p:spPr>
        <p:txBody>
          <a:bodyPr vert="horz" wrap="square" lIns="0" tIns="0" rIns="0" bIns="0" rtlCol="0">
            <a:spAutoFit/>
          </a:bodyPr>
          <a:lstStyle/>
          <a:p>
            <a:pPr algn="ctr"/>
            <a:r>
              <a:rPr lang="en-US" sz="3000" b="1" dirty="0">
                <a:solidFill>
                  <a:schemeClr val="accent6"/>
                </a:solidFill>
                <a:latin typeface="Arial" panose="020B0604020202020204" pitchFamily="34" charset="0"/>
                <a:ea typeface="Intel Clear Pro" panose="020B0804020202060201" pitchFamily="34" charset="0"/>
                <a:cs typeface="Arial" panose="020B0604020202020204" pitchFamily="34" charset="0"/>
              </a:rPr>
              <a:t>Typical Challenges</a:t>
            </a:r>
          </a:p>
        </p:txBody>
      </p:sp>
      <p:grpSp>
        <p:nvGrpSpPr>
          <p:cNvPr id="10" name="Group 9"/>
          <p:cNvGrpSpPr/>
          <p:nvPr/>
        </p:nvGrpSpPr>
        <p:grpSpPr>
          <a:xfrm>
            <a:off x="6053175" y="2413467"/>
            <a:ext cx="1346666" cy="1417040"/>
            <a:chOff x="6038896" y="2074953"/>
            <a:chExt cx="1795555" cy="1889386"/>
          </a:xfrm>
        </p:grpSpPr>
        <p:sp>
          <p:nvSpPr>
            <p:cNvPr id="33" name="Rounded Rectangle 32"/>
            <p:cNvSpPr/>
            <p:nvPr/>
          </p:nvSpPr>
          <p:spPr>
            <a:xfrm>
              <a:off x="6038896" y="2175050"/>
              <a:ext cx="1795555" cy="1789289"/>
            </a:xfrm>
            <a:prstGeom prst="roundRect">
              <a:avLst>
                <a:gd name="adj" fmla="val 746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1519" y="2074953"/>
              <a:ext cx="1430309" cy="1487687"/>
            </a:xfrm>
            <a:prstGeom prst="rect">
              <a:avLst/>
            </a:prstGeom>
          </p:spPr>
        </p:pic>
        <p:sp>
          <p:nvSpPr>
            <p:cNvPr id="25" name="TextBox 24"/>
            <p:cNvSpPr txBox="1"/>
            <p:nvPr/>
          </p:nvSpPr>
          <p:spPr>
            <a:xfrm>
              <a:off x="6648133" y="3411623"/>
              <a:ext cx="589905" cy="276999"/>
            </a:xfrm>
            <a:prstGeom prst="rect">
              <a:avLst/>
            </a:prstGeom>
            <a:noFill/>
          </p:spPr>
          <p:txBody>
            <a:bodyPr vert="horz" wrap="none" lIns="0" tIns="0" rIns="0" bIns="0" rtlCol="0">
              <a:spAutoFit/>
            </a:bodyPr>
            <a:lstStyle/>
            <a:p>
              <a:r>
                <a:rPr lang="en-GB" sz="1350" dirty="0">
                  <a:solidFill>
                    <a:srgbClr val="0070C0"/>
                  </a:solidFill>
                  <a:latin typeface="Arial" panose="020B0604020202020204" pitchFamily="34" charset="0"/>
                  <a:cs typeface="Arial" panose="020B0604020202020204" pitchFamily="34" charset="0"/>
                </a:rPr>
                <a:t>Costs</a:t>
              </a:r>
              <a:endParaRPr lang="en-US" sz="1350" dirty="0" err="1">
                <a:solidFill>
                  <a:srgbClr val="0070C0"/>
                </a:solidFill>
                <a:latin typeface="Arial" panose="020B0604020202020204" pitchFamily="34" charset="0"/>
                <a:cs typeface="Arial" panose="020B0604020202020204" pitchFamily="34" charset="0"/>
              </a:endParaRPr>
            </a:p>
          </p:txBody>
        </p:sp>
      </p:grpSp>
      <p:sp>
        <p:nvSpPr>
          <p:cNvPr id="26" name="TextBox 25"/>
          <p:cNvSpPr txBox="1"/>
          <p:nvPr/>
        </p:nvSpPr>
        <p:spPr>
          <a:xfrm>
            <a:off x="6381639" y="4993539"/>
            <a:ext cx="3921783" cy="276999"/>
          </a:xfrm>
          <a:prstGeom prst="rect">
            <a:avLst/>
          </a:prstGeom>
          <a:noFill/>
        </p:spPr>
        <p:txBody>
          <a:bodyPr vert="horz" wrap="square" lIns="0" tIns="0" rIns="0" bIns="0" rtlCol="0">
            <a:spAutoFit/>
          </a:bodyPr>
          <a:lstStyle/>
          <a:p>
            <a:r>
              <a:rPr lang="en-US" dirty="0">
                <a:solidFill>
                  <a:schemeClr val="accent1"/>
                </a:solidFill>
                <a:latin typeface="Arial" panose="020B0604020202020204" pitchFamily="34" charset="0"/>
                <a:cs typeface="Arial" panose="020B0604020202020204" pitchFamily="34" charset="0"/>
              </a:rPr>
              <a:t>Provisioning </a:t>
            </a:r>
            <a:r>
              <a:rPr lang="en-US" dirty="0" smtClean="0">
                <a:solidFill>
                  <a:schemeClr val="accent1"/>
                </a:solidFill>
                <a:latin typeface="Arial" panose="020B0604020202020204" pitchFamily="34" charset="0"/>
                <a:cs typeface="Arial" panose="020B0604020202020204" pitchFamily="34" charset="0"/>
              </a:rPr>
              <a:t>and </a:t>
            </a:r>
            <a:r>
              <a:rPr lang="en-US" dirty="0">
                <a:solidFill>
                  <a:schemeClr val="accent1"/>
                </a:solidFill>
                <a:latin typeface="Arial" panose="020B0604020202020204" pitchFamily="34" charset="0"/>
                <a:cs typeface="Arial" panose="020B0604020202020204" pitchFamily="34" charset="0"/>
              </a:rPr>
              <a:t>Configuration </a:t>
            </a:r>
          </a:p>
        </p:txBody>
      </p:sp>
      <p:grpSp>
        <p:nvGrpSpPr>
          <p:cNvPr id="11" name="Group 10"/>
          <p:cNvGrpSpPr/>
          <p:nvPr/>
        </p:nvGrpSpPr>
        <p:grpSpPr>
          <a:xfrm>
            <a:off x="7723022" y="2488540"/>
            <a:ext cx="1346666" cy="1341968"/>
            <a:chOff x="8265358" y="2175050"/>
            <a:chExt cx="1795555" cy="1789289"/>
          </a:xfrm>
        </p:grpSpPr>
        <p:sp>
          <p:nvSpPr>
            <p:cNvPr id="27" name="Rounded Rectangle 26"/>
            <p:cNvSpPr/>
            <p:nvPr/>
          </p:nvSpPr>
          <p:spPr>
            <a:xfrm>
              <a:off x="8265358" y="2175050"/>
              <a:ext cx="1795555" cy="1789289"/>
            </a:xfrm>
            <a:prstGeom prst="roundRect">
              <a:avLst>
                <a:gd name="adj" fmla="val 746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1" dirty="0">
                <a:latin typeface="Arial" panose="020B0604020202020204" pitchFamily="34" charset="0"/>
                <a:cs typeface="Arial" panose="020B0604020202020204" pitchFamily="34" charset="0"/>
              </a:endParaRPr>
            </a:p>
          </p:txBody>
        </p:sp>
        <p:pic>
          <p:nvPicPr>
            <p:cNvPr id="74" name="Picture 73"/>
            <p:cNvPicPr>
              <a:picLocks noChangeAspect="1"/>
            </p:cNvPicPr>
            <p:nvPr/>
          </p:nvPicPr>
          <p:blipFill>
            <a:blip r:embed="rId5"/>
            <a:stretch>
              <a:fillRect/>
            </a:stretch>
          </p:blipFill>
          <p:spPr>
            <a:xfrm>
              <a:off x="8460210" y="2539790"/>
              <a:ext cx="1405851" cy="576081"/>
            </a:xfrm>
            <a:prstGeom prst="rect">
              <a:avLst/>
            </a:prstGeom>
          </p:spPr>
        </p:pic>
        <p:sp>
          <p:nvSpPr>
            <p:cNvPr id="28" name="TextBox 27"/>
            <p:cNvSpPr txBox="1"/>
            <p:nvPr/>
          </p:nvSpPr>
          <p:spPr>
            <a:xfrm>
              <a:off x="8403682" y="3411624"/>
              <a:ext cx="1518907" cy="478764"/>
            </a:xfrm>
            <a:prstGeom prst="rect">
              <a:avLst/>
            </a:prstGeom>
            <a:noFill/>
          </p:spPr>
          <p:txBody>
            <a:bodyPr vert="horz" wrap="square" lIns="0" tIns="0" rIns="0" bIns="0" rtlCol="0">
              <a:spAutoFit/>
            </a:bodyPr>
            <a:lstStyle/>
            <a:p>
              <a:pPr algn="ctr">
                <a:lnSpc>
                  <a:spcPts val="1350"/>
                </a:lnSpc>
              </a:pPr>
              <a:r>
                <a:rPr lang="en-GB" sz="1350" dirty="0">
                  <a:solidFill>
                    <a:srgbClr val="0070C0"/>
                  </a:solidFill>
                  <a:latin typeface="Arial" panose="020B0604020202020204" pitchFamily="34" charset="0"/>
                  <a:cs typeface="Arial" panose="020B0604020202020204" pitchFamily="34" charset="0"/>
                </a:rPr>
                <a:t>Performance &amp; efficiency</a:t>
              </a:r>
              <a:endParaRPr lang="en-US" sz="1350" dirty="0" err="1">
                <a:solidFill>
                  <a:srgbClr val="0070C0"/>
                </a:solidFill>
                <a:latin typeface="Arial" panose="020B0604020202020204" pitchFamily="34" charset="0"/>
                <a:cs typeface="Arial" panose="020B0604020202020204" pitchFamily="34" charset="0"/>
              </a:endParaRPr>
            </a:p>
          </p:txBody>
        </p:sp>
      </p:grpSp>
      <p:grpSp>
        <p:nvGrpSpPr>
          <p:cNvPr id="8" name="Group 7"/>
          <p:cNvGrpSpPr/>
          <p:nvPr/>
        </p:nvGrpSpPr>
        <p:grpSpPr>
          <a:xfrm>
            <a:off x="2713483" y="2488543"/>
            <a:ext cx="1346665" cy="1341967"/>
            <a:chOff x="1585972" y="2175050"/>
            <a:chExt cx="1795555" cy="1789289"/>
          </a:xfrm>
        </p:grpSpPr>
        <p:sp>
          <p:nvSpPr>
            <p:cNvPr id="34" name="Rounded Rectangle 33"/>
            <p:cNvSpPr/>
            <p:nvPr/>
          </p:nvSpPr>
          <p:spPr>
            <a:xfrm>
              <a:off x="1585972" y="2175050"/>
              <a:ext cx="1795555" cy="1789289"/>
            </a:xfrm>
            <a:prstGeom prst="roundRect">
              <a:avLst>
                <a:gd name="adj" fmla="val 746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85" name="Group 84"/>
            <p:cNvGrpSpPr/>
            <p:nvPr/>
          </p:nvGrpSpPr>
          <p:grpSpPr>
            <a:xfrm>
              <a:off x="1922479" y="2379959"/>
              <a:ext cx="1122541" cy="850856"/>
              <a:chOff x="6514297" y="1721777"/>
              <a:chExt cx="799101" cy="587810"/>
            </a:xfrm>
          </p:grpSpPr>
          <p:pic>
            <p:nvPicPr>
              <p:cNvPr id="86" name="Picture 19" descr="chart-base.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4297" y="1721777"/>
                <a:ext cx="799101" cy="58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21" descr="chart-bar-1.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14297" y="1721777"/>
                <a:ext cx="799101" cy="58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22" descr="chart-bar-2.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14297" y="1721777"/>
                <a:ext cx="799101" cy="58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23" descr="chart-bar-3.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14297" y="1721777"/>
                <a:ext cx="799101" cy="58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TextBox 28"/>
            <p:cNvSpPr txBox="1"/>
            <p:nvPr/>
          </p:nvSpPr>
          <p:spPr>
            <a:xfrm>
              <a:off x="1785498" y="3435724"/>
              <a:ext cx="1449116" cy="276999"/>
            </a:xfrm>
            <a:prstGeom prst="rect">
              <a:avLst/>
            </a:prstGeom>
            <a:noFill/>
          </p:spPr>
          <p:txBody>
            <a:bodyPr vert="horz" wrap="none" lIns="0" tIns="0" rIns="0" bIns="0" rtlCol="0">
              <a:spAutoFit/>
            </a:bodyPr>
            <a:lstStyle/>
            <a:p>
              <a:r>
                <a:rPr lang="en-GB" sz="1350" dirty="0">
                  <a:solidFill>
                    <a:srgbClr val="0070C0"/>
                  </a:solidFill>
                  <a:latin typeface="Arial" panose="020B0604020202020204" pitchFamily="34" charset="0"/>
                  <a:cs typeface="Arial" panose="020B0604020202020204" pitchFamily="34" charset="0"/>
                </a:rPr>
                <a:t>Data Capacity</a:t>
              </a:r>
              <a:endParaRPr lang="en-US" sz="1350" dirty="0" err="1">
                <a:solidFill>
                  <a:srgbClr val="0070C0"/>
                </a:solidFill>
                <a:latin typeface="Arial" panose="020B0604020202020204" pitchFamily="34" charset="0"/>
                <a:cs typeface="Arial" panose="020B0604020202020204" pitchFamily="34" charset="0"/>
              </a:endParaRPr>
            </a:p>
          </p:txBody>
        </p:sp>
      </p:grpSp>
      <p:grpSp>
        <p:nvGrpSpPr>
          <p:cNvPr id="9" name="Group 8"/>
          <p:cNvGrpSpPr/>
          <p:nvPr/>
        </p:nvGrpSpPr>
        <p:grpSpPr>
          <a:xfrm>
            <a:off x="4383329" y="2488543"/>
            <a:ext cx="1346666" cy="1341967"/>
            <a:chOff x="3812434" y="2175050"/>
            <a:chExt cx="1795555" cy="1789289"/>
          </a:xfrm>
        </p:grpSpPr>
        <p:sp>
          <p:nvSpPr>
            <p:cNvPr id="6" name="Rounded Rectangle 5"/>
            <p:cNvSpPr/>
            <p:nvPr/>
          </p:nvSpPr>
          <p:spPr>
            <a:xfrm>
              <a:off x="3812434" y="2175050"/>
              <a:ext cx="1795555" cy="1789289"/>
            </a:xfrm>
            <a:prstGeom prst="roundRect">
              <a:avLst>
                <a:gd name="adj" fmla="val 746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pic>
          <p:nvPicPr>
            <p:cNvPr id="75" name="Picture 7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190999" y="2349529"/>
              <a:ext cx="1038425" cy="944484"/>
            </a:xfrm>
            <a:prstGeom prst="rect">
              <a:avLst/>
            </a:prstGeom>
          </p:spPr>
        </p:pic>
        <p:sp>
          <p:nvSpPr>
            <p:cNvPr id="32" name="TextBox 31"/>
            <p:cNvSpPr txBox="1"/>
            <p:nvPr/>
          </p:nvSpPr>
          <p:spPr>
            <a:xfrm>
              <a:off x="4459341" y="3411623"/>
              <a:ext cx="500137" cy="276999"/>
            </a:xfrm>
            <a:prstGeom prst="rect">
              <a:avLst/>
            </a:prstGeom>
            <a:noFill/>
          </p:spPr>
          <p:txBody>
            <a:bodyPr vert="horz" wrap="none" lIns="0" tIns="0" rIns="0" bIns="0" rtlCol="0">
              <a:spAutoFit/>
            </a:bodyPr>
            <a:lstStyle/>
            <a:p>
              <a:r>
                <a:rPr lang="en-GB" sz="1350" dirty="0">
                  <a:solidFill>
                    <a:srgbClr val="0070C0"/>
                  </a:solidFill>
                  <a:latin typeface="Arial" panose="020B0604020202020204" pitchFamily="34" charset="0"/>
                  <a:cs typeface="Arial" panose="020B0604020202020204" pitchFamily="34" charset="0"/>
                </a:rPr>
                <a:t>Silos</a:t>
              </a:r>
              <a:endParaRPr lang="en-US" sz="1350" dirty="0" err="1">
                <a:solidFill>
                  <a:srgbClr val="0070C0"/>
                </a:solidFill>
                <a:latin typeface="Arial" panose="020B0604020202020204" pitchFamily="34" charset="0"/>
                <a:cs typeface="Arial" panose="020B0604020202020204" pitchFamily="34" charset="0"/>
              </a:endParaRPr>
            </a:p>
          </p:txBody>
        </p:sp>
      </p:grpSp>
      <p:sp>
        <p:nvSpPr>
          <p:cNvPr id="5" name="Slide Number Placeholder 4"/>
          <p:cNvSpPr>
            <a:spLocks noGrp="1"/>
          </p:cNvSpPr>
          <p:nvPr>
            <p:ph type="sldNum" sz="quarter" idx="12"/>
          </p:nvPr>
        </p:nvSpPr>
        <p:spPr/>
        <p:txBody>
          <a:bodyPr/>
          <a:lstStyle/>
          <a:p>
            <a:fld id="{52AE77F4-6E15-46B3-AC24-0750A63C7765}" type="slidenum">
              <a:rPr lang="en-US" smtClean="0"/>
              <a:t>4</a:t>
            </a:fld>
            <a:endParaRPr lang="en-US"/>
          </a:p>
        </p:txBody>
      </p:sp>
      <p:sp>
        <p:nvSpPr>
          <p:cNvPr id="12" name="Title 11"/>
          <p:cNvSpPr>
            <a:spLocks noGrp="1"/>
          </p:cNvSpPr>
          <p:nvPr>
            <p:ph type="title"/>
          </p:nvPr>
        </p:nvSpPr>
        <p:spPr/>
        <p:txBody>
          <a:bodyPr>
            <a:normAutofit/>
          </a:bodyPr>
          <a:lstStyle/>
          <a:p>
            <a:r>
              <a:rPr lang="en-US" altLang="zh-CN" sz="3730" dirty="0" smtClean="0">
                <a:ea typeface="Intel Clear Pro" panose="020B0804020202060201" pitchFamily="34" charset="0"/>
              </a:rPr>
              <a:t>Challenges </a:t>
            </a:r>
            <a:r>
              <a:rPr lang="en-US" altLang="zh-CN" sz="3730" dirty="0">
                <a:ea typeface="Intel Clear Pro" panose="020B0804020202060201" pitchFamily="34" charset="0"/>
              </a:rPr>
              <a:t>of scaling Hadoop* Storage</a:t>
            </a:r>
            <a:endParaRPr lang="zh-CN" altLang="en-US" sz="3730" dirty="0">
              <a:ea typeface="Intel Clear Pro" panose="020B0804020202060201" pitchFamily="34" charset="0"/>
            </a:endParaRPr>
          </a:p>
        </p:txBody>
      </p:sp>
      <p:sp>
        <p:nvSpPr>
          <p:cNvPr id="36" name="TextBox 35"/>
          <p:cNvSpPr txBox="1"/>
          <p:nvPr/>
        </p:nvSpPr>
        <p:spPr>
          <a:xfrm>
            <a:off x="607484" y="6130224"/>
            <a:ext cx="4640649" cy="196222"/>
          </a:xfrm>
          <a:prstGeom prst="rect">
            <a:avLst/>
          </a:prstGeom>
          <a:noFill/>
        </p:spPr>
        <p:txBody>
          <a:bodyPr vert="horz" wrap="square" lIns="0" tIns="0" rIns="0" bIns="0" rtlCol="0">
            <a:noAutofit/>
          </a:bodyPr>
          <a:lstStyle/>
          <a:p>
            <a:r>
              <a:rPr lang="en-US" sz="700" dirty="0">
                <a:solidFill>
                  <a:schemeClr val="tx2"/>
                </a:solidFill>
                <a:latin typeface="Intel Clear" panose="020B0604020203020204" pitchFamily="34" charset="0"/>
                <a:ea typeface="Intel Clear" panose="020B0604020203020204" pitchFamily="34" charset="0"/>
                <a:cs typeface="Intel Clear" panose="020B0604020203020204" pitchFamily="34" charset="0"/>
              </a:rPr>
              <a:t>*Other names and brands may be claimed as the property of others.</a:t>
            </a:r>
          </a:p>
        </p:txBody>
      </p:sp>
    </p:spTree>
    <p:custDataLst>
      <p:tags r:id="rId1"/>
    </p:custDataLst>
    <p:extLst>
      <p:ext uri="{BB962C8B-B14F-4D97-AF65-F5344CB8AC3E}">
        <p14:creationId xmlns:p14="http://schemas.microsoft.com/office/powerpoint/2010/main" val="381059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730" dirty="0"/>
              <a:t>Discontinuity in bigdata </a:t>
            </a:r>
            <a:r>
              <a:rPr lang="en-US" sz="3730" dirty="0" smtClean="0"/>
              <a:t>infrastructure makes different solution</a:t>
            </a:r>
            <a:endParaRPr lang="en-US" sz="3730" dirty="0"/>
          </a:p>
        </p:txBody>
      </p:sp>
      <p:pic>
        <p:nvPicPr>
          <p:cNvPr id="13" name="Shape 461"/>
          <p:cNvPicPr preferRelativeResize="0"/>
          <p:nvPr/>
        </p:nvPicPr>
        <p:blipFill rotWithShape="1">
          <a:blip r:embed="rId3">
            <a:alphaModFix/>
          </a:blip>
          <a:srcRect l="-3521" t="-3821" r="-3521" b="-3832"/>
          <a:stretch/>
        </p:blipFill>
        <p:spPr>
          <a:xfrm>
            <a:off x="468151" y="1497762"/>
            <a:ext cx="3498195" cy="1529444"/>
          </a:xfrm>
          <a:prstGeom prst="rect">
            <a:avLst/>
          </a:prstGeom>
          <a:noFill/>
          <a:ln>
            <a:noFill/>
          </a:ln>
        </p:spPr>
      </p:pic>
      <p:pic>
        <p:nvPicPr>
          <p:cNvPr id="14" name="Shape 462"/>
          <p:cNvPicPr preferRelativeResize="0"/>
          <p:nvPr/>
        </p:nvPicPr>
        <p:blipFill rotWithShape="1">
          <a:blip r:embed="rId4">
            <a:alphaModFix/>
          </a:blip>
          <a:srcRect t="123" b="-3301"/>
          <a:stretch/>
        </p:blipFill>
        <p:spPr>
          <a:xfrm>
            <a:off x="8161573" y="1556189"/>
            <a:ext cx="3385614" cy="1797535"/>
          </a:xfrm>
          <a:prstGeom prst="rect">
            <a:avLst/>
          </a:prstGeom>
          <a:noFill/>
          <a:ln>
            <a:noFill/>
          </a:ln>
        </p:spPr>
      </p:pic>
      <p:grpSp>
        <p:nvGrpSpPr>
          <p:cNvPr id="16" name="Shape 463"/>
          <p:cNvGrpSpPr/>
          <p:nvPr/>
        </p:nvGrpSpPr>
        <p:grpSpPr>
          <a:xfrm>
            <a:off x="4306283" y="1530210"/>
            <a:ext cx="3385614" cy="1515830"/>
            <a:chOff x="3425450" y="1390305"/>
            <a:chExt cx="2133601" cy="955270"/>
          </a:xfrm>
        </p:grpSpPr>
        <p:pic>
          <p:nvPicPr>
            <p:cNvPr id="17" name="Shape 464"/>
            <p:cNvPicPr preferRelativeResize="0"/>
            <p:nvPr/>
          </p:nvPicPr>
          <p:blipFill rotWithShape="1">
            <a:blip r:embed="rId3">
              <a:alphaModFix/>
            </a:blip>
            <a:srcRect l="-3521" t="-3821" r="-3521" b="-3832"/>
            <a:stretch/>
          </p:blipFill>
          <p:spPr>
            <a:xfrm>
              <a:off x="4028103" y="1390305"/>
              <a:ext cx="941340" cy="411564"/>
            </a:xfrm>
            <a:prstGeom prst="rect">
              <a:avLst/>
            </a:prstGeom>
            <a:noFill/>
            <a:ln>
              <a:noFill/>
            </a:ln>
          </p:spPr>
        </p:pic>
        <p:pic>
          <p:nvPicPr>
            <p:cNvPr id="18" name="Shape 465"/>
            <p:cNvPicPr preferRelativeResize="0"/>
            <p:nvPr/>
          </p:nvPicPr>
          <p:blipFill rotWithShape="1">
            <a:blip r:embed="rId3">
              <a:alphaModFix/>
            </a:blip>
            <a:srcRect l="-3521" t="-3821" r="-3521" b="-3832"/>
            <a:stretch/>
          </p:blipFill>
          <p:spPr>
            <a:xfrm>
              <a:off x="4617711" y="1934012"/>
              <a:ext cx="941340" cy="411564"/>
            </a:xfrm>
            <a:prstGeom prst="rect">
              <a:avLst/>
            </a:prstGeom>
            <a:noFill/>
            <a:ln>
              <a:noFill/>
            </a:ln>
          </p:spPr>
        </p:pic>
        <p:pic>
          <p:nvPicPr>
            <p:cNvPr id="19" name="Shape 466"/>
            <p:cNvPicPr preferRelativeResize="0"/>
            <p:nvPr/>
          </p:nvPicPr>
          <p:blipFill rotWithShape="1">
            <a:blip r:embed="rId3">
              <a:alphaModFix/>
            </a:blip>
            <a:srcRect l="-3521" t="-3821" r="-3521" b="-3832"/>
            <a:stretch/>
          </p:blipFill>
          <p:spPr>
            <a:xfrm>
              <a:off x="3425450" y="1934012"/>
              <a:ext cx="941340" cy="411564"/>
            </a:xfrm>
            <a:prstGeom prst="rect">
              <a:avLst/>
            </a:prstGeom>
            <a:noFill/>
            <a:ln>
              <a:noFill/>
            </a:ln>
          </p:spPr>
        </p:pic>
      </p:grpSp>
      <p:sp>
        <p:nvSpPr>
          <p:cNvPr id="20" name="Shape 470"/>
          <p:cNvSpPr txBox="1"/>
          <p:nvPr/>
        </p:nvSpPr>
        <p:spPr>
          <a:xfrm>
            <a:off x="-176670" y="4046223"/>
            <a:ext cx="4135379" cy="8320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ea typeface="Overpass Light"/>
                <a:cs typeface="Overpass Light"/>
                <a:sym typeface="Overpass Light"/>
              </a:rPr>
              <a:t>Get a bigger cluster</a:t>
            </a:r>
            <a:endParaRPr dirty="0">
              <a:solidFill>
                <a:schemeClr val="accent1"/>
              </a:solidFill>
              <a:ea typeface="Overpass Light"/>
              <a:cs typeface="Overpass Light"/>
              <a:sym typeface="Overpass Light"/>
            </a:endParaRPr>
          </a:p>
          <a:p>
            <a:pPr marL="0" lvl="0" indent="0" algn="ctr" rtl="0">
              <a:spcBef>
                <a:spcPts val="0"/>
              </a:spcBef>
              <a:spcAft>
                <a:spcPts val="0"/>
              </a:spcAft>
              <a:buClr>
                <a:schemeClr val="dk1"/>
              </a:buClr>
              <a:buSzPts val="1100"/>
              <a:buFont typeface="Arial"/>
              <a:buNone/>
            </a:pPr>
            <a:r>
              <a:rPr lang="en" dirty="0">
                <a:solidFill>
                  <a:schemeClr val="accent1"/>
                </a:solidFill>
                <a:ea typeface="Overpass Light"/>
                <a:cs typeface="Overpass Light"/>
                <a:sym typeface="Overpass Light"/>
              </a:rPr>
              <a:t>for many teams to share.</a:t>
            </a:r>
            <a:endParaRPr dirty="0">
              <a:solidFill>
                <a:schemeClr val="accent1"/>
              </a:solidFill>
              <a:ea typeface="Overpass Light"/>
              <a:cs typeface="Overpass Light"/>
              <a:sym typeface="Overpass Light"/>
            </a:endParaRPr>
          </a:p>
          <a:p>
            <a:pPr marL="0" lvl="0" indent="0" algn="ctr">
              <a:spcBef>
                <a:spcPts val="0"/>
              </a:spcBef>
              <a:spcAft>
                <a:spcPts val="0"/>
              </a:spcAft>
              <a:buNone/>
            </a:pPr>
            <a:endParaRPr dirty="0">
              <a:solidFill>
                <a:schemeClr val="accent1"/>
              </a:solidFill>
              <a:ea typeface="Overpass Light"/>
              <a:cs typeface="Overpass Light"/>
              <a:sym typeface="Overpass Light"/>
            </a:endParaRPr>
          </a:p>
        </p:txBody>
      </p:sp>
      <p:sp>
        <p:nvSpPr>
          <p:cNvPr id="21" name="Shape 471"/>
          <p:cNvSpPr txBox="1"/>
          <p:nvPr/>
        </p:nvSpPr>
        <p:spPr>
          <a:xfrm>
            <a:off x="3732318" y="4030012"/>
            <a:ext cx="4135379" cy="16699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ea typeface="Overpass Light"/>
                <a:cs typeface="Overpass Light"/>
                <a:sym typeface="Overpass Light"/>
              </a:rPr>
              <a:t>Give each team their </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own dedicated cluster, </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each with a copy of </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PBs of data.</a:t>
            </a:r>
            <a:endParaRPr dirty="0">
              <a:solidFill>
                <a:schemeClr val="accent1"/>
              </a:solidFill>
              <a:ea typeface="Overpass Light"/>
              <a:cs typeface="Overpass Light"/>
              <a:sym typeface="Overpass Light"/>
            </a:endParaRPr>
          </a:p>
          <a:p>
            <a:pPr marL="0" lvl="0" indent="0" algn="ctr" rtl="0">
              <a:spcBef>
                <a:spcPts val="0"/>
              </a:spcBef>
              <a:spcAft>
                <a:spcPts val="0"/>
              </a:spcAft>
              <a:buNone/>
            </a:pPr>
            <a:endParaRPr dirty="0">
              <a:solidFill>
                <a:schemeClr val="accent1"/>
              </a:solidFill>
              <a:ea typeface="Overpass Light"/>
              <a:cs typeface="Overpass Light"/>
              <a:sym typeface="Overpass Light"/>
            </a:endParaRPr>
          </a:p>
          <a:p>
            <a:pPr marL="0" lvl="0" indent="0" algn="ctr" rtl="0">
              <a:spcBef>
                <a:spcPts val="0"/>
              </a:spcBef>
              <a:spcAft>
                <a:spcPts val="0"/>
              </a:spcAft>
              <a:buNone/>
            </a:pPr>
            <a:endParaRPr dirty="0">
              <a:solidFill>
                <a:schemeClr val="accent1"/>
              </a:solidFill>
              <a:ea typeface="Overpass Light"/>
              <a:cs typeface="Overpass Light"/>
              <a:sym typeface="Overpass Light"/>
            </a:endParaRPr>
          </a:p>
        </p:txBody>
      </p:sp>
      <p:sp>
        <p:nvSpPr>
          <p:cNvPr id="22" name="Shape 472"/>
          <p:cNvSpPr txBox="1"/>
          <p:nvPr/>
        </p:nvSpPr>
        <p:spPr>
          <a:xfrm>
            <a:off x="8056621" y="4034547"/>
            <a:ext cx="4135379" cy="16699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ea typeface="Overpass Light"/>
                <a:cs typeface="Overpass Light"/>
                <a:sym typeface="Overpass Light"/>
              </a:rPr>
              <a:t>Give teams ability to</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spin-up/spin-down</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clusters which can</a:t>
            </a:r>
            <a:endParaRPr dirty="0">
              <a:solidFill>
                <a:schemeClr val="accent1"/>
              </a:solidFill>
              <a:ea typeface="Overpass Light"/>
              <a:cs typeface="Overpass Light"/>
              <a:sym typeface="Overpass Light"/>
            </a:endParaRPr>
          </a:p>
          <a:p>
            <a:pPr marL="0" lvl="0" indent="0" algn="ctr" rtl="0">
              <a:spcBef>
                <a:spcPts val="0"/>
              </a:spcBef>
              <a:spcAft>
                <a:spcPts val="0"/>
              </a:spcAft>
              <a:buNone/>
            </a:pPr>
            <a:r>
              <a:rPr lang="en" dirty="0">
                <a:solidFill>
                  <a:schemeClr val="accent1"/>
                </a:solidFill>
                <a:ea typeface="Overpass Light"/>
                <a:cs typeface="Overpass Light"/>
                <a:sym typeface="Overpass Light"/>
              </a:rPr>
              <a:t>share data sets.</a:t>
            </a:r>
            <a:endParaRPr dirty="0">
              <a:solidFill>
                <a:schemeClr val="accent1"/>
              </a:solidFill>
              <a:ea typeface="Overpass Light"/>
              <a:cs typeface="Overpass Light"/>
              <a:sym typeface="Overpass Light"/>
            </a:endParaRPr>
          </a:p>
          <a:p>
            <a:pPr marL="0" lvl="0" indent="0" algn="ctr" rtl="0">
              <a:spcBef>
                <a:spcPts val="0"/>
              </a:spcBef>
              <a:spcAft>
                <a:spcPts val="0"/>
              </a:spcAft>
              <a:buNone/>
            </a:pPr>
            <a:endParaRPr dirty="0">
              <a:solidFill>
                <a:schemeClr val="accent1"/>
              </a:solidFill>
              <a:ea typeface="Overpass Light"/>
              <a:cs typeface="Overpass Light"/>
              <a:sym typeface="Overpass Light"/>
            </a:endParaRPr>
          </a:p>
          <a:p>
            <a:pPr marL="0" lvl="0" indent="0" algn="ctr" rtl="0">
              <a:spcBef>
                <a:spcPts val="0"/>
              </a:spcBef>
              <a:spcAft>
                <a:spcPts val="0"/>
              </a:spcAft>
              <a:buNone/>
            </a:pPr>
            <a:endParaRPr dirty="0">
              <a:solidFill>
                <a:schemeClr val="accent1"/>
              </a:solidFill>
              <a:ea typeface="Overpass Light"/>
              <a:cs typeface="Overpass Light"/>
              <a:sym typeface="Overpass Light"/>
            </a:endParaRPr>
          </a:p>
          <a:p>
            <a:pPr marL="0" lvl="0" indent="0" algn="ctr" rtl="0">
              <a:spcBef>
                <a:spcPts val="0"/>
              </a:spcBef>
              <a:spcAft>
                <a:spcPts val="0"/>
              </a:spcAft>
              <a:buNone/>
            </a:pPr>
            <a:endParaRPr dirty="0">
              <a:solidFill>
                <a:schemeClr val="accent1"/>
              </a:solidFill>
              <a:ea typeface="Overpass Light"/>
              <a:cs typeface="Overpass Light"/>
              <a:sym typeface="Overpass Light"/>
            </a:endParaRPr>
          </a:p>
        </p:txBody>
      </p:sp>
      <p:sp>
        <p:nvSpPr>
          <p:cNvPr id="23" name="Shape 473"/>
          <p:cNvSpPr txBox="1"/>
          <p:nvPr/>
        </p:nvSpPr>
        <p:spPr>
          <a:xfrm>
            <a:off x="147335" y="3025334"/>
            <a:ext cx="3949405" cy="826885"/>
          </a:xfrm>
          <a:prstGeom prst="rect">
            <a:avLst/>
          </a:prstGeom>
          <a:noFill/>
          <a:ln>
            <a:noFill/>
          </a:ln>
        </p:spPr>
        <p:txBody>
          <a:bodyPr spcFirstLastPara="1" wrap="square" lIns="91425" tIns="91425" rIns="91425" bIns="91425" anchor="t" anchorCtr="0">
            <a:noAutofit/>
          </a:bodyPr>
          <a:lstStyle/>
          <a:p>
            <a:pPr lvl="0" algn="ctr"/>
            <a:r>
              <a:rPr lang="en-US" sz="2000" b="1" dirty="0" smtClean="0">
                <a:solidFill>
                  <a:schemeClr val="accent1"/>
                </a:solidFill>
                <a:latin typeface="+mj-lt"/>
                <a:ea typeface="Overpass"/>
                <a:cs typeface="Overpass"/>
              </a:rPr>
              <a:t>SINGLE </a:t>
            </a:r>
            <a:r>
              <a:rPr lang="en-US" sz="2000" b="1" dirty="0">
                <a:solidFill>
                  <a:schemeClr val="accent1"/>
                </a:solidFill>
                <a:latin typeface="+mj-lt"/>
                <a:ea typeface="Overpass"/>
                <a:cs typeface="Overpass"/>
              </a:rPr>
              <a:t>LARGE CLUSTER</a:t>
            </a:r>
            <a:endParaRPr sz="2000" b="1" dirty="0">
              <a:solidFill>
                <a:schemeClr val="accent1"/>
              </a:solidFill>
              <a:latin typeface="+mj-lt"/>
              <a:ea typeface="Overpass"/>
              <a:cs typeface="Overpass"/>
              <a:sym typeface="Overpass"/>
            </a:endParaRPr>
          </a:p>
        </p:txBody>
      </p:sp>
      <p:sp>
        <p:nvSpPr>
          <p:cNvPr id="24" name="Shape 474"/>
          <p:cNvSpPr txBox="1"/>
          <p:nvPr/>
        </p:nvSpPr>
        <p:spPr>
          <a:xfrm>
            <a:off x="3543450" y="3124584"/>
            <a:ext cx="4748517" cy="826885"/>
          </a:xfrm>
          <a:prstGeom prst="rect">
            <a:avLst/>
          </a:prstGeom>
          <a:noFill/>
          <a:ln>
            <a:noFill/>
          </a:ln>
        </p:spPr>
        <p:txBody>
          <a:bodyPr spcFirstLastPara="1" wrap="square" lIns="91425" tIns="91425" rIns="91425" bIns="91425" anchor="t" anchorCtr="0">
            <a:noAutofit/>
          </a:bodyPr>
          <a:lstStyle/>
          <a:p>
            <a:pPr algn="ctr"/>
            <a:r>
              <a:rPr lang="en-US" sz="2000" b="1" dirty="0" smtClean="0">
                <a:solidFill>
                  <a:schemeClr val="accent1"/>
                </a:solidFill>
                <a:latin typeface="+mj-lt"/>
                <a:ea typeface="Overpass"/>
                <a:cs typeface="Overpass"/>
              </a:rPr>
              <a:t>MULTIPLE </a:t>
            </a:r>
            <a:r>
              <a:rPr lang="en-US" sz="2000" b="1" dirty="0">
                <a:solidFill>
                  <a:schemeClr val="accent1"/>
                </a:solidFill>
                <a:latin typeface="+mj-lt"/>
                <a:ea typeface="Overpass"/>
                <a:cs typeface="Overpass"/>
              </a:rPr>
              <a:t>SMALL CLUSTERS</a:t>
            </a:r>
            <a:endParaRPr sz="2000" b="1" dirty="0">
              <a:solidFill>
                <a:schemeClr val="accent1"/>
              </a:solidFill>
              <a:latin typeface="+mj-lt"/>
              <a:ea typeface="Overpass"/>
              <a:cs typeface="Overpass"/>
              <a:sym typeface="Overpass"/>
            </a:endParaRPr>
          </a:p>
        </p:txBody>
      </p:sp>
      <p:sp>
        <p:nvSpPr>
          <p:cNvPr id="25" name="Shape 475"/>
          <p:cNvSpPr txBox="1"/>
          <p:nvPr/>
        </p:nvSpPr>
        <p:spPr>
          <a:xfrm>
            <a:off x="7959216" y="2867250"/>
            <a:ext cx="4330187" cy="826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 sz="2000" b="1" dirty="0" smtClean="0">
              <a:solidFill>
                <a:schemeClr val="accent1"/>
              </a:solidFill>
              <a:latin typeface="+mj-lt"/>
              <a:ea typeface="Overpass"/>
              <a:cs typeface="Overpass"/>
              <a:sym typeface="Overpass"/>
            </a:endParaRPr>
          </a:p>
          <a:p>
            <a:pPr lvl="0" algn="ctr"/>
            <a:r>
              <a:rPr lang="en-US" sz="2000" b="1" dirty="0">
                <a:solidFill>
                  <a:schemeClr val="accent1"/>
                </a:solidFill>
                <a:latin typeface="+mj-lt"/>
                <a:ea typeface="Overpass"/>
                <a:cs typeface="Overpass"/>
              </a:rPr>
              <a:t>ON DEMAND ANALYTIC CLUSTERS</a:t>
            </a:r>
            <a:br>
              <a:rPr lang="en-US" sz="2000" b="1" dirty="0">
                <a:solidFill>
                  <a:schemeClr val="accent1"/>
                </a:solidFill>
                <a:latin typeface="+mj-lt"/>
                <a:ea typeface="Overpass"/>
                <a:cs typeface="Overpass"/>
              </a:rPr>
            </a:br>
            <a:endParaRPr sz="2000" b="1" dirty="0">
              <a:solidFill>
                <a:schemeClr val="accent1"/>
              </a:solidFill>
              <a:latin typeface="+mj-lt"/>
              <a:ea typeface="Overpass"/>
              <a:cs typeface="Overpass"/>
              <a:sym typeface="Overpass"/>
            </a:endParaRPr>
          </a:p>
        </p:txBody>
      </p:sp>
      <p:sp>
        <p:nvSpPr>
          <p:cNvPr id="5" name="Slide Number Placeholder 4"/>
          <p:cNvSpPr>
            <a:spLocks noGrp="1"/>
          </p:cNvSpPr>
          <p:nvPr>
            <p:ph type="sldNum" sz="quarter" idx="12"/>
          </p:nvPr>
        </p:nvSpPr>
        <p:spPr/>
        <p:txBody>
          <a:bodyPr/>
          <a:lstStyle/>
          <a:p>
            <a:fld id="{23DA1535-9662-4DA1-90E6-99F9E40A23BB}" type="slidenum">
              <a:rPr lang="en-US" smtClean="0"/>
              <a:t>5</a:t>
            </a:fld>
            <a:endParaRPr lang="en-US"/>
          </a:p>
        </p:txBody>
      </p:sp>
    </p:spTree>
    <p:extLst>
      <p:ext uri="{BB962C8B-B14F-4D97-AF65-F5344CB8AC3E}">
        <p14:creationId xmlns:p14="http://schemas.microsoft.com/office/powerpoint/2010/main" val="100025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Benefits of compute and storage disaggregation </a:t>
            </a:r>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700659174"/>
              </p:ext>
            </p:extLst>
          </p:nvPr>
        </p:nvGraphicFramePr>
        <p:xfrm>
          <a:off x="608013" y="1604963"/>
          <a:ext cx="10969625" cy="4567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3DA1535-9662-4DA1-90E6-99F9E40A23BB}" type="slidenum">
              <a:rPr lang="en-US" smtClean="0"/>
              <a:t>6</a:t>
            </a:fld>
            <a:endParaRPr lang="en-US"/>
          </a:p>
        </p:txBody>
      </p:sp>
    </p:spTree>
    <p:extLst>
      <p:ext uri="{BB962C8B-B14F-4D97-AF65-F5344CB8AC3E}">
        <p14:creationId xmlns:p14="http://schemas.microsoft.com/office/powerpoint/2010/main" val="17439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Bigdata analytics </a:t>
            </a:r>
            <a:r>
              <a:rPr lang="en-US" altLang="zh-CN" dirty="0" smtClean="0"/>
              <a:t>with disaggregated storage</a:t>
            </a:r>
            <a:endParaRPr lang="en-US" dirty="0"/>
          </a:p>
        </p:txBody>
      </p:sp>
      <p:grpSp>
        <p:nvGrpSpPr>
          <p:cNvPr id="72" name="Group 71"/>
          <p:cNvGrpSpPr/>
          <p:nvPr/>
        </p:nvGrpSpPr>
        <p:grpSpPr>
          <a:xfrm>
            <a:off x="1558240" y="1715117"/>
            <a:ext cx="3682035" cy="2644003"/>
            <a:chOff x="122437" y="2051916"/>
            <a:chExt cx="3922091" cy="2644003"/>
          </a:xfrm>
        </p:grpSpPr>
        <p:sp>
          <p:nvSpPr>
            <p:cNvPr id="23" name="Shape 582"/>
            <p:cNvSpPr/>
            <p:nvPr/>
          </p:nvSpPr>
          <p:spPr>
            <a:xfrm>
              <a:off x="132928" y="2751499"/>
              <a:ext cx="3911600" cy="1371900"/>
            </a:xfrm>
            <a:prstGeom prst="rect">
              <a:avLst/>
            </a:prstGeom>
            <a:solidFill>
              <a:schemeClr val="accent1">
                <a:lumMod val="40000"/>
                <a:lumOff val="60000"/>
              </a:schemeClr>
            </a:solidFill>
            <a:ln>
              <a:solidFill>
                <a:schemeClr val="accent1"/>
              </a:solidFill>
            </a:ln>
          </p:spPr>
          <p:txBody>
            <a:bodyPr spcFirstLastPara="1" wrap="square" lIns="91425" tIns="91425" rIns="91425" bIns="91425" anchor="ctr" anchorCtr="0">
              <a:noAutofit/>
            </a:bodyPr>
            <a:lstStyle/>
            <a:p>
              <a:pPr marL="0" lvl="0" indent="0">
                <a:spcBef>
                  <a:spcPts val="0"/>
                </a:spcBef>
                <a:spcAft>
                  <a:spcPts val="0"/>
                </a:spcAft>
                <a:buNone/>
              </a:pPr>
              <a:endParaRPr sz="1600"/>
            </a:p>
          </p:txBody>
        </p:sp>
        <p:pic>
          <p:nvPicPr>
            <p:cNvPr id="24" name="Shape 584"/>
            <p:cNvPicPr preferRelativeResize="0"/>
            <p:nvPr/>
          </p:nvPicPr>
          <p:blipFill>
            <a:blip r:embed="rId3">
              <a:alphaModFix/>
            </a:blip>
            <a:stretch>
              <a:fillRect/>
            </a:stretch>
          </p:blipFill>
          <p:spPr>
            <a:xfrm>
              <a:off x="296171" y="3056237"/>
              <a:ext cx="1119250" cy="219900"/>
            </a:xfrm>
            <a:prstGeom prst="rect">
              <a:avLst/>
            </a:prstGeom>
            <a:noFill/>
            <a:ln>
              <a:noFill/>
            </a:ln>
          </p:spPr>
        </p:pic>
        <p:pic>
          <p:nvPicPr>
            <p:cNvPr id="25" name="Shape 585"/>
            <p:cNvPicPr preferRelativeResize="0"/>
            <p:nvPr/>
          </p:nvPicPr>
          <p:blipFill>
            <a:blip r:embed="rId4">
              <a:alphaModFix/>
            </a:blip>
            <a:stretch>
              <a:fillRect/>
            </a:stretch>
          </p:blipFill>
          <p:spPr>
            <a:xfrm>
              <a:off x="1539594" y="2923866"/>
              <a:ext cx="1119251" cy="454045"/>
            </a:xfrm>
            <a:prstGeom prst="rect">
              <a:avLst/>
            </a:prstGeom>
            <a:noFill/>
            <a:ln>
              <a:noFill/>
            </a:ln>
          </p:spPr>
        </p:pic>
        <p:pic>
          <p:nvPicPr>
            <p:cNvPr id="26" name="Shape 586"/>
            <p:cNvPicPr preferRelativeResize="0"/>
            <p:nvPr/>
          </p:nvPicPr>
          <p:blipFill>
            <a:blip r:embed="rId5">
              <a:alphaModFix/>
            </a:blip>
            <a:stretch>
              <a:fillRect/>
            </a:stretch>
          </p:blipFill>
          <p:spPr>
            <a:xfrm>
              <a:off x="2721505" y="2839302"/>
              <a:ext cx="911665" cy="513600"/>
            </a:xfrm>
            <a:prstGeom prst="rect">
              <a:avLst/>
            </a:prstGeom>
            <a:noFill/>
            <a:ln>
              <a:noFill/>
            </a:ln>
          </p:spPr>
        </p:pic>
        <p:pic>
          <p:nvPicPr>
            <p:cNvPr id="27" name="Shape 587"/>
            <p:cNvPicPr preferRelativeResize="0"/>
            <p:nvPr/>
          </p:nvPicPr>
          <p:blipFill>
            <a:blip r:embed="rId6">
              <a:alphaModFix/>
            </a:blip>
            <a:stretch>
              <a:fillRect/>
            </a:stretch>
          </p:blipFill>
          <p:spPr>
            <a:xfrm>
              <a:off x="508791" y="3533362"/>
              <a:ext cx="569359" cy="513600"/>
            </a:xfrm>
            <a:prstGeom prst="rect">
              <a:avLst/>
            </a:prstGeom>
            <a:noFill/>
            <a:ln>
              <a:noFill/>
            </a:ln>
          </p:spPr>
        </p:pic>
        <p:pic>
          <p:nvPicPr>
            <p:cNvPr id="28" name="Shape 588"/>
            <p:cNvPicPr preferRelativeResize="0"/>
            <p:nvPr/>
          </p:nvPicPr>
          <p:blipFill>
            <a:blip r:embed="rId7">
              <a:alphaModFix/>
            </a:blip>
            <a:stretch>
              <a:fillRect/>
            </a:stretch>
          </p:blipFill>
          <p:spPr>
            <a:xfrm>
              <a:off x="2658845" y="3469627"/>
              <a:ext cx="1119250" cy="691480"/>
            </a:xfrm>
            <a:prstGeom prst="rect">
              <a:avLst/>
            </a:prstGeom>
            <a:noFill/>
            <a:ln>
              <a:noFill/>
            </a:ln>
          </p:spPr>
        </p:pic>
        <p:pic>
          <p:nvPicPr>
            <p:cNvPr id="29" name="Shape 589"/>
            <p:cNvPicPr preferRelativeResize="0"/>
            <p:nvPr/>
          </p:nvPicPr>
          <p:blipFill rotWithShape="1">
            <a:blip r:embed="rId8">
              <a:alphaModFix/>
            </a:blip>
            <a:srcRect l="455" r="465"/>
            <a:stretch/>
          </p:blipFill>
          <p:spPr>
            <a:xfrm>
              <a:off x="1697439" y="3544195"/>
              <a:ext cx="704850" cy="371475"/>
            </a:xfrm>
            <a:prstGeom prst="rect">
              <a:avLst/>
            </a:prstGeom>
            <a:noFill/>
            <a:ln>
              <a:noFill/>
            </a:ln>
          </p:spPr>
        </p:pic>
        <p:sp>
          <p:nvSpPr>
            <p:cNvPr id="31" name="Shape 601"/>
            <p:cNvSpPr txBox="1"/>
            <p:nvPr/>
          </p:nvSpPr>
          <p:spPr>
            <a:xfrm>
              <a:off x="122437" y="4240124"/>
              <a:ext cx="3911600" cy="455795"/>
            </a:xfrm>
            <a:prstGeom prst="rect">
              <a:avLst/>
            </a:prstGeom>
            <a:solidFill>
              <a:schemeClr val="accent1">
                <a:lumMod val="75000"/>
              </a:schemeClr>
            </a:solidFill>
            <a:ln w="25400">
              <a:solidFill>
                <a:srgbClr val="C00000"/>
              </a:solidFill>
              <a:prstDash val="sysDash"/>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bg1"/>
                  </a:solidFill>
                  <a:latin typeface="+mj-lt"/>
                  <a:ea typeface="Overpass"/>
                  <a:cs typeface="Overpass"/>
                  <a:sym typeface="Overpass"/>
                </a:rPr>
                <a:t>Shared Data Lake</a:t>
              </a:r>
              <a:endParaRPr sz="1200" b="1" dirty="0">
                <a:solidFill>
                  <a:schemeClr val="bg1"/>
                </a:solidFill>
                <a:latin typeface="+mj-lt"/>
                <a:ea typeface="Overpass"/>
                <a:cs typeface="Overpass"/>
                <a:sym typeface="Overpass"/>
              </a:endParaRPr>
            </a:p>
          </p:txBody>
        </p:sp>
        <p:sp>
          <p:nvSpPr>
            <p:cNvPr id="33" name="Rounded Rectangle 32"/>
            <p:cNvSpPr/>
            <p:nvPr/>
          </p:nvSpPr>
          <p:spPr>
            <a:xfrm>
              <a:off x="122437" y="2051916"/>
              <a:ext cx="3922091" cy="613399"/>
            </a:xfrm>
            <a:prstGeom prst="roundRect">
              <a:avLst/>
            </a:prstGeom>
            <a:solidFill>
              <a:schemeClr val="accent2">
                <a:lumMod val="20000"/>
                <a:lumOff val="80000"/>
              </a:scheme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34" name="Rounded Rectangle 33"/>
            <p:cNvSpPr/>
            <p:nvPr/>
          </p:nvSpPr>
          <p:spPr>
            <a:xfrm>
              <a:off x="218415" y="2230677"/>
              <a:ext cx="599429"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Batch</a:t>
              </a:r>
            </a:p>
          </p:txBody>
        </p:sp>
        <p:sp>
          <p:nvSpPr>
            <p:cNvPr id="35" name="Rounded Rectangle 34"/>
            <p:cNvSpPr/>
            <p:nvPr/>
          </p:nvSpPr>
          <p:spPr>
            <a:xfrm>
              <a:off x="858288" y="2230677"/>
              <a:ext cx="698882"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Streaming</a:t>
              </a:r>
            </a:p>
          </p:txBody>
        </p:sp>
        <p:sp>
          <p:nvSpPr>
            <p:cNvPr id="36" name="Rounded Rectangle 35"/>
            <p:cNvSpPr/>
            <p:nvPr/>
          </p:nvSpPr>
          <p:spPr>
            <a:xfrm>
              <a:off x="1607941" y="2238944"/>
              <a:ext cx="754888"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Interactive</a:t>
              </a:r>
            </a:p>
          </p:txBody>
        </p:sp>
        <p:sp>
          <p:nvSpPr>
            <p:cNvPr id="37" name="Rounded Rectangle 36"/>
            <p:cNvSpPr/>
            <p:nvPr/>
          </p:nvSpPr>
          <p:spPr>
            <a:xfrm>
              <a:off x="3117783" y="2236258"/>
              <a:ext cx="926745" cy="411031"/>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Machine Leaning</a:t>
              </a:r>
            </a:p>
          </p:txBody>
        </p:sp>
        <p:sp>
          <p:nvSpPr>
            <p:cNvPr id="38" name="Rounded Rectangle 37"/>
            <p:cNvSpPr/>
            <p:nvPr/>
          </p:nvSpPr>
          <p:spPr>
            <a:xfrm>
              <a:off x="2388200" y="2236503"/>
              <a:ext cx="698796" cy="411031"/>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Graph Analytics</a:t>
              </a:r>
            </a:p>
          </p:txBody>
        </p:sp>
      </p:grpSp>
      <p:grpSp>
        <p:nvGrpSpPr>
          <p:cNvPr id="73" name="Group 72"/>
          <p:cNvGrpSpPr/>
          <p:nvPr/>
        </p:nvGrpSpPr>
        <p:grpSpPr>
          <a:xfrm>
            <a:off x="5816291" y="1715117"/>
            <a:ext cx="3642309" cy="3129684"/>
            <a:chOff x="4653326" y="2051916"/>
            <a:chExt cx="3922091" cy="3378606"/>
          </a:xfrm>
        </p:grpSpPr>
        <p:sp>
          <p:nvSpPr>
            <p:cNvPr id="40" name="Shape 582"/>
            <p:cNvSpPr/>
            <p:nvPr/>
          </p:nvSpPr>
          <p:spPr>
            <a:xfrm>
              <a:off x="4663817" y="2751499"/>
              <a:ext cx="3911600" cy="1371900"/>
            </a:xfrm>
            <a:prstGeom prst="rect">
              <a:avLst/>
            </a:prstGeom>
            <a:solidFill>
              <a:schemeClr val="accent1">
                <a:lumMod val="40000"/>
                <a:lumOff val="60000"/>
              </a:schemeClr>
            </a:solidFill>
            <a:ln>
              <a:solidFill>
                <a:schemeClr val="accent1"/>
              </a:solidFill>
            </a:ln>
          </p:spPr>
          <p:txBody>
            <a:bodyPr spcFirstLastPara="1" wrap="square" lIns="91425" tIns="91425" rIns="91425" bIns="91425" anchor="ctr" anchorCtr="0">
              <a:noAutofit/>
            </a:bodyPr>
            <a:lstStyle/>
            <a:p>
              <a:pPr marL="0" lvl="0" indent="0">
                <a:spcBef>
                  <a:spcPts val="0"/>
                </a:spcBef>
                <a:spcAft>
                  <a:spcPts val="0"/>
                </a:spcAft>
                <a:buNone/>
              </a:pPr>
              <a:endParaRPr sz="1600"/>
            </a:p>
          </p:txBody>
        </p:sp>
        <p:pic>
          <p:nvPicPr>
            <p:cNvPr id="41" name="Shape 584"/>
            <p:cNvPicPr preferRelativeResize="0"/>
            <p:nvPr/>
          </p:nvPicPr>
          <p:blipFill>
            <a:blip r:embed="rId3">
              <a:alphaModFix/>
            </a:blip>
            <a:stretch>
              <a:fillRect/>
            </a:stretch>
          </p:blipFill>
          <p:spPr>
            <a:xfrm>
              <a:off x="4827060" y="3056237"/>
              <a:ext cx="1119250" cy="219900"/>
            </a:xfrm>
            <a:prstGeom prst="rect">
              <a:avLst/>
            </a:prstGeom>
            <a:noFill/>
            <a:ln>
              <a:noFill/>
            </a:ln>
          </p:spPr>
        </p:pic>
        <p:pic>
          <p:nvPicPr>
            <p:cNvPr id="42" name="Shape 585"/>
            <p:cNvPicPr preferRelativeResize="0"/>
            <p:nvPr/>
          </p:nvPicPr>
          <p:blipFill>
            <a:blip r:embed="rId4">
              <a:alphaModFix/>
            </a:blip>
            <a:stretch>
              <a:fillRect/>
            </a:stretch>
          </p:blipFill>
          <p:spPr>
            <a:xfrm>
              <a:off x="6070483" y="2923866"/>
              <a:ext cx="1119251" cy="454045"/>
            </a:xfrm>
            <a:prstGeom prst="rect">
              <a:avLst/>
            </a:prstGeom>
            <a:noFill/>
            <a:ln>
              <a:noFill/>
            </a:ln>
          </p:spPr>
        </p:pic>
        <p:pic>
          <p:nvPicPr>
            <p:cNvPr id="43" name="Shape 586"/>
            <p:cNvPicPr preferRelativeResize="0"/>
            <p:nvPr/>
          </p:nvPicPr>
          <p:blipFill>
            <a:blip r:embed="rId5">
              <a:alphaModFix/>
            </a:blip>
            <a:stretch>
              <a:fillRect/>
            </a:stretch>
          </p:blipFill>
          <p:spPr>
            <a:xfrm>
              <a:off x="7252394" y="2839302"/>
              <a:ext cx="911665" cy="513600"/>
            </a:xfrm>
            <a:prstGeom prst="rect">
              <a:avLst/>
            </a:prstGeom>
            <a:noFill/>
            <a:ln>
              <a:noFill/>
            </a:ln>
          </p:spPr>
        </p:pic>
        <p:pic>
          <p:nvPicPr>
            <p:cNvPr id="44" name="Shape 587"/>
            <p:cNvPicPr preferRelativeResize="0"/>
            <p:nvPr/>
          </p:nvPicPr>
          <p:blipFill>
            <a:blip r:embed="rId6">
              <a:alphaModFix/>
            </a:blip>
            <a:stretch>
              <a:fillRect/>
            </a:stretch>
          </p:blipFill>
          <p:spPr>
            <a:xfrm>
              <a:off x="5039680" y="3533362"/>
              <a:ext cx="569359" cy="513600"/>
            </a:xfrm>
            <a:prstGeom prst="rect">
              <a:avLst/>
            </a:prstGeom>
            <a:noFill/>
            <a:ln>
              <a:noFill/>
            </a:ln>
          </p:spPr>
        </p:pic>
        <p:pic>
          <p:nvPicPr>
            <p:cNvPr id="45" name="Shape 588"/>
            <p:cNvPicPr preferRelativeResize="0"/>
            <p:nvPr/>
          </p:nvPicPr>
          <p:blipFill>
            <a:blip r:embed="rId7">
              <a:alphaModFix/>
            </a:blip>
            <a:stretch>
              <a:fillRect/>
            </a:stretch>
          </p:blipFill>
          <p:spPr>
            <a:xfrm>
              <a:off x="7189734" y="3469627"/>
              <a:ext cx="1119250" cy="691480"/>
            </a:xfrm>
            <a:prstGeom prst="rect">
              <a:avLst/>
            </a:prstGeom>
            <a:noFill/>
            <a:ln>
              <a:noFill/>
            </a:ln>
          </p:spPr>
        </p:pic>
        <p:pic>
          <p:nvPicPr>
            <p:cNvPr id="46" name="Shape 589"/>
            <p:cNvPicPr preferRelativeResize="0"/>
            <p:nvPr/>
          </p:nvPicPr>
          <p:blipFill rotWithShape="1">
            <a:blip r:embed="rId8">
              <a:alphaModFix/>
            </a:blip>
            <a:srcRect l="455" r="465"/>
            <a:stretch/>
          </p:blipFill>
          <p:spPr>
            <a:xfrm>
              <a:off x="6228328" y="3544195"/>
              <a:ext cx="704850" cy="371475"/>
            </a:xfrm>
            <a:prstGeom prst="rect">
              <a:avLst/>
            </a:prstGeom>
            <a:noFill/>
            <a:ln>
              <a:noFill/>
            </a:ln>
          </p:spPr>
        </p:pic>
        <p:sp>
          <p:nvSpPr>
            <p:cNvPr id="47" name="Shape 601"/>
            <p:cNvSpPr txBox="1"/>
            <p:nvPr/>
          </p:nvSpPr>
          <p:spPr>
            <a:xfrm>
              <a:off x="4653326" y="4974727"/>
              <a:ext cx="3911600" cy="455795"/>
            </a:xfrm>
            <a:prstGeom prst="rect">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smtClean="0">
                  <a:solidFill>
                    <a:schemeClr val="bg1"/>
                  </a:solidFill>
                  <a:latin typeface="+mj-lt"/>
                  <a:ea typeface="Overpass"/>
                  <a:cs typeface="Overpass"/>
                  <a:sym typeface="Overpass"/>
                </a:rPr>
                <a:t>Shared Data Lake</a:t>
              </a:r>
              <a:endParaRPr sz="1200" b="1" dirty="0">
                <a:solidFill>
                  <a:schemeClr val="bg1"/>
                </a:solidFill>
                <a:latin typeface="+mj-lt"/>
                <a:ea typeface="Overpass"/>
                <a:cs typeface="Overpass"/>
                <a:sym typeface="Overpass"/>
              </a:endParaRPr>
            </a:p>
          </p:txBody>
        </p:sp>
        <p:sp>
          <p:nvSpPr>
            <p:cNvPr id="48" name="Rounded Rectangle 47"/>
            <p:cNvSpPr/>
            <p:nvPr/>
          </p:nvSpPr>
          <p:spPr>
            <a:xfrm>
              <a:off x="4653326" y="2051916"/>
              <a:ext cx="3922091" cy="613399"/>
            </a:xfrm>
            <a:prstGeom prst="roundRect">
              <a:avLst/>
            </a:prstGeom>
            <a:solidFill>
              <a:schemeClr val="accent2">
                <a:lumMod val="20000"/>
                <a:lumOff val="80000"/>
              </a:scheme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0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49" name="Rounded Rectangle 48"/>
            <p:cNvSpPr/>
            <p:nvPr/>
          </p:nvSpPr>
          <p:spPr>
            <a:xfrm>
              <a:off x="4749304" y="2230677"/>
              <a:ext cx="599429"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Batch</a:t>
              </a:r>
            </a:p>
          </p:txBody>
        </p:sp>
        <p:sp>
          <p:nvSpPr>
            <p:cNvPr id="50" name="Rounded Rectangle 49"/>
            <p:cNvSpPr/>
            <p:nvPr/>
          </p:nvSpPr>
          <p:spPr>
            <a:xfrm>
              <a:off x="5389177" y="2230677"/>
              <a:ext cx="698882"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Streaming</a:t>
              </a:r>
            </a:p>
          </p:txBody>
        </p:sp>
        <p:sp>
          <p:nvSpPr>
            <p:cNvPr id="51" name="Rounded Rectangle 50"/>
            <p:cNvSpPr/>
            <p:nvPr/>
          </p:nvSpPr>
          <p:spPr>
            <a:xfrm>
              <a:off x="6138830" y="2238944"/>
              <a:ext cx="754888" cy="321085"/>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Interactive</a:t>
              </a:r>
            </a:p>
          </p:txBody>
        </p:sp>
        <p:sp>
          <p:nvSpPr>
            <p:cNvPr id="52" name="Rounded Rectangle 51"/>
            <p:cNvSpPr/>
            <p:nvPr/>
          </p:nvSpPr>
          <p:spPr>
            <a:xfrm>
              <a:off x="7648672" y="2236258"/>
              <a:ext cx="926745" cy="411031"/>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Machine Leaning</a:t>
              </a:r>
            </a:p>
          </p:txBody>
        </p:sp>
        <p:sp>
          <p:nvSpPr>
            <p:cNvPr id="53" name="Rounded Rectangle 52"/>
            <p:cNvSpPr/>
            <p:nvPr/>
          </p:nvSpPr>
          <p:spPr>
            <a:xfrm>
              <a:off x="6931789" y="2236503"/>
              <a:ext cx="698796" cy="411031"/>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Neo Sans Intel" pitchFamily="34" charset="0"/>
                  <a:cs typeface="Arial" pitchFamily="34" charset="0"/>
                </a:rPr>
                <a:t>Graph Analytics</a:t>
              </a:r>
            </a:p>
          </p:txBody>
        </p:sp>
        <p:sp>
          <p:nvSpPr>
            <p:cNvPr id="54" name="Shape 600"/>
            <p:cNvSpPr txBox="1"/>
            <p:nvPr/>
          </p:nvSpPr>
          <p:spPr>
            <a:xfrm>
              <a:off x="4653326" y="4175282"/>
              <a:ext cx="3911600" cy="724796"/>
            </a:xfrm>
            <a:prstGeom prst="rect">
              <a:avLst/>
            </a:prstGeom>
            <a:solidFill>
              <a:schemeClr val="accent1">
                <a:lumMod val="60000"/>
                <a:lumOff val="40000"/>
              </a:schemeClr>
            </a:solidFill>
            <a:ln w="25400">
              <a:solidFill>
                <a:srgbClr val="C00000"/>
              </a:solidFill>
              <a:prstDash val="sysDash"/>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dk1"/>
                  </a:solidFill>
                  <a:latin typeface="+mj-lt"/>
                  <a:ea typeface="Overpass"/>
                  <a:cs typeface="Overpass"/>
                  <a:sym typeface="Overpass"/>
                </a:rPr>
                <a:t>Provisioned Compute </a:t>
              </a:r>
              <a:r>
                <a:rPr lang="en" sz="1400" b="1" dirty="0" smtClean="0">
                  <a:solidFill>
                    <a:schemeClr val="dk1"/>
                  </a:solidFill>
                  <a:latin typeface="+mj-lt"/>
                  <a:ea typeface="Overpass"/>
                  <a:cs typeface="Overpass"/>
                  <a:sym typeface="Overpass"/>
                </a:rPr>
                <a:t>Pool</a:t>
              </a:r>
              <a:endParaRPr sz="1400" b="1" dirty="0">
                <a:latin typeface="+mj-lt"/>
                <a:ea typeface="Overpass"/>
                <a:cs typeface="Overpass"/>
                <a:sym typeface="Overpass"/>
              </a:endParaRPr>
            </a:p>
          </p:txBody>
        </p:sp>
      </p:grpSp>
      <p:sp>
        <p:nvSpPr>
          <p:cNvPr id="76" name="Shape 470"/>
          <p:cNvSpPr txBox="1"/>
          <p:nvPr/>
        </p:nvSpPr>
        <p:spPr>
          <a:xfrm>
            <a:off x="1326643" y="4983070"/>
            <a:ext cx="4135379" cy="8320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smtClean="0">
                <a:solidFill>
                  <a:schemeClr val="accent1"/>
                </a:solidFill>
                <a:ea typeface="Overpass Light"/>
                <a:cs typeface="Overpass Light"/>
                <a:sym typeface="Overpass Light"/>
              </a:rPr>
              <a:t>Replace HDFS with disaggregated storage</a:t>
            </a:r>
            <a:endParaRPr sz="1400" dirty="0">
              <a:solidFill>
                <a:schemeClr val="accent1"/>
              </a:solidFill>
              <a:ea typeface="Overpass Light"/>
              <a:cs typeface="Overpass Light"/>
              <a:sym typeface="Overpass Light"/>
            </a:endParaRPr>
          </a:p>
        </p:txBody>
      </p:sp>
      <p:sp>
        <p:nvSpPr>
          <p:cNvPr id="77" name="Shape 470"/>
          <p:cNvSpPr txBox="1"/>
          <p:nvPr/>
        </p:nvSpPr>
        <p:spPr>
          <a:xfrm>
            <a:off x="5421440" y="4995965"/>
            <a:ext cx="4135379" cy="8320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ltLang="zh-CN" sz="1400" dirty="0" smtClean="0">
                <a:solidFill>
                  <a:schemeClr val="accent1"/>
                </a:solidFill>
                <a:ea typeface="Overpass Light"/>
                <a:cs typeface="Overpass Light"/>
                <a:sym typeface="Overpass Light"/>
              </a:rPr>
              <a:t>Serverless computing </a:t>
            </a:r>
            <a:endParaRPr sz="1400" dirty="0">
              <a:solidFill>
                <a:schemeClr val="accent1"/>
              </a:solidFill>
              <a:ea typeface="Overpass Light"/>
              <a:cs typeface="Overpass Light"/>
              <a:sym typeface="Overpass Light"/>
            </a:endParaRPr>
          </a:p>
        </p:txBody>
      </p:sp>
      <p:sp>
        <p:nvSpPr>
          <p:cNvPr id="3" name="Slide Number Placeholder 2"/>
          <p:cNvSpPr>
            <a:spLocks noGrp="1"/>
          </p:cNvSpPr>
          <p:nvPr>
            <p:ph type="sldNum" sz="quarter" idx="12"/>
          </p:nvPr>
        </p:nvSpPr>
        <p:spPr/>
        <p:txBody>
          <a:bodyPr/>
          <a:lstStyle/>
          <a:p>
            <a:fld id="{23DA1535-9662-4DA1-90E6-99F9E40A23BB}" type="slidenum">
              <a:rPr lang="en-US" smtClean="0"/>
              <a:t>7</a:t>
            </a:fld>
            <a:endParaRPr lang="en-US"/>
          </a:p>
        </p:txBody>
      </p:sp>
    </p:spTree>
    <p:extLst>
      <p:ext uri="{BB962C8B-B14F-4D97-AF65-F5344CB8AC3E}">
        <p14:creationId xmlns:p14="http://schemas.microsoft.com/office/powerpoint/2010/main" val="34894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Disaggregation leads to performance regression </a:t>
            </a:r>
            <a:endParaRPr lang="en-US" dirty="0"/>
          </a:p>
        </p:txBody>
      </p:sp>
      <p:sp>
        <p:nvSpPr>
          <p:cNvPr id="4" name="Content Placeholder 3"/>
          <p:cNvSpPr>
            <a:spLocks noGrp="1"/>
          </p:cNvSpPr>
          <p:nvPr>
            <p:ph sz="quarter" idx="13"/>
          </p:nvPr>
        </p:nvSpPr>
        <p:spPr>
          <a:xfrm>
            <a:off x="609601" y="4129063"/>
            <a:ext cx="11582399" cy="2106483"/>
          </a:xfrm>
        </p:spPr>
        <p:txBody>
          <a:bodyPr/>
          <a:lstStyle/>
          <a:p>
            <a:pPr marL="342900" indent="-342900">
              <a:spcBef>
                <a:spcPts val="0"/>
              </a:spcBef>
              <a:buFont typeface="Arial" panose="020B0604020202020204" pitchFamily="34" charset="0"/>
              <a:buChar char="•"/>
            </a:pPr>
            <a:r>
              <a:rPr lang="en-US" sz="1200" dirty="0" smtClean="0"/>
              <a:t>Storage disaggregation leads to performance regression </a:t>
            </a:r>
          </a:p>
          <a:p>
            <a:pPr marL="643459" lvl="1" indent="-342900">
              <a:spcBef>
                <a:spcPts val="0"/>
              </a:spcBef>
              <a:buFont typeface="Arial" panose="020B0604020202020204" pitchFamily="34" charset="0"/>
              <a:buChar char="•"/>
            </a:pPr>
            <a:r>
              <a:rPr lang="en-US" sz="1200" dirty="0" smtClean="0"/>
              <a:t>Up to 10% for remote HDFS, Terasort performance is higher as usable memory increased </a:t>
            </a:r>
          </a:p>
          <a:p>
            <a:pPr marL="643459" lvl="1" indent="-342900">
              <a:spcBef>
                <a:spcPts val="0"/>
              </a:spcBef>
              <a:buFont typeface="Arial" panose="020B0604020202020204" pitchFamily="34" charset="0"/>
              <a:buChar char="•"/>
            </a:pPr>
            <a:r>
              <a:rPr lang="en-US" sz="1200" dirty="0" smtClean="0"/>
              <a:t>Up to 60% for S3 object storage (optimized results with tunings) </a:t>
            </a:r>
          </a:p>
          <a:p>
            <a:pPr marL="342900" indent="-342900">
              <a:spcBef>
                <a:spcPts val="0"/>
              </a:spcBef>
              <a:buFont typeface="Arial" panose="020B0604020202020204" pitchFamily="34" charset="0"/>
              <a:buChar char="•"/>
            </a:pPr>
            <a:r>
              <a:rPr lang="en-US" sz="1200" dirty="0" smtClean="0"/>
              <a:t>One important cause for the performance gap:  s3a does not support Transactional Writes</a:t>
            </a:r>
          </a:p>
          <a:p>
            <a:pPr marL="643459" lvl="1" indent="-342900">
              <a:spcBef>
                <a:spcPts val="0"/>
              </a:spcBef>
              <a:buFont typeface="Arial" panose="020B0604020202020204" pitchFamily="34" charset="0"/>
              <a:buChar char="•"/>
            </a:pPr>
            <a:r>
              <a:rPr lang="en-US" sz="1200" dirty="0" smtClean="0"/>
              <a:t>Most of bigdata software (Spark, Hive) relies on </a:t>
            </a:r>
            <a:r>
              <a:rPr lang="en-US" sz="1200" dirty="0" err="1" smtClean="0"/>
              <a:t>HDFS’s</a:t>
            </a:r>
            <a:r>
              <a:rPr lang="en-US" sz="1200" dirty="0" smtClean="0"/>
              <a:t> atomic rename feature to support atomic writes </a:t>
            </a:r>
          </a:p>
          <a:p>
            <a:pPr marL="643459" lvl="1" indent="-342900">
              <a:spcBef>
                <a:spcPts val="0"/>
              </a:spcBef>
              <a:buFont typeface="Arial" panose="020B0604020202020204" pitchFamily="34" charset="0"/>
              <a:buChar char="•"/>
            </a:pPr>
            <a:r>
              <a:rPr lang="en-US" sz="1200" dirty="0" smtClean="0"/>
              <a:t>During job submit, </a:t>
            </a:r>
            <a:r>
              <a:rPr lang="en-US" sz="1200" i="1" dirty="0" smtClean="0"/>
              <a:t>commit protocol</a:t>
            </a:r>
            <a:r>
              <a:rPr lang="en-US" sz="1200" dirty="0" smtClean="0"/>
              <a:t> is used to specify how results should be written at the end of job </a:t>
            </a:r>
          </a:p>
          <a:p>
            <a:pPr marL="1104881" lvl="2" indent="-342900">
              <a:spcBef>
                <a:spcPts val="0"/>
              </a:spcBef>
              <a:buFont typeface="Arial" panose="020B0604020202020204" pitchFamily="34" charset="0"/>
              <a:buChar char="•"/>
            </a:pPr>
            <a:r>
              <a:rPr lang="en-US" sz="1200" dirty="0" smtClean="0"/>
              <a:t>First stage task output into temporary locations, and only moving (</a:t>
            </a:r>
            <a:r>
              <a:rPr lang="en-US" sz="1200" i="1" dirty="0" smtClean="0"/>
              <a:t>renaming</a:t>
            </a:r>
            <a:r>
              <a:rPr lang="en-US" sz="1200" dirty="0" smtClean="0"/>
              <a:t>) data to final location upon task or job completion</a:t>
            </a:r>
          </a:p>
          <a:p>
            <a:pPr marL="1104881" lvl="2" indent="-342900">
              <a:spcBef>
                <a:spcPts val="0"/>
              </a:spcBef>
              <a:buFont typeface="Arial" panose="020B0604020202020204" pitchFamily="34" charset="0"/>
              <a:buChar char="•"/>
            </a:pPr>
            <a:r>
              <a:rPr lang="en-US" sz="1200" dirty="0" smtClean="0"/>
              <a:t>S3a implements this with: </a:t>
            </a:r>
            <a:r>
              <a:rPr lang="en-US" sz="1200" dirty="0" err="1" smtClean="0"/>
              <a:t>COPY+DELETE+HEAD+POST</a:t>
            </a:r>
            <a:endParaRPr lang="en-US" sz="1200" dirty="0" smtClean="0"/>
          </a:p>
          <a:p>
            <a:pPr marL="342900" lvl="1" indent="-342900">
              <a:spcBef>
                <a:spcPts val="0"/>
              </a:spcBef>
              <a:buFont typeface="Arial" panose="020B0604020202020204" pitchFamily="34" charset="0"/>
              <a:buChar char="•"/>
            </a:pPr>
            <a:r>
              <a:rPr lang="en-US" sz="1200" dirty="0" smtClean="0">
                <a:solidFill>
                  <a:srgbClr val="0071C5"/>
                </a:solidFill>
              </a:rPr>
              <a:t>The gap in public cloud will be much smaller</a:t>
            </a:r>
          </a:p>
          <a:p>
            <a:pPr marL="643459" lvl="1" indent="-342900">
              <a:spcBef>
                <a:spcPts val="0"/>
              </a:spcBef>
              <a:buFont typeface="Arial" panose="020B0604020202020204" pitchFamily="34" charset="0"/>
              <a:buChar char="•"/>
            </a:pPr>
            <a:r>
              <a:rPr lang="en-US" sz="1200" dirty="0"/>
              <a:t>It is not an on-premise configuration</a:t>
            </a:r>
          </a:p>
          <a:p>
            <a:pPr marL="643459" lvl="1" indent="-342900">
              <a:spcBef>
                <a:spcPts val="0"/>
              </a:spcBef>
              <a:buFont typeface="Arial" panose="020B0604020202020204" pitchFamily="34" charset="0"/>
              <a:buChar char="•"/>
            </a:pPr>
            <a:r>
              <a:rPr lang="en-US" sz="1200" dirty="0"/>
              <a:t>Compute are running in side </a:t>
            </a:r>
            <a:r>
              <a:rPr lang="en-US" sz="1200" dirty="0" err="1" smtClean="0"/>
              <a:t>VMs</a:t>
            </a:r>
            <a:r>
              <a:rPr lang="en-US" sz="1200" dirty="0" smtClean="0"/>
              <a:t>/containers, while HDFS was running on elastic block volumes </a:t>
            </a:r>
            <a:endParaRPr lang="en-US" sz="1200" dirty="0"/>
          </a:p>
          <a:p>
            <a:pPr marL="643459" lvl="1" indent="-342900">
              <a:spcBef>
                <a:spcPts val="0"/>
              </a:spcBef>
              <a:buFont typeface="Arial" panose="020B0604020202020204" pitchFamily="34" charset="0"/>
              <a:buChar char="•"/>
            </a:pPr>
            <a:endParaRPr lang="en-US" sz="1200" dirty="0"/>
          </a:p>
        </p:txBody>
      </p:sp>
      <p:graphicFrame>
        <p:nvGraphicFramePr>
          <p:cNvPr id="7" name="Chart 6"/>
          <p:cNvGraphicFramePr>
            <a:graphicFrameLocks/>
          </p:cNvGraphicFramePr>
          <p:nvPr>
            <p:extLst>
              <p:ext uri="{D42A27DB-BD31-4B8C-83A1-F6EECF244321}">
                <p14:modId xmlns:p14="http://schemas.microsoft.com/office/powerpoint/2010/main" val="938795062"/>
              </p:ext>
            </p:extLst>
          </p:nvPr>
        </p:nvGraphicFramePr>
        <p:xfrm>
          <a:off x="2581275" y="1570037"/>
          <a:ext cx="6610350"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23DA1535-9662-4DA1-90E6-99F9E40A23BB}" type="slidenum">
              <a:rPr lang="en-US" smtClean="0"/>
              <a:t>8</a:t>
            </a:fld>
            <a:endParaRPr lang="en-US"/>
          </a:p>
        </p:txBody>
      </p:sp>
    </p:spTree>
    <p:extLst>
      <p:ext uri="{BB962C8B-B14F-4D97-AF65-F5344CB8AC3E}">
        <p14:creationId xmlns:p14="http://schemas.microsoft.com/office/powerpoint/2010/main" val="2566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smtClean="0"/>
              <a:t>Solution: </a:t>
            </a:r>
            <a:r>
              <a:rPr lang="en-US" sz="2800" dirty="0" smtClean="0"/>
              <a:t>A new in memory data accelerator layer </a:t>
            </a:r>
            <a:endParaRPr lang="en-US" sz="2800" dirty="0"/>
          </a:p>
        </p:txBody>
      </p:sp>
      <p:sp>
        <p:nvSpPr>
          <p:cNvPr id="4" name="Rounded Rectangle 3"/>
          <p:cNvSpPr/>
          <p:nvPr/>
        </p:nvSpPr>
        <p:spPr>
          <a:xfrm>
            <a:off x="607484" y="1315167"/>
            <a:ext cx="5651649" cy="985578"/>
          </a:xfrm>
          <a:prstGeom prst="roundRect">
            <a:avLst/>
          </a:prstGeom>
          <a:solidFill>
            <a:srgbClr val="00AEEF">
              <a:lumMod val="20000"/>
              <a:lumOff val="80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Applications</a:t>
            </a:r>
            <a:endParaRPr kumimoji="0" lang="en-US" sz="105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5" name="Rounded Rectangle 4"/>
          <p:cNvSpPr/>
          <p:nvPr/>
        </p:nvSpPr>
        <p:spPr>
          <a:xfrm>
            <a:off x="606128" y="5520810"/>
            <a:ext cx="5651649" cy="456058"/>
          </a:xfrm>
          <a:prstGeom prst="roundRect">
            <a:avLst/>
          </a:prstGeom>
          <a:solidFill>
            <a:srgbClr val="00AEEF">
              <a:lumMod val="20000"/>
              <a:lumOff val="80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Disaggregated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Storage</a:t>
            </a:r>
            <a:endParaRPr kumimoji="0" lang="en-US" sz="105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6" name="Rounded Rectangle 5"/>
          <p:cNvSpPr/>
          <p:nvPr/>
        </p:nvSpPr>
        <p:spPr>
          <a:xfrm>
            <a:off x="5356053" y="5613109"/>
            <a:ext cx="524760"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FFFFFF"/>
                </a:solidFill>
                <a:effectLst/>
                <a:uLnTx/>
                <a:uFillTx/>
                <a:latin typeface="Neo Sans Intel" pitchFamily="34" charset="0"/>
                <a:cs typeface="Arial" pitchFamily="34" charset="0"/>
              </a:rPr>
              <a:t>Hbase</a:t>
            </a: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t>
            </a:r>
          </a:p>
        </p:txBody>
      </p:sp>
      <p:sp>
        <p:nvSpPr>
          <p:cNvPr id="7" name="Rounded Rectangle 6"/>
          <p:cNvSpPr/>
          <p:nvPr/>
        </p:nvSpPr>
        <p:spPr>
          <a:xfrm>
            <a:off x="2403128" y="5613109"/>
            <a:ext cx="524760" cy="264298"/>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Ceph*</a:t>
            </a:r>
          </a:p>
        </p:txBody>
      </p:sp>
      <p:sp>
        <p:nvSpPr>
          <p:cNvPr id="8" name="Rounded Rectangle 7"/>
          <p:cNvSpPr/>
          <p:nvPr/>
        </p:nvSpPr>
        <p:spPr>
          <a:xfrm>
            <a:off x="607484" y="4007273"/>
            <a:ext cx="5651649" cy="440744"/>
          </a:xfrm>
          <a:prstGeom prst="roundRect">
            <a:avLst/>
          </a:prstGeom>
          <a:solidFill>
            <a:srgbClr val="00AEEF">
              <a:lumMod val="20000"/>
              <a:lumOff val="80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Resource </a:t>
            </a:r>
            <a:r>
              <a:rPr kumimoji="0" lang="en-US" sz="1200" b="0" i="0" u="none" strike="noStrike" kern="0" cap="none" spc="0" normalizeH="0" baseline="0" noProof="0" dirty="0" err="1">
                <a:ln>
                  <a:noFill/>
                </a:ln>
                <a:solidFill>
                  <a:srgbClr val="004280">
                    <a:lumMod val="50000"/>
                  </a:srgbClr>
                </a:solidFill>
                <a:effectLst/>
                <a:uLnTx/>
                <a:uFillTx/>
                <a:latin typeface="Neo Sans Intel" pitchFamily="34" charset="0"/>
                <a:cs typeface="Arial" pitchFamily="34" charset="0"/>
              </a:rPr>
              <a:t>Mgmt</a:t>
            </a: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 </a:t>
            </a:r>
            <a:b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b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&amp; Co-ordination</a:t>
            </a:r>
            <a:endParaRPr kumimoji="0" lang="en-US" sz="105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9" name="Rounded Rectangle 8"/>
          <p:cNvSpPr/>
          <p:nvPr/>
        </p:nvSpPr>
        <p:spPr>
          <a:xfrm>
            <a:off x="4158716" y="4092503"/>
            <a:ext cx="752992"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FFFFFF"/>
                </a:solidFill>
                <a:effectLst/>
                <a:uLnTx/>
                <a:uFillTx/>
                <a:latin typeface="Neo Sans Intel" pitchFamily="34" charset="0"/>
                <a:cs typeface="Arial" pitchFamily="34" charset="0"/>
              </a:rPr>
              <a:t>ZooKeeper</a:t>
            </a: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t>
            </a:r>
          </a:p>
        </p:txBody>
      </p:sp>
      <p:sp>
        <p:nvSpPr>
          <p:cNvPr id="10" name="Rounded Rectangle 9"/>
          <p:cNvSpPr/>
          <p:nvPr/>
        </p:nvSpPr>
        <p:spPr>
          <a:xfrm>
            <a:off x="2302415" y="4078225"/>
            <a:ext cx="617061"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YARN*</a:t>
            </a:r>
          </a:p>
        </p:txBody>
      </p:sp>
      <p:sp>
        <p:nvSpPr>
          <p:cNvPr id="11" name="Rounded Rectangle 10"/>
          <p:cNvSpPr/>
          <p:nvPr/>
        </p:nvSpPr>
        <p:spPr>
          <a:xfrm>
            <a:off x="607484" y="2351646"/>
            <a:ext cx="5651649" cy="1580476"/>
          </a:xfrm>
          <a:prstGeom prst="roundRect">
            <a:avLst/>
          </a:prstGeom>
          <a:solidFill>
            <a:srgbClr val="00AEEF">
              <a:lumMod val="20000"/>
              <a:lumOff val="80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Data </a:t>
            </a:r>
            <a:b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b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Processing </a:t>
            </a:r>
            <a:b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br>
            <a:r>
              <a:rPr kumimoji="0" lang="en-US" sz="120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rPr>
              <a:t>&amp; Analysis</a:t>
            </a:r>
            <a:endParaRPr kumimoji="0" lang="en-US" sz="105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12" name="Rounded Rectangle 11"/>
          <p:cNvSpPr/>
          <p:nvPr/>
        </p:nvSpPr>
        <p:spPr>
          <a:xfrm>
            <a:off x="5275181" y="3204717"/>
            <a:ext cx="344608" cy="649791"/>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MR*</a:t>
            </a:r>
          </a:p>
        </p:txBody>
      </p:sp>
      <p:sp>
        <p:nvSpPr>
          <p:cNvPr id="13" name="Rounded Rectangle 12"/>
          <p:cNvSpPr/>
          <p:nvPr/>
        </p:nvSpPr>
        <p:spPr>
          <a:xfrm>
            <a:off x="5714946" y="2374928"/>
            <a:ext cx="470661" cy="737634"/>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Storm*</a:t>
            </a:r>
          </a:p>
        </p:txBody>
      </p:sp>
      <p:sp>
        <p:nvSpPr>
          <p:cNvPr id="14" name="Rounded Rectangle 13"/>
          <p:cNvSpPr/>
          <p:nvPr/>
        </p:nvSpPr>
        <p:spPr>
          <a:xfrm>
            <a:off x="1577820" y="2378387"/>
            <a:ext cx="3597565" cy="1476121"/>
          </a:xfrm>
          <a:prstGeom prst="roundRect">
            <a:avLst/>
          </a:prstGeom>
          <a:noFill/>
          <a:ln w="9525" cap="flat" cmpd="sng" algn="ctr">
            <a:solidFill>
              <a:srgbClr val="0071C5"/>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061922"/>
              </a:solidFill>
              <a:effectLst/>
              <a:uLnTx/>
              <a:uFillTx/>
              <a:latin typeface="Neo Sans Intel" pitchFamily="34" charset="0"/>
              <a:cs typeface="Arial" pitchFamily="34" charset="0"/>
            </a:endParaRPr>
          </a:p>
        </p:txBody>
      </p:sp>
      <p:sp>
        <p:nvSpPr>
          <p:cNvPr id="15" name="Rounded Rectangle 14"/>
          <p:cNvSpPr/>
          <p:nvPr/>
        </p:nvSpPr>
        <p:spPr>
          <a:xfrm>
            <a:off x="546845" y="4518721"/>
            <a:ext cx="5710932" cy="519750"/>
          </a:xfrm>
          <a:prstGeom prst="roundRect">
            <a:avLst/>
          </a:prstGeom>
          <a:noFill/>
          <a:ln w="38100" cap="flat" cmpd="sng" algn="ctr">
            <a:solidFill>
              <a:schemeClr val="accent5"/>
            </a:solidFill>
            <a:prstDash val="dash"/>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061922"/>
              </a:solidFill>
              <a:effectLst/>
              <a:uLnTx/>
              <a:uFillTx/>
              <a:latin typeface="Neo Sans Intel" pitchFamily="34" charset="0"/>
              <a:cs typeface="Arial" pitchFamily="34" charset="0"/>
            </a:endParaRPr>
          </a:p>
        </p:txBody>
      </p:sp>
      <p:sp>
        <p:nvSpPr>
          <p:cNvPr id="16" name="Rounded Rectangle 15"/>
          <p:cNvSpPr/>
          <p:nvPr/>
        </p:nvSpPr>
        <p:spPr>
          <a:xfrm>
            <a:off x="4102181" y="5613109"/>
            <a:ext cx="581528"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Parquet*</a:t>
            </a:r>
          </a:p>
        </p:txBody>
      </p:sp>
      <p:sp>
        <p:nvSpPr>
          <p:cNvPr id="17" name="Rounded Rectangle 16"/>
          <p:cNvSpPr/>
          <p:nvPr/>
        </p:nvSpPr>
        <p:spPr>
          <a:xfrm>
            <a:off x="4729117" y="5613109"/>
            <a:ext cx="538045"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Avro*</a:t>
            </a:r>
          </a:p>
        </p:txBody>
      </p:sp>
      <p:grpSp>
        <p:nvGrpSpPr>
          <p:cNvPr id="18" name="Group 17"/>
          <p:cNvGrpSpPr/>
          <p:nvPr/>
        </p:nvGrpSpPr>
        <p:grpSpPr>
          <a:xfrm>
            <a:off x="1620616" y="2533672"/>
            <a:ext cx="3508305" cy="1230860"/>
            <a:chOff x="714149" y="2447920"/>
            <a:chExt cx="7053224" cy="2577268"/>
          </a:xfrm>
          <a:effectLst/>
        </p:grpSpPr>
        <p:sp>
          <p:nvSpPr>
            <p:cNvPr id="19" name="Rectangle 18"/>
            <p:cNvSpPr/>
            <p:nvPr/>
          </p:nvSpPr>
          <p:spPr>
            <a:xfrm>
              <a:off x="714151" y="4343215"/>
              <a:ext cx="7053220" cy="681973"/>
            </a:xfrm>
            <a:prstGeom prst="rect">
              <a:avLst/>
            </a:prstGeom>
            <a:solidFill>
              <a:srgbClr val="0071C5"/>
            </a:solidFill>
            <a:ln w="9525" cap="flat" cmpd="sng" algn="ctr">
              <a:noFill/>
              <a:prstDash val="solid"/>
              <a:headEnd type="none" w="med" len="med"/>
              <a:tailEnd type="none"/>
            </a:ln>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Spark Core</a:t>
              </a:r>
            </a:p>
          </p:txBody>
        </p:sp>
        <p:sp>
          <p:nvSpPr>
            <p:cNvPr id="20" name="Rectangle 19"/>
            <p:cNvSpPr/>
            <p:nvPr/>
          </p:nvSpPr>
          <p:spPr>
            <a:xfrm>
              <a:off x="1373732" y="3556057"/>
              <a:ext cx="1102500" cy="669924"/>
            </a:xfrm>
            <a:prstGeom prst="rect">
              <a:avLst/>
            </a:prstGeom>
            <a:solidFill>
              <a:srgbClr val="0071C5">
                <a:lumMod val="60000"/>
                <a:lumOff val="40000"/>
              </a:srgb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SQL*</a:t>
              </a:r>
            </a:p>
          </p:txBody>
        </p:sp>
        <p:sp>
          <p:nvSpPr>
            <p:cNvPr id="21" name="Rectangle 20"/>
            <p:cNvSpPr/>
            <p:nvPr/>
          </p:nvSpPr>
          <p:spPr>
            <a:xfrm>
              <a:off x="3783616" y="3573862"/>
              <a:ext cx="1483375" cy="652119"/>
            </a:xfrm>
            <a:prstGeom prst="rect">
              <a:avLst/>
            </a:prstGeom>
            <a:solidFill>
              <a:srgbClr val="0071C5">
                <a:lumMod val="60000"/>
                <a:lumOff val="40000"/>
              </a:srgb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Streaming*</a:t>
              </a:r>
            </a:p>
          </p:txBody>
        </p:sp>
        <p:sp>
          <p:nvSpPr>
            <p:cNvPr id="22" name="Rectangle 21"/>
            <p:cNvSpPr/>
            <p:nvPr/>
          </p:nvSpPr>
          <p:spPr>
            <a:xfrm>
              <a:off x="5476091" y="3556056"/>
              <a:ext cx="1098283" cy="669925"/>
            </a:xfrm>
            <a:prstGeom prst="rect">
              <a:avLst/>
            </a:prstGeom>
            <a:solidFill>
              <a:srgbClr val="0071C5">
                <a:lumMod val="60000"/>
                <a:lumOff val="40000"/>
              </a:srgb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err="1">
                  <a:ln>
                    <a:noFill/>
                  </a:ln>
                  <a:solidFill>
                    <a:sysClr val="window" lastClr="FFFFFF"/>
                  </a:solidFill>
                  <a:effectLst/>
                  <a:uLnTx/>
                  <a:uFillTx/>
                  <a:latin typeface="Intel Clear Light"/>
                  <a:ea typeface="+mn-ea"/>
                  <a:cs typeface="Arial" panose="020B0604020202020204" pitchFamily="34" charset="0"/>
                </a:rPr>
                <a:t>Mllib</a:t>
              </a: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a:t>
              </a:r>
            </a:p>
          </p:txBody>
        </p:sp>
        <p:sp>
          <p:nvSpPr>
            <p:cNvPr id="23" name="Rectangle 22"/>
            <p:cNvSpPr/>
            <p:nvPr/>
          </p:nvSpPr>
          <p:spPr>
            <a:xfrm>
              <a:off x="6678926" y="3556056"/>
              <a:ext cx="1088447" cy="669925"/>
            </a:xfrm>
            <a:prstGeom prst="rect">
              <a:avLst/>
            </a:prstGeom>
            <a:solidFill>
              <a:srgbClr val="0071C5">
                <a:lumMod val="60000"/>
                <a:lumOff val="40000"/>
              </a:srgb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err="1">
                  <a:ln>
                    <a:noFill/>
                  </a:ln>
                  <a:solidFill>
                    <a:sysClr val="window" lastClr="FFFFFF"/>
                  </a:solidFill>
                  <a:effectLst/>
                  <a:uLnTx/>
                  <a:uFillTx/>
                  <a:latin typeface="Intel Clear Light"/>
                  <a:ea typeface="+mn-ea"/>
                  <a:cs typeface="Arial" panose="020B0604020202020204" pitchFamily="34" charset="0"/>
                </a:rPr>
                <a:t>GraphX</a:t>
              </a: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a:t>
              </a:r>
            </a:p>
          </p:txBody>
        </p:sp>
        <p:sp>
          <p:nvSpPr>
            <p:cNvPr id="24" name="Rectangle 23"/>
            <p:cNvSpPr/>
            <p:nvPr/>
          </p:nvSpPr>
          <p:spPr>
            <a:xfrm>
              <a:off x="714149" y="2447920"/>
              <a:ext cx="7053221" cy="579832"/>
            </a:xfrm>
            <a:prstGeom prst="rect">
              <a:avLst/>
            </a:prstGeom>
            <a:solidFill>
              <a:srgbClr val="0071C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err="1">
                  <a:ln>
                    <a:noFill/>
                  </a:ln>
                  <a:solidFill>
                    <a:prstClr val="white"/>
                  </a:solidFill>
                  <a:effectLst/>
                  <a:uLnTx/>
                  <a:uFillTx/>
                  <a:latin typeface="Intel Clear Light"/>
                </a:rPr>
                <a:t>DataFrame</a:t>
              </a:r>
              <a:endParaRPr kumimoji="0" lang="en-US" sz="1100" b="0" i="0" u="none" strike="noStrike" kern="0" cap="none" spc="0" normalizeH="0" baseline="0" noProof="0" dirty="0">
                <a:ln>
                  <a:noFill/>
                </a:ln>
                <a:solidFill>
                  <a:prstClr val="white"/>
                </a:solidFill>
                <a:effectLst/>
                <a:uLnTx/>
                <a:uFillTx/>
                <a:latin typeface="Intel Clear Light"/>
              </a:endParaRPr>
            </a:p>
          </p:txBody>
        </p:sp>
        <p:sp>
          <p:nvSpPr>
            <p:cNvPr id="25" name="Rectangle 24"/>
            <p:cNvSpPr/>
            <p:nvPr/>
          </p:nvSpPr>
          <p:spPr>
            <a:xfrm>
              <a:off x="714150" y="3027753"/>
              <a:ext cx="555032" cy="1198228"/>
            </a:xfrm>
            <a:prstGeom prst="rect">
              <a:avLst/>
            </a:prstGeom>
            <a:solidFill>
              <a:srgbClr val="0071C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Intel Clear Light"/>
              </a:endParaRPr>
            </a:p>
          </p:txBody>
        </p:sp>
        <p:sp>
          <p:nvSpPr>
            <p:cNvPr id="26" name="Rectangle 25"/>
            <p:cNvSpPr/>
            <p:nvPr/>
          </p:nvSpPr>
          <p:spPr>
            <a:xfrm>
              <a:off x="5476091" y="3100906"/>
              <a:ext cx="2291281" cy="374526"/>
            </a:xfrm>
            <a:prstGeom prst="rect">
              <a:avLst/>
            </a:prstGeom>
            <a:solidFill>
              <a:srgbClr val="0071C5">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solidFill>
                    <a:prstClr val="white"/>
                  </a:solidFill>
                  <a:effectLst/>
                  <a:uLnTx/>
                  <a:uFillTx/>
                  <a:latin typeface="Intel Clear Light"/>
                </a:rPr>
                <a:t>ML Pipelines</a:t>
              </a:r>
              <a:endParaRPr kumimoji="0" lang="en-US" sz="1100" b="0" i="0" u="none" strike="noStrike" kern="0" cap="none" spc="0" normalizeH="0" baseline="0" noProof="0" dirty="0">
                <a:ln>
                  <a:noFill/>
                </a:ln>
                <a:solidFill>
                  <a:prstClr val="white"/>
                </a:solidFill>
                <a:effectLst/>
                <a:uLnTx/>
                <a:uFillTx/>
                <a:latin typeface="Intel Clear Light"/>
              </a:endParaRPr>
            </a:p>
          </p:txBody>
        </p:sp>
        <p:sp>
          <p:nvSpPr>
            <p:cNvPr id="27" name="Rectangle 26"/>
            <p:cNvSpPr/>
            <p:nvPr/>
          </p:nvSpPr>
          <p:spPr>
            <a:xfrm>
              <a:off x="2580782" y="3556055"/>
              <a:ext cx="1098284" cy="669925"/>
            </a:xfrm>
            <a:prstGeom prst="rect">
              <a:avLst/>
            </a:prstGeom>
            <a:solidFill>
              <a:srgbClr val="0071C5">
                <a:lumMod val="60000"/>
                <a:lumOff val="40000"/>
              </a:srgb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defPPr>
                <a:defRPr lang="en-US"/>
              </a:defPPr>
              <a:lvl1pPr algn="l" defTabSz="457200" rtl="0" fontAlgn="base">
                <a:spcBef>
                  <a:spcPct val="0"/>
                </a:spcBef>
                <a:spcAft>
                  <a:spcPct val="0"/>
                </a:spcAft>
                <a:defRPr sz="2400" kern="1200">
                  <a:solidFill>
                    <a:schemeClr val="lt1"/>
                  </a:solidFill>
                  <a:latin typeface="+mn-lt"/>
                  <a:ea typeface="+mn-ea"/>
                  <a:cs typeface="+mn-cs"/>
                </a:defRPr>
              </a:lvl1pPr>
              <a:lvl2pPr marL="457200" algn="l" defTabSz="457200" rtl="0" fontAlgn="base">
                <a:spcBef>
                  <a:spcPct val="0"/>
                </a:spcBef>
                <a:spcAft>
                  <a:spcPct val="0"/>
                </a:spcAft>
                <a:defRPr sz="2400" kern="1200">
                  <a:solidFill>
                    <a:schemeClr val="lt1"/>
                  </a:solidFill>
                  <a:latin typeface="+mn-lt"/>
                  <a:ea typeface="+mn-ea"/>
                  <a:cs typeface="+mn-cs"/>
                </a:defRPr>
              </a:lvl2pPr>
              <a:lvl3pPr marL="914400" algn="l" defTabSz="457200" rtl="0" fontAlgn="base">
                <a:spcBef>
                  <a:spcPct val="0"/>
                </a:spcBef>
                <a:spcAft>
                  <a:spcPct val="0"/>
                </a:spcAft>
                <a:defRPr sz="2400" kern="1200">
                  <a:solidFill>
                    <a:schemeClr val="lt1"/>
                  </a:solidFill>
                  <a:latin typeface="+mn-lt"/>
                  <a:ea typeface="+mn-ea"/>
                  <a:cs typeface="+mn-cs"/>
                </a:defRPr>
              </a:lvl3pPr>
              <a:lvl4pPr marL="1371600" algn="l" defTabSz="457200" rtl="0" fontAlgn="base">
                <a:spcBef>
                  <a:spcPct val="0"/>
                </a:spcBef>
                <a:spcAft>
                  <a:spcPct val="0"/>
                </a:spcAft>
                <a:defRPr sz="2400" kern="1200">
                  <a:solidFill>
                    <a:schemeClr val="lt1"/>
                  </a:solidFill>
                  <a:latin typeface="+mn-lt"/>
                  <a:ea typeface="+mn-ea"/>
                  <a:cs typeface="+mn-cs"/>
                </a:defRPr>
              </a:lvl4pPr>
              <a:lvl5pPr marL="1828800" algn="l" defTabSz="457200"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err="1">
                  <a:ln>
                    <a:noFill/>
                  </a:ln>
                  <a:solidFill>
                    <a:sysClr val="window" lastClr="FFFFFF"/>
                  </a:solidFill>
                  <a:effectLst/>
                  <a:uLnTx/>
                  <a:uFillTx/>
                  <a:latin typeface="Intel Clear Light"/>
                  <a:ea typeface="+mn-ea"/>
                  <a:cs typeface="Arial" panose="020B0604020202020204" pitchFamily="34" charset="0"/>
                </a:rPr>
                <a:t>SparkR</a:t>
              </a:r>
              <a:r>
                <a:rPr kumimoji="0" lang="en-US" sz="1100" b="0" i="0" u="none" strike="noStrike" kern="1200" cap="none" spc="0" normalizeH="0" baseline="0" noProof="0" dirty="0">
                  <a:ln>
                    <a:noFill/>
                  </a:ln>
                  <a:solidFill>
                    <a:sysClr val="window" lastClr="FFFFFF"/>
                  </a:solidFill>
                  <a:effectLst/>
                  <a:uLnTx/>
                  <a:uFillTx/>
                  <a:latin typeface="Intel Clear Light"/>
                  <a:ea typeface="+mn-ea"/>
                  <a:cs typeface="Arial" panose="020B0604020202020204" pitchFamily="34" charset="0"/>
                </a:rPr>
                <a:t>*</a:t>
              </a:r>
            </a:p>
          </p:txBody>
        </p:sp>
      </p:grpSp>
      <p:sp>
        <p:nvSpPr>
          <p:cNvPr id="28" name="Rounded Rectangle 27"/>
          <p:cNvSpPr/>
          <p:nvPr/>
        </p:nvSpPr>
        <p:spPr>
          <a:xfrm>
            <a:off x="5275181" y="2378388"/>
            <a:ext cx="393301" cy="713640"/>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FFFFFF"/>
                </a:solidFill>
                <a:effectLst/>
                <a:uLnTx/>
                <a:uFillTx/>
                <a:latin typeface="Neo Sans Intel" pitchFamily="34" charset="0"/>
                <a:cs typeface="Arial" pitchFamily="34" charset="0"/>
              </a:rPr>
              <a:t>Flink</a:t>
            </a: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t>
            </a:r>
          </a:p>
        </p:txBody>
      </p:sp>
      <p:sp>
        <p:nvSpPr>
          <p:cNvPr id="29" name="Rounded Rectangle 28"/>
          <p:cNvSpPr/>
          <p:nvPr/>
        </p:nvSpPr>
        <p:spPr>
          <a:xfrm>
            <a:off x="5665198" y="3207603"/>
            <a:ext cx="520410" cy="646905"/>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err="1">
                <a:ln>
                  <a:noFill/>
                </a:ln>
                <a:solidFill>
                  <a:srgbClr val="FFFFFF"/>
                </a:solidFill>
                <a:effectLst/>
                <a:uLnTx/>
                <a:uFillTx/>
                <a:latin typeface="Neo Sans Intel" pitchFamily="34" charset="0"/>
                <a:cs typeface="Arial" pitchFamily="34" charset="0"/>
              </a:rPr>
              <a:t>Giraph</a:t>
            </a: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t>
            </a:r>
          </a:p>
        </p:txBody>
      </p:sp>
      <p:sp>
        <p:nvSpPr>
          <p:cNvPr id="30" name="Rounded Rectangle 29"/>
          <p:cNvSpPr/>
          <p:nvPr/>
        </p:nvSpPr>
        <p:spPr>
          <a:xfrm>
            <a:off x="1498060" y="1568070"/>
            <a:ext cx="544812" cy="264299"/>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Batch</a:t>
            </a:r>
          </a:p>
        </p:txBody>
      </p:sp>
      <p:sp>
        <p:nvSpPr>
          <p:cNvPr id="31" name="Rounded Rectangle 30"/>
          <p:cNvSpPr/>
          <p:nvPr/>
        </p:nvSpPr>
        <p:spPr>
          <a:xfrm>
            <a:off x="2921542" y="1568070"/>
            <a:ext cx="690655" cy="264299"/>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Streaming</a:t>
            </a:r>
          </a:p>
        </p:txBody>
      </p:sp>
      <p:sp>
        <p:nvSpPr>
          <p:cNvPr id="32" name="Rounded Rectangle 31"/>
          <p:cNvSpPr/>
          <p:nvPr/>
        </p:nvSpPr>
        <p:spPr>
          <a:xfrm>
            <a:off x="2162362" y="1568070"/>
            <a:ext cx="690655" cy="264299"/>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Interactive</a:t>
            </a:r>
          </a:p>
        </p:txBody>
      </p:sp>
      <p:sp>
        <p:nvSpPr>
          <p:cNvPr id="33" name="Rounded Rectangle 32"/>
          <p:cNvSpPr/>
          <p:nvPr/>
        </p:nvSpPr>
        <p:spPr>
          <a:xfrm>
            <a:off x="4481650" y="1550026"/>
            <a:ext cx="690655" cy="338338"/>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Machine Leaning</a:t>
            </a:r>
          </a:p>
        </p:txBody>
      </p:sp>
      <p:sp>
        <p:nvSpPr>
          <p:cNvPr id="34" name="Rounded Rectangle 33"/>
          <p:cNvSpPr/>
          <p:nvPr/>
        </p:nvSpPr>
        <p:spPr>
          <a:xfrm>
            <a:off x="3674410" y="1542986"/>
            <a:ext cx="690655" cy="338338"/>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Graph Analytics</a:t>
            </a:r>
          </a:p>
        </p:txBody>
      </p:sp>
      <p:sp>
        <p:nvSpPr>
          <p:cNvPr id="41" name="Rounded Rectangle 40"/>
          <p:cNvSpPr/>
          <p:nvPr/>
        </p:nvSpPr>
        <p:spPr>
          <a:xfrm>
            <a:off x="1753595" y="5613109"/>
            <a:ext cx="524760" cy="264298"/>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HDFS*</a:t>
            </a:r>
          </a:p>
        </p:txBody>
      </p:sp>
      <p:sp>
        <p:nvSpPr>
          <p:cNvPr id="42" name="Rounded Rectangle 41"/>
          <p:cNvSpPr/>
          <p:nvPr/>
        </p:nvSpPr>
        <p:spPr>
          <a:xfrm>
            <a:off x="3065919" y="5637998"/>
            <a:ext cx="524760" cy="264298"/>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OSS*</a:t>
            </a:r>
          </a:p>
        </p:txBody>
      </p:sp>
      <p:sp>
        <p:nvSpPr>
          <p:cNvPr id="45" name="Rounded Rectangle 44"/>
          <p:cNvSpPr/>
          <p:nvPr/>
        </p:nvSpPr>
        <p:spPr>
          <a:xfrm>
            <a:off x="642727" y="4540316"/>
            <a:ext cx="5651649" cy="456058"/>
          </a:xfrm>
          <a:prstGeom prst="roundRect">
            <a:avLst/>
          </a:prstGeom>
          <a:solidFill>
            <a:srgbClr val="00AEEF">
              <a:lumMod val="20000"/>
              <a:lumOff val="80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r>
              <a:rPr lang="en-US" sz="1200" kern="0" dirty="0">
                <a:solidFill>
                  <a:srgbClr val="004280">
                    <a:lumMod val="50000"/>
                  </a:srgbClr>
                </a:solidFill>
                <a:latin typeface="Neo Sans Intel" pitchFamily="34" charset="0"/>
                <a:cs typeface="Arial" pitchFamily="34" charset="0"/>
              </a:rPr>
              <a:t>Acceleration Layer</a:t>
            </a:r>
            <a:endParaRPr kumimoji="0" lang="en-US" sz="1050" b="0" i="0" u="none" strike="noStrike" kern="0" cap="none" spc="0" normalizeH="0" baseline="0" noProof="0" dirty="0">
              <a:ln>
                <a:noFill/>
              </a:ln>
              <a:solidFill>
                <a:srgbClr val="004280">
                  <a:lumMod val="50000"/>
                </a:srgbClr>
              </a:solidFill>
              <a:effectLst/>
              <a:uLnTx/>
              <a:uFillTx/>
              <a:latin typeface="Neo Sans Intel" pitchFamily="34" charset="0"/>
              <a:cs typeface="Arial" pitchFamily="34" charset="0"/>
            </a:endParaRPr>
          </a:p>
        </p:txBody>
      </p:sp>
      <p:sp>
        <p:nvSpPr>
          <p:cNvPr id="46" name="Rounded Rectangle 45"/>
          <p:cNvSpPr/>
          <p:nvPr/>
        </p:nvSpPr>
        <p:spPr>
          <a:xfrm>
            <a:off x="2154465" y="4609396"/>
            <a:ext cx="617061"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Alluxio*</a:t>
            </a:r>
          </a:p>
        </p:txBody>
      </p:sp>
      <p:sp>
        <p:nvSpPr>
          <p:cNvPr id="47" name="Rounded Rectangle 46"/>
          <p:cNvSpPr/>
          <p:nvPr/>
        </p:nvSpPr>
        <p:spPr>
          <a:xfrm>
            <a:off x="2851490" y="4609396"/>
            <a:ext cx="617061"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Ignite*</a:t>
            </a:r>
          </a:p>
        </p:txBody>
      </p:sp>
      <p:sp>
        <p:nvSpPr>
          <p:cNvPr id="48" name="Rounded Rectangle 47"/>
          <p:cNvSpPr/>
          <p:nvPr/>
        </p:nvSpPr>
        <p:spPr>
          <a:xfrm>
            <a:off x="3563612" y="4617069"/>
            <a:ext cx="617061"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Crail*</a:t>
            </a:r>
          </a:p>
        </p:txBody>
      </p:sp>
      <p:sp>
        <p:nvSpPr>
          <p:cNvPr id="49" name="Rounded Rectangle 48"/>
          <p:cNvSpPr/>
          <p:nvPr/>
        </p:nvSpPr>
        <p:spPr>
          <a:xfrm>
            <a:off x="4283264" y="4627837"/>
            <a:ext cx="617061"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TBD*</a:t>
            </a:r>
          </a:p>
        </p:txBody>
      </p:sp>
      <p:sp>
        <p:nvSpPr>
          <p:cNvPr id="50" name="Content Placeholder 2">
            <a:extLst>
              <a:ext uri="{FF2B5EF4-FFF2-40B4-BE49-F238E27FC236}">
                <a16:creationId xmlns:a16="http://schemas.microsoft.com/office/drawing/2014/main" xmlns="" id="{ED02E90C-33C6-4DE4-B992-168AAFCA0390}"/>
              </a:ext>
            </a:extLst>
          </p:cNvPr>
          <p:cNvSpPr>
            <a:spLocks noGrp="1"/>
          </p:cNvSpPr>
          <p:nvPr>
            <p:ph sz="quarter" idx="13"/>
          </p:nvPr>
        </p:nvSpPr>
        <p:spPr>
          <a:xfrm>
            <a:off x="6626239" y="1723989"/>
            <a:ext cx="5314928" cy="4567767"/>
          </a:xfrm>
        </p:spPr>
        <p:txBody>
          <a:bodyPr/>
          <a:lstStyle/>
          <a:p>
            <a:pPr marL="171450" indent="-171450">
              <a:buFont typeface="Arial" panose="020B0604020202020204" pitchFamily="34" charset="0"/>
              <a:buChar char="•"/>
            </a:pPr>
            <a:r>
              <a:rPr lang="en-US" sz="1600" dirty="0" smtClean="0">
                <a:cs typeface="Arial" panose="020B0604020202020204" pitchFamily="34" charset="0"/>
              </a:rPr>
              <a:t>A new in memory data accelerator layer to accelerate ephemeral data access</a:t>
            </a:r>
          </a:p>
          <a:p>
            <a:pPr marL="472009" lvl="1" indent="-171450">
              <a:buFont typeface="Arial" panose="020B0604020202020204" pitchFamily="34" charset="0"/>
              <a:buChar char="•"/>
            </a:pPr>
            <a:r>
              <a:rPr lang="en-US" sz="1600" dirty="0" smtClean="0">
                <a:cs typeface="Arial" panose="020B0604020202020204" pitchFamily="34" charset="0"/>
              </a:rPr>
              <a:t>New HW technologies &amp; products emerging delivers significant performance improvement, like persistent memory, RDMA, NVMe over fabrics, SPDK, persistent memory over fabrics </a:t>
            </a:r>
          </a:p>
          <a:p>
            <a:pPr marL="472009" lvl="1" indent="-171450">
              <a:buFont typeface="Arial" panose="020B0604020202020204" pitchFamily="34" charset="0"/>
              <a:buChar char="•"/>
            </a:pPr>
            <a:r>
              <a:rPr lang="en-US" sz="1600" dirty="0" smtClean="0">
                <a:cs typeface="Arial" panose="020B0604020202020204" pitchFamily="34" charset="0"/>
              </a:rPr>
              <a:t>Bigdata </a:t>
            </a:r>
            <a:r>
              <a:rPr lang="en-US" sz="1600" dirty="0">
                <a:cs typeface="Arial" panose="020B0604020202020204" pitchFamily="34" charset="0"/>
              </a:rPr>
              <a:t>I/O stack is </a:t>
            </a:r>
            <a:r>
              <a:rPr lang="en-US" sz="1600" dirty="0" smtClean="0">
                <a:cs typeface="Arial" panose="020B0604020202020204" pitchFamily="34" charset="0"/>
              </a:rPr>
              <a:t>not optimized for new technologies or </a:t>
            </a:r>
            <a:r>
              <a:rPr lang="en-US" sz="1600" dirty="0" err="1" smtClean="0">
                <a:cs typeface="Arial" panose="020B0604020202020204" pitchFamily="34" charset="0"/>
              </a:rPr>
              <a:t>HWs</a:t>
            </a:r>
            <a:r>
              <a:rPr lang="en-US" sz="1600" dirty="0" smtClean="0">
                <a:cs typeface="Arial" panose="020B0604020202020204" pitchFamily="34" charset="0"/>
              </a:rPr>
              <a:t> </a:t>
            </a:r>
          </a:p>
          <a:p>
            <a:pPr marL="472009" lvl="1" indent="-171450">
              <a:buFont typeface="Arial" panose="020B0604020202020204" pitchFamily="34" charset="0"/>
              <a:buChar char="•"/>
            </a:pPr>
            <a:r>
              <a:rPr lang="en-US" sz="1600" dirty="0" smtClean="0">
                <a:cs typeface="Arial" panose="020B0604020202020204" pitchFamily="34" charset="0"/>
              </a:rPr>
              <a:t>The long I/O stack could hidden the hardware benefits </a:t>
            </a:r>
          </a:p>
          <a:p>
            <a:pPr marL="472009" lvl="1" indent="-171450">
              <a:buFont typeface="Arial" panose="020B0604020202020204" pitchFamily="34" charset="0"/>
              <a:buChar char="•"/>
            </a:pPr>
            <a:r>
              <a:rPr lang="en-US" sz="1600" dirty="0" smtClean="0">
                <a:cs typeface="Arial" panose="020B0604020202020204" pitchFamily="34" charset="0"/>
              </a:rPr>
              <a:t>It requires a storage and network co-design to fully leverage those technologies or </a:t>
            </a:r>
            <a:r>
              <a:rPr lang="en-US" sz="1600" dirty="0" err="1" smtClean="0">
                <a:cs typeface="Arial" panose="020B0604020202020204" pitchFamily="34" charset="0"/>
              </a:rPr>
              <a:t>HWs</a:t>
            </a:r>
            <a:r>
              <a:rPr lang="en-US" sz="1600" dirty="0" smtClean="0">
                <a:cs typeface="Arial" panose="020B0604020202020204" pitchFamily="34" charset="0"/>
              </a:rPr>
              <a:t> address the bottlenecks </a:t>
            </a:r>
          </a:p>
          <a:p>
            <a:pPr marL="472009" lvl="1" indent="-171450">
              <a:buFont typeface="Arial" panose="020B0604020202020204" pitchFamily="34" charset="0"/>
              <a:buChar char="•"/>
            </a:pPr>
            <a:endParaRPr lang="en-US" sz="1600" dirty="0">
              <a:cs typeface="Arial" panose="020B0604020202020204" pitchFamily="34" charset="0"/>
            </a:endParaRPr>
          </a:p>
        </p:txBody>
      </p:sp>
      <p:sp>
        <p:nvSpPr>
          <p:cNvPr id="53" name="Rounded Rectangle 52"/>
          <p:cNvSpPr/>
          <p:nvPr/>
        </p:nvSpPr>
        <p:spPr>
          <a:xfrm>
            <a:off x="5234518" y="1549949"/>
            <a:ext cx="690655" cy="338338"/>
          </a:xfrm>
          <a:prstGeom prst="roundRect">
            <a:avLst/>
          </a:prstGeom>
          <a:solidFill>
            <a:srgbClr val="FFDA00">
              <a:lumMod val="75000"/>
            </a:srgbClr>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kern="0" dirty="0">
                <a:solidFill>
                  <a:srgbClr val="FFFFFF"/>
                </a:solidFill>
                <a:latin typeface="Neo Sans Intel" pitchFamily="34" charset="0"/>
                <a:cs typeface="Arial" pitchFamily="34" charset="0"/>
              </a:rPr>
              <a:t>…</a:t>
            </a:r>
            <a:endPar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endParaRPr>
          </a:p>
        </p:txBody>
      </p:sp>
      <p:sp>
        <p:nvSpPr>
          <p:cNvPr id="54" name="Rounded Rectangle 53"/>
          <p:cNvSpPr/>
          <p:nvPr/>
        </p:nvSpPr>
        <p:spPr>
          <a:xfrm>
            <a:off x="3162600" y="4073796"/>
            <a:ext cx="752992" cy="264299"/>
          </a:xfrm>
          <a:prstGeom prst="roundRect">
            <a:avLst/>
          </a:prstGeom>
          <a:solidFill>
            <a:srgbClr val="0071C5"/>
          </a:solidFill>
          <a:ln w="3175" cap="flat" cmpd="sng" algn="ctr">
            <a:noFill/>
            <a:prstDash val="solid"/>
            <a:round/>
            <a:headEnd type="none" w="sm" len="sm"/>
            <a:tailEnd type="none" w="sm" len="sm"/>
          </a:ln>
          <a:effectLst/>
        </p:spPr>
        <p:txBody>
          <a:bodyPr vert="horz" wrap="square" lIns="18288" tIns="18288" rIns="18288" bIns="1828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Neo Sans Intel" pitchFamily="34" charset="0"/>
                <a:cs typeface="Arial" pitchFamily="34" charset="0"/>
              </a:rPr>
              <a:t>k8s*</a:t>
            </a:r>
          </a:p>
        </p:txBody>
      </p:sp>
      <p:sp>
        <p:nvSpPr>
          <p:cNvPr id="51" name="Rounded Rectangle 50"/>
          <p:cNvSpPr/>
          <p:nvPr/>
        </p:nvSpPr>
        <p:spPr>
          <a:xfrm>
            <a:off x="642727" y="5162325"/>
            <a:ext cx="5556510" cy="295357"/>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High Speed Networking</a:t>
            </a:r>
          </a:p>
        </p:txBody>
      </p:sp>
      <p:sp>
        <p:nvSpPr>
          <p:cNvPr id="36" name="Slide Number Placeholder 35"/>
          <p:cNvSpPr>
            <a:spLocks noGrp="1"/>
          </p:cNvSpPr>
          <p:nvPr>
            <p:ph type="sldNum" sz="quarter" idx="12"/>
          </p:nvPr>
        </p:nvSpPr>
        <p:spPr/>
        <p:txBody>
          <a:bodyPr/>
          <a:lstStyle/>
          <a:p>
            <a:fld id="{23DA1535-9662-4DA1-90E6-99F9E40A23BB}" type="slidenum">
              <a:rPr lang="en-US" smtClean="0"/>
              <a:t>9</a:t>
            </a:fld>
            <a:endParaRPr lang="en-US"/>
          </a:p>
        </p:txBody>
      </p:sp>
    </p:spTree>
    <p:extLst>
      <p:ext uri="{BB962C8B-B14F-4D97-AF65-F5344CB8AC3E}">
        <p14:creationId xmlns:p14="http://schemas.microsoft.com/office/powerpoint/2010/main" val="428760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5" grpId="0" animBg="1"/>
      <p:bldP spid="46" grpId="0" animBg="1"/>
      <p:bldP spid="47" grpId="0" animBg="1"/>
      <p:bldP spid="48" grpId="0" animBg="1"/>
      <p:bldP spid="4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c7f559a2-3a7a-4d5f-87df-bf951d207bf2"/>
</p:tagLst>
</file>

<file path=ppt/theme/theme1.xml><?xml version="1.0" encoding="utf-8"?>
<a:theme xmlns:a="http://schemas.openxmlformats.org/drawingml/2006/main" name="DPD-Preferred_Theme">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DPD-Preferred_Theme" id="{9A8AACFC-64A2-4FD4-9064-0F0B4313B3B6}" vid="{7FF30363-54B1-4B92-9B90-75C4197C1961}"/>
    </a:ext>
  </a:extLst>
</a:theme>
</file>

<file path=ppt/theme/theme2.xml><?xml version="1.0" encoding="utf-8"?>
<a:theme xmlns:a="http://schemas.openxmlformats.org/drawingml/2006/main" name="Main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2E1B9A4743114F9C6E4EBA0CF63729" ma:contentTypeVersion="1" ma:contentTypeDescription="Create a new document." ma:contentTypeScope="" ma:versionID="4879e9870fc0810bf725782b9a8de898">
  <xsd:schema xmlns:xsd="http://www.w3.org/2001/XMLSchema" xmlns:xs="http://www.w3.org/2001/XMLSchema" xmlns:p="http://schemas.microsoft.com/office/2006/metadata/properties" targetNamespace="http://schemas.microsoft.com/office/2006/metadata/properties" ma:root="true" ma:fieldsID="732aaa16d6fb43c22be930656d62d9a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7040A8-C898-40AC-9CB7-F261DE0B6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82C089-0427-4DA4-8CED-7C6A22B6848B}">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95BB7DF7-5861-42C2-8EB7-C4FFC1C649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DPD-Preferred_Theme</Template>
  <TotalTime>35863</TotalTime>
  <Words>3768</Words>
  <Application>Microsoft Office PowerPoint</Application>
  <PresentationFormat>Widescreen</PresentationFormat>
  <Paragraphs>743</Paragraphs>
  <Slides>39</Slides>
  <Notes>34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39</vt:i4>
      </vt:variant>
    </vt:vector>
  </HeadingPairs>
  <TitlesOfParts>
    <vt:vector size="53" baseType="lpstr">
      <vt:lpstr>Neo Sans Intel</vt:lpstr>
      <vt:lpstr>Overpass</vt:lpstr>
      <vt:lpstr>Overpass Light</vt:lpstr>
      <vt:lpstr>宋体</vt:lpstr>
      <vt:lpstr>Arial</vt:lpstr>
      <vt:lpstr>Arial Narrow</vt:lpstr>
      <vt:lpstr>Calibri</vt:lpstr>
      <vt:lpstr>Intel Clear</vt:lpstr>
      <vt:lpstr>Intel Clear Light</vt:lpstr>
      <vt:lpstr>Intel Clear Pro</vt:lpstr>
      <vt:lpstr>Times New Roman</vt:lpstr>
      <vt:lpstr>Wingdings</vt:lpstr>
      <vt:lpstr>DPD-Preferred_Theme</vt:lpstr>
      <vt:lpstr>Main Content</vt:lpstr>
      <vt:lpstr>Spark-PMoF: Accelerating Bigdata Analytics with Persistent Memory over Fabric</vt:lpstr>
      <vt:lpstr>Agenda</vt:lpstr>
      <vt:lpstr>Background and motivation</vt:lpstr>
      <vt:lpstr>Challenges of scaling Hadoop* Storage</vt:lpstr>
      <vt:lpstr>Discontinuity in bigdata infrastructure makes different solution</vt:lpstr>
      <vt:lpstr>Benefits of compute and storage disaggregation </vt:lpstr>
      <vt:lpstr>Bigdata analytics with disaggregated storage</vt:lpstr>
      <vt:lpstr>Disaggregation leads to performance regression </vt:lpstr>
      <vt:lpstr>Solution: A new in memory data accelerator layer </vt:lpstr>
      <vt:lpstr>Persistent Memory and RDMA</vt:lpstr>
      <vt:lpstr>IMDA Architecture </vt:lpstr>
      <vt:lpstr>Spark PMoF Design</vt:lpstr>
      <vt:lpstr>Shuffle </vt:lpstr>
      <vt:lpstr>Spark Shuffle Bottlenecks – Disk</vt:lpstr>
      <vt:lpstr>Spark Shuffle Bottlenecks - CPU</vt:lpstr>
      <vt:lpstr>Simply upgrade your HW might not be able to address the bottlenecks</vt:lpstr>
      <vt:lpstr>Spark-PMoF Design</vt:lpstr>
      <vt:lpstr>PMoF Design </vt:lpstr>
      <vt:lpstr>HPNL: High performance network library for bigdata applications </vt:lpstr>
      <vt:lpstr>Spark Shuffle Network Traffic - Netty</vt:lpstr>
      <vt:lpstr>Network Traffic in Shuffle Stage – HPNL (RDMA RMA)</vt:lpstr>
      <vt:lpstr>Shuffle Write Traffic – PMEM Based Shuffle</vt:lpstr>
      <vt:lpstr>Spark-PMoF Implementations </vt:lpstr>
      <vt:lpstr>Spark PMoF Performance </vt:lpstr>
      <vt:lpstr>Benchmark configuration </vt:lpstr>
      <vt:lpstr>Spark shuffle with PMoF - End-to-end time</vt:lpstr>
      <vt:lpstr>Spark shuffle with PMoF – stage 2</vt:lpstr>
      <vt:lpstr>Stage 2 performance breakdown (HDD+TCP/IP)</vt:lpstr>
      <vt:lpstr>Stage 2 performance breakdown (PMEM+RDMA)</vt:lpstr>
      <vt:lpstr>Spark PMoF with shuffle intensive workloads </vt:lpstr>
      <vt:lpstr>Resource utilization </vt:lpstr>
      <vt:lpstr>Other Usage Scenario </vt:lpstr>
      <vt:lpstr>Independent Shuffle solution </vt:lpstr>
      <vt:lpstr>Next: Spark PMoF components integration with external shuffle cluster</vt:lpstr>
      <vt:lpstr>Summary</vt:lpstr>
      <vt:lpstr>Summary</vt:lpstr>
      <vt:lpstr>Notices and Disclaimers</vt:lpstr>
      <vt:lpstr>Legal Information: Benchmark and Performance Disclaimers</vt:lpstr>
      <vt:lpstr>Rate today ’s session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 Yong</dc:creator>
  <cp:keywords>CTPClassification=CTP_IC:VisualMarkings=, CTPClassification=CTP_NWR:VisualMarkings=, CTPClassification=:VisualMarkings=, CTPClassification=CTP_PUBLIC:VisualMarkings=, CTPClassification=CTP_NT</cp:keywords>
  <cp:lastModifiedBy>Zhang, Jian</cp:lastModifiedBy>
  <cp:revision>1594</cp:revision>
  <dcterms:created xsi:type="dcterms:W3CDTF">2017-06-13T11:06:27Z</dcterms:created>
  <dcterms:modified xsi:type="dcterms:W3CDTF">2019-03-28T21:47:34Z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0x010100E62E1B9A4743114F9C6E4EBA0CF63729</vt:lpwstr>
  </property>
  <property fmtid="{D5CDD505-2E9C-101B-9397-08002B2CF9AE}" pid="3" name="TitusGUID">
    <vt:lpwstr>cbe40d6d-87fa-4554-a3e8-9d938d482e5d</vt:lpwstr>
  </property>
  <property fmtid="{D5CDD505-2E9C-101B-9397-08002B2CF9AE}" pid="4" name="CTP_BU">
    <vt:lpwstr>NA</vt:lpwstr>
  </property>
  <property fmtid="{D5CDD505-2E9C-101B-9397-08002B2CF9AE}" pid="5" name="CTP_TimeStamp">
    <vt:lpwstr>2019-03-28 21:47:34Z</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