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Hagrid Heavy" panose="020B0604020202020204" charset="0"/>
      <p:regular r:id="rId19"/>
    </p:embeddedFont>
    <p:embeddedFont>
      <p:font typeface="Hagrid Ultra-Bold" panose="020B0604020202020204" charset="0"/>
      <p:regular r:id="rId20"/>
    </p:embeddedFont>
    <p:embeddedFont>
      <p:font typeface="Roboto" panose="02000000000000000000" pitchFamily="2" charset="0"/>
      <p:regular r:id="rId21"/>
    </p:embeddedFont>
    <p:embeddedFont>
      <p:font typeface="Roboto Bold" panose="02000000000000000000"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80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2.sv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3F56"/>
        </a:solidFill>
        <a:effectLst/>
      </p:bgPr>
    </p:bg>
    <p:spTree>
      <p:nvGrpSpPr>
        <p:cNvPr id="1" name=""/>
        <p:cNvGrpSpPr/>
        <p:nvPr/>
      </p:nvGrpSpPr>
      <p:grpSpPr>
        <a:xfrm>
          <a:off x="0" y="0"/>
          <a:ext cx="0" cy="0"/>
          <a:chOff x="0" y="0"/>
          <a:chExt cx="0" cy="0"/>
        </a:xfrm>
      </p:grpSpPr>
      <p:sp>
        <p:nvSpPr>
          <p:cNvPr id="2" name="TextBox 2"/>
          <p:cNvSpPr txBox="1"/>
          <p:nvPr/>
        </p:nvSpPr>
        <p:spPr>
          <a:xfrm>
            <a:off x="1028700" y="4509929"/>
            <a:ext cx="16228082" cy="2515011"/>
          </a:xfrm>
          <a:prstGeom prst="rect">
            <a:avLst/>
          </a:prstGeom>
        </p:spPr>
        <p:txBody>
          <a:bodyPr lIns="0" tIns="0" rIns="0" bIns="0" rtlCol="0" anchor="t">
            <a:spAutoFit/>
          </a:bodyPr>
          <a:lstStyle/>
          <a:p>
            <a:pPr algn="ctr">
              <a:lnSpc>
                <a:spcPts val="19402"/>
              </a:lnSpc>
            </a:pPr>
            <a:r>
              <a:rPr lang="en-US" sz="13858">
                <a:solidFill>
                  <a:srgbClr val="F5E6CA"/>
                </a:solidFill>
                <a:latin typeface="Hagrid Heavy"/>
              </a:rPr>
              <a:t>SIMUTATION</a:t>
            </a:r>
          </a:p>
        </p:txBody>
      </p:sp>
      <p:sp>
        <p:nvSpPr>
          <p:cNvPr id="3" name="TextBox 3"/>
          <p:cNvSpPr txBox="1"/>
          <p:nvPr/>
        </p:nvSpPr>
        <p:spPr>
          <a:xfrm>
            <a:off x="3536621" y="2822091"/>
            <a:ext cx="11214757" cy="1964063"/>
          </a:xfrm>
          <a:prstGeom prst="rect">
            <a:avLst/>
          </a:prstGeom>
        </p:spPr>
        <p:txBody>
          <a:bodyPr lIns="0" tIns="0" rIns="0" bIns="0" rtlCol="0" anchor="t">
            <a:spAutoFit/>
          </a:bodyPr>
          <a:lstStyle/>
          <a:p>
            <a:pPr algn="ctr">
              <a:lnSpc>
                <a:spcPts val="15119"/>
              </a:lnSpc>
            </a:pPr>
            <a:r>
              <a:rPr lang="en-US" sz="10799">
                <a:solidFill>
                  <a:srgbClr val="F5E6CA"/>
                </a:solidFill>
                <a:latin typeface="Hagrid Heavy"/>
              </a:rPr>
              <a:t>FORCES 2D</a:t>
            </a:r>
          </a:p>
        </p:txBody>
      </p:sp>
      <p:grpSp>
        <p:nvGrpSpPr>
          <p:cNvPr id="4" name="Group 4"/>
          <p:cNvGrpSpPr/>
          <p:nvPr/>
        </p:nvGrpSpPr>
        <p:grpSpPr>
          <a:xfrm>
            <a:off x="1031218" y="7934949"/>
            <a:ext cx="16228082" cy="1323351"/>
            <a:chOff x="0" y="0"/>
            <a:chExt cx="3964388" cy="323284"/>
          </a:xfrm>
        </p:grpSpPr>
        <p:sp>
          <p:nvSpPr>
            <p:cNvPr id="5" name="Freeform 5"/>
            <p:cNvSpPr/>
            <p:nvPr/>
          </p:nvSpPr>
          <p:spPr>
            <a:xfrm>
              <a:off x="0" y="0"/>
              <a:ext cx="3964388" cy="323284"/>
            </a:xfrm>
            <a:custGeom>
              <a:avLst/>
              <a:gdLst/>
              <a:ahLst/>
              <a:cxnLst/>
              <a:rect l="l" t="t" r="r" b="b"/>
              <a:pathLst>
                <a:path w="3964388" h="323284">
                  <a:moveTo>
                    <a:pt x="0" y="0"/>
                  </a:moveTo>
                  <a:lnTo>
                    <a:pt x="3964388" y="0"/>
                  </a:lnTo>
                  <a:lnTo>
                    <a:pt x="3964388" y="323284"/>
                  </a:lnTo>
                  <a:lnTo>
                    <a:pt x="0" y="323284"/>
                  </a:lnTo>
                  <a:close/>
                </a:path>
              </a:pathLst>
            </a:custGeom>
            <a:solidFill>
              <a:srgbClr val="F5E6CA"/>
            </a:solidFill>
          </p:spPr>
          <p:txBody>
            <a:bodyPr/>
            <a:lstStyle/>
            <a:p>
              <a:endParaRPr lang="en-US"/>
            </a:p>
          </p:txBody>
        </p:sp>
        <p:sp>
          <p:nvSpPr>
            <p:cNvPr id="6" name="TextBox 6"/>
            <p:cNvSpPr txBox="1"/>
            <p:nvPr/>
          </p:nvSpPr>
          <p:spPr>
            <a:xfrm>
              <a:off x="0" y="-38100"/>
              <a:ext cx="3964388" cy="361384"/>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2010392" y="8374057"/>
            <a:ext cx="3295829" cy="391794"/>
          </a:xfrm>
          <a:prstGeom prst="rect">
            <a:avLst/>
          </a:prstGeom>
        </p:spPr>
        <p:txBody>
          <a:bodyPr lIns="0" tIns="0" rIns="0" bIns="0" rtlCol="0" anchor="t">
            <a:spAutoFit/>
          </a:bodyPr>
          <a:lstStyle/>
          <a:p>
            <a:pPr algn="l">
              <a:lnSpc>
                <a:spcPts val="3080"/>
              </a:lnSpc>
            </a:pPr>
            <a:r>
              <a:rPr lang="en-US" sz="2200">
                <a:solidFill>
                  <a:srgbClr val="343F56"/>
                </a:solidFill>
                <a:latin typeface="Hagrid Ultra-Bold"/>
              </a:rPr>
              <a:t>GROUP 22</a:t>
            </a:r>
          </a:p>
        </p:txBody>
      </p:sp>
      <p:sp>
        <p:nvSpPr>
          <p:cNvPr id="8" name="TextBox 8"/>
          <p:cNvSpPr txBox="1"/>
          <p:nvPr/>
        </p:nvSpPr>
        <p:spPr>
          <a:xfrm>
            <a:off x="9892026" y="8367877"/>
            <a:ext cx="9940810" cy="382269"/>
          </a:xfrm>
          <a:prstGeom prst="rect">
            <a:avLst/>
          </a:prstGeom>
        </p:spPr>
        <p:txBody>
          <a:bodyPr lIns="0" tIns="0" rIns="0" bIns="0" rtlCol="0" anchor="t">
            <a:spAutoFit/>
          </a:bodyPr>
          <a:lstStyle/>
          <a:p>
            <a:pPr algn="l">
              <a:lnSpc>
                <a:spcPts val="3080"/>
              </a:lnSpc>
            </a:pPr>
            <a:r>
              <a:rPr lang="en-US" sz="2200">
                <a:solidFill>
                  <a:srgbClr val="343F56"/>
                </a:solidFill>
                <a:latin typeface="Roboto"/>
              </a:rPr>
              <a:t>Supervisor: Mr. Tran The Hung</a:t>
            </a:r>
          </a:p>
        </p:txBody>
      </p:sp>
      <p:sp>
        <p:nvSpPr>
          <p:cNvPr id="9" name="Freeform 9"/>
          <p:cNvSpPr/>
          <p:nvPr/>
        </p:nvSpPr>
        <p:spPr>
          <a:xfrm>
            <a:off x="1383596" y="8415502"/>
            <a:ext cx="334644" cy="334644"/>
          </a:xfrm>
          <a:custGeom>
            <a:avLst/>
            <a:gdLst/>
            <a:ahLst/>
            <a:cxnLst/>
            <a:rect l="l" t="t" r="r" b="b"/>
            <a:pathLst>
              <a:path w="334644" h="334644">
                <a:moveTo>
                  <a:pt x="0" y="0"/>
                </a:moveTo>
                <a:lnTo>
                  <a:pt x="334644" y="0"/>
                </a:lnTo>
                <a:lnTo>
                  <a:pt x="334644" y="334645"/>
                </a:lnTo>
                <a:lnTo>
                  <a:pt x="0" y="3346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TextBox 10"/>
          <p:cNvSpPr txBox="1"/>
          <p:nvPr/>
        </p:nvSpPr>
        <p:spPr>
          <a:xfrm>
            <a:off x="6300244" y="1320444"/>
            <a:ext cx="5690030" cy="391794"/>
          </a:xfrm>
          <a:prstGeom prst="rect">
            <a:avLst/>
          </a:prstGeom>
        </p:spPr>
        <p:txBody>
          <a:bodyPr lIns="0" tIns="0" rIns="0" bIns="0" rtlCol="0" anchor="t">
            <a:spAutoFit/>
          </a:bodyPr>
          <a:lstStyle/>
          <a:p>
            <a:pPr algn="ctr">
              <a:lnSpc>
                <a:spcPts val="3080"/>
              </a:lnSpc>
            </a:pPr>
            <a:r>
              <a:rPr lang="en-US" sz="2200">
                <a:solidFill>
                  <a:srgbClr val="F5E6CA"/>
                </a:solidFill>
                <a:latin typeface="Hagrid Ultra-Bold"/>
              </a:rPr>
              <a:t>OBJECT-ORIENTED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E6CA"/>
        </a:solidFill>
        <a:effectLst/>
      </p:bgPr>
    </p:bg>
    <p:spTree>
      <p:nvGrpSpPr>
        <p:cNvPr id="1" name=""/>
        <p:cNvGrpSpPr/>
        <p:nvPr/>
      </p:nvGrpSpPr>
      <p:grpSpPr>
        <a:xfrm>
          <a:off x="0" y="0"/>
          <a:ext cx="0" cy="0"/>
          <a:chOff x="0" y="0"/>
          <a:chExt cx="0" cy="0"/>
        </a:xfrm>
      </p:grpSpPr>
      <p:sp>
        <p:nvSpPr>
          <p:cNvPr id="2" name="Freeform 2"/>
          <p:cNvSpPr/>
          <p:nvPr/>
        </p:nvSpPr>
        <p:spPr>
          <a:xfrm>
            <a:off x="1383596" y="8623839"/>
            <a:ext cx="334644" cy="334644"/>
          </a:xfrm>
          <a:custGeom>
            <a:avLst/>
            <a:gdLst/>
            <a:ahLst/>
            <a:cxnLst/>
            <a:rect l="l" t="t" r="r" b="b"/>
            <a:pathLst>
              <a:path w="334644" h="334644">
                <a:moveTo>
                  <a:pt x="0" y="0"/>
                </a:moveTo>
                <a:lnTo>
                  <a:pt x="334644" y="0"/>
                </a:lnTo>
                <a:lnTo>
                  <a:pt x="334644" y="334645"/>
                </a:lnTo>
                <a:lnTo>
                  <a:pt x="0" y="3346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AutoShape 3"/>
          <p:cNvSpPr/>
          <p:nvPr/>
        </p:nvSpPr>
        <p:spPr>
          <a:xfrm>
            <a:off x="1028700" y="2465378"/>
            <a:ext cx="16230600" cy="0"/>
          </a:xfrm>
          <a:prstGeom prst="line">
            <a:avLst/>
          </a:prstGeom>
          <a:ln w="38100" cap="flat">
            <a:solidFill>
              <a:srgbClr val="343F56"/>
            </a:solidFill>
            <a:prstDash val="solid"/>
            <a:headEnd type="none" w="sm" len="sm"/>
            <a:tailEnd type="none" w="sm" len="sm"/>
          </a:ln>
        </p:spPr>
        <p:txBody>
          <a:bodyPr/>
          <a:lstStyle/>
          <a:p>
            <a:endParaRPr lang="en-US"/>
          </a:p>
        </p:txBody>
      </p:sp>
      <p:sp>
        <p:nvSpPr>
          <p:cNvPr id="4" name="Freeform 4"/>
          <p:cNvSpPr/>
          <p:nvPr/>
        </p:nvSpPr>
        <p:spPr>
          <a:xfrm>
            <a:off x="1048951" y="3166677"/>
            <a:ext cx="334644" cy="334644"/>
          </a:xfrm>
          <a:custGeom>
            <a:avLst/>
            <a:gdLst/>
            <a:ahLst/>
            <a:cxnLst/>
            <a:rect l="l" t="t" r="r" b="b"/>
            <a:pathLst>
              <a:path w="334644" h="334644">
                <a:moveTo>
                  <a:pt x="0" y="0"/>
                </a:moveTo>
                <a:lnTo>
                  <a:pt x="334645" y="0"/>
                </a:lnTo>
                <a:lnTo>
                  <a:pt x="334645" y="334645"/>
                </a:lnTo>
                <a:lnTo>
                  <a:pt x="0" y="3346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9557295" y="4223477"/>
            <a:ext cx="334644" cy="334644"/>
          </a:xfrm>
          <a:custGeom>
            <a:avLst/>
            <a:gdLst/>
            <a:ahLst/>
            <a:cxnLst/>
            <a:rect l="l" t="t" r="r" b="b"/>
            <a:pathLst>
              <a:path w="334644" h="334644">
                <a:moveTo>
                  <a:pt x="0" y="0"/>
                </a:moveTo>
                <a:lnTo>
                  <a:pt x="334645" y="0"/>
                </a:lnTo>
                <a:lnTo>
                  <a:pt x="334645" y="334644"/>
                </a:lnTo>
                <a:lnTo>
                  <a:pt x="0" y="3346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0187215" y="3591954"/>
            <a:ext cx="7352060" cy="5462336"/>
          </a:xfrm>
          <a:custGeom>
            <a:avLst/>
            <a:gdLst/>
            <a:ahLst/>
            <a:cxnLst/>
            <a:rect l="l" t="t" r="r" b="b"/>
            <a:pathLst>
              <a:path w="7352060" h="5462336">
                <a:moveTo>
                  <a:pt x="0" y="0"/>
                </a:moveTo>
                <a:lnTo>
                  <a:pt x="7352060" y="0"/>
                </a:lnTo>
                <a:lnTo>
                  <a:pt x="7352060" y="5462337"/>
                </a:lnTo>
                <a:lnTo>
                  <a:pt x="0" y="5462337"/>
                </a:lnTo>
                <a:lnTo>
                  <a:pt x="0" y="0"/>
                </a:lnTo>
                <a:close/>
              </a:path>
            </a:pathLst>
          </a:custGeom>
          <a:blipFill>
            <a:blip r:embed="rId6"/>
            <a:stretch>
              <a:fillRect/>
            </a:stretch>
          </a:blipFill>
        </p:spPr>
        <p:txBody>
          <a:bodyPr/>
          <a:lstStyle/>
          <a:p>
            <a:endParaRPr lang="en-US"/>
          </a:p>
        </p:txBody>
      </p:sp>
      <p:sp>
        <p:nvSpPr>
          <p:cNvPr id="7" name="TextBox 7"/>
          <p:cNvSpPr txBox="1"/>
          <p:nvPr/>
        </p:nvSpPr>
        <p:spPr>
          <a:xfrm>
            <a:off x="1216273" y="713807"/>
            <a:ext cx="16043027" cy="1369061"/>
          </a:xfrm>
          <a:prstGeom prst="rect">
            <a:avLst/>
          </a:prstGeom>
        </p:spPr>
        <p:txBody>
          <a:bodyPr lIns="0" tIns="0" rIns="0" bIns="0" rtlCol="0" anchor="t">
            <a:spAutoFit/>
          </a:bodyPr>
          <a:lstStyle/>
          <a:p>
            <a:pPr algn="ctr">
              <a:lnSpc>
                <a:spcPts val="10639"/>
              </a:lnSpc>
            </a:pPr>
            <a:r>
              <a:rPr lang="en-US" sz="7599">
                <a:solidFill>
                  <a:srgbClr val="343F56"/>
                </a:solidFill>
                <a:latin typeface="Hagrid Heavy"/>
              </a:rPr>
              <a:t>OOP PRINCIPLES IN PROJECT</a:t>
            </a:r>
          </a:p>
        </p:txBody>
      </p:sp>
      <p:sp>
        <p:nvSpPr>
          <p:cNvPr id="8" name="TextBox 8"/>
          <p:cNvSpPr txBox="1"/>
          <p:nvPr/>
        </p:nvSpPr>
        <p:spPr>
          <a:xfrm>
            <a:off x="2010392" y="8582394"/>
            <a:ext cx="3717076" cy="397510"/>
          </a:xfrm>
          <a:prstGeom prst="rect">
            <a:avLst/>
          </a:prstGeom>
        </p:spPr>
        <p:txBody>
          <a:bodyPr lIns="0" tIns="0" rIns="0" bIns="0" rtlCol="0" anchor="t">
            <a:spAutoFit/>
          </a:bodyPr>
          <a:lstStyle/>
          <a:p>
            <a:pPr algn="l">
              <a:lnSpc>
                <a:spcPts val="3080"/>
              </a:lnSpc>
            </a:pPr>
            <a:r>
              <a:rPr lang="en-US" sz="2200">
                <a:solidFill>
                  <a:srgbClr val="F5E6CA"/>
                </a:solidFill>
                <a:latin typeface="Hagrid Ultra-Bold"/>
              </a:rPr>
              <a:t>BY CLAUDIA ALVES</a:t>
            </a:r>
          </a:p>
        </p:txBody>
      </p:sp>
      <p:sp>
        <p:nvSpPr>
          <p:cNvPr id="9" name="TextBox 9"/>
          <p:cNvSpPr txBox="1"/>
          <p:nvPr/>
        </p:nvSpPr>
        <p:spPr>
          <a:xfrm>
            <a:off x="1734179" y="3039504"/>
            <a:ext cx="6018873" cy="552450"/>
          </a:xfrm>
          <a:prstGeom prst="rect">
            <a:avLst/>
          </a:prstGeom>
        </p:spPr>
        <p:txBody>
          <a:bodyPr lIns="0" tIns="0" rIns="0" bIns="0" rtlCol="0" anchor="t">
            <a:spAutoFit/>
          </a:bodyPr>
          <a:lstStyle/>
          <a:p>
            <a:pPr algn="l">
              <a:lnSpc>
                <a:spcPts val="4200"/>
              </a:lnSpc>
            </a:pPr>
            <a:r>
              <a:rPr lang="en-US" sz="3000">
                <a:solidFill>
                  <a:srgbClr val="343F56"/>
                </a:solidFill>
                <a:latin typeface="Hagrid Heavy"/>
              </a:rPr>
              <a:t>INHERITANCE</a:t>
            </a:r>
          </a:p>
        </p:txBody>
      </p:sp>
      <p:sp>
        <p:nvSpPr>
          <p:cNvPr id="10" name="TextBox 10"/>
          <p:cNvSpPr txBox="1"/>
          <p:nvPr/>
        </p:nvSpPr>
        <p:spPr>
          <a:xfrm>
            <a:off x="9891940" y="2857115"/>
            <a:ext cx="4683643" cy="552450"/>
          </a:xfrm>
          <a:prstGeom prst="rect">
            <a:avLst/>
          </a:prstGeom>
        </p:spPr>
        <p:txBody>
          <a:bodyPr lIns="0" tIns="0" rIns="0" bIns="0" rtlCol="0" anchor="t">
            <a:spAutoFit/>
          </a:bodyPr>
          <a:lstStyle/>
          <a:p>
            <a:pPr algn="l">
              <a:lnSpc>
                <a:spcPts val="4200"/>
              </a:lnSpc>
            </a:pPr>
            <a:r>
              <a:rPr lang="en-US" sz="3000">
                <a:solidFill>
                  <a:srgbClr val="343F56"/>
                </a:solidFill>
                <a:latin typeface="Hagrid Heavy"/>
              </a:rPr>
              <a:t>EXAMPLE</a:t>
            </a:r>
          </a:p>
        </p:txBody>
      </p:sp>
      <p:sp>
        <p:nvSpPr>
          <p:cNvPr id="11" name="TextBox 11"/>
          <p:cNvSpPr txBox="1"/>
          <p:nvPr/>
        </p:nvSpPr>
        <p:spPr>
          <a:xfrm>
            <a:off x="1028700" y="4343174"/>
            <a:ext cx="6783297" cy="2725419"/>
          </a:xfrm>
          <a:prstGeom prst="rect">
            <a:avLst/>
          </a:prstGeom>
        </p:spPr>
        <p:txBody>
          <a:bodyPr lIns="0" tIns="0" rIns="0" bIns="0" rtlCol="0" anchor="t">
            <a:spAutoFit/>
          </a:bodyPr>
          <a:lstStyle/>
          <a:p>
            <a:pPr marL="474984" lvl="1" indent="-237492" algn="l">
              <a:lnSpc>
                <a:spcPts val="3080"/>
              </a:lnSpc>
              <a:buFont typeface="Arial"/>
              <a:buChar char="•"/>
            </a:pPr>
            <a:r>
              <a:rPr lang="en-US" sz="2200">
                <a:solidFill>
                  <a:srgbClr val="000000"/>
                </a:solidFill>
                <a:latin typeface="Roboto"/>
              </a:rPr>
              <a:t>Inheritance allows the creation of new classes based on existing classes. </a:t>
            </a:r>
          </a:p>
          <a:p>
            <a:pPr marL="474984" lvl="1" indent="-237492" algn="l">
              <a:lnSpc>
                <a:spcPts val="3080"/>
              </a:lnSpc>
              <a:buFont typeface="Arial"/>
              <a:buChar char="•"/>
            </a:pPr>
            <a:r>
              <a:rPr lang="en-US" sz="2200">
                <a:solidFill>
                  <a:srgbClr val="000000"/>
                </a:solidFill>
                <a:latin typeface="Roboto"/>
              </a:rPr>
              <a:t>The new class, called a subclass, inherits attributes and methods from the existing class, known as the superclass.</a:t>
            </a:r>
          </a:p>
          <a:p>
            <a:pPr marL="474984" lvl="1" indent="-237492" algn="l">
              <a:lnSpc>
                <a:spcPts val="3080"/>
              </a:lnSpc>
              <a:buFont typeface="Arial"/>
              <a:buChar char="•"/>
            </a:pPr>
            <a:r>
              <a:rPr lang="en-US" sz="2200">
                <a:solidFill>
                  <a:srgbClr val="000000"/>
                </a:solidFill>
                <a:latin typeface="Roboto"/>
              </a:rPr>
              <a:t> This promotes code reuse, reduces redundancy, and enhances the extensibility of the program.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E6CA"/>
        </a:solidFill>
        <a:effectLst/>
      </p:bgPr>
    </p:bg>
    <p:spTree>
      <p:nvGrpSpPr>
        <p:cNvPr id="1" name=""/>
        <p:cNvGrpSpPr/>
        <p:nvPr/>
      </p:nvGrpSpPr>
      <p:grpSpPr>
        <a:xfrm>
          <a:off x="0" y="0"/>
          <a:ext cx="0" cy="0"/>
          <a:chOff x="0" y="0"/>
          <a:chExt cx="0" cy="0"/>
        </a:xfrm>
      </p:grpSpPr>
      <p:sp>
        <p:nvSpPr>
          <p:cNvPr id="2" name="Freeform 2"/>
          <p:cNvSpPr/>
          <p:nvPr/>
        </p:nvSpPr>
        <p:spPr>
          <a:xfrm>
            <a:off x="1383596" y="8623839"/>
            <a:ext cx="334644" cy="334644"/>
          </a:xfrm>
          <a:custGeom>
            <a:avLst/>
            <a:gdLst/>
            <a:ahLst/>
            <a:cxnLst/>
            <a:rect l="l" t="t" r="r" b="b"/>
            <a:pathLst>
              <a:path w="334644" h="334644">
                <a:moveTo>
                  <a:pt x="0" y="0"/>
                </a:moveTo>
                <a:lnTo>
                  <a:pt x="334644" y="0"/>
                </a:lnTo>
                <a:lnTo>
                  <a:pt x="334644" y="334645"/>
                </a:lnTo>
                <a:lnTo>
                  <a:pt x="0" y="3346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AutoShape 3"/>
          <p:cNvSpPr/>
          <p:nvPr/>
        </p:nvSpPr>
        <p:spPr>
          <a:xfrm>
            <a:off x="1028700" y="2465378"/>
            <a:ext cx="16230600" cy="0"/>
          </a:xfrm>
          <a:prstGeom prst="line">
            <a:avLst/>
          </a:prstGeom>
          <a:ln w="38100" cap="flat">
            <a:solidFill>
              <a:srgbClr val="343F56"/>
            </a:solidFill>
            <a:prstDash val="solid"/>
            <a:headEnd type="none" w="sm" len="sm"/>
            <a:tailEnd type="none" w="sm" len="sm"/>
          </a:ln>
        </p:spPr>
        <p:txBody>
          <a:bodyPr/>
          <a:lstStyle/>
          <a:p>
            <a:endParaRPr lang="en-US"/>
          </a:p>
        </p:txBody>
      </p:sp>
      <p:sp>
        <p:nvSpPr>
          <p:cNvPr id="4" name="Freeform 4"/>
          <p:cNvSpPr/>
          <p:nvPr/>
        </p:nvSpPr>
        <p:spPr>
          <a:xfrm>
            <a:off x="1048951" y="3166677"/>
            <a:ext cx="334644" cy="334644"/>
          </a:xfrm>
          <a:custGeom>
            <a:avLst/>
            <a:gdLst/>
            <a:ahLst/>
            <a:cxnLst/>
            <a:rect l="l" t="t" r="r" b="b"/>
            <a:pathLst>
              <a:path w="334644" h="334644">
                <a:moveTo>
                  <a:pt x="0" y="0"/>
                </a:moveTo>
                <a:lnTo>
                  <a:pt x="334645" y="0"/>
                </a:lnTo>
                <a:lnTo>
                  <a:pt x="334645" y="334645"/>
                </a:lnTo>
                <a:lnTo>
                  <a:pt x="0" y="3346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8031508" y="3109332"/>
            <a:ext cx="334644" cy="334644"/>
          </a:xfrm>
          <a:custGeom>
            <a:avLst/>
            <a:gdLst/>
            <a:ahLst/>
            <a:cxnLst/>
            <a:rect l="l" t="t" r="r" b="b"/>
            <a:pathLst>
              <a:path w="334644" h="334644">
                <a:moveTo>
                  <a:pt x="0" y="0"/>
                </a:moveTo>
                <a:lnTo>
                  <a:pt x="334645" y="0"/>
                </a:lnTo>
                <a:lnTo>
                  <a:pt x="334645" y="334645"/>
                </a:lnTo>
                <a:lnTo>
                  <a:pt x="0" y="3346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TextBox 6"/>
          <p:cNvSpPr txBox="1"/>
          <p:nvPr/>
        </p:nvSpPr>
        <p:spPr>
          <a:xfrm>
            <a:off x="1216273" y="713807"/>
            <a:ext cx="16043027" cy="1369061"/>
          </a:xfrm>
          <a:prstGeom prst="rect">
            <a:avLst/>
          </a:prstGeom>
        </p:spPr>
        <p:txBody>
          <a:bodyPr lIns="0" tIns="0" rIns="0" bIns="0" rtlCol="0" anchor="t">
            <a:spAutoFit/>
          </a:bodyPr>
          <a:lstStyle/>
          <a:p>
            <a:pPr algn="ctr">
              <a:lnSpc>
                <a:spcPts val="10639"/>
              </a:lnSpc>
            </a:pPr>
            <a:r>
              <a:rPr lang="en-US" sz="7599">
                <a:solidFill>
                  <a:srgbClr val="343F56"/>
                </a:solidFill>
                <a:latin typeface="Hagrid Heavy"/>
              </a:rPr>
              <a:t>OOP PRINCIPLES IN PROJECT</a:t>
            </a:r>
          </a:p>
        </p:txBody>
      </p:sp>
      <p:sp>
        <p:nvSpPr>
          <p:cNvPr id="7" name="TextBox 7"/>
          <p:cNvSpPr txBox="1"/>
          <p:nvPr/>
        </p:nvSpPr>
        <p:spPr>
          <a:xfrm>
            <a:off x="2010392" y="8582394"/>
            <a:ext cx="3717076" cy="397510"/>
          </a:xfrm>
          <a:prstGeom prst="rect">
            <a:avLst/>
          </a:prstGeom>
        </p:spPr>
        <p:txBody>
          <a:bodyPr lIns="0" tIns="0" rIns="0" bIns="0" rtlCol="0" anchor="t">
            <a:spAutoFit/>
          </a:bodyPr>
          <a:lstStyle/>
          <a:p>
            <a:pPr algn="l">
              <a:lnSpc>
                <a:spcPts val="3080"/>
              </a:lnSpc>
            </a:pPr>
            <a:r>
              <a:rPr lang="en-US" sz="2200">
                <a:solidFill>
                  <a:srgbClr val="F5E6CA"/>
                </a:solidFill>
                <a:latin typeface="Hagrid Ultra-Bold"/>
              </a:rPr>
              <a:t>BY CLAUDIA ALVES</a:t>
            </a:r>
          </a:p>
        </p:txBody>
      </p:sp>
      <p:sp>
        <p:nvSpPr>
          <p:cNvPr id="8" name="TextBox 8"/>
          <p:cNvSpPr txBox="1"/>
          <p:nvPr/>
        </p:nvSpPr>
        <p:spPr>
          <a:xfrm>
            <a:off x="1734179" y="3039504"/>
            <a:ext cx="6018873" cy="552450"/>
          </a:xfrm>
          <a:prstGeom prst="rect">
            <a:avLst/>
          </a:prstGeom>
        </p:spPr>
        <p:txBody>
          <a:bodyPr lIns="0" tIns="0" rIns="0" bIns="0" rtlCol="0" anchor="t">
            <a:spAutoFit/>
          </a:bodyPr>
          <a:lstStyle/>
          <a:p>
            <a:pPr algn="l">
              <a:lnSpc>
                <a:spcPts val="4200"/>
              </a:lnSpc>
            </a:pPr>
            <a:r>
              <a:rPr lang="en-US" sz="3000">
                <a:solidFill>
                  <a:srgbClr val="343F56"/>
                </a:solidFill>
                <a:latin typeface="Hagrid Heavy"/>
              </a:rPr>
              <a:t>POLYMORPHISM</a:t>
            </a:r>
          </a:p>
        </p:txBody>
      </p:sp>
      <p:sp>
        <p:nvSpPr>
          <p:cNvPr id="9" name="TextBox 9"/>
          <p:cNvSpPr txBox="1"/>
          <p:nvPr/>
        </p:nvSpPr>
        <p:spPr>
          <a:xfrm>
            <a:off x="8590583" y="2967092"/>
            <a:ext cx="4683643" cy="552450"/>
          </a:xfrm>
          <a:prstGeom prst="rect">
            <a:avLst/>
          </a:prstGeom>
        </p:spPr>
        <p:txBody>
          <a:bodyPr lIns="0" tIns="0" rIns="0" bIns="0" rtlCol="0" anchor="t">
            <a:spAutoFit/>
          </a:bodyPr>
          <a:lstStyle/>
          <a:p>
            <a:pPr algn="l">
              <a:lnSpc>
                <a:spcPts val="4200"/>
              </a:lnSpc>
            </a:pPr>
            <a:r>
              <a:rPr lang="en-US" sz="3000">
                <a:solidFill>
                  <a:srgbClr val="343F56"/>
                </a:solidFill>
                <a:latin typeface="Hagrid Heavy"/>
              </a:rPr>
              <a:t>EXAMPLES</a:t>
            </a:r>
          </a:p>
        </p:txBody>
      </p:sp>
      <p:sp>
        <p:nvSpPr>
          <p:cNvPr id="10" name="TextBox 10"/>
          <p:cNvSpPr txBox="1"/>
          <p:nvPr/>
        </p:nvSpPr>
        <p:spPr>
          <a:xfrm>
            <a:off x="683118" y="4273503"/>
            <a:ext cx="6783297" cy="3115944"/>
          </a:xfrm>
          <a:prstGeom prst="rect">
            <a:avLst/>
          </a:prstGeom>
        </p:spPr>
        <p:txBody>
          <a:bodyPr lIns="0" tIns="0" rIns="0" bIns="0" rtlCol="0" anchor="t">
            <a:spAutoFit/>
          </a:bodyPr>
          <a:lstStyle/>
          <a:p>
            <a:pPr marL="474984" lvl="1" indent="-237492" algn="l">
              <a:lnSpc>
                <a:spcPts val="3080"/>
              </a:lnSpc>
              <a:buFont typeface="Arial"/>
              <a:buChar char="•"/>
            </a:pPr>
            <a:r>
              <a:rPr lang="en-US" sz="2200">
                <a:solidFill>
                  <a:srgbClr val="000000"/>
                </a:solidFill>
                <a:latin typeface="Roboto"/>
              </a:rPr>
              <a:t>Polymorphism enables objects of different classes to be treated as objects of a common superclass. It allows the same method to behave differently based on the object it is called on. </a:t>
            </a:r>
          </a:p>
          <a:p>
            <a:pPr marL="474984" lvl="1" indent="-237492" algn="l">
              <a:lnSpc>
                <a:spcPts val="3080"/>
              </a:lnSpc>
              <a:buFont typeface="Arial"/>
              <a:buChar char="•"/>
            </a:pPr>
            <a:r>
              <a:rPr lang="en-US" sz="2200">
                <a:solidFill>
                  <a:srgbClr val="000000"/>
                </a:solidFill>
                <a:latin typeface="Roboto"/>
              </a:rPr>
              <a:t>Polymorphism can be achieved through method overloading and method overriding, providing flexibility and enhancing the program's extensibility.</a:t>
            </a:r>
          </a:p>
        </p:txBody>
      </p:sp>
      <p:sp>
        <p:nvSpPr>
          <p:cNvPr id="11" name="Freeform 11"/>
          <p:cNvSpPr/>
          <p:nvPr/>
        </p:nvSpPr>
        <p:spPr>
          <a:xfrm>
            <a:off x="8129322" y="4071992"/>
            <a:ext cx="7704989" cy="1411601"/>
          </a:xfrm>
          <a:custGeom>
            <a:avLst/>
            <a:gdLst/>
            <a:ahLst/>
            <a:cxnLst/>
            <a:rect l="l" t="t" r="r" b="b"/>
            <a:pathLst>
              <a:path w="7704989" h="1411601">
                <a:moveTo>
                  <a:pt x="0" y="0"/>
                </a:moveTo>
                <a:lnTo>
                  <a:pt x="7704989" y="0"/>
                </a:lnTo>
                <a:lnTo>
                  <a:pt x="7704989" y="1411601"/>
                </a:lnTo>
                <a:lnTo>
                  <a:pt x="0" y="1411601"/>
                </a:lnTo>
                <a:lnTo>
                  <a:pt x="0" y="0"/>
                </a:lnTo>
                <a:close/>
              </a:path>
            </a:pathLst>
          </a:custGeom>
          <a:blipFill>
            <a:blip r:embed="rId6"/>
            <a:stretch>
              <a:fillRect/>
            </a:stretch>
          </a:blipFill>
        </p:spPr>
        <p:txBody>
          <a:bodyPr/>
          <a:lstStyle/>
          <a:p>
            <a:endParaRPr lang="en-US"/>
          </a:p>
        </p:txBody>
      </p:sp>
      <p:sp>
        <p:nvSpPr>
          <p:cNvPr id="12" name="Freeform 12"/>
          <p:cNvSpPr/>
          <p:nvPr/>
        </p:nvSpPr>
        <p:spPr>
          <a:xfrm>
            <a:off x="8129322" y="5855288"/>
            <a:ext cx="9431587" cy="1487323"/>
          </a:xfrm>
          <a:custGeom>
            <a:avLst/>
            <a:gdLst/>
            <a:ahLst/>
            <a:cxnLst/>
            <a:rect l="l" t="t" r="r" b="b"/>
            <a:pathLst>
              <a:path w="9431587" h="1487323">
                <a:moveTo>
                  <a:pt x="0" y="0"/>
                </a:moveTo>
                <a:lnTo>
                  <a:pt x="9431587" y="0"/>
                </a:lnTo>
                <a:lnTo>
                  <a:pt x="9431587" y="1487323"/>
                </a:lnTo>
                <a:lnTo>
                  <a:pt x="0" y="1487323"/>
                </a:lnTo>
                <a:lnTo>
                  <a:pt x="0" y="0"/>
                </a:lnTo>
                <a:close/>
              </a:path>
            </a:pathLst>
          </a:custGeom>
          <a:blipFill>
            <a:blip r:embed="rId7"/>
            <a:stretch>
              <a:fillRect/>
            </a:stretch>
          </a:blipFill>
        </p:spPr>
        <p:txBody>
          <a:bodyPr/>
          <a:lstStyle/>
          <a:p>
            <a:endParaRPr lang="en-US"/>
          </a:p>
        </p:txBody>
      </p:sp>
      <p:sp>
        <p:nvSpPr>
          <p:cNvPr id="13" name="Freeform 13"/>
          <p:cNvSpPr/>
          <p:nvPr/>
        </p:nvSpPr>
        <p:spPr>
          <a:xfrm>
            <a:off x="8129322" y="8172385"/>
            <a:ext cx="10049313" cy="1085915"/>
          </a:xfrm>
          <a:custGeom>
            <a:avLst/>
            <a:gdLst/>
            <a:ahLst/>
            <a:cxnLst/>
            <a:rect l="l" t="t" r="r" b="b"/>
            <a:pathLst>
              <a:path w="10049313" h="1085915">
                <a:moveTo>
                  <a:pt x="0" y="0"/>
                </a:moveTo>
                <a:lnTo>
                  <a:pt x="10049312" y="0"/>
                </a:lnTo>
                <a:lnTo>
                  <a:pt x="10049312" y="1085915"/>
                </a:lnTo>
                <a:lnTo>
                  <a:pt x="0" y="1085915"/>
                </a:lnTo>
                <a:lnTo>
                  <a:pt x="0" y="0"/>
                </a:lnTo>
                <a:close/>
              </a:path>
            </a:pathLst>
          </a:custGeom>
          <a:blipFill>
            <a:blip r:embed="rId8"/>
            <a:stretch>
              <a:fillRect/>
            </a:stretch>
          </a:blipFill>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E6CA"/>
        </a:solidFill>
        <a:effectLst/>
      </p:bgPr>
    </p:bg>
    <p:spTree>
      <p:nvGrpSpPr>
        <p:cNvPr id="1" name=""/>
        <p:cNvGrpSpPr/>
        <p:nvPr/>
      </p:nvGrpSpPr>
      <p:grpSpPr>
        <a:xfrm>
          <a:off x="0" y="0"/>
          <a:ext cx="0" cy="0"/>
          <a:chOff x="0" y="0"/>
          <a:chExt cx="0" cy="0"/>
        </a:xfrm>
      </p:grpSpPr>
      <p:sp>
        <p:nvSpPr>
          <p:cNvPr id="2" name="Freeform 2"/>
          <p:cNvSpPr/>
          <p:nvPr/>
        </p:nvSpPr>
        <p:spPr>
          <a:xfrm>
            <a:off x="1383596" y="8623839"/>
            <a:ext cx="334644" cy="334644"/>
          </a:xfrm>
          <a:custGeom>
            <a:avLst/>
            <a:gdLst/>
            <a:ahLst/>
            <a:cxnLst/>
            <a:rect l="l" t="t" r="r" b="b"/>
            <a:pathLst>
              <a:path w="334644" h="334644">
                <a:moveTo>
                  <a:pt x="0" y="0"/>
                </a:moveTo>
                <a:lnTo>
                  <a:pt x="334644" y="0"/>
                </a:lnTo>
                <a:lnTo>
                  <a:pt x="334644" y="334645"/>
                </a:lnTo>
                <a:lnTo>
                  <a:pt x="0" y="3346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AutoShape 3"/>
          <p:cNvSpPr/>
          <p:nvPr/>
        </p:nvSpPr>
        <p:spPr>
          <a:xfrm>
            <a:off x="1028700" y="2465378"/>
            <a:ext cx="16230600" cy="0"/>
          </a:xfrm>
          <a:prstGeom prst="line">
            <a:avLst/>
          </a:prstGeom>
          <a:ln w="38100" cap="flat">
            <a:solidFill>
              <a:srgbClr val="343F56"/>
            </a:solidFill>
            <a:prstDash val="solid"/>
            <a:headEnd type="none" w="sm" len="sm"/>
            <a:tailEnd type="none" w="sm" len="sm"/>
          </a:ln>
        </p:spPr>
        <p:txBody>
          <a:bodyPr/>
          <a:lstStyle/>
          <a:p>
            <a:endParaRPr lang="en-US"/>
          </a:p>
        </p:txBody>
      </p:sp>
      <p:sp>
        <p:nvSpPr>
          <p:cNvPr id="4" name="Freeform 4"/>
          <p:cNvSpPr/>
          <p:nvPr/>
        </p:nvSpPr>
        <p:spPr>
          <a:xfrm>
            <a:off x="1048951" y="3166677"/>
            <a:ext cx="334644" cy="334644"/>
          </a:xfrm>
          <a:custGeom>
            <a:avLst/>
            <a:gdLst/>
            <a:ahLst/>
            <a:cxnLst/>
            <a:rect l="l" t="t" r="r" b="b"/>
            <a:pathLst>
              <a:path w="334644" h="334644">
                <a:moveTo>
                  <a:pt x="0" y="0"/>
                </a:moveTo>
                <a:lnTo>
                  <a:pt x="334645" y="0"/>
                </a:lnTo>
                <a:lnTo>
                  <a:pt x="334645" y="334645"/>
                </a:lnTo>
                <a:lnTo>
                  <a:pt x="0" y="3346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9747155" y="3181745"/>
            <a:ext cx="334644" cy="334644"/>
          </a:xfrm>
          <a:custGeom>
            <a:avLst/>
            <a:gdLst/>
            <a:ahLst/>
            <a:cxnLst/>
            <a:rect l="l" t="t" r="r" b="b"/>
            <a:pathLst>
              <a:path w="334644" h="334644">
                <a:moveTo>
                  <a:pt x="0" y="0"/>
                </a:moveTo>
                <a:lnTo>
                  <a:pt x="334644" y="0"/>
                </a:lnTo>
                <a:lnTo>
                  <a:pt x="334644" y="334644"/>
                </a:lnTo>
                <a:lnTo>
                  <a:pt x="0" y="3346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TextBox 6"/>
          <p:cNvSpPr txBox="1"/>
          <p:nvPr/>
        </p:nvSpPr>
        <p:spPr>
          <a:xfrm>
            <a:off x="1216273" y="713807"/>
            <a:ext cx="16043027" cy="1369061"/>
          </a:xfrm>
          <a:prstGeom prst="rect">
            <a:avLst/>
          </a:prstGeom>
        </p:spPr>
        <p:txBody>
          <a:bodyPr lIns="0" tIns="0" rIns="0" bIns="0" rtlCol="0" anchor="t">
            <a:spAutoFit/>
          </a:bodyPr>
          <a:lstStyle/>
          <a:p>
            <a:pPr algn="ctr">
              <a:lnSpc>
                <a:spcPts val="10639"/>
              </a:lnSpc>
            </a:pPr>
            <a:r>
              <a:rPr lang="en-US" sz="7599">
                <a:solidFill>
                  <a:srgbClr val="343F56"/>
                </a:solidFill>
                <a:latin typeface="Hagrid Heavy"/>
              </a:rPr>
              <a:t>OOP PRINCIPLES IN PROJECT</a:t>
            </a:r>
          </a:p>
        </p:txBody>
      </p:sp>
      <p:sp>
        <p:nvSpPr>
          <p:cNvPr id="7" name="TextBox 7"/>
          <p:cNvSpPr txBox="1"/>
          <p:nvPr/>
        </p:nvSpPr>
        <p:spPr>
          <a:xfrm>
            <a:off x="2010392" y="8582394"/>
            <a:ext cx="3717076" cy="397510"/>
          </a:xfrm>
          <a:prstGeom prst="rect">
            <a:avLst/>
          </a:prstGeom>
        </p:spPr>
        <p:txBody>
          <a:bodyPr lIns="0" tIns="0" rIns="0" bIns="0" rtlCol="0" anchor="t">
            <a:spAutoFit/>
          </a:bodyPr>
          <a:lstStyle/>
          <a:p>
            <a:pPr algn="l">
              <a:lnSpc>
                <a:spcPts val="3080"/>
              </a:lnSpc>
            </a:pPr>
            <a:r>
              <a:rPr lang="en-US" sz="2200" dirty="0">
                <a:solidFill>
                  <a:srgbClr val="F5E6CA"/>
                </a:solidFill>
                <a:latin typeface="Hagrid Ultra-Bold"/>
              </a:rPr>
              <a:t>BY CLAUDIA ALVES</a:t>
            </a:r>
          </a:p>
        </p:txBody>
      </p:sp>
      <p:sp>
        <p:nvSpPr>
          <p:cNvPr id="8" name="TextBox 8"/>
          <p:cNvSpPr txBox="1"/>
          <p:nvPr/>
        </p:nvSpPr>
        <p:spPr>
          <a:xfrm>
            <a:off x="1734179" y="3039504"/>
            <a:ext cx="6018873" cy="552450"/>
          </a:xfrm>
          <a:prstGeom prst="rect">
            <a:avLst/>
          </a:prstGeom>
        </p:spPr>
        <p:txBody>
          <a:bodyPr lIns="0" tIns="0" rIns="0" bIns="0" rtlCol="0" anchor="t">
            <a:spAutoFit/>
          </a:bodyPr>
          <a:lstStyle/>
          <a:p>
            <a:pPr algn="l">
              <a:lnSpc>
                <a:spcPts val="4200"/>
              </a:lnSpc>
            </a:pPr>
            <a:r>
              <a:rPr lang="en-US" sz="3000">
                <a:solidFill>
                  <a:srgbClr val="343F56"/>
                </a:solidFill>
                <a:latin typeface="Hagrid Heavy"/>
              </a:rPr>
              <a:t>ABSTRACTION</a:t>
            </a:r>
          </a:p>
        </p:txBody>
      </p:sp>
      <p:sp>
        <p:nvSpPr>
          <p:cNvPr id="9" name="TextBox 9"/>
          <p:cNvSpPr txBox="1"/>
          <p:nvPr/>
        </p:nvSpPr>
        <p:spPr>
          <a:xfrm>
            <a:off x="10276367" y="3039504"/>
            <a:ext cx="4683643" cy="552450"/>
          </a:xfrm>
          <a:prstGeom prst="rect">
            <a:avLst/>
          </a:prstGeom>
        </p:spPr>
        <p:txBody>
          <a:bodyPr lIns="0" tIns="0" rIns="0" bIns="0" rtlCol="0" anchor="t">
            <a:spAutoFit/>
          </a:bodyPr>
          <a:lstStyle/>
          <a:p>
            <a:pPr algn="l">
              <a:lnSpc>
                <a:spcPts val="4200"/>
              </a:lnSpc>
            </a:pPr>
            <a:r>
              <a:rPr lang="en-US" sz="3000">
                <a:solidFill>
                  <a:srgbClr val="343F56"/>
                </a:solidFill>
                <a:latin typeface="Hagrid Heavy"/>
              </a:rPr>
              <a:t>EXAMPLE</a:t>
            </a:r>
          </a:p>
        </p:txBody>
      </p:sp>
      <p:sp>
        <p:nvSpPr>
          <p:cNvPr id="10" name="TextBox 10"/>
          <p:cNvSpPr txBox="1"/>
          <p:nvPr/>
        </p:nvSpPr>
        <p:spPr>
          <a:xfrm>
            <a:off x="1216273" y="4343174"/>
            <a:ext cx="6783297" cy="2725419"/>
          </a:xfrm>
          <a:prstGeom prst="rect">
            <a:avLst/>
          </a:prstGeom>
        </p:spPr>
        <p:txBody>
          <a:bodyPr lIns="0" tIns="0" rIns="0" bIns="0" rtlCol="0" anchor="t">
            <a:spAutoFit/>
          </a:bodyPr>
          <a:lstStyle/>
          <a:p>
            <a:pPr algn="ctr">
              <a:lnSpc>
                <a:spcPts val="3080"/>
              </a:lnSpc>
              <a:spcBef>
                <a:spcPct val="0"/>
              </a:spcBef>
            </a:pPr>
            <a:r>
              <a:rPr lang="en-US" sz="2200">
                <a:solidFill>
                  <a:srgbClr val="000000"/>
                </a:solidFill>
                <a:latin typeface="Roboto"/>
              </a:rPr>
              <a:t>Abstraction involves hiding complex implementation details and showing only the essential features of an object. It simplifies the management of complex systems by allowing the user to interact with the object at a higher level. Abstract classes and interfaces are tools used to achieve abstraction in OOP.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43F56"/>
        </a:solidFill>
        <a:effectLst/>
      </p:bgPr>
    </p:bg>
    <p:spTree>
      <p:nvGrpSpPr>
        <p:cNvPr id="1" name=""/>
        <p:cNvGrpSpPr/>
        <p:nvPr/>
      </p:nvGrpSpPr>
      <p:grpSpPr>
        <a:xfrm>
          <a:off x="0" y="0"/>
          <a:ext cx="0" cy="0"/>
          <a:chOff x="0" y="0"/>
          <a:chExt cx="0" cy="0"/>
        </a:xfrm>
      </p:grpSpPr>
      <p:sp>
        <p:nvSpPr>
          <p:cNvPr id="2" name="Freeform 2"/>
          <p:cNvSpPr/>
          <p:nvPr/>
        </p:nvSpPr>
        <p:spPr>
          <a:xfrm>
            <a:off x="1246486" y="5540700"/>
            <a:ext cx="368749" cy="368749"/>
          </a:xfrm>
          <a:custGeom>
            <a:avLst/>
            <a:gdLst/>
            <a:ahLst/>
            <a:cxnLst/>
            <a:rect l="l" t="t" r="r" b="b"/>
            <a:pathLst>
              <a:path w="368749" h="368749">
                <a:moveTo>
                  <a:pt x="0" y="0"/>
                </a:moveTo>
                <a:lnTo>
                  <a:pt x="368749" y="0"/>
                </a:lnTo>
                <a:lnTo>
                  <a:pt x="368749" y="368749"/>
                </a:lnTo>
                <a:lnTo>
                  <a:pt x="0" y="368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564522" y="1638931"/>
            <a:ext cx="13456320" cy="7566112"/>
          </a:xfrm>
          <a:custGeom>
            <a:avLst/>
            <a:gdLst/>
            <a:ahLst/>
            <a:cxnLst/>
            <a:rect l="l" t="t" r="r" b="b"/>
            <a:pathLst>
              <a:path w="13456320" h="7566112">
                <a:moveTo>
                  <a:pt x="0" y="0"/>
                </a:moveTo>
                <a:lnTo>
                  <a:pt x="13456320" y="0"/>
                </a:lnTo>
                <a:lnTo>
                  <a:pt x="13456320" y="7566112"/>
                </a:lnTo>
                <a:lnTo>
                  <a:pt x="0" y="7566112"/>
                </a:lnTo>
                <a:lnTo>
                  <a:pt x="0" y="0"/>
                </a:lnTo>
                <a:close/>
              </a:path>
            </a:pathLst>
          </a:custGeom>
          <a:blipFill>
            <a:blip r:embed="rId4"/>
            <a:stretch>
              <a:fillRect/>
            </a:stretch>
          </a:blipFill>
        </p:spPr>
        <p:txBody>
          <a:bodyPr/>
          <a:lstStyle/>
          <a:p>
            <a:endParaRPr lang="en-US"/>
          </a:p>
        </p:txBody>
      </p:sp>
      <p:sp>
        <p:nvSpPr>
          <p:cNvPr id="4" name="Freeform 4"/>
          <p:cNvSpPr/>
          <p:nvPr/>
        </p:nvSpPr>
        <p:spPr>
          <a:xfrm>
            <a:off x="0" y="3840604"/>
            <a:ext cx="2290806" cy="1302896"/>
          </a:xfrm>
          <a:custGeom>
            <a:avLst/>
            <a:gdLst/>
            <a:ahLst/>
            <a:cxnLst/>
            <a:rect l="l" t="t" r="r" b="b"/>
            <a:pathLst>
              <a:path w="2290806" h="1302896">
                <a:moveTo>
                  <a:pt x="0" y="0"/>
                </a:moveTo>
                <a:lnTo>
                  <a:pt x="2290806" y="0"/>
                </a:lnTo>
                <a:lnTo>
                  <a:pt x="2290806" y="1302896"/>
                </a:lnTo>
                <a:lnTo>
                  <a:pt x="0" y="13028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0" y="6786822"/>
            <a:ext cx="2290806" cy="1302896"/>
          </a:xfrm>
          <a:custGeom>
            <a:avLst/>
            <a:gdLst/>
            <a:ahLst/>
            <a:cxnLst/>
            <a:rect l="l" t="t" r="r" b="b"/>
            <a:pathLst>
              <a:path w="2290806" h="1302896">
                <a:moveTo>
                  <a:pt x="0" y="0"/>
                </a:moveTo>
                <a:lnTo>
                  <a:pt x="2290806" y="0"/>
                </a:lnTo>
                <a:lnTo>
                  <a:pt x="2290806" y="1302896"/>
                </a:lnTo>
                <a:lnTo>
                  <a:pt x="0" y="13028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Freeform 6"/>
          <p:cNvSpPr/>
          <p:nvPr/>
        </p:nvSpPr>
        <p:spPr>
          <a:xfrm>
            <a:off x="2415389" y="3840604"/>
            <a:ext cx="2272173" cy="1036679"/>
          </a:xfrm>
          <a:custGeom>
            <a:avLst/>
            <a:gdLst/>
            <a:ahLst/>
            <a:cxnLst/>
            <a:rect l="l" t="t" r="r" b="b"/>
            <a:pathLst>
              <a:path w="2272173" h="1036679">
                <a:moveTo>
                  <a:pt x="0" y="0"/>
                </a:moveTo>
                <a:lnTo>
                  <a:pt x="2272173" y="0"/>
                </a:lnTo>
                <a:lnTo>
                  <a:pt x="2272173" y="1036679"/>
                </a:lnTo>
                <a:lnTo>
                  <a:pt x="0" y="103667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7" name="Freeform 7"/>
          <p:cNvSpPr/>
          <p:nvPr/>
        </p:nvSpPr>
        <p:spPr>
          <a:xfrm>
            <a:off x="2614069" y="6786822"/>
            <a:ext cx="2272173" cy="1036679"/>
          </a:xfrm>
          <a:custGeom>
            <a:avLst/>
            <a:gdLst/>
            <a:ahLst/>
            <a:cxnLst/>
            <a:rect l="l" t="t" r="r" b="b"/>
            <a:pathLst>
              <a:path w="2272173" h="1036679">
                <a:moveTo>
                  <a:pt x="0" y="0"/>
                </a:moveTo>
                <a:lnTo>
                  <a:pt x="2272173" y="0"/>
                </a:lnTo>
                <a:lnTo>
                  <a:pt x="2272173" y="1036679"/>
                </a:lnTo>
                <a:lnTo>
                  <a:pt x="0" y="103667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8" name="Freeform 8"/>
          <p:cNvSpPr/>
          <p:nvPr/>
        </p:nvSpPr>
        <p:spPr>
          <a:xfrm>
            <a:off x="15855865" y="6064517"/>
            <a:ext cx="2415389" cy="1373752"/>
          </a:xfrm>
          <a:custGeom>
            <a:avLst/>
            <a:gdLst/>
            <a:ahLst/>
            <a:cxnLst/>
            <a:rect l="l" t="t" r="r" b="b"/>
            <a:pathLst>
              <a:path w="2415389" h="1373752">
                <a:moveTo>
                  <a:pt x="0" y="0"/>
                </a:moveTo>
                <a:lnTo>
                  <a:pt x="2415389" y="0"/>
                </a:lnTo>
                <a:lnTo>
                  <a:pt x="2415389" y="1373753"/>
                </a:lnTo>
                <a:lnTo>
                  <a:pt x="0" y="13737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Freeform 9"/>
          <p:cNvSpPr/>
          <p:nvPr/>
        </p:nvSpPr>
        <p:spPr>
          <a:xfrm rot="10466906">
            <a:off x="13969149" y="6401591"/>
            <a:ext cx="2272173" cy="1036679"/>
          </a:xfrm>
          <a:custGeom>
            <a:avLst/>
            <a:gdLst/>
            <a:ahLst/>
            <a:cxnLst/>
            <a:rect l="l" t="t" r="r" b="b"/>
            <a:pathLst>
              <a:path w="2272173" h="1036679">
                <a:moveTo>
                  <a:pt x="0" y="0"/>
                </a:moveTo>
                <a:lnTo>
                  <a:pt x="2272173" y="0"/>
                </a:lnTo>
                <a:lnTo>
                  <a:pt x="2272173" y="1036679"/>
                </a:lnTo>
                <a:lnTo>
                  <a:pt x="0" y="103667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0" name="TextBox 10"/>
          <p:cNvSpPr txBox="1"/>
          <p:nvPr/>
        </p:nvSpPr>
        <p:spPr>
          <a:xfrm>
            <a:off x="2948910" y="288920"/>
            <a:ext cx="12906955" cy="1350011"/>
          </a:xfrm>
          <a:prstGeom prst="rect">
            <a:avLst/>
          </a:prstGeom>
        </p:spPr>
        <p:txBody>
          <a:bodyPr lIns="0" tIns="0" rIns="0" bIns="0" rtlCol="0" anchor="t">
            <a:spAutoFit/>
          </a:bodyPr>
          <a:lstStyle/>
          <a:p>
            <a:pPr algn="ctr">
              <a:lnSpc>
                <a:spcPts val="10639"/>
              </a:lnSpc>
            </a:pPr>
            <a:r>
              <a:rPr lang="en-US" sz="7599">
                <a:solidFill>
                  <a:srgbClr val="F5E6CA"/>
                </a:solidFill>
                <a:latin typeface="Hagrid Ultra-Bold"/>
              </a:rPr>
              <a:t>APPLICATION PREVIEW </a:t>
            </a:r>
          </a:p>
        </p:txBody>
      </p:sp>
      <p:sp>
        <p:nvSpPr>
          <p:cNvPr id="11" name="TextBox 11"/>
          <p:cNvSpPr txBox="1"/>
          <p:nvPr/>
        </p:nvSpPr>
        <p:spPr>
          <a:xfrm>
            <a:off x="359215" y="4194838"/>
            <a:ext cx="1572376" cy="290111"/>
          </a:xfrm>
          <a:prstGeom prst="rect">
            <a:avLst/>
          </a:prstGeom>
        </p:spPr>
        <p:txBody>
          <a:bodyPr lIns="0" tIns="0" rIns="0" bIns="0" rtlCol="0" anchor="t">
            <a:spAutoFit/>
          </a:bodyPr>
          <a:lstStyle/>
          <a:p>
            <a:pPr algn="ctr">
              <a:lnSpc>
                <a:spcPts val="2203"/>
              </a:lnSpc>
              <a:spcBef>
                <a:spcPct val="0"/>
              </a:spcBef>
            </a:pPr>
            <a:r>
              <a:rPr lang="en-US" sz="1574">
                <a:solidFill>
                  <a:srgbClr val="000000"/>
                </a:solidFill>
                <a:latin typeface="Hagrid Heavy"/>
              </a:rPr>
              <a:t>UPPER PANEL</a:t>
            </a:r>
          </a:p>
        </p:txBody>
      </p:sp>
      <p:sp>
        <p:nvSpPr>
          <p:cNvPr id="12" name="TextBox 12"/>
          <p:cNvSpPr txBox="1"/>
          <p:nvPr/>
        </p:nvSpPr>
        <p:spPr>
          <a:xfrm>
            <a:off x="449184" y="7148159"/>
            <a:ext cx="1392437" cy="290111"/>
          </a:xfrm>
          <a:prstGeom prst="rect">
            <a:avLst/>
          </a:prstGeom>
        </p:spPr>
        <p:txBody>
          <a:bodyPr lIns="0" tIns="0" rIns="0" bIns="0" rtlCol="0" anchor="t">
            <a:spAutoFit/>
          </a:bodyPr>
          <a:lstStyle/>
          <a:p>
            <a:pPr algn="ctr">
              <a:lnSpc>
                <a:spcPts val="2203"/>
              </a:lnSpc>
              <a:spcBef>
                <a:spcPct val="0"/>
              </a:spcBef>
            </a:pPr>
            <a:r>
              <a:rPr lang="en-US" sz="1574">
                <a:solidFill>
                  <a:srgbClr val="000000"/>
                </a:solidFill>
                <a:latin typeface="Hagrid Heavy"/>
              </a:rPr>
              <a:t>CHAT PANEL</a:t>
            </a:r>
          </a:p>
        </p:txBody>
      </p:sp>
      <p:sp>
        <p:nvSpPr>
          <p:cNvPr id="13" name="TextBox 13"/>
          <p:cNvSpPr txBox="1"/>
          <p:nvPr/>
        </p:nvSpPr>
        <p:spPr>
          <a:xfrm>
            <a:off x="16294558" y="6361028"/>
            <a:ext cx="1538004" cy="290111"/>
          </a:xfrm>
          <a:prstGeom prst="rect">
            <a:avLst/>
          </a:prstGeom>
        </p:spPr>
        <p:txBody>
          <a:bodyPr lIns="0" tIns="0" rIns="0" bIns="0" rtlCol="0" anchor="t">
            <a:spAutoFit/>
          </a:bodyPr>
          <a:lstStyle/>
          <a:p>
            <a:pPr algn="ctr">
              <a:lnSpc>
                <a:spcPts val="2203"/>
              </a:lnSpc>
              <a:spcBef>
                <a:spcPct val="0"/>
              </a:spcBef>
            </a:pPr>
            <a:r>
              <a:rPr lang="en-US" sz="1574">
                <a:solidFill>
                  <a:srgbClr val="000000"/>
                </a:solidFill>
                <a:latin typeface="Hagrid Heavy"/>
              </a:rPr>
              <a:t>LOWERPANEL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E6CA"/>
        </a:solidFill>
        <a:effectLst/>
      </p:bgPr>
    </p:bg>
    <p:spTree>
      <p:nvGrpSpPr>
        <p:cNvPr id="1" name=""/>
        <p:cNvGrpSpPr/>
        <p:nvPr/>
      </p:nvGrpSpPr>
      <p:grpSpPr>
        <a:xfrm>
          <a:off x="0" y="0"/>
          <a:ext cx="0" cy="0"/>
          <a:chOff x="0" y="0"/>
          <a:chExt cx="0" cy="0"/>
        </a:xfrm>
      </p:grpSpPr>
      <p:sp>
        <p:nvSpPr>
          <p:cNvPr id="2" name="TextBox 2"/>
          <p:cNvSpPr txBox="1"/>
          <p:nvPr/>
        </p:nvSpPr>
        <p:spPr>
          <a:xfrm>
            <a:off x="1028700" y="3184714"/>
            <a:ext cx="5048132" cy="1369061"/>
          </a:xfrm>
          <a:prstGeom prst="rect">
            <a:avLst/>
          </a:prstGeom>
        </p:spPr>
        <p:txBody>
          <a:bodyPr lIns="0" tIns="0" rIns="0" bIns="0" rtlCol="0" anchor="t">
            <a:spAutoFit/>
          </a:bodyPr>
          <a:lstStyle/>
          <a:p>
            <a:pPr algn="l">
              <a:lnSpc>
                <a:spcPts val="10639"/>
              </a:lnSpc>
            </a:pPr>
            <a:r>
              <a:rPr lang="en-US" sz="7599">
                <a:solidFill>
                  <a:srgbClr val="343F56"/>
                </a:solidFill>
                <a:latin typeface="Hagrid Heavy"/>
              </a:rPr>
              <a:t>DEMO</a:t>
            </a:r>
          </a:p>
        </p:txBody>
      </p:sp>
      <p:grpSp>
        <p:nvGrpSpPr>
          <p:cNvPr id="3" name="Group 3"/>
          <p:cNvGrpSpPr/>
          <p:nvPr/>
        </p:nvGrpSpPr>
        <p:grpSpPr>
          <a:xfrm>
            <a:off x="7347618" y="-773158"/>
            <a:ext cx="11321336" cy="11060158"/>
            <a:chOff x="0" y="0"/>
            <a:chExt cx="4771190" cy="4661121"/>
          </a:xfrm>
        </p:grpSpPr>
        <p:sp>
          <p:nvSpPr>
            <p:cNvPr id="4" name="Freeform 4"/>
            <p:cNvSpPr/>
            <p:nvPr/>
          </p:nvSpPr>
          <p:spPr>
            <a:xfrm>
              <a:off x="0" y="0"/>
              <a:ext cx="4771190" cy="4661121"/>
            </a:xfrm>
            <a:custGeom>
              <a:avLst/>
              <a:gdLst/>
              <a:ahLst/>
              <a:cxnLst/>
              <a:rect l="l" t="t" r="r" b="b"/>
              <a:pathLst>
                <a:path w="4771190" h="4661121">
                  <a:moveTo>
                    <a:pt x="0" y="0"/>
                  </a:moveTo>
                  <a:lnTo>
                    <a:pt x="4771190" y="0"/>
                  </a:lnTo>
                  <a:lnTo>
                    <a:pt x="4771190" y="4661121"/>
                  </a:lnTo>
                  <a:lnTo>
                    <a:pt x="0" y="4661121"/>
                  </a:lnTo>
                  <a:close/>
                </a:path>
              </a:pathLst>
            </a:custGeom>
            <a:solidFill>
              <a:srgbClr val="343F56"/>
            </a:solidFill>
            <a:ln cap="sq">
              <a:noFill/>
              <a:prstDash val="solid"/>
              <a:miter/>
            </a:ln>
          </p:spPr>
          <p:txBody>
            <a:bodyPr/>
            <a:lstStyle/>
            <a:p>
              <a:endParaRPr lang="en-US"/>
            </a:p>
          </p:txBody>
        </p:sp>
        <p:sp>
          <p:nvSpPr>
            <p:cNvPr id="5" name="TextBox 5"/>
            <p:cNvSpPr txBox="1"/>
            <p:nvPr/>
          </p:nvSpPr>
          <p:spPr>
            <a:xfrm>
              <a:off x="0" y="-38100"/>
              <a:ext cx="4771190" cy="4699221"/>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5E6CA"/>
        </a:solidFill>
        <a:effectLst/>
      </p:bgPr>
    </p:bg>
    <p:spTree>
      <p:nvGrpSpPr>
        <p:cNvPr id="1" name=""/>
        <p:cNvGrpSpPr/>
        <p:nvPr/>
      </p:nvGrpSpPr>
      <p:grpSpPr>
        <a:xfrm>
          <a:off x="0" y="0"/>
          <a:ext cx="0" cy="0"/>
          <a:chOff x="0" y="0"/>
          <a:chExt cx="0" cy="0"/>
        </a:xfrm>
      </p:grpSpPr>
      <p:grpSp>
        <p:nvGrpSpPr>
          <p:cNvPr id="2" name="Group 2"/>
          <p:cNvGrpSpPr/>
          <p:nvPr/>
        </p:nvGrpSpPr>
        <p:grpSpPr>
          <a:xfrm>
            <a:off x="-452611" y="-531941"/>
            <a:ext cx="3634131" cy="11380101"/>
            <a:chOff x="0" y="0"/>
            <a:chExt cx="957137" cy="2997228"/>
          </a:xfrm>
        </p:grpSpPr>
        <p:sp>
          <p:nvSpPr>
            <p:cNvPr id="3" name="Freeform 3"/>
            <p:cNvSpPr/>
            <p:nvPr/>
          </p:nvSpPr>
          <p:spPr>
            <a:xfrm>
              <a:off x="0" y="0"/>
              <a:ext cx="957137" cy="2997228"/>
            </a:xfrm>
            <a:custGeom>
              <a:avLst/>
              <a:gdLst/>
              <a:ahLst/>
              <a:cxnLst/>
              <a:rect l="l" t="t" r="r" b="b"/>
              <a:pathLst>
                <a:path w="957137" h="2997228">
                  <a:moveTo>
                    <a:pt x="0" y="0"/>
                  </a:moveTo>
                  <a:lnTo>
                    <a:pt x="957137" y="0"/>
                  </a:lnTo>
                  <a:lnTo>
                    <a:pt x="957137" y="2997228"/>
                  </a:lnTo>
                  <a:lnTo>
                    <a:pt x="0" y="2997228"/>
                  </a:lnTo>
                  <a:close/>
                </a:path>
              </a:pathLst>
            </a:custGeom>
            <a:solidFill>
              <a:srgbClr val="343F56"/>
            </a:solidFill>
          </p:spPr>
          <p:txBody>
            <a:bodyPr/>
            <a:lstStyle/>
            <a:p>
              <a:endParaRPr lang="en-US"/>
            </a:p>
          </p:txBody>
        </p:sp>
        <p:sp>
          <p:nvSpPr>
            <p:cNvPr id="4" name="TextBox 4"/>
            <p:cNvSpPr txBox="1"/>
            <p:nvPr/>
          </p:nvSpPr>
          <p:spPr>
            <a:xfrm>
              <a:off x="0" y="-38100"/>
              <a:ext cx="957137" cy="3035328"/>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rot="-5400000">
            <a:off x="-2587307" y="4492307"/>
            <a:ext cx="8229600" cy="1302386"/>
          </a:xfrm>
          <a:prstGeom prst="rect">
            <a:avLst/>
          </a:prstGeom>
        </p:spPr>
        <p:txBody>
          <a:bodyPr lIns="0" tIns="0" rIns="0" bIns="0" rtlCol="0" anchor="t">
            <a:spAutoFit/>
          </a:bodyPr>
          <a:lstStyle/>
          <a:p>
            <a:pPr algn="ctr">
              <a:lnSpc>
                <a:spcPts val="10639"/>
              </a:lnSpc>
            </a:pPr>
            <a:r>
              <a:rPr lang="en-US" sz="7599">
                <a:solidFill>
                  <a:srgbClr val="F5E6CA"/>
                </a:solidFill>
                <a:latin typeface="Hagrid Heavy"/>
              </a:rPr>
              <a:t>CONCLUSION</a:t>
            </a:r>
          </a:p>
        </p:txBody>
      </p:sp>
      <p:grpSp>
        <p:nvGrpSpPr>
          <p:cNvPr id="6" name="Group 6"/>
          <p:cNvGrpSpPr/>
          <p:nvPr/>
        </p:nvGrpSpPr>
        <p:grpSpPr>
          <a:xfrm>
            <a:off x="3181520" y="-531941"/>
            <a:ext cx="6513177" cy="11380101"/>
            <a:chOff x="0" y="0"/>
            <a:chExt cx="8684236" cy="15173467"/>
          </a:xfrm>
        </p:grpSpPr>
        <p:pic>
          <p:nvPicPr>
            <p:cNvPr id="7" name="Picture 7"/>
            <p:cNvPicPr>
              <a:picLocks noChangeAspect="1"/>
            </p:cNvPicPr>
            <p:nvPr/>
          </p:nvPicPr>
          <p:blipFill>
            <a:blip r:embed="rId2"/>
            <a:srcRect l="7128" r="7128"/>
            <a:stretch>
              <a:fillRect/>
            </a:stretch>
          </p:blipFill>
          <p:spPr>
            <a:xfrm>
              <a:off x="0" y="0"/>
              <a:ext cx="8684236" cy="15173467"/>
            </a:xfrm>
            <a:prstGeom prst="rect">
              <a:avLst/>
            </a:prstGeom>
          </p:spPr>
        </p:pic>
      </p:grpSp>
      <p:sp>
        <p:nvSpPr>
          <p:cNvPr id="8" name="TextBox 8"/>
          <p:cNvSpPr txBox="1"/>
          <p:nvPr/>
        </p:nvSpPr>
        <p:spPr>
          <a:xfrm>
            <a:off x="10527690" y="2892926"/>
            <a:ext cx="6731610" cy="5849619"/>
          </a:xfrm>
          <a:prstGeom prst="rect">
            <a:avLst/>
          </a:prstGeom>
        </p:spPr>
        <p:txBody>
          <a:bodyPr lIns="0" tIns="0" rIns="0" bIns="0" rtlCol="0" anchor="t">
            <a:spAutoFit/>
          </a:bodyPr>
          <a:lstStyle/>
          <a:p>
            <a:pPr algn="l">
              <a:lnSpc>
                <a:spcPts val="3080"/>
              </a:lnSpc>
            </a:pPr>
            <a:endParaRPr/>
          </a:p>
          <a:p>
            <a:pPr algn="l">
              <a:lnSpc>
                <a:spcPts val="3080"/>
              </a:lnSpc>
            </a:pPr>
            <a:endParaRPr/>
          </a:p>
          <a:p>
            <a:pPr algn="l">
              <a:lnSpc>
                <a:spcPts val="3080"/>
              </a:lnSpc>
            </a:pPr>
            <a:r>
              <a:rPr lang="en-US" sz="2200">
                <a:solidFill>
                  <a:srgbClr val="343F56"/>
                </a:solidFill>
                <a:latin typeface="Roboto"/>
              </a:rPr>
              <a:t>In this project, we successfully simulated forces acting on objects in a two-dimensional space using Java, with AI integration to enhance accuracy and realism. The core objective was to create a dynamic environment with realistic physical interactions, such as gravity and collisions. AI improved the system's responsiveness and efficiency by predicting complex interactions. This project deepened our understanding of physics simulations and AI integration, demonstrating the potential for advanced computational techniques to model real-world phenomena accurately. The results provide a solid foundation for further research and development.</a:t>
            </a:r>
          </a:p>
        </p:txBody>
      </p:sp>
      <p:sp>
        <p:nvSpPr>
          <p:cNvPr id="9" name="TextBox 9"/>
          <p:cNvSpPr txBox="1"/>
          <p:nvPr/>
        </p:nvSpPr>
        <p:spPr>
          <a:xfrm>
            <a:off x="10527690" y="2892926"/>
            <a:ext cx="5705425" cy="382269"/>
          </a:xfrm>
          <a:prstGeom prst="rect">
            <a:avLst/>
          </a:prstGeom>
        </p:spPr>
        <p:txBody>
          <a:bodyPr lIns="0" tIns="0" rIns="0" bIns="0" rtlCol="0" anchor="t">
            <a:spAutoFit/>
          </a:bodyPr>
          <a:lstStyle/>
          <a:p>
            <a:pPr algn="l">
              <a:lnSpc>
                <a:spcPts val="3080"/>
              </a:lnSpc>
            </a:pPr>
            <a:r>
              <a:rPr lang="en-US" sz="2200">
                <a:solidFill>
                  <a:srgbClr val="343F56"/>
                </a:solidFill>
                <a:latin typeface="Roboto Bold"/>
              </a:rPr>
              <a:t>Project conclusion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43F56"/>
        </a:solidFill>
        <a:effectLst/>
      </p:bgPr>
    </p:bg>
    <p:spTree>
      <p:nvGrpSpPr>
        <p:cNvPr id="1" name=""/>
        <p:cNvGrpSpPr/>
        <p:nvPr/>
      </p:nvGrpSpPr>
      <p:grpSpPr>
        <a:xfrm>
          <a:off x="0" y="0"/>
          <a:ext cx="0" cy="0"/>
          <a:chOff x="0" y="0"/>
          <a:chExt cx="0" cy="0"/>
        </a:xfrm>
      </p:grpSpPr>
      <p:sp>
        <p:nvSpPr>
          <p:cNvPr id="2" name="TextBox 2"/>
          <p:cNvSpPr txBox="1"/>
          <p:nvPr/>
        </p:nvSpPr>
        <p:spPr>
          <a:xfrm>
            <a:off x="2178160" y="2726963"/>
            <a:ext cx="13931680" cy="1302386"/>
          </a:xfrm>
          <a:prstGeom prst="rect">
            <a:avLst/>
          </a:prstGeom>
        </p:spPr>
        <p:txBody>
          <a:bodyPr lIns="0" tIns="0" rIns="0" bIns="0" rtlCol="0" anchor="t">
            <a:spAutoFit/>
          </a:bodyPr>
          <a:lstStyle/>
          <a:p>
            <a:pPr algn="ctr">
              <a:lnSpc>
                <a:spcPts val="10639"/>
              </a:lnSpc>
            </a:pPr>
            <a:r>
              <a:rPr lang="en-US" sz="7599">
                <a:solidFill>
                  <a:srgbClr val="F5E6CA"/>
                </a:solidFill>
                <a:latin typeface="Hagrid Heavy"/>
              </a:rPr>
              <a:t>RECOMMENDATIONS</a:t>
            </a:r>
          </a:p>
        </p:txBody>
      </p:sp>
      <p:sp>
        <p:nvSpPr>
          <p:cNvPr id="3" name="AutoShape 3"/>
          <p:cNvSpPr/>
          <p:nvPr/>
        </p:nvSpPr>
        <p:spPr>
          <a:xfrm rot="-5380161">
            <a:off x="7375497" y="6566705"/>
            <a:ext cx="3519215" cy="0"/>
          </a:xfrm>
          <a:prstGeom prst="line">
            <a:avLst/>
          </a:prstGeom>
          <a:ln w="38100" cap="flat">
            <a:solidFill>
              <a:srgbClr val="F5E6CA"/>
            </a:solidFill>
            <a:prstDash val="solid"/>
            <a:headEnd type="none" w="sm" len="sm"/>
            <a:tailEnd type="none" w="sm" len="sm"/>
          </a:ln>
        </p:spPr>
        <p:txBody>
          <a:bodyPr/>
          <a:lstStyle/>
          <a:p>
            <a:endParaRPr lang="en-US"/>
          </a:p>
        </p:txBody>
      </p:sp>
      <p:sp>
        <p:nvSpPr>
          <p:cNvPr id="4" name="AutoShape 4"/>
          <p:cNvSpPr/>
          <p:nvPr/>
        </p:nvSpPr>
        <p:spPr>
          <a:xfrm>
            <a:off x="1028700" y="4787967"/>
            <a:ext cx="16230600" cy="0"/>
          </a:xfrm>
          <a:prstGeom prst="line">
            <a:avLst/>
          </a:prstGeom>
          <a:ln w="38100" cap="flat">
            <a:solidFill>
              <a:srgbClr val="F5E6CA"/>
            </a:solidFill>
            <a:prstDash val="solid"/>
            <a:headEnd type="none" w="sm" len="sm"/>
            <a:tailEnd type="none" w="sm" len="sm"/>
          </a:ln>
        </p:spPr>
        <p:txBody>
          <a:bodyPr/>
          <a:lstStyle/>
          <a:p>
            <a:endParaRPr lang="en-US"/>
          </a:p>
        </p:txBody>
      </p:sp>
      <p:sp>
        <p:nvSpPr>
          <p:cNvPr id="5" name="AutoShape 5"/>
          <p:cNvSpPr/>
          <p:nvPr/>
        </p:nvSpPr>
        <p:spPr>
          <a:xfrm>
            <a:off x="1028700" y="8307343"/>
            <a:ext cx="16230600" cy="0"/>
          </a:xfrm>
          <a:prstGeom prst="line">
            <a:avLst/>
          </a:prstGeom>
          <a:ln w="38100" cap="flat">
            <a:solidFill>
              <a:srgbClr val="F5E6CA"/>
            </a:solidFill>
            <a:prstDash val="solid"/>
            <a:headEnd type="none" w="sm" len="sm"/>
            <a:tailEnd type="none" w="sm" len="sm"/>
          </a:ln>
        </p:spPr>
        <p:txBody>
          <a:bodyPr/>
          <a:lstStyle/>
          <a:p>
            <a:endParaRPr lang="en-US"/>
          </a:p>
        </p:txBody>
      </p:sp>
      <p:sp>
        <p:nvSpPr>
          <p:cNvPr id="6" name="TextBox 6"/>
          <p:cNvSpPr txBox="1"/>
          <p:nvPr/>
        </p:nvSpPr>
        <p:spPr>
          <a:xfrm>
            <a:off x="1734179" y="5381144"/>
            <a:ext cx="6018873" cy="523875"/>
          </a:xfrm>
          <a:prstGeom prst="rect">
            <a:avLst/>
          </a:prstGeom>
        </p:spPr>
        <p:txBody>
          <a:bodyPr lIns="0" tIns="0" rIns="0" bIns="0" rtlCol="0" anchor="t">
            <a:spAutoFit/>
          </a:bodyPr>
          <a:lstStyle/>
          <a:p>
            <a:pPr algn="l">
              <a:lnSpc>
                <a:spcPts val="4200"/>
              </a:lnSpc>
            </a:pPr>
            <a:r>
              <a:rPr lang="en-US" sz="3000">
                <a:solidFill>
                  <a:srgbClr val="F5E6CA"/>
                </a:solidFill>
                <a:latin typeface="Hagrid Heavy"/>
              </a:rPr>
              <a:t>RECOMMENDATIONS 01</a:t>
            </a:r>
          </a:p>
        </p:txBody>
      </p:sp>
      <p:sp>
        <p:nvSpPr>
          <p:cNvPr id="7" name="TextBox 7"/>
          <p:cNvSpPr txBox="1"/>
          <p:nvPr/>
        </p:nvSpPr>
        <p:spPr>
          <a:xfrm>
            <a:off x="10613378" y="5380364"/>
            <a:ext cx="5757165" cy="523875"/>
          </a:xfrm>
          <a:prstGeom prst="rect">
            <a:avLst/>
          </a:prstGeom>
        </p:spPr>
        <p:txBody>
          <a:bodyPr lIns="0" tIns="0" rIns="0" bIns="0" rtlCol="0" anchor="t">
            <a:spAutoFit/>
          </a:bodyPr>
          <a:lstStyle/>
          <a:p>
            <a:pPr algn="l">
              <a:lnSpc>
                <a:spcPts val="4200"/>
              </a:lnSpc>
            </a:pPr>
            <a:r>
              <a:rPr lang="en-US" sz="3000">
                <a:solidFill>
                  <a:srgbClr val="F5E6CA"/>
                </a:solidFill>
                <a:latin typeface="Hagrid Heavy"/>
              </a:rPr>
              <a:t>RECOMMENDATIONS 02</a:t>
            </a:r>
          </a:p>
        </p:txBody>
      </p:sp>
      <p:sp>
        <p:nvSpPr>
          <p:cNvPr id="8" name="Freeform 8"/>
          <p:cNvSpPr/>
          <p:nvPr/>
        </p:nvSpPr>
        <p:spPr>
          <a:xfrm>
            <a:off x="1051658" y="5508317"/>
            <a:ext cx="334644" cy="334644"/>
          </a:xfrm>
          <a:custGeom>
            <a:avLst/>
            <a:gdLst/>
            <a:ahLst/>
            <a:cxnLst/>
            <a:rect l="l" t="t" r="r" b="b"/>
            <a:pathLst>
              <a:path w="334644" h="334644">
                <a:moveTo>
                  <a:pt x="0" y="0"/>
                </a:moveTo>
                <a:lnTo>
                  <a:pt x="334645" y="0"/>
                </a:lnTo>
                <a:lnTo>
                  <a:pt x="334645" y="334644"/>
                </a:lnTo>
                <a:lnTo>
                  <a:pt x="0" y="334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a:off x="9926309" y="5508317"/>
            <a:ext cx="334644" cy="334644"/>
          </a:xfrm>
          <a:custGeom>
            <a:avLst/>
            <a:gdLst/>
            <a:ahLst/>
            <a:cxnLst/>
            <a:rect l="l" t="t" r="r" b="b"/>
            <a:pathLst>
              <a:path w="334644" h="334644">
                <a:moveTo>
                  <a:pt x="0" y="0"/>
                </a:moveTo>
                <a:lnTo>
                  <a:pt x="334644" y="0"/>
                </a:lnTo>
                <a:lnTo>
                  <a:pt x="334644" y="334644"/>
                </a:lnTo>
                <a:lnTo>
                  <a:pt x="0" y="334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TextBox 10"/>
          <p:cNvSpPr txBox="1"/>
          <p:nvPr/>
        </p:nvSpPr>
        <p:spPr>
          <a:xfrm>
            <a:off x="1051658" y="6123403"/>
            <a:ext cx="7292365" cy="1553844"/>
          </a:xfrm>
          <a:prstGeom prst="rect">
            <a:avLst/>
          </a:prstGeom>
        </p:spPr>
        <p:txBody>
          <a:bodyPr lIns="0" tIns="0" rIns="0" bIns="0" rtlCol="0" anchor="t">
            <a:spAutoFit/>
          </a:bodyPr>
          <a:lstStyle/>
          <a:p>
            <a:pPr marL="474984" lvl="1" indent="-237492" algn="l">
              <a:lnSpc>
                <a:spcPts val="3080"/>
              </a:lnSpc>
              <a:buFont typeface="Arial"/>
              <a:buChar char="•"/>
            </a:pPr>
            <a:r>
              <a:rPr lang="en-US" sz="2200">
                <a:solidFill>
                  <a:srgbClr val="F5E6CA"/>
                </a:solidFill>
                <a:latin typeface="Roboto"/>
              </a:rPr>
              <a:t>Implement unit testing to ensure the accuracy and reliability of force simulations.</a:t>
            </a:r>
          </a:p>
          <a:p>
            <a:pPr algn="l">
              <a:lnSpc>
                <a:spcPts val="3080"/>
              </a:lnSpc>
            </a:pPr>
            <a:endParaRPr lang="en-US" sz="2200">
              <a:solidFill>
                <a:srgbClr val="F5E6CA"/>
              </a:solidFill>
              <a:latin typeface="Roboto"/>
            </a:endParaRPr>
          </a:p>
          <a:p>
            <a:pPr algn="l">
              <a:lnSpc>
                <a:spcPts val="3080"/>
              </a:lnSpc>
            </a:pPr>
            <a:endParaRPr lang="en-US" sz="2200">
              <a:solidFill>
                <a:srgbClr val="F5E6CA"/>
              </a:solidFill>
              <a:latin typeface="Roboto"/>
            </a:endParaRPr>
          </a:p>
        </p:txBody>
      </p:sp>
      <p:sp>
        <p:nvSpPr>
          <p:cNvPr id="11" name="TextBox 11"/>
          <p:cNvSpPr txBox="1"/>
          <p:nvPr/>
        </p:nvSpPr>
        <p:spPr>
          <a:xfrm>
            <a:off x="9926309" y="6123403"/>
            <a:ext cx="7296914" cy="1944369"/>
          </a:xfrm>
          <a:prstGeom prst="rect">
            <a:avLst/>
          </a:prstGeom>
        </p:spPr>
        <p:txBody>
          <a:bodyPr lIns="0" tIns="0" rIns="0" bIns="0" rtlCol="0" anchor="t">
            <a:spAutoFit/>
          </a:bodyPr>
          <a:lstStyle/>
          <a:p>
            <a:pPr marL="474984" lvl="1" indent="-237492" algn="l">
              <a:lnSpc>
                <a:spcPts val="3080"/>
              </a:lnSpc>
              <a:buFont typeface="Arial"/>
              <a:buChar char="•"/>
            </a:pPr>
            <a:r>
              <a:rPr lang="en-US" sz="2200">
                <a:solidFill>
                  <a:srgbClr val="F5E6CA"/>
                </a:solidFill>
                <a:latin typeface="Roboto"/>
              </a:rPr>
              <a:t>Integrate a user-friendly graphical interface to visualize object interactions dynamically.</a:t>
            </a:r>
          </a:p>
          <a:p>
            <a:pPr algn="l">
              <a:lnSpc>
                <a:spcPts val="3080"/>
              </a:lnSpc>
            </a:pPr>
            <a:endParaRPr lang="en-US" sz="2200">
              <a:solidFill>
                <a:srgbClr val="F5E6CA"/>
              </a:solidFill>
              <a:latin typeface="Roboto"/>
            </a:endParaRPr>
          </a:p>
          <a:p>
            <a:pPr algn="l">
              <a:lnSpc>
                <a:spcPts val="3080"/>
              </a:lnSpc>
            </a:pPr>
            <a:endParaRPr lang="en-US" sz="2200">
              <a:solidFill>
                <a:srgbClr val="F5E6CA"/>
              </a:solidFill>
              <a:latin typeface="Roboto"/>
            </a:endParaRPr>
          </a:p>
          <a:p>
            <a:pPr algn="l">
              <a:lnSpc>
                <a:spcPts val="3080"/>
              </a:lnSpc>
            </a:pPr>
            <a:endParaRPr lang="en-US" sz="2200">
              <a:solidFill>
                <a:srgbClr val="F5E6CA"/>
              </a:solidFill>
              <a:latin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5E6CA"/>
        </a:solidFill>
        <a:effectLst/>
      </p:bgPr>
    </p:bg>
    <p:spTree>
      <p:nvGrpSpPr>
        <p:cNvPr id="1" name=""/>
        <p:cNvGrpSpPr/>
        <p:nvPr/>
      </p:nvGrpSpPr>
      <p:grpSpPr>
        <a:xfrm>
          <a:off x="0" y="0"/>
          <a:ext cx="0" cy="0"/>
          <a:chOff x="0" y="0"/>
          <a:chExt cx="0" cy="0"/>
        </a:xfrm>
      </p:grpSpPr>
      <p:sp>
        <p:nvSpPr>
          <p:cNvPr id="2" name="TextBox 2"/>
          <p:cNvSpPr txBox="1"/>
          <p:nvPr/>
        </p:nvSpPr>
        <p:spPr>
          <a:xfrm>
            <a:off x="3889865" y="3457555"/>
            <a:ext cx="10508269" cy="1859288"/>
          </a:xfrm>
          <a:prstGeom prst="rect">
            <a:avLst/>
          </a:prstGeom>
        </p:spPr>
        <p:txBody>
          <a:bodyPr lIns="0" tIns="0" rIns="0" bIns="0" rtlCol="0" anchor="t">
            <a:spAutoFit/>
          </a:bodyPr>
          <a:lstStyle/>
          <a:p>
            <a:pPr algn="ctr">
              <a:lnSpc>
                <a:spcPts val="15119"/>
              </a:lnSpc>
            </a:pPr>
            <a:r>
              <a:rPr lang="en-US" sz="10799">
                <a:solidFill>
                  <a:srgbClr val="343F56"/>
                </a:solidFill>
                <a:latin typeface="Hagrid Heavy"/>
              </a:rPr>
              <a:t>THANK YOU</a:t>
            </a:r>
          </a:p>
        </p:txBody>
      </p:sp>
      <p:sp>
        <p:nvSpPr>
          <p:cNvPr id="3" name="AutoShape 3"/>
          <p:cNvSpPr/>
          <p:nvPr/>
        </p:nvSpPr>
        <p:spPr>
          <a:xfrm>
            <a:off x="1383596" y="1370184"/>
            <a:ext cx="15875704" cy="0"/>
          </a:xfrm>
          <a:prstGeom prst="line">
            <a:avLst/>
          </a:prstGeom>
          <a:ln w="38100" cap="flat">
            <a:solidFill>
              <a:srgbClr val="343F56"/>
            </a:solidFill>
            <a:prstDash val="solid"/>
            <a:headEnd type="none" w="sm" len="sm"/>
            <a:tailEnd type="none" w="sm" len="sm"/>
          </a:ln>
        </p:spPr>
        <p:txBody>
          <a:bodyPr/>
          <a:lstStyle/>
          <a:p>
            <a:endParaRPr lang="en-US"/>
          </a:p>
        </p:txBody>
      </p:sp>
      <p:sp>
        <p:nvSpPr>
          <p:cNvPr id="4" name="Freeform 4"/>
          <p:cNvSpPr/>
          <p:nvPr/>
        </p:nvSpPr>
        <p:spPr>
          <a:xfrm>
            <a:off x="1383596" y="8623839"/>
            <a:ext cx="334644" cy="334644"/>
          </a:xfrm>
          <a:custGeom>
            <a:avLst/>
            <a:gdLst/>
            <a:ahLst/>
            <a:cxnLst/>
            <a:rect l="l" t="t" r="r" b="b"/>
            <a:pathLst>
              <a:path w="334644" h="334644">
                <a:moveTo>
                  <a:pt x="0" y="0"/>
                </a:moveTo>
                <a:lnTo>
                  <a:pt x="334644" y="0"/>
                </a:lnTo>
                <a:lnTo>
                  <a:pt x="334644" y="334645"/>
                </a:lnTo>
                <a:lnTo>
                  <a:pt x="0" y="3346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E6C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626684"/>
            <a:ext cx="5243390" cy="729562"/>
            <a:chOff x="0" y="0"/>
            <a:chExt cx="1692303" cy="235466"/>
          </a:xfrm>
        </p:grpSpPr>
        <p:sp>
          <p:nvSpPr>
            <p:cNvPr id="3" name="Freeform 3"/>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343F56"/>
            </a:solidFill>
            <a:ln cap="sq">
              <a:noFill/>
              <a:prstDash val="solid"/>
              <a:miter/>
            </a:ln>
          </p:spPr>
          <p:txBody>
            <a:bodyPr/>
            <a:lstStyle/>
            <a:p>
              <a:endParaRPr lang="en-US"/>
            </a:p>
          </p:txBody>
        </p:sp>
        <p:sp>
          <p:nvSpPr>
            <p:cNvPr id="4" name="TextBox 4"/>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6523794" y="5626684"/>
            <a:ext cx="5243390" cy="729562"/>
            <a:chOff x="0" y="0"/>
            <a:chExt cx="1692303" cy="235466"/>
          </a:xfrm>
        </p:grpSpPr>
        <p:sp>
          <p:nvSpPr>
            <p:cNvPr id="6" name="Freeform 6"/>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000000">
                <a:alpha val="0"/>
              </a:srgbClr>
            </a:solidFill>
            <a:ln w="38100" cap="sq">
              <a:solidFill>
                <a:srgbClr val="343F56"/>
              </a:solidFill>
              <a:prstDash val="solid"/>
              <a:miter/>
            </a:ln>
          </p:spPr>
          <p:txBody>
            <a:bodyPr/>
            <a:lstStyle/>
            <a:p>
              <a:endParaRPr lang="en-US"/>
            </a:p>
          </p:txBody>
        </p:sp>
        <p:sp>
          <p:nvSpPr>
            <p:cNvPr id="7" name="TextBox 7"/>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2015910" y="5626684"/>
            <a:ext cx="5243390" cy="729562"/>
            <a:chOff x="0" y="0"/>
            <a:chExt cx="1692303" cy="235466"/>
          </a:xfrm>
        </p:grpSpPr>
        <p:sp>
          <p:nvSpPr>
            <p:cNvPr id="9" name="Freeform 9"/>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343F56"/>
            </a:solidFill>
            <a:ln cap="sq">
              <a:noFill/>
              <a:prstDash val="solid"/>
              <a:miter/>
            </a:ln>
          </p:spPr>
          <p:txBody>
            <a:bodyPr/>
            <a:lstStyle/>
            <a:p>
              <a:endParaRPr lang="en-US"/>
            </a:p>
          </p:txBody>
        </p:sp>
        <p:sp>
          <p:nvSpPr>
            <p:cNvPr id="10" name="TextBox 10"/>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028700" y="7046584"/>
            <a:ext cx="5243390" cy="729562"/>
            <a:chOff x="0" y="0"/>
            <a:chExt cx="1692303" cy="235466"/>
          </a:xfrm>
        </p:grpSpPr>
        <p:sp>
          <p:nvSpPr>
            <p:cNvPr id="12" name="Freeform 12"/>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000000">
                <a:alpha val="0"/>
              </a:srgbClr>
            </a:solidFill>
            <a:ln w="38100" cap="sq">
              <a:solidFill>
                <a:srgbClr val="343F56"/>
              </a:solidFill>
              <a:prstDash val="solid"/>
              <a:miter/>
            </a:ln>
          </p:spPr>
          <p:txBody>
            <a:bodyPr/>
            <a:lstStyle/>
            <a:p>
              <a:endParaRPr lang="en-US"/>
            </a:p>
          </p:txBody>
        </p:sp>
        <p:sp>
          <p:nvSpPr>
            <p:cNvPr id="13" name="TextBox 13"/>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a:off x="6523794" y="7033111"/>
            <a:ext cx="5243390" cy="729562"/>
            <a:chOff x="0" y="0"/>
            <a:chExt cx="1692303" cy="235466"/>
          </a:xfrm>
        </p:grpSpPr>
        <p:sp>
          <p:nvSpPr>
            <p:cNvPr id="15" name="Freeform 15"/>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343F56"/>
            </a:solidFill>
            <a:ln cap="sq">
              <a:noFill/>
              <a:prstDash val="solid"/>
              <a:miter/>
            </a:ln>
          </p:spPr>
          <p:txBody>
            <a:bodyPr/>
            <a:lstStyle/>
            <a:p>
              <a:endParaRPr lang="en-US"/>
            </a:p>
          </p:txBody>
        </p:sp>
        <p:sp>
          <p:nvSpPr>
            <p:cNvPr id="16" name="TextBox 16"/>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2015910" y="7046584"/>
            <a:ext cx="5243390" cy="729562"/>
            <a:chOff x="0" y="0"/>
            <a:chExt cx="1692303" cy="235466"/>
          </a:xfrm>
        </p:grpSpPr>
        <p:sp>
          <p:nvSpPr>
            <p:cNvPr id="18" name="Freeform 18"/>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000000">
                <a:alpha val="0"/>
              </a:srgbClr>
            </a:solidFill>
            <a:ln w="38100" cap="sq">
              <a:solidFill>
                <a:srgbClr val="343F56"/>
              </a:solidFill>
              <a:prstDash val="solid"/>
              <a:miter/>
            </a:ln>
          </p:spPr>
          <p:txBody>
            <a:bodyPr/>
            <a:lstStyle/>
            <a:p>
              <a:endParaRPr lang="en-US"/>
            </a:p>
          </p:txBody>
        </p:sp>
        <p:sp>
          <p:nvSpPr>
            <p:cNvPr id="19" name="TextBox 19"/>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1953583" y="5757295"/>
            <a:ext cx="3393623" cy="393770"/>
          </a:xfrm>
          <a:prstGeom prst="rect">
            <a:avLst/>
          </a:prstGeom>
        </p:spPr>
        <p:txBody>
          <a:bodyPr lIns="0" tIns="0" rIns="0" bIns="0" rtlCol="0" anchor="t">
            <a:spAutoFit/>
          </a:bodyPr>
          <a:lstStyle/>
          <a:p>
            <a:pPr algn="ctr">
              <a:lnSpc>
                <a:spcPts val="3198"/>
              </a:lnSpc>
            </a:pPr>
            <a:r>
              <a:rPr lang="en-US" sz="2284">
                <a:solidFill>
                  <a:srgbClr val="F5E6CA"/>
                </a:solidFill>
                <a:latin typeface="Hagrid Heavy"/>
              </a:rPr>
              <a:t>INTRODUCTION</a:t>
            </a:r>
          </a:p>
        </p:txBody>
      </p:sp>
      <p:sp>
        <p:nvSpPr>
          <p:cNvPr id="21" name="TextBox 21"/>
          <p:cNvSpPr txBox="1"/>
          <p:nvPr/>
        </p:nvSpPr>
        <p:spPr>
          <a:xfrm>
            <a:off x="7069697" y="5757295"/>
            <a:ext cx="4151584" cy="389639"/>
          </a:xfrm>
          <a:prstGeom prst="rect">
            <a:avLst/>
          </a:prstGeom>
        </p:spPr>
        <p:txBody>
          <a:bodyPr lIns="0" tIns="0" rIns="0" bIns="0" rtlCol="0" anchor="t">
            <a:spAutoFit/>
          </a:bodyPr>
          <a:lstStyle/>
          <a:p>
            <a:pPr algn="ctr">
              <a:lnSpc>
                <a:spcPts val="3198"/>
              </a:lnSpc>
            </a:pPr>
            <a:r>
              <a:rPr lang="en-US" sz="2284">
                <a:solidFill>
                  <a:srgbClr val="343F56"/>
                </a:solidFill>
                <a:latin typeface="Hagrid Heavy"/>
              </a:rPr>
              <a:t>PROBLEM</a:t>
            </a:r>
          </a:p>
        </p:txBody>
      </p:sp>
      <p:sp>
        <p:nvSpPr>
          <p:cNvPr id="22" name="TextBox 22"/>
          <p:cNvSpPr txBox="1"/>
          <p:nvPr/>
        </p:nvSpPr>
        <p:spPr>
          <a:xfrm>
            <a:off x="12561813" y="5757939"/>
            <a:ext cx="4151584" cy="409315"/>
          </a:xfrm>
          <a:prstGeom prst="rect">
            <a:avLst/>
          </a:prstGeom>
        </p:spPr>
        <p:txBody>
          <a:bodyPr lIns="0" tIns="0" rIns="0" bIns="0" rtlCol="0" anchor="t">
            <a:spAutoFit/>
          </a:bodyPr>
          <a:lstStyle/>
          <a:p>
            <a:pPr algn="ctr">
              <a:lnSpc>
                <a:spcPts val="3198"/>
              </a:lnSpc>
            </a:pPr>
            <a:r>
              <a:rPr lang="en-US" sz="2284">
                <a:solidFill>
                  <a:srgbClr val="F5E6CA"/>
                </a:solidFill>
                <a:latin typeface="Hagrid Heavy"/>
              </a:rPr>
              <a:t>CLASS DIAGRAM</a:t>
            </a:r>
          </a:p>
        </p:txBody>
      </p:sp>
      <p:sp>
        <p:nvSpPr>
          <p:cNvPr id="23" name="TextBox 23"/>
          <p:cNvSpPr txBox="1"/>
          <p:nvPr/>
        </p:nvSpPr>
        <p:spPr>
          <a:xfrm>
            <a:off x="1948571" y="7177195"/>
            <a:ext cx="3403647" cy="399164"/>
          </a:xfrm>
          <a:prstGeom prst="rect">
            <a:avLst/>
          </a:prstGeom>
        </p:spPr>
        <p:txBody>
          <a:bodyPr lIns="0" tIns="0" rIns="0" bIns="0" rtlCol="0" anchor="t">
            <a:spAutoFit/>
          </a:bodyPr>
          <a:lstStyle/>
          <a:p>
            <a:pPr algn="ctr">
              <a:lnSpc>
                <a:spcPts val="3198"/>
              </a:lnSpc>
            </a:pPr>
            <a:r>
              <a:rPr lang="en-US" sz="2284">
                <a:solidFill>
                  <a:srgbClr val="343F56"/>
                </a:solidFill>
                <a:latin typeface="Hagrid Ultra-Bold"/>
              </a:rPr>
              <a:t>OOP PRINCIPLES</a:t>
            </a:r>
          </a:p>
        </p:txBody>
      </p:sp>
      <p:sp>
        <p:nvSpPr>
          <p:cNvPr id="24" name="TextBox 24"/>
          <p:cNvSpPr txBox="1"/>
          <p:nvPr/>
        </p:nvSpPr>
        <p:spPr>
          <a:xfrm>
            <a:off x="6801316" y="7163722"/>
            <a:ext cx="4688345" cy="409315"/>
          </a:xfrm>
          <a:prstGeom prst="rect">
            <a:avLst/>
          </a:prstGeom>
        </p:spPr>
        <p:txBody>
          <a:bodyPr lIns="0" tIns="0" rIns="0" bIns="0" rtlCol="0" anchor="t">
            <a:spAutoFit/>
          </a:bodyPr>
          <a:lstStyle/>
          <a:p>
            <a:pPr algn="ctr">
              <a:lnSpc>
                <a:spcPts val="3198"/>
              </a:lnSpc>
            </a:pPr>
            <a:r>
              <a:rPr lang="en-US" sz="2284">
                <a:solidFill>
                  <a:srgbClr val="F5E6CA"/>
                </a:solidFill>
                <a:latin typeface="Hagrid Heavy"/>
              </a:rPr>
              <a:t>DEMO</a:t>
            </a:r>
          </a:p>
        </p:txBody>
      </p:sp>
      <p:sp>
        <p:nvSpPr>
          <p:cNvPr id="25" name="TextBox 25"/>
          <p:cNvSpPr txBox="1"/>
          <p:nvPr/>
        </p:nvSpPr>
        <p:spPr>
          <a:xfrm>
            <a:off x="12940793" y="7177838"/>
            <a:ext cx="3393623" cy="389639"/>
          </a:xfrm>
          <a:prstGeom prst="rect">
            <a:avLst/>
          </a:prstGeom>
        </p:spPr>
        <p:txBody>
          <a:bodyPr lIns="0" tIns="0" rIns="0" bIns="0" rtlCol="0" anchor="t">
            <a:spAutoFit/>
          </a:bodyPr>
          <a:lstStyle/>
          <a:p>
            <a:pPr algn="ctr">
              <a:lnSpc>
                <a:spcPts val="3198"/>
              </a:lnSpc>
            </a:pPr>
            <a:r>
              <a:rPr lang="en-US" sz="2284">
                <a:solidFill>
                  <a:srgbClr val="343F56"/>
                </a:solidFill>
                <a:latin typeface="Hagrid Heavy"/>
              </a:rPr>
              <a:t>THANK YOU</a:t>
            </a:r>
          </a:p>
        </p:txBody>
      </p:sp>
      <p:sp>
        <p:nvSpPr>
          <p:cNvPr id="26" name="TextBox 26"/>
          <p:cNvSpPr txBox="1"/>
          <p:nvPr/>
        </p:nvSpPr>
        <p:spPr>
          <a:xfrm>
            <a:off x="4479826" y="2629988"/>
            <a:ext cx="9328348" cy="1302386"/>
          </a:xfrm>
          <a:prstGeom prst="rect">
            <a:avLst/>
          </a:prstGeom>
        </p:spPr>
        <p:txBody>
          <a:bodyPr lIns="0" tIns="0" rIns="0" bIns="0" rtlCol="0" anchor="t">
            <a:spAutoFit/>
          </a:bodyPr>
          <a:lstStyle/>
          <a:p>
            <a:pPr algn="ctr">
              <a:lnSpc>
                <a:spcPts val="10639"/>
              </a:lnSpc>
            </a:pPr>
            <a:r>
              <a:rPr lang="en-US" sz="7599">
                <a:solidFill>
                  <a:srgbClr val="343F56"/>
                </a:solidFill>
                <a:latin typeface="Hagrid Heavy"/>
              </a:rPr>
              <a:t>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43F56"/>
        </a:solidFill>
        <a:effectLst/>
      </p:bgPr>
    </p:bg>
    <p:spTree>
      <p:nvGrpSpPr>
        <p:cNvPr id="1" name=""/>
        <p:cNvGrpSpPr/>
        <p:nvPr/>
      </p:nvGrpSpPr>
      <p:grpSpPr>
        <a:xfrm>
          <a:off x="0" y="0"/>
          <a:ext cx="0" cy="0"/>
          <a:chOff x="0" y="0"/>
          <a:chExt cx="0" cy="0"/>
        </a:xfrm>
      </p:grpSpPr>
      <p:grpSp>
        <p:nvGrpSpPr>
          <p:cNvPr id="2" name="Group 2"/>
          <p:cNvGrpSpPr/>
          <p:nvPr/>
        </p:nvGrpSpPr>
        <p:grpSpPr>
          <a:xfrm>
            <a:off x="0" y="-129194"/>
            <a:ext cx="9530397" cy="10772366"/>
            <a:chOff x="0" y="0"/>
            <a:chExt cx="4016429" cy="4539836"/>
          </a:xfrm>
        </p:grpSpPr>
        <p:sp>
          <p:nvSpPr>
            <p:cNvPr id="3" name="Freeform 3"/>
            <p:cNvSpPr/>
            <p:nvPr/>
          </p:nvSpPr>
          <p:spPr>
            <a:xfrm>
              <a:off x="0" y="0"/>
              <a:ext cx="4016428" cy="4539836"/>
            </a:xfrm>
            <a:custGeom>
              <a:avLst/>
              <a:gdLst/>
              <a:ahLst/>
              <a:cxnLst/>
              <a:rect l="l" t="t" r="r" b="b"/>
              <a:pathLst>
                <a:path w="4016428" h="4539836">
                  <a:moveTo>
                    <a:pt x="0" y="0"/>
                  </a:moveTo>
                  <a:lnTo>
                    <a:pt x="4016428" y="0"/>
                  </a:lnTo>
                  <a:lnTo>
                    <a:pt x="4016428" y="4539836"/>
                  </a:lnTo>
                  <a:lnTo>
                    <a:pt x="0" y="4539836"/>
                  </a:lnTo>
                  <a:close/>
                </a:path>
              </a:pathLst>
            </a:custGeom>
            <a:solidFill>
              <a:srgbClr val="F5E6CA"/>
            </a:solidFill>
            <a:ln cap="sq">
              <a:noFill/>
              <a:prstDash val="solid"/>
              <a:miter/>
            </a:ln>
          </p:spPr>
          <p:txBody>
            <a:bodyPr/>
            <a:lstStyle/>
            <a:p>
              <a:endParaRPr lang="en-US"/>
            </a:p>
          </p:txBody>
        </p:sp>
        <p:sp>
          <p:nvSpPr>
            <p:cNvPr id="4" name="TextBox 4"/>
            <p:cNvSpPr txBox="1"/>
            <p:nvPr/>
          </p:nvSpPr>
          <p:spPr>
            <a:xfrm>
              <a:off x="0" y="-38100"/>
              <a:ext cx="4016429" cy="4577936"/>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9107" y="1567730"/>
            <a:ext cx="8008571" cy="4474539"/>
            <a:chOff x="0" y="0"/>
            <a:chExt cx="10678095" cy="5966052"/>
          </a:xfrm>
        </p:grpSpPr>
        <p:pic>
          <p:nvPicPr>
            <p:cNvPr id="6" name="Picture 6"/>
            <p:cNvPicPr>
              <a:picLocks noChangeAspect="1"/>
            </p:cNvPicPr>
            <p:nvPr/>
          </p:nvPicPr>
          <p:blipFill>
            <a:blip r:embed="rId2"/>
            <a:srcRect t="376" b="376"/>
            <a:stretch>
              <a:fillRect/>
            </a:stretch>
          </p:blipFill>
          <p:spPr>
            <a:xfrm>
              <a:off x="0" y="0"/>
              <a:ext cx="10678095" cy="5966052"/>
            </a:xfrm>
            <a:prstGeom prst="rect">
              <a:avLst/>
            </a:prstGeom>
          </p:spPr>
        </p:pic>
      </p:grpSp>
      <p:sp>
        <p:nvSpPr>
          <p:cNvPr id="7" name="TextBox 7"/>
          <p:cNvSpPr txBox="1"/>
          <p:nvPr/>
        </p:nvSpPr>
        <p:spPr>
          <a:xfrm>
            <a:off x="1028700" y="6182534"/>
            <a:ext cx="6731610" cy="1302386"/>
          </a:xfrm>
          <a:prstGeom prst="rect">
            <a:avLst/>
          </a:prstGeom>
        </p:spPr>
        <p:txBody>
          <a:bodyPr lIns="0" tIns="0" rIns="0" bIns="0" rtlCol="0" anchor="t">
            <a:spAutoFit/>
          </a:bodyPr>
          <a:lstStyle/>
          <a:p>
            <a:pPr algn="l">
              <a:lnSpc>
                <a:spcPts val="10639"/>
              </a:lnSpc>
            </a:pPr>
            <a:r>
              <a:rPr lang="en-US" sz="7599">
                <a:solidFill>
                  <a:srgbClr val="343F56"/>
                </a:solidFill>
                <a:latin typeface="Hagrid Heavy"/>
              </a:rPr>
              <a:t>PROBLEM</a:t>
            </a:r>
          </a:p>
        </p:txBody>
      </p:sp>
      <p:sp>
        <p:nvSpPr>
          <p:cNvPr id="8" name="TextBox 8"/>
          <p:cNvSpPr txBox="1"/>
          <p:nvPr/>
        </p:nvSpPr>
        <p:spPr>
          <a:xfrm>
            <a:off x="10527690" y="4026212"/>
            <a:ext cx="6731610" cy="2725419"/>
          </a:xfrm>
          <a:prstGeom prst="rect">
            <a:avLst/>
          </a:prstGeom>
        </p:spPr>
        <p:txBody>
          <a:bodyPr lIns="0" tIns="0" rIns="0" bIns="0" rtlCol="0" anchor="t">
            <a:spAutoFit/>
          </a:bodyPr>
          <a:lstStyle/>
          <a:p>
            <a:pPr algn="l">
              <a:lnSpc>
                <a:spcPts val="3080"/>
              </a:lnSpc>
            </a:pPr>
            <a:r>
              <a:rPr lang="en-US" sz="2200">
                <a:solidFill>
                  <a:srgbClr val="F5E6CA"/>
                </a:solidFill>
                <a:latin typeface="Roboto"/>
              </a:rPr>
              <a:t>Develop an application to simulate the effect of a force acting on an object according to Newton's Law of Motion. The program should allow users to input the mass of the object and the applied force, then calculate and display the resulting acceleration. Additionally, visualize the object's motion over time under the influence of the applied force.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43F56"/>
        </a:solidFill>
        <a:effectLst/>
      </p:bgPr>
    </p:bg>
    <p:spTree>
      <p:nvGrpSpPr>
        <p:cNvPr id="1" name=""/>
        <p:cNvGrpSpPr/>
        <p:nvPr/>
      </p:nvGrpSpPr>
      <p:grpSpPr>
        <a:xfrm>
          <a:off x="0" y="0"/>
          <a:ext cx="0" cy="0"/>
          <a:chOff x="0" y="0"/>
          <a:chExt cx="0" cy="0"/>
        </a:xfrm>
      </p:grpSpPr>
      <p:grpSp>
        <p:nvGrpSpPr>
          <p:cNvPr id="2" name="Group 2"/>
          <p:cNvGrpSpPr/>
          <p:nvPr/>
        </p:nvGrpSpPr>
        <p:grpSpPr>
          <a:xfrm>
            <a:off x="9561118" y="3774011"/>
            <a:ext cx="7825155" cy="3933962"/>
            <a:chOff x="0" y="0"/>
            <a:chExt cx="1911622" cy="961035"/>
          </a:xfrm>
        </p:grpSpPr>
        <p:sp>
          <p:nvSpPr>
            <p:cNvPr id="3" name="Freeform 3"/>
            <p:cNvSpPr/>
            <p:nvPr/>
          </p:nvSpPr>
          <p:spPr>
            <a:xfrm>
              <a:off x="0" y="0"/>
              <a:ext cx="1911622" cy="961035"/>
            </a:xfrm>
            <a:custGeom>
              <a:avLst/>
              <a:gdLst/>
              <a:ahLst/>
              <a:cxnLst/>
              <a:rect l="l" t="t" r="r" b="b"/>
              <a:pathLst>
                <a:path w="1911622" h="961035">
                  <a:moveTo>
                    <a:pt x="0" y="0"/>
                  </a:moveTo>
                  <a:lnTo>
                    <a:pt x="1911622" y="0"/>
                  </a:lnTo>
                  <a:lnTo>
                    <a:pt x="1911622" y="961035"/>
                  </a:lnTo>
                  <a:lnTo>
                    <a:pt x="0" y="961035"/>
                  </a:lnTo>
                  <a:close/>
                </a:path>
              </a:pathLst>
            </a:custGeom>
            <a:solidFill>
              <a:srgbClr val="F5E6CA"/>
            </a:solidFill>
          </p:spPr>
          <p:txBody>
            <a:bodyPr/>
            <a:lstStyle/>
            <a:p>
              <a:endParaRPr lang="en-US"/>
            </a:p>
          </p:txBody>
        </p:sp>
        <p:sp>
          <p:nvSpPr>
            <p:cNvPr id="4" name="TextBox 4"/>
            <p:cNvSpPr txBox="1"/>
            <p:nvPr/>
          </p:nvSpPr>
          <p:spPr>
            <a:xfrm>
              <a:off x="0" y="-38100"/>
              <a:ext cx="1911622" cy="99913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79490" y="2901869"/>
            <a:ext cx="8564510" cy="5407901"/>
            <a:chOff x="0" y="0"/>
            <a:chExt cx="11419347" cy="7210534"/>
          </a:xfrm>
        </p:grpSpPr>
        <p:pic>
          <p:nvPicPr>
            <p:cNvPr id="6" name="Picture 6"/>
            <p:cNvPicPr>
              <a:picLocks noChangeAspect="1"/>
            </p:cNvPicPr>
            <p:nvPr/>
          </p:nvPicPr>
          <p:blipFill>
            <a:blip r:embed="rId2"/>
            <a:srcRect t="7820" b="7820"/>
            <a:stretch>
              <a:fillRect/>
            </a:stretch>
          </p:blipFill>
          <p:spPr>
            <a:xfrm>
              <a:off x="0" y="0"/>
              <a:ext cx="11419347" cy="7210534"/>
            </a:xfrm>
            <a:prstGeom prst="rect">
              <a:avLst/>
            </a:prstGeom>
          </p:spPr>
        </p:pic>
      </p:grpSp>
      <p:sp>
        <p:nvSpPr>
          <p:cNvPr id="7" name="AutoShape 7"/>
          <p:cNvSpPr/>
          <p:nvPr/>
        </p:nvSpPr>
        <p:spPr>
          <a:xfrm>
            <a:off x="10010719" y="8046641"/>
            <a:ext cx="398890" cy="0"/>
          </a:xfrm>
          <a:prstGeom prst="line">
            <a:avLst/>
          </a:prstGeom>
          <a:ln w="38100" cap="flat">
            <a:solidFill>
              <a:srgbClr val="343F56"/>
            </a:solidFill>
            <a:prstDash val="solid"/>
            <a:headEnd type="none" w="sm" len="sm"/>
            <a:tailEnd type="none" w="sm" len="sm"/>
          </a:ln>
        </p:spPr>
        <p:txBody>
          <a:bodyPr/>
          <a:lstStyle/>
          <a:p>
            <a:endParaRPr lang="en-US"/>
          </a:p>
        </p:txBody>
      </p:sp>
      <p:sp>
        <p:nvSpPr>
          <p:cNvPr id="8" name="TextBox 8"/>
          <p:cNvSpPr txBox="1"/>
          <p:nvPr/>
        </p:nvSpPr>
        <p:spPr>
          <a:xfrm>
            <a:off x="1028700" y="874333"/>
            <a:ext cx="16230600" cy="1146176"/>
          </a:xfrm>
          <a:prstGeom prst="rect">
            <a:avLst/>
          </a:prstGeom>
        </p:spPr>
        <p:txBody>
          <a:bodyPr lIns="0" tIns="0" rIns="0" bIns="0" rtlCol="0" anchor="t">
            <a:spAutoFit/>
          </a:bodyPr>
          <a:lstStyle/>
          <a:p>
            <a:pPr algn="l">
              <a:lnSpc>
                <a:spcPts val="8000"/>
              </a:lnSpc>
            </a:pPr>
            <a:r>
              <a:rPr lang="en-US" sz="8000">
                <a:solidFill>
                  <a:srgbClr val="F5E6CA"/>
                </a:solidFill>
                <a:latin typeface="Hagrid Heavy"/>
              </a:rPr>
              <a:t>APPLICATION INTRODUCING</a:t>
            </a:r>
          </a:p>
        </p:txBody>
      </p:sp>
      <p:sp>
        <p:nvSpPr>
          <p:cNvPr id="9" name="TextBox 9"/>
          <p:cNvSpPr txBox="1"/>
          <p:nvPr/>
        </p:nvSpPr>
        <p:spPr>
          <a:xfrm>
            <a:off x="10010719" y="4592029"/>
            <a:ext cx="6925952" cy="3115944"/>
          </a:xfrm>
          <a:prstGeom prst="rect">
            <a:avLst/>
          </a:prstGeom>
        </p:spPr>
        <p:txBody>
          <a:bodyPr lIns="0" tIns="0" rIns="0" bIns="0" rtlCol="0" anchor="t">
            <a:spAutoFit/>
          </a:bodyPr>
          <a:lstStyle/>
          <a:p>
            <a:pPr algn="l">
              <a:lnSpc>
                <a:spcPts val="3080"/>
              </a:lnSpc>
            </a:pPr>
            <a:r>
              <a:rPr lang="en-US" sz="2200">
                <a:solidFill>
                  <a:srgbClr val="343F56"/>
                </a:solidFill>
                <a:latin typeface="Roboto"/>
              </a:rPr>
              <a:t>Our Java project aims to demonstrate Newton's Second Law of Motion through a dynamic simulation. By entering the mass of an object and the force applied to it, users can observe the resulting acceleration and track the object's movement over time. This interactive tool helps in understanding the fundamental principles of physics in an engaging manner.</a:t>
            </a:r>
          </a:p>
          <a:p>
            <a:pPr algn="l">
              <a:lnSpc>
                <a:spcPts val="3080"/>
              </a:lnSpc>
            </a:pPr>
            <a:endParaRPr lang="en-US" sz="2200">
              <a:solidFill>
                <a:srgbClr val="343F56"/>
              </a:solidFill>
              <a:latin typeface="Roboto"/>
            </a:endParaRPr>
          </a:p>
        </p:txBody>
      </p:sp>
      <p:sp>
        <p:nvSpPr>
          <p:cNvPr id="10" name="TextBox 10"/>
          <p:cNvSpPr txBox="1"/>
          <p:nvPr/>
        </p:nvSpPr>
        <p:spPr>
          <a:xfrm>
            <a:off x="10125238" y="4014340"/>
            <a:ext cx="3462976" cy="391794"/>
          </a:xfrm>
          <a:prstGeom prst="rect">
            <a:avLst/>
          </a:prstGeom>
        </p:spPr>
        <p:txBody>
          <a:bodyPr lIns="0" tIns="0" rIns="0" bIns="0" rtlCol="0" anchor="t">
            <a:spAutoFit/>
          </a:bodyPr>
          <a:lstStyle/>
          <a:p>
            <a:pPr algn="l">
              <a:lnSpc>
                <a:spcPts val="3080"/>
              </a:lnSpc>
            </a:pPr>
            <a:r>
              <a:rPr lang="en-US" sz="2200">
                <a:solidFill>
                  <a:srgbClr val="343F56"/>
                </a:solidFill>
                <a:latin typeface="Hagrid Ultra-Bold"/>
              </a:rPr>
              <a:t>MAIN USES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43F56"/>
        </a:solidFill>
        <a:effectLst/>
      </p:bgPr>
    </p:bg>
    <p:spTree>
      <p:nvGrpSpPr>
        <p:cNvPr id="1" name=""/>
        <p:cNvGrpSpPr/>
        <p:nvPr/>
      </p:nvGrpSpPr>
      <p:grpSpPr>
        <a:xfrm>
          <a:off x="0" y="0"/>
          <a:ext cx="0" cy="0"/>
          <a:chOff x="0" y="0"/>
          <a:chExt cx="0" cy="0"/>
        </a:xfrm>
      </p:grpSpPr>
      <p:sp>
        <p:nvSpPr>
          <p:cNvPr id="2" name="Freeform 2"/>
          <p:cNvSpPr/>
          <p:nvPr/>
        </p:nvSpPr>
        <p:spPr>
          <a:xfrm>
            <a:off x="1383596" y="5126895"/>
            <a:ext cx="334644" cy="334644"/>
          </a:xfrm>
          <a:custGeom>
            <a:avLst/>
            <a:gdLst/>
            <a:ahLst/>
            <a:cxnLst/>
            <a:rect l="l" t="t" r="r" b="b"/>
            <a:pathLst>
              <a:path w="334644" h="334644">
                <a:moveTo>
                  <a:pt x="0" y="0"/>
                </a:moveTo>
                <a:lnTo>
                  <a:pt x="334644" y="0"/>
                </a:lnTo>
                <a:lnTo>
                  <a:pt x="334644" y="334644"/>
                </a:lnTo>
                <a:lnTo>
                  <a:pt x="0" y="334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8139970" y="-1051855"/>
            <a:ext cx="10148030" cy="11475484"/>
          </a:xfrm>
          <a:custGeom>
            <a:avLst/>
            <a:gdLst/>
            <a:ahLst/>
            <a:cxnLst/>
            <a:rect l="l" t="t" r="r" b="b"/>
            <a:pathLst>
              <a:path w="10148030" h="11475484">
                <a:moveTo>
                  <a:pt x="0" y="0"/>
                </a:moveTo>
                <a:lnTo>
                  <a:pt x="10148030" y="0"/>
                </a:lnTo>
                <a:lnTo>
                  <a:pt x="10148030" y="11475484"/>
                </a:lnTo>
                <a:lnTo>
                  <a:pt x="0" y="11475484"/>
                </a:lnTo>
                <a:lnTo>
                  <a:pt x="0" y="0"/>
                </a:lnTo>
                <a:close/>
              </a:path>
            </a:pathLst>
          </a:custGeom>
          <a:blipFill>
            <a:blip r:embed="rId4"/>
            <a:stretch>
              <a:fillRect l="-4877" r="-79318" b="-2371"/>
            </a:stretch>
          </a:blipFill>
        </p:spPr>
        <p:txBody>
          <a:bodyPr/>
          <a:lstStyle/>
          <a:p>
            <a:endParaRPr lang="en-US"/>
          </a:p>
        </p:txBody>
      </p:sp>
      <p:sp>
        <p:nvSpPr>
          <p:cNvPr id="4" name="TextBox 4"/>
          <p:cNvSpPr txBox="1"/>
          <p:nvPr/>
        </p:nvSpPr>
        <p:spPr>
          <a:xfrm>
            <a:off x="50086" y="3925156"/>
            <a:ext cx="8089884" cy="1369061"/>
          </a:xfrm>
          <a:prstGeom prst="rect">
            <a:avLst/>
          </a:prstGeom>
        </p:spPr>
        <p:txBody>
          <a:bodyPr lIns="0" tIns="0" rIns="0" bIns="0" rtlCol="0" anchor="t">
            <a:spAutoFit/>
          </a:bodyPr>
          <a:lstStyle/>
          <a:p>
            <a:pPr algn="ctr">
              <a:lnSpc>
                <a:spcPts val="10639"/>
              </a:lnSpc>
            </a:pPr>
            <a:r>
              <a:rPr lang="en-US" sz="7599">
                <a:solidFill>
                  <a:srgbClr val="F5E6CA"/>
                </a:solidFill>
                <a:latin typeface="Hagrid Heavy"/>
              </a:rPr>
              <a:t>USES CASE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43F56"/>
        </a:solidFill>
        <a:effectLst/>
      </p:bgPr>
    </p:bg>
    <p:spTree>
      <p:nvGrpSpPr>
        <p:cNvPr id="1" name=""/>
        <p:cNvGrpSpPr/>
        <p:nvPr/>
      </p:nvGrpSpPr>
      <p:grpSpPr>
        <a:xfrm>
          <a:off x="0" y="0"/>
          <a:ext cx="0" cy="0"/>
          <a:chOff x="0" y="0"/>
          <a:chExt cx="0" cy="0"/>
        </a:xfrm>
      </p:grpSpPr>
      <p:sp>
        <p:nvSpPr>
          <p:cNvPr id="2" name="Freeform 2"/>
          <p:cNvSpPr/>
          <p:nvPr/>
        </p:nvSpPr>
        <p:spPr>
          <a:xfrm>
            <a:off x="1383596" y="5126895"/>
            <a:ext cx="334644" cy="334644"/>
          </a:xfrm>
          <a:custGeom>
            <a:avLst/>
            <a:gdLst/>
            <a:ahLst/>
            <a:cxnLst/>
            <a:rect l="l" t="t" r="r" b="b"/>
            <a:pathLst>
              <a:path w="334644" h="334644">
                <a:moveTo>
                  <a:pt x="0" y="0"/>
                </a:moveTo>
                <a:lnTo>
                  <a:pt x="334644" y="0"/>
                </a:lnTo>
                <a:lnTo>
                  <a:pt x="334644" y="334644"/>
                </a:lnTo>
                <a:lnTo>
                  <a:pt x="0" y="334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4728352" y="2510492"/>
            <a:ext cx="7360687" cy="6859278"/>
          </a:xfrm>
          <a:custGeom>
            <a:avLst/>
            <a:gdLst/>
            <a:ahLst/>
            <a:cxnLst/>
            <a:rect l="l" t="t" r="r" b="b"/>
            <a:pathLst>
              <a:path w="7360687" h="6859278">
                <a:moveTo>
                  <a:pt x="0" y="0"/>
                </a:moveTo>
                <a:lnTo>
                  <a:pt x="7360687" y="0"/>
                </a:lnTo>
                <a:lnTo>
                  <a:pt x="7360687" y="6859278"/>
                </a:lnTo>
                <a:lnTo>
                  <a:pt x="0" y="6859278"/>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2382316" y="511477"/>
            <a:ext cx="12906955" cy="1369061"/>
          </a:xfrm>
          <a:prstGeom prst="rect">
            <a:avLst/>
          </a:prstGeom>
        </p:spPr>
        <p:txBody>
          <a:bodyPr lIns="0" tIns="0" rIns="0" bIns="0" rtlCol="0" anchor="t">
            <a:spAutoFit/>
          </a:bodyPr>
          <a:lstStyle/>
          <a:p>
            <a:pPr algn="ctr">
              <a:lnSpc>
                <a:spcPts val="10639"/>
              </a:lnSpc>
            </a:pPr>
            <a:r>
              <a:rPr lang="en-US" sz="7599">
                <a:solidFill>
                  <a:srgbClr val="F5E6CA"/>
                </a:solidFill>
                <a:latin typeface="Hagrid Heavy"/>
              </a:rPr>
              <a:t>CLASS DIAGRAMS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43F56"/>
        </a:solidFill>
        <a:effectLst/>
      </p:bgPr>
    </p:bg>
    <p:spTree>
      <p:nvGrpSpPr>
        <p:cNvPr id="1" name=""/>
        <p:cNvGrpSpPr/>
        <p:nvPr/>
      </p:nvGrpSpPr>
      <p:grpSpPr>
        <a:xfrm>
          <a:off x="0" y="0"/>
          <a:ext cx="0" cy="0"/>
          <a:chOff x="0" y="0"/>
          <a:chExt cx="0" cy="0"/>
        </a:xfrm>
      </p:grpSpPr>
      <p:sp>
        <p:nvSpPr>
          <p:cNvPr id="2" name="Freeform 2"/>
          <p:cNvSpPr/>
          <p:nvPr/>
        </p:nvSpPr>
        <p:spPr>
          <a:xfrm>
            <a:off x="1383596" y="5126895"/>
            <a:ext cx="334644" cy="334644"/>
          </a:xfrm>
          <a:custGeom>
            <a:avLst/>
            <a:gdLst/>
            <a:ahLst/>
            <a:cxnLst/>
            <a:rect l="l" t="t" r="r" b="b"/>
            <a:pathLst>
              <a:path w="334644" h="334644">
                <a:moveTo>
                  <a:pt x="0" y="0"/>
                </a:moveTo>
                <a:lnTo>
                  <a:pt x="334644" y="0"/>
                </a:lnTo>
                <a:lnTo>
                  <a:pt x="334644" y="334644"/>
                </a:lnTo>
                <a:lnTo>
                  <a:pt x="0" y="334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3138603" y="3200530"/>
            <a:ext cx="12367826" cy="4522019"/>
          </a:xfrm>
          <a:custGeom>
            <a:avLst/>
            <a:gdLst/>
            <a:ahLst/>
            <a:cxnLst/>
            <a:rect l="l" t="t" r="r" b="b"/>
            <a:pathLst>
              <a:path w="12367826" h="4522019">
                <a:moveTo>
                  <a:pt x="0" y="0"/>
                </a:moveTo>
                <a:lnTo>
                  <a:pt x="12367826" y="0"/>
                </a:lnTo>
                <a:lnTo>
                  <a:pt x="12367826" y="4522019"/>
                </a:lnTo>
                <a:lnTo>
                  <a:pt x="0" y="4522019"/>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2680998" y="1350484"/>
            <a:ext cx="12906955" cy="1369061"/>
          </a:xfrm>
          <a:prstGeom prst="rect">
            <a:avLst/>
          </a:prstGeom>
        </p:spPr>
        <p:txBody>
          <a:bodyPr lIns="0" tIns="0" rIns="0" bIns="0" rtlCol="0" anchor="t">
            <a:spAutoFit/>
          </a:bodyPr>
          <a:lstStyle/>
          <a:p>
            <a:pPr algn="ctr">
              <a:lnSpc>
                <a:spcPts val="10639"/>
              </a:lnSpc>
            </a:pPr>
            <a:r>
              <a:rPr lang="en-US" sz="7599">
                <a:solidFill>
                  <a:srgbClr val="F5E6CA"/>
                </a:solidFill>
                <a:latin typeface="Hagrid Heavy"/>
              </a:rPr>
              <a:t>CLASS DIAGRAMS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43F56"/>
        </a:solidFill>
        <a:effectLst/>
      </p:bgPr>
    </p:bg>
    <p:spTree>
      <p:nvGrpSpPr>
        <p:cNvPr id="1" name=""/>
        <p:cNvGrpSpPr/>
        <p:nvPr/>
      </p:nvGrpSpPr>
      <p:grpSpPr>
        <a:xfrm>
          <a:off x="0" y="0"/>
          <a:ext cx="0" cy="0"/>
          <a:chOff x="0" y="0"/>
          <a:chExt cx="0" cy="0"/>
        </a:xfrm>
      </p:grpSpPr>
      <p:sp>
        <p:nvSpPr>
          <p:cNvPr id="2" name="Freeform 2"/>
          <p:cNvSpPr/>
          <p:nvPr/>
        </p:nvSpPr>
        <p:spPr>
          <a:xfrm>
            <a:off x="1383596" y="5126895"/>
            <a:ext cx="334644" cy="334644"/>
          </a:xfrm>
          <a:custGeom>
            <a:avLst/>
            <a:gdLst/>
            <a:ahLst/>
            <a:cxnLst/>
            <a:rect l="l" t="t" r="r" b="b"/>
            <a:pathLst>
              <a:path w="334644" h="334644">
                <a:moveTo>
                  <a:pt x="0" y="0"/>
                </a:moveTo>
                <a:lnTo>
                  <a:pt x="334644" y="0"/>
                </a:lnTo>
                <a:lnTo>
                  <a:pt x="334644" y="334644"/>
                </a:lnTo>
                <a:lnTo>
                  <a:pt x="0" y="334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396895" y="3074740"/>
            <a:ext cx="12580874" cy="4438954"/>
          </a:xfrm>
          <a:custGeom>
            <a:avLst/>
            <a:gdLst/>
            <a:ahLst/>
            <a:cxnLst/>
            <a:rect l="l" t="t" r="r" b="b"/>
            <a:pathLst>
              <a:path w="12580874" h="4438954">
                <a:moveTo>
                  <a:pt x="0" y="0"/>
                </a:moveTo>
                <a:lnTo>
                  <a:pt x="12580874" y="0"/>
                </a:lnTo>
                <a:lnTo>
                  <a:pt x="12580874" y="4438954"/>
                </a:lnTo>
                <a:lnTo>
                  <a:pt x="0" y="4438954"/>
                </a:lnTo>
                <a:lnTo>
                  <a:pt x="0" y="0"/>
                </a:lnTo>
                <a:close/>
              </a:path>
            </a:pathLst>
          </a:custGeom>
          <a:blipFill>
            <a:blip r:embed="rId4"/>
            <a:stretch>
              <a:fillRect b="-771"/>
            </a:stretch>
          </a:blipFill>
        </p:spPr>
        <p:txBody>
          <a:bodyPr/>
          <a:lstStyle/>
          <a:p>
            <a:endParaRPr lang="en-US"/>
          </a:p>
        </p:txBody>
      </p:sp>
      <p:sp>
        <p:nvSpPr>
          <p:cNvPr id="4" name="Freeform 4"/>
          <p:cNvSpPr/>
          <p:nvPr/>
        </p:nvSpPr>
        <p:spPr>
          <a:xfrm>
            <a:off x="13101028" y="4015794"/>
            <a:ext cx="4992898" cy="2556847"/>
          </a:xfrm>
          <a:custGeom>
            <a:avLst/>
            <a:gdLst/>
            <a:ahLst/>
            <a:cxnLst/>
            <a:rect l="l" t="t" r="r" b="b"/>
            <a:pathLst>
              <a:path w="4992898" h="2556847">
                <a:moveTo>
                  <a:pt x="0" y="0"/>
                </a:moveTo>
                <a:lnTo>
                  <a:pt x="4992898" y="0"/>
                </a:lnTo>
                <a:lnTo>
                  <a:pt x="4992898" y="2556847"/>
                </a:lnTo>
                <a:lnTo>
                  <a:pt x="0" y="2556847"/>
                </a:lnTo>
                <a:lnTo>
                  <a:pt x="0" y="0"/>
                </a:lnTo>
                <a:close/>
              </a:path>
            </a:pathLst>
          </a:custGeom>
          <a:blipFill>
            <a:blip r:embed="rId5"/>
            <a:stretch>
              <a:fillRect/>
            </a:stretch>
          </a:blipFill>
        </p:spPr>
        <p:txBody>
          <a:bodyPr/>
          <a:lstStyle/>
          <a:p>
            <a:endParaRPr lang="en-US"/>
          </a:p>
        </p:txBody>
      </p:sp>
      <p:sp>
        <p:nvSpPr>
          <p:cNvPr id="5" name="TextBox 5"/>
          <p:cNvSpPr txBox="1"/>
          <p:nvPr/>
        </p:nvSpPr>
        <p:spPr>
          <a:xfrm>
            <a:off x="2690523" y="1350484"/>
            <a:ext cx="12906955" cy="1369061"/>
          </a:xfrm>
          <a:prstGeom prst="rect">
            <a:avLst/>
          </a:prstGeom>
        </p:spPr>
        <p:txBody>
          <a:bodyPr lIns="0" tIns="0" rIns="0" bIns="0" rtlCol="0" anchor="t">
            <a:spAutoFit/>
          </a:bodyPr>
          <a:lstStyle/>
          <a:p>
            <a:pPr algn="ctr">
              <a:lnSpc>
                <a:spcPts val="10639"/>
              </a:lnSpc>
            </a:pPr>
            <a:r>
              <a:rPr lang="en-US" sz="7599">
                <a:solidFill>
                  <a:srgbClr val="F5E6CA"/>
                </a:solidFill>
                <a:latin typeface="Hagrid Heavy"/>
              </a:rPr>
              <a:t>CLASS DIAGRAMS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E6CA"/>
        </a:solidFill>
        <a:effectLst/>
      </p:bgPr>
    </p:bg>
    <p:spTree>
      <p:nvGrpSpPr>
        <p:cNvPr id="1" name=""/>
        <p:cNvGrpSpPr/>
        <p:nvPr/>
      </p:nvGrpSpPr>
      <p:grpSpPr>
        <a:xfrm>
          <a:off x="0" y="0"/>
          <a:ext cx="0" cy="0"/>
          <a:chOff x="0" y="0"/>
          <a:chExt cx="0" cy="0"/>
        </a:xfrm>
      </p:grpSpPr>
      <p:sp>
        <p:nvSpPr>
          <p:cNvPr id="2" name="Freeform 2"/>
          <p:cNvSpPr/>
          <p:nvPr/>
        </p:nvSpPr>
        <p:spPr>
          <a:xfrm>
            <a:off x="1383596" y="8623839"/>
            <a:ext cx="334644" cy="334644"/>
          </a:xfrm>
          <a:custGeom>
            <a:avLst/>
            <a:gdLst/>
            <a:ahLst/>
            <a:cxnLst/>
            <a:rect l="l" t="t" r="r" b="b"/>
            <a:pathLst>
              <a:path w="334644" h="334644">
                <a:moveTo>
                  <a:pt x="0" y="0"/>
                </a:moveTo>
                <a:lnTo>
                  <a:pt x="334644" y="0"/>
                </a:lnTo>
                <a:lnTo>
                  <a:pt x="334644" y="334645"/>
                </a:lnTo>
                <a:lnTo>
                  <a:pt x="0" y="3346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AutoShape 3"/>
          <p:cNvSpPr/>
          <p:nvPr/>
        </p:nvSpPr>
        <p:spPr>
          <a:xfrm>
            <a:off x="1028700" y="2465378"/>
            <a:ext cx="16230600" cy="0"/>
          </a:xfrm>
          <a:prstGeom prst="line">
            <a:avLst/>
          </a:prstGeom>
          <a:ln w="38100" cap="flat">
            <a:solidFill>
              <a:srgbClr val="343F56"/>
            </a:solidFill>
            <a:prstDash val="solid"/>
            <a:headEnd type="none" w="sm" len="sm"/>
            <a:tailEnd type="none" w="sm" len="sm"/>
          </a:ln>
        </p:spPr>
        <p:txBody>
          <a:bodyPr/>
          <a:lstStyle/>
          <a:p>
            <a:endParaRPr lang="en-US"/>
          </a:p>
        </p:txBody>
      </p:sp>
      <p:sp>
        <p:nvSpPr>
          <p:cNvPr id="4" name="Freeform 4"/>
          <p:cNvSpPr/>
          <p:nvPr/>
        </p:nvSpPr>
        <p:spPr>
          <a:xfrm>
            <a:off x="1048951" y="3166677"/>
            <a:ext cx="334644" cy="334644"/>
          </a:xfrm>
          <a:custGeom>
            <a:avLst/>
            <a:gdLst/>
            <a:ahLst/>
            <a:cxnLst/>
            <a:rect l="l" t="t" r="r" b="b"/>
            <a:pathLst>
              <a:path w="334644" h="334644">
                <a:moveTo>
                  <a:pt x="0" y="0"/>
                </a:moveTo>
                <a:lnTo>
                  <a:pt x="334645" y="0"/>
                </a:lnTo>
                <a:lnTo>
                  <a:pt x="334645" y="334645"/>
                </a:lnTo>
                <a:lnTo>
                  <a:pt x="0" y="3346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9791948" y="4223477"/>
            <a:ext cx="334644" cy="334644"/>
          </a:xfrm>
          <a:custGeom>
            <a:avLst/>
            <a:gdLst/>
            <a:ahLst/>
            <a:cxnLst/>
            <a:rect l="l" t="t" r="r" b="b"/>
            <a:pathLst>
              <a:path w="334644" h="334644">
                <a:moveTo>
                  <a:pt x="0" y="0"/>
                </a:moveTo>
                <a:lnTo>
                  <a:pt x="334645" y="0"/>
                </a:lnTo>
                <a:lnTo>
                  <a:pt x="334645" y="334644"/>
                </a:lnTo>
                <a:lnTo>
                  <a:pt x="0" y="3346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9695053" y="5143500"/>
            <a:ext cx="6681786" cy="3094952"/>
          </a:xfrm>
          <a:custGeom>
            <a:avLst/>
            <a:gdLst/>
            <a:ahLst/>
            <a:cxnLst/>
            <a:rect l="l" t="t" r="r" b="b"/>
            <a:pathLst>
              <a:path w="6681786" h="3094952">
                <a:moveTo>
                  <a:pt x="0" y="0"/>
                </a:moveTo>
                <a:lnTo>
                  <a:pt x="6681786" y="0"/>
                </a:lnTo>
                <a:lnTo>
                  <a:pt x="6681786" y="3094952"/>
                </a:lnTo>
                <a:lnTo>
                  <a:pt x="0" y="3094952"/>
                </a:lnTo>
                <a:lnTo>
                  <a:pt x="0" y="0"/>
                </a:lnTo>
                <a:close/>
              </a:path>
            </a:pathLst>
          </a:custGeom>
          <a:blipFill>
            <a:blip r:embed="rId6"/>
            <a:stretch>
              <a:fillRect t="-2154" r="-54694" b="-10435"/>
            </a:stretch>
          </a:blipFill>
        </p:spPr>
        <p:txBody>
          <a:bodyPr/>
          <a:lstStyle/>
          <a:p>
            <a:endParaRPr lang="en-US"/>
          </a:p>
        </p:txBody>
      </p:sp>
      <p:sp>
        <p:nvSpPr>
          <p:cNvPr id="7" name="TextBox 7"/>
          <p:cNvSpPr txBox="1"/>
          <p:nvPr/>
        </p:nvSpPr>
        <p:spPr>
          <a:xfrm>
            <a:off x="1216273" y="713807"/>
            <a:ext cx="16043027" cy="1369061"/>
          </a:xfrm>
          <a:prstGeom prst="rect">
            <a:avLst/>
          </a:prstGeom>
        </p:spPr>
        <p:txBody>
          <a:bodyPr lIns="0" tIns="0" rIns="0" bIns="0" rtlCol="0" anchor="t">
            <a:spAutoFit/>
          </a:bodyPr>
          <a:lstStyle/>
          <a:p>
            <a:pPr algn="ctr">
              <a:lnSpc>
                <a:spcPts val="10639"/>
              </a:lnSpc>
            </a:pPr>
            <a:r>
              <a:rPr lang="en-US" sz="7599">
                <a:solidFill>
                  <a:srgbClr val="343F56"/>
                </a:solidFill>
                <a:latin typeface="Hagrid Heavy"/>
              </a:rPr>
              <a:t>OOP PRINCIPLES IN PROJECT</a:t>
            </a:r>
          </a:p>
        </p:txBody>
      </p:sp>
      <p:sp>
        <p:nvSpPr>
          <p:cNvPr id="8" name="TextBox 8"/>
          <p:cNvSpPr txBox="1"/>
          <p:nvPr/>
        </p:nvSpPr>
        <p:spPr>
          <a:xfrm>
            <a:off x="2010392" y="8582394"/>
            <a:ext cx="3717076" cy="397510"/>
          </a:xfrm>
          <a:prstGeom prst="rect">
            <a:avLst/>
          </a:prstGeom>
        </p:spPr>
        <p:txBody>
          <a:bodyPr lIns="0" tIns="0" rIns="0" bIns="0" rtlCol="0" anchor="t">
            <a:spAutoFit/>
          </a:bodyPr>
          <a:lstStyle/>
          <a:p>
            <a:pPr algn="l">
              <a:lnSpc>
                <a:spcPts val="3080"/>
              </a:lnSpc>
            </a:pPr>
            <a:r>
              <a:rPr lang="en-US" sz="2200">
                <a:solidFill>
                  <a:srgbClr val="F5E6CA"/>
                </a:solidFill>
                <a:latin typeface="Hagrid Ultra-Bold"/>
              </a:rPr>
              <a:t>BY CLAUDIA ALVES</a:t>
            </a:r>
          </a:p>
        </p:txBody>
      </p:sp>
      <p:sp>
        <p:nvSpPr>
          <p:cNvPr id="9" name="TextBox 9"/>
          <p:cNvSpPr txBox="1"/>
          <p:nvPr/>
        </p:nvSpPr>
        <p:spPr>
          <a:xfrm>
            <a:off x="1734179" y="3039504"/>
            <a:ext cx="6018873" cy="552450"/>
          </a:xfrm>
          <a:prstGeom prst="rect">
            <a:avLst/>
          </a:prstGeom>
        </p:spPr>
        <p:txBody>
          <a:bodyPr lIns="0" tIns="0" rIns="0" bIns="0" rtlCol="0" anchor="t">
            <a:spAutoFit/>
          </a:bodyPr>
          <a:lstStyle/>
          <a:p>
            <a:pPr algn="l">
              <a:lnSpc>
                <a:spcPts val="4200"/>
              </a:lnSpc>
            </a:pPr>
            <a:r>
              <a:rPr lang="en-US" sz="3000">
                <a:solidFill>
                  <a:srgbClr val="343F56"/>
                </a:solidFill>
                <a:latin typeface="Hagrid Heavy"/>
              </a:rPr>
              <a:t>ENCAPSULATION</a:t>
            </a:r>
          </a:p>
        </p:txBody>
      </p:sp>
      <p:sp>
        <p:nvSpPr>
          <p:cNvPr id="10" name="TextBox 10"/>
          <p:cNvSpPr txBox="1"/>
          <p:nvPr/>
        </p:nvSpPr>
        <p:spPr>
          <a:xfrm>
            <a:off x="10500334" y="4156802"/>
            <a:ext cx="4683643" cy="552450"/>
          </a:xfrm>
          <a:prstGeom prst="rect">
            <a:avLst/>
          </a:prstGeom>
        </p:spPr>
        <p:txBody>
          <a:bodyPr lIns="0" tIns="0" rIns="0" bIns="0" rtlCol="0" anchor="t">
            <a:spAutoFit/>
          </a:bodyPr>
          <a:lstStyle/>
          <a:p>
            <a:pPr algn="l">
              <a:lnSpc>
                <a:spcPts val="4200"/>
              </a:lnSpc>
            </a:pPr>
            <a:r>
              <a:rPr lang="en-US" sz="3000">
                <a:solidFill>
                  <a:srgbClr val="343F56"/>
                </a:solidFill>
                <a:latin typeface="Hagrid Heavy"/>
              </a:rPr>
              <a:t>EXAMPLE</a:t>
            </a:r>
          </a:p>
        </p:txBody>
      </p:sp>
      <p:sp>
        <p:nvSpPr>
          <p:cNvPr id="11" name="TextBox 11"/>
          <p:cNvSpPr txBox="1"/>
          <p:nvPr/>
        </p:nvSpPr>
        <p:spPr>
          <a:xfrm>
            <a:off x="1216273" y="4343174"/>
            <a:ext cx="6783297" cy="2725419"/>
          </a:xfrm>
          <a:prstGeom prst="rect">
            <a:avLst/>
          </a:prstGeom>
        </p:spPr>
        <p:txBody>
          <a:bodyPr lIns="0" tIns="0" rIns="0" bIns="0" rtlCol="0" anchor="t">
            <a:spAutoFit/>
          </a:bodyPr>
          <a:lstStyle/>
          <a:p>
            <a:pPr algn="ctr">
              <a:lnSpc>
                <a:spcPts val="3080"/>
              </a:lnSpc>
              <a:spcBef>
                <a:spcPct val="0"/>
              </a:spcBef>
            </a:pPr>
            <a:r>
              <a:rPr lang="en-US" sz="2200">
                <a:solidFill>
                  <a:srgbClr val="000000"/>
                </a:solidFill>
                <a:latin typeface="Roboto"/>
              </a:rPr>
              <a:t>Encapsulation is the process of bundling data (attributes) and methods (functions) that operate on the data into a single unit known as an object. This helps to hide the internal state of the object and only expose the necessary parts of the interface. Users interact with the object through its public methods without needing to understand the internal workings.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552</Words>
  <Application>Microsoft Office PowerPoint</Application>
  <PresentationFormat>Custom</PresentationFormat>
  <Paragraphs>61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Roboto Bold</vt:lpstr>
      <vt:lpstr>Hagrid Heavy</vt:lpstr>
      <vt:lpstr>Arial</vt:lpstr>
      <vt:lpstr>Calibri</vt:lpstr>
      <vt:lpstr>Hagrid Ultra-Bold</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cp:lastModifiedBy>Hoang Manh Cuong 20226018</cp:lastModifiedBy>
  <cp:revision>2</cp:revision>
  <dcterms:created xsi:type="dcterms:W3CDTF">2006-08-16T00:00:00Z</dcterms:created>
  <dcterms:modified xsi:type="dcterms:W3CDTF">2024-07-01T15:17:16Z</dcterms:modified>
  <dc:identifier>DAGIL08eVgc</dc:identifier>
</cp:coreProperties>
</file>