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61" r:id="rId4"/>
    <p:sldId id="258" r:id="rId5"/>
    <p:sldId id="259" r:id="rId6"/>
    <p:sldId id="268" r:id="rId7"/>
    <p:sldId id="269" r:id="rId8"/>
    <p:sldId id="270" r:id="rId9"/>
    <p:sldId id="289" r:id="rId10"/>
    <p:sldId id="288" r:id="rId11"/>
    <p:sldId id="290" r:id="rId12"/>
    <p:sldId id="294" r:id="rId13"/>
    <p:sldId id="292" r:id="rId14"/>
    <p:sldId id="293" r:id="rId15"/>
    <p:sldId id="303" r:id="rId16"/>
    <p:sldId id="291" r:id="rId17"/>
    <p:sldId id="297" r:id="rId18"/>
    <p:sldId id="299" r:id="rId19"/>
    <p:sldId id="304" r:id="rId20"/>
    <p:sldId id="296" r:id="rId21"/>
    <p:sldId id="300" r:id="rId22"/>
    <p:sldId id="301" r:id="rId23"/>
    <p:sldId id="302" r:id="rId24"/>
    <p:sldId id="295" r:id="rId25"/>
    <p:sldId id="305" r:id="rId26"/>
    <p:sldId id="262" r:id="rId27"/>
    <p:sldId id="326" r:id="rId28"/>
    <p:sldId id="271" r:id="rId29"/>
    <p:sldId id="306" r:id="rId30"/>
    <p:sldId id="307" r:id="rId31"/>
    <p:sldId id="313" r:id="rId32"/>
    <p:sldId id="272" r:id="rId33"/>
    <p:sldId id="308" r:id="rId34"/>
    <p:sldId id="314" r:id="rId35"/>
    <p:sldId id="329" r:id="rId36"/>
    <p:sldId id="273" r:id="rId37"/>
    <p:sldId id="310" r:id="rId38"/>
    <p:sldId id="315" r:id="rId39"/>
    <p:sldId id="330" r:id="rId40"/>
    <p:sldId id="274" r:id="rId41"/>
    <p:sldId id="316" r:id="rId42"/>
    <p:sldId id="317" r:id="rId43"/>
    <p:sldId id="263" r:id="rId44"/>
    <p:sldId id="311" r:id="rId45"/>
    <p:sldId id="275" r:id="rId46"/>
    <p:sldId id="318" r:id="rId47"/>
    <p:sldId id="321" r:id="rId48"/>
    <p:sldId id="320" r:id="rId49"/>
    <p:sldId id="322" r:id="rId50"/>
    <p:sldId id="264" r:id="rId51"/>
    <p:sldId id="278" r:id="rId52"/>
    <p:sldId id="324" r:id="rId53"/>
    <p:sldId id="323" r:id="rId54"/>
    <p:sldId id="279" r:id="rId55"/>
    <p:sldId id="312" r:id="rId56"/>
    <p:sldId id="325" r:id="rId57"/>
    <p:sldId id="265" r:id="rId58"/>
    <p:sldId id="281" r:id="rId59"/>
    <p:sldId id="328" r:id="rId60"/>
    <p:sldId id="266" r:id="rId61"/>
    <p:sldId id="284" r:id="rId62"/>
    <p:sldId id="327" r:id="rId63"/>
    <p:sldId id="267" r:id="rId6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D2584-EFB6-48ED-BC2B-DE71830DFBBC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7D106-19AA-4D04-B5E0-7E5C06D44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4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85C-BE58-40DF-9372-31C24705B94B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86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2397-F053-43D0-810E-6F0962FDEA44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36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C08-047D-41F5-B0B7-6E0A23D80DED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FDA-A905-4AAC-929D-98DE1A892BD5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29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6BE-61F1-44C7-AF11-08BF1E12FEE5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9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4446-E492-41C1-9FE9-D5183F77FB89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5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2F84-E60B-4D59-9B2C-11282FDD8774}" type="datetime1">
              <a:rPr lang="fr-FR" smtClean="0"/>
              <a:t>20/04/2022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0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FE0-1305-4588-8C01-69584C3D7D39}" type="datetime1">
              <a:rPr lang="fr-FR" smtClean="0"/>
              <a:t>20/04/2022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8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2FDE-47A0-49C6-AA51-7ABB7B923E1B}" type="datetime1">
              <a:rPr lang="fr-FR" smtClean="0"/>
              <a:t>20/04/2022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52E5-FC27-4743-A75E-9D55E95D1C8D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5A15-58E6-486E-A2F1-9C6B72E92378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8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7142-F961-4D16-83F3-DE8BB938411D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46EB-9FA2-421E-BF58-AF3915BD22D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417909460,&quot;Placement&quot;:&quot;Header&quot;,&quot;Top&quot;:0.0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B5405AC8-3195-414F-993B-CC094767ACD4}"/>
              </a:ext>
            </a:extLst>
          </p:cNvPr>
          <p:cNvSpPr txBox="1"/>
          <p:nvPr userDrawn="1"/>
        </p:nvSpPr>
        <p:spPr>
          <a:xfrm>
            <a:off x="5756851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6914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DD2F99-8B25-4236-8E1C-8178484F6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Prédire la consommation électrique des bâtiments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65C09BC-E925-4188-A76B-C2B105C55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9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D0D15-25E0-46BB-AB36-7A7A3CDB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72"/>
            <a:ext cx="10515600" cy="1325563"/>
          </a:xfrm>
        </p:spPr>
        <p:txBody>
          <a:bodyPr/>
          <a:lstStyle/>
          <a:p>
            <a:r>
              <a:rPr lang="fr-FR" dirty="0"/>
              <a:t>Nettoyage – </a:t>
            </a:r>
            <a:r>
              <a:rPr lang="fr-FR" dirty="0" err="1"/>
              <a:t>Features</a:t>
            </a:r>
            <a:r>
              <a:rPr lang="fr-FR" dirty="0"/>
              <a:t> Engineering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E344A7E-1571-41AB-9CE9-82574A881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56" y="3842850"/>
            <a:ext cx="5141588" cy="6264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72BA3E-7999-47CD-BF30-2A7AD780E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71" y="4652386"/>
            <a:ext cx="5602558" cy="6264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DC8DDC-ED5B-463F-A9A5-FEBBE2F5C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16" y="5461922"/>
            <a:ext cx="4231468" cy="62644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78F1B1A-D764-4DBE-84D8-1CBBF4834A2F}"/>
              </a:ext>
            </a:extLst>
          </p:cNvPr>
          <p:cNvSpPr txBox="1"/>
          <p:nvPr/>
        </p:nvSpPr>
        <p:spPr>
          <a:xfrm>
            <a:off x="838200" y="1881764"/>
            <a:ext cx="10325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0" dirty="0">
                <a:effectLst/>
              </a:rPr>
              <a:t>Conseil de Douglas :</a:t>
            </a:r>
          </a:p>
          <a:p>
            <a:r>
              <a:rPr lang="fr-FR" sz="2400" i="0" dirty="0">
                <a:effectLst/>
              </a:rPr>
              <a:t>« </a:t>
            </a:r>
            <a:r>
              <a:rPr lang="fr-FR" sz="2400" i="1" dirty="0">
                <a:effectLst/>
              </a:rPr>
              <a:t>L’objectif est de te passer des relevés de consommation annuels (attention à la fuite de données), mais rien ne t'interdit d’en déduire des variables plus simples (nature et proportions des sources d’énergie utilisées). </a:t>
            </a:r>
            <a:r>
              <a:rPr lang="fr-FR" sz="2400" i="0" dirty="0">
                <a:effectLst/>
              </a:rPr>
              <a:t>» </a:t>
            </a:r>
            <a:endParaRPr lang="fr-FR" sz="24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0CB249-E03B-40F5-B775-E529A4B7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F8C-98BD-4F54-B997-BBF072A9789C}" type="datetime1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C13042-3533-469F-B651-6BD859A6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1E579-3F30-4AA8-AF0A-9B64B9B2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0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D0D15-25E0-46BB-AB36-7A7A3CDB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72"/>
            <a:ext cx="10515600" cy="1325563"/>
          </a:xfrm>
        </p:spPr>
        <p:txBody>
          <a:bodyPr/>
          <a:lstStyle/>
          <a:p>
            <a:r>
              <a:rPr lang="fr-FR" dirty="0"/>
              <a:t>Nettoyage – </a:t>
            </a:r>
            <a:r>
              <a:rPr lang="fr-FR" dirty="0" err="1"/>
              <a:t>Features</a:t>
            </a:r>
            <a:r>
              <a:rPr lang="fr-FR" dirty="0"/>
              <a:t> Engineering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8F1B1A-D764-4DBE-84D8-1CBBF4834A2F}"/>
              </a:ext>
            </a:extLst>
          </p:cNvPr>
          <p:cNvSpPr txBox="1"/>
          <p:nvPr/>
        </p:nvSpPr>
        <p:spPr>
          <a:xfrm>
            <a:off x="838200" y="1881764"/>
            <a:ext cx="10325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0" dirty="0">
                <a:effectLst/>
              </a:rPr>
              <a:t>Conseil de Douglas :</a:t>
            </a:r>
          </a:p>
          <a:p>
            <a:r>
              <a:rPr lang="fr-FR" sz="2400" i="0" dirty="0">
                <a:effectLst/>
              </a:rPr>
              <a:t>« </a:t>
            </a:r>
            <a:r>
              <a:rPr lang="fr-FR" sz="2400" i="1" dirty="0">
                <a:effectLst/>
              </a:rPr>
              <a:t>L’objectif est de te passer des relevés de consommation annuels (attention à la fuite de données), mais rien ne t'interdit d’en déduire des variables plus simples (nature et proportions des sources d’énergie utilisées). </a:t>
            </a:r>
            <a:r>
              <a:rPr lang="fr-FR" sz="2400" i="0" dirty="0">
                <a:effectLst/>
              </a:rPr>
              <a:t>» 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7C8D32-3DA1-43B4-BF3E-364B007A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16" y="3842850"/>
            <a:ext cx="3608329" cy="6264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D32D549-7F21-40B0-AF78-69E9AE8D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75" y="4652386"/>
            <a:ext cx="3946610" cy="62644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4090491-B040-456E-86C3-69FB9758F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76" y="5521850"/>
            <a:ext cx="3174948" cy="624789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0835D027-A6AE-4776-99A3-65EA5E30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889-446A-4DC5-81AA-934691844954}" type="datetime1">
              <a:rPr lang="fr-FR" smtClean="0"/>
              <a:t>20/04/2022</a:t>
            </a:fld>
            <a:endParaRPr lang="fr-FR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F1992F9C-3548-4576-A17E-40555280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AFBF3A2E-AE42-4C4D-B7A4-A395013B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2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25E7A-3DE6-40B2-A2B5-ADEEBB21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BEDB9-31F3-4572-AC28-2D719FB0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Extrait de la documentation de scikit learn :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“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T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hey (</a:t>
            </a:r>
            <a:r>
              <a:rPr lang="fr-FR" b="1" i="0" dirty="0">
                <a:solidFill>
                  <a:srgbClr val="212529"/>
                </a:solidFill>
                <a:effectLst/>
                <a:latin typeface="-apple-system"/>
              </a:rPr>
              <a:t>machine </a:t>
            </a:r>
            <a:r>
              <a:rPr lang="fr-FR" b="1" i="0" dirty="0" err="1">
                <a:solidFill>
                  <a:srgbClr val="212529"/>
                </a:solidFill>
                <a:effectLst/>
                <a:latin typeface="-apple-system"/>
              </a:rPr>
              <a:t>learning</a:t>
            </a:r>
            <a:r>
              <a:rPr lang="fr-FR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fr-FR" b="1" i="0" dirty="0" err="1">
                <a:solidFill>
                  <a:srgbClr val="212529"/>
                </a:solidFill>
                <a:effectLst/>
                <a:latin typeface="-apple-system"/>
              </a:rPr>
              <a:t>estimators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) might behave badly if the individual features do not more or less look like standard normally distributed data: Gaussian with 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zero mean and unit variance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.”</a:t>
            </a:r>
          </a:p>
          <a:p>
            <a:endParaRPr lang="en-US" i="1" dirty="0">
              <a:solidFill>
                <a:srgbClr val="212529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212529"/>
                </a:solidFill>
                <a:latin typeface="-apple-system"/>
              </a:rPr>
              <a:t>Passage au log et standardization des features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numériques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03797E-B31F-47DC-A5AE-419854BE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9C42-AA60-4E47-8EB3-84FFBFFABE34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43B34-C660-4269-97C9-870D0405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428D6-9222-4D09-A2BD-CE1EFBC0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0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745C5-B962-4013-B2EB-E58A0365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histogramme des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BD7A7D6-D467-47F5-81B5-5DA8C9239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65" y="1509693"/>
            <a:ext cx="5300870" cy="5168948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9908587-C713-4E94-A8B4-E8AA7BA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91FE-93F0-44E8-8705-1F857ADDA394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565D7ED-E31C-4088-B229-082F6A91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228EB42-336C-45E6-A0A1-F7EE6B8D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23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FEB45-1EF0-4BA0-9940-5616FF7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histogramme des </a:t>
            </a:r>
            <a:r>
              <a:rPr lang="fr-FR" dirty="0" err="1"/>
              <a:t>features</a:t>
            </a:r>
            <a:r>
              <a:rPr lang="fr-FR" dirty="0"/>
              <a:t> après le passage au log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932C068-36D3-4B6B-885B-5DA443BA6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08" y="1690688"/>
            <a:ext cx="5106784" cy="5019439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928AFBE-6C3C-4594-BBF5-8F05B147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F481-4803-4174-8B14-E7157185A6A2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F08AB16-0361-4703-BF6E-1808D4B3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5E7CE09-DA2D-469F-B12D-8B6E4E1F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08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21ED1-98CE-4698-8B01-133BB6D1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Analyse des corrélations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6A4F85-8EF4-49EB-A445-8C20A85C9359}"/>
              </a:ext>
            </a:extLst>
          </p:cNvPr>
          <p:cNvSpPr txBox="1"/>
          <p:nvPr/>
        </p:nvSpPr>
        <p:spPr>
          <a:xfrm>
            <a:off x="6096000" y="1603511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variable </a:t>
            </a:r>
            <a:r>
              <a:rPr lang="fr-FR" sz="2800" dirty="0" err="1"/>
              <a:t>total_gfa</a:t>
            </a:r>
            <a:r>
              <a:rPr lang="fr-FR" sz="2800" dirty="0"/>
              <a:t> est trop corrélée avec les variables </a:t>
            </a:r>
            <a:r>
              <a:rPr lang="fr-FR" sz="2800" dirty="0" err="1"/>
              <a:t>lput_gfa</a:t>
            </a:r>
            <a:r>
              <a:rPr lang="fr-FR" sz="2800" dirty="0"/>
              <a:t> et </a:t>
            </a:r>
            <a:r>
              <a:rPr lang="fr-FR" sz="2800" dirty="0" err="1"/>
              <a:t>building_gfa</a:t>
            </a:r>
            <a:r>
              <a:rPr lang="fr-FR" sz="2800" dirty="0"/>
              <a:t>. </a:t>
            </a:r>
          </a:p>
          <a:p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On choisit de ne pas l’utiliser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8EFB5B-ACDC-4EC1-B944-B491E3FF5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90" y="1297169"/>
            <a:ext cx="4905676" cy="5588967"/>
          </a:xfrm>
          <a:prstGeom prst="rect">
            <a:avLst/>
          </a:prstGeom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B7D41569-6E74-439E-B2B3-7D77B444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88D-38A8-4339-96B5-FE7A9DD1B1A9}" type="datetime1">
              <a:rPr lang="fr-FR" smtClean="0"/>
              <a:t>20/04/2022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CA58CFB4-3FFA-49BD-9A24-131B808C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AA670C55-E424-4396-BE8F-3FF17A6C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4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27A06-5A6E-4B46-8A40-89A6DFB0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Sélection finale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5429E97-DB2E-4BCD-82FF-17F7F9C94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503173"/>
              </p:ext>
            </p:extLst>
          </p:nvPr>
        </p:nvGraphicFramePr>
        <p:xfrm>
          <a:off x="838200" y="1892300"/>
          <a:ext cx="499989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892">
                  <a:extLst>
                    <a:ext uri="{9D8B030D-6E8A-4147-A177-3AD203B41FA5}">
                      <a16:colId xmlns:a16="http://schemas.microsoft.com/office/drawing/2014/main" val="67160631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retenues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6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6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nf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7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district_code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8772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buildin_gfa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622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parking_gfa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57894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lput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lput_gfa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sput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0615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2A9748-6E4F-4E9D-8AB0-2ADCE8F7C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242649"/>
              </p:ext>
            </p:extLst>
          </p:nvPr>
        </p:nvGraphicFramePr>
        <p:xfrm>
          <a:off x="6353910" y="1892300"/>
          <a:ext cx="499989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892">
                  <a:extLst>
                    <a:ext uri="{9D8B030D-6E8A-4147-A177-3AD203B41FA5}">
                      <a16:colId xmlns:a16="http://schemas.microsoft.com/office/drawing/2014/main" val="67160631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Variable retenues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6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sput_gfa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energy_score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6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electricity_bool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natural_gas_bool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steam_bool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7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electricity_pct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8772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natural_gas_pct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622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steam_pct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57894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energy_use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target</a:t>
                      </a:r>
                      <a:r>
                        <a:rPr lang="fr-FR" dirty="0"/>
                        <a:t>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ghg_emission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target</a:t>
                      </a:r>
                      <a:r>
                        <a:rPr lang="fr-FR" dirty="0"/>
                        <a:t>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06159"/>
                  </a:ext>
                </a:extLst>
              </a:tr>
            </a:tbl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F704784-60B6-435D-99B3-F7B1F22D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3A-DD38-4AA2-A0C6-B962A6BCE697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5EAAC88-00DF-4981-95F0-B828916B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1447C23-960B-48E1-B063-7EC3A134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40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2A35F-304F-4D06-8087-E3EE0E99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Variables catégoriques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D6764D-A787-46DF-93D3-F6F66C76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rester fidèle à la problématique, on cherche à filtrer notre jeu de données sur les propriétés non résidentielle. Comment faire ?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En analysant les variables catégoriques on découvre à cette fin l’intérêt de la variable </a:t>
            </a:r>
            <a:r>
              <a:rPr lang="fr-FR" dirty="0" err="1"/>
              <a:t>building_type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887DE-3DE0-491E-B262-3058F225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9A40-E7A9-4F0B-B16C-75304A2A606A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779E0-DCDE-4676-BE6B-0AF2DBEE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B60235-3E5A-4EEF-9144-43494E70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82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2A35F-304F-4D06-8087-E3EE0E99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fr-FR" dirty="0"/>
              <a:t>Exploration – Limitation au non résidentiel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3CE301-E7C7-40EC-945D-B474BD9CB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54" y="1350498"/>
            <a:ext cx="5993082" cy="527538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55E56BB-609E-4FCF-A147-ED54A598CA3C}"/>
              </a:ext>
            </a:extLst>
          </p:cNvPr>
          <p:cNvSpPr txBox="1"/>
          <p:nvPr/>
        </p:nvSpPr>
        <p:spPr>
          <a:xfrm>
            <a:off x="7530454" y="1490008"/>
            <a:ext cx="3992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Il ne reste qu’à supprimer les propriétés pour lesquelles le building type contient la chaîne « </a:t>
            </a:r>
            <a:r>
              <a:rPr lang="fr-FR" sz="2400" dirty="0" err="1"/>
              <a:t>Multifamily</a:t>
            </a:r>
            <a:r>
              <a:rPr lang="fr-FR" sz="2400" dirty="0"/>
              <a:t> »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DED7615C-5173-4EE3-BA25-EE5FE9EA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17F1-48D5-4DD5-9FC4-03224FA682CE}" type="datetime1">
              <a:rPr lang="fr-FR" smtClean="0"/>
              <a:t>20/04/2022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34BC1D31-9F25-4494-826C-241DA7A7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53EAB1B-8F20-4EF8-8757-B73A8E68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71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0B3-9D5B-4701-B63C-02B04DA2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District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037EA-B2EE-4042-993E-789198DE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665" y="1459865"/>
            <a:ext cx="4981135" cy="2450953"/>
          </a:xfrm>
        </p:spPr>
        <p:txBody>
          <a:bodyPr/>
          <a:lstStyle/>
          <a:p>
            <a:r>
              <a:rPr lang="fr-FR" dirty="0"/>
              <a:t>On se questionne sur l’utilité de la variable district code, pour cela on représente la consommation d'énergie moyenne en fonction de cette variable.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14768A-036A-4ECD-B26F-FA76A47B6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0" y="1392134"/>
            <a:ext cx="5444290" cy="5401032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A3ABC9B-909E-449A-BB40-976E36A1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AF8-EFFC-4042-B268-35AA16DCA6F1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F5D12E9-D1DE-427F-ADE2-ED5BF34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DBF910D-B3F1-44A1-93DB-C35F33D1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48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général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73860"/>
            <a:ext cx="4892040" cy="4819015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400" dirty="0"/>
              <a:t>Présentation de la problématique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400" dirty="0"/>
              <a:t>Nettoyage et exploration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Nettoyage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Exploration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Transformation des </a:t>
            </a:r>
            <a:r>
              <a:rPr lang="fr-FR" dirty="0" err="1"/>
              <a:t>features</a:t>
            </a: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sz="2400" dirty="0"/>
              <a:t>Modèle linéaire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Régression simple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Régression </a:t>
            </a:r>
            <a:r>
              <a:rPr lang="fr-FR" dirty="0" err="1"/>
              <a:t>ridge</a:t>
            </a:r>
            <a:endParaRPr lang="fr-FR" dirty="0"/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Régression lasso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/>
              <a:t>Elastic</a:t>
            </a:r>
            <a:r>
              <a:rPr lang="fr-FR" dirty="0"/>
              <a:t> 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C767ED-8252-46AF-9EA2-FC9A744C215A}"/>
              </a:ext>
            </a:extLst>
          </p:cNvPr>
          <p:cNvSpPr txBox="1">
            <a:spLocks/>
          </p:cNvSpPr>
          <p:nvPr/>
        </p:nvSpPr>
        <p:spPr>
          <a:xfrm>
            <a:off x="6032863" y="1714274"/>
            <a:ext cx="4892040" cy="481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 startAt="4"/>
            </a:pPr>
            <a:r>
              <a:rPr lang="fr-FR" sz="2400" dirty="0"/>
              <a:t>Modèle à noyau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  <a:p>
            <a:pPr marL="1028700" lvl="1" indent="-571500">
              <a:buFont typeface="+mj-lt"/>
              <a:buAutoNum type="arabicPeriod"/>
            </a:pPr>
            <a:r>
              <a:rPr lang="fr-FR" dirty="0"/>
              <a:t>Multi-Layer Perceptron </a:t>
            </a:r>
            <a:r>
              <a:rPr lang="fr-FR" dirty="0" err="1"/>
              <a:t>Regressor</a:t>
            </a:r>
            <a:endParaRPr lang="fr-FR" dirty="0"/>
          </a:p>
          <a:p>
            <a:pPr marL="571500" indent="-571500">
              <a:buFont typeface="+mj-lt"/>
              <a:buAutoNum type="romanUcPeriod" startAt="4"/>
            </a:pPr>
            <a:r>
              <a:rPr lang="fr-FR" sz="2400" dirty="0"/>
              <a:t>Modèle Ensembliste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/>
              <a:t>GradientBoost</a:t>
            </a:r>
            <a:endParaRPr lang="fr-FR" dirty="0"/>
          </a:p>
          <a:p>
            <a:pPr marL="571500" indent="-571500">
              <a:buFont typeface="+mj-lt"/>
              <a:buAutoNum type="romanUcPeriod" startAt="4"/>
            </a:pPr>
            <a:r>
              <a:rPr lang="fr-FR" sz="2400" dirty="0"/>
              <a:t>Choix du modèle</a:t>
            </a:r>
          </a:p>
          <a:p>
            <a:pPr marL="571500" indent="-571500">
              <a:buFont typeface="+mj-lt"/>
              <a:buAutoNum type="romanUcPeriod" startAt="4"/>
            </a:pPr>
            <a:r>
              <a:rPr lang="fr-FR" sz="2400" dirty="0"/>
              <a:t>Evaluation de l’utilité de </a:t>
            </a:r>
            <a:r>
              <a:rPr lang="fr-FR" sz="2400" dirty="0" err="1"/>
              <a:t>l’energy</a:t>
            </a:r>
            <a:r>
              <a:rPr lang="fr-FR" sz="2400" dirty="0"/>
              <a:t> star score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2E03F8-F75C-44FE-BC34-6554C8A1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98C5-1558-4B04-9A8E-4C9D3EC34936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E87618-4DA1-4629-A6BB-B8B436D4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2AD2CA-E479-4DAF-988D-166BC91C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64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D8E45-FBE1-4F55-8C59-A2B26BFE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Suppression des </a:t>
            </a:r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7BEDA6-3637-4B2B-B7D5-05911515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On exploite d’une part la variable </a:t>
            </a:r>
            <a:r>
              <a:rPr lang="fr-FR" dirty="0" err="1"/>
              <a:t>outlier</a:t>
            </a:r>
            <a:r>
              <a:rPr lang="fr-FR" dirty="0"/>
              <a:t> du jeu de donnés.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D’autres part on supprime les valeurs beaucoup trop grandes par rapport à l’IIQ.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354B31-FA3E-45B3-904D-67F60F9A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9EA9-804C-4C23-B902-9307DFCE3C18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7E521-C56C-405F-998D-CA02FB05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3C8F62-5601-443F-BD64-84535CC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10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35CB8-D19D-469D-AAE7-DCEC6F59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Avant suppression des </a:t>
            </a:r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F5650DB-AAFE-48AB-B72C-EA088E9EE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8612"/>
            <a:ext cx="10515600" cy="3985364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D029C73-4B14-4AD9-BB7B-CA0D2D4B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AF0-6A52-4845-8E5A-CADB2CA1259C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0502F74-CB6A-49F6-9821-DC57636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B88E02D-6C60-44C5-8849-6903C533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09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35CB8-D19D-469D-AAE7-DCEC6F59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Après suppression des </a:t>
            </a:r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29F65B-EBFB-430E-8C9F-FAE223B91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926"/>
            <a:ext cx="10515600" cy="4026735"/>
          </a:xfr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C7DD01A-44BD-4AFA-8E01-CAC51144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B787-58D8-4557-9698-7145396595BB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784E117-85F2-466C-93F1-F7685413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BE72550-77A5-4F0E-9396-43132C70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18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3D759-9D08-4441-B022-8D385F3C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1873"/>
            <a:ext cx="10995991" cy="1325563"/>
          </a:xfrm>
        </p:spPr>
        <p:txBody>
          <a:bodyPr/>
          <a:lstStyle/>
          <a:p>
            <a:r>
              <a:rPr lang="fr-FR" dirty="0"/>
              <a:t>Nettoyage – Suppression des valeurs aberrantes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5E15F5-1D81-4C37-83E6-16087E96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supprime les valeurs aberrantes telles que: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Surfaces négatives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Emission et consommation anormale par rapport à l’activité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Nombre de buildings, d’étages nul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90BEDD-0828-4469-A9CC-678C3FBE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20B1-35F5-43F9-8F83-735474929242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CB8930-0EE5-4435-915E-212201A8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E1063-218D-4D69-818D-8324B1B8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540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78810-999B-4670-A16E-452A4968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des variables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AFE44-C7A5-4BC8-897A-915E4BDD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utilise la fonction </a:t>
            </a:r>
            <a:r>
              <a:rPr lang="fr-FR" dirty="0" err="1"/>
              <a:t>StandardScaler</a:t>
            </a:r>
            <a:r>
              <a:rPr lang="fr-FR" dirty="0"/>
              <a:t> de </a:t>
            </a:r>
            <a:r>
              <a:rPr lang="fr-FR" dirty="0" err="1"/>
              <a:t>scikit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qui applique la transformation suivante :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435BCE-7CAB-4A3B-9E0B-B19387D4A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1" y="3429000"/>
            <a:ext cx="3681582" cy="879670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BE7731E-8F75-4B22-B739-A64CFB5D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A358-7A8F-4335-9806-CD9BD768677A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4C5C307-686C-4C87-8258-01EF9791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C2F99DE-CD64-46B9-B233-12081503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14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A676D-FF5C-4C8C-BF7E-083F73A1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des variables catégoriques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44611-0856-4743-A7EA-144E1C69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Les modèles que nous utilisons ne fonctionne qu’avec des inputs numériques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Nécessité de transformer nos variables catégorique en variables numérique (utilisation des booléen)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Une variable booléenne par catégorie, indiquant si l’observation appartient à cette catégorie.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On utilise pour cela la fonction </a:t>
            </a:r>
            <a:r>
              <a:rPr lang="fr-FR" dirty="0" err="1"/>
              <a:t>OneHotEncoder</a:t>
            </a:r>
            <a:r>
              <a:rPr lang="fr-FR" dirty="0"/>
              <a:t> de la librairie </a:t>
            </a:r>
            <a:r>
              <a:rPr lang="fr-FR" dirty="0" err="1"/>
              <a:t>scikit-learn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30E1B9-F306-4250-B903-282EE91B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E4AF-C53B-4B70-B1FA-842484DE0CC6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83025-4F31-46F0-A900-4CE4D37B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61F17C-8C26-4451-AF6D-0F553EEB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01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F35168-5155-4C2E-B5AC-946832777C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Modèle linéaire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01D6EDC-D38B-43CC-A75B-085A5C68D9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68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69B91-F992-4C49-9FDC-38E707D5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Procédure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79E3F-8D48-4C80-9866-EFC3C3A5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6989"/>
          </a:xfrm>
        </p:spPr>
        <p:txBody>
          <a:bodyPr/>
          <a:lstStyle/>
          <a:p>
            <a:r>
              <a:rPr lang="fr-FR" dirty="0"/>
              <a:t>Pour chaque modèle on procède selon les étapes suivantes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Création des variables X et y (explicatives et expliquées)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Encodage des variables catégoriques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Séparation du jeu de données en jeu d’apprentissage et en jeu de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Standardisation des variables numériques (non encodés)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GridSearch</a:t>
            </a:r>
            <a:r>
              <a:rPr lang="fr-FR" dirty="0"/>
              <a:t> (sauf modèles non paramétrique)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Apprentissage avec les meilleurs paramètres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Prédiction sur le jeu de test et calcul des métriques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D660B7-8208-4ADC-B6D4-37F5A9CF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677-8E53-474E-89A3-3647A8EB30A6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C62FC-89F8-4495-B9F7-2A0751E5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1006BA-E114-4EDF-9C55-C7BEEC15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021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simple</a:t>
            </a:r>
          </a:p>
        </p:txBody>
      </p:sp>
      <p:pic>
        <p:nvPicPr>
          <p:cNvPr id="5" name="Espace réservé du contenu 4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7A711539-29AB-4ADC-B10B-9B82BC37C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642" y="5055180"/>
            <a:ext cx="3315163" cy="108600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3EF8ED6-98EB-4129-B25D-0A82D634239D}"/>
              </a:ext>
            </a:extLst>
          </p:cNvPr>
          <p:cNvSpPr txBox="1"/>
          <p:nvPr/>
        </p:nvSpPr>
        <p:spPr>
          <a:xfrm>
            <a:off x="838200" y="1885071"/>
            <a:ext cx="10683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Il s’agit du modèle linéaire le plus simple qui consiste à approcher la </a:t>
            </a:r>
            <a:r>
              <a:rPr lang="fr-FR" sz="2800" dirty="0" err="1"/>
              <a:t>target</a:t>
            </a:r>
            <a:r>
              <a:rPr lang="fr-FR" sz="2800" dirty="0"/>
              <a:t> y à partir d’une équation affine du type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3FAD2A1-1708-4016-9E3F-A65A31A16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3029024"/>
            <a:ext cx="5305425" cy="12858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86847BD-AB14-46B6-929B-15CD273B4AE0}"/>
              </a:ext>
            </a:extLst>
          </p:cNvPr>
          <p:cNvSpPr txBox="1"/>
          <p:nvPr/>
        </p:nvSpPr>
        <p:spPr>
          <a:xfrm>
            <a:off x="838200" y="4469890"/>
            <a:ext cx="1068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solution s’écrit alors : 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CAD29586-BD1C-41A4-8152-F11B8366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D1D5-0A75-4ABE-8504-222C76B42A35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501752F3-0270-4245-9F64-75E6314B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FC1495D-1E09-4F49-8FE8-19BE9210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845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simple</a:t>
            </a:r>
          </a:p>
        </p:txBody>
      </p:sp>
      <p:pic>
        <p:nvPicPr>
          <p:cNvPr id="5" name="Espace réservé du contenu 4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7A711539-29AB-4ADC-B10B-9B82BC37C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55" y="2326040"/>
            <a:ext cx="3315163" cy="1086002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86847BD-AB14-46B6-929B-15CD273B4AE0}"/>
              </a:ext>
            </a:extLst>
          </p:cNvPr>
          <p:cNvSpPr txBox="1"/>
          <p:nvPr/>
        </p:nvSpPr>
        <p:spPr>
          <a:xfrm>
            <a:off x="670560" y="1802820"/>
            <a:ext cx="1068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solution s’écrit alors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B12924-B4B8-474D-909D-C2E662A0CC17}"/>
              </a:ext>
            </a:extLst>
          </p:cNvPr>
          <p:cNvSpPr txBox="1"/>
          <p:nvPr/>
        </p:nvSpPr>
        <p:spPr>
          <a:xfrm>
            <a:off x="670560" y="3429000"/>
            <a:ext cx="10683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La matrice doit être inversible. Or elle est singulière. Avec la librairie </a:t>
            </a:r>
            <a:r>
              <a:rPr lang="fr-FR" sz="2800" dirty="0" err="1"/>
              <a:t>scikit-learn</a:t>
            </a:r>
            <a:r>
              <a:rPr lang="fr-FR" sz="2800" dirty="0"/>
              <a:t>, on obtient des résultats incohérents (RMSE de l’ordre de 10</a:t>
            </a:r>
            <a:r>
              <a:rPr lang="fr-FR" sz="2800" baseline="30000" dirty="0"/>
              <a:t>18</a:t>
            </a:r>
            <a:r>
              <a:rPr lang="fr-FR" sz="2800" dirty="0"/>
              <a:t> pour la consommation)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FF1A24-0AC8-4754-B361-2F2DE02E24C8}"/>
              </a:ext>
            </a:extLst>
          </p:cNvPr>
          <p:cNvSpPr txBox="1"/>
          <p:nvPr/>
        </p:nvSpPr>
        <p:spPr>
          <a:xfrm>
            <a:off x="670560" y="4959626"/>
            <a:ext cx="10683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Redéfinition de la fonction de prédiction linéaire en utilisant la librairie </a:t>
            </a:r>
            <a:r>
              <a:rPr lang="fr-FR" sz="2800" dirty="0" err="1"/>
              <a:t>numpy</a:t>
            </a:r>
            <a:r>
              <a:rPr lang="fr-FR" sz="2800" dirty="0"/>
              <a:t> et les pseudo-inverse.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BE18E5-242C-472F-8332-5CF205B4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EF01-3BCB-43E6-8294-59373E910DFD}" type="datetime1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F05EB4-215E-4150-87FB-BF210396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54B7979-41B2-4490-8034-2A0D139D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67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B808C7-D8BE-48DB-875C-7E68DEFDC7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Présentation de la problématique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7CC4119-CEC4-4BCC-92A0-05D64069F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95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simple</a:t>
            </a:r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F147AD72-4BBD-4554-B639-32D9495CA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22828"/>
              </p:ext>
            </p:extLst>
          </p:nvPr>
        </p:nvGraphicFramePr>
        <p:xfrm>
          <a:off x="1599095" y="2918597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0.69151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0.45418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64.33217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87.46829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0.03s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0.71268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0.52594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2.55342e+06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3.17377e+06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0.03s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0522680E-EA63-43B5-BFBD-7D2ADDC7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B658-1E4B-4112-AAB4-6D69F756D31E}" type="datetime1">
              <a:rPr lang="fr-FR" smtClean="0"/>
              <a:t>20/04/2022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584D3903-CD3F-4603-B1D9-0E63E891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CE9DBE3-C8FE-470C-A184-5EC0AB34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347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fr-FR" dirty="0"/>
              <a:t>Régression simple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9909E3-659E-46A7-B82E-A7138E68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48" y="1228436"/>
            <a:ext cx="5757946" cy="56295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89F82-5476-4C59-9FC1-256D0350A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228436"/>
            <a:ext cx="5700174" cy="5629564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2922C52D-C307-49D6-B609-6CF2BF3A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4C4-C152-49DA-8FC9-F8F6D73B3198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8897C89A-FB53-4525-9890-E616ADF5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344A228D-E7CB-4021-98AD-2599B9F6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189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</a:t>
            </a:r>
            <a:r>
              <a:rPr lang="fr-FR" dirty="0" err="1"/>
              <a:t>ridge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9134"/>
          </a:xfrm>
        </p:spPr>
        <p:txBody>
          <a:bodyPr/>
          <a:lstStyle/>
          <a:p>
            <a:r>
              <a:rPr lang="fr-FR" dirty="0"/>
              <a:t>Il s’agit d’une régression linéaire avec un terme de régularisation de la forme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E04D80-1A4E-4DC5-9998-5EE8EAF0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11" y="2934759"/>
            <a:ext cx="1158377" cy="9884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E0D95A-EB0D-4FA5-982A-15F595C6CAB5}"/>
              </a:ext>
            </a:extLst>
          </p:cNvPr>
          <p:cNvSpPr txBox="1">
            <a:spLocks/>
          </p:cNvSpPr>
          <p:nvPr/>
        </p:nvSpPr>
        <p:spPr>
          <a:xfrm>
            <a:off x="838199" y="4285797"/>
            <a:ext cx="10515600" cy="110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Il permet de réduire l’amplitude des variables et le sur-apprentissage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82D6E5-77C8-424B-B85C-279D1453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10AB-3EFF-4DB6-BB5A-2532BB96AF9E}" type="datetime1">
              <a:rPr lang="fr-FR" smtClean="0"/>
              <a:t>20/04/2022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08A671-495C-464D-B25B-1D0259AD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D5F86-D572-4B1D-A80D-232E7B33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064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</a:t>
            </a:r>
            <a:r>
              <a:rPr lang="fr-FR" dirty="0" err="1"/>
              <a:t>ridge</a:t>
            </a:r>
            <a:endParaRPr lang="fr-FR" dirty="0"/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BC45D4A0-23B6-42F6-8397-40BCBD112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58665"/>
              </p:ext>
            </p:extLst>
          </p:nvPr>
        </p:nvGraphicFramePr>
        <p:xfrm>
          <a:off x="1497117" y="2094892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0.6891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0.52938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81.21935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64.58277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0.33s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0.70972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0.55745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2.56654e+06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3.06650e+06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0.30s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45C9CC6-CAB3-42D9-8573-E33310E1F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46622"/>
              </p:ext>
            </p:extLst>
          </p:nvPr>
        </p:nvGraphicFramePr>
        <p:xfrm>
          <a:off x="2032000" y="4488082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528140AC-3F7B-45EF-8ED1-BEF9D14F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EA4D-9616-4F70-B9F8-A7A469F64AEA}" type="datetime1">
              <a:rPr lang="fr-FR" smtClean="0"/>
              <a:t>20/04/2022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27F6DA6-C27F-416F-932E-FF5E5060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90EA590-5864-4334-9C00-77DDFC0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10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</a:t>
            </a:r>
            <a:r>
              <a:rPr lang="fr-FR" dirty="0" err="1"/>
              <a:t>ridge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419888-F026-41AB-B934-C73676ABC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65" y="1297819"/>
            <a:ext cx="5686981" cy="55601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E1A26EE-92F1-4F58-883C-DCD08767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4" y="1313371"/>
            <a:ext cx="5617339" cy="5529076"/>
          </a:xfrm>
          <a:prstGeom prst="rect">
            <a:avLst/>
          </a:prstGeom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1C698556-85F0-43B7-9A69-72485901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ECA4-51E5-4723-BB02-C963498DF04F}" type="datetime1">
              <a:rPr lang="fr-FR" smtClean="0"/>
              <a:t>20/04/2022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53930DD-FDBF-4481-907F-0EAE1F26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99C778E-7611-4D06-ADB5-2AEC6A4E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99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</a:t>
            </a:r>
            <a:r>
              <a:rPr lang="fr-FR" dirty="0" err="1"/>
              <a:t>ridge</a:t>
            </a:r>
            <a:endParaRPr lang="fr-FR" dirty="0"/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1C698556-85F0-43B7-9A69-72485901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ECA4-51E5-4723-BB02-C963498DF04F}" type="datetime1">
              <a:rPr lang="fr-FR" smtClean="0"/>
              <a:t>20/04/2022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53930DD-FDBF-4481-907F-0EAE1F26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99C778E-7611-4D06-ADB5-2AEC6A4E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861942-49E3-431A-B503-1E8F6F2F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1322432"/>
            <a:ext cx="5545726" cy="54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35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lasso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6D1F9F-FF4C-4D3E-99BC-FB809BFD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9134"/>
          </a:xfrm>
        </p:spPr>
        <p:txBody>
          <a:bodyPr/>
          <a:lstStyle/>
          <a:p>
            <a:r>
              <a:rPr lang="fr-FR" dirty="0"/>
              <a:t>Il s’agit d’une régression linéaire avec un terme de régularisation de la forme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75EA19-65BC-4FCD-97A7-7879FF4112C6}"/>
              </a:ext>
            </a:extLst>
          </p:cNvPr>
          <p:cNvSpPr txBox="1">
            <a:spLocks/>
          </p:cNvSpPr>
          <p:nvPr/>
        </p:nvSpPr>
        <p:spPr>
          <a:xfrm>
            <a:off x="838199" y="4285797"/>
            <a:ext cx="10515600" cy="101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Il permet de réduire le nombre de variable utilisé (et donc le sur-apprentissage)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87B23D-61CB-4CF9-A0E8-9C94CBE05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28" y="2845526"/>
            <a:ext cx="1380989" cy="1015900"/>
          </a:xfrm>
          <a:prstGeom prst="rect">
            <a:avLst/>
          </a:prstGeom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81AB9ACC-BB84-4636-8B38-BB30E1FE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BE92-C318-48CA-BEB8-A79E51B6ADAC}" type="datetime1">
              <a:rPr lang="fr-FR" smtClean="0"/>
              <a:t>20/04/2022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1C9A148D-1ADB-4392-85F1-037699F9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39B06544-1F05-47C2-A830-785E905B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653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lasso</a:t>
            </a:r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9D901BCB-8F37-46B6-B92B-E981EA48A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15179"/>
              </p:ext>
            </p:extLst>
          </p:nvPr>
        </p:nvGraphicFramePr>
        <p:xfrm>
          <a:off x="1599095" y="2061410"/>
          <a:ext cx="8993810" cy="1925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0.69218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0.49408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64.26147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84.21092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1.717s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0.71251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0.54204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fr-FR" dirty="0">
                          <a:effectLst/>
                        </a:rPr>
                      </a:br>
                      <a:r>
                        <a:rPr lang="fr-FR" dirty="0">
                          <a:effectLst/>
                        </a:rPr>
                        <a:t>2.55416e+06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3.11941e+06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1.60s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1E12CB9A-D5BE-4721-8CF3-96C22FD59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83412"/>
              </p:ext>
            </p:extLst>
          </p:nvPr>
        </p:nvGraphicFramePr>
        <p:xfrm>
          <a:off x="2032000" y="4357453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1386DFF-55E1-4D14-A363-EFD3DCED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F1F9-E7B2-41EE-8519-5D0FE19E4AC5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57FD6E9-1A1D-47DF-B479-3DF1430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B42B845-3668-4DE0-9907-05B9270D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77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lasso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C03772-F650-4D22-92B4-E7E8DA971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82" y="1279757"/>
            <a:ext cx="5705454" cy="55782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67313D-5709-4D23-A70D-E452A8ED7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8" y="1287110"/>
            <a:ext cx="5633318" cy="5563536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4B2335F1-643E-4467-9969-888152A4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60F4-F27A-4ED2-BDDB-9013C3335CD1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3205AA0A-9590-4E1A-9DD9-7C6F4420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B4984E3E-79FA-4422-8492-68644FF0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50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lasso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4B2335F1-643E-4467-9969-888152A4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60F4-F27A-4ED2-BDDB-9013C3335CD1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3205AA0A-9590-4E1A-9DD9-7C6F4420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B4984E3E-79FA-4422-8492-68644FF0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39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F46A08-C48B-4818-9ACD-D0D9DAD5B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0354"/>
            <a:ext cx="5533060" cy="54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5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problématique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9918"/>
          </a:xfrm>
        </p:spPr>
        <p:txBody>
          <a:bodyPr/>
          <a:lstStyle/>
          <a:p>
            <a:r>
              <a:rPr lang="fr-FR" dirty="0"/>
              <a:t>On travaille pour la ville de Seattle qui souhaite atteindre un objectif de ville neutre en carbone d’ici 2050. </a:t>
            </a:r>
          </a:p>
          <a:p>
            <a:r>
              <a:rPr lang="fr-FR" dirty="0"/>
              <a:t>Notre mission est de prédire la consommation d'énergie ainsi que les émission de gaz à effet de serre des bâtiments non résidentiels.</a:t>
            </a:r>
          </a:p>
          <a:p>
            <a:r>
              <a:rPr lang="fr-FR" dirty="0"/>
              <a:t>On dispose à cette fin des données de consommation des propriétés de Seattle pour les années 2015 et 2016.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667D21-5A2E-4458-999A-5E79FA4EFBE2}"/>
              </a:ext>
            </a:extLst>
          </p:cNvPr>
          <p:cNvSpPr txBox="1">
            <a:spLocks/>
          </p:cNvSpPr>
          <p:nvPr/>
        </p:nvSpPr>
        <p:spPr>
          <a:xfrm>
            <a:off x="907868" y="5400494"/>
            <a:ext cx="10515600" cy="94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 prédiction sera uniquement basée sur les données déclaratives du permis d’exploitation commerciale.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2AEE4D-6982-41C8-827B-502E55E33BEA}"/>
              </a:ext>
            </a:extLst>
          </p:cNvPr>
          <p:cNvSpPr txBox="1">
            <a:spLocks/>
          </p:cNvSpPr>
          <p:nvPr/>
        </p:nvSpPr>
        <p:spPr>
          <a:xfrm>
            <a:off x="838200" y="4546418"/>
            <a:ext cx="5828211" cy="84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Contrainte :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1BA5BF9-C7E0-4243-9043-9ED61128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E2E6-8E62-44A1-BC7C-8546C5F0A292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D3EF4A0-CA1F-4C87-8A87-5E97965E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1761CD7-2780-4564-84D3-1702F8C4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586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Elastic</a:t>
            </a:r>
            <a:r>
              <a:rPr lang="fr-FR" dirty="0"/>
              <a:t> Net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34EAC9-9DE6-4F7A-A01A-1065905E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71016"/>
          </a:xfrm>
        </p:spPr>
        <p:txBody>
          <a:bodyPr>
            <a:normAutofit/>
          </a:bodyPr>
          <a:lstStyle/>
          <a:p>
            <a:r>
              <a:rPr lang="fr-FR" dirty="0"/>
              <a:t>Il s’agit d’un compromis entre le </a:t>
            </a:r>
            <a:r>
              <a:rPr lang="fr-FR" dirty="0" err="1"/>
              <a:t>ridge</a:t>
            </a:r>
            <a:r>
              <a:rPr lang="fr-FR" dirty="0"/>
              <a:t> et le lasso</a:t>
            </a:r>
          </a:p>
          <a:p>
            <a:r>
              <a:rPr lang="fr-FR" dirty="0"/>
              <a:t>Il est plus performant mais nécessite plus de temps de calcul</a:t>
            </a:r>
          </a:p>
          <a:p>
            <a:r>
              <a:rPr lang="fr-FR" dirty="0"/>
              <a:t>Il a un terme de régularisation de la forme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B7ABE2D-256B-4872-9E5D-C2B2CA014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19" y="3731576"/>
            <a:ext cx="3675985" cy="1109134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E40DC138-E91D-4E78-A26F-F9A82491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3BE7-16BB-4FD3-84F0-D203D0524A03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6737E17D-12FC-4AA8-A930-A20EE130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3357D831-3432-4A3D-BDB4-5CAFDC9B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123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Elastic</a:t>
            </a:r>
            <a:r>
              <a:rPr lang="fr-FR" dirty="0"/>
              <a:t> Net</a:t>
            </a:r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926A0E53-603A-4FF4-AF02-9C7C1E8E6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38092"/>
              </p:ext>
            </p:extLst>
          </p:nvPr>
        </p:nvGraphicFramePr>
        <p:xfrm>
          <a:off x="1459758" y="2047240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0.68076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0.54005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65.44264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80.29402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 7.23s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0.70249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0.55927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2.59831e+06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3.06016e+06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7.95s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0D795CC9-F032-4707-914B-9D21F0297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9224"/>
              </p:ext>
            </p:extLst>
          </p:nvPr>
        </p:nvGraphicFramePr>
        <p:xfrm>
          <a:off x="2032000" y="4400995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2764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l1_ratio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0.00139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0.00139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0.00139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18BDDF-1D66-4CB1-8ECB-919ECB98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044D-9D6E-4AB8-B5BF-9F876BCF2F8B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929CDB-174A-499B-B985-50FAB1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33E9FC-BC44-4F76-9566-ADB2DB9E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90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Elastic</a:t>
            </a:r>
            <a:r>
              <a:rPr lang="fr-FR" dirty="0"/>
              <a:t> Net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39B3AD-EAFF-48D5-813A-3CA44D6E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47" y="1339273"/>
            <a:ext cx="5644582" cy="55187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D6C5C4-9A41-4142-8576-2D0C2B3D6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7" y="1339273"/>
            <a:ext cx="5568664" cy="5499683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23A6FC8F-A589-4E4F-A336-2F317AE0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960-9FD8-4575-ACBC-777B51743BF5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468FB363-7AC9-456F-A26F-70474B7A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11B7C3D-C451-4AB4-A500-D761088E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062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F06644-C21B-437B-92A2-09901B480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Modèle à noyau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704984-3096-4D89-9F97-719A488F2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61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EACD83-7A77-42AD-AF53-4FF343C9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70" y="2888840"/>
            <a:ext cx="5090866" cy="35345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05B0991-BE4A-4761-9CE4-4614E7CA9BE0}"/>
              </a:ext>
            </a:extLst>
          </p:cNvPr>
          <p:cNvSpPr txBox="1"/>
          <p:nvPr/>
        </p:nvSpPr>
        <p:spPr>
          <a:xfrm>
            <a:off x="838200" y="1463040"/>
            <a:ext cx="1083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s’agit d’un modèle à noyau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recherche un hyperplan séparateur qui maximise la marge entre les données des différentes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s’agit initialement d’un modèle de classification mais il se généralise à la régression 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B06D50-4883-4CB7-BEFB-FBB4A619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3678-D0B1-470B-8EFB-56AC4F7C956A}" type="datetime1">
              <a:rPr lang="fr-FR" smtClean="0"/>
              <a:t>20/04/2022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C14732-4FD9-4E7B-BE64-7591C470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3BA704-63B8-4FDD-BE38-9F23D470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11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42885AED-3205-48CF-84DB-8860D1064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79836"/>
              </p:ext>
            </p:extLst>
          </p:nvPr>
        </p:nvGraphicFramePr>
        <p:xfrm>
          <a:off x="1529426" y="2145956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0.76738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0.58485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55.86319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76.28294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27.28s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0.69558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2.62831e+06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2.95083e+06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6.91s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3633779C-3DF6-4510-A906-899BA478E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07990"/>
              </p:ext>
            </p:extLst>
          </p:nvPr>
        </p:nvGraphicFramePr>
        <p:xfrm>
          <a:off x="2032000" y="443583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42496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96766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degree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 err="1">
                          <a:effectLst/>
                        </a:rPr>
                        <a:t>linear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3399D7E-537F-4099-885F-66481C5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F4B3-1565-4539-AAF4-EFD7A6C7CAB3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47DEC72-A6A3-4333-98DD-8DF0C97F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BE4E6E7-7C52-4B0F-9B77-78D337F3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114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CE2D28-9BB5-421E-9E5D-C7B133CBC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4910"/>
            <a:ext cx="5659272" cy="55330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3F5D228-24BD-4565-850E-B992D9E30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8" y="1350735"/>
            <a:ext cx="5550191" cy="5481439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0B9F7DA8-0135-48BE-9E02-A9856346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28A3-8DFB-4581-8D12-18DA252E1FA5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4EC7CF56-964E-4B46-BEED-7BF2B3B0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E740FEF-7BAF-4724-976C-188D326A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344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Multi-Layer Perceptron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4BDADE-3CEB-44CA-85E5-E88B3F003856}"/>
              </a:ext>
            </a:extLst>
          </p:cNvPr>
          <p:cNvSpPr txBox="1"/>
          <p:nvPr/>
        </p:nvSpPr>
        <p:spPr>
          <a:xfrm>
            <a:off x="992777" y="1690688"/>
            <a:ext cx="10798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s’agit d’un modèle qui s’inspire de l’apprentissage du cerveau humain.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s’agit d’un modèle qui peut rapidement devenir complexe et qui à tendance à </a:t>
            </a:r>
            <a:r>
              <a:rPr lang="fr-FR" sz="2800" dirty="0" err="1"/>
              <a:t>overfitter</a:t>
            </a:r>
            <a:r>
              <a:rPr lang="fr-FR" sz="2800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3AFCD-4A89-487B-96C5-A943D2EF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0DB-7AC8-4690-B92A-9C8834E4522C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537D9-D682-40F9-AD6E-792A6DF7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7DF3A6-DF7A-430D-9EE7-20D941DD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041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Multi-Layer Perceptron </a:t>
            </a:r>
            <a:r>
              <a:rPr lang="fr-FR" dirty="0" err="1"/>
              <a:t>Regressor</a:t>
            </a:r>
            <a:endParaRPr lang="fr-FR" dirty="0"/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42885AED-3205-48CF-84DB-8860D1064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14578"/>
              </p:ext>
            </p:extLst>
          </p:nvPr>
        </p:nvGraphicFramePr>
        <p:xfrm>
          <a:off x="1503300" y="2047240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0.98557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0.57144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13.91593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77.5055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6m52s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0.82862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0.55643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1.97206e+06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3.07001e+06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5m36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060CC12F-4201-4621-BA74-04C9559A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72943"/>
              </p:ext>
            </p:extLst>
          </p:nvPr>
        </p:nvGraphicFramePr>
        <p:xfrm>
          <a:off x="1849119" y="4357452"/>
          <a:ext cx="850537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67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949234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496774420"/>
                    </a:ext>
                  </a:extLst>
                </a:gridCol>
                <a:gridCol w="980586">
                  <a:extLst>
                    <a:ext uri="{9D8B030D-6E8A-4147-A177-3AD203B41FA5}">
                      <a16:colId xmlns:a16="http://schemas.microsoft.com/office/drawing/2014/main" val="3411777459"/>
                    </a:ext>
                  </a:extLst>
                </a:gridCol>
                <a:gridCol w="1090313">
                  <a:extLst>
                    <a:ext uri="{9D8B030D-6E8A-4147-A177-3AD203B41FA5}">
                      <a16:colId xmlns:a16="http://schemas.microsoft.com/office/drawing/2014/main" val="3752230448"/>
                    </a:ext>
                  </a:extLst>
                </a:gridCol>
                <a:gridCol w="1090313">
                  <a:extLst>
                    <a:ext uri="{9D8B030D-6E8A-4147-A177-3AD203B41FA5}">
                      <a16:colId xmlns:a16="http://schemas.microsoft.com/office/drawing/2014/main" val="667834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hidden_layer_size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learning_rate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max_iter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lbfgs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lbfgs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C1F1C9-4C71-4755-BD89-E7707386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2022-B8A6-48D4-9CF3-A7B91192FAB8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2B7213-14C1-4133-BC25-6A71FE17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2A2DEC-3060-4E55-93AB-89D19BE5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811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Multi-Layer Perceptron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7DF321-DFEE-4BC5-B047-F94A54AD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92" y="1366982"/>
            <a:ext cx="5616241" cy="54910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0E5926-71D4-4169-9CE9-7B36F1851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6" y="1366982"/>
            <a:ext cx="5540954" cy="5472316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BF0BC76-5D5E-47B3-A7E5-4AE5546E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6AE-89D3-4ACE-BEC1-CAD86BDBE24A}" type="datetime1">
              <a:rPr lang="fr-FR" smtClean="0"/>
              <a:t>20/04/2022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D44FE34-9320-4654-8676-EAE02B5C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D1672C5-A3A7-42FC-977A-207D1937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08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3F95AE-A2EA-49ED-94CC-37342915EB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Nettoyage et Exploration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F6ACDC-4686-4846-80DB-E6E92EE22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28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BA7E95-8131-43CA-B167-0F69324AAE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Modèle ensembliste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17F352-F7F9-4BB1-BA23-A052D8C694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72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0D84C7-2996-486F-8C9D-D18EE56781A9}"/>
              </a:ext>
            </a:extLst>
          </p:cNvPr>
          <p:cNvSpPr txBox="1"/>
          <p:nvPr/>
        </p:nvSpPr>
        <p:spPr>
          <a:xfrm>
            <a:off x="992777" y="1690688"/>
            <a:ext cx="10798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s’agit d’un bagging d’arbres de décision.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se caractérise par la parallélisation de prédiction réalisé par des apprenants faibles. (les arbres de décision)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permet d’avoir des résultats très stables.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DBFE189-9A25-41B6-9E3E-12FDBA40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5914-EBE1-4406-8F59-08A6FBE919B6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043F0EC-4376-481C-8E61-5DABF840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79F3433-EC19-44E0-B88A-0053ADAB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017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endParaRPr lang="fr-FR" dirty="0"/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1FDF2DC7-C5FE-4B30-9F52-5671A171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01622"/>
              </p:ext>
            </p:extLst>
          </p:nvPr>
        </p:nvGraphicFramePr>
        <p:xfrm>
          <a:off x="1599095" y="2047240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0.89724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0.67909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37.12905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67.06874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4m16s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0.83816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0.74796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1.91641e+06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2.31417e+06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13m 41s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3B18FD74-99D3-49D0-A6C1-E1343A524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24827"/>
              </p:ext>
            </p:extLst>
          </p:nvPr>
        </p:nvGraphicFramePr>
        <p:xfrm>
          <a:off x="1831701" y="4165864"/>
          <a:ext cx="841828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19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1898469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030732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3254846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9491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max_depth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min_samples_leaf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min_samples_split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n_estimators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F07ADD-8FE5-4B59-ADA2-7CB38F75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E23C-26CB-4B66-B734-F9D113EACD36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E5C6B-9A03-49C0-92F1-39269131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51DBD1-E4E0-42D6-A194-75C2CF9F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97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8DEC8F-786E-4C26-B203-006B86B0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28" y="1382843"/>
            <a:ext cx="5590067" cy="54654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C9D3F3-469A-4C52-913C-B36828444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6" y="1392572"/>
            <a:ext cx="5524128" cy="545569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B726683-1F38-41D8-A33E-31F86E15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C54-B117-4626-AB53-F3E66E7DC54D}" type="datetime1">
              <a:rPr lang="fr-FR" smtClean="0"/>
              <a:t>20/04/2022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3F7C9EC1-2594-4BCE-AB3A-7781FAAE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2BF452-1340-476E-97EC-68100899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2099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GradientBoosting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82615A-1D6A-44CD-9F08-D4FEB4043A4E}"/>
              </a:ext>
            </a:extLst>
          </p:cNvPr>
          <p:cNvSpPr txBox="1"/>
          <p:nvPr/>
        </p:nvSpPr>
        <p:spPr>
          <a:xfrm>
            <a:off x="992777" y="1690688"/>
            <a:ext cx="10798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s’agit d’un modèle utilisant à la fois le bagging (méthode ensembliste) et la descente de gradient. Il se caractérise par 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/>
              <a:t>Une fonction de perte qu’il cherche à minimiser.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/>
              <a:t>Un apprenant faible.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/>
              <a:t>Un modèle additif de combinaison des apprenants faibles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3067A7-CC15-45CB-8976-3F7BC494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432C-2756-4C04-8AEC-3D06B5A8BC53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256B5-9E26-4088-8DF9-D386E3C2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9724A-6E7B-4FB7-BB47-F4C64080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820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GradientBoosting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958F1541-45E5-4389-BB1F-331137919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74242"/>
              </p:ext>
            </p:extLst>
          </p:nvPr>
        </p:nvGraphicFramePr>
        <p:xfrm>
          <a:off x="1599095" y="2047240"/>
          <a:ext cx="899381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727879592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475621937"/>
                    </a:ext>
                  </a:extLst>
                </a:gridCol>
                <a:gridCol w="1431234">
                  <a:extLst>
                    <a:ext uri="{9D8B030D-6E8A-4147-A177-3AD203B41FA5}">
                      <a16:colId xmlns:a16="http://schemas.microsoft.com/office/drawing/2014/main" val="140325106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408957999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656204279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174478739"/>
                    </a:ext>
                  </a:extLst>
                </a:gridCol>
                <a:gridCol w="1214784">
                  <a:extLst>
                    <a:ext uri="{9D8B030D-6E8A-4147-A177-3AD203B41FA5}">
                      <a16:colId xmlns:a16="http://schemas.microsoft.com/office/drawing/2014/main" val="69269755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target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 ( test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2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0.97262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0.76686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19.16535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57.16515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10m6s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7245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0.97873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0.8148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694684.91744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1.98370e+06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24m7s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496893"/>
                  </a:ext>
                </a:extLst>
              </a:tr>
            </a:tbl>
          </a:graphicData>
        </a:graphic>
      </p:graphicFrame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A9BE5208-EB7B-4AF7-8C4A-BBB278B06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60111"/>
              </p:ext>
            </p:extLst>
          </p:nvPr>
        </p:nvGraphicFramePr>
        <p:xfrm>
          <a:off x="1143725" y="4279075"/>
          <a:ext cx="955910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1">
                  <a:extLst>
                    <a:ext uri="{9D8B030D-6E8A-4147-A177-3AD203B41FA5}">
                      <a16:colId xmlns:a16="http://schemas.microsoft.com/office/drawing/2014/main" val="2865707289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956121448"/>
                    </a:ext>
                  </a:extLst>
                </a:gridCol>
                <a:gridCol w="1233134">
                  <a:extLst>
                    <a:ext uri="{9D8B030D-6E8A-4147-A177-3AD203B41FA5}">
                      <a16:colId xmlns:a16="http://schemas.microsoft.com/office/drawing/2014/main" val="3825044815"/>
                    </a:ext>
                  </a:extLst>
                </a:gridCol>
                <a:gridCol w="1233133">
                  <a:extLst>
                    <a:ext uri="{9D8B030D-6E8A-4147-A177-3AD203B41FA5}">
                      <a16:colId xmlns:a16="http://schemas.microsoft.com/office/drawing/2014/main" val="3129571723"/>
                    </a:ext>
                  </a:extLst>
                </a:gridCol>
                <a:gridCol w="1233134">
                  <a:extLst>
                    <a:ext uri="{9D8B030D-6E8A-4147-A177-3AD203B41FA5}">
                      <a16:colId xmlns:a16="http://schemas.microsoft.com/office/drawing/2014/main" val="3852059573"/>
                    </a:ext>
                  </a:extLst>
                </a:gridCol>
                <a:gridCol w="1386404">
                  <a:extLst>
                    <a:ext uri="{9D8B030D-6E8A-4147-A177-3AD203B41FA5}">
                      <a16:colId xmlns:a16="http://schemas.microsoft.com/office/drawing/2014/main" val="33031277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274654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Target</a:t>
                      </a:r>
                    </a:p>
                    <a:p>
                      <a:pPr algn="ctr"/>
                      <a:r>
                        <a:rPr lang="fr-FR" dirty="0"/>
                        <a:t>(↓)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Hyperparamètre</a:t>
                      </a:r>
                    </a:p>
                    <a:p>
                      <a:pPr algn="ctr"/>
                      <a:r>
                        <a:rPr lang="fr-FR" dirty="0"/>
                        <a:t>(→)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max_depth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min_samples_leaf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min_samples_split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 err="1">
                          <a:effectLst/>
                        </a:rPr>
                        <a:t>n_estimators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loss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16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linear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240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linear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5428"/>
                  </a:ext>
                </a:extLst>
              </a:tr>
            </a:tbl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20FCA8A-2BF2-41E0-AE1E-AB50B93B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FA4D-B949-40B6-AB36-F70E8567A9AB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D18892A-23CE-49AE-B16F-DEAF622D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2903253-E7A2-4823-B819-B82C7FE7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146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GradientBoosting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047DA07-351C-4827-9BAA-0F7BCF25E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10" y="1450408"/>
            <a:ext cx="5351662" cy="523233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29FDBE-8031-4E8D-A84A-A0A0CF39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7" y="1450408"/>
            <a:ext cx="5297967" cy="523233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61971705-FDE3-4B81-BBFF-B003EDB1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2567-203C-4DC6-8DA3-7D90065321EA}" type="datetime1">
              <a:rPr lang="fr-FR" smtClean="0"/>
              <a:t>20/04/2022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208F558C-B774-40C4-86CE-403B7C00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D4C0EC7-75B6-4292-B6C3-0B4CC930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547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450317-A87F-4201-AE5B-56103D631F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Choix du modèle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D774B7-0389-4DDD-A578-E5A77E0749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00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786"/>
            <a:ext cx="10515600" cy="1325563"/>
          </a:xfrm>
        </p:spPr>
        <p:txBody>
          <a:bodyPr/>
          <a:lstStyle/>
          <a:p>
            <a:r>
              <a:rPr lang="fr-FR" dirty="0"/>
              <a:t>Synthèse des résultats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FB3987B-35B2-4C6B-9B0B-E7B6AB54A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27832"/>
              </p:ext>
            </p:extLst>
          </p:nvPr>
        </p:nvGraphicFramePr>
        <p:xfrm>
          <a:off x="243840" y="1587737"/>
          <a:ext cx="11704320" cy="120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32">
                  <a:extLst>
                    <a:ext uri="{9D8B030D-6E8A-4147-A177-3AD203B41FA5}">
                      <a16:colId xmlns:a16="http://schemas.microsoft.com/office/drawing/2014/main" val="350219962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4180852034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214225650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5689245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408975667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4172364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64818826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177595608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582434710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635495187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r>
                        <a:rPr lang="fr-FR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ridge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Elastic</a:t>
                      </a:r>
                      <a:r>
                        <a:rPr lang="fr-FR" sz="1200" dirty="0"/>
                        <a:t>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Linear</a:t>
                      </a:r>
                      <a:r>
                        <a:rPr lang="fr-FR" sz="1200" dirty="0"/>
                        <a:t> 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MLP </a:t>
                      </a:r>
                      <a:r>
                        <a:rPr lang="fr-FR" sz="1200" dirty="0" err="1"/>
                        <a:t>Regression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Random</a:t>
                      </a:r>
                      <a:r>
                        <a:rPr lang="fr-FR" sz="1200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GradientBoost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Dummy</a:t>
                      </a:r>
                      <a:r>
                        <a:rPr lang="fr-FR" sz="1200" dirty="0"/>
                        <a:t> (MEAN)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39044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fr-FR" sz="1200" dirty="0" err="1"/>
                        <a:t>ghg_emission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0.52594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0.55745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0.54204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0.55927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0.59020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0.60132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0.74886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0.81181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-0.14210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355779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energy_use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0.45418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0.52938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0.49408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0.54005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0.58485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0.52170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0.69468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0.76672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-0.14395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72203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5049356-8645-425C-A980-4DE791C0E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04102"/>
              </p:ext>
            </p:extLst>
          </p:nvPr>
        </p:nvGraphicFramePr>
        <p:xfrm>
          <a:off x="243840" y="3251383"/>
          <a:ext cx="11704320" cy="120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32">
                  <a:extLst>
                    <a:ext uri="{9D8B030D-6E8A-4147-A177-3AD203B41FA5}">
                      <a16:colId xmlns:a16="http://schemas.microsoft.com/office/drawing/2014/main" val="350219962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4180852034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214225650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5689245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408975667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4172364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64818826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177595608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582434710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635495187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r>
                        <a:rPr lang="fr-FR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ridge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Elastic</a:t>
                      </a:r>
                      <a:r>
                        <a:rPr lang="fr-FR" sz="1200" dirty="0"/>
                        <a:t>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Linear</a:t>
                      </a:r>
                      <a:r>
                        <a:rPr lang="fr-FR" sz="1200" dirty="0"/>
                        <a:t> 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MLP </a:t>
                      </a:r>
                      <a:r>
                        <a:rPr lang="fr-FR" sz="1200" dirty="0" err="1"/>
                        <a:t>Regression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Random</a:t>
                      </a:r>
                      <a:r>
                        <a:rPr lang="fr-FR" sz="1200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GradientBoost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Dummy</a:t>
                      </a:r>
                      <a:r>
                        <a:rPr lang="fr-FR" sz="1200" dirty="0"/>
                        <a:t> (MEAN)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39044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fr-FR" sz="1200" dirty="0" err="1"/>
                        <a:t>ghg_emission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3.173e+06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3.066e+06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3.119e+06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3.060e+06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2.950e+06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2.910e+06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2.310e+06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1.999e+06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4.926e+06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355779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energy_use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8.746e+01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8.121e+01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8.421e+01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8.029e+01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7.628e+01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8.187e+01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6.541e+01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5.718e+01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1.266e+02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722032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A73A99C6-9DEB-4234-AE6C-3F59AEB41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6032"/>
              </p:ext>
            </p:extLst>
          </p:nvPr>
        </p:nvGraphicFramePr>
        <p:xfrm>
          <a:off x="243840" y="4873034"/>
          <a:ext cx="11704320" cy="120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32">
                  <a:extLst>
                    <a:ext uri="{9D8B030D-6E8A-4147-A177-3AD203B41FA5}">
                      <a16:colId xmlns:a16="http://schemas.microsoft.com/office/drawing/2014/main" val="350219962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4180852034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214225650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5689245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408975667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54172364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64818826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177595608"/>
                    </a:ext>
                  </a:extLst>
                </a:gridCol>
                <a:gridCol w="1173915">
                  <a:extLst>
                    <a:ext uri="{9D8B030D-6E8A-4147-A177-3AD203B41FA5}">
                      <a16:colId xmlns:a16="http://schemas.microsoft.com/office/drawing/2014/main" val="358243471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val="2635495187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r>
                        <a:rPr lang="fr-FR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ridge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Regression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Elastic</a:t>
                      </a:r>
                      <a:r>
                        <a:rPr lang="fr-FR" sz="1200" dirty="0"/>
                        <a:t>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Linear</a:t>
                      </a:r>
                      <a:r>
                        <a:rPr lang="fr-FR" sz="1200" dirty="0"/>
                        <a:t> 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MLP </a:t>
                      </a:r>
                      <a:r>
                        <a:rPr lang="fr-FR" sz="1200" dirty="0" err="1"/>
                        <a:t>Regression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Random</a:t>
                      </a:r>
                      <a:r>
                        <a:rPr lang="fr-FR" sz="1200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GradientBoost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Dummy</a:t>
                      </a:r>
                      <a:r>
                        <a:rPr lang="fr-FR" sz="1200" dirty="0"/>
                        <a:t> (MEAN)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39044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fr-FR" sz="1200" dirty="0" err="1"/>
                        <a:t>ghg_emission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0.03s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0.33s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1.717s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 7.23s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27.28s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6m52s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4m16s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10m6s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5779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energy_use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0.03s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0.30s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1.60s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7.95s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6.91s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5m36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13m 41s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24m7s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0.008s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22032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9251768D-C5BF-4787-8353-27BD45CD4C28}"/>
              </a:ext>
            </a:extLst>
          </p:cNvPr>
          <p:cNvSpPr txBox="1"/>
          <p:nvPr/>
        </p:nvSpPr>
        <p:spPr>
          <a:xfrm>
            <a:off x="243840" y="1151046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R2 (Test)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F4AB0E-8889-4D0B-AAB4-6FAD31AD9CB0}"/>
              </a:ext>
            </a:extLst>
          </p:cNvPr>
          <p:cNvSpPr txBox="1"/>
          <p:nvPr/>
        </p:nvSpPr>
        <p:spPr>
          <a:xfrm>
            <a:off x="174171" y="281469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RMSE (Test)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B84DF-FE2C-4C96-9BCA-2D661CBAD66B}"/>
              </a:ext>
            </a:extLst>
          </p:cNvPr>
          <p:cNvSpPr txBox="1"/>
          <p:nvPr/>
        </p:nvSpPr>
        <p:spPr>
          <a:xfrm>
            <a:off x="243840" y="443634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97EE8A-9769-4422-A8E3-03FC97B607FF}"/>
              </a:ext>
            </a:extLst>
          </p:cNvPr>
          <p:cNvSpPr txBox="1"/>
          <p:nvPr/>
        </p:nvSpPr>
        <p:spPr>
          <a:xfrm>
            <a:off x="2203269" y="6149434"/>
            <a:ext cx="743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→ On retient le gradient </a:t>
            </a:r>
            <a:r>
              <a:rPr lang="fr-FR" sz="3200" dirty="0" err="1"/>
              <a:t>boosting</a:t>
            </a:r>
            <a:r>
              <a:rPr lang="fr-FR" sz="3200" dirty="0"/>
              <a:t> </a:t>
            </a:r>
            <a:r>
              <a:rPr lang="fr-FR" sz="3200" dirty="0" err="1"/>
              <a:t>regressor</a:t>
            </a:r>
            <a:endParaRPr lang="fr-FR" sz="3200" dirty="0"/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4761B9D8-46EE-4A9B-B96A-F45AF8A2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DB58-B8AE-4FD1-A03F-3CD4723CDDA6}" type="datetime1">
              <a:rPr lang="fr-FR" smtClean="0"/>
              <a:t>20/04/2022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0F9A5E32-6B98-40B4-827C-D21B218F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54D0E01-2BBB-4321-81D6-B0A17955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6208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8FB38-F406-4F65-8F73-58DD83B4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prédiction sur de nouvelles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08C7D6-CA60-4E3D-BA05-88E284686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teste notre modèle avec deux nouvelles propriétés fictives :</a:t>
            </a:r>
          </a:p>
          <a:p>
            <a:r>
              <a:rPr lang="fr-FR" dirty="0"/>
              <a:t>Après avoir définit chaque variables pour ces propriétés, on encode, standardise et on applique le modèle.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1D98B09-EB2B-4A66-918D-D98766E6F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76"/>
              </p:ext>
            </p:extLst>
          </p:nvPr>
        </p:nvGraphicFramePr>
        <p:xfrm>
          <a:off x="1953621" y="3610912"/>
          <a:ext cx="85489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059">
                  <a:extLst>
                    <a:ext uri="{9D8B030D-6E8A-4147-A177-3AD203B41FA5}">
                      <a16:colId xmlns:a16="http://schemas.microsoft.com/office/drawing/2014/main" val="2284169165"/>
                    </a:ext>
                  </a:extLst>
                </a:gridCol>
                <a:gridCol w="2124891">
                  <a:extLst>
                    <a:ext uri="{9D8B030D-6E8A-4147-A177-3AD203B41FA5}">
                      <a16:colId xmlns:a16="http://schemas.microsoft.com/office/drawing/2014/main" val="2036203921"/>
                    </a:ext>
                  </a:extLst>
                </a:gridCol>
                <a:gridCol w="3317966">
                  <a:extLst>
                    <a:ext uri="{9D8B030D-6E8A-4147-A177-3AD203B41FA5}">
                      <a16:colId xmlns:a16="http://schemas.microsoft.com/office/drawing/2014/main" val="2831485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propriété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energy_use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ghg_emission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6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Propriété fictive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5266498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kBtu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65.265 (MetricTonsCO2e)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Propriété fictive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501194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kBtu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45.439 (MetricTonsCO2e)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6738"/>
                  </a:ext>
                </a:extLst>
              </a:tr>
            </a:tbl>
          </a:graphicData>
        </a:graphic>
      </p:graphicFrame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230143-EFA8-4F5F-96BC-F05F1D4F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2AF0-F99C-4A79-A4F1-A9B4C743EE9C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34506D-2F17-45E8-AD80-64EC0C11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E31566-7CCD-44A4-B8DC-5C7B610D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69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description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première étape est le choix des </a:t>
            </a:r>
            <a:r>
              <a:rPr lang="fr-FR" dirty="0" err="1"/>
              <a:t>features</a:t>
            </a:r>
            <a:r>
              <a:rPr lang="fr-FR" dirty="0"/>
              <a:t> pertinentes à la résolution de la problématique.</a:t>
            </a:r>
          </a:p>
          <a:p>
            <a:r>
              <a:rPr lang="fr-FR" dirty="0"/>
              <a:t>Pour cela, on dispose de deux fichier .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err="1"/>
              <a:t>contienant</a:t>
            </a:r>
            <a:r>
              <a:rPr lang="fr-FR" dirty="0"/>
              <a:t> les descriptions des différentes </a:t>
            </a:r>
            <a:r>
              <a:rPr lang="fr-FR" dirty="0" err="1"/>
              <a:t>features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r>
              <a:rPr lang="fr-FR" dirty="0"/>
              <a:t>Grâce à eux nous pouvons aisément dire quelle variable est utile et quelle variable ne l’est pas.</a:t>
            </a:r>
          </a:p>
          <a:p>
            <a:r>
              <a:rPr lang="fr-FR" dirty="0"/>
              <a:t>On en profite aussi pour donner de nouveaux noms plus simples aux </a:t>
            </a:r>
            <a:r>
              <a:rPr lang="fr-FR" dirty="0" err="1"/>
              <a:t>features</a:t>
            </a:r>
            <a:r>
              <a:rPr lang="fr-FR" dirty="0"/>
              <a:t> (sans les parenthèses, les majuscules,…)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7E6D8A-9C20-4A01-B884-D6A80991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9DB1-BDAB-4533-82B2-5AB9BCCC3752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C0DDF5-BF54-4BCC-BD6B-DA0247A0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2CF6D-3669-4535-BC1A-352C7D58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73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981559-5664-45B4-A772-09B56223EA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Intérêt de l’</a:t>
            </a:r>
            <a:r>
              <a:rPr lang="fr-FR" dirty="0" err="1">
                <a:solidFill>
                  <a:schemeClr val="bg1"/>
                </a:solidFill>
              </a:rPr>
              <a:t>energy</a:t>
            </a:r>
            <a:r>
              <a:rPr lang="fr-FR" dirty="0">
                <a:solidFill>
                  <a:schemeClr val="bg1"/>
                </a:solidFill>
              </a:rPr>
              <a:t> star score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E054E6-A3EA-4369-8E32-83474B9120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39" y="328441"/>
            <a:ext cx="793922" cy="7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135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évaluer l’intérêt de cette variable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1F5505-8C03-48E4-A224-F2037845698E}"/>
              </a:ext>
            </a:extLst>
          </p:cNvPr>
          <p:cNvSpPr txBox="1"/>
          <p:nvPr/>
        </p:nvSpPr>
        <p:spPr>
          <a:xfrm>
            <a:off x="1175657" y="1854926"/>
            <a:ext cx="10110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On lance le modèle qu’on a sélectionné (</a:t>
            </a:r>
            <a:r>
              <a:rPr lang="fr-FR" sz="2800" dirty="0" err="1"/>
              <a:t>GradientBoosting</a:t>
            </a:r>
            <a:r>
              <a:rPr lang="fr-FR" sz="2800" dirty="0"/>
              <a:t>) avec deux </a:t>
            </a:r>
            <a:r>
              <a:rPr lang="fr-FR" sz="2800" dirty="0" err="1"/>
              <a:t>datasets</a:t>
            </a:r>
            <a:r>
              <a:rPr lang="fr-FR" sz="2800" dirty="0"/>
              <a:t>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Un </a:t>
            </a:r>
            <a:r>
              <a:rPr lang="fr-FR" sz="2800" dirty="0" err="1"/>
              <a:t>dataset</a:t>
            </a:r>
            <a:r>
              <a:rPr lang="fr-FR" sz="2800" dirty="0"/>
              <a:t> avec l’ENERGY STAR SCORE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Un </a:t>
            </a:r>
            <a:r>
              <a:rPr lang="fr-FR" sz="2800" dirty="0" err="1"/>
              <a:t>dataset</a:t>
            </a:r>
            <a:r>
              <a:rPr lang="fr-FR" sz="2800" dirty="0"/>
              <a:t> sans l’ENERGY STAR SCORE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49698E-F409-4D66-AE63-7AC3E061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8D78-FEC6-4A69-A6D2-E2505F58D776}" type="datetime1">
              <a:rPr lang="fr-FR" smtClean="0"/>
              <a:t>20/04/2022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D847CD-1FE9-4ADA-AA60-D29647C6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C1AB3B-B7EA-427E-9EEC-941E8C92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9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l’analyse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0C450E-CE59-4912-BF2E-46E71E38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66" y="1672131"/>
            <a:ext cx="5020628" cy="482074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81B27E5-5CF4-4D81-B6B9-3604DAFFB6EF}"/>
              </a:ext>
            </a:extLst>
          </p:cNvPr>
          <p:cNvSpPr txBox="1"/>
          <p:nvPr/>
        </p:nvSpPr>
        <p:spPr>
          <a:xfrm>
            <a:off x="6524760" y="1690688"/>
            <a:ext cx="53818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Il y a un gain de 0.03 point pour le R2</a:t>
            </a:r>
          </a:p>
          <a:p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Compte-tenu du caractère fastidieux du calcul de cette variable et le gain faible qu’elle représente, on choisit de renoncer à son calcul.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F651B-8D3F-4E9A-9C73-B3583F2F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04DA-A500-4841-98D6-0284AF2AB116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CEC63-BD25-406F-91B5-12840725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73F020-7258-4CB3-9C7C-72F3868A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3339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Ouverture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1A95AD-E2C2-471C-A299-5F775809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C124-1014-450B-BD7E-4F7608A1F649}" type="datetime1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232C8-03C6-4041-8705-8FC10DA8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05547-5FCB-4EE6-B3A8-35CC277A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70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1D56DB4-2D79-4D75-9D24-A08A81FB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43" y="536251"/>
            <a:ext cx="8820737" cy="576288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3839E5-250E-406D-9B99-3EE6D497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1A7E-658C-447F-B834-5ECB84A039D7}" type="datetime1">
              <a:rPr lang="fr-FR" smtClean="0"/>
              <a:t>20/04/2022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1B2575-5928-43FD-BD9C-11F480A3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5987C6-F50E-4755-86E2-7BCB8F54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1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Première sélection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3538517-74E4-47D2-8E19-967ACF057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876415"/>
              </p:ext>
            </p:extLst>
          </p:nvPr>
        </p:nvGraphicFramePr>
        <p:xfrm>
          <a:off x="838200" y="1941342"/>
          <a:ext cx="499989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892">
                  <a:extLst>
                    <a:ext uri="{9D8B030D-6E8A-4147-A177-3AD203B41FA5}">
                      <a16:colId xmlns:a16="http://schemas.microsoft.com/office/drawing/2014/main" val="67160631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Variables retenues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6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 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Age (</a:t>
                      </a:r>
                      <a:r>
                        <a:rPr lang="fr-FR" dirty="0" err="1"/>
                        <a:t>age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6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 building (nb)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d’étages (</a:t>
                      </a:r>
                      <a:r>
                        <a:rPr lang="fr-FR" dirty="0" err="1"/>
                        <a:t>nf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 de building (type)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7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District code (</a:t>
                      </a:r>
                      <a:r>
                        <a:rPr lang="fr-FR" dirty="0" err="1"/>
                        <a:t>district_code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8772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Surface du Building (</a:t>
                      </a:r>
                      <a:r>
                        <a:rPr lang="fr-FR" dirty="0" err="1"/>
                        <a:t>buildin_gfa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622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Surface du Parking (</a:t>
                      </a:r>
                      <a:r>
                        <a:rPr lang="fr-FR" dirty="0" err="1"/>
                        <a:t>parking_gfa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57894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Surface totale (</a:t>
                      </a:r>
                      <a:r>
                        <a:rPr lang="fr-FR" dirty="0" err="1"/>
                        <a:t>total_gfa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 majoritaire (</a:t>
                      </a:r>
                      <a:r>
                        <a:rPr lang="fr-FR" dirty="0" err="1"/>
                        <a:t>lput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Surface allouée à l’utilisation majoritaire (</a:t>
                      </a:r>
                      <a:r>
                        <a:rPr lang="fr-FR" dirty="0" err="1"/>
                        <a:t>lput_gfa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0615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23CA81F-D4A5-4B4F-82B0-84DB32257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44109"/>
              </p:ext>
            </p:extLst>
          </p:nvPr>
        </p:nvGraphicFramePr>
        <p:xfrm>
          <a:off x="6353910" y="1941342"/>
          <a:ext cx="499989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892">
                  <a:extLst>
                    <a:ext uri="{9D8B030D-6E8A-4147-A177-3AD203B41FA5}">
                      <a16:colId xmlns:a16="http://schemas.microsoft.com/office/drawing/2014/main" val="671606315"/>
                    </a:ext>
                  </a:extLst>
                </a:gridCol>
              </a:tblGrid>
              <a:tr h="2551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Variables retenues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6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 secondaire (</a:t>
                      </a:r>
                      <a:r>
                        <a:rPr lang="fr-FR" dirty="0" err="1"/>
                        <a:t>sput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Surface allouée à l’utilisation secondaire (</a:t>
                      </a:r>
                      <a:r>
                        <a:rPr lang="fr-FR" dirty="0" err="1"/>
                        <a:t>sput_gfa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6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ENERGY STAR SCORE (</a:t>
                      </a:r>
                      <a:r>
                        <a:rPr lang="fr-FR" dirty="0" err="1"/>
                        <a:t>energy_score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Emission de CO2 (</a:t>
                      </a:r>
                      <a:r>
                        <a:rPr lang="fr-FR" dirty="0" err="1"/>
                        <a:t>ghg_emission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Consommation d'énergie (</a:t>
                      </a:r>
                      <a:r>
                        <a:rPr lang="fr-FR" dirty="0" err="1"/>
                        <a:t>energy_use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7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Electricité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8772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Gaz Naturel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622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Steam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57894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06159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10D927-125F-4C72-BF0B-FEAA55ED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0E3-BC4E-4DC8-BF6A-E3805B548FCB}" type="datetime1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D224CC-67F8-4DC7-9A9D-DF05DBE4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5885E3-9CF3-42B7-BF5F-60E601B7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6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64600-D13D-4C89-80EA-BD6E3A6C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</a:t>
            </a:r>
            <a:r>
              <a:rPr lang="fr-FR" dirty="0" err="1"/>
              <a:t>Features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648DE-356A-452A-9FDB-BAEDCA0F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crée la variable âge du building à partir de l’année de construction (</a:t>
            </a:r>
            <a:r>
              <a:rPr lang="fr-FR" dirty="0" err="1"/>
              <a:t>YearBuilt</a:t>
            </a:r>
            <a:r>
              <a:rPr lang="fr-FR" dirty="0"/>
              <a:t>) et de l’année du jeu de donnée (</a:t>
            </a:r>
            <a:r>
              <a:rPr lang="fr-FR" dirty="0" err="1"/>
              <a:t>DataYear</a:t>
            </a:r>
            <a:r>
              <a:rPr lang="fr-FR" dirty="0"/>
              <a:t>)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42405F-B6BD-4B43-83B9-96B42D58F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22" y="3907320"/>
            <a:ext cx="4833755" cy="373132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34B7E1C-4525-4143-A827-1C9D7B9F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C7E-6895-4E70-941D-DAC3ABB9D72A}" type="datetime1">
              <a:rPr lang="fr-FR" smtClean="0"/>
              <a:t>20/04/2022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B149DB4-249A-4804-B805-F53D99DD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696BD6-9DEF-4084-9A4C-9534176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46EB-9FA2-421E-BF58-AF3915BD22D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13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9663</TotalTime>
  <Words>2302</Words>
  <Application>Microsoft Office PowerPoint</Application>
  <PresentationFormat>Grand écran</PresentationFormat>
  <Paragraphs>681</Paragraphs>
  <Slides>63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9" baseType="lpstr">
      <vt:lpstr>-apple-system</vt:lpstr>
      <vt:lpstr>Arial</vt:lpstr>
      <vt:lpstr>Calibri</vt:lpstr>
      <vt:lpstr>Calibri Light</vt:lpstr>
      <vt:lpstr>Wingdings</vt:lpstr>
      <vt:lpstr>Office Theme</vt:lpstr>
      <vt:lpstr>Prédire la consommation électrique des bâtiments </vt:lpstr>
      <vt:lpstr>Plan général</vt:lpstr>
      <vt:lpstr>Présentation de la problématique</vt:lpstr>
      <vt:lpstr>Présentation de la problématique</vt:lpstr>
      <vt:lpstr>Nettoyage et Exploration</vt:lpstr>
      <vt:lpstr>Exploration – description des features</vt:lpstr>
      <vt:lpstr>Présentation PowerPoint</vt:lpstr>
      <vt:lpstr>Nettoyage – Première sélection</vt:lpstr>
      <vt:lpstr>Nettoyage – Features Engineering</vt:lpstr>
      <vt:lpstr>Nettoyage – Features Engineering</vt:lpstr>
      <vt:lpstr>Nettoyage – Features Engineering</vt:lpstr>
      <vt:lpstr>Transformation des features</vt:lpstr>
      <vt:lpstr>Exploration – histogramme des features</vt:lpstr>
      <vt:lpstr>Exploration – histogramme des features après le passage au log</vt:lpstr>
      <vt:lpstr>Exploration – Analyse des corrélations</vt:lpstr>
      <vt:lpstr>Nettoyage – Sélection finale</vt:lpstr>
      <vt:lpstr>Exploration – Variables catégoriques</vt:lpstr>
      <vt:lpstr>Exploration – Limitation au non résidentiel</vt:lpstr>
      <vt:lpstr>Exploration – District code</vt:lpstr>
      <vt:lpstr>Nettoyage – Suppression des outliers</vt:lpstr>
      <vt:lpstr>Nettoyage – Avant suppression des outliers</vt:lpstr>
      <vt:lpstr>Nettoyage – Après suppression des outliers</vt:lpstr>
      <vt:lpstr>Nettoyage – Suppression des valeurs aberrantes</vt:lpstr>
      <vt:lpstr>Standardisation des variables numériques</vt:lpstr>
      <vt:lpstr>Transformation des variables catégoriques</vt:lpstr>
      <vt:lpstr>Modèle linéaire</vt:lpstr>
      <vt:lpstr>Procédure générale</vt:lpstr>
      <vt:lpstr>Régression simple</vt:lpstr>
      <vt:lpstr>Régression simple</vt:lpstr>
      <vt:lpstr>Régression simple</vt:lpstr>
      <vt:lpstr>Régression simple</vt:lpstr>
      <vt:lpstr>Régression ridge</vt:lpstr>
      <vt:lpstr>Régression ridge</vt:lpstr>
      <vt:lpstr>Régression ridge</vt:lpstr>
      <vt:lpstr>Régression ridge</vt:lpstr>
      <vt:lpstr>Régression lasso</vt:lpstr>
      <vt:lpstr>Régression lasso</vt:lpstr>
      <vt:lpstr>Régression lasso</vt:lpstr>
      <vt:lpstr>Régression lasso</vt:lpstr>
      <vt:lpstr>Elastic Net</vt:lpstr>
      <vt:lpstr>Elastic Net</vt:lpstr>
      <vt:lpstr>Elastic Net</vt:lpstr>
      <vt:lpstr>Modèle à noyau</vt:lpstr>
      <vt:lpstr>Support Vector Regression</vt:lpstr>
      <vt:lpstr>Support Vector Regression</vt:lpstr>
      <vt:lpstr>Support Vector Regression</vt:lpstr>
      <vt:lpstr>Multi-Layer Perceptron Regressor</vt:lpstr>
      <vt:lpstr>Multi-Layer Perceptron Regressor</vt:lpstr>
      <vt:lpstr>Multi-Layer Perceptron Regressor</vt:lpstr>
      <vt:lpstr>Modèle ensembliste</vt:lpstr>
      <vt:lpstr>Random Forest Regressor</vt:lpstr>
      <vt:lpstr>Random Forest Regressor</vt:lpstr>
      <vt:lpstr>Random Forest Regressor</vt:lpstr>
      <vt:lpstr>GradientBoosting Regressor</vt:lpstr>
      <vt:lpstr>GradientBoosting Regressor</vt:lpstr>
      <vt:lpstr>GradientBoosting Regressor</vt:lpstr>
      <vt:lpstr>Choix du modèle</vt:lpstr>
      <vt:lpstr>Synthèse des résultats</vt:lpstr>
      <vt:lpstr>Exemple de prédiction sur de nouvelles données</vt:lpstr>
      <vt:lpstr>Intérêt de l’energy star score</vt:lpstr>
      <vt:lpstr>Comment évaluer l’intérêt de cette variable ?</vt:lpstr>
      <vt:lpstr>Résultats de l’analyse</vt:lpstr>
      <vt:lpstr>Ouverture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Prédire la consommation électrique des bâtiments </dc:title>
  <dc:creator>Nabil</dc:creator>
  <cp:lastModifiedBy>TIGHIDET, Nabil (Allianz en France)</cp:lastModifiedBy>
  <cp:revision>139</cp:revision>
  <dcterms:created xsi:type="dcterms:W3CDTF">2022-04-11T08:07:25Z</dcterms:created>
  <dcterms:modified xsi:type="dcterms:W3CDTF">2022-04-20T20:57:11Z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3bc15e-e7bf-41c1-bdb3-03882d8a2e2c_Enabled">
    <vt:lpwstr>true</vt:lpwstr>
  </property>
  <property fmtid="{D5CDD505-2E9C-101B-9397-08002B2CF9AE}" pid="3" name="MSIP_Label_863bc15e-e7bf-41c1-bdb3-03882d8a2e2c_SetDate">
    <vt:lpwstr>2022-04-20T20:57:11Z</vt:lpwstr>
  </property>
  <property fmtid="{D5CDD505-2E9C-101B-9397-08002B2CF9AE}" pid="4" name="MSIP_Label_863bc15e-e7bf-41c1-bdb3-03882d8a2e2c_Method">
    <vt:lpwstr>Privileged</vt:lpwstr>
  </property>
  <property fmtid="{D5CDD505-2E9C-101B-9397-08002B2CF9AE}" pid="5" name="MSIP_Label_863bc15e-e7bf-41c1-bdb3-03882d8a2e2c_Name">
    <vt:lpwstr>863bc15e-e7bf-41c1-bdb3-03882d8a2e2c</vt:lpwstr>
  </property>
  <property fmtid="{D5CDD505-2E9C-101B-9397-08002B2CF9AE}" pid="6" name="MSIP_Label_863bc15e-e7bf-41c1-bdb3-03882d8a2e2c_SiteId">
    <vt:lpwstr>6e06e42d-6925-47c6-b9e7-9581c7ca302a</vt:lpwstr>
  </property>
  <property fmtid="{D5CDD505-2E9C-101B-9397-08002B2CF9AE}" pid="7" name="MSIP_Label_863bc15e-e7bf-41c1-bdb3-03882d8a2e2c_ActionId">
    <vt:lpwstr>1e9ba166-f6f5-4d9b-b4af-7e41f11926ac</vt:lpwstr>
  </property>
  <property fmtid="{D5CDD505-2E9C-101B-9397-08002B2CF9AE}" pid="8" name="MSIP_Label_863bc15e-e7bf-41c1-bdb3-03882d8a2e2c_ContentBits">
    <vt:lpwstr>1</vt:lpwstr>
  </property>
</Properties>
</file>