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6.svg" ContentType="image/svg+xml"/>
  <Override PartName="/ppt/media/image1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2"/>
  </p:handoutMasterIdLst>
  <p:sldIdLst>
    <p:sldId id="283" r:id="rId3"/>
    <p:sldId id="300" r:id="rId4"/>
    <p:sldId id="303" r:id="rId5"/>
    <p:sldId id="299" r:id="rId6"/>
    <p:sldId id="306" r:id="rId7"/>
    <p:sldId id="307" r:id="rId8"/>
    <p:sldId id="305" r:id="rId9"/>
    <p:sldId id="304" r:id="rId11"/>
  </p:sldIdLst>
  <p:sldSz cx="12192000" cy="6858000"/>
  <p:notesSz cx="6887845" cy="10020300"/>
  <p:custDataLst>
    <p:tags r:id="rId20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a Kenshi [Automotive Manufacturing Business Dept. No.1]" initials="EK[MBDN" lastIdx="1" clrIdx="0"/>
  <p:cmAuthor id="2" name="Administra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5" autoAdjust="0"/>
    <p:restoredTop sz="94660"/>
  </p:normalViewPr>
  <p:slideViewPr>
    <p:cSldViewPr snapToGrid="0">
      <p:cViewPr>
        <p:scale>
          <a:sx n="100" d="100"/>
          <a:sy n="100" d="100"/>
        </p:scale>
        <p:origin x="8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7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518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518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518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7833" y="1252538"/>
            <a:ext cx="6012180" cy="338185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785" y="4822269"/>
            <a:ext cx="5510276" cy="39454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518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137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字体大小需要修改</a:t>
            </a:r>
            <a:r>
              <a:rPr lang="ja-JP" altLang="zh-CN"/>
              <a:t>？？</a:t>
            </a:r>
            <a:endParaRPr lang="ja-JP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表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>
          <a:xfrm>
            <a:off x="374854" y="2337464"/>
            <a:ext cx="11440800" cy="2181600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23" name="図 22" descr="ロゴ が含まれている画像&#10;&#10;自動的に生成された説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414" y="371244"/>
            <a:ext cx="2288793" cy="482143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291" y="176155"/>
            <a:ext cx="2078916" cy="195089"/>
          </a:xfrm>
          <a:prstGeom prst="rect">
            <a:avLst/>
          </a:prstGeom>
        </p:spPr>
      </p:pic>
      <p:pic>
        <p:nvPicPr>
          <p:cNvPr id="27" name="図 26" descr="ロゴ&#10;&#10;自動的に生成された説明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41" y="6679170"/>
            <a:ext cx="3508005" cy="216133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87282" y="24532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本田</a:t>
            </a:r>
            <a:r>
              <a:rPr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技研工業株式会社　</a:t>
            </a:r>
            <a:r>
              <a:rPr kumimoji="1"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様</a:t>
            </a:r>
            <a:endParaRPr kumimoji="1" lang="ja-JP" altLang="en-US" sz="2400" b="1" u="sng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29" name="タイトル 1"/>
          <p:cNvSpPr txBox="1"/>
          <p:nvPr/>
        </p:nvSpPr>
        <p:spPr>
          <a:xfrm>
            <a:off x="3571585" y="5946972"/>
            <a:ext cx="5121855" cy="36512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ja-JP" sz="18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</a:rPr>
              <a:t>SC</a:t>
            </a: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</a:rPr>
              <a:t>オートモーティブエンジニアリング株式会社</a:t>
            </a:r>
            <a:endParaRPr kumimoji="1" lang="en-US" altLang="ja-JP" sz="18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14" hasCustomPrompt="1"/>
          </p:nvPr>
        </p:nvSpPr>
        <p:spPr>
          <a:xfrm>
            <a:off x="2863277" y="5607838"/>
            <a:ext cx="6463954" cy="39530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algn="ctr">
              <a:defRPr lang="ja-JP" altLang="en-US" sz="1800" b="1" i="0" u="none" strike="noStrike" cap="none" spc="0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  <a:cs typeface="+mj-cs"/>
              </a:defRPr>
            </a:lvl1pPr>
            <a:lvl2pPr marL="228600" indent="0" algn="ctr">
              <a:buNone/>
              <a:defRPr lang="ja-JP" altLang="en-US" sz="1800" dirty="0" smtClean="0"/>
            </a:lvl2pPr>
            <a:lvl3pPr marL="685800" indent="0" algn="ctr">
              <a:buNone/>
              <a:defRPr lang="ja-JP" altLang="en-US" sz="1800" dirty="0" smtClean="0"/>
            </a:lvl3pPr>
            <a:lvl4pPr marL="1143000" indent="0" algn="ctr">
              <a:buNone/>
              <a:defRPr lang="ja-JP" altLang="en-US" dirty="0" smtClean="0"/>
            </a:lvl4pPr>
            <a:lvl5pPr marL="1600200" indent="0" algn="ctr">
              <a:buNone/>
              <a:defRPr lang="ja-JP" altLang="en-US" dirty="0"/>
            </a:lvl5pPr>
          </a:lstStyle>
          <a:p>
            <a:pPr marL="0" marR="0" lvl="0" indent="0"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mm</a:t>
            </a:r>
            <a:r>
              <a:rPr kumimoji="1" lang="ja-JP" altLang="en-US"/>
              <a:t>月</a:t>
            </a:r>
            <a:r>
              <a:rPr kumimoji="1" lang="en-US" altLang="ja-JP"/>
              <a:t>dd</a:t>
            </a:r>
            <a:r>
              <a:rPr kumimoji="1" lang="ja-JP" altLang="en-US"/>
              <a:t>日</a:t>
            </a:r>
            <a:endParaRPr kumimoji="1" lang="en-US" altLang="ja-JP"/>
          </a:p>
        </p:txBody>
      </p:sp>
      <p:sp>
        <p:nvSpPr>
          <p:cNvPr id="5" name="テキスト プレースホルダー 32"/>
          <p:cNvSpPr>
            <a:spLocks noGrp="1"/>
          </p:cNvSpPr>
          <p:nvPr>
            <p:ph type="body" sz="quarter" idx="15" hasCustomPrompt="1"/>
          </p:nvPr>
        </p:nvSpPr>
        <p:spPr>
          <a:xfrm>
            <a:off x="2863277" y="6255929"/>
            <a:ext cx="6463954" cy="39530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algn="ctr">
              <a:defRPr lang="ja-JP" altLang="en-US" sz="1800" b="1" i="0" u="none" strike="noStrike" cap="none" spc="0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  <a:cs typeface="+mj-cs"/>
              </a:defRPr>
            </a:lvl1pPr>
            <a:lvl2pPr marL="228600" indent="0" algn="ctr">
              <a:buNone/>
              <a:defRPr lang="ja-JP" altLang="en-US" sz="1800" dirty="0" smtClean="0"/>
            </a:lvl2pPr>
            <a:lvl3pPr marL="685800" indent="0" algn="ctr">
              <a:buNone/>
              <a:defRPr lang="ja-JP" altLang="en-US" sz="1800" dirty="0" smtClean="0"/>
            </a:lvl3pPr>
            <a:lvl4pPr marL="1143000" indent="0" algn="ctr">
              <a:buNone/>
              <a:defRPr lang="ja-JP" altLang="en-US" dirty="0" smtClean="0"/>
            </a:lvl4pPr>
            <a:lvl5pPr marL="1600200" indent="0" algn="ctr">
              <a:buNone/>
              <a:defRPr lang="ja-JP" altLang="en-US" dirty="0"/>
            </a:lvl5pPr>
          </a:lstStyle>
          <a:p>
            <a:pPr marL="0" marR="0" lvl="0" indent="0"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zh-TW" altLang="en-US"/>
              <a:t>武漢光庭信息技術股份有限公司</a:t>
            </a:r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6170" y="98565"/>
            <a:ext cx="8075691" cy="4707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/>
          </p:nvPr>
        </p:nvSpPr>
        <p:spPr>
          <a:xfrm>
            <a:off x="838121" y="2469452"/>
            <a:ext cx="9448800" cy="1656864"/>
          </a:xfrm>
          <a:prstGeom prst="rect">
            <a:avLst/>
          </a:prstGeom>
        </p:spPr>
        <p:txBody>
          <a:bodyPr anchor="ctr">
            <a:spAutoFit/>
          </a:bodyPr>
          <a:lstStyle>
            <a:lvl1pPr marL="457200" indent="-457200">
              <a:buFont typeface="+mj-lt"/>
              <a:buAutoNum type="arabicPeriod"/>
              <a:defRPr sz="2400" b="1"/>
            </a:lvl1pPr>
            <a:lvl2pPr marL="914400" indent="-457200">
              <a:buFont typeface="+mj-lt"/>
              <a:buAutoNum type="arabicPeriod"/>
              <a:defRPr sz="2000"/>
            </a:lvl2pPr>
            <a:lvl3pPr marL="1257300" indent="-342900">
              <a:buFont typeface="+mj-lt"/>
              <a:buAutoNum type="arabicPeriod"/>
              <a:defRPr sz="1800"/>
            </a:lvl3pPr>
            <a:lvl4pPr marL="1714500" indent="-342900">
              <a:buFont typeface="+mj-lt"/>
              <a:buAutoNum type="arabicPeriod"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10" name="図 9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  <p:sp>
        <p:nvSpPr>
          <p:cNvPr id="2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子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1176400" y="2476003"/>
            <a:ext cx="9838800" cy="19069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1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2" name="図 1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  <p:sp>
        <p:nvSpPr>
          <p:cNvPr id="3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6170" y="98565"/>
            <a:ext cx="8075691" cy="4707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847898"/>
            <a:ext cx="10515600" cy="162839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10" name="図 9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E50F63-FE90-4C13-948F-7ADE202DCB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E50F63-FE90-4C13-948F-7ADE202DCB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1" y="0"/>
            <a:ext cx="5143500" cy="6858000"/>
          </a:xfrm>
          <a:prstGeom prst="rect">
            <a:avLst/>
          </a:prstGeom>
        </p:spPr>
      </p:pic>
      <p:sp>
        <p:nvSpPr>
          <p:cNvPr id="32" name="文本占位符 31"/>
          <p:cNvSpPr>
            <a:spLocks noGrp="1"/>
          </p:cNvSpPr>
          <p:nvPr>
            <p:ph type="body" sz="quarter" idx="10"/>
          </p:nvPr>
        </p:nvSpPr>
        <p:spPr>
          <a:xfrm>
            <a:off x="1487488" y="2084851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1487488" y="2740825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4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1487488" y="3396798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5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1487488" y="4052771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6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487488" y="4708746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任意多边形 11"/>
          <p:cNvSpPr/>
          <p:nvPr userDrawn="1"/>
        </p:nvSpPr>
        <p:spPr>
          <a:xfrm>
            <a:off x="735311" y="509020"/>
            <a:ext cx="2255320" cy="332165"/>
          </a:xfrm>
          <a:custGeom>
            <a:avLst/>
            <a:gdLst/>
            <a:ahLst/>
            <a:cxnLst/>
            <a:rect l="l" t="t" r="r" b="b"/>
            <a:pathLst>
              <a:path w="2255320" h="332165">
                <a:moveTo>
                  <a:pt x="440264" y="50787"/>
                </a:moveTo>
                <a:cubicBezTo>
                  <a:pt x="422243" y="50787"/>
                  <a:pt x="406474" y="55497"/>
                  <a:pt x="392958" y="64918"/>
                </a:cubicBezTo>
                <a:cubicBezTo>
                  <a:pt x="379443" y="74338"/>
                  <a:pt x="369067" y="87786"/>
                  <a:pt x="361831" y="105261"/>
                </a:cubicBezTo>
                <a:cubicBezTo>
                  <a:pt x="354595" y="122736"/>
                  <a:pt x="350977" y="143078"/>
                  <a:pt x="350977" y="166287"/>
                </a:cubicBezTo>
                <a:cubicBezTo>
                  <a:pt x="350977" y="189497"/>
                  <a:pt x="354595" y="209771"/>
                  <a:pt x="361831" y="227109"/>
                </a:cubicBezTo>
                <a:cubicBezTo>
                  <a:pt x="369067" y="244448"/>
                  <a:pt x="379443" y="257827"/>
                  <a:pt x="392958" y="267248"/>
                </a:cubicBezTo>
                <a:cubicBezTo>
                  <a:pt x="406474" y="276668"/>
                  <a:pt x="422243" y="281378"/>
                  <a:pt x="440264" y="281378"/>
                </a:cubicBezTo>
                <a:cubicBezTo>
                  <a:pt x="458286" y="281378"/>
                  <a:pt x="474054" y="276668"/>
                  <a:pt x="487570" y="267248"/>
                </a:cubicBezTo>
                <a:cubicBezTo>
                  <a:pt x="501086" y="257827"/>
                  <a:pt x="511462" y="244448"/>
                  <a:pt x="518698" y="227109"/>
                </a:cubicBezTo>
                <a:cubicBezTo>
                  <a:pt x="525934" y="209771"/>
                  <a:pt x="529552" y="189497"/>
                  <a:pt x="529552" y="166287"/>
                </a:cubicBezTo>
                <a:cubicBezTo>
                  <a:pt x="529552" y="143078"/>
                  <a:pt x="525934" y="122736"/>
                  <a:pt x="518698" y="105261"/>
                </a:cubicBezTo>
                <a:cubicBezTo>
                  <a:pt x="511462" y="87786"/>
                  <a:pt x="501086" y="74338"/>
                  <a:pt x="487570" y="64918"/>
                </a:cubicBezTo>
                <a:cubicBezTo>
                  <a:pt x="474054" y="55497"/>
                  <a:pt x="458286" y="50787"/>
                  <a:pt x="440264" y="50787"/>
                </a:cubicBezTo>
                <a:close/>
                <a:moveTo>
                  <a:pt x="1761411" y="5734"/>
                </a:moveTo>
                <a:lnTo>
                  <a:pt x="2001831" y="5734"/>
                </a:lnTo>
                <a:lnTo>
                  <a:pt x="2001831" y="56521"/>
                </a:lnTo>
                <a:lnTo>
                  <a:pt x="1908858" y="56521"/>
                </a:lnTo>
                <a:lnTo>
                  <a:pt x="1908858" y="326431"/>
                </a:lnTo>
                <a:lnTo>
                  <a:pt x="1854794" y="326431"/>
                </a:lnTo>
                <a:lnTo>
                  <a:pt x="1854794" y="56521"/>
                </a:lnTo>
                <a:lnTo>
                  <a:pt x="1761411" y="56521"/>
                </a:lnTo>
                <a:close/>
                <a:moveTo>
                  <a:pt x="1466336" y="5734"/>
                </a:moveTo>
                <a:lnTo>
                  <a:pt x="1517942" y="5734"/>
                </a:lnTo>
                <a:lnTo>
                  <a:pt x="1662932" y="226085"/>
                </a:lnTo>
                <a:lnTo>
                  <a:pt x="1664980" y="226085"/>
                </a:lnTo>
                <a:lnTo>
                  <a:pt x="1664980" y="5734"/>
                </a:lnTo>
                <a:lnTo>
                  <a:pt x="1719043" y="5734"/>
                </a:lnTo>
                <a:lnTo>
                  <a:pt x="1719043" y="326431"/>
                </a:lnTo>
                <a:lnTo>
                  <a:pt x="1669485" y="326431"/>
                </a:lnTo>
                <a:lnTo>
                  <a:pt x="1522857" y="106080"/>
                </a:lnTo>
                <a:lnTo>
                  <a:pt x="1520400" y="106080"/>
                </a:lnTo>
                <a:lnTo>
                  <a:pt x="1520400" y="326431"/>
                </a:lnTo>
                <a:lnTo>
                  <a:pt x="1466336" y="326431"/>
                </a:lnTo>
                <a:close/>
                <a:moveTo>
                  <a:pt x="1209161" y="5734"/>
                </a:moveTo>
                <a:lnTo>
                  <a:pt x="1411491" y="5734"/>
                </a:lnTo>
                <a:lnTo>
                  <a:pt x="1411491" y="55702"/>
                </a:lnTo>
                <a:lnTo>
                  <a:pt x="1263224" y="55702"/>
                </a:lnTo>
                <a:lnTo>
                  <a:pt x="1263224" y="137208"/>
                </a:lnTo>
                <a:lnTo>
                  <a:pt x="1403299" y="137208"/>
                </a:lnTo>
                <a:lnTo>
                  <a:pt x="1403299" y="186766"/>
                </a:lnTo>
                <a:lnTo>
                  <a:pt x="1263224" y="186766"/>
                </a:lnTo>
                <a:lnTo>
                  <a:pt x="1263224" y="276873"/>
                </a:lnTo>
                <a:lnTo>
                  <a:pt x="1416815" y="276873"/>
                </a:lnTo>
                <a:lnTo>
                  <a:pt x="1416815" y="326431"/>
                </a:lnTo>
                <a:lnTo>
                  <a:pt x="1209161" y="326431"/>
                </a:lnTo>
                <a:close/>
                <a:moveTo>
                  <a:pt x="932735" y="5734"/>
                </a:moveTo>
                <a:lnTo>
                  <a:pt x="1173156" y="5734"/>
                </a:lnTo>
                <a:lnTo>
                  <a:pt x="1173156" y="56521"/>
                </a:lnTo>
                <a:lnTo>
                  <a:pt x="1080183" y="56521"/>
                </a:lnTo>
                <a:lnTo>
                  <a:pt x="1080183" y="326431"/>
                </a:lnTo>
                <a:lnTo>
                  <a:pt x="1026119" y="326431"/>
                </a:lnTo>
                <a:lnTo>
                  <a:pt x="1026119" y="56521"/>
                </a:lnTo>
                <a:lnTo>
                  <a:pt x="932735" y="56521"/>
                </a:lnTo>
                <a:close/>
                <a:moveTo>
                  <a:pt x="637661" y="5734"/>
                </a:moveTo>
                <a:lnTo>
                  <a:pt x="689267" y="5734"/>
                </a:lnTo>
                <a:lnTo>
                  <a:pt x="834257" y="226085"/>
                </a:lnTo>
                <a:lnTo>
                  <a:pt x="836304" y="226085"/>
                </a:lnTo>
                <a:lnTo>
                  <a:pt x="836304" y="5734"/>
                </a:lnTo>
                <a:lnTo>
                  <a:pt x="890368" y="5734"/>
                </a:lnTo>
                <a:lnTo>
                  <a:pt x="890368" y="326431"/>
                </a:lnTo>
                <a:lnTo>
                  <a:pt x="840810" y="326431"/>
                </a:lnTo>
                <a:lnTo>
                  <a:pt x="694182" y="106080"/>
                </a:lnTo>
                <a:lnTo>
                  <a:pt x="691724" y="106080"/>
                </a:lnTo>
                <a:lnTo>
                  <a:pt x="691724" y="326431"/>
                </a:lnTo>
                <a:lnTo>
                  <a:pt x="637661" y="326431"/>
                </a:lnTo>
                <a:close/>
                <a:moveTo>
                  <a:pt x="2141868" y="0"/>
                </a:moveTo>
                <a:cubicBezTo>
                  <a:pt x="2193474" y="0"/>
                  <a:pt x="2231018" y="22253"/>
                  <a:pt x="2254501" y="66761"/>
                </a:cubicBezTo>
                <a:lnTo>
                  <a:pt x="2209447" y="91745"/>
                </a:lnTo>
                <a:cubicBezTo>
                  <a:pt x="2193338" y="63894"/>
                  <a:pt x="2170538" y="49968"/>
                  <a:pt x="2141048" y="49968"/>
                </a:cubicBezTo>
                <a:cubicBezTo>
                  <a:pt x="2124665" y="49968"/>
                  <a:pt x="2110808" y="53927"/>
                  <a:pt x="2099477" y="61846"/>
                </a:cubicBezTo>
                <a:cubicBezTo>
                  <a:pt x="2088145" y="69764"/>
                  <a:pt x="2082479" y="79321"/>
                  <a:pt x="2082479" y="90516"/>
                </a:cubicBezTo>
                <a:cubicBezTo>
                  <a:pt x="2082479" y="100346"/>
                  <a:pt x="2085141" y="108264"/>
                  <a:pt x="2090466" y="114271"/>
                </a:cubicBezTo>
                <a:cubicBezTo>
                  <a:pt x="2095790" y="120278"/>
                  <a:pt x="2103231" y="125262"/>
                  <a:pt x="2112788" y="129221"/>
                </a:cubicBezTo>
                <a:cubicBezTo>
                  <a:pt x="2122345" y="133180"/>
                  <a:pt x="2135587" y="137481"/>
                  <a:pt x="2152517" y="142122"/>
                </a:cubicBezTo>
                <a:cubicBezTo>
                  <a:pt x="2173268" y="147857"/>
                  <a:pt x="2190675" y="153932"/>
                  <a:pt x="2204737" y="160349"/>
                </a:cubicBezTo>
                <a:cubicBezTo>
                  <a:pt x="2218799" y="166765"/>
                  <a:pt x="2230745" y="176254"/>
                  <a:pt x="2240575" y="188814"/>
                </a:cubicBezTo>
                <a:cubicBezTo>
                  <a:pt x="2250405" y="201374"/>
                  <a:pt x="2255320" y="217621"/>
                  <a:pt x="2255320" y="237553"/>
                </a:cubicBezTo>
                <a:cubicBezTo>
                  <a:pt x="2255320" y="256667"/>
                  <a:pt x="2250473" y="273323"/>
                  <a:pt x="2240780" y="287522"/>
                </a:cubicBezTo>
                <a:cubicBezTo>
                  <a:pt x="2231087" y="301720"/>
                  <a:pt x="2217434" y="312710"/>
                  <a:pt x="2199822" y="320492"/>
                </a:cubicBezTo>
                <a:cubicBezTo>
                  <a:pt x="2182211" y="328274"/>
                  <a:pt x="2161937" y="332165"/>
                  <a:pt x="2139001" y="332165"/>
                </a:cubicBezTo>
                <a:cubicBezTo>
                  <a:pt x="2111696" y="332165"/>
                  <a:pt x="2087531" y="325749"/>
                  <a:pt x="2066506" y="312915"/>
                </a:cubicBezTo>
                <a:cubicBezTo>
                  <a:pt x="2045481" y="300082"/>
                  <a:pt x="2029234" y="282470"/>
                  <a:pt x="2017766" y="260080"/>
                </a:cubicBezTo>
                <a:lnTo>
                  <a:pt x="2064458" y="236325"/>
                </a:lnTo>
                <a:cubicBezTo>
                  <a:pt x="2071830" y="251616"/>
                  <a:pt x="2081933" y="263084"/>
                  <a:pt x="2094766" y="270729"/>
                </a:cubicBezTo>
                <a:cubicBezTo>
                  <a:pt x="2107600" y="278374"/>
                  <a:pt x="2122481" y="282197"/>
                  <a:pt x="2139410" y="282197"/>
                </a:cubicBezTo>
                <a:cubicBezTo>
                  <a:pt x="2157431" y="282197"/>
                  <a:pt x="2172040" y="278306"/>
                  <a:pt x="2183235" y="270524"/>
                </a:cubicBezTo>
                <a:cubicBezTo>
                  <a:pt x="2194430" y="262742"/>
                  <a:pt x="2200027" y="252708"/>
                  <a:pt x="2200027" y="240420"/>
                </a:cubicBezTo>
                <a:cubicBezTo>
                  <a:pt x="2200027" y="231956"/>
                  <a:pt x="2197843" y="224788"/>
                  <a:pt x="2193474" y="218918"/>
                </a:cubicBezTo>
                <a:cubicBezTo>
                  <a:pt x="2189105" y="213047"/>
                  <a:pt x="2182006" y="207859"/>
                  <a:pt x="2172176" y="203354"/>
                </a:cubicBezTo>
                <a:cubicBezTo>
                  <a:pt x="2162346" y="198849"/>
                  <a:pt x="2148557" y="194002"/>
                  <a:pt x="2130809" y="188814"/>
                </a:cubicBezTo>
                <a:cubicBezTo>
                  <a:pt x="2109511" y="182807"/>
                  <a:pt x="2091968" y="176732"/>
                  <a:pt x="2078179" y="170588"/>
                </a:cubicBezTo>
                <a:cubicBezTo>
                  <a:pt x="2064390" y="164444"/>
                  <a:pt x="2052512" y="155229"/>
                  <a:pt x="2042546" y="142942"/>
                </a:cubicBezTo>
                <a:cubicBezTo>
                  <a:pt x="2032579" y="130654"/>
                  <a:pt x="2027596" y="114271"/>
                  <a:pt x="2027596" y="93793"/>
                </a:cubicBezTo>
                <a:cubicBezTo>
                  <a:pt x="2027596" y="75771"/>
                  <a:pt x="2032511" y="59661"/>
                  <a:pt x="2042341" y="45463"/>
                </a:cubicBezTo>
                <a:cubicBezTo>
                  <a:pt x="2052171" y="31264"/>
                  <a:pt x="2065755" y="20137"/>
                  <a:pt x="2083094" y="12082"/>
                </a:cubicBezTo>
                <a:cubicBezTo>
                  <a:pt x="2100432" y="4027"/>
                  <a:pt x="2120024" y="0"/>
                  <a:pt x="2141868" y="0"/>
                </a:cubicBezTo>
                <a:close/>
                <a:moveTo>
                  <a:pt x="440264" y="0"/>
                </a:moveTo>
                <a:cubicBezTo>
                  <a:pt x="469754" y="0"/>
                  <a:pt x="495352" y="6758"/>
                  <a:pt x="517060" y="20274"/>
                </a:cubicBezTo>
                <a:cubicBezTo>
                  <a:pt x="538767" y="33790"/>
                  <a:pt x="555492" y="53040"/>
                  <a:pt x="567233" y="78024"/>
                </a:cubicBezTo>
                <a:cubicBezTo>
                  <a:pt x="578974" y="103008"/>
                  <a:pt x="584844" y="132429"/>
                  <a:pt x="584844" y="166287"/>
                </a:cubicBezTo>
                <a:cubicBezTo>
                  <a:pt x="584844" y="199873"/>
                  <a:pt x="578974" y="229157"/>
                  <a:pt x="567233" y="254141"/>
                </a:cubicBezTo>
                <a:cubicBezTo>
                  <a:pt x="555492" y="279125"/>
                  <a:pt x="538767" y="298375"/>
                  <a:pt x="517060" y="311891"/>
                </a:cubicBezTo>
                <a:cubicBezTo>
                  <a:pt x="495352" y="325407"/>
                  <a:pt x="469754" y="332165"/>
                  <a:pt x="440264" y="332165"/>
                </a:cubicBezTo>
                <a:cubicBezTo>
                  <a:pt x="410775" y="332165"/>
                  <a:pt x="385108" y="325407"/>
                  <a:pt x="363264" y="311891"/>
                </a:cubicBezTo>
                <a:cubicBezTo>
                  <a:pt x="341420" y="298375"/>
                  <a:pt x="324628" y="279125"/>
                  <a:pt x="312887" y="254141"/>
                </a:cubicBezTo>
                <a:cubicBezTo>
                  <a:pt x="301145" y="229157"/>
                  <a:pt x="295275" y="199873"/>
                  <a:pt x="295275" y="166287"/>
                </a:cubicBezTo>
                <a:cubicBezTo>
                  <a:pt x="295275" y="132702"/>
                  <a:pt x="301145" y="103349"/>
                  <a:pt x="312887" y="78229"/>
                </a:cubicBezTo>
                <a:cubicBezTo>
                  <a:pt x="324628" y="53108"/>
                  <a:pt x="341420" y="33790"/>
                  <a:pt x="363264" y="20274"/>
                </a:cubicBezTo>
                <a:cubicBezTo>
                  <a:pt x="385108" y="6758"/>
                  <a:pt x="410775" y="0"/>
                  <a:pt x="440264" y="0"/>
                </a:cubicBezTo>
                <a:close/>
                <a:moveTo>
                  <a:pt x="149085" y="0"/>
                </a:moveTo>
                <a:cubicBezTo>
                  <a:pt x="174479" y="0"/>
                  <a:pt x="196869" y="6007"/>
                  <a:pt x="216255" y="18021"/>
                </a:cubicBezTo>
                <a:cubicBezTo>
                  <a:pt x="235642" y="30035"/>
                  <a:pt x="250933" y="46418"/>
                  <a:pt x="262128" y="67170"/>
                </a:cubicBezTo>
                <a:lnTo>
                  <a:pt x="215846" y="91335"/>
                </a:lnTo>
                <a:cubicBezTo>
                  <a:pt x="208747" y="78502"/>
                  <a:pt x="198985" y="68535"/>
                  <a:pt x="186561" y="61436"/>
                </a:cubicBezTo>
                <a:cubicBezTo>
                  <a:pt x="174137" y="54337"/>
                  <a:pt x="160826" y="50787"/>
                  <a:pt x="146628" y="50787"/>
                </a:cubicBezTo>
                <a:cubicBezTo>
                  <a:pt x="128879" y="50787"/>
                  <a:pt x="113111" y="55566"/>
                  <a:pt x="99322" y="65122"/>
                </a:cubicBezTo>
                <a:cubicBezTo>
                  <a:pt x="85533" y="74679"/>
                  <a:pt x="74884" y="88059"/>
                  <a:pt x="67375" y="105261"/>
                </a:cubicBezTo>
                <a:cubicBezTo>
                  <a:pt x="59866" y="122463"/>
                  <a:pt x="56112" y="142259"/>
                  <a:pt x="56112" y="164649"/>
                </a:cubicBezTo>
                <a:cubicBezTo>
                  <a:pt x="56112" y="187312"/>
                  <a:pt x="59866" y="207518"/>
                  <a:pt x="67375" y="225266"/>
                </a:cubicBezTo>
                <a:cubicBezTo>
                  <a:pt x="74884" y="243014"/>
                  <a:pt x="85533" y="256803"/>
                  <a:pt x="99322" y="266633"/>
                </a:cubicBezTo>
                <a:cubicBezTo>
                  <a:pt x="113111" y="276463"/>
                  <a:pt x="128879" y="281378"/>
                  <a:pt x="146628" y="281378"/>
                </a:cubicBezTo>
                <a:cubicBezTo>
                  <a:pt x="160553" y="281378"/>
                  <a:pt x="173591" y="277760"/>
                  <a:pt x="185742" y="270524"/>
                </a:cubicBezTo>
                <a:cubicBezTo>
                  <a:pt x="197893" y="263288"/>
                  <a:pt x="208064" y="253254"/>
                  <a:pt x="216255" y="240420"/>
                </a:cubicBezTo>
                <a:lnTo>
                  <a:pt x="262537" y="264995"/>
                </a:lnTo>
                <a:cubicBezTo>
                  <a:pt x="251069" y="286293"/>
                  <a:pt x="235301" y="302812"/>
                  <a:pt x="215231" y="314554"/>
                </a:cubicBezTo>
                <a:cubicBezTo>
                  <a:pt x="195162" y="326295"/>
                  <a:pt x="172431" y="332165"/>
                  <a:pt x="147037" y="332165"/>
                </a:cubicBezTo>
                <a:cubicBezTo>
                  <a:pt x="118367" y="332165"/>
                  <a:pt x="92905" y="325134"/>
                  <a:pt x="70652" y="311072"/>
                </a:cubicBezTo>
                <a:cubicBezTo>
                  <a:pt x="48398" y="297010"/>
                  <a:pt x="31059" y="277282"/>
                  <a:pt x="18636" y="251889"/>
                </a:cubicBezTo>
                <a:cubicBezTo>
                  <a:pt x="6212" y="226495"/>
                  <a:pt x="0" y="197415"/>
                  <a:pt x="0" y="164649"/>
                </a:cubicBezTo>
                <a:cubicBezTo>
                  <a:pt x="0" y="132429"/>
                  <a:pt x="6212" y="103827"/>
                  <a:pt x="18636" y="78843"/>
                </a:cubicBezTo>
                <a:cubicBezTo>
                  <a:pt x="31059" y="53859"/>
                  <a:pt x="48535" y="34473"/>
                  <a:pt x="71061" y="20683"/>
                </a:cubicBezTo>
                <a:cubicBezTo>
                  <a:pt x="93588" y="6894"/>
                  <a:pt x="119596" y="0"/>
                  <a:pt x="149085" y="0"/>
                </a:cubicBezTo>
                <a:close/>
              </a:path>
            </a:pathLst>
          </a:custGeom>
          <a:solidFill>
            <a:srgbClr val="74A9D1"/>
          </a:solidFill>
          <a:ln w="12700" cap="flat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8BBBD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hyperlink" Target="https://github.com/microsoft/graphrag.git" TargetMode="External"/><Relationship Id="rId7" Type="http://schemas.openxmlformats.org/officeDocument/2006/relationships/hyperlink" Target="https://github.com/continuedev/continue.git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MATLAB</a:t>
            </a:r>
            <a:r>
              <a:rPr lang="ja-JP" altLang="en-US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コード</a:t>
            </a:r>
            <a:r>
              <a:rPr lang="zh-CN" altLang="en-US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審査</a:t>
            </a:r>
            <a:r>
              <a:rPr lang="en-US" altLang="zh-CN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AI</a:t>
            </a:r>
            <a:r>
              <a:rPr lang="ja-JP" altLang="en-US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ツール導入のご提案</a:t>
            </a:r>
            <a:endParaRPr lang="ja-JP" altLang="en-US" dirty="0">
              <a:solidFill>
                <a:srgbClr val="FFFFFF"/>
              </a:solidFill>
              <a:latin typeface="Meiryo" panose="020B0604030504040204" pitchFamily="50" charset="-128"/>
              <a:ea typeface="Meiryo" panose="020B0604030504040204" pitchFamily="50" charset="-128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863215" y="5539105"/>
            <a:ext cx="6463665" cy="395605"/>
          </a:xfrm>
        </p:spPr>
        <p:txBody>
          <a:bodyPr/>
          <a:lstStyle/>
          <a:p>
            <a:r>
              <a:rPr lang="en-US" altLang="zh-CN" dirty="0"/>
              <a:t>2025</a:t>
            </a:r>
            <a:r>
              <a:rPr lang="zh-CN" dirty="0"/>
              <a:t>年</a:t>
            </a:r>
            <a:r>
              <a:rPr lang="en-US" altLang="zh-CN" dirty="0"/>
              <a:t>0</a:t>
            </a:r>
            <a:r>
              <a:rPr lang="en-US" altLang="ja-JP" dirty="0"/>
              <a:t>7</a:t>
            </a:r>
            <a:r>
              <a:rPr lang="zh-CN" dirty="0"/>
              <a:t>月</a:t>
            </a:r>
            <a:r>
              <a:rPr lang="en-US" altLang="ja-JP" dirty="0"/>
              <a:t>31</a:t>
            </a:r>
            <a:r>
              <a:rPr lang="zh-CN" dirty="0"/>
              <a:t>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  <a:cs typeface="+mn-lt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  <a:cs typeface="+mn-lt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1002" y="98565"/>
            <a:ext cx="8075691" cy="470779"/>
          </a:xfrm>
        </p:spPr>
        <p:txBody>
          <a:bodyPr lIns="91440" tIns="45720" rIns="91440" bIns="45720" anchor="ctr" anchorCtr="0">
            <a:normAutofit/>
          </a:bodyPr>
          <a:lstStyle/>
          <a:p>
            <a:r>
              <a:rPr lang="ja-JP" altLang="en-US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目次</a:t>
            </a:r>
            <a:endParaRPr lang="ja-JP" altLang="en-US" dirty="0">
              <a:latin typeface="Meiryo UI" panose="020B0604030504040204" charset="-128"/>
              <a:ea typeface="Meiryo UI" panose="020B0604030504040204" charset="-128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5222" y="2443449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1.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ツール導入のイメージとメリット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5222" y="3120628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2.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ツールの効果確認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85221" y="3806746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3.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ツールのシステム構成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85220" y="4483925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4.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ツールのご利用のビジネスモデル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1. 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審査支援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ツール導入のイメージとメリット</a:t>
            </a:r>
            <a:endParaRPr lang="ja-JP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12557" y="5592567"/>
            <a:ext cx="11107774" cy="9235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ツール導入のメリット：</a:t>
            </a:r>
            <a:endParaRPr kumimoji="1" lang="en-US" altLang="ja-JP" dirty="0"/>
          </a:p>
          <a:p>
            <a:r>
              <a:rPr lang="ja-JP" altLang="en-US" dirty="0"/>
              <a:t>１．</a:t>
            </a:r>
            <a:r>
              <a:rPr lang="en-US" altLang="ja-JP" dirty="0"/>
              <a:t>AI</a:t>
            </a:r>
            <a:r>
              <a:rPr lang="ja-JP" altLang="en-US" dirty="0"/>
              <a:t>ツールより、コード修正</a:t>
            </a:r>
            <a:endParaRPr kumimoji="1" lang="ja-JP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712556" y="776795"/>
            <a:ext cx="4936672" cy="4613417"/>
            <a:chOff x="745671" y="760987"/>
            <a:chExt cx="4936672" cy="4613417"/>
          </a:xfrm>
        </p:grpSpPr>
        <p:sp>
          <p:nvSpPr>
            <p:cNvPr id="23" name="流程图: 可选过程 22"/>
            <p:cNvSpPr/>
            <p:nvPr/>
          </p:nvSpPr>
          <p:spPr>
            <a:xfrm>
              <a:off x="745671" y="760987"/>
              <a:ext cx="4936672" cy="4613417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既存のコード修正手順</a:t>
              </a:r>
              <a:endParaRPr lang="ja-JP" altLang="en-US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/>
            </a:p>
          </p:txBody>
        </p:sp>
        <p:sp>
          <p:nvSpPr>
            <p:cNvPr id="9" name="正方形/長方形 4"/>
            <p:cNvSpPr/>
            <p:nvPr/>
          </p:nvSpPr>
          <p:spPr>
            <a:xfrm>
              <a:off x="1002718" y="1550445"/>
              <a:ext cx="4336725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変更点要求の分析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4"/>
            <p:cNvSpPr/>
            <p:nvPr/>
          </p:nvSpPr>
          <p:spPr>
            <a:xfrm>
              <a:off x="1002718" y="2183575"/>
              <a:ext cx="4336725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変更案の策定（変更箇所の洗い出し含む）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正方形/長方形 4"/>
            <p:cNvSpPr/>
            <p:nvPr/>
          </p:nvSpPr>
          <p:spPr>
            <a:xfrm>
              <a:off x="1002718" y="2816705"/>
              <a:ext cx="4336725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コード修正実施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正方形/長方形 4"/>
            <p:cNvSpPr/>
            <p:nvPr/>
          </p:nvSpPr>
          <p:spPr>
            <a:xfrm>
              <a:off x="1002718" y="4082965"/>
              <a:ext cx="4336725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レビュー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正方形/長方形 4"/>
            <p:cNvSpPr/>
            <p:nvPr/>
          </p:nvSpPr>
          <p:spPr>
            <a:xfrm>
              <a:off x="1002718" y="4716095"/>
              <a:ext cx="4336725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成果物提出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正方形/長方形 4"/>
            <p:cNvSpPr/>
            <p:nvPr/>
          </p:nvSpPr>
          <p:spPr>
            <a:xfrm>
              <a:off x="1002718" y="3449835"/>
              <a:ext cx="4336725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テスト実施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761370" y="803665"/>
            <a:ext cx="5058960" cy="4613417"/>
            <a:chOff x="6833780" y="830535"/>
            <a:chExt cx="5058960" cy="4613417"/>
          </a:xfrm>
        </p:grpSpPr>
        <p:sp>
          <p:nvSpPr>
            <p:cNvPr id="24" name="流程图: 可选过程 23"/>
            <p:cNvSpPr/>
            <p:nvPr/>
          </p:nvSpPr>
          <p:spPr>
            <a:xfrm>
              <a:off x="6833780" y="830535"/>
              <a:ext cx="5058960" cy="4613417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AI</a:t>
              </a:r>
              <a:r>
                <a:rPr lang="ja-JP" altLang="en-US" dirty="0">
                  <a:solidFill>
                    <a:schemeClr val="tx1"/>
                  </a:solidFill>
                </a:rPr>
                <a:t>ツール追加後のコード修正手順</a:t>
              </a:r>
              <a:endParaRPr lang="zh-CN" altLang="en-US" dirty="0"/>
            </a:p>
          </p:txBody>
        </p:sp>
        <p:sp>
          <p:nvSpPr>
            <p:cNvPr id="14" name="正方形/長方形 4"/>
            <p:cNvSpPr/>
            <p:nvPr/>
          </p:nvSpPr>
          <p:spPr>
            <a:xfrm>
              <a:off x="7326975" y="1531845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変更点要求の分析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4"/>
            <p:cNvSpPr/>
            <p:nvPr/>
          </p:nvSpPr>
          <p:spPr>
            <a:xfrm>
              <a:off x="7326975" y="2066978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変更案の策定（変更箇所の洗い出し含む）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4"/>
            <p:cNvSpPr/>
            <p:nvPr/>
          </p:nvSpPr>
          <p:spPr>
            <a:xfrm>
              <a:off x="7326975" y="2602111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コード修正実施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4"/>
            <p:cNvSpPr/>
            <p:nvPr/>
          </p:nvSpPr>
          <p:spPr>
            <a:xfrm>
              <a:off x="7326975" y="3672377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テスト実施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4"/>
            <p:cNvSpPr/>
            <p:nvPr/>
          </p:nvSpPr>
          <p:spPr>
            <a:xfrm>
              <a:off x="7326975" y="4742641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成果物提出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4"/>
            <p:cNvSpPr/>
            <p:nvPr/>
          </p:nvSpPr>
          <p:spPr>
            <a:xfrm>
              <a:off x="7326975" y="3137244"/>
              <a:ext cx="4303518" cy="4245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>
                  <a:solidFill>
                    <a:schemeClr val="tx1"/>
                  </a:solidFill>
                </a:rPr>
                <a:t>AI</a:t>
              </a:r>
              <a:r>
                <a:rPr lang="ja-JP" altLang="en-US" dirty="0">
                  <a:solidFill>
                    <a:schemeClr val="tx1"/>
                  </a:solidFill>
                </a:rPr>
                <a:t>ツールによるコード審査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4"/>
            <p:cNvSpPr/>
            <p:nvPr/>
          </p:nvSpPr>
          <p:spPr>
            <a:xfrm>
              <a:off x="7326975" y="4207510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レビュー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箭头: 右 21"/>
          <p:cNvSpPr/>
          <p:nvPr/>
        </p:nvSpPr>
        <p:spPr>
          <a:xfrm>
            <a:off x="5734323" y="3026653"/>
            <a:ext cx="971277" cy="40234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57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3300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人間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のレビューを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通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じて</a:t>
                      </a:r>
                      <a:r>
                        <a:rPr lang="en-US" altLang="zh-CN" sz="1400" dirty="0">
                          <a:ea typeface="宋体" panose="02010600030101010101" pitchFamily="2" charset="-122"/>
                          <a:sym typeface="+mn-ea"/>
                        </a:rPr>
                        <a:t>Parapara/Analysis/PlotLoc/OnlyMF4/GenerateAIssuePoint.m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というスクリプトに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同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じロジックコードが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存在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することが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発見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され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、確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かに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同様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な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変更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行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う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必要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がある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>
                <a:ea typeface="+mn-lt"/>
              </a:rPr>
              <a:t>応用例</a:t>
            </a:r>
            <a:r>
              <a:rPr lang="en-US" altLang="ja-JP" dirty="0">
                <a:ea typeface="+mn-lt"/>
              </a:rPr>
              <a:t>1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50312"/>
          <a:stretch>
            <a:fillRect/>
          </a:stretch>
        </p:blipFill>
        <p:spPr>
          <a:xfrm>
            <a:off x="1970405" y="1577975"/>
            <a:ext cx="4443730" cy="8267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49524"/>
          <a:stretch>
            <a:fillRect/>
          </a:stretch>
        </p:blipFill>
        <p:spPr>
          <a:xfrm>
            <a:off x="6655435" y="1577975"/>
            <a:ext cx="4514215" cy="826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05" y="2573655"/>
            <a:ext cx="5405755" cy="2437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57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3300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ea typeface="+mn-lt"/>
                          <a:sym typeface="+mn-ea"/>
                        </a:rPr>
                        <a:t>作業者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がスクリプトを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確認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し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chkbox_MapLane.Value = 1 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の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場合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にのみ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表示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chkbox_MapLane.Value = 0 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の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場合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出力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されないことが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確認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されました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。現在変更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されているのは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無効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にする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（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Value = 0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）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ですが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これは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要望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と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完全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しているため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スクリプト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修正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がミスしていました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>
                <a:ea typeface="+mn-lt"/>
              </a:rPr>
              <a:t>応用例</a:t>
            </a:r>
            <a:r>
              <a:rPr lang="en-US" altLang="ja-JP" dirty="0">
                <a:ea typeface="+mn-lt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51346"/>
          <a:stretch>
            <a:fillRect/>
          </a:stretch>
        </p:blipFill>
        <p:spPr>
          <a:xfrm>
            <a:off x="2748280" y="1287780"/>
            <a:ext cx="3347720" cy="10458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49597"/>
          <a:stretch>
            <a:fillRect/>
          </a:stretch>
        </p:blipFill>
        <p:spPr>
          <a:xfrm>
            <a:off x="7548245" y="1287780"/>
            <a:ext cx="3648075" cy="1099820"/>
          </a:xfrm>
          <a:prstGeom prst="rect">
            <a:avLst/>
          </a:prstGeom>
        </p:spPr>
      </p:pic>
      <p:pic>
        <p:nvPicPr>
          <p:cNvPr id="9" name="图片 8" descr="upload_post_object_v2_19131966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145" y="2730500"/>
            <a:ext cx="4978400" cy="2346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05" cy="572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4770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>
                          <a:ea typeface="宋体" panose="02010600030101010101" pitchFamily="2" charset="-122"/>
                          <a:sym typeface="+mn-ea"/>
                        </a:rPr>
                        <a:t>APL_ArchTest_SetUp_HaseSP.m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スクリプトでは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anose="02010600030101010101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および</a:t>
                      </a:r>
                      <a:r>
                        <a:rPr lang="en-US" altLang="zh-CN" sz="1400" dirty="0">
                          <a:ea typeface="宋体" panose="02010600030101010101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順番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実行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されます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。現在、</a:t>
                      </a:r>
                      <a:r>
                        <a:rPr lang="en-US" altLang="zh-CN" sz="1400" dirty="0">
                          <a:ea typeface="宋体" panose="02010600030101010101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スクリプトと</a:t>
                      </a:r>
                      <a:r>
                        <a:rPr lang="en-US" altLang="zh-CN" sz="1400" dirty="0">
                          <a:ea typeface="宋体" panose="02010600030101010101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スクリプトの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両方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で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anose="02010600030101010101" pitchFamily="2" charset="-122"/>
                          <a:sym typeface="+mn-ea"/>
                        </a:rPr>
                        <a:t>50ms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という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周期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大量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使用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されています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。確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かに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、先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実行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する</a:t>
                      </a:r>
                      <a:r>
                        <a:rPr lang="en-US" altLang="zh-CN" sz="1400" dirty="0">
                          <a:ea typeface="宋体" panose="02010600030101010101" pitchFamily="2" charset="-122"/>
                          <a:sym typeface="+mn-ea"/>
                        </a:rPr>
                        <a:t>APL_ArchTest_SetUp_HaseSP.m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スクリプトで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統一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された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時間周期変数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設定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して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anose="02010600030101010101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スクリプトと</a:t>
                      </a:r>
                      <a:r>
                        <a:rPr lang="en-US" altLang="zh-CN" sz="1400" dirty="0">
                          <a:ea typeface="宋体" panose="02010600030101010101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影響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与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えるべきです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。現在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は</a:t>
                      </a:r>
                      <a:r>
                        <a:rPr lang="en-US" altLang="zh-CN" sz="1400" dirty="0">
                          <a:ea typeface="宋体" panose="02010600030101010101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でのみ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時間周期変数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設定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しているため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anose="02010600030101010101" pitchFamily="2" charset="-122"/>
                          <a:sym typeface="+mn-ea"/>
                        </a:rPr>
                        <a:t>TimeFixMPUvsMF4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は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同期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して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結果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更新</a:t>
                      </a:r>
                      <a:r>
                        <a:rPr lang="ja-JP" altLang="en-US" sz="1400" dirty="0">
                          <a:ea typeface="宋体" panose="02010600030101010101" pitchFamily="2" charset="-122"/>
                          <a:sym typeface="+mn-ea"/>
                        </a:rPr>
                        <a:t>しませんでした</a:t>
                      </a:r>
                      <a:r>
                        <a:rPr lang="zh-CN" altLang="en-US" sz="1400" dirty="0">
                          <a:ea typeface="宋体" panose="02010600030101010101" pitchFamily="2" charset="-122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>
                <a:ea typeface="+mn-lt"/>
              </a:rPr>
              <a:t>応用例</a:t>
            </a:r>
            <a:r>
              <a:rPr lang="en-US" altLang="ja-JP" dirty="0">
                <a:ea typeface="+mn-lt"/>
              </a:rPr>
              <a:t>3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48654"/>
          <a:stretch>
            <a:fillRect/>
          </a:stretch>
        </p:blipFill>
        <p:spPr>
          <a:xfrm>
            <a:off x="3132455" y="1220470"/>
            <a:ext cx="1613535" cy="1278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52826"/>
          <a:stretch>
            <a:fillRect/>
          </a:stretch>
        </p:blipFill>
        <p:spPr>
          <a:xfrm>
            <a:off x="9384030" y="1296670"/>
            <a:ext cx="1436370" cy="1238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40" y="1297305"/>
            <a:ext cx="1441450" cy="123761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695" y="2837815"/>
            <a:ext cx="4077970" cy="2467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磁盘 7"/>
          <p:cNvSpPr/>
          <p:nvPr/>
        </p:nvSpPr>
        <p:spPr>
          <a:xfrm>
            <a:off x="8614219" y="3533508"/>
            <a:ext cx="2314688" cy="133111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940738" y="1489125"/>
            <a:ext cx="3512268" cy="1763975"/>
          </a:xfrm>
          <a:prstGeom prst="rect">
            <a:avLst/>
          </a:prstGeom>
          <a:solidFill>
            <a:srgbClr val="EEE4F6"/>
          </a:solidFill>
          <a:ln w="19050" cap="flat" cmpd="sng" algn="ctr">
            <a:solidFill>
              <a:srgbClr val="7030A0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04977" y="2120900"/>
            <a:ext cx="3248417" cy="834713"/>
          </a:xfrm>
          <a:prstGeom prst="rect">
            <a:avLst/>
          </a:prstGeom>
          <a:solidFill>
            <a:sysClr val="window" lastClr="FFFFFF">
              <a:lumMod val="85000"/>
              <a:alpha val="60000"/>
            </a:sys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1002" y="98565"/>
            <a:ext cx="5030387" cy="470779"/>
          </a:xfrm>
        </p:spPr>
        <p:txBody>
          <a:bodyPr lIns="91440" tIns="45720" rIns="91440" bIns="45720" anchor="ctr" anchorCtr="0">
            <a:normAutofit/>
          </a:bodyPr>
          <a:lstStyle/>
          <a:p>
            <a:r>
              <a:rPr lang="en-US" altLang="ja-JP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3</a:t>
            </a:r>
            <a:r>
              <a:rPr lang="ja-JP" altLang="en-US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．コード審査</a:t>
            </a:r>
            <a:r>
              <a:rPr lang="en-US" altLang="ja-JP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AI</a:t>
            </a:r>
            <a:r>
              <a:rPr lang="ja-JP" altLang="en-US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ツールのシステム構成</a:t>
            </a:r>
            <a:endParaRPr lang="ja-JP" altLang="en-US" b="0" dirty="0">
              <a:solidFill>
                <a:schemeClr val="bg1"/>
              </a:solidFill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34950" y="848995"/>
            <a:ext cx="11442700" cy="416115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ysClr val="window" lastClr="FFFFFF">
                    <a:lumMod val="85000"/>
                    <a:alpha val="60000"/>
                  </a:sysClr>
                </a:solidFill>
              </a14:hiddenFill>
            </a:ext>
          </a:ex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26460" y="1473984"/>
            <a:ext cx="2970540" cy="3338479"/>
          </a:xfrm>
          <a:prstGeom prst="rect">
            <a:avLst/>
          </a:prstGeom>
          <a:solidFill>
            <a:srgbClr val="FADCC9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pic>
        <p:nvPicPr>
          <p:cNvPr id="4" name="图片 3" descr="程序员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0738" y="800846"/>
            <a:ext cx="861060" cy="8610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5341" y="3393162"/>
            <a:ext cx="1917472" cy="1477091"/>
          </a:xfrm>
          <a:prstGeom prst="rect">
            <a:avLst/>
          </a:prstGeom>
          <a:solidFill>
            <a:sysClr val="window" lastClr="FFFFFF">
              <a:lumMod val="85000"/>
              <a:alpha val="60000"/>
            </a:sys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45517" y="1185060"/>
            <a:ext cx="1024890" cy="288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ea typeface="Meiryo UI" panose="020B0604030504040204" charset="-128"/>
                <a:cs typeface="+mn-lt"/>
              </a:rPr>
              <a:t>開発者</a:t>
            </a:r>
            <a:endParaRPr lang="zh-CN" altLang="en-US" sz="1200" dirty="0">
              <a:ea typeface="Meiryo UI" panose="020B0604030504040204" charset="-128"/>
              <a:cs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 rot="16200000">
            <a:off x="288470" y="2357774"/>
            <a:ext cx="1154715" cy="3318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>
                <a:ea typeface="+mn-lt"/>
                <a:cs typeface="+mn-lt"/>
              </a:rPr>
              <a:t>審査</a:t>
            </a:r>
            <a:r>
              <a:rPr lang="ja-JP" altLang="en-US" sz="1400" dirty="0">
                <a:ea typeface="+mn-lt"/>
                <a:cs typeface="+mn-lt"/>
              </a:rPr>
              <a:t>要求</a:t>
            </a:r>
            <a:r>
              <a:rPr lang="ja-JP" altLang="en-US" sz="1200" dirty="0">
                <a:ea typeface="+mn-lt"/>
                <a:cs typeface="+mn-lt"/>
              </a:rPr>
              <a:t>提出</a:t>
            </a:r>
            <a:endParaRPr lang="zh-CN" altLang="en-US" sz="1200" dirty="0">
              <a:ea typeface="+mn-lt"/>
              <a:cs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33136" y="4027886"/>
            <a:ext cx="113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a typeface="Meiryo UI" panose="020B0604030504040204" charset="-128"/>
                <a:cs typeface="+mn-lt"/>
              </a:rPr>
              <a:t>Code</a:t>
            </a:r>
            <a:r>
              <a:rPr lang="ja-JP" altLang="en-US" sz="1200" dirty="0">
                <a:ea typeface="Meiryo UI" panose="020B0604030504040204" charset="-128"/>
                <a:cs typeface="+mn-lt"/>
              </a:rPr>
              <a:t>　</a:t>
            </a:r>
            <a:r>
              <a:rPr lang="en-US" altLang="ja-JP" sz="1200" dirty="0">
                <a:ea typeface="Meiryo UI" panose="020B0604030504040204" charset="-128"/>
                <a:cs typeface="+mn-lt"/>
              </a:rPr>
              <a:t>Editor</a:t>
            </a:r>
            <a:endParaRPr lang="en-US" altLang="zh-CN" sz="1200" dirty="0">
              <a:ea typeface="Meiryo UI" panose="020B0604030504040204" charset="-128"/>
              <a:cs typeface="+mn-lt"/>
            </a:endParaRPr>
          </a:p>
        </p:txBody>
      </p:sp>
      <p:pic>
        <p:nvPicPr>
          <p:cNvPr id="27" name="图片 26" descr="文件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421" y="3937593"/>
            <a:ext cx="308610" cy="3086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1" y="4440187"/>
            <a:ext cx="582930" cy="29972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57912" y="3407191"/>
            <a:ext cx="1105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>
                <a:solidFill>
                  <a:schemeClr val="tx1"/>
                </a:solidFill>
                <a:ea typeface="+mn-lt"/>
              </a:rPr>
              <a:t>VSCode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1524" y="2317862"/>
            <a:ext cx="852170" cy="515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文本框 88"/>
          <p:cNvSpPr txBox="1"/>
          <p:nvPr/>
        </p:nvSpPr>
        <p:spPr>
          <a:xfrm>
            <a:off x="4610629" y="735356"/>
            <a:ext cx="220916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ea typeface="Meiryo UI" panose="020B0604030504040204" charset="-128"/>
                <a:cs typeface="+mn-lt"/>
              </a:rPr>
              <a:t>社内</a:t>
            </a:r>
            <a:r>
              <a:rPr lang="ja-JP" altLang="en-US" sz="1400" b="1" dirty="0">
                <a:ea typeface="Meiryo UI" panose="020B0604030504040204" charset="-128"/>
                <a:cs typeface="+mn-lt"/>
              </a:rPr>
              <a:t>ネットワーク</a:t>
            </a:r>
            <a:endParaRPr lang="ja-JP" altLang="en-US" sz="1400" b="1" dirty="0">
              <a:ea typeface="Meiryo UI" panose="020B0604030504040204" charset="-128"/>
              <a:cs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344" y="5172277"/>
            <a:ext cx="11725910" cy="12961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Clr>
                <a:srgbClr val="C00000"/>
              </a:buClr>
              <a:buFont typeface="Wingdings" panose="05000000000000000000" charset="0"/>
              <a:buNone/>
            </a:pPr>
            <a:r>
              <a:rPr lang="en-US" altLang="ja-JP" sz="14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【</a:t>
            </a:r>
            <a:r>
              <a:rPr lang="ja-JP" altLang="en-US" sz="14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ご説明】</a:t>
            </a:r>
            <a:endParaRPr lang="en-US" altLang="zh-CN" sz="1400" b="1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VSCode</a:t>
            </a:r>
            <a:r>
              <a:rPr lang="zh-CN" altLang="en-US" sz="1200" b="1" dirty="0">
                <a:latin typeface="Meiryo UI" panose="020B0604030504040204" charset="-128"/>
                <a:ea typeface="宋体" panose="02010600030101010101" pitchFamily="2" charset="-122"/>
                <a:cs typeface="Meiryo UI" panose="020B0604030504040204" charset="-128"/>
                <a:sym typeface="+mn-ea"/>
              </a:rPr>
              <a:t>：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Visual Studio Code（略称VSCode）は、マイクロソフトが開発したフリーツールであり、コード編集、バージョン管理ができる；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>
                <a:latin typeface="Meiryo UI" panose="020B0604030504040204" charset="-128"/>
                <a:ea typeface="宋体" panose="02010600030101010101" pitchFamily="2" charset="-122"/>
                <a:cs typeface="Meiryo UI" panose="020B0604030504040204" charset="-128"/>
                <a:sym typeface="+mn-ea"/>
              </a:rPr>
              <a:t>LLM</a:t>
            </a:r>
            <a:r>
              <a:rPr lang="zh-CN" altLang="en-US" sz="1200" b="1" dirty="0">
                <a:latin typeface="Meiryo UI" panose="020B0604030504040204" charset="-128"/>
                <a:ea typeface="宋体" panose="02010600030101010101" pitchFamily="2" charset="-122"/>
                <a:cs typeface="Meiryo UI" panose="020B0604030504040204" charset="-128"/>
                <a:sym typeface="+mn-ea"/>
              </a:rPr>
              <a:t>：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Large Language Model（略称LLM）は、情報分析と整合を行う。本案件では、</a:t>
            </a:r>
            <a:r>
              <a:rPr lang="en-US" altLang="ja-JP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DeepSeek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或いは</a:t>
            </a:r>
            <a:r>
              <a:rPr lang="en-US" altLang="ja-JP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LLaMA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が使える；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Continue</a:t>
            </a:r>
            <a:r>
              <a:rPr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：</a:t>
            </a:r>
            <a:r>
              <a:rPr kumimoji="1" lang="en-US" altLang="zh-CN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VS Code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のプラグインであり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、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光庭はこれを利用して</a:t>
            </a:r>
            <a:r>
              <a:rPr kumimoji="1" lang="en-US" altLang="ja-JP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Agent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を開発して、</a:t>
            </a:r>
            <a:r>
              <a:rPr kumimoji="1" lang="en-US" altLang="ja-JP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GraphRAG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と</a:t>
            </a:r>
            <a:r>
              <a:rPr kumimoji="1" lang="en-US" altLang="ja-JP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LLM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とやり取りを行い、コード変更範囲分析や変更後コードの整合性検査を行う。</a:t>
            </a:r>
            <a:endParaRPr kumimoji="1" lang="en-US" altLang="zh-CN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  <a:p>
            <a:pPr algn="l">
              <a:buClr>
                <a:srgbClr val="C00000"/>
              </a:buClr>
            </a:pPr>
            <a:r>
              <a:rPr lang="ja-JP" altLang="en-US" sz="1200" dirty="0">
                <a:solidFill>
                  <a:srgbClr val="C0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　　　　　　　　　　　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</a:rPr>
              <a:t>本案件で利用した</a:t>
            </a:r>
            <a:r>
              <a:rPr lang="en-US" altLang="zh-CN" sz="120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Continue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のソースコードは、</a:t>
            </a:r>
            <a:r>
              <a:rPr kumimoji="1" lang="en-US" altLang="zh-CN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7" action="ppaction://hlinkfile"/>
              </a:rPr>
              <a:t>Github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7" action="ppaction://hlinkfile"/>
              </a:rPr>
              <a:t>プロジェクトのリンク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にご参照。</a:t>
            </a:r>
            <a:endParaRPr kumimoji="1" lang="ja-JP" altLang="en-US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charset="0"/>
              <a:buChar char="p"/>
            </a:pPr>
            <a:r>
              <a:rPr kumimoji="1" lang="en-US" altLang="zh-CN" sz="1200" b="1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GraphRAG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：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マイクロソフトが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開発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した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知識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グラフに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基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づく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強化検索生成（</a:t>
            </a:r>
            <a:r>
              <a:rPr kumimoji="1" lang="en-US" altLang="zh-CN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RAG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）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フレームワークで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ある。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</a:rPr>
              <a:t>本案件で利用した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hlinkClick r:id="rId8" action="ppaction://hlinkfile"/>
              </a:rPr>
              <a:t>ソースコードは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、</a:t>
            </a:r>
            <a:r>
              <a:rPr kumimoji="1" lang="en-US" altLang="zh-CN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Github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プロジェクトのリンク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にご参照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。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72271" y="2436750"/>
            <a:ext cx="70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ea typeface="Meiryo" panose="020B0604030504040204" pitchFamily="50" charset="-128"/>
                <a:cs typeface="+mn-lt"/>
              </a:rPr>
              <a:t>OR</a:t>
            </a:r>
            <a:endParaRPr kumimoji="1" lang="en-US" altLang="ja-JP" dirty="0">
              <a:ea typeface="Meiryo" panose="020B0604030504040204" pitchFamily="50" charset="-128"/>
              <a:cs typeface="+mn-lt"/>
            </a:endParaRPr>
          </a:p>
        </p:txBody>
      </p:sp>
      <p:sp>
        <p:nvSpPr>
          <p:cNvPr id="47" name="右箭头 46"/>
          <p:cNvSpPr/>
          <p:nvPr/>
        </p:nvSpPr>
        <p:spPr>
          <a:xfrm rot="5400000">
            <a:off x="406676" y="2438885"/>
            <a:ext cx="1443595" cy="140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2462507" y="4601927"/>
            <a:ext cx="920639" cy="115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423636" y="4317425"/>
            <a:ext cx="99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>
                <a:ea typeface="+mn-lt"/>
                <a:cs typeface="+mn-lt"/>
              </a:rPr>
              <a:t>審査要求</a:t>
            </a:r>
            <a:endParaRPr lang="ja-JP" altLang="zh-CN" sz="1200" dirty="0">
              <a:ea typeface="+mn-lt"/>
              <a:cs typeface="+mn-lt"/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6481532" y="4603699"/>
            <a:ext cx="1848653" cy="1479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648014" y="1489125"/>
            <a:ext cx="2621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tx1"/>
                </a:solidFill>
                <a:ea typeface="+mn-lt"/>
              </a:rPr>
              <a:t>Continue</a:t>
            </a:r>
            <a:r>
              <a:rPr lang="ja-JP" altLang="en-US" sz="1400" b="1" dirty="0">
                <a:solidFill>
                  <a:schemeClr val="tx1"/>
                </a:solidFill>
                <a:ea typeface="+mn-lt"/>
              </a:rPr>
              <a:t>（</a:t>
            </a:r>
            <a:r>
              <a:rPr lang="en-US" altLang="ja-JP" sz="1400" b="1" dirty="0">
                <a:solidFill>
                  <a:schemeClr val="tx1"/>
                </a:solidFill>
                <a:ea typeface="+mn-lt"/>
              </a:rPr>
              <a:t>Agent</a:t>
            </a:r>
            <a:r>
              <a:rPr lang="ja-JP" altLang="en-US" sz="1400" b="1" dirty="0">
                <a:solidFill>
                  <a:schemeClr val="tx1"/>
                </a:solidFill>
                <a:ea typeface="+mn-lt"/>
              </a:rPr>
              <a:t>機能あり）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082209" y="4149220"/>
            <a:ext cx="1311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>
                <a:solidFill>
                  <a:schemeClr val="tx1"/>
                </a:solidFill>
                <a:ea typeface="+mn-lt"/>
              </a:rPr>
              <a:t>GraphRAG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272271" y="1607154"/>
            <a:ext cx="583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tx1"/>
                </a:solidFill>
                <a:ea typeface="+mn-lt"/>
              </a:rPr>
              <a:t>LLM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7174" y="2290639"/>
            <a:ext cx="1340485" cy="515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695357" y="4149220"/>
            <a:ext cx="1519554" cy="3713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>
                <a:ea typeface="+mn-lt"/>
                <a:cs typeface="+mn-lt"/>
                <a:sym typeface="+mn-ea"/>
              </a:rPr>
              <a:t>コード関連</a:t>
            </a:r>
            <a:r>
              <a:rPr lang="zh-CN" altLang="en-US" sz="1200" dirty="0">
                <a:ea typeface="+mn-lt"/>
                <a:cs typeface="+mn-lt"/>
                <a:sym typeface="+mn-ea"/>
              </a:rPr>
              <a:t>情報</a:t>
            </a:r>
            <a:r>
              <a:rPr lang="ja-JP" altLang="en-US" sz="1200" dirty="0">
                <a:ea typeface="+mn-lt"/>
                <a:cs typeface="+mn-lt"/>
                <a:sym typeface="+mn-ea"/>
              </a:rPr>
              <a:t>を</a:t>
            </a:r>
            <a:endParaRPr lang="en-US" altLang="ja-JP" sz="1200" dirty="0">
              <a:ea typeface="+mn-lt"/>
              <a:cs typeface="+mn-lt"/>
              <a:sym typeface="+mn-ea"/>
            </a:endParaRPr>
          </a:p>
          <a:p>
            <a:r>
              <a:rPr lang="ja-JP" altLang="en-US" sz="1200" dirty="0">
                <a:ea typeface="+mn-lt"/>
                <a:cs typeface="+mn-lt"/>
                <a:sym typeface="+mn-ea"/>
              </a:rPr>
              <a:t>ナレッジ</a:t>
            </a:r>
            <a:r>
              <a:rPr lang="en-US" altLang="ja-JP" sz="1200" dirty="0">
                <a:ea typeface="+mn-lt"/>
                <a:cs typeface="+mn-lt"/>
                <a:sym typeface="+mn-ea"/>
              </a:rPr>
              <a:t>DB</a:t>
            </a:r>
            <a:r>
              <a:rPr lang="ja-JP" altLang="en-US" sz="1200" dirty="0">
                <a:ea typeface="+mn-lt"/>
                <a:cs typeface="+mn-lt"/>
                <a:sym typeface="+mn-ea"/>
              </a:rPr>
              <a:t>へ保存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22658" y="2604663"/>
            <a:ext cx="1401254" cy="457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>
                <a:ea typeface="+mn-lt"/>
                <a:cs typeface="+mn-lt"/>
                <a:sym typeface="+mn-ea"/>
              </a:rPr>
              <a:t>影響範囲、整合性の問い合わせ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14" name="右箭头 65"/>
          <p:cNvSpPr/>
          <p:nvPr/>
        </p:nvSpPr>
        <p:spPr>
          <a:xfrm rot="10800000">
            <a:off x="6397000" y="2164461"/>
            <a:ext cx="1510086" cy="18343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81532" y="1723803"/>
            <a:ext cx="1510086" cy="385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ja-JP"/>
            </a:defPPr>
            <a:lvl1pPr>
              <a:defRPr sz="1200">
                <a:ea typeface="+mn-lt"/>
                <a:cs typeface="+mn-lt"/>
              </a:defRPr>
            </a:lvl1pPr>
          </a:lstStyle>
          <a:p>
            <a:r>
              <a:rPr lang="ja-JP" altLang="en-US" dirty="0">
                <a:sym typeface="+mn-ea"/>
              </a:rPr>
              <a:t>影響範囲分析・整合性検査結果を返す</a:t>
            </a:r>
            <a:endParaRPr lang="ja-JP" altLang="zh-CN" dirty="0">
              <a:sym typeface="+mn-ea"/>
            </a:endParaRPr>
          </a:p>
        </p:txBody>
      </p:sp>
      <p:sp>
        <p:nvSpPr>
          <p:cNvPr id="18" name="右箭头 51"/>
          <p:cNvSpPr/>
          <p:nvPr/>
        </p:nvSpPr>
        <p:spPr>
          <a:xfrm rot="10800000">
            <a:off x="2405290" y="3758348"/>
            <a:ext cx="977856" cy="121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62507" y="3481350"/>
            <a:ext cx="1185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>
                <a:ea typeface="+mn-lt"/>
                <a:cs typeface="+mn-lt"/>
              </a:rPr>
              <a:t>結果応答</a:t>
            </a:r>
            <a:endParaRPr lang="ja-JP" altLang="zh-CN" sz="1200" dirty="0">
              <a:ea typeface="+mn-lt"/>
              <a:cs typeface="+mn-lt"/>
            </a:endParaRPr>
          </a:p>
        </p:txBody>
      </p:sp>
      <p:sp>
        <p:nvSpPr>
          <p:cNvPr id="20" name="右箭头 46"/>
          <p:cNvSpPr/>
          <p:nvPr/>
        </p:nvSpPr>
        <p:spPr>
          <a:xfrm rot="16200000">
            <a:off x="859869" y="2440273"/>
            <a:ext cx="1479504" cy="146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 rot="16200000">
            <a:off x="1086826" y="2443532"/>
            <a:ext cx="161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400" dirty="0">
                <a:ea typeface="+mn-lt"/>
                <a:cs typeface="+mn-lt"/>
              </a:rPr>
              <a:t>　　審査結果表示</a:t>
            </a:r>
            <a:endParaRPr lang="ja-JP" altLang="zh-CN" sz="1400" dirty="0">
              <a:ea typeface="+mn-lt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4971" y="4439990"/>
            <a:ext cx="140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a typeface="Meiryo UI" panose="020B0604030504040204" charset="-128"/>
                <a:cs typeface="+mn-lt"/>
              </a:rPr>
              <a:t>Code</a:t>
            </a:r>
            <a:r>
              <a:rPr lang="ja-JP" altLang="en-US" sz="1200" dirty="0">
                <a:ea typeface="Meiryo UI" panose="020B0604030504040204" charset="-128"/>
                <a:cs typeface="+mn-lt"/>
              </a:rPr>
              <a:t>　</a:t>
            </a:r>
            <a:r>
              <a:rPr lang="en-US" altLang="ja-JP" sz="1200" dirty="0">
                <a:ea typeface="Meiryo UI" panose="020B0604030504040204" charset="-128"/>
                <a:cs typeface="+mn-lt"/>
              </a:rPr>
              <a:t>Library</a:t>
            </a:r>
            <a:endParaRPr lang="en-US" altLang="zh-CN" sz="1200" dirty="0">
              <a:ea typeface="Meiryo UI" panose="020B0604030504040204" charset="-128"/>
              <a:cs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13251" y="4275770"/>
            <a:ext cx="2143049" cy="401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コード解析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13250" y="3779212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関連性検索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右箭头 53"/>
          <p:cNvSpPr/>
          <p:nvPr/>
        </p:nvSpPr>
        <p:spPr>
          <a:xfrm rot="10800000">
            <a:off x="6467209" y="3940237"/>
            <a:ext cx="1848653" cy="1479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39524" y="3687979"/>
            <a:ext cx="1519554" cy="3713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>
                <a:ea typeface="+mn-lt"/>
                <a:cs typeface="+mn-lt"/>
                <a:sym typeface="+mn-ea"/>
              </a:rPr>
              <a:t>ナレッジ検索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85128" y="2890221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影響範囲分析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85128" y="2441160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整合性検査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92929" y="1990351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分析・検査結果の統合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右箭头 53"/>
          <p:cNvSpPr/>
          <p:nvPr/>
        </p:nvSpPr>
        <p:spPr>
          <a:xfrm>
            <a:off x="6427009" y="3029118"/>
            <a:ext cx="1510086" cy="1631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71" y="114300"/>
            <a:ext cx="7539380" cy="45504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４．ビジネスモデル（</a:t>
            </a:r>
            <a:r>
              <a:rPr lang="en-US" altLang="ja-JP" dirty="0"/>
              <a:t>SCAE</a:t>
            </a:r>
            <a:r>
              <a:rPr lang="ja-JP" altLang="en-US" dirty="0"/>
              <a:t>提示用、ホンダ様には提示しない）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2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3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7.xml><?xml version="1.0" encoding="utf-8"?>
<p:tagLst xmlns:p="http://schemas.openxmlformats.org/presentationml/2006/main">
  <p:tag name="COMMONDATA" val="eyJoZGlkIjoiMjY3OTIwNmQ0M2E0MjNmYjAxMjUzNTVlYTAzMjdjYzIifQ=="/>
  <p:tag name="RESOURCE_RECORD_KEY" val="{&quot;10&quot;:[20093111,20093177]}"/>
</p:tagLst>
</file>

<file path=ppt/theme/theme1.xml><?xml version="1.0" encoding="utf-8"?>
<a:theme xmlns:a="http://schemas.openxmlformats.org/drawingml/2006/main" name="テーマ_PPTテンプレート_SCAE_2024_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Meiryo" panose="020B0604030504040204" pitchFamily="50" charset="-128"/>
            <a:ea typeface="Meiryo" panose="020B0604030504040204" pitchFamily="50" charset="-128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e58224-8168-4851-a09e-009fc9c3dfe3">
      <Terms xmlns="http://schemas.microsoft.com/office/infopath/2007/PartnerControls"/>
    </lcf76f155ced4ddcb4097134ff3c332f>
    <TaxCatchAll xmlns="2287e552-7420-4018-b23e-1835186724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D0C7EBAA2C0A7478897E2118A398E1D" ma:contentTypeVersion="15" ma:contentTypeDescription="新しいドキュメントを作成します。" ma:contentTypeScope="" ma:versionID="05a7929b7dedec3ac6e6444b7489da23">
  <xsd:schema xmlns:xsd="http://www.w3.org/2001/XMLSchema" xmlns:xs="http://www.w3.org/2001/XMLSchema" xmlns:p="http://schemas.microsoft.com/office/2006/metadata/properties" xmlns:ns2="44e58224-8168-4851-a09e-009fc9c3dfe3" xmlns:ns3="2287e552-7420-4018-b23e-1835186724e2" targetNamespace="http://schemas.microsoft.com/office/2006/metadata/properties" ma:root="true" ma:fieldsID="da29ffe81ae1831f8ea4144024104283" ns2:_="" ns3:_="">
    <xsd:import namespace="44e58224-8168-4851-a09e-009fc9c3dfe3"/>
    <xsd:import namespace="2287e552-7420-4018-b23e-1835186724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e58224-8168-4851-a09e-009fc9c3df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画像タグ" ma:readOnly="false" ma:fieldId="{5cf76f15-5ced-4ddc-b409-7134ff3c332f}" ma:taxonomyMulti="true" ma:sspId="f9a6e57e-6cfe-4953-900a-dc47d88d2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87e552-7420-4018-b23e-1835186724e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60dacb6d-3e2d-46f0-9618-2161a2a82969}" ma:internalName="TaxCatchAll" ma:showField="CatchAllData" ma:web="2287e552-7420-4018-b23e-1835186724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4.xml><?xml version="1.0" encoding="utf-8"?>
<ds:datastoreItem xmlns:ds="http://schemas.openxmlformats.org/officeDocument/2006/customXml" ds:itemID="{77F3290C-3998-4837-8574-7CB90F52D711}">
  <ds:schemaRefs/>
</ds:datastoreItem>
</file>

<file path=customXml/itemProps5.xml><?xml version="1.0" encoding="utf-8"?>
<ds:datastoreItem xmlns:ds="http://schemas.openxmlformats.org/officeDocument/2006/customXml" ds:itemID="{BE109437-F55C-4346-9D9A-61C48D95A4A5}">
  <ds:schemaRefs/>
</ds:datastoreItem>
</file>

<file path=customXml/itemProps6.xml><?xml version="1.0" encoding="utf-8"?>
<ds:datastoreItem xmlns:ds="http://schemas.openxmlformats.org/officeDocument/2006/customXml" ds:itemID="{7AAADE00-2EFF-4F58-BFE5-A89EC24FC76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2397</Words>
  <Application>WPS 演示</Application>
  <PresentationFormat>宽屏</PresentationFormat>
  <Paragraphs>180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Meiryo</vt:lpstr>
      <vt:lpstr>Yu Gothic UI</vt:lpstr>
      <vt:lpstr>Meiryo UI</vt:lpstr>
      <vt:lpstr>微软雅黑</vt:lpstr>
      <vt:lpstr>Calibri</vt:lpstr>
      <vt:lpstr>Wingdings</vt:lpstr>
      <vt:lpstr>Arial Unicode MS</vt:lpstr>
      <vt:lpstr>MS PGothic</vt:lpstr>
      <vt:lpstr>Meiryo UI</vt:lpstr>
      <vt:lpstr>Segoe Print</vt:lpstr>
      <vt:lpstr>テーマ_PPTテンプレート_SCAE_2024_3</vt:lpstr>
      <vt:lpstr>PowerPoint 演示文稿</vt:lpstr>
      <vt:lpstr>目次</vt:lpstr>
      <vt:lpstr>1. AIコード審査支援ツール導入のイメージとメリット</vt:lpstr>
      <vt:lpstr>2．コード審査AIツールの効果確認（応用例1）</vt:lpstr>
      <vt:lpstr>2．コード審査AIツールの効果確認（応用例1）</vt:lpstr>
      <vt:lpstr>2．コード審査AIツールの効果確認（応用例2）</vt:lpstr>
      <vt:lpstr>3．コード審査AIツールのシステム構成</vt:lpstr>
      <vt:lpstr>４．ビジネスモデル（SCAE提示用、ホンダ様には提示しない）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Mina Saegusa (三枝 美菜 GE)</dc:creator>
  <cp:keywords>SecrecyB; --.99.9999; HM</cp:keywords>
  <cp:lastModifiedBy>聂杰</cp:lastModifiedBy>
  <cp:revision>60</cp:revision>
  <dcterms:created xsi:type="dcterms:W3CDTF">2025-02-28T09:18:00Z</dcterms:created>
  <dcterms:modified xsi:type="dcterms:W3CDTF">2025-07-31T09:39:40Z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0x010100DD0C7EBAA2C0A7478897E2118A398E1D</vt:lpwstr>
  </property>
  <property fmtid="{D5CDD505-2E9C-101B-9397-08002B2CF9AE}" pid="3" name="MediaServiceImageTags">
    <vt:lpwstr/>
  </property>
  <property fmtid="{D5CDD505-2E9C-101B-9397-08002B2CF9AE}" pid="4" name="ICV">
    <vt:lpwstr>B2EC08E0F99F4C75A75D32D80A7BC391_13</vt:lpwstr>
  </property>
  <property fmtid="{D5CDD505-2E9C-101B-9397-08002B2CF9AE}" pid="5" name="KSOProductBuildVer">
    <vt:lpwstr>2052-12.1.0.21915</vt:lpwstr>
  </property>
</Properties>
</file>