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a Kenshi [Automotive Manufacturing Business Dept. No.1]" initials="EK[MBDN" lastIdx="0" clrIdx="0"/>
  <p:cmAuthor id="2" name="Administra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137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字体大小需要修改</a:t>
            </a:r>
            <a:r>
              <a:rPr lang="ja-JP" altLang="zh-CN"/>
              <a:t>？？</a:t>
            </a:r>
            <a:endParaRPr lang="ja-JP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アジェン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>
            <a:grpSpLocks noGrp="1" noRot="1" noMove="1" noResize="1" noUngrp="1"/>
          </p:cNvGrpSpPr>
          <p:nvPr/>
        </p:nvGrpSpPr>
        <p:grpSpPr>
          <a:xfrm>
            <a:off x="0" y="0"/>
            <a:ext cx="9144000" cy="636104"/>
            <a:chOff x="0" y="0"/>
            <a:chExt cx="12192000" cy="636104"/>
          </a:xfrm>
        </p:grpSpPr>
        <p:sp>
          <p:nvSpPr>
            <p:cNvPr id="6" name="正方形/長方形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grpSp>
          <p:nvGrpSpPr>
            <p:cNvPr id="7" name="グループ化 6"/>
            <p:cNvGrpSpPr>
              <a:grpSpLocks noGrp="1" noRot="1" noMove="1" noResize="1" noUngrp="1"/>
            </p:cNvGrpSpPr>
            <p:nvPr/>
          </p:nvGrpSpPr>
          <p:grpSpPr>
            <a:xfrm>
              <a:off x="9440849" y="0"/>
              <a:ext cx="2751151" cy="333955"/>
              <a:chOff x="9440849" y="0"/>
              <a:chExt cx="2751151" cy="333955"/>
            </a:xfrm>
          </p:grpSpPr>
          <p:sp>
            <p:nvSpPr>
              <p:cNvPr id="8" name="フローチャート: 手操作入力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0649447" y="-1208598"/>
                <a:ext cx="333955" cy="2751151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350"/>
              </a:p>
            </p:txBody>
          </p:sp>
          <p:pic>
            <p:nvPicPr>
              <p:cNvPr id="9" name="図 3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10031347" y="71376"/>
                <a:ext cx="2076066" cy="19780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7128" y="98565"/>
            <a:ext cx="6056768" cy="4707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/>
          </p:nvPr>
        </p:nvSpPr>
        <p:spPr>
          <a:xfrm>
            <a:off x="628591" y="2469452"/>
            <a:ext cx="7086600" cy="1656864"/>
          </a:xfrm>
          <a:prstGeom prst="rect">
            <a:avLst/>
          </a:prstGeom>
        </p:spPr>
        <p:txBody>
          <a:bodyPr anchor="ctr">
            <a:spAutoFit/>
          </a:bodyPr>
          <a:lstStyle>
            <a:lvl1pPr marL="342900" indent="-342900">
              <a:buFont typeface="+mj-lt"/>
              <a:buAutoNum type="arabicPeriod"/>
              <a:defRPr sz="1800" b="1"/>
            </a:lvl1pPr>
            <a:lvl2pPr marL="685800" indent="-342900">
              <a:buFont typeface="+mj-lt"/>
              <a:buAutoNum type="arabicPeriod"/>
              <a:defRPr sz="1500"/>
            </a:lvl2pPr>
            <a:lvl3pPr marL="942975" indent="-257175">
              <a:buFont typeface="+mj-lt"/>
              <a:buAutoNum type="arabicPeriod"/>
              <a:defRPr sz="1350"/>
            </a:lvl3pPr>
            <a:lvl4pPr marL="1285875" indent="-257175">
              <a:buFont typeface="+mj-lt"/>
              <a:buAutoNum type="arabicPeriod"/>
              <a:defRPr sz="1200"/>
            </a:lvl4pPr>
            <a:lvl5pPr marL="1628775" indent="-257175">
              <a:buFont typeface="+mj-lt"/>
              <a:buAutoNum type="arabicPeriod"/>
              <a:defRPr sz="1200"/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10" name="図 9" descr="ロゴ&#10;&#10;自動的に生成された説明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5043" r="1882" b="30560"/>
          <a:stretch>
            <a:fillRect/>
          </a:stretch>
        </p:blipFill>
        <p:spPr>
          <a:xfrm>
            <a:off x="3507943" y="6654577"/>
            <a:ext cx="2128112" cy="174848"/>
          </a:xfrm>
          <a:prstGeom prst="rect">
            <a:avLst/>
          </a:prstGeom>
        </p:spPr>
      </p:pic>
      <p:sp>
        <p:nvSpPr>
          <p:cNvPr id="2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586496" y="6574939"/>
            <a:ext cx="557504" cy="276999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hyperlink" Target="https://github.com/microsoft/graphrag.git" TargetMode="External"/><Relationship Id="rId7" Type="http://schemas.openxmlformats.org/officeDocument/2006/relationships/hyperlink" Target="https://github.com/continuedev/continue.git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21995" y="32899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1234445454</a:t>
            </a:r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347345"/>
          </a:xfrm>
        </p:spPr>
        <p:txBody>
          <a:bodyPr>
            <a:noAutofit/>
          </a:bodyPr>
          <a:lstStyle/>
          <a:p>
            <a:pPr algn="l"/>
            <a:r>
              <a:rPr lang="zh-CN" altLang="en-US" sz="2400">
                <a:latin typeface="+mj-ea"/>
              </a:rPr>
              <a:t>标题示例</a:t>
            </a:r>
            <a:endParaRPr lang="zh-CN" altLang="en-US" sz="2400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2940" y="2514600"/>
            <a:ext cx="287782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项目简介：</a:t>
            </a:r>
            <a:r>
              <a:rPr sz="1200">
                <a:solidFill>
                  <a:srgbClr val="FF0000"/>
                </a:solidFill>
                <a:latin typeface="微软雅黑" panose="020B0503020204020204" charset="-122"/>
              </a:rPr>
              <a:t>该页用</a:t>
            </a:r>
            <a:r>
              <a:rPr sz="1200">
                <a:latin typeface="微软雅黑" panose="020B0503020204020204" charset="-122"/>
              </a:rPr>
              <a:t>于</a:t>
            </a:r>
            <a:r>
              <a:rPr sz="1200">
                <a:solidFill>
                  <a:schemeClr val="accent3"/>
                </a:solidFill>
                <a:latin typeface="微软雅黑" panose="020B0503020204020204" charset="-122"/>
              </a:rPr>
              <a:t>解析</a:t>
            </a:r>
            <a:r>
              <a:rPr sz="1200">
                <a:latin typeface="+mn-ea"/>
              </a:rPr>
              <a:t>演示</a:t>
            </a:r>
            <a:r>
              <a:rPr lang="en-US" sz="1200">
                <a:latin typeface="Suruma" panose="02000603000000000000" charset="0"/>
                <a:cs typeface="Suruma" panose="02000603000000000000" charset="0"/>
              </a:rPr>
              <a:t>3333</a:t>
            </a:r>
            <a:r>
              <a:rPr sz="1200">
                <a:latin typeface="微软雅黑" panose="020B0503020204020204" charset="-122"/>
              </a:rPr>
              <a:t>。</a:t>
            </a:r>
            <a:endParaRPr sz="1200">
              <a:latin typeface="微软雅黑" panose="020B0503020204020204" charset="-122"/>
            </a:endParaRPr>
          </a:p>
          <a:p>
            <a:pPr lvl="1"/>
            <a:r>
              <a:rPr sz="1200">
                <a:latin typeface="汉仪叶叶相思体简" panose="02010509060101010101" charset="-122"/>
                <a:ea typeface="汉仪叶叶相思体简" panose="02010509060101010101" charset="-122"/>
              </a:rPr>
              <a:t>功能清单</a:t>
            </a:r>
            <a:endParaRPr sz="1200">
              <a:latin typeface="汉仪叶叶相思体简" panose="02010509060101010101" charset="-122"/>
              <a:ea typeface="汉仪叶叶相思体简" panose="020105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21213" y="2604663"/>
            <a:ext cx="1401254" cy="457284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ja-JP" altLang="en-US" sz="1200" dirty="0">
                <a:ea typeface="+mn-lt"/>
                <a:cs typeface="+mn-lt"/>
                <a:sym typeface="+mn-ea"/>
              </a:rPr>
              <a:t>影響範囲、整合性の問い合わせ</a:t>
            </a:r>
            <a:endParaRPr lang="ja-JP" altLang="zh-CN" sz="1200" dirty="0"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63085" y="161353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dirty="0">
                <a:ea typeface="+mn-lt"/>
                <a:cs typeface="+mn-lt"/>
                <a:sym typeface="+mn-ea"/>
              </a:rPr>
              <a:t>影響範囲、整合性の問い合わせ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磁盘 7"/>
          <p:cNvSpPr/>
          <p:nvPr/>
        </p:nvSpPr>
        <p:spPr>
          <a:xfrm>
            <a:off x="6460664" y="3507381"/>
            <a:ext cx="1736016" cy="998336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9" name="矩形 58"/>
          <p:cNvSpPr/>
          <p:nvPr/>
        </p:nvSpPr>
        <p:spPr>
          <a:xfrm>
            <a:off x="5955554" y="1974094"/>
            <a:ext cx="2634201" cy="1322981"/>
          </a:xfrm>
          <a:prstGeom prst="rect">
            <a:avLst/>
          </a:prstGeom>
          <a:solidFill>
            <a:srgbClr val="EEE4F6"/>
          </a:solidFill>
          <a:ln w="19050" cap="flat" cmpd="sng" algn="ctr">
            <a:solidFill>
              <a:srgbClr val="7030A0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78733" y="2447925"/>
            <a:ext cx="2436313" cy="626035"/>
          </a:xfrm>
          <a:prstGeom prst="rect">
            <a:avLst/>
          </a:prstGeom>
          <a:solidFill>
            <a:sysClr val="window" lastClr="FFFFFF">
              <a:lumMod val="85000"/>
              <a:alpha val="60000"/>
            </a:sys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8551506" y="5781941"/>
            <a:ext cx="592494" cy="22987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z="900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 sz="900"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3252" y="931174"/>
            <a:ext cx="3772790" cy="353084"/>
          </a:xfrm>
        </p:spPr>
        <p:txBody>
          <a:bodyPr lIns="68580" tIns="34290" rIns="68580" bIns="34290" anchor="ctr" anchorCtr="0">
            <a:normAutofit fontScale="90000"/>
          </a:bodyPr>
          <a:lstStyle/>
          <a:p>
            <a:r>
              <a:rPr lang="en-US" altLang="ja-JP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3</a:t>
            </a:r>
            <a:r>
              <a:rPr lang="ja-JP" altLang="en-US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．コード審査</a:t>
            </a:r>
            <a:r>
              <a:rPr lang="en-US" altLang="ja-JP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AI</a:t>
            </a:r>
            <a:r>
              <a:rPr lang="ja-JP" altLang="en-US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ツールのシステム構成</a:t>
            </a:r>
            <a:endParaRPr lang="ja-JP" altLang="en-US" b="0" dirty="0">
              <a:solidFill>
                <a:schemeClr val="bg1"/>
              </a:solidFill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76213" y="1493996"/>
            <a:ext cx="8582025" cy="312086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ysClr val="window" lastClr="FFFFFF">
                    <a:lumMod val="85000"/>
                    <a:alpha val="60000"/>
                  </a:sysClr>
                </a:solidFill>
              </a14:hiddenFill>
            </a:ext>
          </a:ex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69845" y="1962738"/>
            <a:ext cx="2227905" cy="2503859"/>
          </a:xfrm>
          <a:prstGeom prst="rect">
            <a:avLst/>
          </a:prstGeom>
          <a:solidFill>
            <a:srgbClr val="FADCC9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pic>
        <p:nvPicPr>
          <p:cNvPr id="4" name="图片 3" descr="程序员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75554" y="1457885"/>
            <a:ext cx="645795" cy="6457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6506" y="3402122"/>
            <a:ext cx="1438104" cy="1107818"/>
          </a:xfrm>
          <a:prstGeom prst="rect">
            <a:avLst/>
          </a:prstGeom>
          <a:solidFill>
            <a:sysClr val="window" lastClr="FFFFFF">
              <a:lumMod val="85000"/>
              <a:alpha val="60000"/>
            </a:sys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84138" y="1746045"/>
            <a:ext cx="768668" cy="2166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900" dirty="0">
                <a:ea typeface="Meiryo UI" panose="020B0604030504040204" charset="-128"/>
                <a:cs typeface="+mn-lt"/>
              </a:rPr>
              <a:t>開発者</a:t>
            </a:r>
            <a:endParaRPr lang="zh-CN" altLang="en-US" sz="900" dirty="0">
              <a:ea typeface="Meiryo UI" panose="020B0604030504040204" charset="-128"/>
              <a:cs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 rot="16200000">
            <a:off x="216353" y="2625581"/>
            <a:ext cx="866036" cy="2488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FontTx/>
            </a:pPr>
            <a:r>
              <a:rPr lang="ja-JP" altLang="en-US" sz="900" dirty="0">
                <a:ea typeface="+mn-lt"/>
                <a:cs typeface="+mn-lt"/>
              </a:rPr>
              <a:t>審査</a:t>
            </a:r>
            <a:r>
              <a:rPr lang="ja-JP" altLang="en-US" sz="1050" dirty="0">
                <a:ea typeface="+mn-lt"/>
                <a:cs typeface="+mn-lt"/>
              </a:rPr>
              <a:t>要求</a:t>
            </a:r>
            <a:r>
              <a:rPr lang="ja-JP" altLang="en-US" sz="900" dirty="0">
                <a:ea typeface="+mn-lt"/>
                <a:cs typeface="+mn-lt"/>
              </a:rPr>
              <a:t>提出</a:t>
            </a:r>
            <a:endParaRPr lang="zh-CN" altLang="en-US" sz="900" dirty="0">
              <a:ea typeface="+mn-lt"/>
              <a:cs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9852" y="3878165"/>
            <a:ext cx="8489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ea typeface="Meiryo UI" panose="020B0604030504040204" charset="-128"/>
                <a:cs typeface="+mn-lt"/>
              </a:rPr>
              <a:t>Code</a:t>
            </a:r>
            <a:r>
              <a:rPr lang="ja-JP" altLang="en-US" sz="900" dirty="0">
                <a:ea typeface="Meiryo UI" panose="020B0604030504040204" charset="-128"/>
                <a:cs typeface="+mn-lt"/>
              </a:rPr>
              <a:t>　</a:t>
            </a:r>
            <a:r>
              <a:rPr lang="en-US" altLang="ja-JP" sz="900" dirty="0">
                <a:ea typeface="Meiryo UI" panose="020B0604030504040204" charset="-128"/>
                <a:cs typeface="+mn-lt"/>
              </a:rPr>
              <a:t>Editor</a:t>
            </a:r>
            <a:endParaRPr lang="en-US" altLang="zh-CN" sz="900" dirty="0">
              <a:ea typeface="Meiryo UI" panose="020B0604030504040204" charset="-128"/>
              <a:cs typeface="+mn-lt"/>
            </a:endParaRPr>
          </a:p>
        </p:txBody>
      </p:sp>
      <p:pic>
        <p:nvPicPr>
          <p:cNvPr id="27" name="图片 26" descr="文件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66" y="3810445"/>
            <a:ext cx="231458" cy="23145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06" y="4187390"/>
            <a:ext cx="437198" cy="22479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643434" y="3412643"/>
            <a:ext cx="829151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 err="1">
                <a:solidFill>
                  <a:schemeClr val="tx1"/>
                </a:solidFill>
                <a:ea typeface="+mn-lt"/>
              </a:rPr>
              <a:t>VSCode</a:t>
            </a:r>
            <a:endParaRPr lang="en-US" altLang="ja-JP" sz="1050" b="1" dirty="0">
              <a:solidFill>
                <a:schemeClr val="tx1"/>
              </a:solidFill>
              <a:ea typeface="+mn-lt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143" y="2595647"/>
            <a:ext cx="639128" cy="3865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9" name="文本框 88"/>
          <p:cNvSpPr txBox="1"/>
          <p:nvPr/>
        </p:nvSpPr>
        <p:spPr>
          <a:xfrm>
            <a:off x="3457972" y="1408767"/>
            <a:ext cx="1656874" cy="252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ea typeface="Meiryo UI" panose="020B0604030504040204" charset="-128"/>
                <a:cs typeface="+mn-lt"/>
              </a:rPr>
              <a:t>社内</a:t>
            </a:r>
            <a:r>
              <a:rPr lang="ja-JP" altLang="en-US" sz="1050" b="1" dirty="0">
                <a:ea typeface="Meiryo UI" panose="020B0604030504040204" charset="-128"/>
                <a:cs typeface="+mn-lt"/>
              </a:rPr>
              <a:t>ネットワーク</a:t>
            </a:r>
            <a:endParaRPr lang="ja-JP" altLang="en-US" sz="1050" b="1" dirty="0">
              <a:ea typeface="Meiryo UI" panose="020B0604030504040204" charset="-128"/>
              <a:cs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0008" y="4736458"/>
            <a:ext cx="8794433" cy="9721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Clr>
                <a:srgbClr val="C00000"/>
              </a:buClr>
              <a:buFont typeface="Wingdings" panose="05000000000000000000" charset="0"/>
              <a:buNone/>
            </a:pPr>
            <a:r>
              <a:rPr lang="en-US" altLang="ja-JP" sz="105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【</a:t>
            </a:r>
            <a:r>
              <a:rPr lang="ja-JP" altLang="en-US" sz="105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ご説明】</a:t>
            </a:r>
            <a:endParaRPr lang="en-US" altLang="zh-CN" sz="1050" b="1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9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VSCode</a:t>
            </a:r>
            <a:r>
              <a:rPr lang="zh-CN" altLang="en-US" sz="900" b="1" dirty="0">
                <a:latin typeface="Meiryo UI" panose="020B0604030504040204" charset="-128"/>
                <a:ea typeface="宋体" pitchFamily="2" charset="-122"/>
                <a:cs typeface="Meiryo UI" panose="020B0604030504040204" charset="-128"/>
                <a:sym typeface="+mn-ea"/>
              </a:rPr>
              <a:t>：</a:t>
            </a:r>
            <a:r>
              <a:rPr lang="ja-JP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Visual Studio Code（略称VSCode）は、マイクロソフトが開発したフリーツールであり、コード編集、バージョン管理ができる；</a:t>
            </a:r>
            <a:endParaRPr lang="en-US" altLang="ja-JP" sz="9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900" b="1" dirty="0">
                <a:latin typeface="Meiryo UI" panose="020B0604030504040204" charset="-128"/>
                <a:ea typeface="宋体" pitchFamily="2" charset="-122"/>
                <a:cs typeface="Meiryo UI" panose="020B0604030504040204" charset="-128"/>
                <a:sym typeface="+mn-ea"/>
              </a:rPr>
              <a:t>LLM</a:t>
            </a:r>
            <a:r>
              <a:rPr lang="zh-CN" altLang="en-US" sz="900" b="1" dirty="0">
                <a:latin typeface="Meiryo UI" panose="020B0604030504040204" charset="-128"/>
                <a:ea typeface="宋体" pitchFamily="2" charset="-122"/>
                <a:cs typeface="Meiryo UI" panose="020B0604030504040204" charset="-128"/>
                <a:sym typeface="+mn-ea"/>
              </a:rPr>
              <a:t>：</a:t>
            </a:r>
            <a:r>
              <a:rPr lang="ja-JP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Large Language Model（略称LLM）は、情報分析と整合を行う。本案件では、</a:t>
            </a:r>
            <a:r>
              <a:rPr lang="en-US" altLang="ja-JP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DeepSeek</a:t>
            </a:r>
            <a:r>
              <a:rPr lang="ja-JP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或いは</a:t>
            </a:r>
            <a:r>
              <a:rPr lang="en-US" altLang="ja-JP" sz="9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LLaMA</a:t>
            </a:r>
            <a:r>
              <a:rPr lang="ja-JP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が使える；</a:t>
            </a:r>
            <a:endParaRPr lang="en-US" altLang="ja-JP" sz="9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9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Continue</a:t>
            </a:r>
            <a:r>
              <a:rPr lang="zh-CN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：</a:t>
            </a:r>
            <a:r>
              <a:rPr kumimoji="1" lang="en-US" altLang="zh-CN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VS Code</a:t>
            </a:r>
            <a:r>
              <a:rPr kumimoji="1" lang="ja-JP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のプラグインであり</a:t>
            </a:r>
            <a:r>
              <a:rPr kumimoji="1" lang="zh-CN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、</a:t>
            </a:r>
            <a:r>
              <a:rPr kumimoji="1" lang="ja-JP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光庭はこれを利用して</a:t>
            </a:r>
            <a:r>
              <a:rPr kumimoji="1" lang="en-US" altLang="ja-JP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Agent</a:t>
            </a:r>
            <a:r>
              <a:rPr kumimoji="1" lang="ja-JP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を開発して、</a:t>
            </a:r>
            <a:r>
              <a:rPr kumimoji="1" lang="en-US" altLang="ja-JP" sz="9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GraphRAG</a:t>
            </a:r>
            <a:r>
              <a:rPr kumimoji="1" lang="ja-JP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と</a:t>
            </a:r>
            <a:r>
              <a:rPr kumimoji="1" lang="en-US" altLang="ja-JP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LLM</a:t>
            </a:r>
            <a:r>
              <a:rPr kumimoji="1" lang="ja-JP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とやり取りを行い、コード変更範囲分析や変更後コードの整合性検査を行う。</a:t>
            </a:r>
            <a:endParaRPr kumimoji="1" lang="en-US" altLang="zh-CN" sz="9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  <a:p>
            <a:pPr algn="l">
              <a:buClr>
                <a:srgbClr val="C00000"/>
              </a:buClr>
            </a:pPr>
            <a:r>
              <a:rPr lang="ja-JP" altLang="en-US" sz="900" dirty="0">
                <a:solidFill>
                  <a:srgbClr val="C0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　　　　　　　　　　　</a:t>
            </a:r>
            <a:r>
              <a:rPr lang="ja-JP" altLang="en-US" sz="900" dirty="0">
                <a:latin typeface="Meiryo UI" panose="020B0604030504040204" charset="-128"/>
                <a:ea typeface="Meiryo UI" panose="020B0604030504040204" charset="-128"/>
              </a:rPr>
              <a:t>本案件で利用した</a:t>
            </a:r>
            <a:r>
              <a:rPr lang="en-US" altLang="zh-CN" sz="90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Continue</a:t>
            </a:r>
            <a:r>
              <a:rPr lang="ja-JP" altLang="en-US" sz="90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のソースコードは、</a:t>
            </a:r>
            <a:r>
              <a:rPr kumimoji="1" lang="en-US" altLang="zh-CN" sz="9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7" action="ppaction://hlinkfile"/>
              </a:rPr>
              <a:t>Github</a:t>
            </a:r>
            <a:r>
              <a:rPr kumimoji="1" lang="ja-JP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7" action="ppaction://hlinkfile"/>
              </a:rPr>
              <a:t>プロジェクトのリンク</a:t>
            </a:r>
            <a:r>
              <a:rPr kumimoji="1" lang="ja-JP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にご参照。</a:t>
            </a:r>
            <a:endParaRPr kumimoji="1" lang="ja-JP" altLang="en-US" sz="9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charset="0"/>
              <a:buChar char="p"/>
            </a:pPr>
            <a:r>
              <a:rPr kumimoji="1" lang="en-US" altLang="zh-CN" sz="900" b="1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GraphRAG</a:t>
            </a:r>
            <a:r>
              <a:rPr kumimoji="1" lang="zh-CN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：</a:t>
            </a:r>
            <a:r>
              <a:rPr kumimoji="1" lang="ja-JP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マイクロソフトが</a:t>
            </a:r>
            <a:r>
              <a:rPr kumimoji="1" lang="zh-CN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開発</a:t>
            </a:r>
            <a:r>
              <a:rPr kumimoji="1" lang="ja-JP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した</a:t>
            </a:r>
            <a:r>
              <a:rPr kumimoji="1" lang="zh-CN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知識</a:t>
            </a:r>
            <a:r>
              <a:rPr kumimoji="1" lang="ja-JP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グラフに</a:t>
            </a:r>
            <a:r>
              <a:rPr kumimoji="1" lang="zh-CN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基</a:t>
            </a:r>
            <a:r>
              <a:rPr kumimoji="1" lang="ja-JP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づく</a:t>
            </a:r>
            <a:r>
              <a:rPr kumimoji="1" lang="zh-CN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強化検索生成（</a:t>
            </a:r>
            <a:r>
              <a:rPr kumimoji="1" lang="en-US" altLang="zh-CN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RAG</a:t>
            </a:r>
            <a:r>
              <a:rPr kumimoji="1" lang="zh-CN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）</a:t>
            </a:r>
            <a:r>
              <a:rPr kumimoji="1" lang="ja-JP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フレームワークで</a:t>
            </a:r>
            <a:r>
              <a:rPr lang="ja-JP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ある。</a:t>
            </a:r>
            <a:r>
              <a:rPr lang="ja-JP" altLang="en-US" sz="900" dirty="0">
                <a:latin typeface="Meiryo UI" panose="020B0604030504040204" charset="-128"/>
                <a:ea typeface="Meiryo UI" panose="020B0604030504040204" charset="-128"/>
              </a:rPr>
              <a:t>本案件で利用した</a:t>
            </a:r>
            <a:r>
              <a:rPr lang="ja-JP" altLang="en-US" sz="900" dirty="0">
                <a:latin typeface="Meiryo UI" panose="020B0604030504040204" charset="-128"/>
                <a:ea typeface="Meiryo UI" panose="020B0604030504040204" charset="-128"/>
                <a:hlinkClick r:id="rId8" action="ppaction://hlinkfile"/>
              </a:rPr>
              <a:t>ソースコードは</a:t>
            </a:r>
            <a:r>
              <a:rPr kumimoji="1" lang="ja-JP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、</a:t>
            </a:r>
            <a:r>
              <a:rPr kumimoji="1" lang="en-US" altLang="zh-CN" sz="9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Github</a:t>
            </a:r>
            <a:r>
              <a:rPr kumimoji="1" lang="ja-JP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プロジェクトのリンク</a:t>
            </a:r>
            <a:r>
              <a:rPr kumimoji="1" lang="ja-JP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にご参照</a:t>
            </a:r>
            <a:r>
              <a:rPr lang="ja-JP" altLang="en-US" sz="9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。</a:t>
            </a:r>
            <a:endParaRPr lang="en-US" altLang="ja-JP" sz="9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54203" y="2684813"/>
            <a:ext cx="529388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350" dirty="0">
                <a:ea typeface="Meiryo" panose="020B0604030504040204" pitchFamily="50" charset="-128"/>
                <a:cs typeface="+mn-lt"/>
              </a:rPr>
              <a:t>OR</a:t>
            </a:r>
            <a:endParaRPr kumimoji="1" lang="en-US" altLang="ja-JP" sz="1350" dirty="0">
              <a:ea typeface="Meiryo" panose="020B0604030504040204" pitchFamily="50" charset="-128"/>
              <a:cs typeface="+mn-lt"/>
            </a:endParaRPr>
          </a:p>
        </p:txBody>
      </p:sp>
      <p:sp>
        <p:nvSpPr>
          <p:cNvPr id="47" name="右箭头 46"/>
          <p:cNvSpPr/>
          <p:nvPr/>
        </p:nvSpPr>
        <p:spPr>
          <a:xfrm rot="5400000">
            <a:off x="305007" y="2686414"/>
            <a:ext cx="1082696" cy="105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lt"/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1846880" y="4308695"/>
            <a:ext cx="690479" cy="86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817727" y="4095319"/>
            <a:ext cx="748784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900" dirty="0">
                <a:ea typeface="+mn-lt"/>
                <a:cs typeface="+mn-lt"/>
              </a:rPr>
              <a:t>審査要求</a:t>
            </a:r>
            <a:endParaRPr lang="ja-JP" altLang="zh-CN" sz="900" dirty="0">
              <a:ea typeface="+mn-lt"/>
              <a:cs typeface="+mn-lt"/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4861149" y="4310024"/>
            <a:ext cx="1386490" cy="11097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lt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736011" y="1974094"/>
            <a:ext cx="1966301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solidFill>
                  <a:schemeClr val="tx1"/>
                </a:solidFill>
                <a:ea typeface="+mn-lt"/>
              </a:rPr>
              <a:t>Continue</a:t>
            </a:r>
            <a:r>
              <a:rPr lang="ja-JP" altLang="en-US" sz="1050" b="1" dirty="0">
                <a:solidFill>
                  <a:schemeClr val="tx1"/>
                </a:solidFill>
                <a:ea typeface="+mn-lt"/>
              </a:rPr>
              <a:t>（</a:t>
            </a:r>
            <a:r>
              <a:rPr lang="en-US" altLang="ja-JP" sz="1050" b="1" dirty="0">
                <a:solidFill>
                  <a:schemeClr val="tx1"/>
                </a:solidFill>
                <a:ea typeface="+mn-lt"/>
              </a:rPr>
              <a:t>Agent</a:t>
            </a:r>
            <a:r>
              <a:rPr lang="ja-JP" altLang="en-US" sz="1050" b="1" dirty="0">
                <a:solidFill>
                  <a:schemeClr val="tx1"/>
                </a:solidFill>
                <a:ea typeface="+mn-lt"/>
              </a:rPr>
              <a:t>機能あり）</a:t>
            </a:r>
            <a:endParaRPr lang="en-US" altLang="ja-JP" sz="1050" b="1" dirty="0">
              <a:solidFill>
                <a:schemeClr val="tx1"/>
              </a:solidFill>
              <a:ea typeface="+mn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811657" y="3969165"/>
            <a:ext cx="983456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 err="1">
                <a:solidFill>
                  <a:schemeClr val="tx1"/>
                </a:solidFill>
                <a:ea typeface="+mn-lt"/>
              </a:rPr>
              <a:t>GraphRAG</a:t>
            </a:r>
            <a:endParaRPr lang="en-US" altLang="ja-JP" sz="1050" b="1" dirty="0">
              <a:solidFill>
                <a:schemeClr val="tx1"/>
              </a:solidFill>
              <a:ea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954203" y="2062616"/>
            <a:ext cx="437674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b="1" dirty="0">
                <a:solidFill>
                  <a:schemeClr val="tx1"/>
                </a:solidFill>
                <a:ea typeface="+mn-lt"/>
              </a:rPr>
              <a:t>LLM</a:t>
            </a:r>
            <a:endParaRPr lang="en-US" altLang="ja-JP" sz="1050" b="1" dirty="0">
              <a:solidFill>
                <a:schemeClr val="tx1"/>
              </a:solidFill>
              <a:ea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5381" y="2575229"/>
            <a:ext cx="1005364" cy="3865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5021518" y="3969165"/>
            <a:ext cx="1139666" cy="2784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900" dirty="0">
                <a:ea typeface="+mn-lt"/>
                <a:cs typeface="+mn-lt"/>
                <a:sym typeface="+mn-ea"/>
              </a:rPr>
              <a:t>コード関連</a:t>
            </a:r>
            <a:r>
              <a:rPr lang="zh-CN" altLang="en-US" sz="900" dirty="0">
                <a:ea typeface="+mn-lt"/>
                <a:cs typeface="+mn-lt"/>
                <a:sym typeface="+mn-ea"/>
              </a:rPr>
              <a:t>情報</a:t>
            </a:r>
            <a:r>
              <a:rPr lang="ja-JP" altLang="en-US" sz="900" dirty="0">
                <a:ea typeface="+mn-lt"/>
                <a:cs typeface="+mn-lt"/>
                <a:sym typeface="+mn-ea"/>
              </a:rPr>
              <a:t>を</a:t>
            </a:r>
            <a:endParaRPr lang="en-US" altLang="ja-JP" sz="900" dirty="0">
              <a:ea typeface="+mn-lt"/>
              <a:cs typeface="+mn-lt"/>
              <a:sym typeface="+mn-ea"/>
            </a:endParaRPr>
          </a:p>
          <a:p>
            <a:r>
              <a:rPr lang="ja-JP" altLang="en-US" sz="900" dirty="0">
                <a:ea typeface="+mn-lt"/>
                <a:cs typeface="+mn-lt"/>
                <a:sym typeface="+mn-ea"/>
              </a:rPr>
              <a:t>ナレッジ</a:t>
            </a:r>
            <a:r>
              <a:rPr lang="en-US" altLang="ja-JP" sz="900" dirty="0">
                <a:ea typeface="+mn-lt"/>
                <a:cs typeface="+mn-lt"/>
                <a:sym typeface="+mn-ea"/>
              </a:rPr>
              <a:t>DB</a:t>
            </a:r>
            <a:r>
              <a:rPr lang="ja-JP" altLang="en-US" sz="900" dirty="0">
                <a:ea typeface="+mn-lt"/>
                <a:cs typeface="+mn-lt"/>
                <a:sym typeface="+mn-ea"/>
              </a:rPr>
              <a:t>へ保存</a:t>
            </a:r>
            <a:endParaRPr lang="ja-JP" altLang="zh-CN" sz="900" dirty="0">
              <a:ea typeface="+mn-lt"/>
              <a:cs typeface="+mn-lt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91994" y="2810747"/>
            <a:ext cx="1050941" cy="3429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900" dirty="0">
                <a:ea typeface="+mn-lt"/>
                <a:cs typeface="+mn-lt"/>
                <a:sym typeface="+mn-ea"/>
              </a:rPr>
              <a:t>影響範囲、整合性の問い合わせ</a:t>
            </a:r>
            <a:endParaRPr lang="ja-JP" altLang="zh-CN" sz="900" dirty="0">
              <a:ea typeface="+mn-lt"/>
              <a:cs typeface="+mn-lt"/>
              <a:sym typeface="+mn-ea"/>
            </a:endParaRPr>
          </a:p>
        </p:txBody>
      </p:sp>
      <p:sp>
        <p:nvSpPr>
          <p:cNvPr id="14" name="右箭头 65"/>
          <p:cNvSpPr/>
          <p:nvPr/>
        </p:nvSpPr>
        <p:spPr>
          <a:xfrm rot="10800000">
            <a:off x="4797750" y="2480596"/>
            <a:ext cx="1132565" cy="13757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61149" y="2150102"/>
            <a:ext cx="1132565" cy="289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ja-JP"/>
            </a:defPPr>
            <a:lvl1pPr>
              <a:defRPr sz="1200">
                <a:ea typeface="+mn-lt"/>
                <a:cs typeface="+mn-lt"/>
              </a:defRPr>
            </a:lvl1pPr>
          </a:lstStyle>
          <a:p>
            <a:r>
              <a:rPr lang="ja-JP" altLang="en-US" sz="900" dirty="0">
                <a:sym typeface="+mn-ea"/>
              </a:rPr>
              <a:t>影響範囲分析・整合性検査結果を返す</a:t>
            </a:r>
            <a:endParaRPr lang="ja-JP" altLang="zh-CN" sz="900" dirty="0">
              <a:sym typeface="+mn-ea"/>
            </a:endParaRPr>
          </a:p>
        </p:txBody>
      </p:sp>
      <p:sp>
        <p:nvSpPr>
          <p:cNvPr id="18" name="右箭头 51"/>
          <p:cNvSpPr/>
          <p:nvPr/>
        </p:nvSpPr>
        <p:spPr>
          <a:xfrm rot="10800000">
            <a:off x="1803968" y="3676011"/>
            <a:ext cx="733392" cy="90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6880" y="3468262"/>
            <a:ext cx="8891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900" dirty="0">
                <a:ea typeface="+mn-lt"/>
                <a:cs typeface="+mn-lt"/>
              </a:rPr>
              <a:t>結果応答</a:t>
            </a:r>
            <a:endParaRPr lang="ja-JP" altLang="zh-CN" sz="900" dirty="0">
              <a:ea typeface="+mn-lt"/>
              <a:cs typeface="+mn-lt"/>
            </a:endParaRPr>
          </a:p>
        </p:txBody>
      </p:sp>
      <p:sp>
        <p:nvSpPr>
          <p:cNvPr id="20" name="右箭头 46"/>
          <p:cNvSpPr/>
          <p:nvPr/>
        </p:nvSpPr>
        <p:spPr>
          <a:xfrm rot="16200000">
            <a:off x="644902" y="2687455"/>
            <a:ext cx="1109628" cy="109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 rot="16200000">
            <a:off x="815119" y="2689899"/>
            <a:ext cx="1214656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1050" dirty="0">
                <a:ea typeface="+mn-lt"/>
                <a:cs typeface="+mn-lt"/>
              </a:rPr>
              <a:t>　　審査結果表示</a:t>
            </a:r>
            <a:endParaRPr lang="ja-JP" altLang="zh-CN" sz="1050" dirty="0">
              <a:ea typeface="+mn-lt"/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3728" y="4187243"/>
            <a:ext cx="1053113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ea typeface="Meiryo UI" panose="020B0604030504040204" charset="-128"/>
                <a:cs typeface="+mn-lt"/>
              </a:rPr>
              <a:t>Code</a:t>
            </a:r>
            <a:r>
              <a:rPr lang="ja-JP" altLang="en-US" sz="900" dirty="0">
                <a:ea typeface="Meiryo UI" panose="020B0604030504040204" charset="-128"/>
                <a:cs typeface="+mn-lt"/>
              </a:rPr>
              <a:t>　</a:t>
            </a:r>
            <a:r>
              <a:rPr lang="en-US" altLang="ja-JP" sz="900" dirty="0">
                <a:ea typeface="Meiryo UI" panose="020B0604030504040204" charset="-128"/>
                <a:cs typeface="+mn-lt"/>
              </a:rPr>
              <a:t>Library</a:t>
            </a:r>
            <a:endParaRPr lang="en-US" altLang="zh-CN" sz="900" dirty="0">
              <a:ea typeface="Meiryo UI" panose="020B0604030504040204" charset="-128"/>
              <a:cs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59938" y="4064078"/>
            <a:ext cx="1607287" cy="3014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コード解析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59938" y="3691659"/>
            <a:ext cx="1607287" cy="2611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関連性検索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右箭头 53"/>
          <p:cNvSpPr/>
          <p:nvPr/>
        </p:nvSpPr>
        <p:spPr>
          <a:xfrm rot="10800000">
            <a:off x="4850407" y="3812428"/>
            <a:ext cx="1386490" cy="11097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29643" y="3623234"/>
            <a:ext cx="1139666" cy="2784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900" dirty="0">
                <a:ea typeface="+mn-lt"/>
                <a:cs typeface="+mn-lt"/>
                <a:sym typeface="+mn-ea"/>
              </a:rPr>
              <a:t>ナレッジ検索</a:t>
            </a:r>
            <a:endParaRPr lang="ja-JP" altLang="zh-CN" sz="900" dirty="0">
              <a:ea typeface="+mn-lt"/>
              <a:cs typeface="+mn-lt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38846" y="3024916"/>
            <a:ext cx="1607287" cy="2611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影響範囲分析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38846" y="2688120"/>
            <a:ext cx="1607287" cy="2611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整合性検査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44697" y="2350013"/>
            <a:ext cx="1607287" cy="2611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分析・検査結果の統合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右箭头 53"/>
          <p:cNvSpPr/>
          <p:nvPr/>
        </p:nvSpPr>
        <p:spPr>
          <a:xfrm>
            <a:off x="4820257" y="3129089"/>
            <a:ext cx="1132565" cy="12232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WPS 演示</Application>
  <PresentationFormat>On-screen Show (4:3)</PresentationFormat>
  <Paragraphs>67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3" baseType="lpstr">
      <vt:lpstr>Arial</vt:lpstr>
      <vt:lpstr>宋体</vt:lpstr>
      <vt:lpstr>Wingdings</vt:lpstr>
      <vt:lpstr>Arial</vt:lpstr>
      <vt:lpstr>微软雅黑</vt:lpstr>
      <vt:lpstr>Suruma</vt:lpstr>
      <vt:lpstr>汉仪叶叶相思体简</vt:lpstr>
      <vt:lpstr>Meiryo UI</vt:lpstr>
      <vt:lpstr>Noto Serif CJK SC</vt:lpstr>
      <vt:lpstr>Wingdings</vt:lpstr>
      <vt:lpstr>Meiryo</vt:lpstr>
      <vt:lpstr>Calibri</vt:lpstr>
      <vt:lpstr>宋体</vt:lpstr>
      <vt:lpstr>MS PGothic</vt:lpstr>
      <vt:lpstr>Gubbi</vt:lpstr>
      <vt:lpstr>方正仿宋_GBK</vt:lpstr>
      <vt:lpstr>Arial Unicode MS</vt:lpstr>
      <vt:lpstr>文泉驿微米黑</vt:lpstr>
      <vt:lpstr>MS PGothic</vt:lpstr>
      <vt:lpstr>文泉驿等宽微米黑</vt:lpstr>
      <vt:lpstr>Office Theme</vt:lpstr>
      <vt:lpstr>标题示例</vt:lpstr>
      <vt:lpstr>3．コード審査AIツールのシステム構成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niejie</cp:lastModifiedBy>
  <cp:revision>16</cp:revision>
  <dcterms:created xsi:type="dcterms:W3CDTF">2025-08-28T08:00:35Z</dcterms:created>
  <dcterms:modified xsi:type="dcterms:W3CDTF">2025-08-28T08:00:35Z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E2CA68DCA6394E44EF7FAD68BF3599B3_42</vt:lpwstr>
  </property>
  <property fmtid="{D5CDD505-2E9C-101B-9397-08002B2CF9AE}" pid="3" name="KSOProductBuildVer">
    <vt:lpwstr>2052-12.1.2.22570</vt:lpwstr>
  </property>
</Properties>
</file>