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0" r:id="rId2"/>
    <p:sldId id="350" r:id="rId3"/>
    <p:sldId id="431" r:id="rId4"/>
    <p:sldId id="432" r:id="rId5"/>
    <p:sldId id="439" r:id="rId6"/>
    <p:sldId id="445" r:id="rId7"/>
    <p:sldId id="440" r:id="rId8"/>
    <p:sldId id="441" r:id="rId9"/>
    <p:sldId id="442" r:id="rId10"/>
    <p:sldId id="443" r:id="rId11"/>
    <p:sldId id="433" r:id="rId12"/>
    <p:sldId id="434" r:id="rId13"/>
    <p:sldId id="435" r:id="rId14"/>
    <p:sldId id="316" r:id="rId15"/>
    <p:sldId id="444" r:id="rId16"/>
    <p:sldId id="404" r:id="rId17"/>
    <p:sldId id="405" r:id="rId18"/>
    <p:sldId id="334" r:id="rId19"/>
    <p:sldId id="338" r:id="rId20"/>
    <p:sldId id="310" r:id="rId21"/>
    <p:sldId id="318" r:id="rId22"/>
    <p:sldId id="326" r:id="rId23"/>
    <p:sldId id="328" r:id="rId24"/>
    <p:sldId id="317" r:id="rId25"/>
    <p:sldId id="327" r:id="rId26"/>
    <p:sldId id="329" r:id="rId27"/>
    <p:sldId id="330" r:id="rId28"/>
    <p:sldId id="359" r:id="rId29"/>
    <p:sldId id="363" r:id="rId30"/>
    <p:sldId id="364" r:id="rId31"/>
    <p:sldId id="367" r:id="rId32"/>
    <p:sldId id="366" r:id="rId33"/>
    <p:sldId id="369" r:id="rId34"/>
    <p:sldId id="333" r:id="rId35"/>
    <p:sldId id="313" r:id="rId36"/>
    <p:sldId id="321" r:id="rId37"/>
    <p:sldId id="323" r:id="rId38"/>
    <p:sldId id="324" r:id="rId39"/>
    <p:sldId id="325" r:id="rId40"/>
    <p:sldId id="349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135"/>
    <a:srgbClr val="00348A"/>
    <a:srgbClr val="5C2320"/>
    <a:srgbClr val="BAC615"/>
    <a:srgbClr val="4EC0E4"/>
    <a:srgbClr val="007CBB"/>
    <a:srgbClr val="CC0066"/>
    <a:srgbClr val="DB3A64"/>
    <a:srgbClr val="D9DBF5"/>
    <a:srgbClr val="434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86373" autoAdjust="0"/>
  </p:normalViewPr>
  <p:slideViewPr>
    <p:cSldViewPr snapToGrid="0" showGuides="1">
      <p:cViewPr varScale="1">
        <p:scale>
          <a:sx n="62" d="100"/>
          <a:sy n="62" d="100"/>
        </p:scale>
        <p:origin x="294" y="72"/>
      </p:cViewPr>
      <p:guideLst>
        <p:guide pos="3840"/>
        <p:guide orient="horz" pos="2387"/>
      </p:guideLst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AEFE74B-5EB0-47B7-BAEA-647F72180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235489-5872-4CA5-95CA-B700EF3352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3018-4625-4B14-A6CB-D3B30A046617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7F974B-0BF6-46E2-912A-665D5B5982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55E40D-BD4E-4DFF-930C-0DF68CFAD9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67643-6FE7-4FF5-B78C-460495A3C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12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B86A1-663E-4FE5-BD8D-1039A3A4362F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A5CF-DFED-44E7-B45C-FFCAB9A4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3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2A5CF-DFED-44E7-B45C-FFCAB9A463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2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7045-A79B-4E49-BAC9-80E2AF79E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6000" y="1281715"/>
            <a:ext cx="10080000" cy="1080000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Roboto Black" panose="02000000000000000000" pitchFamily="2" charset="0"/>
                <a:ea typeface="Roboto Black" panose="02000000000000000000" pitchFamily="2" charset="0"/>
                <a:cs typeface="Calibri bold" panose="020F0702030404030204" pitchFamily="34" charset="0"/>
              </a:defRPr>
            </a:lvl1pPr>
          </a:lstStyle>
          <a:p>
            <a:r>
              <a:rPr lang="en-GB" noProof="0" dirty="0"/>
              <a:t>Title of the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87E811-05D3-48C2-8FF4-386C018BBE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6000" y="2437858"/>
            <a:ext cx="10080000" cy="56439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Subtitle of the presentation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05D6CE47-0FE7-47D3-9A62-F148615508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5779" y="3128041"/>
            <a:ext cx="8620442" cy="360000"/>
          </a:xfrm>
        </p:spPr>
        <p:txBody>
          <a:bodyPr anchor="t">
            <a:noAutofit/>
          </a:bodyPr>
          <a:lstStyle>
            <a:lvl1pPr>
              <a:defRPr sz="2000" b="1">
                <a:solidFill>
                  <a:srgbClr val="3EA13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Organisation name or similar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DA33E7F-73C7-4FF7-87C0-31BEDC66BD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5779" y="4582186"/>
            <a:ext cx="8620442" cy="277200"/>
          </a:xfrm>
        </p:spPr>
        <p:txBody>
          <a:bodyPr anchor="t">
            <a:noAutofit/>
          </a:bodyPr>
          <a:lstStyle>
            <a:lvl1pPr>
              <a:defRPr sz="1400" b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/>
              <a:t>Date (or similar)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FA4C983E-3698-4EEA-B713-947D1E092E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85779" y="4264474"/>
            <a:ext cx="8620442" cy="277200"/>
          </a:xfrm>
        </p:spPr>
        <p:txBody>
          <a:bodyPr anchor="t">
            <a:normAutofit/>
          </a:bodyPr>
          <a:lstStyle>
            <a:lvl1pPr>
              <a:defRPr sz="1400" b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Event name | Location (or similar)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08E6E14D-44E9-4935-B754-B30C4C3F9D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85779" y="3561295"/>
            <a:ext cx="8620442" cy="629925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Person name | Role (or similar)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52E0CB-6E6B-8D65-AE82-78C975D0B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025" y="4899898"/>
            <a:ext cx="8698196" cy="10901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016F098-C567-D8B7-A9D3-1BCB891A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3629" y="261697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7045-A79B-4E49-BAC9-80E2AF79E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6000" y="1060980"/>
            <a:ext cx="10080000" cy="900000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GB" noProof="0" dirty="0"/>
              <a:t>Title of the section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87E811-05D3-48C2-8FF4-386C018BBE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6000" y="2097378"/>
            <a:ext cx="10080000" cy="242599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Subtitle of the section 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5311203-4C81-4D45-9EF5-B843D1D5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999" y="6066895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A254B31-6117-453D-9970-2479E48BB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53895" y="6072818"/>
            <a:ext cx="682105" cy="2277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8F40E6-5147-4048-8648-74966E0AD2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5B09587C-5936-4FEC-9FBB-55FC36430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6000" y="4621632"/>
            <a:ext cx="10080000" cy="134700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Optional information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E5F5E45-982B-48CD-9AAD-AA381F4ECA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6000" y="628499"/>
            <a:ext cx="10080000" cy="320533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Section number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9E8495-56DB-EF87-689B-FEB84074E3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6209" y="418438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3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443401"/>
            <a:ext cx="9235440" cy="761538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348A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66CD1-A7A7-457C-8758-A8A7ED18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00" y="1541417"/>
            <a:ext cx="10080000" cy="4402183"/>
          </a:xfrm>
        </p:spPr>
        <p:txBody>
          <a:bodyPr>
            <a:normAutofit/>
          </a:bodyPr>
          <a:lstStyle>
            <a:lvl1pPr>
              <a:defRPr sz="36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sz="28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sz="24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8280" y="1203159"/>
            <a:ext cx="9235440" cy="338258"/>
          </a:xfrm>
        </p:spPr>
        <p:txBody>
          <a:bodyPr tIns="0" bIns="0" anchor="ctr">
            <a:noAutofit/>
          </a:bodyPr>
          <a:lstStyle>
            <a:lvl1pPr algn="ctr">
              <a:defRPr sz="1400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057201"/>
            <a:ext cx="9744893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8449" y="6057201"/>
            <a:ext cx="507551" cy="222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56A228-7680-0695-791F-97C986CA4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999" y="4434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(Columns)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4D701-6A87-455F-8188-B41A311F3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56000" y="1539781"/>
            <a:ext cx="5040000" cy="4480561"/>
          </a:xfrm>
        </p:spPr>
        <p:txBody>
          <a:bodyPr/>
          <a:lstStyle>
            <a:lvl1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423C-4DAA-4EF0-BC5E-82ACCF7E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3246" y="1539782"/>
            <a:ext cx="5040000" cy="4480561"/>
          </a:xfrm>
        </p:spPr>
        <p:txBody>
          <a:bodyPr>
            <a:normAutofit/>
          </a:bodyPr>
          <a:lstStyle>
            <a:lvl1pPr>
              <a:defRPr sz="40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 sz="32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 sz="2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 sz="2400"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49B8975-4F2F-4290-90BC-FB160B84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119281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127D97C-D0B1-41D2-9B70-1D1C556E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1141" y="6119280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14B3D0D2-A4FA-BD1D-0497-298A29F99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280" y="399530"/>
            <a:ext cx="936000" cy="936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AF76242-7194-D4CF-9BA7-BCF98237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443401"/>
            <a:ext cx="9235440" cy="761538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348A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7CB5B-0630-F3B8-CB45-4AD060E1C23E}"/>
              </a:ext>
            </a:extLst>
          </p:cNvPr>
          <p:cNvSpPr txBox="1"/>
          <p:nvPr userDrawn="1"/>
        </p:nvSpPr>
        <p:spPr>
          <a:xfrm>
            <a:off x="3049089" y="1188512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noProof="0" dirty="0" err="1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Mastertextformat</a:t>
            </a:r>
            <a:r>
              <a:rPr lang="en-GB" noProof="0" dirty="0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noProof="0" dirty="0" err="1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bearbeiten</a:t>
            </a:r>
            <a:endParaRPr lang="en-GB" noProof="0" dirty="0">
              <a:solidFill>
                <a:srgbClr val="00348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(Columns) 2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6AFB-250D-4FB1-8764-1FBE4473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62" y="342392"/>
            <a:ext cx="9287626" cy="382299"/>
          </a:xfrm>
        </p:spPr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4D701-6A87-455F-8188-B41A311F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894" y="1140552"/>
            <a:ext cx="6639919" cy="4852311"/>
          </a:xfrm>
        </p:spPr>
        <p:txBody>
          <a:bodyPr/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423C-4DAA-4EF0-BC5E-82ACCF7E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3813" y="1140552"/>
            <a:ext cx="3440082" cy="4852311"/>
          </a:xfrm>
        </p:spPr>
        <p:txBody>
          <a:bodyPr/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49B8975-4F2F-4290-90BC-FB160B84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894" y="6073418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127D97C-D0B1-41D2-9B70-1D1C556E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3894" y="6493698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ADABB25-2EE0-4A9E-AED9-66A6A089F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1311" y="843227"/>
            <a:ext cx="9289377" cy="224657"/>
          </a:xfrm>
        </p:spPr>
        <p:txBody>
          <a:bodyPr tIns="0" bIns="0" anchor="ctr">
            <a:noAutofit/>
          </a:bodyPr>
          <a:lstStyle>
            <a:lvl1pPr algn="ctr"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18CA8-739F-4F81-A7D9-779C3FB8A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80" y="204552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465947"/>
            <a:ext cx="10080000" cy="761538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348A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6000" y="1297215"/>
            <a:ext cx="10080000" cy="338258"/>
          </a:xfrm>
        </p:spPr>
        <p:txBody>
          <a:bodyPr tIns="0" bIns="0" anchor="ctr">
            <a:noAutofit/>
          </a:bodyPr>
          <a:lstStyle>
            <a:lvl1pPr algn="ctr">
              <a:defRPr sz="1400">
                <a:solidFill>
                  <a:srgbClr val="00348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1446" y="6057201"/>
            <a:ext cx="9744893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8449" y="6057201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56A228-7680-0695-791F-97C986CA4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83" y="444484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028" y="657224"/>
            <a:ext cx="9304436" cy="382299"/>
          </a:xfrm>
        </p:spPr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2028" y="1051223"/>
            <a:ext cx="9304436" cy="382299"/>
          </a:xfrm>
        </p:spPr>
        <p:txBody>
          <a:bodyPr tIns="0" bIns="0" anchor="ctr">
            <a:noAutofit/>
          </a:bodyPr>
          <a:lstStyle>
            <a:lvl1pPr algn="ctr"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134655"/>
            <a:ext cx="10080000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0024" y="6139972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4C7978-ACFC-C16B-8CEA-ED6964469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615" y="422696"/>
            <a:ext cx="1010826" cy="10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13F9-907F-4D53-8966-93646EA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613953"/>
            <a:ext cx="10080000" cy="450717"/>
          </a:xfrm>
        </p:spPr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66CD1-A7A7-457C-8758-A8A7ED18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00" y="1528763"/>
            <a:ext cx="10080000" cy="4323397"/>
          </a:xfrm>
        </p:spPr>
        <p:txBody>
          <a:bodyPr/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0B73725-B3AA-4B3D-8298-6071CA49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6000" y="1190711"/>
            <a:ext cx="10080000" cy="212012"/>
          </a:xfrm>
        </p:spPr>
        <p:txBody>
          <a:bodyPr tIns="0" bIns="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772625-9EF4-4F52-A91C-EFCD3A93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059041"/>
            <a:ext cx="9459600" cy="18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5D4F345-BAED-42FF-B729-030D4315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016269"/>
            <a:ext cx="682105" cy="22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3640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FACE52-C182-465A-AE23-CCB04CCF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22" y="613954"/>
            <a:ext cx="9925956" cy="4126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62D52-7AD3-44FF-A6FA-50E559B96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022" y="1145137"/>
            <a:ext cx="9925956" cy="470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Ebene</a:t>
            </a:r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Ebene</a:t>
            </a:r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Ebene</a:t>
            </a:r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D8CF8-22E8-4030-BAFB-72D2A075A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33022" y="5970695"/>
            <a:ext cx="9962817" cy="41581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53F49-14C3-4646-A50D-A5CAC446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76873" y="6050425"/>
            <a:ext cx="682105" cy="22777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0E6-5147-4048-8648-74966E0AD20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5101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69" r:id="rId3"/>
    <p:sldLayoutId id="2147483671" r:id="rId4"/>
    <p:sldLayoutId id="2147483673" r:id="rId5"/>
    <p:sldLayoutId id="2147483674" r:id="rId6"/>
    <p:sldLayoutId id="2147483672" r:id="rId7"/>
    <p:sldLayoutId id="2147483650" r:id="rId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444500" indent="-17938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982663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341438" indent="-1492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1700213" indent="-146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754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91E4B6BD-3BA5-39F1-C566-87EB514C7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noProof="0" dirty="0" err="1">
                <a:latin typeface="Roboto Black" panose="02000000000000000000" pitchFamily="2" charset="0"/>
                <a:ea typeface="Roboto Black" panose="02000000000000000000" pitchFamily="2" charset="0"/>
              </a:rPr>
              <a:t>WPx</a:t>
            </a:r>
            <a:r>
              <a:rPr lang="en-GB" noProof="0" dirty="0">
                <a:latin typeface="Roboto Black" panose="02000000000000000000" pitchFamily="2" charset="0"/>
                <a:ea typeface="Roboto Black" panose="02000000000000000000" pitchFamily="2" charset="0"/>
              </a:rPr>
              <a:t>: Name of the work package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Untertitel 26">
            <a:extLst>
              <a:ext uri="{FF2B5EF4-FFF2-40B4-BE49-F238E27FC236}">
                <a16:creationId xmlns:a16="http://schemas.microsoft.com/office/drawing/2014/main" id="{AD60B4E3-AC10-0269-F576-820875BC1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GB" sz="2800" noProof="0" dirty="0">
                <a:latin typeface="Roboto "/>
              </a:rPr>
              <a:t>LEAD: </a:t>
            </a:r>
            <a:r>
              <a:rPr lang="en-GB" sz="2800" noProof="0" dirty="0" err="1">
                <a:latin typeface="Roboto "/>
              </a:rPr>
              <a:t>OrganisationAcronym</a:t>
            </a:r>
            <a:endParaRPr lang="en-GB" sz="2800" noProof="0" dirty="0">
              <a:latin typeface="Roboto "/>
            </a:endParaRPr>
          </a:p>
          <a:p>
            <a:pPr algn="ctr"/>
            <a:r>
              <a:rPr lang="en-GB" sz="2800" noProof="0" dirty="0">
                <a:latin typeface="Roboto "/>
              </a:rPr>
              <a:t>Contribution: </a:t>
            </a:r>
            <a:r>
              <a:rPr lang="en-GB" sz="2800" noProof="0" dirty="0" err="1">
                <a:latin typeface="Roboto" panose="02000000000000000000" pitchFamily="2" charset="0"/>
                <a:ea typeface="Roboto" panose="02000000000000000000" pitchFamily="2" charset="0"/>
              </a:rPr>
              <a:t>OrganisationAcronym</a:t>
            </a:r>
            <a:r>
              <a:rPr lang="en-GB" sz="2800" noProof="0" dirty="0">
                <a:latin typeface="Roboto "/>
              </a:rPr>
              <a:t>, </a:t>
            </a:r>
            <a:r>
              <a:rPr lang="en-GB" sz="2800" noProof="0" dirty="0" err="1">
                <a:latin typeface="Roboto "/>
              </a:rPr>
              <a:t>OrganisationAcronym</a:t>
            </a:r>
            <a:r>
              <a:rPr lang="en-GB" sz="2800" dirty="0">
                <a:latin typeface="Roboto "/>
              </a:rPr>
              <a:t>…</a:t>
            </a:r>
            <a:endParaRPr lang="en-GB" sz="2800" noProof="0" dirty="0">
              <a:latin typeface="Roboto "/>
            </a:endParaRP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9C147514-D9D6-8CC9-2949-5C6AC682B5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6BD7AB7E-33F8-F679-D769-7B7987E36B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>
                <a:latin typeface="Roboto Condensed" panose="02000000000000000000" pitchFamily="2" charset="0"/>
              </a:rPr>
              <a:t>XX.XX.202X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3F2F389D-1032-3DA1-4D9F-400E908819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Roboto Condensed" panose="02000000000000000000" pitchFamily="2" charset="0"/>
              </a:rPr>
              <a:t>Kickoff Meeting | VIRTUAL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F442FE2F-A540-5944-801F-C1DE4CCEFB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6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xxxxxxxxxxxxxxxx</a:t>
            </a:r>
            <a:endParaRPr lang="en-GB" dirty="0"/>
          </a:p>
          <a:p>
            <a:endParaRPr lang="en-GB" noProof="0" dirty="0"/>
          </a:p>
          <a:p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xxxxxxxxxxxx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xxxxxxxxxxxxxxx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xxxxxxxxxxxxxxxx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057201"/>
            <a:ext cx="10080000" cy="227777"/>
          </a:xfrm>
        </p:spPr>
        <p:txBody>
          <a:bodyPr/>
          <a:lstStyle/>
          <a:p>
            <a:r>
              <a:rPr lang="en-GB" dirty="0"/>
              <a:t>Open Music </a:t>
            </a:r>
            <a:r>
              <a:rPr lang="en-GB" dirty="0" err="1"/>
              <a:t>Euorpe</a:t>
            </a:r>
            <a:r>
              <a:rPr lang="en-GB" dirty="0"/>
              <a:t>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6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F19E-F9E6-4074-9712-94FE521F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WPx: 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6B5CF-F8B1-4878-887A-20FDE420F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336CA2-8BEA-4BC4-9E97-DA628546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12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DCADCA-B400-3BEB-4411-06405C57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87" y="1196975"/>
            <a:ext cx="4471425" cy="3566167"/>
          </a:xfrm>
          <a:prstGeom prst="rect">
            <a:avLst/>
          </a:prstGeom>
        </p:spPr>
      </p:pic>
      <p:sp>
        <p:nvSpPr>
          <p:cNvPr id="10" name="Titel 5">
            <a:extLst>
              <a:ext uri="{FF2B5EF4-FFF2-40B4-BE49-F238E27FC236}">
                <a16:creationId xmlns:a16="http://schemas.microsoft.com/office/drawing/2014/main" id="{8AAA1BD1-298D-E9A4-4CB6-D867B7451522}"/>
              </a:ext>
            </a:extLst>
          </p:cNvPr>
          <p:cNvSpPr txBox="1">
            <a:spLocks/>
          </p:cNvSpPr>
          <p:nvPr/>
        </p:nvSpPr>
        <p:spPr>
          <a:xfrm>
            <a:off x="439738" y="4801536"/>
            <a:ext cx="11340000" cy="158021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500">
                <a:latin typeface="Verdana" panose="020B0604030504040204" pitchFamily="34" charset="0"/>
                <a:ea typeface="Verdana" panose="020B060403050404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3784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Open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xxxxxxxxxxxx</a:t>
            </a:r>
            <a:r>
              <a:rPr lang="en-GB" dirty="0"/>
              <a:t>?</a:t>
            </a:r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1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F19E-F9E6-4074-9712-94FE521F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6B5CF-F8B1-4878-887A-20FDE420F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000" y="6134655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 | music.dataobservatory.eu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953B810-C85F-459C-B565-394A5102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79" y="1020766"/>
            <a:ext cx="7297242" cy="547293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6E21B-C2D3-F985-1A57-93CFDB455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8735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2AE3A-18FB-C8E2-74B2-8F1DC334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601E40A-FBC0-5489-0C35-1199BD7D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5C7D0BD-EC86-3A16-FB3E-C01BFA063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971367-00F4-C091-C31F-9CF065E68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9D3724-FA53-1009-58BD-C172F9D1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510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87155-F0B0-7E0F-AC63-BB8B20D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/>
              <a:t>How to change the slide layout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FE47-3EA6-995D-396E-7D55DC340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68B63-080B-B505-577F-896DB523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A5C107-8E56-1345-CAE4-46841E2A7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16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40D47EA-6E17-0488-CFA9-AB6E7357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82" y="1327716"/>
            <a:ext cx="8613394" cy="46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87155-F0B0-7E0F-AC63-BB8B20D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/>
              <a:t>How to change the footer line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FE47-3EA6-995D-396E-7D55DC340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68B63-080B-B505-577F-896DB523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2F6E26-7555-B8A2-C8B8-03F6DF3CA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17</a:t>
            </a:fld>
            <a:endParaRPr lang="en-GB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DD5451-66E8-076A-75D3-745ADC47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85" y="1323226"/>
            <a:ext cx="8664030" cy="46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7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A0AC-B817-4FE4-9CA8-DE9AA6595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/>
              <a:t>Content slides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C5B07-522A-4707-A056-FD5E013A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Main slides with different number of columns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5E19C8-5836-49D2-B3C1-B68C15689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C1775-E5FA-4CFD-A44D-1E517047CD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B44929-7977-4BB5-93D0-6F241ED5B9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36330-CAA5-BEBD-06B0-28BB3163D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83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noProof="0" err="1"/>
              <a:t>xxxxxxxxxxxx</a:t>
            </a:r>
            <a:endParaRPr lang="en-GB" noProof="0"/>
          </a:p>
          <a:p>
            <a:pPr lvl="1"/>
            <a:r>
              <a:rPr lang="en-GB" noProof="0" err="1"/>
              <a:t>xxxxxxxxxx</a:t>
            </a:r>
            <a:endParaRPr lang="en-GB" noProof="0"/>
          </a:p>
          <a:p>
            <a:pPr lvl="1"/>
            <a:r>
              <a:rPr lang="en-GB" noProof="0" err="1"/>
              <a:t>xxxxxxxxxxxxxxx</a:t>
            </a:r>
            <a:endParaRPr lang="en-GB" noProof="0"/>
          </a:p>
          <a:p>
            <a:pPr lvl="1"/>
            <a:r>
              <a:rPr lang="en-GB" noProof="0" err="1"/>
              <a:t>xxxxxxxxxxxxxxxxx</a:t>
            </a:r>
            <a:endParaRPr lang="en-GB" noProof="0"/>
          </a:p>
          <a:p>
            <a:pPr lvl="1"/>
            <a:endParaRPr lang="en-GB" noProof="0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77960-3F84-2C5F-071F-08B501CD6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860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5D5C23-F52C-4C07-AEDF-CE3EEA66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028" y="783754"/>
            <a:ext cx="9304436" cy="382299"/>
          </a:xfrm>
        </p:spPr>
        <p:txBody>
          <a:bodyPr>
            <a:normAutofit fontScale="90000"/>
          </a:bodyPr>
          <a:lstStyle/>
          <a:p>
            <a:r>
              <a:rPr lang="en-GB" dirty="0"/>
              <a:t>Copyright note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96F783-B2E4-4F84-A595-F98BB6BFE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2028" y="1303777"/>
            <a:ext cx="9304436" cy="382299"/>
          </a:xfrm>
        </p:spPr>
        <p:txBody>
          <a:bodyPr/>
          <a:lstStyle/>
          <a:p>
            <a:r>
              <a:rPr lang="en-GB" dirty="0">
                <a:solidFill>
                  <a:srgbClr val="CC0066"/>
                </a:solidFill>
              </a:rPr>
              <a:t>Please delete this slide before finalising your presentation!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30032-90B6-4922-B679-C25D8094D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5416" y="5912195"/>
            <a:ext cx="10080000" cy="227777"/>
          </a:xfrm>
        </p:spPr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8F6F7-404D-43E2-9107-FF6785FF3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7CEF6FF5-065A-4DEC-9F8E-BD1B54A86235}"/>
              </a:ext>
            </a:extLst>
          </p:cNvPr>
          <p:cNvSpPr txBox="1">
            <a:spLocks/>
          </p:cNvSpPr>
          <p:nvPr/>
        </p:nvSpPr>
        <p:spPr>
          <a:xfrm>
            <a:off x="1185416" y="2356446"/>
            <a:ext cx="10080000" cy="31977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149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213" indent="-146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b="1" dirty="0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IMPORTANT</a:t>
            </a:r>
            <a:br>
              <a:rPr lang="en-GB" sz="3200" b="1" dirty="0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br>
              <a:rPr lang="en-GB" sz="3200" b="1" dirty="0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presentation templates and all content may only be used for the Open Music Europe project.</a:t>
            </a:r>
          </a:p>
          <a:p>
            <a:pPr algn="ctr"/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logo is CC0 designed by Endre Koronczi</a:t>
            </a:r>
          </a:p>
          <a:p>
            <a:pPr algn="ctr"/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logos of the consortium partners may not be used in a misleading way and they are the properties of the partners themselves</a:t>
            </a: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GB" sz="3200" b="1" noProof="1">
                <a:solidFill>
                  <a:srgbClr val="CC006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presentation draft is © Synyo GmbH</a:t>
            </a: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GB" sz="3200" b="1" noProof="1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GB" sz="3200" dirty="0">
              <a:solidFill>
                <a:srgbClr val="CC006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noProof="0" err="1"/>
              <a:t>xxxxxxxxxxxx</a:t>
            </a:r>
            <a:endParaRPr lang="en-GB" noProof="0"/>
          </a:p>
          <a:p>
            <a:pPr lvl="1"/>
            <a:r>
              <a:rPr lang="en-GB" noProof="0" err="1"/>
              <a:t>xxxxxxxxxx</a:t>
            </a:r>
            <a:endParaRPr lang="en-GB" noProof="0"/>
          </a:p>
          <a:p>
            <a:pPr lvl="1"/>
            <a:r>
              <a:rPr lang="en-GB" noProof="0" err="1"/>
              <a:t>xxxxxxxxxxxxxxx</a:t>
            </a:r>
            <a:endParaRPr lang="en-GB" noProof="0"/>
          </a:p>
          <a:p>
            <a:pPr lvl="1"/>
            <a:r>
              <a:rPr lang="en-GB" noProof="0" err="1"/>
              <a:t>xxxxxxxxxxxxxxxxx</a:t>
            </a:r>
            <a:endParaRPr lang="en-GB" noProof="0"/>
          </a:p>
          <a:p>
            <a:pPr lvl="1"/>
            <a:endParaRPr lang="en-GB" noProof="0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err="1"/>
              <a:t>xxxxxxxxxxxx</a:t>
            </a:r>
            <a:endParaRPr lang="en-GB"/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20FF7-3E23-0AC8-0889-45F7795C8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583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 noProof="0"/>
          </a:p>
          <a:p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8CD17-EDBD-25BC-E543-25DF4667F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073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noProof="0" dirty="0" err="1"/>
              <a:t>xxxxxxxxxxxx</a:t>
            </a:r>
            <a:endParaRPr lang="en-GB" b="1" noProof="0" dirty="0"/>
          </a:p>
          <a:p>
            <a:pPr lvl="1"/>
            <a:r>
              <a:rPr lang="en-GB" noProof="0" dirty="0" err="1"/>
              <a:t>xxxxxxxxxx</a:t>
            </a:r>
            <a:endParaRPr lang="en-GB" noProof="0" dirty="0"/>
          </a:p>
          <a:p>
            <a:pPr lvl="1"/>
            <a:r>
              <a:rPr lang="en-GB" noProof="0" dirty="0" err="1"/>
              <a:t>xxxxxxxxxxxxxxx</a:t>
            </a:r>
            <a:endParaRPr lang="en-GB" noProof="0" dirty="0"/>
          </a:p>
          <a:p>
            <a:pPr lvl="1"/>
            <a:r>
              <a:rPr lang="en-GB" noProof="0" dirty="0" err="1"/>
              <a:t>xxxxxxxxxxxxxxxxx</a:t>
            </a:r>
            <a:endParaRPr lang="en-GB" noProof="0" dirty="0"/>
          </a:p>
          <a:p>
            <a:pPr lvl="1"/>
            <a:endParaRPr lang="en-GB" noProof="0" dirty="0"/>
          </a:p>
          <a:p>
            <a:r>
              <a:rPr lang="en-GB" b="1" dirty="0" err="1"/>
              <a:t>xxxxxxxxxxxx</a:t>
            </a:r>
            <a:endParaRPr lang="en-GB" b="1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 err="1"/>
              <a:t>xxxxxxxxxxxx</a:t>
            </a:r>
            <a:endParaRPr lang="en-GB" b="1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F8074-CA63-DD9D-7BFB-D49155B10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4082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65822FDD-7B22-4717-8E19-2E70936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6" y="444485"/>
            <a:ext cx="8835889" cy="382299"/>
          </a:xfrm>
        </p:spPr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B64CC0F-CD64-486F-B9A9-12C173777B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5166" y="1092672"/>
            <a:ext cx="9311866" cy="224657"/>
          </a:xfrm>
        </p:spPr>
        <p:txBody>
          <a:bodyPr>
            <a:normAutofit fontScale="25000" lnSpcReduction="20000"/>
          </a:bodyPr>
          <a:lstStyle/>
          <a:p>
            <a:endParaRPr lang="en-GB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988532-66B7-618A-A2DA-ABC630B9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22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65822FDD-7B22-4717-8E19-2E70936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6" y="444485"/>
            <a:ext cx="8835889" cy="382299"/>
          </a:xfrm>
        </p:spPr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B64CC0F-CD64-486F-B9A9-12C173777B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5166" y="1092672"/>
            <a:ext cx="9311866" cy="224657"/>
          </a:xfrm>
        </p:spPr>
        <p:txBody>
          <a:bodyPr>
            <a:normAutofit fontScale="25000" lnSpcReduction="20000"/>
          </a:bodyPr>
          <a:lstStyle/>
          <a:p>
            <a:endParaRPr lang="en-GB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4A763-4CBB-FD52-5F8A-D83AA01A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0714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65822FDD-7B22-4717-8E19-2E70936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6" y="444485"/>
            <a:ext cx="8835889" cy="382299"/>
          </a:xfrm>
        </p:spPr>
        <p:txBody>
          <a:bodyPr>
            <a:normAutofit fontScale="90000"/>
          </a:bodyPr>
          <a:lstStyle/>
          <a:p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B64CC0F-CD64-486F-B9A9-12C173777B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5166" y="1092672"/>
            <a:ext cx="9311866" cy="224657"/>
          </a:xfrm>
        </p:spPr>
        <p:txBody>
          <a:bodyPr>
            <a:normAutofit fontScale="25000" lnSpcReduction="20000"/>
          </a:bodyPr>
          <a:lstStyle/>
          <a:p>
            <a:endParaRPr lang="en-GB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DA2CD3-ABF7-4836-1831-46C16D002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5065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43D2B-BC1E-0D50-106E-204906235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3744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E4360E-5F3E-682D-4B5F-D409A0606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181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206071-BE83-1C0D-5F46-1702BCA6F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31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0F7978-6E44-7F6E-6D78-7806A576C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29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446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TO DO: Each WP-Lead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73" y="1490170"/>
            <a:ext cx="10433663" cy="4585166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dirty="0">
                <a:solidFill>
                  <a:srgbClr val="CC0066"/>
                </a:solidFill>
              </a:rPr>
              <a:t>Provide short presentation of the WP that your organisation leads </a:t>
            </a:r>
          </a:p>
          <a:p>
            <a:r>
              <a:rPr lang="en-GB" dirty="0">
                <a:solidFill>
                  <a:srgbClr val="CC0066"/>
                </a:solidFill>
              </a:rPr>
              <a:t>   	       </a:t>
            </a:r>
          </a:p>
          <a:p>
            <a:r>
              <a:rPr lang="en-GB" dirty="0">
                <a:solidFill>
                  <a:srgbClr val="CC0066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CC0066"/>
                </a:solidFill>
              </a:rPr>
              <a:t>Each WP leader has max. 15-20 minutes (!) for the presentation + 10 min. for Q&amp;A</a:t>
            </a:r>
          </a:p>
          <a:p>
            <a:pPr lvl="1"/>
            <a:r>
              <a:rPr lang="en-GB" dirty="0">
                <a:solidFill>
                  <a:srgbClr val="CC0066"/>
                </a:solidFill>
              </a:rPr>
              <a:t>Describe the aim of the WP</a:t>
            </a:r>
          </a:p>
          <a:p>
            <a:pPr lvl="1"/>
            <a:r>
              <a:rPr lang="en-GB" dirty="0">
                <a:solidFill>
                  <a:srgbClr val="CC0066"/>
                </a:solidFill>
              </a:rPr>
              <a:t>Show interconnection of Tasks/Deliverables/Milestones in the WP and with other WPs</a:t>
            </a:r>
          </a:p>
          <a:p>
            <a:pPr lvl="1"/>
            <a:r>
              <a:rPr lang="en-GB" dirty="0">
                <a:solidFill>
                  <a:srgbClr val="CC0066"/>
                </a:solidFill>
              </a:rPr>
              <a:t>Explain which existing know-how and resources in your organisation are of relevance for the WP</a:t>
            </a:r>
          </a:p>
          <a:p>
            <a:pPr lvl="1"/>
            <a:r>
              <a:rPr lang="en-GB" dirty="0">
                <a:solidFill>
                  <a:srgbClr val="CC0066"/>
                </a:solidFill>
              </a:rPr>
              <a:t>Overview of the timeline, involved partners and their efforts</a:t>
            </a:r>
          </a:p>
          <a:p>
            <a:pPr lvl="1"/>
            <a:r>
              <a:rPr lang="en-GB" dirty="0">
                <a:solidFill>
                  <a:srgbClr val="CC0066"/>
                </a:solidFill>
              </a:rPr>
              <a:t>What are the biggest challenges in the WP</a:t>
            </a:r>
          </a:p>
          <a:p>
            <a:pPr lvl="1"/>
            <a:endParaRPr lang="en-GB" dirty="0">
              <a:solidFill>
                <a:srgbClr val="CC006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100" kern="0" dirty="0">
                <a:solidFill>
                  <a:srgbClr val="CC0066"/>
                </a:solidFill>
              </a:rPr>
              <a:t>Collection of questions and main WP outcomes during the presentation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GB" sz="2100" kern="0" dirty="0">
              <a:solidFill>
                <a:srgbClr val="CC006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100" kern="0" dirty="0">
                <a:solidFill>
                  <a:srgbClr val="CC0066"/>
                </a:solidFill>
              </a:rPr>
              <a:t>After the final slide you could find some pre-structured slides in case you want to use them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GB" sz="2100" kern="0" dirty="0">
              <a:solidFill>
                <a:srgbClr val="CC0066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CC0066"/>
                </a:solidFill>
              </a:rPr>
              <a:t>Delete this slide at the end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74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38B32-BC50-2AD4-8438-FFB47C43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670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AA9743-E980-48A8-B83A-7F2777EB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GB" b="1" dirty="0"/>
              <a:t>xxx: </a:t>
            </a:r>
            <a:r>
              <a:rPr lang="en-GB" dirty="0" err="1"/>
              <a:t>xxxxxxxxx</a:t>
            </a:r>
            <a:endParaRPr lang="en-GB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xxx: </a:t>
            </a:r>
            <a:r>
              <a:rPr lang="en-GB" dirty="0" err="1"/>
              <a:t>xxxxxxxxx</a:t>
            </a:r>
            <a:endParaRPr lang="en-GB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xxx: </a:t>
            </a:r>
            <a:r>
              <a:rPr lang="en-GB" dirty="0" err="1"/>
              <a:t>xxxxxxxxx</a:t>
            </a:r>
            <a:endParaRPr lang="en-GB" dirty="0"/>
          </a:p>
          <a:p>
            <a:pPr lvl="1"/>
            <a:r>
              <a:rPr lang="en-GB" dirty="0" err="1"/>
              <a:t>xxxxxxxxxx</a:t>
            </a:r>
            <a:endParaRPr lang="en-GB" dirty="0"/>
          </a:p>
          <a:p>
            <a:pPr lvl="1"/>
            <a:r>
              <a:rPr lang="en-GB" dirty="0" err="1"/>
              <a:t>xxxxxxxxxxxxxxx</a:t>
            </a:r>
            <a:endParaRPr lang="en-GB" dirty="0"/>
          </a:p>
          <a:p>
            <a:pPr lvl="1"/>
            <a:r>
              <a:rPr lang="en-GB" dirty="0" err="1"/>
              <a:t>xxxxxxxxxxxxxxxxx</a:t>
            </a:r>
            <a:endParaRPr lang="en-GB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EC0E4"/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 b="1"/>
              <a:t>xxx: </a:t>
            </a:r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A822D8-EACD-4141-AAE5-3270B9FB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ABF51-C32A-B8EB-CCA7-F5E0B125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79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/>
          </a:solidFill>
        </p:spPr>
        <p:txBody>
          <a:bodyPr>
            <a:normAutofit fontScale="77500" lnSpcReduction="20000"/>
          </a:bodyPr>
          <a:lstStyle/>
          <a:p>
            <a:r>
              <a:rPr lang="en-GB" b="1">
                <a:solidFill>
                  <a:schemeClr val="bg1"/>
                </a:solidFill>
              </a:rPr>
              <a:t>xxxxxxxxx</a:t>
            </a: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50F87-E682-4117-FF20-C496C619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4856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59AEFA-DC2F-4241-9BAC-E1335AD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7AAC8-22CF-43D3-8783-3F5328526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  <a:p>
            <a:pPr lvl="1"/>
            <a:endParaRPr lang="en-GB"/>
          </a:p>
          <a:p>
            <a:r>
              <a:rPr lang="en-GB"/>
              <a:t>xxxxxxxxx</a:t>
            </a:r>
          </a:p>
          <a:p>
            <a:pPr lvl="1"/>
            <a:r>
              <a:rPr lang="en-GB" err="1"/>
              <a:t>xxxxxxxxxx</a:t>
            </a:r>
            <a:endParaRPr lang="en-GB"/>
          </a:p>
          <a:p>
            <a:pPr lvl="1"/>
            <a:r>
              <a:rPr lang="en-GB" err="1"/>
              <a:t>xxxxxxxxxxxxxxx</a:t>
            </a:r>
            <a:endParaRPr lang="en-GB"/>
          </a:p>
          <a:p>
            <a:pPr lvl="1"/>
            <a:r>
              <a:rPr lang="en-GB" err="1"/>
              <a:t>xxxxxxxxxxxxxxxxx</a:t>
            </a:r>
            <a:endParaRPr lang="en-GB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7DB8DB-C499-44C4-9FB8-B0E69EA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/>
          </a:solidFill>
        </p:spPr>
        <p:txBody>
          <a:bodyPr>
            <a:normAutofit fontScale="77500" lnSpcReduction="20000"/>
          </a:bodyPr>
          <a:lstStyle/>
          <a:p>
            <a:r>
              <a:rPr lang="en-GB" b="1">
                <a:solidFill>
                  <a:schemeClr val="bg1"/>
                </a:solidFill>
              </a:rPr>
              <a:t>xxxxxxxxx</a:t>
            </a: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xxxxxxxxx</a:t>
            </a: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err="1">
                <a:solidFill>
                  <a:schemeClr val="bg1"/>
                </a:solidFill>
              </a:rPr>
              <a:t>xxxxxxxxxxxxxxxxx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1B41C-7299-45DA-98C6-6F44EFC1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6B75AE-127F-42F9-9E67-ED3131B82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37355-8A01-ECB1-4CE9-6847EF56B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0026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A0AC-B817-4FE4-9CA8-DE9AA6595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/>
              <a:t>Tables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C5B07-522A-4707-A056-FD5E013A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To be used for structured data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5E19C8-5836-49D2-B3C1-B68C15689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C1775-E5FA-4CFD-A44D-1E517047CD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B44929-7977-4BB5-93D0-6F241ED5B9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507AB-4A84-8934-25FE-B499EC99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470" y="6026083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54917"/>
              </p:ext>
            </p:extLst>
          </p:nvPr>
        </p:nvGraphicFramePr>
        <p:xfrm>
          <a:off x="1319470" y="1445222"/>
          <a:ext cx="10096132" cy="45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33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2524033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2524033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2524033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79828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n-GB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58C1D-DB3D-F5E7-66F6-1D957FEB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1477" y="6026083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2420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2129" y="5806777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91933"/>
              </p:ext>
            </p:extLst>
          </p:nvPr>
        </p:nvGraphicFramePr>
        <p:xfrm>
          <a:off x="1442028" y="1575409"/>
          <a:ext cx="93044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9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2326109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2326109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2326109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30366">
                <a:tc>
                  <a:txBody>
                    <a:bodyPr/>
                    <a:lstStyle/>
                    <a:p>
                      <a:r>
                        <a:rPr lang="en-GB" err="1"/>
                        <a:t>xxxx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xxxx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3036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23B94B-A3E7-48CE-9538-AE61F2121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7766" y="5806777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06211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5485" y="5975642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43256"/>
              </p:ext>
            </p:extLst>
          </p:nvPr>
        </p:nvGraphicFramePr>
        <p:xfrm>
          <a:off x="1195485" y="1492987"/>
          <a:ext cx="10080000" cy="438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65812"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58DC8-6C2E-37DC-5090-2B8C54F5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5411" y="5942196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36279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86936"/>
              </p:ext>
            </p:extLst>
          </p:nvPr>
        </p:nvGraphicFramePr>
        <p:xfrm>
          <a:off x="1055999" y="1374462"/>
          <a:ext cx="10080000" cy="476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66578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88448-051B-66FE-C08E-0163403CB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38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3201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7738" y="6040716"/>
            <a:ext cx="9422286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16678"/>
              </p:ext>
            </p:extLst>
          </p:nvPr>
        </p:nvGraphicFramePr>
        <p:xfrm>
          <a:off x="1015881" y="1510347"/>
          <a:ext cx="10160238" cy="44919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3373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93373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GB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1897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484687-C059-7ACB-E25D-0A780B06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014" y="5972999"/>
            <a:ext cx="682105" cy="227777"/>
          </a:xfrm>
        </p:spPr>
        <p:txBody>
          <a:bodyPr/>
          <a:lstStyle/>
          <a:p>
            <a:fld id="{7D8F40E6-5147-4048-8648-74966E0AD208}" type="slidenum">
              <a:rPr lang="en-GB" noProof="0" smtClean="0"/>
              <a:pPr/>
              <a:t>39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10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WPx: Objectives and outcomes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noProof="0" dirty="0"/>
              <a:t>Objectives of the work package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endParaRPr lang="en-GB" noProof="0" dirty="0"/>
          </a:p>
          <a:p>
            <a:r>
              <a:rPr lang="en-GB" b="1" dirty="0"/>
              <a:t>Outcomes of the work package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6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9871" y="5978648"/>
            <a:ext cx="10080000" cy="227777"/>
          </a:xfrm>
        </p:spPr>
        <p:txBody>
          <a:bodyPr/>
          <a:lstStyle/>
          <a:p>
            <a:r>
              <a:rPr lang="en-GB" noProof="0" dirty="0"/>
              <a:t>Open Music Europe | WP Presentation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429F180-D0E3-441D-98BA-F87B6886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178"/>
              </p:ext>
            </p:extLst>
          </p:nvPr>
        </p:nvGraphicFramePr>
        <p:xfrm>
          <a:off x="1056000" y="1589528"/>
          <a:ext cx="10080000" cy="438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57401">
                <a:tc>
                  <a:txBody>
                    <a:bodyPr/>
                    <a:lstStyle/>
                    <a:p>
                      <a:r>
                        <a:rPr lang="en-GB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97486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6116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21633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63041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67100"/>
                  </a:ext>
                </a:extLst>
              </a:tr>
              <a:tr h="35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Data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13542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8F745-18CD-E0E9-60C1-9BD6B0E3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40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253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WPx: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noProof="0" dirty="0" err="1"/>
              <a:t>Tx.x</a:t>
            </a:r>
            <a:r>
              <a:rPr lang="en-GB" b="1" noProof="0" dirty="0"/>
              <a:t> </a:t>
            </a:r>
            <a:r>
              <a:rPr lang="en-GB" noProof="0" dirty="0"/>
              <a:t>Task name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endParaRPr lang="en-GB" noProof="0" dirty="0"/>
          </a:p>
          <a:p>
            <a:r>
              <a:rPr lang="en-GB" b="1" noProof="0" dirty="0" err="1"/>
              <a:t>Tx.x</a:t>
            </a:r>
            <a:r>
              <a:rPr lang="en-GB" b="1" noProof="0" dirty="0"/>
              <a:t> </a:t>
            </a:r>
            <a:r>
              <a:rPr lang="en-GB" noProof="0" dirty="0"/>
              <a:t>Task name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endParaRPr lang="en-GB" dirty="0"/>
          </a:p>
          <a:p>
            <a:r>
              <a:rPr lang="en-GB" b="1" noProof="0" dirty="0" err="1"/>
              <a:t>Tx.x</a:t>
            </a:r>
            <a:r>
              <a:rPr lang="en-GB" b="1" noProof="0" dirty="0"/>
              <a:t> </a:t>
            </a:r>
            <a:r>
              <a:rPr lang="en-GB" noProof="0" dirty="0"/>
              <a:t>Task name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  <a:p>
            <a:pPr lvl="1"/>
            <a:r>
              <a:rPr lang="en-GB" noProof="0" dirty="0"/>
              <a:t>…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7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WPx: Deliverables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noProof="0"/>
              <a:t>Dx.x </a:t>
            </a:r>
            <a:r>
              <a:rPr lang="en-GB" noProof="0"/>
              <a:t>Deliverable name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endParaRPr lang="en-GB" noProof="0"/>
          </a:p>
          <a:p>
            <a:r>
              <a:rPr lang="en-GB" b="1" noProof="0"/>
              <a:t>Dx.x </a:t>
            </a:r>
            <a:r>
              <a:rPr lang="en-GB" noProof="0"/>
              <a:t>Deliverable name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endParaRPr lang="en-GB"/>
          </a:p>
          <a:p>
            <a:r>
              <a:rPr lang="en-GB" b="1" noProof="0"/>
              <a:t>Dx.x </a:t>
            </a:r>
            <a:r>
              <a:rPr lang="en-GB" noProof="0"/>
              <a:t>Deliverable name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</a:p>
          <a:p>
            <a:pPr lvl="1"/>
            <a:r>
              <a:rPr lang="en-GB" noProof="0"/>
              <a:t>…</a:t>
            </a:r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A404-087B-46F9-8E40-9A3423D1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WPx: Deliverables, effort, milestones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D800F-ED05-452A-8FAC-9186450C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A1A7-E764-43D3-BFD4-28C5D5F8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336CA2-8BEA-4BC4-9E97-DA628546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noProof="0" smtClean="0"/>
              <a:pPr/>
              <a:t>7</a:t>
            </a:fld>
            <a:endParaRPr lang="en-GB" noProof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67FD40A-292A-4F20-9F02-375C25FC4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68539"/>
              </p:ext>
            </p:extLst>
          </p:nvPr>
        </p:nvGraphicFramePr>
        <p:xfrm>
          <a:off x="1055999" y="1393275"/>
          <a:ext cx="10080001" cy="46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2521">
                  <a:extLst>
                    <a:ext uri="{9D8B030D-6E8A-4147-A177-3AD203B41FA5}">
                      <a16:colId xmlns:a16="http://schemas.microsoft.com/office/drawing/2014/main" val="2418345175"/>
                    </a:ext>
                  </a:extLst>
                </a:gridCol>
                <a:gridCol w="4901948">
                  <a:extLst>
                    <a:ext uri="{9D8B030D-6E8A-4147-A177-3AD203B41FA5}">
                      <a16:colId xmlns:a16="http://schemas.microsoft.com/office/drawing/2014/main" val="2257305801"/>
                    </a:ext>
                  </a:extLst>
                </a:gridCol>
                <a:gridCol w="1283372">
                  <a:extLst>
                    <a:ext uri="{9D8B030D-6E8A-4147-A177-3AD203B41FA5}">
                      <a16:colId xmlns:a16="http://schemas.microsoft.com/office/drawing/2014/main" val="1648818167"/>
                    </a:ext>
                  </a:extLst>
                </a:gridCol>
                <a:gridCol w="1028242">
                  <a:extLst>
                    <a:ext uri="{9D8B030D-6E8A-4147-A177-3AD203B41FA5}">
                      <a16:colId xmlns:a16="http://schemas.microsoft.com/office/drawing/2014/main" val="4102064549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1273997615"/>
                    </a:ext>
                  </a:extLst>
                </a:gridCol>
                <a:gridCol w="1320807">
                  <a:extLst>
                    <a:ext uri="{9D8B030D-6E8A-4147-A177-3AD203B41FA5}">
                      <a16:colId xmlns:a16="http://schemas.microsoft.com/office/drawing/2014/main" val="271403606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Lead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Delivery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Title of the deliverable…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ACRONYM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R/O/DEC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PU/SEN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01.01.2022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028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735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38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62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90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870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92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22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6239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50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14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AT" sz="140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Dx.x</a:t>
                      </a:r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30563"/>
                  </a:ext>
                </a:extLst>
              </a:tr>
            </a:tbl>
          </a:graphicData>
        </a:graphic>
      </p:graphicFrame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AABF5FF8-C18B-9A42-AEF5-87F752EF15BD}"/>
              </a:ext>
            </a:extLst>
          </p:cNvPr>
          <p:cNvSpPr txBox="1">
            <a:spLocks/>
          </p:cNvSpPr>
          <p:nvPr/>
        </p:nvSpPr>
        <p:spPr>
          <a:xfrm>
            <a:off x="1055998" y="1033275"/>
            <a:ext cx="10080000" cy="2840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149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213" indent="-146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Deliverables</a:t>
            </a:r>
            <a:endParaRPr lang="en-GB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WPx</a:t>
            </a:r>
            <a:r>
              <a:rPr lang="en-GB" noProof="0" dirty="0"/>
              <a:t>: Methodology &amp;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xxxxxxxxxxxxxxxx</a:t>
            </a:r>
            <a:endParaRPr lang="en-GB" dirty="0"/>
          </a:p>
          <a:p>
            <a:endParaRPr lang="en-GB" noProof="0" dirty="0"/>
          </a:p>
          <a:p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7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215-176B-48F3-8EA7-0B8FD213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noProof="0" dirty="0" err="1"/>
              <a:t>WPx</a:t>
            </a:r>
            <a:r>
              <a:rPr lang="en-GB" sz="3200" noProof="0" dirty="0"/>
              <a:t>: Existing know how and resources in our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3B957-FA14-425F-B6FF-2B7BC116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</a:t>
            </a:r>
            <a:endParaRPr lang="en-GB" dirty="0"/>
          </a:p>
          <a:p>
            <a:endParaRPr lang="en-GB" noProof="0" dirty="0"/>
          </a:p>
          <a:p>
            <a:r>
              <a:rPr lang="en-GB" dirty="0" err="1"/>
              <a:t>xxxxxxxxxxxxxxxx</a:t>
            </a:r>
            <a:endParaRPr lang="en-GB" dirty="0"/>
          </a:p>
          <a:p>
            <a:endParaRPr lang="en-GB" noProof="0" dirty="0"/>
          </a:p>
          <a:p>
            <a:r>
              <a:rPr lang="en-GB" noProof="0" dirty="0" err="1"/>
              <a:t>xxxxxxxxxxx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C4B38-D310-4ABD-9A5C-AC00DBE27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31D21-9318-4F00-B6EF-E32C3FF1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Open Music Europe | WP Presentation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F9807-20B4-4C79-900A-9F9D4D93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F40E6-5147-4048-8648-74966E0AD20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26011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">
  <a:themeElements>
    <a:clrScheme name="OpenMuse">
      <a:dk1>
        <a:srgbClr val="393939"/>
      </a:dk1>
      <a:lt1>
        <a:sysClr val="window" lastClr="FFFFFF"/>
      </a:lt1>
      <a:dk2>
        <a:srgbClr val="412312"/>
      </a:dk2>
      <a:lt2>
        <a:srgbClr val="E7E6E6"/>
      </a:lt2>
      <a:accent1>
        <a:srgbClr val="00348A"/>
      </a:accent1>
      <a:accent2>
        <a:srgbClr val="DB001C"/>
      </a:accent2>
      <a:accent3>
        <a:srgbClr val="4EC0E4"/>
      </a:accent3>
      <a:accent4>
        <a:srgbClr val="3EA135"/>
      </a:accent4>
      <a:accent5>
        <a:srgbClr val="BAC619"/>
      </a:accent5>
      <a:accent6>
        <a:srgbClr val="00843A"/>
      </a:accent6>
      <a:hlink>
        <a:srgbClr val="007CBB"/>
      </a:hlink>
      <a:folHlink>
        <a:srgbClr val="4E115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1195</Words>
  <Application>Microsoft Office PowerPoint</Application>
  <PresentationFormat>Widescreen</PresentationFormat>
  <Paragraphs>682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Roboto</vt:lpstr>
      <vt:lpstr>Roboto </vt:lpstr>
      <vt:lpstr>Roboto Black</vt:lpstr>
      <vt:lpstr>Roboto Condensed</vt:lpstr>
      <vt:lpstr>Verdana</vt:lpstr>
      <vt:lpstr>Wingdings</vt:lpstr>
      <vt:lpstr>Project</vt:lpstr>
      <vt:lpstr>WPx: Name of the work package</vt:lpstr>
      <vt:lpstr>Copyright note</vt:lpstr>
      <vt:lpstr>TO DO: Each WP-Lead</vt:lpstr>
      <vt:lpstr>WPx: Objectives and outcomes</vt:lpstr>
      <vt:lpstr>WPx: Tasks</vt:lpstr>
      <vt:lpstr>WPx: Deliverables</vt:lpstr>
      <vt:lpstr>WPx: Deliverables, effort, milestones</vt:lpstr>
      <vt:lpstr>WPx: Methodology &amp; approach</vt:lpstr>
      <vt:lpstr>WPx: Existing know how and resources in our organisation</vt:lpstr>
      <vt:lpstr>WPx: Challenges</vt:lpstr>
      <vt:lpstr>WPx: Next steps</vt:lpstr>
      <vt:lpstr>WPx: Discussion</vt:lpstr>
      <vt:lpstr>WPx: Open questions</vt:lpstr>
      <vt:lpstr>PowerPoint Presentation</vt:lpstr>
      <vt:lpstr>PowerPoint Presentation</vt:lpstr>
      <vt:lpstr>How to change the slide layout</vt:lpstr>
      <vt:lpstr>How to change the footer line</vt:lpstr>
      <vt:lpstr>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Company>SYNYO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MELCAYA Presentation</dc:title>
  <dc:creator>SYNYO</dc:creator>
  <cp:keywords>Open Muisc Europe;music.dataobservatory.eu</cp:keywords>
  <cp:lastModifiedBy>Daniel Antal</cp:lastModifiedBy>
  <cp:revision>153</cp:revision>
  <dcterms:created xsi:type="dcterms:W3CDTF">2019-05-16T10:14:01Z</dcterms:created>
  <dcterms:modified xsi:type="dcterms:W3CDTF">2023-03-25T01:42:58Z</dcterms:modified>
</cp:coreProperties>
</file>