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14" r:id="rId3"/>
    <p:sldId id="340" r:id="rId4"/>
    <p:sldId id="341"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AA314"/>
    <a:srgbClr val="FF33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9" autoAdjust="0"/>
    <p:restoredTop sz="95332" autoAdjust="0"/>
  </p:normalViewPr>
  <p:slideViewPr>
    <p:cSldViewPr snapToGrid="0">
      <p:cViewPr varScale="1">
        <p:scale>
          <a:sx n="82" d="100"/>
          <a:sy n="82" d="100"/>
        </p:scale>
        <p:origin x="4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4AB5-20B9-4FE7-A11A-B6392242890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4A111-C896-4B0B-A8E1-7A3275BFA8B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4A111-C896-4B0B-A8E1-7A3275BFA8B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A5EC7E2-EC41-4078-A08D-E4978FB42C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5EC7E2-EC41-4078-A08D-E4978FB42C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5EC7E2-EC41-4078-A08D-E4978FB42C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5EC7E2-EC41-4078-A08D-E4978FB42C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A5EC7E2-EC41-4078-A08D-E4978FB42C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5EC7E2-EC41-4078-A08D-E4978FB42CF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A5EC7E2-EC41-4078-A08D-E4978FB42CF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A5EC7E2-EC41-4078-A08D-E4978FB42CF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EC7E2-EC41-4078-A08D-E4978FB42CF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A5EC7E2-EC41-4078-A08D-E4978FB42CF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A5EC7E2-EC41-4078-A08D-E4978FB42CF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EC7E2-EC41-4078-A08D-E4978FB42CF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1C70E-FDF9-41B1-B47C-158DC69DBF3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510945" y="5434913"/>
            <a:ext cx="2979906" cy="954107"/>
          </a:xfrm>
          <a:prstGeom prst="rect">
            <a:avLst/>
          </a:prstGeom>
        </p:spPr>
        <p:txBody>
          <a:bodyPr wrap="square">
            <a:spAutoFit/>
          </a:bodyPr>
          <a:lstStyle/>
          <a:p>
            <a:r>
              <a:rPr lang="en-US" sz="3600" b="1" dirty="0">
                <a:solidFill>
                  <a:schemeClr val="bg1"/>
                </a:solidFill>
                <a:latin typeface="+mj-lt"/>
              </a:rPr>
              <a:t>Phoenix Global</a:t>
            </a:r>
            <a:endParaRPr lang="en-US" sz="3600" b="1" dirty="0">
              <a:solidFill>
                <a:schemeClr val="bg1"/>
              </a:solidFill>
              <a:latin typeface="+mj-lt"/>
            </a:endParaRPr>
          </a:p>
          <a:p>
            <a:r>
              <a:rPr lang="en-US" sz="2000" b="1" dirty="0">
                <a:solidFill>
                  <a:schemeClr val="bg1"/>
                </a:solidFill>
                <a:latin typeface="+mj-lt"/>
              </a:rPr>
              <a:t>A One-stop Career Catalyst</a:t>
            </a:r>
            <a:endParaRPr lang="en-US" sz="2000" dirty="0">
              <a:solidFill>
                <a:schemeClr val="bg1"/>
              </a:solidFill>
              <a:latin typeface="+mj-lt"/>
            </a:endParaRPr>
          </a:p>
        </p:txBody>
      </p:sp>
      <p:sp>
        <p:nvSpPr>
          <p:cNvPr id="9" name="Rectangle 8"/>
          <p:cNvSpPr/>
          <p:nvPr/>
        </p:nvSpPr>
        <p:spPr>
          <a:xfrm>
            <a:off x="0" y="4028614"/>
            <a:ext cx="12192000" cy="2838096"/>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ctr"/>
          <a:lstStyle/>
          <a:p>
            <a:pPr lvl="1"/>
            <a:endParaRPr lang="en-US" b="1" dirty="0">
              <a:ea typeface="FZYaoTi" panose="02010601030101010101"/>
            </a:endParaRPr>
          </a:p>
          <a:p>
            <a:pPr lvl="1"/>
            <a:r>
              <a:rPr lang="en-US" b="1" dirty="0">
                <a:ea typeface="FZYaoTi" panose="02010601030101010101"/>
              </a:rPr>
              <a:t>Phoenix Global Consulting</a:t>
            </a:r>
            <a:endParaRPr lang="en-US" b="1" dirty="0">
              <a:ea typeface="FZYaoTi" panose="02010601030101010101"/>
            </a:endParaRPr>
          </a:p>
          <a:p>
            <a:pPr lvl="1"/>
            <a:r>
              <a:rPr lang="en-US" b="1" dirty="0">
                <a:ea typeface="FZYaoTi" panose="02010601030101010101"/>
              </a:rPr>
              <a:t>Analytics Case</a:t>
            </a:r>
            <a:endParaRPr lang="en-US" b="1" dirty="0">
              <a:ea typeface="FZYaoTi" panose="02010601030101010101"/>
            </a:endParaRPr>
          </a:p>
          <a:p>
            <a:pPr lvl="1"/>
            <a:endParaRPr lang="en-US" b="1" dirty="0">
              <a:ea typeface="FZYaoTi" panose="02010601030101010101"/>
            </a:endParaRPr>
          </a:p>
          <a:p>
            <a:pPr lvl="1"/>
            <a:endParaRPr lang="en-US" b="1" dirty="0">
              <a:ea typeface="FZYaoTi" panose="02010601030101010101"/>
            </a:endParaRPr>
          </a:p>
          <a:p>
            <a:pPr lvl="1"/>
            <a:endParaRPr lang="en-US" b="1" dirty="0">
              <a:ea typeface="FZYaoTi" panose="02010601030101010101"/>
            </a:endParaRPr>
          </a:p>
          <a:p>
            <a:pPr lvl="1"/>
            <a:r>
              <a:rPr lang="en-US" b="1" dirty="0">
                <a:ea typeface="FZYaoTi" panose="02010601030101010101"/>
              </a:rPr>
              <a:t>2022</a:t>
            </a:r>
            <a:endParaRPr lang="en-US" sz="1100" b="1" dirty="0">
              <a:ea typeface="FZYaoTi" panose="02010601030101010101"/>
            </a:endParaRPr>
          </a:p>
        </p:txBody>
      </p:sp>
      <p:sp>
        <p:nvSpPr>
          <p:cNvPr id="11" name="TextBox 10"/>
          <p:cNvSpPr txBox="1"/>
          <p:nvPr/>
        </p:nvSpPr>
        <p:spPr>
          <a:xfrm>
            <a:off x="479587" y="3105834"/>
            <a:ext cx="6116278" cy="369332"/>
          </a:xfrm>
          <a:prstGeom prst="rect">
            <a:avLst/>
          </a:prstGeom>
          <a:noFill/>
        </p:spPr>
        <p:txBody>
          <a:bodyPr wrap="square" rtlCol="0">
            <a:spAutoFit/>
          </a:bodyPr>
          <a:lstStyle/>
          <a:p>
            <a:r>
              <a:rPr lang="en-US" b="1" dirty="0">
                <a:solidFill>
                  <a:schemeClr val="tx1">
                    <a:lumMod val="65000"/>
                    <a:lumOff val="35000"/>
                  </a:schemeClr>
                </a:solidFill>
                <a:latin typeface="Corbel Light" panose="020B0303020204020204" pitchFamily="34" charset="0"/>
              </a:rPr>
              <a:t>Data Monetization</a:t>
            </a:r>
            <a:endParaRPr lang="en-US" b="1" dirty="0">
              <a:solidFill>
                <a:schemeClr val="tx1">
                  <a:lumMod val="65000"/>
                  <a:lumOff val="35000"/>
                </a:schemeClr>
              </a:solidFill>
              <a:latin typeface="Corbel Light" panose="020B0303020204020204" pitchFamily="34" charset="0"/>
            </a:endParaRPr>
          </a:p>
        </p:txBody>
      </p:sp>
      <p:sp>
        <p:nvSpPr>
          <p:cNvPr id="13" name="Rectangle 12"/>
          <p:cNvSpPr/>
          <p:nvPr/>
        </p:nvSpPr>
        <p:spPr>
          <a:xfrm>
            <a:off x="0" y="1428"/>
            <a:ext cx="12192000" cy="88226"/>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4898" y="813842"/>
            <a:ext cx="2007005" cy="1565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0"/>
            <a:ext cx="12192000" cy="1199463"/>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b="1" dirty="0">
                <a:solidFill>
                  <a:schemeClr val="bg1"/>
                </a:solidFill>
                <a:latin typeface="方正姚体" panose="02010601030101010101" pitchFamily="2" charset="-122"/>
              </a:rPr>
              <a:t>Case Background</a:t>
            </a:r>
            <a:endParaRPr lang="en-US" altLang="zh-CN" sz="2400" b="1" dirty="0">
              <a:solidFill>
                <a:schemeClr val="bg1"/>
              </a:solidFill>
              <a:latin typeface="方正姚体" panose="02010601030101010101" pitchFamily="2" charset="-122"/>
            </a:endParaRPr>
          </a:p>
        </p:txBody>
      </p:sp>
      <p:sp>
        <p:nvSpPr>
          <p:cNvPr id="75" name="Rectangle 74"/>
          <p:cNvSpPr/>
          <p:nvPr/>
        </p:nvSpPr>
        <p:spPr>
          <a:xfrm>
            <a:off x="0" y="6761164"/>
            <a:ext cx="12192000" cy="100252"/>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4191" y="247402"/>
            <a:ext cx="799514" cy="623621"/>
          </a:xfrm>
          <a:prstGeom prst="rect">
            <a:avLst/>
          </a:prstGeom>
        </p:spPr>
      </p:pic>
      <p:sp>
        <p:nvSpPr>
          <p:cNvPr id="8" name="TextBox 7"/>
          <p:cNvSpPr txBox="1"/>
          <p:nvPr/>
        </p:nvSpPr>
        <p:spPr>
          <a:xfrm>
            <a:off x="702129" y="3429000"/>
            <a:ext cx="10709209" cy="3138170"/>
          </a:xfrm>
          <a:prstGeom prst="rect">
            <a:avLst/>
          </a:prstGeom>
          <a:noFill/>
        </p:spPr>
        <p:txBody>
          <a:bodyPr wrap="square" numCol="3">
            <a:spAutoFit/>
          </a:bodyPr>
          <a:lstStyle/>
          <a:p>
            <a:pPr marL="285750" indent="-285750">
              <a:buFont typeface="Arial" panose="020B0604020202020204" pitchFamily="34" charset="0"/>
              <a:buChar char="•"/>
            </a:pPr>
            <a:r>
              <a:rPr lang="en-US" dirty="0"/>
              <a:t>State of Residence</a:t>
            </a:r>
            <a:endParaRPr lang="en-US" dirty="0"/>
          </a:p>
          <a:p>
            <a:pPr marL="285750" indent="-285750">
              <a:buFont typeface="Arial" panose="020B0604020202020204" pitchFamily="34" charset="0"/>
              <a:buChar char="•"/>
            </a:pPr>
            <a:r>
              <a:rPr lang="en-US" dirty="0"/>
              <a:t>Length of </a:t>
            </a:r>
            <a:r>
              <a:rPr lang="en-US" dirty="0" err="1"/>
              <a:t>Customership</a:t>
            </a:r>
            <a:endParaRPr lang="en-US" dirty="0"/>
          </a:p>
          <a:p>
            <a:pPr marL="285750" indent="-285750">
              <a:buFont typeface="Arial" panose="020B0604020202020204" pitchFamily="34" charset="0"/>
              <a:buChar char="•"/>
            </a:pPr>
            <a:r>
              <a:rPr lang="en-US" dirty="0"/>
              <a:t>Area code</a:t>
            </a:r>
            <a:endParaRPr lang="en-US" dirty="0"/>
          </a:p>
          <a:p>
            <a:pPr marL="285750" indent="-285750">
              <a:buFont typeface="Arial" panose="020B0604020202020204" pitchFamily="34" charset="0"/>
              <a:buChar char="•"/>
            </a:pPr>
            <a:r>
              <a:rPr lang="en-US" dirty="0"/>
              <a:t>Phone number</a:t>
            </a:r>
            <a:endParaRPr lang="en-US" dirty="0"/>
          </a:p>
          <a:p>
            <a:pPr marL="285750" indent="-285750">
              <a:buFont typeface="Arial" panose="020B0604020202020204" pitchFamily="34" charset="0"/>
              <a:buChar char="•"/>
            </a:pPr>
            <a:r>
              <a:rPr lang="en-US" dirty="0"/>
              <a:t>International plan</a:t>
            </a:r>
            <a:endParaRPr lang="en-US" dirty="0"/>
          </a:p>
          <a:p>
            <a:pPr marL="285750" indent="-285750">
              <a:buFont typeface="Arial" panose="020B0604020202020204" pitchFamily="34" charset="0"/>
              <a:buChar char="•"/>
            </a:pPr>
            <a:r>
              <a:rPr lang="en-US" dirty="0"/>
              <a:t>Voice mail plan</a:t>
            </a:r>
            <a:endParaRPr lang="en-US" dirty="0"/>
          </a:p>
          <a:p>
            <a:pPr marL="285750" indent="-285750">
              <a:buFont typeface="Arial" panose="020B0604020202020204" pitchFamily="34" charset="0"/>
              <a:buChar char="•"/>
            </a:pPr>
            <a:r>
              <a:rPr lang="en-US" dirty="0"/>
              <a:t>Number of voice mail messages</a:t>
            </a:r>
            <a:endParaRPr lang="en-US" dirty="0"/>
          </a:p>
          <a:p>
            <a:pPr marL="285750" indent="-285750">
              <a:buFont typeface="Arial" panose="020B0604020202020204" pitchFamily="34" charset="0"/>
              <a:buChar char="•"/>
            </a:pPr>
            <a:r>
              <a:rPr lang="en-US" dirty="0"/>
              <a:t>Total day minutes</a:t>
            </a:r>
            <a:endParaRPr lang="en-US" dirty="0"/>
          </a:p>
          <a:p>
            <a:pPr marL="285750" indent="-285750">
              <a:buFont typeface="Arial" panose="020B0604020202020204" pitchFamily="34" charset="0"/>
              <a:buChar char="•"/>
            </a:pPr>
            <a:r>
              <a:rPr lang="en-US" dirty="0"/>
              <a:t>Total day calls</a:t>
            </a:r>
            <a:endParaRPr lang="en-US" dirty="0"/>
          </a:p>
          <a:p>
            <a:pPr marL="285750" indent="-285750">
              <a:buFont typeface="Arial" panose="020B0604020202020204" pitchFamily="34" charset="0"/>
              <a:buChar char="•"/>
            </a:pPr>
            <a:r>
              <a:rPr lang="en-US" dirty="0"/>
              <a:t>Total day charge</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702129" y="1520715"/>
            <a:ext cx="10709209" cy="1754326"/>
          </a:xfrm>
          <a:prstGeom prst="rect">
            <a:avLst/>
          </a:prstGeom>
          <a:noFill/>
        </p:spPr>
        <p:txBody>
          <a:bodyPr wrap="square" numCol="1">
            <a:spAutoFit/>
          </a:bodyPr>
          <a:lstStyle/>
          <a:p>
            <a:pPr algn="just"/>
            <a:r>
              <a:rPr lang="en-US" b="0" i="0" dirty="0">
                <a:solidFill>
                  <a:srgbClr val="323E48"/>
                </a:solidFill>
                <a:effectLst/>
                <a:latin typeface="Source Sans Pro" panose="020B0503030403020204" pitchFamily="34" charset="0"/>
              </a:rPr>
              <a:t>Phoenix Global </a:t>
            </a:r>
            <a:r>
              <a:rPr lang="en-US" dirty="0">
                <a:solidFill>
                  <a:srgbClr val="323E48"/>
                </a:solidFill>
                <a:latin typeface="Source Sans Pro" panose="020B0503030403020204" pitchFamily="34" charset="0"/>
              </a:rPr>
              <a:t>Consulting has been approached by ABC Telecommunications Corporation, one of the leading telecom companies in the USA to solve a burning issue at their organization: </a:t>
            </a:r>
            <a:r>
              <a:rPr lang="en-US" b="0" i="0" dirty="0">
                <a:solidFill>
                  <a:srgbClr val="323E48"/>
                </a:solidFill>
                <a:effectLst/>
                <a:latin typeface="Source Sans Pro" panose="020B0503030403020204" pitchFamily="34" charset="0"/>
              </a:rPr>
              <a:t>Data monetization. </a:t>
            </a:r>
            <a:r>
              <a:rPr lang="en-US" dirty="0">
                <a:solidFill>
                  <a:srgbClr val="323E48"/>
                </a:solidFill>
                <a:latin typeface="Source Sans Pro" panose="020B0503030403020204" pitchFamily="34" charset="0"/>
              </a:rPr>
              <a:t>The CIO of the Company is worried that while they have been doing well in terms of acquiring new customers and servicing them with world class infrastructure, ABC is unable to </a:t>
            </a:r>
            <a:r>
              <a:rPr lang="en-US" dirty="0">
                <a:solidFill>
                  <a:srgbClr val="323E48"/>
                </a:solidFill>
                <a:highlight>
                  <a:srgbClr val="FFFF00"/>
                </a:highlight>
                <a:latin typeface="Source Sans Pro" panose="020B0503030403020204" pitchFamily="34" charset="0"/>
              </a:rPr>
              <a:t>make use of huge data of their customers to make business decisions</a:t>
            </a:r>
            <a:r>
              <a:rPr lang="en-US" dirty="0">
                <a:solidFill>
                  <a:srgbClr val="323E48"/>
                </a:solidFill>
                <a:latin typeface="Source Sans Pro" panose="020B0503030403020204" pitchFamily="34" charset="0"/>
              </a:rPr>
              <a:t> </a:t>
            </a:r>
            <a:r>
              <a:rPr lang="en-US" b="0" i="0" dirty="0">
                <a:solidFill>
                  <a:srgbClr val="323E48"/>
                </a:solidFill>
                <a:effectLst/>
                <a:latin typeface="Source Sans Pro" panose="020B0503030403020204" pitchFamily="34" charset="0"/>
              </a:rPr>
              <a:t>to create a measurable economic benefit - increased revenue or reduced expenses as a result of monetizing this data.</a:t>
            </a:r>
            <a:r>
              <a:rPr lang="en-US" dirty="0">
                <a:solidFill>
                  <a:srgbClr val="323E48"/>
                </a:solidFill>
                <a:latin typeface="Source Sans Pro" panose="020B0503030403020204" pitchFamily="34" charset="0"/>
              </a:rPr>
              <a:t> Sample parameters are given below for your reference:</a:t>
            </a:r>
            <a:endParaRPr lang="en-US" b="0" i="0" dirty="0">
              <a:solidFill>
                <a:srgbClr val="323E48"/>
              </a:solidFill>
              <a:effectLst/>
              <a:latin typeface="Source Sans Pro" panose="020B0503030403020204" pitchFamily="34" charset="0"/>
            </a:endParaRPr>
          </a:p>
        </p:txBody>
      </p:sp>
      <p:sp>
        <p:nvSpPr>
          <p:cNvPr id="11" name="TextBox 10"/>
          <p:cNvSpPr txBox="1"/>
          <p:nvPr/>
        </p:nvSpPr>
        <p:spPr>
          <a:xfrm>
            <a:off x="741498" y="6321048"/>
            <a:ext cx="10709209" cy="369332"/>
          </a:xfrm>
          <a:prstGeom prst="rect">
            <a:avLst/>
          </a:prstGeom>
          <a:noFill/>
        </p:spPr>
        <p:txBody>
          <a:bodyPr wrap="square" numCol="1">
            <a:spAutoFit/>
          </a:bodyPr>
          <a:lstStyle/>
          <a:p>
            <a:pPr algn="just"/>
            <a:r>
              <a:rPr lang="en-US" b="0" i="0" dirty="0">
                <a:solidFill>
                  <a:srgbClr val="323E48"/>
                </a:solidFill>
                <a:effectLst/>
                <a:latin typeface="Source Sans Pro" panose="020B0503030403020204" pitchFamily="34" charset="0"/>
              </a:rPr>
              <a:t>A sample dataset is also provided for your </a:t>
            </a:r>
            <a:r>
              <a:rPr lang="en-US" dirty="0">
                <a:solidFill>
                  <a:srgbClr val="323E48"/>
                </a:solidFill>
                <a:latin typeface="Source Sans Pro" panose="020B0503030403020204" pitchFamily="34" charset="0"/>
              </a:rPr>
              <a:t>understanding (Source: Kaggle)</a:t>
            </a:r>
            <a:endParaRPr lang="en-US" b="0" i="0" dirty="0">
              <a:solidFill>
                <a:srgbClr val="323E48"/>
              </a:solidFill>
              <a:effectLst/>
              <a:latin typeface="Source Sans Pro" panose="020B0503030403020204" pitchFamily="34" charset="0"/>
            </a:endParaRPr>
          </a:p>
        </p:txBody>
      </p:sp>
      <p:sp>
        <p:nvSpPr>
          <p:cNvPr id="3" name="Text Box 2"/>
          <p:cNvSpPr txBox="1"/>
          <p:nvPr/>
        </p:nvSpPr>
        <p:spPr>
          <a:xfrm>
            <a:off x="4118610" y="3275330"/>
            <a:ext cx="4947285" cy="3415030"/>
          </a:xfrm>
          <a:prstGeom prst="rect">
            <a:avLst/>
          </a:prstGeom>
          <a:noFill/>
        </p:spPr>
        <p:txBody>
          <a:bodyPr wrap="square" rtlCol="0">
            <a:spAutoFit/>
          </a:bodyPr>
          <a:p>
            <a:pPr marL="285750" indent="-285750">
              <a:buFont typeface="Arial" panose="020B0604020202020204" pitchFamily="34" charset="0"/>
              <a:buChar char="•"/>
            </a:pPr>
            <a:r>
              <a:rPr lang="en-US" dirty="0">
                <a:sym typeface="+mn-ea"/>
              </a:rPr>
              <a:t>Total evening minutes</a:t>
            </a:r>
            <a:endParaRPr lang="en-US" dirty="0"/>
          </a:p>
          <a:p>
            <a:pPr marL="285750" indent="-285750">
              <a:buFont typeface="Arial" panose="020B0604020202020204" pitchFamily="34" charset="0"/>
              <a:buChar char="•"/>
            </a:pPr>
            <a:r>
              <a:rPr lang="en-US" dirty="0">
                <a:sym typeface="+mn-ea"/>
              </a:rPr>
              <a:t>Total evening calls</a:t>
            </a:r>
            <a:endParaRPr lang="en-US" dirty="0"/>
          </a:p>
          <a:p>
            <a:pPr marL="285750" indent="-285750">
              <a:buFont typeface="Arial" panose="020B0604020202020204" pitchFamily="34" charset="0"/>
              <a:buChar char="•"/>
            </a:pPr>
            <a:r>
              <a:rPr lang="en-US" dirty="0">
                <a:sym typeface="+mn-ea"/>
              </a:rPr>
              <a:t>Total evening charge</a:t>
            </a:r>
            <a:endParaRPr lang="en-US" dirty="0"/>
          </a:p>
          <a:p>
            <a:pPr marL="285750" indent="-285750">
              <a:buFont typeface="Arial" panose="020B0604020202020204" pitchFamily="34" charset="0"/>
              <a:buChar char="•"/>
            </a:pPr>
            <a:r>
              <a:rPr lang="en-US" dirty="0">
                <a:sym typeface="+mn-ea"/>
              </a:rPr>
              <a:t>Total night minutes</a:t>
            </a:r>
            <a:endParaRPr lang="en-US" dirty="0"/>
          </a:p>
          <a:p>
            <a:pPr marL="285750" indent="-285750">
              <a:buFont typeface="Arial" panose="020B0604020202020204" pitchFamily="34" charset="0"/>
              <a:buChar char="•"/>
            </a:pPr>
            <a:r>
              <a:rPr lang="en-US" dirty="0">
                <a:sym typeface="+mn-ea"/>
              </a:rPr>
              <a:t>Total night calls</a:t>
            </a:r>
            <a:endParaRPr lang="en-US" dirty="0"/>
          </a:p>
          <a:p>
            <a:pPr marL="285750" indent="-285750">
              <a:buFont typeface="Arial" panose="020B0604020202020204" pitchFamily="34" charset="0"/>
              <a:buChar char="•"/>
            </a:pPr>
            <a:r>
              <a:rPr lang="en-US" dirty="0">
                <a:sym typeface="+mn-ea"/>
              </a:rPr>
              <a:t>Total night charge</a:t>
            </a:r>
            <a:endParaRPr lang="en-US" dirty="0"/>
          </a:p>
          <a:p>
            <a:pPr marL="285750" indent="-285750">
              <a:buFont typeface="Arial" panose="020B0604020202020204" pitchFamily="34" charset="0"/>
              <a:buChar char="•"/>
            </a:pPr>
            <a:r>
              <a:rPr lang="en-US" dirty="0">
                <a:sym typeface="+mn-ea"/>
              </a:rPr>
              <a:t>Total international minutes</a:t>
            </a:r>
            <a:endParaRPr lang="en-US" dirty="0"/>
          </a:p>
          <a:p>
            <a:pPr marL="285750" indent="-285750">
              <a:buFont typeface="Arial" panose="020B0604020202020204" pitchFamily="34" charset="0"/>
              <a:buChar char="•"/>
            </a:pPr>
            <a:r>
              <a:rPr lang="en-US" dirty="0">
                <a:sym typeface="+mn-ea"/>
              </a:rPr>
              <a:t>Total international calls</a:t>
            </a:r>
            <a:endParaRPr lang="en-US" dirty="0"/>
          </a:p>
          <a:p>
            <a:pPr marL="285750" indent="-285750">
              <a:buFont typeface="Arial" panose="020B0604020202020204" pitchFamily="34" charset="0"/>
              <a:buChar char="•"/>
            </a:pPr>
            <a:r>
              <a:rPr lang="en-US" dirty="0">
                <a:sym typeface="+mn-ea"/>
              </a:rPr>
              <a:t>Total international charge</a:t>
            </a:r>
            <a:endParaRPr lang="en-US" dirty="0"/>
          </a:p>
          <a:p>
            <a:pPr marL="285750" indent="-285750">
              <a:buFont typeface="Arial" panose="020B0604020202020204" pitchFamily="34" charset="0"/>
              <a:buChar char="•"/>
            </a:pPr>
            <a:r>
              <a:rPr lang="en-US" dirty="0">
                <a:sym typeface="+mn-ea"/>
              </a:rPr>
              <a:t>Customer service calls</a:t>
            </a:r>
            <a:endParaRPr lang="en-US" dirty="0"/>
          </a:p>
          <a:p>
            <a:pPr marL="285750" indent="-285750">
              <a:buFont typeface="Arial" panose="020B0604020202020204" pitchFamily="34" charset="0"/>
              <a:buChar char="•"/>
            </a:pPr>
            <a:r>
              <a:rPr lang="en-US" dirty="0">
                <a:sym typeface="+mn-ea"/>
              </a:rPr>
              <a:t>Churn</a:t>
            </a:r>
            <a:endParaRPr lang="en-US"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0"/>
            <a:ext cx="12192000" cy="1199463"/>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b="1" dirty="0">
                <a:solidFill>
                  <a:schemeClr val="bg1"/>
                </a:solidFill>
                <a:latin typeface="方正姚体" panose="02010601030101010101" pitchFamily="2" charset="-122"/>
              </a:rPr>
              <a:t>Deliverables</a:t>
            </a:r>
            <a:endParaRPr lang="en-US" altLang="zh-CN" sz="2400" b="1" dirty="0">
              <a:solidFill>
                <a:schemeClr val="bg1"/>
              </a:solidFill>
              <a:latin typeface="方正姚体" panose="02010601030101010101" pitchFamily="2" charset="-122"/>
            </a:endParaRPr>
          </a:p>
        </p:txBody>
      </p:sp>
      <p:sp>
        <p:nvSpPr>
          <p:cNvPr id="75" name="Rectangle 74"/>
          <p:cNvSpPr/>
          <p:nvPr/>
        </p:nvSpPr>
        <p:spPr>
          <a:xfrm>
            <a:off x="0" y="6761164"/>
            <a:ext cx="12192000" cy="100252"/>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4191" y="247402"/>
            <a:ext cx="799514" cy="623621"/>
          </a:xfrm>
          <a:prstGeom prst="rect">
            <a:avLst/>
          </a:prstGeom>
        </p:spPr>
      </p:pic>
      <p:sp>
        <p:nvSpPr>
          <p:cNvPr id="10" name="TextBox 9"/>
          <p:cNvSpPr txBox="1"/>
          <p:nvPr/>
        </p:nvSpPr>
        <p:spPr>
          <a:xfrm>
            <a:off x="702129" y="1520715"/>
            <a:ext cx="10709209" cy="3378104"/>
          </a:xfrm>
          <a:prstGeom prst="rect">
            <a:avLst/>
          </a:prstGeom>
          <a:noFill/>
        </p:spPr>
        <p:txBody>
          <a:bodyPr wrap="square" numCol="1">
            <a:spAutoFit/>
          </a:bodyPr>
          <a:lstStyle/>
          <a:p>
            <a:pPr marL="285750" lvl="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You are expected to prepare and submit a presentation (Max 10 slides including Title, Thank you, </a:t>
            </a:r>
            <a:r>
              <a:rPr lang="en-US" sz="1600" dirty="0" err="1"/>
              <a:t>etc</a:t>
            </a:r>
            <a:r>
              <a:rPr lang="en-US" sz="1600" dirty="0"/>
              <a:t>) that gives a</a:t>
            </a:r>
            <a:r>
              <a:rPr lang="en-US" sz="1600" dirty="0">
                <a:highlight>
                  <a:srgbClr val="FFFF00"/>
                </a:highlight>
              </a:rPr>
              <a:t> clear roadmap for monetizing the data</a:t>
            </a:r>
            <a:r>
              <a:rPr lang="en-US" sz="1600" dirty="0"/>
              <a:t>. You may make assumptions to make business recommendations, and mention the same in the presentation. </a:t>
            </a:r>
            <a:endParaRPr lang="en-US" sz="1600" dirty="0"/>
          </a:p>
          <a:p>
            <a:pPr lvl="0" algn="just" defTabSz="457200" eaLnBrk="0" fontAlgn="base" hangingPunct="0">
              <a:lnSpc>
                <a:spcPct val="150000"/>
              </a:lnSpc>
              <a:spcBef>
                <a:spcPct val="0"/>
              </a:spcBef>
              <a:spcAft>
                <a:spcPct val="0"/>
              </a:spcAft>
              <a:defRPr/>
            </a:pPr>
            <a:r>
              <a:rPr lang="en-US" sz="1600" dirty="0"/>
              <a:t>       Note: Data Privacy would be strictly maintained. </a:t>
            </a:r>
            <a:endParaRPr lang="en-US" sz="1600" dirty="0"/>
          </a:p>
          <a:p>
            <a:pPr marL="28575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Submission Format: You are expected to create a presentation and submit the same in .pdf format to make your submission</a:t>
            </a:r>
            <a:endParaRPr lang="en-US" sz="1600" dirty="0"/>
          </a:p>
          <a:p>
            <a:pPr marL="28575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File Naming Convention: </a:t>
            </a:r>
            <a:r>
              <a:rPr lang="en-US" sz="1600" dirty="0" err="1"/>
              <a:t>TeamName_InstituteName</a:t>
            </a:r>
            <a:r>
              <a:rPr lang="en-US" sz="1600" dirty="0"/>
              <a:t> (Ex: Game </a:t>
            </a:r>
            <a:r>
              <a:rPr lang="en-US" sz="1600" dirty="0" err="1"/>
              <a:t>Changers_IIM</a:t>
            </a:r>
            <a:r>
              <a:rPr lang="en-US" sz="1600" dirty="0"/>
              <a:t> Shillong)</a:t>
            </a:r>
            <a:endParaRPr lang="en-US" sz="1600" dirty="0"/>
          </a:p>
          <a:p>
            <a:pPr lvl="5" algn="just" defTabSz="457200" eaLnBrk="0" fontAlgn="base" hangingPunct="0">
              <a:lnSpc>
                <a:spcPct val="150000"/>
              </a:lnSpc>
              <a:spcBef>
                <a:spcPct val="0"/>
              </a:spcBef>
              <a:spcAft>
                <a:spcPct val="0"/>
              </a:spcAft>
              <a:defRPr/>
            </a:pPr>
            <a:endParaRPr lang="en-US" altLang="zh-CN" sz="1600" b="1" dirty="0">
              <a:solidFill>
                <a:schemeClr val="tx1">
                  <a:lumMod val="65000"/>
                  <a:lumOff val="35000"/>
                </a:schemeClr>
              </a:solidFill>
              <a:ea typeface="MS PGothic" panose="020B0600070205080204" pitchFamily="34" charset="-128"/>
              <a:cs typeface="Arial" panose="020B0604020202020204" pitchFamily="34" charset="0"/>
            </a:endParaRPr>
          </a:p>
          <a:p>
            <a:pPr algn="ctr" defTabSz="457200" eaLnBrk="0" fontAlgn="base" hangingPunct="0">
              <a:lnSpc>
                <a:spcPct val="150000"/>
              </a:lnSpc>
              <a:spcBef>
                <a:spcPct val="0"/>
              </a:spcBef>
              <a:spcAft>
                <a:spcPct val="0"/>
              </a:spcAft>
              <a:defRPr/>
            </a:pPr>
            <a:endParaRPr lang="en-US" altLang="zh-CN" sz="1600" b="1" dirty="0">
              <a:solidFill>
                <a:schemeClr val="tx1">
                  <a:lumMod val="65000"/>
                  <a:lumOff val="35000"/>
                </a:schemeClr>
              </a:solidFill>
              <a:ea typeface="MS PGothic" panose="020B0600070205080204" pitchFamily="34" charset="-128"/>
              <a:cs typeface="Arial" panose="020B0604020202020204" pitchFamily="34" charset="0"/>
            </a:endParaRPr>
          </a:p>
          <a:p>
            <a:pPr algn="ctr" defTabSz="457200" eaLnBrk="0" fontAlgn="base" hangingPunct="0">
              <a:lnSpc>
                <a:spcPct val="150000"/>
              </a:lnSpc>
              <a:spcBef>
                <a:spcPct val="0"/>
              </a:spcBef>
              <a:spcAft>
                <a:spcPct val="0"/>
              </a:spcAft>
              <a:defRPr/>
            </a:pPr>
            <a:r>
              <a:rPr kumimoji="0" lang="en-US" altLang="zh-CN" sz="1600" b="1" i="0" u="none" strike="noStrike" kern="1200" cap="none" spc="0" normalizeH="0" baseline="0" noProof="0" dirty="0">
                <a:ln>
                  <a:noFill/>
                </a:ln>
                <a:solidFill>
                  <a:schemeClr val="tx1">
                    <a:lumMod val="65000"/>
                    <a:lumOff val="35000"/>
                  </a:schemeClr>
                </a:solidFill>
                <a:effectLst/>
                <a:uLnTx/>
                <a:uFillTx/>
                <a:ea typeface="MS PGothic" panose="020B0600070205080204" pitchFamily="34" charset="-128"/>
                <a:cs typeface="Arial" panose="020B0604020202020204" pitchFamily="34" charset="0"/>
              </a:rPr>
              <a:t>ALL THE BEST</a:t>
            </a:r>
            <a:endParaRPr kumimoji="0" lang="en-US" altLang="zh-CN" sz="1600" b="1" i="0" u="none" strike="noStrike" kern="1200" cap="none" spc="0" normalizeH="0" baseline="0" noProof="0" dirty="0">
              <a:ln>
                <a:noFill/>
              </a:ln>
              <a:solidFill>
                <a:schemeClr val="tx1">
                  <a:lumMod val="65000"/>
                  <a:lumOff val="35000"/>
                </a:schemeClr>
              </a:solidFill>
              <a:effectLst/>
              <a:uLnTx/>
              <a:uFillTx/>
              <a:ea typeface="MS PGothic" panose="020B0600070205080204" pitchFamily="34" charset="-128"/>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tLang="zh-CN" sz="2400" b="1" dirty="0">
              <a:solidFill>
                <a:schemeClr val="bg1"/>
              </a:solidFill>
              <a:latin typeface="方正姚体" panose="02010601030101010101" pitchFamily="2" charset="-122"/>
            </a:endParaRPr>
          </a:p>
        </p:txBody>
      </p:sp>
      <p:sp>
        <p:nvSpPr>
          <p:cNvPr id="83" name="Rectangle: Rounded Corners 139"/>
          <p:cNvSpPr/>
          <p:nvPr/>
        </p:nvSpPr>
        <p:spPr>
          <a:xfrm>
            <a:off x="16650596" y="8571191"/>
            <a:ext cx="377573" cy="278635"/>
          </a:xfrm>
          <a:prstGeom prst="roundRect">
            <a:avLst>
              <a:gd name="adj" fmla="val 9752"/>
            </a:avLst>
          </a:prstGeom>
          <a:solidFill>
            <a:sysClr val="window" lastClr="FFFFFF"/>
          </a:solidFill>
          <a:ln w="3175">
            <a:solidFill>
              <a:sysClr val="window" lastClr="FFFFFF">
                <a:lumMod val="95000"/>
              </a:sysClr>
            </a:solidFill>
          </a:ln>
          <a:effectLst>
            <a:outerShdw blurRad="101600" dist="38100" dir="2700000" algn="tl" rotWithShape="0">
              <a:prstClr val="black">
                <a:alpha val="9000"/>
              </a:prstClr>
            </a:outerShdw>
          </a:effectLst>
        </p:spPr>
        <p:txBody>
          <a:bodyPr wrap="square" anchor="ctr" anchorCtr="0">
            <a:noAutofit/>
          </a:bodyPr>
          <a:ls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600" eaLnBrk="0" fontAlgn="base" latinLnBrk="0" hangingPunct="0">
              <a:lnSpc>
                <a:spcPct val="120000"/>
              </a:lnSpc>
              <a:spcBef>
                <a:spcPct val="0"/>
              </a:spcBef>
              <a:spcAft>
                <a:spcPct val="0"/>
              </a:spcAft>
              <a:buClrTx/>
              <a:buSzTx/>
              <a:buFontTx/>
              <a:buNone/>
              <a:defRPr/>
            </a:pPr>
            <a:endParaRPr kumimoji="0" lang="hi-IN" sz="1400" b="0" i="0" u="none" strike="noStrike" kern="0" cap="none" spc="0" normalizeH="0" baseline="0" noProof="0" dirty="0">
              <a:ln>
                <a:noFill/>
              </a:ln>
              <a:solidFill>
                <a:srgbClr val="234E8F">
                  <a:lumMod val="65000"/>
                  <a:lumOff val="35000"/>
                </a:srgbClr>
              </a:solidFill>
              <a:effectLst/>
              <a:uLnTx/>
              <a:uFillTx/>
              <a:ea typeface="MS PGothic" panose="020B0600070205080204" pitchFamily="34" charset="-128"/>
            </a:endParaRPr>
          </a:p>
        </p:txBody>
      </p:sp>
      <p:pic>
        <p:nvPicPr>
          <p:cNvPr id="2058" name="Picture 10" descr="Reliance Industries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670642" y="385957"/>
            <a:ext cx="76061" cy="5248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50191" y="2446322"/>
            <a:ext cx="10432036" cy="2308324"/>
          </a:xfrm>
          <a:prstGeom prst="rect">
            <a:avLst/>
          </a:prstGeom>
        </p:spPr>
        <p:txBody>
          <a:bodyPr wrap="square">
            <a:spAutoFit/>
          </a:bodyPr>
          <a:lstStyle/>
          <a:p>
            <a:r>
              <a:rPr lang="en-US" sz="1600" b="1" dirty="0">
                <a:solidFill>
                  <a:schemeClr val="bg1"/>
                </a:solidFill>
                <a:latin typeface="+mj-lt"/>
              </a:rPr>
              <a:t>CORPORATE OFFICE</a:t>
            </a:r>
            <a:endParaRPr lang="en-US" sz="1600" dirty="0">
              <a:solidFill>
                <a:schemeClr val="bg1"/>
              </a:solidFill>
              <a:latin typeface="+mj-lt"/>
            </a:endParaRPr>
          </a:p>
          <a:p>
            <a:r>
              <a:rPr lang="en-US" sz="1600" dirty="0">
                <a:solidFill>
                  <a:schemeClr val="bg1"/>
                </a:solidFill>
                <a:latin typeface="+mj-lt"/>
              </a:rPr>
              <a:t>Phoenix Global, 6th Floor – C Block, Google Hyderabad Campus, Google Omega-C, </a:t>
            </a:r>
            <a:r>
              <a:rPr lang="en-US" sz="1600" dirty="0" err="1">
                <a:solidFill>
                  <a:schemeClr val="bg1"/>
                </a:solidFill>
                <a:latin typeface="+mj-lt"/>
              </a:rPr>
              <a:t>Hitech</a:t>
            </a:r>
            <a:r>
              <a:rPr lang="en-US" sz="1600" dirty="0">
                <a:solidFill>
                  <a:schemeClr val="bg1"/>
                </a:solidFill>
                <a:latin typeface="+mj-lt"/>
              </a:rPr>
              <a:t> City Rd</a:t>
            </a:r>
            <a:endParaRPr lang="en-US" sz="1600" dirty="0">
              <a:solidFill>
                <a:schemeClr val="bg1"/>
              </a:solidFill>
              <a:latin typeface="+mj-lt"/>
            </a:endParaRPr>
          </a:p>
          <a:p>
            <a:r>
              <a:rPr lang="en-US" sz="1600" dirty="0">
                <a:solidFill>
                  <a:schemeClr val="bg1"/>
                </a:solidFill>
                <a:latin typeface="+mj-lt"/>
              </a:rPr>
              <a:t>Hyderabad, Telangana 500032</a:t>
            </a:r>
            <a:endParaRPr lang="en-US" sz="1600" dirty="0">
              <a:solidFill>
                <a:schemeClr val="bg1"/>
              </a:solidFill>
              <a:latin typeface="+mj-lt"/>
            </a:endParaRPr>
          </a:p>
          <a:p>
            <a:endParaRPr lang="en-US" sz="1600" cap="all" dirty="0">
              <a:solidFill>
                <a:schemeClr val="bg1"/>
              </a:solidFill>
              <a:latin typeface="+mj-lt"/>
            </a:endParaRPr>
          </a:p>
          <a:p>
            <a:r>
              <a:rPr lang="en-US" sz="1600" dirty="0">
                <a:solidFill>
                  <a:schemeClr val="bg1"/>
                </a:solidFill>
                <a:latin typeface="+mj-lt"/>
              </a:rPr>
              <a:t>Web: www.phoenix-global.co.in</a:t>
            </a:r>
            <a:endParaRPr lang="en-US" sz="1600" dirty="0">
              <a:solidFill>
                <a:schemeClr val="bg1"/>
              </a:solidFill>
              <a:latin typeface="+mj-lt"/>
            </a:endParaRPr>
          </a:p>
          <a:p>
            <a:r>
              <a:rPr lang="en-US" sz="1600" dirty="0">
                <a:solidFill>
                  <a:schemeClr val="bg1"/>
                </a:solidFill>
                <a:latin typeface="+mj-lt"/>
              </a:rPr>
              <a:t>e-mail: corporate@phoenix-global.co.in</a:t>
            </a:r>
            <a:endParaRPr lang="en-US" sz="1600" dirty="0">
              <a:solidFill>
                <a:schemeClr val="bg1"/>
              </a:solidFill>
              <a:latin typeface="+mj-lt"/>
            </a:endParaRPr>
          </a:p>
          <a:p>
            <a:r>
              <a:rPr lang="en-US" sz="1600" dirty="0">
                <a:solidFill>
                  <a:schemeClr val="bg1"/>
                </a:solidFill>
                <a:latin typeface="+mj-lt"/>
              </a:rPr>
              <a:t>Landline No: 040 71055796</a:t>
            </a:r>
            <a:endParaRPr lang="en-US" sz="1600" dirty="0">
              <a:solidFill>
                <a:schemeClr val="bg1"/>
              </a:solidFill>
              <a:latin typeface="+mj-lt"/>
            </a:endParaRPr>
          </a:p>
          <a:p>
            <a:r>
              <a:rPr lang="en-US" sz="1600" dirty="0">
                <a:solidFill>
                  <a:schemeClr val="bg1"/>
                </a:solidFill>
                <a:latin typeface="+mj-lt"/>
              </a:rPr>
              <a:t>Fax Number: 040 71055701</a:t>
            </a:r>
            <a:endParaRPr lang="en-US" sz="1600" dirty="0">
              <a:solidFill>
                <a:schemeClr val="bg1"/>
              </a:solidFill>
              <a:latin typeface="+mj-lt"/>
            </a:endParaRPr>
          </a:p>
          <a:p>
            <a:r>
              <a:rPr lang="en-US" sz="1600" dirty="0">
                <a:solidFill>
                  <a:schemeClr val="bg1"/>
                </a:solidFill>
                <a:latin typeface="+mj-lt"/>
              </a:rPr>
              <a:t>Phoenix 24x7 WhatsApp Info Center: +91 95814 47424 (WhatsApp Texting Only)</a:t>
            </a:r>
            <a:endParaRPr lang="en-US" sz="1600" i="0" dirty="0">
              <a:solidFill>
                <a:schemeClr val="bg1"/>
              </a:solidFill>
              <a:effectLst/>
              <a:latin typeface="+mj-lt"/>
            </a:endParaRPr>
          </a:p>
        </p:txBody>
      </p:sp>
      <p:sp>
        <p:nvSpPr>
          <p:cNvPr id="31" name="Rectangle 30"/>
          <p:cNvSpPr/>
          <p:nvPr/>
        </p:nvSpPr>
        <p:spPr>
          <a:xfrm>
            <a:off x="550191" y="2013112"/>
            <a:ext cx="6096000" cy="338554"/>
          </a:xfrm>
          <a:prstGeom prst="rect">
            <a:avLst/>
          </a:prstGeom>
        </p:spPr>
        <p:txBody>
          <a:bodyPr>
            <a:spAutoFit/>
          </a:bodyPr>
          <a:lstStyle/>
          <a:p>
            <a:r>
              <a:rPr lang="en-US" sz="1600" b="1" dirty="0">
                <a:solidFill>
                  <a:schemeClr val="bg1"/>
                </a:solidFill>
                <a:latin typeface="+mj-lt"/>
              </a:rPr>
              <a:t>Phoenix Global </a:t>
            </a:r>
            <a:endParaRPr lang="en-US" sz="1600" dirty="0">
              <a:solidFill>
                <a:schemeClr val="bg1"/>
              </a:solidFill>
              <a:latin typeface="+mj-lt"/>
            </a:endParaRPr>
          </a:p>
        </p:txBody>
      </p:sp>
      <p:sp>
        <p:nvSpPr>
          <p:cNvPr id="32" name="Rectangle 31"/>
          <p:cNvSpPr/>
          <p:nvPr/>
        </p:nvSpPr>
        <p:spPr>
          <a:xfrm>
            <a:off x="550191" y="4943942"/>
            <a:ext cx="11054670" cy="1200329"/>
          </a:xfrm>
          <a:prstGeom prst="rect">
            <a:avLst/>
          </a:prstGeom>
        </p:spPr>
        <p:txBody>
          <a:bodyPr wrap="square">
            <a:spAutoFit/>
          </a:bodyPr>
          <a:lstStyle/>
          <a:p>
            <a:pPr algn="just"/>
            <a:r>
              <a:rPr lang="en-US" sz="1200" dirty="0">
                <a:solidFill>
                  <a:schemeClr val="bg1"/>
                </a:solidFill>
              </a:rPr>
              <a:t>All rights reserved. No part of this document may be reproduced or copied in any form or by any means [graphic, electronic or mechanical, including photocopying, recording, taping or information retrieval systems] or reproduced on any disc, tape, perforated media or other information storage device, etc., without the explicit written permission of Phoenix Global. Breach of the condition is liable for legal action.</a:t>
            </a:r>
            <a:endParaRPr lang="en-US" sz="1200" dirty="0">
              <a:solidFill>
                <a:schemeClr val="bg1"/>
              </a:solidFill>
            </a:endParaRPr>
          </a:p>
          <a:p>
            <a:pPr algn="just"/>
            <a:endParaRPr lang="en-US" sz="1200" dirty="0">
              <a:solidFill>
                <a:schemeClr val="bg1"/>
              </a:solidFill>
            </a:endParaRPr>
          </a:p>
          <a:p>
            <a:pPr algn="just"/>
            <a:r>
              <a:rPr lang="en-US" sz="1200" dirty="0">
                <a:solidFill>
                  <a:schemeClr val="bg1"/>
                </a:solidFill>
              </a:rPr>
              <a:t>Disclaimer: All product and company/Institute names/Logos/Brand Icons are trademarks™ or registered® trademarks of their respective holders. Use of them does not imply any affiliation with or endorsement by them. All specifications are subject to change without notice.</a:t>
            </a:r>
            <a:endParaRPr lang="en-US" sz="1200" dirty="0">
              <a:solidFill>
                <a:schemeClr val="bg1"/>
              </a:solidFill>
              <a:effectLst/>
            </a:endParaRP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21" y="964124"/>
            <a:ext cx="1238068" cy="9656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2752</Words>
  <Application>WPS Presentation</Application>
  <PresentationFormat>Widescreen</PresentationFormat>
  <Paragraphs>69</Paragraphs>
  <Slides>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vt:i4>
      </vt:variant>
    </vt:vector>
  </HeadingPairs>
  <TitlesOfParts>
    <vt:vector size="19" baseType="lpstr">
      <vt:lpstr>Arial</vt:lpstr>
      <vt:lpstr>SimSun</vt:lpstr>
      <vt:lpstr>Wingdings</vt:lpstr>
      <vt:lpstr>FZYaoTi</vt:lpstr>
      <vt:lpstr>Verdana</vt:lpstr>
      <vt:lpstr>Corbel Light</vt:lpstr>
      <vt:lpstr>方正姚体</vt:lpstr>
      <vt:lpstr>Source Sans Pro</vt:lpstr>
      <vt:lpstr>MS PGothic</vt:lpstr>
      <vt:lpstr>Calibri Light</vt:lpstr>
      <vt:lpstr>Calibri</vt:lpstr>
      <vt:lpstr>Microsoft YaHei</vt:lpstr>
      <vt:lpstr>Arial Unicode MS</vt:lpstr>
      <vt:lpstr>Nirmala UI</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Kakarla</dc:creator>
  <cp:lastModifiedBy>olich</cp:lastModifiedBy>
  <cp:revision>423</cp:revision>
  <dcterms:created xsi:type="dcterms:W3CDTF">2020-10-23T04:43:00Z</dcterms:created>
  <dcterms:modified xsi:type="dcterms:W3CDTF">2022-11-28T17:06:08Z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B91E4B688D2E4407A066AF39982E18CE</vt:lpwstr>
  </property>
  <property fmtid="{D5CDD505-2E9C-101B-9397-08002B2CF9AE}" pid="3" name="KSOProductBuildVer">
    <vt:lpwstr>1033-11.2.0.11210</vt:lpwstr>
  </property>
</Properties>
</file>