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7432000"/>
  <p:notesSz cx="7315200" cy="9601200"/>
  <p:defaultTextStyle>
    <a:defPPr>
      <a:defRPr lang="zh-TW"/>
    </a:defPPr>
    <a:lvl1pPr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827303" indent="-1370011"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654601" indent="-2741876"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483755" indent="-4111887"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7311055" indent="-5483755" algn="l" defTabSz="3654601" rtl="0" fontAlgn="base">
      <a:spcBef>
        <a:spcPct val="0"/>
      </a:spcBef>
      <a:spcAft>
        <a:spcPct val="0"/>
      </a:spcAft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665969" algn="l" defTabSz="1066389" rtl="0" eaLnBrk="1" latinLnBrk="0" hangingPunct="1"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199164" algn="l" defTabSz="1066389" rtl="0" eaLnBrk="1" latinLnBrk="0" hangingPunct="1"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732358" algn="l" defTabSz="1066389" rtl="0" eaLnBrk="1" latinLnBrk="0" hangingPunct="1"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265554" algn="l" defTabSz="1066389" rtl="0" eaLnBrk="1" latinLnBrk="0" hangingPunct="1">
      <a:defRPr kumimoji="1" sz="7232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Shahbaz" initials="MS" lastIdx="1" clrIdx="0">
    <p:extLst>
      <p:ext uri="{19B8F6BF-5375-455C-9EA6-DF929625EA0E}">
        <p15:presenceInfo xmlns:p15="http://schemas.microsoft.com/office/powerpoint/2012/main" userId="S::shahbaz3@stanford.edu::1a2824e1-ac46-4517-96be-dd1613619a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FBF"/>
    <a:srgbClr val="F2EC72"/>
    <a:srgbClr val="EAE016"/>
    <a:srgbClr val="A6BDDB"/>
    <a:srgbClr val="006640"/>
    <a:srgbClr val="EDE3F0"/>
    <a:srgbClr val="0066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5540" autoAdjust="0"/>
  </p:normalViewPr>
  <p:slideViewPr>
    <p:cSldViewPr>
      <p:cViewPr>
        <p:scale>
          <a:sx n="50" d="100"/>
          <a:sy n="50" d="100"/>
        </p:scale>
        <p:origin x="-3370" y="-4320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3BEB3F-7988-463B-BE0D-A7B0F238C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A226E-9A6A-41B3-877A-6A1D0C0B47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F8DC4215-7B50-4576-9521-559C8D1E206C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0986A1-72FB-48A6-A81A-67D50F4C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840F8EC-91AA-4174-9E4B-58D7DB805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70D0-95AA-46E3-ACBB-B0CCBB597D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9375-626E-488E-9882-C51E56763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anose="020F0502020204030204" pitchFamily="34" charset="0"/>
              </a:defRPr>
            </a:lvl1pPr>
          </a:lstStyle>
          <a:p>
            <a:fld id="{1E4AE419-2D75-4AE1-BA10-5A807176C7C9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827303"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654601"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483755"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7311055" algn="l" defTabSz="3654601" rtl="0" eaLnBrk="0" fontAlgn="base" hangingPunct="0">
      <a:spcBef>
        <a:spcPct val="30000"/>
      </a:spcBef>
      <a:spcAft>
        <a:spcPct val="0"/>
      </a:spcAft>
      <a:defRPr sz="478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9140011" algn="l" defTabSz="3656005" rtl="0" eaLnBrk="1" latinLnBrk="0" hangingPunct="1">
      <a:defRPr sz="4782" kern="1200">
        <a:solidFill>
          <a:schemeClr val="tx1"/>
        </a:solidFill>
        <a:latin typeface="+mn-lt"/>
        <a:ea typeface="+mn-ea"/>
        <a:cs typeface="+mn-cs"/>
      </a:defRPr>
    </a:lvl6pPr>
    <a:lvl7pPr marL="10968016" algn="l" defTabSz="3656005" rtl="0" eaLnBrk="1" latinLnBrk="0" hangingPunct="1">
      <a:defRPr sz="4782" kern="1200">
        <a:solidFill>
          <a:schemeClr val="tx1"/>
        </a:solidFill>
        <a:latin typeface="+mn-lt"/>
        <a:ea typeface="+mn-ea"/>
        <a:cs typeface="+mn-cs"/>
      </a:defRPr>
    </a:lvl7pPr>
    <a:lvl8pPr marL="12796015" algn="l" defTabSz="3656005" rtl="0" eaLnBrk="1" latinLnBrk="0" hangingPunct="1">
      <a:defRPr sz="4782" kern="1200">
        <a:solidFill>
          <a:schemeClr val="tx1"/>
        </a:solidFill>
        <a:latin typeface="+mn-lt"/>
        <a:ea typeface="+mn-ea"/>
        <a:cs typeface="+mn-cs"/>
      </a:defRPr>
    </a:lvl8pPr>
    <a:lvl9pPr marL="14624020" algn="l" defTabSz="3656005" rtl="0" eaLnBrk="1" latinLnBrk="0" hangingPunct="1">
      <a:defRPr sz="47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60AAF3C8-CD9C-47B2-8C58-657EDEE11A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39C41C36-3E0B-4769-A7B4-330DD83183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064D459-2D86-4E4F-B12F-1380898B7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4BDA3474-78DB-4059-930A-85EBBD8F8FB7}" type="slidenum">
              <a:rPr kumimoji="0" lang="zh-TW" altLang="en-US" sz="1300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7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6"/>
            <a:ext cx="31089600" cy="58801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93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87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8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74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68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6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55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49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2BC3-8CB5-4D0E-9F4F-D0CE95D2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0B18B-F66C-4641-AF11-2BA61C7FDEF7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DEE2-570B-4918-85FE-0CF6740D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974E-F339-4CDF-A757-9AA93DB1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8E7-5909-40D6-8CFC-547AA7C5027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9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9B19-EA87-49B5-B545-B305DAD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3216F-69E8-4C82-9F9D-8F9A622946DB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9740-A631-4226-90DC-C7091FF0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7AFD-8920-42B8-B5C4-5B9F0873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26BD8-32EC-41E9-B9B6-D4507A8BF1E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5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807E-0C45-4169-BF1A-04EF053F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872E9-3F36-4E9D-BF46-791045790168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2B44-ED5D-45BF-B790-FDB71A8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A33D-E406-42B9-999B-447A60AB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6E8A-CA22-4685-992F-9C32699669A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1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7F7F-D8A8-4297-90C4-BA66D3E1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6F3A-E642-4C4D-8BE8-1443A583AECB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954F-DC4E-4507-B3B2-3930C41B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A698-6B86-4219-87B8-FD12042A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56F35-86BE-4EEB-8CAC-A4224E62406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606"/>
            <a:ext cx="31089600" cy="5448300"/>
          </a:xfrm>
        </p:spPr>
        <p:txBody>
          <a:bodyPr anchor="t"/>
          <a:lstStyle>
            <a:lvl1pPr algn="l">
              <a:defRPr sz="12182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854"/>
            <a:ext cx="31089600" cy="6000748"/>
          </a:xfrm>
        </p:spPr>
        <p:txBody>
          <a:bodyPr anchor="b"/>
          <a:lstStyle>
            <a:lvl1pPr marL="0" indent="0">
              <a:buNone/>
              <a:defRPr sz="6134">
                <a:solidFill>
                  <a:schemeClr val="tx1">
                    <a:tint val="75000"/>
                  </a:schemeClr>
                </a:solidFill>
              </a:defRPr>
            </a:lvl1pPr>
            <a:lvl2pPr marL="1393654" indent="0">
              <a:buNone/>
              <a:defRPr sz="5515">
                <a:solidFill>
                  <a:schemeClr val="tx1">
                    <a:tint val="75000"/>
                  </a:schemeClr>
                </a:solidFill>
              </a:defRPr>
            </a:lvl2pPr>
            <a:lvl3pPr marL="2787311" indent="0">
              <a:buNone/>
              <a:defRPr sz="4893">
                <a:solidFill>
                  <a:schemeClr val="tx1">
                    <a:tint val="75000"/>
                  </a:schemeClr>
                </a:solidFill>
              </a:defRPr>
            </a:lvl3pPr>
            <a:lvl4pPr marL="418096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5574623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9682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8361929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975558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1114924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29BBE-734E-4F87-9D44-978B9B1F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9798A-0D7E-4E7F-88DF-BC5F5536B4C8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7338-83C2-4F11-91D0-08599A84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604F-A30A-41C9-B210-F4CC2747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C84F1-C046-45D8-8753-CCB2897BA48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25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5"/>
            <a:ext cx="16154400" cy="18103853"/>
          </a:xfrm>
        </p:spPr>
        <p:txBody>
          <a:bodyPr/>
          <a:lstStyle>
            <a:lvl1pPr>
              <a:defRPr sz="8535"/>
            </a:lvl1pPr>
            <a:lvl2pPr>
              <a:defRPr sz="7291"/>
            </a:lvl2pPr>
            <a:lvl3pPr>
              <a:defRPr sz="6134"/>
            </a:lvl3pPr>
            <a:lvl4pPr>
              <a:defRPr sz="5515"/>
            </a:lvl4pPr>
            <a:lvl5pPr>
              <a:defRPr sz="5515"/>
            </a:lvl5pPr>
            <a:lvl6pPr>
              <a:defRPr sz="5515"/>
            </a:lvl6pPr>
            <a:lvl7pPr>
              <a:defRPr sz="5515"/>
            </a:lvl7pPr>
            <a:lvl8pPr>
              <a:defRPr sz="5515"/>
            </a:lvl8pPr>
            <a:lvl9pPr>
              <a:defRPr sz="5515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5"/>
            <a:ext cx="16154400" cy="18103853"/>
          </a:xfrm>
        </p:spPr>
        <p:txBody>
          <a:bodyPr/>
          <a:lstStyle>
            <a:lvl1pPr>
              <a:defRPr sz="8535"/>
            </a:lvl1pPr>
            <a:lvl2pPr>
              <a:defRPr sz="7291"/>
            </a:lvl2pPr>
            <a:lvl3pPr>
              <a:defRPr sz="6134"/>
            </a:lvl3pPr>
            <a:lvl4pPr>
              <a:defRPr sz="5515"/>
            </a:lvl4pPr>
            <a:lvl5pPr>
              <a:defRPr sz="5515"/>
            </a:lvl5pPr>
            <a:lvl6pPr>
              <a:defRPr sz="5515"/>
            </a:lvl6pPr>
            <a:lvl7pPr>
              <a:defRPr sz="5515"/>
            </a:lvl7pPr>
            <a:lvl8pPr>
              <a:defRPr sz="5515"/>
            </a:lvl8pPr>
            <a:lvl9pPr>
              <a:defRPr sz="5515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4C4B83-3321-4191-9A29-859F73FF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B5AC6-8F0E-4A3D-A1EC-E1D6BE6ED77F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22C05C-5C15-4FF5-B1F7-43AC1866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98826D-7CAC-4889-BE56-35E82F23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9F3F6-A8EC-4297-BF0E-B8264AA3E30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1" y="6140452"/>
            <a:ext cx="16160751" cy="2559048"/>
          </a:xfrm>
        </p:spPr>
        <p:txBody>
          <a:bodyPr anchor="b"/>
          <a:lstStyle>
            <a:lvl1pPr marL="0" indent="0">
              <a:buNone/>
              <a:defRPr sz="7291" b="1"/>
            </a:lvl1pPr>
            <a:lvl2pPr marL="1393654" indent="0">
              <a:buNone/>
              <a:defRPr sz="6134" b="1"/>
            </a:lvl2pPr>
            <a:lvl3pPr marL="2787311" indent="0">
              <a:buNone/>
              <a:defRPr sz="5515" b="1"/>
            </a:lvl3pPr>
            <a:lvl4pPr marL="4180965" indent="0">
              <a:buNone/>
              <a:defRPr sz="4893" b="1"/>
            </a:lvl4pPr>
            <a:lvl5pPr marL="5574623" indent="0">
              <a:buNone/>
              <a:defRPr sz="4893" b="1"/>
            </a:lvl5pPr>
            <a:lvl6pPr marL="6968276" indent="0">
              <a:buNone/>
              <a:defRPr sz="4893" b="1"/>
            </a:lvl6pPr>
            <a:lvl7pPr marL="8361929" indent="0">
              <a:buNone/>
              <a:defRPr sz="4893" b="1"/>
            </a:lvl7pPr>
            <a:lvl8pPr marL="9755582" indent="0">
              <a:buNone/>
              <a:defRPr sz="4893" b="1"/>
            </a:lvl8pPr>
            <a:lvl9pPr marL="11149242" indent="0">
              <a:buNone/>
              <a:defRPr sz="489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1" y="8699501"/>
            <a:ext cx="16160751" cy="15805153"/>
          </a:xfrm>
        </p:spPr>
        <p:txBody>
          <a:bodyPr/>
          <a:lstStyle>
            <a:lvl1pPr>
              <a:defRPr sz="7291"/>
            </a:lvl1pPr>
            <a:lvl2pPr>
              <a:defRPr sz="6134"/>
            </a:lvl2pPr>
            <a:lvl3pPr>
              <a:defRPr sz="5515"/>
            </a:lvl3pPr>
            <a:lvl4pPr>
              <a:defRPr sz="4893"/>
            </a:lvl4pPr>
            <a:lvl5pPr>
              <a:defRPr sz="4893"/>
            </a:lvl5pPr>
            <a:lvl6pPr>
              <a:defRPr sz="4893"/>
            </a:lvl6pPr>
            <a:lvl7pPr>
              <a:defRPr sz="4893"/>
            </a:lvl7pPr>
            <a:lvl8pPr>
              <a:defRPr sz="4893"/>
            </a:lvl8pPr>
            <a:lvl9pPr>
              <a:defRPr sz="489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8" y="6140452"/>
            <a:ext cx="16167100" cy="2559048"/>
          </a:xfrm>
        </p:spPr>
        <p:txBody>
          <a:bodyPr anchor="b"/>
          <a:lstStyle>
            <a:lvl1pPr marL="0" indent="0">
              <a:buNone/>
              <a:defRPr sz="7291" b="1"/>
            </a:lvl1pPr>
            <a:lvl2pPr marL="1393654" indent="0">
              <a:buNone/>
              <a:defRPr sz="6134" b="1"/>
            </a:lvl2pPr>
            <a:lvl3pPr marL="2787311" indent="0">
              <a:buNone/>
              <a:defRPr sz="5515" b="1"/>
            </a:lvl3pPr>
            <a:lvl4pPr marL="4180965" indent="0">
              <a:buNone/>
              <a:defRPr sz="4893" b="1"/>
            </a:lvl4pPr>
            <a:lvl5pPr marL="5574623" indent="0">
              <a:buNone/>
              <a:defRPr sz="4893" b="1"/>
            </a:lvl5pPr>
            <a:lvl6pPr marL="6968276" indent="0">
              <a:buNone/>
              <a:defRPr sz="4893" b="1"/>
            </a:lvl6pPr>
            <a:lvl7pPr marL="8361929" indent="0">
              <a:buNone/>
              <a:defRPr sz="4893" b="1"/>
            </a:lvl7pPr>
            <a:lvl8pPr marL="9755582" indent="0">
              <a:buNone/>
              <a:defRPr sz="4893" b="1"/>
            </a:lvl8pPr>
            <a:lvl9pPr marL="11149242" indent="0">
              <a:buNone/>
              <a:defRPr sz="489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8" y="8699501"/>
            <a:ext cx="16167100" cy="15805153"/>
          </a:xfrm>
        </p:spPr>
        <p:txBody>
          <a:bodyPr/>
          <a:lstStyle>
            <a:lvl1pPr>
              <a:defRPr sz="7291"/>
            </a:lvl1pPr>
            <a:lvl2pPr>
              <a:defRPr sz="6134"/>
            </a:lvl2pPr>
            <a:lvl3pPr>
              <a:defRPr sz="5515"/>
            </a:lvl3pPr>
            <a:lvl4pPr>
              <a:defRPr sz="4893"/>
            </a:lvl4pPr>
            <a:lvl5pPr>
              <a:defRPr sz="4893"/>
            </a:lvl5pPr>
            <a:lvl6pPr>
              <a:defRPr sz="4893"/>
            </a:lvl6pPr>
            <a:lvl7pPr>
              <a:defRPr sz="4893"/>
            </a:lvl7pPr>
            <a:lvl8pPr>
              <a:defRPr sz="4893"/>
            </a:lvl8pPr>
            <a:lvl9pPr>
              <a:defRPr sz="489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A1726E-C2F3-4638-A6D9-A0E4D480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2D0C0-6EC7-4855-B897-E0B6FDFE86C5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78CC9C2-3A7B-4D89-AFDB-7D00B5E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B17122-D740-4E21-B591-9377E67F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2A913-7E15-4650-97D3-98A10BF34D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60FC6A8-28D1-4564-AD21-5D4CC78E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B4182-41A3-4971-8DA2-1386914961A1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E3AF32-07A2-482D-9D78-0FF81526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12BE01B-F2CB-4BD2-B03C-9002A5A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9D1FF-FBE5-487E-B83E-AF9EE7BD0F4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49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0DD281-42D3-48B6-8743-CA7305D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CE447-54F1-44E5-A4A6-DAD102C2F68F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5BA54C-2ED9-4E2F-8D60-05890B46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4319C3-9F6C-4F69-9B0D-208121C9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8CF50-CE90-4EA5-ACFB-2C973498FE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7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6" y="1092200"/>
            <a:ext cx="12033251" cy="4648200"/>
          </a:xfrm>
        </p:spPr>
        <p:txBody>
          <a:bodyPr anchor="b"/>
          <a:lstStyle>
            <a:lvl1pPr algn="l">
              <a:defRPr sz="613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1" y="1092206"/>
            <a:ext cx="20447000" cy="23412453"/>
          </a:xfrm>
        </p:spPr>
        <p:txBody>
          <a:bodyPr/>
          <a:lstStyle>
            <a:lvl1pPr>
              <a:defRPr sz="9779"/>
            </a:lvl1pPr>
            <a:lvl2pPr>
              <a:defRPr sz="8535"/>
            </a:lvl2pPr>
            <a:lvl3pPr>
              <a:defRPr sz="7291"/>
            </a:lvl3pPr>
            <a:lvl4pPr>
              <a:defRPr sz="6134"/>
            </a:lvl4pPr>
            <a:lvl5pPr>
              <a:defRPr sz="6134"/>
            </a:lvl5pPr>
            <a:lvl6pPr>
              <a:defRPr sz="6134"/>
            </a:lvl6pPr>
            <a:lvl7pPr>
              <a:defRPr sz="6134"/>
            </a:lvl7pPr>
            <a:lvl8pPr>
              <a:defRPr sz="6134"/>
            </a:lvl8pPr>
            <a:lvl9pPr>
              <a:defRPr sz="613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6" y="5740406"/>
            <a:ext cx="12033251" cy="18764253"/>
          </a:xfrm>
        </p:spPr>
        <p:txBody>
          <a:bodyPr/>
          <a:lstStyle>
            <a:lvl1pPr marL="0" indent="0">
              <a:buNone/>
              <a:defRPr sz="4267"/>
            </a:lvl1pPr>
            <a:lvl2pPr marL="1393654" indent="0">
              <a:buNone/>
              <a:defRPr sz="3644"/>
            </a:lvl2pPr>
            <a:lvl3pPr marL="2787311" indent="0">
              <a:buNone/>
              <a:defRPr sz="3023"/>
            </a:lvl3pPr>
            <a:lvl4pPr marL="4180965" indent="0">
              <a:buNone/>
              <a:defRPr sz="2756"/>
            </a:lvl4pPr>
            <a:lvl5pPr marL="5574623" indent="0">
              <a:buNone/>
              <a:defRPr sz="2756"/>
            </a:lvl5pPr>
            <a:lvl6pPr marL="6968276" indent="0">
              <a:buNone/>
              <a:defRPr sz="2756"/>
            </a:lvl6pPr>
            <a:lvl7pPr marL="8361929" indent="0">
              <a:buNone/>
              <a:defRPr sz="2756"/>
            </a:lvl7pPr>
            <a:lvl8pPr marL="9755582" indent="0">
              <a:buNone/>
              <a:defRPr sz="2756"/>
            </a:lvl8pPr>
            <a:lvl9pPr marL="11149242" indent="0">
              <a:buNone/>
              <a:defRPr sz="2756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E0FF0A-4222-417B-A0A2-9765F515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7259E-F33D-4373-981F-3BE8F3F88D57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96BA83-B35B-4427-B29C-C6103228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CCB554-A7B8-450E-B2D4-EBE6F047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14FFE-6B93-49F5-977F-CC6E4FA4D7A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32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5"/>
            <a:ext cx="21945600" cy="2266953"/>
          </a:xfrm>
        </p:spPr>
        <p:txBody>
          <a:bodyPr anchor="b"/>
          <a:lstStyle>
            <a:lvl1pPr algn="l">
              <a:defRPr sz="613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100"/>
            <a:ext cx="2194560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9779"/>
            </a:lvl1pPr>
            <a:lvl2pPr marL="1393654" indent="0">
              <a:buNone/>
              <a:defRPr sz="8535"/>
            </a:lvl2pPr>
            <a:lvl3pPr marL="2787311" indent="0">
              <a:buNone/>
              <a:defRPr sz="7291"/>
            </a:lvl3pPr>
            <a:lvl4pPr marL="4180965" indent="0">
              <a:buNone/>
              <a:defRPr sz="6134"/>
            </a:lvl4pPr>
            <a:lvl5pPr marL="5574623" indent="0">
              <a:buNone/>
              <a:defRPr sz="6134"/>
            </a:lvl5pPr>
            <a:lvl6pPr marL="6968276" indent="0">
              <a:buNone/>
              <a:defRPr sz="6134"/>
            </a:lvl6pPr>
            <a:lvl7pPr marL="8361929" indent="0">
              <a:buNone/>
              <a:defRPr sz="6134"/>
            </a:lvl7pPr>
            <a:lvl8pPr marL="9755582" indent="0">
              <a:buNone/>
              <a:defRPr sz="6134"/>
            </a:lvl8pPr>
            <a:lvl9pPr marL="11149242" indent="0">
              <a:buNone/>
              <a:defRPr sz="6134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2"/>
            <a:ext cx="21945600" cy="3219448"/>
          </a:xfrm>
        </p:spPr>
        <p:txBody>
          <a:bodyPr/>
          <a:lstStyle>
            <a:lvl1pPr marL="0" indent="0">
              <a:buNone/>
              <a:defRPr sz="4267"/>
            </a:lvl1pPr>
            <a:lvl2pPr marL="1393654" indent="0">
              <a:buNone/>
              <a:defRPr sz="3644"/>
            </a:lvl2pPr>
            <a:lvl3pPr marL="2787311" indent="0">
              <a:buNone/>
              <a:defRPr sz="3023"/>
            </a:lvl3pPr>
            <a:lvl4pPr marL="4180965" indent="0">
              <a:buNone/>
              <a:defRPr sz="2756"/>
            </a:lvl4pPr>
            <a:lvl5pPr marL="5574623" indent="0">
              <a:buNone/>
              <a:defRPr sz="2756"/>
            </a:lvl5pPr>
            <a:lvl6pPr marL="6968276" indent="0">
              <a:buNone/>
              <a:defRPr sz="2756"/>
            </a:lvl6pPr>
            <a:lvl7pPr marL="8361929" indent="0">
              <a:buNone/>
              <a:defRPr sz="2756"/>
            </a:lvl7pPr>
            <a:lvl8pPr marL="9755582" indent="0">
              <a:buNone/>
              <a:defRPr sz="2756"/>
            </a:lvl8pPr>
            <a:lvl9pPr marL="11149242" indent="0">
              <a:buNone/>
              <a:defRPr sz="2756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AEA9A3-34E8-4F8D-9E03-621BFFF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F95EF-7340-4B52-87CC-27DF9C1A1DB9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B8DA95-DD85-4B85-90B8-5F28D420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7B82ED-9258-49AF-8427-16DA352C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3C301-BCB0-4E6F-B549-C72527E2816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9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E3DF024-58A0-499D-BE7C-3CF4E16A10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9165" y="1099344"/>
            <a:ext cx="3291769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32A65A1-5296-40E6-8B68-B1FEC56314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829165" y="6401606"/>
            <a:ext cx="32917696" cy="1810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4C5C-BFA2-4EC5-BF84-B0BDF5B7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9165" y="25425798"/>
            <a:ext cx="8533696" cy="14605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2787311">
              <a:defRPr kumimoji="0" sz="3644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1504E26-8554-4756-AF70-ADA06D264488}" type="datetimeFigureOut">
              <a:rPr lang="zh-TW" altLang="en-US"/>
              <a:pPr>
                <a:defRPr/>
              </a:pPr>
              <a:t>2019/8/15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B60B-D67B-4615-8733-943A5D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97165" y="25425798"/>
            <a:ext cx="11581696" cy="14605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2787311">
              <a:defRPr kumimoji="0" sz="3644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231C-5C30-4B7E-B978-FF8790E91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13165" y="25425798"/>
            <a:ext cx="8533696" cy="14605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>
              <a:defRPr kumimoji="0" sz="3644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CDD2BE-A68B-4221-AA63-BB97816B0FD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86242" rtl="0" eaLnBrk="0" fontAlgn="base" hangingPunct="0">
        <a:spcBef>
          <a:spcPct val="0"/>
        </a:spcBef>
        <a:spcAft>
          <a:spcPct val="0"/>
        </a:spcAft>
        <a:defRPr sz="13424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2786242" rtl="0" eaLnBrk="0" fontAlgn="base" hangingPunct="0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2786242" rtl="0" eaLnBrk="0" fontAlgn="base" hangingPunct="0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2786242" rtl="0" eaLnBrk="0" fontAlgn="base" hangingPunct="0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2786242" rtl="0" eaLnBrk="0" fontAlgn="base" hangingPunct="0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48416" algn="ctr" defTabSz="2787311" rtl="0" fontAlgn="base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696827" algn="ctr" defTabSz="2787311" rtl="0" fontAlgn="base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045243" algn="ctr" defTabSz="2787311" rtl="0" fontAlgn="base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393654" algn="ctr" defTabSz="2787311" rtl="0" fontAlgn="base">
        <a:spcBef>
          <a:spcPct val="0"/>
        </a:spcBef>
        <a:spcAft>
          <a:spcPct val="0"/>
        </a:spcAft>
        <a:defRPr sz="13424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044490" indent="-1044490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779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263998" indent="-870878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535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483506" indent="-695852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291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4876627" indent="-695852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134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6271156" indent="-695852" algn="l" defTabSz="2786242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134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7665103" indent="-696827" algn="l" defTabSz="2787311" rtl="0" eaLnBrk="1" latinLnBrk="0" hangingPunct="1">
        <a:spcBef>
          <a:spcPct val="20000"/>
        </a:spcBef>
        <a:buFont typeface="Arial" pitchFamily="34" charset="0"/>
        <a:buChar char="•"/>
        <a:defRPr sz="6134" kern="1200">
          <a:solidFill>
            <a:schemeClr val="tx1"/>
          </a:solidFill>
          <a:latin typeface="+mn-lt"/>
          <a:ea typeface="+mn-ea"/>
          <a:cs typeface="+mn-cs"/>
        </a:defRPr>
      </a:lvl6pPr>
      <a:lvl7pPr marL="9058757" indent="-696827" algn="l" defTabSz="2787311" rtl="0" eaLnBrk="1" latinLnBrk="0" hangingPunct="1">
        <a:spcBef>
          <a:spcPct val="20000"/>
        </a:spcBef>
        <a:buFont typeface="Arial" pitchFamily="34" charset="0"/>
        <a:buChar char="•"/>
        <a:defRPr sz="6134" kern="1200">
          <a:solidFill>
            <a:schemeClr val="tx1"/>
          </a:solidFill>
          <a:latin typeface="+mn-lt"/>
          <a:ea typeface="+mn-ea"/>
          <a:cs typeface="+mn-cs"/>
        </a:defRPr>
      </a:lvl7pPr>
      <a:lvl8pPr marL="10452414" indent="-696827" algn="l" defTabSz="2787311" rtl="0" eaLnBrk="1" latinLnBrk="0" hangingPunct="1">
        <a:spcBef>
          <a:spcPct val="20000"/>
        </a:spcBef>
        <a:buFont typeface="Arial" pitchFamily="34" charset="0"/>
        <a:buChar char="•"/>
        <a:defRPr sz="6134" kern="1200">
          <a:solidFill>
            <a:schemeClr val="tx1"/>
          </a:solidFill>
          <a:latin typeface="+mn-lt"/>
          <a:ea typeface="+mn-ea"/>
          <a:cs typeface="+mn-cs"/>
        </a:defRPr>
      </a:lvl8pPr>
      <a:lvl9pPr marL="11846068" indent="-696827" algn="l" defTabSz="2787311" rtl="0" eaLnBrk="1" latinLnBrk="0" hangingPunct="1">
        <a:spcBef>
          <a:spcPct val="20000"/>
        </a:spcBef>
        <a:buFont typeface="Arial" pitchFamily="34" charset="0"/>
        <a:buChar char="•"/>
        <a:defRPr sz="6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93654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2pPr>
      <a:lvl3pPr marL="2787311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3pPr>
      <a:lvl4pPr marL="4180965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4pPr>
      <a:lvl5pPr marL="5574623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5pPr>
      <a:lvl6pPr marL="6968276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6pPr>
      <a:lvl7pPr marL="8361929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7pPr>
      <a:lvl8pPr marL="9755582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8pPr>
      <a:lvl9pPr marL="11149242" algn="l" defTabSz="2787311" rtl="0" eaLnBrk="1" latinLnBrk="0" hangingPunct="1">
        <a:defRPr sz="5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em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629A3A-B59A-4554-B0A0-A33C2CBC56A9}"/>
              </a:ext>
            </a:extLst>
          </p:cNvPr>
          <p:cNvSpPr/>
          <p:nvPr/>
        </p:nvSpPr>
        <p:spPr>
          <a:xfrm>
            <a:off x="6699873" y="-76200"/>
            <a:ext cx="23399127" cy="2099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663" tIns="34833" rIns="69663" bIns="34833" anchor="ctr"/>
          <a:lstStyle/>
          <a:p>
            <a:pPr algn="ctr" defTabSz="2787311">
              <a:defRPr/>
            </a:pPr>
            <a:r>
              <a:rPr kumimoji="0" lang="en-US" altLang="zh-TW" sz="1100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Elastic RSS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FCD16-378E-4DE7-ACE1-DF423F2397D2}"/>
              </a:ext>
            </a:extLst>
          </p:cNvPr>
          <p:cNvSpPr/>
          <p:nvPr/>
        </p:nvSpPr>
        <p:spPr>
          <a:xfrm>
            <a:off x="7327414" y="2861420"/>
            <a:ext cx="223520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787311">
              <a:defRPr/>
            </a:pPr>
            <a:r>
              <a:rPr kumimoji="0" lang="en-US" altLang="zh-TW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Alexander Rucker, Tushar Swamy, Muhammad Shahbaz, and Kunle Olukotun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678FD-446A-45FA-80B6-A3E4A832FA2E}"/>
              </a:ext>
            </a:extLst>
          </p:cNvPr>
          <p:cNvSpPr/>
          <p:nvPr/>
        </p:nvSpPr>
        <p:spPr>
          <a:xfrm>
            <a:off x="482179" y="3968496"/>
            <a:ext cx="11095821" cy="837616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79" tIns="40643" rIns="81279" bIns="40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Motivation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DC308-A42E-45CD-B2A0-FFC1324D54A4}"/>
              </a:ext>
            </a:extLst>
          </p:cNvPr>
          <p:cNvSpPr txBox="1"/>
          <p:nvPr/>
        </p:nvSpPr>
        <p:spPr>
          <a:xfrm>
            <a:off x="737107" y="6039685"/>
            <a:ext cx="11226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Current data plane software solutions are either too </a:t>
            </a:r>
            <a:r>
              <a:rPr lang="en-US" sz="3200" b="1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inflexible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or  </a:t>
            </a:r>
            <a:r>
              <a:rPr lang="en-US" sz="3200" b="1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slow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6BAB809-91B4-4645-9ED8-EA881F42D94E}"/>
              </a:ext>
            </a:extLst>
          </p:cNvPr>
          <p:cNvSpPr/>
          <p:nvPr/>
        </p:nvSpPr>
        <p:spPr>
          <a:xfrm>
            <a:off x="11808801" y="3968496"/>
            <a:ext cx="12727599" cy="83487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79" tIns="40643" rIns="81279" bIns="40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B5E6E-35CD-454A-8A3B-62B1F1124711}"/>
              </a:ext>
            </a:extLst>
          </p:cNvPr>
          <p:cNvSpPr/>
          <p:nvPr/>
        </p:nvSpPr>
        <p:spPr>
          <a:xfrm>
            <a:off x="12477648" y="12339697"/>
            <a:ext cx="9076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Assign each packet to a scaling group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Estimate the per-packet workload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Determine core count for the scaling group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Select a virtual core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Estimate queue depths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Map the virtual core to a physical core</a:t>
            </a:r>
          </a:p>
        </p:txBody>
      </p:sp>
      <p:pic>
        <p:nvPicPr>
          <p:cNvPr id="511" name="Picture 510">
            <a:extLst>
              <a:ext uri="{FF2B5EF4-FFF2-40B4-BE49-F238E27FC236}">
                <a16:creationId xmlns:a16="http://schemas.microsoft.com/office/drawing/2014/main" id="{DCE6CD19-6C50-4647-B9A0-5A98EEE1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43" y="425792"/>
            <a:ext cx="2057400" cy="30756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D343FD-782F-421A-8BCB-D762E1702119}"/>
              </a:ext>
            </a:extLst>
          </p:cNvPr>
          <p:cNvCxnSpPr>
            <a:cxnSpLocks/>
          </p:cNvCxnSpPr>
          <p:nvPr/>
        </p:nvCxnSpPr>
        <p:spPr>
          <a:xfrm>
            <a:off x="5727198" y="7772400"/>
            <a:ext cx="25412" cy="45210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>
            <a:extLst>
              <a:ext uri="{FF2B5EF4-FFF2-40B4-BE49-F238E27FC236}">
                <a16:creationId xmlns:a16="http://schemas.microsoft.com/office/drawing/2014/main" id="{9BE5727A-1312-4B30-A1D2-97EA8D5448E0}"/>
              </a:ext>
            </a:extLst>
          </p:cNvPr>
          <p:cNvSpPr/>
          <p:nvPr/>
        </p:nvSpPr>
        <p:spPr>
          <a:xfrm>
            <a:off x="24767200" y="3968930"/>
            <a:ext cx="11320556" cy="83004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79" tIns="40643" rIns="81279" bIns="406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Evaluation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D19CD4BC-41BC-49BB-8B44-7B67A021CA89}"/>
              </a:ext>
            </a:extLst>
          </p:cNvPr>
          <p:cNvSpPr txBox="1"/>
          <p:nvPr/>
        </p:nvSpPr>
        <p:spPr>
          <a:xfrm>
            <a:off x="12409918" y="11582400"/>
            <a:ext cx="9436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eRSS</a:t>
            </a:r>
            <a:r>
              <a:rPr lang="en-US" sz="3200" i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can be broken into the following steps:</a:t>
            </a:r>
          </a:p>
        </p:txBody>
      </p: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A31E5A54-FBDA-4715-AF98-17C90EDCEBBB}"/>
              </a:ext>
            </a:extLst>
          </p:cNvPr>
          <p:cNvCxnSpPr>
            <a:cxnSpLocks/>
          </p:cNvCxnSpPr>
          <p:nvPr/>
        </p:nvCxnSpPr>
        <p:spPr>
          <a:xfrm>
            <a:off x="24767200" y="8004784"/>
            <a:ext cx="113205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Rectangle 941">
            <a:extLst>
              <a:ext uri="{FF2B5EF4-FFF2-40B4-BE49-F238E27FC236}">
                <a16:creationId xmlns:a16="http://schemas.microsoft.com/office/drawing/2014/main" id="{C447ACA2-408E-41E9-8657-9B807A6F402C}"/>
              </a:ext>
            </a:extLst>
          </p:cNvPr>
          <p:cNvSpPr/>
          <p:nvPr/>
        </p:nvSpPr>
        <p:spPr>
          <a:xfrm>
            <a:off x="28321781" y="7620000"/>
            <a:ext cx="4116832" cy="70788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Responsiveness</a:t>
            </a:r>
          </a:p>
        </p:txBody>
      </p: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68FB43E9-7C10-42B8-9913-6FA838F296C3}"/>
              </a:ext>
            </a:extLst>
          </p:cNvPr>
          <p:cNvCxnSpPr>
            <a:cxnSpLocks/>
          </p:cNvCxnSpPr>
          <p:nvPr/>
        </p:nvCxnSpPr>
        <p:spPr>
          <a:xfrm flipH="1" flipV="1">
            <a:off x="22339462" y="101150662"/>
            <a:ext cx="2427738" cy="5982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1CCE19C-734F-4B5D-86C9-C81505EA8433}"/>
              </a:ext>
            </a:extLst>
          </p:cNvPr>
          <p:cNvSpPr/>
          <p:nvPr/>
        </p:nvSpPr>
        <p:spPr>
          <a:xfrm>
            <a:off x="7363900" y="1614830"/>
            <a:ext cx="232580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TW" sz="7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 Light" panose="020F0302020204030204" pitchFamily="34" charset="0"/>
              </a:rPr>
              <a:t>Co-Scheduling Packets and Cores using Programmable NICs</a:t>
            </a:r>
            <a:endParaRPr lang="en-US" sz="70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0C1EC84B-5E66-4C07-A7C3-F3C36544F931}"/>
              </a:ext>
            </a:extLst>
          </p:cNvPr>
          <p:cNvGrpSpPr/>
          <p:nvPr/>
        </p:nvGrpSpPr>
        <p:grpSpPr>
          <a:xfrm>
            <a:off x="381000" y="8197175"/>
            <a:ext cx="5026331" cy="2742604"/>
            <a:chOff x="8337927" y="5843573"/>
            <a:chExt cx="4036732" cy="2202632"/>
          </a:xfrm>
        </p:grpSpPr>
        <p:pic>
          <p:nvPicPr>
            <p:cNvPr id="958" name="Graphic 957" descr="Processor">
              <a:extLst>
                <a:ext uri="{FF2B5EF4-FFF2-40B4-BE49-F238E27FC236}">
                  <a16:creationId xmlns:a16="http://schemas.microsoft.com/office/drawing/2014/main" id="{3E8FF34C-C736-4426-9117-9EABC0F3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5430" y="6871512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959" name="Graphic 958" descr="Processor">
              <a:extLst>
                <a:ext uri="{FF2B5EF4-FFF2-40B4-BE49-F238E27FC236}">
                  <a16:creationId xmlns:a16="http://schemas.microsoft.com/office/drawing/2014/main" id="{E6A637AB-920E-4DEE-AAE1-8E799C5F6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42776" y="6871512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1046" name="Graphic 1045" descr="Processor">
              <a:extLst>
                <a:ext uri="{FF2B5EF4-FFF2-40B4-BE49-F238E27FC236}">
                  <a16:creationId xmlns:a16="http://schemas.microsoft.com/office/drawing/2014/main" id="{73B17A6B-F3C0-4880-86E1-0CF30C8FF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37927" y="6871512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1074" name="Graphic 1073" descr="Processor">
              <a:extLst>
                <a:ext uri="{FF2B5EF4-FFF2-40B4-BE49-F238E27FC236}">
                  <a16:creationId xmlns:a16="http://schemas.microsoft.com/office/drawing/2014/main" id="{35B17523-462F-4705-898D-323955C8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20280" y="6871512"/>
              <a:ext cx="1054379" cy="1174693"/>
            </a:xfrm>
            <a:prstGeom prst="rect">
              <a:avLst/>
            </a:prstGeom>
            <a:effectLst/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688A37FF-EC43-40CB-87BB-16B56FF97D27}"/>
                </a:ext>
              </a:extLst>
            </p:cNvPr>
            <p:cNvGrpSpPr/>
            <p:nvPr/>
          </p:nvGrpSpPr>
          <p:grpSpPr>
            <a:xfrm>
              <a:off x="9876536" y="5843573"/>
              <a:ext cx="1194262" cy="766753"/>
              <a:chOff x="3510568" y="4405545"/>
              <a:chExt cx="609025" cy="345402"/>
            </a:xfrm>
            <a:effectLst/>
          </p:grpSpPr>
          <p:sp>
            <p:nvSpPr>
              <p:cNvPr id="1169" name="Rounded Rectangle 340">
                <a:extLst>
                  <a:ext uri="{FF2B5EF4-FFF2-40B4-BE49-F238E27FC236}">
                    <a16:creationId xmlns:a16="http://schemas.microsoft.com/office/drawing/2014/main" id="{C9014562-5893-4430-846A-5BC184930BCB}"/>
                  </a:ext>
                </a:extLst>
              </p:cNvPr>
              <p:cNvSpPr/>
              <p:nvPr/>
            </p:nvSpPr>
            <p:spPr>
              <a:xfrm>
                <a:off x="3532439" y="4430987"/>
                <a:ext cx="499955" cy="295246"/>
              </a:xfrm>
              <a:prstGeom prst="roundRect">
                <a:avLst>
                  <a:gd name="adj" fmla="val 104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TextBox 1177">
                <a:extLst>
                  <a:ext uri="{FF2B5EF4-FFF2-40B4-BE49-F238E27FC236}">
                    <a16:creationId xmlns:a16="http://schemas.microsoft.com/office/drawing/2014/main" id="{44DB04EE-FB34-4A43-88E4-11471443E681}"/>
                  </a:ext>
                </a:extLst>
              </p:cNvPr>
              <p:cNvSpPr txBox="1"/>
              <p:nvPr/>
            </p:nvSpPr>
            <p:spPr>
              <a:xfrm>
                <a:off x="3637942" y="4476168"/>
                <a:ext cx="481651" cy="226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</a:t>
                </a:r>
              </a:p>
            </p:txBody>
          </p:sp>
          <p:sp>
            <p:nvSpPr>
              <p:cNvPr id="1179" name="Rounded Rectangle 342">
                <a:extLst>
                  <a:ext uri="{FF2B5EF4-FFF2-40B4-BE49-F238E27FC236}">
                    <a16:creationId xmlns:a16="http://schemas.microsoft.com/office/drawing/2014/main" id="{56CA0EFC-8580-457B-928C-5426546337A2}"/>
                  </a:ext>
                </a:extLst>
              </p:cNvPr>
              <p:cNvSpPr/>
              <p:nvPr/>
            </p:nvSpPr>
            <p:spPr>
              <a:xfrm>
                <a:off x="3510568" y="4405545"/>
                <a:ext cx="82282" cy="34540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C3BAAECA-B8C5-43E9-A7C0-D39F06D73D6A}"/>
                </a:ext>
              </a:extLst>
            </p:cNvPr>
            <p:cNvCxnSpPr>
              <a:cxnSpLocks/>
              <a:stCxn id="1169" idx="2"/>
              <a:endCxn id="959" idx="0"/>
            </p:cNvCxnSpPr>
            <p:nvPr/>
          </p:nvCxnSpPr>
          <p:spPr>
            <a:xfrm flipH="1">
              <a:off x="9869966" y="6555463"/>
              <a:ext cx="539651" cy="3160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2B2E2445-B948-4F74-A615-C1FB4C133CD7}"/>
                </a:ext>
              </a:extLst>
            </p:cNvPr>
            <p:cNvCxnSpPr>
              <a:cxnSpLocks/>
              <a:stCxn id="1169" idx="2"/>
              <a:endCxn id="1046" idx="0"/>
            </p:cNvCxnSpPr>
            <p:nvPr/>
          </p:nvCxnSpPr>
          <p:spPr>
            <a:xfrm flipH="1">
              <a:off x="8865117" y="6555463"/>
              <a:ext cx="1544500" cy="3160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59BBA332-A198-4B21-B4A9-C59491603885}"/>
                </a:ext>
              </a:extLst>
            </p:cNvPr>
            <p:cNvCxnSpPr>
              <a:cxnSpLocks/>
              <a:stCxn id="1169" idx="2"/>
              <a:endCxn id="958" idx="0"/>
            </p:cNvCxnSpPr>
            <p:nvPr/>
          </p:nvCxnSpPr>
          <p:spPr>
            <a:xfrm>
              <a:off x="10409617" y="6555463"/>
              <a:ext cx="433003" cy="3160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95AD953D-8E88-4925-9B03-66FE89A602ED}"/>
                </a:ext>
              </a:extLst>
            </p:cNvPr>
            <p:cNvCxnSpPr>
              <a:cxnSpLocks/>
              <a:stCxn id="1169" idx="2"/>
              <a:endCxn id="1074" idx="0"/>
            </p:cNvCxnSpPr>
            <p:nvPr/>
          </p:nvCxnSpPr>
          <p:spPr>
            <a:xfrm>
              <a:off x="10409617" y="6555463"/>
              <a:ext cx="1437853" cy="31604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ounded Rectangle 2">
              <a:extLst>
                <a:ext uri="{FF2B5EF4-FFF2-40B4-BE49-F238E27FC236}">
                  <a16:creationId xmlns:a16="http://schemas.microsoft.com/office/drawing/2014/main" id="{2516C17D-3116-4913-84B5-DEB1AB0BA4FD}"/>
                </a:ext>
              </a:extLst>
            </p:cNvPr>
            <p:cNvSpPr/>
            <p:nvPr/>
          </p:nvSpPr>
          <p:spPr>
            <a:xfrm>
              <a:off x="8580785" y="7139417"/>
              <a:ext cx="568661" cy="571591"/>
            </a:xfrm>
            <a:prstGeom prst="roundRect">
              <a:avLst>
                <a:gd name="adj" fmla="val 528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ounded Rectangle 58">
              <a:extLst>
                <a:ext uri="{FF2B5EF4-FFF2-40B4-BE49-F238E27FC236}">
                  <a16:creationId xmlns:a16="http://schemas.microsoft.com/office/drawing/2014/main" id="{8A47EBF0-457A-4921-8071-6741CFCAC674}"/>
                </a:ext>
              </a:extLst>
            </p:cNvPr>
            <p:cNvSpPr/>
            <p:nvPr/>
          </p:nvSpPr>
          <p:spPr>
            <a:xfrm>
              <a:off x="8580710" y="7446714"/>
              <a:ext cx="568661" cy="325035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bg1"/>
              </a:fgClr>
              <a:bgClr>
                <a:schemeClr val="accent5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63" name="Rounded Rectangle 59">
              <a:extLst>
                <a:ext uri="{FF2B5EF4-FFF2-40B4-BE49-F238E27FC236}">
                  <a16:creationId xmlns:a16="http://schemas.microsoft.com/office/drawing/2014/main" id="{68205CE4-6D50-4582-B940-496660E6304F}"/>
                </a:ext>
              </a:extLst>
            </p:cNvPr>
            <p:cNvSpPr/>
            <p:nvPr/>
          </p:nvSpPr>
          <p:spPr>
            <a:xfrm>
              <a:off x="9585557" y="7142350"/>
              <a:ext cx="568661" cy="571591"/>
            </a:xfrm>
            <a:prstGeom prst="roundRect">
              <a:avLst>
                <a:gd name="adj" fmla="val 528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ounded Rectangle 63">
              <a:extLst>
                <a:ext uri="{FF2B5EF4-FFF2-40B4-BE49-F238E27FC236}">
                  <a16:creationId xmlns:a16="http://schemas.microsoft.com/office/drawing/2014/main" id="{D27C8E99-A4E3-4DFA-A43C-E65FFB7A2C10}"/>
                </a:ext>
              </a:extLst>
            </p:cNvPr>
            <p:cNvSpPr/>
            <p:nvPr/>
          </p:nvSpPr>
          <p:spPr>
            <a:xfrm>
              <a:off x="9585634" y="7446714"/>
              <a:ext cx="568661" cy="324947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bg1"/>
              </a:fgClr>
              <a:bgClr>
                <a:schemeClr val="accent5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65" name="Rounded Rectangle 60">
              <a:extLst>
                <a:ext uri="{FF2B5EF4-FFF2-40B4-BE49-F238E27FC236}">
                  <a16:creationId xmlns:a16="http://schemas.microsoft.com/office/drawing/2014/main" id="{28DE6794-EDF1-4CBE-9B39-D22F1D32CC4A}"/>
                </a:ext>
              </a:extLst>
            </p:cNvPr>
            <p:cNvSpPr/>
            <p:nvPr/>
          </p:nvSpPr>
          <p:spPr>
            <a:xfrm>
              <a:off x="10557140" y="7141795"/>
              <a:ext cx="568661" cy="571591"/>
            </a:xfrm>
            <a:prstGeom prst="roundRect">
              <a:avLst>
                <a:gd name="adj" fmla="val 528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ounded Rectangle 64">
              <a:extLst>
                <a:ext uri="{FF2B5EF4-FFF2-40B4-BE49-F238E27FC236}">
                  <a16:creationId xmlns:a16="http://schemas.microsoft.com/office/drawing/2014/main" id="{77E20921-AB37-4812-A0AA-D23267E7AEC2}"/>
                </a:ext>
              </a:extLst>
            </p:cNvPr>
            <p:cNvSpPr/>
            <p:nvPr/>
          </p:nvSpPr>
          <p:spPr>
            <a:xfrm>
              <a:off x="10558368" y="7446715"/>
              <a:ext cx="568661" cy="330228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bg1"/>
              </a:fgClr>
              <a:bgClr>
                <a:schemeClr val="accent5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167" name="Rounded Rectangle 61">
              <a:extLst>
                <a:ext uri="{FF2B5EF4-FFF2-40B4-BE49-F238E27FC236}">
                  <a16:creationId xmlns:a16="http://schemas.microsoft.com/office/drawing/2014/main" id="{D884212F-7C0C-4F5D-AE90-EEC210CB6746}"/>
                </a:ext>
              </a:extLst>
            </p:cNvPr>
            <p:cNvSpPr/>
            <p:nvPr/>
          </p:nvSpPr>
          <p:spPr>
            <a:xfrm>
              <a:off x="11562495" y="7142503"/>
              <a:ext cx="568661" cy="571591"/>
            </a:xfrm>
            <a:prstGeom prst="roundRect">
              <a:avLst>
                <a:gd name="adj" fmla="val 528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ounded Rectangle 65">
              <a:extLst>
                <a:ext uri="{FF2B5EF4-FFF2-40B4-BE49-F238E27FC236}">
                  <a16:creationId xmlns:a16="http://schemas.microsoft.com/office/drawing/2014/main" id="{5D7EB98F-88A0-42BA-B1E6-649A597C832B}"/>
                </a:ext>
              </a:extLst>
            </p:cNvPr>
            <p:cNvSpPr/>
            <p:nvPr/>
          </p:nvSpPr>
          <p:spPr>
            <a:xfrm>
              <a:off x="11562495" y="7445475"/>
              <a:ext cx="568661" cy="327424"/>
            </a:xfrm>
            <a:prstGeom prst="roundRect">
              <a:avLst>
                <a:gd name="adj" fmla="val 0"/>
              </a:avLst>
            </a:prstGeom>
            <a:pattFill prst="wdDnDiag">
              <a:fgClr>
                <a:schemeClr val="bg1"/>
              </a:fgClr>
              <a:bgClr>
                <a:schemeClr val="accent5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B0D994-BC90-47D5-A44B-888D9E3FC271}"/>
              </a:ext>
            </a:extLst>
          </p:cNvPr>
          <p:cNvGrpSpPr/>
          <p:nvPr/>
        </p:nvGrpSpPr>
        <p:grpSpPr>
          <a:xfrm>
            <a:off x="6237658" y="8213026"/>
            <a:ext cx="5116330" cy="2791703"/>
            <a:chOff x="7073680" y="6996225"/>
            <a:chExt cx="4036731" cy="2202624"/>
          </a:xfrm>
        </p:grpSpPr>
        <p:pic>
          <p:nvPicPr>
            <p:cNvPr id="1189" name="Graphic 1188" descr="Processor">
              <a:extLst>
                <a:ext uri="{FF2B5EF4-FFF2-40B4-BE49-F238E27FC236}">
                  <a16:creationId xmlns:a16="http://schemas.microsoft.com/office/drawing/2014/main" id="{CEF2C7B3-9886-40F0-9B08-C751CD94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51183" y="8024156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1190" name="Graphic 1189" descr="Processor">
              <a:extLst>
                <a:ext uri="{FF2B5EF4-FFF2-40B4-BE49-F238E27FC236}">
                  <a16:creationId xmlns:a16="http://schemas.microsoft.com/office/drawing/2014/main" id="{35ABC26E-140B-46BE-9F7C-BD78511B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78529" y="8024156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1191" name="Graphic 1190" descr="Processor">
              <a:extLst>
                <a:ext uri="{FF2B5EF4-FFF2-40B4-BE49-F238E27FC236}">
                  <a16:creationId xmlns:a16="http://schemas.microsoft.com/office/drawing/2014/main" id="{954B73AC-7482-49DE-BA25-0DB80D4F8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73680" y="8024156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1192" name="Graphic 1191" descr="Processor">
              <a:extLst>
                <a:ext uri="{FF2B5EF4-FFF2-40B4-BE49-F238E27FC236}">
                  <a16:creationId xmlns:a16="http://schemas.microsoft.com/office/drawing/2014/main" id="{378C3ECD-3ED8-40FA-8F04-DCCCBC5EC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56032" y="8024156"/>
              <a:ext cx="1054379" cy="1174693"/>
            </a:xfrm>
            <a:prstGeom prst="rect">
              <a:avLst/>
            </a:prstGeom>
            <a:effectLst/>
          </p:spPr>
        </p:pic>
        <p:cxnSp>
          <p:nvCxnSpPr>
            <p:cNvPr id="1193" name="Curved Connector 135">
              <a:extLst>
                <a:ext uri="{FF2B5EF4-FFF2-40B4-BE49-F238E27FC236}">
                  <a16:creationId xmlns:a16="http://schemas.microsoft.com/office/drawing/2014/main" id="{BB088F14-86E6-498F-AF0B-4D850240736C}"/>
                </a:ext>
              </a:extLst>
            </p:cNvPr>
            <p:cNvCxnSpPr>
              <a:cxnSpLocks/>
              <a:stCxn id="1191" idx="0"/>
              <a:endCxn id="1189" idx="0"/>
            </p:cNvCxnSpPr>
            <p:nvPr/>
          </p:nvCxnSpPr>
          <p:spPr>
            <a:xfrm rot="5400000" flipH="1" flipV="1">
              <a:off x="8589621" y="7035405"/>
              <a:ext cx="12700" cy="1977503"/>
            </a:xfrm>
            <a:prstGeom prst="curvedConnector3">
              <a:avLst>
                <a:gd name="adj1" fmla="val 1010945"/>
              </a:avLst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urved Connector 137">
              <a:extLst>
                <a:ext uri="{FF2B5EF4-FFF2-40B4-BE49-F238E27FC236}">
                  <a16:creationId xmlns:a16="http://schemas.microsoft.com/office/drawing/2014/main" id="{59EDE15B-7DA3-4728-89D9-641F30CD35E9}"/>
                </a:ext>
              </a:extLst>
            </p:cNvPr>
            <p:cNvCxnSpPr>
              <a:cxnSpLocks/>
              <a:stCxn id="1191" idx="0"/>
              <a:endCxn id="1192" idx="0"/>
            </p:cNvCxnSpPr>
            <p:nvPr/>
          </p:nvCxnSpPr>
          <p:spPr>
            <a:xfrm rot="5400000" flipH="1" flipV="1">
              <a:off x="9092046" y="6532980"/>
              <a:ext cx="12700" cy="2982352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5" name="Group 1194">
              <a:extLst>
                <a:ext uri="{FF2B5EF4-FFF2-40B4-BE49-F238E27FC236}">
                  <a16:creationId xmlns:a16="http://schemas.microsoft.com/office/drawing/2014/main" id="{91C525AC-1673-46F2-8A02-283B88E4FC4B}"/>
                </a:ext>
              </a:extLst>
            </p:cNvPr>
            <p:cNvGrpSpPr/>
            <p:nvPr/>
          </p:nvGrpSpPr>
          <p:grpSpPr>
            <a:xfrm>
              <a:off x="8601360" y="6996225"/>
              <a:ext cx="1023268" cy="766753"/>
              <a:chOff x="3510568" y="4405545"/>
              <a:chExt cx="521826" cy="345402"/>
            </a:xfrm>
            <a:effectLst/>
          </p:grpSpPr>
          <p:sp>
            <p:nvSpPr>
              <p:cNvPr id="1196" name="Rounded Rectangle 173">
                <a:extLst>
                  <a:ext uri="{FF2B5EF4-FFF2-40B4-BE49-F238E27FC236}">
                    <a16:creationId xmlns:a16="http://schemas.microsoft.com/office/drawing/2014/main" id="{844E3B94-5F71-4BC8-92F1-73D5F34AB263}"/>
                  </a:ext>
                </a:extLst>
              </p:cNvPr>
              <p:cNvSpPr/>
              <p:nvPr/>
            </p:nvSpPr>
            <p:spPr>
              <a:xfrm>
                <a:off x="3532439" y="4430987"/>
                <a:ext cx="499955" cy="295246"/>
              </a:xfrm>
              <a:prstGeom prst="roundRect">
                <a:avLst>
                  <a:gd name="adj" fmla="val 104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7" name="TextBox 1196">
                <a:extLst>
                  <a:ext uri="{FF2B5EF4-FFF2-40B4-BE49-F238E27FC236}">
                    <a16:creationId xmlns:a16="http://schemas.microsoft.com/office/drawing/2014/main" id="{EBEBD962-1863-4034-8957-D870E9DDA44C}"/>
                  </a:ext>
                </a:extLst>
              </p:cNvPr>
              <p:cNvSpPr txBox="1"/>
              <p:nvPr/>
            </p:nvSpPr>
            <p:spPr>
              <a:xfrm>
                <a:off x="3630537" y="4472495"/>
                <a:ext cx="375793" cy="226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5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</a:t>
                </a:r>
              </a:p>
            </p:txBody>
          </p:sp>
          <p:sp>
            <p:nvSpPr>
              <p:cNvPr id="1198" name="Rounded Rectangle 175">
                <a:extLst>
                  <a:ext uri="{FF2B5EF4-FFF2-40B4-BE49-F238E27FC236}">
                    <a16:creationId xmlns:a16="http://schemas.microsoft.com/office/drawing/2014/main" id="{2405DBD6-6E01-45B4-99CF-B14E6F06A8AD}"/>
                  </a:ext>
                </a:extLst>
              </p:cNvPr>
              <p:cNvSpPr/>
              <p:nvPr/>
            </p:nvSpPr>
            <p:spPr>
              <a:xfrm>
                <a:off x="3510568" y="4405545"/>
                <a:ext cx="82282" cy="34540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9" name="Rounded Rectangle 75">
              <a:extLst>
                <a:ext uri="{FF2B5EF4-FFF2-40B4-BE49-F238E27FC236}">
                  <a16:creationId xmlns:a16="http://schemas.microsoft.com/office/drawing/2014/main" id="{394EA286-383C-41DC-93EB-D96A43150C64}"/>
                </a:ext>
              </a:extLst>
            </p:cNvPr>
            <p:cNvSpPr/>
            <p:nvPr/>
          </p:nvSpPr>
          <p:spPr>
            <a:xfrm>
              <a:off x="7326330" y="8304297"/>
              <a:ext cx="548045" cy="616961"/>
            </a:xfrm>
            <a:prstGeom prst="roundRect">
              <a:avLst>
                <a:gd name="adj" fmla="val 11142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13B384EA-CBDC-40C8-B5FE-2F57F8871BD1}"/>
                </a:ext>
              </a:extLst>
            </p:cNvPr>
            <p:cNvSpPr txBox="1"/>
            <p:nvPr/>
          </p:nvSpPr>
          <p:spPr>
            <a:xfrm>
              <a:off x="7229832" y="8434009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Sched</a:t>
              </a:r>
              <a:endParaRPr lang="en-US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01" name="Curved Connector 77">
              <a:extLst>
                <a:ext uri="{FF2B5EF4-FFF2-40B4-BE49-F238E27FC236}">
                  <a16:creationId xmlns:a16="http://schemas.microsoft.com/office/drawing/2014/main" id="{E373BAA0-3B0D-450F-A1A8-4C6CEDFC0D62}"/>
                </a:ext>
              </a:extLst>
            </p:cNvPr>
            <p:cNvCxnSpPr>
              <a:cxnSpLocks/>
              <a:stCxn id="1191" idx="0"/>
              <a:endCxn id="1190" idx="0"/>
            </p:cNvCxnSpPr>
            <p:nvPr/>
          </p:nvCxnSpPr>
          <p:spPr>
            <a:xfrm rot="5400000" flipH="1" flipV="1">
              <a:off x="8103294" y="7521732"/>
              <a:ext cx="12700" cy="1004849"/>
            </a:xfrm>
            <a:prstGeom prst="curvedConnector3">
              <a:avLst>
                <a:gd name="adj1" fmla="val 431984"/>
              </a:avLst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urved Connector 80">
              <a:extLst>
                <a:ext uri="{FF2B5EF4-FFF2-40B4-BE49-F238E27FC236}">
                  <a16:creationId xmlns:a16="http://schemas.microsoft.com/office/drawing/2014/main" id="{609A3EE2-2B4B-46E8-B10A-E4AB660E60D5}"/>
                </a:ext>
              </a:extLst>
            </p:cNvPr>
            <p:cNvCxnSpPr>
              <a:cxnSpLocks/>
              <a:stCxn id="1198" idx="1"/>
              <a:endCxn id="1191" idx="0"/>
            </p:cNvCxnSpPr>
            <p:nvPr/>
          </p:nvCxnSpPr>
          <p:spPr>
            <a:xfrm rot="10800000" flipV="1">
              <a:off x="7600870" y="7379602"/>
              <a:ext cx="1000492" cy="644554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3" name="Rounded Rectangle 62">
              <a:extLst>
                <a:ext uri="{FF2B5EF4-FFF2-40B4-BE49-F238E27FC236}">
                  <a16:creationId xmlns:a16="http://schemas.microsoft.com/office/drawing/2014/main" id="{7BB48958-89A5-4E26-90D0-8911C845AB1D}"/>
                </a:ext>
              </a:extLst>
            </p:cNvPr>
            <p:cNvSpPr/>
            <p:nvPr/>
          </p:nvSpPr>
          <p:spPr>
            <a:xfrm>
              <a:off x="8321387" y="8294078"/>
              <a:ext cx="568661" cy="634415"/>
            </a:xfrm>
            <a:prstGeom prst="roundRect">
              <a:avLst>
                <a:gd name="adj" fmla="val 5289"/>
              </a:avLst>
            </a:prstGeom>
            <a:pattFill prst="wdDnDiag">
              <a:fgClr>
                <a:schemeClr val="bg1"/>
              </a:fgClr>
              <a:bgClr>
                <a:schemeClr val="accent5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204" name="Rounded Rectangle 76">
              <a:extLst>
                <a:ext uri="{FF2B5EF4-FFF2-40B4-BE49-F238E27FC236}">
                  <a16:creationId xmlns:a16="http://schemas.microsoft.com/office/drawing/2014/main" id="{B66BE48C-007F-48E1-994F-C08BC8D6652B}"/>
                </a:ext>
              </a:extLst>
            </p:cNvPr>
            <p:cNvSpPr/>
            <p:nvPr/>
          </p:nvSpPr>
          <p:spPr>
            <a:xfrm>
              <a:off x="9294041" y="8290950"/>
              <a:ext cx="568661" cy="634415"/>
            </a:xfrm>
            <a:prstGeom prst="roundRect">
              <a:avLst>
                <a:gd name="adj" fmla="val 5289"/>
              </a:avLst>
            </a:prstGeom>
            <a:pattFill prst="wdDnDiag">
              <a:fgClr>
                <a:schemeClr val="bg1"/>
              </a:fgClr>
              <a:bgClr>
                <a:schemeClr val="accent5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205" name="Rounded Rectangle 78">
              <a:extLst>
                <a:ext uri="{FF2B5EF4-FFF2-40B4-BE49-F238E27FC236}">
                  <a16:creationId xmlns:a16="http://schemas.microsoft.com/office/drawing/2014/main" id="{302BAECA-89FF-4C90-B00D-FA4EBF660044}"/>
                </a:ext>
              </a:extLst>
            </p:cNvPr>
            <p:cNvSpPr/>
            <p:nvPr/>
          </p:nvSpPr>
          <p:spPr>
            <a:xfrm>
              <a:off x="10298890" y="8295583"/>
              <a:ext cx="568661" cy="634415"/>
            </a:xfrm>
            <a:prstGeom prst="roundRect">
              <a:avLst>
                <a:gd name="adj" fmla="val 5289"/>
              </a:avLst>
            </a:prstGeom>
            <a:pattFill prst="wdUpDiag">
              <a:fgClr>
                <a:schemeClr val="bg1"/>
              </a:fgClr>
              <a:bgClr>
                <a:schemeClr val="accent6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8D450E-00B8-4C08-9F42-513C8B258CFE}"/>
              </a:ext>
            </a:extLst>
          </p:cNvPr>
          <p:cNvGrpSpPr/>
          <p:nvPr/>
        </p:nvGrpSpPr>
        <p:grpSpPr>
          <a:xfrm>
            <a:off x="2445602" y="16166336"/>
            <a:ext cx="6285494" cy="3417064"/>
            <a:chOff x="6133987" y="8910395"/>
            <a:chExt cx="4036731" cy="2194540"/>
          </a:xfrm>
        </p:grpSpPr>
        <p:pic>
          <p:nvPicPr>
            <p:cNvPr id="1206" name="Graphic 1205" descr="Processor">
              <a:extLst>
                <a:ext uri="{FF2B5EF4-FFF2-40B4-BE49-F238E27FC236}">
                  <a16:creationId xmlns:a16="http://schemas.microsoft.com/office/drawing/2014/main" id="{B2B7137F-DB97-4B93-A70A-6BD7C318D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11490" y="9930242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1207" name="Graphic 1206" descr="Processor">
              <a:extLst>
                <a:ext uri="{FF2B5EF4-FFF2-40B4-BE49-F238E27FC236}">
                  <a16:creationId xmlns:a16="http://schemas.microsoft.com/office/drawing/2014/main" id="{C4677B30-5F21-42B5-9A1D-01F03D4FF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38836" y="9930242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1208" name="Graphic 1207" descr="Processor">
              <a:extLst>
                <a:ext uri="{FF2B5EF4-FFF2-40B4-BE49-F238E27FC236}">
                  <a16:creationId xmlns:a16="http://schemas.microsoft.com/office/drawing/2014/main" id="{2FB8F1EE-10A4-42A9-9F5B-24EE69B6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33987" y="9930242"/>
              <a:ext cx="1054379" cy="1174693"/>
            </a:xfrm>
            <a:prstGeom prst="rect">
              <a:avLst/>
            </a:prstGeom>
            <a:effectLst/>
          </p:spPr>
        </p:pic>
        <p:pic>
          <p:nvPicPr>
            <p:cNvPr id="1209" name="Graphic 1208" descr="Processor">
              <a:extLst>
                <a:ext uri="{FF2B5EF4-FFF2-40B4-BE49-F238E27FC236}">
                  <a16:creationId xmlns:a16="http://schemas.microsoft.com/office/drawing/2014/main" id="{308C2203-31E2-4038-9D55-B53AEE36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16339" y="9930242"/>
              <a:ext cx="1054379" cy="1174693"/>
            </a:xfrm>
            <a:prstGeom prst="rect">
              <a:avLst/>
            </a:prstGeom>
            <a:effectLst/>
          </p:spPr>
        </p:pic>
        <p:cxnSp>
          <p:nvCxnSpPr>
            <p:cNvPr id="1210" name="Straight Connector 1209">
              <a:extLst>
                <a:ext uri="{FF2B5EF4-FFF2-40B4-BE49-F238E27FC236}">
                  <a16:creationId xmlns:a16="http://schemas.microsoft.com/office/drawing/2014/main" id="{34F4CCB0-C228-4189-A93B-5E627CF1CDFC}"/>
                </a:ext>
              </a:extLst>
            </p:cNvPr>
            <p:cNvCxnSpPr>
              <a:cxnSpLocks/>
              <a:stCxn id="1216" idx="2"/>
              <a:endCxn id="1208" idx="0"/>
            </p:cNvCxnSpPr>
            <p:nvPr/>
          </p:nvCxnSpPr>
          <p:spPr>
            <a:xfrm flipH="1">
              <a:off x="6661177" y="9622285"/>
              <a:ext cx="1544485" cy="307957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>
              <a:extLst>
                <a:ext uri="{FF2B5EF4-FFF2-40B4-BE49-F238E27FC236}">
                  <a16:creationId xmlns:a16="http://schemas.microsoft.com/office/drawing/2014/main" id="{66BE121C-D43E-4A57-B997-21B849852EB5}"/>
                </a:ext>
              </a:extLst>
            </p:cNvPr>
            <p:cNvCxnSpPr>
              <a:cxnSpLocks/>
              <a:stCxn id="1216" idx="2"/>
              <a:endCxn id="1207" idx="0"/>
            </p:cNvCxnSpPr>
            <p:nvPr/>
          </p:nvCxnSpPr>
          <p:spPr>
            <a:xfrm flipH="1">
              <a:off x="7666026" y="9622285"/>
              <a:ext cx="539636" cy="307957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>
              <a:extLst>
                <a:ext uri="{FF2B5EF4-FFF2-40B4-BE49-F238E27FC236}">
                  <a16:creationId xmlns:a16="http://schemas.microsoft.com/office/drawing/2014/main" id="{7DCA0A8F-7107-4816-8A41-7FADB65D0993}"/>
                </a:ext>
              </a:extLst>
            </p:cNvPr>
            <p:cNvCxnSpPr>
              <a:cxnSpLocks/>
              <a:stCxn id="1216" idx="2"/>
              <a:endCxn id="1206" idx="0"/>
            </p:cNvCxnSpPr>
            <p:nvPr/>
          </p:nvCxnSpPr>
          <p:spPr>
            <a:xfrm>
              <a:off x="8205662" y="9622285"/>
              <a:ext cx="433018" cy="30795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>
              <a:extLst>
                <a:ext uri="{FF2B5EF4-FFF2-40B4-BE49-F238E27FC236}">
                  <a16:creationId xmlns:a16="http://schemas.microsoft.com/office/drawing/2014/main" id="{A63C91D5-D922-4A08-9CB5-16B5CFDEF904}"/>
                </a:ext>
              </a:extLst>
            </p:cNvPr>
            <p:cNvCxnSpPr>
              <a:cxnSpLocks/>
              <a:stCxn id="1216" idx="2"/>
              <a:endCxn id="1209" idx="0"/>
            </p:cNvCxnSpPr>
            <p:nvPr/>
          </p:nvCxnSpPr>
          <p:spPr>
            <a:xfrm>
              <a:off x="8205662" y="9622285"/>
              <a:ext cx="1437867" cy="30795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4" name="Rounded Rectangle 212">
              <a:extLst>
                <a:ext uri="{FF2B5EF4-FFF2-40B4-BE49-F238E27FC236}">
                  <a16:creationId xmlns:a16="http://schemas.microsoft.com/office/drawing/2014/main" id="{966D88CA-9F7D-4FB7-B6BA-5D8114E76A8D}"/>
                </a:ext>
              </a:extLst>
            </p:cNvPr>
            <p:cNvSpPr/>
            <p:nvPr/>
          </p:nvSpPr>
          <p:spPr>
            <a:xfrm>
              <a:off x="9369001" y="10252132"/>
              <a:ext cx="549059" cy="5502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50000"/>
              </a:schemeClr>
            </a:soli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75EF3D31-5874-43EF-A84D-34DB5ADCB302}"/>
                </a:ext>
              </a:extLst>
            </p:cNvPr>
            <p:cNvGrpSpPr/>
            <p:nvPr/>
          </p:nvGrpSpPr>
          <p:grpSpPr>
            <a:xfrm>
              <a:off x="7672584" y="8910395"/>
              <a:ext cx="1023268" cy="766753"/>
              <a:chOff x="3510568" y="4405545"/>
              <a:chExt cx="521826" cy="345402"/>
            </a:xfrm>
            <a:effectLst/>
          </p:grpSpPr>
          <p:sp>
            <p:nvSpPr>
              <p:cNvPr id="1216" name="Rounded Rectangle 214">
                <a:extLst>
                  <a:ext uri="{FF2B5EF4-FFF2-40B4-BE49-F238E27FC236}">
                    <a16:creationId xmlns:a16="http://schemas.microsoft.com/office/drawing/2014/main" id="{FB464039-95DC-453C-90D8-646318E80E3F}"/>
                  </a:ext>
                </a:extLst>
              </p:cNvPr>
              <p:cNvSpPr/>
              <p:nvPr/>
            </p:nvSpPr>
            <p:spPr>
              <a:xfrm>
                <a:off x="3532439" y="4430987"/>
                <a:ext cx="499955" cy="295246"/>
              </a:xfrm>
              <a:prstGeom prst="roundRect">
                <a:avLst>
                  <a:gd name="adj" fmla="val 104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E7F43F8F-2CF6-4D76-8CEA-413BCED414AE}"/>
                  </a:ext>
                </a:extLst>
              </p:cNvPr>
              <p:cNvSpPr txBox="1"/>
              <p:nvPr/>
            </p:nvSpPr>
            <p:spPr>
              <a:xfrm>
                <a:off x="3635558" y="4477246"/>
                <a:ext cx="337681" cy="20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</a:t>
                </a:r>
              </a:p>
            </p:txBody>
          </p:sp>
          <p:sp>
            <p:nvSpPr>
              <p:cNvPr id="1218" name="Rounded Rectangle 216">
                <a:extLst>
                  <a:ext uri="{FF2B5EF4-FFF2-40B4-BE49-F238E27FC236}">
                    <a16:creationId xmlns:a16="http://schemas.microsoft.com/office/drawing/2014/main" id="{401F9BDA-CD20-4716-897B-D1818E6C6DAC}"/>
                  </a:ext>
                </a:extLst>
              </p:cNvPr>
              <p:cNvSpPr/>
              <p:nvPr/>
            </p:nvSpPr>
            <p:spPr>
              <a:xfrm>
                <a:off x="3510568" y="4405545"/>
                <a:ext cx="82282" cy="34540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19" name="Rounded Rectangle 79">
              <a:extLst>
                <a:ext uri="{FF2B5EF4-FFF2-40B4-BE49-F238E27FC236}">
                  <a16:creationId xmlns:a16="http://schemas.microsoft.com/office/drawing/2014/main" id="{99995E7C-338F-44EE-91F8-EC1180B9F83D}"/>
                </a:ext>
              </a:extLst>
            </p:cNvPr>
            <p:cNvSpPr/>
            <p:nvPr/>
          </p:nvSpPr>
          <p:spPr>
            <a:xfrm>
              <a:off x="6376323" y="10198836"/>
              <a:ext cx="568661" cy="634415"/>
            </a:xfrm>
            <a:prstGeom prst="roundRect">
              <a:avLst>
                <a:gd name="adj" fmla="val 5289"/>
              </a:avLst>
            </a:prstGeom>
            <a:pattFill prst="wdDnDiag">
              <a:fgClr>
                <a:schemeClr val="bg1"/>
              </a:fgClr>
              <a:bgClr>
                <a:schemeClr val="accent5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20" name="Rounded Rectangle 81">
              <a:extLst>
                <a:ext uri="{FF2B5EF4-FFF2-40B4-BE49-F238E27FC236}">
                  <a16:creationId xmlns:a16="http://schemas.microsoft.com/office/drawing/2014/main" id="{5F76CE3C-FF7E-44E6-9135-04D148132D29}"/>
                </a:ext>
              </a:extLst>
            </p:cNvPr>
            <p:cNvSpPr/>
            <p:nvPr/>
          </p:nvSpPr>
          <p:spPr>
            <a:xfrm>
              <a:off x="7383046" y="10203232"/>
              <a:ext cx="568661" cy="634415"/>
            </a:xfrm>
            <a:prstGeom prst="roundRect">
              <a:avLst>
                <a:gd name="adj" fmla="val 5289"/>
              </a:avLst>
            </a:prstGeom>
            <a:pattFill prst="wdDnDiag">
              <a:fgClr>
                <a:schemeClr val="bg1"/>
              </a:fgClr>
              <a:bgClr>
                <a:schemeClr val="accent5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221" name="Rounded Rectangle 82">
              <a:extLst>
                <a:ext uri="{FF2B5EF4-FFF2-40B4-BE49-F238E27FC236}">
                  <a16:creationId xmlns:a16="http://schemas.microsoft.com/office/drawing/2014/main" id="{569F1E2C-D5ED-4209-9C71-CFD0D9362AB6}"/>
                </a:ext>
              </a:extLst>
            </p:cNvPr>
            <p:cNvSpPr/>
            <p:nvPr/>
          </p:nvSpPr>
          <p:spPr>
            <a:xfrm>
              <a:off x="8354348" y="10198835"/>
              <a:ext cx="568661" cy="634415"/>
            </a:xfrm>
            <a:prstGeom prst="roundRect">
              <a:avLst>
                <a:gd name="adj" fmla="val 5289"/>
              </a:avLst>
            </a:prstGeom>
            <a:pattFill prst="wdUpDiag">
              <a:fgClr>
                <a:schemeClr val="bg1"/>
              </a:fgClr>
              <a:bgClr>
                <a:schemeClr val="accent6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sp>
          <p:nvSpPr>
            <p:cNvPr id="1222" name="Rounded Rectangle 83">
              <a:extLst>
                <a:ext uri="{FF2B5EF4-FFF2-40B4-BE49-F238E27FC236}">
                  <a16:creationId xmlns:a16="http://schemas.microsoft.com/office/drawing/2014/main" id="{7B46425F-12F4-4330-A677-1481F8462991}"/>
                </a:ext>
              </a:extLst>
            </p:cNvPr>
            <p:cNvSpPr/>
            <p:nvPr/>
          </p:nvSpPr>
          <p:spPr>
            <a:xfrm>
              <a:off x="9359197" y="10198835"/>
              <a:ext cx="568661" cy="634415"/>
            </a:xfrm>
            <a:prstGeom prst="roundRect">
              <a:avLst>
                <a:gd name="adj" fmla="val 5289"/>
              </a:avLst>
            </a:prstGeom>
            <a:pattFill prst="wdUpDiag">
              <a:fgClr>
                <a:schemeClr val="bg1"/>
              </a:fgClr>
              <a:bgClr>
                <a:schemeClr val="accent6">
                  <a:lumMod val="50000"/>
                </a:schemeClr>
              </a:bgClr>
            </a:patt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</p:grpSp>
      <p:sp>
        <p:nvSpPr>
          <p:cNvPr id="1223" name="TextBox 1222">
            <a:extLst>
              <a:ext uri="{FF2B5EF4-FFF2-40B4-BE49-F238E27FC236}">
                <a16:creationId xmlns:a16="http://schemas.microsoft.com/office/drawing/2014/main" id="{1393D7FA-5451-4C40-9337-D82E77BC7B33}"/>
              </a:ext>
            </a:extLst>
          </p:cNvPr>
          <p:cNvSpPr txBox="1"/>
          <p:nvPr/>
        </p:nvSpPr>
        <p:spPr>
          <a:xfrm>
            <a:off x="547152" y="14051758"/>
            <a:ext cx="1129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Elastic RSS (</a:t>
            </a:r>
            <a:r>
              <a:rPr lang="en-US" sz="3200" b="1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eRSS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is a system that extends traditional RSS by scheduling packets and cores using emerging programmable NICs with new abstractions like map-reduce</a:t>
            </a:r>
          </a:p>
        </p:txBody>
      </p: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DB5096E-E0CE-48BF-97F8-5E7EB4CEC18F}"/>
              </a:ext>
            </a:extLst>
          </p:cNvPr>
          <p:cNvCxnSpPr>
            <a:cxnSpLocks/>
          </p:cNvCxnSpPr>
          <p:nvPr/>
        </p:nvCxnSpPr>
        <p:spPr>
          <a:xfrm>
            <a:off x="482179" y="5656877"/>
            <a:ext cx="110958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59AB231F-22BF-42FC-BD28-94DB55D1D319}"/>
              </a:ext>
            </a:extLst>
          </p:cNvPr>
          <p:cNvSpPr/>
          <p:nvPr/>
        </p:nvSpPr>
        <p:spPr>
          <a:xfrm>
            <a:off x="1210960" y="5251091"/>
            <a:ext cx="9609440" cy="70788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Low Latency Workload Scheduling</a:t>
            </a:r>
          </a:p>
        </p:txBody>
      </p: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C3DA1101-8CF5-48BB-A511-2B1D4307DB0C}"/>
              </a:ext>
            </a:extLst>
          </p:cNvPr>
          <p:cNvCxnSpPr>
            <a:cxnSpLocks/>
          </p:cNvCxnSpPr>
          <p:nvPr/>
        </p:nvCxnSpPr>
        <p:spPr>
          <a:xfrm>
            <a:off x="457200" y="13445829"/>
            <a:ext cx="110958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7" name="Rectangle 1226">
            <a:extLst>
              <a:ext uri="{FF2B5EF4-FFF2-40B4-BE49-F238E27FC236}">
                <a16:creationId xmlns:a16="http://schemas.microsoft.com/office/drawing/2014/main" id="{4DEF2622-9A3A-401F-863A-E427803CD44A}"/>
              </a:ext>
            </a:extLst>
          </p:cNvPr>
          <p:cNvSpPr/>
          <p:nvPr/>
        </p:nvSpPr>
        <p:spPr>
          <a:xfrm>
            <a:off x="2971800" y="13095896"/>
            <a:ext cx="5612436" cy="728233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Elastic RSS (</a:t>
            </a:r>
            <a:r>
              <a:rPr lang="en-US" sz="4000" dirty="0" err="1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eRSS</a:t>
            </a:r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07FA24E5-89C5-4483-86E3-20180EFD8420}"/>
              </a:ext>
            </a:extLst>
          </p:cNvPr>
          <p:cNvSpPr txBox="1"/>
          <p:nvPr/>
        </p:nvSpPr>
        <p:spPr>
          <a:xfrm>
            <a:off x="566616" y="20734294"/>
            <a:ext cx="11292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eRSS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maps to a 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PISA NIC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with map-reduce extensions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Map-reduce is supported with a coarse grain reconfigurable architecture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D30A35-C028-4C45-B7FB-9F8EC7793F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021" y="6629400"/>
            <a:ext cx="12155449" cy="4816094"/>
          </a:xfrm>
          <a:prstGeom prst="rect">
            <a:avLst/>
          </a:prstGeom>
        </p:spPr>
      </p:pic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4E5AD580-1B3C-43C6-9A72-A010C9794423}"/>
              </a:ext>
            </a:extLst>
          </p:cNvPr>
          <p:cNvCxnSpPr>
            <a:cxnSpLocks/>
          </p:cNvCxnSpPr>
          <p:nvPr/>
        </p:nvCxnSpPr>
        <p:spPr>
          <a:xfrm>
            <a:off x="11858828" y="16124572"/>
            <a:ext cx="126775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2FF14939-F411-4FD8-B7B7-6B17521122AE}"/>
              </a:ext>
            </a:extLst>
          </p:cNvPr>
          <p:cNvSpPr/>
          <p:nvPr/>
        </p:nvSpPr>
        <p:spPr>
          <a:xfrm>
            <a:off x="15468601" y="15751314"/>
            <a:ext cx="5486399" cy="70788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Software Manager</a:t>
            </a:r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0772FF58-F9C6-4EB4-B60A-91CDF3AE4FF2}"/>
              </a:ext>
            </a:extLst>
          </p:cNvPr>
          <p:cNvSpPr/>
          <p:nvPr/>
        </p:nvSpPr>
        <p:spPr>
          <a:xfrm>
            <a:off x="12205490" y="23866033"/>
            <a:ext cx="123309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software manager starts and pins a sleeping thread to each core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When the NIC allocates a core, it wakes up the resident thread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Cores can run any software, including distributed work stealing or preemption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Upon deallocation., the packet thread sleeps and the OS schedules a batch job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5D06730-F454-4CD5-A67D-24EE6B7487D9}"/>
              </a:ext>
            </a:extLst>
          </p:cNvPr>
          <p:cNvSpPr txBox="1"/>
          <p:nvPr/>
        </p:nvSpPr>
        <p:spPr>
          <a:xfrm>
            <a:off x="12205490" y="16538224"/>
            <a:ext cx="12330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 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software manager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 the host CPU estimates request service times, allocates slack cores between scaling groups, and updates NIC shadow counters on a 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coarser timescale 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(e.g. 100 us)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C8C2447C-78DC-4CF0-AA25-654E1AF9C98C}"/>
              </a:ext>
            </a:extLst>
          </p:cNvPr>
          <p:cNvSpPr txBox="1"/>
          <p:nvPr/>
        </p:nvSpPr>
        <p:spPr>
          <a:xfrm>
            <a:off x="12122545" y="5212140"/>
            <a:ext cx="11962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</a:t>
            </a:r>
            <a:r>
              <a:rPr lang="en-US" sz="3200" b="1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eRSS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processing is divided across 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two timescales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: fine grained, per-packet processing at the NIC and coarse grained state management at the host CPU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737C23-9DAB-41CB-8452-7B16AB68827F}"/>
              </a:ext>
            </a:extLst>
          </p:cNvPr>
          <p:cNvSpPr/>
          <p:nvPr/>
        </p:nvSpPr>
        <p:spPr>
          <a:xfrm>
            <a:off x="12684011" y="18788770"/>
            <a:ext cx="3855720" cy="1447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Run: Server</a:t>
            </a:r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8A20E696-1C9E-4F65-848E-8957BABE5FB5}"/>
              </a:ext>
            </a:extLst>
          </p:cNvPr>
          <p:cNvSpPr/>
          <p:nvPr/>
        </p:nvSpPr>
        <p:spPr>
          <a:xfrm>
            <a:off x="15574189" y="20650200"/>
            <a:ext cx="4818018" cy="14473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Run:  Batch </a:t>
            </a:r>
          </a:p>
          <a:p>
            <a:pPr algn="ctr"/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Sleep: Server</a:t>
            </a:r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BB8ADA16-BD5B-411F-AE27-474F9FDA7950}"/>
              </a:ext>
            </a:extLst>
          </p:cNvPr>
          <p:cNvSpPr/>
          <p:nvPr/>
        </p:nvSpPr>
        <p:spPr>
          <a:xfrm>
            <a:off x="21064491" y="22324143"/>
            <a:ext cx="2524423" cy="11109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Run: Batch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0EFA97E-9147-4CD7-9835-F796C362C6F9}"/>
              </a:ext>
            </a:extLst>
          </p:cNvPr>
          <p:cNvCxnSpPr>
            <a:stCxn id="33" idx="3"/>
            <a:endCxn id="1234" idx="2"/>
          </p:cNvCxnSpPr>
          <p:nvPr/>
        </p:nvCxnSpPr>
        <p:spPr>
          <a:xfrm rot="16200000" flipH="1">
            <a:off x="13736577" y="19536281"/>
            <a:ext cx="1349702" cy="2325521"/>
          </a:xfrm>
          <a:prstGeom prst="curved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025CCBE-2FBF-4292-A21F-746EE1CF419E}"/>
              </a:ext>
            </a:extLst>
          </p:cNvPr>
          <p:cNvSpPr/>
          <p:nvPr/>
        </p:nvSpPr>
        <p:spPr>
          <a:xfrm>
            <a:off x="16979136" y="19486152"/>
            <a:ext cx="194280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Interrupt from NIC</a:t>
            </a:r>
            <a:endParaRPr lang="en-US" sz="2500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796A03F-3259-4AAF-9D04-6A756326B7FA}"/>
              </a:ext>
            </a:extLst>
          </p:cNvPr>
          <p:cNvCxnSpPr>
            <a:cxnSpLocks/>
            <a:stCxn id="1234" idx="0"/>
            <a:endCxn id="33" idx="5"/>
          </p:cNvCxnSpPr>
          <p:nvPr/>
        </p:nvCxnSpPr>
        <p:spPr>
          <a:xfrm rot="16200000" flipV="1">
            <a:off x="16666132" y="19333134"/>
            <a:ext cx="626009" cy="200812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0" name="Rectangle 1419">
            <a:extLst>
              <a:ext uri="{FF2B5EF4-FFF2-40B4-BE49-F238E27FC236}">
                <a16:creationId xmlns:a16="http://schemas.microsoft.com/office/drawing/2014/main" id="{ED0C8976-DE08-49DB-9BB8-D203EA015D90}"/>
              </a:ext>
            </a:extLst>
          </p:cNvPr>
          <p:cNvSpPr/>
          <p:nvPr/>
        </p:nvSpPr>
        <p:spPr>
          <a:xfrm>
            <a:off x="13102292" y="20843386"/>
            <a:ext cx="183948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NIC deallocates core</a:t>
            </a:r>
            <a:endParaRPr lang="en-US" sz="2500" dirty="0"/>
          </a:p>
        </p:txBody>
      </p:sp>
      <p:cxnSp>
        <p:nvCxnSpPr>
          <p:cNvPr id="1422" name="Connector: Curved 1421">
            <a:extLst>
              <a:ext uri="{FF2B5EF4-FFF2-40B4-BE49-F238E27FC236}">
                <a16:creationId xmlns:a16="http://schemas.microsoft.com/office/drawing/2014/main" id="{C291F338-5201-428D-994C-5D5B8C1B7FBB}"/>
              </a:ext>
            </a:extLst>
          </p:cNvPr>
          <p:cNvCxnSpPr>
            <a:cxnSpLocks/>
            <a:stCxn id="33" idx="6"/>
            <a:endCxn id="33" idx="7"/>
          </p:cNvCxnSpPr>
          <p:nvPr/>
        </p:nvCxnSpPr>
        <p:spPr>
          <a:xfrm flipH="1" flipV="1">
            <a:off x="15975074" y="19000735"/>
            <a:ext cx="564657" cy="511728"/>
          </a:xfrm>
          <a:prstGeom prst="curvedConnector4">
            <a:avLst>
              <a:gd name="adj1" fmla="val -76471"/>
              <a:gd name="adj2" fmla="val 18609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3" name="Rectangle 1422">
            <a:extLst>
              <a:ext uri="{FF2B5EF4-FFF2-40B4-BE49-F238E27FC236}">
                <a16:creationId xmlns:a16="http://schemas.microsoft.com/office/drawing/2014/main" id="{24C9174B-EEFD-4F04-B874-3CE10DDA5342}"/>
              </a:ext>
            </a:extLst>
          </p:cNvPr>
          <p:cNvSpPr/>
          <p:nvPr/>
        </p:nvSpPr>
        <p:spPr>
          <a:xfrm>
            <a:off x="16868625" y="18363991"/>
            <a:ext cx="19428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Poll NIC</a:t>
            </a:r>
            <a:endParaRPr lang="en-US" sz="2500" dirty="0"/>
          </a:p>
        </p:txBody>
      </p:sp>
      <p:cxnSp>
        <p:nvCxnSpPr>
          <p:cNvPr id="1425" name="Connector: Curved 1424">
            <a:extLst>
              <a:ext uri="{FF2B5EF4-FFF2-40B4-BE49-F238E27FC236}">
                <a16:creationId xmlns:a16="http://schemas.microsoft.com/office/drawing/2014/main" id="{EF6AEF3B-97A5-4196-8E9B-7C107E156E91}"/>
              </a:ext>
            </a:extLst>
          </p:cNvPr>
          <p:cNvCxnSpPr>
            <a:cxnSpLocks/>
            <a:stCxn id="1235" idx="2"/>
            <a:endCxn id="1234" idx="4"/>
          </p:cNvCxnSpPr>
          <p:nvPr/>
        </p:nvCxnSpPr>
        <p:spPr>
          <a:xfrm rot="10800000">
            <a:off x="17983199" y="22097586"/>
            <a:ext cx="3081293" cy="782020"/>
          </a:xfrm>
          <a:prstGeom prst="curved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Rectangle 1425">
            <a:extLst>
              <a:ext uri="{FF2B5EF4-FFF2-40B4-BE49-F238E27FC236}">
                <a16:creationId xmlns:a16="http://schemas.microsoft.com/office/drawing/2014/main" id="{6A0DCB68-16C7-420A-BE3E-738A005BF1A4}"/>
              </a:ext>
            </a:extLst>
          </p:cNvPr>
          <p:cNvSpPr/>
          <p:nvPr/>
        </p:nvSpPr>
        <p:spPr>
          <a:xfrm>
            <a:off x="18207265" y="22762378"/>
            <a:ext cx="253608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Assign slack core</a:t>
            </a:r>
            <a:endParaRPr lang="en-US" sz="2500" dirty="0"/>
          </a:p>
        </p:txBody>
      </p:sp>
      <p:cxnSp>
        <p:nvCxnSpPr>
          <p:cNvPr id="1427" name="Connector: Curved 1426">
            <a:extLst>
              <a:ext uri="{FF2B5EF4-FFF2-40B4-BE49-F238E27FC236}">
                <a16:creationId xmlns:a16="http://schemas.microsoft.com/office/drawing/2014/main" id="{85813E0C-4936-43ED-89CA-C41ABFC21EDC}"/>
              </a:ext>
            </a:extLst>
          </p:cNvPr>
          <p:cNvCxnSpPr>
            <a:cxnSpLocks/>
            <a:stCxn id="1234" idx="6"/>
            <a:endCxn id="1234" idx="7"/>
          </p:cNvCxnSpPr>
          <p:nvPr/>
        </p:nvCxnSpPr>
        <p:spPr>
          <a:xfrm flipH="1" flipV="1">
            <a:off x="19686625" y="20862165"/>
            <a:ext cx="705582" cy="511728"/>
          </a:xfrm>
          <a:prstGeom prst="curvedConnector4">
            <a:avLst>
              <a:gd name="adj1" fmla="val -52085"/>
              <a:gd name="adj2" fmla="val 18609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8" name="Rectangle 1427">
            <a:extLst>
              <a:ext uri="{FF2B5EF4-FFF2-40B4-BE49-F238E27FC236}">
                <a16:creationId xmlns:a16="http://schemas.microsoft.com/office/drawing/2014/main" id="{6059DA8F-469F-4DCA-BA9E-21BB906521F7}"/>
              </a:ext>
            </a:extLst>
          </p:cNvPr>
          <p:cNvSpPr/>
          <p:nvPr/>
        </p:nvSpPr>
        <p:spPr>
          <a:xfrm>
            <a:off x="20306515" y="19973440"/>
            <a:ext cx="30791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Linux Scheduler Tick</a:t>
            </a:r>
            <a:endParaRPr lang="en-US" sz="25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A4D065B-A4EE-4779-969C-A436864597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110" y="391377"/>
            <a:ext cx="3512396" cy="3512396"/>
          </a:xfrm>
          <a:prstGeom prst="rect">
            <a:avLst/>
          </a:prstGeom>
        </p:spPr>
      </p:pic>
      <p:sp>
        <p:nvSpPr>
          <p:cNvPr id="1450" name="TextBox 1449">
            <a:extLst>
              <a:ext uri="{FF2B5EF4-FFF2-40B4-BE49-F238E27FC236}">
                <a16:creationId xmlns:a16="http://schemas.microsoft.com/office/drawing/2014/main" id="{9268D358-CF20-41D8-AE33-0C6C2BF76827}"/>
              </a:ext>
            </a:extLst>
          </p:cNvPr>
          <p:cNvSpPr txBox="1"/>
          <p:nvPr/>
        </p:nvSpPr>
        <p:spPr>
          <a:xfrm>
            <a:off x="24868399" y="5216201"/>
            <a:ext cx="11395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evaluate three design points:</a:t>
            </a:r>
          </a:p>
        </p:txBody>
      </p:sp>
      <p:sp>
        <p:nvSpPr>
          <p:cNvPr id="1451" name="Rectangle 1450">
            <a:extLst>
              <a:ext uri="{FF2B5EF4-FFF2-40B4-BE49-F238E27FC236}">
                <a16:creationId xmlns:a16="http://schemas.microsoft.com/office/drawing/2014/main" id="{6E1A6F64-4DC8-4866-B806-5E4D9011B80C}"/>
              </a:ext>
            </a:extLst>
          </p:cNvPr>
          <p:cNvSpPr/>
          <p:nvPr/>
        </p:nvSpPr>
        <p:spPr>
          <a:xfrm>
            <a:off x="24992876" y="5812986"/>
            <a:ext cx="10675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eRSS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-a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: aggressively provision cores so each is 90% busy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eRSS</a:t>
            </a: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-c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: conservatively provision cores so each is 75% busy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RSS: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no core scheduling or weight adjustment</a:t>
            </a:r>
          </a:p>
        </p:txBody>
      </p: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AA8042B3-7E88-41B6-81F9-1961B04AA117}"/>
              </a:ext>
            </a:extLst>
          </p:cNvPr>
          <p:cNvCxnSpPr>
            <a:cxnSpLocks/>
          </p:cNvCxnSpPr>
          <p:nvPr/>
        </p:nvCxnSpPr>
        <p:spPr>
          <a:xfrm>
            <a:off x="24961720" y="18697838"/>
            <a:ext cx="113205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6" name="Rectangle 1455">
            <a:extLst>
              <a:ext uri="{FF2B5EF4-FFF2-40B4-BE49-F238E27FC236}">
                <a16:creationId xmlns:a16="http://schemas.microsoft.com/office/drawing/2014/main" id="{B5E126F0-3D88-4600-A148-CB3AEA083592}"/>
              </a:ext>
            </a:extLst>
          </p:cNvPr>
          <p:cNvSpPr/>
          <p:nvPr/>
        </p:nvSpPr>
        <p:spPr>
          <a:xfrm>
            <a:off x="28924694" y="18313054"/>
            <a:ext cx="3220753" cy="707886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  <a:ea typeface="Source Sans Pro" panose="020B0503030403020204" pitchFamily="34" charset="0"/>
              </a:rPr>
              <a:t>Tail Latency</a:t>
            </a:r>
          </a:p>
        </p:txBody>
      </p:sp>
      <p:sp>
        <p:nvSpPr>
          <p:cNvPr id="1491" name="Rectangle 1490">
            <a:extLst>
              <a:ext uri="{FF2B5EF4-FFF2-40B4-BE49-F238E27FC236}">
                <a16:creationId xmlns:a16="http://schemas.microsoft.com/office/drawing/2014/main" id="{9294A968-3CE4-4E3B-9DE0-97373742A48A}"/>
              </a:ext>
            </a:extLst>
          </p:cNvPr>
          <p:cNvSpPr/>
          <p:nvPr/>
        </p:nvSpPr>
        <p:spPr>
          <a:xfrm>
            <a:off x="25298400" y="25389527"/>
            <a:ext cx="11123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Parameters control trade-off between core use and tail latency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eRSS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runs at line rate using slight extensions to existing NICS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eRSS</a:t>
            </a:r>
            <a:r>
              <a:rPr lang="en-US" sz="3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can be extended with ML for automatic operation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34D6A3A-36B9-4508-8FF0-1862560D406A}"/>
              </a:ext>
            </a:extLst>
          </p:cNvPr>
          <p:cNvGrpSpPr/>
          <p:nvPr/>
        </p:nvGrpSpPr>
        <p:grpSpPr>
          <a:xfrm>
            <a:off x="684583" y="22907894"/>
            <a:ext cx="1708298" cy="2609901"/>
            <a:chOff x="950455" y="22636765"/>
            <a:chExt cx="1708298" cy="2609901"/>
          </a:xfrm>
        </p:grpSpPr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3B27AA93-1AD4-4381-90C4-C4C506D2DB29}"/>
                </a:ext>
              </a:extLst>
            </p:cNvPr>
            <p:cNvSpPr/>
            <p:nvPr/>
          </p:nvSpPr>
          <p:spPr>
            <a:xfrm>
              <a:off x="950455" y="23499059"/>
              <a:ext cx="1708298" cy="174760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30" name="Group 1529">
              <a:extLst>
                <a:ext uri="{FF2B5EF4-FFF2-40B4-BE49-F238E27FC236}">
                  <a16:creationId xmlns:a16="http://schemas.microsoft.com/office/drawing/2014/main" id="{B452FF73-FEE1-4DD2-9DAC-6C891791D551}"/>
                </a:ext>
              </a:extLst>
            </p:cNvPr>
            <p:cNvGrpSpPr/>
            <p:nvPr/>
          </p:nvGrpSpPr>
          <p:grpSpPr>
            <a:xfrm>
              <a:off x="1042998" y="23714346"/>
              <a:ext cx="1426051" cy="1379295"/>
              <a:chOff x="1828800" y="4495800"/>
              <a:chExt cx="4648200" cy="4495800"/>
            </a:xfrm>
          </p:grpSpPr>
          <p:sp>
            <p:nvSpPr>
              <p:cNvPr id="1564" name="Rectangle: Rounded Corners 1563">
                <a:extLst>
                  <a:ext uri="{FF2B5EF4-FFF2-40B4-BE49-F238E27FC236}">
                    <a16:creationId xmlns:a16="http://schemas.microsoft.com/office/drawing/2014/main" id="{C6C1D48A-6F8C-4629-B56A-1838C9EEFFEF}"/>
                  </a:ext>
                </a:extLst>
              </p:cNvPr>
              <p:cNvSpPr/>
              <p:nvPr/>
            </p:nvSpPr>
            <p:spPr>
              <a:xfrm>
                <a:off x="2362200" y="4495800"/>
                <a:ext cx="1905000" cy="1447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5" name="Rectangle: Rounded Corners 1564">
                <a:extLst>
                  <a:ext uri="{FF2B5EF4-FFF2-40B4-BE49-F238E27FC236}">
                    <a16:creationId xmlns:a16="http://schemas.microsoft.com/office/drawing/2014/main" id="{BD92914D-9AFF-4016-B4BE-CF1CD9B21933}"/>
                  </a:ext>
                </a:extLst>
              </p:cNvPr>
              <p:cNvSpPr/>
              <p:nvPr/>
            </p:nvSpPr>
            <p:spPr>
              <a:xfrm>
                <a:off x="4572000" y="6274777"/>
                <a:ext cx="1905000" cy="1447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6" name="Rectangle: Rounded Corners 1565">
                <a:extLst>
                  <a:ext uri="{FF2B5EF4-FFF2-40B4-BE49-F238E27FC236}">
                    <a16:creationId xmlns:a16="http://schemas.microsoft.com/office/drawing/2014/main" id="{EE22CB00-56FF-4B97-8AF7-C57EF716385C}"/>
                  </a:ext>
                </a:extLst>
              </p:cNvPr>
              <p:cNvSpPr/>
              <p:nvPr/>
            </p:nvSpPr>
            <p:spPr>
              <a:xfrm>
                <a:off x="1828800" y="7543800"/>
                <a:ext cx="1905000" cy="1447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567" name="Connector: Curved 1566">
                <a:extLst>
                  <a:ext uri="{FF2B5EF4-FFF2-40B4-BE49-F238E27FC236}">
                    <a16:creationId xmlns:a16="http://schemas.microsoft.com/office/drawing/2014/main" id="{79F089BD-624D-4501-AC42-C74D5F15B263}"/>
                  </a:ext>
                </a:extLst>
              </p:cNvPr>
              <p:cNvCxnSpPr>
                <a:cxnSpLocks/>
                <a:stCxn id="1564" idx="3"/>
                <a:endCxn id="1565" idx="0"/>
              </p:cNvCxnSpPr>
              <p:nvPr/>
            </p:nvCxnSpPr>
            <p:spPr>
              <a:xfrm>
                <a:off x="4267200" y="5219700"/>
                <a:ext cx="1257300" cy="1055077"/>
              </a:xfrm>
              <a:prstGeom prst="curvedConnector2">
                <a:avLst/>
              </a:prstGeom>
              <a:noFill/>
              <a:ln w="381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568" name="Connector: Curved 1567">
                <a:extLst>
                  <a:ext uri="{FF2B5EF4-FFF2-40B4-BE49-F238E27FC236}">
                    <a16:creationId xmlns:a16="http://schemas.microsoft.com/office/drawing/2014/main" id="{C04599E4-428D-4427-B21F-92CB3C3F4630}"/>
                  </a:ext>
                </a:extLst>
              </p:cNvPr>
              <p:cNvCxnSpPr>
                <a:cxnSpLocks/>
                <a:stCxn id="1565" idx="1"/>
                <a:endCxn id="1566" idx="3"/>
              </p:cNvCxnSpPr>
              <p:nvPr/>
            </p:nvCxnSpPr>
            <p:spPr>
              <a:xfrm rot="10800000" flipV="1">
                <a:off x="3733800" y="6998676"/>
                <a:ext cx="838200" cy="1269023"/>
              </a:xfrm>
              <a:prstGeom prst="curvedConnector3">
                <a:avLst/>
              </a:prstGeom>
              <a:noFill/>
              <a:ln w="381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053CE9B9-36F6-4A64-828F-C138DCCF2714}"/>
                </a:ext>
              </a:extLst>
            </p:cNvPr>
            <p:cNvSpPr/>
            <p:nvPr/>
          </p:nvSpPr>
          <p:spPr>
            <a:xfrm>
              <a:off x="1185579" y="22636765"/>
              <a:ext cx="123783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Parser</a:t>
              </a:r>
              <a:endPara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85A687D-3A3B-4457-B694-294E364AF04B}"/>
              </a:ext>
            </a:extLst>
          </p:cNvPr>
          <p:cNvGrpSpPr/>
          <p:nvPr/>
        </p:nvGrpSpPr>
        <p:grpSpPr>
          <a:xfrm>
            <a:off x="2819400" y="22917092"/>
            <a:ext cx="1549720" cy="2610107"/>
            <a:chOff x="3111647" y="22676959"/>
            <a:chExt cx="1549720" cy="2610107"/>
          </a:xfrm>
        </p:grpSpPr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EF1FD755-4C53-43D1-85B5-9B4AA26194DF}"/>
                </a:ext>
              </a:extLst>
            </p:cNvPr>
            <p:cNvSpPr/>
            <p:nvPr/>
          </p:nvSpPr>
          <p:spPr>
            <a:xfrm>
              <a:off x="3111647" y="23539459"/>
              <a:ext cx="1549720" cy="174760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31" name="Group 1530">
              <a:extLst>
                <a:ext uri="{FF2B5EF4-FFF2-40B4-BE49-F238E27FC236}">
                  <a16:creationId xmlns:a16="http://schemas.microsoft.com/office/drawing/2014/main" id="{D86FBD75-4847-4415-9A24-A06BCE7F6EDA}"/>
                </a:ext>
              </a:extLst>
            </p:cNvPr>
            <p:cNvGrpSpPr/>
            <p:nvPr/>
          </p:nvGrpSpPr>
          <p:grpSpPr>
            <a:xfrm>
              <a:off x="3276261" y="23592911"/>
              <a:ext cx="1213852" cy="1634693"/>
              <a:chOff x="8991600" y="4369777"/>
              <a:chExt cx="3956540" cy="5328269"/>
            </a:xfrm>
          </p:grpSpPr>
          <p:sp>
            <p:nvSpPr>
              <p:cNvPr id="1558" name="Rectangle 1557">
                <a:extLst>
                  <a:ext uri="{FF2B5EF4-FFF2-40B4-BE49-F238E27FC236}">
                    <a16:creationId xmlns:a16="http://schemas.microsoft.com/office/drawing/2014/main" id="{9F41730F-6472-4B88-82D8-C4B4B0B83CBF}"/>
                  </a:ext>
                </a:extLst>
              </p:cNvPr>
              <p:cNvSpPr/>
              <p:nvPr/>
            </p:nvSpPr>
            <p:spPr>
              <a:xfrm>
                <a:off x="8991600" y="4369780"/>
                <a:ext cx="2438399" cy="1573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9" name="Trapezoid 1558">
                <a:extLst>
                  <a:ext uri="{FF2B5EF4-FFF2-40B4-BE49-F238E27FC236}">
                    <a16:creationId xmlns:a16="http://schemas.microsoft.com/office/drawing/2014/main" id="{879FF689-1070-4FD2-8238-1B0811D544D8}"/>
                  </a:ext>
                </a:extLst>
              </p:cNvPr>
              <p:cNvSpPr/>
              <p:nvPr/>
            </p:nvSpPr>
            <p:spPr>
              <a:xfrm rot="5400000">
                <a:off x="11469566" y="4482611"/>
                <a:ext cx="1573823" cy="1348155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F6D30898-B908-4C54-B1AD-68A1AE23754B}"/>
                  </a:ext>
                </a:extLst>
              </p:cNvPr>
              <p:cNvSpPr/>
              <p:nvPr/>
            </p:nvSpPr>
            <p:spPr>
              <a:xfrm>
                <a:off x="9009185" y="6286499"/>
                <a:ext cx="2438399" cy="1573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1" name="Trapezoid 1560">
                <a:extLst>
                  <a:ext uri="{FF2B5EF4-FFF2-40B4-BE49-F238E27FC236}">
                    <a16:creationId xmlns:a16="http://schemas.microsoft.com/office/drawing/2014/main" id="{3204659D-321B-4279-8602-150C820F57CB}"/>
                  </a:ext>
                </a:extLst>
              </p:cNvPr>
              <p:cNvSpPr/>
              <p:nvPr/>
            </p:nvSpPr>
            <p:spPr>
              <a:xfrm rot="5400000">
                <a:off x="11487151" y="6399336"/>
                <a:ext cx="1573823" cy="1348155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2" name="Rectangle 1561">
                <a:extLst>
                  <a:ext uri="{FF2B5EF4-FFF2-40B4-BE49-F238E27FC236}">
                    <a16:creationId xmlns:a16="http://schemas.microsoft.com/office/drawing/2014/main" id="{5DC0CAA1-AA9A-4942-AB08-EB0C454098C3}"/>
                  </a:ext>
                </a:extLst>
              </p:cNvPr>
              <p:cNvSpPr/>
              <p:nvPr/>
            </p:nvSpPr>
            <p:spPr>
              <a:xfrm>
                <a:off x="8991600" y="8124223"/>
                <a:ext cx="2438399" cy="1573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3" name="Trapezoid 1562">
                <a:extLst>
                  <a:ext uri="{FF2B5EF4-FFF2-40B4-BE49-F238E27FC236}">
                    <a16:creationId xmlns:a16="http://schemas.microsoft.com/office/drawing/2014/main" id="{E9E6F860-58B5-45D8-BA47-4D404315CAEE}"/>
                  </a:ext>
                </a:extLst>
              </p:cNvPr>
              <p:cNvSpPr/>
              <p:nvPr/>
            </p:nvSpPr>
            <p:spPr>
              <a:xfrm rot="5400000">
                <a:off x="11469566" y="8237057"/>
                <a:ext cx="1573823" cy="1348155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8590CB43-CFD6-484D-8977-E4857EEC839B}"/>
                </a:ext>
              </a:extLst>
            </p:cNvPr>
            <p:cNvSpPr/>
            <p:nvPr/>
          </p:nvSpPr>
          <p:spPr>
            <a:xfrm>
              <a:off x="3415188" y="22676959"/>
              <a:ext cx="9060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MAT</a:t>
              </a:r>
              <a:endPara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5711628-58C6-40DF-AAF6-DF9F5AF9FDBE}"/>
              </a:ext>
            </a:extLst>
          </p:cNvPr>
          <p:cNvGrpSpPr/>
          <p:nvPr/>
        </p:nvGrpSpPr>
        <p:grpSpPr>
          <a:xfrm>
            <a:off x="9144000" y="22953552"/>
            <a:ext cx="1990027" cy="2600505"/>
            <a:chOff x="9278088" y="22668436"/>
            <a:chExt cx="1990027" cy="2600505"/>
          </a:xfrm>
        </p:grpSpPr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7D44EB91-A17F-48F7-8D90-34909F5F6CC8}"/>
                </a:ext>
              </a:extLst>
            </p:cNvPr>
            <p:cNvSpPr/>
            <p:nvPr/>
          </p:nvSpPr>
          <p:spPr>
            <a:xfrm>
              <a:off x="9278088" y="23521334"/>
              <a:ext cx="1990027" cy="174760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34" name="Group 1533">
              <a:extLst>
                <a:ext uri="{FF2B5EF4-FFF2-40B4-BE49-F238E27FC236}">
                  <a16:creationId xmlns:a16="http://schemas.microsoft.com/office/drawing/2014/main" id="{07291938-73AA-4A40-BE30-9BE270698145}"/>
                </a:ext>
              </a:extLst>
            </p:cNvPr>
            <p:cNvGrpSpPr/>
            <p:nvPr/>
          </p:nvGrpSpPr>
          <p:grpSpPr>
            <a:xfrm>
              <a:off x="9390317" y="23830131"/>
              <a:ext cx="1817675" cy="894994"/>
              <a:chOff x="17754600" y="4897315"/>
              <a:chExt cx="7696200" cy="3789485"/>
            </a:xfrm>
          </p:grpSpPr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206EA172-541B-4F38-9F48-C40A39019A19}"/>
                  </a:ext>
                </a:extLst>
              </p:cNvPr>
              <p:cNvSpPr/>
              <p:nvPr/>
            </p:nvSpPr>
            <p:spPr>
              <a:xfrm>
                <a:off x="17754600" y="5943600"/>
                <a:ext cx="5867400" cy="2743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553" name="Straight Connector 1552">
                <a:extLst>
                  <a:ext uri="{FF2B5EF4-FFF2-40B4-BE49-F238E27FC236}">
                    <a16:creationId xmlns:a16="http://schemas.microsoft.com/office/drawing/2014/main" id="{1C671D13-2385-4A4C-94B5-51C5678B0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6200" y="5943600"/>
                <a:ext cx="0" cy="27432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1554" name="Straight Connector 1553">
                <a:extLst>
                  <a:ext uri="{FF2B5EF4-FFF2-40B4-BE49-F238E27FC236}">
                    <a16:creationId xmlns:a16="http://schemas.microsoft.com/office/drawing/2014/main" id="{74B72220-BDA2-4958-9671-ADB8ED09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0200" y="5943600"/>
                <a:ext cx="0" cy="27432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1555" name="Straight Connector 1554">
                <a:extLst>
                  <a:ext uri="{FF2B5EF4-FFF2-40B4-BE49-F238E27FC236}">
                    <a16:creationId xmlns:a16="http://schemas.microsoft.com/office/drawing/2014/main" id="{254BBE9A-4E72-475D-8F41-E084783F4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98000" y="5943600"/>
                <a:ext cx="0" cy="27432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</p:cxnSp>
          <p:cxnSp>
            <p:nvCxnSpPr>
              <p:cNvPr id="1556" name="Connector: Elbow 1555">
                <a:extLst>
                  <a:ext uri="{FF2B5EF4-FFF2-40B4-BE49-F238E27FC236}">
                    <a16:creationId xmlns:a16="http://schemas.microsoft.com/office/drawing/2014/main" id="{6CCE7A49-0316-46D5-AD36-7390AA962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500" y="4897315"/>
                <a:ext cx="2933700" cy="990600"/>
              </a:xfrm>
              <a:prstGeom prst="bentConnector2">
                <a:avLst/>
              </a:prstGeom>
              <a:noFill/>
              <a:ln w="571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557" name="Straight Arrow Connector 1556">
                <a:extLst>
                  <a:ext uri="{FF2B5EF4-FFF2-40B4-BE49-F238E27FC236}">
                    <a16:creationId xmlns:a16="http://schemas.microsoft.com/office/drawing/2014/main" id="{9A3437BF-0015-4F16-95EB-2C9CBD3CE5B7}"/>
                  </a:ext>
                </a:extLst>
              </p:cNvPr>
              <p:cNvCxnSpPr>
                <a:cxnSpLocks/>
                <a:stCxn id="1552" idx="3"/>
              </p:cNvCxnSpPr>
              <p:nvPr/>
            </p:nvCxnSpPr>
            <p:spPr>
              <a:xfrm>
                <a:off x="23622000" y="7315200"/>
                <a:ext cx="182880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539" name="Rectangle 1538">
              <a:extLst>
                <a:ext uri="{FF2B5EF4-FFF2-40B4-BE49-F238E27FC236}">
                  <a16:creationId xmlns:a16="http://schemas.microsoft.com/office/drawing/2014/main" id="{16F8B65B-EA10-4C12-9ED5-46EFB44FF4EE}"/>
                </a:ext>
              </a:extLst>
            </p:cNvPr>
            <p:cNvSpPr/>
            <p:nvPr/>
          </p:nvSpPr>
          <p:spPr>
            <a:xfrm>
              <a:off x="9347474" y="22668436"/>
              <a:ext cx="18630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Scheduler</a:t>
              </a:r>
              <a:endPara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</p:grpSp>
      <p:cxnSp>
        <p:nvCxnSpPr>
          <p:cNvPr id="1540" name="Straight Connector 1539">
            <a:extLst>
              <a:ext uri="{FF2B5EF4-FFF2-40B4-BE49-F238E27FC236}">
                <a16:creationId xmlns:a16="http://schemas.microsoft.com/office/drawing/2014/main" id="{9503BEAF-4586-48B3-8821-889097048766}"/>
              </a:ext>
            </a:extLst>
          </p:cNvPr>
          <p:cNvCxnSpPr>
            <a:cxnSpLocks/>
          </p:cNvCxnSpPr>
          <p:nvPr/>
        </p:nvCxnSpPr>
        <p:spPr>
          <a:xfrm>
            <a:off x="2590800" y="22734657"/>
            <a:ext cx="0" cy="3615932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Dot"/>
          </a:ln>
          <a:effectLst/>
        </p:spPr>
      </p:cxnSp>
      <p:cxnSp>
        <p:nvCxnSpPr>
          <p:cNvPr id="1541" name="Straight Connector 1540">
            <a:extLst>
              <a:ext uri="{FF2B5EF4-FFF2-40B4-BE49-F238E27FC236}">
                <a16:creationId xmlns:a16="http://schemas.microsoft.com/office/drawing/2014/main" id="{EAB5D481-89ED-4184-843B-E90817EB42B4}"/>
              </a:ext>
            </a:extLst>
          </p:cNvPr>
          <p:cNvCxnSpPr>
            <a:cxnSpLocks/>
          </p:cNvCxnSpPr>
          <p:nvPr/>
        </p:nvCxnSpPr>
        <p:spPr>
          <a:xfrm>
            <a:off x="4572000" y="22734657"/>
            <a:ext cx="0" cy="3615932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Dot"/>
          </a:ln>
          <a:effectLst/>
        </p:spPr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06E180B4-EFC4-4BB1-9433-FEFF568F23E9}"/>
              </a:ext>
            </a:extLst>
          </p:cNvPr>
          <p:cNvCxnSpPr>
            <a:cxnSpLocks/>
          </p:cNvCxnSpPr>
          <p:nvPr/>
        </p:nvCxnSpPr>
        <p:spPr>
          <a:xfrm>
            <a:off x="8915400" y="22702623"/>
            <a:ext cx="0" cy="3642118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Dot"/>
          </a:ln>
          <a:effectLst/>
        </p:spPr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0FC8D98-3723-4314-8629-20DDFD3D51F5}"/>
              </a:ext>
            </a:extLst>
          </p:cNvPr>
          <p:cNvGrpSpPr/>
          <p:nvPr/>
        </p:nvGrpSpPr>
        <p:grpSpPr>
          <a:xfrm>
            <a:off x="7162800" y="22942328"/>
            <a:ext cx="1549720" cy="2602487"/>
            <a:chOff x="7473873" y="23673123"/>
            <a:chExt cx="1549720" cy="2602487"/>
          </a:xfrm>
        </p:grpSpPr>
        <p:sp>
          <p:nvSpPr>
            <p:cNvPr id="1538" name="Rectangle 1537">
              <a:extLst>
                <a:ext uri="{FF2B5EF4-FFF2-40B4-BE49-F238E27FC236}">
                  <a16:creationId xmlns:a16="http://schemas.microsoft.com/office/drawing/2014/main" id="{419AED21-E257-4369-90B3-0992DE63075B}"/>
                </a:ext>
              </a:extLst>
            </p:cNvPr>
            <p:cNvSpPr/>
            <p:nvPr/>
          </p:nvSpPr>
          <p:spPr>
            <a:xfrm>
              <a:off x="7766347" y="23673123"/>
              <a:ext cx="9060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MAT</a:t>
              </a:r>
              <a:endPara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0978A88F-E4C4-48F1-910A-C4A06B9DF28A}"/>
                </a:ext>
              </a:extLst>
            </p:cNvPr>
            <p:cNvSpPr/>
            <p:nvPr/>
          </p:nvSpPr>
          <p:spPr>
            <a:xfrm>
              <a:off x="7473873" y="24528003"/>
              <a:ext cx="1549720" cy="174760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45" name="Group 1544">
              <a:extLst>
                <a:ext uri="{FF2B5EF4-FFF2-40B4-BE49-F238E27FC236}">
                  <a16:creationId xmlns:a16="http://schemas.microsoft.com/office/drawing/2014/main" id="{0B60AFE8-7C95-4C69-B992-0EC40C0DD144}"/>
                </a:ext>
              </a:extLst>
            </p:cNvPr>
            <p:cNvGrpSpPr/>
            <p:nvPr/>
          </p:nvGrpSpPr>
          <p:grpSpPr>
            <a:xfrm>
              <a:off x="7638487" y="24581455"/>
              <a:ext cx="1213852" cy="1634693"/>
              <a:chOff x="8991600" y="4369777"/>
              <a:chExt cx="3956540" cy="5328269"/>
            </a:xfrm>
          </p:grpSpPr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9ECB76D6-01E9-4969-9409-2C2791D4012A}"/>
                  </a:ext>
                </a:extLst>
              </p:cNvPr>
              <p:cNvSpPr/>
              <p:nvPr/>
            </p:nvSpPr>
            <p:spPr>
              <a:xfrm>
                <a:off x="8991600" y="4369780"/>
                <a:ext cx="2438399" cy="1573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7" name="Trapezoid 1546">
                <a:extLst>
                  <a:ext uri="{FF2B5EF4-FFF2-40B4-BE49-F238E27FC236}">
                    <a16:creationId xmlns:a16="http://schemas.microsoft.com/office/drawing/2014/main" id="{D933DF7B-CF22-46AF-BBA0-871BF9D67042}"/>
                  </a:ext>
                </a:extLst>
              </p:cNvPr>
              <p:cNvSpPr/>
              <p:nvPr/>
            </p:nvSpPr>
            <p:spPr>
              <a:xfrm rot="5400000">
                <a:off x="11469566" y="4482611"/>
                <a:ext cx="1573823" cy="1348155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8" name="Rectangle 1547">
                <a:extLst>
                  <a:ext uri="{FF2B5EF4-FFF2-40B4-BE49-F238E27FC236}">
                    <a16:creationId xmlns:a16="http://schemas.microsoft.com/office/drawing/2014/main" id="{1056775D-F793-46B9-8ADD-DF180D28CAEB}"/>
                  </a:ext>
                </a:extLst>
              </p:cNvPr>
              <p:cNvSpPr/>
              <p:nvPr/>
            </p:nvSpPr>
            <p:spPr>
              <a:xfrm>
                <a:off x="9009185" y="6286499"/>
                <a:ext cx="2438399" cy="1573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9" name="Trapezoid 1548">
                <a:extLst>
                  <a:ext uri="{FF2B5EF4-FFF2-40B4-BE49-F238E27FC236}">
                    <a16:creationId xmlns:a16="http://schemas.microsoft.com/office/drawing/2014/main" id="{E1B6D9BC-7581-445B-8103-D3FBA2595278}"/>
                  </a:ext>
                </a:extLst>
              </p:cNvPr>
              <p:cNvSpPr/>
              <p:nvPr/>
            </p:nvSpPr>
            <p:spPr>
              <a:xfrm rot="5400000">
                <a:off x="11487151" y="6399336"/>
                <a:ext cx="1573823" cy="1348155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A2F16BCF-04EF-41B3-B581-8D3B512C13E5}"/>
                  </a:ext>
                </a:extLst>
              </p:cNvPr>
              <p:cNvSpPr/>
              <p:nvPr/>
            </p:nvSpPr>
            <p:spPr>
              <a:xfrm>
                <a:off x="8991600" y="8124223"/>
                <a:ext cx="2438399" cy="1573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1" name="Trapezoid 1550">
                <a:extLst>
                  <a:ext uri="{FF2B5EF4-FFF2-40B4-BE49-F238E27FC236}">
                    <a16:creationId xmlns:a16="http://schemas.microsoft.com/office/drawing/2014/main" id="{CDBA696F-3643-4870-B730-72C1FDD99B21}"/>
                  </a:ext>
                </a:extLst>
              </p:cNvPr>
              <p:cNvSpPr/>
              <p:nvPr/>
            </p:nvSpPr>
            <p:spPr>
              <a:xfrm rot="5400000">
                <a:off x="11469566" y="8237057"/>
                <a:ext cx="1573823" cy="1348155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3132694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04565F5-014D-4BAD-B6AD-26184E81BD02}"/>
              </a:ext>
            </a:extLst>
          </p:cNvPr>
          <p:cNvGrpSpPr/>
          <p:nvPr/>
        </p:nvGrpSpPr>
        <p:grpSpPr>
          <a:xfrm>
            <a:off x="4572000" y="22900382"/>
            <a:ext cx="2310078" cy="2626817"/>
            <a:chOff x="5152036" y="22912026"/>
            <a:chExt cx="2310078" cy="2614365"/>
          </a:xfrm>
        </p:grpSpPr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0504D2DE-092B-4295-A296-6961546DE43F}"/>
                </a:ext>
              </a:extLst>
            </p:cNvPr>
            <p:cNvSpPr/>
            <p:nvPr/>
          </p:nvSpPr>
          <p:spPr>
            <a:xfrm>
              <a:off x="5332161" y="23778784"/>
              <a:ext cx="1990027" cy="174760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8033CC63-2912-44E9-8F90-76F37D9352BD}"/>
                </a:ext>
              </a:extLst>
            </p:cNvPr>
            <p:cNvSpPr/>
            <p:nvPr/>
          </p:nvSpPr>
          <p:spPr>
            <a:xfrm>
              <a:off x="5152036" y="22912026"/>
              <a:ext cx="2310078" cy="582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313269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Map-Reduce</a:t>
              </a:r>
            </a:p>
          </p:txBody>
        </p:sp>
        <p:grpSp>
          <p:nvGrpSpPr>
            <p:cNvPr id="1569" name="Group 1568">
              <a:extLst>
                <a:ext uri="{FF2B5EF4-FFF2-40B4-BE49-F238E27FC236}">
                  <a16:creationId xmlns:a16="http://schemas.microsoft.com/office/drawing/2014/main" id="{4BB08659-2799-4030-9CD9-B9799F3962A3}"/>
                </a:ext>
              </a:extLst>
            </p:cNvPr>
            <p:cNvGrpSpPr/>
            <p:nvPr/>
          </p:nvGrpSpPr>
          <p:grpSpPr>
            <a:xfrm>
              <a:off x="5472084" y="23917391"/>
              <a:ext cx="1730559" cy="1509904"/>
              <a:chOff x="6390445" y="5165401"/>
              <a:chExt cx="785904" cy="685697"/>
            </a:xfrm>
          </p:grpSpPr>
          <p:sp>
            <p:nvSpPr>
              <p:cNvPr id="1570" name="Rectangle: Rounded Corners 1569">
                <a:extLst>
                  <a:ext uri="{FF2B5EF4-FFF2-40B4-BE49-F238E27FC236}">
                    <a16:creationId xmlns:a16="http://schemas.microsoft.com/office/drawing/2014/main" id="{FA1482A3-C734-41FE-83D2-8D1F5B320768}"/>
                  </a:ext>
                </a:extLst>
              </p:cNvPr>
              <p:cNvSpPr/>
              <p:nvPr/>
            </p:nvSpPr>
            <p:spPr>
              <a:xfrm>
                <a:off x="6390445" y="5165401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71" name="Rectangle: Rounded Corners 1570">
                <a:extLst>
                  <a:ext uri="{FF2B5EF4-FFF2-40B4-BE49-F238E27FC236}">
                    <a16:creationId xmlns:a16="http://schemas.microsoft.com/office/drawing/2014/main" id="{AFC701AB-A11E-4AD0-80D4-A9377D6F1B7F}"/>
                  </a:ext>
                </a:extLst>
              </p:cNvPr>
              <p:cNvSpPr/>
              <p:nvPr/>
            </p:nvSpPr>
            <p:spPr>
              <a:xfrm>
                <a:off x="6672147" y="5166796"/>
                <a:ext cx="218107" cy="193406"/>
              </a:xfrm>
              <a:prstGeom prst="round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72" name="Rectangle: Rounded Corners 1571">
                <a:extLst>
                  <a:ext uri="{FF2B5EF4-FFF2-40B4-BE49-F238E27FC236}">
                    <a16:creationId xmlns:a16="http://schemas.microsoft.com/office/drawing/2014/main" id="{F1804E8E-D1EA-4B0D-A9DC-1F5A1174B747}"/>
                  </a:ext>
                </a:extLst>
              </p:cNvPr>
              <p:cNvSpPr/>
              <p:nvPr/>
            </p:nvSpPr>
            <p:spPr>
              <a:xfrm>
                <a:off x="6958242" y="5165401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73" name="Rectangle: Rounded Corners 1572">
                <a:extLst>
                  <a:ext uri="{FF2B5EF4-FFF2-40B4-BE49-F238E27FC236}">
                    <a16:creationId xmlns:a16="http://schemas.microsoft.com/office/drawing/2014/main" id="{8C73986D-DF5D-4BF1-9C12-A4C108D4883E}"/>
                  </a:ext>
                </a:extLst>
              </p:cNvPr>
              <p:cNvSpPr/>
              <p:nvPr/>
            </p:nvSpPr>
            <p:spPr>
              <a:xfrm>
                <a:off x="6390445" y="5413336"/>
                <a:ext cx="218107" cy="193406"/>
              </a:xfrm>
              <a:prstGeom prst="round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74" name="Rectangle: Rounded Corners 1573">
                <a:extLst>
                  <a:ext uri="{FF2B5EF4-FFF2-40B4-BE49-F238E27FC236}">
                    <a16:creationId xmlns:a16="http://schemas.microsoft.com/office/drawing/2014/main" id="{D8BCE3BC-EF55-46DD-8ECF-D1A2C613ECF9}"/>
                  </a:ext>
                </a:extLst>
              </p:cNvPr>
              <p:cNvSpPr/>
              <p:nvPr/>
            </p:nvSpPr>
            <p:spPr>
              <a:xfrm>
                <a:off x="6958242" y="5413336"/>
                <a:ext cx="218107" cy="193406"/>
              </a:xfrm>
              <a:prstGeom prst="round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75" name="Rectangle: Rounded Corners 1574">
                <a:extLst>
                  <a:ext uri="{FF2B5EF4-FFF2-40B4-BE49-F238E27FC236}">
                    <a16:creationId xmlns:a16="http://schemas.microsoft.com/office/drawing/2014/main" id="{9970F0D3-7B95-42CB-8900-AF97350E4DE2}"/>
                  </a:ext>
                </a:extLst>
              </p:cNvPr>
              <p:cNvSpPr/>
              <p:nvPr/>
            </p:nvSpPr>
            <p:spPr>
              <a:xfrm>
                <a:off x="6672147" y="5412244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76" name="Rectangle: Rounded Corners 1575">
                <a:extLst>
                  <a:ext uri="{FF2B5EF4-FFF2-40B4-BE49-F238E27FC236}">
                    <a16:creationId xmlns:a16="http://schemas.microsoft.com/office/drawing/2014/main" id="{5A2087E7-EBB2-4EA6-9A93-318D4D0F38ED}"/>
                  </a:ext>
                </a:extLst>
              </p:cNvPr>
              <p:cNvSpPr/>
              <p:nvPr/>
            </p:nvSpPr>
            <p:spPr>
              <a:xfrm>
                <a:off x="6390445" y="5656297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77" name="Rectangle: Rounded Corners 1576">
                <a:extLst>
                  <a:ext uri="{FF2B5EF4-FFF2-40B4-BE49-F238E27FC236}">
                    <a16:creationId xmlns:a16="http://schemas.microsoft.com/office/drawing/2014/main" id="{4D1B6643-9C67-4C42-AE69-86479832AA81}"/>
                  </a:ext>
                </a:extLst>
              </p:cNvPr>
              <p:cNvSpPr/>
              <p:nvPr/>
            </p:nvSpPr>
            <p:spPr>
              <a:xfrm>
                <a:off x="6672147" y="5657692"/>
                <a:ext cx="218107" cy="193406"/>
              </a:xfrm>
              <a:prstGeom prst="round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sp>
            <p:nvSpPr>
              <p:cNvPr id="1578" name="Rectangle: Rounded Corners 1577">
                <a:extLst>
                  <a:ext uri="{FF2B5EF4-FFF2-40B4-BE49-F238E27FC236}">
                    <a16:creationId xmlns:a16="http://schemas.microsoft.com/office/drawing/2014/main" id="{F7017114-8E04-4779-9DBD-DEFCA84BA6C5}"/>
                  </a:ext>
                </a:extLst>
              </p:cNvPr>
              <p:cNvSpPr/>
              <p:nvPr/>
            </p:nvSpPr>
            <p:spPr>
              <a:xfrm>
                <a:off x="6958242" y="5656297"/>
                <a:ext cx="218107" cy="193406"/>
              </a:xfrm>
              <a:prstGeom prst="round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857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58" name="Picture 1457">
            <a:extLst>
              <a:ext uri="{FF2B5EF4-FFF2-40B4-BE49-F238E27FC236}">
                <a16:creationId xmlns:a16="http://schemas.microsoft.com/office/drawing/2014/main" id="{CE2EDF35-C0C0-49D1-AF9F-261669BC35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0" y="19062450"/>
            <a:ext cx="12847871" cy="5858135"/>
          </a:xfrm>
          <a:prstGeom prst="rect">
            <a:avLst/>
          </a:prstGeom>
        </p:spPr>
      </p:pic>
      <p:sp>
        <p:nvSpPr>
          <p:cNvPr id="1513" name="TextBox 1512">
            <a:extLst>
              <a:ext uri="{FF2B5EF4-FFF2-40B4-BE49-F238E27FC236}">
                <a16:creationId xmlns:a16="http://schemas.microsoft.com/office/drawing/2014/main" id="{736D496D-FC5C-443C-AD69-8FFD1368DC13}"/>
              </a:ext>
            </a:extLst>
          </p:cNvPr>
          <p:cNvSpPr txBox="1"/>
          <p:nvPr/>
        </p:nvSpPr>
        <p:spPr>
          <a:xfrm rot="16200000">
            <a:off x="24870890" y="213949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CDF</a:t>
            </a:r>
          </a:p>
        </p:txBody>
      </p:sp>
      <p:sp>
        <p:nvSpPr>
          <p:cNvPr id="1514" name="TextBox 1513">
            <a:extLst>
              <a:ext uri="{FF2B5EF4-FFF2-40B4-BE49-F238E27FC236}">
                <a16:creationId xmlns:a16="http://schemas.microsoft.com/office/drawing/2014/main" id="{F39D866E-8F0E-44C6-9996-C334DF48D23E}"/>
              </a:ext>
            </a:extLst>
          </p:cNvPr>
          <p:cNvSpPr txBox="1"/>
          <p:nvPr/>
        </p:nvSpPr>
        <p:spPr>
          <a:xfrm>
            <a:off x="27121095" y="24047166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0.1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26D2A62D-CAE5-44D3-A67E-6CACD3A35562}"/>
              </a:ext>
            </a:extLst>
          </p:cNvPr>
          <p:cNvSpPr txBox="1"/>
          <p:nvPr/>
        </p:nvSpPr>
        <p:spPr>
          <a:xfrm>
            <a:off x="30043360" y="24050097"/>
            <a:ext cx="343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CE14B6BE-5C7A-407A-8C7E-79AD917E8BBB}"/>
              </a:ext>
            </a:extLst>
          </p:cNvPr>
          <p:cNvSpPr txBox="1"/>
          <p:nvPr/>
        </p:nvSpPr>
        <p:spPr>
          <a:xfrm>
            <a:off x="32726778" y="24047166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3A254AE3-F94E-41AF-8AF5-BF8AFA272181}"/>
              </a:ext>
            </a:extLst>
          </p:cNvPr>
          <p:cNvSpPr txBox="1"/>
          <p:nvPr/>
        </p:nvSpPr>
        <p:spPr>
          <a:xfrm>
            <a:off x="35420121" y="24047166"/>
            <a:ext cx="6607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100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FCA628A1-A625-41B5-B183-9B471C7C5CC7}"/>
              </a:ext>
            </a:extLst>
          </p:cNvPr>
          <p:cNvSpPr txBox="1"/>
          <p:nvPr/>
        </p:nvSpPr>
        <p:spPr>
          <a:xfrm>
            <a:off x="25727111" y="19160366"/>
            <a:ext cx="343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99798E30-3EAE-4363-92BD-5C533A036874}"/>
              </a:ext>
            </a:extLst>
          </p:cNvPr>
          <p:cNvSpPr txBox="1"/>
          <p:nvPr/>
        </p:nvSpPr>
        <p:spPr>
          <a:xfrm>
            <a:off x="25472062" y="20060691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0.8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BC9B327C-3747-4085-98F6-BDBF4D23B635}"/>
              </a:ext>
            </a:extLst>
          </p:cNvPr>
          <p:cNvSpPr txBox="1"/>
          <p:nvPr/>
        </p:nvSpPr>
        <p:spPr>
          <a:xfrm>
            <a:off x="25487223" y="20974775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0.6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0763D4F4-D3F5-454E-AD93-E3286F8ECBD1}"/>
              </a:ext>
            </a:extLst>
          </p:cNvPr>
          <p:cNvSpPr txBox="1"/>
          <p:nvPr/>
        </p:nvSpPr>
        <p:spPr>
          <a:xfrm>
            <a:off x="25472945" y="2185905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0.4</a:t>
            </a:r>
          </a:p>
        </p:txBody>
      </p:sp>
      <p:sp>
        <p:nvSpPr>
          <p:cNvPr id="1522" name="TextBox 1521">
            <a:extLst>
              <a:ext uri="{FF2B5EF4-FFF2-40B4-BE49-F238E27FC236}">
                <a16:creationId xmlns:a16="http://schemas.microsoft.com/office/drawing/2014/main" id="{53607827-D600-4763-8579-52AF3D9E4743}"/>
              </a:ext>
            </a:extLst>
          </p:cNvPr>
          <p:cNvSpPr txBox="1"/>
          <p:nvPr/>
        </p:nvSpPr>
        <p:spPr>
          <a:xfrm>
            <a:off x="25487223" y="22773769"/>
            <a:ext cx="5822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0.2</a:t>
            </a:r>
          </a:p>
        </p:txBody>
      </p:sp>
      <p:sp>
        <p:nvSpPr>
          <p:cNvPr id="1523" name="TextBox 1522">
            <a:extLst>
              <a:ext uri="{FF2B5EF4-FFF2-40B4-BE49-F238E27FC236}">
                <a16:creationId xmlns:a16="http://schemas.microsoft.com/office/drawing/2014/main" id="{084FEFD1-08D9-4329-AD26-E3D95623AB18}"/>
              </a:ext>
            </a:extLst>
          </p:cNvPr>
          <p:cNvSpPr txBox="1"/>
          <p:nvPr/>
        </p:nvSpPr>
        <p:spPr>
          <a:xfrm>
            <a:off x="25680436" y="23688479"/>
            <a:ext cx="343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24" name="TextBox 1523">
            <a:extLst>
              <a:ext uri="{FF2B5EF4-FFF2-40B4-BE49-F238E27FC236}">
                <a16:creationId xmlns:a16="http://schemas.microsoft.com/office/drawing/2014/main" id="{9AC138C9-9187-44CF-9FD2-2419F55C3652}"/>
              </a:ext>
            </a:extLst>
          </p:cNvPr>
          <p:cNvSpPr txBox="1"/>
          <p:nvPr/>
        </p:nvSpPr>
        <p:spPr>
          <a:xfrm>
            <a:off x="30346558" y="24510214"/>
            <a:ext cx="249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Latency (us)</a:t>
            </a:r>
          </a:p>
        </p:txBody>
      </p:sp>
      <p:sp>
        <p:nvSpPr>
          <p:cNvPr id="1579" name="TextBox 1578">
            <a:extLst>
              <a:ext uri="{FF2B5EF4-FFF2-40B4-BE49-F238E27FC236}">
                <a16:creationId xmlns:a16="http://schemas.microsoft.com/office/drawing/2014/main" id="{ACB8DF9A-1569-4E95-A196-9EBAD8D7A50A}"/>
              </a:ext>
            </a:extLst>
          </p:cNvPr>
          <p:cNvSpPr txBox="1"/>
          <p:nvPr/>
        </p:nvSpPr>
        <p:spPr>
          <a:xfrm>
            <a:off x="34366200" y="22783800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eRSS</a:t>
            </a:r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-a</a:t>
            </a:r>
          </a:p>
        </p:txBody>
      </p:sp>
      <p:sp>
        <p:nvSpPr>
          <p:cNvPr id="1580" name="TextBox 1579">
            <a:extLst>
              <a:ext uri="{FF2B5EF4-FFF2-40B4-BE49-F238E27FC236}">
                <a16:creationId xmlns:a16="http://schemas.microsoft.com/office/drawing/2014/main" id="{CDE4E9F7-36F6-4BE8-9CD2-BF16F269A36B}"/>
              </a:ext>
            </a:extLst>
          </p:cNvPr>
          <p:cNvSpPr txBox="1"/>
          <p:nvPr/>
        </p:nvSpPr>
        <p:spPr>
          <a:xfrm>
            <a:off x="34372613" y="23080856"/>
            <a:ext cx="11144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eRSS</a:t>
            </a:r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-c</a:t>
            </a:r>
          </a:p>
        </p:txBody>
      </p:sp>
      <p:sp>
        <p:nvSpPr>
          <p:cNvPr id="1581" name="TextBox 1580">
            <a:extLst>
              <a:ext uri="{FF2B5EF4-FFF2-40B4-BE49-F238E27FC236}">
                <a16:creationId xmlns:a16="http://schemas.microsoft.com/office/drawing/2014/main" id="{AC280798-A350-4E3D-98DE-3DA687C02FEA}"/>
              </a:ext>
            </a:extLst>
          </p:cNvPr>
          <p:cNvSpPr txBox="1"/>
          <p:nvPr/>
        </p:nvSpPr>
        <p:spPr>
          <a:xfrm>
            <a:off x="34372613" y="23400625"/>
            <a:ext cx="710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RSS</a:t>
            </a:r>
          </a:p>
        </p:txBody>
      </p:sp>
      <p:cxnSp>
        <p:nvCxnSpPr>
          <p:cNvPr id="1582" name="Straight Connector 1581">
            <a:extLst>
              <a:ext uri="{FF2B5EF4-FFF2-40B4-BE49-F238E27FC236}">
                <a16:creationId xmlns:a16="http://schemas.microsoft.com/office/drawing/2014/main" id="{60388F24-4AC0-4151-B00C-1F15A2C6FFDE}"/>
              </a:ext>
            </a:extLst>
          </p:cNvPr>
          <p:cNvCxnSpPr>
            <a:cxnSpLocks/>
          </p:cNvCxnSpPr>
          <p:nvPr/>
        </p:nvCxnSpPr>
        <p:spPr>
          <a:xfrm>
            <a:off x="6934200" y="22734657"/>
            <a:ext cx="0" cy="3615932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Dot"/>
          </a:ln>
          <a:effectLst/>
        </p:spPr>
      </p:cxnSp>
      <p:cxnSp>
        <p:nvCxnSpPr>
          <p:cNvPr id="1587" name="Straight Arrow Connector 1586">
            <a:extLst>
              <a:ext uri="{FF2B5EF4-FFF2-40B4-BE49-F238E27FC236}">
                <a16:creationId xmlns:a16="http://schemas.microsoft.com/office/drawing/2014/main" id="{70D71DBB-FDDE-4953-963A-8197083DE4AD}"/>
              </a:ext>
            </a:extLst>
          </p:cNvPr>
          <p:cNvCxnSpPr/>
          <p:nvPr/>
        </p:nvCxnSpPr>
        <p:spPr>
          <a:xfrm>
            <a:off x="1219200" y="26697057"/>
            <a:ext cx="934127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TextBox 1587">
            <a:extLst>
              <a:ext uri="{FF2B5EF4-FFF2-40B4-BE49-F238E27FC236}">
                <a16:creationId xmlns:a16="http://schemas.microsoft.com/office/drawing/2014/main" id="{8D8D0879-6199-4C80-93DC-E7CFA4AC867A}"/>
              </a:ext>
            </a:extLst>
          </p:cNvPr>
          <p:cNvSpPr txBox="1"/>
          <p:nvPr/>
        </p:nvSpPr>
        <p:spPr>
          <a:xfrm>
            <a:off x="5068964" y="26343114"/>
            <a:ext cx="162256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Packet</a:t>
            </a:r>
          </a:p>
        </p:txBody>
      </p:sp>
      <p:sp>
        <p:nvSpPr>
          <p:cNvPr id="1589" name="Rectangle 1588">
            <a:extLst>
              <a:ext uri="{FF2B5EF4-FFF2-40B4-BE49-F238E27FC236}">
                <a16:creationId xmlns:a16="http://schemas.microsoft.com/office/drawing/2014/main" id="{D89A51B1-23BA-4745-B07B-91F9CBD69278}"/>
              </a:ext>
            </a:extLst>
          </p:cNvPr>
          <p:cNvSpPr/>
          <p:nvPr/>
        </p:nvSpPr>
        <p:spPr>
          <a:xfrm>
            <a:off x="773497" y="10986862"/>
            <a:ext cx="41905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Arial" panose="020B0604020202020204" pitchFamily="34" charset="0"/>
              </a:rPr>
              <a:t>RSS:</a:t>
            </a:r>
            <a:r>
              <a: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Arial" panose="020B0604020202020204" pitchFamily="34" charset="0"/>
              </a:rPr>
              <a:t> 4 useful cores at 50% load</a:t>
            </a:r>
            <a:endParaRPr lang="en-US" sz="25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590" name="Rectangle 1589">
            <a:extLst>
              <a:ext uri="{FF2B5EF4-FFF2-40B4-BE49-F238E27FC236}">
                <a16:creationId xmlns:a16="http://schemas.microsoft.com/office/drawing/2014/main" id="{70881060-61C6-4973-8111-E304252177C7}"/>
              </a:ext>
            </a:extLst>
          </p:cNvPr>
          <p:cNvSpPr/>
          <p:nvPr/>
        </p:nvSpPr>
        <p:spPr>
          <a:xfrm>
            <a:off x="6172200" y="11006087"/>
            <a:ext cx="54801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Arial" panose="020B0604020202020204" pitchFamily="34" charset="0"/>
              </a:rPr>
              <a:t>CPU-based Scheduling:</a:t>
            </a:r>
            <a:r>
              <a: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Arial" panose="020B0604020202020204" pitchFamily="34" charset="0"/>
              </a:rPr>
              <a:t> 3 useful cores at 100%, incl. 1 for batch jobs</a:t>
            </a:r>
            <a:endParaRPr lang="en-US" sz="25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591" name="Rectangle 1590">
            <a:extLst>
              <a:ext uri="{FF2B5EF4-FFF2-40B4-BE49-F238E27FC236}">
                <a16:creationId xmlns:a16="http://schemas.microsoft.com/office/drawing/2014/main" id="{854BE3E1-34F7-4A03-9AFC-B31C2D35686C}"/>
              </a:ext>
            </a:extLst>
          </p:cNvPr>
          <p:cNvSpPr/>
          <p:nvPr/>
        </p:nvSpPr>
        <p:spPr>
          <a:xfrm>
            <a:off x="2209800" y="19510853"/>
            <a:ext cx="652230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Arial" panose="020B0604020202020204" pitchFamily="34" charset="0"/>
              </a:rPr>
              <a:t>eRSS</a:t>
            </a:r>
            <a:r>
              <a:rPr lang="en-US" sz="2500" b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Arial" panose="020B0604020202020204" pitchFamily="34" charset="0"/>
              </a:rPr>
              <a:t>:</a:t>
            </a:r>
            <a:r>
              <a:rPr lang="en-US" sz="25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Arial" panose="020B0604020202020204" pitchFamily="34" charset="0"/>
              </a:rPr>
              <a:t> 4 useful cores at 100%, incl. 2 for batch jobs</a:t>
            </a:r>
            <a:endParaRPr lang="en-US" sz="25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39B2040A-7E46-4BDC-8760-0D30FEC9CCFE}"/>
              </a:ext>
            </a:extLst>
          </p:cNvPr>
          <p:cNvGrpSpPr/>
          <p:nvPr/>
        </p:nvGrpSpPr>
        <p:grpSpPr>
          <a:xfrm>
            <a:off x="24612600" y="11749887"/>
            <a:ext cx="12847871" cy="5858136"/>
            <a:chOff x="13106400" y="12420600"/>
            <a:chExt cx="13375639" cy="6098778"/>
          </a:xfrm>
        </p:grpSpPr>
        <p:pic>
          <p:nvPicPr>
            <p:cNvPr id="1599" name="Picture 1598">
              <a:extLst>
                <a:ext uri="{FF2B5EF4-FFF2-40B4-BE49-F238E27FC236}">
                  <a16:creationId xmlns:a16="http://schemas.microsoft.com/office/drawing/2014/main" id="{3679675E-5288-4172-8238-D8F7C2A2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6400" y="12420600"/>
              <a:ext cx="13375639" cy="6098778"/>
            </a:xfrm>
            <a:prstGeom prst="rect">
              <a:avLst/>
            </a:prstGeom>
          </p:spPr>
        </p:pic>
        <p:sp>
          <p:nvSpPr>
            <p:cNvPr id="1600" name="Rectangle 1599">
              <a:extLst>
                <a:ext uri="{FF2B5EF4-FFF2-40B4-BE49-F238E27FC236}">
                  <a16:creationId xmlns:a16="http://schemas.microsoft.com/office/drawing/2014/main" id="{179EBE87-9778-4CC8-92D7-3E1FF29797B6}"/>
                </a:ext>
              </a:extLst>
            </p:cNvPr>
            <p:cNvSpPr/>
            <p:nvPr/>
          </p:nvSpPr>
          <p:spPr>
            <a:xfrm>
              <a:off x="14706600" y="12420600"/>
              <a:ext cx="10210800" cy="266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49" name="Picture 1448">
            <a:extLst>
              <a:ext uri="{FF2B5EF4-FFF2-40B4-BE49-F238E27FC236}">
                <a16:creationId xmlns:a16="http://schemas.microsoft.com/office/drawing/2014/main" id="{8A40D868-A3E7-4EFE-84C7-9C5F9449AD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865" y="8440244"/>
            <a:ext cx="12847871" cy="585813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44EB8BF-39D9-470B-B350-69D6101BBA0E}"/>
              </a:ext>
            </a:extLst>
          </p:cNvPr>
          <p:cNvSpPr txBox="1"/>
          <p:nvPr/>
        </p:nvSpPr>
        <p:spPr>
          <a:xfrm>
            <a:off x="25644731" y="8367870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40</a:t>
            </a:r>
          </a:p>
        </p:txBody>
      </p:sp>
      <p:sp>
        <p:nvSpPr>
          <p:cNvPr id="1492" name="TextBox 1491">
            <a:extLst>
              <a:ext uri="{FF2B5EF4-FFF2-40B4-BE49-F238E27FC236}">
                <a16:creationId xmlns:a16="http://schemas.microsoft.com/office/drawing/2014/main" id="{7C629E5D-F708-463F-BAC8-44BF69AA0069}"/>
              </a:ext>
            </a:extLst>
          </p:cNvPr>
          <p:cNvSpPr txBox="1"/>
          <p:nvPr/>
        </p:nvSpPr>
        <p:spPr>
          <a:xfrm>
            <a:off x="25641903" y="8933950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30</a:t>
            </a:r>
          </a:p>
        </p:txBody>
      </p:sp>
      <p:sp>
        <p:nvSpPr>
          <p:cNvPr id="1493" name="TextBox 1492">
            <a:extLst>
              <a:ext uri="{FF2B5EF4-FFF2-40B4-BE49-F238E27FC236}">
                <a16:creationId xmlns:a16="http://schemas.microsoft.com/office/drawing/2014/main" id="{170F8D91-BBD2-45ED-80E8-43AA33F01E26}"/>
              </a:ext>
            </a:extLst>
          </p:cNvPr>
          <p:cNvSpPr txBox="1"/>
          <p:nvPr/>
        </p:nvSpPr>
        <p:spPr>
          <a:xfrm>
            <a:off x="25643564" y="9491586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1494" name="TextBox 1493">
            <a:extLst>
              <a:ext uri="{FF2B5EF4-FFF2-40B4-BE49-F238E27FC236}">
                <a16:creationId xmlns:a16="http://schemas.microsoft.com/office/drawing/2014/main" id="{1A827132-B58E-44DE-9531-413173DBAC50}"/>
              </a:ext>
            </a:extLst>
          </p:cNvPr>
          <p:cNvSpPr txBox="1"/>
          <p:nvPr/>
        </p:nvSpPr>
        <p:spPr>
          <a:xfrm>
            <a:off x="25637015" y="10079729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1495" name="TextBox 1494">
            <a:extLst>
              <a:ext uri="{FF2B5EF4-FFF2-40B4-BE49-F238E27FC236}">
                <a16:creationId xmlns:a16="http://schemas.microsoft.com/office/drawing/2014/main" id="{B568C22D-1243-435F-9CB9-CF0A19211D0B}"/>
              </a:ext>
            </a:extLst>
          </p:cNvPr>
          <p:cNvSpPr txBox="1"/>
          <p:nvPr/>
        </p:nvSpPr>
        <p:spPr>
          <a:xfrm>
            <a:off x="25799793" y="10623247"/>
            <a:ext cx="343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96" name="TextBox 1495">
            <a:extLst>
              <a:ext uri="{FF2B5EF4-FFF2-40B4-BE49-F238E27FC236}">
                <a16:creationId xmlns:a16="http://schemas.microsoft.com/office/drawing/2014/main" id="{3D63DA5E-0541-4D49-BD18-7B4ACB5B8A77}"/>
              </a:ext>
            </a:extLst>
          </p:cNvPr>
          <p:cNvSpPr txBox="1"/>
          <p:nvPr/>
        </p:nvSpPr>
        <p:spPr>
          <a:xfrm>
            <a:off x="25644427" y="11286219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64</a:t>
            </a:r>
          </a:p>
        </p:txBody>
      </p:sp>
      <p:sp>
        <p:nvSpPr>
          <p:cNvPr id="1497" name="TextBox 1496">
            <a:extLst>
              <a:ext uri="{FF2B5EF4-FFF2-40B4-BE49-F238E27FC236}">
                <a16:creationId xmlns:a16="http://schemas.microsoft.com/office/drawing/2014/main" id="{379E558D-B9C7-4ABB-8F0D-7F5CDAAB0190}"/>
              </a:ext>
            </a:extLst>
          </p:cNvPr>
          <p:cNvSpPr txBox="1"/>
          <p:nvPr/>
        </p:nvSpPr>
        <p:spPr>
          <a:xfrm>
            <a:off x="25640048" y="11867418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48</a:t>
            </a:r>
          </a:p>
        </p:txBody>
      </p:sp>
      <p:sp>
        <p:nvSpPr>
          <p:cNvPr id="1498" name="TextBox 1497">
            <a:extLst>
              <a:ext uri="{FF2B5EF4-FFF2-40B4-BE49-F238E27FC236}">
                <a16:creationId xmlns:a16="http://schemas.microsoft.com/office/drawing/2014/main" id="{20C9CD8A-2ADC-4C9A-8B75-3E641DD65378}"/>
              </a:ext>
            </a:extLst>
          </p:cNvPr>
          <p:cNvSpPr txBox="1"/>
          <p:nvPr/>
        </p:nvSpPr>
        <p:spPr>
          <a:xfrm>
            <a:off x="25640390" y="12470595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32</a:t>
            </a:r>
          </a:p>
        </p:txBody>
      </p:sp>
      <p:sp>
        <p:nvSpPr>
          <p:cNvPr id="1499" name="TextBox 1498">
            <a:extLst>
              <a:ext uri="{FF2B5EF4-FFF2-40B4-BE49-F238E27FC236}">
                <a16:creationId xmlns:a16="http://schemas.microsoft.com/office/drawing/2014/main" id="{096B44E2-5775-41AF-A29B-7BAB35E50835}"/>
              </a:ext>
            </a:extLst>
          </p:cNvPr>
          <p:cNvSpPr txBox="1"/>
          <p:nvPr/>
        </p:nvSpPr>
        <p:spPr>
          <a:xfrm>
            <a:off x="25634997" y="13077237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1500" name="TextBox 1499">
            <a:extLst>
              <a:ext uri="{FF2B5EF4-FFF2-40B4-BE49-F238E27FC236}">
                <a16:creationId xmlns:a16="http://schemas.microsoft.com/office/drawing/2014/main" id="{26253C4E-599D-4C40-A25D-D5CF7B828D43}"/>
              </a:ext>
            </a:extLst>
          </p:cNvPr>
          <p:cNvSpPr txBox="1"/>
          <p:nvPr/>
        </p:nvSpPr>
        <p:spPr>
          <a:xfrm>
            <a:off x="25739948" y="13675904"/>
            <a:ext cx="343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501" name="TextBox 1500">
            <a:extLst>
              <a:ext uri="{FF2B5EF4-FFF2-40B4-BE49-F238E27FC236}">
                <a16:creationId xmlns:a16="http://schemas.microsoft.com/office/drawing/2014/main" id="{B7097A05-44EF-427A-82DB-1D6319787286}"/>
              </a:ext>
            </a:extLst>
          </p:cNvPr>
          <p:cNvSpPr txBox="1"/>
          <p:nvPr/>
        </p:nvSpPr>
        <p:spPr>
          <a:xfrm rot="16200000">
            <a:off x="23980170" y="12344265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Cores Allocated</a:t>
            </a:r>
          </a:p>
        </p:txBody>
      </p:sp>
      <p:sp>
        <p:nvSpPr>
          <p:cNvPr id="1502" name="TextBox 1501">
            <a:extLst>
              <a:ext uri="{FF2B5EF4-FFF2-40B4-BE49-F238E27FC236}">
                <a16:creationId xmlns:a16="http://schemas.microsoft.com/office/drawing/2014/main" id="{AFD99DF1-4B52-4F68-AFFB-0D42CAB7ABBE}"/>
              </a:ext>
            </a:extLst>
          </p:cNvPr>
          <p:cNvSpPr txBox="1"/>
          <p:nvPr/>
        </p:nvSpPr>
        <p:spPr>
          <a:xfrm rot="16200000">
            <a:off x="23782692" y="9473264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Req. Traffic (Gbps)</a:t>
            </a:r>
          </a:p>
        </p:txBody>
      </p:sp>
      <p:sp>
        <p:nvSpPr>
          <p:cNvPr id="1509" name="TextBox 1508">
            <a:extLst>
              <a:ext uri="{FF2B5EF4-FFF2-40B4-BE49-F238E27FC236}">
                <a16:creationId xmlns:a16="http://schemas.microsoft.com/office/drawing/2014/main" id="{81995161-257D-4982-A666-EB8566491CBF}"/>
              </a:ext>
            </a:extLst>
          </p:cNvPr>
          <p:cNvSpPr txBox="1"/>
          <p:nvPr/>
        </p:nvSpPr>
        <p:spPr>
          <a:xfrm>
            <a:off x="27470329" y="8568018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eRSS</a:t>
            </a:r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-a</a:t>
            </a:r>
          </a:p>
        </p:txBody>
      </p:sp>
      <p:sp>
        <p:nvSpPr>
          <p:cNvPr id="1510" name="TextBox 1509">
            <a:extLst>
              <a:ext uri="{FF2B5EF4-FFF2-40B4-BE49-F238E27FC236}">
                <a16:creationId xmlns:a16="http://schemas.microsoft.com/office/drawing/2014/main" id="{2A374F54-4809-461D-89D5-D59A17EE89E8}"/>
              </a:ext>
            </a:extLst>
          </p:cNvPr>
          <p:cNvSpPr txBox="1"/>
          <p:nvPr/>
        </p:nvSpPr>
        <p:spPr>
          <a:xfrm>
            <a:off x="27476742" y="8865074"/>
            <a:ext cx="11144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eRSS</a:t>
            </a:r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-c</a:t>
            </a:r>
          </a:p>
        </p:txBody>
      </p:sp>
      <p:sp>
        <p:nvSpPr>
          <p:cNvPr id="1511" name="TextBox 1510">
            <a:extLst>
              <a:ext uri="{FF2B5EF4-FFF2-40B4-BE49-F238E27FC236}">
                <a16:creationId xmlns:a16="http://schemas.microsoft.com/office/drawing/2014/main" id="{977D4854-8D41-4CB7-B38A-AE5329E98FC2}"/>
              </a:ext>
            </a:extLst>
          </p:cNvPr>
          <p:cNvSpPr txBox="1"/>
          <p:nvPr/>
        </p:nvSpPr>
        <p:spPr>
          <a:xfrm>
            <a:off x="27476742" y="9184843"/>
            <a:ext cx="7104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RSS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1088443-4BF4-4B5F-ADA1-0CBB7CA8347A}"/>
              </a:ext>
            </a:extLst>
          </p:cNvPr>
          <p:cNvGrpSpPr/>
          <p:nvPr/>
        </p:nvGrpSpPr>
        <p:grpSpPr>
          <a:xfrm>
            <a:off x="26122241" y="17242959"/>
            <a:ext cx="9799681" cy="1034845"/>
            <a:chOff x="25831679" y="14810760"/>
            <a:chExt cx="9799681" cy="1034845"/>
          </a:xfrm>
        </p:grpSpPr>
        <p:sp>
          <p:nvSpPr>
            <p:cNvPr id="1503" name="TextBox 1502">
              <a:extLst>
                <a:ext uri="{FF2B5EF4-FFF2-40B4-BE49-F238E27FC236}">
                  <a16:creationId xmlns:a16="http://schemas.microsoft.com/office/drawing/2014/main" id="{A755B564-05BB-45A6-9A89-7FFD145B3E2C}"/>
                </a:ext>
              </a:extLst>
            </p:cNvPr>
            <p:cNvSpPr txBox="1"/>
            <p:nvPr/>
          </p:nvSpPr>
          <p:spPr>
            <a:xfrm>
              <a:off x="25831679" y="14831465"/>
              <a:ext cx="3433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  <p:sp>
          <p:nvSpPr>
            <p:cNvPr id="1504" name="TextBox 1503">
              <a:extLst>
                <a:ext uri="{FF2B5EF4-FFF2-40B4-BE49-F238E27FC236}">
                  <a16:creationId xmlns:a16="http://schemas.microsoft.com/office/drawing/2014/main" id="{66EEA047-430C-4F58-9F43-64EC0E657776}"/>
                </a:ext>
              </a:extLst>
            </p:cNvPr>
            <p:cNvSpPr txBox="1"/>
            <p:nvPr/>
          </p:nvSpPr>
          <p:spPr>
            <a:xfrm>
              <a:off x="27702432" y="14827547"/>
              <a:ext cx="3433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  <p:sp>
          <p:nvSpPr>
            <p:cNvPr id="1505" name="TextBox 1504">
              <a:extLst>
                <a:ext uri="{FF2B5EF4-FFF2-40B4-BE49-F238E27FC236}">
                  <a16:creationId xmlns:a16="http://schemas.microsoft.com/office/drawing/2014/main" id="{E652745A-C37E-4EE5-B813-B6B2C7CE0A22}"/>
                </a:ext>
              </a:extLst>
            </p:cNvPr>
            <p:cNvSpPr txBox="1"/>
            <p:nvPr/>
          </p:nvSpPr>
          <p:spPr>
            <a:xfrm>
              <a:off x="29594412" y="14810760"/>
              <a:ext cx="3433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</a:p>
          </p:txBody>
        </p:sp>
        <p:sp>
          <p:nvSpPr>
            <p:cNvPr id="1506" name="TextBox 1505">
              <a:extLst>
                <a:ext uri="{FF2B5EF4-FFF2-40B4-BE49-F238E27FC236}">
                  <a16:creationId xmlns:a16="http://schemas.microsoft.com/office/drawing/2014/main" id="{47F79D90-CA22-497F-8AD1-9D205ED01AE4}"/>
                </a:ext>
              </a:extLst>
            </p:cNvPr>
            <p:cNvSpPr txBox="1"/>
            <p:nvPr/>
          </p:nvSpPr>
          <p:spPr>
            <a:xfrm>
              <a:off x="31504035" y="14827547"/>
              <a:ext cx="3433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3</a:t>
              </a:r>
            </a:p>
          </p:txBody>
        </p:sp>
        <p:sp>
          <p:nvSpPr>
            <p:cNvPr id="1507" name="TextBox 1506">
              <a:extLst>
                <a:ext uri="{FF2B5EF4-FFF2-40B4-BE49-F238E27FC236}">
                  <a16:creationId xmlns:a16="http://schemas.microsoft.com/office/drawing/2014/main" id="{D5AC2B6E-EF9A-4C3C-8AFF-B8A91042DC8E}"/>
                </a:ext>
              </a:extLst>
            </p:cNvPr>
            <p:cNvSpPr txBox="1"/>
            <p:nvPr/>
          </p:nvSpPr>
          <p:spPr>
            <a:xfrm>
              <a:off x="33400118" y="14831465"/>
              <a:ext cx="3433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4</a:t>
              </a:r>
            </a:p>
          </p:txBody>
        </p:sp>
        <p:sp>
          <p:nvSpPr>
            <p:cNvPr id="1508" name="TextBox 1507">
              <a:extLst>
                <a:ext uri="{FF2B5EF4-FFF2-40B4-BE49-F238E27FC236}">
                  <a16:creationId xmlns:a16="http://schemas.microsoft.com/office/drawing/2014/main" id="{CBFE96CE-62F9-4A41-A955-8101A596A38D}"/>
                </a:ext>
              </a:extLst>
            </p:cNvPr>
            <p:cNvSpPr txBox="1"/>
            <p:nvPr/>
          </p:nvSpPr>
          <p:spPr>
            <a:xfrm>
              <a:off x="35287996" y="14812758"/>
              <a:ext cx="3433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5</a:t>
              </a:r>
            </a:p>
          </p:txBody>
        </p:sp>
        <p:sp>
          <p:nvSpPr>
            <p:cNvPr id="1512" name="TextBox 1511">
              <a:extLst>
                <a:ext uri="{FF2B5EF4-FFF2-40B4-BE49-F238E27FC236}">
                  <a16:creationId xmlns:a16="http://schemas.microsoft.com/office/drawing/2014/main" id="{CC2B4779-1153-44DD-BE24-0015B0098333}"/>
                </a:ext>
              </a:extLst>
            </p:cNvPr>
            <p:cNvSpPr txBox="1"/>
            <p:nvPr/>
          </p:nvSpPr>
          <p:spPr>
            <a:xfrm>
              <a:off x="29845656" y="15322385"/>
              <a:ext cx="2549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Time (</a:t>
              </a:r>
              <a:r>
                <a:rPr lang="en-US" sz="28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ms</a:t>
              </a:r>
              <a:r>
                <a:rPr lang="en-US" sz="2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)</a:t>
              </a:r>
            </a:p>
          </p:txBody>
        </p:sp>
      </p:grpSp>
      <p:sp>
        <p:nvSpPr>
          <p:cNvPr id="1604" name="TextBox 1603">
            <a:extLst>
              <a:ext uri="{FF2B5EF4-FFF2-40B4-BE49-F238E27FC236}">
                <a16:creationId xmlns:a16="http://schemas.microsoft.com/office/drawing/2014/main" id="{614AEDD6-1E36-4810-9085-263427897E91}"/>
              </a:ext>
            </a:extLst>
          </p:cNvPr>
          <p:cNvSpPr txBox="1"/>
          <p:nvPr/>
        </p:nvSpPr>
        <p:spPr>
          <a:xfrm rot="16200000">
            <a:off x="23676583" y="15453783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Deepest Queue (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kiB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11E273B-2FED-4808-B13E-9D312F6C7DED}"/>
              </a:ext>
            </a:extLst>
          </p:cNvPr>
          <p:cNvSpPr txBox="1"/>
          <p:nvPr/>
        </p:nvSpPr>
        <p:spPr>
          <a:xfrm>
            <a:off x="25650134" y="14578859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1AE9692-F7DA-416D-A3A8-69D18FBA1497}"/>
              </a:ext>
            </a:extLst>
          </p:cNvPr>
          <p:cNvSpPr txBox="1"/>
          <p:nvPr/>
        </p:nvSpPr>
        <p:spPr>
          <a:xfrm>
            <a:off x="25650134" y="15305299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D572-D7ED-4236-B6E5-C0F361F55337}"/>
              </a:ext>
            </a:extLst>
          </p:cNvPr>
          <p:cNvSpPr txBox="1"/>
          <p:nvPr/>
        </p:nvSpPr>
        <p:spPr>
          <a:xfrm>
            <a:off x="25650134" y="16030640"/>
            <a:ext cx="5020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9BD00BC-FB48-4C96-8592-F3284BBE1B83}"/>
              </a:ext>
            </a:extLst>
          </p:cNvPr>
          <p:cNvSpPr txBox="1"/>
          <p:nvPr/>
        </p:nvSpPr>
        <p:spPr>
          <a:xfrm>
            <a:off x="25799793" y="16778499"/>
            <a:ext cx="343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9492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447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Bookman Old Style</vt:lpstr>
      <vt:lpstr>Calibri</vt:lpstr>
      <vt:lpstr>Consolas</vt:lpstr>
      <vt:lpstr>Source Sans Pro</vt:lpstr>
      <vt:lpstr>Source Sans Pro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eRSS-APNET2019</dc:title>
  <dc:creator/>
  <cp:lastModifiedBy>Tushar Swamy</cp:lastModifiedBy>
  <cp:revision>533</cp:revision>
  <cp:lastPrinted>2018-12-10T09:21:15Z</cp:lastPrinted>
  <dcterms:created xsi:type="dcterms:W3CDTF">2009-03-08T16:20:38Z</dcterms:created>
  <dcterms:modified xsi:type="dcterms:W3CDTF">2019-08-16T05:36:15Z</dcterms:modified>
</cp:coreProperties>
</file>