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543" r:id="rId10"/>
    <p:sldId id="533" r:id="rId11"/>
    <p:sldId id="531" r:id="rId12"/>
    <p:sldId id="551" r:id="rId13"/>
    <p:sldId id="548" r:id="rId14"/>
    <p:sldId id="546" r:id="rId15"/>
    <p:sldId id="550" r:id="rId16"/>
    <p:sldId id="547" r:id="rId17"/>
    <p:sldId id="534" r:id="rId18"/>
    <p:sldId id="554" r:id="rId19"/>
    <p:sldId id="539" r:id="rId20"/>
    <p:sldId id="542" r:id="rId21"/>
    <p:sldId id="393" r:id="rId22"/>
    <p:sldId id="530" r:id="rId23"/>
    <p:sldId id="544" r:id="rId24"/>
    <p:sldId id="545" r:id="rId25"/>
    <p:sldId id="5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B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84029" autoAdjust="0"/>
  </p:normalViewPr>
  <p:slideViewPr>
    <p:cSldViewPr snapToGrid="0">
      <p:cViewPr varScale="1">
        <p:scale>
          <a:sx n="116" d="100"/>
          <a:sy n="116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B875C-5E67-42F3-89C5-DE6C0D136387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B25DF-78A0-4228-BED6-A5EC803E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6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Start with ML Inference ==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Let’s look at one of the more popular classes of ML algorithms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What is a neural network?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Weighted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9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Let’s focus on one neuron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Elem wise </a:t>
            </a:r>
            <a:r>
              <a:rPr lang="en-US" b="0" dirty="0" err="1"/>
              <a:t>mult</a:t>
            </a:r>
            <a:endParaRPr lang="en-US" b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Additions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Why no MAT for ML: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Too many operations: Arithmetic intensity is too high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Not enough intermediate storage in PHV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Let’s revisit the neuron example and see what we would need to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8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 err="1"/>
              <a:t>Mult</a:t>
            </a:r>
            <a:r>
              <a:rPr lang="en-US" b="0" dirty="0"/>
              <a:t> looks like a map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Additions look like a reduction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We should support Map and Reduce parallel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2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Mention that this is VLIW + SIMD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We are NOT replacing MAT.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How do we build Map Reduce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7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Reconfigurable grid of compute and memory units based on Plasticine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Single neuron can be built with mem + compute unit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Tiles are to scale out to larger, more complex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3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Stages-  &gt; pipeline parallelism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Lanes -&gt; parallel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Leads to map operations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Takeaway: lots of parallelism leads to faster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  Many application domains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Cloud computing needs availability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AR/VR network needs to be low latency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IOT is very large scale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Not feasible for humans to manage, too many heuristic and ad-hoc solutions – we should use more data driven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5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Cross lane connections allows for a reduction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Pipeline is a collection of DSAs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1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Spend more time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6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Simple networks not large CNNs</a:t>
            </a:r>
          </a:p>
          <a:p>
            <a:r>
              <a:rPr lang="en-US" dirty="0"/>
              <a:t>- Two key things: meeting line rate and area increase is minimal</a:t>
            </a:r>
          </a:p>
          <a:p>
            <a:r>
              <a:rPr lang="en-US" dirty="0"/>
              <a:t>- Get all this perf for little area and power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Taurus data plane is also applicable to end host</a:t>
            </a:r>
          </a:p>
          <a:p>
            <a:r>
              <a:rPr lang="en-US" dirty="0"/>
              <a:t>- Took work that relies on CPU because of lack of NIC HW</a:t>
            </a:r>
          </a:p>
          <a:p>
            <a:r>
              <a:rPr lang="en-US" dirty="0"/>
              <a:t>- Show that Taurus is needed for us scale events - allows for more fast reaction</a:t>
            </a:r>
          </a:p>
          <a:p>
            <a:r>
              <a:rPr lang="en-US" dirty="0"/>
              <a:t>Talk: Go from </a:t>
            </a:r>
            <a:r>
              <a:rPr lang="en-US" dirty="0" err="1"/>
              <a:t>ms</a:t>
            </a:r>
            <a:r>
              <a:rPr lang="en-US" dirty="0"/>
              <a:t> to 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Given this arch, looking forward to new ML </a:t>
            </a:r>
            <a:r>
              <a:rPr lang="en-US" b="0" dirty="0" err="1"/>
              <a:t>algos</a:t>
            </a:r>
            <a:endParaRPr lang="en-US" b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Taurus extends programmability footprint. RMT/PIFO just makes existing HW programmable. We add new forward looking functionality for 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Existing approaches can be divided into two categories: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Slow and intel at Control Plane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Fast but dumb at the Data Plane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High perf constraints force us to use simple heuristics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Can’t do more complex operations at the data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8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Distinction between packet and flow level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Anomaly detection may miss packets at Control Plane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- Can do more complicated stuff but cant meet line rate and TP requirements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should have fast and intelligent systems that can operate at the packet granularity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A6BD-6848-414F-9709-0AAA3FCDBC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886D-8AE3-4C0C-9E64-C26563B07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2B15-9144-4CFB-944F-BE2AC484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A5F7-7348-4444-AEB2-DF3F0B83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19DB-3492-49CC-8521-158F05C93E6D}" type="datetime1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90B11-2DAB-4008-B8E4-9F7B67BA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D4ED-BA02-403C-84D7-A12494B2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CF83-F4BF-459A-AA4B-BA52475D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853C7-DCEB-4025-BD49-BFA3BDD61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4210-E39D-48A6-9F0E-C1A6C2A1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46D0-89C4-4DB9-B81A-DF22066A512B}" type="datetime1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F714-6E2F-420C-965F-D03E2AF6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5B23-ADBE-455C-9A45-5EF6B830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3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E74EC-530E-4CDA-BF9A-CD5132FBF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876D2-AC5D-41E8-85C0-9265461CF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367F-F7E2-4E8C-A5B2-8A00C385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EC23-1DD7-47A7-92E2-7129E7914921}" type="datetime1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FE6E-3867-4370-8F82-C5F30570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E019-89D6-43BF-8E1C-20FB800B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6C89-7A78-4BFA-BE88-705C75B8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3AED-C729-4A57-8ACA-C252B7B0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A95E-5A08-48E4-8081-C23F2EE2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D3D3-9DE1-40C1-8F0A-8A66C6490CBC}" type="datetime1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8C34-D246-44E6-9059-5CC28C69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20B9-7A50-4016-B4B6-17CE2BF8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935E-4DAF-43C2-B753-E250B72B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DA7EC-84F0-4EB7-B157-B985057C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1CE5-7A6D-4C9F-B51B-A6D7A0E7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519-77DF-499B-9C30-E284E462E117}" type="datetime1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BD67-07DB-4D3E-BF56-880E46E1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73D6-59ED-47AA-B79A-181228BF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FC94-38F7-4EF3-A3B9-987C9125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1D87-6EA9-49BA-B53E-C3BEB7A9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D3C2-7F06-40C7-97B4-6C28EA296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A87D-9D60-46E5-8861-B75E1DCD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0979-A900-4609-B058-8E13B37AC300}" type="datetime1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BD6A-9FBF-491E-BB89-0D0A9AFC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BC5E-41D6-4679-BCC9-6D460A81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C9D1-16C0-49DA-B159-DCD41983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43870-CA73-49C9-9046-F72C8B83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8152-1D15-467D-B602-74D29FF2C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F60E3-0912-41DB-96C2-4C1423DB9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E3057-CAF1-42E1-A091-7025742E5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D89BC-6FA3-4B6E-983B-CA5FCFC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0644-4265-4702-B58E-A82E62F9F36A}" type="datetime1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1FB8F-524D-40F8-9994-99FC6684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9A9EE-7356-471A-961D-EFA9DFFA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8A02-D7FD-4A07-8264-C7C5DD91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5F5BC-17AB-491F-85A6-08CFF58A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A4AC-8470-474C-B266-24CAAF4C3E91}" type="datetime1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D2B1D-42D2-489B-BDA5-E7CF0F8A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4224-A142-4B0E-9501-9FAF527B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D9504-59FE-42C1-959F-A47DCD4E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1788-F9BF-42E5-AA69-463014C0CA74}" type="datetime1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7423A-58A7-4F27-A195-0BE149F7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A75C4-34EE-4B40-8F87-4B603DA5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DCB4-7216-4F74-A5D6-FC299EFA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68FD-9BD8-4200-BF20-1A9C7F54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36EC7-D7F6-4CAF-97E0-FD14EA28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93E76-F0FD-49DE-A496-0C70A6F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3FB9-E35D-4670-83AA-BD9629CCECCE}" type="datetime1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AAD8-1377-4597-8337-2BF0FAD5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DA6EC-B6DD-4B71-A662-D6F5E27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F8E5-CC78-4254-AD11-5F96E64B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609C6-021B-4A59-9EE0-3C2C02E41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80A32-19EB-4EF7-BD4C-CB9EE1A8A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DC76-13BE-4FEA-928E-C112B7D4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EE88-8217-459C-B7FA-9C066C0D111F}" type="datetime1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2E106-952C-4154-B757-9FD4D2B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23DB0-7DB0-40B4-900A-F05BC828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452BF-C0B5-454B-B4F2-D76FBBF5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CC6F-8F98-471E-9889-7C0AD7C4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A473B-67CE-48D2-90A2-E18DCE50E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3F84-4198-4CB5-BF38-FEFBC163061A}" type="datetime1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0D7F-78DB-4CD7-9E2D-CD5CA293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9070-BCE0-4DED-96EE-374B9B2E8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408F-033B-4487-B1DC-8CB586BD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285" y="1645992"/>
            <a:ext cx="9803219" cy="98157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D90B36"/>
                </a:solidFill>
              </a:rPr>
              <a:t>Taurus: An Intelligent Data Plane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894" y="3209727"/>
            <a:ext cx="9144000" cy="1465461"/>
          </a:xfrm>
        </p:spPr>
        <p:txBody>
          <a:bodyPr>
            <a:noAutofit/>
          </a:bodyPr>
          <a:lstStyle/>
          <a:p>
            <a:endParaRPr lang="en-US" u="sng" dirty="0">
              <a:latin typeface="+mj-lt"/>
            </a:endParaRPr>
          </a:p>
          <a:p>
            <a:r>
              <a:rPr lang="en-US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Alexander Rucker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Tushar Swamy, Muhammad Shahbaz, and Kunle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Olukotun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6" name="Picture 5" descr="su-logo.png">
            <a:extLst>
              <a:ext uri="{FF2B5EF4-FFF2-40B4-BE49-F238E27FC236}">
                <a16:creationId xmlns:a16="http://schemas.microsoft.com/office/drawing/2014/main" id="{C0CC67C1-0ED6-6B48-B0E2-C71126474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40" y="5137031"/>
            <a:ext cx="1219319" cy="12193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A7273-66E2-4B07-B7A4-EF8CE32C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What does “Intelligence” mean?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1C7B0D-69F7-41BA-835A-502A88D5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94" y="1322513"/>
            <a:ext cx="11103826" cy="294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latin typeface="+mj-lt"/>
                <a:ea typeface="Calibri Light" charset="0"/>
                <a:cs typeface="Calibri Light" charset="0"/>
              </a:rPr>
              <a:t>Networks are becoming autonomous (</a:t>
            </a:r>
            <a:r>
              <a:rPr lang="en-US" b="1" i="1" dirty="0">
                <a:latin typeface="+mj-lt"/>
                <a:ea typeface="Calibri Light" charset="0"/>
                <a:cs typeface="Calibri Light" charset="0"/>
              </a:rPr>
              <a:t>Self Driving Networks</a:t>
            </a:r>
            <a:r>
              <a:rPr lang="en-US" dirty="0">
                <a:latin typeface="+mj-lt"/>
                <a:ea typeface="Calibri Light" charset="0"/>
                <a:cs typeface="Calibri Light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+mj-lt"/>
              <a:ea typeface="Calibri Light" charset="0"/>
              <a:cs typeface="Calibri Light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+mj-lt"/>
              <a:ea typeface="Calibri Light" charset="0"/>
              <a:cs typeface="Calibri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b="1" dirty="0">
                <a:latin typeface="+mj-lt"/>
                <a:ea typeface="Calibri Light" charset="0"/>
                <a:cs typeface="Calibri Light" charset="0"/>
              </a:rPr>
              <a:t>Machine learning (ML)</a:t>
            </a:r>
            <a:r>
              <a:rPr lang="en-US" dirty="0">
                <a:latin typeface="+mj-lt"/>
                <a:ea typeface="Calibri Light" charset="0"/>
                <a:cs typeface="Calibri Light" charset="0"/>
              </a:rPr>
              <a:t> will play a key role in the future of networks [1,2,3]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dirty="0">
              <a:latin typeface="+mj-lt"/>
              <a:ea typeface="Calibri Light" charset="0"/>
              <a:cs typeface="Calibri Light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+mj-lt"/>
              <a:ea typeface="Calibri Light" charset="0"/>
              <a:cs typeface="Calibri Light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2804E-0686-40EE-8B7F-AB6418D4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8D408F-033B-4487-B1DC-8CB586BDDE6D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11DC7-DB00-4C33-AD95-1A86E861AB12}"/>
              </a:ext>
            </a:extLst>
          </p:cNvPr>
          <p:cNvSpPr txBox="1"/>
          <p:nvPr/>
        </p:nvSpPr>
        <p:spPr>
          <a:xfrm>
            <a:off x="2991774" y="535464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Security</a:t>
            </a:r>
          </a:p>
        </p:txBody>
      </p:sp>
      <p:pic>
        <p:nvPicPr>
          <p:cNvPr id="13" name="Graphic 12" descr="Unlock">
            <a:extLst>
              <a:ext uri="{FF2B5EF4-FFF2-40B4-BE49-F238E27FC236}">
                <a16:creationId xmlns:a16="http://schemas.microsoft.com/office/drawing/2014/main" id="{E09161A7-BBA0-44CC-834E-17EF504E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1774" y="4302914"/>
            <a:ext cx="1048852" cy="1048852"/>
          </a:xfrm>
          <a:prstGeom prst="rect">
            <a:avLst/>
          </a:prstGeom>
        </p:spPr>
      </p:pic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353E59CF-30A3-46E3-BDB3-C8500F356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3549" y="443023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7E6396-4B76-4302-B3A9-599B15832DC5}"/>
              </a:ext>
            </a:extLst>
          </p:cNvPr>
          <p:cNvSpPr txBox="1"/>
          <p:nvPr/>
        </p:nvSpPr>
        <p:spPr>
          <a:xfrm>
            <a:off x="5465232" y="5358281"/>
            <a:ext cx="971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Control</a:t>
            </a:r>
          </a:p>
        </p:txBody>
      </p:sp>
      <p:pic>
        <p:nvPicPr>
          <p:cNvPr id="18" name="Graphic 17" descr="Bar chart">
            <a:extLst>
              <a:ext uri="{FF2B5EF4-FFF2-40B4-BE49-F238E27FC236}">
                <a16:creationId xmlns:a16="http://schemas.microsoft.com/office/drawing/2014/main" id="{2EA384D0-3C13-4C3B-A0BF-6AD48B0AF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0872" y="444388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A93DAE-BE84-4E8C-9EF4-88F170E206D4}"/>
              </a:ext>
            </a:extLst>
          </p:cNvPr>
          <p:cNvSpPr txBox="1"/>
          <p:nvPr/>
        </p:nvSpPr>
        <p:spPr>
          <a:xfrm>
            <a:off x="7747711" y="5351766"/>
            <a:ext cx="1150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55552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ML Inference: Neural Networks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A77BF6A-EDFB-435A-AC8C-3BC69E87176E}"/>
              </a:ext>
            </a:extLst>
          </p:cNvPr>
          <p:cNvGrpSpPr/>
          <p:nvPr/>
        </p:nvGrpSpPr>
        <p:grpSpPr>
          <a:xfrm>
            <a:off x="3259588" y="1473152"/>
            <a:ext cx="5672824" cy="3911695"/>
            <a:chOff x="7987504" y="4382799"/>
            <a:chExt cx="2782524" cy="191868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8C9790-50AD-4B85-9EBA-6CE4FFD0E36B}"/>
                </a:ext>
              </a:extLst>
            </p:cNvPr>
            <p:cNvSpPr/>
            <p:nvPr/>
          </p:nvSpPr>
          <p:spPr>
            <a:xfrm>
              <a:off x="8725866" y="4382799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2BBE14-49FF-42EC-B84B-2CDDD2A905F7}"/>
                </a:ext>
              </a:extLst>
            </p:cNvPr>
            <p:cNvSpPr/>
            <p:nvPr/>
          </p:nvSpPr>
          <p:spPr>
            <a:xfrm>
              <a:off x="8725866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F614881-A8A3-4808-AC8E-45D57CAE78C0}"/>
                </a:ext>
              </a:extLst>
            </p:cNvPr>
            <p:cNvSpPr/>
            <p:nvPr/>
          </p:nvSpPr>
          <p:spPr>
            <a:xfrm>
              <a:off x="8725866" y="5734050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D0EC5DE-9AE9-433C-98C8-422DC51E31C4}"/>
                </a:ext>
              </a:extLst>
            </p:cNvPr>
            <p:cNvSpPr/>
            <p:nvPr/>
          </p:nvSpPr>
          <p:spPr>
            <a:xfrm>
              <a:off x="7987504" y="4666518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80E290-42D0-49C9-9FB3-CA2164CAB467}"/>
                </a:ext>
              </a:extLst>
            </p:cNvPr>
            <p:cNvSpPr/>
            <p:nvPr/>
          </p:nvSpPr>
          <p:spPr>
            <a:xfrm>
              <a:off x="7987504" y="536936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7D3714E-BC4C-41DB-9835-1865AA5943CB}"/>
                </a:ext>
              </a:extLst>
            </p:cNvPr>
            <p:cNvSpPr/>
            <p:nvPr/>
          </p:nvSpPr>
          <p:spPr>
            <a:xfrm>
              <a:off x="9464228" y="4676678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43A99F2-F7F7-4DD0-B544-482B1A40A772}"/>
                </a:ext>
              </a:extLst>
            </p:cNvPr>
            <p:cNvSpPr/>
            <p:nvPr/>
          </p:nvSpPr>
          <p:spPr>
            <a:xfrm>
              <a:off x="9464228" y="537952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4C676D-43EC-4449-AF8C-8F5FC2D61DC6}"/>
                </a:ext>
              </a:extLst>
            </p:cNvPr>
            <p:cNvSpPr/>
            <p:nvPr/>
          </p:nvSpPr>
          <p:spPr>
            <a:xfrm>
              <a:off x="10202590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1B6A17-A73F-4BEB-B1D1-C09E86D1CA44}"/>
                </a:ext>
              </a:extLst>
            </p:cNvPr>
            <p:cNvCxnSpPr>
              <a:stCxn id="89" idx="6"/>
              <a:endCxn id="27" idx="2"/>
            </p:cNvCxnSpPr>
            <p:nvPr/>
          </p:nvCxnSpPr>
          <p:spPr>
            <a:xfrm flipV="1">
              <a:off x="8554942" y="4666518"/>
              <a:ext cx="170924" cy="28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E80286-2AFC-4083-BACF-E1322E1A14FE}"/>
                </a:ext>
              </a:extLst>
            </p:cNvPr>
            <p:cNvCxnSpPr>
              <a:stCxn id="89" idx="6"/>
              <a:endCxn id="87" idx="2"/>
            </p:cNvCxnSpPr>
            <p:nvPr/>
          </p:nvCxnSpPr>
          <p:spPr>
            <a:xfrm>
              <a:off x="8554942" y="4950237"/>
              <a:ext cx="170924" cy="397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467D4-2427-4918-A11B-0DCE7DE55C97}"/>
                </a:ext>
              </a:extLst>
            </p:cNvPr>
            <p:cNvCxnSpPr>
              <a:stCxn id="90" idx="6"/>
              <a:endCxn id="87" idx="2"/>
            </p:cNvCxnSpPr>
            <p:nvPr/>
          </p:nvCxnSpPr>
          <p:spPr>
            <a:xfrm flipV="1">
              <a:off x="8554942" y="5348033"/>
              <a:ext cx="170924" cy="305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C122E4-4D0F-4EA4-8D53-AB7E0B1CC2A4}"/>
                </a:ext>
              </a:extLst>
            </p:cNvPr>
            <p:cNvCxnSpPr>
              <a:stCxn id="90" idx="6"/>
              <a:endCxn id="88" idx="2"/>
            </p:cNvCxnSpPr>
            <p:nvPr/>
          </p:nvCxnSpPr>
          <p:spPr>
            <a:xfrm>
              <a:off x="8554942" y="5653086"/>
              <a:ext cx="170924" cy="364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5DF7E-0557-47A2-A498-02A4FF09C993}"/>
                </a:ext>
              </a:extLst>
            </p:cNvPr>
            <p:cNvCxnSpPr>
              <a:stCxn id="90" idx="6"/>
              <a:endCxn id="27" idx="2"/>
            </p:cNvCxnSpPr>
            <p:nvPr/>
          </p:nvCxnSpPr>
          <p:spPr>
            <a:xfrm flipV="1">
              <a:off x="8554942" y="4666518"/>
              <a:ext cx="170924" cy="98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DE3EC7-2B77-45A8-AA26-2B0B5AB912A6}"/>
                </a:ext>
              </a:extLst>
            </p:cNvPr>
            <p:cNvCxnSpPr>
              <a:stCxn id="89" idx="6"/>
              <a:endCxn id="88" idx="2"/>
            </p:cNvCxnSpPr>
            <p:nvPr/>
          </p:nvCxnSpPr>
          <p:spPr>
            <a:xfrm>
              <a:off x="8554942" y="4950237"/>
              <a:ext cx="170924" cy="1067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D4D710-23D0-4BA9-B8D4-DEE2BB436BFC}"/>
                </a:ext>
              </a:extLst>
            </p:cNvPr>
            <p:cNvCxnSpPr>
              <a:stCxn id="27" idx="6"/>
              <a:endCxn id="92" idx="2"/>
            </p:cNvCxnSpPr>
            <p:nvPr/>
          </p:nvCxnSpPr>
          <p:spPr>
            <a:xfrm>
              <a:off x="9293304" y="4666518"/>
              <a:ext cx="170924" cy="293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51C7EA-49E2-463C-93FB-4BC2077C5460}"/>
                </a:ext>
              </a:extLst>
            </p:cNvPr>
            <p:cNvCxnSpPr>
              <a:stCxn id="27" idx="6"/>
              <a:endCxn id="93" idx="2"/>
            </p:cNvCxnSpPr>
            <p:nvPr/>
          </p:nvCxnSpPr>
          <p:spPr>
            <a:xfrm>
              <a:off x="9293304" y="4666518"/>
              <a:ext cx="170924" cy="996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1D8785-9902-43EB-96BD-42C07914AF22}"/>
                </a:ext>
              </a:extLst>
            </p:cNvPr>
            <p:cNvCxnSpPr>
              <a:stCxn id="87" idx="6"/>
              <a:endCxn id="92" idx="2"/>
            </p:cNvCxnSpPr>
            <p:nvPr/>
          </p:nvCxnSpPr>
          <p:spPr>
            <a:xfrm flipV="1">
              <a:off x="9293304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199F00-EA21-43B2-8BA6-1CCF9131EA00}"/>
                </a:ext>
              </a:extLst>
            </p:cNvPr>
            <p:cNvCxnSpPr>
              <a:stCxn id="88" idx="6"/>
              <a:endCxn id="92" idx="2"/>
            </p:cNvCxnSpPr>
            <p:nvPr/>
          </p:nvCxnSpPr>
          <p:spPr>
            <a:xfrm flipV="1">
              <a:off x="9293304" y="4960397"/>
              <a:ext cx="170924" cy="1057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A0DD39-0B0A-4DBB-8E6B-9B09A0D3D564}"/>
                </a:ext>
              </a:extLst>
            </p:cNvPr>
            <p:cNvCxnSpPr>
              <a:stCxn id="87" idx="6"/>
              <a:endCxn id="93" idx="2"/>
            </p:cNvCxnSpPr>
            <p:nvPr/>
          </p:nvCxnSpPr>
          <p:spPr>
            <a:xfrm>
              <a:off x="9293304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188B60-8AAF-4A7E-899D-948593620E6A}"/>
                </a:ext>
              </a:extLst>
            </p:cNvPr>
            <p:cNvCxnSpPr>
              <a:stCxn id="88" idx="6"/>
              <a:endCxn id="93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54E7A2-6099-4F4D-9C7F-4E664D69DC2E}"/>
                </a:ext>
              </a:extLst>
            </p:cNvPr>
            <p:cNvCxnSpPr>
              <a:stCxn id="88" idx="6"/>
              <a:endCxn id="93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C230DAA-2EA1-4418-9E32-444A2FAC2A68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>
            <a:xfrm>
              <a:off x="10031666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1C70EBD-F6D5-4F14-9E0B-4A68D984900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>
            <a:xfrm flipV="1">
              <a:off x="10031666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193E74-F9DE-4267-9EE9-6AFAD2992A5B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75610" y="2630007"/>
            <a:ext cx="983978" cy="7933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30CD6-19B3-4E0C-9725-C9FA2DA8BA2D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2275610" y="3423359"/>
            <a:ext cx="983978" cy="639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64D47A-0DF2-4943-8793-9B16C52C84F5}"/>
              </a:ext>
            </a:extLst>
          </p:cNvPr>
          <p:cNvCxnSpPr>
            <a:stCxn id="94" idx="6"/>
          </p:cNvCxnSpPr>
          <p:nvPr/>
        </p:nvCxnSpPr>
        <p:spPr>
          <a:xfrm flipV="1">
            <a:off x="8932412" y="3423359"/>
            <a:ext cx="949343" cy="176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CFA21CC-85F2-4788-BBC7-4CB63988E78C}"/>
              </a:ext>
            </a:extLst>
          </p:cNvPr>
          <p:cNvSpPr txBox="1"/>
          <p:nvPr/>
        </p:nvSpPr>
        <p:spPr>
          <a:xfrm>
            <a:off x="1160310" y="319252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Inputs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5B4FED-3965-4621-B39F-67B4A6A219A0}"/>
              </a:ext>
            </a:extLst>
          </p:cNvPr>
          <p:cNvSpPr txBox="1"/>
          <p:nvPr/>
        </p:nvSpPr>
        <p:spPr>
          <a:xfrm>
            <a:off x="9941445" y="317255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46847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ML Inference: Neural Networks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A77BF6A-EDFB-435A-AC8C-3BC69E87176E}"/>
              </a:ext>
            </a:extLst>
          </p:cNvPr>
          <p:cNvGrpSpPr/>
          <p:nvPr/>
        </p:nvGrpSpPr>
        <p:grpSpPr>
          <a:xfrm>
            <a:off x="3259588" y="1473152"/>
            <a:ext cx="5672824" cy="3911695"/>
            <a:chOff x="7987504" y="4382799"/>
            <a:chExt cx="2782524" cy="191868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8C9790-50AD-4B85-9EBA-6CE4FFD0E36B}"/>
                </a:ext>
              </a:extLst>
            </p:cNvPr>
            <p:cNvSpPr/>
            <p:nvPr/>
          </p:nvSpPr>
          <p:spPr>
            <a:xfrm>
              <a:off x="8725866" y="4382799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2BBE14-49FF-42EC-B84B-2CDDD2A905F7}"/>
                </a:ext>
              </a:extLst>
            </p:cNvPr>
            <p:cNvSpPr/>
            <p:nvPr/>
          </p:nvSpPr>
          <p:spPr>
            <a:xfrm>
              <a:off x="8725866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F614881-A8A3-4808-AC8E-45D57CAE78C0}"/>
                </a:ext>
              </a:extLst>
            </p:cNvPr>
            <p:cNvSpPr/>
            <p:nvPr/>
          </p:nvSpPr>
          <p:spPr>
            <a:xfrm>
              <a:off x="8725866" y="5734050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D0EC5DE-9AE9-433C-98C8-422DC51E31C4}"/>
                </a:ext>
              </a:extLst>
            </p:cNvPr>
            <p:cNvSpPr/>
            <p:nvPr/>
          </p:nvSpPr>
          <p:spPr>
            <a:xfrm>
              <a:off x="7987504" y="4666518"/>
              <a:ext cx="567438" cy="56743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80E290-42D0-49C9-9FB3-CA2164CAB467}"/>
                </a:ext>
              </a:extLst>
            </p:cNvPr>
            <p:cNvSpPr/>
            <p:nvPr/>
          </p:nvSpPr>
          <p:spPr>
            <a:xfrm>
              <a:off x="7987504" y="536936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7D3714E-BC4C-41DB-9835-1865AA5943CB}"/>
                </a:ext>
              </a:extLst>
            </p:cNvPr>
            <p:cNvSpPr/>
            <p:nvPr/>
          </p:nvSpPr>
          <p:spPr>
            <a:xfrm>
              <a:off x="9464228" y="4676678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43A99F2-F7F7-4DD0-B544-482B1A40A772}"/>
                </a:ext>
              </a:extLst>
            </p:cNvPr>
            <p:cNvSpPr/>
            <p:nvPr/>
          </p:nvSpPr>
          <p:spPr>
            <a:xfrm>
              <a:off x="9464228" y="537952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4C676D-43EC-4449-AF8C-8F5FC2D61DC6}"/>
                </a:ext>
              </a:extLst>
            </p:cNvPr>
            <p:cNvSpPr/>
            <p:nvPr/>
          </p:nvSpPr>
          <p:spPr>
            <a:xfrm>
              <a:off x="10202590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1B6A17-A73F-4BEB-B1D1-C09E86D1CA44}"/>
                </a:ext>
              </a:extLst>
            </p:cNvPr>
            <p:cNvCxnSpPr>
              <a:stCxn id="89" idx="6"/>
              <a:endCxn id="27" idx="2"/>
            </p:cNvCxnSpPr>
            <p:nvPr/>
          </p:nvCxnSpPr>
          <p:spPr>
            <a:xfrm flipV="1">
              <a:off x="8554942" y="4666518"/>
              <a:ext cx="170924" cy="28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E80286-2AFC-4083-BACF-E1322E1A14FE}"/>
                </a:ext>
              </a:extLst>
            </p:cNvPr>
            <p:cNvCxnSpPr>
              <a:stCxn id="89" idx="6"/>
              <a:endCxn id="87" idx="2"/>
            </p:cNvCxnSpPr>
            <p:nvPr/>
          </p:nvCxnSpPr>
          <p:spPr>
            <a:xfrm>
              <a:off x="8554942" y="4950237"/>
              <a:ext cx="170924" cy="397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467D4-2427-4918-A11B-0DCE7DE55C97}"/>
                </a:ext>
              </a:extLst>
            </p:cNvPr>
            <p:cNvCxnSpPr>
              <a:stCxn id="90" idx="6"/>
              <a:endCxn id="87" idx="2"/>
            </p:cNvCxnSpPr>
            <p:nvPr/>
          </p:nvCxnSpPr>
          <p:spPr>
            <a:xfrm flipV="1">
              <a:off x="8554942" y="5348033"/>
              <a:ext cx="170924" cy="305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C122E4-4D0F-4EA4-8D53-AB7E0B1CC2A4}"/>
                </a:ext>
              </a:extLst>
            </p:cNvPr>
            <p:cNvCxnSpPr>
              <a:stCxn id="90" idx="6"/>
              <a:endCxn id="88" idx="2"/>
            </p:cNvCxnSpPr>
            <p:nvPr/>
          </p:nvCxnSpPr>
          <p:spPr>
            <a:xfrm>
              <a:off x="8554942" y="5653086"/>
              <a:ext cx="170924" cy="364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5DF7E-0557-47A2-A498-02A4FF09C993}"/>
                </a:ext>
              </a:extLst>
            </p:cNvPr>
            <p:cNvCxnSpPr>
              <a:stCxn id="90" idx="6"/>
              <a:endCxn id="27" idx="2"/>
            </p:cNvCxnSpPr>
            <p:nvPr/>
          </p:nvCxnSpPr>
          <p:spPr>
            <a:xfrm flipV="1">
              <a:off x="8554942" y="4666518"/>
              <a:ext cx="170924" cy="98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DE3EC7-2B77-45A8-AA26-2B0B5AB912A6}"/>
                </a:ext>
              </a:extLst>
            </p:cNvPr>
            <p:cNvCxnSpPr>
              <a:stCxn id="89" idx="6"/>
              <a:endCxn id="88" idx="2"/>
            </p:cNvCxnSpPr>
            <p:nvPr/>
          </p:nvCxnSpPr>
          <p:spPr>
            <a:xfrm>
              <a:off x="8554942" y="4950237"/>
              <a:ext cx="170924" cy="1067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D4D710-23D0-4BA9-B8D4-DEE2BB436BFC}"/>
                </a:ext>
              </a:extLst>
            </p:cNvPr>
            <p:cNvCxnSpPr>
              <a:stCxn id="27" idx="6"/>
              <a:endCxn id="92" idx="2"/>
            </p:cNvCxnSpPr>
            <p:nvPr/>
          </p:nvCxnSpPr>
          <p:spPr>
            <a:xfrm>
              <a:off x="9293304" y="4666518"/>
              <a:ext cx="170924" cy="293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51C7EA-49E2-463C-93FB-4BC2077C5460}"/>
                </a:ext>
              </a:extLst>
            </p:cNvPr>
            <p:cNvCxnSpPr>
              <a:stCxn id="27" idx="6"/>
              <a:endCxn id="93" idx="2"/>
            </p:cNvCxnSpPr>
            <p:nvPr/>
          </p:nvCxnSpPr>
          <p:spPr>
            <a:xfrm>
              <a:off x="9293304" y="4666518"/>
              <a:ext cx="170924" cy="996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1D8785-9902-43EB-96BD-42C07914AF22}"/>
                </a:ext>
              </a:extLst>
            </p:cNvPr>
            <p:cNvCxnSpPr>
              <a:stCxn id="87" idx="6"/>
              <a:endCxn id="92" idx="2"/>
            </p:cNvCxnSpPr>
            <p:nvPr/>
          </p:nvCxnSpPr>
          <p:spPr>
            <a:xfrm flipV="1">
              <a:off x="9293304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199F00-EA21-43B2-8BA6-1CCF9131EA00}"/>
                </a:ext>
              </a:extLst>
            </p:cNvPr>
            <p:cNvCxnSpPr>
              <a:stCxn id="88" idx="6"/>
              <a:endCxn id="92" idx="2"/>
            </p:cNvCxnSpPr>
            <p:nvPr/>
          </p:nvCxnSpPr>
          <p:spPr>
            <a:xfrm flipV="1">
              <a:off x="9293304" y="4960397"/>
              <a:ext cx="170924" cy="1057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A0DD39-0B0A-4DBB-8E6B-9B09A0D3D564}"/>
                </a:ext>
              </a:extLst>
            </p:cNvPr>
            <p:cNvCxnSpPr>
              <a:stCxn id="87" idx="6"/>
              <a:endCxn id="93" idx="2"/>
            </p:cNvCxnSpPr>
            <p:nvPr/>
          </p:nvCxnSpPr>
          <p:spPr>
            <a:xfrm>
              <a:off x="9293304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188B60-8AAF-4A7E-899D-948593620E6A}"/>
                </a:ext>
              </a:extLst>
            </p:cNvPr>
            <p:cNvCxnSpPr>
              <a:stCxn id="88" idx="6"/>
              <a:endCxn id="93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54E7A2-6099-4F4D-9C7F-4E664D69DC2E}"/>
                </a:ext>
              </a:extLst>
            </p:cNvPr>
            <p:cNvCxnSpPr>
              <a:stCxn id="88" idx="6"/>
              <a:endCxn id="93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C230DAA-2EA1-4418-9E32-444A2FAC2A68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>
            <a:xfrm>
              <a:off x="10031666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1C70EBD-F6D5-4F14-9E0B-4A68D984900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>
            <a:xfrm flipV="1">
              <a:off x="10031666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193E74-F9DE-4267-9EE9-6AFAD2992A5B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75610" y="2630007"/>
            <a:ext cx="983978" cy="7933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30CD6-19B3-4E0C-9725-C9FA2DA8BA2D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2275610" y="3423359"/>
            <a:ext cx="983978" cy="639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64D47A-0DF2-4943-8793-9B16C52C84F5}"/>
              </a:ext>
            </a:extLst>
          </p:cNvPr>
          <p:cNvCxnSpPr>
            <a:stCxn id="94" idx="6"/>
          </p:cNvCxnSpPr>
          <p:nvPr/>
        </p:nvCxnSpPr>
        <p:spPr>
          <a:xfrm flipV="1">
            <a:off x="8932412" y="3423359"/>
            <a:ext cx="949343" cy="176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CFA21CC-85F2-4788-BBC7-4CB63988E78C}"/>
              </a:ext>
            </a:extLst>
          </p:cNvPr>
          <p:cNvSpPr txBox="1"/>
          <p:nvPr/>
        </p:nvSpPr>
        <p:spPr>
          <a:xfrm>
            <a:off x="1160310" y="319252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Inputs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5B4FED-3965-4621-B39F-67B4A6A219A0}"/>
              </a:ext>
            </a:extLst>
          </p:cNvPr>
          <p:cNvSpPr txBox="1"/>
          <p:nvPr/>
        </p:nvSpPr>
        <p:spPr>
          <a:xfrm>
            <a:off x="9941445" y="317255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90076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ML Inference: Single Neuron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F4577-4CF8-4100-B637-7F4CD5D65505}"/>
              </a:ext>
            </a:extLst>
          </p:cNvPr>
          <p:cNvGrpSpPr/>
          <p:nvPr/>
        </p:nvGrpSpPr>
        <p:grpSpPr>
          <a:xfrm>
            <a:off x="4130733" y="1706728"/>
            <a:ext cx="7641420" cy="4088200"/>
            <a:chOff x="213360" y="1300480"/>
            <a:chExt cx="7641420" cy="4088200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6E791C-25ED-4969-9F0A-21B52507D23B}"/>
                </a:ext>
              </a:extLst>
            </p:cNvPr>
            <p:cNvSpPr/>
            <p:nvPr/>
          </p:nvSpPr>
          <p:spPr>
            <a:xfrm>
              <a:off x="213360" y="1300480"/>
              <a:ext cx="7355840" cy="4088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CB6DC4-5E52-4F15-AA45-0C182D7A7A37}"/>
                </a:ext>
              </a:extLst>
            </p:cNvPr>
            <p:cNvGrpSpPr/>
            <p:nvPr/>
          </p:nvGrpSpPr>
          <p:grpSpPr>
            <a:xfrm>
              <a:off x="556582" y="1716505"/>
              <a:ext cx="7298198" cy="3209144"/>
              <a:chOff x="1338902" y="2011145"/>
              <a:chExt cx="7298198" cy="3209144"/>
            </a:xfrm>
          </p:grpSpPr>
          <p:sp>
            <p:nvSpPr>
              <p:cNvPr id="12" name="Google Shape;122;p18">
                <a:extLst>
                  <a:ext uri="{FF2B5EF4-FFF2-40B4-BE49-F238E27FC236}">
                    <a16:creationId xmlns:a16="http://schemas.microsoft.com/office/drawing/2014/main" id="{820F1482-F776-4F36-AC33-B5E1E53E3B93}"/>
                  </a:ext>
                </a:extLst>
              </p:cNvPr>
              <p:cNvSpPr/>
              <p:nvPr/>
            </p:nvSpPr>
            <p:spPr>
              <a:xfrm>
                <a:off x="1802906" y="2011145"/>
                <a:ext cx="698223" cy="2409151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" name="Google Shape;123;p18">
                <a:extLst>
                  <a:ext uri="{FF2B5EF4-FFF2-40B4-BE49-F238E27FC236}">
                    <a16:creationId xmlns:a16="http://schemas.microsoft.com/office/drawing/2014/main" id="{1D613649-5ABB-473F-B150-7F3EE0D6F0FD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802906" y="3215721"/>
                <a:ext cx="6982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24;p18">
                <a:extLst>
                  <a:ext uri="{FF2B5EF4-FFF2-40B4-BE49-F238E27FC236}">
                    <a16:creationId xmlns:a16="http://schemas.microsoft.com/office/drawing/2014/main" id="{97940988-E910-427F-9FDC-95C74F7BE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906" y="2613770"/>
                <a:ext cx="6982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25;p18">
                <a:extLst>
                  <a:ext uri="{FF2B5EF4-FFF2-40B4-BE49-F238E27FC236}">
                    <a16:creationId xmlns:a16="http://schemas.microsoft.com/office/drawing/2014/main" id="{F5A8DB3E-BD57-4543-9DAB-34DD94E7E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906" y="3797381"/>
                <a:ext cx="6982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26;p18">
                <a:extLst>
                  <a:ext uri="{FF2B5EF4-FFF2-40B4-BE49-F238E27FC236}">
                    <a16:creationId xmlns:a16="http://schemas.microsoft.com/office/drawing/2014/main" id="{7FED9E5C-F37D-4387-B945-1B31ADFFC39D}"/>
                  </a:ext>
                </a:extLst>
              </p:cNvPr>
              <p:cNvSpPr txBox="1"/>
              <p:nvPr/>
            </p:nvSpPr>
            <p:spPr>
              <a:xfrm>
                <a:off x="1885465" y="2621156"/>
                <a:ext cx="547751" cy="496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x1</a:t>
                </a:r>
                <a:endParaRPr sz="2400" dirty="0"/>
              </a:p>
            </p:txBody>
          </p:sp>
          <p:sp>
            <p:nvSpPr>
              <p:cNvPr id="17" name="Google Shape;127;p18">
                <a:extLst>
                  <a:ext uri="{FF2B5EF4-FFF2-40B4-BE49-F238E27FC236}">
                    <a16:creationId xmlns:a16="http://schemas.microsoft.com/office/drawing/2014/main" id="{EE32A652-FBE4-4D7B-B3CE-400A83BA322B}"/>
                  </a:ext>
                </a:extLst>
              </p:cNvPr>
              <p:cNvSpPr txBox="1"/>
              <p:nvPr/>
            </p:nvSpPr>
            <p:spPr>
              <a:xfrm>
                <a:off x="1722902" y="2034660"/>
                <a:ext cx="862677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x0</a:t>
                </a:r>
                <a:endParaRPr sz="2400" dirty="0"/>
              </a:p>
            </p:txBody>
          </p:sp>
          <p:sp>
            <p:nvSpPr>
              <p:cNvPr id="18" name="Google Shape;128;p18">
                <a:extLst>
                  <a:ext uri="{FF2B5EF4-FFF2-40B4-BE49-F238E27FC236}">
                    <a16:creationId xmlns:a16="http://schemas.microsoft.com/office/drawing/2014/main" id="{B7C57532-FFF4-4F67-93C1-934167FC4D15}"/>
                  </a:ext>
                </a:extLst>
              </p:cNvPr>
              <p:cNvSpPr txBox="1"/>
              <p:nvPr/>
            </p:nvSpPr>
            <p:spPr>
              <a:xfrm>
                <a:off x="1875305" y="3226579"/>
                <a:ext cx="547751" cy="496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x2</a:t>
                </a:r>
                <a:endParaRPr sz="2400" dirty="0"/>
              </a:p>
            </p:txBody>
          </p:sp>
          <p:sp>
            <p:nvSpPr>
              <p:cNvPr id="19" name="Google Shape;129;p18">
                <a:extLst>
                  <a:ext uri="{FF2B5EF4-FFF2-40B4-BE49-F238E27FC236}">
                    <a16:creationId xmlns:a16="http://schemas.microsoft.com/office/drawing/2014/main" id="{638D054D-C349-4F8E-81DF-9D004B4A9E7C}"/>
                  </a:ext>
                </a:extLst>
              </p:cNvPr>
              <p:cNvSpPr txBox="1"/>
              <p:nvPr/>
            </p:nvSpPr>
            <p:spPr>
              <a:xfrm>
                <a:off x="1878141" y="3813717"/>
                <a:ext cx="547751" cy="496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x3</a:t>
                </a:r>
                <a:endParaRPr sz="2400" dirty="0"/>
              </a:p>
            </p:txBody>
          </p:sp>
          <p:sp>
            <p:nvSpPr>
              <p:cNvPr id="20" name="Google Shape;130;p18">
                <a:extLst>
                  <a:ext uri="{FF2B5EF4-FFF2-40B4-BE49-F238E27FC236}">
                    <a16:creationId xmlns:a16="http://schemas.microsoft.com/office/drawing/2014/main" id="{D4671DE8-89BD-461C-8BDD-48B2F3D08C74}"/>
                  </a:ext>
                </a:extLst>
              </p:cNvPr>
              <p:cNvSpPr txBox="1"/>
              <p:nvPr/>
            </p:nvSpPr>
            <p:spPr>
              <a:xfrm>
                <a:off x="1338902" y="4431134"/>
                <a:ext cx="1677657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/>
                  <a:t>Input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Features</a:t>
                </a:r>
                <a:endParaRPr sz="2400" dirty="0"/>
              </a:p>
            </p:txBody>
          </p:sp>
          <p:sp>
            <p:nvSpPr>
              <p:cNvPr id="21" name="Google Shape;131;p18">
                <a:extLst>
                  <a:ext uri="{FF2B5EF4-FFF2-40B4-BE49-F238E27FC236}">
                    <a16:creationId xmlns:a16="http://schemas.microsoft.com/office/drawing/2014/main" id="{1F194DC5-C90D-4A73-A3D9-89AFE4CE848A}"/>
                  </a:ext>
                </a:extLst>
              </p:cNvPr>
              <p:cNvSpPr/>
              <p:nvPr/>
            </p:nvSpPr>
            <p:spPr>
              <a:xfrm>
                <a:off x="3541246" y="2011145"/>
                <a:ext cx="707210" cy="2884644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" name="Google Shape;132;p18">
                <a:extLst>
                  <a:ext uri="{FF2B5EF4-FFF2-40B4-BE49-F238E27FC236}">
                    <a16:creationId xmlns:a16="http://schemas.microsoft.com/office/drawing/2014/main" id="{A68CD00E-D7ED-41FF-AD36-F2254BCC1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406" y="3224600"/>
                <a:ext cx="6970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33;p18">
                <a:extLst>
                  <a:ext uri="{FF2B5EF4-FFF2-40B4-BE49-F238E27FC236}">
                    <a16:creationId xmlns:a16="http://schemas.microsoft.com/office/drawing/2014/main" id="{8CAB68B3-03E4-4B8B-A67F-97B68DE74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246" y="2609995"/>
                <a:ext cx="70721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34;p18">
                <a:extLst>
                  <a:ext uri="{FF2B5EF4-FFF2-40B4-BE49-F238E27FC236}">
                    <a16:creationId xmlns:a16="http://schemas.microsoft.com/office/drawing/2014/main" id="{9EC3CDCF-63CB-4075-A43B-1EB893E3E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484" y="3802700"/>
                <a:ext cx="69813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136;p18">
                <a:extLst>
                  <a:ext uri="{FF2B5EF4-FFF2-40B4-BE49-F238E27FC236}">
                    <a16:creationId xmlns:a16="http://schemas.microsoft.com/office/drawing/2014/main" id="{070DC37A-E23B-493F-80F3-DA40A3EE2C6D}"/>
                  </a:ext>
                </a:extLst>
              </p:cNvPr>
              <p:cNvSpPr txBox="1"/>
              <p:nvPr/>
            </p:nvSpPr>
            <p:spPr>
              <a:xfrm>
                <a:off x="3571212" y="2050669"/>
                <a:ext cx="676675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W0</a:t>
                </a:r>
                <a:endParaRPr sz="2400" dirty="0"/>
              </a:p>
            </p:txBody>
          </p:sp>
          <p:sp>
            <p:nvSpPr>
              <p:cNvPr id="29" name="Google Shape;139;p18">
                <a:extLst>
                  <a:ext uri="{FF2B5EF4-FFF2-40B4-BE49-F238E27FC236}">
                    <a16:creationId xmlns:a16="http://schemas.microsoft.com/office/drawing/2014/main" id="{FDE587D0-0CE1-446F-963F-AD44B11014E6}"/>
                  </a:ext>
                </a:extLst>
              </p:cNvPr>
              <p:cNvSpPr txBox="1"/>
              <p:nvPr/>
            </p:nvSpPr>
            <p:spPr>
              <a:xfrm>
                <a:off x="2541748" y="4847689"/>
                <a:ext cx="2832612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/>
                  <a:t>Neuron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Weights and Bias</a:t>
                </a:r>
                <a:endParaRPr sz="2400" dirty="0"/>
              </a:p>
            </p:txBody>
          </p:sp>
          <p:grpSp>
            <p:nvGrpSpPr>
              <p:cNvPr id="30" name="Google Shape;140;p18">
                <a:extLst>
                  <a:ext uri="{FF2B5EF4-FFF2-40B4-BE49-F238E27FC236}">
                    <a16:creationId xmlns:a16="http://schemas.microsoft.com/office/drawing/2014/main" id="{FCFB51A9-4065-4E5D-9A50-8246EECB8292}"/>
                  </a:ext>
                </a:extLst>
              </p:cNvPr>
              <p:cNvGrpSpPr/>
              <p:nvPr/>
            </p:nvGrpSpPr>
            <p:grpSpPr>
              <a:xfrm>
                <a:off x="2541748" y="2203116"/>
                <a:ext cx="933300" cy="281111"/>
                <a:chOff x="5130638" y="2967275"/>
                <a:chExt cx="933300" cy="281111"/>
              </a:xfrm>
            </p:grpSpPr>
            <p:cxnSp>
              <p:nvCxnSpPr>
                <p:cNvPr id="31" name="Google Shape;141;p18">
                  <a:extLst>
                    <a:ext uri="{FF2B5EF4-FFF2-40B4-BE49-F238E27FC236}">
                      <a16:creationId xmlns:a16="http://schemas.microsoft.com/office/drawing/2014/main" id="{19E82514-F892-408E-9BB5-71548D0BB4D1}"/>
                    </a:ext>
                  </a:extLst>
                </p:cNvPr>
                <p:cNvCxnSpPr/>
                <p:nvPr/>
              </p:nvCxnSpPr>
              <p:spPr>
                <a:xfrm>
                  <a:off x="5130638" y="3106175"/>
                  <a:ext cx="933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2" name="Google Shape;142;p18">
                  <a:extLst>
                    <a:ext uri="{FF2B5EF4-FFF2-40B4-BE49-F238E27FC236}">
                      <a16:creationId xmlns:a16="http://schemas.microsoft.com/office/drawing/2014/main" id="{3D4E978E-9F9A-4946-A9FC-A9C6D52E8E1F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43;p18">
                  <a:extLst>
                    <a:ext uri="{FF2B5EF4-FFF2-40B4-BE49-F238E27FC236}">
                      <a16:creationId xmlns:a16="http://schemas.microsoft.com/office/drawing/2014/main" id="{D04E91DD-F301-4205-B36C-990A99E8E76B}"/>
                    </a:ext>
                  </a:extLst>
                </p:cNvPr>
                <p:cNvSpPr txBox="1"/>
                <p:nvPr/>
              </p:nvSpPr>
              <p:spPr>
                <a:xfrm>
                  <a:off x="5402238" y="3061786"/>
                  <a:ext cx="395700" cy="18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dk1"/>
                      </a:solidFill>
                    </a:rPr>
                    <a:t>*</a:t>
                  </a:r>
                  <a:endParaRPr sz="2400" dirty="0"/>
                </a:p>
              </p:txBody>
            </p:sp>
          </p:grpSp>
          <p:grpSp>
            <p:nvGrpSpPr>
              <p:cNvPr id="47" name="Google Shape;156;p18">
                <a:extLst>
                  <a:ext uri="{FF2B5EF4-FFF2-40B4-BE49-F238E27FC236}">
                    <a16:creationId xmlns:a16="http://schemas.microsoft.com/office/drawing/2014/main" id="{8EBF3823-31CD-4026-AB55-D43B97E3EF7E}"/>
                  </a:ext>
                </a:extLst>
              </p:cNvPr>
              <p:cNvGrpSpPr/>
              <p:nvPr/>
            </p:nvGrpSpPr>
            <p:grpSpPr>
              <a:xfrm>
                <a:off x="4596900" y="2482193"/>
                <a:ext cx="395700" cy="277925"/>
                <a:chOff x="5399463" y="2967150"/>
                <a:chExt cx="395700" cy="277925"/>
              </a:xfrm>
            </p:grpSpPr>
            <p:sp>
              <p:nvSpPr>
                <p:cNvPr id="48" name="Google Shape;157;p18">
                  <a:extLst>
                    <a:ext uri="{FF2B5EF4-FFF2-40B4-BE49-F238E27FC236}">
                      <a16:creationId xmlns:a16="http://schemas.microsoft.com/office/drawing/2014/main" id="{A2058190-DE12-4E54-9DDF-BDB476127AC9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" name="Google Shape;158;p18">
                  <a:extLst>
                    <a:ext uri="{FF2B5EF4-FFF2-40B4-BE49-F238E27FC236}">
                      <a16:creationId xmlns:a16="http://schemas.microsoft.com/office/drawing/2014/main" id="{27B0D1AA-8CC3-4D66-B3AC-AD396F5468D0}"/>
                    </a:ext>
                  </a:extLst>
                </p:cNvPr>
                <p:cNvSpPr txBox="1"/>
                <p:nvPr/>
              </p:nvSpPr>
              <p:spPr>
                <a:xfrm>
                  <a:off x="5399463" y="2967150"/>
                  <a:ext cx="395700" cy="2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dk1"/>
                      </a:solidFill>
                    </a:rPr>
                    <a:t>+</a:t>
                  </a:r>
                  <a:endParaRPr sz="2400"/>
                </a:p>
              </p:txBody>
            </p:sp>
          </p:grpSp>
          <p:cxnSp>
            <p:nvCxnSpPr>
              <p:cNvPr id="50" name="Google Shape;159;p18">
                <a:extLst>
                  <a:ext uri="{FF2B5EF4-FFF2-40B4-BE49-F238E27FC236}">
                    <a16:creationId xmlns:a16="http://schemas.microsoft.com/office/drawing/2014/main" id="{5D25D35C-EDF4-4D8C-816C-0858B911FED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4344454" y="2366054"/>
                <a:ext cx="252446" cy="2550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" name="Google Shape;169;p18">
                <a:extLst>
                  <a:ext uri="{FF2B5EF4-FFF2-40B4-BE49-F238E27FC236}">
                    <a16:creationId xmlns:a16="http://schemas.microsoft.com/office/drawing/2014/main" id="{E14880D7-8320-4364-A305-4B5E7424996D}"/>
                  </a:ext>
                </a:extLst>
              </p:cNvPr>
              <p:cNvCxnSpPr>
                <a:cxnSpLocks/>
                <a:stCxn id="49" idx="3"/>
                <a:endCxn id="139" idx="1"/>
              </p:cNvCxnSpPr>
              <p:nvPr/>
            </p:nvCxnSpPr>
            <p:spPr>
              <a:xfrm>
                <a:off x="4992600" y="2621093"/>
                <a:ext cx="693506" cy="5393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2" name="Google Shape;170;p18">
                <a:extLst>
                  <a:ext uri="{FF2B5EF4-FFF2-40B4-BE49-F238E27FC236}">
                    <a16:creationId xmlns:a16="http://schemas.microsoft.com/office/drawing/2014/main" id="{55C74FE7-31B0-4001-BCD5-386A8C0B2E8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V="1">
                <a:off x="4356494" y="2621093"/>
                <a:ext cx="240406" cy="2951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3" name="Google Shape;171;p18">
                <a:extLst>
                  <a:ext uri="{FF2B5EF4-FFF2-40B4-BE49-F238E27FC236}">
                    <a16:creationId xmlns:a16="http://schemas.microsoft.com/office/drawing/2014/main" id="{83AA9F83-A169-460C-91CF-6BCBEE973386}"/>
                  </a:ext>
                </a:extLst>
              </p:cNvPr>
              <p:cNvSpPr txBox="1"/>
              <p:nvPr/>
            </p:nvSpPr>
            <p:spPr>
              <a:xfrm>
                <a:off x="3653252" y="4356503"/>
                <a:ext cx="508800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B</a:t>
                </a:r>
                <a:endParaRPr sz="2400" dirty="0"/>
              </a:p>
            </p:txBody>
          </p:sp>
          <p:cxnSp>
            <p:nvCxnSpPr>
              <p:cNvPr id="64" name="Google Shape;172;p18">
                <a:extLst>
                  <a:ext uri="{FF2B5EF4-FFF2-40B4-BE49-F238E27FC236}">
                    <a16:creationId xmlns:a16="http://schemas.microsoft.com/office/drawing/2014/main" id="{4E7682D7-6035-4A4E-A263-9E054C51E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406" y="4348363"/>
                <a:ext cx="6970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5" name="Google Shape;173;p18">
                <a:extLst>
                  <a:ext uri="{FF2B5EF4-FFF2-40B4-BE49-F238E27FC236}">
                    <a16:creationId xmlns:a16="http://schemas.microsoft.com/office/drawing/2014/main" id="{F82AC308-E8D4-4509-91D6-AD30484182D6}"/>
                  </a:ext>
                </a:extLst>
              </p:cNvPr>
              <p:cNvGrpSpPr/>
              <p:nvPr/>
            </p:nvGrpSpPr>
            <p:grpSpPr>
              <a:xfrm>
                <a:off x="6453575" y="3089720"/>
                <a:ext cx="395700" cy="277925"/>
                <a:chOff x="5399463" y="2967150"/>
                <a:chExt cx="395700" cy="277925"/>
              </a:xfrm>
            </p:grpSpPr>
            <p:sp>
              <p:nvSpPr>
                <p:cNvPr id="66" name="Google Shape;174;p18">
                  <a:extLst>
                    <a:ext uri="{FF2B5EF4-FFF2-40B4-BE49-F238E27FC236}">
                      <a16:creationId xmlns:a16="http://schemas.microsoft.com/office/drawing/2014/main" id="{0A45B5AD-3641-48A7-B64E-75D5334CA95D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75;p18">
                  <a:extLst>
                    <a:ext uri="{FF2B5EF4-FFF2-40B4-BE49-F238E27FC236}">
                      <a16:creationId xmlns:a16="http://schemas.microsoft.com/office/drawing/2014/main" id="{D4686830-F3B7-4A11-A537-26B0D25F941C}"/>
                    </a:ext>
                  </a:extLst>
                </p:cNvPr>
                <p:cNvSpPr txBox="1"/>
                <p:nvPr/>
              </p:nvSpPr>
              <p:spPr>
                <a:xfrm>
                  <a:off x="5399463" y="2967150"/>
                  <a:ext cx="395700" cy="2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dk1"/>
                      </a:solidFill>
                    </a:rPr>
                    <a:t>+</a:t>
                  </a:r>
                  <a:endParaRPr/>
                </a:p>
              </p:txBody>
            </p:sp>
          </p:grpSp>
          <p:cxnSp>
            <p:nvCxnSpPr>
              <p:cNvPr id="71" name="Google Shape;176;p18">
                <a:extLst>
                  <a:ext uri="{FF2B5EF4-FFF2-40B4-BE49-F238E27FC236}">
                    <a16:creationId xmlns:a16="http://schemas.microsoft.com/office/drawing/2014/main" id="{363B4ACA-48EF-48AA-8150-6BC745BED990}"/>
                  </a:ext>
                </a:extLst>
              </p:cNvPr>
              <p:cNvCxnSpPr>
                <a:cxnSpLocks/>
                <a:stCxn id="139" idx="3"/>
                <a:endCxn id="70" idx="1"/>
              </p:cNvCxnSpPr>
              <p:nvPr/>
            </p:nvCxnSpPr>
            <p:spPr>
              <a:xfrm>
                <a:off x="6081806" y="3160482"/>
                <a:ext cx="371769" cy="681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" name="Google Shape;177;p18">
                <a:extLst>
                  <a:ext uri="{FF2B5EF4-FFF2-40B4-BE49-F238E27FC236}">
                    <a16:creationId xmlns:a16="http://schemas.microsoft.com/office/drawing/2014/main" id="{D69D8B22-43D0-46F0-8722-1B83DCC17349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 flipV="1">
                <a:off x="4360462" y="3228620"/>
                <a:ext cx="2093113" cy="14492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3" name="Google Shape;178;p18">
                <a:extLst>
                  <a:ext uri="{FF2B5EF4-FFF2-40B4-BE49-F238E27FC236}">
                    <a16:creationId xmlns:a16="http://schemas.microsoft.com/office/drawing/2014/main" id="{21E03A0B-98AF-4187-A5B0-1E7CD91006BF}"/>
                  </a:ext>
                </a:extLst>
              </p:cNvPr>
              <p:cNvCxnSpPr>
                <a:stCxn id="70" idx="3"/>
              </p:cNvCxnSpPr>
              <p:nvPr/>
            </p:nvCxnSpPr>
            <p:spPr>
              <a:xfrm>
                <a:off x="6849275" y="3228620"/>
                <a:ext cx="138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74" name="Google Shape;179;p18">
                <a:extLst>
                  <a:ext uri="{FF2B5EF4-FFF2-40B4-BE49-F238E27FC236}">
                    <a16:creationId xmlns:a16="http://schemas.microsoft.com/office/drawing/2014/main" id="{0676C5CC-37DE-4E1C-BCB8-C225386F9D4D}"/>
                  </a:ext>
                </a:extLst>
              </p:cNvPr>
              <p:cNvGrpSpPr/>
              <p:nvPr/>
            </p:nvGrpSpPr>
            <p:grpSpPr>
              <a:xfrm>
                <a:off x="7056477" y="2929376"/>
                <a:ext cx="978172" cy="572687"/>
                <a:chOff x="5234013" y="2893351"/>
                <a:chExt cx="726600" cy="425400"/>
              </a:xfrm>
            </p:grpSpPr>
            <p:sp>
              <p:nvSpPr>
                <p:cNvPr id="75" name="Google Shape;180;p18">
                  <a:extLst>
                    <a:ext uri="{FF2B5EF4-FFF2-40B4-BE49-F238E27FC236}">
                      <a16:creationId xmlns:a16="http://schemas.microsoft.com/office/drawing/2014/main" id="{077B362E-6499-4021-9146-249A8ED93FDA}"/>
                    </a:ext>
                  </a:extLst>
                </p:cNvPr>
                <p:cNvSpPr/>
                <p:nvPr/>
              </p:nvSpPr>
              <p:spPr>
                <a:xfrm>
                  <a:off x="5386569" y="2895363"/>
                  <a:ext cx="421500" cy="421500"/>
                </a:xfrm>
                <a:prstGeom prst="rect">
                  <a:avLst/>
                </a:prstGeom>
                <a:solidFill>
                  <a:srgbClr val="9FC5E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81;p18">
                  <a:extLst>
                    <a:ext uri="{FF2B5EF4-FFF2-40B4-BE49-F238E27FC236}">
                      <a16:creationId xmlns:a16="http://schemas.microsoft.com/office/drawing/2014/main" id="{3C48129E-BCA2-46EF-8F4C-88A05C507B0A}"/>
                    </a:ext>
                  </a:extLst>
                </p:cNvPr>
                <p:cNvSpPr txBox="1"/>
                <p:nvPr/>
              </p:nvSpPr>
              <p:spPr>
                <a:xfrm>
                  <a:off x="5234013" y="2893351"/>
                  <a:ext cx="7266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dirty="0">
                      <a:solidFill>
                        <a:schemeClr val="dk1"/>
                      </a:solidFill>
                    </a:rPr>
                    <a:t>G(z)</a:t>
                  </a:r>
                  <a:endParaRPr sz="2400" dirty="0"/>
                </a:p>
              </p:txBody>
            </p:sp>
          </p:grpSp>
          <p:sp>
            <p:nvSpPr>
              <p:cNvPr id="79" name="Google Shape;184;p18">
                <a:extLst>
                  <a:ext uri="{FF2B5EF4-FFF2-40B4-BE49-F238E27FC236}">
                    <a16:creationId xmlns:a16="http://schemas.microsoft.com/office/drawing/2014/main" id="{59D26382-A136-4854-AEF4-B8CADA804478}"/>
                  </a:ext>
                </a:extLst>
              </p:cNvPr>
              <p:cNvSpPr txBox="1"/>
              <p:nvPr/>
            </p:nvSpPr>
            <p:spPr>
              <a:xfrm>
                <a:off x="6891450" y="3485102"/>
                <a:ext cx="1745650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Activation</a:t>
                </a:r>
                <a:endParaRPr sz="2400" dirty="0"/>
              </a:p>
            </p:txBody>
          </p:sp>
          <p:sp>
            <p:nvSpPr>
              <p:cNvPr id="98" name="Google Shape;136;p18">
                <a:extLst>
                  <a:ext uri="{FF2B5EF4-FFF2-40B4-BE49-F238E27FC236}">
                    <a16:creationId xmlns:a16="http://schemas.microsoft.com/office/drawing/2014/main" id="{C3C75AC5-01F9-4284-9F80-9670CA66C585}"/>
                  </a:ext>
                </a:extLst>
              </p:cNvPr>
              <p:cNvSpPr txBox="1"/>
              <p:nvPr/>
            </p:nvSpPr>
            <p:spPr>
              <a:xfrm>
                <a:off x="3561548" y="2630984"/>
                <a:ext cx="676675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W1</a:t>
                </a:r>
                <a:endParaRPr sz="2400" dirty="0"/>
              </a:p>
            </p:txBody>
          </p:sp>
          <p:sp>
            <p:nvSpPr>
              <p:cNvPr id="99" name="Google Shape;136;p18">
                <a:extLst>
                  <a:ext uri="{FF2B5EF4-FFF2-40B4-BE49-F238E27FC236}">
                    <a16:creationId xmlns:a16="http://schemas.microsoft.com/office/drawing/2014/main" id="{F476AF6C-125C-475E-B340-7816F88AC7FA}"/>
                  </a:ext>
                </a:extLst>
              </p:cNvPr>
              <p:cNvSpPr txBox="1"/>
              <p:nvPr/>
            </p:nvSpPr>
            <p:spPr>
              <a:xfrm>
                <a:off x="3458811" y="3241144"/>
                <a:ext cx="897683" cy="5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W2</a:t>
                </a:r>
                <a:endParaRPr sz="2400" dirty="0"/>
              </a:p>
            </p:txBody>
          </p:sp>
          <p:sp>
            <p:nvSpPr>
              <p:cNvPr id="100" name="Google Shape;136;p18">
                <a:extLst>
                  <a:ext uri="{FF2B5EF4-FFF2-40B4-BE49-F238E27FC236}">
                    <a16:creationId xmlns:a16="http://schemas.microsoft.com/office/drawing/2014/main" id="{616F9D3B-53D4-4A7A-9F9D-AE7FF098877E}"/>
                  </a:ext>
                </a:extLst>
              </p:cNvPr>
              <p:cNvSpPr txBox="1"/>
              <p:nvPr/>
            </p:nvSpPr>
            <p:spPr>
              <a:xfrm>
                <a:off x="3459184" y="3790680"/>
                <a:ext cx="897683" cy="5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W3</a:t>
                </a:r>
                <a:endParaRPr sz="2400" dirty="0"/>
              </a:p>
            </p:txBody>
          </p:sp>
          <p:grpSp>
            <p:nvGrpSpPr>
              <p:cNvPr id="106" name="Google Shape;140;p18">
                <a:extLst>
                  <a:ext uri="{FF2B5EF4-FFF2-40B4-BE49-F238E27FC236}">
                    <a16:creationId xmlns:a16="http://schemas.microsoft.com/office/drawing/2014/main" id="{61B5342E-A68C-4D55-8619-1148ED41700C}"/>
                  </a:ext>
                </a:extLst>
              </p:cNvPr>
              <p:cNvGrpSpPr/>
              <p:nvPr/>
            </p:nvGrpSpPr>
            <p:grpSpPr>
              <a:xfrm>
                <a:off x="2541748" y="2761638"/>
                <a:ext cx="933300" cy="281111"/>
                <a:chOff x="5130638" y="2967275"/>
                <a:chExt cx="933300" cy="281111"/>
              </a:xfrm>
            </p:grpSpPr>
            <p:cxnSp>
              <p:nvCxnSpPr>
                <p:cNvPr id="107" name="Google Shape;141;p18">
                  <a:extLst>
                    <a:ext uri="{FF2B5EF4-FFF2-40B4-BE49-F238E27FC236}">
                      <a16:creationId xmlns:a16="http://schemas.microsoft.com/office/drawing/2014/main" id="{76145DE9-391E-4E69-B6F2-8126E28DEA1D}"/>
                    </a:ext>
                  </a:extLst>
                </p:cNvPr>
                <p:cNvCxnSpPr/>
                <p:nvPr/>
              </p:nvCxnSpPr>
              <p:spPr>
                <a:xfrm>
                  <a:off x="5130638" y="3106175"/>
                  <a:ext cx="933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08" name="Google Shape;142;p18">
                  <a:extLst>
                    <a:ext uri="{FF2B5EF4-FFF2-40B4-BE49-F238E27FC236}">
                      <a16:creationId xmlns:a16="http://schemas.microsoft.com/office/drawing/2014/main" id="{339F1A71-CACE-4E90-8CA4-AC1AF6AE8207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43;p18">
                  <a:extLst>
                    <a:ext uri="{FF2B5EF4-FFF2-40B4-BE49-F238E27FC236}">
                      <a16:creationId xmlns:a16="http://schemas.microsoft.com/office/drawing/2014/main" id="{8914C6EC-BA36-4FC9-8BFB-96731E25366D}"/>
                    </a:ext>
                  </a:extLst>
                </p:cNvPr>
                <p:cNvSpPr txBox="1"/>
                <p:nvPr/>
              </p:nvSpPr>
              <p:spPr>
                <a:xfrm>
                  <a:off x="5402238" y="3061786"/>
                  <a:ext cx="395700" cy="18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dk1"/>
                      </a:solidFill>
                    </a:rPr>
                    <a:t>*</a:t>
                  </a:r>
                  <a:endParaRPr sz="2400" dirty="0"/>
                </a:p>
              </p:txBody>
            </p:sp>
          </p:grpSp>
          <p:grpSp>
            <p:nvGrpSpPr>
              <p:cNvPr id="110" name="Google Shape;140;p18">
                <a:extLst>
                  <a:ext uri="{FF2B5EF4-FFF2-40B4-BE49-F238E27FC236}">
                    <a16:creationId xmlns:a16="http://schemas.microsoft.com/office/drawing/2014/main" id="{68097E37-A40C-4FE7-81EB-D40554DC679E}"/>
                  </a:ext>
                </a:extLst>
              </p:cNvPr>
              <p:cNvGrpSpPr/>
              <p:nvPr/>
            </p:nvGrpSpPr>
            <p:grpSpPr>
              <a:xfrm>
                <a:off x="2529873" y="3360555"/>
                <a:ext cx="933300" cy="281111"/>
                <a:chOff x="5130638" y="2967275"/>
                <a:chExt cx="933300" cy="281111"/>
              </a:xfrm>
            </p:grpSpPr>
            <p:cxnSp>
              <p:nvCxnSpPr>
                <p:cNvPr id="111" name="Google Shape;141;p18">
                  <a:extLst>
                    <a:ext uri="{FF2B5EF4-FFF2-40B4-BE49-F238E27FC236}">
                      <a16:creationId xmlns:a16="http://schemas.microsoft.com/office/drawing/2014/main" id="{FBEC15F2-2575-410E-B1A3-CA9C4D76F935}"/>
                    </a:ext>
                  </a:extLst>
                </p:cNvPr>
                <p:cNvCxnSpPr/>
                <p:nvPr/>
              </p:nvCxnSpPr>
              <p:spPr>
                <a:xfrm>
                  <a:off x="5130638" y="3106175"/>
                  <a:ext cx="933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12" name="Google Shape;142;p18">
                  <a:extLst>
                    <a:ext uri="{FF2B5EF4-FFF2-40B4-BE49-F238E27FC236}">
                      <a16:creationId xmlns:a16="http://schemas.microsoft.com/office/drawing/2014/main" id="{1E69F76E-23D7-46CA-AE9E-06DE42BF1A64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43;p18">
                  <a:extLst>
                    <a:ext uri="{FF2B5EF4-FFF2-40B4-BE49-F238E27FC236}">
                      <a16:creationId xmlns:a16="http://schemas.microsoft.com/office/drawing/2014/main" id="{25F1B1BB-F172-4EC1-8AEA-301AB2B84BEC}"/>
                    </a:ext>
                  </a:extLst>
                </p:cNvPr>
                <p:cNvSpPr txBox="1"/>
                <p:nvPr/>
              </p:nvSpPr>
              <p:spPr>
                <a:xfrm>
                  <a:off x="5402238" y="3061786"/>
                  <a:ext cx="395700" cy="18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dk1"/>
                      </a:solidFill>
                    </a:rPr>
                    <a:t>*</a:t>
                  </a:r>
                  <a:endParaRPr sz="2400" dirty="0"/>
                </a:p>
              </p:txBody>
            </p:sp>
          </p:grpSp>
          <p:grpSp>
            <p:nvGrpSpPr>
              <p:cNvPr id="114" name="Google Shape;140;p18">
                <a:extLst>
                  <a:ext uri="{FF2B5EF4-FFF2-40B4-BE49-F238E27FC236}">
                    <a16:creationId xmlns:a16="http://schemas.microsoft.com/office/drawing/2014/main" id="{A94B4917-C3E5-434C-A716-3845A96727AF}"/>
                  </a:ext>
                </a:extLst>
              </p:cNvPr>
              <p:cNvGrpSpPr/>
              <p:nvPr/>
            </p:nvGrpSpPr>
            <p:grpSpPr>
              <a:xfrm>
                <a:off x="2529873" y="3917884"/>
                <a:ext cx="933300" cy="281111"/>
                <a:chOff x="5130638" y="2967275"/>
                <a:chExt cx="933300" cy="281111"/>
              </a:xfrm>
            </p:grpSpPr>
            <p:cxnSp>
              <p:nvCxnSpPr>
                <p:cNvPr id="115" name="Google Shape;141;p18">
                  <a:extLst>
                    <a:ext uri="{FF2B5EF4-FFF2-40B4-BE49-F238E27FC236}">
                      <a16:creationId xmlns:a16="http://schemas.microsoft.com/office/drawing/2014/main" id="{DB8042DE-E125-4F33-8B72-EA03F9B913B6}"/>
                    </a:ext>
                  </a:extLst>
                </p:cNvPr>
                <p:cNvCxnSpPr/>
                <p:nvPr/>
              </p:nvCxnSpPr>
              <p:spPr>
                <a:xfrm>
                  <a:off x="5130638" y="3106175"/>
                  <a:ext cx="933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16" name="Google Shape;142;p18">
                  <a:extLst>
                    <a:ext uri="{FF2B5EF4-FFF2-40B4-BE49-F238E27FC236}">
                      <a16:creationId xmlns:a16="http://schemas.microsoft.com/office/drawing/2014/main" id="{C94145AD-33C0-4C20-8A0B-0B07F9F37E61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43;p18">
                  <a:extLst>
                    <a:ext uri="{FF2B5EF4-FFF2-40B4-BE49-F238E27FC236}">
                      <a16:creationId xmlns:a16="http://schemas.microsoft.com/office/drawing/2014/main" id="{1C8879CB-021A-4038-ADAA-463B6EA87EE2}"/>
                    </a:ext>
                  </a:extLst>
                </p:cNvPr>
                <p:cNvSpPr txBox="1"/>
                <p:nvPr/>
              </p:nvSpPr>
              <p:spPr>
                <a:xfrm>
                  <a:off x="5402238" y="3061786"/>
                  <a:ext cx="395700" cy="18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dk1"/>
                      </a:solidFill>
                    </a:rPr>
                    <a:t>*</a:t>
                  </a:r>
                  <a:endParaRPr sz="2400" dirty="0"/>
                </a:p>
              </p:txBody>
            </p:sp>
          </p:grpSp>
          <p:grpSp>
            <p:nvGrpSpPr>
              <p:cNvPr id="118" name="Google Shape;156;p18">
                <a:extLst>
                  <a:ext uri="{FF2B5EF4-FFF2-40B4-BE49-F238E27FC236}">
                    <a16:creationId xmlns:a16="http://schemas.microsoft.com/office/drawing/2014/main" id="{A270AC95-B34F-40C6-B0F6-8E8A07FC3B89}"/>
                  </a:ext>
                </a:extLst>
              </p:cNvPr>
              <p:cNvGrpSpPr/>
              <p:nvPr/>
            </p:nvGrpSpPr>
            <p:grpSpPr>
              <a:xfrm>
                <a:off x="4596900" y="3638355"/>
                <a:ext cx="395700" cy="277925"/>
                <a:chOff x="5399463" y="2967150"/>
                <a:chExt cx="395700" cy="277925"/>
              </a:xfrm>
            </p:grpSpPr>
            <p:sp>
              <p:nvSpPr>
                <p:cNvPr id="119" name="Google Shape;157;p18">
                  <a:extLst>
                    <a:ext uri="{FF2B5EF4-FFF2-40B4-BE49-F238E27FC236}">
                      <a16:creationId xmlns:a16="http://schemas.microsoft.com/office/drawing/2014/main" id="{E4A84C72-50EA-408C-B9C7-770245B5687C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" name="Google Shape;158;p18">
                  <a:extLst>
                    <a:ext uri="{FF2B5EF4-FFF2-40B4-BE49-F238E27FC236}">
                      <a16:creationId xmlns:a16="http://schemas.microsoft.com/office/drawing/2014/main" id="{A5A7C904-E866-4C17-84BF-C590B7ED6416}"/>
                    </a:ext>
                  </a:extLst>
                </p:cNvPr>
                <p:cNvSpPr txBox="1"/>
                <p:nvPr/>
              </p:nvSpPr>
              <p:spPr>
                <a:xfrm>
                  <a:off x="5399463" y="2967150"/>
                  <a:ext cx="395700" cy="2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dk1"/>
                      </a:solidFill>
                    </a:rPr>
                    <a:t>+</a:t>
                  </a:r>
                  <a:endParaRPr sz="2400"/>
                </a:p>
              </p:txBody>
            </p:sp>
          </p:grpSp>
          <p:cxnSp>
            <p:nvCxnSpPr>
              <p:cNvPr id="128" name="Google Shape;170;p18">
                <a:extLst>
                  <a:ext uri="{FF2B5EF4-FFF2-40B4-BE49-F238E27FC236}">
                    <a16:creationId xmlns:a16="http://schemas.microsoft.com/office/drawing/2014/main" id="{4BD31CAF-4362-4AD3-BB7F-3C9251C152DD}"/>
                  </a:ext>
                </a:extLst>
              </p:cNvPr>
              <p:cNvCxnSpPr>
                <a:cxnSpLocks/>
                <a:stCxn id="100" idx="3"/>
                <a:endCxn id="120" idx="1"/>
              </p:cNvCxnSpPr>
              <p:nvPr/>
            </p:nvCxnSpPr>
            <p:spPr>
              <a:xfrm flipV="1">
                <a:off x="4356867" y="3777255"/>
                <a:ext cx="240033" cy="28541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1" name="Google Shape;159;p18">
                <a:extLst>
                  <a:ext uri="{FF2B5EF4-FFF2-40B4-BE49-F238E27FC236}">
                    <a16:creationId xmlns:a16="http://schemas.microsoft.com/office/drawing/2014/main" id="{C30855CB-1DF0-434A-8DDD-E0FAA78B5FBB}"/>
                  </a:ext>
                </a:extLst>
              </p:cNvPr>
              <p:cNvCxnSpPr>
                <a:cxnSpLocks/>
                <a:stCxn id="99" idx="3"/>
                <a:endCxn id="120" idx="1"/>
              </p:cNvCxnSpPr>
              <p:nvPr/>
            </p:nvCxnSpPr>
            <p:spPr>
              <a:xfrm>
                <a:off x="4356494" y="3513134"/>
                <a:ext cx="240406" cy="2641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137" name="Google Shape;156;p18">
                <a:extLst>
                  <a:ext uri="{FF2B5EF4-FFF2-40B4-BE49-F238E27FC236}">
                    <a16:creationId xmlns:a16="http://schemas.microsoft.com/office/drawing/2014/main" id="{990E165D-BFA5-4D62-88EF-6D829817B9E1}"/>
                  </a:ext>
                </a:extLst>
              </p:cNvPr>
              <p:cNvGrpSpPr/>
              <p:nvPr/>
            </p:nvGrpSpPr>
            <p:grpSpPr>
              <a:xfrm>
                <a:off x="5686106" y="3021582"/>
                <a:ext cx="395700" cy="277925"/>
                <a:chOff x="5399463" y="2967150"/>
                <a:chExt cx="395700" cy="277925"/>
              </a:xfrm>
            </p:grpSpPr>
            <p:sp>
              <p:nvSpPr>
                <p:cNvPr id="138" name="Google Shape;157;p18">
                  <a:extLst>
                    <a:ext uri="{FF2B5EF4-FFF2-40B4-BE49-F238E27FC236}">
                      <a16:creationId xmlns:a16="http://schemas.microsoft.com/office/drawing/2014/main" id="{049AE3CD-BBAF-40C6-B915-2B5F12981FA6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" name="Google Shape;158;p18">
                  <a:extLst>
                    <a:ext uri="{FF2B5EF4-FFF2-40B4-BE49-F238E27FC236}">
                      <a16:creationId xmlns:a16="http://schemas.microsoft.com/office/drawing/2014/main" id="{AA83620A-08B0-46E0-828E-C3461C90263A}"/>
                    </a:ext>
                  </a:extLst>
                </p:cNvPr>
                <p:cNvSpPr txBox="1"/>
                <p:nvPr/>
              </p:nvSpPr>
              <p:spPr>
                <a:xfrm>
                  <a:off x="5399463" y="2967150"/>
                  <a:ext cx="395700" cy="2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dk1"/>
                      </a:solidFill>
                    </a:rPr>
                    <a:t>+</a:t>
                  </a:r>
                  <a:endParaRPr sz="2400"/>
                </a:p>
              </p:txBody>
            </p:sp>
          </p:grpSp>
          <p:cxnSp>
            <p:nvCxnSpPr>
              <p:cNvPr id="141" name="Google Shape;169;p18">
                <a:extLst>
                  <a:ext uri="{FF2B5EF4-FFF2-40B4-BE49-F238E27FC236}">
                    <a16:creationId xmlns:a16="http://schemas.microsoft.com/office/drawing/2014/main" id="{9D22D1D7-DAA9-494F-A327-A4D068EA7963}"/>
                  </a:ext>
                </a:extLst>
              </p:cNvPr>
              <p:cNvCxnSpPr>
                <a:cxnSpLocks/>
                <a:stCxn id="120" idx="3"/>
                <a:endCxn id="139" idx="1"/>
              </p:cNvCxnSpPr>
              <p:nvPr/>
            </p:nvCxnSpPr>
            <p:spPr>
              <a:xfrm flipV="1">
                <a:off x="4992600" y="3160482"/>
                <a:ext cx="693506" cy="6167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A77BF6A-EDFB-435A-AC8C-3BC69E87176E}"/>
              </a:ext>
            </a:extLst>
          </p:cNvPr>
          <p:cNvGrpSpPr/>
          <p:nvPr/>
        </p:nvGrpSpPr>
        <p:grpSpPr>
          <a:xfrm>
            <a:off x="598074" y="1512363"/>
            <a:ext cx="2782524" cy="1918689"/>
            <a:chOff x="7987504" y="4382799"/>
            <a:chExt cx="2782524" cy="191868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8C9790-50AD-4B85-9EBA-6CE4FFD0E36B}"/>
                </a:ext>
              </a:extLst>
            </p:cNvPr>
            <p:cNvSpPr/>
            <p:nvPr/>
          </p:nvSpPr>
          <p:spPr>
            <a:xfrm>
              <a:off x="8725866" y="4382799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2BBE14-49FF-42EC-B84B-2CDDD2A905F7}"/>
                </a:ext>
              </a:extLst>
            </p:cNvPr>
            <p:cNvSpPr/>
            <p:nvPr/>
          </p:nvSpPr>
          <p:spPr>
            <a:xfrm>
              <a:off x="8725866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F614881-A8A3-4808-AC8E-45D57CAE78C0}"/>
                </a:ext>
              </a:extLst>
            </p:cNvPr>
            <p:cNvSpPr/>
            <p:nvPr/>
          </p:nvSpPr>
          <p:spPr>
            <a:xfrm>
              <a:off x="8725866" y="5734050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D0EC5DE-9AE9-433C-98C8-422DC51E31C4}"/>
                </a:ext>
              </a:extLst>
            </p:cNvPr>
            <p:cNvSpPr/>
            <p:nvPr/>
          </p:nvSpPr>
          <p:spPr>
            <a:xfrm>
              <a:off x="7987504" y="4666518"/>
              <a:ext cx="567438" cy="567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80E290-42D0-49C9-9FB3-CA2164CAB467}"/>
                </a:ext>
              </a:extLst>
            </p:cNvPr>
            <p:cNvSpPr/>
            <p:nvPr/>
          </p:nvSpPr>
          <p:spPr>
            <a:xfrm>
              <a:off x="7987504" y="536936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7D3714E-BC4C-41DB-9835-1865AA5943CB}"/>
                </a:ext>
              </a:extLst>
            </p:cNvPr>
            <p:cNvSpPr/>
            <p:nvPr/>
          </p:nvSpPr>
          <p:spPr>
            <a:xfrm>
              <a:off x="9464228" y="4676678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43A99F2-F7F7-4DD0-B544-482B1A40A772}"/>
                </a:ext>
              </a:extLst>
            </p:cNvPr>
            <p:cNvSpPr/>
            <p:nvPr/>
          </p:nvSpPr>
          <p:spPr>
            <a:xfrm>
              <a:off x="9464228" y="537952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4C676D-43EC-4449-AF8C-8F5FC2D61DC6}"/>
                </a:ext>
              </a:extLst>
            </p:cNvPr>
            <p:cNvSpPr/>
            <p:nvPr/>
          </p:nvSpPr>
          <p:spPr>
            <a:xfrm>
              <a:off x="10202590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1B6A17-A73F-4BEB-B1D1-C09E86D1CA44}"/>
                </a:ext>
              </a:extLst>
            </p:cNvPr>
            <p:cNvCxnSpPr>
              <a:stCxn id="89" idx="6"/>
              <a:endCxn id="27" idx="2"/>
            </p:cNvCxnSpPr>
            <p:nvPr/>
          </p:nvCxnSpPr>
          <p:spPr>
            <a:xfrm flipV="1">
              <a:off x="8554942" y="4666518"/>
              <a:ext cx="170924" cy="28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E80286-2AFC-4083-BACF-E1322E1A14FE}"/>
                </a:ext>
              </a:extLst>
            </p:cNvPr>
            <p:cNvCxnSpPr>
              <a:stCxn id="89" idx="6"/>
              <a:endCxn id="87" idx="2"/>
            </p:cNvCxnSpPr>
            <p:nvPr/>
          </p:nvCxnSpPr>
          <p:spPr>
            <a:xfrm>
              <a:off x="8554942" y="4950237"/>
              <a:ext cx="170924" cy="397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467D4-2427-4918-A11B-0DCE7DE55C97}"/>
                </a:ext>
              </a:extLst>
            </p:cNvPr>
            <p:cNvCxnSpPr>
              <a:stCxn id="90" idx="6"/>
              <a:endCxn id="87" idx="2"/>
            </p:cNvCxnSpPr>
            <p:nvPr/>
          </p:nvCxnSpPr>
          <p:spPr>
            <a:xfrm flipV="1">
              <a:off x="8554942" y="5348033"/>
              <a:ext cx="170924" cy="305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C122E4-4D0F-4EA4-8D53-AB7E0B1CC2A4}"/>
                </a:ext>
              </a:extLst>
            </p:cNvPr>
            <p:cNvCxnSpPr>
              <a:stCxn id="90" idx="6"/>
              <a:endCxn id="88" idx="2"/>
            </p:cNvCxnSpPr>
            <p:nvPr/>
          </p:nvCxnSpPr>
          <p:spPr>
            <a:xfrm>
              <a:off x="8554942" y="5653086"/>
              <a:ext cx="170924" cy="364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5DF7E-0557-47A2-A498-02A4FF09C993}"/>
                </a:ext>
              </a:extLst>
            </p:cNvPr>
            <p:cNvCxnSpPr>
              <a:stCxn id="90" idx="6"/>
              <a:endCxn id="27" idx="2"/>
            </p:cNvCxnSpPr>
            <p:nvPr/>
          </p:nvCxnSpPr>
          <p:spPr>
            <a:xfrm flipV="1">
              <a:off x="8554942" y="4666518"/>
              <a:ext cx="170924" cy="98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DE3EC7-2B77-45A8-AA26-2B0B5AB912A6}"/>
                </a:ext>
              </a:extLst>
            </p:cNvPr>
            <p:cNvCxnSpPr>
              <a:stCxn id="89" idx="6"/>
              <a:endCxn id="88" idx="2"/>
            </p:cNvCxnSpPr>
            <p:nvPr/>
          </p:nvCxnSpPr>
          <p:spPr>
            <a:xfrm>
              <a:off x="8554942" y="4950237"/>
              <a:ext cx="170924" cy="1067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D4D710-23D0-4BA9-B8D4-DEE2BB436BFC}"/>
                </a:ext>
              </a:extLst>
            </p:cNvPr>
            <p:cNvCxnSpPr>
              <a:stCxn id="27" idx="6"/>
              <a:endCxn id="92" idx="2"/>
            </p:cNvCxnSpPr>
            <p:nvPr/>
          </p:nvCxnSpPr>
          <p:spPr>
            <a:xfrm>
              <a:off x="9293304" y="4666518"/>
              <a:ext cx="170924" cy="293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51C7EA-49E2-463C-93FB-4BC2077C5460}"/>
                </a:ext>
              </a:extLst>
            </p:cNvPr>
            <p:cNvCxnSpPr>
              <a:stCxn id="27" idx="6"/>
              <a:endCxn id="93" idx="2"/>
            </p:cNvCxnSpPr>
            <p:nvPr/>
          </p:nvCxnSpPr>
          <p:spPr>
            <a:xfrm>
              <a:off x="9293304" y="4666518"/>
              <a:ext cx="170924" cy="996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1D8785-9902-43EB-96BD-42C07914AF22}"/>
                </a:ext>
              </a:extLst>
            </p:cNvPr>
            <p:cNvCxnSpPr>
              <a:stCxn id="87" idx="6"/>
              <a:endCxn id="92" idx="2"/>
            </p:cNvCxnSpPr>
            <p:nvPr/>
          </p:nvCxnSpPr>
          <p:spPr>
            <a:xfrm flipV="1">
              <a:off x="9293304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199F00-EA21-43B2-8BA6-1CCF9131EA00}"/>
                </a:ext>
              </a:extLst>
            </p:cNvPr>
            <p:cNvCxnSpPr>
              <a:stCxn id="88" idx="6"/>
              <a:endCxn id="92" idx="2"/>
            </p:cNvCxnSpPr>
            <p:nvPr/>
          </p:nvCxnSpPr>
          <p:spPr>
            <a:xfrm flipV="1">
              <a:off x="9293304" y="4960397"/>
              <a:ext cx="170924" cy="1057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A0DD39-0B0A-4DBB-8E6B-9B09A0D3D564}"/>
                </a:ext>
              </a:extLst>
            </p:cNvPr>
            <p:cNvCxnSpPr>
              <a:stCxn id="87" idx="6"/>
              <a:endCxn id="93" idx="2"/>
            </p:cNvCxnSpPr>
            <p:nvPr/>
          </p:nvCxnSpPr>
          <p:spPr>
            <a:xfrm>
              <a:off x="9293304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188B60-8AAF-4A7E-899D-948593620E6A}"/>
                </a:ext>
              </a:extLst>
            </p:cNvPr>
            <p:cNvCxnSpPr>
              <a:stCxn id="88" idx="6"/>
              <a:endCxn id="93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54E7A2-6099-4F4D-9C7F-4E664D69DC2E}"/>
                </a:ext>
              </a:extLst>
            </p:cNvPr>
            <p:cNvCxnSpPr>
              <a:stCxn id="88" idx="6"/>
              <a:endCxn id="93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C230DAA-2EA1-4418-9E32-444A2FAC2A68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>
            <a:xfrm>
              <a:off x="10031666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1C70EBD-F6D5-4F14-9E0B-4A68D984900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>
            <a:xfrm flipV="1">
              <a:off x="10031666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AD9A0A9-DFAA-4FDA-95BE-E68BC98670A5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352918" y="3750828"/>
            <a:ext cx="3777815" cy="0"/>
          </a:xfrm>
          <a:prstGeom prst="straightConnector1">
            <a:avLst/>
          </a:prstGeom>
          <a:ln w="38100">
            <a:solidFill>
              <a:srgbClr val="D90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BF8186-10BB-4B2E-9C1E-F3C6B8837A1A}"/>
              </a:ext>
            </a:extLst>
          </p:cNvPr>
          <p:cNvCxnSpPr>
            <a:cxnSpLocks/>
            <a:stCxn id="89" idx="2"/>
          </p:cNvCxnSpPr>
          <p:nvPr/>
        </p:nvCxnSpPr>
        <p:spPr>
          <a:xfrm rot="10800000" flipV="1">
            <a:off x="376114" y="2079800"/>
            <a:ext cx="221961" cy="1677001"/>
          </a:xfrm>
          <a:prstGeom prst="bentConnector2">
            <a:avLst/>
          </a:prstGeom>
          <a:ln w="38100">
            <a:solidFill>
              <a:srgbClr val="D90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3B8CB-45A5-41FA-B1BA-1A2F3F2C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4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Can match-action tables perform ML inference?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100A8C-BBAD-0A41-B2DE-28D36DA2E422}"/>
              </a:ext>
            </a:extLst>
          </p:cNvPr>
          <p:cNvSpPr/>
          <p:nvPr/>
        </p:nvSpPr>
        <p:spPr>
          <a:xfrm>
            <a:off x="3005121" y="2914806"/>
            <a:ext cx="5781519" cy="1588770"/>
          </a:xfrm>
          <a:prstGeom prst="roundRect">
            <a:avLst>
              <a:gd name="adj" fmla="val 1444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3C8C8-A1C8-954D-A026-FBFC87390E05}"/>
              </a:ext>
            </a:extLst>
          </p:cNvPr>
          <p:cNvSpPr/>
          <p:nvPr/>
        </p:nvSpPr>
        <p:spPr>
          <a:xfrm>
            <a:off x="5203029" y="3011724"/>
            <a:ext cx="1578956" cy="139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C9B7B-5C2F-1E46-8284-AA6D11189EB6}"/>
              </a:ext>
            </a:extLst>
          </p:cNvPr>
          <p:cNvSpPr/>
          <p:nvPr/>
        </p:nvSpPr>
        <p:spPr>
          <a:xfrm>
            <a:off x="3320995" y="3011724"/>
            <a:ext cx="1760220" cy="139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208E4B-5186-0F4B-BA27-B1886387A4C5}"/>
              </a:ext>
            </a:extLst>
          </p:cNvPr>
          <p:cNvGrpSpPr/>
          <p:nvPr/>
        </p:nvGrpSpPr>
        <p:grpSpPr>
          <a:xfrm>
            <a:off x="3499415" y="3127117"/>
            <a:ext cx="1335730" cy="1164147"/>
            <a:chOff x="1580826" y="4495800"/>
            <a:chExt cx="4896174" cy="4495800"/>
          </a:xfrm>
        </p:grpSpPr>
        <p:sp>
          <p:nvSpPr>
            <p:cNvPr id="15" name="Rectangle: Rounded Corners 3">
              <a:extLst>
                <a:ext uri="{FF2B5EF4-FFF2-40B4-BE49-F238E27FC236}">
                  <a16:creationId xmlns:a16="http://schemas.microsoft.com/office/drawing/2014/main" id="{13B53921-5A83-0F4B-B6F3-E9E330E37DD6}"/>
                </a:ext>
              </a:extLst>
            </p:cNvPr>
            <p:cNvSpPr/>
            <p:nvPr/>
          </p:nvSpPr>
          <p:spPr>
            <a:xfrm>
              <a:off x="2362200" y="4495800"/>
              <a:ext cx="1905000" cy="1447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FE879E62-176E-3740-9BE8-17BA50053521}"/>
                </a:ext>
              </a:extLst>
            </p:cNvPr>
            <p:cNvSpPr/>
            <p:nvPr/>
          </p:nvSpPr>
          <p:spPr>
            <a:xfrm>
              <a:off x="4572000" y="6274777"/>
              <a:ext cx="1905000" cy="1447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5">
              <a:extLst>
                <a:ext uri="{FF2B5EF4-FFF2-40B4-BE49-F238E27FC236}">
                  <a16:creationId xmlns:a16="http://schemas.microsoft.com/office/drawing/2014/main" id="{94288E78-FEB8-8B40-AA9C-03F36D4112F6}"/>
                </a:ext>
              </a:extLst>
            </p:cNvPr>
            <p:cNvSpPr/>
            <p:nvPr/>
          </p:nvSpPr>
          <p:spPr>
            <a:xfrm>
              <a:off x="1580826" y="7543799"/>
              <a:ext cx="2152974" cy="14478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or: Curved 7">
              <a:extLst>
                <a:ext uri="{FF2B5EF4-FFF2-40B4-BE49-F238E27FC236}">
                  <a16:creationId xmlns:a16="http://schemas.microsoft.com/office/drawing/2014/main" id="{E157A3B3-54F1-384A-8DFA-E3A6968AF2CC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4267200" y="5219700"/>
              <a:ext cx="1257300" cy="1055077"/>
            </a:xfrm>
            <a:prstGeom prst="curved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13">
              <a:extLst>
                <a:ext uri="{FF2B5EF4-FFF2-40B4-BE49-F238E27FC236}">
                  <a16:creationId xmlns:a16="http://schemas.microsoft.com/office/drawing/2014/main" id="{1F62D9BC-508D-2043-88EC-D1F26520646D}"/>
                </a:ext>
              </a:extLst>
            </p:cNvPr>
            <p:cNvCxnSpPr>
              <a:cxnSpLocks/>
              <a:stCxn id="16" idx="1"/>
              <a:endCxn id="19" idx="3"/>
            </p:cNvCxnSpPr>
            <p:nvPr/>
          </p:nvCxnSpPr>
          <p:spPr>
            <a:xfrm rot="10800000" flipV="1">
              <a:off x="3733800" y="6998679"/>
              <a:ext cx="838199" cy="1269023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F2A465-355D-3545-A453-10CD4147BC18}"/>
              </a:ext>
            </a:extLst>
          </p:cNvPr>
          <p:cNvGrpSpPr/>
          <p:nvPr/>
        </p:nvGrpSpPr>
        <p:grpSpPr>
          <a:xfrm>
            <a:off x="5397510" y="3095283"/>
            <a:ext cx="1218858" cy="1226485"/>
            <a:chOff x="8991600" y="4369777"/>
            <a:chExt cx="3956540" cy="54014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3D190C-9E2F-494A-88F4-1B2D7EA02D4A}"/>
                </a:ext>
              </a:extLst>
            </p:cNvPr>
            <p:cNvSpPr/>
            <p:nvPr/>
          </p:nvSpPr>
          <p:spPr>
            <a:xfrm>
              <a:off x="8991600" y="4369777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278D6AD7-AC42-0144-BF2F-297AFC4392B5}"/>
                </a:ext>
              </a:extLst>
            </p:cNvPr>
            <p:cNvSpPr/>
            <p:nvPr/>
          </p:nvSpPr>
          <p:spPr>
            <a:xfrm rot="5400000">
              <a:off x="11469565" y="4482612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3EE7AE-8132-CB49-9646-6D1860F3498B}"/>
                </a:ext>
              </a:extLst>
            </p:cNvPr>
            <p:cNvSpPr/>
            <p:nvPr/>
          </p:nvSpPr>
          <p:spPr>
            <a:xfrm>
              <a:off x="9009186" y="6286500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56DA8B4B-78CF-7D4F-9417-5FD535440DBC}"/>
                </a:ext>
              </a:extLst>
            </p:cNvPr>
            <p:cNvSpPr/>
            <p:nvPr/>
          </p:nvSpPr>
          <p:spPr>
            <a:xfrm rot="5400000">
              <a:off x="11487151" y="6399335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ABD76B-FD62-2248-97F8-BB76E43200D4}"/>
                </a:ext>
              </a:extLst>
            </p:cNvPr>
            <p:cNvSpPr/>
            <p:nvPr/>
          </p:nvSpPr>
          <p:spPr>
            <a:xfrm>
              <a:off x="8991600" y="8197360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56869BD2-9237-EF46-A034-25B58B3E56A9}"/>
                </a:ext>
              </a:extLst>
            </p:cNvPr>
            <p:cNvSpPr/>
            <p:nvPr/>
          </p:nvSpPr>
          <p:spPr>
            <a:xfrm rot="5400000">
              <a:off x="11469565" y="8310195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FCC6F-4ACD-1047-8F6D-2AB63434CE26}"/>
              </a:ext>
            </a:extLst>
          </p:cNvPr>
          <p:cNvSpPr/>
          <p:nvPr/>
        </p:nvSpPr>
        <p:spPr>
          <a:xfrm>
            <a:off x="6898503" y="3011724"/>
            <a:ext cx="1578956" cy="139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574CAB-8B59-6E47-9F60-232A1527BA60}"/>
              </a:ext>
            </a:extLst>
          </p:cNvPr>
          <p:cNvGrpSpPr/>
          <p:nvPr/>
        </p:nvGrpSpPr>
        <p:grpSpPr>
          <a:xfrm>
            <a:off x="7002099" y="3399560"/>
            <a:ext cx="1371764" cy="591152"/>
            <a:chOff x="17754600" y="4897315"/>
            <a:chExt cx="6959975" cy="378948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936D95-1A64-2148-88D6-173DAC7EDBF1}"/>
                </a:ext>
              </a:extLst>
            </p:cNvPr>
            <p:cNvSpPr/>
            <p:nvPr/>
          </p:nvSpPr>
          <p:spPr>
            <a:xfrm>
              <a:off x="17754600" y="5943600"/>
              <a:ext cx="5867400" cy="274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781701-46C6-C942-9B2C-1CFAE899578B}"/>
                </a:ext>
              </a:extLst>
            </p:cNvPr>
            <p:cNvCxnSpPr>
              <a:cxnSpLocks/>
            </p:cNvCxnSpPr>
            <p:nvPr/>
          </p:nvCxnSpPr>
          <p:spPr>
            <a:xfrm>
              <a:off x="19126200" y="5943600"/>
              <a:ext cx="0" cy="2743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5273AD-3AD4-014C-8218-9EBE77086A3D}"/>
                </a:ext>
              </a:extLst>
            </p:cNvPr>
            <p:cNvCxnSpPr>
              <a:cxnSpLocks/>
            </p:cNvCxnSpPr>
            <p:nvPr/>
          </p:nvCxnSpPr>
          <p:spPr>
            <a:xfrm>
              <a:off x="20650200" y="5943600"/>
              <a:ext cx="0" cy="2743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2EEE28-2B54-824B-9553-E9BCC90DDDA5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0" y="5943600"/>
              <a:ext cx="0" cy="2743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38">
              <a:extLst>
                <a:ext uri="{FF2B5EF4-FFF2-40B4-BE49-F238E27FC236}">
                  <a16:creationId xmlns:a16="http://schemas.microsoft.com/office/drawing/2014/main" id="{D3DBC902-1CA8-A748-BADB-B8640EAB8A3A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0" y="4897315"/>
              <a:ext cx="2933700" cy="990600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34903BD-02E9-804C-AE24-8C50C3FD269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23622001" y="7315199"/>
              <a:ext cx="109257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9E3E00-7C93-FA48-ADEC-E83D6F416D94}"/>
              </a:ext>
            </a:extLst>
          </p:cNvPr>
          <p:cNvSpPr txBox="1"/>
          <p:nvPr/>
        </p:nvSpPr>
        <p:spPr>
          <a:xfrm>
            <a:off x="3774384" y="2222255"/>
            <a:ext cx="853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Packet</a:t>
            </a:r>
          </a:p>
          <a:p>
            <a:pPr algn="ctr"/>
            <a:r>
              <a:rPr lang="en-US" sz="2000" dirty="0">
                <a:latin typeface="+mj-lt"/>
              </a:rPr>
              <a:t>Parser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62220-9F0D-E641-A081-84684D6BF7BB}"/>
              </a:ext>
            </a:extLst>
          </p:cNvPr>
          <p:cNvSpPr txBox="1"/>
          <p:nvPr/>
        </p:nvSpPr>
        <p:spPr>
          <a:xfrm>
            <a:off x="5203029" y="2217040"/>
            <a:ext cx="1581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Match-Action</a:t>
            </a:r>
          </a:p>
          <a:p>
            <a:pPr algn="ctr"/>
            <a:r>
              <a:rPr lang="en-US" sz="2000" dirty="0">
                <a:latin typeface="+mj-lt"/>
              </a:rPr>
              <a:t>Tables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15B202-741F-E34E-8644-486681FB304E}"/>
              </a:ext>
            </a:extLst>
          </p:cNvPr>
          <p:cNvSpPr txBox="1"/>
          <p:nvPr/>
        </p:nvSpPr>
        <p:spPr>
          <a:xfrm>
            <a:off x="7134113" y="2228909"/>
            <a:ext cx="1107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Traffic</a:t>
            </a:r>
          </a:p>
          <a:p>
            <a:pPr algn="ctr"/>
            <a:r>
              <a:rPr lang="en-US" sz="2000" dirty="0">
                <a:latin typeface="+mj-lt"/>
              </a:rPr>
              <a:t>Manager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076150-6F15-C646-B995-850B32513518}"/>
              </a:ext>
            </a:extLst>
          </p:cNvPr>
          <p:cNvCxnSpPr>
            <a:cxnSpLocks/>
          </p:cNvCxnSpPr>
          <p:nvPr/>
        </p:nvCxnSpPr>
        <p:spPr>
          <a:xfrm flipH="1">
            <a:off x="2648742" y="3709191"/>
            <a:ext cx="356379" cy="0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1C59188-D8FA-E94C-98EA-754DD2C3F94C}"/>
              </a:ext>
            </a:extLst>
          </p:cNvPr>
          <p:cNvSpPr txBox="1"/>
          <p:nvPr/>
        </p:nvSpPr>
        <p:spPr>
          <a:xfrm>
            <a:off x="1459851" y="3518541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Packets 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EAFAD0-7E51-0A48-A8D3-D29054BEEBC4}"/>
              </a:ext>
            </a:extLst>
          </p:cNvPr>
          <p:cNvCxnSpPr>
            <a:cxnSpLocks/>
          </p:cNvCxnSpPr>
          <p:nvPr/>
        </p:nvCxnSpPr>
        <p:spPr>
          <a:xfrm flipH="1">
            <a:off x="8750931" y="3746985"/>
            <a:ext cx="356379" cy="0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EAC06C-6982-9442-A18B-8BA94CD714C7}"/>
              </a:ext>
            </a:extLst>
          </p:cNvPr>
          <p:cNvSpPr txBox="1"/>
          <p:nvPr/>
        </p:nvSpPr>
        <p:spPr>
          <a:xfrm>
            <a:off x="9144372" y="3547037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Packets 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64F6-539C-40CA-99DD-45797F75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ML Inference: Single Neuron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F4577-4CF8-4100-B637-7F4CD5D65505}"/>
              </a:ext>
            </a:extLst>
          </p:cNvPr>
          <p:cNvGrpSpPr/>
          <p:nvPr/>
        </p:nvGrpSpPr>
        <p:grpSpPr>
          <a:xfrm>
            <a:off x="4130733" y="1332652"/>
            <a:ext cx="7641420" cy="5355055"/>
            <a:chOff x="213360" y="1300480"/>
            <a:chExt cx="7641420" cy="535505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6E791C-25ED-4969-9F0A-21B52507D23B}"/>
                </a:ext>
              </a:extLst>
            </p:cNvPr>
            <p:cNvSpPr/>
            <p:nvPr/>
          </p:nvSpPr>
          <p:spPr>
            <a:xfrm>
              <a:off x="213360" y="1300480"/>
              <a:ext cx="7355840" cy="4088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CB6DC4-5E52-4F15-AA45-0C182D7A7A37}"/>
                </a:ext>
              </a:extLst>
            </p:cNvPr>
            <p:cNvGrpSpPr/>
            <p:nvPr/>
          </p:nvGrpSpPr>
          <p:grpSpPr>
            <a:xfrm>
              <a:off x="556582" y="1716505"/>
              <a:ext cx="7298198" cy="3209144"/>
              <a:chOff x="1338902" y="2011145"/>
              <a:chExt cx="7298198" cy="3209144"/>
            </a:xfrm>
          </p:grpSpPr>
          <p:sp>
            <p:nvSpPr>
              <p:cNvPr id="12" name="Google Shape;122;p18">
                <a:extLst>
                  <a:ext uri="{FF2B5EF4-FFF2-40B4-BE49-F238E27FC236}">
                    <a16:creationId xmlns:a16="http://schemas.microsoft.com/office/drawing/2014/main" id="{820F1482-F776-4F36-AC33-B5E1E53E3B93}"/>
                  </a:ext>
                </a:extLst>
              </p:cNvPr>
              <p:cNvSpPr/>
              <p:nvPr/>
            </p:nvSpPr>
            <p:spPr>
              <a:xfrm>
                <a:off x="1802906" y="2011145"/>
                <a:ext cx="698223" cy="2409151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" name="Google Shape;123;p18">
                <a:extLst>
                  <a:ext uri="{FF2B5EF4-FFF2-40B4-BE49-F238E27FC236}">
                    <a16:creationId xmlns:a16="http://schemas.microsoft.com/office/drawing/2014/main" id="{1D613649-5ABB-473F-B150-7F3EE0D6F0FD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802906" y="3215721"/>
                <a:ext cx="6982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24;p18">
                <a:extLst>
                  <a:ext uri="{FF2B5EF4-FFF2-40B4-BE49-F238E27FC236}">
                    <a16:creationId xmlns:a16="http://schemas.microsoft.com/office/drawing/2014/main" id="{97940988-E910-427F-9FDC-95C74F7BE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906" y="2613770"/>
                <a:ext cx="6982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25;p18">
                <a:extLst>
                  <a:ext uri="{FF2B5EF4-FFF2-40B4-BE49-F238E27FC236}">
                    <a16:creationId xmlns:a16="http://schemas.microsoft.com/office/drawing/2014/main" id="{F5A8DB3E-BD57-4543-9DAB-34DD94E7E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906" y="3797381"/>
                <a:ext cx="6982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26;p18">
                <a:extLst>
                  <a:ext uri="{FF2B5EF4-FFF2-40B4-BE49-F238E27FC236}">
                    <a16:creationId xmlns:a16="http://schemas.microsoft.com/office/drawing/2014/main" id="{7FED9E5C-F37D-4387-B945-1B31ADFFC39D}"/>
                  </a:ext>
                </a:extLst>
              </p:cNvPr>
              <p:cNvSpPr txBox="1"/>
              <p:nvPr/>
            </p:nvSpPr>
            <p:spPr>
              <a:xfrm>
                <a:off x="1885465" y="2621156"/>
                <a:ext cx="547751" cy="496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x1</a:t>
                </a:r>
                <a:endParaRPr sz="2400" dirty="0"/>
              </a:p>
            </p:txBody>
          </p:sp>
          <p:sp>
            <p:nvSpPr>
              <p:cNvPr id="17" name="Google Shape;127;p18">
                <a:extLst>
                  <a:ext uri="{FF2B5EF4-FFF2-40B4-BE49-F238E27FC236}">
                    <a16:creationId xmlns:a16="http://schemas.microsoft.com/office/drawing/2014/main" id="{EE32A652-FBE4-4D7B-B3CE-400A83BA322B}"/>
                  </a:ext>
                </a:extLst>
              </p:cNvPr>
              <p:cNvSpPr txBox="1"/>
              <p:nvPr/>
            </p:nvSpPr>
            <p:spPr>
              <a:xfrm>
                <a:off x="1722902" y="2034660"/>
                <a:ext cx="862677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x0</a:t>
                </a:r>
                <a:endParaRPr sz="2400" dirty="0"/>
              </a:p>
            </p:txBody>
          </p:sp>
          <p:sp>
            <p:nvSpPr>
              <p:cNvPr id="18" name="Google Shape;128;p18">
                <a:extLst>
                  <a:ext uri="{FF2B5EF4-FFF2-40B4-BE49-F238E27FC236}">
                    <a16:creationId xmlns:a16="http://schemas.microsoft.com/office/drawing/2014/main" id="{B7C57532-FFF4-4F67-93C1-934167FC4D15}"/>
                  </a:ext>
                </a:extLst>
              </p:cNvPr>
              <p:cNvSpPr txBox="1"/>
              <p:nvPr/>
            </p:nvSpPr>
            <p:spPr>
              <a:xfrm>
                <a:off x="1875305" y="3226579"/>
                <a:ext cx="547751" cy="496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x2</a:t>
                </a:r>
                <a:endParaRPr sz="2400" dirty="0"/>
              </a:p>
            </p:txBody>
          </p:sp>
          <p:sp>
            <p:nvSpPr>
              <p:cNvPr id="19" name="Google Shape;129;p18">
                <a:extLst>
                  <a:ext uri="{FF2B5EF4-FFF2-40B4-BE49-F238E27FC236}">
                    <a16:creationId xmlns:a16="http://schemas.microsoft.com/office/drawing/2014/main" id="{638D054D-C349-4F8E-81DF-9D004B4A9E7C}"/>
                  </a:ext>
                </a:extLst>
              </p:cNvPr>
              <p:cNvSpPr txBox="1"/>
              <p:nvPr/>
            </p:nvSpPr>
            <p:spPr>
              <a:xfrm>
                <a:off x="1878141" y="3813717"/>
                <a:ext cx="547751" cy="496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x3</a:t>
                </a:r>
                <a:endParaRPr sz="2400" dirty="0"/>
              </a:p>
            </p:txBody>
          </p:sp>
          <p:sp>
            <p:nvSpPr>
              <p:cNvPr id="20" name="Google Shape;130;p18">
                <a:extLst>
                  <a:ext uri="{FF2B5EF4-FFF2-40B4-BE49-F238E27FC236}">
                    <a16:creationId xmlns:a16="http://schemas.microsoft.com/office/drawing/2014/main" id="{D4671DE8-89BD-461C-8BDD-48B2F3D08C74}"/>
                  </a:ext>
                </a:extLst>
              </p:cNvPr>
              <p:cNvSpPr txBox="1"/>
              <p:nvPr/>
            </p:nvSpPr>
            <p:spPr>
              <a:xfrm>
                <a:off x="1338902" y="4431134"/>
                <a:ext cx="1677657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/>
                  <a:t>Input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Features</a:t>
                </a:r>
                <a:endParaRPr sz="2400" dirty="0"/>
              </a:p>
            </p:txBody>
          </p:sp>
          <p:sp>
            <p:nvSpPr>
              <p:cNvPr id="21" name="Google Shape;131;p18">
                <a:extLst>
                  <a:ext uri="{FF2B5EF4-FFF2-40B4-BE49-F238E27FC236}">
                    <a16:creationId xmlns:a16="http://schemas.microsoft.com/office/drawing/2014/main" id="{1F194DC5-C90D-4A73-A3D9-89AFE4CE848A}"/>
                  </a:ext>
                </a:extLst>
              </p:cNvPr>
              <p:cNvSpPr/>
              <p:nvPr/>
            </p:nvSpPr>
            <p:spPr>
              <a:xfrm>
                <a:off x="3541246" y="2011145"/>
                <a:ext cx="707210" cy="2884644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" name="Google Shape;132;p18">
                <a:extLst>
                  <a:ext uri="{FF2B5EF4-FFF2-40B4-BE49-F238E27FC236}">
                    <a16:creationId xmlns:a16="http://schemas.microsoft.com/office/drawing/2014/main" id="{A68CD00E-D7ED-41FF-AD36-F2254BCC1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406" y="3224600"/>
                <a:ext cx="6970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33;p18">
                <a:extLst>
                  <a:ext uri="{FF2B5EF4-FFF2-40B4-BE49-F238E27FC236}">
                    <a16:creationId xmlns:a16="http://schemas.microsoft.com/office/drawing/2014/main" id="{8CAB68B3-03E4-4B8B-A67F-97B68DE74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246" y="2609995"/>
                <a:ext cx="70721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34;p18">
                <a:extLst>
                  <a:ext uri="{FF2B5EF4-FFF2-40B4-BE49-F238E27FC236}">
                    <a16:creationId xmlns:a16="http://schemas.microsoft.com/office/drawing/2014/main" id="{9EC3CDCF-63CB-4075-A43B-1EB893E3E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484" y="3802700"/>
                <a:ext cx="69813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136;p18">
                <a:extLst>
                  <a:ext uri="{FF2B5EF4-FFF2-40B4-BE49-F238E27FC236}">
                    <a16:creationId xmlns:a16="http://schemas.microsoft.com/office/drawing/2014/main" id="{070DC37A-E23B-493F-80F3-DA40A3EE2C6D}"/>
                  </a:ext>
                </a:extLst>
              </p:cNvPr>
              <p:cNvSpPr txBox="1"/>
              <p:nvPr/>
            </p:nvSpPr>
            <p:spPr>
              <a:xfrm>
                <a:off x="3571212" y="2050669"/>
                <a:ext cx="676675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W0</a:t>
                </a:r>
                <a:endParaRPr sz="2400" dirty="0"/>
              </a:p>
            </p:txBody>
          </p:sp>
          <p:sp>
            <p:nvSpPr>
              <p:cNvPr id="29" name="Google Shape;139;p18">
                <a:extLst>
                  <a:ext uri="{FF2B5EF4-FFF2-40B4-BE49-F238E27FC236}">
                    <a16:creationId xmlns:a16="http://schemas.microsoft.com/office/drawing/2014/main" id="{FDE587D0-0CE1-446F-963F-AD44B11014E6}"/>
                  </a:ext>
                </a:extLst>
              </p:cNvPr>
              <p:cNvSpPr txBox="1"/>
              <p:nvPr/>
            </p:nvSpPr>
            <p:spPr>
              <a:xfrm>
                <a:off x="2541748" y="4847689"/>
                <a:ext cx="2832612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/>
                  <a:t>Neuron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Weights and Bias</a:t>
                </a:r>
                <a:endParaRPr sz="2400" dirty="0"/>
              </a:p>
            </p:txBody>
          </p:sp>
          <p:grpSp>
            <p:nvGrpSpPr>
              <p:cNvPr id="30" name="Google Shape;140;p18">
                <a:extLst>
                  <a:ext uri="{FF2B5EF4-FFF2-40B4-BE49-F238E27FC236}">
                    <a16:creationId xmlns:a16="http://schemas.microsoft.com/office/drawing/2014/main" id="{FCFB51A9-4065-4E5D-9A50-8246EECB8292}"/>
                  </a:ext>
                </a:extLst>
              </p:cNvPr>
              <p:cNvGrpSpPr/>
              <p:nvPr/>
            </p:nvGrpSpPr>
            <p:grpSpPr>
              <a:xfrm>
                <a:off x="2541748" y="2203116"/>
                <a:ext cx="933300" cy="281111"/>
                <a:chOff x="5130638" y="2967275"/>
                <a:chExt cx="933300" cy="281111"/>
              </a:xfrm>
            </p:grpSpPr>
            <p:cxnSp>
              <p:nvCxnSpPr>
                <p:cNvPr id="31" name="Google Shape;141;p18">
                  <a:extLst>
                    <a:ext uri="{FF2B5EF4-FFF2-40B4-BE49-F238E27FC236}">
                      <a16:creationId xmlns:a16="http://schemas.microsoft.com/office/drawing/2014/main" id="{19E82514-F892-408E-9BB5-71548D0BB4D1}"/>
                    </a:ext>
                  </a:extLst>
                </p:cNvPr>
                <p:cNvCxnSpPr/>
                <p:nvPr/>
              </p:nvCxnSpPr>
              <p:spPr>
                <a:xfrm>
                  <a:off x="5130638" y="3106175"/>
                  <a:ext cx="933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2" name="Google Shape;142;p18">
                  <a:extLst>
                    <a:ext uri="{FF2B5EF4-FFF2-40B4-BE49-F238E27FC236}">
                      <a16:creationId xmlns:a16="http://schemas.microsoft.com/office/drawing/2014/main" id="{3D4E978E-9F9A-4946-A9FC-A9C6D52E8E1F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43;p18">
                  <a:extLst>
                    <a:ext uri="{FF2B5EF4-FFF2-40B4-BE49-F238E27FC236}">
                      <a16:creationId xmlns:a16="http://schemas.microsoft.com/office/drawing/2014/main" id="{D04E91DD-F301-4205-B36C-990A99E8E76B}"/>
                    </a:ext>
                  </a:extLst>
                </p:cNvPr>
                <p:cNvSpPr txBox="1"/>
                <p:nvPr/>
              </p:nvSpPr>
              <p:spPr>
                <a:xfrm>
                  <a:off x="5402238" y="3061786"/>
                  <a:ext cx="395700" cy="18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dk1"/>
                      </a:solidFill>
                    </a:rPr>
                    <a:t>*</a:t>
                  </a:r>
                  <a:endParaRPr sz="2400" dirty="0"/>
                </a:p>
              </p:txBody>
            </p:sp>
          </p:grpSp>
          <p:grpSp>
            <p:nvGrpSpPr>
              <p:cNvPr id="47" name="Google Shape;156;p18">
                <a:extLst>
                  <a:ext uri="{FF2B5EF4-FFF2-40B4-BE49-F238E27FC236}">
                    <a16:creationId xmlns:a16="http://schemas.microsoft.com/office/drawing/2014/main" id="{8EBF3823-31CD-4026-AB55-D43B97E3EF7E}"/>
                  </a:ext>
                </a:extLst>
              </p:cNvPr>
              <p:cNvGrpSpPr/>
              <p:nvPr/>
            </p:nvGrpSpPr>
            <p:grpSpPr>
              <a:xfrm>
                <a:off x="4596900" y="2482193"/>
                <a:ext cx="395700" cy="277925"/>
                <a:chOff x="5399463" y="2967150"/>
                <a:chExt cx="395700" cy="277925"/>
              </a:xfrm>
            </p:grpSpPr>
            <p:sp>
              <p:nvSpPr>
                <p:cNvPr id="48" name="Google Shape;157;p18">
                  <a:extLst>
                    <a:ext uri="{FF2B5EF4-FFF2-40B4-BE49-F238E27FC236}">
                      <a16:creationId xmlns:a16="http://schemas.microsoft.com/office/drawing/2014/main" id="{A2058190-DE12-4E54-9DDF-BDB476127AC9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" name="Google Shape;158;p18">
                  <a:extLst>
                    <a:ext uri="{FF2B5EF4-FFF2-40B4-BE49-F238E27FC236}">
                      <a16:creationId xmlns:a16="http://schemas.microsoft.com/office/drawing/2014/main" id="{27B0D1AA-8CC3-4D66-B3AC-AD396F5468D0}"/>
                    </a:ext>
                  </a:extLst>
                </p:cNvPr>
                <p:cNvSpPr txBox="1"/>
                <p:nvPr/>
              </p:nvSpPr>
              <p:spPr>
                <a:xfrm>
                  <a:off x="5399463" y="2967150"/>
                  <a:ext cx="395700" cy="2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dk1"/>
                      </a:solidFill>
                    </a:rPr>
                    <a:t>+</a:t>
                  </a:r>
                  <a:endParaRPr sz="2400"/>
                </a:p>
              </p:txBody>
            </p:sp>
          </p:grpSp>
          <p:cxnSp>
            <p:nvCxnSpPr>
              <p:cNvPr id="50" name="Google Shape;159;p18">
                <a:extLst>
                  <a:ext uri="{FF2B5EF4-FFF2-40B4-BE49-F238E27FC236}">
                    <a16:creationId xmlns:a16="http://schemas.microsoft.com/office/drawing/2014/main" id="{5D25D35C-EDF4-4D8C-816C-0858B911FED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4344454" y="2366054"/>
                <a:ext cx="252446" cy="2550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" name="Google Shape;169;p18">
                <a:extLst>
                  <a:ext uri="{FF2B5EF4-FFF2-40B4-BE49-F238E27FC236}">
                    <a16:creationId xmlns:a16="http://schemas.microsoft.com/office/drawing/2014/main" id="{E14880D7-8320-4364-A305-4B5E7424996D}"/>
                  </a:ext>
                </a:extLst>
              </p:cNvPr>
              <p:cNvCxnSpPr>
                <a:cxnSpLocks/>
                <a:stCxn id="49" idx="3"/>
                <a:endCxn id="139" idx="1"/>
              </p:cNvCxnSpPr>
              <p:nvPr/>
            </p:nvCxnSpPr>
            <p:spPr>
              <a:xfrm>
                <a:off x="4992600" y="2621093"/>
                <a:ext cx="693506" cy="5393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2" name="Google Shape;170;p18">
                <a:extLst>
                  <a:ext uri="{FF2B5EF4-FFF2-40B4-BE49-F238E27FC236}">
                    <a16:creationId xmlns:a16="http://schemas.microsoft.com/office/drawing/2014/main" id="{55C74FE7-31B0-4001-BCD5-386A8C0B2E8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V="1">
                <a:off x="4356494" y="2621093"/>
                <a:ext cx="240406" cy="2951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3" name="Google Shape;171;p18">
                <a:extLst>
                  <a:ext uri="{FF2B5EF4-FFF2-40B4-BE49-F238E27FC236}">
                    <a16:creationId xmlns:a16="http://schemas.microsoft.com/office/drawing/2014/main" id="{83AA9F83-A169-460C-91CF-6BCBEE973386}"/>
                  </a:ext>
                </a:extLst>
              </p:cNvPr>
              <p:cNvSpPr txBox="1"/>
              <p:nvPr/>
            </p:nvSpPr>
            <p:spPr>
              <a:xfrm>
                <a:off x="3653252" y="4356503"/>
                <a:ext cx="508800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B</a:t>
                </a:r>
                <a:endParaRPr sz="2400" dirty="0"/>
              </a:p>
            </p:txBody>
          </p:sp>
          <p:cxnSp>
            <p:nvCxnSpPr>
              <p:cNvPr id="64" name="Google Shape;172;p18">
                <a:extLst>
                  <a:ext uri="{FF2B5EF4-FFF2-40B4-BE49-F238E27FC236}">
                    <a16:creationId xmlns:a16="http://schemas.microsoft.com/office/drawing/2014/main" id="{4E7682D7-6035-4A4E-A263-9E054C51E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406" y="4348363"/>
                <a:ext cx="6970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5" name="Google Shape;173;p18">
                <a:extLst>
                  <a:ext uri="{FF2B5EF4-FFF2-40B4-BE49-F238E27FC236}">
                    <a16:creationId xmlns:a16="http://schemas.microsoft.com/office/drawing/2014/main" id="{F82AC308-E8D4-4509-91D6-AD30484182D6}"/>
                  </a:ext>
                </a:extLst>
              </p:cNvPr>
              <p:cNvGrpSpPr/>
              <p:nvPr/>
            </p:nvGrpSpPr>
            <p:grpSpPr>
              <a:xfrm>
                <a:off x="6453575" y="3089720"/>
                <a:ext cx="395700" cy="277925"/>
                <a:chOff x="5399463" y="2967150"/>
                <a:chExt cx="395700" cy="277925"/>
              </a:xfrm>
            </p:grpSpPr>
            <p:sp>
              <p:nvSpPr>
                <p:cNvPr id="66" name="Google Shape;174;p18">
                  <a:extLst>
                    <a:ext uri="{FF2B5EF4-FFF2-40B4-BE49-F238E27FC236}">
                      <a16:creationId xmlns:a16="http://schemas.microsoft.com/office/drawing/2014/main" id="{0A45B5AD-3641-48A7-B64E-75D5334CA95D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75;p18">
                  <a:extLst>
                    <a:ext uri="{FF2B5EF4-FFF2-40B4-BE49-F238E27FC236}">
                      <a16:creationId xmlns:a16="http://schemas.microsoft.com/office/drawing/2014/main" id="{D4686830-F3B7-4A11-A537-26B0D25F941C}"/>
                    </a:ext>
                  </a:extLst>
                </p:cNvPr>
                <p:cNvSpPr txBox="1"/>
                <p:nvPr/>
              </p:nvSpPr>
              <p:spPr>
                <a:xfrm>
                  <a:off x="5399463" y="2967150"/>
                  <a:ext cx="395700" cy="2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dk1"/>
                      </a:solidFill>
                    </a:rPr>
                    <a:t>+</a:t>
                  </a:r>
                  <a:endParaRPr/>
                </a:p>
              </p:txBody>
            </p:sp>
          </p:grpSp>
          <p:cxnSp>
            <p:nvCxnSpPr>
              <p:cNvPr id="71" name="Google Shape;176;p18">
                <a:extLst>
                  <a:ext uri="{FF2B5EF4-FFF2-40B4-BE49-F238E27FC236}">
                    <a16:creationId xmlns:a16="http://schemas.microsoft.com/office/drawing/2014/main" id="{363B4ACA-48EF-48AA-8150-6BC745BED990}"/>
                  </a:ext>
                </a:extLst>
              </p:cNvPr>
              <p:cNvCxnSpPr>
                <a:cxnSpLocks/>
                <a:stCxn id="139" idx="3"/>
                <a:endCxn id="70" idx="1"/>
              </p:cNvCxnSpPr>
              <p:nvPr/>
            </p:nvCxnSpPr>
            <p:spPr>
              <a:xfrm>
                <a:off x="6081806" y="3160482"/>
                <a:ext cx="371769" cy="681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" name="Google Shape;177;p18">
                <a:extLst>
                  <a:ext uri="{FF2B5EF4-FFF2-40B4-BE49-F238E27FC236}">
                    <a16:creationId xmlns:a16="http://schemas.microsoft.com/office/drawing/2014/main" id="{D69D8B22-43D0-46F0-8722-1B83DCC17349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 flipV="1">
                <a:off x="4360462" y="3228620"/>
                <a:ext cx="2093113" cy="14492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3" name="Google Shape;178;p18">
                <a:extLst>
                  <a:ext uri="{FF2B5EF4-FFF2-40B4-BE49-F238E27FC236}">
                    <a16:creationId xmlns:a16="http://schemas.microsoft.com/office/drawing/2014/main" id="{21E03A0B-98AF-4187-A5B0-1E7CD91006BF}"/>
                  </a:ext>
                </a:extLst>
              </p:cNvPr>
              <p:cNvCxnSpPr>
                <a:stCxn id="70" idx="3"/>
              </p:cNvCxnSpPr>
              <p:nvPr/>
            </p:nvCxnSpPr>
            <p:spPr>
              <a:xfrm>
                <a:off x="6849275" y="3228620"/>
                <a:ext cx="138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74" name="Google Shape;179;p18">
                <a:extLst>
                  <a:ext uri="{FF2B5EF4-FFF2-40B4-BE49-F238E27FC236}">
                    <a16:creationId xmlns:a16="http://schemas.microsoft.com/office/drawing/2014/main" id="{0676C5CC-37DE-4E1C-BCB8-C225386F9D4D}"/>
                  </a:ext>
                </a:extLst>
              </p:cNvPr>
              <p:cNvGrpSpPr/>
              <p:nvPr/>
            </p:nvGrpSpPr>
            <p:grpSpPr>
              <a:xfrm>
                <a:off x="7056477" y="2929376"/>
                <a:ext cx="978172" cy="572687"/>
                <a:chOff x="5234013" y="2893351"/>
                <a:chExt cx="726600" cy="425400"/>
              </a:xfrm>
            </p:grpSpPr>
            <p:sp>
              <p:nvSpPr>
                <p:cNvPr id="75" name="Google Shape;180;p18">
                  <a:extLst>
                    <a:ext uri="{FF2B5EF4-FFF2-40B4-BE49-F238E27FC236}">
                      <a16:creationId xmlns:a16="http://schemas.microsoft.com/office/drawing/2014/main" id="{077B362E-6499-4021-9146-249A8ED93FDA}"/>
                    </a:ext>
                  </a:extLst>
                </p:cNvPr>
                <p:cNvSpPr/>
                <p:nvPr/>
              </p:nvSpPr>
              <p:spPr>
                <a:xfrm>
                  <a:off x="5386569" y="2895363"/>
                  <a:ext cx="421500" cy="421500"/>
                </a:xfrm>
                <a:prstGeom prst="rect">
                  <a:avLst/>
                </a:prstGeom>
                <a:solidFill>
                  <a:srgbClr val="9FC5E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81;p18">
                  <a:extLst>
                    <a:ext uri="{FF2B5EF4-FFF2-40B4-BE49-F238E27FC236}">
                      <a16:creationId xmlns:a16="http://schemas.microsoft.com/office/drawing/2014/main" id="{3C48129E-BCA2-46EF-8F4C-88A05C507B0A}"/>
                    </a:ext>
                  </a:extLst>
                </p:cNvPr>
                <p:cNvSpPr txBox="1"/>
                <p:nvPr/>
              </p:nvSpPr>
              <p:spPr>
                <a:xfrm>
                  <a:off x="5234013" y="2893351"/>
                  <a:ext cx="7266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dirty="0">
                      <a:solidFill>
                        <a:schemeClr val="dk1"/>
                      </a:solidFill>
                    </a:rPr>
                    <a:t>G(z)</a:t>
                  </a:r>
                  <a:endParaRPr sz="2400" dirty="0"/>
                </a:p>
              </p:txBody>
            </p:sp>
          </p:grpSp>
          <p:sp>
            <p:nvSpPr>
              <p:cNvPr id="79" name="Google Shape;184;p18">
                <a:extLst>
                  <a:ext uri="{FF2B5EF4-FFF2-40B4-BE49-F238E27FC236}">
                    <a16:creationId xmlns:a16="http://schemas.microsoft.com/office/drawing/2014/main" id="{59D26382-A136-4854-AEF4-B8CADA804478}"/>
                  </a:ext>
                </a:extLst>
              </p:cNvPr>
              <p:cNvSpPr txBox="1"/>
              <p:nvPr/>
            </p:nvSpPr>
            <p:spPr>
              <a:xfrm>
                <a:off x="6891450" y="3485102"/>
                <a:ext cx="1745650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Activation</a:t>
                </a:r>
                <a:endParaRPr sz="2400" dirty="0"/>
              </a:p>
            </p:txBody>
          </p:sp>
          <p:sp>
            <p:nvSpPr>
              <p:cNvPr id="98" name="Google Shape;136;p18">
                <a:extLst>
                  <a:ext uri="{FF2B5EF4-FFF2-40B4-BE49-F238E27FC236}">
                    <a16:creationId xmlns:a16="http://schemas.microsoft.com/office/drawing/2014/main" id="{C3C75AC5-01F9-4284-9F80-9670CA66C585}"/>
                  </a:ext>
                </a:extLst>
              </p:cNvPr>
              <p:cNvSpPr txBox="1"/>
              <p:nvPr/>
            </p:nvSpPr>
            <p:spPr>
              <a:xfrm>
                <a:off x="3561548" y="2630984"/>
                <a:ext cx="676675" cy="3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W1</a:t>
                </a:r>
                <a:endParaRPr sz="2400" dirty="0"/>
              </a:p>
            </p:txBody>
          </p:sp>
          <p:sp>
            <p:nvSpPr>
              <p:cNvPr id="99" name="Google Shape;136;p18">
                <a:extLst>
                  <a:ext uri="{FF2B5EF4-FFF2-40B4-BE49-F238E27FC236}">
                    <a16:creationId xmlns:a16="http://schemas.microsoft.com/office/drawing/2014/main" id="{F476AF6C-125C-475E-B340-7816F88AC7FA}"/>
                  </a:ext>
                </a:extLst>
              </p:cNvPr>
              <p:cNvSpPr txBox="1"/>
              <p:nvPr/>
            </p:nvSpPr>
            <p:spPr>
              <a:xfrm>
                <a:off x="3458811" y="3241144"/>
                <a:ext cx="897683" cy="5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W2</a:t>
                </a:r>
                <a:endParaRPr sz="2400" dirty="0"/>
              </a:p>
            </p:txBody>
          </p:sp>
          <p:sp>
            <p:nvSpPr>
              <p:cNvPr id="100" name="Google Shape;136;p18">
                <a:extLst>
                  <a:ext uri="{FF2B5EF4-FFF2-40B4-BE49-F238E27FC236}">
                    <a16:creationId xmlns:a16="http://schemas.microsoft.com/office/drawing/2014/main" id="{616F9D3B-53D4-4A7A-9F9D-AE7FF098877E}"/>
                  </a:ext>
                </a:extLst>
              </p:cNvPr>
              <p:cNvSpPr txBox="1"/>
              <p:nvPr/>
            </p:nvSpPr>
            <p:spPr>
              <a:xfrm>
                <a:off x="3459184" y="3790680"/>
                <a:ext cx="897683" cy="543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/>
                  <a:t>W3</a:t>
                </a:r>
                <a:endParaRPr sz="2400" dirty="0"/>
              </a:p>
            </p:txBody>
          </p:sp>
          <p:grpSp>
            <p:nvGrpSpPr>
              <p:cNvPr id="106" name="Google Shape;140;p18">
                <a:extLst>
                  <a:ext uri="{FF2B5EF4-FFF2-40B4-BE49-F238E27FC236}">
                    <a16:creationId xmlns:a16="http://schemas.microsoft.com/office/drawing/2014/main" id="{61B5342E-A68C-4D55-8619-1148ED41700C}"/>
                  </a:ext>
                </a:extLst>
              </p:cNvPr>
              <p:cNvGrpSpPr/>
              <p:nvPr/>
            </p:nvGrpSpPr>
            <p:grpSpPr>
              <a:xfrm>
                <a:off x="2541748" y="2761638"/>
                <a:ext cx="933300" cy="281111"/>
                <a:chOff x="5130638" y="2967275"/>
                <a:chExt cx="933300" cy="281111"/>
              </a:xfrm>
            </p:grpSpPr>
            <p:cxnSp>
              <p:nvCxnSpPr>
                <p:cNvPr id="107" name="Google Shape;141;p18">
                  <a:extLst>
                    <a:ext uri="{FF2B5EF4-FFF2-40B4-BE49-F238E27FC236}">
                      <a16:creationId xmlns:a16="http://schemas.microsoft.com/office/drawing/2014/main" id="{76145DE9-391E-4E69-B6F2-8126E28DEA1D}"/>
                    </a:ext>
                  </a:extLst>
                </p:cNvPr>
                <p:cNvCxnSpPr/>
                <p:nvPr/>
              </p:nvCxnSpPr>
              <p:spPr>
                <a:xfrm>
                  <a:off x="5130638" y="3106175"/>
                  <a:ext cx="933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08" name="Google Shape;142;p18">
                  <a:extLst>
                    <a:ext uri="{FF2B5EF4-FFF2-40B4-BE49-F238E27FC236}">
                      <a16:creationId xmlns:a16="http://schemas.microsoft.com/office/drawing/2014/main" id="{339F1A71-CACE-4E90-8CA4-AC1AF6AE8207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43;p18">
                  <a:extLst>
                    <a:ext uri="{FF2B5EF4-FFF2-40B4-BE49-F238E27FC236}">
                      <a16:creationId xmlns:a16="http://schemas.microsoft.com/office/drawing/2014/main" id="{8914C6EC-BA36-4FC9-8BFB-96731E25366D}"/>
                    </a:ext>
                  </a:extLst>
                </p:cNvPr>
                <p:cNvSpPr txBox="1"/>
                <p:nvPr/>
              </p:nvSpPr>
              <p:spPr>
                <a:xfrm>
                  <a:off x="5402238" y="3061786"/>
                  <a:ext cx="395700" cy="18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dk1"/>
                      </a:solidFill>
                    </a:rPr>
                    <a:t>*</a:t>
                  </a:r>
                  <a:endParaRPr sz="2400" dirty="0"/>
                </a:p>
              </p:txBody>
            </p:sp>
          </p:grpSp>
          <p:grpSp>
            <p:nvGrpSpPr>
              <p:cNvPr id="110" name="Google Shape;140;p18">
                <a:extLst>
                  <a:ext uri="{FF2B5EF4-FFF2-40B4-BE49-F238E27FC236}">
                    <a16:creationId xmlns:a16="http://schemas.microsoft.com/office/drawing/2014/main" id="{68097E37-A40C-4FE7-81EB-D40554DC679E}"/>
                  </a:ext>
                </a:extLst>
              </p:cNvPr>
              <p:cNvGrpSpPr/>
              <p:nvPr/>
            </p:nvGrpSpPr>
            <p:grpSpPr>
              <a:xfrm>
                <a:off x="2529873" y="3360555"/>
                <a:ext cx="933300" cy="281111"/>
                <a:chOff x="5130638" y="2967275"/>
                <a:chExt cx="933300" cy="281111"/>
              </a:xfrm>
            </p:grpSpPr>
            <p:cxnSp>
              <p:nvCxnSpPr>
                <p:cNvPr id="111" name="Google Shape;141;p18">
                  <a:extLst>
                    <a:ext uri="{FF2B5EF4-FFF2-40B4-BE49-F238E27FC236}">
                      <a16:creationId xmlns:a16="http://schemas.microsoft.com/office/drawing/2014/main" id="{FBEC15F2-2575-410E-B1A3-CA9C4D76F935}"/>
                    </a:ext>
                  </a:extLst>
                </p:cNvPr>
                <p:cNvCxnSpPr/>
                <p:nvPr/>
              </p:nvCxnSpPr>
              <p:spPr>
                <a:xfrm>
                  <a:off x="5130638" y="3106175"/>
                  <a:ext cx="933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12" name="Google Shape;142;p18">
                  <a:extLst>
                    <a:ext uri="{FF2B5EF4-FFF2-40B4-BE49-F238E27FC236}">
                      <a16:creationId xmlns:a16="http://schemas.microsoft.com/office/drawing/2014/main" id="{1E69F76E-23D7-46CA-AE9E-06DE42BF1A64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43;p18">
                  <a:extLst>
                    <a:ext uri="{FF2B5EF4-FFF2-40B4-BE49-F238E27FC236}">
                      <a16:creationId xmlns:a16="http://schemas.microsoft.com/office/drawing/2014/main" id="{25F1B1BB-F172-4EC1-8AEA-301AB2B84BEC}"/>
                    </a:ext>
                  </a:extLst>
                </p:cNvPr>
                <p:cNvSpPr txBox="1"/>
                <p:nvPr/>
              </p:nvSpPr>
              <p:spPr>
                <a:xfrm>
                  <a:off x="5402238" y="3061786"/>
                  <a:ext cx="395700" cy="18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dk1"/>
                      </a:solidFill>
                    </a:rPr>
                    <a:t>*</a:t>
                  </a:r>
                  <a:endParaRPr sz="2400" dirty="0"/>
                </a:p>
              </p:txBody>
            </p:sp>
          </p:grpSp>
          <p:grpSp>
            <p:nvGrpSpPr>
              <p:cNvPr id="114" name="Google Shape;140;p18">
                <a:extLst>
                  <a:ext uri="{FF2B5EF4-FFF2-40B4-BE49-F238E27FC236}">
                    <a16:creationId xmlns:a16="http://schemas.microsoft.com/office/drawing/2014/main" id="{A94B4917-C3E5-434C-A716-3845A96727AF}"/>
                  </a:ext>
                </a:extLst>
              </p:cNvPr>
              <p:cNvGrpSpPr/>
              <p:nvPr/>
            </p:nvGrpSpPr>
            <p:grpSpPr>
              <a:xfrm>
                <a:off x="2529873" y="3917884"/>
                <a:ext cx="933300" cy="281111"/>
                <a:chOff x="5130638" y="2967275"/>
                <a:chExt cx="933300" cy="281111"/>
              </a:xfrm>
            </p:grpSpPr>
            <p:cxnSp>
              <p:nvCxnSpPr>
                <p:cNvPr id="115" name="Google Shape;141;p18">
                  <a:extLst>
                    <a:ext uri="{FF2B5EF4-FFF2-40B4-BE49-F238E27FC236}">
                      <a16:creationId xmlns:a16="http://schemas.microsoft.com/office/drawing/2014/main" id="{DB8042DE-E125-4F33-8B72-EA03F9B913B6}"/>
                    </a:ext>
                  </a:extLst>
                </p:cNvPr>
                <p:cNvCxnSpPr/>
                <p:nvPr/>
              </p:nvCxnSpPr>
              <p:spPr>
                <a:xfrm>
                  <a:off x="5130638" y="3106175"/>
                  <a:ext cx="933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16" name="Google Shape;142;p18">
                  <a:extLst>
                    <a:ext uri="{FF2B5EF4-FFF2-40B4-BE49-F238E27FC236}">
                      <a16:creationId xmlns:a16="http://schemas.microsoft.com/office/drawing/2014/main" id="{C94145AD-33C0-4C20-8A0B-0B07F9F37E61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43;p18">
                  <a:extLst>
                    <a:ext uri="{FF2B5EF4-FFF2-40B4-BE49-F238E27FC236}">
                      <a16:creationId xmlns:a16="http://schemas.microsoft.com/office/drawing/2014/main" id="{1C8879CB-021A-4038-ADAA-463B6EA87EE2}"/>
                    </a:ext>
                  </a:extLst>
                </p:cNvPr>
                <p:cNvSpPr txBox="1"/>
                <p:nvPr/>
              </p:nvSpPr>
              <p:spPr>
                <a:xfrm>
                  <a:off x="5402238" y="3061786"/>
                  <a:ext cx="395700" cy="18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 dirty="0">
                      <a:solidFill>
                        <a:schemeClr val="dk1"/>
                      </a:solidFill>
                    </a:rPr>
                    <a:t>*</a:t>
                  </a:r>
                  <a:endParaRPr sz="2400" dirty="0"/>
                </a:p>
              </p:txBody>
            </p:sp>
          </p:grpSp>
          <p:grpSp>
            <p:nvGrpSpPr>
              <p:cNvPr id="118" name="Google Shape;156;p18">
                <a:extLst>
                  <a:ext uri="{FF2B5EF4-FFF2-40B4-BE49-F238E27FC236}">
                    <a16:creationId xmlns:a16="http://schemas.microsoft.com/office/drawing/2014/main" id="{A270AC95-B34F-40C6-B0F6-8E8A07FC3B89}"/>
                  </a:ext>
                </a:extLst>
              </p:cNvPr>
              <p:cNvGrpSpPr/>
              <p:nvPr/>
            </p:nvGrpSpPr>
            <p:grpSpPr>
              <a:xfrm>
                <a:off x="4596900" y="3638355"/>
                <a:ext cx="395700" cy="277925"/>
                <a:chOff x="5399463" y="2967150"/>
                <a:chExt cx="395700" cy="277925"/>
              </a:xfrm>
            </p:grpSpPr>
            <p:sp>
              <p:nvSpPr>
                <p:cNvPr id="119" name="Google Shape;157;p18">
                  <a:extLst>
                    <a:ext uri="{FF2B5EF4-FFF2-40B4-BE49-F238E27FC236}">
                      <a16:creationId xmlns:a16="http://schemas.microsoft.com/office/drawing/2014/main" id="{E4A84C72-50EA-408C-B9C7-770245B5687C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" name="Google Shape;158;p18">
                  <a:extLst>
                    <a:ext uri="{FF2B5EF4-FFF2-40B4-BE49-F238E27FC236}">
                      <a16:creationId xmlns:a16="http://schemas.microsoft.com/office/drawing/2014/main" id="{A5A7C904-E866-4C17-84BF-C590B7ED6416}"/>
                    </a:ext>
                  </a:extLst>
                </p:cNvPr>
                <p:cNvSpPr txBox="1"/>
                <p:nvPr/>
              </p:nvSpPr>
              <p:spPr>
                <a:xfrm>
                  <a:off x="5399463" y="2967150"/>
                  <a:ext cx="395700" cy="2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dk1"/>
                      </a:solidFill>
                    </a:rPr>
                    <a:t>+</a:t>
                  </a:r>
                  <a:endParaRPr sz="2400"/>
                </a:p>
              </p:txBody>
            </p:sp>
          </p:grpSp>
          <p:cxnSp>
            <p:nvCxnSpPr>
              <p:cNvPr id="128" name="Google Shape;170;p18">
                <a:extLst>
                  <a:ext uri="{FF2B5EF4-FFF2-40B4-BE49-F238E27FC236}">
                    <a16:creationId xmlns:a16="http://schemas.microsoft.com/office/drawing/2014/main" id="{4BD31CAF-4362-4AD3-BB7F-3C9251C152DD}"/>
                  </a:ext>
                </a:extLst>
              </p:cNvPr>
              <p:cNvCxnSpPr>
                <a:cxnSpLocks/>
                <a:stCxn id="100" idx="3"/>
                <a:endCxn id="120" idx="1"/>
              </p:cNvCxnSpPr>
              <p:nvPr/>
            </p:nvCxnSpPr>
            <p:spPr>
              <a:xfrm flipV="1">
                <a:off x="4356867" y="3777255"/>
                <a:ext cx="240033" cy="28541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1" name="Google Shape;159;p18">
                <a:extLst>
                  <a:ext uri="{FF2B5EF4-FFF2-40B4-BE49-F238E27FC236}">
                    <a16:creationId xmlns:a16="http://schemas.microsoft.com/office/drawing/2014/main" id="{C30855CB-1DF0-434A-8DDD-E0FAA78B5FBB}"/>
                  </a:ext>
                </a:extLst>
              </p:cNvPr>
              <p:cNvCxnSpPr>
                <a:cxnSpLocks/>
                <a:stCxn id="99" idx="3"/>
                <a:endCxn id="120" idx="1"/>
              </p:cNvCxnSpPr>
              <p:nvPr/>
            </p:nvCxnSpPr>
            <p:spPr>
              <a:xfrm>
                <a:off x="4356494" y="3513134"/>
                <a:ext cx="240406" cy="2641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137" name="Google Shape;156;p18">
                <a:extLst>
                  <a:ext uri="{FF2B5EF4-FFF2-40B4-BE49-F238E27FC236}">
                    <a16:creationId xmlns:a16="http://schemas.microsoft.com/office/drawing/2014/main" id="{990E165D-BFA5-4D62-88EF-6D829817B9E1}"/>
                  </a:ext>
                </a:extLst>
              </p:cNvPr>
              <p:cNvGrpSpPr/>
              <p:nvPr/>
            </p:nvGrpSpPr>
            <p:grpSpPr>
              <a:xfrm>
                <a:off x="5686106" y="3021582"/>
                <a:ext cx="395700" cy="277925"/>
                <a:chOff x="5399463" y="2967150"/>
                <a:chExt cx="395700" cy="277925"/>
              </a:xfrm>
            </p:grpSpPr>
            <p:sp>
              <p:nvSpPr>
                <p:cNvPr id="138" name="Google Shape;157;p18">
                  <a:extLst>
                    <a:ext uri="{FF2B5EF4-FFF2-40B4-BE49-F238E27FC236}">
                      <a16:creationId xmlns:a16="http://schemas.microsoft.com/office/drawing/2014/main" id="{049AE3CD-BBAF-40C6-B915-2B5F12981FA6}"/>
                    </a:ext>
                  </a:extLst>
                </p:cNvPr>
                <p:cNvSpPr/>
                <p:nvPr/>
              </p:nvSpPr>
              <p:spPr>
                <a:xfrm>
                  <a:off x="5458400" y="2967275"/>
                  <a:ext cx="277800" cy="277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" name="Google Shape;158;p18">
                  <a:extLst>
                    <a:ext uri="{FF2B5EF4-FFF2-40B4-BE49-F238E27FC236}">
                      <a16:creationId xmlns:a16="http://schemas.microsoft.com/office/drawing/2014/main" id="{AA83620A-08B0-46E0-828E-C3461C90263A}"/>
                    </a:ext>
                  </a:extLst>
                </p:cNvPr>
                <p:cNvSpPr txBox="1"/>
                <p:nvPr/>
              </p:nvSpPr>
              <p:spPr>
                <a:xfrm>
                  <a:off x="5399463" y="2967150"/>
                  <a:ext cx="395700" cy="2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 b="1">
                      <a:solidFill>
                        <a:schemeClr val="dk1"/>
                      </a:solidFill>
                    </a:rPr>
                    <a:t>+</a:t>
                  </a:r>
                  <a:endParaRPr sz="2400"/>
                </a:p>
              </p:txBody>
            </p:sp>
          </p:grpSp>
          <p:cxnSp>
            <p:nvCxnSpPr>
              <p:cNvPr id="141" name="Google Shape;169;p18">
                <a:extLst>
                  <a:ext uri="{FF2B5EF4-FFF2-40B4-BE49-F238E27FC236}">
                    <a16:creationId xmlns:a16="http://schemas.microsoft.com/office/drawing/2014/main" id="{9D22D1D7-DAA9-494F-A327-A4D068EA7963}"/>
                  </a:ext>
                </a:extLst>
              </p:cNvPr>
              <p:cNvCxnSpPr>
                <a:cxnSpLocks/>
                <a:stCxn id="120" idx="3"/>
                <a:endCxn id="139" idx="1"/>
              </p:cNvCxnSpPr>
              <p:nvPr/>
            </p:nvCxnSpPr>
            <p:spPr>
              <a:xfrm flipV="1">
                <a:off x="4992600" y="3160482"/>
                <a:ext cx="693506" cy="6167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B060700D-2B22-461D-997C-F40521422C3E}"/>
                </a:ext>
              </a:extLst>
            </p:cNvPr>
            <p:cNvSpPr/>
            <p:nvPr/>
          </p:nvSpPr>
          <p:spPr>
            <a:xfrm rot="5400000">
              <a:off x="1832852" y="4671076"/>
              <a:ext cx="372601" cy="2000011"/>
            </a:xfrm>
            <a:prstGeom prst="rightBrace">
              <a:avLst/>
            </a:prstGeom>
            <a:ln w="38100">
              <a:solidFill>
                <a:srgbClr val="D90B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383221-D717-4BF9-BFAB-11966EBC0944}"/>
                </a:ext>
              </a:extLst>
            </p:cNvPr>
            <p:cNvSpPr txBox="1"/>
            <p:nvPr/>
          </p:nvSpPr>
          <p:spPr>
            <a:xfrm>
              <a:off x="975590" y="6003291"/>
              <a:ext cx="2011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Map: </a:t>
              </a:r>
              <a:r>
                <a:rPr lang="en-US" dirty="0"/>
                <a:t>Element-wise</a:t>
              </a:r>
            </a:p>
            <a:p>
              <a:r>
                <a:rPr lang="en-US" dirty="0"/>
                <a:t>multiplication</a:t>
              </a:r>
              <a:endParaRPr lang="en-US" b="1" dirty="0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15C9D733-947D-42BD-9033-E00CA1C4FE94}"/>
                </a:ext>
              </a:extLst>
            </p:cNvPr>
            <p:cNvSpPr/>
            <p:nvPr/>
          </p:nvSpPr>
          <p:spPr>
            <a:xfrm rot="5400000">
              <a:off x="4437194" y="4286586"/>
              <a:ext cx="372601" cy="2768992"/>
            </a:xfrm>
            <a:prstGeom prst="rightBrace">
              <a:avLst/>
            </a:prstGeom>
            <a:ln w="38100">
              <a:solidFill>
                <a:srgbClr val="D90B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1810D08-6614-4663-9A8F-60999173417E}"/>
                </a:ext>
              </a:extLst>
            </p:cNvPr>
            <p:cNvSpPr txBox="1"/>
            <p:nvPr/>
          </p:nvSpPr>
          <p:spPr>
            <a:xfrm>
              <a:off x="3814580" y="6009204"/>
              <a:ext cx="1858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Reduce: </a:t>
              </a:r>
              <a:r>
                <a:rPr lang="en-US" dirty="0"/>
                <a:t>Addition </a:t>
              </a:r>
            </a:p>
            <a:p>
              <a:r>
                <a:rPr lang="en-US" dirty="0"/>
                <a:t>using a tree</a:t>
              </a:r>
              <a:endParaRPr lang="en-US" b="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A77BF6A-EDFB-435A-AC8C-3BC69E87176E}"/>
              </a:ext>
            </a:extLst>
          </p:cNvPr>
          <p:cNvGrpSpPr/>
          <p:nvPr/>
        </p:nvGrpSpPr>
        <p:grpSpPr>
          <a:xfrm>
            <a:off x="598074" y="1138287"/>
            <a:ext cx="2782524" cy="1918689"/>
            <a:chOff x="7987504" y="4382799"/>
            <a:chExt cx="2782524" cy="191868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8C9790-50AD-4B85-9EBA-6CE4FFD0E36B}"/>
                </a:ext>
              </a:extLst>
            </p:cNvPr>
            <p:cNvSpPr/>
            <p:nvPr/>
          </p:nvSpPr>
          <p:spPr>
            <a:xfrm>
              <a:off x="8725866" y="4382799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2BBE14-49FF-42EC-B84B-2CDDD2A905F7}"/>
                </a:ext>
              </a:extLst>
            </p:cNvPr>
            <p:cNvSpPr/>
            <p:nvPr/>
          </p:nvSpPr>
          <p:spPr>
            <a:xfrm>
              <a:off x="8725866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F614881-A8A3-4808-AC8E-45D57CAE78C0}"/>
                </a:ext>
              </a:extLst>
            </p:cNvPr>
            <p:cNvSpPr/>
            <p:nvPr/>
          </p:nvSpPr>
          <p:spPr>
            <a:xfrm>
              <a:off x="8725866" y="5734050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D0EC5DE-9AE9-433C-98C8-422DC51E31C4}"/>
                </a:ext>
              </a:extLst>
            </p:cNvPr>
            <p:cNvSpPr/>
            <p:nvPr/>
          </p:nvSpPr>
          <p:spPr>
            <a:xfrm>
              <a:off x="7987504" y="4666518"/>
              <a:ext cx="567438" cy="567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80E290-42D0-49C9-9FB3-CA2164CAB467}"/>
                </a:ext>
              </a:extLst>
            </p:cNvPr>
            <p:cNvSpPr/>
            <p:nvPr/>
          </p:nvSpPr>
          <p:spPr>
            <a:xfrm>
              <a:off x="7987504" y="536936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7D3714E-BC4C-41DB-9835-1865AA5943CB}"/>
                </a:ext>
              </a:extLst>
            </p:cNvPr>
            <p:cNvSpPr/>
            <p:nvPr/>
          </p:nvSpPr>
          <p:spPr>
            <a:xfrm>
              <a:off x="9464228" y="4676678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43A99F2-F7F7-4DD0-B544-482B1A40A772}"/>
                </a:ext>
              </a:extLst>
            </p:cNvPr>
            <p:cNvSpPr/>
            <p:nvPr/>
          </p:nvSpPr>
          <p:spPr>
            <a:xfrm>
              <a:off x="9464228" y="537952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34C676D-43EC-4449-AF8C-8F5FC2D61DC6}"/>
                </a:ext>
              </a:extLst>
            </p:cNvPr>
            <p:cNvSpPr/>
            <p:nvPr/>
          </p:nvSpPr>
          <p:spPr>
            <a:xfrm>
              <a:off x="10202590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1B6A17-A73F-4BEB-B1D1-C09E86D1CA44}"/>
                </a:ext>
              </a:extLst>
            </p:cNvPr>
            <p:cNvCxnSpPr>
              <a:stCxn id="89" idx="6"/>
              <a:endCxn id="27" idx="2"/>
            </p:cNvCxnSpPr>
            <p:nvPr/>
          </p:nvCxnSpPr>
          <p:spPr>
            <a:xfrm flipV="1">
              <a:off x="8554942" y="4666518"/>
              <a:ext cx="170924" cy="28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E80286-2AFC-4083-BACF-E1322E1A14FE}"/>
                </a:ext>
              </a:extLst>
            </p:cNvPr>
            <p:cNvCxnSpPr>
              <a:stCxn id="89" idx="6"/>
              <a:endCxn id="87" idx="2"/>
            </p:cNvCxnSpPr>
            <p:nvPr/>
          </p:nvCxnSpPr>
          <p:spPr>
            <a:xfrm>
              <a:off x="8554942" y="4950237"/>
              <a:ext cx="170924" cy="397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467D4-2427-4918-A11B-0DCE7DE55C97}"/>
                </a:ext>
              </a:extLst>
            </p:cNvPr>
            <p:cNvCxnSpPr>
              <a:stCxn id="90" idx="6"/>
              <a:endCxn id="87" idx="2"/>
            </p:cNvCxnSpPr>
            <p:nvPr/>
          </p:nvCxnSpPr>
          <p:spPr>
            <a:xfrm flipV="1">
              <a:off x="8554942" y="5348033"/>
              <a:ext cx="170924" cy="305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C122E4-4D0F-4EA4-8D53-AB7E0B1CC2A4}"/>
                </a:ext>
              </a:extLst>
            </p:cNvPr>
            <p:cNvCxnSpPr>
              <a:stCxn id="90" idx="6"/>
              <a:endCxn id="88" idx="2"/>
            </p:cNvCxnSpPr>
            <p:nvPr/>
          </p:nvCxnSpPr>
          <p:spPr>
            <a:xfrm>
              <a:off x="8554942" y="5653086"/>
              <a:ext cx="170924" cy="364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5DF7E-0557-47A2-A498-02A4FF09C993}"/>
                </a:ext>
              </a:extLst>
            </p:cNvPr>
            <p:cNvCxnSpPr>
              <a:stCxn id="90" idx="6"/>
              <a:endCxn id="27" idx="2"/>
            </p:cNvCxnSpPr>
            <p:nvPr/>
          </p:nvCxnSpPr>
          <p:spPr>
            <a:xfrm flipV="1">
              <a:off x="8554942" y="4666518"/>
              <a:ext cx="170924" cy="98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DE3EC7-2B77-45A8-AA26-2B0B5AB912A6}"/>
                </a:ext>
              </a:extLst>
            </p:cNvPr>
            <p:cNvCxnSpPr>
              <a:stCxn id="89" idx="6"/>
              <a:endCxn id="88" idx="2"/>
            </p:cNvCxnSpPr>
            <p:nvPr/>
          </p:nvCxnSpPr>
          <p:spPr>
            <a:xfrm>
              <a:off x="8554942" y="4950237"/>
              <a:ext cx="170924" cy="1067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D4D710-23D0-4BA9-B8D4-DEE2BB436BFC}"/>
                </a:ext>
              </a:extLst>
            </p:cNvPr>
            <p:cNvCxnSpPr>
              <a:stCxn id="27" idx="6"/>
              <a:endCxn id="92" idx="2"/>
            </p:cNvCxnSpPr>
            <p:nvPr/>
          </p:nvCxnSpPr>
          <p:spPr>
            <a:xfrm>
              <a:off x="9293304" y="4666518"/>
              <a:ext cx="170924" cy="293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51C7EA-49E2-463C-93FB-4BC2077C5460}"/>
                </a:ext>
              </a:extLst>
            </p:cNvPr>
            <p:cNvCxnSpPr>
              <a:stCxn id="27" idx="6"/>
              <a:endCxn id="93" idx="2"/>
            </p:cNvCxnSpPr>
            <p:nvPr/>
          </p:nvCxnSpPr>
          <p:spPr>
            <a:xfrm>
              <a:off x="9293304" y="4666518"/>
              <a:ext cx="170924" cy="996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1D8785-9902-43EB-96BD-42C07914AF22}"/>
                </a:ext>
              </a:extLst>
            </p:cNvPr>
            <p:cNvCxnSpPr>
              <a:stCxn id="87" idx="6"/>
              <a:endCxn id="92" idx="2"/>
            </p:cNvCxnSpPr>
            <p:nvPr/>
          </p:nvCxnSpPr>
          <p:spPr>
            <a:xfrm flipV="1">
              <a:off x="9293304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199F00-EA21-43B2-8BA6-1CCF9131EA00}"/>
                </a:ext>
              </a:extLst>
            </p:cNvPr>
            <p:cNvCxnSpPr>
              <a:stCxn id="88" idx="6"/>
              <a:endCxn id="92" idx="2"/>
            </p:cNvCxnSpPr>
            <p:nvPr/>
          </p:nvCxnSpPr>
          <p:spPr>
            <a:xfrm flipV="1">
              <a:off x="9293304" y="4960397"/>
              <a:ext cx="170924" cy="1057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A0DD39-0B0A-4DBB-8E6B-9B09A0D3D564}"/>
                </a:ext>
              </a:extLst>
            </p:cNvPr>
            <p:cNvCxnSpPr>
              <a:stCxn id="87" idx="6"/>
              <a:endCxn id="93" idx="2"/>
            </p:cNvCxnSpPr>
            <p:nvPr/>
          </p:nvCxnSpPr>
          <p:spPr>
            <a:xfrm>
              <a:off x="9293304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188B60-8AAF-4A7E-899D-948593620E6A}"/>
                </a:ext>
              </a:extLst>
            </p:cNvPr>
            <p:cNvCxnSpPr>
              <a:stCxn id="88" idx="6"/>
              <a:endCxn id="93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54E7A2-6099-4F4D-9C7F-4E664D69DC2E}"/>
                </a:ext>
              </a:extLst>
            </p:cNvPr>
            <p:cNvCxnSpPr>
              <a:stCxn id="88" idx="6"/>
              <a:endCxn id="93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C230DAA-2EA1-4418-9E32-444A2FAC2A68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>
            <a:xfrm>
              <a:off x="10031666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1C70EBD-F6D5-4F14-9E0B-4A68D984900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>
            <a:xfrm flipV="1">
              <a:off x="10031666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AD9A0A9-DFAA-4FDA-95BE-E68BC98670A5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352918" y="3376752"/>
            <a:ext cx="3777815" cy="0"/>
          </a:xfrm>
          <a:prstGeom prst="straightConnector1">
            <a:avLst/>
          </a:prstGeom>
          <a:ln w="38100">
            <a:solidFill>
              <a:srgbClr val="D90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BF8186-10BB-4B2E-9C1E-F3C6B8837A1A}"/>
              </a:ext>
            </a:extLst>
          </p:cNvPr>
          <p:cNvCxnSpPr>
            <a:cxnSpLocks/>
            <a:stCxn id="89" idx="2"/>
          </p:cNvCxnSpPr>
          <p:nvPr/>
        </p:nvCxnSpPr>
        <p:spPr>
          <a:xfrm rot="10800000" flipV="1">
            <a:off x="376114" y="1705724"/>
            <a:ext cx="221961" cy="1677001"/>
          </a:xfrm>
          <a:prstGeom prst="bentConnector2">
            <a:avLst/>
          </a:prstGeom>
          <a:ln w="38100">
            <a:solidFill>
              <a:srgbClr val="D90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3B8CB-45A5-41FA-B1BA-1A2F3F2C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Taurus: An Intelligent Data Plane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A5EAED-8053-4F11-89E5-D19913B13A1C}"/>
              </a:ext>
            </a:extLst>
          </p:cNvPr>
          <p:cNvGrpSpPr/>
          <p:nvPr/>
        </p:nvGrpSpPr>
        <p:grpSpPr>
          <a:xfrm>
            <a:off x="198359" y="2226579"/>
            <a:ext cx="11764088" cy="2286536"/>
            <a:chOff x="198359" y="990064"/>
            <a:chExt cx="11764088" cy="228653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F100A8C-BBAD-0A41-B2DE-28D36DA2E422}"/>
                </a:ext>
              </a:extLst>
            </p:cNvPr>
            <p:cNvSpPr/>
            <p:nvPr/>
          </p:nvSpPr>
          <p:spPr>
            <a:xfrm>
              <a:off x="1585636" y="1687830"/>
              <a:ext cx="9020728" cy="1588770"/>
            </a:xfrm>
            <a:prstGeom prst="roundRect">
              <a:avLst>
                <a:gd name="adj" fmla="val 1444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53C8C8-A1C8-954D-A026-FBFC87390E05}"/>
                </a:ext>
              </a:extLst>
            </p:cNvPr>
            <p:cNvSpPr/>
            <p:nvPr/>
          </p:nvSpPr>
          <p:spPr>
            <a:xfrm>
              <a:off x="3703160" y="1784748"/>
              <a:ext cx="1578956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8C9B7B-5C2F-1E46-8284-AA6D11189EB6}"/>
                </a:ext>
              </a:extLst>
            </p:cNvPr>
            <p:cNvSpPr/>
            <p:nvPr/>
          </p:nvSpPr>
          <p:spPr>
            <a:xfrm>
              <a:off x="1821126" y="1784748"/>
              <a:ext cx="1760220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208E4B-5186-0F4B-BA27-B1886387A4C5}"/>
                </a:ext>
              </a:extLst>
            </p:cNvPr>
            <p:cNvGrpSpPr/>
            <p:nvPr/>
          </p:nvGrpSpPr>
          <p:grpSpPr>
            <a:xfrm>
              <a:off x="1999546" y="1900141"/>
              <a:ext cx="1335730" cy="1164147"/>
              <a:chOff x="1580826" y="4495800"/>
              <a:chExt cx="4896174" cy="4495800"/>
            </a:xfrm>
          </p:grpSpPr>
          <p:sp>
            <p:nvSpPr>
              <p:cNvPr id="15" name="Rectangle: Rounded Corners 3">
                <a:extLst>
                  <a:ext uri="{FF2B5EF4-FFF2-40B4-BE49-F238E27FC236}">
                    <a16:creationId xmlns:a16="http://schemas.microsoft.com/office/drawing/2014/main" id="{13B53921-5A83-0F4B-B6F3-E9E330E37DD6}"/>
                  </a:ext>
                </a:extLst>
              </p:cNvPr>
              <p:cNvSpPr/>
              <p:nvPr/>
            </p:nvSpPr>
            <p:spPr>
              <a:xfrm>
                <a:off x="2362200" y="4495800"/>
                <a:ext cx="1905000" cy="144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id="{FE879E62-176E-3740-9BE8-17BA50053521}"/>
                  </a:ext>
                </a:extLst>
              </p:cNvPr>
              <p:cNvSpPr/>
              <p:nvPr/>
            </p:nvSpPr>
            <p:spPr>
              <a:xfrm>
                <a:off x="4572000" y="6274777"/>
                <a:ext cx="1905000" cy="144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: Rounded Corners 5">
                <a:extLst>
                  <a:ext uri="{FF2B5EF4-FFF2-40B4-BE49-F238E27FC236}">
                    <a16:creationId xmlns:a16="http://schemas.microsoft.com/office/drawing/2014/main" id="{94288E78-FEB8-8B40-AA9C-03F36D4112F6}"/>
                  </a:ext>
                </a:extLst>
              </p:cNvPr>
              <p:cNvSpPr/>
              <p:nvPr/>
            </p:nvSpPr>
            <p:spPr>
              <a:xfrm>
                <a:off x="1580826" y="7543799"/>
                <a:ext cx="2152974" cy="14478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or: Curved 7">
                <a:extLst>
                  <a:ext uri="{FF2B5EF4-FFF2-40B4-BE49-F238E27FC236}">
                    <a16:creationId xmlns:a16="http://schemas.microsoft.com/office/drawing/2014/main" id="{E157A3B3-54F1-384A-8DFA-E3A6968AF2CC}"/>
                  </a:ext>
                </a:extLst>
              </p:cNvPr>
              <p:cNvCxnSpPr>
                <a:stCxn id="15" idx="3"/>
                <a:endCxn id="16" idx="0"/>
              </p:cNvCxnSpPr>
              <p:nvPr/>
            </p:nvCxnSpPr>
            <p:spPr>
              <a:xfrm>
                <a:off x="4267200" y="5219700"/>
                <a:ext cx="1257300" cy="1055077"/>
              </a:xfrm>
              <a:prstGeom prst="curvedConnector2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13">
                <a:extLst>
                  <a:ext uri="{FF2B5EF4-FFF2-40B4-BE49-F238E27FC236}">
                    <a16:creationId xmlns:a16="http://schemas.microsoft.com/office/drawing/2014/main" id="{1F62D9BC-508D-2043-88EC-D1F26520646D}"/>
                  </a:ext>
                </a:extLst>
              </p:cNvPr>
              <p:cNvCxnSpPr>
                <a:cxnSpLocks/>
                <a:stCxn id="16" idx="1"/>
                <a:endCxn id="19" idx="3"/>
              </p:cNvCxnSpPr>
              <p:nvPr/>
            </p:nvCxnSpPr>
            <p:spPr>
              <a:xfrm rot="10800000" flipV="1">
                <a:off x="3733800" y="6998679"/>
                <a:ext cx="838199" cy="1269023"/>
              </a:xfrm>
              <a:prstGeom prst="curvedConnector3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F2A465-355D-3545-A453-10CD4147BC18}"/>
                </a:ext>
              </a:extLst>
            </p:cNvPr>
            <p:cNvGrpSpPr/>
            <p:nvPr/>
          </p:nvGrpSpPr>
          <p:grpSpPr>
            <a:xfrm>
              <a:off x="3897641" y="1868307"/>
              <a:ext cx="1218858" cy="1226485"/>
              <a:chOff x="8991600" y="4369777"/>
              <a:chExt cx="3956540" cy="540140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3D190C-9E2F-494A-88F4-1B2D7EA02D4A}"/>
                  </a:ext>
                </a:extLst>
              </p:cNvPr>
              <p:cNvSpPr/>
              <p:nvPr/>
            </p:nvSpPr>
            <p:spPr>
              <a:xfrm>
                <a:off x="8991600" y="4369777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278D6AD7-AC42-0144-BF2F-297AFC4392B5}"/>
                  </a:ext>
                </a:extLst>
              </p:cNvPr>
              <p:cNvSpPr/>
              <p:nvPr/>
            </p:nvSpPr>
            <p:spPr>
              <a:xfrm rot="5400000">
                <a:off x="11469565" y="4482612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33EE7AE-8132-CB49-9646-6D1860F3498B}"/>
                  </a:ext>
                </a:extLst>
              </p:cNvPr>
              <p:cNvSpPr/>
              <p:nvPr/>
            </p:nvSpPr>
            <p:spPr>
              <a:xfrm>
                <a:off x="9009186" y="6286500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56DA8B4B-78CF-7D4F-9417-5FD535440DBC}"/>
                  </a:ext>
                </a:extLst>
              </p:cNvPr>
              <p:cNvSpPr/>
              <p:nvPr/>
            </p:nvSpPr>
            <p:spPr>
              <a:xfrm rot="5400000">
                <a:off x="11487151" y="6399335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ABD76B-FD62-2248-97F8-BB76E43200D4}"/>
                  </a:ext>
                </a:extLst>
              </p:cNvPr>
              <p:cNvSpPr/>
              <p:nvPr/>
            </p:nvSpPr>
            <p:spPr>
              <a:xfrm>
                <a:off x="8991600" y="8197360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56869BD2-9237-EF46-A034-25B58B3E56A9}"/>
                  </a:ext>
                </a:extLst>
              </p:cNvPr>
              <p:cNvSpPr/>
              <p:nvPr/>
            </p:nvSpPr>
            <p:spPr>
              <a:xfrm rot="5400000">
                <a:off x="11469565" y="8310195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F3241F-CD64-5B4D-8C73-DC2FC69A4AEA}"/>
                </a:ext>
              </a:extLst>
            </p:cNvPr>
            <p:cNvSpPr/>
            <p:nvPr/>
          </p:nvSpPr>
          <p:spPr>
            <a:xfrm>
              <a:off x="7098695" y="1784748"/>
              <a:ext cx="1578956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C4EAE4-966F-E141-8B47-69C023B76048}"/>
                </a:ext>
              </a:extLst>
            </p:cNvPr>
            <p:cNvGrpSpPr/>
            <p:nvPr/>
          </p:nvGrpSpPr>
          <p:grpSpPr>
            <a:xfrm>
              <a:off x="7293176" y="1868307"/>
              <a:ext cx="1218858" cy="1226485"/>
              <a:chOff x="8991600" y="4369777"/>
              <a:chExt cx="3956540" cy="540140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7FABEC-258F-DA4F-924E-975D46405A68}"/>
                  </a:ext>
                </a:extLst>
              </p:cNvPr>
              <p:cNvSpPr/>
              <p:nvPr/>
            </p:nvSpPr>
            <p:spPr>
              <a:xfrm>
                <a:off x="8991600" y="4369777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119786E5-9531-0542-8F32-A95DAF998114}"/>
                  </a:ext>
                </a:extLst>
              </p:cNvPr>
              <p:cNvSpPr/>
              <p:nvPr/>
            </p:nvSpPr>
            <p:spPr>
              <a:xfrm rot="5400000">
                <a:off x="11469565" y="4482612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E483B85-8AE7-D345-87A0-DE722C0A5A37}"/>
                  </a:ext>
                </a:extLst>
              </p:cNvPr>
              <p:cNvSpPr/>
              <p:nvPr/>
            </p:nvSpPr>
            <p:spPr>
              <a:xfrm>
                <a:off x="9009186" y="6286500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8EFEEB2D-8F38-5248-86F3-643890D15EB9}"/>
                  </a:ext>
                </a:extLst>
              </p:cNvPr>
              <p:cNvSpPr/>
              <p:nvPr/>
            </p:nvSpPr>
            <p:spPr>
              <a:xfrm rot="5400000">
                <a:off x="11487151" y="6399335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ADB96E-A2F3-F245-8318-C54AFFE39CCF}"/>
                  </a:ext>
                </a:extLst>
              </p:cNvPr>
              <p:cNvSpPr/>
              <p:nvPr/>
            </p:nvSpPr>
            <p:spPr>
              <a:xfrm>
                <a:off x="8991600" y="8197360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1657841C-B3C6-794B-8340-32F7377404A6}"/>
                  </a:ext>
                </a:extLst>
              </p:cNvPr>
              <p:cNvSpPr/>
              <p:nvPr/>
            </p:nvSpPr>
            <p:spPr>
              <a:xfrm rot="5400000">
                <a:off x="11469565" y="8310195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B8FCC6F-4ACD-1047-8F6D-2AB63434CE26}"/>
                </a:ext>
              </a:extLst>
            </p:cNvPr>
            <p:cNvSpPr/>
            <p:nvPr/>
          </p:nvSpPr>
          <p:spPr>
            <a:xfrm>
              <a:off x="8796462" y="1784748"/>
              <a:ext cx="1578956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4574CAB-8B59-6E47-9F60-232A1527BA60}"/>
                </a:ext>
              </a:extLst>
            </p:cNvPr>
            <p:cNvGrpSpPr/>
            <p:nvPr/>
          </p:nvGrpSpPr>
          <p:grpSpPr>
            <a:xfrm>
              <a:off x="8900058" y="2172584"/>
              <a:ext cx="1371764" cy="591152"/>
              <a:chOff x="17754600" y="4897315"/>
              <a:chExt cx="6959975" cy="378948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936D95-1A64-2148-88D6-173DAC7EDBF1}"/>
                  </a:ext>
                </a:extLst>
              </p:cNvPr>
              <p:cNvSpPr/>
              <p:nvPr/>
            </p:nvSpPr>
            <p:spPr>
              <a:xfrm>
                <a:off x="17754600" y="5943600"/>
                <a:ext cx="5867400" cy="2743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1781701-46C6-C942-9B2C-1CFAE8995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6200" y="5943600"/>
                <a:ext cx="0" cy="2743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75273AD-3AD4-014C-8218-9EBE77086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0200" y="5943600"/>
                <a:ext cx="0" cy="2743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B2EEE28-2B54-824B-9553-E9BCC90DD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0" y="5943600"/>
                <a:ext cx="0" cy="2743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Elbow 38">
                <a:extLst>
                  <a:ext uri="{FF2B5EF4-FFF2-40B4-BE49-F238E27FC236}">
                    <a16:creationId xmlns:a16="http://schemas.microsoft.com/office/drawing/2014/main" id="{D3DBC902-1CA8-A748-BADB-B8640EAB8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500" y="4897315"/>
                <a:ext cx="2933700" cy="990600"/>
              </a:xfrm>
              <a:prstGeom prst="bentConnector2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34903BD-02E9-804C-AE24-8C50C3FD2699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23622001" y="7315199"/>
                <a:ext cx="109257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5C4B30-8C2B-3B4A-AFB1-CC3C8CE7F95C}"/>
                </a:ext>
              </a:extLst>
            </p:cNvPr>
            <p:cNvSpPr/>
            <p:nvPr/>
          </p:nvSpPr>
          <p:spPr>
            <a:xfrm>
              <a:off x="5396432" y="1794205"/>
              <a:ext cx="1578956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C01658-2E3D-B144-8B7B-C485EA900065}"/>
                </a:ext>
              </a:extLst>
            </p:cNvPr>
            <p:cNvGrpSpPr/>
            <p:nvPr/>
          </p:nvGrpSpPr>
          <p:grpSpPr>
            <a:xfrm>
              <a:off x="5588078" y="1923249"/>
              <a:ext cx="1189414" cy="1143297"/>
              <a:chOff x="6390445" y="5165401"/>
              <a:chExt cx="785904" cy="685697"/>
            </a:xfrm>
          </p:grpSpPr>
          <p:sp>
            <p:nvSpPr>
              <p:cNvPr id="57" name="Rectangle: Rounded Corners 110">
                <a:extLst>
                  <a:ext uri="{FF2B5EF4-FFF2-40B4-BE49-F238E27FC236}">
                    <a16:creationId xmlns:a16="http://schemas.microsoft.com/office/drawing/2014/main" id="{F8679E26-85E4-7B4D-A67F-F22885280B5D}"/>
                  </a:ext>
                </a:extLst>
              </p:cNvPr>
              <p:cNvSpPr/>
              <p:nvPr/>
            </p:nvSpPr>
            <p:spPr>
              <a:xfrm>
                <a:off x="6390445" y="5165401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8" name="Rectangle: Rounded Corners 111">
                <a:extLst>
                  <a:ext uri="{FF2B5EF4-FFF2-40B4-BE49-F238E27FC236}">
                    <a16:creationId xmlns:a16="http://schemas.microsoft.com/office/drawing/2014/main" id="{F9B9BBD0-0273-9F46-8333-2797795BF20F}"/>
                  </a:ext>
                </a:extLst>
              </p:cNvPr>
              <p:cNvSpPr/>
              <p:nvPr/>
            </p:nvSpPr>
            <p:spPr>
              <a:xfrm>
                <a:off x="6672147" y="5166796"/>
                <a:ext cx="218107" cy="1934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9" name="Rectangle: Rounded Corners 112">
                <a:extLst>
                  <a:ext uri="{FF2B5EF4-FFF2-40B4-BE49-F238E27FC236}">
                    <a16:creationId xmlns:a16="http://schemas.microsoft.com/office/drawing/2014/main" id="{E8A79482-9A15-9041-80FC-30FB5FFDB9C0}"/>
                  </a:ext>
                </a:extLst>
              </p:cNvPr>
              <p:cNvSpPr/>
              <p:nvPr/>
            </p:nvSpPr>
            <p:spPr>
              <a:xfrm>
                <a:off x="6958242" y="5165401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0" name="Rectangle: Rounded Corners 113">
                <a:extLst>
                  <a:ext uri="{FF2B5EF4-FFF2-40B4-BE49-F238E27FC236}">
                    <a16:creationId xmlns:a16="http://schemas.microsoft.com/office/drawing/2014/main" id="{AE87CEDB-2C34-B64E-B4A1-C6970A63156E}"/>
                  </a:ext>
                </a:extLst>
              </p:cNvPr>
              <p:cNvSpPr/>
              <p:nvPr/>
            </p:nvSpPr>
            <p:spPr>
              <a:xfrm>
                <a:off x="6390445" y="5413336"/>
                <a:ext cx="218107" cy="1934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1" name="Rectangle: Rounded Corners 114">
                <a:extLst>
                  <a:ext uri="{FF2B5EF4-FFF2-40B4-BE49-F238E27FC236}">
                    <a16:creationId xmlns:a16="http://schemas.microsoft.com/office/drawing/2014/main" id="{B3C6D843-DC11-F042-ADA0-4957ED133C1F}"/>
                  </a:ext>
                </a:extLst>
              </p:cNvPr>
              <p:cNvSpPr/>
              <p:nvPr/>
            </p:nvSpPr>
            <p:spPr>
              <a:xfrm>
                <a:off x="6958242" y="5413336"/>
                <a:ext cx="218107" cy="1934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2" name="Rectangle: Rounded Corners 115">
                <a:extLst>
                  <a:ext uri="{FF2B5EF4-FFF2-40B4-BE49-F238E27FC236}">
                    <a16:creationId xmlns:a16="http://schemas.microsoft.com/office/drawing/2014/main" id="{9DE0DC89-9AD2-354C-B51E-801075E5A285}"/>
                  </a:ext>
                </a:extLst>
              </p:cNvPr>
              <p:cNvSpPr/>
              <p:nvPr/>
            </p:nvSpPr>
            <p:spPr>
              <a:xfrm>
                <a:off x="6672147" y="5412244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3" name="Rectangle: Rounded Corners 116">
                <a:extLst>
                  <a:ext uri="{FF2B5EF4-FFF2-40B4-BE49-F238E27FC236}">
                    <a16:creationId xmlns:a16="http://schemas.microsoft.com/office/drawing/2014/main" id="{17B74649-6F8A-8D41-85CB-12E7A5A29662}"/>
                  </a:ext>
                </a:extLst>
              </p:cNvPr>
              <p:cNvSpPr/>
              <p:nvPr/>
            </p:nvSpPr>
            <p:spPr>
              <a:xfrm>
                <a:off x="6390445" y="5656297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4" name="Rectangle: Rounded Corners 117">
                <a:extLst>
                  <a:ext uri="{FF2B5EF4-FFF2-40B4-BE49-F238E27FC236}">
                    <a16:creationId xmlns:a16="http://schemas.microsoft.com/office/drawing/2014/main" id="{F80E7014-3535-8941-B2E7-8F05ACB03C59}"/>
                  </a:ext>
                </a:extLst>
              </p:cNvPr>
              <p:cNvSpPr/>
              <p:nvPr/>
            </p:nvSpPr>
            <p:spPr>
              <a:xfrm>
                <a:off x="6672147" y="5657692"/>
                <a:ext cx="218107" cy="1934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5" name="Rectangle: Rounded Corners 118">
                <a:extLst>
                  <a:ext uri="{FF2B5EF4-FFF2-40B4-BE49-F238E27FC236}">
                    <a16:creationId xmlns:a16="http://schemas.microsoft.com/office/drawing/2014/main" id="{963C5E8E-C6F2-5743-9011-FDDF757BAD31}"/>
                  </a:ext>
                </a:extLst>
              </p:cNvPr>
              <p:cNvSpPr/>
              <p:nvPr/>
            </p:nvSpPr>
            <p:spPr>
              <a:xfrm>
                <a:off x="6958242" y="5656297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9E3E00-7C93-FA48-ADEC-E83D6F416D94}"/>
                </a:ext>
              </a:extLst>
            </p:cNvPr>
            <p:cNvSpPr txBox="1"/>
            <p:nvPr/>
          </p:nvSpPr>
          <p:spPr>
            <a:xfrm>
              <a:off x="2274515" y="995279"/>
              <a:ext cx="8534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Packet</a:t>
              </a:r>
            </a:p>
            <a:p>
              <a:pPr algn="ctr"/>
              <a:r>
                <a:rPr lang="en-US" sz="2000" dirty="0">
                  <a:latin typeface="+mj-lt"/>
                </a:rPr>
                <a:t>Parser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7D62220-9F0D-E641-A081-84684D6BF7BB}"/>
                </a:ext>
              </a:extLst>
            </p:cNvPr>
            <p:cNvSpPr txBox="1"/>
            <p:nvPr/>
          </p:nvSpPr>
          <p:spPr>
            <a:xfrm>
              <a:off x="3703160" y="990064"/>
              <a:ext cx="15816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Match-Action</a:t>
              </a:r>
            </a:p>
            <a:p>
              <a:pPr algn="ctr"/>
              <a:r>
                <a:rPr lang="en-US" sz="2000" dirty="0">
                  <a:latin typeface="+mj-lt"/>
                </a:rPr>
                <a:t>Tables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83E44A-C682-D346-B77B-1C668D5E5F8D}"/>
                </a:ext>
              </a:extLst>
            </p:cNvPr>
            <p:cNvSpPr txBox="1"/>
            <p:nvPr/>
          </p:nvSpPr>
          <p:spPr>
            <a:xfrm>
              <a:off x="5450067" y="999560"/>
              <a:ext cx="14716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Map Reduce</a:t>
              </a:r>
            </a:p>
            <a:p>
              <a:pPr algn="ctr"/>
              <a:r>
                <a:rPr lang="en-US" sz="2000" dirty="0">
                  <a:latin typeface="+mj-lt"/>
                </a:rPr>
                <a:t>Unit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CB2036-609A-4D44-A43D-C9D9023260BE}"/>
                </a:ext>
              </a:extLst>
            </p:cNvPr>
            <p:cNvSpPr txBox="1"/>
            <p:nvPr/>
          </p:nvSpPr>
          <p:spPr>
            <a:xfrm>
              <a:off x="7099474" y="990064"/>
              <a:ext cx="15816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Match-Action</a:t>
              </a:r>
            </a:p>
            <a:p>
              <a:pPr algn="ctr"/>
              <a:r>
                <a:rPr lang="en-US" sz="2000" dirty="0">
                  <a:latin typeface="+mj-lt"/>
                </a:rPr>
                <a:t>Tables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15B202-741F-E34E-8644-486681FB304E}"/>
                </a:ext>
              </a:extLst>
            </p:cNvPr>
            <p:cNvSpPr txBox="1"/>
            <p:nvPr/>
          </p:nvSpPr>
          <p:spPr>
            <a:xfrm>
              <a:off x="9032072" y="1001933"/>
              <a:ext cx="1107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Traffic</a:t>
              </a:r>
            </a:p>
            <a:p>
              <a:pPr algn="ctr"/>
              <a:r>
                <a:rPr lang="en-US" sz="2000" dirty="0">
                  <a:latin typeface="+mj-lt"/>
                </a:rPr>
                <a:t>Manager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3076150-6F15-C646-B995-850B32513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257" y="2482215"/>
              <a:ext cx="356379" cy="0"/>
            </a:xfrm>
            <a:prstGeom prst="straightConnector1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C59188-D8FA-E94C-98EA-754DD2C3F94C}"/>
                </a:ext>
              </a:extLst>
            </p:cNvPr>
            <p:cNvSpPr txBox="1"/>
            <p:nvPr/>
          </p:nvSpPr>
          <p:spPr>
            <a:xfrm>
              <a:off x="198359" y="2085147"/>
              <a:ext cx="111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Packets In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7EAFAD0-7E51-0A48-A8D3-D29054BEE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364" y="2454479"/>
              <a:ext cx="356379" cy="0"/>
            </a:xfrm>
            <a:prstGeom prst="straightConnector1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EAC06C-6982-9442-A18B-8BA94CD714C7}"/>
                </a:ext>
              </a:extLst>
            </p:cNvPr>
            <p:cNvSpPr txBox="1"/>
            <p:nvPr/>
          </p:nvSpPr>
          <p:spPr>
            <a:xfrm>
              <a:off x="10689021" y="2014782"/>
              <a:ext cx="127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Packets Out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64F6-539C-40CA-99DD-45797F75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Building blocks of Taurus: Map-Reduce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F0BE526-95D3-4FA6-879B-55CA029D966A}"/>
              </a:ext>
            </a:extLst>
          </p:cNvPr>
          <p:cNvGrpSpPr/>
          <p:nvPr/>
        </p:nvGrpSpPr>
        <p:grpSpPr>
          <a:xfrm>
            <a:off x="1968477" y="2308619"/>
            <a:ext cx="7966051" cy="3188171"/>
            <a:chOff x="-4756488" y="3766415"/>
            <a:chExt cx="35903240" cy="14369185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2E2B4FC0-7DA6-44A0-B647-38CA5DA4D20C}"/>
                </a:ext>
              </a:extLst>
            </p:cNvPr>
            <p:cNvSpPr/>
            <p:nvPr/>
          </p:nvSpPr>
          <p:spPr>
            <a:xfrm>
              <a:off x="4835768" y="4833215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898D5AF9-BC3B-4425-8EB6-84B719BD6096}"/>
                </a:ext>
              </a:extLst>
            </p:cNvPr>
            <p:cNvSpPr/>
            <p:nvPr/>
          </p:nvSpPr>
          <p:spPr>
            <a:xfrm>
              <a:off x="10339753" y="4833217"/>
              <a:ext cx="3486426" cy="3091586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578F5D7-FF40-4EAA-979C-5D7A053E4525}"/>
                </a:ext>
              </a:extLst>
            </p:cNvPr>
            <p:cNvSpPr/>
            <p:nvPr/>
          </p:nvSpPr>
          <p:spPr>
            <a:xfrm>
              <a:off x="15878907" y="4833215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D6A2087-5494-4518-A8A6-EABB74FC1802}"/>
                </a:ext>
              </a:extLst>
            </p:cNvPr>
            <p:cNvSpPr/>
            <p:nvPr/>
          </p:nvSpPr>
          <p:spPr>
            <a:xfrm>
              <a:off x="4835769" y="9427007"/>
              <a:ext cx="3486427" cy="3091585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9355CEA-2296-4529-98C6-9CC032C4D6D0}"/>
                </a:ext>
              </a:extLst>
            </p:cNvPr>
            <p:cNvSpPr/>
            <p:nvPr/>
          </p:nvSpPr>
          <p:spPr>
            <a:xfrm>
              <a:off x="15878908" y="9427007"/>
              <a:ext cx="3486427" cy="3091585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CAE464B-C009-4637-B839-252A553835E2}"/>
                </a:ext>
              </a:extLst>
            </p:cNvPr>
            <p:cNvSpPr/>
            <p:nvPr/>
          </p:nvSpPr>
          <p:spPr>
            <a:xfrm>
              <a:off x="8839200" y="3766415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2C120BF-814E-4944-A6CA-EB9334DBFCA9}"/>
                </a:ext>
              </a:extLst>
            </p:cNvPr>
            <p:cNvSpPr/>
            <p:nvPr/>
          </p:nvSpPr>
          <p:spPr>
            <a:xfrm>
              <a:off x="8839200" y="8305800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818010D-E962-48ED-A005-87CE24A183AC}"/>
                </a:ext>
              </a:extLst>
            </p:cNvPr>
            <p:cNvSpPr/>
            <p:nvPr/>
          </p:nvSpPr>
          <p:spPr>
            <a:xfrm>
              <a:off x="14545408" y="8276493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0603327-F0C0-4FCA-B0F0-6444A1BA8A8B}"/>
                </a:ext>
              </a:extLst>
            </p:cNvPr>
            <p:cNvSpPr/>
            <p:nvPr/>
          </p:nvSpPr>
          <p:spPr>
            <a:xfrm>
              <a:off x="10339751" y="9427006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2DC86D-1254-4BFB-9380-A1F5E4AD1420}"/>
                </a:ext>
              </a:extLst>
            </p:cNvPr>
            <p:cNvSpPr/>
            <p:nvPr/>
          </p:nvSpPr>
          <p:spPr>
            <a:xfrm>
              <a:off x="14545408" y="3766415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F7D7896-5B51-449C-BB65-BDB7F88132D8}"/>
                </a:ext>
              </a:extLst>
            </p:cNvPr>
            <p:cNvCxnSpPr>
              <a:stCxn id="116" idx="3"/>
              <a:endCxn id="112" idx="0"/>
            </p:cNvCxnSpPr>
            <p:nvPr/>
          </p:nvCxnSpPr>
          <p:spPr>
            <a:xfrm>
              <a:off x="9677400" y="4185515"/>
              <a:ext cx="2405566" cy="6477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22835E-0A4F-47C1-91F6-79E71853E1D0}"/>
                </a:ext>
              </a:extLst>
            </p:cNvPr>
            <p:cNvCxnSpPr>
              <a:cxnSpLocks/>
              <a:stCxn id="112" idx="0"/>
              <a:endCxn id="120" idx="1"/>
            </p:cNvCxnSpPr>
            <p:nvPr/>
          </p:nvCxnSpPr>
          <p:spPr>
            <a:xfrm flipV="1">
              <a:off x="12082966" y="4185515"/>
              <a:ext cx="2462442" cy="6477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E8F221D-B95A-4750-91BF-9BA84D5E48DA}"/>
                </a:ext>
              </a:extLst>
            </p:cNvPr>
            <p:cNvCxnSpPr>
              <a:stCxn id="120" idx="3"/>
              <a:endCxn id="113" idx="0"/>
            </p:cNvCxnSpPr>
            <p:nvPr/>
          </p:nvCxnSpPr>
          <p:spPr>
            <a:xfrm>
              <a:off x="15383608" y="4185515"/>
              <a:ext cx="2238513" cy="6477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4C2E564-FF6E-4ABF-9993-0D69313F9A2C}"/>
                </a:ext>
              </a:extLst>
            </p:cNvPr>
            <p:cNvCxnSpPr>
              <a:cxnSpLocks/>
              <a:stCxn id="111" idx="2"/>
              <a:endCxn id="117" idx="1"/>
            </p:cNvCxnSpPr>
            <p:nvPr/>
          </p:nvCxnSpPr>
          <p:spPr>
            <a:xfrm>
              <a:off x="6578982" y="7924800"/>
              <a:ext cx="2260218" cy="8001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185241-116F-4FA5-B1A4-4F378300B9F8}"/>
                </a:ext>
              </a:extLst>
            </p:cNvPr>
            <p:cNvCxnSpPr>
              <a:stCxn id="114" idx="0"/>
              <a:endCxn id="117" idx="1"/>
            </p:cNvCxnSpPr>
            <p:nvPr/>
          </p:nvCxnSpPr>
          <p:spPr>
            <a:xfrm flipV="1">
              <a:off x="6578983" y="8724900"/>
              <a:ext cx="2260217" cy="70210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FB61FB-F846-450A-AE49-77EB8F49297E}"/>
                </a:ext>
              </a:extLst>
            </p:cNvPr>
            <p:cNvCxnSpPr>
              <a:cxnSpLocks/>
              <a:stCxn id="117" idx="3"/>
              <a:endCxn id="112" idx="2"/>
            </p:cNvCxnSpPr>
            <p:nvPr/>
          </p:nvCxnSpPr>
          <p:spPr>
            <a:xfrm flipV="1">
              <a:off x="9677400" y="7924800"/>
              <a:ext cx="2405566" cy="8001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3854C5A-291E-4E8F-90AF-3E6BBB50595E}"/>
                </a:ext>
              </a:extLst>
            </p:cNvPr>
            <p:cNvCxnSpPr>
              <a:stCxn id="117" idx="3"/>
              <a:endCxn id="119" idx="0"/>
            </p:cNvCxnSpPr>
            <p:nvPr/>
          </p:nvCxnSpPr>
          <p:spPr>
            <a:xfrm>
              <a:off x="9677400" y="8724900"/>
              <a:ext cx="2405565" cy="70210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A229936-85F2-4972-B695-DCBA78570CF6}"/>
                </a:ext>
              </a:extLst>
            </p:cNvPr>
            <p:cNvCxnSpPr>
              <a:stCxn id="119" idx="0"/>
              <a:endCxn id="118" idx="1"/>
            </p:cNvCxnSpPr>
            <p:nvPr/>
          </p:nvCxnSpPr>
          <p:spPr>
            <a:xfrm flipV="1">
              <a:off x="12082965" y="8695593"/>
              <a:ext cx="2462443" cy="73141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2922D59-5A06-4C6A-9C07-63935B52F966}"/>
                </a:ext>
              </a:extLst>
            </p:cNvPr>
            <p:cNvCxnSpPr>
              <a:cxnSpLocks/>
              <a:stCxn id="112" idx="2"/>
              <a:endCxn id="118" idx="1"/>
            </p:cNvCxnSpPr>
            <p:nvPr/>
          </p:nvCxnSpPr>
          <p:spPr>
            <a:xfrm>
              <a:off x="12082966" y="7924800"/>
              <a:ext cx="2462442" cy="77079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C72A764-CE5C-4C89-828E-CBFF100B4B7C}"/>
                </a:ext>
              </a:extLst>
            </p:cNvPr>
            <p:cNvCxnSpPr>
              <a:cxnSpLocks/>
              <a:stCxn id="118" idx="3"/>
              <a:endCxn id="113" idx="2"/>
            </p:cNvCxnSpPr>
            <p:nvPr/>
          </p:nvCxnSpPr>
          <p:spPr>
            <a:xfrm flipV="1">
              <a:off x="15383608" y="7924800"/>
              <a:ext cx="2238513" cy="77079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900D7C5-859C-4D21-A173-774A66D0F681}"/>
                </a:ext>
              </a:extLst>
            </p:cNvPr>
            <p:cNvCxnSpPr>
              <a:stCxn id="118" idx="3"/>
              <a:endCxn id="115" idx="0"/>
            </p:cNvCxnSpPr>
            <p:nvPr/>
          </p:nvCxnSpPr>
          <p:spPr>
            <a:xfrm>
              <a:off x="15383608" y="8695593"/>
              <a:ext cx="2238514" cy="73141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5527BF6-3FAD-4921-B67B-749A594F9847}"/>
                </a:ext>
              </a:extLst>
            </p:cNvPr>
            <p:cNvSpPr/>
            <p:nvPr/>
          </p:nvSpPr>
          <p:spPr>
            <a:xfrm>
              <a:off x="5029200" y="13944600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A87CE18E-8D06-4908-8333-34D2581D6B61}"/>
                </a:ext>
              </a:extLst>
            </p:cNvPr>
            <p:cNvSpPr/>
            <p:nvPr/>
          </p:nvSpPr>
          <p:spPr>
            <a:xfrm>
              <a:off x="10533184" y="13944600"/>
              <a:ext cx="3486427" cy="3091585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90C093E-4F14-4F99-8D19-B8ADEC097AA6}"/>
                </a:ext>
              </a:extLst>
            </p:cNvPr>
            <p:cNvSpPr/>
            <p:nvPr/>
          </p:nvSpPr>
          <p:spPr>
            <a:xfrm>
              <a:off x="16072339" y="13944600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2BF27C5-C64C-47FC-8B54-11CE0C493FE1}"/>
                </a:ext>
              </a:extLst>
            </p:cNvPr>
            <p:cNvSpPr/>
            <p:nvPr/>
          </p:nvSpPr>
          <p:spPr>
            <a:xfrm>
              <a:off x="8839200" y="12827149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9FDFAA7-016B-46CA-B83B-C1586197755C}"/>
                </a:ext>
              </a:extLst>
            </p:cNvPr>
            <p:cNvSpPr/>
            <p:nvPr/>
          </p:nvSpPr>
          <p:spPr>
            <a:xfrm>
              <a:off x="14545408" y="12797842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4740430-F596-4BA4-A4F2-62EB13A8A9D5}"/>
                </a:ext>
              </a:extLst>
            </p:cNvPr>
            <p:cNvSpPr/>
            <p:nvPr/>
          </p:nvSpPr>
          <p:spPr>
            <a:xfrm>
              <a:off x="8924192" y="17297400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DFBEA3D-836D-4B0E-9F68-D9BE80ACB153}"/>
                </a:ext>
              </a:extLst>
            </p:cNvPr>
            <p:cNvSpPr/>
            <p:nvPr/>
          </p:nvSpPr>
          <p:spPr>
            <a:xfrm>
              <a:off x="14630400" y="17297400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2809C6A-0574-410F-99FC-B3F22AB9C326}"/>
                </a:ext>
              </a:extLst>
            </p:cNvPr>
            <p:cNvCxnSpPr>
              <a:cxnSpLocks/>
              <a:stCxn id="132" idx="2"/>
              <a:endCxn id="137" idx="1"/>
            </p:cNvCxnSpPr>
            <p:nvPr/>
          </p:nvCxnSpPr>
          <p:spPr>
            <a:xfrm>
              <a:off x="6772414" y="17036185"/>
              <a:ext cx="2151778" cy="68031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EEC1467-6793-4AEC-AC96-617D94A51B43}"/>
                </a:ext>
              </a:extLst>
            </p:cNvPr>
            <p:cNvCxnSpPr>
              <a:cxnSpLocks/>
              <a:stCxn id="137" idx="3"/>
              <a:endCxn id="133" idx="2"/>
            </p:cNvCxnSpPr>
            <p:nvPr/>
          </p:nvCxnSpPr>
          <p:spPr>
            <a:xfrm flipV="1">
              <a:off x="9762392" y="17036185"/>
              <a:ext cx="2514006" cy="68031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EAB1F97-5D07-4A6B-8E92-42169BBB0097}"/>
                </a:ext>
              </a:extLst>
            </p:cNvPr>
            <p:cNvCxnSpPr>
              <a:cxnSpLocks/>
              <a:stCxn id="133" idx="2"/>
              <a:endCxn id="138" idx="1"/>
            </p:cNvCxnSpPr>
            <p:nvPr/>
          </p:nvCxnSpPr>
          <p:spPr>
            <a:xfrm>
              <a:off x="12276398" y="17036185"/>
              <a:ext cx="2354002" cy="68031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2E23D68-148F-4430-8B24-0407ED38B212}"/>
                </a:ext>
              </a:extLst>
            </p:cNvPr>
            <p:cNvCxnSpPr>
              <a:cxnSpLocks/>
              <a:stCxn id="138" idx="3"/>
              <a:endCxn id="134" idx="2"/>
            </p:cNvCxnSpPr>
            <p:nvPr/>
          </p:nvCxnSpPr>
          <p:spPr>
            <a:xfrm flipV="1">
              <a:off x="15468600" y="17036185"/>
              <a:ext cx="2346953" cy="68031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2E65A7D-6C1B-4FF0-8D94-2659C310777D}"/>
                </a:ext>
              </a:extLst>
            </p:cNvPr>
            <p:cNvCxnSpPr>
              <a:cxnSpLocks/>
              <a:stCxn id="136" idx="3"/>
              <a:endCxn id="134" idx="0"/>
            </p:cNvCxnSpPr>
            <p:nvPr/>
          </p:nvCxnSpPr>
          <p:spPr>
            <a:xfrm>
              <a:off x="15383608" y="13216942"/>
              <a:ext cx="2431945" cy="72765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811137F-663B-4417-B62D-5183DA82E6FD}"/>
                </a:ext>
              </a:extLst>
            </p:cNvPr>
            <p:cNvCxnSpPr>
              <a:cxnSpLocks/>
              <a:stCxn id="136" idx="3"/>
              <a:endCxn id="115" idx="2"/>
            </p:cNvCxnSpPr>
            <p:nvPr/>
          </p:nvCxnSpPr>
          <p:spPr>
            <a:xfrm flipV="1">
              <a:off x="15383608" y="12518592"/>
              <a:ext cx="2238514" cy="6983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327D16F-49BF-4067-85BB-4DFB9C2A3FA6}"/>
                </a:ext>
              </a:extLst>
            </p:cNvPr>
            <p:cNvCxnSpPr>
              <a:cxnSpLocks/>
              <a:stCxn id="119" idx="2"/>
              <a:endCxn id="136" idx="1"/>
            </p:cNvCxnSpPr>
            <p:nvPr/>
          </p:nvCxnSpPr>
          <p:spPr>
            <a:xfrm>
              <a:off x="12082965" y="12518591"/>
              <a:ext cx="2462443" cy="69835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C5997A-9FF1-4469-96AC-3A8080253BEB}"/>
                </a:ext>
              </a:extLst>
            </p:cNvPr>
            <p:cNvCxnSpPr>
              <a:cxnSpLocks/>
              <a:stCxn id="136" idx="1"/>
              <a:endCxn id="133" idx="0"/>
            </p:cNvCxnSpPr>
            <p:nvPr/>
          </p:nvCxnSpPr>
          <p:spPr>
            <a:xfrm flipH="1">
              <a:off x="12276398" y="13216942"/>
              <a:ext cx="2269010" cy="72765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C86D900-CBAE-4C2F-97F3-18B5617290E1}"/>
                </a:ext>
              </a:extLst>
            </p:cNvPr>
            <p:cNvCxnSpPr>
              <a:cxnSpLocks/>
              <a:stCxn id="135" idx="3"/>
              <a:endCxn id="133" idx="0"/>
            </p:cNvCxnSpPr>
            <p:nvPr/>
          </p:nvCxnSpPr>
          <p:spPr>
            <a:xfrm>
              <a:off x="9677400" y="13246249"/>
              <a:ext cx="2598998" cy="69835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8A900E3-E7E3-4201-AD92-A211496B71E8}"/>
                </a:ext>
              </a:extLst>
            </p:cNvPr>
            <p:cNvCxnSpPr>
              <a:cxnSpLocks/>
              <a:stCxn id="135" idx="1"/>
              <a:endCxn id="132" idx="0"/>
            </p:cNvCxnSpPr>
            <p:nvPr/>
          </p:nvCxnSpPr>
          <p:spPr>
            <a:xfrm flipH="1">
              <a:off x="6772414" y="13246249"/>
              <a:ext cx="2066786" cy="69835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7090AEF-1122-4818-82A6-177BFF53E3BE}"/>
                </a:ext>
              </a:extLst>
            </p:cNvPr>
            <p:cNvCxnSpPr>
              <a:cxnSpLocks/>
              <a:stCxn id="114" idx="2"/>
              <a:endCxn id="135" idx="1"/>
            </p:cNvCxnSpPr>
            <p:nvPr/>
          </p:nvCxnSpPr>
          <p:spPr>
            <a:xfrm>
              <a:off x="6578983" y="12518592"/>
              <a:ext cx="2260217" cy="72765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15F624-DA4F-4BCB-AB42-76B02097492A}"/>
                </a:ext>
              </a:extLst>
            </p:cNvPr>
            <p:cNvCxnSpPr>
              <a:cxnSpLocks/>
              <a:stCxn id="119" idx="2"/>
              <a:endCxn id="135" idx="3"/>
            </p:cNvCxnSpPr>
            <p:nvPr/>
          </p:nvCxnSpPr>
          <p:spPr>
            <a:xfrm flipH="1">
              <a:off x="9677400" y="12518591"/>
              <a:ext cx="2405565" cy="72765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B55CDD9-BEEB-46B6-8335-E217E6BA06BB}"/>
                </a:ext>
              </a:extLst>
            </p:cNvPr>
            <p:cNvCxnSpPr>
              <a:stCxn id="116" idx="1"/>
              <a:endCxn id="111" idx="0"/>
            </p:cNvCxnSpPr>
            <p:nvPr/>
          </p:nvCxnSpPr>
          <p:spPr>
            <a:xfrm flipH="1">
              <a:off x="6578982" y="4185515"/>
              <a:ext cx="2260218" cy="6477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2193B98-AE83-4942-BEB1-0A0B83EAD4C6}"/>
                </a:ext>
              </a:extLst>
            </p:cNvPr>
            <p:cNvCxnSpPr/>
            <p:nvPr/>
          </p:nvCxnSpPr>
          <p:spPr>
            <a:xfrm>
              <a:off x="1143000" y="5410200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E6C760-2AE5-42E4-97D2-00BBD8AF0225}"/>
                </a:ext>
              </a:extLst>
            </p:cNvPr>
            <p:cNvCxnSpPr/>
            <p:nvPr/>
          </p:nvCxnSpPr>
          <p:spPr>
            <a:xfrm>
              <a:off x="1143000" y="6019800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5490C43-1D40-4C66-AAF3-29BE60BDA545}"/>
                </a:ext>
              </a:extLst>
            </p:cNvPr>
            <p:cNvCxnSpPr/>
            <p:nvPr/>
          </p:nvCxnSpPr>
          <p:spPr>
            <a:xfrm>
              <a:off x="1143000" y="6629400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3EC66C-F90C-4F57-A01C-50712B32BE75}"/>
                </a:ext>
              </a:extLst>
            </p:cNvPr>
            <p:cNvCxnSpPr/>
            <p:nvPr/>
          </p:nvCxnSpPr>
          <p:spPr>
            <a:xfrm>
              <a:off x="1143000" y="7239000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1F2A45-2487-409F-8BB0-FBD5B5622E14}"/>
                </a:ext>
              </a:extLst>
            </p:cNvPr>
            <p:cNvSpPr txBox="1"/>
            <p:nvPr/>
          </p:nvSpPr>
          <p:spPr>
            <a:xfrm>
              <a:off x="-4756488" y="5106191"/>
              <a:ext cx="4989741" cy="216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In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DBD854E-A71F-4349-8920-918C8B242E83}"/>
                </a:ext>
              </a:extLst>
            </p:cNvPr>
            <p:cNvCxnSpPr/>
            <p:nvPr/>
          </p:nvCxnSpPr>
          <p:spPr>
            <a:xfrm>
              <a:off x="1143000" y="146099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95655882-A7E1-4619-9BB5-734DDA584589}"/>
                </a:ext>
              </a:extLst>
            </p:cNvPr>
            <p:cNvCxnSpPr/>
            <p:nvPr/>
          </p:nvCxnSpPr>
          <p:spPr>
            <a:xfrm>
              <a:off x="1143000" y="152195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9AA6F291-1B30-451D-8414-776AB645E59C}"/>
                </a:ext>
              </a:extLst>
            </p:cNvPr>
            <p:cNvCxnSpPr/>
            <p:nvPr/>
          </p:nvCxnSpPr>
          <p:spPr>
            <a:xfrm>
              <a:off x="1143000" y="158291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BB6E485-1C26-44CE-B554-3DF3B1AE2256}"/>
                </a:ext>
              </a:extLst>
            </p:cNvPr>
            <p:cNvCxnSpPr/>
            <p:nvPr/>
          </p:nvCxnSpPr>
          <p:spPr>
            <a:xfrm>
              <a:off x="1143000" y="164387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10D0DE7-E7E3-49A0-8FC9-C0BBE8D15528}"/>
                </a:ext>
              </a:extLst>
            </p:cNvPr>
            <p:cNvSpPr txBox="1"/>
            <p:nvPr/>
          </p:nvSpPr>
          <p:spPr>
            <a:xfrm>
              <a:off x="-4702509" y="14386338"/>
              <a:ext cx="4989741" cy="216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In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253022DE-41B5-4292-A4CF-1733E8E959CC}"/>
                </a:ext>
              </a:extLst>
            </p:cNvPr>
            <p:cNvCxnSpPr/>
            <p:nvPr/>
          </p:nvCxnSpPr>
          <p:spPr>
            <a:xfrm>
              <a:off x="19735800" y="53897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CC08A22-00B4-46AD-910C-8942F8B2C433}"/>
                </a:ext>
              </a:extLst>
            </p:cNvPr>
            <p:cNvCxnSpPr/>
            <p:nvPr/>
          </p:nvCxnSpPr>
          <p:spPr>
            <a:xfrm>
              <a:off x="19735800" y="59993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A00D5D0F-4E66-4ADC-A36B-E34CA0D59084}"/>
                </a:ext>
              </a:extLst>
            </p:cNvPr>
            <p:cNvCxnSpPr/>
            <p:nvPr/>
          </p:nvCxnSpPr>
          <p:spPr>
            <a:xfrm>
              <a:off x="19735800" y="66089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899D0B4-4F97-4687-9829-B5DFF2E75D8B}"/>
                </a:ext>
              </a:extLst>
            </p:cNvPr>
            <p:cNvCxnSpPr/>
            <p:nvPr/>
          </p:nvCxnSpPr>
          <p:spPr>
            <a:xfrm>
              <a:off x="19735800" y="72185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905ED75-FD73-4E29-B699-B548F146290B}"/>
                </a:ext>
              </a:extLst>
            </p:cNvPr>
            <p:cNvSpPr txBox="1"/>
            <p:nvPr/>
          </p:nvSpPr>
          <p:spPr>
            <a:xfrm>
              <a:off x="23141318" y="5085522"/>
              <a:ext cx="8005434" cy="216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Out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4BB135C2-BA14-4A0B-B66C-7AF030C9B4A7}"/>
                </a:ext>
              </a:extLst>
            </p:cNvPr>
            <p:cNvCxnSpPr/>
            <p:nvPr/>
          </p:nvCxnSpPr>
          <p:spPr>
            <a:xfrm>
              <a:off x="19890173" y="14589424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747F958C-06B2-4BF6-815F-5FABC8A05D15}"/>
                </a:ext>
              </a:extLst>
            </p:cNvPr>
            <p:cNvCxnSpPr/>
            <p:nvPr/>
          </p:nvCxnSpPr>
          <p:spPr>
            <a:xfrm>
              <a:off x="19890173" y="15199024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1443A82-E9A8-4844-A5E9-8A7A13D4581C}"/>
                </a:ext>
              </a:extLst>
            </p:cNvPr>
            <p:cNvCxnSpPr/>
            <p:nvPr/>
          </p:nvCxnSpPr>
          <p:spPr>
            <a:xfrm>
              <a:off x="19890173" y="15808624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970D752-1A53-4C62-BEE9-3612894BEE72}"/>
                </a:ext>
              </a:extLst>
            </p:cNvPr>
            <p:cNvCxnSpPr/>
            <p:nvPr/>
          </p:nvCxnSpPr>
          <p:spPr>
            <a:xfrm>
              <a:off x="19890173" y="16418224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F3D761A-0880-46B2-8E39-173391E85A5E}"/>
                </a:ext>
              </a:extLst>
            </p:cNvPr>
            <p:cNvSpPr txBox="1"/>
            <p:nvPr/>
          </p:nvSpPr>
          <p:spPr>
            <a:xfrm>
              <a:off x="23114042" y="14276943"/>
              <a:ext cx="5985608" cy="216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Out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75043F-EE7B-448F-B315-6C38DC8C4756}"/>
              </a:ext>
            </a:extLst>
          </p:cNvPr>
          <p:cNvSpPr/>
          <p:nvPr/>
        </p:nvSpPr>
        <p:spPr>
          <a:xfrm>
            <a:off x="2251980" y="1345684"/>
            <a:ext cx="2036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  <a:ea typeface="Calibri Light" charset="0"/>
                <a:cs typeface="Calibri Light" charset="0"/>
              </a:rPr>
              <a:t>Compute Units</a:t>
            </a:r>
            <a:endParaRPr lang="en-US" sz="2400" b="1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97E550-8B6D-4498-BB56-B019DC35E85E}"/>
              </a:ext>
            </a:extLst>
          </p:cNvPr>
          <p:cNvCxnSpPr>
            <a:cxnSpLocks/>
          </p:cNvCxnSpPr>
          <p:nvPr/>
        </p:nvCxnSpPr>
        <p:spPr>
          <a:xfrm>
            <a:off x="3197492" y="1743168"/>
            <a:ext cx="1241180" cy="704237"/>
          </a:xfrm>
          <a:prstGeom prst="straightConnector1">
            <a:avLst/>
          </a:prstGeom>
          <a:ln w="38100">
            <a:solidFill>
              <a:srgbClr val="D90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0952408-FD54-404B-8ED0-C33F81AA8FBF}"/>
              </a:ext>
            </a:extLst>
          </p:cNvPr>
          <p:cNvSpPr/>
          <p:nvPr/>
        </p:nvSpPr>
        <p:spPr>
          <a:xfrm>
            <a:off x="6174269" y="1412848"/>
            <a:ext cx="1925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  <a:ea typeface="Calibri Light" charset="0"/>
                <a:cs typeface="Calibri Light" charset="0"/>
              </a:rPr>
              <a:t>Memory Units</a:t>
            </a:r>
            <a:endParaRPr lang="en-US" sz="2400" b="1" dirty="0">
              <a:latin typeface="+mj-lt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D055F1-FBB0-4B4C-B986-9163D988E3B8}"/>
              </a:ext>
            </a:extLst>
          </p:cNvPr>
          <p:cNvCxnSpPr>
            <a:cxnSpLocks/>
          </p:cNvCxnSpPr>
          <p:nvPr/>
        </p:nvCxnSpPr>
        <p:spPr>
          <a:xfrm flipH="1">
            <a:off x="5767157" y="1857034"/>
            <a:ext cx="1395687" cy="584574"/>
          </a:xfrm>
          <a:prstGeom prst="straightConnector1">
            <a:avLst/>
          </a:prstGeom>
          <a:ln w="38100">
            <a:solidFill>
              <a:srgbClr val="D90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28AE6-0721-4F86-BFB6-BD6E5716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4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Building blocks of Taurus: Map-Reduce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F0BE526-95D3-4FA6-879B-55CA029D966A}"/>
              </a:ext>
            </a:extLst>
          </p:cNvPr>
          <p:cNvGrpSpPr/>
          <p:nvPr/>
        </p:nvGrpSpPr>
        <p:grpSpPr>
          <a:xfrm>
            <a:off x="1148345" y="2582965"/>
            <a:ext cx="7891054" cy="3188171"/>
            <a:chOff x="-4756488" y="3766415"/>
            <a:chExt cx="35565226" cy="14369185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2E2B4FC0-7DA6-44A0-B647-38CA5DA4D20C}"/>
                </a:ext>
              </a:extLst>
            </p:cNvPr>
            <p:cNvSpPr/>
            <p:nvPr/>
          </p:nvSpPr>
          <p:spPr>
            <a:xfrm>
              <a:off x="4835768" y="4833215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898D5AF9-BC3B-4425-8EB6-84B719BD6096}"/>
                </a:ext>
              </a:extLst>
            </p:cNvPr>
            <p:cNvSpPr/>
            <p:nvPr/>
          </p:nvSpPr>
          <p:spPr>
            <a:xfrm>
              <a:off x="10339753" y="4833217"/>
              <a:ext cx="3486426" cy="3091586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578F5D7-FF40-4EAA-979C-5D7A053E4525}"/>
                </a:ext>
              </a:extLst>
            </p:cNvPr>
            <p:cNvSpPr/>
            <p:nvPr/>
          </p:nvSpPr>
          <p:spPr>
            <a:xfrm>
              <a:off x="15878907" y="4833215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D6A2087-5494-4518-A8A6-EABB74FC1802}"/>
                </a:ext>
              </a:extLst>
            </p:cNvPr>
            <p:cNvSpPr/>
            <p:nvPr/>
          </p:nvSpPr>
          <p:spPr>
            <a:xfrm>
              <a:off x="4835769" y="9427007"/>
              <a:ext cx="3486427" cy="3091585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9355CEA-2296-4529-98C6-9CC032C4D6D0}"/>
                </a:ext>
              </a:extLst>
            </p:cNvPr>
            <p:cNvSpPr/>
            <p:nvPr/>
          </p:nvSpPr>
          <p:spPr>
            <a:xfrm>
              <a:off x="15878908" y="9427007"/>
              <a:ext cx="3486427" cy="3091585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CAE464B-C009-4637-B839-252A553835E2}"/>
                </a:ext>
              </a:extLst>
            </p:cNvPr>
            <p:cNvSpPr/>
            <p:nvPr/>
          </p:nvSpPr>
          <p:spPr>
            <a:xfrm>
              <a:off x="8839200" y="3766415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2C120BF-814E-4944-A6CA-EB9334DBFCA9}"/>
                </a:ext>
              </a:extLst>
            </p:cNvPr>
            <p:cNvSpPr/>
            <p:nvPr/>
          </p:nvSpPr>
          <p:spPr>
            <a:xfrm>
              <a:off x="8839200" y="8305800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818010D-E962-48ED-A005-87CE24A183AC}"/>
                </a:ext>
              </a:extLst>
            </p:cNvPr>
            <p:cNvSpPr/>
            <p:nvPr/>
          </p:nvSpPr>
          <p:spPr>
            <a:xfrm>
              <a:off x="14545408" y="8276493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0603327-F0C0-4FCA-B0F0-6444A1BA8A8B}"/>
                </a:ext>
              </a:extLst>
            </p:cNvPr>
            <p:cNvSpPr/>
            <p:nvPr/>
          </p:nvSpPr>
          <p:spPr>
            <a:xfrm>
              <a:off x="10339751" y="9427006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2DC86D-1254-4BFB-9380-A1F5E4AD1420}"/>
                </a:ext>
              </a:extLst>
            </p:cNvPr>
            <p:cNvSpPr/>
            <p:nvPr/>
          </p:nvSpPr>
          <p:spPr>
            <a:xfrm>
              <a:off x="14545408" y="3766415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F7D7896-5B51-449C-BB65-BDB7F88132D8}"/>
                </a:ext>
              </a:extLst>
            </p:cNvPr>
            <p:cNvCxnSpPr>
              <a:stCxn id="116" idx="3"/>
              <a:endCxn id="112" idx="0"/>
            </p:cNvCxnSpPr>
            <p:nvPr/>
          </p:nvCxnSpPr>
          <p:spPr>
            <a:xfrm>
              <a:off x="9677400" y="4185515"/>
              <a:ext cx="2405566" cy="6477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22835E-0A4F-47C1-91F6-79E71853E1D0}"/>
                </a:ext>
              </a:extLst>
            </p:cNvPr>
            <p:cNvCxnSpPr>
              <a:cxnSpLocks/>
              <a:stCxn id="112" idx="0"/>
              <a:endCxn id="120" idx="1"/>
            </p:cNvCxnSpPr>
            <p:nvPr/>
          </p:nvCxnSpPr>
          <p:spPr>
            <a:xfrm flipV="1">
              <a:off x="12082966" y="4185515"/>
              <a:ext cx="2462442" cy="6477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E8F221D-B95A-4750-91BF-9BA84D5E48DA}"/>
                </a:ext>
              </a:extLst>
            </p:cNvPr>
            <p:cNvCxnSpPr>
              <a:stCxn id="120" idx="3"/>
              <a:endCxn id="113" idx="0"/>
            </p:cNvCxnSpPr>
            <p:nvPr/>
          </p:nvCxnSpPr>
          <p:spPr>
            <a:xfrm>
              <a:off x="15383608" y="4185515"/>
              <a:ext cx="2238513" cy="6477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4C2E564-FF6E-4ABF-9993-0D69313F9A2C}"/>
                </a:ext>
              </a:extLst>
            </p:cNvPr>
            <p:cNvCxnSpPr>
              <a:cxnSpLocks/>
              <a:stCxn id="111" idx="2"/>
              <a:endCxn id="117" idx="1"/>
            </p:cNvCxnSpPr>
            <p:nvPr/>
          </p:nvCxnSpPr>
          <p:spPr>
            <a:xfrm>
              <a:off x="6578982" y="7924800"/>
              <a:ext cx="2260218" cy="8001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185241-116F-4FA5-B1A4-4F378300B9F8}"/>
                </a:ext>
              </a:extLst>
            </p:cNvPr>
            <p:cNvCxnSpPr>
              <a:stCxn id="114" idx="0"/>
              <a:endCxn id="117" idx="1"/>
            </p:cNvCxnSpPr>
            <p:nvPr/>
          </p:nvCxnSpPr>
          <p:spPr>
            <a:xfrm flipV="1">
              <a:off x="6578983" y="8724900"/>
              <a:ext cx="2260217" cy="70210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FB61FB-F846-450A-AE49-77EB8F49297E}"/>
                </a:ext>
              </a:extLst>
            </p:cNvPr>
            <p:cNvCxnSpPr>
              <a:cxnSpLocks/>
              <a:stCxn id="117" idx="3"/>
              <a:endCxn id="112" idx="2"/>
            </p:cNvCxnSpPr>
            <p:nvPr/>
          </p:nvCxnSpPr>
          <p:spPr>
            <a:xfrm flipV="1">
              <a:off x="9677400" y="7924800"/>
              <a:ext cx="2405566" cy="8001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3854C5A-291E-4E8F-90AF-3E6BBB50595E}"/>
                </a:ext>
              </a:extLst>
            </p:cNvPr>
            <p:cNvCxnSpPr>
              <a:stCxn id="117" idx="3"/>
              <a:endCxn id="119" idx="0"/>
            </p:cNvCxnSpPr>
            <p:nvPr/>
          </p:nvCxnSpPr>
          <p:spPr>
            <a:xfrm>
              <a:off x="9677400" y="8724900"/>
              <a:ext cx="2405565" cy="70210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A229936-85F2-4972-B695-DCBA78570CF6}"/>
                </a:ext>
              </a:extLst>
            </p:cNvPr>
            <p:cNvCxnSpPr>
              <a:stCxn id="119" idx="0"/>
              <a:endCxn id="118" idx="1"/>
            </p:cNvCxnSpPr>
            <p:nvPr/>
          </p:nvCxnSpPr>
          <p:spPr>
            <a:xfrm flipV="1">
              <a:off x="12082965" y="8695593"/>
              <a:ext cx="2462443" cy="73141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2922D59-5A06-4C6A-9C07-63935B52F966}"/>
                </a:ext>
              </a:extLst>
            </p:cNvPr>
            <p:cNvCxnSpPr>
              <a:cxnSpLocks/>
              <a:stCxn id="112" idx="2"/>
              <a:endCxn id="118" idx="1"/>
            </p:cNvCxnSpPr>
            <p:nvPr/>
          </p:nvCxnSpPr>
          <p:spPr>
            <a:xfrm>
              <a:off x="12082966" y="7924800"/>
              <a:ext cx="2462442" cy="77079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C72A764-CE5C-4C89-828E-CBFF100B4B7C}"/>
                </a:ext>
              </a:extLst>
            </p:cNvPr>
            <p:cNvCxnSpPr>
              <a:cxnSpLocks/>
              <a:stCxn id="118" idx="3"/>
              <a:endCxn id="113" idx="2"/>
            </p:cNvCxnSpPr>
            <p:nvPr/>
          </p:nvCxnSpPr>
          <p:spPr>
            <a:xfrm flipV="1">
              <a:off x="15383608" y="7924800"/>
              <a:ext cx="2238513" cy="77079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900D7C5-859C-4D21-A173-774A66D0F681}"/>
                </a:ext>
              </a:extLst>
            </p:cNvPr>
            <p:cNvCxnSpPr>
              <a:stCxn id="118" idx="3"/>
              <a:endCxn id="115" idx="0"/>
            </p:cNvCxnSpPr>
            <p:nvPr/>
          </p:nvCxnSpPr>
          <p:spPr>
            <a:xfrm>
              <a:off x="15383608" y="8695593"/>
              <a:ext cx="2238514" cy="73141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5527BF6-3FAD-4921-B67B-749A594F9847}"/>
                </a:ext>
              </a:extLst>
            </p:cNvPr>
            <p:cNvSpPr/>
            <p:nvPr/>
          </p:nvSpPr>
          <p:spPr>
            <a:xfrm>
              <a:off x="5029200" y="13944600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A87CE18E-8D06-4908-8333-34D2581D6B61}"/>
                </a:ext>
              </a:extLst>
            </p:cNvPr>
            <p:cNvSpPr/>
            <p:nvPr/>
          </p:nvSpPr>
          <p:spPr>
            <a:xfrm>
              <a:off x="10533184" y="13944600"/>
              <a:ext cx="3486427" cy="3091585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90C093E-4F14-4F99-8D19-B8ADEC097AA6}"/>
                </a:ext>
              </a:extLst>
            </p:cNvPr>
            <p:cNvSpPr/>
            <p:nvPr/>
          </p:nvSpPr>
          <p:spPr>
            <a:xfrm>
              <a:off x="16072339" y="13944600"/>
              <a:ext cx="3486427" cy="3091585"/>
            </a:xfrm>
            <a:prstGeom prst="roundRect">
              <a:avLst/>
            </a:prstGeom>
            <a:solidFill>
              <a:srgbClr val="F79646">
                <a:lumMod val="60000"/>
                <a:lumOff val="40000"/>
              </a:srgbClr>
            </a:solidFill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2BF27C5-C64C-47FC-8B54-11CE0C493FE1}"/>
                </a:ext>
              </a:extLst>
            </p:cNvPr>
            <p:cNvSpPr/>
            <p:nvPr/>
          </p:nvSpPr>
          <p:spPr>
            <a:xfrm>
              <a:off x="8839200" y="12827149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9FDFAA7-016B-46CA-B83B-C1586197755C}"/>
                </a:ext>
              </a:extLst>
            </p:cNvPr>
            <p:cNvSpPr/>
            <p:nvPr/>
          </p:nvSpPr>
          <p:spPr>
            <a:xfrm>
              <a:off x="14545408" y="12797842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4740430-F596-4BA4-A4F2-62EB13A8A9D5}"/>
                </a:ext>
              </a:extLst>
            </p:cNvPr>
            <p:cNvSpPr/>
            <p:nvPr/>
          </p:nvSpPr>
          <p:spPr>
            <a:xfrm>
              <a:off x="8924192" y="17297400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DFBEA3D-836D-4B0E-9F68-D9BE80ACB153}"/>
                </a:ext>
              </a:extLst>
            </p:cNvPr>
            <p:cNvSpPr/>
            <p:nvPr/>
          </p:nvSpPr>
          <p:spPr>
            <a:xfrm>
              <a:off x="14630400" y="17297400"/>
              <a:ext cx="838200" cy="8382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2809C6A-0574-410F-99FC-B3F22AB9C326}"/>
                </a:ext>
              </a:extLst>
            </p:cNvPr>
            <p:cNvCxnSpPr>
              <a:cxnSpLocks/>
              <a:stCxn id="132" idx="2"/>
              <a:endCxn id="137" idx="1"/>
            </p:cNvCxnSpPr>
            <p:nvPr/>
          </p:nvCxnSpPr>
          <p:spPr>
            <a:xfrm>
              <a:off x="6772414" y="17036185"/>
              <a:ext cx="2151778" cy="68031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EEC1467-6793-4AEC-AC96-617D94A51B43}"/>
                </a:ext>
              </a:extLst>
            </p:cNvPr>
            <p:cNvCxnSpPr>
              <a:cxnSpLocks/>
              <a:stCxn id="137" idx="3"/>
              <a:endCxn id="133" idx="2"/>
            </p:cNvCxnSpPr>
            <p:nvPr/>
          </p:nvCxnSpPr>
          <p:spPr>
            <a:xfrm flipV="1">
              <a:off x="9762392" y="17036185"/>
              <a:ext cx="2514006" cy="68031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EAB1F97-5D07-4A6B-8E92-42169BBB0097}"/>
                </a:ext>
              </a:extLst>
            </p:cNvPr>
            <p:cNvCxnSpPr>
              <a:cxnSpLocks/>
              <a:stCxn id="133" idx="2"/>
              <a:endCxn id="138" idx="1"/>
            </p:cNvCxnSpPr>
            <p:nvPr/>
          </p:nvCxnSpPr>
          <p:spPr>
            <a:xfrm>
              <a:off x="12276398" y="17036185"/>
              <a:ext cx="2354002" cy="68031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2E23D68-148F-4430-8B24-0407ED38B212}"/>
                </a:ext>
              </a:extLst>
            </p:cNvPr>
            <p:cNvCxnSpPr>
              <a:cxnSpLocks/>
              <a:stCxn id="138" idx="3"/>
              <a:endCxn id="134" idx="2"/>
            </p:cNvCxnSpPr>
            <p:nvPr/>
          </p:nvCxnSpPr>
          <p:spPr>
            <a:xfrm flipV="1">
              <a:off x="15468600" y="17036185"/>
              <a:ext cx="2346953" cy="68031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2E65A7D-6C1B-4FF0-8D94-2659C310777D}"/>
                </a:ext>
              </a:extLst>
            </p:cNvPr>
            <p:cNvCxnSpPr>
              <a:cxnSpLocks/>
              <a:stCxn id="136" idx="3"/>
              <a:endCxn id="134" idx="0"/>
            </p:cNvCxnSpPr>
            <p:nvPr/>
          </p:nvCxnSpPr>
          <p:spPr>
            <a:xfrm>
              <a:off x="15383608" y="13216942"/>
              <a:ext cx="2431945" cy="72765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811137F-663B-4417-B62D-5183DA82E6FD}"/>
                </a:ext>
              </a:extLst>
            </p:cNvPr>
            <p:cNvCxnSpPr>
              <a:cxnSpLocks/>
              <a:stCxn id="136" idx="3"/>
              <a:endCxn id="115" idx="2"/>
            </p:cNvCxnSpPr>
            <p:nvPr/>
          </p:nvCxnSpPr>
          <p:spPr>
            <a:xfrm flipV="1">
              <a:off x="15383608" y="12518592"/>
              <a:ext cx="2238514" cy="6983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327D16F-49BF-4067-85BB-4DFB9C2A3FA6}"/>
                </a:ext>
              </a:extLst>
            </p:cNvPr>
            <p:cNvCxnSpPr>
              <a:cxnSpLocks/>
              <a:stCxn id="119" idx="2"/>
              <a:endCxn id="136" idx="1"/>
            </p:cNvCxnSpPr>
            <p:nvPr/>
          </p:nvCxnSpPr>
          <p:spPr>
            <a:xfrm>
              <a:off x="12082965" y="12518591"/>
              <a:ext cx="2462443" cy="69835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C5997A-9FF1-4469-96AC-3A8080253BEB}"/>
                </a:ext>
              </a:extLst>
            </p:cNvPr>
            <p:cNvCxnSpPr>
              <a:cxnSpLocks/>
              <a:stCxn id="136" idx="1"/>
              <a:endCxn id="133" idx="0"/>
            </p:cNvCxnSpPr>
            <p:nvPr/>
          </p:nvCxnSpPr>
          <p:spPr>
            <a:xfrm flipH="1">
              <a:off x="12276398" y="13216942"/>
              <a:ext cx="2269010" cy="72765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C86D900-CBAE-4C2F-97F3-18B5617290E1}"/>
                </a:ext>
              </a:extLst>
            </p:cNvPr>
            <p:cNvCxnSpPr>
              <a:cxnSpLocks/>
              <a:stCxn id="135" idx="3"/>
              <a:endCxn id="133" idx="0"/>
            </p:cNvCxnSpPr>
            <p:nvPr/>
          </p:nvCxnSpPr>
          <p:spPr>
            <a:xfrm>
              <a:off x="9677400" y="13246249"/>
              <a:ext cx="2598998" cy="69835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8A900E3-E7E3-4201-AD92-A211496B71E8}"/>
                </a:ext>
              </a:extLst>
            </p:cNvPr>
            <p:cNvCxnSpPr>
              <a:cxnSpLocks/>
              <a:stCxn id="135" idx="1"/>
              <a:endCxn id="132" idx="0"/>
            </p:cNvCxnSpPr>
            <p:nvPr/>
          </p:nvCxnSpPr>
          <p:spPr>
            <a:xfrm flipH="1">
              <a:off x="6772414" y="13246249"/>
              <a:ext cx="2066786" cy="69835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7090AEF-1122-4818-82A6-177BFF53E3BE}"/>
                </a:ext>
              </a:extLst>
            </p:cNvPr>
            <p:cNvCxnSpPr>
              <a:cxnSpLocks/>
              <a:stCxn id="114" idx="2"/>
              <a:endCxn id="135" idx="1"/>
            </p:cNvCxnSpPr>
            <p:nvPr/>
          </p:nvCxnSpPr>
          <p:spPr>
            <a:xfrm>
              <a:off x="6578983" y="12518592"/>
              <a:ext cx="2260217" cy="72765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15F624-DA4F-4BCB-AB42-76B02097492A}"/>
                </a:ext>
              </a:extLst>
            </p:cNvPr>
            <p:cNvCxnSpPr>
              <a:cxnSpLocks/>
              <a:stCxn id="119" idx="2"/>
              <a:endCxn id="135" idx="3"/>
            </p:cNvCxnSpPr>
            <p:nvPr/>
          </p:nvCxnSpPr>
          <p:spPr>
            <a:xfrm flipH="1">
              <a:off x="9677400" y="12518591"/>
              <a:ext cx="2405565" cy="72765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B55CDD9-BEEB-46B6-8335-E217E6BA06BB}"/>
                </a:ext>
              </a:extLst>
            </p:cNvPr>
            <p:cNvCxnSpPr>
              <a:stCxn id="116" idx="1"/>
              <a:endCxn id="111" idx="0"/>
            </p:cNvCxnSpPr>
            <p:nvPr/>
          </p:nvCxnSpPr>
          <p:spPr>
            <a:xfrm flipH="1">
              <a:off x="6578982" y="4185515"/>
              <a:ext cx="2260218" cy="6477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2193B98-AE83-4942-BEB1-0A0B83EAD4C6}"/>
                </a:ext>
              </a:extLst>
            </p:cNvPr>
            <p:cNvCxnSpPr/>
            <p:nvPr/>
          </p:nvCxnSpPr>
          <p:spPr>
            <a:xfrm>
              <a:off x="1143000" y="5410200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E6C760-2AE5-42E4-97D2-00BBD8AF0225}"/>
                </a:ext>
              </a:extLst>
            </p:cNvPr>
            <p:cNvCxnSpPr/>
            <p:nvPr/>
          </p:nvCxnSpPr>
          <p:spPr>
            <a:xfrm>
              <a:off x="1143000" y="6019800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5490C43-1D40-4C66-AAF3-29BE60BDA545}"/>
                </a:ext>
              </a:extLst>
            </p:cNvPr>
            <p:cNvCxnSpPr/>
            <p:nvPr/>
          </p:nvCxnSpPr>
          <p:spPr>
            <a:xfrm>
              <a:off x="1143000" y="6629400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3EC66C-F90C-4F57-A01C-50712B32BE75}"/>
                </a:ext>
              </a:extLst>
            </p:cNvPr>
            <p:cNvCxnSpPr/>
            <p:nvPr/>
          </p:nvCxnSpPr>
          <p:spPr>
            <a:xfrm>
              <a:off x="1143000" y="7239000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1F2A45-2487-409F-8BB0-FBD5B5622E14}"/>
                </a:ext>
              </a:extLst>
            </p:cNvPr>
            <p:cNvSpPr txBox="1"/>
            <p:nvPr/>
          </p:nvSpPr>
          <p:spPr>
            <a:xfrm>
              <a:off x="-4756488" y="5106191"/>
              <a:ext cx="4989741" cy="216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In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DBD854E-A71F-4349-8920-918C8B242E83}"/>
                </a:ext>
              </a:extLst>
            </p:cNvPr>
            <p:cNvCxnSpPr/>
            <p:nvPr/>
          </p:nvCxnSpPr>
          <p:spPr>
            <a:xfrm>
              <a:off x="1143000" y="146099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95655882-A7E1-4619-9BB5-734DDA584589}"/>
                </a:ext>
              </a:extLst>
            </p:cNvPr>
            <p:cNvCxnSpPr/>
            <p:nvPr/>
          </p:nvCxnSpPr>
          <p:spPr>
            <a:xfrm>
              <a:off x="1143000" y="152195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9AA6F291-1B30-451D-8414-776AB645E59C}"/>
                </a:ext>
              </a:extLst>
            </p:cNvPr>
            <p:cNvCxnSpPr/>
            <p:nvPr/>
          </p:nvCxnSpPr>
          <p:spPr>
            <a:xfrm>
              <a:off x="1143000" y="158291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BB6E485-1C26-44CE-B554-3DF3B1AE2256}"/>
                </a:ext>
              </a:extLst>
            </p:cNvPr>
            <p:cNvCxnSpPr/>
            <p:nvPr/>
          </p:nvCxnSpPr>
          <p:spPr>
            <a:xfrm>
              <a:off x="1143000" y="164387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10D0DE7-E7E3-49A0-8FC9-C0BBE8D15528}"/>
                </a:ext>
              </a:extLst>
            </p:cNvPr>
            <p:cNvSpPr txBox="1"/>
            <p:nvPr/>
          </p:nvSpPr>
          <p:spPr>
            <a:xfrm>
              <a:off x="-4702509" y="14386338"/>
              <a:ext cx="4989741" cy="216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In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253022DE-41B5-4292-A4CF-1733E8E959CC}"/>
                </a:ext>
              </a:extLst>
            </p:cNvPr>
            <p:cNvCxnSpPr/>
            <p:nvPr/>
          </p:nvCxnSpPr>
          <p:spPr>
            <a:xfrm>
              <a:off x="19735800" y="53897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CC08A22-00B4-46AD-910C-8942F8B2C433}"/>
                </a:ext>
              </a:extLst>
            </p:cNvPr>
            <p:cNvCxnSpPr/>
            <p:nvPr/>
          </p:nvCxnSpPr>
          <p:spPr>
            <a:xfrm>
              <a:off x="19735800" y="59993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A00D5D0F-4E66-4ADC-A36B-E34CA0D59084}"/>
                </a:ext>
              </a:extLst>
            </p:cNvPr>
            <p:cNvCxnSpPr/>
            <p:nvPr/>
          </p:nvCxnSpPr>
          <p:spPr>
            <a:xfrm>
              <a:off x="19735800" y="66089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899D0B4-4F97-4687-9829-B5DFF2E75D8B}"/>
                </a:ext>
              </a:extLst>
            </p:cNvPr>
            <p:cNvCxnSpPr/>
            <p:nvPr/>
          </p:nvCxnSpPr>
          <p:spPr>
            <a:xfrm>
              <a:off x="19735800" y="7218512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905ED75-FD73-4E29-B699-B548F146290B}"/>
                </a:ext>
              </a:extLst>
            </p:cNvPr>
            <p:cNvSpPr txBox="1"/>
            <p:nvPr/>
          </p:nvSpPr>
          <p:spPr>
            <a:xfrm>
              <a:off x="22803304" y="5084347"/>
              <a:ext cx="8005434" cy="2161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Out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4BB135C2-BA14-4A0B-B66C-7AF030C9B4A7}"/>
                </a:ext>
              </a:extLst>
            </p:cNvPr>
            <p:cNvCxnSpPr/>
            <p:nvPr/>
          </p:nvCxnSpPr>
          <p:spPr>
            <a:xfrm>
              <a:off x="19890173" y="14589424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747F958C-06B2-4BF6-815F-5FABC8A05D15}"/>
                </a:ext>
              </a:extLst>
            </p:cNvPr>
            <p:cNvCxnSpPr/>
            <p:nvPr/>
          </p:nvCxnSpPr>
          <p:spPr>
            <a:xfrm>
              <a:off x="19890173" y="15199024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1443A82-E9A8-4844-A5E9-8A7A13D4581C}"/>
                </a:ext>
              </a:extLst>
            </p:cNvPr>
            <p:cNvCxnSpPr/>
            <p:nvPr/>
          </p:nvCxnSpPr>
          <p:spPr>
            <a:xfrm>
              <a:off x="19890173" y="15808624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970D752-1A53-4C62-BEE9-3612894BEE72}"/>
                </a:ext>
              </a:extLst>
            </p:cNvPr>
            <p:cNvCxnSpPr/>
            <p:nvPr/>
          </p:nvCxnSpPr>
          <p:spPr>
            <a:xfrm>
              <a:off x="19890173" y="16418224"/>
              <a:ext cx="31242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triangle"/>
            </a:ln>
            <a:effectLst/>
          </p:spPr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F3D761A-0880-46B2-8E39-173391E85A5E}"/>
                </a:ext>
              </a:extLst>
            </p:cNvPr>
            <p:cNvSpPr txBox="1"/>
            <p:nvPr/>
          </p:nvSpPr>
          <p:spPr>
            <a:xfrm>
              <a:off x="23114042" y="14276943"/>
              <a:ext cx="5985608" cy="216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Out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28AE6-0721-4F86-BFB6-BD6E5716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18</a:t>
            </a:fld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203B534-DA37-485E-AC55-6B44832C1342}"/>
              </a:ext>
            </a:extLst>
          </p:cNvPr>
          <p:cNvGrpSpPr/>
          <p:nvPr/>
        </p:nvGrpSpPr>
        <p:grpSpPr>
          <a:xfrm>
            <a:off x="8252631" y="1278851"/>
            <a:ext cx="2782524" cy="1918689"/>
            <a:chOff x="7987504" y="4382799"/>
            <a:chExt cx="2782524" cy="191868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63DDBA-4A60-4227-902F-876C6B515AA0}"/>
                </a:ext>
              </a:extLst>
            </p:cNvPr>
            <p:cNvSpPr/>
            <p:nvPr/>
          </p:nvSpPr>
          <p:spPr>
            <a:xfrm>
              <a:off x="8725866" y="4382799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D06DF93-F8C6-4A3D-9989-ACD4C35DD879}"/>
                </a:ext>
              </a:extLst>
            </p:cNvPr>
            <p:cNvSpPr/>
            <p:nvPr/>
          </p:nvSpPr>
          <p:spPr>
            <a:xfrm>
              <a:off x="8725866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B4A3269-040D-4326-A1A5-DF99D78D3B0F}"/>
                </a:ext>
              </a:extLst>
            </p:cNvPr>
            <p:cNvSpPr/>
            <p:nvPr/>
          </p:nvSpPr>
          <p:spPr>
            <a:xfrm>
              <a:off x="8725866" y="5734050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390C7BA-1C02-4840-BCB3-17D7A2630208}"/>
                </a:ext>
              </a:extLst>
            </p:cNvPr>
            <p:cNvSpPr/>
            <p:nvPr/>
          </p:nvSpPr>
          <p:spPr>
            <a:xfrm>
              <a:off x="7987504" y="4666518"/>
              <a:ext cx="567438" cy="567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B5A483B-EFBC-4F15-896F-0DD777A661DF}"/>
                </a:ext>
              </a:extLst>
            </p:cNvPr>
            <p:cNvSpPr/>
            <p:nvPr/>
          </p:nvSpPr>
          <p:spPr>
            <a:xfrm>
              <a:off x="7987504" y="536936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B7AFD41-E6FB-48E2-8633-FF29A763C016}"/>
                </a:ext>
              </a:extLst>
            </p:cNvPr>
            <p:cNvSpPr/>
            <p:nvPr/>
          </p:nvSpPr>
          <p:spPr>
            <a:xfrm>
              <a:off x="9464228" y="4676678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CF63D11-A0FA-4D14-BFA4-24FA5FB5CDF8}"/>
                </a:ext>
              </a:extLst>
            </p:cNvPr>
            <p:cNvSpPr/>
            <p:nvPr/>
          </p:nvSpPr>
          <p:spPr>
            <a:xfrm>
              <a:off x="9464228" y="5379527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FA5C0E4-F23E-480E-B836-A50B17524743}"/>
                </a:ext>
              </a:extLst>
            </p:cNvPr>
            <p:cNvSpPr/>
            <p:nvPr/>
          </p:nvSpPr>
          <p:spPr>
            <a:xfrm>
              <a:off x="10202590" y="5064314"/>
              <a:ext cx="567438" cy="567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FA1544-6BFB-48A1-8D16-8EB2CFBC39D6}"/>
                </a:ext>
              </a:extLst>
            </p:cNvPr>
            <p:cNvCxnSpPr>
              <a:stCxn id="77" idx="6"/>
              <a:endCxn id="72" idx="2"/>
            </p:cNvCxnSpPr>
            <p:nvPr/>
          </p:nvCxnSpPr>
          <p:spPr>
            <a:xfrm flipV="1">
              <a:off x="8554942" y="4666518"/>
              <a:ext cx="170924" cy="28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2C9961-3E80-4DEA-946F-37C29B3CF620}"/>
                </a:ext>
              </a:extLst>
            </p:cNvPr>
            <p:cNvCxnSpPr>
              <a:stCxn id="77" idx="6"/>
              <a:endCxn id="75" idx="2"/>
            </p:cNvCxnSpPr>
            <p:nvPr/>
          </p:nvCxnSpPr>
          <p:spPr>
            <a:xfrm>
              <a:off x="8554942" y="4950237"/>
              <a:ext cx="170924" cy="397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A755CFF-9EB4-48D0-AB72-27FD6FF07CFB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 flipV="1">
              <a:off x="8554942" y="5348033"/>
              <a:ext cx="170924" cy="305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C3ED00-76AC-4491-829E-73C459A10114}"/>
                </a:ext>
              </a:extLst>
            </p:cNvPr>
            <p:cNvCxnSpPr>
              <a:stCxn id="78" idx="6"/>
              <a:endCxn id="76" idx="2"/>
            </p:cNvCxnSpPr>
            <p:nvPr/>
          </p:nvCxnSpPr>
          <p:spPr>
            <a:xfrm>
              <a:off x="8554942" y="5653086"/>
              <a:ext cx="170924" cy="364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6E97F2-09A1-4637-AE86-C0FEDD47F94B}"/>
                </a:ext>
              </a:extLst>
            </p:cNvPr>
            <p:cNvCxnSpPr>
              <a:stCxn id="78" idx="6"/>
              <a:endCxn id="72" idx="2"/>
            </p:cNvCxnSpPr>
            <p:nvPr/>
          </p:nvCxnSpPr>
          <p:spPr>
            <a:xfrm flipV="1">
              <a:off x="8554942" y="4666518"/>
              <a:ext cx="170924" cy="98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855C1C1-1971-4438-93B5-2A40588AAE0B}"/>
                </a:ext>
              </a:extLst>
            </p:cNvPr>
            <p:cNvCxnSpPr>
              <a:stCxn id="77" idx="6"/>
              <a:endCxn id="76" idx="2"/>
            </p:cNvCxnSpPr>
            <p:nvPr/>
          </p:nvCxnSpPr>
          <p:spPr>
            <a:xfrm>
              <a:off x="8554942" y="4950237"/>
              <a:ext cx="170924" cy="1067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3F01E4D-7529-4458-8E60-296A90C89029}"/>
                </a:ext>
              </a:extLst>
            </p:cNvPr>
            <p:cNvCxnSpPr>
              <a:stCxn id="72" idx="6"/>
              <a:endCxn id="79" idx="2"/>
            </p:cNvCxnSpPr>
            <p:nvPr/>
          </p:nvCxnSpPr>
          <p:spPr>
            <a:xfrm>
              <a:off x="9293304" y="4666518"/>
              <a:ext cx="170924" cy="293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7A25919-1C79-4E30-8534-3A069BB3AAA4}"/>
                </a:ext>
              </a:extLst>
            </p:cNvPr>
            <p:cNvCxnSpPr>
              <a:stCxn id="72" idx="6"/>
              <a:endCxn id="80" idx="2"/>
            </p:cNvCxnSpPr>
            <p:nvPr/>
          </p:nvCxnSpPr>
          <p:spPr>
            <a:xfrm>
              <a:off x="9293304" y="4666518"/>
              <a:ext cx="170924" cy="996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673AEF-512A-48C0-B41A-55C08A7640B0}"/>
                </a:ext>
              </a:extLst>
            </p:cNvPr>
            <p:cNvCxnSpPr>
              <a:stCxn id="75" idx="6"/>
              <a:endCxn id="79" idx="2"/>
            </p:cNvCxnSpPr>
            <p:nvPr/>
          </p:nvCxnSpPr>
          <p:spPr>
            <a:xfrm flipV="1">
              <a:off x="9293304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5DE62F7-D805-4F7C-BFA1-1D7BDA8C480A}"/>
                </a:ext>
              </a:extLst>
            </p:cNvPr>
            <p:cNvCxnSpPr>
              <a:stCxn id="76" idx="6"/>
              <a:endCxn id="79" idx="2"/>
            </p:cNvCxnSpPr>
            <p:nvPr/>
          </p:nvCxnSpPr>
          <p:spPr>
            <a:xfrm flipV="1">
              <a:off x="9293304" y="4960397"/>
              <a:ext cx="170924" cy="1057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D603D16-7874-4105-82A9-7C3B9A9CCB51}"/>
                </a:ext>
              </a:extLst>
            </p:cNvPr>
            <p:cNvCxnSpPr>
              <a:stCxn id="75" idx="6"/>
              <a:endCxn id="80" idx="2"/>
            </p:cNvCxnSpPr>
            <p:nvPr/>
          </p:nvCxnSpPr>
          <p:spPr>
            <a:xfrm>
              <a:off x="9293304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6EA7A73-7445-4F0C-B7F1-C0C854BE7CA7}"/>
                </a:ext>
              </a:extLst>
            </p:cNvPr>
            <p:cNvCxnSpPr>
              <a:stCxn id="76" idx="6"/>
              <a:endCxn id="80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BC9CAF8-5498-4BF9-B71A-02839AF5F302}"/>
                </a:ext>
              </a:extLst>
            </p:cNvPr>
            <p:cNvCxnSpPr>
              <a:stCxn id="76" idx="6"/>
              <a:endCxn id="80" idx="2"/>
            </p:cNvCxnSpPr>
            <p:nvPr/>
          </p:nvCxnSpPr>
          <p:spPr>
            <a:xfrm flipV="1">
              <a:off x="9293304" y="5663246"/>
              <a:ext cx="170924" cy="35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22DC511-1793-4A57-BF40-4835B2334482}"/>
                </a:ext>
              </a:extLst>
            </p:cNvPr>
            <p:cNvCxnSpPr>
              <a:stCxn id="79" idx="6"/>
              <a:endCxn id="81" idx="2"/>
            </p:cNvCxnSpPr>
            <p:nvPr/>
          </p:nvCxnSpPr>
          <p:spPr>
            <a:xfrm>
              <a:off x="10031666" y="4960397"/>
              <a:ext cx="170924" cy="387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386345A-1EDD-4060-813D-EF65C5D2FD46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 flipV="1">
              <a:off x="10031666" y="5348033"/>
              <a:ext cx="170924" cy="315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5D985-24E4-40A0-98D0-0A87642B1B09}"/>
              </a:ext>
            </a:extLst>
          </p:cNvPr>
          <p:cNvCxnSpPr>
            <a:stCxn id="77" idx="2"/>
          </p:cNvCxnSpPr>
          <p:nvPr/>
        </p:nvCxnSpPr>
        <p:spPr>
          <a:xfrm flipH="1">
            <a:off x="4257884" y="1846289"/>
            <a:ext cx="3994747" cy="0"/>
          </a:xfrm>
          <a:prstGeom prst="line">
            <a:avLst/>
          </a:prstGeom>
          <a:ln w="38100">
            <a:solidFill>
              <a:srgbClr val="D90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CB4D240-776E-4259-9971-5C5D80707820}"/>
              </a:ext>
            </a:extLst>
          </p:cNvPr>
          <p:cNvCxnSpPr>
            <a:cxnSpLocks/>
          </p:cNvCxnSpPr>
          <p:nvPr/>
        </p:nvCxnSpPr>
        <p:spPr>
          <a:xfrm flipH="1">
            <a:off x="4265410" y="1846289"/>
            <a:ext cx="1" cy="435929"/>
          </a:xfrm>
          <a:prstGeom prst="straightConnector1">
            <a:avLst/>
          </a:prstGeom>
          <a:ln w="38100">
            <a:solidFill>
              <a:srgbClr val="D90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73">
            <a:extLst>
              <a:ext uri="{FF2B5EF4-FFF2-40B4-BE49-F238E27FC236}">
                <a16:creationId xmlns:a16="http://schemas.microsoft.com/office/drawing/2014/main" id="{43572DB2-00F0-4055-B00A-59ECC718FA13}"/>
              </a:ext>
            </a:extLst>
          </p:cNvPr>
          <p:cNvSpPr/>
          <p:nvPr/>
        </p:nvSpPr>
        <p:spPr>
          <a:xfrm>
            <a:off x="4381080" y="3552288"/>
            <a:ext cx="2933353" cy="2577933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73">
            <a:extLst>
              <a:ext uri="{FF2B5EF4-FFF2-40B4-BE49-F238E27FC236}">
                <a16:creationId xmlns:a16="http://schemas.microsoft.com/office/drawing/2014/main" id="{540B0D9D-6216-484F-8CB5-BFB1222E75AE}"/>
              </a:ext>
            </a:extLst>
          </p:cNvPr>
          <p:cNvSpPr/>
          <p:nvPr/>
        </p:nvSpPr>
        <p:spPr>
          <a:xfrm>
            <a:off x="904759" y="3544715"/>
            <a:ext cx="3493195" cy="2439588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ounded Rectangle 73">
            <a:extLst>
              <a:ext uri="{FF2B5EF4-FFF2-40B4-BE49-F238E27FC236}">
                <a16:creationId xmlns:a16="http://schemas.microsoft.com/office/drawing/2014/main" id="{74FC2469-A4BA-4741-A6C9-A5087182C240}"/>
              </a:ext>
            </a:extLst>
          </p:cNvPr>
          <p:cNvSpPr/>
          <p:nvPr/>
        </p:nvSpPr>
        <p:spPr>
          <a:xfrm>
            <a:off x="5382057" y="2446405"/>
            <a:ext cx="2870574" cy="1130356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ounded Rectangle 73">
            <a:extLst>
              <a:ext uri="{FF2B5EF4-FFF2-40B4-BE49-F238E27FC236}">
                <a16:creationId xmlns:a16="http://schemas.microsoft.com/office/drawing/2014/main" id="{1B8A047D-6F7D-495A-B18B-54516F0A78B5}"/>
              </a:ext>
            </a:extLst>
          </p:cNvPr>
          <p:cNvSpPr/>
          <p:nvPr/>
        </p:nvSpPr>
        <p:spPr>
          <a:xfrm>
            <a:off x="7275020" y="3802683"/>
            <a:ext cx="2963562" cy="2577933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Compute unit design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1F3DF9-DE62-48DD-B445-AD95CF95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84" y="1250410"/>
            <a:ext cx="9395690" cy="294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latin typeface="+mj-lt"/>
                <a:ea typeface="Calibri Light" charset="0"/>
                <a:cs typeface="Calibri Light" charset="0"/>
              </a:rPr>
              <a:t>Taurus </a:t>
            </a:r>
            <a:r>
              <a:rPr lang="en-US" b="1" dirty="0">
                <a:latin typeface="+mj-lt"/>
                <a:ea typeface="Calibri Light" charset="0"/>
                <a:cs typeface="Calibri Light" charset="0"/>
              </a:rPr>
              <a:t>CUs</a:t>
            </a:r>
            <a:r>
              <a:rPr lang="en-US" dirty="0">
                <a:latin typeface="+mj-lt"/>
                <a:ea typeface="Calibri Light" charset="0"/>
                <a:cs typeface="Calibri Light" charset="0"/>
              </a:rPr>
              <a:t> are array based: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j-lt"/>
                <a:ea typeface="Calibri Light" charset="0"/>
                <a:cs typeface="Calibri Light" charset="0"/>
              </a:rPr>
              <a:t>Functional Units (</a:t>
            </a:r>
            <a:r>
              <a:rPr lang="en-US" sz="2800" b="1" dirty="0">
                <a:latin typeface="+mj-lt"/>
                <a:ea typeface="Calibri Light" charset="0"/>
                <a:cs typeface="Calibri Light" charset="0"/>
              </a:rPr>
              <a:t>FUs</a:t>
            </a:r>
            <a:r>
              <a:rPr lang="en-US" sz="2800" dirty="0">
                <a:latin typeface="+mj-lt"/>
                <a:ea typeface="Calibri Light" charset="0"/>
                <a:cs typeface="Calibri Light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j-lt"/>
                <a:ea typeface="Calibri Light" charset="0"/>
                <a:cs typeface="Calibri Light" charset="0"/>
              </a:rPr>
              <a:t>Pipeline Registers (</a:t>
            </a:r>
            <a:r>
              <a:rPr lang="en-US" sz="2800" b="1" dirty="0">
                <a:latin typeface="+mj-lt"/>
                <a:ea typeface="Calibri Light" charset="0"/>
                <a:cs typeface="Calibri Light" charset="0"/>
              </a:rPr>
              <a:t>PRs)</a:t>
            </a:r>
            <a:endParaRPr lang="en-US" sz="2800" dirty="0">
              <a:latin typeface="+mj-lt"/>
              <a:ea typeface="Calibri Light" charset="0"/>
              <a:cs typeface="Calibri Ligh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A38503-C25F-4269-B86E-FF88C036ABEF}"/>
              </a:ext>
            </a:extLst>
          </p:cNvPr>
          <p:cNvGrpSpPr/>
          <p:nvPr/>
        </p:nvGrpSpPr>
        <p:grpSpPr>
          <a:xfrm>
            <a:off x="4191348" y="1990411"/>
            <a:ext cx="7041396" cy="3978043"/>
            <a:chOff x="1759875" y="2665818"/>
            <a:chExt cx="7041396" cy="39780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E3640D-6DB1-4A8E-ADA5-7DDFE26B8CC2}"/>
                </a:ext>
              </a:extLst>
            </p:cNvPr>
            <p:cNvSpPr txBox="1"/>
            <p:nvPr/>
          </p:nvSpPr>
          <p:spPr>
            <a:xfrm>
              <a:off x="1759875" y="3782966"/>
              <a:ext cx="1077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LANE 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1ACFD1-F9FF-49EA-99D9-8F2AF65D0EE6}"/>
                </a:ext>
              </a:extLst>
            </p:cNvPr>
            <p:cNvSpPr txBox="1"/>
            <p:nvPr/>
          </p:nvSpPr>
          <p:spPr>
            <a:xfrm>
              <a:off x="1760066" y="4504623"/>
              <a:ext cx="1077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LANE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5BDBBF-9388-4452-A5FE-AD6421865A9A}"/>
                </a:ext>
              </a:extLst>
            </p:cNvPr>
            <p:cNvSpPr txBox="1"/>
            <p:nvPr/>
          </p:nvSpPr>
          <p:spPr>
            <a:xfrm>
              <a:off x="1761994" y="5224183"/>
              <a:ext cx="1077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LANE 2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BF0BCDE7-9BD2-460D-A366-0A62B7CF3430}"/>
                </a:ext>
              </a:extLst>
            </p:cNvPr>
            <p:cNvSpPr/>
            <p:nvPr/>
          </p:nvSpPr>
          <p:spPr>
            <a:xfrm rot="5400000">
              <a:off x="4223013" y="2686095"/>
              <a:ext cx="250926" cy="1339522"/>
            </a:xfrm>
            <a:prstGeom prst="lef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7D3EF4-0FB7-4A94-A241-163C90F2C96A}"/>
                </a:ext>
              </a:extLst>
            </p:cNvPr>
            <p:cNvSpPr txBox="1"/>
            <p:nvPr/>
          </p:nvSpPr>
          <p:spPr>
            <a:xfrm>
              <a:off x="3774981" y="2675176"/>
              <a:ext cx="1208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STAGE 0</a:t>
              </a:r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AC868BBA-493D-48D2-9E7A-23D36AA16A57}"/>
                </a:ext>
              </a:extLst>
            </p:cNvPr>
            <p:cNvSpPr/>
            <p:nvPr/>
          </p:nvSpPr>
          <p:spPr>
            <a:xfrm rot="5400000">
              <a:off x="5846493" y="2676737"/>
              <a:ext cx="250926" cy="1339522"/>
            </a:xfrm>
            <a:prstGeom prst="lef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54027C-B655-40B4-B3FB-4B800FCB713E}"/>
                </a:ext>
              </a:extLst>
            </p:cNvPr>
            <p:cNvSpPr txBox="1"/>
            <p:nvPr/>
          </p:nvSpPr>
          <p:spPr>
            <a:xfrm>
              <a:off x="5398461" y="2665818"/>
              <a:ext cx="1208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STAGE 1</a:t>
              </a:r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6471CE77-C1CA-4976-AB12-CCCAA0C99255}"/>
                </a:ext>
              </a:extLst>
            </p:cNvPr>
            <p:cNvSpPr/>
            <p:nvPr/>
          </p:nvSpPr>
          <p:spPr>
            <a:xfrm rot="5400000">
              <a:off x="7478313" y="2689757"/>
              <a:ext cx="250926" cy="1339522"/>
            </a:xfrm>
            <a:prstGeom prst="lef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ADFE8C1-7DCF-4F51-8BF2-3C71AC825F6F}"/>
                </a:ext>
              </a:extLst>
            </p:cNvPr>
            <p:cNvSpPr txBox="1"/>
            <p:nvPr/>
          </p:nvSpPr>
          <p:spPr>
            <a:xfrm>
              <a:off x="7030281" y="2678838"/>
              <a:ext cx="1208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STAGE 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96B795-362F-4F08-BCAE-49B9C71D9191}"/>
                </a:ext>
              </a:extLst>
            </p:cNvPr>
            <p:cNvGrpSpPr/>
            <p:nvPr/>
          </p:nvGrpSpPr>
          <p:grpSpPr>
            <a:xfrm>
              <a:off x="3110189" y="3614515"/>
              <a:ext cx="5691082" cy="3029346"/>
              <a:chOff x="3110189" y="3683965"/>
              <a:chExt cx="5691082" cy="3029346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8A458753-66B8-45C1-991B-F07C16A5A956}"/>
                  </a:ext>
                </a:extLst>
              </p:cNvPr>
              <p:cNvSpPr/>
              <p:nvPr/>
            </p:nvSpPr>
            <p:spPr>
              <a:xfrm>
                <a:off x="3503339" y="3683965"/>
                <a:ext cx="4947553" cy="302934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B3BD9AA1-1B19-4527-A464-67CD9A50F58A}"/>
                  </a:ext>
                </a:extLst>
              </p:cNvPr>
              <p:cNvSpPr/>
              <p:nvPr/>
            </p:nvSpPr>
            <p:spPr>
              <a:xfrm>
                <a:off x="3669701" y="3829163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1B55E4A2-F62E-40C5-AEEC-8A391E2F797E}"/>
                  </a:ext>
                </a:extLst>
              </p:cNvPr>
              <p:cNvSpPr/>
              <p:nvPr/>
            </p:nvSpPr>
            <p:spPr>
              <a:xfrm>
                <a:off x="4463673" y="3829163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369C8CF-4D0E-4BAA-9129-018B1A48C63B}"/>
                  </a:ext>
                </a:extLst>
              </p:cNvPr>
              <p:cNvCxnSpPr>
                <a:cxnSpLocks/>
                <a:stCxn id="111" idx="3"/>
                <a:endCxn id="112" idx="1"/>
              </p:cNvCxnSpPr>
              <p:nvPr/>
            </p:nvCxnSpPr>
            <p:spPr>
              <a:xfrm>
                <a:off x="4215251" y="4095064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005823FE-E890-42A1-A966-CEAD4C7E98F7}"/>
                  </a:ext>
                </a:extLst>
              </p:cNvPr>
              <p:cNvCxnSpPr>
                <a:cxnSpLocks/>
                <a:endCxn id="111" idx="1"/>
              </p:cNvCxnSpPr>
              <p:nvPr/>
            </p:nvCxnSpPr>
            <p:spPr>
              <a:xfrm>
                <a:off x="3110189" y="4095064"/>
                <a:ext cx="55951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48643AD-597E-4FBB-B647-ED936582B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0320" y="4095064"/>
                <a:ext cx="510117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6372424-BF79-45AB-92B9-BE2D38732BC2}"/>
                  </a:ext>
                </a:extLst>
              </p:cNvPr>
              <p:cNvSpPr/>
              <p:nvPr/>
            </p:nvSpPr>
            <p:spPr>
              <a:xfrm>
                <a:off x="5293181" y="3829163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38569E07-A30B-4702-8F8D-5B085F03E5C0}"/>
                  </a:ext>
                </a:extLst>
              </p:cNvPr>
              <p:cNvSpPr/>
              <p:nvPr/>
            </p:nvSpPr>
            <p:spPr>
              <a:xfrm>
                <a:off x="6087152" y="3829163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42690C21-833E-4B84-9E23-ED65554359D2}"/>
                  </a:ext>
                </a:extLst>
              </p:cNvPr>
              <p:cNvCxnSpPr>
                <a:cxnSpLocks/>
                <a:stCxn id="116" idx="3"/>
                <a:endCxn id="117" idx="1"/>
              </p:cNvCxnSpPr>
              <p:nvPr/>
            </p:nvCxnSpPr>
            <p:spPr>
              <a:xfrm>
                <a:off x="5838730" y="4095064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936731E-C47B-4861-AEB0-4AB833E64B03}"/>
                  </a:ext>
                </a:extLst>
              </p:cNvPr>
              <p:cNvCxnSpPr>
                <a:cxnSpLocks/>
                <a:stCxn id="112" idx="3"/>
                <a:endCxn id="116" idx="1"/>
              </p:cNvCxnSpPr>
              <p:nvPr/>
            </p:nvCxnSpPr>
            <p:spPr>
              <a:xfrm>
                <a:off x="5009223" y="4095064"/>
                <a:ext cx="283957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89829C8D-6C0A-4FF7-BE31-90A9A75898B9}"/>
                  </a:ext>
                </a:extLst>
              </p:cNvPr>
              <p:cNvSpPr/>
              <p:nvPr/>
            </p:nvSpPr>
            <p:spPr>
              <a:xfrm>
                <a:off x="6918979" y="3830579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31B4A1EF-C5E0-4259-AB17-52FDA22288F7}"/>
                  </a:ext>
                </a:extLst>
              </p:cNvPr>
              <p:cNvCxnSpPr>
                <a:cxnSpLocks/>
                <a:stCxn id="117" idx="3"/>
                <a:endCxn id="120" idx="1"/>
              </p:cNvCxnSpPr>
              <p:nvPr/>
            </p:nvCxnSpPr>
            <p:spPr>
              <a:xfrm>
                <a:off x="6632702" y="4095064"/>
                <a:ext cx="286277" cy="141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FEF1421C-936D-434A-BF52-9AE639E975A8}"/>
                  </a:ext>
                </a:extLst>
              </p:cNvPr>
              <p:cNvSpPr/>
              <p:nvPr/>
            </p:nvSpPr>
            <p:spPr>
              <a:xfrm>
                <a:off x="3678716" y="4544182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5DF6CA1C-BFC0-46E5-8F5E-6035BE59FE5D}"/>
                  </a:ext>
                </a:extLst>
              </p:cNvPr>
              <p:cNvSpPr/>
              <p:nvPr/>
            </p:nvSpPr>
            <p:spPr>
              <a:xfrm>
                <a:off x="4472689" y="4544182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ADBFDFD-BDAB-4E66-B09A-BDA545E31FC9}"/>
                  </a:ext>
                </a:extLst>
              </p:cNvPr>
              <p:cNvCxnSpPr>
                <a:cxnSpLocks/>
                <a:stCxn id="122" idx="3"/>
                <a:endCxn id="123" idx="1"/>
              </p:cNvCxnSpPr>
              <p:nvPr/>
            </p:nvCxnSpPr>
            <p:spPr>
              <a:xfrm>
                <a:off x="4224266" y="481008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CA5EA2C2-4144-43EE-806B-ED80272DF513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119203" y="4810083"/>
                <a:ext cx="55951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42A3C30-1BE6-4745-BBD9-CA6CC0426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9335" y="4810082"/>
                <a:ext cx="510117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006648F4-329E-4EEF-900E-B1A16F74B9EF}"/>
                  </a:ext>
                </a:extLst>
              </p:cNvPr>
              <p:cNvSpPr/>
              <p:nvPr/>
            </p:nvSpPr>
            <p:spPr>
              <a:xfrm>
                <a:off x="5302195" y="4544182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C6B61C3-7D47-4096-95FD-92581CEB7838}"/>
                  </a:ext>
                </a:extLst>
              </p:cNvPr>
              <p:cNvSpPr/>
              <p:nvPr/>
            </p:nvSpPr>
            <p:spPr>
              <a:xfrm>
                <a:off x="6096168" y="4544182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EE993C03-1CBB-454C-A897-0BB0086BB9E6}"/>
                  </a:ext>
                </a:extLst>
              </p:cNvPr>
              <p:cNvCxnSpPr>
                <a:cxnSpLocks/>
                <a:stCxn id="127" idx="3"/>
                <a:endCxn id="128" idx="1"/>
              </p:cNvCxnSpPr>
              <p:nvPr/>
            </p:nvCxnSpPr>
            <p:spPr>
              <a:xfrm>
                <a:off x="5847745" y="481008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70665A10-CE12-46EB-9DB2-45B51FDC301A}"/>
                  </a:ext>
                </a:extLst>
              </p:cNvPr>
              <p:cNvCxnSpPr>
                <a:cxnSpLocks/>
                <a:stCxn id="123" idx="3"/>
                <a:endCxn id="127" idx="1"/>
              </p:cNvCxnSpPr>
              <p:nvPr/>
            </p:nvCxnSpPr>
            <p:spPr>
              <a:xfrm>
                <a:off x="5018238" y="4810083"/>
                <a:ext cx="283957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A2DDB97-7E83-43FF-9FFB-C01ED6B50B10}"/>
                  </a:ext>
                </a:extLst>
              </p:cNvPr>
              <p:cNvSpPr/>
              <p:nvPr/>
            </p:nvSpPr>
            <p:spPr>
              <a:xfrm>
                <a:off x="6927995" y="4545597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FB5EFDCB-C3AB-4790-91AE-66E01C0970BA}"/>
                  </a:ext>
                </a:extLst>
              </p:cNvPr>
              <p:cNvCxnSpPr>
                <a:cxnSpLocks/>
                <a:stCxn id="128" idx="3"/>
                <a:endCxn id="131" idx="1"/>
              </p:cNvCxnSpPr>
              <p:nvPr/>
            </p:nvCxnSpPr>
            <p:spPr>
              <a:xfrm>
                <a:off x="6641717" y="4810083"/>
                <a:ext cx="286277" cy="141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03DCB33-D196-4D20-AD0D-69F0A8E340AA}"/>
                  </a:ext>
                </a:extLst>
              </p:cNvPr>
              <p:cNvSpPr/>
              <p:nvPr/>
            </p:nvSpPr>
            <p:spPr>
              <a:xfrm>
                <a:off x="3684738" y="5265731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354B5344-43D3-4264-9A00-9B7B22BDBC1D}"/>
                  </a:ext>
                </a:extLst>
              </p:cNvPr>
              <p:cNvSpPr/>
              <p:nvPr/>
            </p:nvSpPr>
            <p:spPr>
              <a:xfrm>
                <a:off x="4478710" y="5265731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F588FC56-5322-4DC3-9911-356C02A72FA1}"/>
                  </a:ext>
                </a:extLst>
              </p:cNvPr>
              <p:cNvCxnSpPr>
                <a:cxnSpLocks/>
                <a:stCxn id="137" idx="3"/>
                <a:endCxn id="138" idx="1"/>
              </p:cNvCxnSpPr>
              <p:nvPr/>
            </p:nvCxnSpPr>
            <p:spPr>
              <a:xfrm>
                <a:off x="4230287" y="553163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2798CF6-440F-436C-B7B2-7C3011B27579}"/>
                  </a:ext>
                </a:extLst>
              </p:cNvPr>
              <p:cNvCxnSpPr>
                <a:cxnSpLocks/>
                <a:endCxn id="137" idx="1"/>
              </p:cNvCxnSpPr>
              <p:nvPr/>
            </p:nvCxnSpPr>
            <p:spPr>
              <a:xfrm>
                <a:off x="3125225" y="5531632"/>
                <a:ext cx="55951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3A03B8C6-D8C3-4F8E-8474-CA323C5CC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5357" y="5531632"/>
                <a:ext cx="510117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E99DA296-A3CE-423B-9232-4F98BC2E766E}"/>
                  </a:ext>
                </a:extLst>
              </p:cNvPr>
              <p:cNvSpPr/>
              <p:nvPr/>
            </p:nvSpPr>
            <p:spPr>
              <a:xfrm>
                <a:off x="5308217" y="5265731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FFEBD113-E4C0-4770-9D3F-C84CC53328DB}"/>
                  </a:ext>
                </a:extLst>
              </p:cNvPr>
              <p:cNvSpPr/>
              <p:nvPr/>
            </p:nvSpPr>
            <p:spPr>
              <a:xfrm>
                <a:off x="6102190" y="5265731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D0692F5-901D-4D9D-94EF-6164B17797EA}"/>
                  </a:ext>
                </a:extLst>
              </p:cNvPr>
              <p:cNvCxnSpPr>
                <a:cxnSpLocks/>
                <a:stCxn id="142" idx="3"/>
                <a:endCxn id="143" idx="1"/>
              </p:cNvCxnSpPr>
              <p:nvPr/>
            </p:nvCxnSpPr>
            <p:spPr>
              <a:xfrm>
                <a:off x="5853766" y="553163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EAE74078-B42F-446E-A64C-5EA786A9C837}"/>
                  </a:ext>
                </a:extLst>
              </p:cNvPr>
              <p:cNvCxnSpPr>
                <a:cxnSpLocks/>
                <a:stCxn id="138" idx="3"/>
                <a:endCxn id="142" idx="1"/>
              </p:cNvCxnSpPr>
              <p:nvPr/>
            </p:nvCxnSpPr>
            <p:spPr>
              <a:xfrm>
                <a:off x="5024260" y="5531633"/>
                <a:ext cx="283957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D316B15C-9B6D-45B3-AD16-31917799CC36}"/>
                  </a:ext>
                </a:extLst>
              </p:cNvPr>
              <p:cNvSpPr/>
              <p:nvPr/>
            </p:nvSpPr>
            <p:spPr>
              <a:xfrm>
                <a:off x="6934015" y="5267146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A1B5A618-0C59-43EB-8FA5-6293A6EE4ACE}"/>
                  </a:ext>
                </a:extLst>
              </p:cNvPr>
              <p:cNvCxnSpPr>
                <a:cxnSpLocks/>
                <a:stCxn id="143" idx="3"/>
                <a:endCxn id="146" idx="1"/>
              </p:cNvCxnSpPr>
              <p:nvPr/>
            </p:nvCxnSpPr>
            <p:spPr>
              <a:xfrm>
                <a:off x="6647739" y="5531633"/>
                <a:ext cx="286277" cy="141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1665417-78F2-47C7-9199-510DEACF692F}"/>
                  </a:ext>
                </a:extLst>
              </p:cNvPr>
              <p:cNvSpPr/>
              <p:nvPr/>
            </p:nvSpPr>
            <p:spPr>
              <a:xfrm>
                <a:off x="7712950" y="3829163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77A8090-EFFB-4E28-9623-B09A4603F87C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7464528" y="4095064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B9BB012A-15CE-4093-B90E-05CE561639E9}"/>
                  </a:ext>
                </a:extLst>
              </p:cNvPr>
              <p:cNvSpPr/>
              <p:nvPr/>
            </p:nvSpPr>
            <p:spPr>
              <a:xfrm>
                <a:off x="7721966" y="4544182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F1568AB-0F00-4877-A942-03BFF85B8D28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>
                <a:off x="7473543" y="481008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4983446-3980-4ADA-9F40-9EBAC71C3371}"/>
                  </a:ext>
                </a:extLst>
              </p:cNvPr>
              <p:cNvSpPr/>
              <p:nvPr/>
            </p:nvSpPr>
            <p:spPr>
              <a:xfrm>
                <a:off x="7727988" y="5265731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B457776-71FD-4EC0-ADC9-090F270E86F4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7479564" y="553163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F8BB370-554D-4FFC-85D5-C3C9ADF8D7D9}"/>
                  </a:ext>
                </a:extLst>
              </p:cNvPr>
              <p:cNvSpPr/>
              <p:nvPr/>
            </p:nvSpPr>
            <p:spPr>
              <a:xfrm>
                <a:off x="3690535" y="5974221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DFC3F970-323E-4F75-94A7-94B9B2650C6D}"/>
                  </a:ext>
                </a:extLst>
              </p:cNvPr>
              <p:cNvSpPr/>
              <p:nvPr/>
            </p:nvSpPr>
            <p:spPr>
              <a:xfrm>
                <a:off x="4484507" y="5974221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C05F9F5-65AD-4495-BA4E-5E6770644CF0}"/>
                  </a:ext>
                </a:extLst>
              </p:cNvPr>
              <p:cNvCxnSpPr>
                <a:cxnSpLocks/>
                <a:stCxn id="65" idx="3"/>
                <a:endCxn id="66" idx="1"/>
              </p:cNvCxnSpPr>
              <p:nvPr/>
            </p:nvCxnSpPr>
            <p:spPr>
              <a:xfrm>
                <a:off x="4236084" y="624012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61FFEBC-0826-4470-A952-36D686AB57BE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3131022" y="6240122"/>
                <a:ext cx="55951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A9F327F-BC99-4A6C-BBC8-A563626DD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1154" y="6240122"/>
                <a:ext cx="510117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3E559DFF-9D9B-43FD-9DA6-CF04080B9F5A}"/>
                  </a:ext>
                </a:extLst>
              </p:cNvPr>
              <p:cNvSpPr/>
              <p:nvPr/>
            </p:nvSpPr>
            <p:spPr>
              <a:xfrm>
                <a:off x="5314014" y="5974221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4D3046C-9FD8-440A-8FAB-91BF902C721B}"/>
                  </a:ext>
                </a:extLst>
              </p:cNvPr>
              <p:cNvSpPr/>
              <p:nvPr/>
            </p:nvSpPr>
            <p:spPr>
              <a:xfrm>
                <a:off x="6107987" y="5974221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889CD2-50D6-4502-B3F5-F7A35EA5B09A}"/>
                  </a:ext>
                </a:extLst>
              </p:cNvPr>
              <p:cNvCxnSpPr>
                <a:cxnSpLocks/>
                <a:stCxn id="70" idx="3"/>
                <a:endCxn id="71" idx="1"/>
              </p:cNvCxnSpPr>
              <p:nvPr/>
            </p:nvCxnSpPr>
            <p:spPr>
              <a:xfrm>
                <a:off x="5859563" y="624012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4D340BE-2571-44CA-9E41-8E96C0A3ED84}"/>
                  </a:ext>
                </a:extLst>
              </p:cNvPr>
              <p:cNvCxnSpPr>
                <a:cxnSpLocks/>
                <a:stCxn id="66" idx="3"/>
                <a:endCxn id="70" idx="1"/>
              </p:cNvCxnSpPr>
              <p:nvPr/>
            </p:nvCxnSpPr>
            <p:spPr>
              <a:xfrm>
                <a:off x="5030057" y="6240123"/>
                <a:ext cx="283957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09BAA09F-6807-4906-BB45-90EB7C03C2AB}"/>
                  </a:ext>
                </a:extLst>
              </p:cNvPr>
              <p:cNvSpPr/>
              <p:nvPr/>
            </p:nvSpPr>
            <p:spPr>
              <a:xfrm>
                <a:off x="6939812" y="5975636"/>
                <a:ext cx="545550" cy="5318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FU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B37F945-0421-469E-8F71-E3A2AB89B152}"/>
                  </a:ext>
                </a:extLst>
              </p:cNvPr>
              <p:cNvCxnSpPr>
                <a:cxnSpLocks/>
                <a:stCxn id="71" idx="3"/>
                <a:endCxn id="74" idx="1"/>
              </p:cNvCxnSpPr>
              <p:nvPr/>
            </p:nvCxnSpPr>
            <p:spPr>
              <a:xfrm>
                <a:off x="6653536" y="6240123"/>
                <a:ext cx="286277" cy="141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6A460B-656D-4B8F-BA06-0D200A412429}"/>
                  </a:ext>
                </a:extLst>
              </p:cNvPr>
              <p:cNvSpPr/>
              <p:nvPr/>
            </p:nvSpPr>
            <p:spPr>
              <a:xfrm>
                <a:off x="7733785" y="5974221"/>
                <a:ext cx="545550" cy="5318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PR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B3319C4A-A704-48C8-B08D-7027EBEF0F78}"/>
                  </a:ext>
                </a:extLst>
              </p:cNvPr>
              <p:cNvCxnSpPr>
                <a:cxnSpLocks/>
                <a:endCxn id="76" idx="1"/>
              </p:cNvCxnSpPr>
              <p:nvPr/>
            </p:nvCxnSpPr>
            <p:spPr>
              <a:xfrm>
                <a:off x="7485361" y="6240123"/>
                <a:ext cx="24842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686E78-9E9F-40E6-8672-A5EFA8FF8E29}"/>
                </a:ext>
              </a:extLst>
            </p:cNvPr>
            <p:cNvSpPr txBox="1"/>
            <p:nvPr/>
          </p:nvSpPr>
          <p:spPr>
            <a:xfrm>
              <a:off x="1763919" y="5920593"/>
              <a:ext cx="1077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LANE 3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00DDB-38CF-4DFF-B13C-9346B09B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19</a:t>
            </a:fld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6C29478-946E-49FF-A1A4-D5A2E4DDE081}"/>
              </a:ext>
            </a:extLst>
          </p:cNvPr>
          <p:cNvSpPr/>
          <p:nvPr/>
        </p:nvSpPr>
        <p:spPr>
          <a:xfrm>
            <a:off x="1561392" y="3798322"/>
            <a:ext cx="1398552" cy="1240164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762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365460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7996592-C368-4EE3-947B-D3FDCA1D47B7}"/>
              </a:ext>
            </a:extLst>
          </p:cNvPr>
          <p:cNvSpPr/>
          <p:nvPr/>
        </p:nvSpPr>
        <p:spPr>
          <a:xfrm>
            <a:off x="3310645" y="4110823"/>
            <a:ext cx="524212" cy="5611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Managing networks is hard!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20F5BDA-0BED-C846-B237-CCDE01FAC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1" y="5337825"/>
            <a:ext cx="1276970" cy="1276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2D40A-DE27-7C41-A821-C56BDA9D8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45" y="5516189"/>
            <a:ext cx="1923084" cy="7096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FFACD53-7E84-3744-A523-1A16300AF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09" y="5410976"/>
            <a:ext cx="1049977" cy="10499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489B9D-1C81-1C4F-BCDF-1E992B110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0" y="1776751"/>
            <a:ext cx="6443870" cy="372884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810EA4B-9770-2049-B298-8ADCE2ECD44C}"/>
              </a:ext>
            </a:extLst>
          </p:cNvPr>
          <p:cNvSpPr txBox="1"/>
          <p:nvPr/>
        </p:nvSpPr>
        <p:spPr>
          <a:xfrm>
            <a:off x="8443058" y="2067581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Cloud Computing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6" name="Graphic 55" descr="Cloud">
            <a:extLst>
              <a:ext uri="{FF2B5EF4-FFF2-40B4-BE49-F238E27FC236}">
                <a16:creationId xmlns:a16="http://schemas.microsoft.com/office/drawing/2014/main" id="{53C10C86-CB34-5940-9431-47A6322B0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8168" y="1836771"/>
            <a:ext cx="914400" cy="914400"/>
          </a:xfrm>
          <a:prstGeom prst="rect">
            <a:avLst/>
          </a:prstGeom>
        </p:spPr>
      </p:pic>
      <p:pic>
        <p:nvPicPr>
          <p:cNvPr id="58" name="Graphic 57" descr="Network">
            <a:extLst>
              <a:ext uri="{FF2B5EF4-FFF2-40B4-BE49-F238E27FC236}">
                <a16:creationId xmlns:a16="http://schemas.microsoft.com/office/drawing/2014/main" id="{35C5F4D2-8E96-5A45-BFBA-5BF5D1C1AB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8168" y="3033111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CE5C003-D604-4342-80F1-E9FE68570272}"/>
              </a:ext>
            </a:extLst>
          </p:cNvPr>
          <p:cNvSpPr txBox="1"/>
          <p:nvPr/>
        </p:nvSpPr>
        <p:spPr>
          <a:xfrm>
            <a:off x="8443058" y="3263921"/>
            <a:ext cx="3487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+mj-lt"/>
              </a:rPr>
              <a:t>Internet of Things (IoT)</a:t>
            </a:r>
            <a:endParaRPr lang="en-US" sz="20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69" name="Graphic 68" descr="Sunglasses">
            <a:extLst>
              <a:ext uri="{FF2B5EF4-FFF2-40B4-BE49-F238E27FC236}">
                <a16:creationId xmlns:a16="http://schemas.microsoft.com/office/drawing/2014/main" id="{DEC151FD-0B90-244A-88E1-994C68F94C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8168" y="4307412"/>
            <a:ext cx="914400" cy="9144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007F951-CFEF-0D4C-9790-BD4D0187ED1E}"/>
              </a:ext>
            </a:extLst>
          </p:cNvPr>
          <p:cNvSpPr txBox="1"/>
          <p:nvPr/>
        </p:nvSpPr>
        <p:spPr>
          <a:xfrm>
            <a:off x="8458298" y="4287559"/>
            <a:ext cx="3519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Augmented and Virtual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Reality (AR/VR)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4" name="Lightning Bolt 73">
            <a:extLst>
              <a:ext uri="{FF2B5EF4-FFF2-40B4-BE49-F238E27FC236}">
                <a16:creationId xmlns:a16="http://schemas.microsoft.com/office/drawing/2014/main" id="{D6326277-66D0-B34C-9279-E40832BA2B0D}"/>
              </a:ext>
            </a:extLst>
          </p:cNvPr>
          <p:cNvSpPr/>
          <p:nvPr/>
        </p:nvSpPr>
        <p:spPr>
          <a:xfrm>
            <a:off x="2636520" y="2314302"/>
            <a:ext cx="2118360" cy="240792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14C36-F96D-4AC1-9DDD-F25FF502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Reduction network condenses vectors to scalars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640D-6DB1-4A8E-ADA5-7DDFE26B8CC2}"/>
              </a:ext>
            </a:extLst>
          </p:cNvPr>
          <p:cNvSpPr txBox="1"/>
          <p:nvPr/>
        </p:nvSpPr>
        <p:spPr>
          <a:xfrm>
            <a:off x="2115127" y="277061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1ACFD1-F9FF-49EA-99D9-8F2AF65D0EE6}"/>
              </a:ext>
            </a:extLst>
          </p:cNvPr>
          <p:cNvSpPr txBox="1"/>
          <p:nvPr/>
        </p:nvSpPr>
        <p:spPr>
          <a:xfrm>
            <a:off x="2115318" y="349227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5BDBBF-9388-4452-A5FE-AD6421865A9A}"/>
              </a:ext>
            </a:extLst>
          </p:cNvPr>
          <p:cNvSpPr txBox="1"/>
          <p:nvPr/>
        </p:nvSpPr>
        <p:spPr>
          <a:xfrm>
            <a:off x="2117246" y="421183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2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F0BCDE7-9BD2-460D-A366-0A62B7CF3430}"/>
              </a:ext>
            </a:extLst>
          </p:cNvPr>
          <p:cNvSpPr/>
          <p:nvPr/>
        </p:nvSpPr>
        <p:spPr>
          <a:xfrm rot="5400000">
            <a:off x="4578265" y="1673747"/>
            <a:ext cx="250926" cy="1339522"/>
          </a:xfrm>
          <a:prstGeom prst="lef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3EF4-0FB7-4A94-A241-163C90F2C96A}"/>
              </a:ext>
            </a:extLst>
          </p:cNvPr>
          <p:cNvSpPr txBox="1"/>
          <p:nvPr/>
        </p:nvSpPr>
        <p:spPr>
          <a:xfrm>
            <a:off x="4130233" y="1662828"/>
            <a:ext cx="120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STAGE 0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AC868BBA-493D-48D2-9E7A-23D36AA16A57}"/>
              </a:ext>
            </a:extLst>
          </p:cNvPr>
          <p:cNvSpPr/>
          <p:nvPr/>
        </p:nvSpPr>
        <p:spPr>
          <a:xfrm rot="5400000">
            <a:off x="6201745" y="1664389"/>
            <a:ext cx="250926" cy="1339522"/>
          </a:xfrm>
          <a:prstGeom prst="lef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54027C-B655-40B4-B3FB-4B800FCB713E}"/>
              </a:ext>
            </a:extLst>
          </p:cNvPr>
          <p:cNvSpPr txBox="1"/>
          <p:nvPr/>
        </p:nvSpPr>
        <p:spPr>
          <a:xfrm>
            <a:off x="5753713" y="1653470"/>
            <a:ext cx="120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STAGE 1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6471CE77-C1CA-4976-AB12-CCCAA0C99255}"/>
              </a:ext>
            </a:extLst>
          </p:cNvPr>
          <p:cNvSpPr/>
          <p:nvPr/>
        </p:nvSpPr>
        <p:spPr>
          <a:xfrm rot="5400000">
            <a:off x="7833565" y="1677409"/>
            <a:ext cx="250926" cy="1339522"/>
          </a:xfrm>
          <a:prstGeom prst="lef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DFE8C1-7DCF-4F51-8BF2-3C71AC825F6F}"/>
              </a:ext>
            </a:extLst>
          </p:cNvPr>
          <p:cNvSpPr txBox="1"/>
          <p:nvPr/>
        </p:nvSpPr>
        <p:spPr>
          <a:xfrm>
            <a:off x="7385533" y="1666490"/>
            <a:ext cx="120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STAGE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96B795-362F-4F08-BCAE-49B9C71D9191}"/>
              </a:ext>
            </a:extLst>
          </p:cNvPr>
          <p:cNvGrpSpPr/>
          <p:nvPr/>
        </p:nvGrpSpPr>
        <p:grpSpPr>
          <a:xfrm>
            <a:off x="3465441" y="2602167"/>
            <a:ext cx="5691082" cy="3029346"/>
            <a:chOff x="3110189" y="3683965"/>
            <a:chExt cx="5691082" cy="302934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A458753-66B8-45C1-991B-F07C16A5A956}"/>
                </a:ext>
              </a:extLst>
            </p:cNvPr>
            <p:cNvSpPr/>
            <p:nvPr/>
          </p:nvSpPr>
          <p:spPr>
            <a:xfrm>
              <a:off x="3503339" y="3683965"/>
              <a:ext cx="4933717" cy="302934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3BD9AA1-1B19-4527-A464-67CD9A50F58A}"/>
                </a:ext>
              </a:extLst>
            </p:cNvPr>
            <p:cNvSpPr/>
            <p:nvPr/>
          </p:nvSpPr>
          <p:spPr>
            <a:xfrm>
              <a:off x="3669701" y="3829163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1B55E4A2-F62E-40C5-AEEC-8A391E2F797E}"/>
                </a:ext>
              </a:extLst>
            </p:cNvPr>
            <p:cNvSpPr/>
            <p:nvPr/>
          </p:nvSpPr>
          <p:spPr>
            <a:xfrm>
              <a:off x="4463673" y="3829163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369C8CF-4D0E-4BAA-9129-018B1A48C63B}"/>
                </a:ext>
              </a:extLst>
            </p:cNvPr>
            <p:cNvCxnSpPr>
              <a:cxnSpLocks/>
              <a:stCxn id="111" idx="3"/>
              <a:endCxn id="112" idx="1"/>
            </p:cNvCxnSpPr>
            <p:nvPr/>
          </p:nvCxnSpPr>
          <p:spPr>
            <a:xfrm>
              <a:off x="4215251" y="4095064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05823FE-E890-42A1-A966-CEAD4C7E98F7}"/>
                </a:ext>
              </a:extLst>
            </p:cNvPr>
            <p:cNvCxnSpPr>
              <a:cxnSpLocks/>
              <a:endCxn id="111" idx="1"/>
            </p:cNvCxnSpPr>
            <p:nvPr/>
          </p:nvCxnSpPr>
          <p:spPr>
            <a:xfrm>
              <a:off x="3110189" y="4095064"/>
              <a:ext cx="55951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48643AD-597E-4FBB-B647-ED936582BD32}"/>
                </a:ext>
              </a:extLst>
            </p:cNvPr>
            <p:cNvCxnSpPr>
              <a:cxnSpLocks/>
            </p:cNvCxnSpPr>
            <p:nvPr/>
          </p:nvCxnSpPr>
          <p:spPr>
            <a:xfrm>
              <a:off x="8270320" y="4095064"/>
              <a:ext cx="51011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46372424-BF79-45AB-92B9-BE2D38732BC2}"/>
                </a:ext>
              </a:extLst>
            </p:cNvPr>
            <p:cNvSpPr/>
            <p:nvPr/>
          </p:nvSpPr>
          <p:spPr>
            <a:xfrm>
              <a:off x="5293181" y="3829163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38569E07-A30B-4702-8F8D-5B085F03E5C0}"/>
                </a:ext>
              </a:extLst>
            </p:cNvPr>
            <p:cNvSpPr/>
            <p:nvPr/>
          </p:nvSpPr>
          <p:spPr>
            <a:xfrm>
              <a:off x="6087152" y="3829163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2690C21-833E-4B84-9E23-ED65554359D2}"/>
                </a:ext>
              </a:extLst>
            </p:cNvPr>
            <p:cNvCxnSpPr>
              <a:cxnSpLocks/>
              <a:stCxn id="116" idx="3"/>
              <a:endCxn id="117" idx="1"/>
            </p:cNvCxnSpPr>
            <p:nvPr/>
          </p:nvCxnSpPr>
          <p:spPr>
            <a:xfrm>
              <a:off x="5838730" y="4095064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936731E-C47B-4861-AEB0-4AB833E64B03}"/>
                </a:ext>
              </a:extLst>
            </p:cNvPr>
            <p:cNvCxnSpPr>
              <a:cxnSpLocks/>
              <a:stCxn id="112" idx="3"/>
              <a:endCxn id="116" idx="1"/>
            </p:cNvCxnSpPr>
            <p:nvPr/>
          </p:nvCxnSpPr>
          <p:spPr>
            <a:xfrm>
              <a:off x="5009223" y="4095064"/>
              <a:ext cx="28395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89829C8D-6C0A-4FF7-BE31-90A9A75898B9}"/>
                </a:ext>
              </a:extLst>
            </p:cNvPr>
            <p:cNvSpPr/>
            <p:nvPr/>
          </p:nvSpPr>
          <p:spPr>
            <a:xfrm>
              <a:off x="6918979" y="3830579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1B4A1EF-C5E0-4259-AB17-52FDA22288F7}"/>
                </a:ext>
              </a:extLst>
            </p:cNvPr>
            <p:cNvCxnSpPr>
              <a:cxnSpLocks/>
              <a:stCxn id="117" idx="3"/>
              <a:endCxn id="120" idx="1"/>
            </p:cNvCxnSpPr>
            <p:nvPr/>
          </p:nvCxnSpPr>
          <p:spPr>
            <a:xfrm>
              <a:off x="6632702" y="4095064"/>
              <a:ext cx="286277" cy="141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EF1421C-936D-434A-BF52-9AE639E975A8}"/>
                </a:ext>
              </a:extLst>
            </p:cNvPr>
            <p:cNvSpPr/>
            <p:nvPr/>
          </p:nvSpPr>
          <p:spPr>
            <a:xfrm>
              <a:off x="3678716" y="4544182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DF6CA1C-BFC0-46E5-8F5E-6035BE59FE5D}"/>
                </a:ext>
              </a:extLst>
            </p:cNvPr>
            <p:cNvSpPr/>
            <p:nvPr/>
          </p:nvSpPr>
          <p:spPr>
            <a:xfrm>
              <a:off x="4472689" y="4544182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ADBFDFD-BDAB-4E66-B09A-BDA545E31FC9}"/>
                </a:ext>
              </a:extLst>
            </p:cNvPr>
            <p:cNvCxnSpPr>
              <a:cxnSpLocks/>
              <a:stCxn id="122" idx="3"/>
              <a:endCxn id="123" idx="1"/>
            </p:cNvCxnSpPr>
            <p:nvPr/>
          </p:nvCxnSpPr>
          <p:spPr>
            <a:xfrm>
              <a:off x="4224266" y="481008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A5EA2C2-4144-43EE-806B-ED80272DF513}"/>
                </a:ext>
              </a:extLst>
            </p:cNvPr>
            <p:cNvCxnSpPr>
              <a:cxnSpLocks/>
              <a:endCxn id="122" idx="1"/>
            </p:cNvCxnSpPr>
            <p:nvPr/>
          </p:nvCxnSpPr>
          <p:spPr>
            <a:xfrm>
              <a:off x="3119203" y="4810083"/>
              <a:ext cx="55951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42A3C30-1BE6-4745-BBD9-CA6CC0426EE0}"/>
                </a:ext>
              </a:extLst>
            </p:cNvPr>
            <p:cNvCxnSpPr>
              <a:cxnSpLocks/>
            </p:cNvCxnSpPr>
            <p:nvPr/>
          </p:nvCxnSpPr>
          <p:spPr>
            <a:xfrm>
              <a:off x="8279335" y="4810082"/>
              <a:ext cx="51011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06648F4-329E-4EEF-900E-B1A16F74B9EF}"/>
                </a:ext>
              </a:extLst>
            </p:cNvPr>
            <p:cNvSpPr/>
            <p:nvPr/>
          </p:nvSpPr>
          <p:spPr>
            <a:xfrm>
              <a:off x="5302195" y="4544182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AC6B61C3-7D47-4096-95FD-92581CEB7838}"/>
                </a:ext>
              </a:extLst>
            </p:cNvPr>
            <p:cNvSpPr/>
            <p:nvPr/>
          </p:nvSpPr>
          <p:spPr>
            <a:xfrm>
              <a:off x="6096168" y="4544182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E993C03-1CBB-454C-A897-0BB0086BB9E6}"/>
                </a:ext>
              </a:extLst>
            </p:cNvPr>
            <p:cNvCxnSpPr>
              <a:cxnSpLocks/>
              <a:stCxn id="127" idx="3"/>
              <a:endCxn id="128" idx="1"/>
            </p:cNvCxnSpPr>
            <p:nvPr/>
          </p:nvCxnSpPr>
          <p:spPr>
            <a:xfrm>
              <a:off x="5847745" y="481008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0665A10-CE12-46EB-9DB2-45B51FDC301A}"/>
                </a:ext>
              </a:extLst>
            </p:cNvPr>
            <p:cNvCxnSpPr>
              <a:cxnSpLocks/>
              <a:stCxn id="123" idx="3"/>
              <a:endCxn id="127" idx="1"/>
            </p:cNvCxnSpPr>
            <p:nvPr/>
          </p:nvCxnSpPr>
          <p:spPr>
            <a:xfrm>
              <a:off x="5018238" y="4810083"/>
              <a:ext cx="28395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DA2DDB97-7E83-43FF-9FFB-C01ED6B50B10}"/>
                </a:ext>
              </a:extLst>
            </p:cNvPr>
            <p:cNvSpPr/>
            <p:nvPr/>
          </p:nvSpPr>
          <p:spPr>
            <a:xfrm>
              <a:off x="6927995" y="4545597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B5EFDCB-C3AB-4790-91AE-66E01C0970BA}"/>
                </a:ext>
              </a:extLst>
            </p:cNvPr>
            <p:cNvCxnSpPr>
              <a:cxnSpLocks/>
              <a:stCxn id="128" idx="3"/>
              <a:endCxn id="131" idx="1"/>
            </p:cNvCxnSpPr>
            <p:nvPr/>
          </p:nvCxnSpPr>
          <p:spPr>
            <a:xfrm>
              <a:off x="6641717" y="4810083"/>
              <a:ext cx="286277" cy="141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91DD48A-D710-46A9-B4BB-EB921E8FB8A7}"/>
                </a:ext>
              </a:extLst>
            </p:cNvPr>
            <p:cNvCxnSpPr>
              <a:cxnSpLocks/>
              <a:stCxn id="123" idx="3"/>
              <a:endCxn id="116" idx="1"/>
            </p:cNvCxnSpPr>
            <p:nvPr/>
          </p:nvCxnSpPr>
          <p:spPr>
            <a:xfrm flipV="1">
              <a:off x="5018238" y="4095064"/>
              <a:ext cx="274942" cy="715019"/>
            </a:xfrm>
            <a:prstGeom prst="straightConnector1">
              <a:avLst/>
            </a:prstGeom>
            <a:ln w="38100">
              <a:solidFill>
                <a:srgbClr val="D90B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C93EA3D-6BA9-4A97-B759-462160A2E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5854" y="4095065"/>
              <a:ext cx="0" cy="1436567"/>
            </a:xfrm>
            <a:prstGeom prst="straightConnector1">
              <a:avLst/>
            </a:prstGeom>
            <a:ln w="38100">
              <a:solidFill>
                <a:srgbClr val="D90B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03DCB33-D196-4D20-AD0D-69F0A8E340AA}"/>
                </a:ext>
              </a:extLst>
            </p:cNvPr>
            <p:cNvSpPr/>
            <p:nvPr/>
          </p:nvSpPr>
          <p:spPr>
            <a:xfrm>
              <a:off x="3684738" y="5265731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54B5344-43D3-4264-9A00-9B7B22BDBC1D}"/>
                </a:ext>
              </a:extLst>
            </p:cNvPr>
            <p:cNvSpPr/>
            <p:nvPr/>
          </p:nvSpPr>
          <p:spPr>
            <a:xfrm>
              <a:off x="4478710" y="5265731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588FC56-5322-4DC3-9911-356C02A72FA1}"/>
                </a:ext>
              </a:extLst>
            </p:cNvPr>
            <p:cNvCxnSpPr>
              <a:cxnSpLocks/>
              <a:stCxn id="137" idx="3"/>
              <a:endCxn id="138" idx="1"/>
            </p:cNvCxnSpPr>
            <p:nvPr/>
          </p:nvCxnSpPr>
          <p:spPr>
            <a:xfrm>
              <a:off x="4230287" y="553163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2798CF6-440F-436C-B7B2-7C3011B27579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3125225" y="5531632"/>
              <a:ext cx="55951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03B8C6-D8C3-4F8E-8474-CA323C5CCE03}"/>
                </a:ext>
              </a:extLst>
            </p:cNvPr>
            <p:cNvCxnSpPr>
              <a:cxnSpLocks/>
            </p:cNvCxnSpPr>
            <p:nvPr/>
          </p:nvCxnSpPr>
          <p:spPr>
            <a:xfrm>
              <a:off x="8285357" y="5531632"/>
              <a:ext cx="51011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99DA296-A3CE-423B-9232-4F98BC2E766E}"/>
                </a:ext>
              </a:extLst>
            </p:cNvPr>
            <p:cNvSpPr/>
            <p:nvPr/>
          </p:nvSpPr>
          <p:spPr>
            <a:xfrm>
              <a:off x="5308217" y="5265731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FEBD113-E4C0-4770-9D3F-C84CC53328DB}"/>
                </a:ext>
              </a:extLst>
            </p:cNvPr>
            <p:cNvSpPr/>
            <p:nvPr/>
          </p:nvSpPr>
          <p:spPr>
            <a:xfrm>
              <a:off x="6102190" y="5265731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D0692F5-901D-4D9D-94EF-6164B17797EA}"/>
                </a:ext>
              </a:extLst>
            </p:cNvPr>
            <p:cNvCxnSpPr>
              <a:cxnSpLocks/>
              <a:stCxn id="142" idx="3"/>
              <a:endCxn id="143" idx="1"/>
            </p:cNvCxnSpPr>
            <p:nvPr/>
          </p:nvCxnSpPr>
          <p:spPr>
            <a:xfrm>
              <a:off x="5853766" y="553163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AE74078-B42F-446E-A64C-5EA786A9C837}"/>
                </a:ext>
              </a:extLst>
            </p:cNvPr>
            <p:cNvCxnSpPr>
              <a:cxnSpLocks/>
              <a:stCxn id="138" idx="3"/>
              <a:endCxn id="142" idx="1"/>
            </p:cNvCxnSpPr>
            <p:nvPr/>
          </p:nvCxnSpPr>
          <p:spPr>
            <a:xfrm>
              <a:off x="5024260" y="5531633"/>
              <a:ext cx="28395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316B15C-9B6D-45B3-AD16-31917799CC36}"/>
                </a:ext>
              </a:extLst>
            </p:cNvPr>
            <p:cNvSpPr/>
            <p:nvPr/>
          </p:nvSpPr>
          <p:spPr>
            <a:xfrm>
              <a:off x="6934015" y="5267146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1B5A618-0C59-43EB-8FA5-6293A6EE4ACE}"/>
                </a:ext>
              </a:extLst>
            </p:cNvPr>
            <p:cNvCxnSpPr>
              <a:cxnSpLocks/>
              <a:stCxn id="143" idx="3"/>
              <a:endCxn id="146" idx="1"/>
            </p:cNvCxnSpPr>
            <p:nvPr/>
          </p:nvCxnSpPr>
          <p:spPr>
            <a:xfrm>
              <a:off x="6647739" y="5531633"/>
              <a:ext cx="286277" cy="141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1665417-78F2-47C7-9199-510DEACF692F}"/>
                </a:ext>
              </a:extLst>
            </p:cNvPr>
            <p:cNvSpPr/>
            <p:nvPr/>
          </p:nvSpPr>
          <p:spPr>
            <a:xfrm>
              <a:off x="7712950" y="3829163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77A8090-EFFB-4E28-9623-B09A4603F87C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7464528" y="4095064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9BB012A-15CE-4093-B90E-05CE561639E9}"/>
                </a:ext>
              </a:extLst>
            </p:cNvPr>
            <p:cNvSpPr/>
            <p:nvPr/>
          </p:nvSpPr>
          <p:spPr>
            <a:xfrm>
              <a:off x="7721966" y="4544182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F1568AB-0F00-4877-A942-03BFF85B8D28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7473543" y="481008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4983446-3980-4ADA-9F40-9EBAC71C3371}"/>
                </a:ext>
              </a:extLst>
            </p:cNvPr>
            <p:cNvSpPr/>
            <p:nvPr/>
          </p:nvSpPr>
          <p:spPr>
            <a:xfrm>
              <a:off x="7727988" y="5265731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457776-71FD-4EC0-ADC9-090F270E86F4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7479564" y="553163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F8BB370-554D-4FFC-85D5-C3C9ADF8D7D9}"/>
                </a:ext>
              </a:extLst>
            </p:cNvPr>
            <p:cNvSpPr/>
            <p:nvPr/>
          </p:nvSpPr>
          <p:spPr>
            <a:xfrm>
              <a:off x="3690535" y="5974221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FC3F970-323E-4F75-94A7-94B9B2650C6D}"/>
                </a:ext>
              </a:extLst>
            </p:cNvPr>
            <p:cNvSpPr/>
            <p:nvPr/>
          </p:nvSpPr>
          <p:spPr>
            <a:xfrm>
              <a:off x="4484507" y="5974221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C05F9F5-65AD-4495-BA4E-5E6770644CF0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4236084" y="624012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61FFEBC-0826-4470-A952-36D686AB57BE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3131022" y="6240122"/>
              <a:ext cx="55951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9F327F-BC99-4A6C-BBC8-A563626DD47B}"/>
                </a:ext>
              </a:extLst>
            </p:cNvPr>
            <p:cNvCxnSpPr>
              <a:cxnSpLocks/>
            </p:cNvCxnSpPr>
            <p:nvPr/>
          </p:nvCxnSpPr>
          <p:spPr>
            <a:xfrm>
              <a:off x="8291154" y="6240122"/>
              <a:ext cx="51011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E559DFF-9D9B-43FD-9DA6-CF04080B9F5A}"/>
                </a:ext>
              </a:extLst>
            </p:cNvPr>
            <p:cNvSpPr/>
            <p:nvPr/>
          </p:nvSpPr>
          <p:spPr>
            <a:xfrm>
              <a:off x="5314014" y="5974221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4D3046C-9FD8-440A-8FAB-91BF902C721B}"/>
                </a:ext>
              </a:extLst>
            </p:cNvPr>
            <p:cNvSpPr/>
            <p:nvPr/>
          </p:nvSpPr>
          <p:spPr>
            <a:xfrm>
              <a:off x="6107987" y="5974221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889CD2-50D6-4502-B3F5-F7A35EA5B09A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5859563" y="624012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4D340BE-2571-44CA-9E41-8E96C0A3ED84}"/>
                </a:ext>
              </a:extLst>
            </p:cNvPr>
            <p:cNvCxnSpPr>
              <a:cxnSpLocks/>
              <a:stCxn id="66" idx="3"/>
              <a:endCxn id="70" idx="1"/>
            </p:cNvCxnSpPr>
            <p:nvPr/>
          </p:nvCxnSpPr>
          <p:spPr>
            <a:xfrm>
              <a:off x="5030057" y="6240123"/>
              <a:ext cx="28395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BAA09F-6807-4906-BB45-90EB7C03C2AB}"/>
                </a:ext>
              </a:extLst>
            </p:cNvPr>
            <p:cNvSpPr/>
            <p:nvPr/>
          </p:nvSpPr>
          <p:spPr>
            <a:xfrm>
              <a:off x="6939812" y="5975636"/>
              <a:ext cx="545550" cy="5318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37F945-0421-469E-8F71-E3A2AB89B152}"/>
                </a:ext>
              </a:extLst>
            </p:cNvPr>
            <p:cNvCxnSpPr>
              <a:cxnSpLocks/>
              <a:stCxn id="71" idx="3"/>
              <a:endCxn id="74" idx="1"/>
            </p:cNvCxnSpPr>
            <p:nvPr/>
          </p:nvCxnSpPr>
          <p:spPr>
            <a:xfrm>
              <a:off x="6653536" y="6240123"/>
              <a:ext cx="286277" cy="141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66A460B-656D-4B8F-BA06-0D200A412429}"/>
                </a:ext>
              </a:extLst>
            </p:cNvPr>
            <p:cNvSpPr/>
            <p:nvPr/>
          </p:nvSpPr>
          <p:spPr>
            <a:xfrm>
              <a:off x="7733785" y="5974221"/>
              <a:ext cx="545550" cy="5318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3319C4A-A704-48C8-B08D-7027EBEF0F78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7485361" y="6240123"/>
              <a:ext cx="248423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FD518BD-4ED4-4B5F-8AD3-E378BD1E7D28}"/>
                </a:ext>
              </a:extLst>
            </p:cNvPr>
            <p:cNvCxnSpPr>
              <a:cxnSpLocks/>
              <a:stCxn id="66" idx="3"/>
              <a:endCxn id="142" idx="1"/>
            </p:cNvCxnSpPr>
            <p:nvPr/>
          </p:nvCxnSpPr>
          <p:spPr>
            <a:xfrm flipV="1">
              <a:off x="5030057" y="5531632"/>
              <a:ext cx="278160" cy="708490"/>
            </a:xfrm>
            <a:prstGeom prst="straightConnector1">
              <a:avLst/>
            </a:prstGeom>
            <a:ln w="38100">
              <a:solidFill>
                <a:srgbClr val="D90B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3686E78-9E9F-40E6-8672-A5EFA8FF8E29}"/>
              </a:ext>
            </a:extLst>
          </p:cNvPr>
          <p:cNvSpPr txBox="1"/>
          <p:nvPr/>
        </p:nvSpPr>
        <p:spPr>
          <a:xfrm>
            <a:off x="2119171" y="490824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439C4-C918-453D-B97C-3EAD0C4C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8D408F-033B-4487-B1DC-8CB586BDDE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Taurus: An Intelligent Data Plane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A5EAED-8053-4F11-89E5-D19913B13A1C}"/>
              </a:ext>
            </a:extLst>
          </p:cNvPr>
          <p:cNvGrpSpPr/>
          <p:nvPr/>
        </p:nvGrpSpPr>
        <p:grpSpPr>
          <a:xfrm>
            <a:off x="198359" y="2226579"/>
            <a:ext cx="11764088" cy="2286536"/>
            <a:chOff x="198359" y="990064"/>
            <a:chExt cx="11764088" cy="228653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F100A8C-BBAD-0A41-B2DE-28D36DA2E422}"/>
                </a:ext>
              </a:extLst>
            </p:cNvPr>
            <p:cNvSpPr/>
            <p:nvPr/>
          </p:nvSpPr>
          <p:spPr>
            <a:xfrm>
              <a:off x="1585636" y="1687830"/>
              <a:ext cx="9020728" cy="1588770"/>
            </a:xfrm>
            <a:prstGeom prst="roundRect">
              <a:avLst>
                <a:gd name="adj" fmla="val 1444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53C8C8-A1C8-954D-A026-FBFC87390E05}"/>
                </a:ext>
              </a:extLst>
            </p:cNvPr>
            <p:cNvSpPr/>
            <p:nvPr/>
          </p:nvSpPr>
          <p:spPr>
            <a:xfrm>
              <a:off x="3703160" y="1784748"/>
              <a:ext cx="1578956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8C9B7B-5C2F-1E46-8284-AA6D11189EB6}"/>
                </a:ext>
              </a:extLst>
            </p:cNvPr>
            <p:cNvSpPr/>
            <p:nvPr/>
          </p:nvSpPr>
          <p:spPr>
            <a:xfrm>
              <a:off x="1821126" y="1784748"/>
              <a:ext cx="1760220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208E4B-5186-0F4B-BA27-B1886387A4C5}"/>
                </a:ext>
              </a:extLst>
            </p:cNvPr>
            <p:cNvGrpSpPr/>
            <p:nvPr/>
          </p:nvGrpSpPr>
          <p:grpSpPr>
            <a:xfrm>
              <a:off x="1999546" y="1900141"/>
              <a:ext cx="1335730" cy="1164147"/>
              <a:chOff x="1580826" y="4495800"/>
              <a:chExt cx="4896174" cy="4495800"/>
            </a:xfrm>
          </p:grpSpPr>
          <p:sp>
            <p:nvSpPr>
              <p:cNvPr id="15" name="Rectangle: Rounded Corners 3">
                <a:extLst>
                  <a:ext uri="{FF2B5EF4-FFF2-40B4-BE49-F238E27FC236}">
                    <a16:creationId xmlns:a16="http://schemas.microsoft.com/office/drawing/2014/main" id="{13B53921-5A83-0F4B-B6F3-E9E330E37DD6}"/>
                  </a:ext>
                </a:extLst>
              </p:cNvPr>
              <p:cNvSpPr/>
              <p:nvPr/>
            </p:nvSpPr>
            <p:spPr>
              <a:xfrm>
                <a:off x="2362200" y="4495800"/>
                <a:ext cx="1905000" cy="144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id="{FE879E62-176E-3740-9BE8-17BA50053521}"/>
                  </a:ext>
                </a:extLst>
              </p:cNvPr>
              <p:cNvSpPr/>
              <p:nvPr/>
            </p:nvSpPr>
            <p:spPr>
              <a:xfrm>
                <a:off x="4572000" y="6274777"/>
                <a:ext cx="1905000" cy="144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: Rounded Corners 5">
                <a:extLst>
                  <a:ext uri="{FF2B5EF4-FFF2-40B4-BE49-F238E27FC236}">
                    <a16:creationId xmlns:a16="http://schemas.microsoft.com/office/drawing/2014/main" id="{94288E78-FEB8-8B40-AA9C-03F36D4112F6}"/>
                  </a:ext>
                </a:extLst>
              </p:cNvPr>
              <p:cNvSpPr/>
              <p:nvPr/>
            </p:nvSpPr>
            <p:spPr>
              <a:xfrm>
                <a:off x="1580826" y="7543799"/>
                <a:ext cx="2152974" cy="14478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or: Curved 7">
                <a:extLst>
                  <a:ext uri="{FF2B5EF4-FFF2-40B4-BE49-F238E27FC236}">
                    <a16:creationId xmlns:a16="http://schemas.microsoft.com/office/drawing/2014/main" id="{E157A3B3-54F1-384A-8DFA-E3A6968AF2CC}"/>
                  </a:ext>
                </a:extLst>
              </p:cNvPr>
              <p:cNvCxnSpPr>
                <a:stCxn id="15" idx="3"/>
                <a:endCxn id="16" idx="0"/>
              </p:cNvCxnSpPr>
              <p:nvPr/>
            </p:nvCxnSpPr>
            <p:spPr>
              <a:xfrm>
                <a:off x="4267200" y="5219700"/>
                <a:ext cx="1257300" cy="1055077"/>
              </a:xfrm>
              <a:prstGeom prst="curvedConnector2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13">
                <a:extLst>
                  <a:ext uri="{FF2B5EF4-FFF2-40B4-BE49-F238E27FC236}">
                    <a16:creationId xmlns:a16="http://schemas.microsoft.com/office/drawing/2014/main" id="{1F62D9BC-508D-2043-88EC-D1F26520646D}"/>
                  </a:ext>
                </a:extLst>
              </p:cNvPr>
              <p:cNvCxnSpPr>
                <a:cxnSpLocks/>
                <a:stCxn id="16" idx="1"/>
                <a:endCxn id="19" idx="3"/>
              </p:cNvCxnSpPr>
              <p:nvPr/>
            </p:nvCxnSpPr>
            <p:spPr>
              <a:xfrm rot="10800000" flipV="1">
                <a:off x="3733800" y="6998679"/>
                <a:ext cx="838199" cy="1269023"/>
              </a:xfrm>
              <a:prstGeom prst="curvedConnector3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F2A465-355D-3545-A453-10CD4147BC18}"/>
                </a:ext>
              </a:extLst>
            </p:cNvPr>
            <p:cNvGrpSpPr/>
            <p:nvPr/>
          </p:nvGrpSpPr>
          <p:grpSpPr>
            <a:xfrm>
              <a:off x="3897641" y="1868307"/>
              <a:ext cx="1218858" cy="1226485"/>
              <a:chOff x="8991600" y="4369777"/>
              <a:chExt cx="3956540" cy="540140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3D190C-9E2F-494A-88F4-1B2D7EA02D4A}"/>
                  </a:ext>
                </a:extLst>
              </p:cNvPr>
              <p:cNvSpPr/>
              <p:nvPr/>
            </p:nvSpPr>
            <p:spPr>
              <a:xfrm>
                <a:off x="8991600" y="4369777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278D6AD7-AC42-0144-BF2F-297AFC4392B5}"/>
                  </a:ext>
                </a:extLst>
              </p:cNvPr>
              <p:cNvSpPr/>
              <p:nvPr/>
            </p:nvSpPr>
            <p:spPr>
              <a:xfrm rot="5400000">
                <a:off x="11469565" y="4482612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33EE7AE-8132-CB49-9646-6D1860F3498B}"/>
                  </a:ext>
                </a:extLst>
              </p:cNvPr>
              <p:cNvSpPr/>
              <p:nvPr/>
            </p:nvSpPr>
            <p:spPr>
              <a:xfrm>
                <a:off x="9009186" y="6286500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56DA8B4B-78CF-7D4F-9417-5FD535440DBC}"/>
                  </a:ext>
                </a:extLst>
              </p:cNvPr>
              <p:cNvSpPr/>
              <p:nvPr/>
            </p:nvSpPr>
            <p:spPr>
              <a:xfrm rot="5400000">
                <a:off x="11487151" y="6399335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ABD76B-FD62-2248-97F8-BB76E43200D4}"/>
                  </a:ext>
                </a:extLst>
              </p:cNvPr>
              <p:cNvSpPr/>
              <p:nvPr/>
            </p:nvSpPr>
            <p:spPr>
              <a:xfrm>
                <a:off x="8991600" y="8197360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56869BD2-9237-EF46-A034-25B58B3E56A9}"/>
                  </a:ext>
                </a:extLst>
              </p:cNvPr>
              <p:cNvSpPr/>
              <p:nvPr/>
            </p:nvSpPr>
            <p:spPr>
              <a:xfrm rot="5400000">
                <a:off x="11469565" y="8310195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F3241F-CD64-5B4D-8C73-DC2FC69A4AEA}"/>
                </a:ext>
              </a:extLst>
            </p:cNvPr>
            <p:cNvSpPr/>
            <p:nvPr/>
          </p:nvSpPr>
          <p:spPr>
            <a:xfrm>
              <a:off x="7098695" y="1784748"/>
              <a:ext cx="1578956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C4EAE4-966F-E141-8B47-69C023B76048}"/>
                </a:ext>
              </a:extLst>
            </p:cNvPr>
            <p:cNvGrpSpPr/>
            <p:nvPr/>
          </p:nvGrpSpPr>
          <p:grpSpPr>
            <a:xfrm>
              <a:off x="7293176" y="1868307"/>
              <a:ext cx="1218858" cy="1226485"/>
              <a:chOff x="8991600" y="4369777"/>
              <a:chExt cx="3956540" cy="540140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7FABEC-258F-DA4F-924E-975D46405A68}"/>
                  </a:ext>
                </a:extLst>
              </p:cNvPr>
              <p:cNvSpPr/>
              <p:nvPr/>
            </p:nvSpPr>
            <p:spPr>
              <a:xfrm>
                <a:off x="8991600" y="4369777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119786E5-9531-0542-8F32-A95DAF998114}"/>
                  </a:ext>
                </a:extLst>
              </p:cNvPr>
              <p:cNvSpPr/>
              <p:nvPr/>
            </p:nvSpPr>
            <p:spPr>
              <a:xfrm rot="5400000">
                <a:off x="11469565" y="4482612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E483B85-8AE7-D345-87A0-DE722C0A5A37}"/>
                  </a:ext>
                </a:extLst>
              </p:cNvPr>
              <p:cNvSpPr/>
              <p:nvPr/>
            </p:nvSpPr>
            <p:spPr>
              <a:xfrm>
                <a:off x="9009186" y="6286500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8EFEEB2D-8F38-5248-86F3-643890D15EB9}"/>
                  </a:ext>
                </a:extLst>
              </p:cNvPr>
              <p:cNvSpPr/>
              <p:nvPr/>
            </p:nvSpPr>
            <p:spPr>
              <a:xfrm rot="5400000">
                <a:off x="11487151" y="6399335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ADB96E-A2F3-F245-8318-C54AFFE39CCF}"/>
                  </a:ext>
                </a:extLst>
              </p:cNvPr>
              <p:cNvSpPr/>
              <p:nvPr/>
            </p:nvSpPr>
            <p:spPr>
              <a:xfrm>
                <a:off x="8991600" y="8197360"/>
                <a:ext cx="2438400" cy="157382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1657841C-B3C6-794B-8340-32F7377404A6}"/>
                  </a:ext>
                </a:extLst>
              </p:cNvPr>
              <p:cNvSpPr/>
              <p:nvPr/>
            </p:nvSpPr>
            <p:spPr>
              <a:xfrm rot="5400000">
                <a:off x="11469565" y="8310195"/>
                <a:ext cx="1573823" cy="1348154"/>
              </a:xfrm>
              <a:prstGeom prst="trapezoid">
                <a:avLst/>
              </a:prstGeom>
              <a:solidFill>
                <a:schemeClr val="accent2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B8FCC6F-4ACD-1047-8F6D-2AB63434CE26}"/>
                </a:ext>
              </a:extLst>
            </p:cNvPr>
            <p:cNvSpPr/>
            <p:nvPr/>
          </p:nvSpPr>
          <p:spPr>
            <a:xfrm>
              <a:off x="8796462" y="1784748"/>
              <a:ext cx="1578956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4574CAB-8B59-6E47-9F60-232A1527BA60}"/>
                </a:ext>
              </a:extLst>
            </p:cNvPr>
            <p:cNvGrpSpPr/>
            <p:nvPr/>
          </p:nvGrpSpPr>
          <p:grpSpPr>
            <a:xfrm>
              <a:off x="8900058" y="2172584"/>
              <a:ext cx="1371764" cy="591152"/>
              <a:chOff x="17754600" y="4897315"/>
              <a:chExt cx="6959975" cy="378948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936D95-1A64-2148-88D6-173DAC7EDBF1}"/>
                  </a:ext>
                </a:extLst>
              </p:cNvPr>
              <p:cNvSpPr/>
              <p:nvPr/>
            </p:nvSpPr>
            <p:spPr>
              <a:xfrm>
                <a:off x="17754600" y="5943600"/>
                <a:ext cx="5867400" cy="2743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1781701-46C6-C942-9B2C-1CFAE8995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6200" y="5943600"/>
                <a:ext cx="0" cy="2743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75273AD-3AD4-014C-8218-9EBE77086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0200" y="5943600"/>
                <a:ext cx="0" cy="2743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B2EEE28-2B54-824B-9553-E9BCC90DD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0" y="5943600"/>
                <a:ext cx="0" cy="2743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Elbow 38">
                <a:extLst>
                  <a:ext uri="{FF2B5EF4-FFF2-40B4-BE49-F238E27FC236}">
                    <a16:creationId xmlns:a16="http://schemas.microsoft.com/office/drawing/2014/main" id="{D3DBC902-1CA8-A748-BADB-B8640EAB8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500" y="4897315"/>
                <a:ext cx="2933700" cy="990600"/>
              </a:xfrm>
              <a:prstGeom prst="bentConnector2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34903BD-02E9-804C-AE24-8C50C3FD2699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23622001" y="7315199"/>
                <a:ext cx="109257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5C4B30-8C2B-3B4A-AFB1-CC3C8CE7F95C}"/>
                </a:ext>
              </a:extLst>
            </p:cNvPr>
            <p:cNvSpPr/>
            <p:nvPr/>
          </p:nvSpPr>
          <p:spPr>
            <a:xfrm>
              <a:off x="5396432" y="1794205"/>
              <a:ext cx="1578956" cy="1394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C01658-2E3D-B144-8B7B-C485EA900065}"/>
                </a:ext>
              </a:extLst>
            </p:cNvPr>
            <p:cNvGrpSpPr/>
            <p:nvPr/>
          </p:nvGrpSpPr>
          <p:grpSpPr>
            <a:xfrm>
              <a:off x="5588078" y="1923249"/>
              <a:ext cx="1189414" cy="1143297"/>
              <a:chOff x="6390445" y="5165401"/>
              <a:chExt cx="785904" cy="685697"/>
            </a:xfrm>
          </p:grpSpPr>
          <p:sp>
            <p:nvSpPr>
              <p:cNvPr id="57" name="Rectangle: Rounded Corners 110">
                <a:extLst>
                  <a:ext uri="{FF2B5EF4-FFF2-40B4-BE49-F238E27FC236}">
                    <a16:creationId xmlns:a16="http://schemas.microsoft.com/office/drawing/2014/main" id="{F8679E26-85E4-7B4D-A67F-F22885280B5D}"/>
                  </a:ext>
                </a:extLst>
              </p:cNvPr>
              <p:cNvSpPr/>
              <p:nvPr/>
            </p:nvSpPr>
            <p:spPr>
              <a:xfrm>
                <a:off x="6390445" y="5165401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8" name="Rectangle: Rounded Corners 111">
                <a:extLst>
                  <a:ext uri="{FF2B5EF4-FFF2-40B4-BE49-F238E27FC236}">
                    <a16:creationId xmlns:a16="http://schemas.microsoft.com/office/drawing/2014/main" id="{F9B9BBD0-0273-9F46-8333-2797795BF20F}"/>
                  </a:ext>
                </a:extLst>
              </p:cNvPr>
              <p:cNvSpPr/>
              <p:nvPr/>
            </p:nvSpPr>
            <p:spPr>
              <a:xfrm>
                <a:off x="6672147" y="5166796"/>
                <a:ext cx="218107" cy="1934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9" name="Rectangle: Rounded Corners 112">
                <a:extLst>
                  <a:ext uri="{FF2B5EF4-FFF2-40B4-BE49-F238E27FC236}">
                    <a16:creationId xmlns:a16="http://schemas.microsoft.com/office/drawing/2014/main" id="{E8A79482-9A15-9041-80FC-30FB5FFDB9C0}"/>
                  </a:ext>
                </a:extLst>
              </p:cNvPr>
              <p:cNvSpPr/>
              <p:nvPr/>
            </p:nvSpPr>
            <p:spPr>
              <a:xfrm>
                <a:off x="6958242" y="5165401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0" name="Rectangle: Rounded Corners 113">
                <a:extLst>
                  <a:ext uri="{FF2B5EF4-FFF2-40B4-BE49-F238E27FC236}">
                    <a16:creationId xmlns:a16="http://schemas.microsoft.com/office/drawing/2014/main" id="{AE87CEDB-2C34-B64E-B4A1-C6970A63156E}"/>
                  </a:ext>
                </a:extLst>
              </p:cNvPr>
              <p:cNvSpPr/>
              <p:nvPr/>
            </p:nvSpPr>
            <p:spPr>
              <a:xfrm>
                <a:off x="6390445" y="5413336"/>
                <a:ext cx="218107" cy="1934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1" name="Rectangle: Rounded Corners 114">
                <a:extLst>
                  <a:ext uri="{FF2B5EF4-FFF2-40B4-BE49-F238E27FC236}">
                    <a16:creationId xmlns:a16="http://schemas.microsoft.com/office/drawing/2014/main" id="{B3C6D843-DC11-F042-ADA0-4957ED133C1F}"/>
                  </a:ext>
                </a:extLst>
              </p:cNvPr>
              <p:cNvSpPr/>
              <p:nvPr/>
            </p:nvSpPr>
            <p:spPr>
              <a:xfrm>
                <a:off x="6958242" y="5413336"/>
                <a:ext cx="218107" cy="1934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2" name="Rectangle: Rounded Corners 115">
                <a:extLst>
                  <a:ext uri="{FF2B5EF4-FFF2-40B4-BE49-F238E27FC236}">
                    <a16:creationId xmlns:a16="http://schemas.microsoft.com/office/drawing/2014/main" id="{9DE0DC89-9AD2-354C-B51E-801075E5A285}"/>
                  </a:ext>
                </a:extLst>
              </p:cNvPr>
              <p:cNvSpPr/>
              <p:nvPr/>
            </p:nvSpPr>
            <p:spPr>
              <a:xfrm>
                <a:off x="6672147" y="5412244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3" name="Rectangle: Rounded Corners 116">
                <a:extLst>
                  <a:ext uri="{FF2B5EF4-FFF2-40B4-BE49-F238E27FC236}">
                    <a16:creationId xmlns:a16="http://schemas.microsoft.com/office/drawing/2014/main" id="{17B74649-6F8A-8D41-85CB-12E7A5A29662}"/>
                  </a:ext>
                </a:extLst>
              </p:cNvPr>
              <p:cNvSpPr/>
              <p:nvPr/>
            </p:nvSpPr>
            <p:spPr>
              <a:xfrm>
                <a:off x="6390445" y="5656297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4" name="Rectangle: Rounded Corners 117">
                <a:extLst>
                  <a:ext uri="{FF2B5EF4-FFF2-40B4-BE49-F238E27FC236}">
                    <a16:creationId xmlns:a16="http://schemas.microsoft.com/office/drawing/2014/main" id="{F80E7014-3535-8941-B2E7-8F05ACB03C59}"/>
                  </a:ext>
                </a:extLst>
              </p:cNvPr>
              <p:cNvSpPr/>
              <p:nvPr/>
            </p:nvSpPr>
            <p:spPr>
              <a:xfrm>
                <a:off x="6672147" y="5657692"/>
                <a:ext cx="218107" cy="1934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5" name="Rectangle: Rounded Corners 118">
                <a:extLst>
                  <a:ext uri="{FF2B5EF4-FFF2-40B4-BE49-F238E27FC236}">
                    <a16:creationId xmlns:a16="http://schemas.microsoft.com/office/drawing/2014/main" id="{963C5E8E-C6F2-5743-9011-FDDF757BAD31}"/>
                  </a:ext>
                </a:extLst>
              </p:cNvPr>
              <p:cNvSpPr/>
              <p:nvPr/>
            </p:nvSpPr>
            <p:spPr>
              <a:xfrm>
                <a:off x="6958242" y="5656297"/>
                <a:ext cx="218107" cy="1934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9E3E00-7C93-FA48-ADEC-E83D6F416D94}"/>
                </a:ext>
              </a:extLst>
            </p:cNvPr>
            <p:cNvSpPr txBox="1"/>
            <p:nvPr/>
          </p:nvSpPr>
          <p:spPr>
            <a:xfrm>
              <a:off x="2274515" y="995279"/>
              <a:ext cx="8534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Packet</a:t>
              </a:r>
            </a:p>
            <a:p>
              <a:pPr algn="ctr"/>
              <a:r>
                <a:rPr lang="en-US" sz="2000" dirty="0">
                  <a:latin typeface="+mj-lt"/>
                </a:rPr>
                <a:t>Parser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7D62220-9F0D-E641-A081-84684D6BF7BB}"/>
                </a:ext>
              </a:extLst>
            </p:cNvPr>
            <p:cNvSpPr txBox="1"/>
            <p:nvPr/>
          </p:nvSpPr>
          <p:spPr>
            <a:xfrm>
              <a:off x="3703160" y="990064"/>
              <a:ext cx="15816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Match-Action</a:t>
              </a:r>
            </a:p>
            <a:p>
              <a:pPr algn="ctr"/>
              <a:r>
                <a:rPr lang="en-US" sz="2000" dirty="0">
                  <a:latin typeface="+mj-lt"/>
                </a:rPr>
                <a:t>Tables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83E44A-C682-D346-B77B-1C668D5E5F8D}"/>
                </a:ext>
              </a:extLst>
            </p:cNvPr>
            <p:cNvSpPr txBox="1"/>
            <p:nvPr/>
          </p:nvSpPr>
          <p:spPr>
            <a:xfrm>
              <a:off x="5450067" y="999560"/>
              <a:ext cx="14716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Map Reduce</a:t>
              </a:r>
            </a:p>
            <a:p>
              <a:pPr algn="ctr"/>
              <a:r>
                <a:rPr lang="en-US" sz="2000" dirty="0">
                  <a:latin typeface="+mj-lt"/>
                </a:rPr>
                <a:t>Unit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CB2036-609A-4D44-A43D-C9D9023260BE}"/>
                </a:ext>
              </a:extLst>
            </p:cNvPr>
            <p:cNvSpPr txBox="1"/>
            <p:nvPr/>
          </p:nvSpPr>
          <p:spPr>
            <a:xfrm>
              <a:off x="7099474" y="990064"/>
              <a:ext cx="15816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Match-Action</a:t>
              </a:r>
            </a:p>
            <a:p>
              <a:pPr algn="ctr"/>
              <a:r>
                <a:rPr lang="en-US" sz="2000" dirty="0">
                  <a:latin typeface="+mj-lt"/>
                </a:rPr>
                <a:t>Tables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15B202-741F-E34E-8644-486681FB304E}"/>
                </a:ext>
              </a:extLst>
            </p:cNvPr>
            <p:cNvSpPr txBox="1"/>
            <p:nvPr/>
          </p:nvSpPr>
          <p:spPr>
            <a:xfrm>
              <a:off x="9032072" y="1001933"/>
              <a:ext cx="1107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Traffic</a:t>
              </a:r>
            </a:p>
            <a:p>
              <a:pPr algn="ctr"/>
              <a:r>
                <a:rPr lang="en-US" sz="2000" dirty="0">
                  <a:latin typeface="+mj-lt"/>
                </a:rPr>
                <a:t>Manager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3076150-6F15-C646-B995-850B32513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257" y="2482215"/>
              <a:ext cx="356379" cy="0"/>
            </a:xfrm>
            <a:prstGeom prst="straightConnector1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C59188-D8FA-E94C-98EA-754DD2C3F94C}"/>
                </a:ext>
              </a:extLst>
            </p:cNvPr>
            <p:cNvSpPr txBox="1"/>
            <p:nvPr/>
          </p:nvSpPr>
          <p:spPr>
            <a:xfrm>
              <a:off x="198359" y="2085147"/>
              <a:ext cx="111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Packets In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7EAFAD0-7E51-0A48-A8D3-D29054BEE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364" y="2454479"/>
              <a:ext cx="356379" cy="0"/>
            </a:xfrm>
            <a:prstGeom prst="straightConnector1">
              <a:avLst/>
            </a:prstGeom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EAC06C-6982-9442-A18B-8BA94CD714C7}"/>
                </a:ext>
              </a:extLst>
            </p:cNvPr>
            <p:cNvSpPr txBox="1"/>
            <p:nvPr/>
          </p:nvSpPr>
          <p:spPr>
            <a:xfrm>
              <a:off x="10689021" y="2014782"/>
              <a:ext cx="127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Packets Out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64F6-539C-40CA-99DD-45797F75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100A8C-BBAD-0A41-B2DE-28D36DA2E422}"/>
              </a:ext>
            </a:extLst>
          </p:cNvPr>
          <p:cNvSpPr/>
          <p:nvPr/>
        </p:nvSpPr>
        <p:spPr>
          <a:xfrm>
            <a:off x="1585636" y="1687830"/>
            <a:ext cx="9020728" cy="1588770"/>
          </a:xfrm>
          <a:prstGeom prst="roundRect">
            <a:avLst>
              <a:gd name="adj" fmla="val 1444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3C8C8-A1C8-954D-A026-FBFC87390E05}"/>
              </a:ext>
            </a:extLst>
          </p:cNvPr>
          <p:cNvSpPr/>
          <p:nvPr/>
        </p:nvSpPr>
        <p:spPr>
          <a:xfrm>
            <a:off x="3703160" y="1784748"/>
            <a:ext cx="1578956" cy="139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Example: Anomaly Detection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C9B7B-5C2F-1E46-8284-AA6D11189EB6}"/>
              </a:ext>
            </a:extLst>
          </p:cNvPr>
          <p:cNvSpPr/>
          <p:nvPr/>
        </p:nvSpPr>
        <p:spPr>
          <a:xfrm>
            <a:off x="1821126" y="1784748"/>
            <a:ext cx="1760220" cy="139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208E4B-5186-0F4B-BA27-B1886387A4C5}"/>
              </a:ext>
            </a:extLst>
          </p:cNvPr>
          <p:cNvGrpSpPr/>
          <p:nvPr/>
        </p:nvGrpSpPr>
        <p:grpSpPr>
          <a:xfrm>
            <a:off x="1999546" y="1900141"/>
            <a:ext cx="1335730" cy="1164147"/>
            <a:chOff x="1580826" y="4495800"/>
            <a:chExt cx="4896174" cy="4495800"/>
          </a:xfrm>
        </p:grpSpPr>
        <p:sp>
          <p:nvSpPr>
            <p:cNvPr id="15" name="Rectangle: Rounded Corners 3">
              <a:extLst>
                <a:ext uri="{FF2B5EF4-FFF2-40B4-BE49-F238E27FC236}">
                  <a16:creationId xmlns:a16="http://schemas.microsoft.com/office/drawing/2014/main" id="{13B53921-5A83-0F4B-B6F3-E9E330E37DD6}"/>
                </a:ext>
              </a:extLst>
            </p:cNvPr>
            <p:cNvSpPr/>
            <p:nvPr/>
          </p:nvSpPr>
          <p:spPr>
            <a:xfrm>
              <a:off x="2362200" y="4495800"/>
              <a:ext cx="1905000" cy="1447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FE879E62-176E-3740-9BE8-17BA50053521}"/>
                </a:ext>
              </a:extLst>
            </p:cNvPr>
            <p:cNvSpPr/>
            <p:nvPr/>
          </p:nvSpPr>
          <p:spPr>
            <a:xfrm>
              <a:off x="4572000" y="6274777"/>
              <a:ext cx="1905000" cy="1447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5">
              <a:extLst>
                <a:ext uri="{FF2B5EF4-FFF2-40B4-BE49-F238E27FC236}">
                  <a16:creationId xmlns:a16="http://schemas.microsoft.com/office/drawing/2014/main" id="{94288E78-FEB8-8B40-AA9C-03F36D4112F6}"/>
                </a:ext>
              </a:extLst>
            </p:cNvPr>
            <p:cNvSpPr/>
            <p:nvPr/>
          </p:nvSpPr>
          <p:spPr>
            <a:xfrm>
              <a:off x="1580826" y="7543799"/>
              <a:ext cx="2152974" cy="14478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or: Curved 7">
              <a:extLst>
                <a:ext uri="{FF2B5EF4-FFF2-40B4-BE49-F238E27FC236}">
                  <a16:creationId xmlns:a16="http://schemas.microsoft.com/office/drawing/2014/main" id="{E157A3B3-54F1-384A-8DFA-E3A6968AF2CC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4267200" y="5219700"/>
              <a:ext cx="1257300" cy="1055077"/>
            </a:xfrm>
            <a:prstGeom prst="curved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13">
              <a:extLst>
                <a:ext uri="{FF2B5EF4-FFF2-40B4-BE49-F238E27FC236}">
                  <a16:creationId xmlns:a16="http://schemas.microsoft.com/office/drawing/2014/main" id="{1F62D9BC-508D-2043-88EC-D1F26520646D}"/>
                </a:ext>
              </a:extLst>
            </p:cNvPr>
            <p:cNvCxnSpPr>
              <a:cxnSpLocks/>
              <a:stCxn id="16" idx="1"/>
              <a:endCxn id="19" idx="3"/>
            </p:cNvCxnSpPr>
            <p:nvPr/>
          </p:nvCxnSpPr>
          <p:spPr>
            <a:xfrm rot="10800000" flipV="1">
              <a:off x="3733800" y="6998679"/>
              <a:ext cx="838199" cy="1269023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F2A465-355D-3545-A453-10CD4147BC18}"/>
              </a:ext>
            </a:extLst>
          </p:cNvPr>
          <p:cNvGrpSpPr/>
          <p:nvPr/>
        </p:nvGrpSpPr>
        <p:grpSpPr>
          <a:xfrm>
            <a:off x="3897641" y="1868307"/>
            <a:ext cx="1218858" cy="1226485"/>
            <a:chOff x="8991600" y="4369777"/>
            <a:chExt cx="3956540" cy="54014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3D190C-9E2F-494A-88F4-1B2D7EA02D4A}"/>
                </a:ext>
              </a:extLst>
            </p:cNvPr>
            <p:cNvSpPr/>
            <p:nvPr/>
          </p:nvSpPr>
          <p:spPr>
            <a:xfrm>
              <a:off x="8991600" y="4369777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278D6AD7-AC42-0144-BF2F-297AFC4392B5}"/>
                </a:ext>
              </a:extLst>
            </p:cNvPr>
            <p:cNvSpPr/>
            <p:nvPr/>
          </p:nvSpPr>
          <p:spPr>
            <a:xfrm rot="5400000">
              <a:off x="11469565" y="4482612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3EE7AE-8132-CB49-9646-6D1860F3498B}"/>
                </a:ext>
              </a:extLst>
            </p:cNvPr>
            <p:cNvSpPr/>
            <p:nvPr/>
          </p:nvSpPr>
          <p:spPr>
            <a:xfrm>
              <a:off x="9009186" y="6286500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56DA8B4B-78CF-7D4F-9417-5FD535440DBC}"/>
                </a:ext>
              </a:extLst>
            </p:cNvPr>
            <p:cNvSpPr/>
            <p:nvPr/>
          </p:nvSpPr>
          <p:spPr>
            <a:xfrm rot="5400000">
              <a:off x="11487151" y="6399335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ABD76B-FD62-2248-97F8-BB76E43200D4}"/>
                </a:ext>
              </a:extLst>
            </p:cNvPr>
            <p:cNvSpPr/>
            <p:nvPr/>
          </p:nvSpPr>
          <p:spPr>
            <a:xfrm>
              <a:off x="8991600" y="8197360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56869BD2-9237-EF46-A034-25B58B3E56A9}"/>
                </a:ext>
              </a:extLst>
            </p:cNvPr>
            <p:cNvSpPr/>
            <p:nvPr/>
          </p:nvSpPr>
          <p:spPr>
            <a:xfrm rot="5400000">
              <a:off x="11469565" y="8310195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3241F-CD64-5B4D-8C73-DC2FC69A4AEA}"/>
              </a:ext>
            </a:extLst>
          </p:cNvPr>
          <p:cNvSpPr/>
          <p:nvPr/>
        </p:nvSpPr>
        <p:spPr>
          <a:xfrm>
            <a:off x="7098695" y="1784748"/>
            <a:ext cx="1578956" cy="139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4EAE4-966F-E141-8B47-69C023B76048}"/>
              </a:ext>
            </a:extLst>
          </p:cNvPr>
          <p:cNvGrpSpPr/>
          <p:nvPr/>
        </p:nvGrpSpPr>
        <p:grpSpPr>
          <a:xfrm>
            <a:off x="7293176" y="1868307"/>
            <a:ext cx="1218858" cy="1226485"/>
            <a:chOff x="8991600" y="4369777"/>
            <a:chExt cx="3956540" cy="540140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7FABEC-258F-DA4F-924E-975D46405A68}"/>
                </a:ext>
              </a:extLst>
            </p:cNvPr>
            <p:cNvSpPr/>
            <p:nvPr/>
          </p:nvSpPr>
          <p:spPr>
            <a:xfrm>
              <a:off x="8991600" y="4369777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119786E5-9531-0542-8F32-A95DAF998114}"/>
                </a:ext>
              </a:extLst>
            </p:cNvPr>
            <p:cNvSpPr/>
            <p:nvPr/>
          </p:nvSpPr>
          <p:spPr>
            <a:xfrm rot="5400000">
              <a:off x="11469565" y="4482612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483B85-8AE7-D345-87A0-DE722C0A5A37}"/>
                </a:ext>
              </a:extLst>
            </p:cNvPr>
            <p:cNvSpPr/>
            <p:nvPr/>
          </p:nvSpPr>
          <p:spPr>
            <a:xfrm>
              <a:off x="9009186" y="6286500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8EFEEB2D-8F38-5248-86F3-643890D15EB9}"/>
                </a:ext>
              </a:extLst>
            </p:cNvPr>
            <p:cNvSpPr/>
            <p:nvPr/>
          </p:nvSpPr>
          <p:spPr>
            <a:xfrm rot="5400000">
              <a:off x="11487151" y="6399335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ADB96E-A2F3-F245-8318-C54AFFE39CCF}"/>
                </a:ext>
              </a:extLst>
            </p:cNvPr>
            <p:cNvSpPr/>
            <p:nvPr/>
          </p:nvSpPr>
          <p:spPr>
            <a:xfrm>
              <a:off x="8991600" y="8197360"/>
              <a:ext cx="2438400" cy="15738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1657841C-B3C6-794B-8340-32F7377404A6}"/>
                </a:ext>
              </a:extLst>
            </p:cNvPr>
            <p:cNvSpPr/>
            <p:nvPr/>
          </p:nvSpPr>
          <p:spPr>
            <a:xfrm rot="5400000">
              <a:off x="11469565" y="8310195"/>
              <a:ext cx="1573823" cy="1348154"/>
            </a:xfrm>
            <a:prstGeom prst="trapezoid">
              <a:avLst/>
            </a:prstGeom>
            <a:solidFill>
              <a:schemeClr val="accent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FCC6F-4ACD-1047-8F6D-2AB63434CE26}"/>
              </a:ext>
            </a:extLst>
          </p:cNvPr>
          <p:cNvSpPr/>
          <p:nvPr/>
        </p:nvSpPr>
        <p:spPr>
          <a:xfrm>
            <a:off x="8796462" y="1784748"/>
            <a:ext cx="1578956" cy="139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574CAB-8B59-6E47-9F60-232A1527BA60}"/>
              </a:ext>
            </a:extLst>
          </p:cNvPr>
          <p:cNvGrpSpPr/>
          <p:nvPr/>
        </p:nvGrpSpPr>
        <p:grpSpPr>
          <a:xfrm>
            <a:off x="8900058" y="2172584"/>
            <a:ext cx="1371764" cy="591152"/>
            <a:chOff x="17754600" y="4897315"/>
            <a:chExt cx="6959975" cy="378948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936D95-1A64-2148-88D6-173DAC7EDBF1}"/>
                </a:ext>
              </a:extLst>
            </p:cNvPr>
            <p:cNvSpPr/>
            <p:nvPr/>
          </p:nvSpPr>
          <p:spPr>
            <a:xfrm>
              <a:off x="17754600" y="5943600"/>
              <a:ext cx="5867400" cy="274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781701-46C6-C942-9B2C-1CFAE899578B}"/>
                </a:ext>
              </a:extLst>
            </p:cNvPr>
            <p:cNvCxnSpPr>
              <a:cxnSpLocks/>
            </p:cNvCxnSpPr>
            <p:nvPr/>
          </p:nvCxnSpPr>
          <p:spPr>
            <a:xfrm>
              <a:off x="19126200" y="5943600"/>
              <a:ext cx="0" cy="2743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5273AD-3AD4-014C-8218-9EBE77086A3D}"/>
                </a:ext>
              </a:extLst>
            </p:cNvPr>
            <p:cNvCxnSpPr>
              <a:cxnSpLocks/>
            </p:cNvCxnSpPr>
            <p:nvPr/>
          </p:nvCxnSpPr>
          <p:spPr>
            <a:xfrm>
              <a:off x="20650200" y="5943600"/>
              <a:ext cx="0" cy="2743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2EEE28-2B54-824B-9553-E9BCC90DDDA5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0" y="5943600"/>
              <a:ext cx="0" cy="27432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38">
              <a:extLst>
                <a:ext uri="{FF2B5EF4-FFF2-40B4-BE49-F238E27FC236}">
                  <a16:creationId xmlns:a16="http://schemas.microsoft.com/office/drawing/2014/main" id="{D3DBC902-1CA8-A748-BADB-B8640EAB8A3A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0" y="4897315"/>
              <a:ext cx="2933700" cy="990600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34903BD-02E9-804C-AE24-8C50C3FD269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23622001" y="7315199"/>
              <a:ext cx="109257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275C4B30-8C2B-3B4A-AFB1-CC3C8CE7F95C}"/>
              </a:ext>
            </a:extLst>
          </p:cNvPr>
          <p:cNvSpPr/>
          <p:nvPr/>
        </p:nvSpPr>
        <p:spPr>
          <a:xfrm>
            <a:off x="5396432" y="1794205"/>
            <a:ext cx="1578956" cy="139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FC01658-2E3D-B144-8B7B-C485EA900065}"/>
              </a:ext>
            </a:extLst>
          </p:cNvPr>
          <p:cNvGrpSpPr/>
          <p:nvPr/>
        </p:nvGrpSpPr>
        <p:grpSpPr>
          <a:xfrm>
            <a:off x="5588078" y="1923249"/>
            <a:ext cx="1189414" cy="1143297"/>
            <a:chOff x="6390445" y="5165401"/>
            <a:chExt cx="785904" cy="685697"/>
          </a:xfrm>
        </p:grpSpPr>
        <p:sp>
          <p:nvSpPr>
            <p:cNvPr id="57" name="Rectangle: Rounded Corners 110">
              <a:extLst>
                <a:ext uri="{FF2B5EF4-FFF2-40B4-BE49-F238E27FC236}">
                  <a16:creationId xmlns:a16="http://schemas.microsoft.com/office/drawing/2014/main" id="{F8679E26-85E4-7B4D-A67F-F22885280B5D}"/>
                </a:ext>
              </a:extLst>
            </p:cNvPr>
            <p:cNvSpPr/>
            <p:nvPr/>
          </p:nvSpPr>
          <p:spPr>
            <a:xfrm>
              <a:off x="6390445" y="5165401"/>
              <a:ext cx="218107" cy="1934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Rectangle: Rounded Corners 111">
              <a:extLst>
                <a:ext uri="{FF2B5EF4-FFF2-40B4-BE49-F238E27FC236}">
                  <a16:creationId xmlns:a16="http://schemas.microsoft.com/office/drawing/2014/main" id="{F9B9BBD0-0273-9F46-8333-2797795BF20F}"/>
                </a:ext>
              </a:extLst>
            </p:cNvPr>
            <p:cNvSpPr/>
            <p:nvPr/>
          </p:nvSpPr>
          <p:spPr>
            <a:xfrm>
              <a:off x="6672147" y="5166796"/>
              <a:ext cx="218107" cy="1934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Rectangle: Rounded Corners 112">
              <a:extLst>
                <a:ext uri="{FF2B5EF4-FFF2-40B4-BE49-F238E27FC236}">
                  <a16:creationId xmlns:a16="http://schemas.microsoft.com/office/drawing/2014/main" id="{E8A79482-9A15-9041-80FC-30FB5FFDB9C0}"/>
                </a:ext>
              </a:extLst>
            </p:cNvPr>
            <p:cNvSpPr/>
            <p:nvPr/>
          </p:nvSpPr>
          <p:spPr>
            <a:xfrm>
              <a:off x="6958242" y="5165401"/>
              <a:ext cx="218107" cy="1934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Rectangle: Rounded Corners 113">
              <a:extLst>
                <a:ext uri="{FF2B5EF4-FFF2-40B4-BE49-F238E27FC236}">
                  <a16:creationId xmlns:a16="http://schemas.microsoft.com/office/drawing/2014/main" id="{AE87CEDB-2C34-B64E-B4A1-C6970A63156E}"/>
                </a:ext>
              </a:extLst>
            </p:cNvPr>
            <p:cNvSpPr/>
            <p:nvPr/>
          </p:nvSpPr>
          <p:spPr>
            <a:xfrm>
              <a:off x="6390445" y="5413336"/>
              <a:ext cx="218107" cy="1934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Rectangle: Rounded Corners 114">
              <a:extLst>
                <a:ext uri="{FF2B5EF4-FFF2-40B4-BE49-F238E27FC236}">
                  <a16:creationId xmlns:a16="http://schemas.microsoft.com/office/drawing/2014/main" id="{B3C6D843-DC11-F042-ADA0-4957ED133C1F}"/>
                </a:ext>
              </a:extLst>
            </p:cNvPr>
            <p:cNvSpPr/>
            <p:nvPr/>
          </p:nvSpPr>
          <p:spPr>
            <a:xfrm>
              <a:off x="6958242" y="5413336"/>
              <a:ext cx="218107" cy="1934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Rectangle: Rounded Corners 115">
              <a:extLst>
                <a:ext uri="{FF2B5EF4-FFF2-40B4-BE49-F238E27FC236}">
                  <a16:creationId xmlns:a16="http://schemas.microsoft.com/office/drawing/2014/main" id="{9DE0DC89-9AD2-354C-B51E-801075E5A285}"/>
                </a:ext>
              </a:extLst>
            </p:cNvPr>
            <p:cNvSpPr/>
            <p:nvPr/>
          </p:nvSpPr>
          <p:spPr>
            <a:xfrm>
              <a:off x="6672147" y="5412244"/>
              <a:ext cx="218107" cy="1934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Rectangle: Rounded Corners 116">
              <a:extLst>
                <a:ext uri="{FF2B5EF4-FFF2-40B4-BE49-F238E27FC236}">
                  <a16:creationId xmlns:a16="http://schemas.microsoft.com/office/drawing/2014/main" id="{17B74649-6F8A-8D41-85CB-12E7A5A29662}"/>
                </a:ext>
              </a:extLst>
            </p:cNvPr>
            <p:cNvSpPr/>
            <p:nvPr/>
          </p:nvSpPr>
          <p:spPr>
            <a:xfrm>
              <a:off x="6390445" y="5656297"/>
              <a:ext cx="218107" cy="1934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4" name="Rectangle: Rounded Corners 117">
              <a:extLst>
                <a:ext uri="{FF2B5EF4-FFF2-40B4-BE49-F238E27FC236}">
                  <a16:creationId xmlns:a16="http://schemas.microsoft.com/office/drawing/2014/main" id="{F80E7014-3535-8941-B2E7-8F05ACB03C59}"/>
                </a:ext>
              </a:extLst>
            </p:cNvPr>
            <p:cNvSpPr/>
            <p:nvPr/>
          </p:nvSpPr>
          <p:spPr>
            <a:xfrm>
              <a:off x="6672147" y="5657692"/>
              <a:ext cx="218107" cy="1934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Rectangle: Rounded Corners 118">
              <a:extLst>
                <a:ext uri="{FF2B5EF4-FFF2-40B4-BE49-F238E27FC236}">
                  <a16:creationId xmlns:a16="http://schemas.microsoft.com/office/drawing/2014/main" id="{963C5E8E-C6F2-5743-9011-FDDF757BAD31}"/>
                </a:ext>
              </a:extLst>
            </p:cNvPr>
            <p:cNvSpPr/>
            <p:nvPr/>
          </p:nvSpPr>
          <p:spPr>
            <a:xfrm>
              <a:off x="6958242" y="5656297"/>
              <a:ext cx="218107" cy="1934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9E3E00-7C93-FA48-ADEC-E83D6F416D94}"/>
              </a:ext>
            </a:extLst>
          </p:cNvPr>
          <p:cNvSpPr txBox="1"/>
          <p:nvPr/>
        </p:nvSpPr>
        <p:spPr>
          <a:xfrm>
            <a:off x="2274515" y="995279"/>
            <a:ext cx="853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Packet</a:t>
            </a:r>
          </a:p>
          <a:p>
            <a:pPr algn="ctr"/>
            <a:r>
              <a:rPr lang="en-US" sz="2000" dirty="0">
                <a:latin typeface="+mj-lt"/>
              </a:rPr>
              <a:t>Parser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62220-9F0D-E641-A081-84684D6BF7BB}"/>
              </a:ext>
            </a:extLst>
          </p:cNvPr>
          <p:cNvSpPr txBox="1"/>
          <p:nvPr/>
        </p:nvSpPr>
        <p:spPr>
          <a:xfrm>
            <a:off x="3703160" y="990064"/>
            <a:ext cx="1581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Match-Action</a:t>
            </a:r>
          </a:p>
          <a:p>
            <a:pPr algn="ctr"/>
            <a:r>
              <a:rPr lang="en-US" sz="2000" dirty="0">
                <a:latin typeface="+mj-lt"/>
              </a:rPr>
              <a:t>Tables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83E44A-C682-D346-B77B-1C668D5E5F8D}"/>
              </a:ext>
            </a:extLst>
          </p:cNvPr>
          <p:cNvSpPr txBox="1"/>
          <p:nvPr/>
        </p:nvSpPr>
        <p:spPr>
          <a:xfrm>
            <a:off x="5450067" y="999560"/>
            <a:ext cx="1471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Map Reduce</a:t>
            </a:r>
          </a:p>
          <a:p>
            <a:pPr algn="ctr"/>
            <a:r>
              <a:rPr lang="en-US" sz="2000" dirty="0">
                <a:latin typeface="+mj-lt"/>
              </a:rPr>
              <a:t>Unit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CB2036-609A-4D44-A43D-C9D9023260BE}"/>
              </a:ext>
            </a:extLst>
          </p:cNvPr>
          <p:cNvSpPr txBox="1"/>
          <p:nvPr/>
        </p:nvSpPr>
        <p:spPr>
          <a:xfrm>
            <a:off x="7099474" y="990064"/>
            <a:ext cx="1581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Match-Action</a:t>
            </a:r>
          </a:p>
          <a:p>
            <a:pPr algn="ctr"/>
            <a:r>
              <a:rPr lang="en-US" sz="2000" dirty="0">
                <a:latin typeface="+mj-lt"/>
              </a:rPr>
              <a:t>Tables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076150-6F15-C646-B995-850B32513518}"/>
              </a:ext>
            </a:extLst>
          </p:cNvPr>
          <p:cNvCxnSpPr>
            <a:cxnSpLocks/>
          </p:cNvCxnSpPr>
          <p:nvPr/>
        </p:nvCxnSpPr>
        <p:spPr>
          <a:xfrm flipH="1">
            <a:off x="1229257" y="2482215"/>
            <a:ext cx="356379" cy="0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1C59188-D8FA-E94C-98EA-754DD2C3F94C}"/>
              </a:ext>
            </a:extLst>
          </p:cNvPr>
          <p:cNvSpPr txBox="1"/>
          <p:nvPr/>
        </p:nvSpPr>
        <p:spPr>
          <a:xfrm>
            <a:off x="198359" y="2085147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Packets 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EAFAD0-7E51-0A48-A8D3-D29054BEEBC4}"/>
              </a:ext>
            </a:extLst>
          </p:cNvPr>
          <p:cNvCxnSpPr>
            <a:cxnSpLocks/>
          </p:cNvCxnSpPr>
          <p:nvPr/>
        </p:nvCxnSpPr>
        <p:spPr>
          <a:xfrm flipH="1">
            <a:off x="10606364" y="2454479"/>
            <a:ext cx="356379" cy="0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EAC06C-6982-9442-A18B-8BA94CD714C7}"/>
              </a:ext>
            </a:extLst>
          </p:cNvPr>
          <p:cNvSpPr txBox="1"/>
          <p:nvPr/>
        </p:nvSpPr>
        <p:spPr>
          <a:xfrm>
            <a:off x="10668239" y="1900481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Packets Out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28C9D1-B1DA-6D4C-8882-18F0E19012D1}"/>
              </a:ext>
            </a:extLst>
          </p:cNvPr>
          <p:cNvSpPr txBox="1"/>
          <p:nvPr/>
        </p:nvSpPr>
        <p:spPr>
          <a:xfrm>
            <a:off x="1821126" y="4619173"/>
            <a:ext cx="16447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Read local features</a:t>
            </a:r>
            <a:r>
              <a:rPr lang="en-US" dirty="0">
                <a:latin typeface="+mj-lt"/>
              </a:rPr>
              <a:t> </a:t>
            </a:r>
          </a:p>
          <a:p>
            <a:pPr algn="ctr"/>
            <a:r>
              <a:rPr lang="en-US" dirty="0">
                <a:latin typeface="+mj-lt"/>
              </a:rPr>
              <a:t>(e.g., IP address)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00EB4-9FB3-9C48-9AAB-B58532A43403}"/>
              </a:ext>
            </a:extLst>
          </p:cNvPr>
          <p:cNvSpPr txBox="1"/>
          <p:nvPr/>
        </p:nvSpPr>
        <p:spPr>
          <a:xfrm>
            <a:off x="3552759" y="4619173"/>
            <a:ext cx="171697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Retrieve out of</a:t>
            </a:r>
          </a:p>
          <a:p>
            <a:pPr algn="ctr"/>
            <a:r>
              <a:rPr lang="en-US" b="1" dirty="0">
                <a:latin typeface="+mj-lt"/>
              </a:rPr>
              <a:t>network events</a:t>
            </a:r>
          </a:p>
          <a:p>
            <a:pPr algn="ctr"/>
            <a:r>
              <a:rPr lang="en-US" dirty="0">
                <a:latin typeface="+mj-lt"/>
              </a:rPr>
              <a:t>(e.g., failed</a:t>
            </a:r>
          </a:p>
          <a:p>
            <a:pPr algn="ctr"/>
            <a:r>
              <a:rPr lang="en-US" dirty="0">
                <a:latin typeface="+mj-lt"/>
              </a:rPr>
              <a:t>logins per IP)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77EC01-F966-0C4E-8470-19CA97186836}"/>
              </a:ext>
            </a:extLst>
          </p:cNvPr>
          <p:cNvSpPr txBox="1"/>
          <p:nvPr/>
        </p:nvSpPr>
        <p:spPr>
          <a:xfrm>
            <a:off x="5350642" y="4619173"/>
            <a:ext cx="185099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Apply learned anomaly detection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F64FA8-DB7C-154C-8201-11EC4918BFCE}"/>
              </a:ext>
            </a:extLst>
          </p:cNvPr>
          <p:cNvSpPr txBox="1"/>
          <p:nvPr/>
        </p:nvSpPr>
        <p:spPr>
          <a:xfrm>
            <a:off x="7281443" y="4619173"/>
            <a:ext cx="150866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Select a port or action</a:t>
            </a:r>
          </a:p>
          <a:p>
            <a:pPr algn="ctr"/>
            <a:r>
              <a:rPr lang="en-US" dirty="0">
                <a:latin typeface="+mj-lt"/>
              </a:rPr>
              <a:t>(e.g., drop if score == 1)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38AA52-C917-304C-844A-5443E922048A}"/>
              </a:ext>
            </a:extLst>
          </p:cNvPr>
          <p:cNvSpPr txBox="1"/>
          <p:nvPr/>
        </p:nvSpPr>
        <p:spPr>
          <a:xfrm>
            <a:off x="8916557" y="4619173"/>
            <a:ext cx="15086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Send packet</a:t>
            </a:r>
          </a:p>
          <a:p>
            <a:pPr algn="ctr"/>
            <a:r>
              <a:rPr lang="en-US" b="1" dirty="0">
                <a:latin typeface="+mj-lt"/>
              </a:rPr>
              <a:t>to destination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7A7336-CE0E-8543-8625-65058CA38987}"/>
              </a:ext>
            </a:extLst>
          </p:cNvPr>
          <p:cNvSpPr txBox="1"/>
          <p:nvPr/>
        </p:nvSpPr>
        <p:spPr>
          <a:xfrm>
            <a:off x="9032072" y="1001933"/>
            <a:ext cx="1107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Traffic</a:t>
            </a:r>
          </a:p>
          <a:p>
            <a:pPr algn="ctr"/>
            <a:r>
              <a:rPr lang="en-US" sz="2000" dirty="0">
                <a:latin typeface="+mj-lt"/>
              </a:rPr>
              <a:t>Manager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236311-5DF7-4B84-8A5E-47729B009FDD}"/>
              </a:ext>
            </a:extLst>
          </p:cNvPr>
          <p:cNvGrpSpPr/>
          <p:nvPr/>
        </p:nvGrpSpPr>
        <p:grpSpPr>
          <a:xfrm>
            <a:off x="1782656" y="3617609"/>
            <a:ext cx="1770103" cy="651804"/>
            <a:chOff x="7619679" y="5620430"/>
            <a:chExt cx="2682310" cy="832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5A078-EC40-4CB0-A0C9-B38C7DD02185}"/>
                </a:ext>
              </a:extLst>
            </p:cNvPr>
            <p:cNvSpPr/>
            <p:nvPr/>
          </p:nvSpPr>
          <p:spPr>
            <a:xfrm>
              <a:off x="8188960" y="5620430"/>
              <a:ext cx="1686560" cy="832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Packet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751CDD3B-5EAF-4816-979C-A74F514CECE3}"/>
                </a:ext>
              </a:extLst>
            </p:cNvPr>
            <p:cNvSpPr/>
            <p:nvPr/>
          </p:nvSpPr>
          <p:spPr>
            <a:xfrm>
              <a:off x="9469371" y="5620430"/>
              <a:ext cx="832618" cy="832618"/>
            </a:xfrm>
            <a:prstGeom prst="chevron">
              <a:avLst>
                <a:gd name="adj" fmla="val 24375"/>
              </a:avLst>
            </a:prstGeom>
            <a:solidFill>
              <a:srgbClr val="92D050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Arrow: Chevron 68">
              <a:extLst>
                <a:ext uri="{FF2B5EF4-FFF2-40B4-BE49-F238E27FC236}">
                  <a16:creationId xmlns:a16="http://schemas.microsoft.com/office/drawing/2014/main" id="{9D7C33E1-173F-4E53-85D8-B7543345CC04}"/>
                </a:ext>
              </a:extLst>
            </p:cNvPr>
            <p:cNvSpPr/>
            <p:nvPr/>
          </p:nvSpPr>
          <p:spPr>
            <a:xfrm>
              <a:off x="7619679" y="5620430"/>
              <a:ext cx="832618" cy="832618"/>
            </a:xfrm>
            <a:prstGeom prst="chevron">
              <a:avLst>
                <a:gd name="adj" fmla="val 24375"/>
              </a:avLst>
            </a:prstGeom>
            <a:solidFill>
              <a:srgbClr val="92D050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6FCB-A69E-45ED-AA3B-B19B778B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15208 -0.0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8 -0.0037 L 0.30169 -0.0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9 -0.0037 L 0.44492 -0.00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92 -0.0037 L 0.58789 -0.0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 animBg="1"/>
      <p:bldP spid="81" grpId="0" animBg="1"/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Evaluation: Anomaly Detection in Switches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F714313-EC8F-AA42-AB71-A6A4A827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494" y="812991"/>
            <a:ext cx="2103338" cy="1921595"/>
          </a:xfrm>
          <a:prstGeom prst="rect">
            <a:avLst/>
          </a:prstGeom>
        </p:spPr>
      </p:pic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69F27CBE-F484-4899-877C-6D9B528C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19" y="1388547"/>
            <a:ext cx="9164781" cy="959898"/>
          </a:xfrm>
        </p:spPr>
        <p:txBody>
          <a:bodyPr>
            <a:noAutofit/>
          </a:bodyPr>
          <a:lstStyle/>
          <a:p>
            <a:r>
              <a:rPr lang="en-US" sz="2400" dirty="0"/>
              <a:t>Taurus examines </a:t>
            </a:r>
            <a:r>
              <a:rPr lang="en-US" sz="2400" i="1" dirty="0"/>
              <a:t>every</a:t>
            </a:r>
            <a:r>
              <a:rPr lang="en-US" sz="2400" dirty="0"/>
              <a:t> packet at </a:t>
            </a:r>
            <a:r>
              <a:rPr lang="en-US" sz="2400" i="1" dirty="0"/>
              <a:t>every </a:t>
            </a:r>
            <a:r>
              <a:rPr lang="en-US" sz="2400" dirty="0"/>
              <a:t>switch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Additional latency is less than port to port latency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400" dirty="0">
              <a:latin typeface="+mj-lt"/>
              <a:ea typeface="Calibri Light" charset="0"/>
              <a:cs typeface="Calibri Ligh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CF025-2E21-436D-9FFA-FB55C226E260}"/>
              </a:ext>
            </a:extLst>
          </p:cNvPr>
          <p:cNvSpPr/>
          <p:nvPr/>
        </p:nvSpPr>
        <p:spPr>
          <a:xfrm>
            <a:off x="640710" y="5739717"/>
            <a:ext cx="11551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*Overheads are calculated relative to a 300 mm</a:t>
            </a:r>
            <a:r>
              <a:rPr lang="en-US" i="1" baseline="300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</a:t>
            </a:r>
            <a:r>
              <a:rPr lang="en-US" i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chip with 4 reconfigurable pipelines, each drawing an estimated 25 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B89D2F-30D6-45F0-9EEF-05D1D0E2DEB3}"/>
              </a:ext>
            </a:extLst>
          </p:cNvPr>
          <p:cNvGrpSpPr/>
          <p:nvPr/>
        </p:nvGrpSpPr>
        <p:grpSpPr>
          <a:xfrm>
            <a:off x="1381991" y="3380546"/>
            <a:ext cx="9341427" cy="2181053"/>
            <a:chOff x="2114355" y="2908275"/>
            <a:chExt cx="7373683" cy="218105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FC41065-7332-4DA8-96C9-4C79B0C341F6}"/>
                </a:ext>
              </a:extLst>
            </p:cNvPr>
            <p:cNvSpPr/>
            <p:nvPr/>
          </p:nvSpPr>
          <p:spPr>
            <a:xfrm>
              <a:off x="2114356" y="3450474"/>
              <a:ext cx="7365304" cy="569013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Source Sans Pro Light" panose="020B0403030403020204" pitchFamily="34" charset="0"/>
                <a:cs typeface="+mn-cs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EA4D657-42F1-4E3C-89A5-F72800F756D3}"/>
                </a:ext>
              </a:extLst>
            </p:cNvPr>
            <p:cNvCxnSpPr>
              <a:cxnSpLocks/>
            </p:cNvCxnSpPr>
            <p:nvPr/>
          </p:nvCxnSpPr>
          <p:spPr>
            <a:xfrm>
              <a:off x="5304070" y="3466241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6ED053A-CE16-4067-89F7-D01B92BFB07C}"/>
                </a:ext>
              </a:extLst>
            </p:cNvPr>
            <p:cNvSpPr txBox="1"/>
            <p:nvPr/>
          </p:nvSpPr>
          <p:spPr>
            <a:xfrm>
              <a:off x="2141313" y="3506080"/>
              <a:ext cx="1231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Model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CB98A7-D42E-4DD3-9A74-E2D697E876D9}"/>
                </a:ext>
              </a:extLst>
            </p:cNvPr>
            <p:cNvSpPr/>
            <p:nvPr/>
          </p:nvSpPr>
          <p:spPr>
            <a:xfrm>
              <a:off x="6975903" y="2908275"/>
              <a:ext cx="2503763" cy="541234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Source Sans Pro Light" panose="020B0403030403020204" pitchFamily="34" charset="0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AF427A-0AA6-4224-98DB-DF579C118A71}"/>
                </a:ext>
              </a:extLst>
            </p:cNvPr>
            <p:cNvSpPr txBox="1"/>
            <p:nvPr/>
          </p:nvSpPr>
          <p:spPr>
            <a:xfrm>
              <a:off x="5389358" y="3506080"/>
              <a:ext cx="149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Lat (ns)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814C5C-79B4-4F82-A55A-15FB711CD19A}"/>
                </a:ext>
              </a:extLst>
            </p:cNvPr>
            <p:cNvCxnSpPr>
              <a:cxnSpLocks/>
            </p:cNvCxnSpPr>
            <p:nvPr/>
          </p:nvCxnSpPr>
          <p:spPr>
            <a:xfrm>
              <a:off x="6963084" y="3478252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02946F-B541-42B1-8F2B-8431CAD437C1}"/>
                </a:ext>
              </a:extLst>
            </p:cNvPr>
            <p:cNvSpPr txBox="1"/>
            <p:nvPr/>
          </p:nvSpPr>
          <p:spPr>
            <a:xfrm>
              <a:off x="7020326" y="2909073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Area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E8C7722-9F73-4E17-AEC6-315C88A4A896}"/>
                </a:ext>
              </a:extLst>
            </p:cNvPr>
            <p:cNvSpPr txBox="1"/>
            <p:nvPr/>
          </p:nvSpPr>
          <p:spPr>
            <a:xfrm>
              <a:off x="8152648" y="2919438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Power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55E331-3AC4-4954-BBA7-25DCD8D99D59}"/>
                </a:ext>
              </a:extLst>
            </p:cNvPr>
            <p:cNvSpPr txBox="1"/>
            <p:nvPr/>
          </p:nvSpPr>
          <p:spPr>
            <a:xfrm>
              <a:off x="7229876" y="3542443"/>
              <a:ext cx="737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+%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4A7A440-DA50-4B0D-9651-C2BFCEB4D534}"/>
                </a:ext>
              </a:extLst>
            </p:cNvPr>
            <p:cNvSpPr txBox="1"/>
            <p:nvPr/>
          </p:nvSpPr>
          <p:spPr>
            <a:xfrm>
              <a:off x="8359562" y="3542443"/>
              <a:ext cx="737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+%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72E5B3C-F265-4251-919A-72054671F3F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714" y="2919438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756F32A-48F8-495D-BC05-2F30FA39A5B3}"/>
                </a:ext>
              </a:extLst>
            </p:cNvPr>
            <p:cNvCxnSpPr>
              <a:cxnSpLocks/>
            </p:cNvCxnSpPr>
            <p:nvPr/>
          </p:nvCxnSpPr>
          <p:spPr>
            <a:xfrm>
              <a:off x="8061714" y="3454666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5A1DDC8-E63C-4B6C-AAEB-41CDD244CFA9}"/>
                </a:ext>
              </a:extLst>
            </p:cNvPr>
            <p:cNvCxnSpPr>
              <a:cxnSpLocks/>
            </p:cNvCxnSpPr>
            <p:nvPr/>
          </p:nvCxnSpPr>
          <p:spPr>
            <a:xfrm>
              <a:off x="6963084" y="3946699"/>
              <a:ext cx="12818" cy="1117101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B38C9E4-5DEA-466B-9303-747DFFD336AE}"/>
                </a:ext>
              </a:extLst>
            </p:cNvPr>
            <p:cNvSpPr txBox="1"/>
            <p:nvPr/>
          </p:nvSpPr>
          <p:spPr>
            <a:xfrm>
              <a:off x="2307449" y="4067860"/>
              <a:ext cx="829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SVM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AA1D74-20EF-42D6-A03E-1D6111AF4674}"/>
                </a:ext>
              </a:extLst>
            </p:cNvPr>
            <p:cNvSpPr txBox="1"/>
            <p:nvPr/>
          </p:nvSpPr>
          <p:spPr>
            <a:xfrm>
              <a:off x="2308132" y="4540580"/>
              <a:ext cx="856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DNN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AB9FA10-E21C-46D8-B08E-CBB2D610CB1F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34" y="4522835"/>
              <a:ext cx="7365303" cy="17744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0A0804-027B-4A79-A096-3BD6B753D3F3}"/>
                </a:ext>
              </a:extLst>
            </p:cNvPr>
            <p:cNvCxnSpPr>
              <a:cxnSpLocks/>
            </p:cNvCxnSpPr>
            <p:nvPr/>
          </p:nvCxnSpPr>
          <p:spPr>
            <a:xfrm>
              <a:off x="2114355" y="5056417"/>
              <a:ext cx="7373683" cy="0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B82A9A-56FB-4FF3-925E-5F85BCC4DC98}"/>
                </a:ext>
              </a:extLst>
            </p:cNvPr>
            <p:cNvCxnSpPr>
              <a:cxnSpLocks/>
            </p:cNvCxnSpPr>
            <p:nvPr/>
          </p:nvCxnSpPr>
          <p:spPr>
            <a:xfrm>
              <a:off x="5304070" y="3946699"/>
              <a:ext cx="0" cy="1108163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CD087EE-AB7D-487E-96FC-CF5923CB5107}"/>
                </a:ext>
              </a:extLst>
            </p:cNvPr>
            <p:cNvSpPr txBox="1"/>
            <p:nvPr/>
          </p:nvSpPr>
          <p:spPr>
            <a:xfrm>
              <a:off x="5892410" y="4009779"/>
              <a:ext cx="5277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68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A0E5646-A6D2-49B9-B9B0-F40014880A1F}"/>
                </a:ext>
              </a:extLst>
            </p:cNvPr>
            <p:cNvSpPr txBox="1"/>
            <p:nvPr/>
          </p:nvSpPr>
          <p:spPr>
            <a:xfrm>
              <a:off x="5814041" y="4535871"/>
              <a:ext cx="699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362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0F5AC29-ECE6-449F-8D32-D35012489757}"/>
                </a:ext>
              </a:extLst>
            </p:cNvPr>
            <p:cNvSpPr txBox="1"/>
            <p:nvPr/>
          </p:nvSpPr>
          <p:spPr>
            <a:xfrm>
              <a:off x="7263369" y="4055849"/>
              <a:ext cx="606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6.1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7E830BA-9BEF-4D13-AB43-C227C7ACF3A0}"/>
                </a:ext>
              </a:extLst>
            </p:cNvPr>
            <p:cNvSpPr txBox="1"/>
            <p:nvPr/>
          </p:nvSpPr>
          <p:spPr>
            <a:xfrm>
              <a:off x="7177608" y="4531642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11.7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6B1EEC3-CB08-4002-B240-43389ED9A492}"/>
                </a:ext>
              </a:extLst>
            </p:cNvPr>
            <p:cNvSpPr txBox="1"/>
            <p:nvPr/>
          </p:nvSpPr>
          <p:spPr>
            <a:xfrm>
              <a:off x="8417770" y="4090314"/>
              <a:ext cx="606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1.1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95FADF-D777-4AAB-96A7-7265604B1F73}"/>
                </a:ext>
              </a:extLst>
            </p:cNvPr>
            <p:cNvSpPr txBox="1"/>
            <p:nvPr/>
          </p:nvSpPr>
          <p:spPr>
            <a:xfrm>
              <a:off x="8417774" y="4566108"/>
              <a:ext cx="606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2.0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654A5FF-DA7A-4128-9AC6-D8891E97AC6D}"/>
                </a:ext>
              </a:extLst>
            </p:cNvPr>
            <p:cNvCxnSpPr>
              <a:cxnSpLocks/>
            </p:cNvCxnSpPr>
            <p:nvPr/>
          </p:nvCxnSpPr>
          <p:spPr>
            <a:xfrm>
              <a:off x="8061714" y="3943646"/>
              <a:ext cx="0" cy="1120154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71225B6-8C83-41BB-A8B2-9DCFE2688956}"/>
                </a:ext>
              </a:extLst>
            </p:cNvPr>
            <p:cNvCxnSpPr>
              <a:cxnSpLocks/>
            </p:cNvCxnSpPr>
            <p:nvPr/>
          </p:nvCxnSpPr>
          <p:spPr>
            <a:xfrm>
              <a:off x="3409604" y="3466241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8E6497-AE1D-4B54-8982-855092574C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9604" y="3946699"/>
              <a:ext cx="0" cy="1108163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CC38FB-43B1-4B95-948C-66177B75F8DB}"/>
                </a:ext>
              </a:extLst>
            </p:cNvPr>
            <p:cNvSpPr txBox="1"/>
            <p:nvPr/>
          </p:nvSpPr>
          <p:spPr>
            <a:xfrm>
              <a:off x="3212369" y="3484310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TP (</a:t>
              </a:r>
              <a:r>
                <a:rPr kumimoji="1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GPkt</a:t>
              </a: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/s)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4212BC-9D0A-497E-BF3A-6B3E7414F4DA}"/>
                </a:ext>
              </a:extLst>
            </p:cNvPr>
            <p:cNvSpPr txBox="1"/>
            <p:nvPr/>
          </p:nvSpPr>
          <p:spPr>
            <a:xfrm>
              <a:off x="4122461" y="4044525"/>
              <a:ext cx="356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kern="0" dirty="0">
                  <a:solidFill>
                    <a:prstClr val="black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</a:t>
              </a:r>
              <a:endPara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3BD512-7DB2-40F7-BF65-706023CB25E7}"/>
                </a:ext>
              </a:extLst>
            </p:cNvPr>
            <p:cNvSpPr txBox="1"/>
            <p:nvPr/>
          </p:nvSpPr>
          <p:spPr>
            <a:xfrm>
              <a:off x="4122462" y="4540580"/>
              <a:ext cx="356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AD1DC-10F0-4B10-A016-FC74879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Evaluation: Congestion Control at the NIC</a:t>
            </a:r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69F27CBE-F484-4899-877C-6D9B528C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2" y="1446581"/>
            <a:ext cx="9778553" cy="959898"/>
          </a:xfrm>
        </p:spPr>
        <p:txBody>
          <a:bodyPr>
            <a:noAutofit/>
          </a:bodyPr>
          <a:lstStyle/>
          <a:p>
            <a:r>
              <a:rPr lang="en-US" sz="2400" dirty="0"/>
              <a:t>Indigo Congestion Control LSTM Network [7]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Taurus updates every 12.5 ns (software updates every 10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>
              <a:latin typeface="+mj-lt"/>
              <a:ea typeface="Calibri Light" charset="0"/>
              <a:cs typeface="Calibri Ligh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CF025-2E21-436D-9FFA-FB55C226E260}"/>
              </a:ext>
            </a:extLst>
          </p:cNvPr>
          <p:cNvSpPr/>
          <p:nvPr/>
        </p:nvSpPr>
        <p:spPr>
          <a:xfrm>
            <a:off x="640710" y="5661287"/>
            <a:ext cx="11551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*Overheads are calculated relative to a 300 mm</a:t>
            </a:r>
            <a:r>
              <a:rPr lang="en-US" i="1" baseline="300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</a:t>
            </a:r>
            <a:r>
              <a:rPr lang="en-US" i="1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chip with 4 reconfigurable pipelines, each drawing an estimated 25 W</a:t>
            </a:r>
          </a:p>
        </p:txBody>
      </p:sp>
      <p:pic>
        <p:nvPicPr>
          <p:cNvPr id="90" name="Picture 89" descr="A circuit board&#10;&#10;Description automatically generated">
            <a:extLst>
              <a:ext uri="{FF2B5EF4-FFF2-40B4-BE49-F238E27FC236}">
                <a16:creationId xmlns:a16="http://schemas.microsoft.com/office/drawing/2014/main" id="{FA6F2810-7FD4-40E5-8DDF-D9DD53A4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881" y="1549609"/>
            <a:ext cx="2369942" cy="132420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FA5761E-2E05-41B7-8441-7C2D91804564}"/>
              </a:ext>
            </a:extLst>
          </p:cNvPr>
          <p:cNvGrpSpPr/>
          <p:nvPr/>
        </p:nvGrpSpPr>
        <p:grpSpPr>
          <a:xfrm>
            <a:off x="1332928" y="3697809"/>
            <a:ext cx="8899362" cy="1704521"/>
            <a:chOff x="2125393" y="3139401"/>
            <a:chExt cx="7298563" cy="170452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BD50E4-81A6-4CB5-B57E-A886FA3A71C6}"/>
                </a:ext>
              </a:extLst>
            </p:cNvPr>
            <p:cNvSpPr/>
            <p:nvPr/>
          </p:nvSpPr>
          <p:spPr>
            <a:xfrm>
              <a:off x="2125394" y="3693611"/>
              <a:ext cx="7298560" cy="569013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Source Sans Pro Light" panose="020B0403030403020204" pitchFamily="34" charset="0"/>
                <a:cs typeface="+mn-cs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C2A7F1-DD0C-41ED-9D54-E4FF8C27EBD4}"/>
                </a:ext>
              </a:extLst>
            </p:cNvPr>
            <p:cNvCxnSpPr>
              <a:cxnSpLocks/>
            </p:cNvCxnSpPr>
            <p:nvPr/>
          </p:nvCxnSpPr>
          <p:spPr>
            <a:xfrm>
              <a:off x="5462989" y="3709378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819FCCC-FC0A-42DD-8E3D-48DB85ADFC74}"/>
                </a:ext>
              </a:extLst>
            </p:cNvPr>
            <p:cNvSpPr txBox="1"/>
            <p:nvPr/>
          </p:nvSpPr>
          <p:spPr>
            <a:xfrm>
              <a:off x="2166011" y="3749217"/>
              <a:ext cx="1231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Model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87A8EC-98E9-4E42-937C-2819642A06FD}"/>
                </a:ext>
              </a:extLst>
            </p:cNvPr>
            <p:cNvSpPr/>
            <p:nvPr/>
          </p:nvSpPr>
          <p:spPr>
            <a:xfrm>
              <a:off x="7134823" y="3151412"/>
              <a:ext cx="2289133" cy="541234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Source Sans Pro Light" panose="020B0403030403020204" pitchFamily="34" charset="0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F728C0-3C42-474D-8DDC-63B70C757097}"/>
                </a:ext>
              </a:extLst>
            </p:cNvPr>
            <p:cNvSpPr txBox="1"/>
            <p:nvPr/>
          </p:nvSpPr>
          <p:spPr>
            <a:xfrm>
              <a:off x="5548277" y="3749217"/>
              <a:ext cx="149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Lat (ns)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C861F9-3EAD-4E6A-AB2C-25D286335BBA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03" y="3721389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050516D-5AB5-450C-AC56-ECDA801F9B63}"/>
                </a:ext>
              </a:extLst>
            </p:cNvPr>
            <p:cNvSpPr txBox="1"/>
            <p:nvPr/>
          </p:nvSpPr>
          <p:spPr>
            <a:xfrm>
              <a:off x="7187591" y="3186116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Area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67F19F-AAB5-4C5B-80CA-AEDFE830297A}"/>
                </a:ext>
              </a:extLst>
            </p:cNvPr>
            <p:cNvSpPr txBox="1"/>
            <p:nvPr/>
          </p:nvSpPr>
          <p:spPr>
            <a:xfrm>
              <a:off x="8190926" y="3184635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Power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924197D-CAFC-467F-9842-15F42D4E1C35}"/>
                </a:ext>
              </a:extLst>
            </p:cNvPr>
            <p:cNvSpPr txBox="1"/>
            <p:nvPr/>
          </p:nvSpPr>
          <p:spPr>
            <a:xfrm>
              <a:off x="7365649" y="3785580"/>
              <a:ext cx="737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+%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71654F-8371-4289-8A5D-F8019887A997}"/>
                </a:ext>
              </a:extLst>
            </p:cNvPr>
            <p:cNvSpPr txBox="1"/>
            <p:nvPr/>
          </p:nvSpPr>
          <p:spPr>
            <a:xfrm>
              <a:off x="8431026" y="3772830"/>
              <a:ext cx="737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+%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19597B2-03E8-42AC-9A74-725A7D3DC23B}"/>
                </a:ext>
              </a:extLst>
            </p:cNvPr>
            <p:cNvCxnSpPr>
              <a:cxnSpLocks/>
            </p:cNvCxnSpPr>
            <p:nvPr/>
          </p:nvCxnSpPr>
          <p:spPr>
            <a:xfrm>
              <a:off x="8191933" y="3139401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1215CA-2CAE-448F-964F-7F71496087AA}"/>
                </a:ext>
              </a:extLst>
            </p:cNvPr>
            <p:cNvCxnSpPr>
              <a:cxnSpLocks/>
            </p:cNvCxnSpPr>
            <p:nvPr/>
          </p:nvCxnSpPr>
          <p:spPr>
            <a:xfrm>
              <a:off x="8197488" y="3709378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E1AE2F8-707A-440C-99CC-091F5E05CC92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03" y="4189835"/>
              <a:ext cx="6989" cy="609194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EEEB95-F584-48D9-92CB-75E3C55506EA}"/>
                </a:ext>
              </a:extLst>
            </p:cNvPr>
            <p:cNvSpPr txBox="1"/>
            <p:nvPr/>
          </p:nvSpPr>
          <p:spPr>
            <a:xfrm>
              <a:off x="2264396" y="4285831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LSTM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C8B7027-7156-4B9B-B6E8-9A08A52675CE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93" y="4776136"/>
              <a:ext cx="7298560" cy="22892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EB7246-2CFB-493E-8B6D-EF43F3491583}"/>
                </a:ext>
              </a:extLst>
            </p:cNvPr>
            <p:cNvCxnSpPr>
              <a:cxnSpLocks/>
            </p:cNvCxnSpPr>
            <p:nvPr/>
          </p:nvCxnSpPr>
          <p:spPr>
            <a:xfrm>
              <a:off x="5462989" y="4189835"/>
              <a:ext cx="0" cy="593624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6B74B01-79BF-42A9-B32D-65876C3A61BE}"/>
                </a:ext>
              </a:extLst>
            </p:cNvPr>
            <p:cNvSpPr txBox="1"/>
            <p:nvPr/>
          </p:nvSpPr>
          <p:spPr>
            <a:xfrm>
              <a:off x="5965570" y="4252916"/>
              <a:ext cx="699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380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484E008-00DE-4E50-A8C3-D2EDD9D17F47}"/>
                </a:ext>
              </a:extLst>
            </p:cNvPr>
            <p:cNvSpPr txBox="1"/>
            <p:nvPr/>
          </p:nvSpPr>
          <p:spPr>
            <a:xfrm>
              <a:off x="7359682" y="4298985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23.6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D66DAC-D1FB-45A0-9411-62C618D957DD}"/>
                </a:ext>
              </a:extLst>
            </p:cNvPr>
            <p:cNvSpPr txBox="1"/>
            <p:nvPr/>
          </p:nvSpPr>
          <p:spPr>
            <a:xfrm>
              <a:off x="8489234" y="4320702"/>
              <a:ext cx="606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4.1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11345E-EA22-4A9F-90F5-A75FEBE6CE87}"/>
                </a:ext>
              </a:extLst>
            </p:cNvPr>
            <p:cNvCxnSpPr>
              <a:cxnSpLocks/>
            </p:cNvCxnSpPr>
            <p:nvPr/>
          </p:nvCxnSpPr>
          <p:spPr>
            <a:xfrm>
              <a:off x="8197488" y="4186782"/>
              <a:ext cx="0" cy="612246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25AC96-2217-4BD4-BC19-E280F67E2C31}"/>
                </a:ext>
              </a:extLst>
            </p:cNvPr>
            <p:cNvCxnSpPr>
              <a:cxnSpLocks/>
            </p:cNvCxnSpPr>
            <p:nvPr/>
          </p:nvCxnSpPr>
          <p:spPr>
            <a:xfrm>
              <a:off x="3526530" y="3702055"/>
              <a:ext cx="0" cy="553245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797F0-8031-4D78-B6A4-52DEAFDD24AF}"/>
                </a:ext>
              </a:extLst>
            </p:cNvPr>
            <p:cNvCxnSpPr>
              <a:cxnSpLocks/>
            </p:cNvCxnSpPr>
            <p:nvPr/>
          </p:nvCxnSpPr>
          <p:spPr>
            <a:xfrm>
              <a:off x="3526530" y="4182512"/>
              <a:ext cx="0" cy="593624"/>
            </a:xfrm>
            <a:prstGeom prst="line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A2F36C-ABFD-4843-A231-D98B5E2DA0F8}"/>
                </a:ext>
              </a:extLst>
            </p:cNvPr>
            <p:cNvSpPr txBox="1"/>
            <p:nvPr/>
          </p:nvSpPr>
          <p:spPr>
            <a:xfrm>
              <a:off x="3370108" y="3724390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TP (</a:t>
              </a:r>
              <a:r>
                <a:rPr kumimoji="1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Source Sans Pro" panose="020B0503030403020204" pitchFamily="34" charset="0"/>
                </a:rPr>
                <a:t>GPkt</a:t>
              </a:r>
              <a:r>
                <a:rPr kumimoji="1" lang="en-US" sz="2800" kern="0" dirty="0">
                  <a:solidFill>
                    <a:prstClr val="black"/>
                  </a:solidFill>
                  <a:latin typeface="Bookman Old Style" panose="02050604050505020204" pitchFamily="18" charset="0"/>
                  <a:ea typeface="Source Sans Pro" panose="020B0503030403020204" pitchFamily="34" charset="0"/>
                </a:rPr>
                <a:t>/s)</a:t>
              </a:r>
              <a:endPara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Source Sans Pro" panose="020B0503030403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B07B30-EE1E-459E-A856-ED112D873014}"/>
                </a:ext>
              </a:extLst>
            </p:cNvPr>
            <p:cNvSpPr txBox="1"/>
            <p:nvPr/>
          </p:nvSpPr>
          <p:spPr>
            <a:xfrm>
              <a:off x="4024815" y="4249600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365460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0.08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34DE9-B61D-4DA4-94FE-30CAD712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Conclusion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500854" y="4991043"/>
            <a:ext cx="10192736" cy="192016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  <a:ea typeface="Calibri Light" charset="0"/>
                <a:cs typeface="Calibri Light" charset="0"/>
              </a:rPr>
              <a:t>Introduces </a:t>
            </a:r>
            <a:r>
              <a:rPr lang="en-US" sz="2400" b="1" dirty="0">
                <a:solidFill>
                  <a:prstClr val="black"/>
                </a:solidFill>
                <a:latin typeface="Calibri Light" panose="020F0302020204030204"/>
                <a:ea typeface="Calibri Light" charset="0"/>
                <a:cs typeface="Calibri Light" charset="0"/>
              </a:rPr>
              <a:t>map and reduce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  <a:ea typeface="Calibri Light" charset="0"/>
                <a:cs typeface="Calibri Light" charset="0"/>
              </a:rPr>
              <a:t>to PISA</a:t>
            </a: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j-lt"/>
              </a:rPr>
              <a:t>Designed to run </a:t>
            </a:r>
            <a:r>
              <a:rPr lang="en-US" sz="2400" b="1" dirty="0">
                <a:latin typeface="+mj-lt"/>
              </a:rPr>
              <a:t>ML inference</a:t>
            </a:r>
            <a:r>
              <a:rPr lang="en-US" sz="2400" dirty="0">
                <a:latin typeface="+mj-lt"/>
              </a:rPr>
              <a:t> inside a data plane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j-lt"/>
                <a:ea typeface="Calibri Light" charset="0"/>
                <a:cs typeface="Calibri Light" charset="0"/>
              </a:rPr>
              <a:t>Provides </a:t>
            </a:r>
            <a:r>
              <a:rPr lang="en-US" sz="2400" b="1" dirty="0">
                <a:latin typeface="+mj-lt"/>
                <a:ea typeface="Calibri Light" charset="0"/>
                <a:cs typeface="Calibri Light" charset="0"/>
              </a:rPr>
              <a:t>orders of magnitude improvement</a:t>
            </a:r>
            <a:endParaRPr lang="en-US" sz="2400" dirty="0">
              <a:latin typeface="+mj-lt"/>
              <a:ea typeface="Calibri Light" charset="0"/>
              <a:cs typeface="Calibri Light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9438CB-92CA-CE48-A628-A021DA09F7C1}"/>
              </a:ext>
            </a:extLst>
          </p:cNvPr>
          <p:cNvSpPr/>
          <p:nvPr/>
        </p:nvSpPr>
        <p:spPr>
          <a:xfrm>
            <a:off x="2986398" y="1586229"/>
            <a:ext cx="5711066" cy="9526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Taurus: An Intelligent Data Plane</a:t>
            </a: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E99E039-AFE8-4B5F-9B7C-1429C9DAC137}"/>
              </a:ext>
            </a:extLst>
          </p:cNvPr>
          <p:cNvSpPr/>
          <p:nvPr/>
        </p:nvSpPr>
        <p:spPr>
          <a:xfrm>
            <a:off x="5431124" y="2638804"/>
            <a:ext cx="671421" cy="506103"/>
          </a:xfrm>
          <a:prstGeom prst="downArrow">
            <a:avLst>
              <a:gd name="adj1" fmla="val 31842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6AC32C-28FE-420C-8CFA-AC4B5EFECDCC}"/>
              </a:ext>
            </a:extLst>
          </p:cNvPr>
          <p:cNvCxnSpPr>
            <a:cxnSpLocks/>
          </p:cNvCxnSpPr>
          <p:nvPr/>
        </p:nvCxnSpPr>
        <p:spPr bwMode="auto">
          <a:xfrm>
            <a:off x="2563338" y="2066823"/>
            <a:ext cx="423060" cy="1297"/>
          </a:xfrm>
          <a:prstGeom prst="straightConnector1">
            <a:avLst/>
          </a:prstGeom>
          <a:noFill/>
          <a:ln w="28575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BEBF87-A54E-4B05-89E7-1CC39EB92766}"/>
              </a:ext>
            </a:extLst>
          </p:cNvPr>
          <p:cNvCxnSpPr>
            <a:cxnSpLocks/>
          </p:cNvCxnSpPr>
          <p:nvPr/>
        </p:nvCxnSpPr>
        <p:spPr bwMode="auto">
          <a:xfrm>
            <a:off x="8708369" y="2062538"/>
            <a:ext cx="423060" cy="1297"/>
          </a:xfrm>
          <a:prstGeom prst="straightConnector1">
            <a:avLst/>
          </a:prstGeom>
          <a:noFill/>
          <a:ln w="28575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348EC17-3411-4F5F-B5F1-2057E8D9E9BE}"/>
              </a:ext>
            </a:extLst>
          </p:cNvPr>
          <p:cNvGrpSpPr/>
          <p:nvPr/>
        </p:nvGrpSpPr>
        <p:grpSpPr>
          <a:xfrm>
            <a:off x="2563338" y="3429000"/>
            <a:ext cx="6568091" cy="929351"/>
            <a:chOff x="2034418" y="3833776"/>
            <a:chExt cx="6568091" cy="9293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234AFC-A747-441E-A065-74B6DD67D044}"/>
                </a:ext>
              </a:extLst>
            </p:cNvPr>
            <p:cNvSpPr/>
            <p:nvPr/>
          </p:nvSpPr>
          <p:spPr>
            <a:xfrm>
              <a:off x="3852091" y="3833776"/>
              <a:ext cx="824118" cy="92935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4F4A61-AFCA-4AD5-98B6-276857EAB8C3}"/>
                </a:ext>
              </a:extLst>
            </p:cNvPr>
            <p:cNvSpPr/>
            <p:nvPr/>
          </p:nvSpPr>
          <p:spPr>
            <a:xfrm>
              <a:off x="2880538" y="3833776"/>
              <a:ext cx="908447" cy="92935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ACF31E-DFBD-4FA4-B539-388BE129EAAE}"/>
                </a:ext>
              </a:extLst>
            </p:cNvPr>
            <p:cNvGrpSpPr/>
            <p:nvPr/>
          </p:nvGrpSpPr>
          <p:grpSpPr>
            <a:xfrm>
              <a:off x="2960230" y="3948262"/>
              <a:ext cx="758352" cy="733488"/>
              <a:chOff x="1828800" y="4495800"/>
              <a:chExt cx="4648200" cy="44958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BD51421-01F6-4650-8476-423F21120C0D}"/>
                  </a:ext>
                </a:extLst>
              </p:cNvPr>
              <p:cNvSpPr/>
              <p:nvPr/>
            </p:nvSpPr>
            <p:spPr>
              <a:xfrm>
                <a:off x="2362200" y="4495800"/>
                <a:ext cx="1905000" cy="1447800"/>
              </a:xfrm>
              <a:prstGeom prst="round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84017D6-7227-4685-8AEF-DA4452DCE847}"/>
                  </a:ext>
                </a:extLst>
              </p:cNvPr>
              <p:cNvSpPr/>
              <p:nvPr/>
            </p:nvSpPr>
            <p:spPr>
              <a:xfrm>
                <a:off x="4572000" y="6274777"/>
                <a:ext cx="1905000" cy="1447800"/>
              </a:xfrm>
              <a:prstGeom prst="round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BA3F42C-32F4-483E-A36C-53A80F933879}"/>
                  </a:ext>
                </a:extLst>
              </p:cNvPr>
              <p:cNvSpPr/>
              <p:nvPr/>
            </p:nvSpPr>
            <p:spPr>
              <a:xfrm>
                <a:off x="1828800" y="7543800"/>
                <a:ext cx="1905000" cy="1447800"/>
              </a:xfrm>
              <a:prstGeom prst="round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2C1C5E2D-279C-4B4A-9BA9-16F06E8F5D94}"/>
                  </a:ext>
                </a:extLst>
              </p:cNvPr>
              <p:cNvCxnSpPr>
                <a:cxnSpLocks/>
                <a:stCxn id="14" idx="3"/>
                <a:endCxn id="15" idx="0"/>
              </p:cNvCxnSpPr>
              <p:nvPr/>
            </p:nvCxnSpPr>
            <p:spPr>
              <a:xfrm>
                <a:off x="4267200" y="5219700"/>
                <a:ext cx="1257300" cy="1055077"/>
              </a:xfrm>
              <a:prstGeom prst="curvedConnector2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8" name="Connector: Curved 17">
                <a:extLst>
                  <a:ext uri="{FF2B5EF4-FFF2-40B4-BE49-F238E27FC236}">
                    <a16:creationId xmlns:a16="http://schemas.microsoft.com/office/drawing/2014/main" id="{851A33CF-61C0-4606-8B4E-0A93BB411301}"/>
                  </a:ext>
                </a:extLst>
              </p:cNvPr>
              <p:cNvCxnSpPr>
                <a:cxnSpLocks/>
                <a:stCxn id="15" idx="1"/>
                <a:endCxn id="16" idx="3"/>
              </p:cNvCxnSpPr>
              <p:nvPr/>
            </p:nvCxnSpPr>
            <p:spPr>
              <a:xfrm rot="10800000" flipV="1">
                <a:off x="3733800" y="6998676"/>
                <a:ext cx="838200" cy="1269023"/>
              </a:xfrm>
              <a:prstGeom prst="curvedConnector3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D01E4-9E32-4E97-9127-48409517CF70}"/>
                </a:ext>
              </a:extLst>
            </p:cNvPr>
            <p:cNvSpPr/>
            <p:nvPr/>
          </p:nvSpPr>
          <p:spPr>
            <a:xfrm>
              <a:off x="4747972" y="3833776"/>
              <a:ext cx="979887" cy="92935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E2DE12-D246-4C51-9C59-17B917251A1A}"/>
                </a:ext>
              </a:extLst>
            </p:cNvPr>
            <p:cNvSpPr/>
            <p:nvPr/>
          </p:nvSpPr>
          <p:spPr>
            <a:xfrm>
              <a:off x="6662968" y="3838622"/>
              <a:ext cx="1058267" cy="92450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09A60D-FAA2-4823-96D2-8B7BED7B3886}"/>
                </a:ext>
              </a:extLst>
            </p:cNvPr>
            <p:cNvSpPr/>
            <p:nvPr/>
          </p:nvSpPr>
          <p:spPr>
            <a:xfrm>
              <a:off x="5791131" y="3833776"/>
              <a:ext cx="814036" cy="92935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389553-2FC2-45CE-922E-2D99B46CDE00}"/>
                </a:ext>
              </a:extLst>
            </p:cNvPr>
            <p:cNvGrpSpPr/>
            <p:nvPr/>
          </p:nvGrpSpPr>
          <p:grpSpPr>
            <a:xfrm>
              <a:off x="4896472" y="4001011"/>
              <a:ext cx="658271" cy="574338"/>
              <a:chOff x="6390445" y="5165401"/>
              <a:chExt cx="785904" cy="68569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E6794C0-5695-45DE-AC1A-655F2B0AC301}"/>
                  </a:ext>
                </a:extLst>
              </p:cNvPr>
              <p:cNvSpPr/>
              <p:nvPr/>
            </p:nvSpPr>
            <p:spPr>
              <a:xfrm>
                <a:off x="6390445" y="5165401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D920026-7DDA-43DB-8F80-298EEC08960B}"/>
                  </a:ext>
                </a:extLst>
              </p:cNvPr>
              <p:cNvSpPr/>
              <p:nvPr/>
            </p:nvSpPr>
            <p:spPr>
              <a:xfrm>
                <a:off x="6672147" y="5166796"/>
                <a:ext cx="218107" cy="193406"/>
              </a:xfrm>
              <a:prstGeom prst="round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8BDAA74-8C8B-4791-9D15-C9180B39175C}"/>
                  </a:ext>
                </a:extLst>
              </p:cNvPr>
              <p:cNvSpPr/>
              <p:nvPr/>
            </p:nvSpPr>
            <p:spPr>
              <a:xfrm>
                <a:off x="6958242" y="5165401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B058C375-1C0C-452E-8D3A-0C087627C86B}"/>
                  </a:ext>
                </a:extLst>
              </p:cNvPr>
              <p:cNvSpPr/>
              <p:nvPr/>
            </p:nvSpPr>
            <p:spPr>
              <a:xfrm>
                <a:off x="6390445" y="5413336"/>
                <a:ext cx="218107" cy="193406"/>
              </a:xfrm>
              <a:prstGeom prst="round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05062F4-5ABD-4C4E-820F-D5B4245F718E}"/>
                  </a:ext>
                </a:extLst>
              </p:cNvPr>
              <p:cNvSpPr/>
              <p:nvPr/>
            </p:nvSpPr>
            <p:spPr>
              <a:xfrm>
                <a:off x="6958242" y="5413336"/>
                <a:ext cx="218107" cy="193406"/>
              </a:xfrm>
              <a:prstGeom prst="round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17E350B-2093-4DF6-B612-6A7967861041}"/>
                  </a:ext>
                </a:extLst>
              </p:cNvPr>
              <p:cNvSpPr/>
              <p:nvPr/>
            </p:nvSpPr>
            <p:spPr>
              <a:xfrm>
                <a:off x="6672147" y="5412244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635E3FB-207F-4DC5-873E-9E425C860207}"/>
                  </a:ext>
                </a:extLst>
              </p:cNvPr>
              <p:cNvSpPr/>
              <p:nvPr/>
            </p:nvSpPr>
            <p:spPr>
              <a:xfrm>
                <a:off x="6390445" y="5656297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67F35D6-F14F-4F1C-B61C-F26E2DD1E4E5}"/>
                  </a:ext>
                </a:extLst>
              </p:cNvPr>
              <p:cNvSpPr/>
              <p:nvPr/>
            </p:nvSpPr>
            <p:spPr>
              <a:xfrm>
                <a:off x="6672147" y="5657692"/>
                <a:ext cx="218107" cy="193406"/>
              </a:xfrm>
              <a:prstGeom prst="round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4BDD50F-82A6-4500-8912-184084DC2F5B}"/>
                  </a:ext>
                </a:extLst>
              </p:cNvPr>
              <p:cNvSpPr/>
              <p:nvPr/>
            </p:nvSpPr>
            <p:spPr>
              <a:xfrm>
                <a:off x="6958242" y="5656297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EFC58E0-CD6D-4F29-8CD2-CF4D09234EE0}"/>
                </a:ext>
              </a:extLst>
            </p:cNvPr>
            <p:cNvCxnSpPr>
              <a:cxnSpLocks/>
              <a:endCxn id="12" idx="1"/>
            </p:cNvCxnSpPr>
            <p:nvPr/>
          </p:nvCxnSpPr>
          <p:spPr bwMode="auto">
            <a:xfrm>
              <a:off x="2034418" y="4298452"/>
              <a:ext cx="846120" cy="0"/>
            </a:xfrm>
            <a:prstGeom prst="straightConnector1">
              <a:avLst/>
            </a:prstGeom>
            <a:noFill/>
            <a:ln w="28575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0BBCC97-EA72-46B0-99AD-E10061F391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21235" y="4314747"/>
              <a:ext cx="881274" cy="0"/>
            </a:xfrm>
            <a:prstGeom prst="straightConnector1">
              <a:avLst/>
            </a:prstGeom>
            <a:noFill/>
            <a:ln w="28575">
              <a:solidFill>
                <a:sysClr val="windowText" lastClr="000000">
                  <a:lumMod val="50000"/>
                  <a:lumOff val="50000"/>
                </a:sysClr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50AC702-BAB0-43E0-8031-62F609DE3543}"/>
                </a:ext>
              </a:extLst>
            </p:cNvPr>
            <p:cNvGrpSpPr/>
            <p:nvPr/>
          </p:nvGrpSpPr>
          <p:grpSpPr>
            <a:xfrm>
              <a:off x="3980271" y="3897017"/>
              <a:ext cx="571519" cy="784733"/>
              <a:chOff x="4580748" y="5488207"/>
              <a:chExt cx="571519" cy="78473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F35DECF-C10B-418B-9E6E-EE5A7DB9525B}"/>
                  </a:ext>
                </a:extLst>
              </p:cNvPr>
              <p:cNvGrpSpPr/>
              <p:nvPr/>
            </p:nvGrpSpPr>
            <p:grpSpPr>
              <a:xfrm>
                <a:off x="4580748" y="5488207"/>
                <a:ext cx="571519" cy="221954"/>
                <a:chOff x="9240696" y="4583170"/>
                <a:chExt cx="3503036" cy="136043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7A08E43-729A-44BE-9542-EC3123F03E2E}"/>
                    </a:ext>
                  </a:extLst>
                </p:cNvPr>
                <p:cNvSpPr/>
                <p:nvPr/>
              </p:nvSpPr>
              <p:spPr>
                <a:xfrm>
                  <a:off x="9240696" y="4583170"/>
                  <a:ext cx="2163194" cy="1360431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Trapezoid 60">
                  <a:extLst>
                    <a:ext uri="{FF2B5EF4-FFF2-40B4-BE49-F238E27FC236}">
                      <a16:creationId xmlns:a16="http://schemas.microsoft.com/office/drawing/2014/main" id="{B2C091A2-8761-4B1E-8707-9355E4E72629}"/>
                    </a:ext>
                  </a:extLst>
                </p:cNvPr>
                <p:cNvSpPr/>
                <p:nvPr/>
              </p:nvSpPr>
              <p:spPr>
                <a:xfrm rot="5400000">
                  <a:off x="11600367" y="4769097"/>
                  <a:ext cx="1314449" cy="972280"/>
                </a:xfrm>
                <a:prstGeom prst="trapezoid">
                  <a:avLst/>
                </a:prstGeom>
                <a:solidFill>
                  <a:srgbClr val="F79646"/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DCF273B-A432-4B07-ACFA-1992844B1ED9}"/>
                  </a:ext>
                </a:extLst>
              </p:cNvPr>
              <p:cNvGrpSpPr/>
              <p:nvPr/>
            </p:nvGrpSpPr>
            <p:grpSpPr>
              <a:xfrm>
                <a:off x="4580748" y="5766080"/>
                <a:ext cx="571519" cy="221954"/>
                <a:chOff x="9240696" y="4583170"/>
                <a:chExt cx="3503036" cy="1360431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96A2AF6-E788-45A2-9576-1EF7298C32A0}"/>
                    </a:ext>
                  </a:extLst>
                </p:cNvPr>
                <p:cNvSpPr/>
                <p:nvPr/>
              </p:nvSpPr>
              <p:spPr>
                <a:xfrm>
                  <a:off x="9240696" y="4583170"/>
                  <a:ext cx="2163194" cy="1360431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rapezoid 58">
                  <a:extLst>
                    <a:ext uri="{FF2B5EF4-FFF2-40B4-BE49-F238E27FC236}">
                      <a16:creationId xmlns:a16="http://schemas.microsoft.com/office/drawing/2014/main" id="{95F758C5-5442-440F-BC32-65A223ACADC3}"/>
                    </a:ext>
                  </a:extLst>
                </p:cNvPr>
                <p:cNvSpPr/>
                <p:nvPr/>
              </p:nvSpPr>
              <p:spPr>
                <a:xfrm rot="5400000">
                  <a:off x="11600367" y="4769097"/>
                  <a:ext cx="1314449" cy="972280"/>
                </a:xfrm>
                <a:prstGeom prst="trapezoid">
                  <a:avLst/>
                </a:prstGeom>
                <a:solidFill>
                  <a:srgbClr val="F79646"/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8AABA50-8D4A-4B3A-AD88-670BE570F8BF}"/>
                  </a:ext>
                </a:extLst>
              </p:cNvPr>
              <p:cNvGrpSpPr/>
              <p:nvPr/>
            </p:nvGrpSpPr>
            <p:grpSpPr>
              <a:xfrm>
                <a:off x="4580748" y="6050986"/>
                <a:ext cx="569123" cy="221954"/>
                <a:chOff x="9197956" y="4588417"/>
                <a:chExt cx="3488353" cy="1360431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F7C7C9A-AD25-4966-B3B6-E16E2B0ED818}"/>
                    </a:ext>
                  </a:extLst>
                </p:cNvPr>
                <p:cNvSpPr/>
                <p:nvPr/>
              </p:nvSpPr>
              <p:spPr>
                <a:xfrm>
                  <a:off x="9197956" y="4588417"/>
                  <a:ext cx="2163194" cy="1360431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5194DF7F-ACC9-4BA4-B755-D9DBDFB58766}"/>
                    </a:ext>
                  </a:extLst>
                </p:cNvPr>
                <p:cNvSpPr/>
                <p:nvPr/>
              </p:nvSpPr>
              <p:spPr>
                <a:xfrm rot="5400000">
                  <a:off x="11542945" y="4760105"/>
                  <a:ext cx="1314449" cy="972279"/>
                </a:xfrm>
                <a:prstGeom prst="trapezoid">
                  <a:avLst/>
                </a:prstGeom>
                <a:solidFill>
                  <a:srgbClr val="F79646"/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4A3BBFF-F150-4BC2-9BC9-C3E577FF3D8D}"/>
                </a:ext>
              </a:extLst>
            </p:cNvPr>
            <p:cNvGrpSpPr/>
            <p:nvPr/>
          </p:nvGrpSpPr>
          <p:grpSpPr>
            <a:xfrm>
              <a:off x="5919266" y="3905115"/>
              <a:ext cx="572919" cy="786298"/>
              <a:chOff x="4580748" y="5488207"/>
              <a:chExt cx="572919" cy="78629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11D1A2B-FA51-4934-983D-2AF71C1DCC63}"/>
                  </a:ext>
                </a:extLst>
              </p:cNvPr>
              <p:cNvGrpSpPr/>
              <p:nvPr/>
            </p:nvGrpSpPr>
            <p:grpSpPr>
              <a:xfrm>
                <a:off x="4580748" y="5488207"/>
                <a:ext cx="571519" cy="221954"/>
                <a:chOff x="9240696" y="4583170"/>
                <a:chExt cx="3503036" cy="136043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4A7E708-40AA-44BA-B276-0DB5C1534F16}"/>
                    </a:ext>
                  </a:extLst>
                </p:cNvPr>
                <p:cNvSpPr/>
                <p:nvPr/>
              </p:nvSpPr>
              <p:spPr>
                <a:xfrm>
                  <a:off x="9240696" y="4583170"/>
                  <a:ext cx="2163194" cy="1360431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rapezoid 70">
                  <a:extLst>
                    <a:ext uri="{FF2B5EF4-FFF2-40B4-BE49-F238E27FC236}">
                      <a16:creationId xmlns:a16="http://schemas.microsoft.com/office/drawing/2014/main" id="{DB748AB2-00E1-446D-9488-A6525F8BD79E}"/>
                    </a:ext>
                  </a:extLst>
                </p:cNvPr>
                <p:cNvSpPr/>
                <p:nvPr/>
              </p:nvSpPr>
              <p:spPr>
                <a:xfrm rot="5400000">
                  <a:off x="11600367" y="4769097"/>
                  <a:ext cx="1314449" cy="972280"/>
                </a:xfrm>
                <a:prstGeom prst="trapezoid">
                  <a:avLst/>
                </a:prstGeom>
                <a:solidFill>
                  <a:srgbClr val="F79646"/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3554149-92EF-47B0-AFCB-F33F02EEDE0A}"/>
                  </a:ext>
                </a:extLst>
              </p:cNvPr>
              <p:cNvGrpSpPr/>
              <p:nvPr/>
            </p:nvGrpSpPr>
            <p:grpSpPr>
              <a:xfrm>
                <a:off x="4580748" y="5766080"/>
                <a:ext cx="571519" cy="221954"/>
                <a:chOff x="9240696" y="4583170"/>
                <a:chExt cx="3503036" cy="136043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D4B2222-6050-4EAA-B346-245D6BC3AC5E}"/>
                    </a:ext>
                  </a:extLst>
                </p:cNvPr>
                <p:cNvSpPr/>
                <p:nvPr/>
              </p:nvSpPr>
              <p:spPr>
                <a:xfrm>
                  <a:off x="9240696" y="4583170"/>
                  <a:ext cx="2163194" cy="1360431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Trapezoid 68">
                  <a:extLst>
                    <a:ext uri="{FF2B5EF4-FFF2-40B4-BE49-F238E27FC236}">
                      <a16:creationId xmlns:a16="http://schemas.microsoft.com/office/drawing/2014/main" id="{6C171C44-452D-4B0C-B3E3-8AA4E97638DD}"/>
                    </a:ext>
                  </a:extLst>
                </p:cNvPr>
                <p:cNvSpPr/>
                <p:nvPr/>
              </p:nvSpPr>
              <p:spPr>
                <a:xfrm rot="5400000">
                  <a:off x="11600367" y="4769097"/>
                  <a:ext cx="1314449" cy="972280"/>
                </a:xfrm>
                <a:prstGeom prst="trapezoid">
                  <a:avLst/>
                </a:prstGeom>
                <a:solidFill>
                  <a:srgbClr val="F79646"/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2ED21D0-4B8A-431C-8A13-C452AC495E50}"/>
                  </a:ext>
                </a:extLst>
              </p:cNvPr>
              <p:cNvGrpSpPr/>
              <p:nvPr/>
            </p:nvGrpSpPr>
            <p:grpSpPr>
              <a:xfrm>
                <a:off x="4582527" y="6052551"/>
                <a:ext cx="571140" cy="221954"/>
                <a:chOff x="9208848" y="4598009"/>
                <a:chExt cx="3500710" cy="1360431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C1384A7-D8B0-4DDC-8C5A-C5CB2182B7B9}"/>
                    </a:ext>
                  </a:extLst>
                </p:cNvPr>
                <p:cNvSpPr/>
                <p:nvPr/>
              </p:nvSpPr>
              <p:spPr>
                <a:xfrm>
                  <a:off x="9208848" y="4598009"/>
                  <a:ext cx="2163192" cy="1360431"/>
                </a:xfrm>
                <a:prstGeom prst="rect">
                  <a:avLst/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rapezoid 66">
                  <a:extLst>
                    <a:ext uri="{FF2B5EF4-FFF2-40B4-BE49-F238E27FC236}">
                      <a16:creationId xmlns:a16="http://schemas.microsoft.com/office/drawing/2014/main" id="{5ED319EC-701D-4D7C-A901-FBADFCF847CD}"/>
                    </a:ext>
                  </a:extLst>
                </p:cNvPr>
                <p:cNvSpPr/>
                <p:nvPr/>
              </p:nvSpPr>
              <p:spPr>
                <a:xfrm rot="5400000">
                  <a:off x="11566194" y="4769097"/>
                  <a:ext cx="1314449" cy="972279"/>
                </a:xfrm>
                <a:prstGeom prst="trapezoid">
                  <a:avLst/>
                </a:prstGeom>
                <a:solidFill>
                  <a:srgbClr val="F79646"/>
                </a:solidFill>
                <a:ln w="28575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9F950EE-9689-4F22-BFBA-26535B8E65F3}"/>
                </a:ext>
              </a:extLst>
            </p:cNvPr>
            <p:cNvSpPr/>
            <p:nvPr/>
          </p:nvSpPr>
          <p:spPr>
            <a:xfrm>
              <a:off x="6717769" y="4128620"/>
              <a:ext cx="701067" cy="3523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8F8FA6-A19F-4D28-B282-AC8B50F1D4E4}"/>
                </a:ext>
              </a:extLst>
            </p:cNvPr>
            <p:cNvGrpSpPr/>
            <p:nvPr/>
          </p:nvGrpSpPr>
          <p:grpSpPr>
            <a:xfrm>
              <a:off x="6787953" y="3997990"/>
              <a:ext cx="870614" cy="475945"/>
              <a:chOff x="18409851" y="4897315"/>
              <a:chExt cx="6931853" cy="378948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449EF9C-8434-441D-BAB8-1FEF8FCFE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6200" y="5943600"/>
                <a:ext cx="0" cy="27432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1BEAEF0-C038-476C-AB1E-AF41348F1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0200" y="5943600"/>
                <a:ext cx="0" cy="27432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C685734-2FEC-475B-92CB-E53DC4973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0" y="5943600"/>
                <a:ext cx="0" cy="27432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E08B447D-752F-411B-A6BD-9BD409D40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9851" y="4897315"/>
                <a:ext cx="2933697" cy="99060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B6871D4-1775-4096-A89E-ADA389D10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12906" y="7315198"/>
                <a:ext cx="182879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tailEnd type="triangle"/>
              </a:ln>
              <a:effectLst/>
            </p:spPr>
          </p:cxn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75350-C9BD-4761-82D4-010F92B0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5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Approaches to manage networks are …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20F5BDA-0BED-C846-B237-CCDE01FAC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1" y="5337825"/>
            <a:ext cx="1276970" cy="1276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2D40A-DE27-7C41-A821-C56BDA9D8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45" y="5516189"/>
            <a:ext cx="1923084" cy="7096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FFACD53-7E84-3744-A523-1A16300AF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09" y="5410976"/>
            <a:ext cx="1049977" cy="10499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489B9D-1C81-1C4F-BCDF-1E992B110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0" y="1776751"/>
            <a:ext cx="6443870" cy="3728845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395619-FE48-2640-A746-1AFEC2498C35}"/>
              </a:ext>
            </a:extLst>
          </p:cNvPr>
          <p:cNvSpPr/>
          <p:nvPr/>
        </p:nvSpPr>
        <p:spPr>
          <a:xfrm>
            <a:off x="229897" y="1519661"/>
            <a:ext cx="7903319" cy="4886739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4C551-F87E-DB40-9207-FEFD53D5CC98}"/>
              </a:ext>
            </a:extLst>
          </p:cNvPr>
          <p:cNvSpPr/>
          <p:nvPr/>
        </p:nvSpPr>
        <p:spPr>
          <a:xfrm>
            <a:off x="1234441" y="4336816"/>
            <a:ext cx="5070788" cy="8458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Switch or NIC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4E509-B203-8841-BBD6-48FC6816C338}"/>
              </a:ext>
            </a:extLst>
          </p:cNvPr>
          <p:cNvSpPr/>
          <p:nvPr/>
        </p:nvSpPr>
        <p:spPr>
          <a:xfrm>
            <a:off x="8461070" y="4498116"/>
            <a:ext cx="2224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Fast</a:t>
            </a:r>
            <a:r>
              <a:rPr lang="en-US" sz="2800" dirty="0">
                <a:latin typeface="+mj-lt"/>
              </a:rPr>
              <a:t> yet </a:t>
            </a:r>
            <a:r>
              <a:rPr lang="en-US" sz="2800" b="1" i="1" dirty="0">
                <a:solidFill>
                  <a:srgbClr val="C00000"/>
                </a:solidFill>
                <a:latin typeface="+mj-lt"/>
              </a:rPr>
              <a:t>dumb</a:t>
            </a:r>
            <a:endParaRPr lang="en-US" sz="24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F83C5B-FDCA-A040-A544-D82FF6BEAE68}"/>
              </a:ext>
            </a:extLst>
          </p:cNvPr>
          <p:cNvSpPr/>
          <p:nvPr/>
        </p:nvSpPr>
        <p:spPr>
          <a:xfrm>
            <a:off x="8102321" y="2395090"/>
            <a:ext cx="294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  <a:latin typeface="+mj-lt"/>
              </a:rPr>
              <a:t>Slow</a:t>
            </a:r>
            <a:r>
              <a:rPr lang="en-US" sz="2800" dirty="0">
                <a:latin typeface="+mj-lt"/>
              </a:rPr>
              <a:t> but </a:t>
            </a:r>
            <a:r>
              <a:rPr lang="en-US" sz="2800" b="1" i="1" dirty="0">
                <a:latin typeface="+mj-lt"/>
              </a:rPr>
              <a:t>intelligent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2307A82-3197-6F4A-AAAE-D75DB4AE1428}"/>
              </a:ext>
            </a:extLst>
          </p:cNvPr>
          <p:cNvSpPr/>
          <p:nvPr/>
        </p:nvSpPr>
        <p:spPr>
          <a:xfrm>
            <a:off x="1234441" y="2233790"/>
            <a:ext cx="5070788" cy="8458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Control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Intelligence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40E0E4-ABDC-724B-A9A8-18EDCB81CDC9}"/>
              </a:ext>
            </a:extLst>
          </p:cNvPr>
          <p:cNvCxnSpPr>
            <a:stCxn id="17" idx="2"/>
            <a:endCxn id="3" idx="0"/>
          </p:cNvCxnSpPr>
          <p:nvPr/>
        </p:nvCxnSpPr>
        <p:spPr>
          <a:xfrm>
            <a:off x="3769835" y="3079610"/>
            <a:ext cx="0" cy="1257206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38AB7-1B59-47BA-9886-824ECE40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AB42E-97BB-4ADC-96E7-B53C939D481E}"/>
              </a:ext>
            </a:extLst>
          </p:cNvPr>
          <p:cNvSpPr/>
          <p:nvPr/>
        </p:nvSpPr>
        <p:spPr>
          <a:xfrm>
            <a:off x="9315150" y="3484279"/>
            <a:ext cx="6110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i="1"/>
              <a:t>OR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02598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E887FE-C0A6-B143-921A-452366EC1E9E}"/>
              </a:ext>
            </a:extLst>
          </p:cNvPr>
          <p:cNvSpPr/>
          <p:nvPr/>
        </p:nvSpPr>
        <p:spPr>
          <a:xfrm>
            <a:off x="6827521" y="1736324"/>
            <a:ext cx="3807396" cy="1810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0B59A-7A45-2846-871F-266FF74B1C42}"/>
              </a:ext>
            </a:extLst>
          </p:cNvPr>
          <p:cNvSpPr/>
          <p:nvPr/>
        </p:nvSpPr>
        <p:spPr>
          <a:xfrm>
            <a:off x="1790700" y="1736324"/>
            <a:ext cx="4090555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Approaches to manage networks are …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4C551-F87E-DB40-9207-FEFD53D5CC98}"/>
              </a:ext>
            </a:extLst>
          </p:cNvPr>
          <p:cNvSpPr/>
          <p:nvPr/>
        </p:nvSpPr>
        <p:spPr>
          <a:xfrm>
            <a:off x="1234441" y="4336816"/>
            <a:ext cx="5070788" cy="8458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Switch or NIC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4E509-B203-8841-BBD6-48FC6816C338}"/>
              </a:ext>
            </a:extLst>
          </p:cNvPr>
          <p:cNvSpPr/>
          <p:nvPr/>
        </p:nvSpPr>
        <p:spPr>
          <a:xfrm>
            <a:off x="8461071" y="4498116"/>
            <a:ext cx="2224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Fast</a:t>
            </a:r>
            <a:r>
              <a:rPr lang="en-US" sz="2800" dirty="0">
                <a:latin typeface="+mj-lt"/>
              </a:rPr>
              <a:t> yet </a:t>
            </a:r>
            <a:r>
              <a:rPr lang="en-US" sz="2800" b="1" i="1" dirty="0">
                <a:solidFill>
                  <a:srgbClr val="C00000"/>
                </a:solidFill>
                <a:latin typeface="+mj-lt"/>
              </a:rPr>
              <a:t>dumb</a:t>
            </a:r>
            <a:endParaRPr lang="en-US" sz="24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B4F72-8AE0-0F43-A6DB-6D0688AC604F}"/>
              </a:ext>
            </a:extLst>
          </p:cNvPr>
          <p:cNvSpPr txBox="1"/>
          <p:nvPr/>
        </p:nvSpPr>
        <p:spPr>
          <a:xfrm>
            <a:off x="1904999" y="1906741"/>
            <a:ext cx="38827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Congestion control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Load balancing (ECMP, RSS)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Queue scheduling </a:t>
            </a:r>
          </a:p>
          <a:p>
            <a:endParaRPr lang="en-US" sz="2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CD322-9048-1A4B-A6B7-CDCBF8146D6E}"/>
              </a:ext>
            </a:extLst>
          </p:cNvPr>
          <p:cNvSpPr txBox="1"/>
          <p:nvPr/>
        </p:nvSpPr>
        <p:spPr>
          <a:xfrm>
            <a:off x="6858002" y="1761961"/>
            <a:ext cx="37388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Characteristics: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Operates on packet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Low latency: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High throughput: </a:t>
            </a:r>
            <a:r>
              <a:rPr lang="en-US" sz="2200" dirty="0" err="1">
                <a:latin typeface="+mj-lt"/>
              </a:rPr>
              <a:t>Tbps</a:t>
            </a: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Uses heuristics: hash, 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5656DE-8E71-114A-B26E-81F697652946}"/>
              </a:ext>
            </a:extLst>
          </p:cNvPr>
          <p:cNvCxnSpPr>
            <a:cxnSpLocks/>
          </p:cNvCxnSpPr>
          <p:nvPr/>
        </p:nvCxnSpPr>
        <p:spPr>
          <a:xfrm>
            <a:off x="2001995" y="5182636"/>
            <a:ext cx="0" cy="532364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D9C23F-AC74-BC46-8D08-BDF912D54FED}"/>
              </a:ext>
            </a:extLst>
          </p:cNvPr>
          <p:cNvCxnSpPr>
            <a:cxnSpLocks/>
          </p:cNvCxnSpPr>
          <p:nvPr/>
        </p:nvCxnSpPr>
        <p:spPr>
          <a:xfrm>
            <a:off x="5385276" y="5182636"/>
            <a:ext cx="0" cy="532364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2A16A9-AED9-B448-B437-029E90E30903}"/>
              </a:ext>
            </a:extLst>
          </p:cNvPr>
          <p:cNvSpPr txBox="1"/>
          <p:nvPr/>
        </p:nvSpPr>
        <p:spPr>
          <a:xfrm>
            <a:off x="1443573" y="5753735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Packets 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2CBDA1-5380-C740-817E-061AA1DC0485}"/>
              </a:ext>
            </a:extLst>
          </p:cNvPr>
          <p:cNvSpPr txBox="1"/>
          <p:nvPr/>
        </p:nvSpPr>
        <p:spPr>
          <a:xfrm>
            <a:off x="4826854" y="5753735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Packets Out</a:t>
            </a:r>
          </a:p>
        </p:txBody>
      </p:sp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ABC98545-AE42-8A4D-9604-FA97019E8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3227" y="4382536"/>
            <a:ext cx="754380" cy="7543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CCCA6-657F-4991-8FC4-CABCCCCD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Approaches to manage networks are …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20F5BDA-0BED-C846-B237-CCDE01FAC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1" y="5337825"/>
            <a:ext cx="1276970" cy="1276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2D40A-DE27-7C41-A821-C56BDA9D8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45" y="5516189"/>
            <a:ext cx="1923084" cy="7096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FFACD53-7E84-3744-A523-1A16300AF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09" y="5410976"/>
            <a:ext cx="1049977" cy="10499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489B9D-1C81-1C4F-BCDF-1E992B110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0" y="1776751"/>
            <a:ext cx="6443870" cy="3728845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395619-FE48-2640-A746-1AFEC2498C35}"/>
              </a:ext>
            </a:extLst>
          </p:cNvPr>
          <p:cNvSpPr/>
          <p:nvPr/>
        </p:nvSpPr>
        <p:spPr>
          <a:xfrm>
            <a:off x="229897" y="1519661"/>
            <a:ext cx="7903319" cy="4886739"/>
          </a:xfrm>
          <a:prstGeom prst="roundRect">
            <a:avLst>
              <a:gd name="adj" fmla="val 0"/>
            </a:avLst>
          </a:prstGeom>
          <a:solidFill>
            <a:schemeClr val="bg1">
              <a:alpha val="75000"/>
            </a:schemeClr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4C551-F87E-DB40-9207-FEFD53D5CC98}"/>
              </a:ext>
            </a:extLst>
          </p:cNvPr>
          <p:cNvSpPr/>
          <p:nvPr/>
        </p:nvSpPr>
        <p:spPr>
          <a:xfrm>
            <a:off x="1234441" y="4336816"/>
            <a:ext cx="5070788" cy="8458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Switch or NIC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4E509-B203-8841-BBD6-48FC6816C338}"/>
              </a:ext>
            </a:extLst>
          </p:cNvPr>
          <p:cNvSpPr/>
          <p:nvPr/>
        </p:nvSpPr>
        <p:spPr>
          <a:xfrm>
            <a:off x="8461071" y="4498116"/>
            <a:ext cx="2224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Fast</a:t>
            </a:r>
            <a:r>
              <a:rPr lang="en-US" sz="2800" dirty="0">
                <a:latin typeface="+mj-lt"/>
              </a:rPr>
              <a:t> yet </a:t>
            </a:r>
            <a:r>
              <a:rPr lang="en-US" sz="2800" b="1" i="1" dirty="0">
                <a:solidFill>
                  <a:srgbClr val="C00000"/>
                </a:solidFill>
                <a:latin typeface="+mj-lt"/>
              </a:rPr>
              <a:t>dumb</a:t>
            </a:r>
            <a:endParaRPr lang="en-US" sz="24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F83C5B-FDCA-A040-A544-D82FF6BEAE68}"/>
              </a:ext>
            </a:extLst>
          </p:cNvPr>
          <p:cNvSpPr/>
          <p:nvPr/>
        </p:nvSpPr>
        <p:spPr>
          <a:xfrm>
            <a:off x="8102321" y="2395090"/>
            <a:ext cx="294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  <a:latin typeface="+mj-lt"/>
              </a:rPr>
              <a:t>Slow</a:t>
            </a:r>
            <a:r>
              <a:rPr lang="en-US" sz="2800" dirty="0">
                <a:latin typeface="+mj-lt"/>
              </a:rPr>
              <a:t> but </a:t>
            </a:r>
            <a:r>
              <a:rPr lang="en-US" sz="2800" b="1" i="1" dirty="0">
                <a:latin typeface="+mj-lt"/>
              </a:rPr>
              <a:t>intelligent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2307A82-3197-6F4A-AAAE-D75DB4AE1428}"/>
              </a:ext>
            </a:extLst>
          </p:cNvPr>
          <p:cNvSpPr/>
          <p:nvPr/>
        </p:nvSpPr>
        <p:spPr>
          <a:xfrm>
            <a:off x="1234441" y="2233790"/>
            <a:ext cx="5070788" cy="8458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Control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Intelligence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40E0E4-ABDC-724B-A9A8-18EDCB81CDC9}"/>
              </a:ext>
            </a:extLst>
          </p:cNvPr>
          <p:cNvCxnSpPr>
            <a:stCxn id="17" idx="2"/>
            <a:endCxn id="3" idx="0"/>
          </p:cNvCxnSpPr>
          <p:nvPr/>
        </p:nvCxnSpPr>
        <p:spPr>
          <a:xfrm>
            <a:off x="3769835" y="3079610"/>
            <a:ext cx="0" cy="1257206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09C30-470C-4219-A63B-A4903CBD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C67ADF-93B8-4D7B-BF0B-31F825081BF2}"/>
              </a:ext>
            </a:extLst>
          </p:cNvPr>
          <p:cNvSpPr/>
          <p:nvPr/>
        </p:nvSpPr>
        <p:spPr>
          <a:xfrm>
            <a:off x="9315150" y="3484279"/>
            <a:ext cx="6110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i="1"/>
              <a:t>OR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8704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Approaches to manage networks are …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4C551-F87E-DB40-9207-FEFD53D5CC98}"/>
              </a:ext>
            </a:extLst>
          </p:cNvPr>
          <p:cNvSpPr/>
          <p:nvPr/>
        </p:nvSpPr>
        <p:spPr>
          <a:xfrm>
            <a:off x="1234441" y="4336816"/>
            <a:ext cx="5070788" cy="8458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Switch or NIC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F83C5B-FDCA-A040-A544-D82FF6BEAE68}"/>
              </a:ext>
            </a:extLst>
          </p:cNvPr>
          <p:cNvSpPr/>
          <p:nvPr/>
        </p:nvSpPr>
        <p:spPr>
          <a:xfrm>
            <a:off x="8102321" y="2395090"/>
            <a:ext cx="294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  <a:latin typeface="+mj-lt"/>
              </a:rPr>
              <a:t>Slow</a:t>
            </a:r>
            <a:r>
              <a:rPr lang="en-US" sz="2800" dirty="0">
                <a:latin typeface="+mj-lt"/>
              </a:rPr>
              <a:t> but </a:t>
            </a:r>
            <a:r>
              <a:rPr lang="en-US" sz="2800" b="1" i="1" dirty="0">
                <a:latin typeface="+mj-lt"/>
              </a:rPr>
              <a:t>intelligent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2307A82-3197-6F4A-AAAE-D75DB4AE1428}"/>
              </a:ext>
            </a:extLst>
          </p:cNvPr>
          <p:cNvSpPr/>
          <p:nvPr/>
        </p:nvSpPr>
        <p:spPr>
          <a:xfrm>
            <a:off x="1234441" y="2233790"/>
            <a:ext cx="5070788" cy="8458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Control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Intelligence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40E0E4-ABDC-724B-A9A8-18EDCB81CDC9}"/>
              </a:ext>
            </a:extLst>
          </p:cNvPr>
          <p:cNvCxnSpPr>
            <a:cxnSpLocks/>
          </p:cNvCxnSpPr>
          <p:nvPr/>
        </p:nvCxnSpPr>
        <p:spPr>
          <a:xfrm>
            <a:off x="2855435" y="3079610"/>
            <a:ext cx="0" cy="1257206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0278DDC-4B04-4577-AE51-21C637B93FAD}"/>
              </a:ext>
            </a:extLst>
          </p:cNvPr>
          <p:cNvGrpSpPr/>
          <p:nvPr/>
        </p:nvGrpSpPr>
        <p:grpSpPr>
          <a:xfrm>
            <a:off x="8191107" y="3079610"/>
            <a:ext cx="3459093" cy="1545702"/>
            <a:chOff x="6880074" y="3044722"/>
            <a:chExt cx="2761570" cy="2286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88E79C-E559-2446-BF06-F7D81D02E0BF}"/>
                </a:ext>
              </a:extLst>
            </p:cNvPr>
            <p:cNvSpPr/>
            <p:nvPr/>
          </p:nvSpPr>
          <p:spPr>
            <a:xfrm>
              <a:off x="6880074" y="3044722"/>
              <a:ext cx="2761570" cy="22864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8BEC49-8B26-B240-AF40-74E4367BE1FE}"/>
                </a:ext>
              </a:extLst>
            </p:cNvPr>
            <p:cNvSpPr txBox="1"/>
            <p:nvPr/>
          </p:nvSpPr>
          <p:spPr>
            <a:xfrm>
              <a:off x="6933536" y="3084564"/>
              <a:ext cx="2531296" cy="2004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+mj-lt"/>
                </a:rPr>
                <a:t>Examples: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>
                  <a:latin typeface="+mj-lt"/>
                </a:rPr>
                <a:t>Anomaly detection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>
                  <a:latin typeface="+mj-lt"/>
                </a:rPr>
                <a:t>Automation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>
                  <a:latin typeface="+mj-lt"/>
                </a:rPr>
                <a:t>Recommendation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E3A93D-4B6E-4E5C-8A27-53E92A69664E}"/>
              </a:ext>
            </a:extLst>
          </p:cNvPr>
          <p:cNvGrpSpPr/>
          <p:nvPr/>
        </p:nvGrpSpPr>
        <p:grpSpPr>
          <a:xfrm>
            <a:off x="8191109" y="4759726"/>
            <a:ext cx="3459087" cy="1965849"/>
            <a:chOff x="8852377" y="4736166"/>
            <a:chExt cx="2933746" cy="16946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DA8966-2386-4A4B-83B9-607A1F155870}"/>
                </a:ext>
              </a:extLst>
            </p:cNvPr>
            <p:cNvSpPr/>
            <p:nvPr/>
          </p:nvSpPr>
          <p:spPr>
            <a:xfrm>
              <a:off x="8852377" y="4736166"/>
              <a:ext cx="2933746" cy="1694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D61D1F-0337-C145-889A-761868E41A6E}"/>
                </a:ext>
              </a:extLst>
            </p:cNvPr>
            <p:cNvSpPr txBox="1"/>
            <p:nvPr/>
          </p:nvSpPr>
          <p:spPr>
            <a:xfrm>
              <a:off x="8917873" y="4756135"/>
              <a:ext cx="2843716" cy="153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+mj-lt"/>
                </a:rPr>
                <a:t>Characteristics: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/>
                <a:t>Can do machine learning</a:t>
              </a:r>
              <a:endParaRPr lang="en-US" sz="2200" b="1" dirty="0">
                <a:solidFill>
                  <a:srgbClr val="C00000"/>
                </a:solidFill>
                <a:latin typeface="+mj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rgbClr val="C00000"/>
                  </a:solidFill>
                  <a:latin typeface="+mj-lt"/>
                </a:rPr>
                <a:t>Operates on flows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rgbClr val="C00000"/>
                  </a:solidFill>
                  <a:latin typeface="+mj-lt"/>
                </a:rPr>
                <a:t>Millisecond latency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rgbClr val="C00000"/>
                  </a:solidFill>
                  <a:latin typeface="+mj-lt"/>
                </a:rPr>
                <a:t>Low throughput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B84AB-7DC0-C442-BBA8-0B7F89B2B09F}"/>
              </a:ext>
            </a:extLst>
          </p:cNvPr>
          <p:cNvCxnSpPr>
            <a:cxnSpLocks/>
          </p:cNvCxnSpPr>
          <p:nvPr/>
        </p:nvCxnSpPr>
        <p:spPr>
          <a:xfrm>
            <a:off x="2001995" y="5182636"/>
            <a:ext cx="0" cy="532364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5FA23C-C21E-9B43-B1DB-FD4967B1BEAD}"/>
              </a:ext>
            </a:extLst>
          </p:cNvPr>
          <p:cNvCxnSpPr>
            <a:cxnSpLocks/>
          </p:cNvCxnSpPr>
          <p:nvPr/>
        </p:nvCxnSpPr>
        <p:spPr>
          <a:xfrm>
            <a:off x="5385276" y="5182636"/>
            <a:ext cx="0" cy="532364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AD6CC2-7752-4C49-9DDA-6B59748FF6C7}"/>
              </a:ext>
            </a:extLst>
          </p:cNvPr>
          <p:cNvSpPr txBox="1"/>
          <p:nvPr/>
        </p:nvSpPr>
        <p:spPr>
          <a:xfrm>
            <a:off x="1443573" y="5753735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Packets 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C5711-7EB2-D74B-B119-9DD9D3E2C36E}"/>
              </a:ext>
            </a:extLst>
          </p:cNvPr>
          <p:cNvSpPr txBox="1"/>
          <p:nvPr/>
        </p:nvSpPr>
        <p:spPr>
          <a:xfrm>
            <a:off x="4826854" y="5753735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Packets Out</a:t>
            </a:r>
          </a:p>
        </p:txBody>
      </p:sp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60FEBB50-B734-E44B-99B0-C8F63B81B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1995" y="2276358"/>
            <a:ext cx="754380" cy="75438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1F064-3B78-C248-A2E1-F9E76C20CE9D}"/>
              </a:ext>
            </a:extLst>
          </p:cNvPr>
          <p:cNvCxnSpPr>
            <a:cxnSpLocks/>
          </p:cNvCxnSpPr>
          <p:nvPr/>
        </p:nvCxnSpPr>
        <p:spPr>
          <a:xfrm>
            <a:off x="4539455" y="3079610"/>
            <a:ext cx="0" cy="1257206"/>
          </a:xfrm>
          <a:prstGeom prst="straightConnector1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EB18CB-8562-4748-999B-C6A831FBB2C2}"/>
              </a:ext>
            </a:extLst>
          </p:cNvPr>
          <p:cNvSpPr txBox="1"/>
          <p:nvPr/>
        </p:nvSpPr>
        <p:spPr>
          <a:xfrm>
            <a:off x="2018026" y="3356702"/>
            <a:ext cx="83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Packet </a:t>
            </a:r>
          </a:p>
          <a:p>
            <a:pPr algn="ctr"/>
            <a:r>
              <a:rPr lang="en-US" dirty="0">
                <a:latin typeface="+mj-lt"/>
              </a:rPr>
              <a:t>Digest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943FC-4B16-3743-926D-6BD0C4732127}"/>
              </a:ext>
            </a:extLst>
          </p:cNvPr>
          <p:cNvSpPr txBox="1"/>
          <p:nvPr/>
        </p:nvSpPr>
        <p:spPr>
          <a:xfrm>
            <a:off x="4525794" y="3356702"/>
            <a:ext cx="62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Flow</a:t>
            </a:r>
          </a:p>
          <a:p>
            <a:pPr algn="ctr"/>
            <a:r>
              <a:rPr lang="en-US" dirty="0">
                <a:latin typeface="+mj-lt"/>
              </a:rPr>
              <a:t>Rule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3CBB1-8788-4C8F-911F-50F375BB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Approaches to manage networks are …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4C551-F87E-DB40-9207-FEFD53D5CC98}"/>
              </a:ext>
            </a:extLst>
          </p:cNvPr>
          <p:cNvSpPr/>
          <p:nvPr/>
        </p:nvSpPr>
        <p:spPr>
          <a:xfrm>
            <a:off x="1234441" y="4336816"/>
            <a:ext cx="5070788" cy="8458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Switch or NIC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4E509-B203-8841-BBD6-48FC6816C338}"/>
              </a:ext>
            </a:extLst>
          </p:cNvPr>
          <p:cNvSpPr/>
          <p:nvPr/>
        </p:nvSpPr>
        <p:spPr>
          <a:xfrm>
            <a:off x="8461071" y="4498116"/>
            <a:ext cx="2224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Fast</a:t>
            </a:r>
            <a:r>
              <a:rPr lang="en-US" sz="2800" dirty="0">
                <a:latin typeface="+mj-lt"/>
              </a:rPr>
              <a:t> yet </a:t>
            </a:r>
            <a:r>
              <a:rPr lang="en-US" sz="2800" b="1" i="1" dirty="0">
                <a:solidFill>
                  <a:srgbClr val="C00000"/>
                </a:solidFill>
                <a:latin typeface="+mj-lt"/>
              </a:rPr>
              <a:t>dumb</a:t>
            </a:r>
            <a:endParaRPr lang="en-US" sz="2400" b="1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F83C5B-FDCA-A040-A544-D82FF6BEAE68}"/>
              </a:ext>
            </a:extLst>
          </p:cNvPr>
          <p:cNvSpPr/>
          <p:nvPr/>
        </p:nvSpPr>
        <p:spPr>
          <a:xfrm>
            <a:off x="8102321" y="2395090"/>
            <a:ext cx="294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  <a:latin typeface="+mj-lt"/>
              </a:rPr>
              <a:t>Slow</a:t>
            </a:r>
            <a:r>
              <a:rPr lang="en-US" sz="2800" dirty="0">
                <a:latin typeface="+mj-lt"/>
              </a:rPr>
              <a:t> but </a:t>
            </a:r>
            <a:r>
              <a:rPr lang="en-US" sz="2800" b="1" i="1" dirty="0">
                <a:latin typeface="+mj-lt"/>
              </a:rPr>
              <a:t>intelligent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2307A82-3197-6F4A-AAAE-D75DB4AE1428}"/>
              </a:ext>
            </a:extLst>
          </p:cNvPr>
          <p:cNvSpPr/>
          <p:nvPr/>
        </p:nvSpPr>
        <p:spPr>
          <a:xfrm>
            <a:off x="1234441" y="2233790"/>
            <a:ext cx="5070788" cy="8458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Control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E12AB-3422-4673-8609-2E255CF3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2804E-450A-4DA3-B5AB-95F49B70021B}"/>
              </a:ext>
            </a:extLst>
          </p:cNvPr>
          <p:cNvSpPr/>
          <p:nvPr/>
        </p:nvSpPr>
        <p:spPr>
          <a:xfrm>
            <a:off x="9315150" y="3484279"/>
            <a:ext cx="6110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i="1" dirty="0"/>
              <a:t>OR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6286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Approaches to manage networks are …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4C551-F87E-DB40-9207-FEFD53D5CC98}"/>
              </a:ext>
            </a:extLst>
          </p:cNvPr>
          <p:cNvSpPr/>
          <p:nvPr/>
        </p:nvSpPr>
        <p:spPr>
          <a:xfrm>
            <a:off x="1234441" y="4336816"/>
            <a:ext cx="5070788" cy="8458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4E509-B203-8841-BBD6-48FC6816C338}"/>
              </a:ext>
            </a:extLst>
          </p:cNvPr>
          <p:cNvSpPr/>
          <p:nvPr/>
        </p:nvSpPr>
        <p:spPr>
          <a:xfrm>
            <a:off x="8461071" y="4498116"/>
            <a:ext cx="2224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Fast</a:t>
            </a:r>
            <a:r>
              <a:rPr lang="en-US" sz="2800" dirty="0">
                <a:latin typeface="+mj-lt"/>
              </a:rPr>
              <a:t> yet </a:t>
            </a:r>
            <a:r>
              <a:rPr lang="en-US" sz="2800" b="1" i="1" strike="sngStrike" dirty="0">
                <a:solidFill>
                  <a:srgbClr val="C00000"/>
                </a:solidFill>
                <a:latin typeface="+mj-lt"/>
              </a:rPr>
              <a:t>dumb</a:t>
            </a:r>
            <a:endParaRPr lang="en-US" sz="2400" b="1" i="1" strike="sngStrik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F83C5B-FDCA-A040-A544-D82FF6BEAE68}"/>
              </a:ext>
            </a:extLst>
          </p:cNvPr>
          <p:cNvSpPr/>
          <p:nvPr/>
        </p:nvSpPr>
        <p:spPr>
          <a:xfrm>
            <a:off x="8102321" y="2395090"/>
            <a:ext cx="294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trike="sngStrike" dirty="0">
                <a:solidFill>
                  <a:srgbClr val="C00000"/>
                </a:solidFill>
                <a:latin typeface="+mj-lt"/>
              </a:rPr>
              <a:t>Slow</a:t>
            </a:r>
            <a:r>
              <a:rPr lang="en-US" sz="2800" dirty="0">
                <a:latin typeface="+mj-lt"/>
              </a:rPr>
              <a:t> but </a:t>
            </a:r>
            <a:r>
              <a:rPr lang="en-US" sz="2800" b="1" i="1" dirty="0">
                <a:latin typeface="+mj-lt"/>
              </a:rPr>
              <a:t>intelligent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2307A82-3197-6F4A-AAAE-D75DB4AE1428}"/>
              </a:ext>
            </a:extLst>
          </p:cNvPr>
          <p:cNvSpPr/>
          <p:nvPr/>
        </p:nvSpPr>
        <p:spPr>
          <a:xfrm>
            <a:off x="1234441" y="2233790"/>
            <a:ext cx="5070788" cy="8458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Control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Intelligence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25E16-D2E8-4AC8-A2EA-F671258756F6}"/>
              </a:ext>
            </a:extLst>
          </p:cNvPr>
          <p:cNvSpPr/>
          <p:nvPr/>
        </p:nvSpPr>
        <p:spPr>
          <a:xfrm>
            <a:off x="2591749" y="4336816"/>
            <a:ext cx="2346960" cy="84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Switch or NIC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0C9B-C294-409C-811F-A8CBE968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D25D6-914F-4849-85BC-843F3948D4DC}"/>
              </a:ext>
            </a:extLst>
          </p:cNvPr>
          <p:cNvSpPr/>
          <p:nvPr/>
        </p:nvSpPr>
        <p:spPr>
          <a:xfrm>
            <a:off x="9315150" y="3484279"/>
            <a:ext cx="6110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i="1" dirty="0"/>
              <a:t>OR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8773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90B36"/>
                </a:solidFill>
              </a:rPr>
              <a:t>Network management should be …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D4C551-F87E-DB40-9207-FEFD53D5CC98}"/>
              </a:ext>
            </a:extLst>
          </p:cNvPr>
          <p:cNvSpPr/>
          <p:nvPr/>
        </p:nvSpPr>
        <p:spPr>
          <a:xfrm>
            <a:off x="1234441" y="4336816"/>
            <a:ext cx="5070788" cy="8458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4E509-B203-8841-BBD6-48FC6816C338}"/>
              </a:ext>
            </a:extLst>
          </p:cNvPr>
          <p:cNvSpPr/>
          <p:nvPr/>
        </p:nvSpPr>
        <p:spPr>
          <a:xfrm>
            <a:off x="6953053" y="4498116"/>
            <a:ext cx="344209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Fast</a:t>
            </a:r>
            <a:r>
              <a:rPr lang="en-US" sz="3400" dirty="0">
                <a:latin typeface="+mj-lt"/>
              </a:rPr>
              <a:t> and </a:t>
            </a:r>
            <a:r>
              <a:rPr lang="en-US" sz="3400" b="1" i="1" dirty="0">
                <a:latin typeface="+mj-lt"/>
              </a:rPr>
              <a:t>intelligent</a:t>
            </a:r>
          </a:p>
          <a:p>
            <a:pPr algn="ctr"/>
            <a:endParaRPr lang="en-US" sz="3400" b="1" i="1" dirty="0">
              <a:latin typeface="+mj-lt"/>
            </a:endParaRP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9D79FB35-6FA0-4AA1-A202-FFF3F30F9C19}"/>
              </a:ext>
            </a:extLst>
          </p:cNvPr>
          <p:cNvSpPr/>
          <p:nvPr/>
        </p:nvSpPr>
        <p:spPr>
          <a:xfrm>
            <a:off x="1234441" y="2233790"/>
            <a:ext cx="5070788" cy="8458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Control Plane</a:t>
            </a:r>
          </a:p>
          <a:p>
            <a:pPr algn="ctr"/>
            <a:endParaRPr lang="en-U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78BAF2B4-460D-4F2B-AB07-0A766330AE2A}"/>
              </a:ext>
            </a:extLst>
          </p:cNvPr>
          <p:cNvSpPr/>
          <p:nvPr/>
        </p:nvSpPr>
        <p:spPr>
          <a:xfrm>
            <a:off x="2801714" y="2689109"/>
            <a:ext cx="1936241" cy="35108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Intelligence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36BCE-BB2D-41E4-9113-2ABC6ED5C4D7}"/>
              </a:ext>
            </a:extLst>
          </p:cNvPr>
          <p:cNvSpPr/>
          <p:nvPr/>
        </p:nvSpPr>
        <p:spPr>
          <a:xfrm>
            <a:off x="2591749" y="4336816"/>
            <a:ext cx="2346960" cy="845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 Plane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Switch or 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CFDBF-7709-4805-97C5-6AD8C70F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08F-033B-4487-B1DC-8CB586BDDE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9323 0.27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13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78 L -0.11224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1274</Words>
  <Application>Microsoft Macintosh PowerPoint</Application>
  <PresentationFormat>Widescreen</PresentationFormat>
  <Paragraphs>449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Source Sans Pro Light</vt:lpstr>
      <vt:lpstr>Tahoma</vt:lpstr>
      <vt:lpstr>Office Theme</vt:lpstr>
      <vt:lpstr>Taurus: An Intelligent Data Plane</vt:lpstr>
      <vt:lpstr>Managing networks is hard!</vt:lpstr>
      <vt:lpstr>Approaches to manage networks are …</vt:lpstr>
      <vt:lpstr>Approaches to manage networks are …</vt:lpstr>
      <vt:lpstr>Approaches to manage networks are …</vt:lpstr>
      <vt:lpstr>Approaches to manage networks are …</vt:lpstr>
      <vt:lpstr>Approaches to manage networks are …</vt:lpstr>
      <vt:lpstr>Approaches to manage networks are …</vt:lpstr>
      <vt:lpstr>Network management should be …</vt:lpstr>
      <vt:lpstr>What does “Intelligence” mean?</vt:lpstr>
      <vt:lpstr>ML Inference: Neural Networks</vt:lpstr>
      <vt:lpstr>ML Inference: Neural Networks</vt:lpstr>
      <vt:lpstr>ML Inference: Single Neuron </vt:lpstr>
      <vt:lpstr>Can match-action tables perform ML inference?</vt:lpstr>
      <vt:lpstr>ML Inference: Single Neuron </vt:lpstr>
      <vt:lpstr>Taurus: An Intelligent Data Plane</vt:lpstr>
      <vt:lpstr>Building blocks of Taurus: Map-Reduce</vt:lpstr>
      <vt:lpstr>Building blocks of Taurus: Map-Reduce</vt:lpstr>
      <vt:lpstr>Compute unit design</vt:lpstr>
      <vt:lpstr>Reduction network condenses vectors to scalars</vt:lpstr>
      <vt:lpstr>Taurus: An Intelligent Data Plane</vt:lpstr>
      <vt:lpstr>Example: Anomaly Detection</vt:lpstr>
      <vt:lpstr>Evaluation: Anomaly Detection in Switches</vt:lpstr>
      <vt:lpstr>Evaluation: Congestion Control at the NIC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Swamy</dc:creator>
  <cp:lastModifiedBy>Muhammad Shahbaz</cp:lastModifiedBy>
  <cp:revision>156</cp:revision>
  <cp:lastPrinted>2019-04-30T22:02:27Z</cp:lastPrinted>
  <dcterms:created xsi:type="dcterms:W3CDTF">2019-04-24T18:52:31Z</dcterms:created>
  <dcterms:modified xsi:type="dcterms:W3CDTF">2019-08-22T15:29:47Z</dcterms:modified>
</cp:coreProperties>
</file>