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57" r:id="rId4"/>
    <p:sldId id="265" r:id="rId5"/>
    <p:sldId id="266" r:id="rId6"/>
    <p:sldId id="277" r:id="rId7"/>
    <p:sldId id="279" r:id="rId8"/>
    <p:sldId id="281" r:id="rId9"/>
    <p:sldId id="282" r:id="rId10"/>
    <p:sldId id="283" r:id="rId11"/>
    <p:sldId id="288" r:id="rId12"/>
    <p:sldId id="289" r:id="rId13"/>
    <p:sldId id="286" r:id="rId14"/>
    <p:sldId id="290" r:id="rId15"/>
    <p:sldId id="264" r:id="rId16"/>
    <p:sldId id="263" r:id="rId17"/>
    <p:sldId id="275" r:id="rId18"/>
    <p:sldId id="2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D01"/>
    <a:srgbClr val="006699"/>
    <a:srgbClr val="009F3C"/>
    <a:srgbClr val="464543"/>
    <a:srgbClr val="0B3261"/>
    <a:srgbClr val="19BFE5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19" autoAdjust="0"/>
  </p:normalViewPr>
  <p:slideViewPr>
    <p:cSldViewPr>
      <p:cViewPr varScale="1">
        <p:scale>
          <a:sx n="44" d="100"/>
          <a:sy n="44" d="100"/>
        </p:scale>
        <p:origin x="48" y="3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88111-3DFD-4608-BBBD-26AE1B3A2F46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0E479-7BFC-40F3-A492-8D5B15CB0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81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E479-7BFC-40F3-A492-8D5B15CB0A4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186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E479-7BFC-40F3-A492-8D5B15CB0A4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147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E479-7BFC-40F3-A492-8D5B15CB0A4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984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Just to show you</a:t>
            </a:r>
            <a:r>
              <a:rPr lang="en-GB" baseline="0" dirty="0" smtClean="0"/>
              <a:t> how to contact me – You don’t need any more than that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E479-7BFC-40F3-A492-8D5B15CB0A4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80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Just to show you</a:t>
            </a:r>
            <a:r>
              <a:rPr lang="en-GB" baseline="0" dirty="0" smtClean="0"/>
              <a:t> how to contact me – You don’t need any more than that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E479-7BFC-40F3-A492-8D5B15CB0A4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91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Ask what is Powershell and you will get a thousand different answers</a:t>
            </a:r>
          </a:p>
          <a:p>
            <a:endParaRPr lang="en-GB" dirty="0" smtClean="0"/>
          </a:p>
          <a:p>
            <a:r>
              <a:rPr lang="en-GB" dirty="0" smtClean="0"/>
              <a:t>MSDN says </a:t>
            </a:r>
          </a:p>
          <a:p>
            <a:endParaRPr lang="en-GB" dirty="0" smtClean="0"/>
          </a:p>
          <a:p>
            <a:r>
              <a:rPr lang="en-GB" dirty="0" smtClean="0"/>
              <a:t>It’s a Shell, everything you can do in CMD you can</a:t>
            </a:r>
            <a:r>
              <a:rPr lang="en-GB" baseline="0" dirty="0" smtClean="0"/>
              <a:t> do in PS and you can use UNIX </a:t>
            </a:r>
            <a:r>
              <a:rPr lang="en-GB" baseline="0" dirty="0" err="1" smtClean="0"/>
              <a:t>Aliasis</a:t>
            </a:r>
            <a:r>
              <a:rPr lang="en-GB" baseline="0" dirty="0" smtClean="0"/>
              <a:t> too like </a:t>
            </a:r>
            <a:r>
              <a:rPr lang="en-GB" baseline="0" dirty="0" err="1" smtClean="0"/>
              <a:t>ls</a:t>
            </a:r>
            <a:r>
              <a:rPr lang="en-GB" baseline="0" dirty="0" smtClean="0"/>
              <a:t> </a:t>
            </a:r>
            <a:r>
              <a:rPr lang="en-GB" baseline="0" dirty="0" err="1" smtClean="0"/>
              <a:t>rm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but your outputs are .NET objects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It’s a language so you can create your own tools</a:t>
            </a:r>
          </a:p>
          <a:p>
            <a:endParaRPr lang="en-GB" baseline="0" dirty="0" smtClean="0"/>
          </a:p>
          <a:p>
            <a:r>
              <a:rPr lang="en-GB" baseline="0" dirty="0" smtClean="0"/>
              <a:t>Microsoft are using it and will continue to use it – It powers many GUIS and enables you to do things the GUI cannot in Exchange, Active Directory and especially in Azure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There is no GUI -= Server Core is getting more popular and </a:t>
            </a:r>
          </a:p>
          <a:p>
            <a:endParaRPr lang="en-GB" baseline="0" dirty="0" smtClean="0"/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October 2009 issue of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TechNet Magazine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Microsoft says, "It's safe to say that the single most important skill a Windows administrator will need in the coming years is proficiency with Windows PowerShell."</a:t>
            </a:r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E479-7BFC-40F3-A492-8D5B15CB0A4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6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E479-7BFC-40F3-A492-8D5B15CB0A4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0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E479-7BFC-40F3-A492-8D5B15CB0A4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950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E479-7BFC-40F3-A492-8D5B15CB0A4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122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E479-7BFC-40F3-A492-8D5B15CB0A4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411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E479-7BFC-40F3-A492-8D5B15CB0A4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184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E479-7BFC-40F3-A492-8D5B15CB0A4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06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0543"/>
          </a:xfrm>
          <a:solidFill>
            <a:schemeClr val="accent1"/>
          </a:solidFill>
        </p:spPr>
        <p:txBody>
          <a:bodyPr/>
          <a:lstStyle>
            <a:lvl1pPr algn="l">
              <a:defRPr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776864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7668344" y="116632"/>
            <a:ext cx="1368152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132904"/>
            <a:ext cx="1296144" cy="18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86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139952" y="6386920"/>
            <a:ext cx="136815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 smtClean="0"/>
              <a:t>Your Logo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11734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62296" y="1556056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479008" y="1556792"/>
            <a:ext cx="4020984" cy="613784"/>
          </a:xfrm>
          <a:prstGeom prst="rect">
            <a:avLst/>
          </a:prstGeom>
          <a:solidFill>
            <a:srgbClr val="FFFF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14" name="Picture 13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86" y="6309320"/>
            <a:ext cx="303997" cy="450964"/>
          </a:xfrm>
          <a:prstGeom prst="rect">
            <a:avLst/>
          </a:prstGeom>
        </p:spPr>
      </p:pic>
      <p:pic>
        <p:nvPicPr>
          <p:cNvPr id="15" name="Picture 14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66" y="6309320"/>
            <a:ext cx="303997" cy="4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32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2" descr="C:\Users\jw\Documents\Visual Studio 2010\Projects\JSBubbles\JSBubbles.Game\images\themes\metro\Next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029" y="6348019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az 7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640" y="6343213"/>
            <a:ext cx="400106" cy="400106"/>
          </a:xfrm>
          <a:prstGeom prst="rect">
            <a:avLst/>
          </a:prstGeom>
        </p:spPr>
      </p:pic>
      <p:pic>
        <p:nvPicPr>
          <p:cNvPr id="9" name="Obraz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8" y="6347991"/>
            <a:ext cx="400106" cy="400106"/>
          </a:xfrm>
          <a:prstGeom prst="rect">
            <a:avLst/>
          </a:prstGeom>
        </p:spPr>
      </p:pic>
      <p:pic>
        <p:nvPicPr>
          <p:cNvPr id="10" name="Obraz 9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00" y="6338465"/>
            <a:ext cx="419159" cy="419159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3696" y="6441132"/>
            <a:ext cx="7776864" cy="31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Rob Sewell http://sqldbawithabeard.com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4593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shellyourexperience.com/" TargetMode="External"/><Relationship Id="rId13" Type="http://schemas.openxmlformats.org/officeDocument/2006/relationships/image" Target="../media/image15.png"/><Relationship Id="rId3" Type="http://schemas.openxmlformats.org/officeDocument/2006/relationships/hyperlink" Target="http://powershell.org/" TargetMode="External"/><Relationship Id="rId7" Type="http://schemas.openxmlformats.org/officeDocument/2006/relationships/hyperlink" Target="http://www.pluralsight.com/training" TargetMode="External"/><Relationship Id="rId12" Type="http://schemas.openxmlformats.org/officeDocument/2006/relationships/image" Target="../media/image14.png"/><Relationship Id="rId2" Type="http://schemas.openxmlformats.org/officeDocument/2006/relationships/hyperlink" Target="http://msdn.microsoft.com/en-gb/library/ms714469(v=vs.85).aspx" TargetMode="Externa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chnet.microsoft.com/en-gb/scriptcenter/powershell.aspx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://www.powershellmagazine.com/" TargetMode="External"/><Relationship Id="rId15" Type="http://schemas.openxmlformats.org/officeDocument/2006/relationships/image" Target="../media/image17.png"/><Relationship Id="rId10" Type="http://schemas.openxmlformats.org/officeDocument/2006/relationships/hyperlink" Target="http://dba.stackexchange.com/questions/tagged/powershell" TargetMode="External"/><Relationship Id="rId4" Type="http://schemas.openxmlformats.org/officeDocument/2006/relationships/hyperlink" Target="http://blogs.technet.com/b/heyscriptingguy/" TargetMode="External"/><Relationship Id="rId9" Type="http://schemas.openxmlformats.org/officeDocument/2006/relationships/hyperlink" Target="https://www.simple-talk.com/search/?search=powershell" TargetMode="External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www.linkedin.com/pub/rob-sewell/1a/440/42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7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www.linkedin.com/pub/rob-sewell/1a/440/42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hh857337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0w3rsh3ll.wordpress.com/2013/02/11/windows-2012-server-manager-behind-the-scen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hnsansom.com/the-best-database-administrators-automate-everyth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Making PowerShell Useful	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Real-Life Examples of Powershell in 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7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0697" y="1376772"/>
            <a:ext cx="396029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GB" sz="2400" dirty="0" smtClean="0">
                <a:solidFill>
                  <a:schemeClr val="tx1"/>
                </a:solidFill>
              </a:rPr>
              <a:t>That looks Difficult </a:t>
            </a:r>
            <a:br>
              <a:rPr lang="en-GB" sz="2400" dirty="0" smtClean="0">
                <a:solidFill>
                  <a:schemeClr val="tx1"/>
                </a:solidFill>
              </a:rPr>
            </a:br>
            <a:r>
              <a:rPr lang="en-GB" sz="2400" dirty="0" smtClean="0">
                <a:solidFill>
                  <a:schemeClr val="tx1"/>
                </a:solidFill>
              </a:rPr>
              <a:t>How will I learn that?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8261" y="274638"/>
            <a:ext cx="8229600" cy="850106"/>
          </a:xfrm>
          <a:prstGeom prst="rect">
            <a:avLst/>
          </a:prstGeom>
          <a:solidFill>
            <a:srgbClr val="009F3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GB" dirty="0" smtClean="0"/>
              <a:t>      How    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592851" y="339651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504" y="3957391"/>
            <a:ext cx="3960296" cy="2279665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</a:rPr>
              <a:t>Use CTRL + J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6504" y="1376773"/>
            <a:ext cx="3960296" cy="2304256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How can I learn the syntax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697" y="3933056"/>
            <a:ext cx="3945168" cy="2304000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Can I make that easier?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0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0697" y="1376772"/>
            <a:ext cx="396029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GB" sz="2800" dirty="0" smtClean="0">
                <a:solidFill>
                  <a:schemeClr val="tx1"/>
                </a:solidFill>
              </a:rPr>
              <a:t>I can write scripts and functions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8261" y="274638"/>
            <a:ext cx="8229600" cy="850106"/>
          </a:xfrm>
          <a:prstGeom prst="rect">
            <a:avLst/>
          </a:prstGeom>
          <a:solidFill>
            <a:srgbClr val="009F3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GB" dirty="0" smtClean="0"/>
              <a:t>      How    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592851" y="339651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504" y="3933056"/>
            <a:ext cx="3960296" cy="2304000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</a:rPr>
              <a:t>Can you make it easier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6504" y="1376773"/>
            <a:ext cx="3960296" cy="2304256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But I work in a Team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697" y="3933056"/>
            <a:ext cx="3945168" cy="2304000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Do I have to teach them?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46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0697" y="1376772"/>
            <a:ext cx="396029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GB" sz="2400" dirty="0">
                <a:solidFill>
                  <a:schemeClr val="tx1"/>
                </a:solidFill>
              </a:rPr>
              <a:t>I can write scripts and functions</a:t>
            </a:r>
          </a:p>
          <a:p>
            <a:pPr algn="ctr" fontAlgn="base"/>
            <a:r>
              <a:rPr lang="en-GB" sz="2400" dirty="0" smtClean="0">
                <a:solidFill>
                  <a:schemeClr val="tx1"/>
                </a:solidFill>
              </a:rPr>
              <a:t>?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8261" y="274638"/>
            <a:ext cx="8229600" cy="850106"/>
          </a:xfrm>
          <a:prstGeom prst="rect">
            <a:avLst/>
          </a:prstGeom>
          <a:solidFill>
            <a:srgbClr val="009F3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GB" dirty="0" smtClean="0"/>
              <a:t>      How    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592851" y="339651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504" y="3933056"/>
            <a:ext cx="3960296" cy="2304000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Can you make it easier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430845" y="2276872"/>
            <a:ext cx="3960296" cy="2209236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smtClean="0">
                <a:solidFill>
                  <a:schemeClr val="tx1"/>
                </a:solidFill>
              </a:rPr>
              <a:t>Demo</a:t>
            </a:r>
            <a:endParaRPr lang="en-GB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0697" y="1376772"/>
            <a:ext cx="396029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GB" sz="2400" dirty="0" smtClean="0">
                <a:solidFill>
                  <a:schemeClr val="tx1"/>
                </a:solidFill>
              </a:rPr>
              <a:t>The Service needs a Database which uses Availability Groups for HADR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8261" y="274638"/>
            <a:ext cx="8229600" cy="850106"/>
          </a:xfrm>
          <a:prstGeom prst="rect">
            <a:avLst/>
          </a:prstGeom>
          <a:solidFill>
            <a:srgbClr val="009F3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GB" dirty="0" smtClean="0"/>
              <a:t>      How – Complex Tasks  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592851" y="339651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504" y="3933056"/>
            <a:ext cx="3960296" cy="2304000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Errors introduced by manual refreshes cost money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6504" y="1376772"/>
            <a:ext cx="3960296" cy="2328591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The System that Creates the data cannot be exposed externally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697" y="3933056"/>
            <a:ext cx="3945168" cy="2304000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There is a scheduled window where data refreshes are required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20402400">
            <a:off x="897171" y="3191130"/>
            <a:ext cx="8017808" cy="1754326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 smtClean="0">
                <a:ln w="95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Or maybe for your Disaster Recovery Run Book</a:t>
            </a:r>
            <a:endParaRPr lang="en-GB" sz="5400" dirty="0">
              <a:ln w="9525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8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0697" y="1376772"/>
            <a:ext cx="396029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GB" sz="2400" dirty="0" smtClean="0">
                <a:solidFill>
                  <a:schemeClr val="tx1"/>
                </a:solidFill>
              </a:rPr>
              <a:t>The Service needs a Database which uses Availability Groups for HADR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8261" y="274638"/>
            <a:ext cx="8229600" cy="850106"/>
          </a:xfrm>
          <a:prstGeom prst="rect">
            <a:avLst/>
          </a:prstGeom>
          <a:solidFill>
            <a:srgbClr val="009F3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GB" dirty="0" smtClean="0"/>
              <a:t>      How – Complex Tasks  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592851" y="339651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504" y="3957391"/>
            <a:ext cx="3960296" cy="2279665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Errors introduced by manual refreshes cost money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6504" y="1376773"/>
            <a:ext cx="3960296" cy="2304256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The System that Creates the data cannot be exposed externally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697" y="3933056"/>
            <a:ext cx="3945168" cy="2304000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There is a scheduled window where data refreshes are required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79440" y="2528900"/>
            <a:ext cx="3960296" cy="2304256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GB" sz="2400" dirty="0" smtClean="0">
                <a:solidFill>
                  <a:schemeClr val="tx1"/>
                </a:solidFill>
              </a:rPr>
              <a:t>Demo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rgbClr val="006699"/>
          </a:solidFill>
        </p:spPr>
        <p:txBody>
          <a:bodyPr/>
          <a:lstStyle/>
          <a:p>
            <a:pPr algn="ctr"/>
            <a:r>
              <a:rPr lang="en-GB" dirty="0" smtClean="0"/>
              <a:t>     Where Can I Find Out More?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39000" y="274638"/>
            <a:ext cx="964648" cy="85010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61284" y="363376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1284" y="1556792"/>
            <a:ext cx="78271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linkClick r:id="rId2"/>
              </a:rPr>
              <a:t>Windows PowerShell </a:t>
            </a:r>
            <a:r>
              <a:rPr lang="en-GB" sz="2400" dirty="0" smtClean="0">
                <a:hlinkClick r:id="rId2"/>
              </a:rPr>
              <a:t>Reference on MSDN</a:t>
            </a:r>
            <a:endParaRPr lang="en-GB" sz="2400" dirty="0" smtClean="0"/>
          </a:p>
          <a:p>
            <a:r>
              <a:rPr lang="en-GB" sz="2400" dirty="0">
                <a:hlinkClick r:id="rId3"/>
              </a:rPr>
              <a:t>http://powershell.org/</a:t>
            </a:r>
            <a:endParaRPr lang="en-GB" sz="2400" dirty="0" smtClean="0"/>
          </a:p>
          <a:p>
            <a:r>
              <a:rPr lang="en-GB" sz="2400" dirty="0" smtClean="0">
                <a:hlinkClick r:id="rId4"/>
              </a:rPr>
              <a:t>Hey Scripting Guy</a:t>
            </a:r>
            <a:endParaRPr lang="en-GB" sz="2400" dirty="0" smtClean="0"/>
          </a:p>
          <a:p>
            <a:r>
              <a:rPr lang="en-GB" sz="2400" dirty="0" smtClean="0">
                <a:hlinkClick r:id="rId5"/>
              </a:rPr>
              <a:t>Powershell Magazine</a:t>
            </a:r>
            <a:endParaRPr lang="en-GB" sz="2400" dirty="0" smtClean="0"/>
          </a:p>
          <a:p>
            <a:r>
              <a:rPr lang="en-GB" sz="2400" dirty="0" smtClean="0">
                <a:hlinkClick r:id="rId6"/>
              </a:rPr>
              <a:t>Script </a:t>
            </a:r>
            <a:r>
              <a:rPr lang="en-GB" sz="2400" dirty="0" err="1" smtClean="0">
                <a:hlinkClick r:id="rId6"/>
              </a:rPr>
              <a:t>Center</a:t>
            </a:r>
            <a:endParaRPr lang="en-GB" sz="2400" dirty="0" smtClean="0"/>
          </a:p>
          <a:p>
            <a:r>
              <a:rPr lang="en-GB" sz="2400" dirty="0" err="1" smtClean="0">
                <a:hlinkClick r:id="rId7"/>
              </a:rPr>
              <a:t>Pluralsight</a:t>
            </a:r>
            <a:endParaRPr lang="en-GB" sz="2400" dirty="0" smtClean="0"/>
          </a:p>
          <a:p>
            <a:r>
              <a:rPr lang="en-GB" sz="2400" dirty="0" smtClean="0">
                <a:hlinkClick r:id="rId8"/>
              </a:rPr>
              <a:t>Laerte Junior</a:t>
            </a:r>
            <a:endParaRPr lang="en-GB" sz="2400" dirty="0" smtClean="0"/>
          </a:p>
          <a:p>
            <a:r>
              <a:rPr lang="en-GB" sz="2400" dirty="0" smtClean="0">
                <a:hlinkClick r:id="rId9"/>
              </a:rPr>
              <a:t>Simple Talk</a:t>
            </a:r>
            <a:endParaRPr lang="en-GB" sz="2400" dirty="0" smtClean="0"/>
          </a:p>
          <a:p>
            <a:r>
              <a:rPr lang="en-GB" sz="2400" dirty="0" smtClean="0">
                <a:hlinkClick r:id="rId10"/>
              </a:rPr>
              <a:t>DBA Stack Exchange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And Many More!! (I have missed loads)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39000" y="1405408"/>
            <a:ext cx="8247800" cy="4680520"/>
          </a:xfrm>
          <a:prstGeom prst="rect">
            <a:avLst/>
          </a:prstGeom>
          <a:solidFill>
            <a:srgbClr val="F58D0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1285" y="1511678"/>
            <a:ext cx="4658788" cy="1798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8744" y="4544733"/>
            <a:ext cx="1876425" cy="1343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90559" y="3728647"/>
            <a:ext cx="3438441" cy="2134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8744" y="3355193"/>
            <a:ext cx="4095750" cy="1123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34912" y="4974892"/>
            <a:ext cx="2447925" cy="895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85769" y="1496104"/>
            <a:ext cx="30194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674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      Hopefully 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539552" y="339651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700808"/>
            <a:ext cx="799288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You have learnt</a:t>
            </a:r>
          </a:p>
          <a:p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You </a:t>
            </a:r>
            <a:r>
              <a:rPr lang="en-GB" sz="2800" u="sng" dirty="0" smtClean="0"/>
              <a:t>can</a:t>
            </a:r>
            <a:r>
              <a:rPr lang="en-GB" sz="2800" dirty="0" smtClean="0"/>
              <a:t> use Powershell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How to create a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CTRL + J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How to pass on Knowledge to your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How to set up more complex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Where to go for more help</a:t>
            </a:r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5435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576" y="2965475"/>
            <a:ext cx="3096344" cy="30664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     Questions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99592" y="3094366"/>
            <a:ext cx="2808312" cy="2808624"/>
          </a:xfrm>
          <a:prstGeom prst="rect">
            <a:avLst/>
          </a:prstGeom>
          <a:blipFill dpi="0" rotWithShape="1">
            <a:blip r:embed="rId2"/>
            <a:srcRect/>
            <a:tile tx="0" ty="-158750" sx="80000" sy="80000" flip="none" algn="tr"/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>
            <a:endCxn id="10" idx="1"/>
          </p:cNvCxnSpPr>
          <p:nvPr/>
        </p:nvCxnSpPr>
        <p:spPr>
          <a:xfrm flipV="1">
            <a:off x="3851920" y="3096308"/>
            <a:ext cx="1440160" cy="26068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5292080" y="1529445"/>
            <a:ext cx="3133727" cy="3133725"/>
            <a:chOff x="5004048" y="1268760"/>
            <a:chExt cx="3133727" cy="3133725"/>
          </a:xfrm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 rot="16200000">
              <a:off x="5311138" y="1690133"/>
              <a:ext cx="2761809" cy="2223861"/>
            </a:xfrm>
            <a:prstGeom prst="rect">
              <a:avLst/>
            </a:prstGeom>
            <a:solidFill>
              <a:schemeClr val="tx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004048" y="1268760"/>
              <a:ext cx="3133725" cy="3133725"/>
            </a:xfrm>
            <a:custGeom>
              <a:avLst/>
              <a:gdLst>
                <a:gd name="T0" fmla="*/ 5814 w 11628"/>
                <a:gd name="T1" fmla="*/ 0 h 11628"/>
                <a:gd name="T2" fmla="*/ 0 w 11628"/>
                <a:gd name="T3" fmla="*/ 5814 h 11628"/>
                <a:gd name="T4" fmla="*/ 5814 w 11628"/>
                <a:gd name="T5" fmla="*/ 11628 h 11628"/>
                <a:gd name="T6" fmla="*/ 11628 w 11628"/>
                <a:gd name="T7" fmla="*/ 5814 h 11628"/>
                <a:gd name="T8" fmla="*/ 5814 w 11628"/>
                <a:gd name="T9" fmla="*/ 0 h 11628"/>
                <a:gd name="T10" fmla="*/ 5877 w 11628"/>
                <a:gd name="T11" fmla="*/ 9678 h 11628"/>
                <a:gd name="T12" fmla="*/ 5051 w 11628"/>
                <a:gd name="T13" fmla="*/ 8852 h 11628"/>
                <a:gd name="T14" fmla="*/ 5877 w 11628"/>
                <a:gd name="T15" fmla="*/ 8026 h 11628"/>
                <a:gd name="T16" fmla="*/ 6703 w 11628"/>
                <a:gd name="T17" fmla="*/ 8852 h 11628"/>
                <a:gd name="T18" fmla="*/ 5877 w 11628"/>
                <a:gd name="T19" fmla="*/ 9678 h 11628"/>
                <a:gd name="T20" fmla="*/ 6527 w 11628"/>
                <a:gd name="T21" fmla="*/ 7236 h 11628"/>
                <a:gd name="T22" fmla="*/ 6527 w 11628"/>
                <a:gd name="T23" fmla="*/ 7385 h 11628"/>
                <a:gd name="T24" fmla="*/ 5165 w 11628"/>
                <a:gd name="T25" fmla="*/ 7385 h 11628"/>
                <a:gd name="T26" fmla="*/ 5165 w 11628"/>
                <a:gd name="T27" fmla="*/ 7236 h 11628"/>
                <a:gd name="T28" fmla="*/ 5715 w 11628"/>
                <a:gd name="T29" fmla="*/ 5807 h 11628"/>
                <a:gd name="T30" fmla="*/ 6813 w 11628"/>
                <a:gd name="T31" fmla="*/ 4365 h 11628"/>
                <a:gd name="T32" fmla="*/ 5797 w 11628"/>
                <a:gd name="T33" fmla="*/ 3375 h 11628"/>
                <a:gd name="T34" fmla="*/ 4767 w 11628"/>
                <a:gd name="T35" fmla="*/ 4570 h 11628"/>
                <a:gd name="T36" fmla="*/ 3443 w 11628"/>
                <a:gd name="T37" fmla="*/ 4570 h 11628"/>
                <a:gd name="T38" fmla="*/ 5805 w 11628"/>
                <a:gd name="T39" fmla="*/ 2120 h 11628"/>
                <a:gd name="T40" fmla="*/ 8185 w 11628"/>
                <a:gd name="T41" fmla="*/ 4251 h 11628"/>
                <a:gd name="T42" fmla="*/ 6527 w 11628"/>
                <a:gd name="T43" fmla="*/ 7236 h 1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28" h="11628">
                  <a:moveTo>
                    <a:pt x="5814" y="0"/>
                  </a:moveTo>
                  <a:cubicBezTo>
                    <a:pt x="2603" y="0"/>
                    <a:pt x="0" y="2603"/>
                    <a:pt x="0" y="5814"/>
                  </a:cubicBezTo>
                  <a:cubicBezTo>
                    <a:pt x="0" y="9025"/>
                    <a:pt x="2603" y="11628"/>
                    <a:pt x="5814" y="11628"/>
                  </a:cubicBezTo>
                  <a:cubicBezTo>
                    <a:pt x="9025" y="11628"/>
                    <a:pt x="11628" y="9025"/>
                    <a:pt x="11628" y="5814"/>
                  </a:cubicBezTo>
                  <a:cubicBezTo>
                    <a:pt x="11628" y="2603"/>
                    <a:pt x="9025" y="0"/>
                    <a:pt x="5814" y="0"/>
                  </a:cubicBezTo>
                  <a:close/>
                  <a:moveTo>
                    <a:pt x="5877" y="9678"/>
                  </a:moveTo>
                  <a:cubicBezTo>
                    <a:pt x="5421" y="9678"/>
                    <a:pt x="5051" y="9308"/>
                    <a:pt x="5051" y="8852"/>
                  </a:cubicBezTo>
                  <a:cubicBezTo>
                    <a:pt x="5051" y="8395"/>
                    <a:pt x="5421" y="8026"/>
                    <a:pt x="5877" y="8026"/>
                  </a:cubicBezTo>
                  <a:cubicBezTo>
                    <a:pt x="6334" y="8026"/>
                    <a:pt x="6703" y="8395"/>
                    <a:pt x="6703" y="8852"/>
                  </a:cubicBezTo>
                  <a:cubicBezTo>
                    <a:pt x="6703" y="9308"/>
                    <a:pt x="6334" y="9678"/>
                    <a:pt x="5877" y="9678"/>
                  </a:cubicBezTo>
                  <a:close/>
                  <a:moveTo>
                    <a:pt x="6527" y="7236"/>
                  </a:moveTo>
                  <a:lnTo>
                    <a:pt x="6527" y="7385"/>
                  </a:lnTo>
                  <a:lnTo>
                    <a:pt x="5165" y="7385"/>
                  </a:lnTo>
                  <a:lnTo>
                    <a:pt x="5165" y="7236"/>
                  </a:lnTo>
                  <a:cubicBezTo>
                    <a:pt x="5165" y="6816"/>
                    <a:pt x="5227" y="6276"/>
                    <a:pt x="5715" y="5807"/>
                  </a:cubicBezTo>
                  <a:cubicBezTo>
                    <a:pt x="6203" y="5338"/>
                    <a:pt x="6813" y="4951"/>
                    <a:pt x="6813" y="4365"/>
                  </a:cubicBezTo>
                  <a:cubicBezTo>
                    <a:pt x="6813" y="3717"/>
                    <a:pt x="6363" y="3375"/>
                    <a:pt x="5797" y="3375"/>
                  </a:cubicBezTo>
                  <a:cubicBezTo>
                    <a:pt x="4852" y="3375"/>
                    <a:pt x="4791" y="4354"/>
                    <a:pt x="4767" y="4570"/>
                  </a:cubicBezTo>
                  <a:lnTo>
                    <a:pt x="3443" y="4570"/>
                  </a:lnTo>
                  <a:cubicBezTo>
                    <a:pt x="3478" y="3548"/>
                    <a:pt x="3910" y="2120"/>
                    <a:pt x="5805" y="2120"/>
                  </a:cubicBezTo>
                  <a:cubicBezTo>
                    <a:pt x="7447" y="2120"/>
                    <a:pt x="8185" y="3220"/>
                    <a:pt x="8185" y="4251"/>
                  </a:cubicBezTo>
                  <a:cubicBezTo>
                    <a:pt x="8185" y="5892"/>
                    <a:pt x="6527" y="6177"/>
                    <a:pt x="6527" y="7236"/>
                  </a:cubicBezTo>
                  <a:close/>
                </a:path>
              </a:pathLst>
            </a:cu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5004049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7273678" y="1268760"/>
              <a:ext cx="864095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 rot="16200000">
              <a:off x="6354888" y="2619598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 rot="16200000">
              <a:off x="6354889" y="-82079"/>
              <a:ext cx="432048" cy="3133725"/>
            </a:xfrm>
            <a:prstGeom prst="rect">
              <a:avLst/>
            </a:prstGeom>
            <a:solidFill>
              <a:srgbClr val="F58D01"/>
            </a:solidFill>
            <a:ln w="571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6" name="Oval 15"/>
          <p:cNvSpPr/>
          <p:nvPr/>
        </p:nvSpPr>
        <p:spPr>
          <a:xfrm>
            <a:off x="539552" y="339651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7132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rgbClr val="F58D01"/>
          </a:solidFill>
        </p:spPr>
        <p:txBody>
          <a:bodyPr/>
          <a:lstStyle/>
          <a:p>
            <a:r>
              <a:rPr lang="en-GB" dirty="0" smtClean="0"/>
              <a:t>      Contact Me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7200" y="1484784"/>
            <a:ext cx="1296000" cy="1296000"/>
            <a:chOff x="457200" y="1484784"/>
            <a:chExt cx="1296000" cy="1296000"/>
          </a:xfrm>
        </p:grpSpPr>
        <p:sp>
          <p:nvSpPr>
            <p:cNvPr id="12" name="Rectangle 11"/>
            <p:cNvSpPr/>
            <p:nvPr/>
          </p:nvSpPr>
          <p:spPr>
            <a:xfrm>
              <a:off x="457200" y="1484784"/>
              <a:ext cx="1296000" cy="129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459" y="1800034"/>
              <a:ext cx="665482" cy="6655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1754261" y="1484784"/>
            <a:ext cx="2664296" cy="12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Email: </a:t>
            </a:r>
            <a:r>
              <a:rPr lang="en-GB" sz="1600" dirty="0" smtClean="0">
                <a:solidFill>
                  <a:schemeClr val="tx1"/>
                </a:solidFill>
              </a:rPr>
              <a:t>mrrobsewell@outlook.com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04" y="1484928"/>
            <a:ext cx="1296000" cy="1296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022504" y="1484784"/>
            <a:ext cx="2664296" cy="12960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Profile: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  <a:hlinkClick r:id="rId5"/>
              </a:rPr>
              <a:t>Rob Sewell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04" y="2996952"/>
            <a:ext cx="1296000" cy="12960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022504" y="2996952"/>
            <a:ext cx="2664296" cy="1296000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Blog: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sqldbawithabeard.com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274638"/>
            <a:ext cx="874440" cy="850106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34380" y="363304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4000" b="1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96952"/>
            <a:ext cx="1296000" cy="129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754261" y="2996952"/>
            <a:ext cx="2664296" cy="1296000"/>
          </a:xfrm>
          <a:prstGeom prst="rect">
            <a:avLst/>
          </a:prstGeom>
          <a:solidFill>
            <a:srgbClr val="19B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Twitter: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fade2blackuk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8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Agenda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481560" y="2852936"/>
            <a:ext cx="1296000" cy="129614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864114" y="2852936"/>
            <a:ext cx="1296000" cy="1296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5091" y="2852936"/>
            <a:ext cx="1296000" cy="129614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64411" y="2852936"/>
            <a:ext cx="1296000" cy="1296144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1776" y="2852936"/>
            <a:ext cx="1296000" cy="1296144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94328" y="2852936"/>
            <a:ext cx="1296000" cy="1296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769520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1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1511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353462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4917182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/>
          <p:cNvSpPr/>
          <p:nvPr/>
        </p:nvSpPr>
        <p:spPr>
          <a:xfrm>
            <a:off x="6299736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Oval 20"/>
          <p:cNvSpPr/>
          <p:nvPr/>
        </p:nvSpPr>
        <p:spPr>
          <a:xfrm>
            <a:off x="7682288" y="3140968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9819" y="2483604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Who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3548940" y="248360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Why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7653440" y="414908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Finally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62355" y="41490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What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4956888" y="414908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How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47250" y="2483604"/>
            <a:ext cx="8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Where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2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solidFill>
            <a:srgbClr val="F58D01"/>
          </a:solidFill>
        </p:spPr>
        <p:txBody>
          <a:bodyPr/>
          <a:lstStyle/>
          <a:p>
            <a:r>
              <a:rPr lang="en-GB" dirty="0" smtClean="0"/>
              <a:t>      Who am I?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457200" y="1484784"/>
            <a:ext cx="1296000" cy="1296000"/>
            <a:chOff x="457200" y="1484784"/>
            <a:chExt cx="1296000" cy="1296000"/>
          </a:xfrm>
        </p:grpSpPr>
        <p:sp>
          <p:nvSpPr>
            <p:cNvPr id="12" name="Rectangle 11"/>
            <p:cNvSpPr/>
            <p:nvPr/>
          </p:nvSpPr>
          <p:spPr>
            <a:xfrm>
              <a:off x="457200" y="1484784"/>
              <a:ext cx="1296000" cy="1296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459" y="1800034"/>
              <a:ext cx="665482" cy="6655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1754261" y="1484784"/>
            <a:ext cx="2664296" cy="12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Email: </a:t>
            </a:r>
            <a:r>
              <a:rPr lang="en-GB" sz="1600" dirty="0" smtClean="0">
                <a:solidFill>
                  <a:schemeClr val="tx1"/>
                </a:solidFill>
              </a:rPr>
              <a:t>mrrobsewell@outlook.com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04" y="1484928"/>
            <a:ext cx="1296000" cy="1296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022504" y="1484784"/>
            <a:ext cx="2664296" cy="1296000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Profile: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  <a:hlinkClick r:id="rId5"/>
              </a:rPr>
              <a:t>Rob Sewell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04" y="2996952"/>
            <a:ext cx="1296000" cy="12960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022504" y="2996952"/>
            <a:ext cx="2664296" cy="1296000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Blog: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sqldbawithabeard.com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" y="274638"/>
            <a:ext cx="874440" cy="850106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34380" y="363304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1</a:t>
            </a:r>
            <a:endParaRPr lang="en-GB" sz="4000" b="1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96952"/>
            <a:ext cx="1296000" cy="129600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754261" y="2996952"/>
            <a:ext cx="2664296" cy="1296000"/>
          </a:xfrm>
          <a:prstGeom prst="rect">
            <a:avLst/>
          </a:prstGeom>
          <a:solidFill>
            <a:srgbClr val="19B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Twitter: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fade2blackuk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23" y="1268761"/>
            <a:ext cx="6061529" cy="452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3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0697" y="1376772"/>
            <a:ext cx="396029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8261" y="3933056"/>
            <a:ext cx="3945168" cy="2304000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26504" y="1376772"/>
            <a:ext cx="3960296" cy="2304256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41632" y="3933056"/>
            <a:ext cx="3945168" cy="2304000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0311" y="1539558"/>
            <a:ext cx="3187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u="sng" dirty="0" smtClean="0"/>
              <a:t>According to MSDN</a:t>
            </a:r>
            <a:endParaRPr lang="en-GB" sz="2800" b="1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5106783" y="1556792"/>
            <a:ext cx="3378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 smtClean="0"/>
              <a:t>Two-Faced</a:t>
            </a:r>
            <a:endParaRPr lang="en-GB" sz="2800" b="1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5004049" y="4094639"/>
            <a:ext cx="348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 smtClean="0"/>
              <a:t>Replacing the GUI</a:t>
            </a:r>
            <a:endParaRPr lang="en-GB" sz="2800" b="1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683771" y="4095419"/>
            <a:ext cx="352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 smtClean="0"/>
              <a:t>Behind the Scenes</a:t>
            </a:r>
            <a:endParaRPr lang="en-GB" sz="2800" b="1" u="sng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8261" y="274638"/>
            <a:ext cx="8229600" cy="850106"/>
          </a:xfrm>
          <a:prstGeom prst="rect">
            <a:avLst/>
          </a:prstGeom>
          <a:solidFill>
            <a:srgbClr val="4BACC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en-GB" dirty="0" smtClean="0"/>
              <a:t>What is PowerShell?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592851" y="339651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228106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hlinkClick r:id="rId3"/>
              </a:rPr>
              <a:t>Click Here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860033" y="2076506"/>
            <a:ext cx="3624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It’s a Shell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It’s a Scripting Language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10665" y="4870667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hlinkClick r:id="rId4"/>
              </a:rPr>
              <a:t>Powering the GUI</a:t>
            </a:r>
            <a:endParaRPr lang="en-GB" sz="2400" dirty="0" smtClean="0"/>
          </a:p>
          <a:p>
            <a:r>
              <a:rPr lang="en-GB" sz="2400" dirty="0" smtClean="0"/>
              <a:t>Remote Management 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68297" y="4805139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Server Core</a:t>
            </a:r>
          </a:p>
          <a:p>
            <a:r>
              <a:rPr lang="en-GB" sz="2400" dirty="0" smtClean="0"/>
              <a:t>Azure</a:t>
            </a:r>
            <a:r>
              <a:rPr lang="en-GB" sz="2400" dirty="0"/>
              <a:t> </a:t>
            </a:r>
            <a:r>
              <a:rPr lang="en-GB" sz="2400" dirty="0" err="1" smtClean="0"/>
              <a:t>Paas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20538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58261" y="1376772"/>
            <a:ext cx="3945168" cy="4860284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26504" y="1376772"/>
            <a:ext cx="3960296" cy="4860284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3493" y="1389784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u="sng" dirty="0" smtClean="0"/>
              <a:t>What I want to be doing</a:t>
            </a:r>
            <a:endParaRPr lang="en-GB" sz="2800" b="1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5061009" y="1399130"/>
            <a:ext cx="3291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u="sng" dirty="0" smtClean="0"/>
              <a:t>What I end up doing</a:t>
            </a:r>
            <a:endParaRPr lang="en-GB" sz="2800" b="1" u="sng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8261" y="273369"/>
            <a:ext cx="8229600" cy="850106"/>
          </a:xfrm>
          <a:prstGeom prst="rect">
            <a:avLst/>
          </a:prstGeom>
          <a:solidFill>
            <a:srgbClr val="46454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en-GB" dirty="0" smtClean="0"/>
              <a:t>Why use PowerShell?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592851" y="339651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851" y="2060848"/>
            <a:ext cx="36191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Building </a:t>
            </a:r>
            <a:r>
              <a:rPr lang="en-GB" sz="2400" dirty="0"/>
              <a:t>New Shiny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</a:t>
            </a:r>
            <a:r>
              <a:rPr lang="en-GB" sz="2400" dirty="0" smtClean="0"/>
              <a:t>xploring </a:t>
            </a:r>
            <a:r>
              <a:rPr lang="en-GB" sz="2400" dirty="0"/>
              <a:t>the best way to solve that ……….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Concentrating on writing </a:t>
            </a:r>
            <a:r>
              <a:rPr lang="en-GB" sz="2400" dirty="0"/>
              <a:t>and testing that complex procedure/script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Completing documentation*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61009" y="2204864"/>
            <a:ext cx="3291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Answering the phone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Answering Email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Performing mundane repetitive tasks</a:t>
            </a:r>
            <a:endParaRPr lang="en-GB" sz="2400" dirty="0"/>
          </a:p>
        </p:txBody>
      </p:sp>
      <p:pic>
        <p:nvPicPr>
          <p:cNvPr id="16" name="Picture 2" descr="https://encrypted-tbn2.gstatic.com/images?q=tbn:ANd9GcSHppdjTUmPtp-f08j8_YGeV5H0dzt4WMCiJjgNwZjjdjRKrX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027821"/>
            <a:ext cx="1721497" cy="166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86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58261" y="273369"/>
            <a:ext cx="8229600" cy="850106"/>
          </a:xfrm>
          <a:prstGeom prst="rect">
            <a:avLst/>
          </a:prstGeom>
          <a:solidFill>
            <a:srgbClr val="46454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en-GB" dirty="0" smtClean="0"/>
              <a:t>Why use PowerShell?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592851" y="339651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3527" y="1412776"/>
            <a:ext cx="8364333" cy="4680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 smtClean="0">
                <a:solidFill>
                  <a:schemeClr val="tx1"/>
                </a:solidFill>
              </a:rPr>
              <a:t/>
            </a:r>
            <a:br>
              <a:rPr lang="en-GB" sz="4800" dirty="0" smtClean="0">
                <a:solidFill>
                  <a:schemeClr val="tx1"/>
                </a:solidFill>
              </a:rPr>
            </a:br>
            <a:r>
              <a:rPr lang="en-GB" sz="4800" dirty="0" smtClean="0">
                <a:solidFill>
                  <a:schemeClr val="tx1"/>
                </a:solidFill>
              </a:rPr>
              <a:t>AUTOMATE </a:t>
            </a:r>
            <a:r>
              <a:rPr lang="en-GB" sz="4800" dirty="0">
                <a:solidFill>
                  <a:schemeClr val="tx1"/>
                </a:solidFill>
              </a:rPr>
              <a:t>EVERYTHING</a:t>
            </a: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I read a post by @</a:t>
            </a:r>
            <a:r>
              <a:rPr lang="en-GB" sz="2000" dirty="0" err="1">
                <a:solidFill>
                  <a:schemeClr val="tx1"/>
                </a:solidFill>
              </a:rPr>
              <a:t>SQLBrit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  <a:hlinkClick r:id="rId2"/>
              </a:rPr>
              <a:t>The Best DBAs Automate everything</a:t>
            </a:r>
            <a:endParaRPr lang="en-GB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 automate as much as is feasibly possible mostly through PowerShell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Backups and restores through Dev/SAT/FAT/UAT/Live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Daily Backup Checks, Drive Space Checks, Service Running Checks, File Space Checks, Failed Agent Job Checks, SQL Error Log Checks, DBCC Checks and more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4077" y="1628800"/>
            <a:ext cx="8003232" cy="864096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u="sng" dirty="0" smtClean="0">
                <a:solidFill>
                  <a:schemeClr val="tx1"/>
                </a:solidFill>
              </a:rPr>
              <a:t>The Answer?</a:t>
            </a:r>
            <a:endParaRPr lang="en-GB" sz="4400" b="1" u="sng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20402400">
            <a:off x="897171" y="2775632"/>
            <a:ext cx="8017808" cy="2585323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 smtClean="0">
                <a:ln w="9525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accent1"/>
                </a:solidFill>
              </a:rPr>
              <a:t>WARNING – PowerShell is not the ONLY resource you should use</a:t>
            </a:r>
            <a:endParaRPr lang="en-GB" sz="5400" dirty="0">
              <a:ln w="9525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2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0697" y="1376772"/>
            <a:ext cx="396029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GB" sz="2400" dirty="0">
                <a:solidFill>
                  <a:schemeClr val="tx1"/>
                </a:solidFill>
              </a:rPr>
              <a:t>make repetitive tasks easier and less tedious.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8261" y="3933056"/>
            <a:ext cx="3945168" cy="2304000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GB" sz="2400" dirty="0" smtClean="0">
                <a:solidFill>
                  <a:schemeClr val="tx1"/>
                </a:solidFill>
              </a:rPr>
              <a:t>automate </a:t>
            </a:r>
            <a:r>
              <a:rPr lang="en-GB" sz="2400" dirty="0">
                <a:solidFill>
                  <a:schemeClr val="tx1"/>
                </a:solidFill>
              </a:rPr>
              <a:t>tasks </a:t>
            </a:r>
            <a:r>
              <a:rPr lang="en-GB" sz="2400" dirty="0" smtClean="0">
                <a:solidFill>
                  <a:schemeClr val="tx1"/>
                </a:solidFill>
              </a:rPr>
              <a:t>and reduce </a:t>
            </a:r>
            <a:r>
              <a:rPr lang="en-GB" sz="2400" dirty="0">
                <a:solidFill>
                  <a:schemeClr val="tx1"/>
                </a:solidFill>
              </a:rPr>
              <a:t>the risk of human error.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6504" y="1376772"/>
            <a:ext cx="3960296" cy="2304256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GB" sz="2400" dirty="0">
                <a:solidFill>
                  <a:schemeClr val="tx1"/>
                </a:solidFill>
              </a:rPr>
              <a:t>make complex tasks less complex by wrapping several commands together</a:t>
            </a:r>
            <a:r>
              <a:rPr lang="en-GB" dirty="0"/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41632" y="3933056"/>
            <a:ext cx="3945168" cy="2304000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chemeClr val="tx1"/>
                </a:solidFill>
              </a:rPr>
              <a:t>Disaster Recovery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8261" y="274638"/>
            <a:ext cx="8229600" cy="850106"/>
          </a:xfrm>
          <a:prstGeom prst="rect">
            <a:avLst/>
          </a:prstGeom>
          <a:solidFill>
            <a:srgbClr val="46454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en-GB" dirty="0" smtClean="0"/>
              <a:t>Why </a:t>
            </a:r>
            <a:r>
              <a:rPr lang="en-GB" dirty="0"/>
              <a:t>use PowerShell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592851" y="339651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7297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0697" y="1376772"/>
            <a:ext cx="396029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GB" sz="2400" dirty="0">
                <a:solidFill>
                  <a:schemeClr val="tx1"/>
                </a:solidFill>
              </a:rPr>
              <a:t>make repetitive tasks easier and less tedious.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8261" y="3933056"/>
            <a:ext cx="3945168" cy="2304000"/>
          </a:xfrm>
          <a:prstGeom prst="rect">
            <a:avLst/>
          </a:prstGeom>
          <a:solidFill>
            <a:srgbClr val="F5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GB" sz="2400" dirty="0" smtClean="0">
                <a:solidFill>
                  <a:schemeClr val="tx1"/>
                </a:solidFill>
              </a:rPr>
              <a:t>automate </a:t>
            </a:r>
            <a:r>
              <a:rPr lang="en-GB" sz="2400" dirty="0">
                <a:solidFill>
                  <a:schemeClr val="tx1"/>
                </a:solidFill>
              </a:rPr>
              <a:t>tasks </a:t>
            </a:r>
            <a:r>
              <a:rPr lang="en-GB" sz="2400" dirty="0" smtClean="0">
                <a:solidFill>
                  <a:schemeClr val="tx1"/>
                </a:solidFill>
              </a:rPr>
              <a:t>and reduce </a:t>
            </a:r>
            <a:r>
              <a:rPr lang="en-GB" sz="2400" dirty="0">
                <a:solidFill>
                  <a:schemeClr val="tx1"/>
                </a:solidFill>
              </a:rPr>
              <a:t>the risk of human error.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6504" y="1376772"/>
            <a:ext cx="3960296" cy="2304256"/>
          </a:xfrm>
          <a:prstGeom prst="rect">
            <a:avLst/>
          </a:prstGeom>
          <a:solidFill>
            <a:srgbClr val="009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GB" sz="2400" dirty="0">
                <a:solidFill>
                  <a:schemeClr val="tx1"/>
                </a:solidFill>
              </a:rPr>
              <a:t>make complex tasks less complex by wrapping several commands together</a:t>
            </a:r>
            <a:r>
              <a:rPr lang="en-GB" dirty="0"/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41632" y="3933056"/>
            <a:ext cx="3945168" cy="2304000"/>
          </a:xfrm>
          <a:prstGeom prst="rect">
            <a:avLst/>
          </a:prstGeom>
          <a:solidFill>
            <a:srgbClr val="46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8261" y="274638"/>
            <a:ext cx="8229600" cy="850106"/>
          </a:xfrm>
          <a:prstGeom prst="rect">
            <a:avLst/>
          </a:prstGeom>
          <a:solidFill>
            <a:srgbClr val="46454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en-GB" dirty="0" smtClean="0"/>
              <a:t>Why </a:t>
            </a:r>
            <a:r>
              <a:rPr lang="en-GB" dirty="0"/>
              <a:t>use PowerShell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592851" y="339651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91680" y="2299066"/>
            <a:ext cx="5606378" cy="27639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/>
            <a:r>
              <a:rPr lang="en-GB" sz="2400" dirty="0">
                <a:solidFill>
                  <a:schemeClr val="tx1"/>
                </a:solidFill>
              </a:rPr>
              <a:t>make repetitive tasks easier and less tedious</a:t>
            </a:r>
            <a:r>
              <a:rPr lang="en-GB" sz="2400" dirty="0" smtClean="0">
                <a:solidFill>
                  <a:schemeClr val="tx1"/>
                </a:solidFill>
              </a:rPr>
              <a:t>.</a:t>
            </a:r>
          </a:p>
          <a:p>
            <a:pPr fontAlgn="base"/>
            <a:endParaRPr lang="en-GB" sz="2400" dirty="0">
              <a:solidFill>
                <a:schemeClr val="tx1"/>
              </a:solidFill>
            </a:endParaRPr>
          </a:p>
          <a:p>
            <a:pPr fontAlgn="base"/>
            <a:r>
              <a:rPr lang="en-GB" sz="2400" dirty="0" smtClean="0">
                <a:solidFill>
                  <a:schemeClr val="tx1"/>
                </a:solidFill>
              </a:rPr>
              <a:t>Write Functions that work in your environment to answer your questions</a:t>
            </a:r>
          </a:p>
          <a:p>
            <a:pPr fontAlgn="base"/>
            <a:endParaRPr lang="en-GB" sz="2400" dirty="0">
              <a:solidFill>
                <a:schemeClr val="tx1"/>
              </a:solidFill>
            </a:endParaRPr>
          </a:p>
          <a:p>
            <a:pPr fontAlgn="base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371" y="201414"/>
            <a:ext cx="8889817" cy="6279459"/>
          </a:xfrm>
          <a:prstGeom prst="rect">
            <a:avLst/>
          </a:prstGeom>
          <a:solidFill>
            <a:srgbClr val="F58D0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703182" y="201414"/>
            <a:ext cx="4011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u="sng" dirty="0" smtClean="0"/>
              <a:t>My Functions</a:t>
            </a:r>
            <a:endParaRPr lang="en-GB" sz="54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2043256" y="5300256"/>
            <a:ext cx="2685351" cy="523220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GB" sz="2800" dirty="0"/>
              <a:t>Check Disk Space</a:t>
            </a:r>
          </a:p>
        </p:txBody>
      </p:sp>
      <p:sp>
        <p:nvSpPr>
          <p:cNvPr id="13" name="TextBox 12"/>
          <p:cNvSpPr txBox="1"/>
          <p:nvPr/>
        </p:nvSpPr>
        <p:spPr>
          <a:xfrm rot="20713876">
            <a:off x="264222" y="1279204"/>
            <a:ext cx="2826464" cy="523959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GB" sz="2800" dirty="0"/>
              <a:t>Find A Database </a:t>
            </a:r>
          </a:p>
        </p:txBody>
      </p:sp>
      <p:sp>
        <p:nvSpPr>
          <p:cNvPr id="18" name="Rectangle 17"/>
          <p:cNvSpPr/>
          <p:nvPr/>
        </p:nvSpPr>
        <p:spPr>
          <a:xfrm rot="838837">
            <a:off x="2973120" y="2716782"/>
            <a:ext cx="2220608" cy="46166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r>
              <a:rPr lang="en-GB" dirty="0"/>
              <a:t>Show Databases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2748" y="2375769"/>
            <a:ext cx="2191644" cy="711180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r>
              <a:rPr lang="en-GB" dirty="0"/>
              <a:t>SQL Error Log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02173" y="1173939"/>
            <a:ext cx="3406497" cy="566026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r>
              <a:rPr lang="en-GB" dirty="0"/>
              <a:t>Search All SQL Error Logs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67390" y="5006104"/>
            <a:ext cx="2800318" cy="46166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r>
              <a:rPr lang="en-GB" dirty="0"/>
              <a:t>Check A Users Logins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95657" y="4963741"/>
            <a:ext cx="1982598" cy="672399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r>
              <a:rPr lang="en-GB" dirty="0"/>
              <a:t>Drop A User</a:t>
            </a:r>
          </a:p>
        </p:txBody>
      </p:sp>
      <p:sp>
        <p:nvSpPr>
          <p:cNvPr id="25" name="Rectangle 24"/>
          <p:cNvSpPr/>
          <p:nvPr/>
        </p:nvSpPr>
        <p:spPr>
          <a:xfrm rot="20796527">
            <a:off x="4615970" y="3982698"/>
            <a:ext cx="3293402" cy="46166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r>
              <a:rPr lang="en-GB" dirty="0"/>
              <a:t>Show Server Permissions</a:t>
            </a:r>
          </a:p>
        </p:txBody>
      </p:sp>
      <p:sp>
        <p:nvSpPr>
          <p:cNvPr id="26" name="Rectangle 25"/>
          <p:cNvSpPr/>
          <p:nvPr/>
        </p:nvSpPr>
        <p:spPr>
          <a:xfrm rot="20734435">
            <a:off x="1435360" y="3744162"/>
            <a:ext cx="3430939" cy="46166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r>
              <a:rPr lang="en-GB" dirty="0"/>
              <a:t>Show A Users Permissions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31712" y="3202975"/>
            <a:ext cx="3304405" cy="428729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r>
              <a:rPr lang="en-GB" dirty="0"/>
              <a:t>Create Windows Account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2818" y="4480881"/>
            <a:ext cx="2639184" cy="46166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r>
              <a:rPr lang="en-GB" dirty="0"/>
              <a:t>Create SQL Account</a:t>
            </a:r>
          </a:p>
        </p:txBody>
      </p:sp>
      <p:sp>
        <p:nvSpPr>
          <p:cNvPr id="29" name="Rectangle 28"/>
          <p:cNvSpPr/>
          <p:nvPr/>
        </p:nvSpPr>
        <p:spPr>
          <a:xfrm rot="328748">
            <a:off x="5233121" y="3292361"/>
            <a:ext cx="2418804" cy="46166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r>
              <a:rPr lang="en-GB" dirty="0"/>
              <a:t>Add Users To Role</a:t>
            </a:r>
          </a:p>
        </p:txBody>
      </p:sp>
      <p:sp>
        <p:nvSpPr>
          <p:cNvPr id="30" name="Rectangle 29"/>
          <p:cNvSpPr/>
          <p:nvPr/>
        </p:nvSpPr>
        <p:spPr>
          <a:xfrm rot="21258684">
            <a:off x="2416818" y="1888123"/>
            <a:ext cx="3638304" cy="46166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r>
              <a:rPr lang="en-GB" dirty="0"/>
              <a:t>Show Last Database Backup</a:t>
            </a:r>
          </a:p>
        </p:txBody>
      </p:sp>
      <p:sp>
        <p:nvSpPr>
          <p:cNvPr id="32" name="Rectangle 31"/>
          <p:cNvSpPr/>
          <p:nvPr/>
        </p:nvSpPr>
        <p:spPr>
          <a:xfrm rot="475612">
            <a:off x="140007" y="5782928"/>
            <a:ext cx="3830921" cy="46166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r>
              <a:rPr lang="en-GB" dirty="0"/>
              <a:t>Show Last Backups On Server</a:t>
            </a:r>
          </a:p>
        </p:txBody>
      </p:sp>
      <p:sp>
        <p:nvSpPr>
          <p:cNvPr id="33" name="Rectangle 32"/>
          <p:cNvSpPr/>
          <p:nvPr/>
        </p:nvSpPr>
        <p:spPr>
          <a:xfrm rot="706912">
            <a:off x="5178187" y="2467797"/>
            <a:ext cx="3464538" cy="46166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r>
              <a:rPr lang="en-GB" dirty="0"/>
              <a:t>Show Processes On Server</a:t>
            </a:r>
          </a:p>
        </p:txBody>
      </p:sp>
      <p:sp>
        <p:nvSpPr>
          <p:cNvPr id="34" name="Rectangle 33"/>
          <p:cNvSpPr/>
          <p:nvPr/>
        </p:nvSpPr>
        <p:spPr>
          <a:xfrm rot="598555">
            <a:off x="6246543" y="1836231"/>
            <a:ext cx="2657863" cy="489380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r>
              <a:rPr lang="en-GB" dirty="0"/>
              <a:t>Show SQL Services</a:t>
            </a:r>
          </a:p>
        </p:txBody>
      </p:sp>
      <p:sp>
        <p:nvSpPr>
          <p:cNvPr id="35" name="Rectangle 34"/>
          <p:cNvSpPr/>
          <p:nvPr/>
        </p:nvSpPr>
        <p:spPr>
          <a:xfrm rot="21283887">
            <a:off x="4248499" y="5730940"/>
            <a:ext cx="4104480" cy="461743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r>
              <a:rPr lang="en-GB" dirty="0"/>
              <a:t>Show Automatic Start Services</a:t>
            </a:r>
          </a:p>
        </p:txBody>
      </p:sp>
      <p:sp>
        <p:nvSpPr>
          <p:cNvPr id="36" name="Rectangle 35"/>
          <p:cNvSpPr/>
          <p:nvPr/>
        </p:nvSpPr>
        <p:spPr>
          <a:xfrm rot="21184276">
            <a:off x="735805" y="4590589"/>
            <a:ext cx="3372398" cy="461665"/>
          </a:xfrm>
          <a:prstGeom prst="rect">
            <a:avLst/>
          </a:prstGeom>
        </p:spPr>
        <p:txBody>
          <a:bodyPr wrap="none">
            <a:prstTxWarp prst="textPlain">
              <a:avLst/>
            </a:prstTxWarp>
            <a:spAutoFit/>
          </a:bodyPr>
          <a:lstStyle/>
          <a:p>
            <a:r>
              <a:rPr lang="en-GB" dirty="0"/>
              <a:t>Show Windows Event Log</a:t>
            </a:r>
          </a:p>
        </p:txBody>
      </p:sp>
    </p:spTree>
    <p:extLst>
      <p:ext uri="{BB962C8B-B14F-4D97-AF65-F5344CB8AC3E}">
        <p14:creationId xmlns:p14="http://schemas.microsoft.com/office/powerpoint/2010/main" val="422842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  <p:bldP spid="13" grpId="0"/>
      <p:bldP spid="18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0697" y="1376772"/>
            <a:ext cx="3960296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GB" sz="2400" dirty="0" smtClean="0">
                <a:solidFill>
                  <a:schemeClr val="tx1"/>
                </a:solidFill>
              </a:rPr>
              <a:t>Demo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58261" y="274638"/>
            <a:ext cx="8229600" cy="850106"/>
          </a:xfrm>
          <a:prstGeom prst="rect">
            <a:avLst/>
          </a:prstGeom>
          <a:solidFill>
            <a:srgbClr val="009F3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pPr algn="ctr"/>
            <a:r>
              <a:rPr lang="en-GB" dirty="0" smtClean="0"/>
              <a:t>How – Repetitive Tasks</a:t>
            </a:r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592851" y="339651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0432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E8402E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C6D9F0"/>
      </a:folHlink>
    </a:clrScheme>
    <a:fontScheme name="Metro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5244</TotalTime>
  <Words>715</Words>
  <Application>Microsoft Office PowerPoint</Application>
  <PresentationFormat>On-screen Show (4:3)</PresentationFormat>
  <Paragraphs>185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Office Theme</vt:lpstr>
      <vt:lpstr>Making PowerShell Useful </vt:lpstr>
      <vt:lpstr>Agenda</vt:lpstr>
      <vt:lpstr>      Who am 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Where Can I Find Out More?</vt:lpstr>
      <vt:lpstr>      Hopefully </vt:lpstr>
      <vt:lpstr>      Questions</vt:lpstr>
      <vt:lpstr>      Contact Me</vt:lpstr>
    </vt:vector>
  </TitlesOfParts>
  <Company>SAINT-GOBAIN 1.7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Alesandra Blakeston</dc:creator>
  <cp:lastModifiedBy>Rob Sewell</cp:lastModifiedBy>
  <cp:revision>50</cp:revision>
  <dcterms:created xsi:type="dcterms:W3CDTF">2013-06-03T12:57:42Z</dcterms:created>
  <dcterms:modified xsi:type="dcterms:W3CDTF">2015-03-18T06:51:21Z</dcterms:modified>
</cp:coreProperties>
</file>