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1" r:id="rId2"/>
    <p:sldMasterId id="2147483699" r:id="rId3"/>
    <p:sldMasterId id="2147483705" r:id="rId4"/>
    <p:sldMasterId id="2147483712" r:id="rId5"/>
  </p:sldMasterIdLst>
  <p:notesMasterIdLst>
    <p:notesMasterId r:id="rId16"/>
  </p:notesMasterIdLst>
  <p:sldIdLst>
    <p:sldId id="392" r:id="rId6"/>
    <p:sldId id="394" r:id="rId7"/>
    <p:sldId id="395" r:id="rId8"/>
    <p:sldId id="400" r:id="rId9"/>
    <p:sldId id="393" r:id="rId10"/>
    <p:sldId id="399" r:id="rId11"/>
    <p:sldId id="396" r:id="rId12"/>
    <p:sldId id="397" r:id="rId13"/>
    <p:sldId id="398" r:id="rId14"/>
    <p:sldId id="40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82305" autoAdjust="0"/>
  </p:normalViewPr>
  <p:slideViewPr>
    <p:cSldViewPr snapToGrid="0" snapToObjects="1">
      <p:cViewPr varScale="1">
        <p:scale>
          <a:sx n="118" d="100"/>
          <a:sy n="118" d="100"/>
        </p:scale>
        <p:origin x="75" y="1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97C70-E83A-4FC3-A38B-AFE5812480DE}" type="datetimeFigureOut">
              <a:rPr lang="en-IE" smtClean="0"/>
              <a:t>17/06/2016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5DBAF-322D-4050-9741-D0DEF818C2D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4114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cyclopedia.thefreedictionary.com/Information+technology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90E479-7BFC-40F3-A492-8D5B15CB0A4B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7543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5DBAF-322D-4050-9741-D0DEF818C2DF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584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Just to show you</a:t>
            </a:r>
            <a:r>
              <a:rPr lang="en-GB" baseline="0" dirty="0"/>
              <a:t> how to contact me – You don’t need any more than that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90E479-7BFC-40F3-A492-8D5B15CB0A4B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14564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use of machines, control systems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information technologies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optimize productivity in the production of goods and delivery of services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October 2009 issue of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TechNet Magazine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Microsoft says, "It's safe to say that the single most important skill a Windows administrator will need in the coming years is proficiency with Windows PowerShell."</a:t>
            </a:r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90E479-7BFC-40F3-A492-8D5B15CB0A4B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52047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5DBAF-322D-4050-9741-D0DEF818C2DF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9104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58C0D-5023-4A24-9F5B-E9E4526624AC}" type="slidenum">
              <a:rPr kumimoji="0" lang="nb-NO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b-NO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8303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5DBAF-322D-4050-9741-D0DEF818C2DF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6630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5DBAF-322D-4050-9741-D0DEF818C2DF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1800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5DBAF-322D-4050-9741-D0DEF818C2DF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1560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Just to show you</a:t>
            </a:r>
            <a:r>
              <a:rPr lang="en-GB" baseline="0" dirty="0"/>
              <a:t> how to contact me – You don’t need any more than that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90E479-7BFC-40F3-A492-8D5B15CB0A4B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1970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4" y="1556"/>
            <a:ext cx="9139386" cy="68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409724"/>
            <a:ext cx="9143533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01930" y="2077801"/>
            <a:ext cx="4706230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1" y="6547867"/>
            <a:ext cx="605080" cy="17199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70050" y="3064661"/>
            <a:ext cx="3231975" cy="60164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857238">
              <a:lnSpc>
                <a:spcPct val="90000"/>
              </a:lnSpc>
              <a:spcBef>
                <a:spcPct val="0"/>
              </a:spcBef>
            </a:pPr>
            <a:r>
              <a:rPr lang="en-US" sz="3677" spc="-92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latin typeface="Segoe UI Light"/>
                <a:cs typeface="Segoe UI" pitchFamily="34" charset="0"/>
              </a:rPr>
              <a:t>Spark the future.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750611" y="4603252"/>
            <a:ext cx="1651414" cy="55053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857238">
              <a:lnSpc>
                <a:spcPct val="90000"/>
              </a:lnSpc>
              <a:spcBef>
                <a:spcPct val="0"/>
              </a:spcBef>
            </a:pPr>
            <a:r>
              <a:rPr lang="en-US" sz="1654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May 4 – 8, 2015</a:t>
            </a:r>
            <a:br>
              <a:rPr lang="en-US" sz="1654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</a:br>
            <a:r>
              <a:rPr lang="en-US" sz="1654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Chicago, IL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359" y="4008247"/>
            <a:ext cx="1833962" cy="3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24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189176"/>
            <a:ext cx="4033911" cy="1883721"/>
          </a:xfrm>
        </p:spPr>
        <p:txBody>
          <a:bodyPr wrap="square">
            <a:spAutoFit/>
          </a:bodyPr>
          <a:lstStyle>
            <a:lvl1pPr marL="211263" indent="-211263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353"/>
            </a:lvl1pPr>
            <a:lvl2pPr marL="390535" indent="-171454">
              <a:buFont typeface="Wingdings" panose="05000000000000000000" pitchFamily="2" charset="2"/>
              <a:buChar char="§"/>
              <a:defRPr sz="1765"/>
            </a:lvl2pPr>
            <a:lvl3pPr marL="514364" indent="-123829">
              <a:buFont typeface="Wingdings" panose="05000000000000000000" pitchFamily="2" charset="2"/>
              <a:buChar char="§"/>
              <a:tabLst/>
              <a:defRPr sz="1471"/>
            </a:lvl3pPr>
            <a:lvl4pPr marL="647716" indent="-133353">
              <a:buFont typeface="Wingdings" panose="05000000000000000000" pitchFamily="2" charset="2"/>
              <a:buChar char="§"/>
              <a:defRPr/>
            </a:lvl4pPr>
            <a:lvl5pPr marL="771545" indent="-123829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189176"/>
            <a:ext cx="4033911" cy="1883721"/>
          </a:xfrm>
        </p:spPr>
        <p:txBody>
          <a:bodyPr wrap="square">
            <a:spAutoFit/>
          </a:bodyPr>
          <a:lstStyle>
            <a:lvl1pPr marL="211263" indent="-211263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353"/>
            </a:lvl1pPr>
            <a:lvl2pPr marL="390535" indent="-171454">
              <a:buFont typeface="Wingdings" panose="05000000000000000000" pitchFamily="2" charset="2"/>
              <a:buChar char="§"/>
              <a:defRPr sz="1765"/>
            </a:lvl2pPr>
            <a:lvl3pPr marL="514364" indent="-123829">
              <a:buFont typeface="Wingdings" panose="05000000000000000000" pitchFamily="2" charset="2"/>
              <a:buChar char="§"/>
              <a:tabLst/>
              <a:defRPr sz="1471"/>
            </a:lvl3pPr>
            <a:lvl4pPr marL="647716" indent="-133353">
              <a:buFont typeface="Wingdings" panose="05000000000000000000" pitchFamily="2" charset="2"/>
              <a:buChar char="§"/>
              <a:defRPr/>
            </a:lvl4pPr>
            <a:lvl5pPr marL="771545" indent="-123829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286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5752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89512"/>
            <a:ext cx="4706230" cy="899665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1997655"/>
            <a:ext cx="4706230" cy="2046586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5244311" y="0"/>
            <a:ext cx="3899689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592" fontAlgn="base">
              <a:spcBef>
                <a:spcPct val="0"/>
              </a:spcBef>
              <a:spcAft>
                <a:spcPct val="0"/>
              </a:spcAft>
            </a:pPr>
            <a:endParaRPr lang="en-US" sz="147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01930" y="1097990"/>
            <a:ext cx="4773929" cy="469872"/>
          </a:xfrm>
        </p:spPr>
        <p:txBody>
          <a:bodyPr/>
          <a:lstStyle>
            <a:lvl1pPr marL="0" indent="0">
              <a:buNone/>
              <a:defRPr sz="2059">
                <a:solidFill>
                  <a:schemeClr val="tx2"/>
                </a:solidFill>
              </a:defRPr>
            </a:lvl1pPr>
            <a:lvl2pPr marL="252115" indent="0">
              <a:buNone/>
              <a:defRPr/>
            </a:lvl2pPr>
            <a:lvl3pPr marL="420190" indent="0">
              <a:buNone/>
              <a:defRPr/>
            </a:lvl3pPr>
            <a:lvl4pPr marL="588266" indent="0">
              <a:buNone/>
              <a:defRPr/>
            </a:lvl4pPr>
            <a:lvl5pPr marL="756342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93772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89512"/>
            <a:ext cx="3955546" cy="899665"/>
          </a:xfrm>
        </p:spPr>
        <p:txBody>
          <a:bodyPr/>
          <a:lstStyle/>
          <a:p>
            <a:r>
              <a:rPr lang="en-US" dirty="0"/>
              <a:t>Click to edit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1997655"/>
            <a:ext cx="3899452" cy="214610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 sz="2353"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235841" y="0"/>
            <a:ext cx="4908159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592" fontAlgn="base">
              <a:spcBef>
                <a:spcPct val="0"/>
              </a:spcBef>
              <a:spcAft>
                <a:spcPct val="0"/>
              </a:spcAft>
            </a:pPr>
            <a:endParaRPr lang="en-US" sz="147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01930" y="1097990"/>
            <a:ext cx="3955546" cy="469872"/>
          </a:xfrm>
        </p:spPr>
        <p:txBody>
          <a:bodyPr/>
          <a:lstStyle>
            <a:lvl1pPr marL="0" indent="0">
              <a:buNone/>
              <a:defRPr sz="2059">
                <a:solidFill>
                  <a:schemeClr val="tx2"/>
                </a:solidFill>
              </a:defRPr>
            </a:lvl1pPr>
            <a:lvl2pPr marL="252115" indent="0">
              <a:buNone/>
              <a:defRPr/>
            </a:lvl2pPr>
            <a:lvl3pPr marL="420190" indent="0">
              <a:buNone/>
              <a:defRPr/>
            </a:lvl3pPr>
            <a:lvl4pPr marL="588266" indent="0">
              <a:buNone/>
              <a:defRPr/>
            </a:lvl4pPr>
            <a:lvl5pPr marL="756342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799375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529335"/>
            <a:ext cx="2689274" cy="989319"/>
          </a:xfrm>
        </p:spPr>
        <p:txBody>
          <a:bodyPr anchor="ctr"/>
          <a:lstStyle>
            <a:lvl1pPr>
              <a:defRPr sz="4412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style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563523" y="0"/>
            <a:ext cx="5580477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592" fontAlgn="base">
              <a:spcBef>
                <a:spcPct val="0"/>
              </a:spcBef>
              <a:spcAft>
                <a:spcPct val="0"/>
              </a:spcAft>
            </a:pPr>
            <a:endParaRPr lang="en-US" sz="147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5125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4" y="1069"/>
            <a:ext cx="9139386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095069"/>
            <a:ext cx="7394337" cy="91775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3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1" y="4785989"/>
            <a:ext cx="7395505" cy="62132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409724"/>
            <a:ext cx="9143533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1" y="6547867"/>
            <a:ext cx="605080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05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4" y="1069"/>
            <a:ext cx="9139386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084173"/>
            <a:ext cx="7394337" cy="91775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5293" b="0" kern="1200" cap="none" spc="-74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409724"/>
            <a:ext cx="9143533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1" y="6547867"/>
            <a:ext cx="605080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31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4" y="1069"/>
            <a:ext cx="9139386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2"/>
            <a:ext cx="8740142" cy="91775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3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75477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2"/>
            <a:ext cx="8740142" cy="91775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3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20172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2"/>
            <a:ext cx="8740142" cy="91775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3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4689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4" y="1069"/>
            <a:ext cx="9139386" cy="68555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6" y="2084186"/>
            <a:ext cx="6723139" cy="1793090"/>
          </a:xfrm>
          <a:noFill/>
        </p:spPr>
        <p:txBody>
          <a:bodyPr lIns="146304" tIns="91440" rIns="146304" bIns="91440" anchor="t" anchorCtr="0"/>
          <a:lstStyle>
            <a:lvl1pPr>
              <a:defRPr sz="3970" spc="-74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7" y="3878573"/>
            <a:ext cx="5378503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409724"/>
            <a:ext cx="9143533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1" y="6547867"/>
            <a:ext cx="605080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89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2"/>
            <a:ext cx="8740142" cy="91775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3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80967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2"/>
            <a:ext cx="8740142" cy="91775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3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501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1553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634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806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080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743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92" fontAlgn="base">
              <a:spcBef>
                <a:spcPct val="0"/>
              </a:spcBef>
              <a:spcAft>
                <a:spcPct val="0"/>
              </a:spcAft>
            </a:pPr>
            <a:endParaRPr lang="en-US" sz="165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1197323"/>
            <a:ext cx="8740141" cy="1567993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965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" y="0"/>
            <a:ext cx="9143533" cy="685862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773828"/>
            <a:ext cx="9144000" cy="208417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592" fontAlgn="base">
              <a:spcBef>
                <a:spcPct val="0"/>
              </a:spcBef>
              <a:spcAft>
                <a:spcPct val="0"/>
              </a:spcAft>
            </a:pPr>
            <a:endParaRPr lang="en-US" sz="147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5580467" y="6171615"/>
            <a:ext cx="3361592" cy="2964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64" tIns="107571" rIns="134464" bIns="107571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685458" eaLnBrk="0" hangingPunct="0"/>
            <a:r>
              <a:rPr lang="en-US" sz="515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52" y="5471928"/>
            <a:ext cx="2420347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04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29" y="1189177"/>
            <a:ext cx="8740142" cy="1897122"/>
          </a:xfrm>
          <a:prstGeom prst="rect">
            <a:avLst/>
          </a:prstGeom>
        </p:spPr>
        <p:txBody>
          <a:bodyPr/>
          <a:lstStyle>
            <a:lvl1pPr marL="213597" indent="-213597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190" indent="-20659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787" indent="-213597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864" indent="-168076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39" indent="-168076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8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58953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76" indent="0">
              <a:buNone/>
              <a:defRPr/>
            </a:lvl3pPr>
            <a:lvl4pPr marL="336152" indent="0">
              <a:buNone/>
              <a:defRPr/>
            </a:lvl4pPr>
            <a:lvl5pPr marL="50422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42225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29" y="1189177"/>
            <a:ext cx="8740142" cy="1897122"/>
          </a:xfrm>
          <a:prstGeom prst="rect">
            <a:avLst/>
          </a:prstGeom>
        </p:spPr>
        <p:txBody>
          <a:bodyPr/>
          <a:lstStyle>
            <a:lvl1pPr marL="213614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24" indent="-20661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838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928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70017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2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pt Title/26pt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259792"/>
            <a:ext cx="6723185" cy="1075884"/>
          </a:xfrm>
        </p:spPr>
        <p:txBody>
          <a:bodyPr lIns="146304" tIns="91440" rIns="146304" bIns="91440"/>
          <a:lstStyle>
            <a:lvl1pPr>
              <a:lnSpc>
                <a:spcPts val="4632"/>
              </a:lnSpc>
              <a:defRPr sz="4264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Lorem ipsum dolor sit.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685845"/>
            <a:r>
              <a:rPr lang="en-IE">
                <a:solidFill>
                  <a:srgbClr val="505050"/>
                </a:solidFill>
              </a:rPr>
              <a:t>Microsoft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685845"/>
            <a:fld id="{27258FFF-F925-446B-8502-81C933981705}" type="slidenum">
              <a:rPr lang="en-IE" smtClean="0">
                <a:solidFill>
                  <a:srgbClr val="505050"/>
                </a:solidFill>
              </a:rPr>
              <a:pPr defTabSz="685845"/>
              <a:t>‹#›</a:t>
            </a:fld>
            <a:endParaRPr lang="en-IE">
              <a:solidFill>
                <a:srgbClr val="50505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01929" y="2084174"/>
            <a:ext cx="6723186" cy="2042162"/>
          </a:xfrm>
        </p:spPr>
        <p:txBody>
          <a:bodyPr/>
          <a:lstStyle>
            <a:lvl1pPr marL="171559" indent="-171559">
              <a:spcBef>
                <a:spcPts val="882"/>
              </a:spcBef>
              <a:defRPr sz="1912">
                <a:latin typeface="+mn-lt"/>
              </a:defRPr>
            </a:lvl1pPr>
            <a:lvl2pPr marL="507673" indent="-171559">
              <a:spcBef>
                <a:spcPts val="882"/>
              </a:spcBef>
              <a:buSzPct val="100000"/>
              <a:buFont typeface="Segoe UI" pitchFamily="34" charset="0"/>
              <a:buChar char="‐"/>
              <a:defRPr/>
            </a:lvl2pPr>
            <a:lvl3pPr marL="843788" indent="-171559">
              <a:spcBef>
                <a:spcPts val="882"/>
              </a:spcBef>
              <a:buFont typeface="Wingdings" pitchFamily="2" charset="2"/>
              <a:buChar char="§"/>
              <a:defRPr/>
            </a:lvl3pPr>
            <a:lvl4pPr marL="1176401" indent="-252086">
              <a:spcBef>
                <a:spcPts val="882"/>
              </a:spcBef>
              <a:buFont typeface="+mj-lt"/>
              <a:buAutoNum type="arabicPeriod"/>
              <a:defRPr/>
            </a:lvl4pPr>
            <a:lvl5pPr marL="1430821" indent="-252086">
              <a:spcBef>
                <a:spcPts val="882"/>
              </a:spcBef>
              <a:buFont typeface="+mj-lt"/>
              <a:buAutoNum type="alphaLcParenR"/>
              <a:defRPr/>
            </a:lvl5pPr>
          </a:lstStyle>
          <a:p>
            <a:pPr lvl="0"/>
            <a:r>
              <a:rPr lang="en-US"/>
              <a:t>Lorem ipsum dolor sit amet, consectetur adipiscing </a:t>
            </a:r>
            <a:br>
              <a:rPr lang="en-US"/>
            </a:br>
            <a:r>
              <a:rPr lang="en-US"/>
              <a:t>elit. Nunc et sagittis ligula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73809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2pt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01696" y="286381"/>
            <a:ext cx="8740142" cy="927940"/>
          </a:xfrm>
          <a:prstGeom prst="rect">
            <a:avLst/>
          </a:prstGeom>
        </p:spPr>
        <p:txBody>
          <a:bodyPr/>
          <a:lstStyle>
            <a:lvl1pPr algn="l">
              <a:defRPr sz="3824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36159" y="6437743"/>
            <a:ext cx="2894705" cy="133860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2050"/>
                </a:solidFill>
              </a:defRPr>
            </a:lvl1pPr>
          </a:lstStyle>
          <a:p>
            <a:pPr defTabSz="685845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25374" y="6437743"/>
            <a:ext cx="416698" cy="133860"/>
          </a:xfrm>
          <a:prstGeom prst="rect">
            <a:avLst/>
          </a:prstGeom>
        </p:spPr>
        <p:txBody>
          <a:bodyPr/>
          <a:lstStyle>
            <a:lvl1pPr defTabSz="685067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2050"/>
                </a:solidFill>
              </a:defRPr>
            </a:lvl1pPr>
          </a:lstStyle>
          <a:p>
            <a:fld id="{32FBFAE1-4542-4046-A9C2-27E9CAFA82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58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4" y="1069"/>
            <a:ext cx="9139386" cy="68555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6" y="2084186"/>
            <a:ext cx="6723139" cy="1793090"/>
          </a:xfrm>
          <a:noFill/>
        </p:spPr>
        <p:txBody>
          <a:bodyPr lIns="146304" tIns="91440" rIns="146304" bIns="91440" anchor="t" anchorCtr="0"/>
          <a:lstStyle>
            <a:lvl1pPr>
              <a:defRPr sz="3970" spc="-74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7" y="3878573"/>
            <a:ext cx="5378503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409724"/>
            <a:ext cx="9143533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1" y="6547867"/>
            <a:ext cx="605080" cy="17199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36945" y="353290"/>
            <a:ext cx="1960929" cy="347531"/>
          </a:xfrm>
        </p:spPr>
        <p:txBody>
          <a:bodyPr/>
          <a:lstStyle>
            <a:lvl1pPr marL="0" indent="0">
              <a:buFontTx/>
              <a:buNone/>
              <a:defRPr sz="1176" baseline="0">
                <a:latin typeface="+mn-lt"/>
              </a:defRPr>
            </a:lvl1pPr>
            <a:lvl2pPr marL="252115" indent="0">
              <a:buFontTx/>
              <a:buNone/>
              <a:defRPr sz="1176">
                <a:latin typeface="+mn-lt"/>
              </a:defRPr>
            </a:lvl2pPr>
            <a:lvl3pPr marL="420190" indent="0">
              <a:buFontTx/>
              <a:buNone/>
              <a:defRPr sz="1176">
                <a:latin typeface="+mn-lt"/>
              </a:defRPr>
            </a:lvl3pPr>
            <a:lvl4pPr marL="588266" indent="0">
              <a:buFontTx/>
              <a:buNone/>
              <a:defRPr sz="1176">
                <a:latin typeface="+mn-lt"/>
              </a:defRPr>
            </a:lvl4pPr>
            <a:lvl5pPr marL="756342" indent="0">
              <a:buFontTx/>
              <a:buNone/>
              <a:defRPr sz="1176">
                <a:latin typeface="+mn-lt"/>
              </a:defRPr>
            </a:lvl5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1909544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solidFill>
            <a:schemeClr val="accent1"/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7668344" y="116632"/>
            <a:ext cx="1368152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132904"/>
            <a:ext cx="1296144" cy="189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9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0001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29753804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62296" y="1556056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9008" y="1556792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6" y="6309320"/>
            <a:ext cx="303997" cy="450964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267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170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solidFill>
            <a:schemeClr val="accent1"/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7668344" y="116632"/>
            <a:ext cx="1368152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132904"/>
            <a:ext cx="1296144" cy="189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3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58953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76" indent="0">
              <a:buNone/>
              <a:defRPr/>
            </a:lvl3pPr>
            <a:lvl4pPr marL="336152" indent="0">
              <a:buNone/>
              <a:defRPr/>
            </a:lvl4pPr>
            <a:lvl5pPr marL="50422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3715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8109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27365214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62296" y="1556056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9008" y="1556792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6" y="6309320"/>
            <a:ext cx="303997" cy="450964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169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812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9294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6/17/2016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4320" y="6286903"/>
            <a:ext cx="30295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" y="9180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1802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solidFill>
            <a:schemeClr val="accent1"/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7668344" y="116632"/>
            <a:ext cx="1368152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132904"/>
            <a:ext cx="1296144" cy="189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1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5722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2099686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62296" y="1556056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9008" y="1556792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6" y="6309320"/>
            <a:ext cx="303997" cy="450964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143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5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1189178"/>
            <a:ext cx="8740142" cy="1639295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2941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99222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4294967295"/>
          </p:nvPr>
        </p:nvSpPr>
        <p:spPr>
          <a:xfrm>
            <a:off x="395968" y="1108075"/>
            <a:ext cx="8382000" cy="4724370"/>
          </a:xfrm>
        </p:spPr>
        <p:txBody>
          <a:bodyPr/>
          <a:lstStyle/>
          <a:p>
            <a:r>
              <a:rPr lang="en-US" sz="2400" dirty="0"/>
              <a:t>SQL Server Consolidation and Virtualization</a:t>
            </a:r>
          </a:p>
          <a:p>
            <a:pPr lvl="1"/>
            <a:r>
              <a:rPr lang="en-US" sz="2000" dirty="0"/>
              <a:t>SQL Server Consolidation today</a:t>
            </a:r>
          </a:p>
          <a:p>
            <a:pPr lvl="1"/>
            <a:r>
              <a:rPr lang="en-US" sz="2000" dirty="0"/>
              <a:t>Virtualization and Hyper-V</a:t>
            </a:r>
          </a:p>
          <a:p>
            <a:pPr lvl="1"/>
            <a:r>
              <a:rPr lang="en-US" sz="2000" dirty="0"/>
              <a:t>Managing consolidated environments</a:t>
            </a:r>
          </a:p>
          <a:p>
            <a:pPr lvl="1"/>
            <a:r>
              <a:rPr lang="en-US" sz="2000" dirty="0"/>
              <a:t>SQL 2008 R2 Server consolidation features</a:t>
            </a:r>
          </a:p>
          <a:p>
            <a:pPr lvl="1"/>
            <a:r>
              <a:rPr lang="en-IE" sz="2000" dirty="0"/>
              <a:t>Windows 2008R2 enhanced Hyper-V features</a:t>
            </a:r>
            <a:endParaRPr lang="en-US" sz="2000" dirty="0"/>
          </a:p>
          <a:p>
            <a:r>
              <a:rPr lang="en-US" sz="2400" dirty="0"/>
              <a:t>Performance : Running SQL in Virtualized Environment</a:t>
            </a:r>
          </a:p>
          <a:p>
            <a:pPr lvl="1"/>
            <a:r>
              <a:rPr lang="en-US" sz="2000" dirty="0"/>
              <a:t>Understanding the Overhead</a:t>
            </a:r>
          </a:p>
          <a:p>
            <a:pPr lvl="2"/>
            <a:r>
              <a:rPr lang="en-US" sz="1800" dirty="0"/>
              <a:t>Cost of Running SQL workloads in Hyper-V Environment</a:t>
            </a:r>
          </a:p>
          <a:p>
            <a:pPr lvl="2"/>
            <a:r>
              <a:rPr lang="en-US" sz="1800" dirty="0"/>
              <a:t>Consolidation Scenarios</a:t>
            </a:r>
          </a:p>
          <a:p>
            <a:pPr lvl="1"/>
            <a:r>
              <a:rPr lang="en-US" sz="2000" dirty="0"/>
              <a:t>Best practices and recommendations</a:t>
            </a:r>
          </a:p>
          <a:p>
            <a:pPr lvl="1"/>
            <a:r>
              <a:rPr lang="en-US" sz="2000" dirty="0"/>
              <a:t>A Case Study</a:t>
            </a:r>
          </a:p>
          <a:p>
            <a:r>
              <a:rPr lang="en-US" sz="2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6793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1189178"/>
            <a:ext cx="8740142" cy="1639295"/>
          </a:xfrm>
        </p:spPr>
        <p:txBody>
          <a:bodyPr>
            <a:spAutoFit/>
          </a:bodyPr>
          <a:lstStyle>
            <a:lvl1pPr>
              <a:defRPr sz="294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541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189175"/>
            <a:ext cx="4033911" cy="1508105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353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11" indent="0">
              <a:buNone/>
              <a:tabLst/>
              <a:defRPr sz="1471"/>
            </a:lvl3pPr>
            <a:lvl4pPr marL="338487" indent="0">
              <a:buNone/>
              <a:defRPr/>
            </a:lvl4pPr>
            <a:lvl5pPr marL="504228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189175"/>
            <a:ext cx="4033911" cy="1508105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353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11" indent="0">
              <a:buNone/>
              <a:tabLst/>
              <a:defRPr sz="1471"/>
            </a:lvl3pPr>
            <a:lvl4pPr marL="338487" indent="0">
              <a:buNone/>
              <a:defRPr/>
            </a:lvl4pPr>
            <a:lvl5pPr marL="504228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572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189175"/>
            <a:ext cx="4033911" cy="1508105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353"/>
            </a:lvl1pPr>
            <a:lvl2pPr marL="0" indent="0">
              <a:buNone/>
              <a:defRPr sz="1471"/>
            </a:lvl2pPr>
            <a:lvl3pPr marL="170411" indent="0">
              <a:buNone/>
              <a:tabLst/>
              <a:defRPr sz="1471"/>
            </a:lvl3pPr>
            <a:lvl4pPr marL="338487" indent="0">
              <a:buNone/>
              <a:defRPr/>
            </a:lvl4pPr>
            <a:lvl5pPr marL="504228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189175"/>
            <a:ext cx="4033911" cy="1508105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353"/>
            </a:lvl1pPr>
            <a:lvl2pPr marL="0" indent="0">
              <a:buNone/>
              <a:defRPr sz="1471"/>
            </a:lvl2pPr>
            <a:lvl3pPr marL="170411" indent="0">
              <a:buNone/>
              <a:tabLst/>
              <a:defRPr sz="1471"/>
            </a:lvl3pPr>
            <a:lvl4pPr marL="338487" indent="0">
              <a:buNone/>
              <a:defRPr/>
            </a:lvl4pPr>
            <a:lvl5pPr marL="504228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706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189176"/>
            <a:ext cx="4033911" cy="1883721"/>
          </a:xfrm>
        </p:spPr>
        <p:txBody>
          <a:bodyPr wrap="square">
            <a:spAutoFit/>
          </a:bodyPr>
          <a:lstStyle>
            <a:lvl1pPr marL="211263" indent="-211263">
              <a:spcBef>
                <a:spcPts val="9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353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390535" indent="-171454">
              <a:buFont typeface="Wingdings" panose="05000000000000000000" pitchFamily="2" charset="2"/>
              <a:buChar char="§"/>
              <a:defRPr sz="1765"/>
            </a:lvl2pPr>
            <a:lvl3pPr marL="514364" indent="-123829">
              <a:buFont typeface="Wingdings" panose="05000000000000000000" pitchFamily="2" charset="2"/>
              <a:buChar char="§"/>
              <a:tabLst/>
              <a:defRPr sz="1471"/>
            </a:lvl3pPr>
            <a:lvl4pPr marL="647716" indent="-133353">
              <a:buFont typeface="Wingdings" panose="05000000000000000000" pitchFamily="2" charset="2"/>
              <a:buChar char="§"/>
              <a:defRPr/>
            </a:lvl4pPr>
            <a:lvl5pPr marL="771545" indent="-123829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189176"/>
            <a:ext cx="4033911" cy="1883721"/>
          </a:xfrm>
        </p:spPr>
        <p:txBody>
          <a:bodyPr wrap="square">
            <a:spAutoFit/>
          </a:bodyPr>
          <a:lstStyle>
            <a:lvl1pPr marL="211263" indent="-211263">
              <a:spcBef>
                <a:spcPts val="9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353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390535" indent="-171454">
              <a:buFont typeface="Wingdings" panose="05000000000000000000" pitchFamily="2" charset="2"/>
              <a:buChar char="§"/>
              <a:defRPr sz="1765"/>
            </a:lvl2pPr>
            <a:lvl3pPr marL="514364" indent="-123829">
              <a:buFont typeface="Wingdings" panose="05000000000000000000" pitchFamily="2" charset="2"/>
              <a:buChar char="§"/>
              <a:tabLst/>
              <a:defRPr sz="1471"/>
            </a:lvl3pPr>
            <a:lvl4pPr marL="647716" indent="-133353">
              <a:buFont typeface="Wingdings" panose="05000000000000000000" pitchFamily="2" charset="2"/>
              <a:buChar char="§"/>
              <a:defRPr/>
            </a:lvl4pPr>
            <a:lvl5pPr marL="771545" indent="-123829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42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36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8.xml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9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4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43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4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49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48.xml"/><Relationship Id="rId9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256" y="237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56" y="121557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64596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89512"/>
            <a:ext cx="874188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9"/>
            <a:ext cx="8740140" cy="163929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 rot="5400000">
            <a:off x="6049233" y="3100602"/>
            <a:ext cx="6858623" cy="65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29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</p:sldLayoutIdLst>
  <p:txStyles>
    <p:titleStyle>
      <a:lvl1pPr algn="l" defTabSz="685790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15" marR="0" indent="-252115" algn="l" defTabSz="685790" rtl="0" eaLnBrk="1" fontAlgn="auto" latinLnBrk="0" hangingPunct="1">
        <a:lnSpc>
          <a:spcPct val="90000"/>
        </a:lnSpc>
        <a:spcBef>
          <a:spcPts val="882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94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528" marR="0" indent="-177414" algn="l" defTabSz="685790" rtl="0" eaLnBrk="1" fontAlgn="auto" latinLnBrk="0" hangingPunct="1">
        <a:lnSpc>
          <a:spcPct val="90000"/>
        </a:lnSpc>
        <a:spcBef>
          <a:spcPct val="20000"/>
        </a:spcBef>
        <a:spcAft>
          <a:spcPts val="441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2pPr>
      <a:lvl3pPr marL="588266" marR="0" indent="-168076" algn="l" defTabSz="68579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343" marR="0" indent="-168076" algn="l" defTabSz="68579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418" marR="0" indent="-168076" algn="l" defTabSz="68579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922" indent="-171448" algn="l" defTabSz="68579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819" indent="-171448" algn="l" defTabSz="68579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714" indent="-171448" algn="l" defTabSz="68579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610" indent="-171448" algn="l" defTabSz="68579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95" algn="l" defTabSz="68579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90" algn="l" defTabSz="68579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85" algn="l" defTabSz="68579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0" algn="l" defTabSz="68579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477" algn="l" defTabSz="68579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1" algn="l" defTabSz="68579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266" algn="l" defTabSz="68579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162" algn="l" defTabSz="68579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3696" y="6441132"/>
            <a:ext cx="7776864" cy="312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Rob Sewell http://sqldbawithabeard.com</a:t>
            </a:r>
          </a:p>
        </p:txBody>
      </p:sp>
    </p:spTree>
    <p:extLst>
      <p:ext uri="{BB962C8B-B14F-4D97-AF65-F5344CB8AC3E}">
        <p14:creationId xmlns:p14="http://schemas.microsoft.com/office/powerpoint/2010/main" val="258474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3696" y="6441132"/>
            <a:ext cx="7776864" cy="312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Rob Sewell http://sqldbawithabeard.com</a:t>
            </a:r>
          </a:p>
        </p:txBody>
      </p:sp>
    </p:spTree>
    <p:extLst>
      <p:ext uri="{BB962C8B-B14F-4D97-AF65-F5344CB8AC3E}">
        <p14:creationId xmlns:p14="http://schemas.microsoft.com/office/powerpoint/2010/main" val="8812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3696" y="6441132"/>
            <a:ext cx="7776864" cy="312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Rob Sewell http://sqldbawithabeard.com</a:t>
            </a:r>
          </a:p>
        </p:txBody>
      </p:sp>
    </p:spTree>
    <p:extLst>
      <p:ext uri="{BB962C8B-B14F-4D97-AF65-F5344CB8AC3E}">
        <p14:creationId xmlns:p14="http://schemas.microsoft.com/office/powerpoint/2010/main" val="16557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gif"/><Relationship Id="rId3" Type="http://schemas.openxmlformats.org/officeDocument/2006/relationships/image" Target="../media/image13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5.png"/><Relationship Id="rId5" Type="http://schemas.openxmlformats.org/officeDocument/2006/relationships/hyperlink" Target="https://www.linkedin.com/pub/rob-sewell/1a/440/42" TargetMode="Externa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sansom.com/the-best-database-administrators-automate-everyth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21.jpg"/><Relationship Id="rId11" Type="http://schemas.openxmlformats.org/officeDocument/2006/relationships/image" Target="../media/image26.jpg"/><Relationship Id="rId5" Type="http://schemas.openxmlformats.org/officeDocument/2006/relationships/image" Target="../media/image20.png"/><Relationship Id="rId10" Type="http://schemas.openxmlformats.org/officeDocument/2006/relationships/image" Target="../media/image25.jpg"/><Relationship Id="rId4" Type="http://schemas.openxmlformats.org/officeDocument/2006/relationships/image" Target="../media/image19.jp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luralsight.com/training" TargetMode="External"/><Relationship Id="rId13" Type="http://schemas.openxmlformats.org/officeDocument/2006/relationships/hyperlink" Target="http://sqlps.io/vote" TargetMode="External"/><Relationship Id="rId3" Type="http://schemas.openxmlformats.org/officeDocument/2006/relationships/hyperlink" Target="http://msdn.microsoft.com/en-gb/library/ms714469(v=vs.85).aspx" TargetMode="External"/><Relationship Id="rId7" Type="http://schemas.openxmlformats.org/officeDocument/2006/relationships/hyperlink" Target="http://technet.microsoft.com/en-gb/scriptcenter/powershell.aspx" TargetMode="External"/><Relationship Id="rId12" Type="http://schemas.openxmlformats.org/officeDocument/2006/relationships/hyperlink" Target="https://www.powershellgallery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Relationship Id="rId6" Type="http://schemas.openxmlformats.org/officeDocument/2006/relationships/hyperlink" Target="http://www.powershellmagazine.com/" TargetMode="External"/><Relationship Id="rId11" Type="http://schemas.openxmlformats.org/officeDocument/2006/relationships/hyperlink" Target="http://dba.stackexchange.com/questions/tagged/powershell" TargetMode="External"/><Relationship Id="rId5" Type="http://schemas.openxmlformats.org/officeDocument/2006/relationships/hyperlink" Target="http://blogs.technet.com/b/heyscriptingguy/" TargetMode="External"/><Relationship Id="rId10" Type="http://schemas.openxmlformats.org/officeDocument/2006/relationships/hyperlink" Target="https://www.simple-talk.com/search/?search=powershell" TargetMode="External"/><Relationship Id="rId4" Type="http://schemas.openxmlformats.org/officeDocument/2006/relationships/hyperlink" Target="http://powershell.org/" TargetMode="External"/><Relationship Id="rId9" Type="http://schemas.openxmlformats.org/officeDocument/2006/relationships/hyperlink" Target="http://shellyourexperience.com/" TargetMode="External"/><Relationship Id="rId14" Type="http://schemas.openxmlformats.org/officeDocument/2006/relationships/hyperlink" Target="http://sqlps.io/ssm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5.png"/><Relationship Id="rId5" Type="http://schemas.openxmlformats.org/officeDocument/2006/relationships/hyperlink" Target="https://www.linkedin.com/pub/rob-sewell/1a/440/42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Making PowerShell Useful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Real-Life Examples of Powershell in Action</a:t>
            </a:r>
          </a:p>
        </p:txBody>
      </p:sp>
    </p:spTree>
    <p:extLst>
      <p:ext uri="{BB962C8B-B14F-4D97-AF65-F5344CB8AC3E}">
        <p14:creationId xmlns:p14="http://schemas.microsoft.com/office/powerpoint/2010/main" val="206526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Coming up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IE" dirty="0"/>
              <a:t>Awesome Raffle Prizes </a:t>
            </a:r>
          </a:p>
          <a:p>
            <a:r>
              <a:rPr lang="en-IE" dirty="0"/>
              <a:t>Free Beer and BBQ from 17:00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501" y="2683908"/>
            <a:ext cx="4542757" cy="30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3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rgbClr val="F58D01"/>
          </a:solidFill>
        </p:spPr>
        <p:txBody>
          <a:bodyPr/>
          <a:lstStyle/>
          <a:p>
            <a:r>
              <a:rPr lang="en-GB" dirty="0"/>
              <a:t>      Who am I?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7200" y="1484784"/>
            <a:ext cx="1296000" cy="1296000"/>
            <a:chOff x="457200" y="1484784"/>
            <a:chExt cx="1296000" cy="1296000"/>
          </a:xfrm>
        </p:grpSpPr>
        <p:sp>
          <p:nvSpPr>
            <p:cNvPr id="12" name="Rectangle 11"/>
            <p:cNvSpPr/>
            <p:nvPr/>
          </p:nvSpPr>
          <p:spPr>
            <a:xfrm>
              <a:off x="457200" y="1484784"/>
              <a:ext cx="1296000" cy="129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459" y="1800034"/>
              <a:ext cx="665482" cy="6655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1754261" y="1484784"/>
            <a:ext cx="2664296" cy="12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Email: 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mrrobsewell@outlook.com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04" y="1484928"/>
            <a:ext cx="1296000" cy="12960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022504" y="1484784"/>
            <a:ext cx="2664296" cy="129600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Profile: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hlinkClick r:id="rId5"/>
              </a:rPr>
              <a:t>Rob Sewell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04" y="2996952"/>
            <a:ext cx="1296000" cy="12960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022504" y="2996952"/>
            <a:ext cx="2664296" cy="1296000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Blog: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sqldbawithabeard.com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96952"/>
            <a:ext cx="1296000" cy="129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754261" y="2996952"/>
            <a:ext cx="2664296" cy="1296000"/>
          </a:xfrm>
          <a:prstGeom prst="rect">
            <a:avLst/>
          </a:prstGeom>
          <a:solidFill>
            <a:srgbClr val="19B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Twitter:</a:t>
            </a:r>
            <a:b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en-GB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sqldbawithbeard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23" y="1268761"/>
            <a:ext cx="6061529" cy="452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1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58261" y="273369"/>
            <a:ext cx="8229600" cy="850106"/>
          </a:xfrm>
          <a:prstGeom prst="rect">
            <a:avLst/>
          </a:prstGeom>
          <a:solidFill>
            <a:srgbClr val="46454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Why use PowerShell?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3527" y="1412776"/>
            <a:ext cx="8364333" cy="46805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4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en-GB" sz="4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AUTOMATE EVERYTHING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 read a post by @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SQLBrit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hlinkClick r:id="rId3"/>
              </a:rPr>
              <a:t>The Best DBAs Automate everything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 automate as much as is feasibly possible mostly through PowerShell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Backups and restores through Dev/SAT/FAT/UAT/Live environments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Daily Backup Checks, Drive Space Checks, Service Running Checks, File Space Checks, Failed Agent Job Checks, SQL Error Log Checks, DBCC Checks and more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4077" y="1628800"/>
            <a:ext cx="8003232" cy="864096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The Answer?</a:t>
            </a:r>
          </a:p>
        </p:txBody>
      </p:sp>
      <p:sp>
        <p:nvSpPr>
          <p:cNvPr id="14" name="Rectangle 13"/>
          <p:cNvSpPr/>
          <p:nvPr/>
        </p:nvSpPr>
        <p:spPr>
          <a:xfrm rot="20402400">
            <a:off x="897171" y="2775632"/>
            <a:ext cx="8017808" cy="2585323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1" i="0" u="none" strike="noStrike" kern="0" cap="none" spc="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/>
                <a:uLnTx/>
                <a:uFillTx/>
              </a:rPr>
              <a:t>WARNING – PowerShell is not the ONLY resource you should use</a:t>
            </a:r>
            <a:endParaRPr kumimoji="0" lang="en-GB" sz="5400" b="0" i="0" u="none" strike="noStrike" kern="0" cap="none" spc="0" normalizeH="0" baseline="0" noProof="0" dirty="0">
              <a:ln w="9525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6040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700808"/>
            <a:ext cx="799288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Demo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6152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416" y="1349528"/>
            <a:ext cx="8109782" cy="48936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Please Visit Sponsors &amp; Enter Raffles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2" t="24855" r="9762" b="24488"/>
          <a:stretch/>
        </p:blipFill>
        <p:spPr>
          <a:xfrm>
            <a:off x="2455409" y="1411590"/>
            <a:ext cx="3521878" cy="8154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89" y="3835569"/>
            <a:ext cx="2308234" cy="761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555" y="4109234"/>
            <a:ext cx="2310986" cy="5392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89" y="4683050"/>
            <a:ext cx="2308234" cy="8146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555" y="4735816"/>
            <a:ext cx="2158730" cy="76190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978" y="5756887"/>
            <a:ext cx="2332741" cy="36921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76" y="3213401"/>
            <a:ext cx="2237647" cy="5364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89" y="2328145"/>
            <a:ext cx="2286000" cy="762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34" y="2328145"/>
            <a:ext cx="2460628" cy="8493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634" y="3249318"/>
            <a:ext cx="2308572" cy="60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8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rgbClr val="006699"/>
          </a:solidFill>
        </p:spPr>
        <p:txBody>
          <a:bodyPr/>
          <a:lstStyle/>
          <a:p>
            <a:pPr algn="ctr"/>
            <a:r>
              <a:rPr lang="en-GB" dirty="0"/>
              <a:t>Where Can I Find Out More?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000" y="1405408"/>
            <a:ext cx="8247800" cy="313932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285750" lvl="0" indent="-285750" defTabSz="914400">
              <a:buFont typeface="Arial" panose="020B0604020202020204" pitchFamily="34" charset="0"/>
              <a:buChar char="•"/>
              <a:defRPr/>
            </a:pPr>
            <a:r>
              <a:rPr lang="en-GB" kern="0" dirty="0">
                <a:hlinkClick r:id="rId3"/>
              </a:rPr>
              <a:t>Windows PowerShell Reference on MSDN</a:t>
            </a:r>
            <a:endParaRPr lang="en-GB" kern="0" dirty="0"/>
          </a:p>
          <a:p>
            <a:pPr marL="285750" lvl="0" indent="-285750" defTabSz="914400">
              <a:buFont typeface="Arial" panose="020B0604020202020204" pitchFamily="34" charset="0"/>
              <a:buChar char="•"/>
              <a:defRPr/>
            </a:pPr>
            <a:r>
              <a:rPr lang="en-GB" kern="0" dirty="0">
                <a:hlinkClick r:id="rId4"/>
              </a:rPr>
              <a:t>http://powershell.org/</a:t>
            </a:r>
            <a:endParaRPr lang="en-GB" kern="0" dirty="0"/>
          </a:p>
          <a:p>
            <a:pPr marL="285750" lvl="0" indent="-285750" defTabSz="914400">
              <a:buFont typeface="Arial" panose="020B0604020202020204" pitchFamily="34" charset="0"/>
              <a:buChar char="•"/>
              <a:defRPr/>
            </a:pPr>
            <a:r>
              <a:rPr lang="en-GB" kern="0" dirty="0">
                <a:hlinkClick r:id="rId5"/>
              </a:rPr>
              <a:t>Hey Scripting Guy</a:t>
            </a:r>
            <a:endParaRPr lang="en-GB" kern="0" dirty="0"/>
          </a:p>
          <a:p>
            <a:pPr marL="285750" lvl="0" indent="-285750" defTabSz="914400">
              <a:buFont typeface="Arial" panose="020B0604020202020204" pitchFamily="34" charset="0"/>
              <a:buChar char="•"/>
              <a:defRPr/>
            </a:pPr>
            <a:r>
              <a:rPr lang="en-GB" kern="0" dirty="0">
                <a:hlinkClick r:id="rId6"/>
              </a:rPr>
              <a:t>Powershell Magazine</a:t>
            </a:r>
            <a:endParaRPr lang="en-GB" kern="0" dirty="0"/>
          </a:p>
          <a:p>
            <a:pPr marL="285750" lvl="0" indent="-285750" defTabSz="914400">
              <a:buFont typeface="Arial" panose="020B0604020202020204" pitchFamily="34" charset="0"/>
              <a:buChar char="•"/>
              <a:defRPr/>
            </a:pPr>
            <a:r>
              <a:rPr lang="en-GB" kern="0" dirty="0">
                <a:hlinkClick r:id="rId7"/>
              </a:rPr>
              <a:t>Script </a:t>
            </a:r>
            <a:r>
              <a:rPr lang="en-GB" kern="0" dirty="0" err="1">
                <a:hlinkClick r:id="rId7"/>
              </a:rPr>
              <a:t>Center</a:t>
            </a:r>
            <a:endParaRPr lang="en-GB" kern="0" dirty="0"/>
          </a:p>
          <a:p>
            <a:pPr marL="285750" lvl="0" indent="-285750" defTabSz="914400">
              <a:buFont typeface="Arial" panose="020B0604020202020204" pitchFamily="34" charset="0"/>
              <a:buChar char="•"/>
              <a:defRPr/>
            </a:pPr>
            <a:r>
              <a:rPr lang="en-GB" kern="0" dirty="0" err="1">
                <a:hlinkClick r:id="rId8"/>
              </a:rPr>
              <a:t>Pluralsight</a:t>
            </a:r>
            <a:endParaRPr lang="en-GB" kern="0" dirty="0"/>
          </a:p>
          <a:p>
            <a:pPr marL="285750" lvl="0" indent="-285750" defTabSz="914400">
              <a:buFont typeface="Arial" panose="020B0604020202020204" pitchFamily="34" charset="0"/>
              <a:buChar char="•"/>
              <a:defRPr/>
            </a:pPr>
            <a:r>
              <a:rPr lang="en-GB" kern="0" dirty="0">
                <a:hlinkClick r:id="rId9"/>
              </a:rPr>
              <a:t>Laerte Junior</a:t>
            </a:r>
            <a:endParaRPr lang="en-GB" kern="0" dirty="0"/>
          </a:p>
          <a:p>
            <a:pPr marL="285750" lvl="0" indent="-285750" defTabSz="914400">
              <a:buFont typeface="Arial" panose="020B0604020202020204" pitchFamily="34" charset="0"/>
              <a:buChar char="•"/>
              <a:defRPr/>
            </a:pPr>
            <a:r>
              <a:rPr lang="en-GB" kern="0" dirty="0">
                <a:hlinkClick r:id="rId10"/>
              </a:rPr>
              <a:t>Simple Talk</a:t>
            </a:r>
            <a:endParaRPr lang="en-GB" kern="0" dirty="0"/>
          </a:p>
          <a:p>
            <a:pPr marL="285750" lvl="0" indent="-285750" defTabSz="914400">
              <a:buFont typeface="Arial" panose="020B0604020202020204" pitchFamily="34" charset="0"/>
              <a:buChar char="•"/>
              <a:defRPr/>
            </a:pPr>
            <a:r>
              <a:rPr lang="en-GB" kern="0" dirty="0">
                <a:hlinkClick r:id="rId11"/>
              </a:rPr>
              <a:t>DBA Stack Exchange</a:t>
            </a:r>
            <a:endParaRPr lang="en-GB" kern="0" dirty="0"/>
          </a:p>
          <a:p>
            <a:pPr marL="285750" lvl="0" indent="-285750" defTabSz="914400">
              <a:buFont typeface="Arial" panose="020B0604020202020204" pitchFamily="34" charset="0"/>
              <a:buChar char="•"/>
              <a:defRPr/>
            </a:pPr>
            <a:r>
              <a:rPr lang="en-GB" kern="0" dirty="0">
                <a:hlinkClick r:id="rId12"/>
              </a:rPr>
              <a:t>PowerShell Gallery</a:t>
            </a:r>
            <a:endParaRPr lang="en-GB" kern="0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27274" y="2012674"/>
            <a:ext cx="37967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Your  favourite Search Engine</a:t>
            </a:r>
          </a:p>
          <a:p>
            <a:r>
              <a:rPr lang="en-GB" sz="2000" dirty="0"/>
              <a:t>Your favourite Social Media</a:t>
            </a:r>
          </a:p>
          <a:p>
            <a:r>
              <a:rPr lang="en-GB" sz="2000" dirty="0"/>
              <a:t>Powershell Slack Channel</a:t>
            </a:r>
          </a:p>
          <a:p>
            <a:r>
              <a:rPr lang="en-GB" sz="2000" dirty="0"/>
              <a:t>#</a:t>
            </a:r>
            <a:r>
              <a:rPr lang="en-GB" sz="2000" dirty="0" err="1"/>
              <a:t>pstweetchat</a:t>
            </a:r>
            <a:r>
              <a:rPr lang="en-GB" sz="2000" dirty="0"/>
              <a:t> – every 1</a:t>
            </a:r>
            <a:r>
              <a:rPr lang="en-GB" sz="2000" baseline="30000" dirty="0"/>
              <a:t>st</a:t>
            </a:r>
            <a:r>
              <a:rPr lang="en-GB" sz="2000" dirty="0"/>
              <a:t> Friday</a:t>
            </a:r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39000" y="4825448"/>
            <a:ext cx="8247800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hlinkClick r:id="rId13"/>
              </a:rPr>
              <a:t>http://sqlps.io/vote</a:t>
            </a:r>
            <a:r>
              <a:rPr lang="en-GB" sz="2400" dirty="0"/>
              <a:t> 	   	Your Input to Microsoft for SQLPS</a:t>
            </a:r>
          </a:p>
          <a:p>
            <a:r>
              <a:rPr lang="en-GB" sz="2400" dirty="0">
                <a:hlinkClick r:id="rId14"/>
              </a:rPr>
              <a:t>http://sqlps.io/ssms</a:t>
            </a:r>
            <a:r>
              <a:rPr lang="en-GB" sz="2400" dirty="0"/>
              <a:t>      	Your Input to Microsoft for SSMS </a:t>
            </a:r>
          </a:p>
        </p:txBody>
      </p:sp>
    </p:spTree>
    <p:extLst>
      <p:ext uri="{BB962C8B-B14F-4D97-AF65-F5344CB8AC3E}">
        <p14:creationId xmlns:p14="http://schemas.microsoft.com/office/powerpoint/2010/main" val="166911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Hopefully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700808"/>
            <a:ext cx="79928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You have learnt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You </a:t>
            </a:r>
            <a:r>
              <a:rPr kumimoji="0" lang="en-GB" sz="2800" b="0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can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use Powershell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How to create a function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CTRL + J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How to pass on Knowledge to your team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Source Control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kern="0" dirty="0"/>
              <a:t>Script Analyser </a:t>
            </a:r>
            <a:r>
              <a:rPr lang="en-GB" sz="2800" kern="0"/>
              <a:t>and Pester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Where to go for more help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2212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Questions</a:t>
            </a:r>
          </a:p>
        </p:txBody>
      </p:sp>
      <p:cxnSp>
        <p:nvCxnSpPr>
          <p:cNvPr id="9" name="Straight Connector 8"/>
          <p:cNvCxnSpPr>
            <a:endCxn id="10" idx="1"/>
          </p:cNvCxnSpPr>
          <p:nvPr/>
        </p:nvCxnSpPr>
        <p:spPr>
          <a:xfrm flipV="1">
            <a:off x="3851920" y="3096308"/>
            <a:ext cx="1440160" cy="26068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292080" y="1529445"/>
            <a:ext cx="3133727" cy="3133725"/>
            <a:chOff x="5004048" y="1268760"/>
            <a:chExt cx="3133727" cy="3133725"/>
          </a:xfrm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 rot="16200000">
              <a:off x="5311138" y="1690133"/>
              <a:ext cx="2761809" cy="2223861"/>
            </a:xfrm>
            <a:prstGeom prst="rect">
              <a:avLst/>
            </a:prstGeom>
            <a:solidFill>
              <a:schemeClr val="tx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004048" y="1268760"/>
              <a:ext cx="3133725" cy="3133725"/>
            </a:xfrm>
            <a:custGeom>
              <a:avLst/>
              <a:gdLst>
                <a:gd name="T0" fmla="*/ 5814 w 11628"/>
                <a:gd name="T1" fmla="*/ 0 h 11628"/>
                <a:gd name="T2" fmla="*/ 0 w 11628"/>
                <a:gd name="T3" fmla="*/ 5814 h 11628"/>
                <a:gd name="T4" fmla="*/ 5814 w 11628"/>
                <a:gd name="T5" fmla="*/ 11628 h 11628"/>
                <a:gd name="T6" fmla="*/ 11628 w 11628"/>
                <a:gd name="T7" fmla="*/ 5814 h 11628"/>
                <a:gd name="T8" fmla="*/ 5814 w 11628"/>
                <a:gd name="T9" fmla="*/ 0 h 11628"/>
                <a:gd name="T10" fmla="*/ 5877 w 11628"/>
                <a:gd name="T11" fmla="*/ 9678 h 11628"/>
                <a:gd name="T12" fmla="*/ 5051 w 11628"/>
                <a:gd name="T13" fmla="*/ 8852 h 11628"/>
                <a:gd name="T14" fmla="*/ 5877 w 11628"/>
                <a:gd name="T15" fmla="*/ 8026 h 11628"/>
                <a:gd name="T16" fmla="*/ 6703 w 11628"/>
                <a:gd name="T17" fmla="*/ 8852 h 11628"/>
                <a:gd name="T18" fmla="*/ 5877 w 11628"/>
                <a:gd name="T19" fmla="*/ 9678 h 11628"/>
                <a:gd name="T20" fmla="*/ 6527 w 11628"/>
                <a:gd name="T21" fmla="*/ 7236 h 11628"/>
                <a:gd name="T22" fmla="*/ 6527 w 11628"/>
                <a:gd name="T23" fmla="*/ 7385 h 11628"/>
                <a:gd name="T24" fmla="*/ 5165 w 11628"/>
                <a:gd name="T25" fmla="*/ 7385 h 11628"/>
                <a:gd name="T26" fmla="*/ 5165 w 11628"/>
                <a:gd name="T27" fmla="*/ 7236 h 11628"/>
                <a:gd name="T28" fmla="*/ 5715 w 11628"/>
                <a:gd name="T29" fmla="*/ 5807 h 11628"/>
                <a:gd name="T30" fmla="*/ 6813 w 11628"/>
                <a:gd name="T31" fmla="*/ 4365 h 11628"/>
                <a:gd name="T32" fmla="*/ 5797 w 11628"/>
                <a:gd name="T33" fmla="*/ 3375 h 11628"/>
                <a:gd name="T34" fmla="*/ 4767 w 11628"/>
                <a:gd name="T35" fmla="*/ 4570 h 11628"/>
                <a:gd name="T36" fmla="*/ 3443 w 11628"/>
                <a:gd name="T37" fmla="*/ 4570 h 11628"/>
                <a:gd name="T38" fmla="*/ 5805 w 11628"/>
                <a:gd name="T39" fmla="*/ 2120 h 11628"/>
                <a:gd name="T40" fmla="*/ 8185 w 11628"/>
                <a:gd name="T41" fmla="*/ 4251 h 11628"/>
                <a:gd name="T42" fmla="*/ 6527 w 11628"/>
                <a:gd name="T43" fmla="*/ 7236 h 1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28" h="11628">
                  <a:moveTo>
                    <a:pt x="5814" y="0"/>
                  </a:moveTo>
                  <a:cubicBezTo>
                    <a:pt x="2603" y="0"/>
                    <a:pt x="0" y="2603"/>
                    <a:pt x="0" y="5814"/>
                  </a:cubicBezTo>
                  <a:cubicBezTo>
                    <a:pt x="0" y="9025"/>
                    <a:pt x="2603" y="11628"/>
                    <a:pt x="5814" y="11628"/>
                  </a:cubicBezTo>
                  <a:cubicBezTo>
                    <a:pt x="9025" y="11628"/>
                    <a:pt x="11628" y="9025"/>
                    <a:pt x="11628" y="5814"/>
                  </a:cubicBezTo>
                  <a:cubicBezTo>
                    <a:pt x="11628" y="2603"/>
                    <a:pt x="9025" y="0"/>
                    <a:pt x="5814" y="0"/>
                  </a:cubicBezTo>
                  <a:close/>
                  <a:moveTo>
                    <a:pt x="5877" y="9678"/>
                  </a:moveTo>
                  <a:cubicBezTo>
                    <a:pt x="5421" y="9678"/>
                    <a:pt x="5051" y="9308"/>
                    <a:pt x="5051" y="8852"/>
                  </a:cubicBezTo>
                  <a:cubicBezTo>
                    <a:pt x="5051" y="8395"/>
                    <a:pt x="5421" y="8026"/>
                    <a:pt x="5877" y="8026"/>
                  </a:cubicBezTo>
                  <a:cubicBezTo>
                    <a:pt x="6334" y="8026"/>
                    <a:pt x="6703" y="8395"/>
                    <a:pt x="6703" y="8852"/>
                  </a:cubicBezTo>
                  <a:cubicBezTo>
                    <a:pt x="6703" y="9308"/>
                    <a:pt x="6334" y="9678"/>
                    <a:pt x="5877" y="9678"/>
                  </a:cubicBezTo>
                  <a:close/>
                  <a:moveTo>
                    <a:pt x="6527" y="7236"/>
                  </a:moveTo>
                  <a:lnTo>
                    <a:pt x="6527" y="7385"/>
                  </a:lnTo>
                  <a:lnTo>
                    <a:pt x="5165" y="7385"/>
                  </a:lnTo>
                  <a:lnTo>
                    <a:pt x="5165" y="7236"/>
                  </a:lnTo>
                  <a:cubicBezTo>
                    <a:pt x="5165" y="6816"/>
                    <a:pt x="5227" y="6276"/>
                    <a:pt x="5715" y="5807"/>
                  </a:cubicBezTo>
                  <a:cubicBezTo>
                    <a:pt x="6203" y="5338"/>
                    <a:pt x="6813" y="4951"/>
                    <a:pt x="6813" y="4365"/>
                  </a:cubicBezTo>
                  <a:cubicBezTo>
                    <a:pt x="6813" y="3717"/>
                    <a:pt x="6363" y="3375"/>
                    <a:pt x="5797" y="3375"/>
                  </a:cubicBezTo>
                  <a:cubicBezTo>
                    <a:pt x="4852" y="3375"/>
                    <a:pt x="4791" y="4354"/>
                    <a:pt x="4767" y="4570"/>
                  </a:cubicBezTo>
                  <a:lnTo>
                    <a:pt x="3443" y="4570"/>
                  </a:lnTo>
                  <a:cubicBezTo>
                    <a:pt x="3478" y="3548"/>
                    <a:pt x="3910" y="2120"/>
                    <a:pt x="5805" y="2120"/>
                  </a:cubicBezTo>
                  <a:cubicBezTo>
                    <a:pt x="7447" y="2120"/>
                    <a:pt x="8185" y="3220"/>
                    <a:pt x="8185" y="4251"/>
                  </a:cubicBezTo>
                  <a:cubicBezTo>
                    <a:pt x="8185" y="5892"/>
                    <a:pt x="6527" y="6177"/>
                    <a:pt x="6527" y="7236"/>
                  </a:cubicBezTo>
                  <a:close/>
                </a:path>
              </a:pathLst>
            </a:cu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5004049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7273678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 rot="16200000">
              <a:off x="6354888" y="2619598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 rot="16200000">
              <a:off x="6354889" y="-82079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3496777" cy="498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2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rgbClr val="F58D01"/>
          </a:solidFill>
        </p:spPr>
        <p:txBody>
          <a:bodyPr/>
          <a:lstStyle/>
          <a:p>
            <a:r>
              <a:rPr lang="en-GB" dirty="0"/>
              <a:t>Contact Me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7200" y="1484784"/>
            <a:ext cx="1296000" cy="1296000"/>
            <a:chOff x="457200" y="1484784"/>
            <a:chExt cx="1296000" cy="1296000"/>
          </a:xfrm>
        </p:grpSpPr>
        <p:sp>
          <p:nvSpPr>
            <p:cNvPr id="12" name="Rectangle 11"/>
            <p:cNvSpPr/>
            <p:nvPr/>
          </p:nvSpPr>
          <p:spPr>
            <a:xfrm>
              <a:off x="457200" y="1484784"/>
              <a:ext cx="1296000" cy="129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459" y="1800034"/>
              <a:ext cx="665482" cy="6655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1754261" y="1484784"/>
            <a:ext cx="2664296" cy="12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Email: 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mrrobsewell@outlook.com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04" y="1484928"/>
            <a:ext cx="1296000" cy="12960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022504" y="1484784"/>
            <a:ext cx="2664296" cy="129600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Profile: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hlinkClick r:id="rId5"/>
              </a:rPr>
              <a:t>Rob Sewell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04" y="2996952"/>
            <a:ext cx="1296000" cy="12960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022504" y="2996952"/>
            <a:ext cx="2664296" cy="1296000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Blog: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sqldbawithabeard.com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96952"/>
            <a:ext cx="1296000" cy="129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754261" y="2996952"/>
            <a:ext cx="2664296" cy="1296000"/>
          </a:xfrm>
          <a:prstGeom prst="rect">
            <a:avLst/>
          </a:prstGeom>
          <a:solidFill>
            <a:srgbClr val="19B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Twitter:</a:t>
            </a:r>
            <a:b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en-GB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sqldbawithbeard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1358585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Breakout_Template.potx" id="{1485F609-150A-4586-B3F6-2F9B78BA4A94}" vid="{630A8AAB-2211-4B8C-B9F3-F65A45760701}"/>
    </a:ext>
  </a:extLst>
</a:theme>
</file>

<file path=ppt/theme/theme3.xml><?xml version="1.0" encoding="utf-8"?>
<a:theme xmlns:a="http://schemas.openxmlformats.org/drawingml/2006/main" name="1_Office Theme">
  <a:themeElements>
    <a:clrScheme name="Metro">
      <a:dk1>
        <a:srgbClr val="FFFFFF"/>
      </a:dk1>
      <a:lt1>
        <a:srgbClr val="1F497D"/>
      </a:lt1>
      <a:dk2>
        <a:srgbClr val="FFFFFF"/>
      </a:dk2>
      <a:lt2>
        <a:srgbClr val="1F497D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Metro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Metro">
      <a:dk1>
        <a:srgbClr val="FFFFFF"/>
      </a:dk1>
      <a:lt1>
        <a:srgbClr val="1F497D"/>
      </a:lt1>
      <a:dk2>
        <a:srgbClr val="FFFFFF"/>
      </a:dk2>
      <a:lt2>
        <a:srgbClr val="1F497D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Metro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Metro">
      <a:dk1>
        <a:srgbClr val="FFFFFF"/>
      </a:dk1>
      <a:lt1>
        <a:srgbClr val="1F497D"/>
      </a:lt1>
      <a:dk2>
        <a:srgbClr val="FFFFFF"/>
      </a:dk2>
      <a:lt2>
        <a:srgbClr val="1F497D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Metro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6395</TotalTime>
  <Words>240</Words>
  <Application>Microsoft Office PowerPoint</Application>
  <PresentationFormat>On-screen Show (4:3)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Wingdings</vt:lpstr>
      <vt:lpstr>Blank</vt:lpstr>
      <vt:lpstr>1_5-30610_Microsoft_Ignite_Keynote_Template</vt:lpstr>
      <vt:lpstr>1_Office Theme</vt:lpstr>
      <vt:lpstr>2_Office Theme</vt:lpstr>
      <vt:lpstr>3_Office Theme</vt:lpstr>
      <vt:lpstr>Making PowerShell Useful </vt:lpstr>
      <vt:lpstr>      Who am I?</vt:lpstr>
      <vt:lpstr>PowerPoint Presentation</vt:lpstr>
      <vt:lpstr>       </vt:lpstr>
      <vt:lpstr>Please Visit Sponsors &amp; Enter Raffles</vt:lpstr>
      <vt:lpstr>Where Can I Find Out More?</vt:lpstr>
      <vt:lpstr>Hopefully </vt:lpstr>
      <vt:lpstr>Questions</vt:lpstr>
      <vt:lpstr>Contact Me</vt:lpstr>
      <vt:lpstr>Coming up Next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Rob Sewell</cp:lastModifiedBy>
  <cp:revision>278</cp:revision>
  <cp:lastPrinted>2015-03-05T11:11:12Z</cp:lastPrinted>
  <dcterms:created xsi:type="dcterms:W3CDTF">2011-08-19T20:30:49Z</dcterms:created>
  <dcterms:modified xsi:type="dcterms:W3CDTF">2016-06-17T12:14:06Z</dcterms:modified>
</cp:coreProperties>
</file>