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58" r:id="rId5"/>
    <p:sldId id="259" r:id="rId6"/>
    <p:sldId id="262" r:id="rId7"/>
    <p:sldId id="266" r:id="rId8"/>
    <p:sldId id="260" r:id="rId9"/>
    <p:sldId id="271" r:id="rId10"/>
    <p:sldId id="270" r:id="rId11"/>
    <p:sldId id="267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0400" autoAdjust="0"/>
  </p:normalViewPr>
  <p:slideViewPr>
    <p:cSldViewPr snapToGrid="0">
      <p:cViewPr varScale="1">
        <p:scale>
          <a:sx n="49" d="100"/>
          <a:sy n="49" d="100"/>
        </p:scale>
        <p:origin x="12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B7F41-DCAA-427D-A29B-F03FB7C6A3B9}" type="datetimeFigureOut">
              <a:rPr lang="en-GB" smtClean="0"/>
              <a:t>28/03/2016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FE205-FD94-49C6-B40A-188A7A91EC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63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</a:t>
            </a:r>
            <a:r>
              <a:rPr lang="en-GB" baseline="0" dirty="0"/>
              <a:t> a problem I face every year but today we are not going to talk about this one </a:t>
            </a:r>
            <a:r>
              <a:rPr lang="en-GB" baseline="0" dirty="0">
                <a:sym typeface="Wingdings" panose="05000000000000000000" pitchFamily="2" charset="2"/>
              </a:rPr>
              <a:t></a:t>
            </a:r>
          </a:p>
          <a:p>
            <a:endParaRPr lang="en-GB" baseline="0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15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Compliance want to know how</a:t>
            </a:r>
            <a:r>
              <a:rPr lang="en-GB" baseline="0" dirty="0"/>
              <a:t> many Server 2003 or SQL 2005 or </a:t>
            </a:r>
            <a:r>
              <a:rPr lang="en-GB" baseline="0" dirty="0" err="1"/>
              <a:t>XPCMDShellEnabled</a:t>
            </a:r>
            <a:r>
              <a:rPr lang="en-GB" baseline="0" dirty="0"/>
              <a:t> </a:t>
            </a:r>
          </a:p>
          <a:p>
            <a:r>
              <a:rPr lang="en-GB" baseline="0" dirty="0"/>
              <a:t>Project Managers and the project team want to know which servers and databases for their systems, how big, what settings </a:t>
            </a:r>
            <a:r>
              <a:rPr lang="en-GB" baseline="0" dirty="0" err="1"/>
              <a:t>etc</a:t>
            </a:r>
            <a:endParaRPr lang="en-GB" baseline="0" dirty="0"/>
          </a:p>
          <a:p>
            <a:r>
              <a:rPr lang="en-GB" baseline="0" dirty="0"/>
              <a:t>Systems Team, Change Managers want to know which servers and which clients are in which Data Centre for maintenance work (UPS replacement for example)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4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It’s time to move on from the Old Ways of doing things.</a:t>
            </a:r>
          </a:p>
          <a:p>
            <a:endParaRPr lang="en-GB" dirty="0"/>
          </a:p>
          <a:p>
            <a:r>
              <a:rPr lang="en-GB" dirty="0"/>
              <a:t>I loved my Excel sheet with</a:t>
            </a:r>
            <a:r>
              <a:rPr lang="en-GB" baseline="0" dirty="0"/>
              <a:t> RAG for every agent job generated every day but in this modern world do we need to be emailing or saving files on shares to get our information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97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– The DBA Team want</a:t>
            </a:r>
            <a:r>
              <a:rPr lang="en-GB" baseline="0" dirty="0"/>
              <a:t> good visualisations of exactly the information that we want to see including averages to see our improvement.</a:t>
            </a:r>
          </a:p>
          <a:p>
            <a:endParaRPr lang="en-GB" baseline="0" dirty="0"/>
          </a:p>
          <a:p>
            <a:r>
              <a:rPr lang="en-GB" baseline="0" dirty="0"/>
              <a:t>Here we see a rolling 30 day average for failed jobs (Blue) Rolling 7 day average (green) Failed Jobs (Red) and a gauge showing the failed jobs today against the average</a:t>
            </a:r>
          </a:p>
          <a:p>
            <a:endParaRPr lang="en-GB" baseline="0" dirty="0"/>
          </a:p>
          <a:p>
            <a:r>
              <a:rPr lang="en-GB" baseline="0" dirty="0"/>
              <a:t>But also we can show the number of SQL 2000 instances going down or other goals or objectives that we have a team have been set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8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Self-Service – Enable</a:t>
            </a:r>
            <a:r>
              <a:rPr lang="en-GB" baseline="0" dirty="0"/>
              <a:t> the Requestors to get what they want when they want</a:t>
            </a:r>
          </a:p>
          <a:p>
            <a:endParaRPr lang="en-GB" baseline="0" dirty="0"/>
          </a:p>
          <a:p>
            <a:r>
              <a:rPr lang="en-GB" baseline="0" dirty="0"/>
              <a:t>Reduce the load on the DBA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52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need to build our solution to</a:t>
            </a:r>
            <a:r>
              <a:rPr lang="en-GB" baseline="0" dirty="0"/>
              <a:t> this problem?</a:t>
            </a:r>
          </a:p>
          <a:p>
            <a:endParaRPr lang="en-GB" baseline="0" dirty="0"/>
          </a:p>
          <a:p>
            <a:r>
              <a:rPr lang="en-GB" dirty="0"/>
              <a:t>Powershell</a:t>
            </a:r>
            <a:r>
              <a:rPr lang="en-GB" baseline="0" dirty="0"/>
              <a:t> – to gather our information</a:t>
            </a:r>
          </a:p>
          <a:p>
            <a:r>
              <a:rPr lang="en-GB" baseline="0" dirty="0"/>
              <a:t>SQL Server – to store the information and ensure that it is kept available and backed up (and in control of the DBA Team</a:t>
            </a:r>
          </a:p>
          <a:p>
            <a:r>
              <a:rPr lang="en-GB" baseline="0" dirty="0"/>
              <a:t>Power Bi – to create the reports and view/share them</a:t>
            </a:r>
          </a:p>
          <a:p>
            <a:r>
              <a:rPr lang="en-GB" baseline="0" dirty="0"/>
              <a:t>Local Knowledge – Whether you keep your instances in a CMS or in a text file or on the back of a napkin you will need to know where they are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9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67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Enter this information into this table</a:t>
            </a:r>
          </a:p>
          <a:p>
            <a:endParaRPr lang="en-GB" dirty="0"/>
          </a:p>
          <a:p>
            <a:r>
              <a:rPr lang="en-GB" dirty="0"/>
              <a:t>Ensure Policies,</a:t>
            </a:r>
            <a:r>
              <a:rPr lang="en-GB" baseline="0" dirty="0"/>
              <a:t> Procedures and Processes include this step for new instances and also that the Inactive flag is set when instances are removed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984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DBA – Fills in instances</a:t>
            </a:r>
          </a:p>
          <a:p>
            <a:r>
              <a:rPr lang="en-GB" dirty="0"/>
              <a:t>Agent Jobs run every night to gather</a:t>
            </a:r>
            <a:r>
              <a:rPr lang="en-GB" baseline="0" dirty="0"/>
              <a:t> the information regularly (Agent Job Databases, every night, Server, SQL every week</a:t>
            </a:r>
          </a:p>
          <a:p>
            <a:r>
              <a:rPr lang="en-GB" baseline="0" dirty="0"/>
              <a:t>Now the DBA Team can use </a:t>
            </a:r>
            <a:r>
              <a:rPr lang="en-GB" baseline="0" dirty="0" err="1"/>
              <a:t>powershell</a:t>
            </a:r>
            <a:r>
              <a:rPr lang="en-GB" baseline="0" dirty="0"/>
              <a:t> to gather information – My Find-Database function queries this  (and we use Excel too so the information is available locally in the case of disaster)</a:t>
            </a:r>
          </a:p>
          <a:p>
            <a:r>
              <a:rPr lang="en-GB" baseline="0" dirty="0"/>
              <a:t>The DBA Team can use TSQL too. The information is pretty up to date and we have the date checked column to see when last checked</a:t>
            </a:r>
          </a:p>
          <a:p>
            <a:r>
              <a:rPr lang="en-GB" baseline="0" dirty="0"/>
              <a:t>They can then answer questions quicker (No need to connect to a server)</a:t>
            </a:r>
          </a:p>
          <a:p>
            <a:r>
              <a:rPr lang="en-GB" baseline="0" dirty="0"/>
              <a:t>They can quickly identify instances which need action (Policies not set (Max mem,  Min mem </a:t>
            </a:r>
            <a:r>
              <a:rPr lang="en-GB" baseline="0" dirty="0" err="1"/>
              <a:t>Adhoc</a:t>
            </a:r>
            <a:r>
              <a:rPr lang="en-GB" baseline="0" dirty="0"/>
              <a:t> workload enabled </a:t>
            </a:r>
            <a:r>
              <a:rPr lang="en-GB" baseline="0" dirty="0" err="1"/>
              <a:t>etc</a:t>
            </a:r>
            <a:r>
              <a:rPr lang="en-GB" baseline="0" dirty="0"/>
              <a:t>)) and target them with </a:t>
            </a:r>
            <a:r>
              <a:rPr lang="en-GB" baseline="0" dirty="0" err="1"/>
              <a:t>powershell</a:t>
            </a:r>
            <a:r>
              <a:rPr lang="en-GB" baseline="0" dirty="0"/>
              <a:t> </a:t>
            </a:r>
          </a:p>
          <a:p>
            <a:endParaRPr lang="en-GB" baseline="0" dirty="0"/>
          </a:p>
          <a:p>
            <a:r>
              <a:rPr lang="en-GB" baseline="0" dirty="0"/>
              <a:t>BUT – Now we can let them ask their own questions </a:t>
            </a:r>
            <a:r>
              <a:rPr lang="en-GB" baseline="0" dirty="0">
                <a:sym typeface="Wingdings" panose="05000000000000000000" pitchFamily="2" charset="2"/>
              </a:rPr>
              <a:t> and have access to the data they require when ever they want.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5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78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23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3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04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81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28/03/2016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29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28/03/2016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28/03/2016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21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28/03/2016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3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28/03/2016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17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28/03/2016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06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74BD-81A6-4ACE-9FAA-C6A198270590}" type="datetimeFigureOut">
              <a:rPr lang="en-GB" smtClean="0"/>
              <a:t>28/03/2016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62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drv.ms/1iaQtm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14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756" y="1467286"/>
            <a:ext cx="10995628" cy="37275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PowerShell </a:t>
            </a:r>
            <a:b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GB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b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Reducing DBAs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Context Switching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93538" y="6403055"/>
            <a:ext cx="3285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http://sqldbawithabeard.com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21547" y="6403055"/>
            <a:ext cx="201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</a:t>
            </a:r>
            <a:r>
              <a:rPr lang="en-GB" dirty="0" err="1"/>
              <a:t>sqldbawithbeard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64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Manual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932" y="1584008"/>
            <a:ext cx="7176135" cy="50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1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759"/>
            <a:ext cx="12169787" cy="686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7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110477">
            <a:off x="174286" y="777135"/>
            <a:ext cx="11771171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0" dirty="0">
                <a:latin typeface="Copperplate Gothic Bold" panose="020E07050202060204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7998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      </a:t>
            </a:r>
            <a:r>
              <a:rPr lang="en-GB" sz="6000" b="1" u="sng" dirty="0"/>
              <a:t>Questions</a:t>
            </a:r>
          </a:p>
        </p:txBody>
      </p:sp>
      <p:cxnSp>
        <p:nvCxnSpPr>
          <p:cNvPr id="9" name="Straight Connector 8"/>
          <p:cNvCxnSpPr>
            <a:endCxn id="10" idx="1"/>
          </p:cNvCxnSpPr>
          <p:nvPr/>
        </p:nvCxnSpPr>
        <p:spPr>
          <a:xfrm flipV="1">
            <a:off x="4829452" y="3096308"/>
            <a:ext cx="3513588" cy="4051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343040" y="1529445"/>
            <a:ext cx="3133727" cy="3133725"/>
            <a:chOff x="5004048" y="1268760"/>
            <a:chExt cx="3133727" cy="3133725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97" y="1529444"/>
            <a:ext cx="3496777" cy="49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this Beardy Bloke then?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05" y="1825625"/>
            <a:ext cx="10955547" cy="4351338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An Enterprise SQL DBA who loves PowerShell Automation Azure and SQL</a:t>
            </a:r>
          </a:p>
          <a:p>
            <a:r>
              <a:rPr lang="en-GB" dirty="0">
                <a:effectLst/>
              </a:rPr>
              <a:t>Member of SQL South West User Group in Exeter</a:t>
            </a:r>
          </a:p>
          <a:p>
            <a:r>
              <a:rPr lang="en-GB" dirty="0">
                <a:effectLst/>
              </a:rPr>
              <a:t>Member of SQL Saturday Exeter Committee – March 12</a:t>
            </a:r>
            <a:r>
              <a:rPr lang="en-GB" baseline="30000" dirty="0">
                <a:effectLst/>
              </a:rPr>
              <a:t>th</a:t>
            </a:r>
            <a:r>
              <a:rPr lang="en-GB" dirty="0">
                <a:effectLst/>
              </a:rPr>
              <a:t> 2016</a:t>
            </a:r>
          </a:p>
          <a:p>
            <a:r>
              <a:rPr lang="en-GB" dirty="0">
                <a:effectLst/>
              </a:rPr>
              <a:t>SQL Community Volunteer at various events</a:t>
            </a:r>
          </a:p>
          <a:p>
            <a:r>
              <a:rPr lang="en-GB" dirty="0">
                <a:effectLst/>
              </a:rPr>
              <a:t>Speaker at User Groups and other events</a:t>
            </a:r>
          </a:p>
          <a:p>
            <a:r>
              <a:rPr lang="en-GB" dirty="0">
                <a:effectLst/>
              </a:rPr>
              <a:t>Blogger and </a:t>
            </a:r>
            <a:r>
              <a:rPr lang="en-GB" dirty="0" err="1">
                <a:effectLst/>
              </a:rPr>
              <a:t>Twitterer</a:t>
            </a:r>
            <a:r>
              <a:rPr lang="en-GB" dirty="0">
                <a:effectLst/>
              </a:rPr>
              <a:t> No ‘A’ in my Twitter handle </a:t>
            </a:r>
            <a:r>
              <a:rPr lang="en-GB" dirty="0">
                <a:effectLst/>
                <a:sym typeface="Wingdings" panose="05000000000000000000" pitchFamily="2" charset="2"/>
              </a:rPr>
              <a:t>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This Presentation </a:t>
            </a:r>
            <a:r>
              <a:rPr lang="en-GB" dirty="0"/>
              <a:t>and Scripts can be found here </a:t>
            </a:r>
            <a:br>
              <a:rPr lang="en-GB" dirty="0"/>
            </a:br>
            <a:r>
              <a:rPr lang="en-GB" dirty="0">
                <a:hlinkClick r:id="rId2"/>
              </a:rPr>
              <a:t>http://1drv.ms/1iaQtmR</a:t>
            </a:r>
            <a:endParaRPr lang="en-GB" dirty="0">
              <a:effectLst/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8543722" y="2873597"/>
            <a:ext cx="596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http://sqldbawithabeard.com</a:t>
            </a:r>
          </a:p>
        </p:txBody>
      </p:sp>
    </p:spTree>
    <p:extLst>
      <p:ext uri="{BB962C8B-B14F-4D97-AF65-F5344CB8AC3E}">
        <p14:creationId xmlns:p14="http://schemas.microsoft.com/office/powerpoint/2010/main" val="20255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/>
              <a:t>What Problem are we Solving?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4" y="1862966"/>
            <a:ext cx="6146703" cy="43390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22" y="1862965"/>
            <a:ext cx="4022270" cy="433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0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548" y="365126"/>
            <a:ext cx="10515600" cy="655292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33" y="3899591"/>
            <a:ext cx="2567609" cy="2958409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How Many?</a:t>
            </a:r>
          </a:p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Where Are?</a:t>
            </a:r>
          </a:p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What Is?</a:t>
            </a:r>
          </a:p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Which?</a:t>
            </a:r>
          </a:p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When?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42" y="1126436"/>
            <a:ext cx="9244459" cy="5731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380" y="556592"/>
            <a:ext cx="28227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Managers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PMs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Developers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Compliance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Auditors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DBAs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Change Managers</a:t>
            </a:r>
          </a:p>
        </p:txBody>
      </p:sp>
    </p:spTree>
    <p:extLst>
      <p:ext uri="{BB962C8B-B14F-4D97-AF65-F5344CB8AC3E}">
        <p14:creationId xmlns:p14="http://schemas.microsoft.com/office/powerpoint/2010/main" val="280384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10" y="1934817"/>
            <a:ext cx="9617634" cy="49231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0800" y="424070"/>
            <a:ext cx="9766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>
                <a:latin typeface="Blackadder ITC" panose="04020505051007020D02" pitchFamily="82" charset="0"/>
              </a:rPr>
              <a:t>Replace The Old Ways</a:t>
            </a:r>
          </a:p>
        </p:txBody>
      </p:sp>
    </p:spTree>
    <p:extLst>
      <p:ext uri="{BB962C8B-B14F-4D97-AF65-F5344CB8AC3E}">
        <p14:creationId xmlns:p14="http://schemas.microsoft.com/office/powerpoint/2010/main" val="56598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51" y="3432313"/>
            <a:ext cx="5059775" cy="3140765"/>
          </a:xfrm>
          <a:solidFill>
            <a:schemeClr val="accent4"/>
          </a:solidFill>
        </p:spPr>
        <p:txBody>
          <a:bodyPr>
            <a:normAutofit/>
          </a:bodyPr>
          <a:lstStyle/>
          <a:p>
            <a:pPr algn="ctr"/>
            <a:r>
              <a:rPr lang="en-GB" sz="6600" b="1" dirty="0">
                <a:solidFill>
                  <a:srgbClr val="0070C0"/>
                </a:solidFill>
              </a:rPr>
              <a:t>Instant Views</a:t>
            </a:r>
            <a:br>
              <a:rPr lang="en-GB" sz="6600" b="1" dirty="0">
                <a:solidFill>
                  <a:srgbClr val="0070C0"/>
                </a:solidFill>
              </a:rPr>
            </a:br>
            <a:r>
              <a:rPr lang="en-GB" sz="6600" b="1" dirty="0">
                <a:solidFill>
                  <a:srgbClr val="0070C0"/>
                </a:solidFill>
              </a:rPr>
              <a:t>For The</a:t>
            </a:r>
            <a:br>
              <a:rPr lang="en-GB" sz="6600" b="1" dirty="0">
                <a:solidFill>
                  <a:srgbClr val="0070C0"/>
                </a:solidFill>
              </a:rPr>
            </a:br>
            <a:r>
              <a:rPr lang="en-GB" sz="6600" b="1" dirty="0">
                <a:solidFill>
                  <a:srgbClr val="0070C0"/>
                </a:solidFill>
              </a:rPr>
              <a:t>DBA Team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9" y="0"/>
            <a:ext cx="12143811" cy="3339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320" y="3339548"/>
            <a:ext cx="5992811" cy="35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6200000">
            <a:off x="8317785" y="2548652"/>
            <a:ext cx="6422867" cy="1325563"/>
          </a:xfrm>
        </p:spPr>
        <p:txBody>
          <a:bodyPr>
            <a:normAutofit fontScale="90000"/>
          </a:bodyPr>
          <a:lstStyle/>
          <a:p>
            <a:r>
              <a:rPr lang="en-GB" sz="9600" dirty="0"/>
              <a:t>Help Yourself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508505"/>
            <a:ext cx="9972573" cy="57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3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587485" y="2587484"/>
            <a:ext cx="6858002" cy="1683027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GB" sz="12000" dirty="0"/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3030" y="-223078"/>
            <a:ext cx="10508970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2000" dirty="0"/>
              <a:t>REQUIREMENTS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56930" y="4831109"/>
            <a:ext cx="3156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Local </a:t>
            </a:r>
            <a:br>
              <a:rPr lang="en-GB" sz="4800" dirty="0"/>
            </a:br>
            <a:r>
              <a:rPr lang="en-GB" sz="4800" dirty="0"/>
              <a:t>Knowledge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86" y="4373880"/>
            <a:ext cx="4049452" cy="2484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21" y="4196952"/>
            <a:ext cx="3586779" cy="26900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61" y="1715914"/>
            <a:ext cx="3838838" cy="270603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715914"/>
            <a:ext cx="3608041" cy="270603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28" y="1706880"/>
            <a:ext cx="3983959" cy="26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9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480" y="2590165"/>
            <a:ext cx="10515600" cy="1325563"/>
          </a:xfrm>
        </p:spPr>
        <p:txBody>
          <a:bodyPr>
            <a:noAutofit/>
          </a:bodyPr>
          <a:lstStyle/>
          <a:p>
            <a:r>
              <a:rPr lang="en-GB" sz="9600" dirty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337684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584</Words>
  <Application>Microsoft Office PowerPoint</Application>
  <PresentationFormat>Widescreen</PresentationFormat>
  <Paragraphs>77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Blackadder ITC</vt:lpstr>
      <vt:lpstr>Calibri</vt:lpstr>
      <vt:lpstr>Calibri Light</vt:lpstr>
      <vt:lpstr>Copperplate Gothic Bold</vt:lpstr>
      <vt:lpstr>Wingdings</vt:lpstr>
      <vt:lpstr>Office Theme</vt:lpstr>
      <vt:lpstr>PowerShell  &amp; PowerBi Reducing DBAs  Context Switching</vt:lpstr>
      <vt:lpstr>Who is this Beardy Bloke then?</vt:lpstr>
      <vt:lpstr>What Problem are we Solving?</vt:lpstr>
      <vt:lpstr>Questions</vt:lpstr>
      <vt:lpstr>PowerPoint Presentation</vt:lpstr>
      <vt:lpstr>Instant Views For The DBA Team</vt:lpstr>
      <vt:lpstr>Help Yourself </vt:lpstr>
      <vt:lpstr>SOLUTION</vt:lpstr>
      <vt:lpstr>How To Do It</vt:lpstr>
      <vt:lpstr>The Manual Part</vt:lpstr>
      <vt:lpstr>PowerPoint Presentation</vt:lpstr>
      <vt:lpstr>PowerPoint Presentation</vt:lpstr>
      <vt:lpstr>     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Power BI with my DBA Database</dc:title>
  <dc:creator>Rob Sewell</dc:creator>
  <cp:lastModifiedBy>Rob Sewell</cp:lastModifiedBy>
  <cp:revision>46</cp:revision>
  <dcterms:created xsi:type="dcterms:W3CDTF">2015-09-14T13:02:15Z</dcterms:created>
  <dcterms:modified xsi:type="dcterms:W3CDTF">2016-03-28T12:07:44Z</dcterms:modified>
</cp:coreProperties>
</file>