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58" r:id="rId6"/>
    <p:sldId id="259" r:id="rId7"/>
    <p:sldId id="262" r:id="rId8"/>
    <p:sldId id="266" r:id="rId9"/>
    <p:sldId id="260" r:id="rId10"/>
    <p:sldId id="271" r:id="rId11"/>
    <p:sldId id="270" r:id="rId12"/>
    <p:sldId id="267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245" autoAdjust="0"/>
  </p:normalViewPr>
  <p:slideViewPr>
    <p:cSldViewPr snapToGrid="0">
      <p:cViewPr varScale="1">
        <p:scale>
          <a:sx n="89" d="100"/>
          <a:sy n="89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7F41-DCAA-427D-A29B-F03FB7C6A3B9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E205-FD94-49C6-B40A-188A7A91EC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3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a problem I face every year but today we are not going to talk about this one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Compliance want to know how</a:t>
            </a:r>
            <a:r>
              <a:rPr lang="en-GB" baseline="0" dirty="0" smtClean="0"/>
              <a:t> many Server 2003 or SQL 2005 or </a:t>
            </a:r>
            <a:r>
              <a:rPr lang="en-GB" baseline="0" dirty="0" err="1" smtClean="0"/>
              <a:t>XPCMDShellEnabled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Project Managers and the project team want to know which servers and databases for their systems, how big, what settings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r>
              <a:rPr lang="en-GB" baseline="0" dirty="0" smtClean="0"/>
              <a:t>Systems Team, Change Managers want to know which servers and which clients are in which Data Centre for maintenance work (UPS replacement for example)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It’s time to move on from the Old Ways of doing things.</a:t>
            </a:r>
          </a:p>
          <a:p>
            <a:endParaRPr lang="en-GB" dirty="0" smtClean="0"/>
          </a:p>
          <a:p>
            <a:r>
              <a:rPr lang="en-GB" dirty="0" smtClean="0"/>
              <a:t>I loved my Excel sheet with</a:t>
            </a:r>
            <a:r>
              <a:rPr lang="en-GB" baseline="0" dirty="0" smtClean="0"/>
              <a:t> RAG for every agent job generated every day but in this modern world do we need to be emailing or saving files on shares to get our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7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– The DBA Team want</a:t>
            </a:r>
            <a:r>
              <a:rPr lang="en-GB" baseline="0" dirty="0" smtClean="0"/>
              <a:t> good visualisations of exactly the information that we want to see including averages to see our improvement.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rolling 30 day average for failed jobs (Blue) Rolling 7 day average (green) Failed Jobs (Red) and a gauge showing the failed jobs today against the average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also we can show the number of SQL 2000 instances going down or other goals or objectives that we have a team have been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8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Self-Service – Enable</a:t>
            </a:r>
            <a:r>
              <a:rPr lang="en-GB" baseline="0" dirty="0" smtClean="0"/>
              <a:t> the Requestors to get what they want when they want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Reduce the load on the DBA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2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 we need to build our solution to</a:t>
            </a:r>
            <a:r>
              <a:rPr lang="en-GB" baseline="0" dirty="0" smtClean="0"/>
              <a:t> this problem?</a:t>
            </a:r>
          </a:p>
          <a:p>
            <a:endParaRPr lang="en-GB" baseline="0" dirty="0" smtClean="0"/>
          </a:p>
          <a:p>
            <a:r>
              <a:rPr lang="en-GB" dirty="0" smtClean="0"/>
              <a:t>Powershell</a:t>
            </a:r>
            <a:r>
              <a:rPr lang="en-GB" baseline="0" dirty="0" smtClean="0"/>
              <a:t> – to gather our information</a:t>
            </a:r>
          </a:p>
          <a:p>
            <a:r>
              <a:rPr lang="en-GB" baseline="0" dirty="0" smtClean="0"/>
              <a:t>SQL Server – to store the information and ensure that it is kept available and backed up (and in control of the DBA Team</a:t>
            </a:r>
          </a:p>
          <a:p>
            <a:r>
              <a:rPr lang="en-GB" baseline="0" dirty="0" smtClean="0"/>
              <a:t>Power Bi – to create the reports and view/share them</a:t>
            </a:r>
          </a:p>
          <a:p>
            <a:r>
              <a:rPr lang="en-GB" baseline="0" dirty="0" smtClean="0"/>
              <a:t>Local Knowledge – Whether you keep your instances in a CMS or in a text file or on the back of a napkin you will need to know where they 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9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7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Enter this information into this table</a:t>
            </a:r>
          </a:p>
          <a:p>
            <a:endParaRPr lang="en-GB" dirty="0" smtClean="0"/>
          </a:p>
          <a:p>
            <a:r>
              <a:rPr lang="en-GB" dirty="0" smtClean="0"/>
              <a:t>Ensure Policies,</a:t>
            </a:r>
            <a:r>
              <a:rPr lang="en-GB" baseline="0" dirty="0" smtClean="0"/>
              <a:t> Procedures and Processes include this step for new instances and also that the Inactive flag is set when instances are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DBA – Fills in instances</a:t>
            </a:r>
          </a:p>
          <a:p>
            <a:r>
              <a:rPr lang="en-GB" dirty="0" smtClean="0"/>
              <a:t>Agent Jobs run every night to gather</a:t>
            </a:r>
            <a:r>
              <a:rPr lang="en-GB" baseline="0" dirty="0" smtClean="0"/>
              <a:t> the information regularly (Agent Job Databases, every night, Server, SQL every week</a:t>
            </a:r>
          </a:p>
          <a:p>
            <a:r>
              <a:rPr lang="en-GB" baseline="0" dirty="0" smtClean="0"/>
              <a:t>Now the DBA Team can use </a:t>
            </a:r>
            <a:r>
              <a:rPr lang="en-GB" baseline="0" dirty="0" err="1" smtClean="0"/>
              <a:t>powershell</a:t>
            </a:r>
            <a:r>
              <a:rPr lang="en-GB" baseline="0" dirty="0" smtClean="0"/>
              <a:t> to gather information – My Find-Database function queries this  (and we use Excel too so the information is available locally in the case of disaster)</a:t>
            </a:r>
          </a:p>
          <a:p>
            <a:r>
              <a:rPr lang="en-GB" baseline="0" dirty="0" smtClean="0"/>
              <a:t>The DBA Team can use TSQL too. The information is pretty up to date and we have the date checked column to see when last checked</a:t>
            </a:r>
          </a:p>
          <a:p>
            <a:r>
              <a:rPr lang="en-GB" baseline="0" dirty="0" smtClean="0"/>
              <a:t>They can then answer questions quicker (No need to connect to a server)</a:t>
            </a:r>
          </a:p>
          <a:p>
            <a:r>
              <a:rPr lang="en-GB" baseline="0" dirty="0" smtClean="0"/>
              <a:t>They can quickly identify instances which need action (Policies not set (Max mem,  Min mem </a:t>
            </a:r>
            <a:r>
              <a:rPr lang="en-GB" baseline="0" dirty="0" err="1" smtClean="0"/>
              <a:t>Adhoc</a:t>
            </a:r>
            <a:r>
              <a:rPr lang="en-GB" baseline="0" dirty="0" smtClean="0"/>
              <a:t> workload enabled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)) and target them with </a:t>
            </a:r>
            <a:r>
              <a:rPr lang="en-GB" baseline="0" dirty="0" err="1" smtClean="0"/>
              <a:t>powershell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– Now we can let them ask their own questions </a:t>
            </a:r>
            <a:r>
              <a:rPr lang="en-GB" baseline="0" dirty="0" smtClean="0">
                <a:sym typeface="Wingdings" panose="05000000000000000000" pitchFamily="2" charset="2"/>
              </a:rPr>
              <a:t> and have access to the data they require when ever they want.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FE205-FD94-49C6-B40A-188A7A91EC1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0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3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7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74BD-81A6-4ACE-9FAA-C6A198270590}" type="datetimeFigureOut">
              <a:rPr lang="en-GB" smtClean="0"/>
              <a:t>05/12/2015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CBD5-8379-4AD8-99E4-FFDA9BEB7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drv.ms/1iaQtm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4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56" y="1467286"/>
            <a:ext cx="10995628" cy="3727565"/>
          </a:xfrm>
        </p:spPr>
        <p:txBody>
          <a:bodyPr>
            <a:normAutofit/>
          </a:bodyPr>
          <a:lstStyle/>
          <a:p>
            <a: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66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  <a: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my </a:t>
            </a:r>
            <a:b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DBA Database </a:t>
            </a:r>
            <a:endParaRPr lang="en-GB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538" y="6403055"/>
            <a:ext cx="328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http://sqldbawithabeard.com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821547" y="6403055"/>
            <a:ext cx="201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480" y="2590165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 smtClean="0"/>
              <a:t>How To Do It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3768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Manual Part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32" y="1584008"/>
            <a:ext cx="7176135" cy="50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59"/>
            <a:ext cx="12169787" cy="6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10477">
            <a:off x="174286" y="777135"/>
            <a:ext cx="1177117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0" dirty="0">
                <a:latin typeface="Copperplate Gothic Bold" panose="020E07050202060204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799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      </a:t>
            </a:r>
            <a:r>
              <a:rPr lang="en-GB" sz="6000" b="1" u="sng" dirty="0" smtClean="0"/>
              <a:t>Questions</a:t>
            </a:r>
            <a:endParaRPr lang="en-GB" sz="6000" b="1" u="sng" dirty="0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4829452" y="3096308"/>
            <a:ext cx="3513588" cy="405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4304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97" y="1529444"/>
            <a:ext cx="3496777" cy="49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26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SQLSaturday #467 Sponsors</a:t>
            </a:r>
            <a:endParaRPr lang="en-US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74" y="2563749"/>
            <a:ext cx="5323809" cy="25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" y="2159604"/>
            <a:ext cx="2857899" cy="666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6" y="4269341"/>
            <a:ext cx="3888259" cy="83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" y="5016596"/>
            <a:ext cx="2916942" cy="914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63" y="1480378"/>
            <a:ext cx="2454875" cy="1219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56" y="1919541"/>
            <a:ext cx="2312047" cy="816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66" y="3192286"/>
            <a:ext cx="1705232" cy="1002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16" y="4419070"/>
            <a:ext cx="161925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" y="2867658"/>
            <a:ext cx="2524062" cy="816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93" y="5643575"/>
            <a:ext cx="3263100" cy="494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2" y="4057574"/>
            <a:ext cx="2758762" cy="5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8" y="5802493"/>
            <a:ext cx="1809750" cy="504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70" y="5050048"/>
            <a:ext cx="159067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92" y="5262950"/>
            <a:ext cx="2743206" cy="2225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43" y="1287389"/>
            <a:ext cx="4057776" cy="9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this </a:t>
            </a:r>
            <a:r>
              <a:rPr lang="en-GB" dirty="0"/>
              <a:t>B</a:t>
            </a:r>
            <a:r>
              <a:rPr lang="en-GB" dirty="0" smtClean="0"/>
              <a:t>eardy Bloke then?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05" y="1825625"/>
            <a:ext cx="10955547" cy="4351338"/>
          </a:xfrm>
        </p:spPr>
        <p:txBody>
          <a:bodyPr>
            <a:normAutofit/>
          </a:bodyPr>
          <a:lstStyle/>
          <a:p>
            <a:r>
              <a:rPr lang="en-GB" dirty="0" smtClean="0">
                <a:effectLst/>
              </a:rPr>
              <a:t>An Enterprise SQL DBA who loves PowerShell Automation Azure and SQL</a:t>
            </a:r>
          </a:p>
          <a:p>
            <a:r>
              <a:rPr lang="en-GB" dirty="0" smtClean="0">
                <a:effectLst/>
              </a:rPr>
              <a:t>Member of SQL South West User Group in Exeter</a:t>
            </a:r>
          </a:p>
          <a:p>
            <a:r>
              <a:rPr lang="en-GB" dirty="0" smtClean="0">
                <a:effectLst/>
              </a:rPr>
              <a:t>Member of SQL Saturday Exeter Committee – March 12</a:t>
            </a:r>
            <a:r>
              <a:rPr lang="en-GB" baseline="30000" dirty="0" smtClean="0">
                <a:effectLst/>
              </a:rPr>
              <a:t>th</a:t>
            </a:r>
            <a:r>
              <a:rPr lang="en-GB" dirty="0" smtClean="0">
                <a:effectLst/>
              </a:rPr>
              <a:t> 2016</a:t>
            </a:r>
          </a:p>
          <a:p>
            <a:r>
              <a:rPr lang="en-GB" dirty="0" smtClean="0">
                <a:effectLst/>
              </a:rPr>
              <a:t>SQL Community Volunteer at various events</a:t>
            </a:r>
          </a:p>
          <a:p>
            <a:r>
              <a:rPr lang="en-GB" dirty="0" smtClean="0">
                <a:effectLst/>
              </a:rPr>
              <a:t>Speaker at User Groups and other events</a:t>
            </a:r>
          </a:p>
          <a:p>
            <a:r>
              <a:rPr lang="en-GB" dirty="0" smtClean="0">
                <a:effectLst/>
              </a:rPr>
              <a:t>Blogger and </a:t>
            </a:r>
            <a:r>
              <a:rPr lang="en-GB" dirty="0" err="1" smtClean="0">
                <a:effectLst/>
              </a:rPr>
              <a:t>Twitterer</a:t>
            </a:r>
            <a:r>
              <a:rPr lang="en-GB" dirty="0" smtClean="0">
                <a:effectLst/>
              </a:rPr>
              <a:t> No ‘A’ in my Twitter handle </a:t>
            </a:r>
            <a:r>
              <a:rPr lang="en-GB" dirty="0" smtClean="0">
                <a:effectLst/>
                <a:sym typeface="Wingdings" panose="05000000000000000000" pitchFamily="2" charset="2"/>
              </a:rPr>
              <a:t></a:t>
            </a:r>
            <a:endParaRPr lang="en-GB" dirty="0" smtClean="0">
              <a:effectLst/>
            </a:endParaRPr>
          </a:p>
          <a:p>
            <a:r>
              <a:rPr lang="en-GB" dirty="0" smtClean="0">
                <a:effectLst/>
              </a:rPr>
              <a:t>This Presentation </a:t>
            </a:r>
            <a:r>
              <a:rPr lang="en-GB" dirty="0" smtClean="0"/>
              <a:t>and Scripts can be found here 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http://1drv.ms/1iaQtmR</a:t>
            </a:r>
            <a:endParaRPr lang="en-GB" dirty="0" smtClean="0">
              <a:effectLst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8543722" y="2873597"/>
            <a:ext cx="596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http://sqldbawithabeard.com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2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/>
              <a:t>What Problem are we Solving?</a:t>
            </a:r>
            <a:endParaRPr lang="en-GB" sz="5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4" y="1862966"/>
            <a:ext cx="6146703" cy="4339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2" y="1862965"/>
            <a:ext cx="4022270" cy="43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548" y="365126"/>
            <a:ext cx="10515600" cy="65529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3" y="3899591"/>
            <a:ext cx="2567609" cy="2958409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How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Many?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Where Are?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Which?</a:t>
            </a:r>
          </a:p>
          <a:p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When?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2" y="1126436"/>
            <a:ext cx="9244459" cy="573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380" y="556592"/>
            <a:ext cx="2822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PMs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Auditors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DBAs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Change Managers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10" y="1934817"/>
            <a:ext cx="9617634" cy="49231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0800" y="424070"/>
            <a:ext cx="976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latin typeface="Blackadder ITC" panose="04020505051007020D02" pitchFamily="82" charset="0"/>
              </a:rPr>
              <a:t>Replace </a:t>
            </a:r>
            <a:r>
              <a:rPr lang="en-GB" sz="8000" dirty="0">
                <a:latin typeface="Blackadder ITC" panose="04020505051007020D02" pitchFamily="82" charset="0"/>
              </a:rPr>
              <a:t>T</a:t>
            </a:r>
            <a:r>
              <a:rPr lang="en-GB" sz="8000" dirty="0" smtClean="0">
                <a:latin typeface="Blackadder ITC" panose="04020505051007020D02" pitchFamily="82" charset="0"/>
              </a:rPr>
              <a:t>he Old Ways</a:t>
            </a:r>
            <a:endParaRPr lang="en-GB" sz="8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51" y="3432313"/>
            <a:ext cx="5059775" cy="3140765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GB" sz="6600" b="1" dirty="0" smtClean="0">
                <a:solidFill>
                  <a:srgbClr val="0070C0"/>
                </a:solidFill>
              </a:rPr>
              <a:t>Instant Views</a:t>
            </a:r>
            <a:br>
              <a:rPr lang="en-GB" sz="6600" b="1" dirty="0" smtClean="0">
                <a:solidFill>
                  <a:srgbClr val="0070C0"/>
                </a:solidFill>
              </a:rPr>
            </a:br>
            <a:r>
              <a:rPr lang="en-GB" sz="6600" b="1" dirty="0" smtClean="0">
                <a:solidFill>
                  <a:srgbClr val="0070C0"/>
                </a:solidFill>
              </a:rPr>
              <a:t>For The</a:t>
            </a:r>
            <a:br>
              <a:rPr lang="en-GB" sz="6600" b="1" dirty="0" smtClean="0">
                <a:solidFill>
                  <a:srgbClr val="0070C0"/>
                </a:solidFill>
              </a:rPr>
            </a:br>
            <a:r>
              <a:rPr lang="en-GB" sz="6600" b="1" dirty="0" smtClean="0">
                <a:solidFill>
                  <a:srgbClr val="0070C0"/>
                </a:solidFill>
              </a:rPr>
              <a:t>DBA Team</a:t>
            </a:r>
            <a:endParaRPr lang="en-GB" sz="6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" y="0"/>
            <a:ext cx="12143811" cy="333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20" y="3339548"/>
            <a:ext cx="5992811" cy="3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8317785" y="2548652"/>
            <a:ext cx="6422867" cy="1325563"/>
          </a:xfrm>
        </p:spPr>
        <p:txBody>
          <a:bodyPr>
            <a:normAutofit fontScale="90000"/>
          </a:bodyPr>
          <a:lstStyle/>
          <a:p>
            <a:r>
              <a:rPr lang="en-GB" sz="9600" dirty="0" smtClean="0"/>
              <a:t>Help Yourself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508505"/>
            <a:ext cx="9972573" cy="5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587485" y="2587484"/>
            <a:ext cx="6858002" cy="1683027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GB" sz="12000" dirty="0" smtClean="0"/>
              <a:t>SOLUTION</a:t>
            </a:r>
            <a:endParaRPr lang="en-GB" sz="12000" dirty="0"/>
          </a:p>
        </p:txBody>
      </p:sp>
      <p:sp>
        <p:nvSpPr>
          <p:cNvPr id="4" name="TextBox 3"/>
          <p:cNvSpPr txBox="1"/>
          <p:nvPr/>
        </p:nvSpPr>
        <p:spPr>
          <a:xfrm>
            <a:off x="1683030" y="-223078"/>
            <a:ext cx="1050897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2000" dirty="0" smtClean="0"/>
              <a:t>REQUIREMENTS</a:t>
            </a:r>
            <a:endParaRPr lang="en-GB" sz="12000" dirty="0"/>
          </a:p>
        </p:txBody>
      </p:sp>
      <p:sp>
        <p:nvSpPr>
          <p:cNvPr id="8" name="TextBox 7"/>
          <p:cNvSpPr txBox="1"/>
          <p:nvPr/>
        </p:nvSpPr>
        <p:spPr>
          <a:xfrm>
            <a:off x="5556930" y="4831109"/>
            <a:ext cx="3156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Local </a:t>
            </a:r>
            <a:br>
              <a:rPr lang="en-GB" sz="4800" dirty="0" smtClean="0"/>
            </a:br>
            <a:r>
              <a:rPr lang="en-GB" sz="4800" dirty="0" smtClean="0"/>
              <a:t>Knowledge</a:t>
            </a:r>
            <a:endParaRPr lang="en-GB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86" y="4373880"/>
            <a:ext cx="4049452" cy="2484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1" y="4196952"/>
            <a:ext cx="3586779" cy="2690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1" y="1715914"/>
            <a:ext cx="3838838" cy="27060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15914"/>
            <a:ext cx="3608041" cy="270603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28" y="1706880"/>
            <a:ext cx="3983959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4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D26478-6E7C-492A-8D15-8468C626C01D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590</Words>
  <Application>Microsoft Office PowerPoint</Application>
  <PresentationFormat>Widescreen</PresentationFormat>
  <Paragraphs>78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Blackadder ITC</vt:lpstr>
      <vt:lpstr>Calibri</vt:lpstr>
      <vt:lpstr>Calibri Light</vt:lpstr>
      <vt:lpstr>Copperplate Gothic Bold</vt:lpstr>
      <vt:lpstr>Verdana</vt:lpstr>
      <vt:lpstr>Wingdings</vt:lpstr>
      <vt:lpstr>Office Theme</vt:lpstr>
      <vt:lpstr>Using Power BI  with my  DBA Database </vt:lpstr>
      <vt:lpstr>SQLSaturday #467 Sponsors</vt:lpstr>
      <vt:lpstr>Who is this Beardy Bloke then?</vt:lpstr>
      <vt:lpstr>What Problem are we Solving?</vt:lpstr>
      <vt:lpstr>Questions</vt:lpstr>
      <vt:lpstr>PowerPoint Presentation</vt:lpstr>
      <vt:lpstr>Instant Views For The DBA Team</vt:lpstr>
      <vt:lpstr>Help Yourself </vt:lpstr>
      <vt:lpstr>SOLUTION</vt:lpstr>
      <vt:lpstr>How To Do It</vt:lpstr>
      <vt:lpstr>The Manual Part</vt:lpstr>
      <vt:lpstr>PowerPoint Presentation</vt:lpstr>
      <vt:lpstr>PowerPoint Presentation</vt:lpstr>
      <vt:lpstr>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BI with my DBA Database</dc:title>
  <dc:creator>Rob Sewell</dc:creator>
  <cp:lastModifiedBy>Rob Sewell</cp:lastModifiedBy>
  <cp:revision>40</cp:revision>
  <dcterms:created xsi:type="dcterms:W3CDTF">2015-09-14T13:02:15Z</dcterms:created>
  <dcterms:modified xsi:type="dcterms:W3CDTF">2015-12-05T12:18:04Z</dcterms:modified>
</cp:coreProperties>
</file>