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16"/>
  </p:notesMasterIdLst>
  <p:handoutMasterIdLst>
    <p:handoutMasterId r:id="rId17"/>
  </p:handoutMasterIdLst>
  <p:sldIdLst>
    <p:sldId id="309" r:id="rId3"/>
    <p:sldId id="323" r:id="rId4"/>
    <p:sldId id="30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10" r:id="rId13"/>
    <p:sldId id="314" r:id="rId14"/>
    <p:sldId id="313" r:id="rId15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CC66"/>
    <a:srgbClr val="17175D"/>
    <a:srgbClr val="23238D"/>
    <a:srgbClr val="12124A"/>
    <a:srgbClr val="011F51"/>
    <a:srgbClr val="C8E8F7"/>
    <a:srgbClr val="82CEEF"/>
    <a:srgbClr val="FF3300"/>
    <a:srgbClr val="00B4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94057" autoAdjust="0"/>
  </p:normalViewPr>
  <p:slideViewPr>
    <p:cSldViewPr>
      <p:cViewPr varScale="1">
        <p:scale>
          <a:sx n="79" d="100"/>
          <a:sy n="79" d="100"/>
        </p:scale>
        <p:origin x="52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2648" y="2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Compliance want to know how</a:t>
            </a:r>
            <a:r>
              <a:rPr lang="en-GB" baseline="0" dirty="0"/>
              <a:t> many Server 2003 or SQL 2005 or </a:t>
            </a:r>
            <a:r>
              <a:rPr lang="en-GB" baseline="0" dirty="0" err="1"/>
              <a:t>XPCMDShellEnabled</a:t>
            </a:r>
            <a:r>
              <a:rPr lang="en-GB" baseline="0" dirty="0"/>
              <a:t> </a:t>
            </a:r>
          </a:p>
          <a:p>
            <a:r>
              <a:rPr lang="en-GB" baseline="0" dirty="0"/>
              <a:t>Project Managers and the project team want to know which servers and databases for their systems, how big, what settings </a:t>
            </a:r>
            <a:r>
              <a:rPr lang="en-GB" baseline="0" dirty="0" err="1"/>
              <a:t>etc</a:t>
            </a:r>
            <a:endParaRPr lang="en-GB" baseline="0" dirty="0"/>
          </a:p>
          <a:p>
            <a:r>
              <a:rPr lang="en-GB" baseline="0" dirty="0"/>
              <a:t>Systems Team, Change Managers want to know which servers and which clients are in which Data Centre for maintenance work (UPS replacement for example)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E205-FD94-49C6-B40A-188A7A91EC1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517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It’s time to move on from the Old Ways of doing things.</a:t>
            </a:r>
          </a:p>
          <a:p>
            <a:endParaRPr lang="en-GB" dirty="0"/>
          </a:p>
          <a:p>
            <a:r>
              <a:rPr lang="en-GB" dirty="0"/>
              <a:t>I loved my Excel sheet with</a:t>
            </a:r>
            <a:r>
              <a:rPr lang="en-GB" baseline="0" dirty="0"/>
              <a:t> RAG for every agent job generated every day but in this modern world do we need to be emailing or saving files on shares to get our information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E205-FD94-49C6-B40A-188A7A91EC1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40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– The DBA Team want</a:t>
            </a:r>
            <a:r>
              <a:rPr lang="en-GB" baseline="0" dirty="0"/>
              <a:t> good visualisations of exactly the information that we want to see including averages to see our improvement.</a:t>
            </a:r>
          </a:p>
          <a:p>
            <a:endParaRPr lang="en-GB" baseline="0" dirty="0"/>
          </a:p>
          <a:p>
            <a:r>
              <a:rPr lang="en-GB" baseline="0" dirty="0"/>
              <a:t>Here we see a rolling 30 day average for failed jobs (Blue) Rolling 7 day average (green) Failed Jobs (Red) and a gauge showing the failed jobs today against the average</a:t>
            </a:r>
          </a:p>
          <a:p>
            <a:endParaRPr lang="en-GB" baseline="0" dirty="0"/>
          </a:p>
          <a:p>
            <a:r>
              <a:rPr lang="en-GB" baseline="0" dirty="0"/>
              <a:t>But also we can show the number of SQL 2000 instances going down or other goals or objectives that we have a team have been set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E205-FD94-49C6-B40A-188A7A91EC1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056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Self-Service – Enable</a:t>
            </a:r>
            <a:r>
              <a:rPr lang="en-GB" baseline="0" dirty="0"/>
              <a:t> the Requestors to get what they want when they want</a:t>
            </a:r>
          </a:p>
          <a:p>
            <a:endParaRPr lang="en-GB" baseline="0" dirty="0"/>
          </a:p>
          <a:p>
            <a:r>
              <a:rPr lang="en-GB" baseline="0" dirty="0"/>
              <a:t>Reduce the load on the DBA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E205-FD94-49C6-B40A-188A7A91EC1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870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do we need to build our solution to</a:t>
            </a:r>
            <a:r>
              <a:rPr lang="en-GB" baseline="0" dirty="0"/>
              <a:t> this problem?</a:t>
            </a:r>
          </a:p>
          <a:p>
            <a:endParaRPr lang="en-GB" baseline="0" dirty="0"/>
          </a:p>
          <a:p>
            <a:r>
              <a:rPr lang="en-GB" dirty="0"/>
              <a:t>Powershell</a:t>
            </a:r>
            <a:r>
              <a:rPr lang="en-GB" baseline="0" dirty="0"/>
              <a:t> – to gather our information</a:t>
            </a:r>
          </a:p>
          <a:p>
            <a:r>
              <a:rPr lang="en-GB" baseline="0" dirty="0"/>
              <a:t>SQL Server – to store the information and ensure that it is kept available and backed up (and in control of the DBA Team</a:t>
            </a:r>
          </a:p>
          <a:p>
            <a:r>
              <a:rPr lang="en-GB" baseline="0" dirty="0"/>
              <a:t>Power Bi – to create the reports and view/share them</a:t>
            </a:r>
          </a:p>
          <a:p>
            <a:r>
              <a:rPr lang="en-GB" baseline="0" dirty="0"/>
              <a:t>Local Knowledge – Whether you keep your instances in a CMS or in a text file or on the back of a napkin you will need to know where they are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E205-FD94-49C6-B40A-188A7A91EC1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614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Enter this information into this table</a:t>
            </a:r>
          </a:p>
          <a:p>
            <a:endParaRPr lang="en-GB" dirty="0"/>
          </a:p>
          <a:p>
            <a:r>
              <a:rPr lang="en-GB" dirty="0"/>
              <a:t>Ensure Policies,</a:t>
            </a:r>
            <a:r>
              <a:rPr lang="en-GB" baseline="0" dirty="0"/>
              <a:t> Procedures and Processes include this step for new instances and also that the Inactive flag is set when instances are removed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E205-FD94-49C6-B40A-188A7A91EC1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208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DBA – Fills in instances</a:t>
            </a:r>
          </a:p>
          <a:p>
            <a:r>
              <a:rPr lang="en-GB" dirty="0"/>
              <a:t>Agent Jobs run every night to gather</a:t>
            </a:r>
            <a:r>
              <a:rPr lang="en-GB" baseline="0" dirty="0"/>
              <a:t> the information regularly (Agent Job Databases, every night, Server, SQL every week</a:t>
            </a:r>
          </a:p>
          <a:p>
            <a:r>
              <a:rPr lang="en-GB" baseline="0" dirty="0"/>
              <a:t>Now the DBA Team can use </a:t>
            </a:r>
            <a:r>
              <a:rPr lang="en-GB" baseline="0" dirty="0" err="1"/>
              <a:t>powershell</a:t>
            </a:r>
            <a:r>
              <a:rPr lang="en-GB" baseline="0" dirty="0"/>
              <a:t> to gather information – My Find-Database function queries this  (and we use Excel too so the information is available locally in the case of disaster)</a:t>
            </a:r>
          </a:p>
          <a:p>
            <a:r>
              <a:rPr lang="en-GB" baseline="0" dirty="0"/>
              <a:t>The DBA Team can use TSQL too. The information is pretty up to date and we have the date checked column to see when last checked</a:t>
            </a:r>
          </a:p>
          <a:p>
            <a:r>
              <a:rPr lang="en-GB" baseline="0" dirty="0"/>
              <a:t>They can then answer questions quicker (No need to connect to a server)</a:t>
            </a:r>
          </a:p>
          <a:p>
            <a:r>
              <a:rPr lang="en-GB" baseline="0" dirty="0"/>
              <a:t>They can quickly identify instances which need action (Policies not set (Max mem,  Min mem </a:t>
            </a:r>
            <a:r>
              <a:rPr lang="en-GB" baseline="0" dirty="0" err="1"/>
              <a:t>Adhoc</a:t>
            </a:r>
            <a:r>
              <a:rPr lang="en-GB" baseline="0" dirty="0"/>
              <a:t> workload enabled </a:t>
            </a:r>
            <a:r>
              <a:rPr lang="en-GB" baseline="0" dirty="0" err="1"/>
              <a:t>etc</a:t>
            </a:r>
            <a:r>
              <a:rPr lang="en-GB" baseline="0" dirty="0"/>
              <a:t>)) and target them with </a:t>
            </a:r>
            <a:r>
              <a:rPr lang="en-GB" baseline="0" dirty="0" err="1"/>
              <a:t>powershell</a:t>
            </a:r>
            <a:r>
              <a:rPr lang="en-GB" baseline="0" dirty="0"/>
              <a:t> </a:t>
            </a:r>
          </a:p>
          <a:p>
            <a:endParaRPr lang="en-GB" baseline="0" dirty="0"/>
          </a:p>
          <a:p>
            <a:r>
              <a:rPr lang="en-GB" baseline="0" dirty="0"/>
              <a:t>BUT – Now we can let them ask their own questions </a:t>
            </a:r>
            <a:r>
              <a:rPr lang="en-GB" baseline="0" dirty="0">
                <a:sym typeface="Wingdings" panose="05000000000000000000" pitchFamily="2" charset="2"/>
              </a:rPr>
              <a:t> and have access to the data they require when ever they want.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E205-FD94-49C6-B40A-188A7A91EC1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191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74BD-81A6-4ACE-9FAA-C6A198270590}" type="datetimeFigureOut">
              <a:rPr lang="en-GB" smtClean="0"/>
              <a:t>30/03/2016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CBD5-8379-4AD8-99E4-FFDA9BEB7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89248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40" y="6035434"/>
            <a:ext cx="3459487" cy="6918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  <p:sldLayoutId id="2147483812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403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80728"/>
            <a:ext cx="889248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3" y="6093296"/>
            <a:ext cx="2019326" cy="4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1drv.ms/1iaQtmR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9732" y="6165304"/>
            <a:ext cx="4617640" cy="564083"/>
          </a:xfrm>
        </p:spPr>
        <p:txBody>
          <a:bodyPr/>
          <a:lstStyle/>
          <a:p>
            <a:r>
              <a:rPr lang="de-DE" dirty="0"/>
              <a:t>Rob Sewell @sqldbawithbeard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87624" y="1196752"/>
            <a:ext cx="6827548" cy="372756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n-GB" kern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PowerShell </a:t>
            </a:r>
            <a:br>
              <a:rPr lang="en-GB" kern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kern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GB" kern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PowerBi</a:t>
            </a:r>
            <a:br>
              <a:rPr lang="en-GB" kern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Reducing DBAs </a:t>
            </a:r>
            <a:b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Context Switching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463678"/>
            <a:ext cx="1955784" cy="3220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32" y="1463678"/>
            <a:ext cx="1955784" cy="322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5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854431"/>
            <a:ext cx="9127340" cy="514631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7504" y="6237312"/>
            <a:ext cx="3647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de-DE" sz="2000" i="1" kern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rPr>
              <a:t>Rob Sewell @sqldbawithbeard</a:t>
            </a:r>
          </a:p>
        </p:txBody>
      </p:sp>
    </p:spTree>
    <p:extLst>
      <p:ext uri="{BB962C8B-B14F-4D97-AF65-F5344CB8AC3E}">
        <p14:creationId xmlns:p14="http://schemas.microsoft.com/office/powerpoint/2010/main" val="2735599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0907" y="620688"/>
            <a:ext cx="7772400" cy="1362075"/>
          </a:xfrm>
        </p:spPr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53" y="2195756"/>
            <a:ext cx="2694472" cy="3843772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355856" y="2171880"/>
            <a:ext cx="3133727" cy="3133725"/>
            <a:chOff x="5004048" y="1268760"/>
            <a:chExt cx="3133727" cy="3133725"/>
          </a:xfrm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 rot="16200000">
              <a:off x="5311138" y="1690133"/>
              <a:ext cx="2761809" cy="2223861"/>
            </a:xfrm>
            <a:prstGeom prst="rect">
              <a:avLst/>
            </a:prstGeom>
            <a:solidFill>
              <a:schemeClr val="tx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5004048" y="1268760"/>
              <a:ext cx="3133725" cy="3133725"/>
            </a:xfrm>
            <a:custGeom>
              <a:avLst/>
              <a:gdLst>
                <a:gd name="T0" fmla="*/ 5814 w 11628"/>
                <a:gd name="T1" fmla="*/ 0 h 11628"/>
                <a:gd name="T2" fmla="*/ 0 w 11628"/>
                <a:gd name="T3" fmla="*/ 5814 h 11628"/>
                <a:gd name="T4" fmla="*/ 5814 w 11628"/>
                <a:gd name="T5" fmla="*/ 11628 h 11628"/>
                <a:gd name="T6" fmla="*/ 11628 w 11628"/>
                <a:gd name="T7" fmla="*/ 5814 h 11628"/>
                <a:gd name="T8" fmla="*/ 5814 w 11628"/>
                <a:gd name="T9" fmla="*/ 0 h 11628"/>
                <a:gd name="T10" fmla="*/ 5877 w 11628"/>
                <a:gd name="T11" fmla="*/ 9678 h 11628"/>
                <a:gd name="T12" fmla="*/ 5051 w 11628"/>
                <a:gd name="T13" fmla="*/ 8852 h 11628"/>
                <a:gd name="T14" fmla="*/ 5877 w 11628"/>
                <a:gd name="T15" fmla="*/ 8026 h 11628"/>
                <a:gd name="T16" fmla="*/ 6703 w 11628"/>
                <a:gd name="T17" fmla="*/ 8852 h 11628"/>
                <a:gd name="T18" fmla="*/ 5877 w 11628"/>
                <a:gd name="T19" fmla="*/ 9678 h 11628"/>
                <a:gd name="T20" fmla="*/ 6527 w 11628"/>
                <a:gd name="T21" fmla="*/ 7236 h 11628"/>
                <a:gd name="T22" fmla="*/ 6527 w 11628"/>
                <a:gd name="T23" fmla="*/ 7385 h 11628"/>
                <a:gd name="T24" fmla="*/ 5165 w 11628"/>
                <a:gd name="T25" fmla="*/ 7385 h 11628"/>
                <a:gd name="T26" fmla="*/ 5165 w 11628"/>
                <a:gd name="T27" fmla="*/ 7236 h 11628"/>
                <a:gd name="T28" fmla="*/ 5715 w 11628"/>
                <a:gd name="T29" fmla="*/ 5807 h 11628"/>
                <a:gd name="T30" fmla="*/ 6813 w 11628"/>
                <a:gd name="T31" fmla="*/ 4365 h 11628"/>
                <a:gd name="T32" fmla="*/ 5797 w 11628"/>
                <a:gd name="T33" fmla="*/ 3375 h 11628"/>
                <a:gd name="T34" fmla="*/ 4767 w 11628"/>
                <a:gd name="T35" fmla="*/ 4570 h 11628"/>
                <a:gd name="T36" fmla="*/ 3443 w 11628"/>
                <a:gd name="T37" fmla="*/ 4570 h 11628"/>
                <a:gd name="T38" fmla="*/ 5805 w 11628"/>
                <a:gd name="T39" fmla="*/ 2120 h 11628"/>
                <a:gd name="T40" fmla="*/ 8185 w 11628"/>
                <a:gd name="T41" fmla="*/ 4251 h 11628"/>
                <a:gd name="T42" fmla="*/ 6527 w 11628"/>
                <a:gd name="T43" fmla="*/ 7236 h 11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28" h="11628">
                  <a:moveTo>
                    <a:pt x="5814" y="0"/>
                  </a:moveTo>
                  <a:cubicBezTo>
                    <a:pt x="2603" y="0"/>
                    <a:pt x="0" y="2603"/>
                    <a:pt x="0" y="5814"/>
                  </a:cubicBezTo>
                  <a:cubicBezTo>
                    <a:pt x="0" y="9025"/>
                    <a:pt x="2603" y="11628"/>
                    <a:pt x="5814" y="11628"/>
                  </a:cubicBezTo>
                  <a:cubicBezTo>
                    <a:pt x="9025" y="11628"/>
                    <a:pt x="11628" y="9025"/>
                    <a:pt x="11628" y="5814"/>
                  </a:cubicBezTo>
                  <a:cubicBezTo>
                    <a:pt x="11628" y="2603"/>
                    <a:pt x="9025" y="0"/>
                    <a:pt x="5814" y="0"/>
                  </a:cubicBezTo>
                  <a:close/>
                  <a:moveTo>
                    <a:pt x="5877" y="9678"/>
                  </a:moveTo>
                  <a:cubicBezTo>
                    <a:pt x="5421" y="9678"/>
                    <a:pt x="5051" y="9308"/>
                    <a:pt x="5051" y="8852"/>
                  </a:cubicBezTo>
                  <a:cubicBezTo>
                    <a:pt x="5051" y="8395"/>
                    <a:pt x="5421" y="8026"/>
                    <a:pt x="5877" y="8026"/>
                  </a:cubicBezTo>
                  <a:cubicBezTo>
                    <a:pt x="6334" y="8026"/>
                    <a:pt x="6703" y="8395"/>
                    <a:pt x="6703" y="8852"/>
                  </a:cubicBezTo>
                  <a:cubicBezTo>
                    <a:pt x="6703" y="9308"/>
                    <a:pt x="6334" y="9678"/>
                    <a:pt x="5877" y="9678"/>
                  </a:cubicBezTo>
                  <a:close/>
                  <a:moveTo>
                    <a:pt x="6527" y="7236"/>
                  </a:moveTo>
                  <a:lnTo>
                    <a:pt x="6527" y="7385"/>
                  </a:lnTo>
                  <a:lnTo>
                    <a:pt x="5165" y="7385"/>
                  </a:lnTo>
                  <a:lnTo>
                    <a:pt x="5165" y="7236"/>
                  </a:lnTo>
                  <a:cubicBezTo>
                    <a:pt x="5165" y="6816"/>
                    <a:pt x="5227" y="6276"/>
                    <a:pt x="5715" y="5807"/>
                  </a:cubicBezTo>
                  <a:cubicBezTo>
                    <a:pt x="6203" y="5338"/>
                    <a:pt x="6813" y="4951"/>
                    <a:pt x="6813" y="4365"/>
                  </a:cubicBezTo>
                  <a:cubicBezTo>
                    <a:pt x="6813" y="3717"/>
                    <a:pt x="6363" y="3375"/>
                    <a:pt x="5797" y="3375"/>
                  </a:cubicBezTo>
                  <a:cubicBezTo>
                    <a:pt x="4852" y="3375"/>
                    <a:pt x="4791" y="4354"/>
                    <a:pt x="4767" y="4570"/>
                  </a:cubicBezTo>
                  <a:lnTo>
                    <a:pt x="3443" y="4570"/>
                  </a:lnTo>
                  <a:cubicBezTo>
                    <a:pt x="3478" y="3548"/>
                    <a:pt x="3910" y="2120"/>
                    <a:pt x="5805" y="2120"/>
                  </a:cubicBezTo>
                  <a:cubicBezTo>
                    <a:pt x="7447" y="2120"/>
                    <a:pt x="8185" y="3220"/>
                    <a:pt x="8185" y="4251"/>
                  </a:cubicBezTo>
                  <a:cubicBezTo>
                    <a:pt x="8185" y="5892"/>
                    <a:pt x="6527" y="6177"/>
                    <a:pt x="6527" y="7236"/>
                  </a:cubicBezTo>
                  <a:close/>
                </a:path>
              </a:pathLst>
            </a:cu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5004049" y="1268760"/>
              <a:ext cx="864095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7273678" y="1268760"/>
              <a:ext cx="864095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 rot="16200000">
              <a:off x="6354888" y="2619598"/>
              <a:ext cx="432048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 rot="16200000">
              <a:off x="6354889" y="-82079"/>
              <a:ext cx="432048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12" name="Straight Connector 11"/>
          <p:cNvCxnSpPr>
            <a:endCxn id="8" idx="1"/>
          </p:cNvCxnSpPr>
          <p:nvPr/>
        </p:nvCxnSpPr>
        <p:spPr>
          <a:xfrm flipV="1">
            <a:off x="3344425" y="3738743"/>
            <a:ext cx="2011432" cy="149212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02989" y="6273195"/>
            <a:ext cx="3647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de-DE" sz="2000" i="1" kern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rPr>
              <a:t>Rob Sewell @sqldbawithbeard</a:t>
            </a:r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is this Beardy Bloke then?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279" y="2226469"/>
            <a:ext cx="8216660" cy="3263504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effectLst/>
              </a:rPr>
              <a:t>An Enterprise SQL DBA who loves PowerShell Automation Azure and SQL</a:t>
            </a:r>
          </a:p>
          <a:p>
            <a:r>
              <a:rPr lang="en-GB" dirty="0">
                <a:effectLst/>
              </a:rPr>
              <a:t>Member of SQL South West User Group in Exeter</a:t>
            </a:r>
          </a:p>
          <a:p>
            <a:r>
              <a:rPr lang="en-GB" dirty="0">
                <a:effectLst/>
              </a:rPr>
              <a:t>Member of SQL Saturday Exeter Committee SQL Community Volunteer at various events</a:t>
            </a:r>
          </a:p>
          <a:p>
            <a:r>
              <a:rPr lang="en-GB" dirty="0">
                <a:effectLst/>
              </a:rPr>
              <a:t>Speaker at User Groups and other events</a:t>
            </a:r>
          </a:p>
          <a:p>
            <a:r>
              <a:rPr lang="en-GB" dirty="0">
                <a:effectLst/>
              </a:rPr>
              <a:t>Blogger and </a:t>
            </a:r>
            <a:r>
              <a:rPr lang="en-GB" dirty="0" err="1">
                <a:effectLst/>
              </a:rPr>
              <a:t>Twitterer</a:t>
            </a:r>
            <a:r>
              <a:rPr lang="en-GB" dirty="0">
                <a:effectLst/>
              </a:rPr>
              <a:t> No ‘A’ in my Twitter handle </a:t>
            </a:r>
            <a:r>
              <a:rPr lang="en-GB" dirty="0">
                <a:effectLst/>
                <a:sym typeface="Wingdings" panose="05000000000000000000" pitchFamily="2" charset="2"/>
              </a:rPr>
              <a:t></a:t>
            </a:r>
            <a:endParaRPr lang="en-GB" dirty="0">
              <a:effectLst/>
            </a:endParaRPr>
          </a:p>
          <a:p>
            <a:r>
              <a:rPr lang="en-GB" dirty="0">
                <a:effectLst/>
              </a:rPr>
              <a:t>This Presentation </a:t>
            </a:r>
            <a:r>
              <a:rPr lang="en-GB" dirty="0"/>
              <a:t>and Scripts can be found here </a:t>
            </a:r>
            <a:br>
              <a:rPr lang="en-GB" dirty="0"/>
            </a:br>
            <a:r>
              <a:rPr lang="en-GB" dirty="0">
                <a:hlinkClick r:id="rId2"/>
              </a:rPr>
              <a:t>http://1drv.ms/1iaQtmR</a:t>
            </a:r>
            <a:endParaRPr lang="en-GB" dirty="0">
              <a:effectLst/>
            </a:endParaRP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6214142" y="3194556"/>
            <a:ext cx="48575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dirty="0"/>
              <a:t>http://sqldbawithabeard.com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2758"/>
            <a:ext cx="9144000" cy="103031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6279" y="6237312"/>
            <a:ext cx="3647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de-DE" sz="2000" i="1" kern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rPr>
              <a:t>Rob Sewell @sqldbawithbeard</a:t>
            </a:r>
          </a:p>
        </p:txBody>
      </p:sp>
    </p:spTree>
    <p:extLst>
      <p:ext uri="{BB962C8B-B14F-4D97-AF65-F5344CB8AC3E}">
        <p14:creationId xmlns:p14="http://schemas.microsoft.com/office/powerpoint/2010/main" val="3318628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b="1" dirty="0"/>
              <a:t>What Problem are we Solving?</a:t>
            </a:r>
            <a:endParaRPr lang="de-DE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44824"/>
            <a:ext cx="4762500" cy="3200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844824"/>
            <a:ext cx="3779912" cy="4077606"/>
          </a:xfrm>
          <a:prstGeom prst="rect">
            <a:avLst/>
          </a:prstGeom>
        </p:spPr>
      </p:pic>
      <p:sp>
        <p:nvSpPr>
          <p:cNvPr id="6" name="Textplatzhalter 2"/>
          <p:cNvSpPr txBox="1">
            <a:spLocks/>
          </p:cNvSpPr>
          <p:nvPr/>
        </p:nvSpPr>
        <p:spPr bwMode="auto">
          <a:xfrm>
            <a:off x="179512" y="6165304"/>
            <a:ext cx="4896544" cy="564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  <a:cs typeface="+mn-cs"/>
              </a:defRPr>
            </a:lvl1pPr>
            <a:lvl2pPr marL="742950" indent="-28575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  <a:tabLst/>
            </a:pPr>
            <a:r>
              <a:rPr lang="de-DE" sz="2000" i="1" kern="0" dirty="0">
                <a:solidFill>
                  <a:srgbClr val="FFFFFF"/>
                </a:solidFill>
              </a:rPr>
              <a:t>Rob Sewell @sqldbawithbeard</a:t>
            </a:r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803" y="849928"/>
            <a:ext cx="7886700" cy="491469"/>
          </a:xfrm>
        </p:spPr>
        <p:txBody>
          <a:bodyPr>
            <a:noAutofit/>
          </a:bodyPr>
          <a:lstStyle/>
          <a:p>
            <a:pPr algn="r"/>
            <a:r>
              <a:rPr lang="en-GB" sz="4000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50" y="3781943"/>
            <a:ext cx="1925707" cy="2218807"/>
          </a:xfrm>
        </p:spPr>
        <p:txBody>
          <a:bodyPr>
            <a:normAutofit/>
          </a:bodyPr>
          <a:lstStyle/>
          <a:p>
            <a:r>
              <a:rPr lang="en-GB" sz="1800" dirty="0"/>
              <a:t>How Many?</a:t>
            </a:r>
          </a:p>
          <a:p>
            <a:r>
              <a:rPr lang="en-GB" sz="1800" dirty="0"/>
              <a:t>Where Are?</a:t>
            </a:r>
          </a:p>
          <a:p>
            <a:r>
              <a:rPr lang="en-GB" sz="1800" dirty="0"/>
              <a:t>What Is?</a:t>
            </a:r>
          </a:p>
          <a:p>
            <a:r>
              <a:rPr lang="en-GB" sz="1800" dirty="0"/>
              <a:t>Which?</a:t>
            </a:r>
          </a:p>
          <a:p>
            <a:r>
              <a:rPr lang="en-GB" sz="1800" dirty="0"/>
              <a:t>When?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657" y="1702077"/>
            <a:ext cx="6933344" cy="42986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750" y="1341397"/>
            <a:ext cx="21170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Managers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PMs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Developers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Compliance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Auditors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DBAs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Change Managers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3271" y="6161375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de-DE" sz="2000" i="1" kern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rPr>
              <a:t>Rob Sewell @sqldbawithbeard</a:t>
            </a:r>
          </a:p>
        </p:txBody>
      </p:sp>
    </p:spTree>
    <p:extLst>
      <p:ext uri="{BB962C8B-B14F-4D97-AF65-F5344CB8AC3E}">
        <p14:creationId xmlns:p14="http://schemas.microsoft.com/office/powerpoint/2010/main" val="3340789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16832"/>
            <a:ext cx="7213226" cy="36923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59632" y="673637"/>
            <a:ext cx="7325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latin typeface="Blackadder ITC" panose="04020505051007020D02" pitchFamily="82" charset="0"/>
              </a:rPr>
              <a:t>Replace The Old Ways</a:t>
            </a:r>
          </a:p>
        </p:txBody>
      </p:sp>
      <p:sp>
        <p:nvSpPr>
          <p:cNvPr id="2" name="Rectangle 1"/>
          <p:cNvSpPr/>
          <p:nvPr/>
        </p:nvSpPr>
        <p:spPr>
          <a:xfrm>
            <a:off x="179512" y="6237312"/>
            <a:ext cx="3647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de-DE" sz="2000" i="1" kern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rPr>
              <a:t>Rob Sewell @sqldbawithbeard</a:t>
            </a:r>
          </a:p>
        </p:txBody>
      </p:sp>
    </p:spTree>
    <p:extLst>
      <p:ext uri="{BB962C8B-B14F-4D97-AF65-F5344CB8AC3E}">
        <p14:creationId xmlns:p14="http://schemas.microsoft.com/office/powerpoint/2010/main" val="423953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239" y="3431485"/>
            <a:ext cx="3794831" cy="2355574"/>
          </a:xfrm>
          <a:solidFill>
            <a:srgbClr val="FFCC66"/>
          </a:solidFill>
        </p:spPr>
        <p:txBody>
          <a:bodyPr>
            <a:normAutofit/>
          </a:bodyPr>
          <a:lstStyle/>
          <a:p>
            <a:pPr algn="ctr"/>
            <a:endParaRPr lang="en-GB" sz="4950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27" y="857250"/>
            <a:ext cx="8009544" cy="250466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78427" y="3361911"/>
            <a:ext cx="4469638" cy="2630788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Instant Views</a:t>
            </a:r>
            <a:br>
              <a:rPr kumimoji="0" lang="en-GB" sz="6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GB" sz="6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For The</a:t>
            </a:r>
            <a:br>
              <a:rPr kumimoji="0" lang="en-GB" sz="6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GB" sz="6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DBA Team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54462" y="6237312"/>
            <a:ext cx="3647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de-DE" sz="2000" i="1" kern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rPr>
              <a:t>Rob Sewell @sqldbawithbeard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3361911"/>
            <a:ext cx="3539907" cy="263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50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 rot="16200000">
            <a:off x="6238339" y="2768740"/>
            <a:ext cx="4817150" cy="994172"/>
          </a:xfrm>
        </p:spPr>
        <p:txBody>
          <a:bodyPr>
            <a:normAutofit fontScale="90000"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Help Yourself</a:t>
            </a:r>
            <a:br>
              <a:rPr lang="en-GB" dirty="0"/>
            </a:b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1238629"/>
            <a:ext cx="7479430" cy="433921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95536" y="6093296"/>
            <a:ext cx="3647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de-DE" sz="2000" i="1" kern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rPr>
              <a:t>Rob Sewell @sqldbawithbeard</a:t>
            </a:r>
          </a:p>
        </p:txBody>
      </p:sp>
    </p:spTree>
    <p:extLst>
      <p:ext uri="{BB962C8B-B14F-4D97-AF65-F5344CB8AC3E}">
        <p14:creationId xmlns:p14="http://schemas.microsoft.com/office/powerpoint/2010/main" val="54312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663" y="476672"/>
            <a:ext cx="8923337" cy="5472606"/>
          </a:xfrm>
          <a:solidFill>
            <a:srgbClr val="FFCC00"/>
          </a:solidFill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 rot="16200000">
            <a:off x="-2118478" y="2581839"/>
            <a:ext cx="5472608" cy="1262270"/>
          </a:xfrm>
          <a:prstGeom prst="rect">
            <a:avLst/>
          </a:prstGeom>
          <a:solidFill>
            <a:srgbClr val="FFCC0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SOLUTION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62273" y="476670"/>
            <a:ext cx="7702216" cy="1323439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REQUIREMENTS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81" y="3875450"/>
            <a:ext cx="2795169" cy="17598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158" y="3830488"/>
            <a:ext cx="2441263" cy="190362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083075" y="4303468"/>
            <a:ext cx="22268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Local </a:t>
            </a:r>
            <a:br>
              <a: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kumimoji="0" lang="en-GB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Knowledge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65" y="1782617"/>
            <a:ext cx="3009835" cy="209283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1649" y="1769807"/>
            <a:ext cx="2561509" cy="2105644"/>
          </a:xfrm>
          <a:prstGeom prst="rect">
            <a:avLst/>
          </a:prstGeom>
        </p:spPr>
      </p:pic>
      <p:pic>
        <p:nvPicPr>
          <p:cNvPr id="17" name="Content Placeholder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158" y="1769808"/>
            <a:ext cx="2684186" cy="2105642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8466" y="6168984"/>
            <a:ext cx="3647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de-DE" sz="2000" i="1" kern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rPr>
              <a:t>Rob Sewell @sqldbawithbeard</a:t>
            </a:r>
          </a:p>
        </p:txBody>
      </p:sp>
    </p:spTree>
    <p:extLst>
      <p:ext uri="{BB962C8B-B14F-4D97-AF65-F5344CB8AC3E}">
        <p14:creationId xmlns:p14="http://schemas.microsoft.com/office/powerpoint/2010/main" val="4096643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949" y="1700808"/>
            <a:ext cx="5382101" cy="37508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61752" y="614160"/>
            <a:ext cx="46204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800" dirty="0"/>
              <a:t>The Manual Part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6165304"/>
            <a:ext cx="3647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de-DE" sz="2000" i="1" kern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rPr>
              <a:t>Rob Sewell @sqldbawithbeard</a:t>
            </a:r>
          </a:p>
        </p:txBody>
      </p:sp>
    </p:spTree>
    <p:extLst>
      <p:ext uri="{BB962C8B-B14F-4D97-AF65-F5344CB8AC3E}">
        <p14:creationId xmlns:p14="http://schemas.microsoft.com/office/powerpoint/2010/main" val="1317759548"/>
      </p:ext>
    </p:extLst>
  </p:cSld>
  <p:clrMapOvr>
    <a:masterClrMapping/>
  </p:clrMapOvr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5267</TotalTime>
  <Words>633</Words>
  <Application>Microsoft Office PowerPoint</Application>
  <PresentationFormat>On-screen Show (4:3)</PresentationFormat>
  <Paragraphs>89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Blackadder ITC</vt:lpstr>
      <vt:lpstr>Calibri Light</vt:lpstr>
      <vt:lpstr>Roboto</vt:lpstr>
      <vt:lpstr>Roboto Black</vt:lpstr>
      <vt:lpstr>Roboto Condensed</vt:lpstr>
      <vt:lpstr>Tahoma</vt:lpstr>
      <vt:lpstr>Ubuntu Mono</vt:lpstr>
      <vt:lpstr>Wingdings</vt:lpstr>
      <vt:lpstr>www.IT-Visions.de</vt:lpstr>
      <vt:lpstr>Custom Design</vt:lpstr>
      <vt:lpstr>PowerPoint Presentation</vt:lpstr>
      <vt:lpstr>Who is this Beardy Bloke then?</vt:lpstr>
      <vt:lpstr>What Problem are we Solving?</vt:lpstr>
      <vt:lpstr>Questions</vt:lpstr>
      <vt:lpstr>PowerPoint Presentation</vt:lpstr>
      <vt:lpstr>PowerPoint Presentation</vt:lpstr>
      <vt:lpstr>Help Yourself </vt:lpstr>
      <vt:lpstr>PowerPoint Presentation</vt:lpstr>
      <vt:lpstr>PowerPoint Presentation</vt:lpstr>
      <vt:lpstr>PowerPoint Presentation</vt:lpstr>
      <vt:lpstr>Demo</vt:lpstr>
      <vt:lpstr>Questions?</vt:lpstr>
      <vt:lpstr>Next Steps...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Rob Sewell</cp:lastModifiedBy>
  <cp:revision>167</cp:revision>
  <dcterms:created xsi:type="dcterms:W3CDTF">2007-07-20T07:41:41Z</dcterms:created>
  <dcterms:modified xsi:type="dcterms:W3CDTF">2016-04-03T07:01:27Z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