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8" r:id="rId4"/>
  </p:sldMasterIdLst>
  <p:notesMasterIdLst>
    <p:notesMasterId r:id="rId77"/>
  </p:notesMasterIdLst>
  <p:handoutMasterIdLst>
    <p:handoutMasterId r:id="rId78"/>
  </p:handoutMasterIdLst>
  <p:sldIdLst>
    <p:sldId id="256" r:id="rId5"/>
    <p:sldId id="352" r:id="rId6"/>
    <p:sldId id="313" r:id="rId7"/>
    <p:sldId id="315" r:id="rId8"/>
    <p:sldId id="322" r:id="rId9"/>
    <p:sldId id="324" r:id="rId10"/>
    <p:sldId id="337" r:id="rId11"/>
    <p:sldId id="338" r:id="rId12"/>
    <p:sldId id="339" r:id="rId13"/>
    <p:sldId id="334" r:id="rId14"/>
    <p:sldId id="326" r:id="rId15"/>
    <p:sldId id="335" r:id="rId16"/>
    <p:sldId id="336" r:id="rId17"/>
    <p:sldId id="340" r:id="rId18"/>
    <p:sldId id="341" r:id="rId19"/>
    <p:sldId id="327" r:id="rId20"/>
    <p:sldId id="328" r:id="rId21"/>
    <p:sldId id="347" r:id="rId22"/>
    <p:sldId id="348" r:id="rId23"/>
    <p:sldId id="349" r:id="rId24"/>
    <p:sldId id="350" r:id="rId25"/>
    <p:sldId id="351" r:id="rId26"/>
    <p:sldId id="354" r:id="rId27"/>
    <p:sldId id="355" r:id="rId28"/>
    <p:sldId id="356" r:id="rId29"/>
    <p:sldId id="357" r:id="rId30"/>
    <p:sldId id="342" r:id="rId31"/>
    <p:sldId id="343" r:id="rId32"/>
    <p:sldId id="344" r:id="rId33"/>
    <p:sldId id="345" r:id="rId34"/>
    <p:sldId id="346" r:id="rId35"/>
    <p:sldId id="329" r:id="rId36"/>
    <p:sldId id="330" r:id="rId37"/>
    <p:sldId id="331" r:id="rId38"/>
    <p:sldId id="332" r:id="rId39"/>
    <p:sldId id="333" r:id="rId40"/>
    <p:sldId id="353" r:id="rId41"/>
    <p:sldId id="358" r:id="rId42"/>
    <p:sldId id="359" r:id="rId43"/>
    <p:sldId id="360" r:id="rId44"/>
    <p:sldId id="361" r:id="rId45"/>
    <p:sldId id="362" r:id="rId46"/>
    <p:sldId id="364" r:id="rId47"/>
    <p:sldId id="365" r:id="rId48"/>
    <p:sldId id="366" r:id="rId49"/>
    <p:sldId id="368" r:id="rId50"/>
    <p:sldId id="369" r:id="rId51"/>
    <p:sldId id="370" r:id="rId52"/>
    <p:sldId id="371" r:id="rId53"/>
    <p:sldId id="367" r:id="rId54"/>
    <p:sldId id="376" r:id="rId55"/>
    <p:sldId id="372" r:id="rId56"/>
    <p:sldId id="373" r:id="rId57"/>
    <p:sldId id="375" r:id="rId58"/>
    <p:sldId id="377" r:id="rId59"/>
    <p:sldId id="378" r:id="rId60"/>
    <p:sldId id="379" r:id="rId61"/>
    <p:sldId id="380" r:id="rId62"/>
    <p:sldId id="381" r:id="rId63"/>
    <p:sldId id="382" r:id="rId64"/>
    <p:sldId id="383" r:id="rId65"/>
    <p:sldId id="384" r:id="rId66"/>
    <p:sldId id="385" r:id="rId67"/>
    <p:sldId id="386" r:id="rId68"/>
    <p:sldId id="387" r:id="rId69"/>
    <p:sldId id="388" r:id="rId70"/>
    <p:sldId id="389" r:id="rId71"/>
    <p:sldId id="397" r:id="rId72"/>
    <p:sldId id="390" r:id="rId73"/>
    <p:sldId id="398" r:id="rId74"/>
    <p:sldId id="399" r:id="rId75"/>
    <p:sldId id="400"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3D115-A5BF-4851-806B-09CFB86BF482}" v="2" dt="2024-08-09T21:42:21.751"/>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varScale="1">
        <p:scale>
          <a:sx n="105" d="100"/>
          <a:sy n="105" d="100"/>
        </p:scale>
        <p:origin x="1002"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8/25/2024</a:t>
            </a:fld>
            <a:endParaRPr lang="en-US"/>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8/24/2024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a:p>
        </p:txBody>
      </p:sp>
    </p:spTree>
    <p:extLst>
      <p:ext uri="{BB962C8B-B14F-4D97-AF65-F5344CB8AC3E}">
        <p14:creationId xmlns:p14="http://schemas.microsoft.com/office/powerpoint/2010/main" val="4145377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a:p>
        </p:txBody>
      </p:sp>
    </p:spTree>
    <p:extLst>
      <p:ext uri="{BB962C8B-B14F-4D97-AF65-F5344CB8AC3E}">
        <p14:creationId xmlns:p14="http://schemas.microsoft.com/office/powerpoint/2010/main" val="3899098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a:p>
        </p:txBody>
      </p:sp>
    </p:spTree>
    <p:extLst>
      <p:ext uri="{BB962C8B-B14F-4D97-AF65-F5344CB8AC3E}">
        <p14:creationId xmlns:p14="http://schemas.microsoft.com/office/powerpoint/2010/main" val="3772922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a:p>
        </p:txBody>
      </p:sp>
    </p:spTree>
    <p:extLst>
      <p:ext uri="{BB962C8B-B14F-4D97-AF65-F5344CB8AC3E}">
        <p14:creationId xmlns:p14="http://schemas.microsoft.com/office/powerpoint/2010/main" val="367160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a:p>
        </p:txBody>
      </p:sp>
    </p:spTree>
    <p:extLst>
      <p:ext uri="{BB962C8B-B14F-4D97-AF65-F5344CB8AC3E}">
        <p14:creationId xmlns:p14="http://schemas.microsoft.com/office/powerpoint/2010/main" val="3085070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6557355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23265873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404297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a:t>Click to add picture</a:t>
            </a:r>
          </a:p>
        </p:txBody>
      </p:sp>
    </p:spTree>
    <p:extLst>
      <p:ext uri="{BB962C8B-B14F-4D97-AF65-F5344CB8AC3E}">
        <p14:creationId xmlns:p14="http://schemas.microsoft.com/office/powerpoint/2010/main" val="25384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103716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a:cs typeface="Calibri"/>
              </a:rPr>
              <a:t>Click to add subtitle</a:t>
            </a:r>
            <a:endParaRPr lang="en-US"/>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a:t>Click to add picture</a:t>
            </a:r>
          </a:p>
        </p:txBody>
      </p:sp>
    </p:spTree>
    <p:extLst>
      <p:ext uri="{BB962C8B-B14F-4D97-AF65-F5344CB8AC3E}">
        <p14:creationId xmlns:p14="http://schemas.microsoft.com/office/powerpoint/2010/main" val="3685682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418994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a:t>Click to add text</a:t>
            </a:r>
          </a:p>
          <a:p>
            <a:pPr lvl="1"/>
            <a:endParaRPr lang="en-US"/>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213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12310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a:cs typeface="Calibri"/>
              </a:rPr>
              <a:t>Click to add text</a:t>
            </a:r>
            <a:endParaRPr lang="en-US"/>
          </a:p>
          <a:p>
            <a:pPr lvl="1"/>
            <a:r>
              <a:rPr lang="en-US"/>
              <a:t>Second level</a:t>
            </a:r>
          </a:p>
          <a:p>
            <a:pPr lvl="2"/>
            <a:r>
              <a:rPr lang="en-US"/>
              <a:t>Third level</a:t>
            </a:r>
          </a:p>
          <a:p>
            <a:pPr lvl="3"/>
            <a:r>
              <a:rPr lang="en-US"/>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339423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a:t>Click to add picture</a:t>
            </a:r>
          </a:p>
          <a:p>
            <a:endParaRPr lang="en-US"/>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993461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594712284"/>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Table">
    <p:spTree>
      <p:nvGrpSpPr>
        <p:cNvPr id="1" name=""/>
        <p:cNvGrpSpPr/>
        <p:nvPr/>
      </p:nvGrpSpPr>
      <p:grpSpPr>
        <a:xfrm>
          <a:off x="0" y="0"/>
          <a:ext cx="0" cy="0"/>
          <a:chOff x="0" y="0"/>
          <a:chExt cx="0" cy="0"/>
        </a:xfrm>
      </p:grpSpPr>
      <p:sp>
        <p:nvSpPr>
          <p:cNvPr id="4" name="Title 10">
            <a:extLst>
              <a:ext uri="{FF2B5EF4-FFF2-40B4-BE49-F238E27FC236}">
                <a16:creationId xmlns:a16="http://schemas.microsoft.com/office/drawing/2014/main" id="{08188DE9-5A5D-940E-A9B9-5CFB3A7C1A19}"/>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a:t>Click to add title</a:t>
            </a:r>
          </a:p>
        </p:txBody>
      </p:sp>
      <p:sp>
        <p:nvSpPr>
          <p:cNvPr id="5" name="Content Placeholder 2">
            <a:extLst>
              <a:ext uri="{FF2B5EF4-FFF2-40B4-BE49-F238E27FC236}">
                <a16:creationId xmlns:a16="http://schemas.microsoft.com/office/drawing/2014/main" id="{A134A48A-4B33-4D5B-B419-07841EB58903}"/>
              </a:ext>
            </a:extLst>
          </p:cNvPr>
          <p:cNvSpPr>
            <a:spLocks noGrp="1"/>
          </p:cNvSpPr>
          <p:nvPr>
            <p:ph idx="10" hasCustomPrompt="1"/>
          </p:nvPr>
        </p:nvSpPr>
        <p:spPr>
          <a:xfrm>
            <a:off x="568164" y="1997132"/>
            <a:ext cx="4105436"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D84167E6-4D04-7A2D-23CD-96BBAF8BB09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BC648438-1E2A-193E-BB18-7CBA2B4929F7}"/>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7" name="Footer Placeholder 6">
            <a:extLst>
              <a:ext uri="{FF2B5EF4-FFF2-40B4-BE49-F238E27FC236}">
                <a16:creationId xmlns:a16="http://schemas.microsoft.com/office/drawing/2014/main" id="{704BF0ED-9E99-363F-C319-90444F339F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Slide Number Placeholder 5">
            <a:extLst>
              <a:ext uri="{FF2B5EF4-FFF2-40B4-BE49-F238E27FC236}">
                <a16:creationId xmlns:a16="http://schemas.microsoft.com/office/drawing/2014/main" id="{A5F4DA9D-3116-000E-0A7B-D7B93F32481B}"/>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
        <p:nvSpPr>
          <p:cNvPr id="10" name="Table Placeholder 9">
            <a:extLst>
              <a:ext uri="{FF2B5EF4-FFF2-40B4-BE49-F238E27FC236}">
                <a16:creationId xmlns:a16="http://schemas.microsoft.com/office/drawing/2014/main" id="{98CFB27C-609E-49B0-CA37-A6CCB5E9DC5C}"/>
              </a:ext>
            </a:extLst>
          </p:cNvPr>
          <p:cNvSpPr>
            <a:spLocks noGrp="1"/>
          </p:cNvSpPr>
          <p:nvPr>
            <p:ph type="tbl" sz="quarter" idx="11" hasCustomPrompt="1"/>
          </p:nvPr>
        </p:nvSpPr>
        <p:spPr>
          <a:xfrm>
            <a:off x="4833938" y="1997075"/>
            <a:ext cx="6781268" cy="4232218"/>
          </a:xfrm>
        </p:spPr>
        <p:txBody>
          <a:bodyPr/>
          <a:lstStyle>
            <a:lvl1pPr>
              <a:defRPr/>
            </a:lvl1pPr>
          </a:lstStyle>
          <a:p>
            <a:r>
              <a:rPr lang="en-US"/>
              <a:t>Click to add table</a:t>
            </a:r>
          </a:p>
        </p:txBody>
      </p:sp>
    </p:spTree>
    <p:extLst>
      <p:ext uri="{BB962C8B-B14F-4D97-AF65-F5344CB8AC3E}">
        <p14:creationId xmlns:p14="http://schemas.microsoft.com/office/powerpoint/2010/main" val="4000202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a:cs typeface="Calibri"/>
              </a:rPr>
              <a:t>Click to add text</a:t>
            </a:r>
            <a:endParaRPr lang="en-US"/>
          </a:p>
          <a:p>
            <a:pPr lvl="1"/>
            <a:r>
              <a:rPr lang="en-US"/>
              <a:t>Second level</a:t>
            </a:r>
          </a:p>
          <a:p>
            <a:pPr lvl="2"/>
            <a:r>
              <a:rPr lang="en-US"/>
              <a:t>Third level</a:t>
            </a:r>
          </a:p>
          <a:p>
            <a:pPr lvl="3"/>
            <a:r>
              <a:rPr lang="en-US"/>
              <a:t>Fourth level</a:t>
            </a:r>
          </a:p>
          <a:p>
            <a:pPr lvl="4"/>
            <a:r>
              <a:rPr lang="en-US"/>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a:cs typeface="Calibri"/>
              </a:rPr>
              <a:t>Click to add text</a:t>
            </a:r>
            <a:endParaRPr lang="en-US"/>
          </a:p>
          <a:p>
            <a:pPr lvl="1"/>
            <a:r>
              <a:rPr lang="en-US"/>
              <a:t>Second level</a:t>
            </a:r>
          </a:p>
          <a:p>
            <a:pPr lvl="2"/>
            <a:r>
              <a:rPr lang="en-US"/>
              <a:t>Third level</a:t>
            </a:r>
          </a:p>
          <a:p>
            <a:pPr lvl="3"/>
            <a:r>
              <a:rPr lang="en-US"/>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0099404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10" name="Title 10">
            <a:extLst>
              <a:ext uri="{FF2B5EF4-FFF2-40B4-BE49-F238E27FC236}">
                <a16:creationId xmlns:a16="http://schemas.microsoft.com/office/drawing/2014/main" id="{15290885-2BB2-6DEC-1F8F-AA5FF9F3F3B0}"/>
              </a:ext>
            </a:extLst>
          </p:cNvPr>
          <p:cNvSpPr>
            <a:spLocks noGrp="1"/>
          </p:cNvSpPr>
          <p:nvPr>
            <p:ph type="title" hasCustomPrompt="1"/>
          </p:nvPr>
        </p:nvSpPr>
        <p:spPr>
          <a:xfrm>
            <a:off x="568164" y="400049"/>
            <a:ext cx="11047042" cy="1185045"/>
          </a:xfrm>
        </p:spPr>
        <p:txBody>
          <a:bodyPr lIns="0">
            <a:normAutofit/>
          </a:bodyPr>
          <a:lstStyle>
            <a:lvl1pPr>
              <a:defRPr sz="3600"/>
            </a:lvl1pPr>
          </a:lstStyle>
          <a:p>
            <a:r>
              <a:rPr lang="en-US"/>
              <a:t>Click to add title</a:t>
            </a:r>
          </a:p>
        </p:txBody>
      </p:sp>
      <p:sp>
        <p:nvSpPr>
          <p:cNvPr id="8" name="Table Placeholder 7">
            <a:extLst>
              <a:ext uri="{FF2B5EF4-FFF2-40B4-BE49-F238E27FC236}">
                <a16:creationId xmlns:a16="http://schemas.microsoft.com/office/drawing/2014/main" id="{C06F9AAF-6332-F1FC-4AAC-EF9A6B867C25}"/>
              </a:ext>
            </a:extLst>
          </p:cNvPr>
          <p:cNvSpPr>
            <a:spLocks noGrp="1"/>
          </p:cNvSpPr>
          <p:nvPr>
            <p:ph type="tbl" sz="quarter" idx="10" hasCustomPrompt="1"/>
          </p:nvPr>
        </p:nvSpPr>
        <p:spPr>
          <a:xfrm>
            <a:off x="568324" y="2082801"/>
            <a:ext cx="11055511" cy="3856094"/>
          </a:xfrm>
        </p:spPr>
        <p:txBody>
          <a:bodyPr/>
          <a:lstStyle>
            <a:lvl1pPr>
              <a:defRPr/>
            </a:lvl1pPr>
          </a:lstStyle>
          <a:p>
            <a:r>
              <a:rPr lang="en-US"/>
              <a:t>Click to add table</a:t>
            </a:r>
          </a:p>
        </p:txBody>
      </p:sp>
      <p:cxnSp>
        <p:nvCxnSpPr>
          <p:cNvPr id="2" name="Straight Connector 1">
            <a:extLst>
              <a:ext uri="{FF2B5EF4-FFF2-40B4-BE49-F238E27FC236}">
                <a16:creationId xmlns:a16="http://schemas.microsoft.com/office/drawing/2014/main" id="{09F8C9F9-EE8B-8F0D-2DF6-5E4D272BD01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A24BD84-5B1C-458E-6F04-4D0EB689EFAC}"/>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p>
        </p:txBody>
      </p:sp>
      <p:sp>
        <p:nvSpPr>
          <p:cNvPr id="5" name="Footer Placeholder 6">
            <a:extLst>
              <a:ext uri="{FF2B5EF4-FFF2-40B4-BE49-F238E27FC236}">
                <a16:creationId xmlns:a16="http://schemas.microsoft.com/office/drawing/2014/main" id="{379A34A7-6D50-3F63-9153-F866AF62D8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424B4E-13D0-A782-7ECD-A34870A98410}"/>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51911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a:t>Click to add text</a:t>
            </a:r>
          </a:p>
        </p:txBody>
      </p:sp>
    </p:spTree>
    <p:extLst>
      <p:ext uri="{BB962C8B-B14F-4D97-AF65-F5344CB8AC3E}">
        <p14:creationId xmlns:p14="http://schemas.microsoft.com/office/powerpoint/2010/main" val="25502135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1110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9956175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426115622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8/24/2024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E962D13F-065F-B5B5-D0E6-E5707D370EE8}"/>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E69F4739-7046-0251-2DF1-C6992306440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163D0146-2A52-A1D5-4593-B4C5EB99B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9">
                <a:extLst>
                  <a:ext uri="{FF2B5EF4-FFF2-40B4-BE49-F238E27FC236}">
                    <a16:creationId xmlns:a16="http://schemas.microsoft.com/office/drawing/2014/main" id="{B11D10C2-7B14-DAF3-6BF2-5A8F43E9DA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Line 70">
                <a:extLst>
                  <a:ext uri="{FF2B5EF4-FFF2-40B4-BE49-F238E27FC236}">
                    <a16:creationId xmlns:a16="http://schemas.microsoft.com/office/drawing/2014/main" id="{53E52456-41A7-AC0D-14E1-EBCA46FA03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7">
              <a:extLst>
                <a:ext uri="{FF2B5EF4-FFF2-40B4-BE49-F238E27FC236}">
                  <a16:creationId xmlns:a16="http://schemas.microsoft.com/office/drawing/2014/main" id="{9F721F5B-EC05-CF43-091F-DAF14831D6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4EAA2530-7335-61C7-70D6-747F737F2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49" name="Group 48">
                <a:extLst>
                  <a:ext uri="{FF2B5EF4-FFF2-40B4-BE49-F238E27FC236}">
                    <a16:creationId xmlns:a16="http://schemas.microsoft.com/office/drawing/2014/main" id="{1D6830C5-6699-B51E-C138-387FB43266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6FF4243D-BD79-D045-8F40-6116E0C37D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81">
                  <a:extLst>
                    <a:ext uri="{FF2B5EF4-FFF2-40B4-BE49-F238E27FC236}">
                      <a16:creationId xmlns:a16="http://schemas.microsoft.com/office/drawing/2014/main" id="{E9EC195D-83CA-FFB5-8E57-01F2F88967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134E1E14-0E7D-344A-292A-0FEE2278CC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5F7EE493-E0DB-AB06-7D9D-5AF68F7F06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84">
                  <a:extLst>
                    <a:ext uri="{FF2B5EF4-FFF2-40B4-BE49-F238E27FC236}">
                      <a16:creationId xmlns:a16="http://schemas.microsoft.com/office/drawing/2014/main" id="{5EEA1730-2FFB-87EA-EAD1-B2B5783665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7">
                  <a:extLst>
                    <a:ext uri="{FF2B5EF4-FFF2-40B4-BE49-F238E27FC236}">
                      <a16:creationId xmlns:a16="http://schemas.microsoft.com/office/drawing/2014/main" id="{1E4289FE-15AE-AB80-0279-9FEC059A9B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0">
                  <a:extLst>
                    <a:ext uri="{FF2B5EF4-FFF2-40B4-BE49-F238E27FC236}">
                      <a16:creationId xmlns:a16="http://schemas.microsoft.com/office/drawing/2014/main" id="{25151662-B32C-3EAB-F6C8-76DD978D2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9">
                  <a:extLst>
                    <a:ext uri="{FF2B5EF4-FFF2-40B4-BE49-F238E27FC236}">
                      <a16:creationId xmlns:a16="http://schemas.microsoft.com/office/drawing/2014/main" id="{3C3EE828-B477-B615-CA63-8538BE486D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62">
                  <a:extLst>
                    <a:ext uri="{FF2B5EF4-FFF2-40B4-BE49-F238E27FC236}">
                      <a16:creationId xmlns:a16="http://schemas.microsoft.com/office/drawing/2014/main" id="{7AC7C2E5-ABB8-BBAD-2355-D6D2362E06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5">
                  <a:extLst>
                    <a:ext uri="{FF2B5EF4-FFF2-40B4-BE49-F238E27FC236}">
                      <a16:creationId xmlns:a16="http://schemas.microsoft.com/office/drawing/2014/main" id="{6A22F749-ED2C-4875-608B-E377A5448F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79">
                  <a:extLst>
                    <a:ext uri="{FF2B5EF4-FFF2-40B4-BE49-F238E27FC236}">
                      <a16:creationId xmlns:a16="http://schemas.microsoft.com/office/drawing/2014/main" id="{4771A641-145D-E8E1-A9B2-69823A4D01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2">
                  <a:extLst>
                    <a:ext uri="{FF2B5EF4-FFF2-40B4-BE49-F238E27FC236}">
                      <a16:creationId xmlns:a16="http://schemas.microsoft.com/office/drawing/2014/main" id="{B03F8F37-F2D6-CCBD-20FE-B22B8E4C18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5">
                  <a:extLst>
                    <a:ext uri="{FF2B5EF4-FFF2-40B4-BE49-F238E27FC236}">
                      <a16:creationId xmlns:a16="http://schemas.microsoft.com/office/drawing/2014/main" id="{AF3ABA6C-6FD2-67BB-2670-5BFDD170EC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E9B0D058-B8D1-9353-2199-A74B70392D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78" name="Group 77">
                  <a:extLst>
                    <a:ext uri="{FF2B5EF4-FFF2-40B4-BE49-F238E27FC236}">
                      <a16:creationId xmlns:a16="http://schemas.microsoft.com/office/drawing/2014/main" id="{13A1A6A6-A997-36FF-9BD6-128BD48F102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1DB2A818-4899-91F3-6E29-A6B44792B7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66">
                    <a:extLst>
                      <a:ext uri="{FF2B5EF4-FFF2-40B4-BE49-F238E27FC236}">
                        <a16:creationId xmlns:a16="http://schemas.microsoft.com/office/drawing/2014/main" id="{06FA050E-E57A-A008-4AFC-E0A7BF4B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67">
                    <a:extLst>
                      <a:ext uri="{FF2B5EF4-FFF2-40B4-BE49-F238E27FC236}">
                        <a16:creationId xmlns:a16="http://schemas.microsoft.com/office/drawing/2014/main" id="{1AA4FDAD-E69F-B8CA-3647-41EE49D189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a:extLst>
                      <a:ext uri="{FF2B5EF4-FFF2-40B4-BE49-F238E27FC236}">
                        <a16:creationId xmlns:a16="http://schemas.microsoft.com/office/drawing/2014/main" id="{FA9079B0-05A2-05C9-0B71-62DA834290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3">
                    <a:extLst>
                      <a:ext uri="{FF2B5EF4-FFF2-40B4-BE49-F238E27FC236}">
                        <a16:creationId xmlns:a16="http://schemas.microsoft.com/office/drawing/2014/main" id="{B1A01482-3AC9-3B96-29F0-77E1F45A2B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6">
                    <a:extLst>
                      <a:ext uri="{FF2B5EF4-FFF2-40B4-BE49-F238E27FC236}">
                        <a16:creationId xmlns:a16="http://schemas.microsoft.com/office/drawing/2014/main" id="{18BBAE1C-A0BE-C2D0-0B21-EF53F120FE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9">
                    <a:extLst>
                      <a:ext uri="{FF2B5EF4-FFF2-40B4-BE49-F238E27FC236}">
                        <a16:creationId xmlns:a16="http://schemas.microsoft.com/office/drawing/2014/main" id="{6699894E-9D4E-38B1-7E0F-FD7E8DD87C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a:extLst>
                  <a:ext uri="{FF2B5EF4-FFF2-40B4-BE49-F238E27FC236}">
                    <a16:creationId xmlns:a16="http://schemas.microsoft.com/office/drawing/2014/main" id="{3F7686F1-1A2D-7362-06B5-FFFD3ACB4F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861B3E07-B72D-1FE2-EDEA-17E925D72F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4DFA77FC-64D9-DE58-A28A-66AD9C2B326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FF768D7-8614-439F-50A9-59D51405557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374D642E-1A3B-7563-4C4C-A8886D5903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30">
                    <a:extLst>
                      <a:ext uri="{FF2B5EF4-FFF2-40B4-BE49-F238E27FC236}">
                        <a16:creationId xmlns:a16="http://schemas.microsoft.com/office/drawing/2014/main" id="{BFF8C2B2-E490-A9EE-3883-FA9C8EE2469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D4EBDBA2-C991-DB59-8E58-B4D12A2576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C77A19F7-390A-587C-0735-A199D3DB0C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59" name="Freeform: Shape 58">
                    <a:extLst>
                      <a:ext uri="{FF2B5EF4-FFF2-40B4-BE49-F238E27FC236}">
                        <a16:creationId xmlns:a16="http://schemas.microsoft.com/office/drawing/2014/main" id="{74CC8F53-BFF6-5AA8-554D-A3AFC16E10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1" name="Group 50">
                <a:extLst>
                  <a:ext uri="{FF2B5EF4-FFF2-40B4-BE49-F238E27FC236}">
                    <a16:creationId xmlns:a16="http://schemas.microsoft.com/office/drawing/2014/main" id="{C507FE88-BFE7-3491-C4ED-84BCC713C6A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5E59AEE7-2E00-DD8E-4A64-624BBBF218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4BB12628-726F-E89A-FBAF-334733B975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9">
                    <a:extLst>
                      <a:ext uri="{FF2B5EF4-FFF2-40B4-BE49-F238E27FC236}">
                        <a16:creationId xmlns:a16="http://schemas.microsoft.com/office/drawing/2014/main" id="{A2BE7A39-1897-9A9A-F597-9D75FE4A8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3" name="Line 70">
                  <a:extLst>
                    <a:ext uri="{FF2B5EF4-FFF2-40B4-BE49-F238E27FC236}">
                      <a16:creationId xmlns:a16="http://schemas.microsoft.com/office/drawing/2014/main" id="{7C6C0069-A065-BA31-6BD7-D5AA4499F6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993CD5D7-6B2F-E9B2-9A97-ADB1AB30867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FCB8559C-9482-7A04-AFCA-0EE0336DB9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1" name="Group 10">
                <a:extLst>
                  <a:ext uri="{FF2B5EF4-FFF2-40B4-BE49-F238E27FC236}">
                    <a16:creationId xmlns:a16="http://schemas.microsoft.com/office/drawing/2014/main" id="{B48E5CDD-04A4-0F7F-051B-44C6F6B7FA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423FA6BC-48D6-1095-2002-196438F1D8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1">
                  <a:extLst>
                    <a:ext uri="{FF2B5EF4-FFF2-40B4-BE49-F238E27FC236}">
                      <a16:creationId xmlns:a16="http://schemas.microsoft.com/office/drawing/2014/main" id="{22D39D72-6C9D-0B9E-8A6B-E7C2286B9C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61">
                  <a:extLst>
                    <a:ext uri="{FF2B5EF4-FFF2-40B4-BE49-F238E27FC236}">
                      <a16:creationId xmlns:a16="http://schemas.microsoft.com/office/drawing/2014/main" id="{7683F3FD-E227-C358-C0FD-2FFA3C28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78">
                  <a:extLst>
                    <a:ext uri="{FF2B5EF4-FFF2-40B4-BE49-F238E27FC236}">
                      <a16:creationId xmlns:a16="http://schemas.microsoft.com/office/drawing/2014/main" id="{EC33943E-7F7F-3DD7-3721-BA4866CC6B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84">
                  <a:extLst>
                    <a:ext uri="{FF2B5EF4-FFF2-40B4-BE49-F238E27FC236}">
                      <a16:creationId xmlns:a16="http://schemas.microsoft.com/office/drawing/2014/main" id="{E45C6B72-DCCD-6EB6-132D-0FA67819DB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7">
                  <a:extLst>
                    <a:ext uri="{FF2B5EF4-FFF2-40B4-BE49-F238E27FC236}">
                      <a16:creationId xmlns:a16="http://schemas.microsoft.com/office/drawing/2014/main" id="{168015B7-C961-378D-2DC6-DC765AF0CB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0">
                  <a:extLst>
                    <a:ext uri="{FF2B5EF4-FFF2-40B4-BE49-F238E27FC236}">
                      <a16:creationId xmlns:a16="http://schemas.microsoft.com/office/drawing/2014/main" id="{DF769C9F-2362-9FBD-939F-ABDB7CBB1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59">
                  <a:extLst>
                    <a:ext uri="{FF2B5EF4-FFF2-40B4-BE49-F238E27FC236}">
                      <a16:creationId xmlns:a16="http://schemas.microsoft.com/office/drawing/2014/main" id="{925755D6-AD5C-914E-7A62-145DBD64A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2">
                  <a:extLst>
                    <a:ext uri="{FF2B5EF4-FFF2-40B4-BE49-F238E27FC236}">
                      <a16:creationId xmlns:a16="http://schemas.microsoft.com/office/drawing/2014/main" id="{DFDDF6F8-12EA-25EC-8FC5-8A21B11F3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EBD7A53C-B52C-8CA2-F5BA-686A373E46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79">
                  <a:extLst>
                    <a:ext uri="{FF2B5EF4-FFF2-40B4-BE49-F238E27FC236}">
                      <a16:creationId xmlns:a16="http://schemas.microsoft.com/office/drawing/2014/main" id="{7CA0655A-0AF5-EEE3-ABB0-20D1BED0BD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2">
                  <a:extLst>
                    <a:ext uri="{FF2B5EF4-FFF2-40B4-BE49-F238E27FC236}">
                      <a16:creationId xmlns:a16="http://schemas.microsoft.com/office/drawing/2014/main" id="{4FD9506A-2D60-7B40-6CF8-F96EE89F92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5">
                  <a:extLst>
                    <a:ext uri="{FF2B5EF4-FFF2-40B4-BE49-F238E27FC236}">
                      <a16:creationId xmlns:a16="http://schemas.microsoft.com/office/drawing/2014/main" id="{AB7F3BA7-1A8F-076B-B5E3-818D3298FB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8">
                  <a:extLst>
                    <a:ext uri="{FF2B5EF4-FFF2-40B4-BE49-F238E27FC236}">
                      <a16:creationId xmlns:a16="http://schemas.microsoft.com/office/drawing/2014/main" id="{70B6BB27-AE08-DCF4-FC6C-B0AA459929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0" name="Group 39">
                  <a:extLst>
                    <a:ext uri="{FF2B5EF4-FFF2-40B4-BE49-F238E27FC236}">
                      <a16:creationId xmlns:a16="http://schemas.microsoft.com/office/drawing/2014/main" id="{B8BE40A7-E371-08CD-A28A-03F591E0F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69E67CF8-C6BE-AFC8-E935-47A9B66A1D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66">
                    <a:extLst>
                      <a:ext uri="{FF2B5EF4-FFF2-40B4-BE49-F238E27FC236}">
                        <a16:creationId xmlns:a16="http://schemas.microsoft.com/office/drawing/2014/main" id="{9066B5CD-8B07-C124-814E-E0FCC34219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67">
                    <a:extLst>
                      <a:ext uri="{FF2B5EF4-FFF2-40B4-BE49-F238E27FC236}">
                        <a16:creationId xmlns:a16="http://schemas.microsoft.com/office/drawing/2014/main" id="{15BDA307-0487-F6F8-9712-E7E849479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80">
                    <a:extLst>
                      <a:ext uri="{FF2B5EF4-FFF2-40B4-BE49-F238E27FC236}">
                        <a16:creationId xmlns:a16="http://schemas.microsoft.com/office/drawing/2014/main" id="{FB2D68D3-0B6E-1782-F250-F235EBF13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83">
                    <a:extLst>
                      <a:ext uri="{FF2B5EF4-FFF2-40B4-BE49-F238E27FC236}">
                        <a16:creationId xmlns:a16="http://schemas.microsoft.com/office/drawing/2014/main" id="{0044EBAD-2D73-148B-C869-00D38A213E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86">
                    <a:extLst>
                      <a:ext uri="{FF2B5EF4-FFF2-40B4-BE49-F238E27FC236}">
                        <a16:creationId xmlns:a16="http://schemas.microsoft.com/office/drawing/2014/main" id="{BEA5DF87-0DFD-2540-F7AB-0E6ACB1E32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89">
                    <a:extLst>
                      <a:ext uri="{FF2B5EF4-FFF2-40B4-BE49-F238E27FC236}">
                        <a16:creationId xmlns:a16="http://schemas.microsoft.com/office/drawing/2014/main" id="{916F5E3C-9C75-F588-DE04-69C972C186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2" name="Group 11">
                <a:extLst>
                  <a:ext uri="{FF2B5EF4-FFF2-40B4-BE49-F238E27FC236}">
                    <a16:creationId xmlns:a16="http://schemas.microsoft.com/office/drawing/2014/main" id="{D38DF4F6-2A73-D808-991D-95439C1739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C7A2833E-2ADD-3B71-08FC-6283A81A80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FCDF8FCA-19BF-CFB5-0CCB-3EF2D7CB0A9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73B0C2F-F151-71AB-9ABE-1959C358EA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A44D14B4-5764-EFCE-FBC7-CF2D0B277A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30">
                    <a:extLst>
                      <a:ext uri="{FF2B5EF4-FFF2-40B4-BE49-F238E27FC236}">
                        <a16:creationId xmlns:a16="http://schemas.microsoft.com/office/drawing/2014/main" id="{E3756F0B-F8B3-26EE-2A7F-1C5992122C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1E4DCDD-63E6-2079-6168-1020560A912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1514E1C2-75D7-754B-9F26-F5B9066EFF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1" name="Freeform: Shape 20">
                    <a:extLst>
                      <a:ext uri="{FF2B5EF4-FFF2-40B4-BE49-F238E27FC236}">
                        <a16:creationId xmlns:a16="http://schemas.microsoft.com/office/drawing/2014/main" id="{41804AAA-0E5C-F089-12DB-DA756DBC8F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3" name="Group 12">
                <a:extLst>
                  <a:ext uri="{FF2B5EF4-FFF2-40B4-BE49-F238E27FC236}">
                    <a16:creationId xmlns:a16="http://schemas.microsoft.com/office/drawing/2014/main" id="{32EE8038-D703-128B-70AB-CE60212607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089B8075-A4EE-CE03-6C76-DC97CFABA0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E9606914-44A7-93DD-5097-AC11FE653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AA850AAF-4BA2-57DD-6C9D-C9991F2F2F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5" name="Line 70">
                  <a:extLst>
                    <a:ext uri="{FF2B5EF4-FFF2-40B4-BE49-F238E27FC236}">
                      <a16:creationId xmlns:a16="http://schemas.microsoft.com/office/drawing/2014/main" id="{66085E16-1D45-53C3-E48D-B7202C213A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10421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a:p>
        </p:txBody>
      </p:sp>
    </p:spTree>
    <p:extLst>
      <p:ext uri="{BB962C8B-B14F-4D97-AF65-F5344CB8AC3E}">
        <p14:creationId xmlns:p14="http://schemas.microsoft.com/office/powerpoint/2010/main" val="31201766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74561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81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4153471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672" r:id="rId24"/>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hyperlink" Target="https://www.youtube.com/@Dataplusplusscience" TargetMode="External"/><Relationship Id="rId4" Type="http://schemas.openxmlformats.org/officeDocument/2006/relationships/hyperlink" Target="http://linkedin.com/in/achieversadiq"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www.w3schools.com/python/ref_list_remove.asp" TargetMode="External"/><Relationship Id="rId3" Type="http://schemas.openxmlformats.org/officeDocument/2006/relationships/hyperlink" Target="https://www.w3schools.com/python/ref_list_count.asp" TargetMode="External"/><Relationship Id="rId7" Type="http://schemas.openxmlformats.org/officeDocument/2006/relationships/hyperlink" Target="https://www.w3schools.com/python/ref_list_pop.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list_insert.asp" TargetMode="External"/><Relationship Id="rId5" Type="http://schemas.openxmlformats.org/officeDocument/2006/relationships/hyperlink" Target="https://www.w3schools.com/python/ref_list_index.asp" TargetMode="External"/><Relationship Id="rId4" Type="http://schemas.openxmlformats.org/officeDocument/2006/relationships/hyperlink" Target="https://www.w3schools.com/python/ref_list_extend.asp" TargetMode="External"/><Relationship Id="rId9" Type="http://schemas.openxmlformats.org/officeDocument/2006/relationships/hyperlink" Target="https://www.w3schools.com/python/ref_list_reverse.asp"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w3schools.com/python/ref_list_index.asp" TargetMode="External"/><Relationship Id="rId2" Type="http://schemas.openxmlformats.org/officeDocument/2006/relationships/hyperlink" Target="https://www.w3schools.com/python/ref_list_count.asp" TargetMode="Externa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hyperlink" Target="https://www.w3schools.com/python/ref_dictionary_pop.asp" TargetMode="External"/><Relationship Id="rId3" Type="http://schemas.openxmlformats.org/officeDocument/2006/relationships/hyperlink" Target="https://www.w3schools.com/python/ref_dictionary_copy.asp" TargetMode="External"/><Relationship Id="rId7" Type="http://schemas.openxmlformats.org/officeDocument/2006/relationships/hyperlink" Target="https://www.w3schools.com/python/ref_dictionary_keys.asp" TargetMode="External"/><Relationship Id="rId12" Type="http://schemas.openxmlformats.org/officeDocument/2006/relationships/hyperlink" Target="https://www.w3schools.com/python/ref_dictionary_values.asp" TargetMode="External"/><Relationship Id="rId2" Type="http://schemas.openxmlformats.org/officeDocument/2006/relationships/hyperlink" Target="https://www.w3schools.com/python/ref_dictionary_clear.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dictionary_items.asp" TargetMode="External"/><Relationship Id="rId11" Type="http://schemas.openxmlformats.org/officeDocument/2006/relationships/hyperlink" Target="https://www.w3schools.com/python/ref_dictionary_update.asp" TargetMode="External"/><Relationship Id="rId5" Type="http://schemas.openxmlformats.org/officeDocument/2006/relationships/hyperlink" Target="https://www.w3schools.com/python/ref_dictionary_get.asp" TargetMode="External"/><Relationship Id="rId10" Type="http://schemas.openxmlformats.org/officeDocument/2006/relationships/hyperlink" Target="https://www.w3schools.com/python/ref_dictionary_setdefault.asp" TargetMode="External"/><Relationship Id="rId4" Type="http://schemas.openxmlformats.org/officeDocument/2006/relationships/hyperlink" Target="https://www.w3schools.com/python/ref_dictionary_fromkeys.asp" TargetMode="External"/><Relationship Id="rId9" Type="http://schemas.openxmlformats.org/officeDocument/2006/relationships/hyperlink" Target="https://www.w3schools.com/python/ref_dictionary_popitem.asp"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python/ref_dictionary_clear.asp" TargetMode="External"/><Relationship Id="rId2" Type="http://schemas.openxmlformats.org/officeDocument/2006/relationships/hyperlink" Target="https://www.geeksforgeeks.org/python-lists/" TargetMode="External"/><Relationship Id="rId1" Type="http://schemas.openxmlformats.org/officeDocument/2006/relationships/slideLayout" Target="../slideLayouts/slideLayout17.xml"/><Relationship Id="rId4" Type="http://schemas.openxmlformats.org/officeDocument/2006/relationships/hyperlink" Target="https://www.w3schools.com/python/ref_dictionary_pop.as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set-theory/?ref=lbp" TargetMode="External"/><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8" Type="http://schemas.openxmlformats.org/officeDocument/2006/relationships/hyperlink" Target="https://www.geeksforgeeks.org/python-break-statement/" TargetMode="External"/><Relationship Id="rId13" Type="http://schemas.openxmlformats.org/officeDocument/2006/relationships/hyperlink" Target="https://www.geeksforgeeks.org/python-continue-statement/" TargetMode="External"/><Relationship Id="rId3" Type="http://schemas.openxmlformats.org/officeDocument/2006/relationships/hyperlink" Target="https://www.geeksforgeeks.org/python-as-keyword/" TargetMode="External"/><Relationship Id="rId7" Type="http://schemas.openxmlformats.org/officeDocument/2006/relationships/hyperlink" Target="https://www.geeksforgeeks.org/python-for-loops/" TargetMode="External"/><Relationship Id="rId12" Type="http://schemas.openxmlformats.org/officeDocument/2006/relationships/hyperlink" Target="https://www.geeksforgeeks.org/python-raise-keyword/" TargetMode="External"/><Relationship Id="rId2" Type="http://schemas.openxmlformats.org/officeDocument/2006/relationships/hyperlink" Target="https://www.geeksforgeeks.org/python-nonlocal-keyword/" TargetMode="External"/><Relationship Id="rId1" Type="http://schemas.openxmlformats.org/officeDocument/2006/relationships/slideLayout" Target="../slideLayouts/slideLayout17.xml"/><Relationship Id="rId6" Type="http://schemas.openxmlformats.org/officeDocument/2006/relationships/hyperlink" Target="https://www.geeksforgeeks.org/python-assert-keyword/" TargetMode="External"/><Relationship Id="rId11" Type="http://schemas.openxmlformats.org/officeDocument/2006/relationships/hyperlink" Target="https://www.geeksforgeeks.org/global-keyword-in-python/" TargetMode="External"/><Relationship Id="rId5" Type="http://schemas.openxmlformats.org/officeDocument/2006/relationships/hyperlink" Target="https://www.geeksforgeeks.org/python-not-keyword/" TargetMode="External"/><Relationship Id="rId10" Type="http://schemas.openxmlformats.org/officeDocument/2006/relationships/hyperlink" Target="https://www.geeksforgeeks.org/python-classes-and-objects/" TargetMode="External"/><Relationship Id="rId4" Type="http://schemas.openxmlformats.org/officeDocument/2006/relationships/hyperlink" Target="https://www.geeksforgeeks.org/finally-keyword-in-python/" TargetMode="External"/><Relationship Id="rId9" Type="http://schemas.openxmlformats.org/officeDocument/2006/relationships/hyperlink" Target="https://www.geeksforgeeks.org/python-pass-statement/" TargetMode="External"/><Relationship Id="rId14" Type="http://schemas.openxmlformats.org/officeDocument/2006/relationships/hyperlink" Target="https://www.geeksforgeeks.org/python-return-statement/"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geeksforgeeks.org/python-while-loop/" TargetMode="External"/><Relationship Id="rId3" Type="http://schemas.openxmlformats.org/officeDocument/2006/relationships/hyperlink" Target="https://www.geeksforgeeks.org/import-module-python/" TargetMode="External"/><Relationship Id="rId7" Type="http://schemas.openxmlformats.org/officeDocument/2006/relationships/hyperlink" Target="https://www.geeksforgeeks.org/python-in-keyword/" TargetMode="External"/><Relationship Id="rId12" Type="http://schemas.openxmlformats.org/officeDocument/2006/relationships/hyperlink" Target="https://www.geeksforgeeks.org/python-yield-keyword/" TargetMode="External"/><Relationship Id="rId2" Type="http://schemas.openxmlformats.org/officeDocument/2006/relationships/hyperlink" Target="https://www.geeksforgeeks.org/python-def-keyword/" TargetMode="External"/><Relationship Id="rId1" Type="http://schemas.openxmlformats.org/officeDocument/2006/relationships/slideLayout" Target="../slideLayouts/slideLayout17.xml"/><Relationship Id="rId6" Type="http://schemas.openxmlformats.org/officeDocument/2006/relationships/hyperlink" Target="https://www.geeksforgeeks.org/python-try-except/" TargetMode="External"/><Relationship Id="rId11" Type="http://schemas.openxmlformats.org/officeDocument/2006/relationships/hyperlink" Target="https://www.geeksforgeeks.org/python-none-keyword/" TargetMode="External"/><Relationship Id="rId5" Type="http://schemas.openxmlformats.org/officeDocument/2006/relationships/hyperlink" Target="https://www.geeksforgeeks.org/is-keyword-in-python/" TargetMode="External"/><Relationship Id="rId10" Type="http://schemas.openxmlformats.org/officeDocument/2006/relationships/hyperlink" Target="https://www.geeksforgeeks.org/with-statement-in-python/" TargetMode="External"/><Relationship Id="rId4" Type="http://schemas.openxmlformats.org/officeDocument/2006/relationships/hyperlink" Target="https://www.geeksforgeeks.org/python-del-to-delete-objects/" TargetMode="External"/><Relationship Id="rId9" Type="http://schemas.openxmlformats.org/officeDocument/2006/relationships/hyperlink" Target="https://www.geeksforgeeks.org/python-lambda/"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geeksforgeeks.org/relational-operators-in-python/" TargetMode="External"/><Relationship Id="rId7" Type="http://schemas.openxmlformats.org/officeDocument/2006/relationships/hyperlink" Target="https://www.geeksforgeeks.org/python-membership-identity-operators-not-not/" TargetMode="External"/><Relationship Id="rId2" Type="http://schemas.openxmlformats.org/officeDocument/2006/relationships/hyperlink" Target="https://www.geeksforgeeks.org/python-arithmetic-operators/" TargetMode="External"/><Relationship Id="rId1" Type="http://schemas.openxmlformats.org/officeDocument/2006/relationships/slideLayout" Target="../slideLayouts/slideLayout17.xml"/><Relationship Id="rId6" Type="http://schemas.openxmlformats.org/officeDocument/2006/relationships/hyperlink" Target="https://www.geeksforgeeks.org/assignment-operators-in-python/" TargetMode="External"/><Relationship Id="rId5" Type="http://schemas.openxmlformats.org/officeDocument/2006/relationships/hyperlink" Target="https://www.geeksforgeeks.org/python-bitwise-operators/" TargetMode="External"/><Relationship Id="rId4" Type="http://schemas.openxmlformats.org/officeDocument/2006/relationships/hyperlink" Target="https://www.geeksforgeeks.org/python-logical-operators-with-examples-improvement-neede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hyperlink" Target="https://www.programiz.com/python-programming/list" TargetMode="External"/><Relationship Id="rId2" Type="http://schemas.openxmlformats.org/officeDocument/2006/relationships/hyperlink" Target="https://www.programiz.com/python-programming/operators" TargetMode="External"/><Relationship Id="rId1" Type="http://schemas.openxmlformats.org/officeDocument/2006/relationships/slideLayout" Target="../slideLayouts/slideLayout17.xml"/><Relationship Id="rId4" Type="http://schemas.openxmlformats.org/officeDocument/2006/relationships/hyperlink" Target="https://www.programiz.com/python-programming/strin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hyperlink" Target="https://www.geeksforgeeks.org/python-any-function/" TargetMode="External"/><Relationship Id="rId2" Type="http://schemas.openxmlformats.org/officeDocument/2006/relationships/hyperlink" Target="https://www.geeksforgeeks.org/ternary-operator-in-python/" TargetMode="External"/><Relationship Id="rId1" Type="http://schemas.openxmlformats.org/officeDocument/2006/relationships/slideLayout" Target="../slideLayouts/slideLayout17.xml"/><Relationship Id="rId4" Type="http://schemas.openxmlformats.org/officeDocument/2006/relationships/hyperlink" Target="https://www.geeksforgeeks.org/python-all-function/"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geeksforgeeks.org/g-fact-40-foreach-in-c-and-java/" TargetMode="External"/><Relationship Id="rId3" Type="http://schemas.openxmlformats.org/officeDocument/2006/relationships/hyperlink" Target="https://www.geeksforgeeks.org/python-while-loop/" TargetMode="External"/><Relationship Id="rId7" Type="http://schemas.openxmlformats.org/officeDocument/2006/relationships/hyperlink" Target="https://www.geeksforgeeks.org/python-arrays/"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17.xml"/><Relationship Id="rId6" Type="http://schemas.openxmlformats.org/officeDocument/2006/relationships/hyperlink" Target="https://www.geeksforgeeks.org/python-string/" TargetMode="External"/><Relationship Id="rId5" Type="http://schemas.openxmlformats.org/officeDocument/2006/relationships/hyperlink" Target="https://www.geeksforgeeks.org/python-lists/" TargetMode="External"/><Relationship Id="rId4" Type="http://schemas.openxmlformats.org/officeDocument/2006/relationships/hyperlink" Target="https://www.geeksforgeeks.org/python-for-loop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python-break-statement/" TargetMode="External"/><Relationship Id="rId2" Type="http://schemas.openxmlformats.org/officeDocument/2006/relationships/hyperlink" Target="https://www.geeksforgeeks.org/python-continue-statement/" TargetMode="External"/><Relationship Id="rId1" Type="http://schemas.openxmlformats.org/officeDocument/2006/relationships/slideLayout" Target="../slideLayouts/slideLayout17.xml"/><Relationship Id="rId4" Type="http://schemas.openxmlformats.org/officeDocument/2006/relationships/hyperlink" Target="https://www.geeksforgeeks.org/python-pass-statement/"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8" Type="http://schemas.openxmlformats.org/officeDocument/2006/relationships/hyperlink" Target="https://www.w3schools.com/python/ref_func_bytearray.asp" TargetMode="External"/><Relationship Id="rId13" Type="http://schemas.openxmlformats.org/officeDocument/2006/relationships/hyperlink" Target="https://www.w3schools.com/python/ref_func_complex.asp" TargetMode="External"/><Relationship Id="rId3" Type="http://schemas.openxmlformats.org/officeDocument/2006/relationships/hyperlink" Target="https://www.w3schools.com/python/ref_func_all.asp" TargetMode="External"/><Relationship Id="rId7" Type="http://schemas.openxmlformats.org/officeDocument/2006/relationships/hyperlink" Target="https://www.w3schools.com/python/ref_func_bool.asp" TargetMode="External"/><Relationship Id="rId12" Type="http://schemas.openxmlformats.org/officeDocument/2006/relationships/hyperlink" Target="https://www.w3schools.com/python/ref_func_compile.asp" TargetMode="External"/><Relationship Id="rId2" Type="http://schemas.openxmlformats.org/officeDocument/2006/relationships/hyperlink" Target="https://www.w3schools.com/python/ref_func_abs.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bin.asp" TargetMode="External"/><Relationship Id="rId11" Type="http://schemas.openxmlformats.org/officeDocument/2006/relationships/hyperlink" Target="https://www.w3schools.com/python/ref_func_chr.asp" TargetMode="External"/><Relationship Id="rId5" Type="http://schemas.openxmlformats.org/officeDocument/2006/relationships/hyperlink" Target="https://www.w3schools.com/python/ref_func_ascii.asp" TargetMode="External"/><Relationship Id="rId10" Type="http://schemas.openxmlformats.org/officeDocument/2006/relationships/hyperlink" Target="https://www.w3schools.com/python/ref_func_callable.asp" TargetMode="External"/><Relationship Id="rId4" Type="http://schemas.openxmlformats.org/officeDocument/2006/relationships/hyperlink" Target="https://www.w3schools.com/python/ref_func_any.asp" TargetMode="External"/><Relationship Id="rId9" Type="http://schemas.openxmlformats.org/officeDocument/2006/relationships/hyperlink" Target="https://www.w3schools.com/python/ref_func_bytes.asp" TargetMode="External"/><Relationship Id="rId14" Type="http://schemas.openxmlformats.org/officeDocument/2006/relationships/hyperlink" Target="https://www.w3schools.com/python/ref_func_delattr.asp"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www.w3schools.com/python/ref_func_filter.asp" TargetMode="External"/><Relationship Id="rId13" Type="http://schemas.openxmlformats.org/officeDocument/2006/relationships/hyperlink" Target="https://www.w3schools.com/python/ref_func_globals.asp" TargetMode="External"/><Relationship Id="rId3" Type="http://schemas.openxmlformats.org/officeDocument/2006/relationships/hyperlink" Target="https://www.w3schools.com/python/ref_func_dir.asp" TargetMode="External"/><Relationship Id="rId7" Type="http://schemas.openxmlformats.org/officeDocument/2006/relationships/hyperlink" Target="https://www.w3schools.com/python/ref_func_exec.asp" TargetMode="External"/><Relationship Id="rId12" Type="http://schemas.openxmlformats.org/officeDocument/2006/relationships/hyperlink" Target="https://www.w3schools.com/python/ref_func_getattr.asp" TargetMode="External"/><Relationship Id="rId2" Type="http://schemas.openxmlformats.org/officeDocument/2006/relationships/hyperlink" Target="https://www.w3schools.com/python/ref_func_dict.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eval.asp" TargetMode="External"/><Relationship Id="rId11" Type="http://schemas.openxmlformats.org/officeDocument/2006/relationships/hyperlink" Target="https://www.w3schools.com/python/ref_func_frozenset.asp" TargetMode="External"/><Relationship Id="rId5" Type="http://schemas.openxmlformats.org/officeDocument/2006/relationships/hyperlink" Target="https://www.w3schools.com/python/ref_func_enumerate.asp" TargetMode="External"/><Relationship Id="rId10" Type="http://schemas.openxmlformats.org/officeDocument/2006/relationships/hyperlink" Target="https://www.w3schools.com/python/ref_func_format.asp" TargetMode="External"/><Relationship Id="rId4" Type="http://schemas.openxmlformats.org/officeDocument/2006/relationships/hyperlink" Target="https://www.w3schools.com/python/ref_func_divmod.asp" TargetMode="External"/><Relationship Id="rId9" Type="http://schemas.openxmlformats.org/officeDocument/2006/relationships/hyperlink" Target="https://www.w3schools.com/python/ref_func_float.asp" TargetMode="External"/><Relationship Id="rId14" Type="http://schemas.openxmlformats.org/officeDocument/2006/relationships/hyperlink" Target="https://www.w3schools.com/python/ref_func_hasattr.asp"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www.w3schools.com/python/ref_func_iter.asp" TargetMode="External"/><Relationship Id="rId13" Type="http://schemas.openxmlformats.org/officeDocument/2006/relationships/hyperlink" Target="https://www.w3schools.com/python/ref_func_max.asp" TargetMode="External"/><Relationship Id="rId3" Type="http://schemas.openxmlformats.org/officeDocument/2006/relationships/hyperlink" Target="https://www.w3schools.com/python/ref_func_id.asp" TargetMode="External"/><Relationship Id="rId7" Type="http://schemas.openxmlformats.org/officeDocument/2006/relationships/hyperlink" Target="https://www.w3schools.com/python/ref_func_issubclass.asp" TargetMode="External"/><Relationship Id="rId12" Type="http://schemas.openxmlformats.org/officeDocument/2006/relationships/hyperlink" Target="https://www.w3schools.com/python/ref_func_map.asp" TargetMode="External"/><Relationship Id="rId2" Type="http://schemas.openxmlformats.org/officeDocument/2006/relationships/hyperlink" Target="https://www.w3schools.com/python/ref_func_hex.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isinstance.asp" TargetMode="External"/><Relationship Id="rId11" Type="http://schemas.openxmlformats.org/officeDocument/2006/relationships/hyperlink" Target="https://www.w3schools.com/python/ref_func_locals.asp" TargetMode="External"/><Relationship Id="rId5" Type="http://schemas.openxmlformats.org/officeDocument/2006/relationships/hyperlink" Target="https://www.w3schools.com/python/ref_func_int.asp" TargetMode="External"/><Relationship Id="rId15" Type="http://schemas.openxmlformats.org/officeDocument/2006/relationships/hyperlink" Target="https://www.w3schools.com/python/ref_func_min.asp" TargetMode="External"/><Relationship Id="rId10" Type="http://schemas.openxmlformats.org/officeDocument/2006/relationships/hyperlink" Target="https://www.w3schools.com/python/ref_func_list.asp" TargetMode="External"/><Relationship Id="rId4" Type="http://schemas.openxmlformats.org/officeDocument/2006/relationships/hyperlink" Target="https://www.w3schools.com/python/ref_func_input.asp" TargetMode="External"/><Relationship Id="rId9" Type="http://schemas.openxmlformats.org/officeDocument/2006/relationships/hyperlink" Target="https://www.w3schools.com/python/ref_func_len.asp" TargetMode="External"/><Relationship Id="rId14" Type="http://schemas.openxmlformats.org/officeDocument/2006/relationships/hyperlink" Target="https://www.w3schools.com/python/ref_func_memoryview.asp"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w3schools.com/python/ref_func_print.asp" TargetMode="External"/><Relationship Id="rId13" Type="http://schemas.openxmlformats.org/officeDocument/2006/relationships/hyperlink" Target="https://www.w3schools.com/python/ref_func_setattr.asp" TargetMode="External"/><Relationship Id="rId3" Type="http://schemas.openxmlformats.org/officeDocument/2006/relationships/hyperlink" Target="https://www.w3schools.com/python/ref_func_object.asp" TargetMode="External"/><Relationship Id="rId7" Type="http://schemas.openxmlformats.org/officeDocument/2006/relationships/hyperlink" Target="https://www.w3schools.com/python/ref_func_pow.asp" TargetMode="External"/><Relationship Id="rId12" Type="http://schemas.openxmlformats.org/officeDocument/2006/relationships/hyperlink" Target="https://www.w3schools.com/python/ref_func_set.asp" TargetMode="External"/><Relationship Id="rId2" Type="http://schemas.openxmlformats.org/officeDocument/2006/relationships/hyperlink" Target="https://www.w3schools.com/python/ref_func_next.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ord.asp" TargetMode="External"/><Relationship Id="rId11" Type="http://schemas.openxmlformats.org/officeDocument/2006/relationships/hyperlink" Target="https://www.w3schools.com/python/ref_func_round.asp" TargetMode="External"/><Relationship Id="rId5" Type="http://schemas.openxmlformats.org/officeDocument/2006/relationships/hyperlink" Target="https://www.w3schools.com/python/ref_func_open.asp" TargetMode="External"/><Relationship Id="rId10" Type="http://schemas.openxmlformats.org/officeDocument/2006/relationships/hyperlink" Target="https://www.w3schools.com/python/ref_func_reversed.asp" TargetMode="External"/><Relationship Id="rId4" Type="http://schemas.openxmlformats.org/officeDocument/2006/relationships/hyperlink" Target="https://www.w3schools.com/python/ref_func_oct.asp" TargetMode="External"/><Relationship Id="rId9" Type="http://schemas.openxmlformats.org/officeDocument/2006/relationships/hyperlink" Target="https://www.w3schools.com/python/ref_func_range.asp" TargetMode="External"/></Relationships>
</file>

<file path=ppt/slides/_rels/slide36.xml.rels><?xml version="1.0" encoding="UTF-8" standalone="yes"?>
<Relationships xmlns="http://schemas.openxmlformats.org/package/2006/relationships"><Relationship Id="rId8" Type="http://schemas.openxmlformats.org/officeDocument/2006/relationships/hyperlink" Target="https://www.w3schools.com/python/ref_func_type.asp" TargetMode="External"/><Relationship Id="rId3" Type="http://schemas.openxmlformats.org/officeDocument/2006/relationships/hyperlink" Target="https://www.w3schools.com/python/ref_func_sorted.asp" TargetMode="External"/><Relationship Id="rId7" Type="http://schemas.openxmlformats.org/officeDocument/2006/relationships/hyperlink" Target="https://www.w3schools.com/python/ref_func_tuple.asp" TargetMode="External"/><Relationship Id="rId2" Type="http://schemas.openxmlformats.org/officeDocument/2006/relationships/hyperlink" Target="https://www.w3schools.com/python/ref_func_slice.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unc_super.asp" TargetMode="External"/><Relationship Id="rId5" Type="http://schemas.openxmlformats.org/officeDocument/2006/relationships/hyperlink" Target="https://www.w3schools.com/python/ref_func_sum.asp" TargetMode="External"/><Relationship Id="rId10" Type="http://schemas.openxmlformats.org/officeDocument/2006/relationships/hyperlink" Target="https://www.w3schools.com/python/ref_func_zip.asp" TargetMode="External"/><Relationship Id="rId4" Type="http://schemas.openxmlformats.org/officeDocument/2006/relationships/hyperlink" Target="https://www.w3schools.com/python/ref_func_str.asp" TargetMode="External"/><Relationship Id="rId9" Type="http://schemas.openxmlformats.org/officeDocument/2006/relationships/hyperlink" Target="https://www.w3schools.com/python/ref_func_vars.asp"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docs.python.org/3/library/collections.html#collections.OrderedDict" TargetMode="External"/><Relationship Id="rId3" Type="http://schemas.openxmlformats.org/officeDocument/2006/relationships/hyperlink" Target="https://www.geeksforgeeks.org/python-list/" TargetMode="External"/><Relationship Id="rId7" Type="http://schemas.openxmlformats.org/officeDocument/2006/relationships/hyperlink" Target="https://docs.python.org/3/library/collections.html#collections.namedtuple" TargetMode="External"/><Relationship Id="rId2" Type="http://schemas.openxmlformats.org/officeDocument/2006/relationships/hyperlink" Target="https://www.geeksforgeeks.org/python-tuples/" TargetMode="External"/><Relationship Id="rId1" Type="http://schemas.openxmlformats.org/officeDocument/2006/relationships/slideLayout" Target="../slideLayouts/slideLayout17.xml"/><Relationship Id="rId6" Type="http://schemas.openxmlformats.org/officeDocument/2006/relationships/hyperlink" Target="https://docs.python.org/3/library/collections.html#collections.defaultdict" TargetMode="External"/><Relationship Id="rId5" Type="http://schemas.openxmlformats.org/officeDocument/2006/relationships/hyperlink" Target="https://docs.python.org/3/library/collections.html#collections.deque" TargetMode="External"/><Relationship Id="rId10" Type="http://schemas.openxmlformats.org/officeDocument/2006/relationships/hyperlink" Target="https://docs.python.org/3/library/collections.html#collections.ChainMap" TargetMode="External"/><Relationship Id="rId4" Type="http://schemas.openxmlformats.org/officeDocument/2006/relationships/hyperlink" Target="https://www.geeksforgeeks.org/python-dictionary/" TargetMode="External"/><Relationship Id="rId9" Type="http://schemas.openxmlformats.org/officeDocument/2006/relationships/hyperlink" Target="https://docs.python.org/3/library/collections.html#collections.Counter"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www.geeksforgeeks.org/counters-in-python-set-1/" TargetMode="Externa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ordereddict-in-python/" TargetMode="External"/><Relationship Id="rId2" Type="http://schemas.openxmlformats.org/officeDocument/2006/relationships/hyperlink" Target="https://www.geeksforgeeks.org/namedtuple-in-python/" TargetMode="Externa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hyperlink" Target="https://www.programiz.com/python-programming/variables-constants-literals" TargetMode="Externa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hyperlink" Target="https://www.programiz.com/python-programming/function" TargetMode="External"/><Relationship Id="rId2" Type="http://schemas.openxmlformats.org/officeDocument/2006/relationships/hyperlink" Target="https://www.programiz.com/python-programming/variables-constants-literals" TargetMode="Externa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hyperlink" Target="https://www.programiz.com/python-programming/keywords-identifier" TargetMode="Externa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hyperlink" Target="https://www.programiz.com/python-programming/variables-constants-literals"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hyperlink" Target="https://www.programiz.com/python-programming/iterator" TargetMode="External"/><Relationship Id="rId2" Type="http://schemas.openxmlformats.org/officeDocument/2006/relationships/hyperlink" Target="https://www.programiz.com/python-programming/function" TargetMode="External"/><Relationship Id="rId1" Type="http://schemas.openxmlformats.org/officeDocument/2006/relationships/slideLayout" Target="../slideLayouts/slideLayout17.xml"/><Relationship Id="rId4" Type="http://schemas.openxmlformats.org/officeDocument/2006/relationships/hyperlink" Target="https://www.programiz.com/python-programming/keywords-identifier"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hyperlink" Target="https://pynative.com/python-instance-methods/" TargetMode="External"/><Relationship Id="rId7" Type="http://schemas.openxmlformats.org/officeDocument/2006/relationships/image" Target="../media/image9.jpeg"/><Relationship Id="rId2" Type="http://schemas.openxmlformats.org/officeDocument/2006/relationships/hyperlink" Target="https://en.wikipedia.org/wiki/Encapsulation_(computer_programming)" TargetMode="External"/><Relationship Id="rId1" Type="http://schemas.openxmlformats.org/officeDocument/2006/relationships/slideLayout" Target="../slideLayouts/slideLayout17.xml"/><Relationship Id="rId6" Type="http://schemas.openxmlformats.org/officeDocument/2006/relationships/image" Target="../media/image8.jpeg"/><Relationship Id="rId5" Type="http://schemas.openxmlformats.org/officeDocument/2006/relationships/hyperlink" Target="https://pynative.com/python-instance-variables/" TargetMode="External"/><Relationship Id="rId4" Type="http://schemas.openxmlformats.org/officeDocument/2006/relationships/hyperlink" Target="https://pynative.com/python-classes-and-objects/" TargetMode="External"/></Relationships>
</file>

<file path=ppt/slides/_rels/slide59.xml.rels><?xml version="1.0" encoding="UTF-8" standalone="yes"?>
<Relationships xmlns="http://schemas.openxmlformats.org/package/2006/relationships"><Relationship Id="rId2" Type="http://schemas.openxmlformats.org/officeDocument/2006/relationships/hyperlink" Target="https://www.programiz.com/python-programming/methods/built-in/open" TargetMode="Externa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hyperlink" Target="mailto:my_email@email.com" TargetMode="Externa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8" Type="http://schemas.openxmlformats.org/officeDocument/2006/relationships/hyperlink" Target="https://www.w3schools.com/python/ref_file_readline.asp" TargetMode="External"/><Relationship Id="rId13" Type="http://schemas.openxmlformats.org/officeDocument/2006/relationships/hyperlink" Target="https://www.w3schools.com/python/ref_file_truncate.asp" TargetMode="External"/><Relationship Id="rId3" Type="http://schemas.openxmlformats.org/officeDocument/2006/relationships/hyperlink" Target="https://www.w3schools.com/python/ref_file_fileno.asp" TargetMode="External"/><Relationship Id="rId7" Type="http://schemas.openxmlformats.org/officeDocument/2006/relationships/hyperlink" Target="https://www.w3schools.com/python/ref_file_readable.asp" TargetMode="External"/><Relationship Id="rId12" Type="http://schemas.openxmlformats.org/officeDocument/2006/relationships/hyperlink" Target="https://www.w3schools.com/python/ref_file_tell.asp" TargetMode="External"/><Relationship Id="rId2" Type="http://schemas.openxmlformats.org/officeDocument/2006/relationships/hyperlink" Target="https://www.w3schools.com/python/ref_file_close.asp" TargetMode="External"/><Relationship Id="rId16" Type="http://schemas.openxmlformats.org/officeDocument/2006/relationships/hyperlink" Target="https://www.w3schools.com/python/ref_file_writelines.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file_read.asp" TargetMode="External"/><Relationship Id="rId11" Type="http://schemas.openxmlformats.org/officeDocument/2006/relationships/hyperlink" Target="https://www.w3schools.com/python/ref_file_seekable.asp" TargetMode="External"/><Relationship Id="rId5" Type="http://schemas.openxmlformats.org/officeDocument/2006/relationships/hyperlink" Target="https://www.w3schools.com/python/ref_file_isatty.asp" TargetMode="External"/><Relationship Id="rId15" Type="http://schemas.openxmlformats.org/officeDocument/2006/relationships/hyperlink" Target="https://www.w3schools.com/python/ref_file_write.asp" TargetMode="External"/><Relationship Id="rId10" Type="http://schemas.openxmlformats.org/officeDocument/2006/relationships/hyperlink" Target="https://www.w3schools.com/python/ref_file_seek.asp" TargetMode="External"/><Relationship Id="rId4" Type="http://schemas.openxmlformats.org/officeDocument/2006/relationships/hyperlink" Target="https://www.w3schools.com/python/ref_file_flush.asp" TargetMode="External"/><Relationship Id="rId9" Type="http://schemas.openxmlformats.org/officeDocument/2006/relationships/hyperlink" Target="https://www.w3schools.com/python/ref_file_readlines.asp" TargetMode="External"/><Relationship Id="rId14" Type="http://schemas.openxmlformats.org/officeDocument/2006/relationships/hyperlink" Target="https://www.w3schools.com/python/ref_file_writable.asp"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8" Type="http://schemas.openxmlformats.org/officeDocument/2006/relationships/hyperlink" Target="https://www.pythontutorial.net/python-regex/python-regex-split/" TargetMode="External"/><Relationship Id="rId3" Type="http://schemas.openxmlformats.org/officeDocument/2006/relationships/hyperlink" Target="https://www.pythontutorial.net/python-regex/python-regex-finditer/" TargetMode="External"/><Relationship Id="rId7" Type="http://schemas.openxmlformats.org/officeDocument/2006/relationships/hyperlink" Target="https://www.pythontutorial.net/python-regex/python-regex-sub/" TargetMode="External"/><Relationship Id="rId2" Type="http://schemas.openxmlformats.org/officeDocument/2006/relationships/hyperlink" Target="https://www.pythontutorial.net/python-regex/python-regex-findall/" TargetMode="External"/><Relationship Id="rId1" Type="http://schemas.openxmlformats.org/officeDocument/2006/relationships/slideLayout" Target="../slideLayouts/slideLayout17.xml"/><Relationship Id="rId6" Type="http://schemas.openxmlformats.org/officeDocument/2006/relationships/hyperlink" Target="https://www.pythontutorial.net/python-regex/python-regex-match/" TargetMode="External"/><Relationship Id="rId5" Type="http://schemas.openxmlformats.org/officeDocument/2006/relationships/hyperlink" Target="https://www.pythontutorial.net/python-regex/python-regex-fullmatch/" TargetMode="External"/><Relationship Id="rId4" Type="http://schemas.openxmlformats.org/officeDocument/2006/relationships/hyperlink" Target="https://www.pythontutorial.net/python-regex/python-regex-search/"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8" Type="http://schemas.openxmlformats.org/officeDocument/2006/relationships/hyperlink" Target="https://docs.python.org/3/library/itertools.html#itertools.combinations_with_replacement" TargetMode="External"/><Relationship Id="rId3" Type="http://schemas.openxmlformats.org/officeDocument/2006/relationships/hyperlink" Target="https://docs.python.org/3/library/itertools.html#itertools.cycle" TargetMode="External"/><Relationship Id="rId7" Type="http://schemas.openxmlformats.org/officeDocument/2006/relationships/hyperlink" Target="https://docs.python.org/3/library/itertools.html#itertools.combinations" TargetMode="External"/><Relationship Id="rId2" Type="http://schemas.openxmlformats.org/officeDocument/2006/relationships/hyperlink" Target="https://docs.python.org/3/library/itertools.html#itertools.count" TargetMode="External"/><Relationship Id="rId1" Type="http://schemas.openxmlformats.org/officeDocument/2006/relationships/slideLayout" Target="../slideLayouts/slideLayout17.xml"/><Relationship Id="rId6" Type="http://schemas.openxmlformats.org/officeDocument/2006/relationships/hyperlink" Target="https://docs.python.org/3/library/itertools.html#itertools.permutations" TargetMode="External"/><Relationship Id="rId5" Type="http://schemas.openxmlformats.org/officeDocument/2006/relationships/hyperlink" Target="https://docs.python.org/3/library/itertools.html#itertools.product" TargetMode="External"/><Relationship Id="rId4" Type="http://schemas.openxmlformats.org/officeDocument/2006/relationships/hyperlink" Target="https://docs.python.org/3/library/itertools.html#itertools.repeat"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docs.python.org/3/library/itertools.html#itertools.filterfalse" TargetMode="External"/><Relationship Id="rId13" Type="http://schemas.openxmlformats.org/officeDocument/2006/relationships/hyperlink" Target="https://docs.python.org/3/library/itertools.html#itertools.takewhile" TargetMode="External"/><Relationship Id="rId3" Type="http://schemas.openxmlformats.org/officeDocument/2006/relationships/hyperlink" Target="https://docs.python.org/3/library/itertools.html#itertools.batched" TargetMode="External"/><Relationship Id="rId7" Type="http://schemas.openxmlformats.org/officeDocument/2006/relationships/hyperlink" Target="https://docs.python.org/3/library/itertools.html#itertools.dropwhile" TargetMode="External"/><Relationship Id="rId12" Type="http://schemas.openxmlformats.org/officeDocument/2006/relationships/hyperlink" Target="https://docs.python.org/3/library/itertools.html#itertools.starmap" TargetMode="External"/><Relationship Id="rId2" Type="http://schemas.openxmlformats.org/officeDocument/2006/relationships/hyperlink" Target="https://docs.python.org/3/library/itertools.html#itertools.accumulate" TargetMode="External"/><Relationship Id="rId16" Type="http://schemas.openxmlformats.org/officeDocument/2006/relationships/hyperlink" Target="https://docs.python.org/3/library/itertools.html" TargetMode="External"/><Relationship Id="rId1" Type="http://schemas.openxmlformats.org/officeDocument/2006/relationships/slideLayout" Target="../slideLayouts/slideLayout17.xml"/><Relationship Id="rId6" Type="http://schemas.openxmlformats.org/officeDocument/2006/relationships/hyperlink" Target="https://docs.python.org/3/library/itertools.html#itertools.compress" TargetMode="External"/><Relationship Id="rId11" Type="http://schemas.openxmlformats.org/officeDocument/2006/relationships/hyperlink" Target="https://docs.python.org/3/library/itertools.html#itertools.pairwise" TargetMode="External"/><Relationship Id="rId5" Type="http://schemas.openxmlformats.org/officeDocument/2006/relationships/hyperlink" Target="https://docs.python.org/3/library/itertools.html#itertools.chain.from_iterable" TargetMode="External"/><Relationship Id="rId15" Type="http://schemas.openxmlformats.org/officeDocument/2006/relationships/hyperlink" Target="https://docs.python.org/3/library/itertools.html#itertools.zip_longest" TargetMode="External"/><Relationship Id="rId10" Type="http://schemas.openxmlformats.org/officeDocument/2006/relationships/hyperlink" Target="https://docs.python.org/3/library/itertools.html#itertools.islice" TargetMode="External"/><Relationship Id="rId4" Type="http://schemas.openxmlformats.org/officeDocument/2006/relationships/hyperlink" Target="https://docs.python.org/3/library/itertools.html#itertools.chain" TargetMode="External"/><Relationship Id="rId9" Type="http://schemas.openxmlformats.org/officeDocument/2006/relationships/hyperlink" Target="https://docs.python.org/3/library/itertools.html#itertools.groupby" TargetMode="External"/><Relationship Id="rId14" Type="http://schemas.openxmlformats.org/officeDocument/2006/relationships/hyperlink" Target="https://docs.python.org/3/library/itertools.html#itertools.te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hyperlink" Target="https://www.w3schools.com/python/ref_string_expandtabs.asp" TargetMode="External"/><Relationship Id="rId13" Type="http://schemas.openxmlformats.org/officeDocument/2006/relationships/hyperlink" Target="https://www.w3schools.com/python/ref_string_isalpha.asp" TargetMode="External"/><Relationship Id="rId3" Type="http://schemas.openxmlformats.org/officeDocument/2006/relationships/hyperlink" Target="https://www.w3schools.com/python/ref_string_casefold.asp" TargetMode="External"/><Relationship Id="rId7" Type="http://schemas.openxmlformats.org/officeDocument/2006/relationships/hyperlink" Target="https://www.w3schools.com/python/ref_string_endswith.asp" TargetMode="External"/><Relationship Id="rId12" Type="http://schemas.openxmlformats.org/officeDocument/2006/relationships/hyperlink" Target="https://www.w3schools.com/python/ref_string_isalnum.asp" TargetMode="External"/><Relationship Id="rId2" Type="http://schemas.openxmlformats.org/officeDocument/2006/relationships/hyperlink" Target="https://www.w3schools.com/python/ref_string_capitalize.asp" TargetMode="External"/><Relationship Id="rId16" Type="http://schemas.openxmlformats.org/officeDocument/2006/relationships/hyperlink" Target="https://www.w3schools.com/python/ref_string_isdigit.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string_encode.asp" TargetMode="External"/><Relationship Id="rId11" Type="http://schemas.openxmlformats.org/officeDocument/2006/relationships/hyperlink" Target="https://www.w3schools.com/python/ref_string_index.asp" TargetMode="External"/><Relationship Id="rId5" Type="http://schemas.openxmlformats.org/officeDocument/2006/relationships/hyperlink" Target="https://www.w3schools.com/python/ref_string_count.asp" TargetMode="External"/><Relationship Id="rId15" Type="http://schemas.openxmlformats.org/officeDocument/2006/relationships/hyperlink" Target="https://www.w3schools.com/python/ref_string_isdecimal.asp" TargetMode="External"/><Relationship Id="rId10" Type="http://schemas.openxmlformats.org/officeDocument/2006/relationships/hyperlink" Target="https://www.w3schools.com/python/ref_string_format.asp" TargetMode="External"/><Relationship Id="rId4" Type="http://schemas.openxmlformats.org/officeDocument/2006/relationships/hyperlink" Target="https://www.w3schools.com/python/ref_string_center.asp" TargetMode="External"/><Relationship Id="rId9" Type="http://schemas.openxmlformats.org/officeDocument/2006/relationships/hyperlink" Target="https://www.w3schools.com/python/ref_string_find.asp" TargetMode="External"/><Relationship Id="rId14" Type="http://schemas.openxmlformats.org/officeDocument/2006/relationships/hyperlink" Target="https://www.w3schools.com/python/ref_string_isascii.asp"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8" Type="http://schemas.openxmlformats.org/officeDocument/2006/relationships/hyperlink" Target="https://www.w3schools.com/python/ref_string_isupper.asp" TargetMode="External"/><Relationship Id="rId13" Type="http://schemas.openxmlformats.org/officeDocument/2006/relationships/hyperlink" Target="https://www.w3schools.com/python/ref_string_maketrans.asp" TargetMode="External"/><Relationship Id="rId3" Type="http://schemas.openxmlformats.org/officeDocument/2006/relationships/hyperlink" Target="https://www.w3schools.com/python/ref_string_islower.asp" TargetMode="External"/><Relationship Id="rId7" Type="http://schemas.openxmlformats.org/officeDocument/2006/relationships/hyperlink" Target="https://www.w3schools.com/python/ref_string_istitle.asp" TargetMode="External"/><Relationship Id="rId12" Type="http://schemas.openxmlformats.org/officeDocument/2006/relationships/hyperlink" Target="https://www.w3schools.com/python/ref_string_lstrip.asp" TargetMode="External"/><Relationship Id="rId17" Type="http://schemas.openxmlformats.org/officeDocument/2006/relationships/hyperlink" Target="https://www.w3schools.com/python/ref_string_rindex.asp" TargetMode="External"/><Relationship Id="rId2" Type="http://schemas.openxmlformats.org/officeDocument/2006/relationships/hyperlink" Target="https://www.w3schools.com/python/ref_string_isidentifier.asp" TargetMode="External"/><Relationship Id="rId16" Type="http://schemas.openxmlformats.org/officeDocument/2006/relationships/hyperlink" Target="https://www.w3schools.com/python/ref_string_rfind.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string_isspace.asp" TargetMode="External"/><Relationship Id="rId11" Type="http://schemas.openxmlformats.org/officeDocument/2006/relationships/hyperlink" Target="https://www.w3schools.com/python/ref_string_lower.asp" TargetMode="External"/><Relationship Id="rId5" Type="http://schemas.openxmlformats.org/officeDocument/2006/relationships/hyperlink" Target="https://www.w3schools.com/python/ref_string_isprintable.asp" TargetMode="External"/><Relationship Id="rId15" Type="http://schemas.openxmlformats.org/officeDocument/2006/relationships/hyperlink" Target="https://www.w3schools.com/python/ref_string_replace.asp" TargetMode="External"/><Relationship Id="rId10" Type="http://schemas.openxmlformats.org/officeDocument/2006/relationships/hyperlink" Target="https://www.w3schools.com/python/ref_string_ljust.asp" TargetMode="External"/><Relationship Id="rId4" Type="http://schemas.openxmlformats.org/officeDocument/2006/relationships/hyperlink" Target="https://www.w3schools.com/python/ref_string_isnumeric.asp" TargetMode="External"/><Relationship Id="rId9" Type="http://schemas.openxmlformats.org/officeDocument/2006/relationships/hyperlink" Target="https://www.w3schools.com/python/ref_string_join.asp" TargetMode="External"/><Relationship Id="rId14" Type="http://schemas.openxmlformats.org/officeDocument/2006/relationships/hyperlink" Target="https://www.w3schools.com/python/ref_string_partition.asp"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w3schools.com/python/ref_string_startswith.asp" TargetMode="External"/><Relationship Id="rId13" Type="http://schemas.openxmlformats.org/officeDocument/2006/relationships/hyperlink" Target="https://www.w3schools.com/python/ref_string_upper.asp" TargetMode="External"/><Relationship Id="rId3" Type="http://schemas.openxmlformats.org/officeDocument/2006/relationships/hyperlink" Target="https://www.w3schools.com/python/ref_string_rpartition.asp" TargetMode="External"/><Relationship Id="rId7" Type="http://schemas.openxmlformats.org/officeDocument/2006/relationships/hyperlink" Target="https://www.w3schools.com/python/ref_string_splitlines.asp" TargetMode="External"/><Relationship Id="rId12" Type="http://schemas.openxmlformats.org/officeDocument/2006/relationships/hyperlink" Target="https://www.w3schools.com/python/ref_string_translate.asp" TargetMode="External"/><Relationship Id="rId2" Type="http://schemas.openxmlformats.org/officeDocument/2006/relationships/hyperlink" Target="https://www.w3schools.com/python/ref_string_rjust.asp" TargetMode="External"/><Relationship Id="rId1" Type="http://schemas.openxmlformats.org/officeDocument/2006/relationships/slideLayout" Target="../slideLayouts/slideLayout17.xml"/><Relationship Id="rId6" Type="http://schemas.openxmlformats.org/officeDocument/2006/relationships/hyperlink" Target="https://www.w3schools.com/python/ref_string_split.asp" TargetMode="External"/><Relationship Id="rId11" Type="http://schemas.openxmlformats.org/officeDocument/2006/relationships/hyperlink" Target="https://www.w3schools.com/python/ref_string_title.asp" TargetMode="External"/><Relationship Id="rId5" Type="http://schemas.openxmlformats.org/officeDocument/2006/relationships/hyperlink" Target="https://www.w3schools.com/python/ref_string_rstrip.asp" TargetMode="External"/><Relationship Id="rId10" Type="http://schemas.openxmlformats.org/officeDocument/2006/relationships/hyperlink" Target="https://www.w3schools.com/python/ref_string_swapcase.asp" TargetMode="External"/><Relationship Id="rId4" Type="http://schemas.openxmlformats.org/officeDocument/2006/relationships/hyperlink" Target="https://www.w3schools.com/python/ref_string_rsplit.asp" TargetMode="External"/><Relationship Id="rId9" Type="http://schemas.openxmlformats.org/officeDocument/2006/relationships/hyperlink" Target="https://www.w3schools.com/python/ref_string_strip.asp" TargetMode="External"/><Relationship Id="rId14" Type="http://schemas.openxmlformats.org/officeDocument/2006/relationships/hyperlink" Target="https://www.w3schools.com/python/ref_string_zfill.as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t="-15000" b="-15000"/>
          </a:stretch>
        </a:blip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 name="Group 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useBgFill="1">
        <p:nvSpPr>
          <p:cNvPr id="15" name="Rectangle 14">
            <a:extLst>
              <a:ext uri="{FF2B5EF4-FFF2-40B4-BE49-F238E27FC236}">
                <a16:creationId xmlns:a16="http://schemas.microsoft.com/office/drawing/2014/main" id="{2E61ADD4-967B-4465-8688-0530A73F6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9ED822D-7562-43BC-A300-9D43D8263D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9286248" y="3861832"/>
            <a:ext cx="1785984" cy="2211229"/>
            <a:chOff x="3125006" y="3171595"/>
            <a:chExt cx="1785984" cy="2211229"/>
          </a:xfrm>
        </p:grpSpPr>
        <p:grpSp>
          <p:nvGrpSpPr>
            <p:cNvPr id="18" name="Group 17">
              <a:extLst>
                <a:ext uri="{FF2B5EF4-FFF2-40B4-BE49-F238E27FC236}">
                  <a16:creationId xmlns:a16="http://schemas.microsoft.com/office/drawing/2014/main" id="{F8C91660-E81E-4AAD-B70B-605E5E42221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194AEDB-F6EE-45F1-9F46-64DBFF493E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B1E50E8-4E3B-4B94-8730-E3D19EDA49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26410BD7-35AF-4199-9AC4-98CEC7E5AE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E5036267-609C-410F-9B65-FDD5A224B1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264022BE-FC1A-442A-AECD-D1D3476BC57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BDF8A574-060D-4A44-AA43-D2E14254B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0E512AF-C8D4-473B-A1AC-F44B9478C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cxnSp>
        <p:nvCxnSpPr>
          <p:cNvPr id="27" name="Straight Connector 26">
            <a:extLst>
              <a:ext uri="{FF2B5EF4-FFF2-40B4-BE49-F238E27FC236}">
                <a16:creationId xmlns:a16="http://schemas.microsoft.com/office/drawing/2014/main" id="{52A8EF8A-6DD1-434A-9E4F-EFD86A15E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2B1E1F6-C6B6-B830-A919-8D89ADE6C0CB}"/>
              </a:ext>
            </a:extLst>
          </p:cNvPr>
          <p:cNvSpPr txBox="1"/>
          <p:nvPr/>
        </p:nvSpPr>
        <p:spPr>
          <a:xfrm>
            <a:off x="407112" y="1703935"/>
            <a:ext cx="1105005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rgbClr val="FF0000"/>
                </a:solidFill>
                <a:latin typeface="Segoe UI"/>
                <a:cs typeface="Segoe UI"/>
              </a:rPr>
              <a:t>Python for Data Science</a:t>
            </a:r>
            <a:endParaRPr lang="en-US" dirty="0">
              <a:solidFill>
                <a:srgbClr val="FF0000"/>
              </a:solidFill>
            </a:endParaRPr>
          </a:p>
          <a:p>
            <a:pPr algn="ctr"/>
            <a:endParaRPr lang="en-US" sz="2800" dirty="0">
              <a:latin typeface="Segoe UI"/>
              <a:cs typeface="Segoe UI"/>
            </a:endParaRPr>
          </a:p>
          <a:p>
            <a:pPr algn="ctr"/>
            <a:r>
              <a:rPr lang="en-US" sz="2800" dirty="0">
                <a:latin typeface="Segoe UI"/>
                <a:cs typeface="Segoe UI"/>
              </a:rPr>
              <a:t>Data++Science Tuitions </a:t>
            </a:r>
          </a:p>
          <a:p>
            <a:pPr algn="ctr"/>
            <a:r>
              <a:rPr lang="en-US" sz="2800" dirty="0">
                <a:latin typeface="Segoe UI"/>
                <a:cs typeface="Segoe UI"/>
              </a:rPr>
              <a:t>by Sadiq pasha</a:t>
            </a:r>
          </a:p>
          <a:p>
            <a:pPr algn="ctr"/>
            <a:r>
              <a:rPr lang="en-US" sz="2800" dirty="0">
                <a:latin typeface="Segoe UI"/>
                <a:cs typeface="Segoe UI"/>
                <a:hlinkClick r:id="rId4"/>
              </a:rPr>
              <a:t>http://linkedin.com/in/achieversadiq</a:t>
            </a:r>
            <a:r>
              <a:rPr lang="en-US" sz="2800" dirty="0">
                <a:latin typeface="Segoe UI"/>
                <a:cs typeface="Segoe UI"/>
              </a:rPr>
              <a:t> </a:t>
            </a:r>
          </a:p>
          <a:p>
            <a:pPr algn="ctr"/>
            <a:r>
              <a:rPr lang="en-US" sz="2800" dirty="0">
                <a:latin typeface="Segoe UI"/>
                <a:cs typeface="Segoe UI"/>
              </a:rPr>
              <a:t>Ph: 7892775269</a:t>
            </a:r>
          </a:p>
          <a:p>
            <a:pPr algn="ctr"/>
            <a:r>
              <a:rPr lang="en-US" sz="2800" dirty="0">
                <a:latin typeface="Segoe UI"/>
                <a:cs typeface="Segoe UI"/>
              </a:rPr>
              <a:t>Email: dataplusplusscience@gmail.com</a:t>
            </a:r>
          </a:p>
          <a:p>
            <a:pPr algn="ctr"/>
            <a:endParaRPr lang="en-US" sz="2800" dirty="0">
              <a:latin typeface="Segoe UI"/>
              <a:cs typeface="Segoe UI"/>
            </a:endParaRPr>
          </a:p>
          <a:p>
            <a:pPr algn="ctr"/>
            <a:r>
              <a:rPr lang="en-US" sz="2800" dirty="0" err="1">
                <a:latin typeface="Segoe UI"/>
                <a:cs typeface="Segoe UI"/>
              </a:rPr>
              <a:t>Youtube</a:t>
            </a:r>
            <a:r>
              <a:rPr lang="en-US" sz="2800" dirty="0">
                <a:latin typeface="Segoe UI"/>
                <a:cs typeface="Segoe UI"/>
              </a:rPr>
              <a:t>: </a:t>
            </a:r>
            <a:r>
              <a:rPr lang="en-US" sz="2800" dirty="0">
                <a:ea typeface="+mn-lt"/>
                <a:cs typeface="+mn-lt"/>
                <a:hlinkClick r:id="rId5">
                  <a:extLst>
                    <a:ext uri="{A12FA001-AC4F-418D-AE19-62706E023703}">
                      <ahyp:hlinkClr xmlns:ahyp="http://schemas.microsoft.com/office/drawing/2018/hyperlinkcolor" val="tx"/>
                    </a:ext>
                  </a:extLst>
                </a:hlinkClick>
              </a:rPr>
              <a:t>https://www.youtube.com/@Dataplusplusscience</a:t>
            </a:r>
            <a:r>
              <a:rPr lang="en-US" sz="2800" dirty="0">
                <a:ea typeface="+mn-lt"/>
                <a:cs typeface="+mn-lt"/>
              </a:rPr>
              <a:t>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0608-F518-A3E2-6484-4A32CAA6D0CF}"/>
              </a:ext>
            </a:extLst>
          </p:cNvPr>
          <p:cNvSpPr>
            <a:spLocks noGrp="1"/>
          </p:cNvSpPr>
          <p:nvPr>
            <p:ph type="title"/>
          </p:nvPr>
        </p:nvSpPr>
        <p:spPr>
          <a:xfrm>
            <a:off x="543638" y="157510"/>
            <a:ext cx="3735754" cy="632595"/>
          </a:xfrm>
        </p:spPr>
        <p:txBody>
          <a:bodyPr>
            <a:normAutofit fontScale="90000"/>
          </a:bodyPr>
          <a:lstStyle/>
          <a:p>
            <a:r>
              <a:rPr lang="en-US" dirty="0"/>
              <a:t>Arrays</a:t>
            </a:r>
          </a:p>
        </p:txBody>
      </p:sp>
      <p:graphicFrame>
        <p:nvGraphicFramePr>
          <p:cNvPr id="7" name="Content Placeholder 6">
            <a:extLst>
              <a:ext uri="{FF2B5EF4-FFF2-40B4-BE49-F238E27FC236}">
                <a16:creationId xmlns:a16="http://schemas.microsoft.com/office/drawing/2014/main" id="{4F672CB5-945E-8879-7174-A67D114AA257}"/>
              </a:ext>
            </a:extLst>
          </p:cNvPr>
          <p:cNvGraphicFramePr>
            <a:graphicFrameLocks noGrp="1"/>
          </p:cNvGraphicFramePr>
          <p:nvPr>
            <p:ph sz="half" idx="12"/>
            <p:extLst>
              <p:ext uri="{D42A27DB-BD31-4B8C-83A1-F6EECF244321}">
                <p14:modId xmlns:p14="http://schemas.microsoft.com/office/powerpoint/2010/main" val="868347572"/>
              </p:ext>
            </p:extLst>
          </p:nvPr>
        </p:nvGraphicFramePr>
        <p:xfrm>
          <a:off x="5230368" y="91439"/>
          <a:ext cx="6734752" cy="6679100"/>
        </p:xfrm>
        <a:graphic>
          <a:graphicData uri="http://schemas.openxmlformats.org/drawingml/2006/table">
            <a:tbl>
              <a:tblPr bandRow="1">
                <a:tableStyleId>{0505E3EF-67EA-436B-97B2-0124C06EBD24}</a:tableStyleId>
              </a:tblPr>
              <a:tblGrid>
                <a:gridCol w="1646902">
                  <a:extLst>
                    <a:ext uri="{9D8B030D-6E8A-4147-A177-3AD203B41FA5}">
                      <a16:colId xmlns:a16="http://schemas.microsoft.com/office/drawing/2014/main" val="4254204037"/>
                    </a:ext>
                  </a:extLst>
                </a:gridCol>
                <a:gridCol w="5087850">
                  <a:extLst>
                    <a:ext uri="{9D8B030D-6E8A-4147-A177-3AD203B41FA5}">
                      <a16:colId xmlns:a16="http://schemas.microsoft.com/office/drawing/2014/main" val="1692971523"/>
                    </a:ext>
                  </a:extLst>
                </a:gridCol>
              </a:tblGrid>
              <a:tr h="365049">
                <a:tc>
                  <a:txBody>
                    <a:bodyPr/>
                    <a:lstStyle/>
                    <a:p>
                      <a:pPr algn="l" fontAlgn="t"/>
                      <a:r>
                        <a:rPr lang="en-US" sz="1400" dirty="0">
                          <a:effectLst/>
                        </a:rPr>
                        <a:t>Method</a:t>
                      </a:r>
                    </a:p>
                  </a:txBody>
                  <a:tcPr marL="152400" marR="76200" marT="76200" marB="76200"/>
                </a:tc>
                <a:tc>
                  <a:txBody>
                    <a:bodyPr/>
                    <a:lstStyle/>
                    <a:p>
                      <a:pPr algn="l" fontAlgn="t"/>
                      <a:r>
                        <a:rPr lang="en-US" sz="1400" dirty="0">
                          <a:effectLst/>
                        </a:rPr>
                        <a:t>Description</a:t>
                      </a:r>
                    </a:p>
                  </a:txBody>
                  <a:tcPr marL="76200" marR="76200" marT="76200" marB="76200"/>
                </a:tc>
                <a:extLst>
                  <a:ext uri="{0D108BD9-81ED-4DB2-BD59-A6C34878D82A}">
                    <a16:rowId xmlns:a16="http://schemas.microsoft.com/office/drawing/2014/main" val="1706635381"/>
                  </a:ext>
                </a:extLst>
              </a:tr>
              <a:tr h="395470">
                <a:tc>
                  <a:txBody>
                    <a:bodyPr/>
                    <a:lstStyle/>
                    <a:p>
                      <a:pPr algn="l" fontAlgn="t"/>
                      <a:r>
                        <a:rPr lang="en-US" sz="1400" dirty="0">
                          <a:effectLst/>
                          <a:hlinkClick r:id="rId2"/>
                        </a:rPr>
                        <a:t>append()</a:t>
                      </a:r>
                      <a:endParaRPr lang="en-US" sz="1400" dirty="0">
                        <a:effectLst/>
                      </a:endParaRPr>
                    </a:p>
                  </a:txBody>
                  <a:tcPr marL="152400" marR="76200" marT="76200" marB="76200"/>
                </a:tc>
                <a:tc>
                  <a:txBody>
                    <a:bodyPr/>
                    <a:lstStyle/>
                    <a:p>
                      <a:pPr lvl="0" algn="l">
                        <a:buNone/>
                      </a:pPr>
                      <a:r>
                        <a:rPr lang="en-US" sz="1400" u="none" strike="noStrike" noProof="0" dirty="0">
                          <a:effectLst/>
                        </a:rPr>
                        <a:t>append a new item to the end of the array</a:t>
                      </a:r>
                      <a:endParaRPr lang="en-US" sz="1400" dirty="0">
                        <a:effectLst/>
                      </a:endParaRPr>
                    </a:p>
                  </a:txBody>
                  <a:tcPr marL="76200" marR="76200" marT="76200" marB="76200"/>
                </a:tc>
                <a:extLst>
                  <a:ext uri="{0D108BD9-81ED-4DB2-BD59-A6C34878D82A}">
                    <a16:rowId xmlns:a16="http://schemas.microsoft.com/office/drawing/2014/main" val="1780152219"/>
                  </a:ext>
                </a:extLst>
              </a:tr>
              <a:tr h="365049">
                <a:tc>
                  <a:txBody>
                    <a:bodyPr/>
                    <a:lstStyle/>
                    <a:p>
                      <a:pPr lvl="0" algn="l">
                        <a:buNone/>
                      </a:pPr>
                      <a:r>
                        <a:rPr lang="en-US" sz="1400" u="none" strike="noStrike" noProof="0" err="1">
                          <a:effectLst/>
                        </a:rPr>
                        <a:t>buffer_info</a:t>
                      </a:r>
                      <a:r>
                        <a:rPr lang="en-US" sz="1400" u="none" strike="noStrike" noProof="0" dirty="0">
                          <a:effectLst/>
                        </a:rPr>
                        <a:t>()</a:t>
                      </a:r>
                      <a:endParaRPr lang="en-US" sz="1400" u="none" strike="noStrike" noProof="0" dirty="0"/>
                    </a:p>
                  </a:txBody>
                  <a:tcPr marL="152400" marR="76200" marT="76200" marB="76200"/>
                </a:tc>
                <a:tc>
                  <a:txBody>
                    <a:bodyPr/>
                    <a:lstStyle/>
                    <a:p>
                      <a:pPr lvl="0" algn="l">
                        <a:buNone/>
                      </a:pPr>
                      <a:r>
                        <a:rPr lang="en-US" sz="1400" u="none" strike="noStrike" noProof="0" dirty="0">
                          <a:effectLst/>
                        </a:rPr>
                        <a:t>return information giving the current memory info</a:t>
                      </a:r>
                      <a:endParaRPr lang="en-US" sz="1400" dirty="0">
                        <a:effectLst/>
                      </a:endParaRPr>
                    </a:p>
                  </a:txBody>
                  <a:tcPr marL="76200" marR="76200" marT="76200" marB="76200"/>
                </a:tc>
                <a:extLst>
                  <a:ext uri="{0D108BD9-81ED-4DB2-BD59-A6C34878D82A}">
                    <a16:rowId xmlns:a16="http://schemas.microsoft.com/office/drawing/2014/main" val="1265032223"/>
                  </a:ext>
                </a:extLst>
              </a:tr>
              <a:tr h="365049">
                <a:tc>
                  <a:txBody>
                    <a:bodyPr/>
                    <a:lstStyle/>
                    <a:p>
                      <a:pPr lvl="0" algn="l">
                        <a:buNone/>
                      </a:pPr>
                      <a:r>
                        <a:rPr lang="en-US" sz="1400" u="none" strike="noStrike" noProof="0" err="1">
                          <a:effectLst/>
                        </a:rPr>
                        <a:t>byteswap</a:t>
                      </a:r>
                      <a:r>
                        <a:rPr lang="en-US" sz="1400" u="none" strike="noStrike" noProof="0" dirty="0">
                          <a:effectLst/>
                        </a:rPr>
                        <a:t>()</a:t>
                      </a:r>
                      <a:endParaRPr lang="en-US" sz="1400"/>
                    </a:p>
                  </a:txBody>
                  <a:tcPr marL="152400" marR="76200" marT="76200" marB="76200"/>
                </a:tc>
                <a:tc>
                  <a:txBody>
                    <a:bodyPr/>
                    <a:lstStyle/>
                    <a:p>
                      <a:pPr lvl="0" algn="l">
                        <a:buNone/>
                      </a:pPr>
                      <a:r>
                        <a:rPr lang="en-US" sz="1400" u="none" strike="noStrike" noProof="0" err="1">
                          <a:effectLst/>
                        </a:rPr>
                        <a:t>byteswap</a:t>
                      </a:r>
                      <a:r>
                        <a:rPr lang="en-US" sz="1400" u="none" strike="noStrike" noProof="0" dirty="0">
                          <a:effectLst/>
                        </a:rPr>
                        <a:t> all the items of the array</a:t>
                      </a:r>
                      <a:endParaRPr lang="en-US" sz="1400" dirty="0">
                        <a:effectLst/>
                      </a:endParaRPr>
                    </a:p>
                  </a:txBody>
                  <a:tcPr marL="76200" marR="76200" marT="76200" marB="76200"/>
                </a:tc>
                <a:extLst>
                  <a:ext uri="{0D108BD9-81ED-4DB2-BD59-A6C34878D82A}">
                    <a16:rowId xmlns:a16="http://schemas.microsoft.com/office/drawing/2014/main" val="1432505977"/>
                  </a:ext>
                </a:extLst>
              </a:tr>
              <a:tr h="395470">
                <a:tc>
                  <a:txBody>
                    <a:bodyPr/>
                    <a:lstStyle/>
                    <a:p>
                      <a:pPr algn="l" fontAlgn="t"/>
                      <a:r>
                        <a:rPr lang="en-US" sz="1400" dirty="0">
                          <a:effectLst/>
                          <a:hlinkClick r:id="rId3"/>
                        </a:rPr>
                        <a:t>count()</a:t>
                      </a:r>
                      <a:endParaRPr lang="en-US" sz="1400" dirty="0">
                        <a:effectLst/>
                      </a:endParaRPr>
                    </a:p>
                  </a:txBody>
                  <a:tcPr marL="152400" marR="76200" marT="76200" marB="76200"/>
                </a:tc>
                <a:tc>
                  <a:txBody>
                    <a:bodyPr/>
                    <a:lstStyle/>
                    <a:p>
                      <a:pPr algn="l" fontAlgn="t"/>
                      <a:r>
                        <a:rPr lang="en-US" sz="1400" dirty="0">
                          <a:effectLst/>
                        </a:rPr>
                        <a:t>Returns the number of elements with the specified value</a:t>
                      </a:r>
                    </a:p>
                  </a:txBody>
                  <a:tcPr marL="76200" marR="76200" marT="76200" marB="76200"/>
                </a:tc>
                <a:extLst>
                  <a:ext uri="{0D108BD9-81ED-4DB2-BD59-A6C34878D82A}">
                    <a16:rowId xmlns:a16="http://schemas.microsoft.com/office/drawing/2014/main" val="3510848829"/>
                  </a:ext>
                </a:extLst>
              </a:tr>
              <a:tr h="577994">
                <a:tc>
                  <a:txBody>
                    <a:bodyPr/>
                    <a:lstStyle/>
                    <a:p>
                      <a:pPr algn="l" fontAlgn="t"/>
                      <a:r>
                        <a:rPr lang="en-US" sz="1400" dirty="0">
                          <a:effectLst/>
                          <a:hlinkClick r:id="rId4"/>
                        </a:rPr>
                        <a:t>extend()</a:t>
                      </a:r>
                      <a:endParaRPr lang="en-US" sz="1400" dirty="0">
                        <a:effectLst/>
                      </a:endParaRPr>
                    </a:p>
                  </a:txBody>
                  <a:tcPr marL="152400" marR="76200" marT="76200" marB="76200"/>
                </a:tc>
                <a:tc>
                  <a:txBody>
                    <a:bodyPr/>
                    <a:lstStyle/>
                    <a:p>
                      <a:pPr algn="l" fontAlgn="t"/>
                      <a:r>
                        <a:rPr lang="en-US" sz="1400" dirty="0">
                          <a:effectLst/>
                        </a:rPr>
                        <a:t>Add the elements of a list (or any </a:t>
                      </a:r>
                      <a:r>
                        <a:rPr lang="en-US" sz="1400" err="1">
                          <a:effectLst/>
                        </a:rPr>
                        <a:t>iterable</a:t>
                      </a:r>
                      <a:r>
                        <a:rPr lang="en-US" sz="1400" dirty="0">
                          <a:effectLst/>
                        </a:rPr>
                        <a:t>), to the end of the current list</a:t>
                      </a:r>
                    </a:p>
                  </a:txBody>
                  <a:tcPr marL="76200" marR="76200" marT="76200" marB="76200"/>
                </a:tc>
                <a:extLst>
                  <a:ext uri="{0D108BD9-81ED-4DB2-BD59-A6C34878D82A}">
                    <a16:rowId xmlns:a16="http://schemas.microsoft.com/office/drawing/2014/main" val="1586757587"/>
                  </a:ext>
                </a:extLst>
              </a:tr>
              <a:tr h="365049">
                <a:tc>
                  <a:txBody>
                    <a:bodyPr/>
                    <a:lstStyle/>
                    <a:p>
                      <a:pPr lvl="0" algn="l">
                        <a:buNone/>
                      </a:pPr>
                      <a:r>
                        <a:rPr lang="en-US" sz="1400" u="none" strike="noStrike" noProof="0" err="1">
                          <a:effectLst/>
                        </a:rPr>
                        <a:t>fromfile</a:t>
                      </a:r>
                      <a:r>
                        <a:rPr lang="en-US" sz="1400" u="none" strike="noStrike" noProof="0" dirty="0">
                          <a:effectLst/>
                        </a:rPr>
                        <a:t>() </a:t>
                      </a:r>
                      <a:endParaRPr lang="en-US" sz="1400"/>
                    </a:p>
                  </a:txBody>
                  <a:tcPr marL="152399" marR="76200" marT="76200" marB="76200"/>
                </a:tc>
                <a:tc>
                  <a:txBody>
                    <a:bodyPr/>
                    <a:lstStyle/>
                    <a:p>
                      <a:pPr lvl="0" algn="l">
                        <a:buNone/>
                      </a:pPr>
                      <a:r>
                        <a:rPr lang="en-US" sz="1400" u="none" strike="noStrike" noProof="0" dirty="0">
                          <a:effectLst/>
                        </a:rPr>
                        <a:t>read items from a file object</a:t>
                      </a:r>
                      <a:endParaRPr lang="en-US" sz="1400"/>
                    </a:p>
                  </a:txBody>
                  <a:tcPr marL="76200" marR="76200" marT="76200" marB="76200"/>
                </a:tc>
                <a:extLst>
                  <a:ext uri="{0D108BD9-81ED-4DB2-BD59-A6C34878D82A}">
                    <a16:rowId xmlns:a16="http://schemas.microsoft.com/office/drawing/2014/main" val="1568663639"/>
                  </a:ext>
                </a:extLst>
              </a:tr>
              <a:tr h="365049">
                <a:tc>
                  <a:txBody>
                    <a:bodyPr/>
                    <a:lstStyle/>
                    <a:p>
                      <a:pPr lvl="0" algn="l">
                        <a:buNone/>
                      </a:pPr>
                      <a:r>
                        <a:rPr lang="en-US" sz="1400" u="none" strike="noStrike" noProof="0" err="1"/>
                        <a:t>fromlist</a:t>
                      </a:r>
                      <a:r>
                        <a:rPr lang="en-US" sz="1400" u="none" strike="noStrike" noProof="0" dirty="0"/>
                        <a:t>()</a:t>
                      </a:r>
                      <a:endParaRPr lang="en-US" sz="1400"/>
                    </a:p>
                  </a:txBody>
                  <a:tcPr marL="152399" marR="76200" marT="76200" marB="76200"/>
                </a:tc>
                <a:tc>
                  <a:txBody>
                    <a:bodyPr/>
                    <a:lstStyle/>
                    <a:p>
                      <a:pPr lvl="0" algn="l">
                        <a:buNone/>
                      </a:pPr>
                      <a:r>
                        <a:rPr lang="en-US" sz="1400" u="none" strike="noStrike" noProof="0" dirty="0">
                          <a:effectLst/>
                        </a:rPr>
                        <a:t>append items from the list</a:t>
                      </a:r>
                      <a:endParaRPr lang="en-US" sz="1400" dirty="0"/>
                    </a:p>
                  </a:txBody>
                  <a:tcPr marL="76200" marR="76200" marT="76200" marB="76200"/>
                </a:tc>
                <a:extLst>
                  <a:ext uri="{0D108BD9-81ED-4DB2-BD59-A6C34878D82A}">
                    <a16:rowId xmlns:a16="http://schemas.microsoft.com/office/drawing/2014/main" val="1565656064"/>
                  </a:ext>
                </a:extLst>
              </a:tr>
              <a:tr h="365049">
                <a:tc>
                  <a:txBody>
                    <a:bodyPr/>
                    <a:lstStyle/>
                    <a:p>
                      <a:pPr lvl="0" algn="l">
                        <a:buNone/>
                      </a:pPr>
                      <a:r>
                        <a:rPr lang="en-US" sz="1400" u="none" strike="noStrike" noProof="0" err="1"/>
                        <a:t>frombytes</a:t>
                      </a:r>
                      <a:r>
                        <a:rPr lang="en-US" sz="1400" u="none" strike="noStrike" noProof="0" dirty="0"/>
                        <a:t>()</a:t>
                      </a:r>
                      <a:endParaRPr lang="en-US" sz="1400"/>
                    </a:p>
                  </a:txBody>
                  <a:tcPr marL="152399" marR="76200" marT="76200" marB="76200"/>
                </a:tc>
                <a:tc>
                  <a:txBody>
                    <a:bodyPr/>
                    <a:lstStyle/>
                    <a:p>
                      <a:pPr lvl="0" algn="l">
                        <a:buNone/>
                      </a:pPr>
                      <a:r>
                        <a:rPr lang="en-US" sz="1400" u="none" strike="noStrike" noProof="0" dirty="0">
                          <a:effectLst/>
                        </a:rPr>
                        <a:t>append items from the string</a:t>
                      </a:r>
                      <a:endParaRPr lang="en-US" sz="1400"/>
                    </a:p>
                  </a:txBody>
                  <a:tcPr marL="76200" marR="76200" marT="76200" marB="76200"/>
                </a:tc>
                <a:extLst>
                  <a:ext uri="{0D108BD9-81ED-4DB2-BD59-A6C34878D82A}">
                    <a16:rowId xmlns:a16="http://schemas.microsoft.com/office/drawing/2014/main" val="3366684019"/>
                  </a:ext>
                </a:extLst>
              </a:tr>
              <a:tr h="395470">
                <a:tc>
                  <a:txBody>
                    <a:bodyPr/>
                    <a:lstStyle/>
                    <a:p>
                      <a:pPr algn="l" fontAlgn="t"/>
                      <a:r>
                        <a:rPr lang="en-US" sz="1400" dirty="0">
                          <a:effectLst/>
                          <a:hlinkClick r:id="rId5"/>
                        </a:rPr>
                        <a:t>index()</a:t>
                      </a:r>
                      <a:endParaRPr lang="en-US" sz="1400" dirty="0">
                        <a:effectLst/>
                      </a:endParaRPr>
                    </a:p>
                  </a:txBody>
                  <a:tcPr marL="152400" marR="76200" marT="76200" marB="76200"/>
                </a:tc>
                <a:tc>
                  <a:txBody>
                    <a:bodyPr/>
                    <a:lstStyle/>
                    <a:p>
                      <a:pPr algn="l" fontAlgn="t"/>
                      <a:r>
                        <a:rPr lang="en-US" sz="1400" dirty="0">
                          <a:effectLst/>
                        </a:rPr>
                        <a:t>Returns the index of the first element with the specified value</a:t>
                      </a:r>
                    </a:p>
                  </a:txBody>
                  <a:tcPr marL="76200" marR="76200" marT="76200" marB="76200"/>
                </a:tc>
                <a:extLst>
                  <a:ext uri="{0D108BD9-81ED-4DB2-BD59-A6C34878D82A}">
                    <a16:rowId xmlns:a16="http://schemas.microsoft.com/office/drawing/2014/main" val="343148820"/>
                  </a:ext>
                </a:extLst>
              </a:tr>
              <a:tr h="395470">
                <a:tc>
                  <a:txBody>
                    <a:bodyPr/>
                    <a:lstStyle/>
                    <a:p>
                      <a:pPr algn="l" fontAlgn="t"/>
                      <a:r>
                        <a:rPr lang="en-US" sz="1400" dirty="0">
                          <a:effectLst/>
                          <a:hlinkClick r:id="rId6"/>
                        </a:rPr>
                        <a:t>insert()</a:t>
                      </a:r>
                      <a:endParaRPr lang="en-US" sz="1400" dirty="0">
                        <a:effectLst/>
                      </a:endParaRPr>
                    </a:p>
                  </a:txBody>
                  <a:tcPr marL="152400" marR="76200" marT="76200" marB="76200"/>
                </a:tc>
                <a:tc>
                  <a:txBody>
                    <a:bodyPr/>
                    <a:lstStyle/>
                    <a:p>
                      <a:pPr algn="l" fontAlgn="t"/>
                      <a:r>
                        <a:rPr lang="en-US" sz="1400" dirty="0">
                          <a:effectLst/>
                        </a:rPr>
                        <a:t>Adds an element at the specified position</a:t>
                      </a:r>
                    </a:p>
                  </a:txBody>
                  <a:tcPr marL="76200" marR="76200" marT="76200" marB="76200"/>
                </a:tc>
                <a:extLst>
                  <a:ext uri="{0D108BD9-81ED-4DB2-BD59-A6C34878D82A}">
                    <a16:rowId xmlns:a16="http://schemas.microsoft.com/office/drawing/2014/main" val="575425825"/>
                  </a:ext>
                </a:extLst>
              </a:tr>
              <a:tr h="395470">
                <a:tc>
                  <a:txBody>
                    <a:bodyPr/>
                    <a:lstStyle/>
                    <a:p>
                      <a:pPr algn="l" fontAlgn="t"/>
                      <a:r>
                        <a:rPr lang="en-US" sz="1400" dirty="0">
                          <a:effectLst/>
                          <a:hlinkClick r:id="rId7"/>
                        </a:rPr>
                        <a:t>pop()</a:t>
                      </a:r>
                      <a:endParaRPr lang="en-US" sz="1400" dirty="0">
                        <a:effectLst/>
                      </a:endParaRPr>
                    </a:p>
                  </a:txBody>
                  <a:tcPr marL="152400" marR="76200" marT="76200" marB="76200"/>
                </a:tc>
                <a:tc>
                  <a:txBody>
                    <a:bodyPr/>
                    <a:lstStyle/>
                    <a:p>
                      <a:pPr algn="l" fontAlgn="t"/>
                      <a:r>
                        <a:rPr lang="en-US" sz="1400" dirty="0">
                          <a:effectLst/>
                        </a:rPr>
                        <a:t>Removes the element at the specified position</a:t>
                      </a:r>
                    </a:p>
                  </a:txBody>
                  <a:tcPr marL="76200" marR="76200" marT="76200" marB="76200"/>
                </a:tc>
                <a:extLst>
                  <a:ext uri="{0D108BD9-81ED-4DB2-BD59-A6C34878D82A}">
                    <a16:rowId xmlns:a16="http://schemas.microsoft.com/office/drawing/2014/main" val="343553179"/>
                  </a:ext>
                </a:extLst>
              </a:tr>
              <a:tr h="395470">
                <a:tc>
                  <a:txBody>
                    <a:bodyPr/>
                    <a:lstStyle/>
                    <a:p>
                      <a:pPr algn="l" fontAlgn="t"/>
                      <a:r>
                        <a:rPr lang="en-US" sz="1400" dirty="0">
                          <a:effectLst/>
                          <a:hlinkClick r:id="rId8"/>
                        </a:rPr>
                        <a:t>remove()</a:t>
                      </a:r>
                      <a:endParaRPr lang="en-US" sz="1400" dirty="0">
                        <a:effectLst/>
                      </a:endParaRPr>
                    </a:p>
                  </a:txBody>
                  <a:tcPr marL="152400" marR="76200" marT="76200" marB="76200"/>
                </a:tc>
                <a:tc>
                  <a:txBody>
                    <a:bodyPr/>
                    <a:lstStyle/>
                    <a:p>
                      <a:pPr algn="l" fontAlgn="t"/>
                      <a:r>
                        <a:rPr lang="en-US" sz="1400" dirty="0">
                          <a:effectLst/>
                        </a:rPr>
                        <a:t>Removes the first item with the specified value</a:t>
                      </a:r>
                    </a:p>
                  </a:txBody>
                  <a:tcPr marL="76200" marR="76200" marT="76200" marB="76200"/>
                </a:tc>
                <a:extLst>
                  <a:ext uri="{0D108BD9-81ED-4DB2-BD59-A6C34878D82A}">
                    <a16:rowId xmlns:a16="http://schemas.microsoft.com/office/drawing/2014/main" val="2624666994"/>
                  </a:ext>
                </a:extLst>
              </a:tr>
              <a:tr h="395470">
                <a:tc>
                  <a:txBody>
                    <a:bodyPr/>
                    <a:lstStyle/>
                    <a:p>
                      <a:pPr algn="l" fontAlgn="t"/>
                      <a:r>
                        <a:rPr lang="en-US" sz="1400" dirty="0">
                          <a:effectLst/>
                          <a:hlinkClick r:id="rId9"/>
                        </a:rPr>
                        <a:t>reverse()</a:t>
                      </a:r>
                      <a:endParaRPr lang="en-US" sz="1400" dirty="0">
                        <a:effectLst/>
                      </a:endParaRPr>
                    </a:p>
                  </a:txBody>
                  <a:tcPr marL="152400" marR="76200" marT="76200" marB="76200"/>
                </a:tc>
                <a:tc>
                  <a:txBody>
                    <a:bodyPr/>
                    <a:lstStyle/>
                    <a:p>
                      <a:pPr algn="l" fontAlgn="t"/>
                      <a:r>
                        <a:rPr lang="en-US" sz="1400" dirty="0">
                          <a:effectLst/>
                        </a:rPr>
                        <a:t>Reverses the order of the list</a:t>
                      </a:r>
                    </a:p>
                  </a:txBody>
                  <a:tcPr marL="76200" marR="76200" marT="76200" marB="76200"/>
                </a:tc>
                <a:extLst>
                  <a:ext uri="{0D108BD9-81ED-4DB2-BD59-A6C34878D82A}">
                    <a16:rowId xmlns:a16="http://schemas.microsoft.com/office/drawing/2014/main" val="463304387"/>
                  </a:ext>
                </a:extLst>
              </a:tr>
              <a:tr h="365049">
                <a:tc>
                  <a:txBody>
                    <a:bodyPr/>
                    <a:lstStyle/>
                    <a:p>
                      <a:pPr lvl="0" algn="l">
                        <a:buNone/>
                      </a:pPr>
                      <a:r>
                        <a:rPr lang="en-US" sz="1400" u="none" strike="noStrike" noProof="0" err="1">
                          <a:solidFill>
                            <a:srgbClr val="000000"/>
                          </a:solidFill>
                          <a:effectLst/>
                        </a:rPr>
                        <a:t>tofile</a:t>
                      </a:r>
                      <a:r>
                        <a:rPr lang="en-US" sz="1400" u="none" strike="noStrike" noProof="0" dirty="0">
                          <a:solidFill>
                            <a:srgbClr val="000000"/>
                          </a:solidFill>
                          <a:effectLst/>
                        </a:rPr>
                        <a:t>()</a:t>
                      </a:r>
                      <a:endParaRPr lang="en-US" sz="1400"/>
                    </a:p>
                  </a:txBody>
                  <a:tcPr marL="152399" marR="76200" marT="76200" marB="76200"/>
                </a:tc>
                <a:tc>
                  <a:txBody>
                    <a:bodyPr/>
                    <a:lstStyle/>
                    <a:p>
                      <a:pPr lvl="0" algn="l">
                        <a:buNone/>
                      </a:pPr>
                      <a:r>
                        <a:rPr lang="en-US" sz="1400" u="none" strike="noStrike" noProof="0" dirty="0">
                          <a:solidFill>
                            <a:srgbClr val="000000"/>
                          </a:solidFill>
                          <a:effectLst/>
                        </a:rPr>
                        <a:t>write all items to a file object</a:t>
                      </a:r>
                    </a:p>
                  </a:txBody>
                  <a:tcPr marL="76200" marR="76200" marT="76200" marB="76200"/>
                </a:tc>
                <a:extLst>
                  <a:ext uri="{0D108BD9-81ED-4DB2-BD59-A6C34878D82A}">
                    <a16:rowId xmlns:a16="http://schemas.microsoft.com/office/drawing/2014/main" val="3341358249"/>
                  </a:ext>
                </a:extLst>
              </a:tr>
              <a:tr h="365049">
                <a:tc>
                  <a:txBody>
                    <a:bodyPr/>
                    <a:lstStyle/>
                    <a:p>
                      <a:pPr lvl="0" algn="l">
                        <a:buNone/>
                      </a:pPr>
                      <a:r>
                        <a:rPr lang="en-US" sz="1400" u="none" strike="noStrike" noProof="0" err="1">
                          <a:effectLst/>
                        </a:rPr>
                        <a:t>tolist</a:t>
                      </a:r>
                      <a:r>
                        <a:rPr lang="en-US" sz="1400" u="none" strike="noStrike" noProof="0" dirty="0">
                          <a:effectLst/>
                        </a:rPr>
                        <a:t>()</a:t>
                      </a:r>
                    </a:p>
                  </a:txBody>
                  <a:tcPr marL="152400" marR="76200" marT="76200" marB="76200"/>
                </a:tc>
                <a:tc>
                  <a:txBody>
                    <a:bodyPr/>
                    <a:lstStyle/>
                    <a:p>
                      <a:pPr lvl="0" algn="l">
                        <a:buNone/>
                      </a:pPr>
                      <a:r>
                        <a:rPr lang="en-US" sz="1400" u="none" strike="noStrike" noProof="0" dirty="0">
                          <a:effectLst/>
                        </a:rPr>
                        <a:t>return the array converted to an ordinary list</a:t>
                      </a:r>
                    </a:p>
                  </a:txBody>
                  <a:tcPr marL="76200" marR="76200" marT="76200" marB="76200"/>
                </a:tc>
                <a:extLst>
                  <a:ext uri="{0D108BD9-81ED-4DB2-BD59-A6C34878D82A}">
                    <a16:rowId xmlns:a16="http://schemas.microsoft.com/office/drawing/2014/main" val="1562981015"/>
                  </a:ext>
                </a:extLst>
              </a:tr>
              <a:tr h="405610">
                <a:tc>
                  <a:txBody>
                    <a:bodyPr/>
                    <a:lstStyle/>
                    <a:p>
                      <a:pPr lvl="0" algn="l">
                        <a:buNone/>
                      </a:pPr>
                      <a:r>
                        <a:rPr lang="en-US" sz="1400" u="none" strike="noStrike" noProof="0" err="1">
                          <a:solidFill>
                            <a:srgbClr val="000000"/>
                          </a:solidFill>
                          <a:effectLst/>
                        </a:rPr>
                        <a:t>tobytes</a:t>
                      </a:r>
                      <a:r>
                        <a:rPr lang="en-US" sz="1400" u="none" strike="noStrike" noProof="0" dirty="0">
                          <a:solidFill>
                            <a:srgbClr val="000000"/>
                          </a:solidFill>
                          <a:effectLst/>
                        </a:rPr>
                        <a:t>()</a:t>
                      </a:r>
                      <a:endParaRPr lang="en-US" sz="1400"/>
                    </a:p>
                  </a:txBody>
                  <a:tcPr marL="152399" marR="76200" marT="76200" marB="76200"/>
                </a:tc>
                <a:tc>
                  <a:txBody>
                    <a:bodyPr/>
                    <a:lstStyle/>
                    <a:p>
                      <a:pPr lvl="0" algn="l">
                        <a:buNone/>
                      </a:pPr>
                      <a:r>
                        <a:rPr lang="en-US" sz="1400" u="none" strike="noStrike" noProof="0" dirty="0">
                          <a:solidFill>
                            <a:srgbClr val="000000"/>
                          </a:solidFill>
                          <a:effectLst/>
                        </a:rPr>
                        <a:t>return the array converted to a string</a:t>
                      </a:r>
                      <a:endParaRPr lang="en-US" sz="1400" dirty="0"/>
                    </a:p>
                  </a:txBody>
                  <a:tcPr marL="76200" marR="76200" marT="76200" marB="76200"/>
                </a:tc>
                <a:extLst>
                  <a:ext uri="{0D108BD9-81ED-4DB2-BD59-A6C34878D82A}">
                    <a16:rowId xmlns:a16="http://schemas.microsoft.com/office/drawing/2014/main" val="2791841009"/>
                  </a:ext>
                </a:extLst>
              </a:tr>
            </a:tbl>
          </a:graphicData>
        </a:graphic>
      </p:graphicFrame>
      <p:sp>
        <p:nvSpPr>
          <p:cNvPr id="5" name="TextBox 4">
            <a:extLst>
              <a:ext uri="{FF2B5EF4-FFF2-40B4-BE49-F238E27FC236}">
                <a16:creationId xmlns:a16="http://schemas.microsoft.com/office/drawing/2014/main" id="{61EE47BA-4DFF-3234-31B8-BD9447CC6F74}"/>
              </a:ext>
            </a:extLst>
          </p:cNvPr>
          <p:cNvSpPr txBox="1"/>
          <p:nvPr/>
        </p:nvSpPr>
        <p:spPr>
          <a:xfrm>
            <a:off x="389177" y="683333"/>
            <a:ext cx="466745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enorite" panose="00000500000000000000" pitchFamily="2" charset="0"/>
                <a:ea typeface="Verdana"/>
              </a:rPr>
              <a:t>Arrays are collection datatype that are used to store homogenous values</a:t>
            </a:r>
          </a:p>
          <a:p>
            <a:endParaRPr lang="en-US" sz="1200" dirty="0">
              <a:latin typeface="Tenorite" panose="00000500000000000000" pitchFamily="2" charset="0"/>
              <a:ea typeface="Verdana"/>
            </a:endParaRPr>
          </a:p>
          <a:p>
            <a:r>
              <a:rPr lang="en-US" sz="1200" dirty="0">
                <a:latin typeface="Tenorite" panose="00000500000000000000" pitchFamily="2" charset="0"/>
                <a:ea typeface="Verdana"/>
              </a:rPr>
              <a:t>To use arrays we import from "array" module</a:t>
            </a:r>
          </a:p>
          <a:p>
            <a:endParaRPr lang="en-US" sz="1200" dirty="0">
              <a:latin typeface="Tenorite" panose="00000500000000000000" pitchFamily="2" charset="0"/>
              <a:ea typeface="Verdana"/>
            </a:endParaRPr>
          </a:p>
          <a:p>
            <a:r>
              <a:rPr lang="en-US" sz="1200" dirty="0">
                <a:latin typeface="Tenorite" panose="00000500000000000000" pitchFamily="2" charset="0"/>
                <a:ea typeface="Verdana"/>
              </a:rPr>
              <a:t>To create an array we pass the </a:t>
            </a:r>
            <a:r>
              <a:rPr lang="en-US" sz="1200" dirty="0" err="1">
                <a:latin typeface="Tenorite" panose="00000500000000000000" pitchFamily="2" charset="0"/>
                <a:ea typeface="Verdana"/>
              </a:rPr>
              <a:t>typecode</a:t>
            </a:r>
            <a:r>
              <a:rPr lang="en-US" sz="1200" dirty="0">
                <a:latin typeface="Tenorite" panose="00000500000000000000" pitchFamily="2" charset="0"/>
                <a:ea typeface="Verdana"/>
              </a:rPr>
              <a:t> and then the list of items</a:t>
            </a:r>
          </a:p>
          <a:p>
            <a:endParaRPr lang="en-US" sz="1200" dirty="0">
              <a:latin typeface="Tenorite" panose="00000500000000000000" pitchFamily="2" charset="0"/>
              <a:ea typeface="Verdana"/>
            </a:endParaRPr>
          </a:p>
          <a:p>
            <a:r>
              <a:rPr lang="en-US" sz="1200" dirty="0">
                <a:latin typeface="Tenorite" panose="00000500000000000000" pitchFamily="2" charset="0"/>
                <a:ea typeface="Verdana"/>
              </a:rPr>
              <a:t> </a:t>
            </a:r>
            <a:r>
              <a:rPr lang="en-US" sz="1200" b="1" dirty="0">
                <a:latin typeface="Tenorite" panose="00000500000000000000" pitchFamily="2" charset="0"/>
                <a:ea typeface="+mn-lt"/>
                <a:cs typeface="+mn-lt"/>
              </a:rPr>
              <a:t>array(</a:t>
            </a:r>
            <a:r>
              <a:rPr lang="en-US" sz="1200" b="1" dirty="0" err="1">
                <a:latin typeface="Tenorite" panose="00000500000000000000" pitchFamily="2" charset="0"/>
                <a:ea typeface="+mn-lt"/>
                <a:cs typeface="+mn-lt"/>
              </a:rPr>
              <a:t>typecode</a:t>
            </a:r>
            <a:r>
              <a:rPr lang="en-US" sz="1200" b="1" dirty="0">
                <a:latin typeface="Tenorite" panose="00000500000000000000" pitchFamily="2" charset="0"/>
                <a:ea typeface="+mn-lt"/>
                <a:cs typeface="+mn-lt"/>
              </a:rPr>
              <a:t> [, initializer]) -&gt; array</a:t>
            </a:r>
            <a:endParaRPr lang="en-US" sz="1200" b="1" dirty="0">
              <a:latin typeface="Tenorite" panose="00000500000000000000" pitchFamily="2" charset="0"/>
              <a:ea typeface="Verdana"/>
              <a:cs typeface="+mn-lt"/>
            </a:endParaRPr>
          </a:p>
          <a:p>
            <a:endParaRPr lang="en-US" sz="1200" dirty="0">
              <a:latin typeface="Tenorite" panose="00000500000000000000" pitchFamily="2" charset="0"/>
              <a:ea typeface="Verdana"/>
            </a:endParaRPr>
          </a:p>
          <a:p>
            <a:r>
              <a:rPr lang="en-US" sz="1200" b="1" i="1" dirty="0">
                <a:solidFill>
                  <a:schemeClr val="accent2">
                    <a:lumMod val="75000"/>
                  </a:schemeClr>
                </a:solidFill>
                <a:latin typeface="Tenorite" panose="00000500000000000000" pitchFamily="2" charset="0"/>
                <a:ea typeface="Verdana"/>
              </a:rPr>
              <a:t>&gt;&gt; from array import *
&gt;&gt; </a:t>
            </a:r>
            <a:r>
              <a:rPr lang="en-US" sz="1200" b="1" i="1" dirty="0" err="1">
                <a:solidFill>
                  <a:schemeClr val="accent2">
                    <a:lumMod val="75000"/>
                  </a:schemeClr>
                </a:solidFill>
                <a:latin typeface="Tenorite" panose="00000500000000000000" pitchFamily="2" charset="0"/>
                <a:ea typeface="Verdana"/>
              </a:rPr>
              <a:t>my_array</a:t>
            </a:r>
            <a:r>
              <a:rPr lang="en-US" sz="1200" b="1" i="1" dirty="0">
                <a:solidFill>
                  <a:schemeClr val="accent2">
                    <a:lumMod val="75000"/>
                  </a:schemeClr>
                </a:solidFill>
                <a:latin typeface="Tenorite" panose="00000500000000000000" pitchFamily="2" charset="0"/>
                <a:ea typeface="Verdana"/>
              </a:rPr>
              <a:t> = array('</a:t>
            </a:r>
            <a:r>
              <a:rPr lang="en-US" sz="1200" b="1" i="1" dirty="0" err="1">
                <a:solidFill>
                  <a:schemeClr val="accent2">
                    <a:lumMod val="75000"/>
                  </a:schemeClr>
                </a:solidFill>
                <a:latin typeface="Tenorite" panose="00000500000000000000" pitchFamily="2" charset="0"/>
                <a:ea typeface="Verdana"/>
              </a:rPr>
              <a:t>i</a:t>
            </a:r>
            <a:r>
              <a:rPr lang="en-US" sz="1200" b="1" i="1" dirty="0">
                <a:solidFill>
                  <a:schemeClr val="accent2">
                    <a:lumMod val="75000"/>
                  </a:schemeClr>
                </a:solidFill>
                <a:latin typeface="Tenorite" panose="00000500000000000000" pitchFamily="2" charset="0"/>
                <a:ea typeface="Verdana"/>
              </a:rPr>
              <a:t>',[1,2,3,4,5])
&gt;&gt; print(</a:t>
            </a:r>
            <a:r>
              <a:rPr lang="en-US" sz="1200" b="1" i="1" dirty="0" err="1">
                <a:solidFill>
                  <a:schemeClr val="accent2">
                    <a:lumMod val="75000"/>
                  </a:schemeClr>
                </a:solidFill>
                <a:latin typeface="Tenorite" panose="00000500000000000000" pitchFamily="2" charset="0"/>
                <a:ea typeface="Verdana"/>
              </a:rPr>
              <a:t>my_array</a:t>
            </a:r>
            <a:r>
              <a:rPr lang="en-US" sz="1200" b="1" i="1" dirty="0">
                <a:solidFill>
                  <a:schemeClr val="accent2">
                    <a:lumMod val="75000"/>
                  </a:schemeClr>
                </a:solidFill>
                <a:latin typeface="Tenorite" panose="00000500000000000000" pitchFamily="2" charset="0"/>
                <a:ea typeface="Verdana"/>
              </a:rPr>
              <a:t>)</a:t>
            </a:r>
          </a:p>
          <a:p>
            <a:endParaRPr lang="en-US" sz="1200" b="1" i="1" dirty="0">
              <a:solidFill>
                <a:schemeClr val="accent2">
                  <a:lumMod val="75000"/>
                </a:schemeClr>
              </a:solidFill>
              <a:latin typeface="Tenorite" panose="00000500000000000000" pitchFamily="2" charset="0"/>
              <a:ea typeface="Verdana"/>
            </a:endParaRPr>
          </a:p>
          <a:p>
            <a:r>
              <a:rPr lang="en-US" sz="1200" b="1" i="1" dirty="0">
                <a:solidFill>
                  <a:schemeClr val="accent2">
                    <a:lumMod val="75000"/>
                  </a:schemeClr>
                </a:solidFill>
                <a:latin typeface="Tenorite" panose="00000500000000000000" pitchFamily="2" charset="0"/>
                <a:ea typeface="Verdana"/>
              </a:rPr>
              <a:t>Output: </a:t>
            </a:r>
          </a:p>
          <a:p>
            <a:r>
              <a:rPr lang="en-US" sz="1200" b="1" i="1" dirty="0">
                <a:solidFill>
                  <a:schemeClr val="accent2">
                    <a:lumMod val="75000"/>
                  </a:schemeClr>
                </a:solidFill>
                <a:latin typeface="Tenorite" panose="00000500000000000000" pitchFamily="2" charset="0"/>
                <a:ea typeface="Verdana"/>
              </a:rPr>
              <a:t>&gt;&gt; [1, 2, 3, 4, 5]</a:t>
            </a:r>
          </a:p>
          <a:p>
            <a:endParaRPr lang="en-US" sz="1200" b="1" dirty="0">
              <a:latin typeface="Tenorite" panose="00000500000000000000" pitchFamily="2" charset="0"/>
              <a:ea typeface="Verdana"/>
            </a:endParaRPr>
          </a:p>
          <a:p>
            <a:r>
              <a:rPr lang="en-US" sz="1200" b="1" dirty="0">
                <a:latin typeface="Tenorite" panose="00000500000000000000" pitchFamily="2" charset="0"/>
                <a:ea typeface="Verdana"/>
              </a:rPr>
              <a:t>Here I, indicates that the list we are passing is going to hold only integers.</a:t>
            </a:r>
          </a:p>
        </p:txBody>
      </p:sp>
      <p:sp>
        <p:nvSpPr>
          <p:cNvPr id="3" name="TextBox 2">
            <a:extLst>
              <a:ext uri="{FF2B5EF4-FFF2-40B4-BE49-F238E27FC236}">
                <a16:creationId xmlns:a16="http://schemas.microsoft.com/office/drawing/2014/main" id="{B9C2515B-9E7D-7E19-160D-54557003117E}"/>
              </a:ext>
            </a:extLst>
          </p:cNvPr>
          <p:cNvSpPr txBox="1"/>
          <p:nvPr/>
        </p:nvSpPr>
        <p:spPr>
          <a:xfrm>
            <a:off x="389177" y="3992880"/>
            <a:ext cx="4362357" cy="26314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latin typeface="Consolas"/>
              </a:rPr>
              <a:t>Type code   C Type             Minimum size in bytes</a:t>
            </a:r>
            <a:endParaRPr lang="en-US" dirty="0">
              <a:latin typeface="Avenir Next LT Pro"/>
            </a:endParaRPr>
          </a:p>
          <a:p>
            <a:r>
              <a:rPr lang="en-US" sz="1100" dirty="0">
                <a:latin typeface="Consolas"/>
              </a:rPr>
              <a:t> 
'b'         signed integer     1 
'B'         unsigned integer   1 
'u'         Unicode character  2 (see note) 
'h'         signed integer     2 
'H'         unsigned integer   2 
'</a:t>
            </a:r>
            <a:r>
              <a:rPr lang="en-US" sz="1100" dirty="0" err="1">
                <a:latin typeface="Consolas"/>
              </a:rPr>
              <a:t>i</a:t>
            </a:r>
            <a:r>
              <a:rPr lang="en-US" sz="1100" dirty="0">
                <a:latin typeface="Consolas"/>
              </a:rPr>
              <a:t>'         signed integer     2 
'I'         unsigned integer   2 
'l'         signed integer     4 
'L'         unsigned integer   4 
'q'         signed integer     8 (see note) 
'Q'         unsigned integer   8 (see note) 
'f'         floating point     4 
'd'         floating point     8 </a:t>
            </a:r>
            <a:endParaRPr lang="en-US" dirty="0"/>
          </a:p>
        </p:txBody>
      </p:sp>
    </p:spTree>
    <p:extLst>
      <p:ext uri="{BB962C8B-B14F-4D97-AF65-F5344CB8AC3E}">
        <p14:creationId xmlns:p14="http://schemas.microsoft.com/office/powerpoint/2010/main" val="2959028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0608-F518-A3E2-6484-4A32CAA6D0CF}"/>
              </a:ext>
            </a:extLst>
          </p:cNvPr>
          <p:cNvSpPr>
            <a:spLocks noGrp="1"/>
          </p:cNvSpPr>
          <p:nvPr>
            <p:ph type="title"/>
          </p:nvPr>
        </p:nvSpPr>
        <p:spPr>
          <a:xfrm>
            <a:off x="568164" y="238124"/>
            <a:ext cx="11104724" cy="632595"/>
          </a:xfrm>
        </p:spPr>
        <p:txBody>
          <a:bodyPr>
            <a:normAutofit fontScale="90000"/>
          </a:bodyPr>
          <a:lstStyle/>
          <a:p>
            <a:r>
              <a:rPr lang="en-US"/>
              <a:t>Lists</a:t>
            </a:r>
          </a:p>
        </p:txBody>
      </p:sp>
      <p:graphicFrame>
        <p:nvGraphicFramePr>
          <p:cNvPr id="7" name="Content Placeholder 6">
            <a:extLst>
              <a:ext uri="{FF2B5EF4-FFF2-40B4-BE49-F238E27FC236}">
                <a16:creationId xmlns:a16="http://schemas.microsoft.com/office/drawing/2014/main" id="{4F672CB5-945E-8879-7174-A67D114AA257}"/>
              </a:ext>
            </a:extLst>
          </p:cNvPr>
          <p:cNvGraphicFramePr>
            <a:graphicFrameLocks noGrp="1"/>
          </p:cNvGraphicFramePr>
          <p:nvPr>
            <p:ph sz="half" idx="12"/>
            <p:extLst>
              <p:ext uri="{D42A27DB-BD31-4B8C-83A1-F6EECF244321}">
                <p14:modId xmlns:p14="http://schemas.microsoft.com/office/powerpoint/2010/main" val="955018986"/>
              </p:ext>
            </p:extLst>
          </p:nvPr>
        </p:nvGraphicFramePr>
        <p:xfrm>
          <a:off x="4791075" y="485775"/>
          <a:ext cx="6651731" cy="5735671"/>
        </p:xfrm>
        <a:graphic>
          <a:graphicData uri="http://schemas.openxmlformats.org/drawingml/2006/table">
            <a:tbl>
              <a:tblPr bandRow="1">
                <a:tableStyleId>{0505E3EF-67EA-436B-97B2-0124C06EBD24}</a:tableStyleId>
              </a:tblPr>
              <a:tblGrid>
                <a:gridCol w="1626601">
                  <a:extLst>
                    <a:ext uri="{9D8B030D-6E8A-4147-A177-3AD203B41FA5}">
                      <a16:colId xmlns:a16="http://schemas.microsoft.com/office/drawing/2014/main" val="4254204037"/>
                    </a:ext>
                  </a:extLst>
                </a:gridCol>
                <a:gridCol w="5025130">
                  <a:extLst>
                    <a:ext uri="{9D8B030D-6E8A-4147-A177-3AD203B41FA5}">
                      <a16:colId xmlns:a16="http://schemas.microsoft.com/office/drawing/2014/main" val="1692971523"/>
                    </a:ext>
                  </a:extLst>
                </a:gridCol>
              </a:tblGrid>
              <a:tr h="427125">
                <a:tc>
                  <a:txBody>
                    <a:bodyPr/>
                    <a:lstStyle/>
                    <a:p>
                      <a:pPr algn="l" fontAlgn="t"/>
                      <a:r>
                        <a:rPr lang="en-US" sz="1400" b="1" dirty="0">
                          <a:effectLst/>
                          <a:latin typeface="Tenorite"/>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06635381"/>
                  </a:ext>
                </a:extLst>
              </a:tr>
              <a:tr h="463735">
                <a:tc>
                  <a:txBody>
                    <a:bodyPr/>
                    <a:lstStyle/>
                    <a:p>
                      <a:pPr algn="l" fontAlgn="t"/>
                      <a:r>
                        <a:rPr lang="en-US" sz="1400" dirty="0">
                          <a:effectLst/>
                          <a:latin typeface="Tenorite"/>
                          <a:hlinkClick r:id="rId2"/>
                        </a:rPr>
                        <a:t>append()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Adds an element at the end of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80152219"/>
                  </a:ext>
                </a:extLst>
              </a:tr>
              <a:tr h="463735">
                <a:tc>
                  <a:txBody>
                    <a:bodyPr/>
                    <a:lstStyle/>
                    <a:p>
                      <a:pPr algn="l" fontAlgn="t"/>
                      <a:r>
                        <a:rPr lang="en-US" sz="1400" dirty="0">
                          <a:effectLst/>
                          <a:latin typeface="Tenorite"/>
                          <a:hlinkClick r:id="rId3"/>
                        </a:rPr>
                        <a:t>clear()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Removes all the elements from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65032223"/>
                  </a:ext>
                </a:extLst>
              </a:tr>
              <a:tr h="463735">
                <a:tc>
                  <a:txBody>
                    <a:bodyPr/>
                    <a:lstStyle/>
                    <a:p>
                      <a:pPr algn="l" fontAlgn="t"/>
                      <a:r>
                        <a:rPr lang="en-US" sz="1400" dirty="0">
                          <a:effectLst/>
                          <a:latin typeface="Tenorite"/>
                          <a:hlinkClick r:id="rId4"/>
                        </a:rPr>
                        <a:t>copy()</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Returns a copy of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32505977"/>
                  </a:ext>
                </a:extLst>
              </a:tr>
              <a:tr h="463735">
                <a:tc>
                  <a:txBody>
                    <a:bodyPr/>
                    <a:lstStyle/>
                    <a:p>
                      <a:pPr algn="l" fontAlgn="t"/>
                      <a:r>
                        <a:rPr lang="en-US" sz="1400" dirty="0">
                          <a:effectLst/>
                          <a:latin typeface="Tenorite"/>
                          <a:hlinkClick r:id="rId5"/>
                        </a:rPr>
                        <a:t>count()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Returns the number of elements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0848829"/>
                  </a:ext>
                </a:extLst>
              </a:tr>
              <a:tr h="671196">
                <a:tc>
                  <a:txBody>
                    <a:bodyPr/>
                    <a:lstStyle/>
                    <a:p>
                      <a:pPr algn="l" fontAlgn="t"/>
                      <a:r>
                        <a:rPr lang="en-US" sz="1400" dirty="0">
                          <a:effectLst/>
                          <a:latin typeface="Tenorite"/>
                          <a:hlinkClick r:id="rId6"/>
                        </a:rPr>
                        <a:t>extend()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Add the elements of a list (or any </a:t>
                      </a:r>
                      <a:r>
                        <a:rPr lang="en-US" sz="1400" err="1">
                          <a:effectLst/>
                          <a:latin typeface="Tenorite"/>
                        </a:rPr>
                        <a:t>iterable</a:t>
                      </a:r>
                      <a:r>
                        <a:rPr lang="en-US" sz="1400" dirty="0">
                          <a:effectLst/>
                          <a:latin typeface="Tenorite"/>
                        </a:rPr>
                        <a:t>), to the end of the current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86757587"/>
                  </a:ext>
                </a:extLst>
              </a:tr>
              <a:tr h="463735">
                <a:tc>
                  <a:txBody>
                    <a:bodyPr/>
                    <a:lstStyle/>
                    <a:p>
                      <a:pPr algn="l" fontAlgn="t"/>
                      <a:r>
                        <a:rPr lang="en-US" sz="1400" dirty="0">
                          <a:effectLst/>
                          <a:latin typeface="Tenorite"/>
                          <a:hlinkClick r:id="rId7"/>
                        </a:rPr>
                        <a:t>index()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Returns the index of the first element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3148820"/>
                  </a:ext>
                </a:extLst>
              </a:tr>
              <a:tr h="463735">
                <a:tc>
                  <a:txBody>
                    <a:bodyPr/>
                    <a:lstStyle/>
                    <a:p>
                      <a:pPr algn="l" fontAlgn="t"/>
                      <a:r>
                        <a:rPr lang="en-US" sz="1400" dirty="0">
                          <a:effectLst/>
                          <a:latin typeface="Tenorite"/>
                          <a:hlinkClick r:id="rId8"/>
                        </a:rPr>
                        <a:t>insert()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Adds an element at the specified position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75425825"/>
                  </a:ext>
                </a:extLst>
              </a:tr>
              <a:tr h="463735">
                <a:tc>
                  <a:txBody>
                    <a:bodyPr/>
                    <a:lstStyle/>
                    <a:p>
                      <a:pPr algn="l" fontAlgn="t"/>
                      <a:r>
                        <a:rPr lang="en-US" sz="1400" dirty="0">
                          <a:effectLst/>
                          <a:latin typeface="Tenorite"/>
                          <a:hlinkClick r:id="rId9"/>
                        </a:rPr>
                        <a:t>pop()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Removes the element at the specified position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3553179"/>
                  </a:ext>
                </a:extLst>
              </a:tr>
              <a:tr h="463735">
                <a:tc>
                  <a:txBody>
                    <a:bodyPr/>
                    <a:lstStyle/>
                    <a:p>
                      <a:pPr algn="l" fontAlgn="t"/>
                      <a:r>
                        <a:rPr lang="en-US" sz="1400" dirty="0">
                          <a:effectLst/>
                          <a:latin typeface="Tenorite"/>
                          <a:hlinkClick r:id="rId10"/>
                        </a:rPr>
                        <a:t>remove()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Removes the first item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24666994"/>
                  </a:ext>
                </a:extLst>
              </a:tr>
              <a:tr h="463735">
                <a:tc>
                  <a:txBody>
                    <a:bodyPr/>
                    <a:lstStyle/>
                    <a:p>
                      <a:pPr algn="l" fontAlgn="t"/>
                      <a:r>
                        <a:rPr lang="en-US" sz="1400" dirty="0">
                          <a:effectLst/>
                          <a:latin typeface="Tenorite"/>
                          <a:hlinkClick r:id="rId11"/>
                        </a:rPr>
                        <a:t>reverse()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Reverses the order of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63304387"/>
                  </a:ext>
                </a:extLst>
              </a:tr>
              <a:tr h="463735">
                <a:tc>
                  <a:txBody>
                    <a:bodyPr/>
                    <a:lstStyle/>
                    <a:p>
                      <a:pPr algn="l" fontAlgn="t"/>
                      <a:r>
                        <a:rPr lang="en-US" sz="1400" dirty="0">
                          <a:effectLst/>
                          <a:latin typeface="Tenorite"/>
                          <a:hlinkClick r:id="rId12"/>
                        </a:rPr>
                        <a:t>sort()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dirty="0">
                          <a:effectLst/>
                          <a:latin typeface="Tenorite"/>
                        </a:rPr>
                        <a:t>Sorts the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562981015"/>
                  </a:ext>
                </a:extLst>
              </a:tr>
            </a:tbl>
          </a:graphicData>
        </a:graphic>
      </p:graphicFrame>
      <p:sp>
        <p:nvSpPr>
          <p:cNvPr id="5" name="TextBox 4">
            <a:extLst>
              <a:ext uri="{FF2B5EF4-FFF2-40B4-BE49-F238E27FC236}">
                <a16:creationId xmlns:a16="http://schemas.microsoft.com/office/drawing/2014/main" id="{61EE47BA-4DFF-3234-31B8-BD9447CC6F74}"/>
              </a:ext>
            </a:extLst>
          </p:cNvPr>
          <p:cNvSpPr txBox="1"/>
          <p:nvPr/>
        </p:nvSpPr>
        <p:spPr>
          <a:xfrm>
            <a:off x="569232" y="867682"/>
            <a:ext cx="3205691"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enorite"/>
              </a:rPr>
              <a:t>Lists are a collection datatype used to store mutable, heterogenous elements.</a:t>
            </a:r>
          </a:p>
          <a:p>
            <a:endParaRPr lang="en-US" sz="1400" dirty="0">
              <a:latin typeface="Tenorite"/>
            </a:endParaRPr>
          </a:p>
          <a:p>
            <a:r>
              <a:rPr lang="en-US" sz="1400" dirty="0">
                <a:latin typeface="Tenorite"/>
              </a:rPr>
              <a:t>List items are ordered, changeable, and allow duplicate values.</a:t>
            </a:r>
          </a:p>
          <a:p>
            <a:endParaRPr lang="en-US" sz="1400" dirty="0">
              <a:latin typeface="Tenorite"/>
            </a:endParaRPr>
          </a:p>
          <a:p>
            <a:r>
              <a:rPr lang="en-US" sz="1400" dirty="0">
                <a:latin typeface="Tenorite"/>
              </a:rPr>
              <a:t>Syntax:</a:t>
            </a:r>
          </a:p>
          <a:p>
            <a:endParaRPr lang="en-US" sz="1400" dirty="0">
              <a:latin typeface="Tenorite"/>
            </a:endParaRPr>
          </a:p>
          <a:p>
            <a:r>
              <a:rPr lang="en-US" sz="1400" i="1" dirty="0">
                <a:solidFill>
                  <a:schemeClr val="accent2">
                    <a:lumMod val="75000"/>
                  </a:schemeClr>
                </a:solidFill>
                <a:latin typeface="Tenorite"/>
              </a:rPr>
              <a:t>&gt;&gt; L = []</a:t>
            </a:r>
          </a:p>
          <a:p>
            <a:r>
              <a:rPr lang="en-US" sz="1400" i="1" dirty="0">
                <a:solidFill>
                  <a:schemeClr val="accent2">
                    <a:lumMod val="75000"/>
                  </a:schemeClr>
                </a:solidFill>
                <a:latin typeface="Tenorite"/>
              </a:rPr>
              <a:t>&gt;&gt; X='</a:t>
            </a:r>
            <a:r>
              <a:rPr lang="en-US" sz="1400" i="1" dirty="0" err="1">
                <a:solidFill>
                  <a:schemeClr val="accent2">
                    <a:lumMod val="75000"/>
                  </a:schemeClr>
                </a:solidFill>
                <a:latin typeface="Tenorite"/>
              </a:rPr>
              <a:t>abcd</a:t>
            </a:r>
            <a:r>
              <a:rPr lang="en-US" sz="1400" i="1" dirty="0">
                <a:solidFill>
                  <a:schemeClr val="accent2">
                    <a:lumMod val="75000"/>
                  </a:schemeClr>
                </a:solidFill>
                <a:latin typeface="Tenorite"/>
              </a:rPr>
              <a:t>’</a:t>
            </a:r>
          </a:p>
          <a:p>
            <a:r>
              <a:rPr lang="en-US" sz="1400" i="1" dirty="0">
                <a:solidFill>
                  <a:schemeClr val="accent2">
                    <a:lumMod val="75000"/>
                  </a:schemeClr>
                </a:solidFill>
                <a:latin typeface="Tenorite"/>
              </a:rPr>
              <a:t>&gt;&gt;L1 = list(X)</a:t>
            </a:r>
          </a:p>
          <a:p>
            <a:endParaRPr lang="en-US" sz="1400" i="1" dirty="0">
              <a:solidFill>
                <a:schemeClr val="accent2">
                  <a:lumMod val="75000"/>
                </a:schemeClr>
              </a:solidFill>
              <a:latin typeface="Tenorite"/>
            </a:endParaRPr>
          </a:p>
          <a:p>
            <a:r>
              <a:rPr lang="en-US" sz="1400" i="1" dirty="0">
                <a:solidFill>
                  <a:schemeClr val="accent2">
                    <a:lumMod val="75000"/>
                  </a:schemeClr>
                </a:solidFill>
                <a:latin typeface="Tenorite"/>
              </a:rPr>
              <a:t>Output: [‘a’, ‘b’, ‘c’, ‘d’]</a:t>
            </a:r>
          </a:p>
        </p:txBody>
      </p:sp>
    </p:spTree>
    <p:extLst>
      <p:ext uri="{BB962C8B-B14F-4D97-AF65-F5344CB8AC3E}">
        <p14:creationId xmlns:p14="http://schemas.microsoft.com/office/powerpoint/2010/main" val="2156649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0608-F518-A3E2-6484-4A32CAA6D0CF}"/>
              </a:ext>
            </a:extLst>
          </p:cNvPr>
          <p:cNvSpPr>
            <a:spLocks noGrp="1"/>
          </p:cNvSpPr>
          <p:nvPr>
            <p:ph type="title"/>
          </p:nvPr>
        </p:nvSpPr>
        <p:spPr>
          <a:xfrm>
            <a:off x="568164" y="238124"/>
            <a:ext cx="11104724" cy="632595"/>
          </a:xfrm>
        </p:spPr>
        <p:txBody>
          <a:bodyPr>
            <a:normAutofit fontScale="90000"/>
          </a:bodyPr>
          <a:lstStyle/>
          <a:p>
            <a:r>
              <a:rPr lang="en-US" dirty="0"/>
              <a:t>Tuples</a:t>
            </a:r>
          </a:p>
        </p:txBody>
      </p:sp>
      <p:graphicFrame>
        <p:nvGraphicFramePr>
          <p:cNvPr id="7" name="Content Placeholder 6">
            <a:extLst>
              <a:ext uri="{FF2B5EF4-FFF2-40B4-BE49-F238E27FC236}">
                <a16:creationId xmlns:a16="http://schemas.microsoft.com/office/drawing/2014/main" id="{4F672CB5-945E-8879-7174-A67D114AA257}"/>
              </a:ext>
            </a:extLst>
          </p:cNvPr>
          <p:cNvGraphicFramePr>
            <a:graphicFrameLocks noGrp="1"/>
          </p:cNvGraphicFramePr>
          <p:nvPr>
            <p:ph sz="half" idx="12"/>
            <p:extLst>
              <p:ext uri="{D42A27DB-BD31-4B8C-83A1-F6EECF244321}">
                <p14:modId xmlns:p14="http://schemas.microsoft.com/office/powerpoint/2010/main" val="952976974"/>
              </p:ext>
            </p:extLst>
          </p:nvPr>
        </p:nvGraphicFramePr>
        <p:xfrm>
          <a:off x="5064512" y="2388219"/>
          <a:ext cx="6862162" cy="1230261"/>
        </p:xfrm>
        <a:graphic>
          <a:graphicData uri="http://schemas.openxmlformats.org/drawingml/2006/table">
            <a:tbl>
              <a:tblPr bandRow="1">
                <a:tableStyleId>{0505E3EF-67EA-436B-97B2-0124C06EBD24}</a:tableStyleId>
              </a:tblPr>
              <a:tblGrid>
                <a:gridCol w="1678059">
                  <a:extLst>
                    <a:ext uri="{9D8B030D-6E8A-4147-A177-3AD203B41FA5}">
                      <a16:colId xmlns:a16="http://schemas.microsoft.com/office/drawing/2014/main" val="4254204037"/>
                    </a:ext>
                  </a:extLst>
                </a:gridCol>
                <a:gridCol w="5184103">
                  <a:extLst>
                    <a:ext uri="{9D8B030D-6E8A-4147-A177-3AD203B41FA5}">
                      <a16:colId xmlns:a16="http://schemas.microsoft.com/office/drawing/2014/main" val="1692971523"/>
                    </a:ext>
                  </a:extLst>
                </a:gridCol>
              </a:tblGrid>
              <a:tr h="388503">
                <a:tc>
                  <a:txBody>
                    <a:bodyPr/>
                    <a:lstStyle/>
                    <a:p>
                      <a:pPr algn="l" fontAlgn="t"/>
                      <a:r>
                        <a:rPr lang="en-US" sz="1400" b="1" dirty="0">
                          <a:effectLst/>
                          <a:latin typeface="Tenorite"/>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06635381"/>
                  </a:ext>
                </a:extLst>
              </a:tr>
              <a:tr h="420879">
                <a:tc>
                  <a:txBody>
                    <a:bodyPr/>
                    <a:lstStyle/>
                    <a:p>
                      <a:pPr algn="l" fontAlgn="t"/>
                      <a:r>
                        <a:rPr lang="en-US" sz="1400" dirty="0">
                          <a:effectLst/>
                          <a:latin typeface="Tenorite"/>
                          <a:hlinkClick r:id="rId2"/>
                        </a:rPr>
                        <a:t>count()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Returns the number of elements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10848829"/>
                  </a:ext>
                </a:extLst>
              </a:tr>
              <a:tr h="420879">
                <a:tc>
                  <a:txBody>
                    <a:bodyPr/>
                    <a:lstStyle/>
                    <a:p>
                      <a:pPr algn="l" fontAlgn="t"/>
                      <a:r>
                        <a:rPr lang="en-US" sz="1400" dirty="0">
                          <a:effectLst/>
                          <a:latin typeface="Tenorite"/>
                          <a:hlinkClick r:id="rId3"/>
                        </a:rPr>
                        <a:t>index()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Returns the index of the first element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3148820"/>
                  </a:ext>
                </a:extLst>
              </a:tr>
            </a:tbl>
          </a:graphicData>
        </a:graphic>
      </p:graphicFrame>
      <p:sp>
        <p:nvSpPr>
          <p:cNvPr id="5" name="TextBox 4">
            <a:extLst>
              <a:ext uri="{FF2B5EF4-FFF2-40B4-BE49-F238E27FC236}">
                <a16:creationId xmlns:a16="http://schemas.microsoft.com/office/drawing/2014/main" id="{61EE47BA-4DFF-3234-31B8-BD9447CC6F74}"/>
              </a:ext>
            </a:extLst>
          </p:cNvPr>
          <p:cNvSpPr txBox="1"/>
          <p:nvPr/>
        </p:nvSpPr>
        <p:spPr>
          <a:xfrm>
            <a:off x="652866" y="1713316"/>
            <a:ext cx="386988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enorite" panose="00000500000000000000" pitchFamily="2" charset="0"/>
              </a:rPr>
              <a:t>Tuples are a collection datatype used to store immutable, heterogenous elements.</a:t>
            </a:r>
          </a:p>
          <a:p>
            <a:endParaRPr lang="en-US" sz="1400" dirty="0">
              <a:latin typeface="Tenorite" panose="00000500000000000000" pitchFamily="2" charset="0"/>
            </a:endParaRPr>
          </a:p>
          <a:p>
            <a:r>
              <a:rPr lang="en-US" sz="1400" dirty="0">
                <a:latin typeface="Tenorite" panose="00000500000000000000" pitchFamily="2" charset="0"/>
              </a:rPr>
              <a:t>To create a tuple, just initialize with ()</a:t>
            </a:r>
          </a:p>
          <a:p>
            <a:endParaRPr lang="en-US" sz="1400" dirty="0">
              <a:latin typeface="Tenorite" panose="00000500000000000000" pitchFamily="2" charset="0"/>
            </a:endParaRPr>
          </a:p>
          <a:p>
            <a:r>
              <a:rPr lang="en-US" sz="1400" i="1" dirty="0">
                <a:solidFill>
                  <a:srgbClr val="3D7B7B"/>
                </a:solidFill>
                <a:latin typeface="Tenorite" panose="00000500000000000000" pitchFamily="2" charset="0"/>
              </a:rPr>
              <a:t># Creating an empty Tuple</a:t>
            </a:r>
            <a:r>
              <a:rPr lang="en-US" sz="1400" dirty="0">
                <a:latin typeface="Tenorite" panose="00000500000000000000" pitchFamily="2" charset="0"/>
              </a:rPr>
              <a:t>
</a:t>
            </a:r>
            <a:r>
              <a:rPr lang="en-US" sz="1400" dirty="0">
                <a:solidFill>
                  <a:schemeClr val="accent2">
                    <a:lumMod val="75000"/>
                  </a:schemeClr>
                </a:solidFill>
                <a:latin typeface="Tenorite" panose="00000500000000000000" pitchFamily="2" charset="0"/>
              </a:rPr>
              <a:t>&gt;&gt; </a:t>
            </a:r>
            <a:r>
              <a:rPr lang="en-US" sz="1400" i="1" dirty="0">
                <a:solidFill>
                  <a:schemeClr val="accent2">
                    <a:lumMod val="75000"/>
                  </a:schemeClr>
                </a:solidFill>
                <a:latin typeface="Tenorite" panose="00000500000000000000" pitchFamily="2" charset="0"/>
              </a:rPr>
              <a:t>t = ()</a:t>
            </a:r>
          </a:p>
          <a:p>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 with the use of string
&gt;&gt; tuple1 = ('Data', 'Science’)</a:t>
            </a:r>
          </a:p>
          <a:p>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Output:</a:t>
            </a:r>
          </a:p>
          <a:p>
            <a:r>
              <a:rPr lang="en-US" sz="1400" i="1" dirty="0">
                <a:solidFill>
                  <a:schemeClr val="accent2">
                    <a:lumMod val="75000"/>
                  </a:schemeClr>
                </a:solidFill>
                <a:latin typeface="Tenorite" panose="00000500000000000000" pitchFamily="2" charset="0"/>
              </a:rPr>
              <a:t>&gt;&gt; (‘Data’, ‘Science’)</a:t>
            </a:r>
          </a:p>
          <a:p>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 Creating a Tuple with the use of list
&gt;&gt; list1 = [1, 2, 4, 5, 6]</a:t>
            </a:r>
          </a:p>
          <a:p>
            <a:r>
              <a:rPr lang="en-US" sz="1400" i="1" dirty="0">
                <a:solidFill>
                  <a:schemeClr val="accent2">
                    <a:lumMod val="75000"/>
                  </a:schemeClr>
                </a:solidFill>
                <a:latin typeface="Tenorite" panose="00000500000000000000" pitchFamily="2" charset="0"/>
              </a:rPr>
              <a:t>&gt;&gt; tuple(list1)</a:t>
            </a:r>
          </a:p>
          <a:p>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Output:</a:t>
            </a:r>
          </a:p>
          <a:p>
            <a:r>
              <a:rPr lang="en-US" sz="1400" i="1" dirty="0">
                <a:solidFill>
                  <a:schemeClr val="accent2">
                    <a:lumMod val="75000"/>
                  </a:schemeClr>
                </a:solidFill>
                <a:latin typeface="Tenorite" panose="00000500000000000000" pitchFamily="2" charset="0"/>
              </a:rPr>
              <a:t>&gt;&gt; (1, 2, 3, 4, 5)</a:t>
            </a:r>
          </a:p>
        </p:txBody>
      </p:sp>
    </p:spTree>
    <p:extLst>
      <p:ext uri="{BB962C8B-B14F-4D97-AF65-F5344CB8AC3E}">
        <p14:creationId xmlns:p14="http://schemas.microsoft.com/office/powerpoint/2010/main" val="3969209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40608-F518-A3E2-6484-4A32CAA6D0CF}"/>
              </a:ext>
            </a:extLst>
          </p:cNvPr>
          <p:cNvSpPr>
            <a:spLocks noGrp="1"/>
          </p:cNvSpPr>
          <p:nvPr>
            <p:ph type="title"/>
          </p:nvPr>
        </p:nvSpPr>
        <p:spPr>
          <a:xfrm>
            <a:off x="990000" y="395288"/>
            <a:ext cx="4078800" cy="645253"/>
          </a:xfrm>
        </p:spPr>
        <p:txBody>
          <a:bodyPr vert="horz" wrap="square" lIns="91440" tIns="45720" rIns="91440" bIns="45720" rtlCol="0" anchor="b" anchorCtr="0">
            <a:normAutofit/>
          </a:bodyPr>
          <a:lstStyle/>
          <a:p>
            <a:pPr algn="ctr"/>
            <a:r>
              <a:rPr lang="en-US" sz="3200" kern="1200" cap="none" spc="0" baseline="0" dirty="0">
                <a:solidFill>
                  <a:schemeClr val="tx1"/>
                </a:solidFill>
                <a:latin typeface="+mj-lt"/>
                <a:ea typeface="+mj-ea"/>
                <a:cs typeface="+mj-cs"/>
              </a:rPr>
              <a:t>Dictionary</a:t>
            </a:r>
            <a:endParaRPr lang="en-US" sz="3200" kern="1200" cap="none" spc="0" baseline="0">
              <a:solidFill>
                <a:schemeClr val="tx1"/>
              </a:solidFill>
              <a:latin typeface="+mj-lt"/>
              <a:ea typeface="+mj-ea"/>
              <a:cs typeface="+mj-cs"/>
            </a:endParaRPr>
          </a:p>
        </p:txBody>
      </p:sp>
      <p:sp>
        <p:nvSpPr>
          <p:cNvPr id="5" name="TextBox 4">
            <a:extLst>
              <a:ext uri="{FF2B5EF4-FFF2-40B4-BE49-F238E27FC236}">
                <a16:creationId xmlns:a16="http://schemas.microsoft.com/office/drawing/2014/main" id="{61EE47BA-4DFF-3234-31B8-BD9447CC6F74}"/>
              </a:ext>
            </a:extLst>
          </p:cNvPr>
          <p:cNvSpPr txBox="1"/>
          <p:nvPr/>
        </p:nvSpPr>
        <p:spPr>
          <a:xfrm>
            <a:off x="618428" y="1502633"/>
            <a:ext cx="4078800" cy="489327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140000"/>
              </a:lnSpc>
              <a:spcAft>
                <a:spcPts val="600"/>
              </a:spcAft>
            </a:pPr>
            <a:r>
              <a:rPr lang="en-US" sz="1400" dirty="0">
                <a:latin typeface="Tenorite" panose="00000500000000000000" pitchFamily="2" charset="0"/>
              </a:rPr>
              <a:t>A Python dictionary is a mapping type data structure that stores the value in </a:t>
            </a:r>
            <a:r>
              <a:rPr lang="en-US" sz="1400" dirty="0" err="1">
                <a:latin typeface="Tenorite" panose="00000500000000000000" pitchFamily="2" charset="0"/>
              </a:rPr>
              <a:t>key:value</a:t>
            </a:r>
            <a:r>
              <a:rPr lang="en-US" sz="1400" dirty="0">
                <a:latin typeface="Tenorite" panose="00000500000000000000" pitchFamily="2" charset="0"/>
              </a:rPr>
              <a:t> pairs.</a:t>
            </a:r>
          </a:p>
          <a:p>
            <a:pPr>
              <a:lnSpc>
                <a:spcPct val="140000"/>
              </a:lnSpc>
              <a:spcAft>
                <a:spcPts val="600"/>
              </a:spcAft>
            </a:pPr>
            <a:endParaRPr lang="en-US" sz="1400" spc="50" dirty="0">
              <a:solidFill>
                <a:schemeClr val="tx1">
                  <a:alpha val="60000"/>
                </a:schemeClr>
              </a:solidFill>
              <a:latin typeface="Tenorite"/>
            </a:endParaRPr>
          </a:p>
          <a:p>
            <a:pPr>
              <a:lnSpc>
                <a:spcPct val="140000"/>
              </a:lnSpc>
              <a:spcAft>
                <a:spcPts val="600"/>
              </a:spcAft>
            </a:pPr>
            <a:r>
              <a:rPr lang="en-US" sz="1400" dirty="0">
                <a:latin typeface="Tenorite" panose="00000500000000000000" pitchFamily="2" charset="0"/>
              </a:rPr>
              <a:t>It allows you to store and retrieve elements by referencing a key.</a:t>
            </a:r>
          </a:p>
          <a:p>
            <a:pPr>
              <a:lnSpc>
                <a:spcPct val="140000"/>
              </a:lnSpc>
              <a:spcAft>
                <a:spcPts val="600"/>
              </a:spcAft>
            </a:pPr>
            <a:endParaRPr lang="en-US" sz="1400" spc="50" dirty="0">
              <a:solidFill>
                <a:schemeClr val="tx1">
                  <a:alpha val="60000"/>
                </a:schemeClr>
              </a:solidFill>
              <a:latin typeface="Tenorite"/>
            </a:endParaRPr>
          </a:p>
          <a:p>
            <a:pPr>
              <a:lnSpc>
                <a:spcPct val="140000"/>
              </a:lnSpc>
              <a:spcAft>
                <a:spcPts val="600"/>
              </a:spcAft>
            </a:pPr>
            <a:r>
              <a:rPr lang="en-US" sz="1400" dirty="0">
                <a:latin typeface="Tenorite" panose="00000500000000000000" pitchFamily="2" charset="0"/>
              </a:rPr>
              <a:t>To create a dictionary, follow the below Syntax:</a:t>
            </a:r>
          </a:p>
          <a:p>
            <a:pPr>
              <a:lnSpc>
                <a:spcPct val="140000"/>
              </a:lnSpc>
            </a:pPr>
            <a:r>
              <a:rPr lang="en-US" sz="1400" i="1" dirty="0">
                <a:solidFill>
                  <a:schemeClr val="accent2">
                    <a:lumMod val="75000"/>
                  </a:schemeClr>
                </a:solidFill>
                <a:latin typeface="Tenorite" panose="00000500000000000000" pitchFamily="2" charset="0"/>
              </a:rPr>
              <a:t>&gt;&gt; d = {}</a:t>
            </a:r>
          </a:p>
          <a:p>
            <a:pPr>
              <a:lnSpc>
                <a:spcPct val="140000"/>
              </a:lnSpc>
            </a:pPr>
            <a:r>
              <a:rPr lang="en-US" sz="1400" i="1" dirty="0">
                <a:solidFill>
                  <a:schemeClr val="accent2">
                    <a:lumMod val="75000"/>
                  </a:schemeClr>
                </a:solidFill>
                <a:latin typeface="Tenorite" panose="00000500000000000000" pitchFamily="2" charset="0"/>
              </a:rPr>
              <a:t>&gt;&gt; d = {'</a:t>
            </a:r>
            <a:r>
              <a:rPr lang="en-US" sz="1400" i="1" dirty="0" err="1">
                <a:solidFill>
                  <a:schemeClr val="accent2">
                    <a:lumMod val="75000"/>
                  </a:schemeClr>
                </a:solidFill>
                <a:latin typeface="Tenorite" panose="00000500000000000000" pitchFamily="2" charset="0"/>
              </a:rPr>
              <a:t>key':'value</a:t>
            </a:r>
            <a:r>
              <a:rPr lang="en-US" sz="1400" i="1" dirty="0">
                <a:solidFill>
                  <a:schemeClr val="accent2">
                    <a:lumMod val="75000"/>
                  </a:schemeClr>
                </a:solidFill>
                <a:latin typeface="Tenorite" panose="00000500000000000000" pitchFamily="2" charset="0"/>
              </a:rPr>
              <a:t>’}</a:t>
            </a:r>
          </a:p>
          <a:p>
            <a:pPr>
              <a:lnSpc>
                <a:spcPct val="140000"/>
              </a:lnSpc>
            </a:pPr>
            <a:r>
              <a:rPr lang="en-US" sz="1400" i="1" dirty="0">
                <a:solidFill>
                  <a:schemeClr val="accent2">
                    <a:lumMod val="75000"/>
                  </a:schemeClr>
                </a:solidFill>
                <a:latin typeface="Tenorite" panose="00000500000000000000" pitchFamily="2" charset="0"/>
              </a:rPr>
              <a:t>&gt;&gt; d = </a:t>
            </a:r>
            <a:r>
              <a:rPr lang="en-US" sz="1400" i="1" dirty="0" err="1">
                <a:solidFill>
                  <a:schemeClr val="accent2">
                    <a:lumMod val="75000"/>
                  </a:schemeClr>
                </a:solidFill>
                <a:latin typeface="Tenorite" panose="00000500000000000000" pitchFamily="2" charset="0"/>
              </a:rPr>
              <a:t>dict</a:t>
            </a:r>
            <a:r>
              <a:rPr lang="en-US" sz="1400" i="1" dirty="0">
                <a:solidFill>
                  <a:schemeClr val="accent2">
                    <a:lumMod val="75000"/>
                  </a:schemeClr>
                </a:solidFill>
                <a:latin typeface="Tenorite" panose="00000500000000000000" pitchFamily="2" charset="0"/>
              </a:rPr>
              <a:t>()</a:t>
            </a:r>
          </a:p>
          <a:p>
            <a:pPr>
              <a:lnSpc>
                <a:spcPct val="140000"/>
              </a:lnSpc>
            </a:pPr>
            <a:r>
              <a:rPr lang="en-US" sz="1400" i="1" dirty="0">
                <a:solidFill>
                  <a:schemeClr val="accent2">
                    <a:lumMod val="75000"/>
                  </a:schemeClr>
                </a:solidFill>
                <a:latin typeface="Tenorite" panose="00000500000000000000" pitchFamily="2" charset="0"/>
              </a:rPr>
              <a:t>&gt;&gt; d = </a:t>
            </a:r>
            <a:r>
              <a:rPr lang="en-US" sz="1400" i="1" dirty="0" err="1">
                <a:solidFill>
                  <a:schemeClr val="accent2">
                    <a:lumMod val="75000"/>
                  </a:schemeClr>
                </a:solidFill>
                <a:latin typeface="Tenorite" panose="00000500000000000000" pitchFamily="2" charset="0"/>
              </a:rPr>
              <a:t>dict</a:t>
            </a:r>
            <a:r>
              <a:rPr lang="en-US" sz="1400" i="1" dirty="0">
                <a:solidFill>
                  <a:schemeClr val="accent2">
                    <a:lumMod val="75000"/>
                  </a:schemeClr>
                </a:solidFill>
                <a:latin typeface="Tenorite" panose="00000500000000000000" pitchFamily="2" charset="0"/>
              </a:rPr>
              <a:t>(key='value’)</a:t>
            </a:r>
          </a:p>
          <a:p>
            <a:pPr>
              <a:lnSpc>
                <a:spcPct val="140000"/>
              </a:lnSpc>
              <a:spcAft>
                <a:spcPts val="600"/>
              </a:spcAft>
            </a:pPr>
            <a:r>
              <a:rPr lang="en-US" sz="1400" i="1" dirty="0">
                <a:solidFill>
                  <a:schemeClr val="accent2">
                    <a:lumMod val="75000"/>
                  </a:schemeClr>
                </a:solidFill>
                <a:latin typeface="Tenorite" panose="00000500000000000000" pitchFamily="2" charset="0"/>
              </a:rPr>
              <a:t>&gt;&gt; d = </a:t>
            </a:r>
            <a:r>
              <a:rPr lang="en-US" sz="1400" i="1" dirty="0" err="1">
                <a:solidFill>
                  <a:schemeClr val="accent2">
                    <a:lumMod val="75000"/>
                  </a:schemeClr>
                </a:solidFill>
                <a:latin typeface="Tenorite" panose="00000500000000000000" pitchFamily="2" charset="0"/>
              </a:rPr>
              <a:t>dict</a:t>
            </a:r>
            <a:r>
              <a:rPr lang="en-US" sz="1400" i="1" dirty="0">
                <a:solidFill>
                  <a:schemeClr val="accent2">
                    <a:lumMod val="75000"/>
                  </a:schemeClr>
                </a:solidFill>
                <a:latin typeface="Tenorite" panose="00000500000000000000" pitchFamily="2" charset="0"/>
              </a:rPr>
              <a:t>([('key', 'value')])</a:t>
            </a:r>
          </a:p>
          <a:p>
            <a:pPr>
              <a:lnSpc>
                <a:spcPct val="140000"/>
              </a:lnSpc>
              <a:spcAft>
                <a:spcPts val="600"/>
              </a:spcAft>
            </a:pPr>
            <a:endParaRPr lang="en-US" sz="1400" spc="50" dirty="0">
              <a:solidFill>
                <a:schemeClr val="tx1">
                  <a:alpha val="60000"/>
                </a:schemeClr>
              </a:solidFill>
              <a:latin typeface="Tenorite"/>
            </a:endParaRPr>
          </a:p>
        </p:txBody>
      </p:sp>
      <p:cxnSp>
        <p:nvCxnSpPr>
          <p:cNvPr id="24" name="Straight Connector 23">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7">
            <a:extLst>
              <a:ext uri="{FF2B5EF4-FFF2-40B4-BE49-F238E27FC236}">
                <a16:creationId xmlns:a16="http://schemas.microsoft.com/office/drawing/2014/main" id="{1421C7D8-5F98-D9C9-D6A3-AE508F45DAFA}"/>
              </a:ext>
            </a:extLst>
          </p:cNvPr>
          <p:cNvGraphicFramePr>
            <a:graphicFrameLocks noGrp="1"/>
          </p:cNvGraphicFramePr>
          <p:nvPr>
            <p:ph sz="half" idx="12"/>
            <p:extLst>
              <p:ext uri="{D42A27DB-BD31-4B8C-83A1-F6EECF244321}">
                <p14:modId xmlns:p14="http://schemas.microsoft.com/office/powerpoint/2010/main" val="1133667531"/>
              </p:ext>
            </p:extLst>
          </p:nvPr>
        </p:nvGraphicFramePr>
        <p:xfrm>
          <a:off x="5438775" y="1495425"/>
          <a:ext cx="6168999" cy="4373569"/>
        </p:xfrm>
        <a:graphic>
          <a:graphicData uri="http://schemas.openxmlformats.org/drawingml/2006/table">
            <a:tbl>
              <a:tblPr firstRow="1" bandRow="1">
                <a:tableStyleId>{0505E3EF-67EA-436B-97B2-0124C06EBD24}</a:tableStyleId>
              </a:tblPr>
              <a:tblGrid>
                <a:gridCol w="1359834">
                  <a:extLst>
                    <a:ext uri="{9D8B030D-6E8A-4147-A177-3AD203B41FA5}">
                      <a16:colId xmlns:a16="http://schemas.microsoft.com/office/drawing/2014/main" val="2798567370"/>
                    </a:ext>
                  </a:extLst>
                </a:gridCol>
                <a:gridCol w="4809165">
                  <a:extLst>
                    <a:ext uri="{9D8B030D-6E8A-4147-A177-3AD203B41FA5}">
                      <a16:colId xmlns:a16="http://schemas.microsoft.com/office/drawing/2014/main" val="448023398"/>
                    </a:ext>
                  </a:extLst>
                </a:gridCol>
              </a:tblGrid>
              <a:tr h="345758">
                <a:tc>
                  <a:txBody>
                    <a:bodyPr/>
                    <a:lstStyle/>
                    <a:p>
                      <a:pPr algn="l" fontAlgn="t"/>
                      <a:r>
                        <a:rPr lang="en-US" sz="1300" dirty="0">
                          <a:effectLst/>
                        </a:rPr>
                        <a:t>Method</a:t>
                      </a: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rPr>
                        <a:t>Description</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76729752"/>
                  </a:ext>
                </a:extLst>
              </a:tr>
              <a:tr h="345758">
                <a:tc>
                  <a:txBody>
                    <a:bodyPr/>
                    <a:lstStyle/>
                    <a:p>
                      <a:pPr fontAlgn="t"/>
                      <a:r>
                        <a:rPr lang="en-US" sz="1300" dirty="0">
                          <a:effectLst/>
                          <a:hlinkClick r:id="rId2"/>
                        </a:rPr>
                        <a:t>clear()</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Removes all the elements from the dictionary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57354287"/>
                  </a:ext>
                </a:extLst>
              </a:tr>
              <a:tr h="345758">
                <a:tc>
                  <a:txBody>
                    <a:bodyPr/>
                    <a:lstStyle/>
                    <a:p>
                      <a:pPr fontAlgn="t"/>
                      <a:r>
                        <a:rPr lang="en-US" sz="1300" dirty="0">
                          <a:effectLst/>
                          <a:hlinkClick r:id="rId3"/>
                        </a:rPr>
                        <a:t>copy()</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Returns a copy of the dictionary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00787723"/>
                  </a:ext>
                </a:extLst>
              </a:tr>
              <a:tr h="334027">
                <a:tc>
                  <a:txBody>
                    <a:bodyPr/>
                    <a:lstStyle/>
                    <a:p>
                      <a:pPr fontAlgn="t"/>
                      <a:r>
                        <a:rPr lang="en-US" sz="1300" dirty="0">
                          <a:effectLst/>
                          <a:hlinkClick r:id="rId4"/>
                        </a:rPr>
                        <a:t>fromkeys()</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Returns a dictionary with the specified keys and value</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870032356"/>
                  </a:ext>
                </a:extLst>
              </a:tr>
              <a:tr h="345758">
                <a:tc>
                  <a:txBody>
                    <a:bodyPr/>
                    <a:lstStyle/>
                    <a:p>
                      <a:pPr fontAlgn="t"/>
                      <a:r>
                        <a:rPr lang="en-US" sz="1300" dirty="0">
                          <a:effectLst/>
                          <a:hlinkClick r:id="rId5"/>
                        </a:rPr>
                        <a:t>get()</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Returns the value of the specified key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03230451"/>
                  </a:ext>
                </a:extLst>
              </a:tr>
              <a:tr h="375780">
                <a:tc>
                  <a:txBody>
                    <a:bodyPr/>
                    <a:lstStyle/>
                    <a:p>
                      <a:pPr fontAlgn="t"/>
                      <a:r>
                        <a:rPr lang="en-US" sz="1300" dirty="0">
                          <a:effectLst/>
                          <a:hlinkClick r:id="rId6"/>
                        </a:rPr>
                        <a:t>items()</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Returns a list containing a tuple for each key value pair</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95500668"/>
                  </a:ext>
                </a:extLst>
              </a:tr>
              <a:tr h="345758">
                <a:tc>
                  <a:txBody>
                    <a:bodyPr/>
                    <a:lstStyle/>
                    <a:p>
                      <a:pPr fontAlgn="t"/>
                      <a:r>
                        <a:rPr lang="en-US" sz="1300" dirty="0">
                          <a:effectLst/>
                          <a:hlinkClick r:id="rId7"/>
                        </a:rPr>
                        <a:t>keys()</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Returns a list containing the dictionary's keys</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417795"/>
                  </a:ext>
                </a:extLst>
              </a:tr>
              <a:tr h="345758">
                <a:tc>
                  <a:txBody>
                    <a:bodyPr/>
                    <a:lstStyle/>
                    <a:p>
                      <a:pPr fontAlgn="t"/>
                      <a:r>
                        <a:rPr lang="en-US" sz="1300" dirty="0">
                          <a:effectLst/>
                          <a:hlinkClick r:id="rId8"/>
                        </a:rPr>
                        <a:t>pop()</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Removes the element with the specified key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97134727"/>
                  </a:ext>
                </a:extLst>
              </a:tr>
              <a:tr h="345758">
                <a:tc>
                  <a:txBody>
                    <a:bodyPr/>
                    <a:lstStyle/>
                    <a:p>
                      <a:pPr fontAlgn="t"/>
                      <a:r>
                        <a:rPr lang="en-US" sz="1300" dirty="0">
                          <a:effectLst/>
                          <a:hlinkClick r:id="rId9"/>
                        </a:rPr>
                        <a:t>popitem()</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Removes the last inserted key-value pair</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90670496"/>
                  </a:ext>
                </a:extLst>
              </a:tr>
              <a:tr h="511479">
                <a:tc>
                  <a:txBody>
                    <a:bodyPr/>
                    <a:lstStyle/>
                    <a:p>
                      <a:pPr fontAlgn="t"/>
                      <a:r>
                        <a:rPr lang="en-US" sz="1300" dirty="0">
                          <a:effectLst/>
                          <a:hlinkClick r:id="rId10"/>
                        </a:rPr>
                        <a:t>setdefault()</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300" dirty="0">
                          <a:effectLst/>
                        </a:rPr>
                        <a:t>Returns the value of the specified key. If the key does not exist: insert the key, with the specified value</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74294854"/>
                  </a:ext>
                </a:extLst>
              </a:tr>
              <a:tr h="386219">
                <a:tc>
                  <a:txBody>
                    <a:bodyPr/>
                    <a:lstStyle/>
                    <a:p>
                      <a:pPr fontAlgn="t"/>
                      <a:r>
                        <a:rPr lang="en-US" sz="1300" dirty="0">
                          <a:effectLst/>
                          <a:hlinkClick r:id="rId11"/>
                        </a:rPr>
                        <a:t>update()</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300" dirty="0">
                          <a:effectLst/>
                        </a:rPr>
                        <a:t>Updates the dictionary with the specified key-value pairs</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70771977"/>
                  </a:ext>
                </a:extLst>
              </a:tr>
              <a:tr h="345758">
                <a:tc>
                  <a:txBody>
                    <a:bodyPr/>
                    <a:lstStyle/>
                    <a:p>
                      <a:pPr fontAlgn="t"/>
                      <a:r>
                        <a:rPr lang="en-US" sz="1300" dirty="0">
                          <a:effectLst/>
                          <a:hlinkClick r:id="rId12"/>
                        </a:rPr>
                        <a:t>values()</a:t>
                      </a:r>
                      <a:endParaRPr lang="en-US" sz="1300" dirty="0">
                        <a:effectLst/>
                      </a:endParaRPr>
                    </a:p>
                  </a:txBody>
                  <a:tcPr marL="109796"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fontAlgn="t"/>
                      <a:r>
                        <a:rPr lang="en-US" sz="1300" dirty="0">
                          <a:effectLst/>
                        </a:rPr>
                        <a:t>Returns a list of all the values in the dictionary</a:t>
                      </a:r>
                    </a:p>
                  </a:txBody>
                  <a:tcPr marL="54897" marR="54897" marT="54897" marB="5489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457585921"/>
                  </a:ext>
                </a:extLst>
              </a:tr>
            </a:tbl>
          </a:graphicData>
        </a:graphic>
      </p:graphicFrame>
    </p:spTree>
    <p:extLst>
      <p:ext uri="{BB962C8B-B14F-4D97-AF65-F5344CB8AC3E}">
        <p14:creationId xmlns:p14="http://schemas.microsoft.com/office/powerpoint/2010/main" val="182055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A1EE0-45B3-7250-850D-3039DC82B769}"/>
              </a:ext>
            </a:extLst>
          </p:cNvPr>
          <p:cNvSpPr>
            <a:spLocks noGrp="1"/>
          </p:cNvSpPr>
          <p:nvPr>
            <p:ph type="title"/>
          </p:nvPr>
        </p:nvSpPr>
        <p:spPr>
          <a:xfrm>
            <a:off x="568164" y="400049"/>
            <a:ext cx="11104724" cy="604020"/>
          </a:xfrm>
        </p:spPr>
        <p:txBody>
          <a:bodyPr>
            <a:normAutofit fontScale="90000"/>
          </a:bodyPr>
          <a:lstStyle/>
          <a:p>
            <a:r>
              <a:rPr lang="en-US" dirty="0"/>
              <a:t>Sets in Python</a:t>
            </a:r>
          </a:p>
        </p:txBody>
      </p:sp>
      <p:sp>
        <p:nvSpPr>
          <p:cNvPr id="3" name="Content Placeholder 2">
            <a:extLst>
              <a:ext uri="{FF2B5EF4-FFF2-40B4-BE49-F238E27FC236}">
                <a16:creationId xmlns:a16="http://schemas.microsoft.com/office/drawing/2014/main" id="{DA38E0F7-C7EE-D973-9941-EF6DDBA8AE3D}"/>
              </a:ext>
            </a:extLst>
          </p:cNvPr>
          <p:cNvSpPr>
            <a:spLocks noGrp="1"/>
          </p:cNvSpPr>
          <p:nvPr>
            <p:ph sz="half" idx="12"/>
          </p:nvPr>
        </p:nvSpPr>
        <p:spPr>
          <a:xfrm>
            <a:off x="568164" y="1997132"/>
            <a:ext cx="5398686" cy="2811402"/>
          </a:xfrm>
        </p:spPr>
        <p:txBody>
          <a:bodyPr vert="horz" lIns="0" tIns="45720" rIns="91440" bIns="45720" rtlCol="0" anchor="t">
            <a:normAutofit/>
          </a:bodyPr>
          <a:lstStyle/>
          <a:p>
            <a:r>
              <a:rPr lang="en-US" sz="1400" dirty="0">
                <a:solidFill>
                  <a:srgbClr val="273239"/>
                </a:solidFill>
                <a:latin typeface="Tenorite" panose="00000500000000000000" pitchFamily="2" charset="0"/>
                <a:ea typeface="+mn-lt"/>
                <a:cs typeface="+mn-lt"/>
              </a:rPr>
              <a:t>A Set is an unordered collection data type that is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mutable and has no duplicate elements.</a:t>
            </a:r>
            <a:endParaRPr lang="en-US" sz="1400" dirty="0">
              <a:solidFill>
                <a:srgbClr val="000000">
                  <a:alpha val="60000"/>
                </a:srgbClr>
              </a:solidFill>
              <a:latin typeface="Tenorite" panose="00000500000000000000" pitchFamily="2" charset="0"/>
              <a:ea typeface="+mn-lt"/>
              <a:cs typeface="+mn-lt"/>
            </a:endParaRPr>
          </a:p>
          <a:p>
            <a:r>
              <a:rPr lang="en-US" sz="1400" i="1" dirty="0">
                <a:solidFill>
                  <a:schemeClr val="accent2">
                    <a:lumMod val="75000"/>
                  </a:schemeClr>
                </a:solidFill>
                <a:latin typeface="Tenorite" panose="00000500000000000000" pitchFamily="2" charset="0"/>
                <a:ea typeface="+mn-lt"/>
                <a:cs typeface="+mn-lt"/>
              </a:rPr>
              <a:t>Set are represented by { } (values enclosed in curly braces)</a:t>
            </a:r>
          </a:p>
          <a:p>
            <a:r>
              <a:rPr lang="en-US" sz="1400" dirty="0">
                <a:solidFill>
                  <a:srgbClr val="273239"/>
                </a:solidFill>
                <a:latin typeface="Tenorite" panose="00000500000000000000" pitchFamily="2" charset="0"/>
                <a:ea typeface="+mn-lt"/>
                <a:cs typeface="+mn-lt"/>
              </a:rPr>
              <a:t>The major advantage of using a set, as opposed to a </a:t>
            </a:r>
            <a:r>
              <a:rPr lang="en-US" sz="1400" u="sng" dirty="0">
                <a:solidFill>
                  <a:srgbClr val="273239"/>
                </a:solidFill>
                <a:latin typeface="Tenorite" panose="00000500000000000000" pitchFamily="2" charset="0"/>
                <a:ea typeface="+mn-lt"/>
                <a:cs typeface="+mn-lt"/>
                <a:hlinkClick r:id="rId2"/>
              </a:rPr>
              <a:t>list</a:t>
            </a:r>
            <a:r>
              <a:rPr lang="en-US" sz="1400" dirty="0">
                <a:solidFill>
                  <a:srgbClr val="273239"/>
                </a:solidFill>
                <a:latin typeface="Tenorite" panose="00000500000000000000" pitchFamily="2" charset="0"/>
                <a:ea typeface="+mn-lt"/>
                <a:cs typeface="+mn-lt"/>
              </a:rPr>
              <a:t>, is that it has a highly optimized method for checking whether a specific element is contained in the set. </a:t>
            </a:r>
            <a:endParaRPr lang="en-US" sz="1400" dirty="0">
              <a:solidFill>
                <a:srgbClr val="000000">
                  <a:alpha val="60000"/>
                </a:srgbClr>
              </a:solidFill>
              <a:latin typeface="Tenorite" panose="00000500000000000000" pitchFamily="2" charset="0"/>
              <a:ea typeface="+mn-lt"/>
              <a:cs typeface="+mn-lt"/>
            </a:endParaRPr>
          </a:p>
          <a:p>
            <a:r>
              <a:rPr lang="en-US" sz="1400" dirty="0">
                <a:solidFill>
                  <a:srgbClr val="273239"/>
                </a:solidFill>
                <a:latin typeface="Tenorite" panose="00000500000000000000" pitchFamily="2" charset="0"/>
                <a:ea typeface="+mn-lt"/>
                <a:cs typeface="+mn-lt"/>
              </a:rPr>
              <a:t>Since sets are unordered, we cannot access items using indexes as we do in lists.</a:t>
            </a:r>
            <a:endParaRPr lang="en-US" sz="1400" dirty="0">
              <a:solidFill>
                <a:srgbClr val="000000">
                  <a:alpha val="60000"/>
                </a:srgbClr>
              </a:solidFill>
              <a:latin typeface="Tenorite" panose="00000500000000000000" pitchFamily="2" charset="0"/>
            </a:endParaRPr>
          </a:p>
        </p:txBody>
      </p:sp>
      <p:graphicFrame>
        <p:nvGraphicFramePr>
          <p:cNvPr id="6" name="Content Placeholder 7">
            <a:extLst>
              <a:ext uri="{FF2B5EF4-FFF2-40B4-BE49-F238E27FC236}">
                <a16:creationId xmlns:a16="http://schemas.microsoft.com/office/drawing/2014/main" id="{C85388D1-7290-8763-830B-ECB9E8C6DBD2}"/>
              </a:ext>
            </a:extLst>
          </p:cNvPr>
          <p:cNvGraphicFramePr>
            <a:graphicFrameLocks/>
          </p:cNvGraphicFramePr>
          <p:nvPr>
            <p:extLst>
              <p:ext uri="{D42A27DB-BD31-4B8C-83A1-F6EECF244321}">
                <p14:modId xmlns:p14="http://schemas.microsoft.com/office/powerpoint/2010/main" val="1362984199"/>
              </p:ext>
            </p:extLst>
          </p:nvPr>
        </p:nvGraphicFramePr>
        <p:xfrm>
          <a:off x="6100414" y="2151256"/>
          <a:ext cx="5772064" cy="2657278"/>
        </p:xfrm>
        <a:graphic>
          <a:graphicData uri="http://schemas.openxmlformats.org/drawingml/2006/table">
            <a:tbl>
              <a:tblPr firstRow="1" bandRow="1">
                <a:tableStyleId>{0505E3EF-67EA-436B-97B2-0124C06EBD24}</a:tableStyleId>
              </a:tblPr>
              <a:tblGrid>
                <a:gridCol w="1907782">
                  <a:extLst>
                    <a:ext uri="{9D8B030D-6E8A-4147-A177-3AD203B41FA5}">
                      <a16:colId xmlns:a16="http://schemas.microsoft.com/office/drawing/2014/main" val="2798567370"/>
                    </a:ext>
                  </a:extLst>
                </a:gridCol>
                <a:gridCol w="3864282">
                  <a:extLst>
                    <a:ext uri="{9D8B030D-6E8A-4147-A177-3AD203B41FA5}">
                      <a16:colId xmlns:a16="http://schemas.microsoft.com/office/drawing/2014/main" val="448023398"/>
                    </a:ext>
                  </a:extLst>
                </a:gridCol>
              </a:tblGrid>
              <a:tr h="407999">
                <a:tc>
                  <a:txBody>
                    <a:bodyPr/>
                    <a:lstStyle/>
                    <a:p>
                      <a:pPr algn="l" fontAlgn="t"/>
                      <a:r>
                        <a:rPr lang="en-US" sz="1200" dirty="0">
                          <a:effectLst/>
                        </a:rPr>
                        <a:t>Method</a:t>
                      </a:r>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200" dirty="0">
                          <a:effectLst/>
                        </a:rPr>
                        <a:t>Description</a:t>
                      </a: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76729752"/>
                  </a:ext>
                </a:extLst>
              </a:tr>
              <a:tr h="407999">
                <a:tc>
                  <a:txBody>
                    <a:bodyPr/>
                    <a:lstStyle/>
                    <a:p>
                      <a:pPr lvl="0">
                        <a:buNone/>
                      </a:pPr>
                      <a:r>
                        <a:rPr lang="en-US" sz="1200" dirty="0">
                          <a:effectLst/>
                          <a:hlinkClick r:id="rId3"/>
                        </a:rPr>
                        <a:t>clear()</a:t>
                      </a:r>
                      <a:endParaRPr lang="en-US" sz="1200">
                        <a:effectLst/>
                      </a:endParaRPr>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200" dirty="0">
                          <a:effectLst/>
                        </a:rPr>
                        <a:t>Removes all the elements from the set</a:t>
                      </a:r>
                      <a:endParaRPr lang="en-US" dirty="0"/>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557354287"/>
                  </a:ext>
                </a:extLst>
              </a:tr>
              <a:tr h="407999">
                <a:tc>
                  <a:txBody>
                    <a:bodyPr/>
                    <a:lstStyle/>
                    <a:p>
                      <a:pPr fontAlgn="t"/>
                      <a:r>
                        <a:rPr lang="en-US" sz="1200" dirty="0">
                          <a:effectLst/>
                          <a:hlinkClick r:id="rId4"/>
                        </a:rPr>
                        <a:t>pop()</a:t>
                      </a:r>
                      <a:endParaRPr lang="en-US" sz="1200" dirty="0">
                        <a:effectLst/>
                      </a:endParaRPr>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200" dirty="0">
                          <a:effectLst/>
                        </a:rPr>
                        <a:t>Removes the last element from the set</a:t>
                      </a: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97134727"/>
                  </a:ext>
                </a:extLst>
              </a:tr>
              <a:tr h="407999">
                <a:tc>
                  <a:txBody>
                    <a:bodyPr/>
                    <a:lstStyle/>
                    <a:p>
                      <a:pPr lvl="0">
                        <a:buNone/>
                      </a:pPr>
                      <a:r>
                        <a:rPr lang="en-US" sz="1200" dirty="0">
                          <a:effectLst/>
                        </a:rPr>
                        <a:t>add()</a:t>
                      </a:r>
                      <a:endParaRPr lang="en-US" dirty="0"/>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b="0" i="0" u="none" strike="noStrike" noProof="0" dirty="0">
                          <a:solidFill>
                            <a:srgbClr val="273239"/>
                          </a:solidFill>
                          <a:effectLst/>
                          <a:latin typeface="Avenir Next LT Pro"/>
                        </a:rPr>
                        <a:t>Adds a given element to a set</a:t>
                      </a:r>
                      <a:endParaRPr lang="en-US" sz="1200" dirty="0">
                        <a:effectLst/>
                      </a:endParaRP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90670496"/>
                  </a:ext>
                </a:extLst>
              </a:tr>
              <a:tr h="313150">
                <a:tc>
                  <a:txBody>
                    <a:bodyPr/>
                    <a:lstStyle/>
                    <a:p>
                      <a:pPr lvl="0">
                        <a:buNone/>
                      </a:pPr>
                      <a:r>
                        <a:rPr lang="en-US" sz="1200" dirty="0">
                          <a:effectLst/>
                        </a:rPr>
                        <a:t>discard()</a:t>
                      </a:r>
                      <a:endParaRPr lang="en-US" dirty="0"/>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b="0" i="0" u="none" strike="noStrike" noProof="0" dirty="0">
                          <a:solidFill>
                            <a:srgbClr val="273239"/>
                          </a:solidFill>
                          <a:effectLst/>
                          <a:latin typeface="Avenir Next LT Pro"/>
                        </a:rPr>
                        <a:t>Removes the element from the set</a:t>
                      </a:r>
                      <a:endParaRPr lang="en-US" sz="1200" dirty="0">
                        <a:effectLst/>
                      </a:endParaRP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74294854"/>
                  </a:ext>
                </a:extLst>
              </a:tr>
              <a:tr h="354904">
                <a:tc>
                  <a:txBody>
                    <a:bodyPr/>
                    <a:lstStyle/>
                    <a:p>
                      <a:pPr lvl="0">
                        <a:buNone/>
                      </a:pPr>
                      <a:r>
                        <a:rPr lang="en-US" sz="1200" dirty="0">
                          <a:effectLst/>
                        </a:rPr>
                        <a:t>remove()</a:t>
                      </a:r>
                      <a:endParaRPr lang="en-US" dirty="0"/>
                    </a:p>
                  </a:txBody>
                  <a:tcPr marL="102115"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b="0" i="0" u="none" strike="noStrike" noProof="0" dirty="0">
                          <a:solidFill>
                            <a:srgbClr val="273239"/>
                          </a:solidFill>
                          <a:effectLst/>
                          <a:latin typeface="Avenir Next LT Pro"/>
                        </a:rPr>
                        <a:t>Removes the element from the set</a:t>
                      </a:r>
                      <a:endParaRPr lang="en-US" sz="1200" dirty="0">
                        <a:effectLst/>
                      </a:endParaRPr>
                    </a:p>
                  </a:txBody>
                  <a:tcPr marL="51057" marR="51057" marT="51057" marB="510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70771977"/>
                  </a:ext>
                </a:extLst>
              </a:tr>
              <a:tr h="354904">
                <a:tc>
                  <a:txBody>
                    <a:bodyPr/>
                    <a:lstStyle/>
                    <a:p>
                      <a:pPr lvl="0">
                        <a:buNone/>
                      </a:pPr>
                      <a:r>
                        <a:rPr lang="en-US" sz="1200" dirty="0">
                          <a:effectLst/>
                        </a:rPr>
                        <a:t>update()</a:t>
                      </a:r>
                    </a:p>
                  </a:txBody>
                  <a:tcPr marL="102114" marR="51057" marT="51057" marB="51057">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tc>
                  <a:txBody>
                    <a:bodyPr/>
                    <a:lstStyle/>
                    <a:p>
                      <a:pPr lvl="0">
                        <a:buNone/>
                      </a:pPr>
                      <a:r>
                        <a:rPr lang="en-US" sz="1400" b="0" i="0" u="none" strike="noStrike" noProof="0" dirty="0">
                          <a:solidFill>
                            <a:srgbClr val="273239"/>
                          </a:solidFill>
                          <a:effectLst/>
                          <a:latin typeface="Avenir Next LT Pro"/>
                        </a:rPr>
                        <a:t>Add multiple elements into a set</a:t>
                      </a:r>
                    </a:p>
                  </a:txBody>
                  <a:tcPr marL="51057" marR="51057" marT="51057" marB="51057">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extLst>
                  <a:ext uri="{0D108BD9-81ED-4DB2-BD59-A6C34878D82A}">
                    <a16:rowId xmlns:a16="http://schemas.microsoft.com/office/drawing/2014/main" val="2959902661"/>
                  </a:ext>
                </a:extLst>
              </a:tr>
            </a:tbl>
          </a:graphicData>
        </a:graphic>
      </p:graphicFrame>
    </p:spTree>
    <p:extLst>
      <p:ext uri="{BB962C8B-B14F-4D97-AF65-F5344CB8AC3E}">
        <p14:creationId xmlns:p14="http://schemas.microsoft.com/office/powerpoint/2010/main" val="146600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EB58-C10D-1A12-F1B9-A4D18EB12710}"/>
              </a:ext>
            </a:extLst>
          </p:cNvPr>
          <p:cNvSpPr>
            <a:spLocks noGrp="1"/>
          </p:cNvSpPr>
          <p:nvPr>
            <p:ph type="title"/>
          </p:nvPr>
        </p:nvSpPr>
        <p:spPr>
          <a:xfrm>
            <a:off x="568164" y="400049"/>
            <a:ext cx="11104724" cy="604020"/>
          </a:xfrm>
        </p:spPr>
        <p:txBody>
          <a:bodyPr>
            <a:normAutofit fontScale="90000"/>
          </a:bodyPr>
          <a:lstStyle/>
          <a:p>
            <a:r>
              <a:rPr lang="en-US" dirty="0"/>
              <a:t>Set Operations</a:t>
            </a:r>
          </a:p>
        </p:txBody>
      </p:sp>
      <p:sp>
        <p:nvSpPr>
          <p:cNvPr id="3" name="Content Placeholder 2">
            <a:extLst>
              <a:ext uri="{FF2B5EF4-FFF2-40B4-BE49-F238E27FC236}">
                <a16:creationId xmlns:a16="http://schemas.microsoft.com/office/drawing/2014/main" id="{049D1D3B-FF14-42C1-54C3-967DD7379C6C}"/>
              </a:ext>
            </a:extLst>
          </p:cNvPr>
          <p:cNvSpPr>
            <a:spLocks noGrp="1"/>
          </p:cNvSpPr>
          <p:nvPr>
            <p:ph sz="half" idx="12"/>
          </p:nvPr>
        </p:nvSpPr>
        <p:spPr>
          <a:xfrm>
            <a:off x="449292" y="1272293"/>
            <a:ext cx="5398686" cy="4232218"/>
          </a:xfrm>
        </p:spPr>
        <p:txBody>
          <a:bodyPr vert="horz" lIns="0" tIns="45720" rIns="91440" bIns="45720" rtlCol="0" anchor="t">
            <a:normAutofit/>
          </a:bodyPr>
          <a:lstStyle/>
          <a:p>
            <a:r>
              <a:rPr lang="en-US" sz="1400" dirty="0">
                <a:solidFill>
                  <a:srgbClr val="273239"/>
                </a:solidFill>
                <a:ea typeface="+mn-lt"/>
                <a:cs typeface="+mn-lt"/>
              </a:rPr>
              <a:t>In Python, below quick operands can be used for different operations:</a:t>
            </a:r>
          </a:p>
          <a:p>
            <a:r>
              <a:rPr lang="en-US" sz="1400" i="1" dirty="0">
                <a:solidFill>
                  <a:schemeClr val="accent2">
                    <a:lumMod val="75000"/>
                  </a:schemeClr>
                </a:solidFill>
                <a:ea typeface="+mn-lt"/>
                <a:cs typeface="+mn-lt"/>
              </a:rPr>
              <a:t>&gt;&gt; | for union.</a:t>
            </a:r>
            <a:br>
              <a:rPr lang="en-US" sz="1400" i="1" dirty="0">
                <a:solidFill>
                  <a:schemeClr val="accent2">
                    <a:lumMod val="75000"/>
                  </a:schemeClr>
                </a:solidFill>
                <a:ea typeface="+mn-lt"/>
                <a:cs typeface="+mn-lt"/>
              </a:rPr>
            </a:br>
            <a:r>
              <a:rPr lang="en-US" sz="1400" i="1" dirty="0">
                <a:solidFill>
                  <a:schemeClr val="accent2">
                    <a:lumMod val="75000"/>
                  </a:schemeClr>
                </a:solidFill>
                <a:ea typeface="+mn-lt"/>
                <a:cs typeface="+mn-lt"/>
              </a:rPr>
              <a:t>&gt;&gt; &amp; for intersection.</a:t>
            </a:r>
            <a:br>
              <a:rPr lang="en-US" sz="1400" i="1" dirty="0">
                <a:solidFill>
                  <a:schemeClr val="accent2">
                    <a:lumMod val="75000"/>
                  </a:schemeClr>
                </a:solidFill>
                <a:ea typeface="+mn-lt"/>
                <a:cs typeface="+mn-lt"/>
              </a:rPr>
            </a:br>
            <a:r>
              <a:rPr lang="en-US" sz="1400" i="1" dirty="0">
                <a:solidFill>
                  <a:schemeClr val="accent2">
                    <a:lumMod val="75000"/>
                  </a:schemeClr>
                </a:solidFill>
                <a:ea typeface="+mn-lt"/>
                <a:cs typeface="+mn-lt"/>
              </a:rPr>
              <a:t>&gt;&gt; – for difference</a:t>
            </a:r>
            <a:br>
              <a:rPr lang="en-US" sz="1400" i="1" dirty="0">
                <a:solidFill>
                  <a:schemeClr val="accent2">
                    <a:lumMod val="75000"/>
                  </a:schemeClr>
                </a:solidFill>
                <a:ea typeface="+mn-lt"/>
                <a:cs typeface="+mn-lt"/>
              </a:rPr>
            </a:br>
            <a:r>
              <a:rPr lang="en-US" sz="1400" i="1" dirty="0">
                <a:solidFill>
                  <a:schemeClr val="accent2">
                    <a:lumMod val="75000"/>
                  </a:schemeClr>
                </a:solidFill>
                <a:ea typeface="+mn-lt"/>
                <a:cs typeface="+mn-lt"/>
              </a:rPr>
              <a:t>&gt;&gt; ^ for symmetric difference</a:t>
            </a:r>
          </a:p>
          <a:p>
            <a:r>
              <a:rPr lang="en-US" sz="1400" i="1" dirty="0">
                <a:solidFill>
                  <a:schemeClr val="accent2">
                    <a:lumMod val="75000"/>
                  </a:schemeClr>
                </a:solidFill>
              </a:rPr>
              <a:t>&gt;&gt; &gt;= for </a:t>
            </a:r>
            <a:r>
              <a:rPr lang="en-US" sz="1400" i="1" dirty="0" err="1">
                <a:solidFill>
                  <a:schemeClr val="accent2">
                    <a:lumMod val="75000"/>
                  </a:schemeClr>
                </a:solidFill>
              </a:rPr>
              <a:t>Issuperset</a:t>
            </a:r>
            <a:endParaRPr lang="en-US" sz="1400" i="1" dirty="0">
              <a:solidFill>
                <a:schemeClr val="accent2">
                  <a:lumMod val="75000"/>
                </a:schemeClr>
              </a:solidFill>
            </a:endParaRPr>
          </a:p>
          <a:p>
            <a:r>
              <a:rPr lang="en-US" sz="1400" i="1" dirty="0">
                <a:solidFill>
                  <a:schemeClr val="accent2">
                    <a:lumMod val="75000"/>
                  </a:schemeClr>
                </a:solidFill>
              </a:rPr>
              <a:t>&gt;&gt; &lt;= for </a:t>
            </a:r>
            <a:r>
              <a:rPr lang="en-US" sz="1400" i="1" dirty="0" err="1">
                <a:solidFill>
                  <a:schemeClr val="accent2">
                    <a:lumMod val="75000"/>
                  </a:schemeClr>
                </a:solidFill>
              </a:rPr>
              <a:t>Issubset</a:t>
            </a:r>
            <a:endParaRPr lang="en-US" sz="1400" i="1" dirty="0">
              <a:solidFill>
                <a:schemeClr val="accent2">
                  <a:lumMod val="75000"/>
                </a:schemeClr>
              </a:solidFill>
            </a:endParaRPr>
          </a:p>
          <a:p>
            <a:r>
              <a:rPr lang="en-US" sz="1400" i="1" dirty="0">
                <a:solidFill>
                  <a:schemeClr val="accent2">
                    <a:lumMod val="75000"/>
                  </a:schemeClr>
                </a:solidFill>
              </a:rPr>
              <a:t>&gt;&gt; </a:t>
            </a:r>
            <a:r>
              <a:rPr lang="en-US" sz="1400" i="1" dirty="0" err="1">
                <a:solidFill>
                  <a:schemeClr val="accent2">
                    <a:lumMod val="75000"/>
                  </a:schemeClr>
                </a:solidFill>
              </a:rPr>
              <a:t>Isdisjoint</a:t>
            </a:r>
            <a:endParaRPr lang="en-US" sz="1400" i="1" dirty="0">
              <a:solidFill>
                <a:schemeClr val="accent2">
                  <a:lumMod val="75000"/>
                </a:schemeClr>
              </a:solidFill>
            </a:endParaRPr>
          </a:p>
          <a:p>
            <a:r>
              <a:rPr lang="en-US" sz="1400" i="1" dirty="0">
                <a:solidFill>
                  <a:schemeClr val="accent2">
                    <a:lumMod val="75000"/>
                  </a:schemeClr>
                </a:solidFill>
              </a:rPr>
              <a:t>&gt;&gt; In for </a:t>
            </a:r>
            <a:r>
              <a:rPr lang="en-US" sz="1400" i="1" dirty="0" err="1">
                <a:solidFill>
                  <a:schemeClr val="accent2">
                    <a:lumMod val="75000"/>
                  </a:schemeClr>
                </a:solidFill>
              </a:rPr>
              <a:t>existance</a:t>
            </a:r>
            <a:endParaRPr lang="en-US" sz="1400" i="1" dirty="0">
              <a:solidFill>
                <a:schemeClr val="accent2">
                  <a:lumMod val="75000"/>
                </a:schemeClr>
              </a:solidFill>
            </a:endParaRPr>
          </a:p>
          <a:p>
            <a:endParaRPr lang="en-US" sz="1400" i="1" dirty="0">
              <a:solidFill>
                <a:srgbClr val="273239"/>
              </a:solidFill>
            </a:endParaRPr>
          </a:p>
          <a:p>
            <a:endParaRPr lang="en-US" sz="1400" i="1" dirty="0">
              <a:solidFill>
                <a:srgbClr val="273239"/>
              </a:solidFill>
            </a:endParaRPr>
          </a:p>
        </p:txBody>
      </p:sp>
      <p:sp>
        <p:nvSpPr>
          <p:cNvPr id="4" name="Content Placeholder 3">
            <a:extLst>
              <a:ext uri="{FF2B5EF4-FFF2-40B4-BE49-F238E27FC236}">
                <a16:creationId xmlns:a16="http://schemas.microsoft.com/office/drawing/2014/main" id="{2FBB15BA-E35A-8675-98AF-978E818CC29E}"/>
              </a:ext>
            </a:extLst>
          </p:cNvPr>
          <p:cNvSpPr>
            <a:spLocks noGrp="1"/>
          </p:cNvSpPr>
          <p:nvPr>
            <p:ph sz="half" idx="13"/>
          </p:nvPr>
        </p:nvSpPr>
        <p:spPr>
          <a:xfrm>
            <a:off x="5678424" y="358832"/>
            <a:ext cx="5985226" cy="5718118"/>
          </a:xfrm>
        </p:spPr>
        <p:txBody>
          <a:bodyPr vert="horz" lIns="0" tIns="45720" rIns="91440" bIns="45720" rtlCol="0" anchor="t">
            <a:normAutofit/>
          </a:bodyPr>
          <a:lstStyle/>
          <a:p>
            <a:r>
              <a:rPr lang="en-US" sz="1400" dirty="0">
                <a:solidFill>
                  <a:srgbClr val="000000">
                    <a:alpha val="60000"/>
                  </a:srgbClr>
                </a:solidFill>
                <a:latin typeface="Tenorite" panose="00000500000000000000" pitchFamily="2" charset="0"/>
              </a:rPr>
              <a:t>Definitions:</a:t>
            </a:r>
          </a:p>
          <a:p>
            <a:pPr marL="285750" indent="-285750">
              <a:buFont typeface="Arial" panose="05000000000000000000" pitchFamily="2" charset="2"/>
              <a:buChar char="•"/>
            </a:pPr>
            <a:r>
              <a:rPr lang="en-US" sz="1400" dirty="0">
                <a:solidFill>
                  <a:srgbClr val="333333"/>
                </a:solidFill>
                <a:latin typeface="Tenorite" panose="00000500000000000000" pitchFamily="2" charset="0"/>
                <a:ea typeface="+mn-lt"/>
                <a:cs typeface="+mn-lt"/>
              </a:rPr>
              <a:t>The symmetric difference between both sets A and B is the set that contains the elements that are present in both sets except the common elements.</a:t>
            </a:r>
          </a:p>
          <a:p>
            <a:pPr marL="285750" indent="-285750">
              <a:buFont typeface="Arial" panose="05000000000000000000" pitchFamily="2" charset="2"/>
              <a:buChar char="•"/>
            </a:pPr>
            <a:r>
              <a:rPr lang="en-US" sz="1400" dirty="0">
                <a:solidFill>
                  <a:srgbClr val="333333"/>
                </a:solidFill>
                <a:latin typeface="Tenorite" panose="00000500000000000000" pitchFamily="2" charset="0"/>
                <a:ea typeface="+mn-lt"/>
                <a:cs typeface="+mn-lt"/>
              </a:rPr>
              <a:t>The symmetric difference between two sets is also called as </a:t>
            </a:r>
            <a:r>
              <a:rPr lang="en-US" sz="1400" b="1" i="1" dirty="0">
                <a:solidFill>
                  <a:srgbClr val="333333"/>
                </a:solidFill>
                <a:latin typeface="Tenorite" panose="00000500000000000000" pitchFamily="2" charset="0"/>
                <a:ea typeface="+mn-lt"/>
                <a:cs typeface="+mn-lt"/>
              </a:rPr>
              <a:t>disjunctive union</a:t>
            </a:r>
            <a:r>
              <a:rPr lang="en-US" sz="1400" dirty="0">
                <a:solidFill>
                  <a:srgbClr val="333333"/>
                </a:solidFill>
                <a:latin typeface="Tenorite" panose="00000500000000000000" pitchFamily="2" charset="0"/>
                <a:ea typeface="+mn-lt"/>
                <a:cs typeface="+mn-lt"/>
              </a:rPr>
              <a:t>. Symmetric difference between two sets is a set of elements that are in both sets but not in their intersection. The symmetric difference between two sets A and B is represented by </a:t>
            </a:r>
            <a:r>
              <a:rPr lang="en-US" sz="1400" b="1" i="1" dirty="0">
                <a:solidFill>
                  <a:srgbClr val="333333"/>
                </a:solidFill>
                <a:latin typeface="Tenorite" panose="00000500000000000000" pitchFamily="2" charset="0"/>
                <a:ea typeface="+mn-lt"/>
                <a:cs typeface="+mn-lt"/>
              </a:rPr>
              <a:t>A Δ B</a:t>
            </a:r>
            <a:r>
              <a:rPr lang="en-US" sz="1400" dirty="0">
                <a:solidFill>
                  <a:srgbClr val="333333"/>
                </a:solidFill>
                <a:latin typeface="Tenorite" panose="00000500000000000000" pitchFamily="2" charset="0"/>
                <a:ea typeface="+mn-lt"/>
                <a:cs typeface="+mn-lt"/>
              </a:rPr>
              <a:t> or </a:t>
            </a:r>
            <a:r>
              <a:rPr lang="en-US" sz="1400" b="1" i="1" dirty="0">
                <a:solidFill>
                  <a:srgbClr val="333333"/>
                </a:solidFill>
                <a:latin typeface="Tenorite" panose="00000500000000000000" pitchFamily="2" charset="0"/>
                <a:ea typeface="+mn-lt"/>
                <a:cs typeface="+mn-lt"/>
              </a:rPr>
              <a:t>A ? B</a:t>
            </a:r>
          </a:p>
          <a:p>
            <a:pPr marL="285750" indent="-285750">
              <a:buFont typeface="Arial" panose="05000000000000000000" pitchFamily="2" charset="2"/>
              <a:buChar char="•"/>
            </a:pPr>
            <a:endParaRPr lang="en-US" sz="1400" b="1" i="1" dirty="0">
              <a:solidFill>
                <a:srgbClr val="333333"/>
              </a:solidFill>
              <a:latin typeface="Tenorite" panose="00000500000000000000" pitchFamily="2" charset="0"/>
            </a:endParaRPr>
          </a:p>
        </p:txBody>
      </p:sp>
      <p:pic>
        <p:nvPicPr>
          <p:cNvPr id="5" name="Picture 4">
            <a:extLst>
              <a:ext uri="{FF2B5EF4-FFF2-40B4-BE49-F238E27FC236}">
                <a16:creationId xmlns:a16="http://schemas.microsoft.com/office/drawing/2014/main" id="{8D644168-16A8-5940-E640-B39767B3266F}"/>
              </a:ext>
            </a:extLst>
          </p:cNvPr>
          <p:cNvPicPr>
            <a:picLocks noChangeAspect="1"/>
          </p:cNvPicPr>
          <p:nvPr/>
        </p:nvPicPr>
        <p:blipFill>
          <a:blip r:embed="rId2"/>
          <a:stretch>
            <a:fillRect/>
          </a:stretch>
        </p:blipFill>
        <p:spPr>
          <a:xfrm>
            <a:off x="6410325" y="3514725"/>
            <a:ext cx="5400675" cy="2409825"/>
          </a:xfrm>
          <a:prstGeom prst="rect">
            <a:avLst/>
          </a:prstGeom>
        </p:spPr>
      </p:pic>
      <p:sp>
        <p:nvSpPr>
          <p:cNvPr id="6" name="TextBox 5">
            <a:extLst>
              <a:ext uri="{FF2B5EF4-FFF2-40B4-BE49-F238E27FC236}">
                <a16:creationId xmlns:a16="http://schemas.microsoft.com/office/drawing/2014/main" id="{F6CE031D-0FC8-D738-8A55-41FF33DF1F83}"/>
              </a:ext>
            </a:extLst>
          </p:cNvPr>
          <p:cNvSpPr txBox="1"/>
          <p:nvPr/>
        </p:nvSpPr>
        <p:spPr>
          <a:xfrm>
            <a:off x="1400175" y="6229350"/>
            <a:ext cx="102774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linkClick r:id="rId3"/>
              </a:rPr>
              <a:t>Set Theory | Definition, Types, Symbols, Examples &amp; Operation on Sets (geeksforgeeks.org)</a:t>
            </a:r>
            <a:endParaRPr lang="en-US"/>
          </a:p>
        </p:txBody>
      </p:sp>
    </p:spTree>
    <p:extLst>
      <p:ext uri="{BB962C8B-B14F-4D97-AF65-F5344CB8AC3E}">
        <p14:creationId xmlns:p14="http://schemas.microsoft.com/office/powerpoint/2010/main" val="350637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775B-63E7-BB90-D13B-B7C29ABDCAC2}"/>
              </a:ext>
            </a:extLst>
          </p:cNvPr>
          <p:cNvSpPr>
            <a:spLocks noGrp="1"/>
          </p:cNvSpPr>
          <p:nvPr>
            <p:ph type="title"/>
          </p:nvPr>
        </p:nvSpPr>
        <p:spPr>
          <a:xfrm>
            <a:off x="568164" y="400049"/>
            <a:ext cx="11104724" cy="565920"/>
          </a:xfrm>
        </p:spPr>
        <p:txBody>
          <a:bodyPr>
            <a:normAutofit fontScale="90000"/>
          </a:bodyPr>
          <a:lstStyle/>
          <a:p>
            <a:r>
              <a:rPr lang="en-US" dirty="0"/>
              <a:t>Python Keywords</a:t>
            </a:r>
          </a:p>
        </p:txBody>
      </p:sp>
      <p:graphicFrame>
        <p:nvGraphicFramePr>
          <p:cNvPr id="7" name="Content Placeholder 6">
            <a:extLst>
              <a:ext uri="{FF2B5EF4-FFF2-40B4-BE49-F238E27FC236}">
                <a16:creationId xmlns:a16="http://schemas.microsoft.com/office/drawing/2014/main" id="{36786BDF-6DD1-C5DB-F843-222F2CBF9B27}"/>
              </a:ext>
            </a:extLst>
          </p:cNvPr>
          <p:cNvGraphicFramePr>
            <a:graphicFrameLocks noGrp="1"/>
          </p:cNvGraphicFramePr>
          <p:nvPr>
            <p:ph sz="half" idx="12"/>
            <p:extLst>
              <p:ext uri="{D42A27DB-BD31-4B8C-83A1-F6EECF244321}">
                <p14:modId xmlns:p14="http://schemas.microsoft.com/office/powerpoint/2010/main" val="2518723699"/>
              </p:ext>
            </p:extLst>
          </p:nvPr>
        </p:nvGraphicFramePr>
        <p:xfrm>
          <a:off x="457200" y="1408176"/>
          <a:ext cx="11215688" cy="5232814"/>
        </p:xfrm>
        <a:graphic>
          <a:graphicData uri="http://schemas.openxmlformats.org/drawingml/2006/table">
            <a:tbl>
              <a:tblPr bandRow="1">
                <a:tableStyleId>{0505E3EF-67EA-436B-97B2-0124C06EBD24}</a:tableStyleId>
              </a:tblPr>
              <a:tblGrid>
                <a:gridCol w="1015890">
                  <a:extLst>
                    <a:ext uri="{9D8B030D-6E8A-4147-A177-3AD203B41FA5}">
                      <a16:colId xmlns:a16="http://schemas.microsoft.com/office/drawing/2014/main" val="3968736349"/>
                    </a:ext>
                  </a:extLst>
                </a:gridCol>
                <a:gridCol w="2618118">
                  <a:extLst>
                    <a:ext uri="{9D8B030D-6E8A-4147-A177-3AD203B41FA5}">
                      <a16:colId xmlns:a16="http://schemas.microsoft.com/office/drawing/2014/main" val="466510276"/>
                    </a:ext>
                  </a:extLst>
                </a:gridCol>
                <a:gridCol w="1082087">
                  <a:extLst>
                    <a:ext uri="{9D8B030D-6E8A-4147-A177-3AD203B41FA5}">
                      <a16:colId xmlns:a16="http://schemas.microsoft.com/office/drawing/2014/main" val="384117538"/>
                    </a:ext>
                  </a:extLst>
                </a:gridCol>
                <a:gridCol w="2624061">
                  <a:extLst>
                    <a:ext uri="{9D8B030D-6E8A-4147-A177-3AD203B41FA5}">
                      <a16:colId xmlns:a16="http://schemas.microsoft.com/office/drawing/2014/main" val="3358096727"/>
                    </a:ext>
                  </a:extLst>
                </a:gridCol>
                <a:gridCol w="1000931">
                  <a:extLst>
                    <a:ext uri="{9D8B030D-6E8A-4147-A177-3AD203B41FA5}">
                      <a16:colId xmlns:a16="http://schemas.microsoft.com/office/drawing/2014/main" val="1455396392"/>
                    </a:ext>
                  </a:extLst>
                </a:gridCol>
                <a:gridCol w="2874601">
                  <a:extLst>
                    <a:ext uri="{9D8B030D-6E8A-4147-A177-3AD203B41FA5}">
                      <a16:colId xmlns:a16="http://schemas.microsoft.com/office/drawing/2014/main" val="2408374497"/>
                    </a:ext>
                  </a:extLst>
                </a:gridCol>
              </a:tblGrid>
              <a:tr h="473598">
                <a:tc>
                  <a:txBody>
                    <a:bodyPr/>
                    <a:lstStyle/>
                    <a:p>
                      <a:pPr algn="ctr" rtl="0" fontAlgn="base"/>
                      <a:r>
                        <a:rPr lang="en-US" sz="1400" b="1" dirty="0">
                          <a:effectLst/>
                          <a:latin typeface="Tenorite" panose="00000500000000000000" pitchFamily="2" charset="0"/>
                        </a:rPr>
                        <a:t>Keyword</a:t>
                      </a:r>
                    </a:p>
                  </a:txBody>
                  <a:tcPr marL="38100" marR="38100" marT="95250" marB="95250" anchor="ctr"/>
                </a:tc>
                <a:tc>
                  <a:txBody>
                    <a:bodyPr/>
                    <a:lstStyle/>
                    <a:p>
                      <a:pPr algn="ctr" rtl="0" fontAlgn="base"/>
                      <a:r>
                        <a:rPr lang="en-US" sz="1400" b="1" dirty="0">
                          <a:effectLst/>
                          <a:latin typeface="Tenorite" panose="00000500000000000000" pitchFamily="2" charset="0"/>
                        </a:rPr>
                        <a:t> Description</a:t>
                      </a:r>
                    </a:p>
                  </a:txBody>
                  <a:tcPr marL="95250" marR="95250" marT="95250" marB="95250" anchor="ctr"/>
                </a:tc>
                <a:tc>
                  <a:txBody>
                    <a:bodyPr/>
                    <a:lstStyle/>
                    <a:p>
                      <a:pPr algn="ctr" rtl="0" fontAlgn="base"/>
                      <a:r>
                        <a:rPr lang="en-US" sz="1400" b="1" dirty="0">
                          <a:effectLst/>
                          <a:latin typeface="Tenorite" panose="00000500000000000000" pitchFamily="2" charset="0"/>
                        </a:rPr>
                        <a:t>Keyword</a:t>
                      </a:r>
                    </a:p>
                  </a:txBody>
                  <a:tcPr marL="95250" marR="95250" marT="95250" marB="95250" anchor="ctr"/>
                </a:tc>
                <a:tc>
                  <a:txBody>
                    <a:bodyPr/>
                    <a:lstStyle/>
                    <a:p>
                      <a:pPr algn="ctr" rtl="0" fontAlgn="base"/>
                      <a:r>
                        <a:rPr lang="en-US" sz="1400" b="1" dirty="0">
                          <a:effectLst/>
                          <a:latin typeface="Tenorite" panose="00000500000000000000" pitchFamily="2" charset="0"/>
                        </a:rPr>
                        <a:t> Description</a:t>
                      </a:r>
                    </a:p>
                  </a:txBody>
                  <a:tcPr marL="95250" marR="95250" marT="95250" marB="95250" anchor="ctr"/>
                </a:tc>
                <a:tc>
                  <a:txBody>
                    <a:bodyPr/>
                    <a:lstStyle/>
                    <a:p>
                      <a:pPr algn="ctr" rtl="0" fontAlgn="base"/>
                      <a:r>
                        <a:rPr lang="en-US" sz="1400" b="1" dirty="0">
                          <a:effectLst/>
                          <a:latin typeface="Tenorite" panose="00000500000000000000" pitchFamily="2" charset="0"/>
                        </a:rPr>
                        <a:t>Keyword</a:t>
                      </a:r>
                    </a:p>
                  </a:txBody>
                  <a:tcPr marL="95250" marR="95250" marT="95250" marB="95250" anchor="ctr"/>
                </a:tc>
                <a:tc>
                  <a:txBody>
                    <a:bodyPr/>
                    <a:lstStyle/>
                    <a:p>
                      <a:pPr algn="ctr" rtl="0" fontAlgn="base"/>
                      <a:r>
                        <a:rPr lang="en-US" sz="1400" b="1" dirty="0">
                          <a:effectLst/>
                          <a:latin typeface="Tenorite" panose="00000500000000000000" pitchFamily="2" charset="0"/>
                        </a:rPr>
                        <a:t>Description</a:t>
                      </a:r>
                    </a:p>
                  </a:txBody>
                  <a:tcPr marL="95250" marR="95250" marT="95250" marB="95250" anchor="ctr"/>
                </a:tc>
                <a:extLst>
                  <a:ext uri="{0D108BD9-81ED-4DB2-BD59-A6C34878D82A}">
                    <a16:rowId xmlns:a16="http://schemas.microsoft.com/office/drawing/2014/main" val="1505507178"/>
                  </a:ext>
                </a:extLst>
              </a:tr>
              <a:tr h="813159">
                <a:tc>
                  <a:txBody>
                    <a:bodyPr/>
                    <a:lstStyle/>
                    <a:p>
                      <a:pPr algn="ctr" fontAlgn="ctr"/>
                      <a:r>
                        <a:rPr lang="en-US" sz="1400" b="1" dirty="0">
                          <a:effectLst/>
                          <a:latin typeface="Tenorite" panose="00000500000000000000" pitchFamily="2" charset="0"/>
                        </a:rPr>
                        <a:t>and </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a Logical Operator</a:t>
                      </a:r>
                    </a:p>
                  </a:txBody>
                  <a:tcPr marL="95250" marR="95250" marT="133350" marB="133350" anchor="ctr"/>
                </a:tc>
                <a:tc>
                  <a:txBody>
                    <a:bodyPr/>
                    <a:lstStyle/>
                    <a:p>
                      <a:pPr algn="ctr" fontAlgn="ctr"/>
                      <a:r>
                        <a:rPr lang="en-US" sz="1400" b="1" dirty="0">
                          <a:effectLst/>
                          <a:latin typeface="Tenorite" panose="00000500000000000000" pitchFamily="2" charset="0"/>
                        </a:rPr>
                        <a:t>False</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Represents an expression that will result in not being true.</a:t>
                      </a:r>
                    </a:p>
                  </a:txBody>
                  <a:tcPr marL="95250" marR="95250" marT="133350" marB="133350" anchor="ctr"/>
                </a:tc>
                <a:tc>
                  <a:txBody>
                    <a:bodyPr/>
                    <a:lstStyle/>
                    <a:p>
                      <a:pPr algn="ctr" fontAlgn="ctr"/>
                      <a:r>
                        <a:rPr lang="en-US" sz="1400" b="1" dirty="0">
                          <a:effectLst/>
                          <a:latin typeface="Tenorite" panose="00000500000000000000" pitchFamily="2" charset="0"/>
                          <a:hlinkClick r:id="rId2"/>
                        </a:rPr>
                        <a:t>nonlocal</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a non-local variable</a:t>
                      </a:r>
                    </a:p>
                  </a:txBody>
                  <a:tcPr marL="95250" marR="95250" marT="133350" marB="133350" anchor="ctr"/>
                </a:tc>
                <a:extLst>
                  <a:ext uri="{0D108BD9-81ED-4DB2-BD59-A6C34878D82A}">
                    <a16:rowId xmlns:a16="http://schemas.microsoft.com/office/drawing/2014/main" val="1118830898"/>
                  </a:ext>
                </a:extLst>
              </a:tr>
              <a:tr h="562957">
                <a:tc>
                  <a:txBody>
                    <a:bodyPr/>
                    <a:lstStyle/>
                    <a:p>
                      <a:pPr algn="ctr" fontAlgn="ctr"/>
                      <a:r>
                        <a:rPr lang="en-US" sz="1400" b="1" dirty="0">
                          <a:effectLst/>
                          <a:latin typeface="Tenorite" panose="00000500000000000000" pitchFamily="2" charset="0"/>
                          <a:hlinkClick r:id="rId3"/>
                        </a:rPr>
                        <a:t>as</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to create an alias name</a:t>
                      </a:r>
                    </a:p>
                  </a:txBody>
                  <a:tcPr marL="95250" marR="95250" marT="133350" marB="133350" anchor="ctr"/>
                </a:tc>
                <a:tc>
                  <a:txBody>
                    <a:bodyPr/>
                    <a:lstStyle/>
                    <a:p>
                      <a:pPr algn="ctr" fontAlgn="ctr"/>
                      <a:r>
                        <a:rPr lang="en-US" sz="1400" b="1" dirty="0">
                          <a:effectLst/>
                          <a:latin typeface="Tenorite" panose="00000500000000000000" pitchFamily="2" charset="0"/>
                          <a:hlinkClick r:id="rId4"/>
                        </a:rPr>
                        <a:t>finally</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with exceptions</a:t>
                      </a:r>
                    </a:p>
                  </a:txBody>
                  <a:tcPr marL="95250" marR="95250" marT="133350" marB="133350" anchor="ctr"/>
                </a:tc>
                <a:tc>
                  <a:txBody>
                    <a:bodyPr/>
                    <a:lstStyle/>
                    <a:p>
                      <a:pPr algn="ctr" fontAlgn="ctr"/>
                      <a:r>
                        <a:rPr lang="en-US" sz="1400" b="1" dirty="0">
                          <a:effectLst/>
                          <a:latin typeface="Tenorite" panose="00000500000000000000" pitchFamily="2" charset="0"/>
                          <a:hlinkClick r:id="rId5"/>
                        </a:rPr>
                        <a:t>not</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a Logical Operator</a:t>
                      </a:r>
                    </a:p>
                  </a:txBody>
                  <a:tcPr marL="95250" marR="95250" marT="133350" marB="133350" anchor="ctr"/>
                </a:tc>
                <a:extLst>
                  <a:ext uri="{0D108BD9-81ED-4DB2-BD59-A6C34878D82A}">
                    <a16:rowId xmlns:a16="http://schemas.microsoft.com/office/drawing/2014/main" val="3565022663"/>
                  </a:ext>
                </a:extLst>
              </a:tr>
              <a:tr h="562957">
                <a:tc>
                  <a:txBody>
                    <a:bodyPr/>
                    <a:lstStyle/>
                    <a:p>
                      <a:pPr algn="ctr" fontAlgn="ctr"/>
                      <a:r>
                        <a:rPr lang="en-US" sz="1400" b="1" dirty="0">
                          <a:effectLst/>
                          <a:latin typeface="Tenorite" panose="00000500000000000000" pitchFamily="2" charset="0"/>
                          <a:hlinkClick r:id="rId6"/>
                        </a:rPr>
                        <a:t>assert</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for debugging</a:t>
                      </a:r>
                    </a:p>
                  </a:txBody>
                  <a:tcPr marL="95250" marR="95250" marT="133350" marB="133350" anchor="ctr"/>
                </a:tc>
                <a:tc>
                  <a:txBody>
                    <a:bodyPr/>
                    <a:lstStyle/>
                    <a:p>
                      <a:pPr algn="ctr" fontAlgn="ctr"/>
                      <a:r>
                        <a:rPr lang="en-US" sz="1400" b="1" dirty="0">
                          <a:effectLst/>
                          <a:latin typeface="Tenorite" panose="00000500000000000000" pitchFamily="2" charset="0"/>
                          <a:hlinkClick r:id="rId7"/>
                        </a:rPr>
                        <a:t>for</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to create Loop</a:t>
                      </a:r>
                    </a:p>
                  </a:txBody>
                  <a:tcPr marL="95250" marR="95250" marT="133350" marB="133350" anchor="ctr"/>
                </a:tc>
                <a:tc>
                  <a:txBody>
                    <a:bodyPr/>
                    <a:lstStyle/>
                    <a:p>
                      <a:pPr algn="ctr" fontAlgn="ctr"/>
                      <a:r>
                        <a:rPr lang="en-US" sz="1400" b="1" dirty="0">
                          <a:effectLst/>
                          <a:latin typeface="Tenorite" panose="00000500000000000000" pitchFamily="2" charset="0"/>
                        </a:rPr>
                        <a:t>or</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a Logical Operator</a:t>
                      </a:r>
                    </a:p>
                  </a:txBody>
                  <a:tcPr marL="95250" marR="95250" marT="133350" marB="133350" anchor="ctr"/>
                </a:tc>
                <a:extLst>
                  <a:ext uri="{0D108BD9-81ED-4DB2-BD59-A6C34878D82A}">
                    <a16:rowId xmlns:a16="http://schemas.microsoft.com/office/drawing/2014/main" val="4238388055"/>
                  </a:ext>
                </a:extLst>
              </a:tr>
              <a:tr h="1063362">
                <a:tc>
                  <a:txBody>
                    <a:bodyPr/>
                    <a:lstStyle/>
                    <a:p>
                      <a:pPr algn="ctr" fontAlgn="ctr"/>
                      <a:r>
                        <a:rPr lang="en-US" sz="1400" b="1" dirty="0">
                          <a:effectLst/>
                          <a:latin typeface="Tenorite" panose="00000500000000000000" pitchFamily="2" charset="0"/>
                          <a:hlinkClick r:id="rId8"/>
                        </a:rPr>
                        <a:t>break</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Break out a Loop</a:t>
                      </a:r>
                    </a:p>
                  </a:txBody>
                  <a:tcPr marL="95250" marR="95250" marT="133350" marB="133350" anchor="ctr"/>
                </a:tc>
                <a:tc>
                  <a:txBody>
                    <a:bodyPr/>
                    <a:lstStyle/>
                    <a:p>
                      <a:pPr algn="ctr" fontAlgn="ctr"/>
                      <a:r>
                        <a:rPr lang="en-US" sz="1400" b="1" dirty="0">
                          <a:effectLst/>
                          <a:latin typeface="Tenorite" panose="00000500000000000000" pitchFamily="2" charset="0"/>
                        </a:rPr>
                        <a:t>from</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To import specific parts of a module</a:t>
                      </a:r>
                    </a:p>
                  </a:txBody>
                  <a:tcPr marL="95250" marR="95250" marT="133350" marB="133350" anchor="ctr"/>
                </a:tc>
                <a:tc>
                  <a:txBody>
                    <a:bodyPr/>
                    <a:lstStyle/>
                    <a:p>
                      <a:pPr algn="ctr" fontAlgn="ctr"/>
                      <a:r>
                        <a:rPr lang="en-US" sz="1400" b="1" dirty="0">
                          <a:effectLst/>
                          <a:latin typeface="Tenorite" panose="00000500000000000000" pitchFamily="2" charset="0"/>
                          <a:hlinkClick r:id="rId9"/>
                        </a:rPr>
                        <a:t>pass</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pass is used when the user doesn’t </a:t>
                      </a:r>
                    </a:p>
                    <a:p>
                      <a:pPr algn="ctr" rtl="0" fontAlgn="base"/>
                      <a:r>
                        <a:rPr lang="en-US" sz="1400" dirty="0">
                          <a:effectLst/>
                          <a:latin typeface="Tenorite" panose="00000500000000000000" pitchFamily="2" charset="0"/>
                        </a:rPr>
                        <a:t>want any code to execute</a:t>
                      </a:r>
                    </a:p>
                  </a:txBody>
                  <a:tcPr marL="95250" marR="95250" marT="133350" marB="133350" anchor="ctr"/>
                </a:tc>
                <a:extLst>
                  <a:ext uri="{0D108BD9-81ED-4DB2-BD59-A6C34878D82A}">
                    <a16:rowId xmlns:a16="http://schemas.microsoft.com/office/drawing/2014/main" val="2617155882"/>
                  </a:ext>
                </a:extLst>
              </a:tr>
              <a:tr h="813159">
                <a:tc>
                  <a:txBody>
                    <a:bodyPr/>
                    <a:lstStyle/>
                    <a:p>
                      <a:pPr algn="ctr" fontAlgn="ctr"/>
                      <a:r>
                        <a:rPr lang="en-US" sz="1400" b="1" dirty="0">
                          <a:effectLst/>
                          <a:latin typeface="Tenorite" panose="00000500000000000000" pitchFamily="2" charset="0"/>
                          <a:hlinkClick r:id="rId10"/>
                        </a:rPr>
                        <a:t>class</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to define a class</a:t>
                      </a:r>
                    </a:p>
                  </a:txBody>
                  <a:tcPr marL="95250" marR="95250" marT="133350" marB="133350" anchor="ctr"/>
                </a:tc>
                <a:tc>
                  <a:txBody>
                    <a:bodyPr/>
                    <a:lstStyle/>
                    <a:p>
                      <a:pPr algn="ctr" fontAlgn="ctr"/>
                      <a:r>
                        <a:rPr lang="en-US" sz="1400" b="1" dirty="0">
                          <a:effectLst/>
                          <a:latin typeface="Tenorite" panose="00000500000000000000" pitchFamily="2" charset="0"/>
                          <a:hlinkClick r:id="rId11"/>
                        </a:rPr>
                        <a:t>global</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It is used to declare a global variable</a:t>
                      </a:r>
                    </a:p>
                  </a:txBody>
                  <a:tcPr marL="95250" marR="95250" marT="133350" marB="133350" anchor="ctr"/>
                </a:tc>
                <a:tc>
                  <a:txBody>
                    <a:bodyPr/>
                    <a:lstStyle/>
                    <a:p>
                      <a:pPr algn="ctr" fontAlgn="ctr"/>
                      <a:r>
                        <a:rPr lang="en-US" sz="1400" b="1" dirty="0">
                          <a:effectLst/>
                          <a:latin typeface="Tenorite" panose="00000500000000000000" pitchFamily="2" charset="0"/>
                          <a:hlinkClick r:id="rId12"/>
                        </a:rPr>
                        <a:t>raise</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raise is used to raise exceptions or errors.</a:t>
                      </a:r>
                    </a:p>
                  </a:txBody>
                  <a:tcPr marL="95250" marR="95250" marT="133350" marB="133350" anchor="ctr"/>
                </a:tc>
                <a:extLst>
                  <a:ext uri="{0D108BD9-81ED-4DB2-BD59-A6C34878D82A}">
                    <a16:rowId xmlns:a16="http://schemas.microsoft.com/office/drawing/2014/main" val="2062694741"/>
                  </a:ext>
                </a:extLst>
              </a:tr>
              <a:tr h="813159">
                <a:tc>
                  <a:txBody>
                    <a:bodyPr/>
                    <a:lstStyle/>
                    <a:p>
                      <a:pPr algn="ctr" fontAlgn="ctr"/>
                      <a:r>
                        <a:rPr lang="en-US" sz="1400" b="1" dirty="0">
                          <a:effectLst/>
                          <a:latin typeface="Tenorite" panose="00000500000000000000" pitchFamily="2" charset="0"/>
                          <a:hlinkClick r:id="rId13"/>
                        </a:rPr>
                        <a:t>continue</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Skip the next iteration of a loop</a:t>
                      </a:r>
                    </a:p>
                  </a:txBody>
                  <a:tcPr marL="95250" marR="95250" marT="133350" marB="133350" anchor="ctr"/>
                </a:tc>
                <a:tc>
                  <a:txBody>
                    <a:bodyPr/>
                    <a:lstStyle/>
                    <a:p>
                      <a:pPr algn="ctr" fontAlgn="ctr"/>
                      <a:r>
                        <a:rPr lang="en-US" sz="1400" b="1" dirty="0">
                          <a:effectLst/>
                          <a:latin typeface="Tenorite" panose="00000500000000000000" pitchFamily="2" charset="0"/>
                        </a:rPr>
                        <a:t>if</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To create a Conditional Statement</a:t>
                      </a:r>
                    </a:p>
                  </a:txBody>
                  <a:tcPr marL="95250" marR="95250" marT="133350" marB="133350" anchor="ctr"/>
                </a:tc>
                <a:tc>
                  <a:txBody>
                    <a:bodyPr/>
                    <a:lstStyle/>
                    <a:p>
                      <a:pPr algn="ctr" fontAlgn="ctr"/>
                      <a:r>
                        <a:rPr lang="en-US" sz="1400" b="1" dirty="0">
                          <a:effectLst/>
                          <a:latin typeface="Tenorite" panose="00000500000000000000" pitchFamily="2" charset="0"/>
                          <a:hlinkClick r:id="rId14"/>
                        </a:rPr>
                        <a:t>return</a:t>
                      </a:r>
                      <a:endParaRPr lang="en-US" sz="1400" dirty="0">
                        <a:effectLst/>
                        <a:latin typeface="Tenorite" panose="00000500000000000000" pitchFamily="2" charset="0"/>
                      </a:endParaRPr>
                    </a:p>
                  </a:txBody>
                  <a:tcPr marL="95250" marR="95250" marT="133350" marB="133350" anchor="ctr"/>
                </a:tc>
                <a:tc>
                  <a:txBody>
                    <a:bodyPr/>
                    <a:lstStyle/>
                    <a:p>
                      <a:pPr algn="ctr" rtl="0" fontAlgn="base"/>
                      <a:r>
                        <a:rPr lang="en-US" sz="1400" dirty="0">
                          <a:effectLst/>
                          <a:latin typeface="Tenorite" panose="00000500000000000000" pitchFamily="2" charset="0"/>
                        </a:rPr>
                        <a:t>return is used to end the execution</a:t>
                      </a:r>
                    </a:p>
                  </a:txBody>
                  <a:tcPr marL="95250" marR="95250" marT="133350" marB="133350" anchor="ctr"/>
                </a:tc>
                <a:extLst>
                  <a:ext uri="{0D108BD9-81ED-4DB2-BD59-A6C34878D82A}">
                    <a16:rowId xmlns:a16="http://schemas.microsoft.com/office/drawing/2014/main" val="876523383"/>
                  </a:ext>
                </a:extLst>
              </a:tr>
            </a:tbl>
          </a:graphicData>
        </a:graphic>
      </p:graphicFrame>
      <p:sp>
        <p:nvSpPr>
          <p:cNvPr id="5" name="TextBox 4">
            <a:extLst>
              <a:ext uri="{FF2B5EF4-FFF2-40B4-BE49-F238E27FC236}">
                <a16:creationId xmlns:a16="http://schemas.microsoft.com/office/drawing/2014/main" id="{8FD30BCF-8FA1-FC0D-E61D-DA24316C079F}"/>
              </a:ext>
            </a:extLst>
          </p:cNvPr>
          <p:cNvSpPr txBox="1"/>
          <p:nvPr/>
        </p:nvSpPr>
        <p:spPr>
          <a:xfrm>
            <a:off x="568164" y="965969"/>
            <a:ext cx="108010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enorite"/>
              </a:rPr>
              <a:t>Keywords are the reserved words that cannot be used as variable names, function or class names.</a:t>
            </a:r>
          </a:p>
        </p:txBody>
      </p:sp>
    </p:spTree>
    <p:extLst>
      <p:ext uri="{BB962C8B-B14F-4D97-AF65-F5344CB8AC3E}">
        <p14:creationId xmlns:p14="http://schemas.microsoft.com/office/powerpoint/2010/main" val="1729392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B775B-63E7-BB90-D13B-B7C29ABDCAC2}"/>
              </a:ext>
            </a:extLst>
          </p:cNvPr>
          <p:cNvSpPr>
            <a:spLocks noGrp="1"/>
          </p:cNvSpPr>
          <p:nvPr>
            <p:ph type="title"/>
          </p:nvPr>
        </p:nvSpPr>
        <p:spPr>
          <a:xfrm>
            <a:off x="568164" y="400049"/>
            <a:ext cx="11104724" cy="565920"/>
          </a:xfrm>
        </p:spPr>
        <p:txBody>
          <a:bodyPr>
            <a:normAutofit fontScale="90000"/>
          </a:bodyPr>
          <a:lstStyle/>
          <a:p>
            <a:r>
              <a:rPr lang="en-US" dirty="0"/>
              <a:t>Python Keywords</a:t>
            </a:r>
          </a:p>
        </p:txBody>
      </p:sp>
      <p:sp>
        <p:nvSpPr>
          <p:cNvPr id="5" name="TextBox 4">
            <a:extLst>
              <a:ext uri="{FF2B5EF4-FFF2-40B4-BE49-F238E27FC236}">
                <a16:creationId xmlns:a16="http://schemas.microsoft.com/office/drawing/2014/main" id="{8FD30BCF-8FA1-FC0D-E61D-DA24316C079F}"/>
              </a:ext>
            </a:extLst>
          </p:cNvPr>
          <p:cNvSpPr txBox="1"/>
          <p:nvPr/>
        </p:nvSpPr>
        <p:spPr>
          <a:xfrm>
            <a:off x="616856" y="979714"/>
            <a:ext cx="108010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Tenorite"/>
              </a:rPr>
              <a:t>Keywords are the reserved words that cannot be used as variable names, function or class names.</a:t>
            </a:r>
          </a:p>
        </p:txBody>
      </p:sp>
      <p:graphicFrame>
        <p:nvGraphicFramePr>
          <p:cNvPr id="8" name="Content Placeholder 7">
            <a:extLst>
              <a:ext uri="{FF2B5EF4-FFF2-40B4-BE49-F238E27FC236}">
                <a16:creationId xmlns:a16="http://schemas.microsoft.com/office/drawing/2014/main" id="{A6DF5CA3-55CB-0021-7B12-FA57BD773A7B}"/>
              </a:ext>
            </a:extLst>
          </p:cNvPr>
          <p:cNvGraphicFramePr>
            <a:graphicFrameLocks noGrp="1"/>
          </p:cNvGraphicFramePr>
          <p:nvPr>
            <p:ph sz="half" idx="12"/>
            <p:extLst>
              <p:ext uri="{D42A27DB-BD31-4B8C-83A1-F6EECF244321}">
                <p14:modId xmlns:p14="http://schemas.microsoft.com/office/powerpoint/2010/main" val="1872439032"/>
              </p:ext>
            </p:extLst>
          </p:nvPr>
        </p:nvGraphicFramePr>
        <p:xfrm>
          <a:off x="387350" y="1711325"/>
          <a:ext cx="11459304" cy="3870960"/>
        </p:xfrm>
        <a:graphic>
          <a:graphicData uri="http://schemas.openxmlformats.org/drawingml/2006/table">
            <a:tbl>
              <a:tblPr bandRow="1">
                <a:tableStyleId>{0505E3EF-67EA-436B-97B2-0124C06EBD24}</a:tableStyleId>
              </a:tblPr>
              <a:tblGrid>
                <a:gridCol w="1116903">
                  <a:extLst>
                    <a:ext uri="{9D8B030D-6E8A-4147-A177-3AD203B41FA5}">
                      <a16:colId xmlns:a16="http://schemas.microsoft.com/office/drawing/2014/main" val="4245554103"/>
                    </a:ext>
                  </a:extLst>
                </a:gridCol>
                <a:gridCol w="2702864">
                  <a:extLst>
                    <a:ext uri="{9D8B030D-6E8A-4147-A177-3AD203B41FA5}">
                      <a16:colId xmlns:a16="http://schemas.microsoft.com/office/drawing/2014/main" val="2317952691"/>
                    </a:ext>
                  </a:extLst>
                </a:gridCol>
                <a:gridCol w="981205">
                  <a:extLst>
                    <a:ext uri="{9D8B030D-6E8A-4147-A177-3AD203B41FA5}">
                      <a16:colId xmlns:a16="http://schemas.microsoft.com/office/drawing/2014/main" val="588002495"/>
                    </a:ext>
                  </a:extLst>
                </a:gridCol>
                <a:gridCol w="2838563">
                  <a:extLst>
                    <a:ext uri="{9D8B030D-6E8A-4147-A177-3AD203B41FA5}">
                      <a16:colId xmlns:a16="http://schemas.microsoft.com/office/drawing/2014/main" val="301252430"/>
                    </a:ext>
                  </a:extLst>
                </a:gridCol>
                <a:gridCol w="1043835">
                  <a:extLst>
                    <a:ext uri="{9D8B030D-6E8A-4147-A177-3AD203B41FA5}">
                      <a16:colId xmlns:a16="http://schemas.microsoft.com/office/drawing/2014/main" val="259801118"/>
                    </a:ext>
                  </a:extLst>
                </a:gridCol>
                <a:gridCol w="2775934">
                  <a:extLst>
                    <a:ext uri="{9D8B030D-6E8A-4147-A177-3AD203B41FA5}">
                      <a16:colId xmlns:a16="http://schemas.microsoft.com/office/drawing/2014/main" val="1939931968"/>
                    </a:ext>
                  </a:extLst>
                </a:gridCol>
              </a:tblGrid>
              <a:tr h="0">
                <a:tc>
                  <a:txBody>
                    <a:bodyPr/>
                    <a:lstStyle/>
                    <a:p>
                      <a:pPr algn="ctr" rtl="0" fontAlgn="base"/>
                      <a:r>
                        <a:rPr lang="en-US" sz="1400" dirty="0">
                          <a:effectLst/>
                        </a:rPr>
                        <a:t>Keyword</a:t>
                      </a:r>
                      <a:endParaRPr lang="en-US" sz="1400" dirty="0">
                        <a:effectLst/>
                        <a:latin typeface="Tenorite"/>
                      </a:endParaRPr>
                    </a:p>
                  </a:txBody>
                  <a:tcPr marL="38100" marR="38100" marT="95250" marB="95250" anchor="ctr"/>
                </a:tc>
                <a:tc>
                  <a:txBody>
                    <a:bodyPr/>
                    <a:lstStyle/>
                    <a:p>
                      <a:pPr algn="ctr" rtl="0" fontAlgn="base"/>
                      <a:r>
                        <a:rPr lang="en-US" sz="1400" dirty="0">
                          <a:effectLst/>
                        </a:rPr>
                        <a:t> Description</a:t>
                      </a:r>
                      <a:endParaRPr lang="en-US" sz="1400" dirty="0">
                        <a:effectLst/>
                        <a:latin typeface="Tenorite"/>
                      </a:endParaRPr>
                    </a:p>
                  </a:txBody>
                  <a:tcPr marL="95250" marR="95250" marT="95250" marB="95250" anchor="ctr"/>
                </a:tc>
                <a:tc>
                  <a:txBody>
                    <a:bodyPr/>
                    <a:lstStyle/>
                    <a:p>
                      <a:pPr algn="ctr" rtl="0" fontAlgn="base"/>
                      <a:r>
                        <a:rPr lang="en-US" sz="1400" dirty="0">
                          <a:effectLst/>
                        </a:rPr>
                        <a:t>Keyword</a:t>
                      </a:r>
                      <a:endParaRPr lang="en-US" sz="1400" dirty="0">
                        <a:effectLst/>
                        <a:latin typeface="Tenorite"/>
                      </a:endParaRPr>
                    </a:p>
                  </a:txBody>
                  <a:tcPr marL="95250" marR="95250" marT="95250" marB="95250" anchor="ctr"/>
                </a:tc>
                <a:tc>
                  <a:txBody>
                    <a:bodyPr/>
                    <a:lstStyle/>
                    <a:p>
                      <a:pPr algn="ctr" rtl="0" fontAlgn="base"/>
                      <a:r>
                        <a:rPr lang="en-US" sz="1400" dirty="0">
                          <a:effectLst/>
                        </a:rPr>
                        <a:t> Description</a:t>
                      </a:r>
                      <a:endParaRPr lang="en-US" sz="1400" dirty="0">
                        <a:effectLst/>
                        <a:latin typeface="Tenorite"/>
                      </a:endParaRPr>
                    </a:p>
                  </a:txBody>
                  <a:tcPr marL="95250" marR="95250" marT="95250" marB="95250" anchor="ctr"/>
                </a:tc>
                <a:tc>
                  <a:txBody>
                    <a:bodyPr/>
                    <a:lstStyle/>
                    <a:p>
                      <a:pPr algn="ctr" rtl="0" fontAlgn="base"/>
                      <a:r>
                        <a:rPr lang="en-US" sz="1400" dirty="0">
                          <a:effectLst/>
                        </a:rPr>
                        <a:t>Keyword</a:t>
                      </a:r>
                      <a:endParaRPr lang="en-US" sz="1400" dirty="0">
                        <a:effectLst/>
                        <a:latin typeface="Tenorite"/>
                      </a:endParaRPr>
                    </a:p>
                  </a:txBody>
                  <a:tcPr marL="95250" marR="95250" marT="95250" marB="95250" anchor="ctr"/>
                </a:tc>
                <a:tc>
                  <a:txBody>
                    <a:bodyPr/>
                    <a:lstStyle/>
                    <a:p>
                      <a:pPr algn="ctr" rtl="0" fontAlgn="base"/>
                      <a:r>
                        <a:rPr lang="en-US" sz="1400" dirty="0">
                          <a:effectLst/>
                        </a:rPr>
                        <a:t>Description</a:t>
                      </a:r>
                      <a:endParaRPr lang="en-US" sz="1400" dirty="0">
                        <a:effectLst/>
                        <a:latin typeface="Tenorite"/>
                      </a:endParaRPr>
                    </a:p>
                  </a:txBody>
                  <a:tcPr marL="95250" marR="95250" marT="95250" marB="95250" anchor="ctr"/>
                </a:tc>
                <a:extLst>
                  <a:ext uri="{0D108BD9-81ED-4DB2-BD59-A6C34878D82A}">
                    <a16:rowId xmlns:a16="http://schemas.microsoft.com/office/drawing/2014/main" val="1612578903"/>
                  </a:ext>
                </a:extLst>
              </a:tr>
              <a:tr h="0">
                <a:tc>
                  <a:txBody>
                    <a:bodyPr/>
                    <a:lstStyle/>
                    <a:p>
                      <a:pPr algn="ctr" fontAlgn="ctr"/>
                      <a:r>
                        <a:rPr lang="en-US" sz="1400" b="1" dirty="0">
                          <a:effectLst/>
                          <a:hlinkClick r:id="rId2"/>
                        </a:rPr>
                        <a:t>def</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to define the Function</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3"/>
                        </a:rPr>
                        <a:t>import</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to import a module</a:t>
                      </a:r>
                      <a:endParaRPr lang="en-US" sz="1400" dirty="0">
                        <a:effectLst/>
                        <a:latin typeface="Tenorite"/>
                      </a:endParaRPr>
                    </a:p>
                  </a:txBody>
                  <a:tcPr marL="95250" marR="95250" marT="133350" marB="133350" anchor="ctr"/>
                </a:tc>
                <a:tc>
                  <a:txBody>
                    <a:bodyPr/>
                    <a:lstStyle/>
                    <a:p>
                      <a:pPr algn="ctr" fontAlgn="ctr"/>
                      <a:r>
                        <a:rPr lang="en-US" sz="1400" b="1" dirty="0">
                          <a:effectLst/>
                        </a:rPr>
                        <a:t>True </a:t>
                      </a:r>
                      <a:endParaRPr lang="en-US" sz="1400" dirty="0">
                        <a:effectLst/>
                        <a:latin typeface="Tenorite"/>
                      </a:endParaRPr>
                    </a:p>
                  </a:txBody>
                  <a:tcPr marL="95250" marR="95250" marT="133350" marB="133350" anchor="ctr"/>
                </a:tc>
                <a:tc>
                  <a:txBody>
                    <a:bodyPr/>
                    <a:lstStyle/>
                    <a:p>
                      <a:pPr algn="ctr" rtl="0" fontAlgn="base"/>
                      <a:r>
                        <a:rPr lang="en-US" sz="1400" dirty="0">
                          <a:effectLst/>
                        </a:rPr>
                        <a:t>Represents an expression that will result in true.</a:t>
                      </a:r>
                      <a:endParaRPr lang="en-US" sz="1400" dirty="0">
                        <a:effectLst/>
                        <a:latin typeface="Tenorite"/>
                      </a:endParaRPr>
                    </a:p>
                  </a:txBody>
                  <a:tcPr marL="95250" marR="95250" marT="133350" marB="133350" anchor="ctr"/>
                </a:tc>
                <a:extLst>
                  <a:ext uri="{0D108BD9-81ED-4DB2-BD59-A6C34878D82A}">
                    <a16:rowId xmlns:a16="http://schemas.microsoft.com/office/drawing/2014/main" val="1239585573"/>
                  </a:ext>
                </a:extLst>
              </a:tr>
              <a:tr h="0">
                <a:tc>
                  <a:txBody>
                    <a:bodyPr/>
                    <a:lstStyle/>
                    <a:p>
                      <a:pPr algn="ctr" fontAlgn="ctr"/>
                      <a:r>
                        <a:rPr lang="en-US" sz="1400" b="1" dirty="0">
                          <a:effectLst/>
                          <a:hlinkClick r:id="rId4"/>
                        </a:rPr>
                        <a:t>del</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to delete an object</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5"/>
                        </a:rPr>
                        <a:t>is</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to test if two variables are equal</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6"/>
                        </a:rPr>
                        <a:t>try</a:t>
                      </a:r>
                      <a:endParaRPr lang="en-US" sz="1400" dirty="0">
                        <a:effectLst/>
                        <a:latin typeface="Tenorite"/>
                      </a:endParaRPr>
                    </a:p>
                  </a:txBody>
                  <a:tcPr marL="95250" marR="95250" marT="133350" marB="133350" anchor="ctr"/>
                </a:tc>
                <a:tc>
                  <a:txBody>
                    <a:bodyPr/>
                    <a:lstStyle/>
                    <a:p>
                      <a:pPr algn="ctr" rtl="0" fontAlgn="base"/>
                      <a:r>
                        <a:rPr lang="en-US" sz="1400" dirty="0">
                          <a:effectLst/>
                        </a:rPr>
                        <a:t>Try is used to handle errors</a:t>
                      </a:r>
                      <a:endParaRPr lang="en-US" sz="1400" dirty="0">
                        <a:effectLst/>
                        <a:latin typeface="Tenorite"/>
                      </a:endParaRPr>
                    </a:p>
                  </a:txBody>
                  <a:tcPr marL="95250" marR="95250" marT="133350" marB="133350" anchor="ctr"/>
                </a:tc>
                <a:extLst>
                  <a:ext uri="{0D108BD9-81ED-4DB2-BD59-A6C34878D82A}">
                    <a16:rowId xmlns:a16="http://schemas.microsoft.com/office/drawing/2014/main" val="3346021253"/>
                  </a:ext>
                </a:extLst>
              </a:tr>
              <a:tr h="0">
                <a:tc>
                  <a:txBody>
                    <a:bodyPr/>
                    <a:lstStyle/>
                    <a:p>
                      <a:pPr algn="ctr" fontAlgn="ctr"/>
                      <a:r>
                        <a:rPr lang="en-US" sz="1400" b="1" err="1">
                          <a:effectLst/>
                        </a:rPr>
                        <a:t>elif</a:t>
                      </a:r>
                      <a:endParaRPr lang="en-US" sz="1400">
                        <a:effectLst/>
                        <a:latin typeface="Tenorite"/>
                      </a:endParaRPr>
                    </a:p>
                  </a:txBody>
                  <a:tcPr marL="95250" marR="95250" marT="133350" marB="133350" anchor="ctr"/>
                </a:tc>
                <a:tc>
                  <a:txBody>
                    <a:bodyPr/>
                    <a:lstStyle/>
                    <a:p>
                      <a:pPr algn="ctr" rtl="0" fontAlgn="base"/>
                      <a:r>
                        <a:rPr lang="en-US" sz="1400" dirty="0">
                          <a:effectLst/>
                        </a:rPr>
                        <a:t>Conditional statements, same as else-if</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7"/>
                        </a:rPr>
                        <a:t>in</a:t>
                      </a:r>
                      <a:endParaRPr lang="en-US" sz="1400" dirty="0">
                        <a:effectLst/>
                        <a:latin typeface="Tenorite"/>
                      </a:endParaRPr>
                    </a:p>
                  </a:txBody>
                  <a:tcPr marL="95250" marR="95250" marT="133350" marB="133350" anchor="ctr"/>
                </a:tc>
                <a:tc>
                  <a:txBody>
                    <a:bodyPr/>
                    <a:lstStyle/>
                    <a:p>
                      <a:pPr algn="ctr" rtl="0" fontAlgn="base"/>
                      <a:r>
                        <a:rPr lang="en-US" sz="1400" dirty="0">
                          <a:effectLst/>
                        </a:rPr>
                        <a:t>To check if a value is present in a Tuple, List, etc.</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8"/>
                        </a:rPr>
                        <a:t>while</a:t>
                      </a:r>
                      <a:endParaRPr lang="en-US" sz="1400" dirty="0">
                        <a:effectLst/>
                        <a:latin typeface="Tenorite"/>
                      </a:endParaRPr>
                    </a:p>
                  </a:txBody>
                  <a:tcPr marL="95250" marR="95250" marT="133350" marB="133350" anchor="ctr"/>
                </a:tc>
                <a:tc>
                  <a:txBody>
                    <a:bodyPr/>
                    <a:lstStyle/>
                    <a:p>
                      <a:pPr algn="ctr" rtl="0" fontAlgn="base"/>
                      <a:r>
                        <a:rPr lang="en-US" sz="1400" dirty="0">
                          <a:effectLst/>
                        </a:rPr>
                        <a:t>While Loop is used to execute a block of statements</a:t>
                      </a:r>
                      <a:endParaRPr lang="en-US" sz="1400" dirty="0">
                        <a:effectLst/>
                        <a:latin typeface="Tenorite"/>
                      </a:endParaRPr>
                    </a:p>
                  </a:txBody>
                  <a:tcPr marL="95250" marR="95250" marT="133350" marB="133350" anchor="ctr"/>
                </a:tc>
                <a:extLst>
                  <a:ext uri="{0D108BD9-81ED-4DB2-BD59-A6C34878D82A}">
                    <a16:rowId xmlns:a16="http://schemas.microsoft.com/office/drawing/2014/main" val="171881671"/>
                  </a:ext>
                </a:extLst>
              </a:tr>
              <a:tr h="0">
                <a:tc>
                  <a:txBody>
                    <a:bodyPr/>
                    <a:lstStyle/>
                    <a:p>
                      <a:pPr algn="ctr" fontAlgn="ctr"/>
                      <a:r>
                        <a:rPr lang="en-US" sz="1400" b="1" dirty="0">
                          <a:effectLst/>
                        </a:rPr>
                        <a:t>else</a:t>
                      </a:r>
                      <a:endParaRPr lang="en-US" sz="1400" dirty="0">
                        <a:effectLst/>
                        <a:latin typeface="Tenorite"/>
                      </a:endParaRPr>
                    </a:p>
                  </a:txBody>
                  <a:tcPr marL="95250" marR="95250" marT="133350" marB="133350" anchor="ctr"/>
                </a:tc>
                <a:tc>
                  <a:txBody>
                    <a:bodyPr/>
                    <a:lstStyle/>
                    <a:p>
                      <a:pPr algn="ctr" rtl="0" fontAlgn="base"/>
                      <a:r>
                        <a:rPr lang="en-US" sz="1400" dirty="0">
                          <a:effectLst/>
                        </a:rPr>
                        <a:t>It is used in a conditional statement</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9"/>
                        </a:rPr>
                        <a:t>lambda</a:t>
                      </a:r>
                      <a:endParaRPr lang="en-US" sz="1400" dirty="0">
                        <a:effectLst/>
                        <a:latin typeface="Tenorite"/>
                      </a:endParaRPr>
                    </a:p>
                  </a:txBody>
                  <a:tcPr marL="95250" marR="95250" marT="133350" marB="133350" anchor="ctr"/>
                </a:tc>
                <a:tc>
                  <a:txBody>
                    <a:bodyPr/>
                    <a:lstStyle/>
                    <a:p>
                      <a:pPr algn="ctr" rtl="0" fontAlgn="base"/>
                      <a:r>
                        <a:rPr lang="en-US" sz="1400" dirty="0">
                          <a:effectLst/>
                        </a:rPr>
                        <a:t>Used to create an anonymous function</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10"/>
                        </a:rPr>
                        <a:t>with</a:t>
                      </a:r>
                      <a:endParaRPr lang="en-US" sz="1400" dirty="0">
                        <a:effectLst/>
                        <a:latin typeface="Tenorite"/>
                      </a:endParaRPr>
                    </a:p>
                  </a:txBody>
                  <a:tcPr marL="95250" marR="95250" marT="133350" marB="133350" anchor="ctr"/>
                </a:tc>
                <a:tc>
                  <a:txBody>
                    <a:bodyPr/>
                    <a:lstStyle/>
                    <a:p>
                      <a:pPr algn="ctr" rtl="0" fontAlgn="base"/>
                      <a:r>
                        <a:rPr lang="en-US" sz="1400" dirty="0">
                          <a:effectLst/>
                        </a:rPr>
                        <a:t> with statement is used in exception handling</a:t>
                      </a:r>
                      <a:endParaRPr lang="en-US" sz="1400" dirty="0">
                        <a:effectLst/>
                        <a:latin typeface="Tenorite"/>
                      </a:endParaRPr>
                    </a:p>
                  </a:txBody>
                  <a:tcPr marL="95250" marR="95250" marT="133350" marB="133350" anchor="ctr"/>
                </a:tc>
                <a:extLst>
                  <a:ext uri="{0D108BD9-81ED-4DB2-BD59-A6C34878D82A}">
                    <a16:rowId xmlns:a16="http://schemas.microsoft.com/office/drawing/2014/main" val="993835588"/>
                  </a:ext>
                </a:extLst>
              </a:tr>
              <a:tr h="0">
                <a:tc>
                  <a:txBody>
                    <a:bodyPr/>
                    <a:lstStyle/>
                    <a:p>
                      <a:pPr algn="ctr" fontAlgn="ctr"/>
                      <a:r>
                        <a:rPr lang="en-US" sz="1400" b="1" dirty="0">
                          <a:effectLst/>
                          <a:hlinkClick r:id="rId6"/>
                        </a:rPr>
                        <a:t>except</a:t>
                      </a:r>
                      <a:endParaRPr lang="en-US" sz="1400" dirty="0">
                        <a:effectLst/>
                        <a:latin typeface="Tenorite"/>
                      </a:endParaRPr>
                    </a:p>
                  </a:txBody>
                  <a:tcPr marL="95250" marR="95250" marT="133350" marB="133350" anchor="ctr"/>
                </a:tc>
                <a:tc>
                  <a:txBody>
                    <a:bodyPr/>
                    <a:lstStyle/>
                    <a:p>
                      <a:pPr algn="ctr" rtl="0" fontAlgn="base"/>
                      <a:r>
                        <a:rPr lang="en-US" sz="1400" dirty="0">
                          <a:effectLst/>
                        </a:rPr>
                        <a:t>try-except is used to handle these errors</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11"/>
                        </a:rPr>
                        <a:t>None</a:t>
                      </a:r>
                      <a:endParaRPr lang="en-US" sz="1400" dirty="0">
                        <a:effectLst/>
                        <a:latin typeface="Tenorite"/>
                      </a:endParaRPr>
                    </a:p>
                  </a:txBody>
                  <a:tcPr marL="95250" marR="95250" marT="133350" marB="133350" anchor="ctr"/>
                </a:tc>
                <a:tc>
                  <a:txBody>
                    <a:bodyPr/>
                    <a:lstStyle/>
                    <a:p>
                      <a:pPr algn="ctr" rtl="0" fontAlgn="base"/>
                      <a:r>
                        <a:rPr lang="en-US" sz="1400" dirty="0">
                          <a:effectLst/>
                        </a:rPr>
                        <a:t>It represents a null value</a:t>
                      </a:r>
                      <a:endParaRPr lang="en-US" sz="1400" dirty="0">
                        <a:effectLst/>
                        <a:latin typeface="Tenorite"/>
                      </a:endParaRPr>
                    </a:p>
                  </a:txBody>
                  <a:tcPr marL="95250" marR="95250" marT="133350" marB="133350" anchor="ctr"/>
                </a:tc>
                <a:tc>
                  <a:txBody>
                    <a:bodyPr/>
                    <a:lstStyle/>
                    <a:p>
                      <a:pPr algn="ctr" fontAlgn="ctr"/>
                      <a:r>
                        <a:rPr lang="en-US" sz="1400" b="1" dirty="0">
                          <a:effectLst/>
                          <a:hlinkClick r:id="rId12"/>
                        </a:rPr>
                        <a:t>yield</a:t>
                      </a:r>
                      <a:endParaRPr lang="en-US" sz="1400" dirty="0">
                        <a:effectLst/>
                        <a:latin typeface="Tenorite"/>
                      </a:endParaRPr>
                    </a:p>
                  </a:txBody>
                  <a:tcPr marL="95250" marR="95250" marT="133350" marB="133350" anchor="ctr"/>
                </a:tc>
                <a:tc>
                  <a:txBody>
                    <a:bodyPr/>
                    <a:lstStyle/>
                    <a:p>
                      <a:pPr algn="ctr" rtl="0" fontAlgn="base"/>
                      <a:r>
                        <a:rPr lang="en-US" sz="1400" dirty="0">
                          <a:effectLst/>
                        </a:rPr>
                        <a:t>yield keyword is used to create a generator function</a:t>
                      </a:r>
                      <a:endParaRPr lang="en-US" sz="1400" dirty="0">
                        <a:effectLst/>
                        <a:latin typeface="Tenorite"/>
                      </a:endParaRPr>
                    </a:p>
                  </a:txBody>
                  <a:tcPr marL="95250" marR="95250" marT="133350" marB="133350" anchor="ctr"/>
                </a:tc>
                <a:extLst>
                  <a:ext uri="{0D108BD9-81ED-4DB2-BD59-A6C34878D82A}">
                    <a16:rowId xmlns:a16="http://schemas.microsoft.com/office/drawing/2014/main" val="1949907047"/>
                  </a:ext>
                </a:extLst>
              </a:tr>
            </a:tbl>
          </a:graphicData>
        </a:graphic>
      </p:graphicFrame>
    </p:spTree>
    <p:extLst>
      <p:ext uri="{BB962C8B-B14F-4D97-AF65-F5344CB8AC3E}">
        <p14:creationId xmlns:p14="http://schemas.microsoft.com/office/powerpoint/2010/main" val="309966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521B-E240-8B2C-7095-FAEC47437C71}"/>
              </a:ext>
            </a:extLst>
          </p:cNvPr>
          <p:cNvSpPr>
            <a:spLocks noGrp="1"/>
          </p:cNvSpPr>
          <p:nvPr>
            <p:ph type="title"/>
          </p:nvPr>
        </p:nvSpPr>
        <p:spPr>
          <a:xfrm>
            <a:off x="568164" y="400049"/>
            <a:ext cx="11104724" cy="546870"/>
          </a:xfrm>
        </p:spPr>
        <p:txBody>
          <a:bodyPr>
            <a:normAutofit fontScale="90000"/>
          </a:bodyPr>
          <a:lstStyle/>
          <a:p>
            <a:r>
              <a:rPr lang="en-US" dirty="0"/>
              <a:t>Python Operators</a:t>
            </a:r>
          </a:p>
        </p:txBody>
      </p:sp>
      <p:sp>
        <p:nvSpPr>
          <p:cNvPr id="3" name="Content Placeholder 2">
            <a:extLst>
              <a:ext uri="{FF2B5EF4-FFF2-40B4-BE49-F238E27FC236}">
                <a16:creationId xmlns:a16="http://schemas.microsoft.com/office/drawing/2014/main" id="{FC1489CF-4CEF-C9CA-3228-4981081127CC}"/>
              </a:ext>
            </a:extLst>
          </p:cNvPr>
          <p:cNvSpPr>
            <a:spLocks noGrp="1"/>
          </p:cNvSpPr>
          <p:nvPr>
            <p:ph sz="half" idx="12"/>
          </p:nvPr>
        </p:nvSpPr>
        <p:spPr>
          <a:xfrm>
            <a:off x="568164" y="1879628"/>
            <a:ext cx="4534188" cy="2622493"/>
          </a:xfrm>
        </p:spPr>
        <p:txBody>
          <a:bodyPr vert="horz" lIns="0" tIns="45720" rIns="91440" bIns="45720" rtlCol="0" anchor="t">
            <a:normAutofit/>
          </a:bodyPr>
          <a:lstStyle/>
          <a:p>
            <a:pPr marL="285750" indent="-285750">
              <a:buFont typeface="Arial"/>
              <a:buChar char="•"/>
            </a:pPr>
            <a:r>
              <a:rPr lang="en-US" sz="1400" b="1" u="sng" dirty="0">
                <a:latin typeface="Tenorite"/>
                <a:ea typeface="+mn-lt"/>
                <a:cs typeface="+mn-lt"/>
                <a:hlinkClick r:id="rId2"/>
              </a:rPr>
              <a:t>Arithmetic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3"/>
              </a:rPr>
              <a:t>Comparison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4"/>
              </a:rPr>
              <a:t>Logical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5"/>
              </a:rPr>
              <a:t>Bitwise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6"/>
              </a:rPr>
              <a:t>Assignment Operators</a:t>
            </a:r>
            <a:endParaRPr lang="en-US" sz="1400" b="1" dirty="0">
              <a:solidFill>
                <a:srgbClr val="000000">
                  <a:alpha val="60000"/>
                </a:srgbClr>
              </a:solidFill>
              <a:latin typeface="Tenorite"/>
            </a:endParaRPr>
          </a:p>
          <a:p>
            <a:pPr marL="285750" indent="-285750">
              <a:buFont typeface="Arial"/>
              <a:buChar char="•"/>
            </a:pPr>
            <a:r>
              <a:rPr lang="en-US" sz="1400" b="1" u="sng" dirty="0">
                <a:latin typeface="Tenorite"/>
                <a:ea typeface="+mn-lt"/>
                <a:cs typeface="+mn-lt"/>
                <a:hlinkClick r:id="rId7"/>
              </a:rPr>
              <a:t>Identity Operators and Membership Operators</a:t>
            </a:r>
            <a:endParaRPr lang="en-US" sz="1400" b="1" dirty="0">
              <a:solidFill>
                <a:srgbClr val="000000">
                  <a:alpha val="60000"/>
                </a:srgbClr>
              </a:solidFill>
              <a:latin typeface="Tenorite"/>
            </a:endParaRPr>
          </a:p>
          <a:p>
            <a:endParaRPr lang="en-US" sz="1400" dirty="0">
              <a:solidFill>
                <a:srgbClr val="000000">
                  <a:alpha val="60000"/>
                </a:srgbClr>
              </a:solidFill>
              <a:latin typeface="Tenorite"/>
            </a:endParaRPr>
          </a:p>
        </p:txBody>
      </p:sp>
      <p:pic>
        <p:nvPicPr>
          <p:cNvPr id="5" name="Picture 4" descr="A table with text and symbols&#10;&#10;Description automatically generated">
            <a:extLst>
              <a:ext uri="{FF2B5EF4-FFF2-40B4-BE49-F238E27FC236}">
                <a16:creationId xmlns:a16="http://schemas.microsoft.com/office/drawing/2014/main" id="{AC8BBB96-820C-13EC-DF03-4936089A0424}"/>
              </a:ext>
            </a:extLst>
          </p:cNvPr>
          <p:cNvPicPr>
            <a:picLocks noChangeAspect="1"/>
          </p:cNvPicPr>
          <p:nvPr/>
        </p:nvPicPr>
        <p:blipFill>
          <a:blip r:embed="rId8"/>
          <a:stretch>
            <a:fillRect/>
          </a:stretch>
        </p:blipFill>
        <p:spPr>
          <a:xfrm>
            <a:off x="5614988" y="1638300"/>
            <a:ext cx="6257925" cy="3105150"/>
          </a:xfrm>
          <a:prstGeom prst="rect">
            <a:avLst/>
          </a:prstGeom>
        </p:spPr>
      </p:pic>
    </p:spTree>
    <p:extLst>
      <p:ext uri="{BB962C8B-B14F-4D97-AF65-F5344CB8AC3E}">
        <p14:creationId xmlns:p14="http://schemas.microsoft.com/office/powerpoint/2010/main" val="65793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3F4-37B8-BCB3-CEAC-365B1EED9922}"/>
              </a:ext>
            </a:extLst>
          </p:cNvPr>
          <p:cNvSpPr>
            <a:spLocks noGrp="1"/>
          </p:cNvSpPr>
          <p:nvPr>
            <p:ph type="title"/>
          </p:nvPr>
        </p:nvSpPr>
        <p:spPr>
          <a:xfrm>
            <a:off x="568164" y="400049"/>
            <a:ext cx="11104724" cy="565920"/>
          </a:xfrm>
        </p:spPr>
        <p:txBody>
          <a:bodyPr>
            <a:normAutofit fontScale="90000"/>
          </a:bodyPr>
          <a:lstStyle/>
          <a:p>
            <a:r>
              <a:rPr lang="en-US" dirty="0"/>
              <a:t>Arithmetic Operators      Comparison Operators</a:t>
            </a:r>
          </a:p>
        </p:txBody>
      </p:sp>
      <p:graphicFrame>
        <p:nvGraphicFramePr>
          <p:cNvPr id="6" name="Content Placeholder 5">
            <a:extLst>
              <a:ext uri="{FF2B5EF4-FFF2-40B4-BE49-F238E27FC236}">
                <a16:creationId xmlns:a16="http://schemas.microsoft.com/office/drawing/2014/main" id="{CA282750-386D-4311-2791-D51E04783008}"/>
              </a:ext>
            </a:extLst>
          </p:cNvPr>
          <p:cNvGraphicFramePr>
            <a:graphicFrameLocks noGrp="1"/>
          </p:cNvGraphicFramePr>
          <p:nvPr>
            <p:ph sz="half" idx="12"/>
            <p:extLst>
              <p:ext uri="{D42A27DB-BD31-4B8C-83A1-F6EECF244321}">
                <p14:modId xmlns:p14="http://schemas.microsoft.com/office/powerpoint/2010/main" val="282012199"/>
              </p:ext>
            </p:extLst>
          </p:nvPr>
        </p:nvGraphicFramePr>
        <p:xfrm>
          <a:off x="356616" y="971557"/>
          <a:ext cx="5413249" cy="5471160"/>
        </p:xfrm>
        <a:graphic>
          <a:graphicData uri="http://schemas.openxmlformats.org/drawingml/2006/table">
            <a:tbl>
              <a:tblPr bandRow="1">
                <a:tableStyleId>{0505E3EF-67EA-436B-97B2-0124C06EBD24}</a:tableStyleId>
              </a:tblPr>
              <a:tblGrid>
                <a:gridCol w="1425716">
                  <a:extLst>
                    <a:ext uri="{9D8B030D-6E8A-4147-A177-3AD203B41FA5}">
                      <a16:colId xmlns:a16="http://schemas.microsoft.com/office/drawing/2014/main" val="1048844436"/>
                    </a:ext>
                  </a:extLst>
                </a:gridCol>
                <a:gridCol w="2729577">
                  <a:extLst>
                    <a:ext uri="{9D8B030D-6E8A-4147-A177-3AD203B41FA5}">
                      <a16:colId xmlns:a16="http://schemas.microsoft.com/office/drawing/2014/main" val="1698522950"/>
                    </a:ext>
                  </a:extLst>
                </a:gridCol>
                <a:gridCol w="1257956">
                  <a:extLst>
                    <a:ext uri="{9D8B030D-6E8A-4147-A177-3AD203B41FA5}">
                      <a16:colId xmlns:a16="http://schemas.microsoft.com/office/drawing/2014/main" val="787952690"/>
                    </a:ext>
                  </a:extLst>
                </a:gridCol>
              </a:tblGrid>
              <a:tr h="247039">
                <a:tc>
                  <a:txBody>
                    <a:bodyPr/>
                    <a:lstStyle/>
                    <a:p>
                      <a:pPr algn="ctr" fontAlgn="base"/>
                      <a:r>
                        <a:rPr lang="en-US" sz="1400">
                          <a:effectLst/>
                        </a:rPr>
                        <a:t>Operator</a:t>
                      </a:r>
                      <a:endParaRPr lang="en-US" sz="1400">
                        <a:effectLst/>
                        <a:latin typeface="Tenorite" panose="00000500000000000000" pitchFamily="2" charset="0"/>
                      </a:endParaRPr>
                    </a:p>
                  </a:txBody>
                  <a:tcPr marL="38100" marR="38100" marT="95250" marB="95250" anchor="ctr"/>
                </a:tc>
                <a:tc>
                  <a:txBody>
                    <a:bodyPr/>
                    <a:lstStyle/>
                    <a:p>
                      <a:pPr algn="ctr" fontAlgn="base"/>
                      <a:r>
                        <a:rPr lang="en-US" sz="1400">
                          <a:effectLst/>
                        </a:rPr>
                        <a:t>Description</a:t>
                      </a:r>
                      <a:endParaRPr lang="en-US" sz="1400">
                        <a:effectLst/>
                        <a:latin typeface="Tenorite" panose="00000500000000000000" pitchFamily="2" charset="0"/>
                      </a:endParaRPr>
                    </a:p>
                  </a:txBody>
                  <a:tcPr marL="95250" marR="95250" marT="95250" marB="95250" anchor="ctr"/>
                </a:tc>
                <a:tc>
                  <a:txBody>
                    <a:bodyPr/>
                    <a:lstStyle/>
                    <a:p>
                      <a:pPr algn="ctr" fontAlgn="base"/>
                      <a:r>
                        <a:rPr lang="en-US" sz="1400">
                          <a:effectLst/>
                        </a:rPr>
                        <a:t>Syntax</a:t>
                      </a:r>
                      <a:endParaRPr lang="en-US" sz="1400">
                        <a:effectLst/>
                        <a:latin typeface="Tenorite" panose="00000500000000000000" pitchFamily="2" charset="0"/>
                      </a:endParaRPr>
                    </a:p>
                  </a:txBody>
                  <a:tcPr marL="95250" marR="95250" marT="95250" marB="95250" anchor="ctr"/>
                </a:tc>
                <a:extLst>
                  <a:ext uri="{0D108BD9-81ED-4DB2-BD59-A6C34878D82A}">
                    <a16:rowId xmlns:a16="http://schemas.microsoft.com/office/drawing/2014/main" val="1889955021"/>
                  </a:ext>
                </a:extLst>
              </a:tr>
              <a:tr h="403063">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Addition: adds two operands</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576713818"/>
                  </a:ext>
                </a:extLst>
              </a:tr>
              <a:tr h="403063">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Subtraction: subtracts two operands</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733391037"/>
                  </a:ext>
                </a:extLst>
              </a:tr>
              <a:tr h="520082">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Multiplication: multiplies two operands</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650845496"/>
                  </a:ext>
                </a:extLst>
              </a:tr>
              <a:tr h="63710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Division (float): divides the first operand by the second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22918609"/>
                  </a:ext>
                </a:extLst>
              </a:tr>
              <a:tr h="63710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Division (floor): divides the first operand by the second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733848730"/>
                  </a:ext>
                </a:extLst>
              </a:tr>
              <a:tr h="75412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Modulus: returns the remainder when the first operand is divided by the second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57680244"/>
                  </a:ext>
                </a:extLst>
              </a:tr>
              <a:tr h="520082">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Power: Returns first raised to power second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x ** y</a:t>
                      </a:r>
                      <a:endParaRPr lang="en-US" sz="140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502078974"/>
                  </a:ext>
                </a:extLst>
              </a:tr>
            </a:tbl>
          </a:graphicData>
        </a:graphic>
      </p:graphicFrame>
      <p:graphicFrame>
        <p:nvGraphicFramePr>
          <p:cNvPr id="8" name="Content Placeholder 7">
            <a:extLst>
              <a:ext uri="{FF2B5EF4-FFF2-40B4-BE49-F238E27FC236}">
                <a16:creationId xmlns:a16="http://schemas.microsoft.com/office/drawing/2014/main" id="{D2EDEE46-4A7B-5F01-3B56-E221428634E3}"/>
              </a:ext>
            </a:extLst>
          </p:cNvPr>
          <p:cNvGraphicFramePr>
            <a:graphicFrameLocks noGrp="1"/>
          </p:cNvGraphicFramePr>
          <p:nvPr>
            <p:ph sz="half" idx="13"/>
            <p:extLst>
              <p:ext uri="{D42A27DB-BD31-4B8C-83A1-F6EECF244321}">
                <p14:modId xmlns:p14="http://schemas.microsoft.com/office/powerpoint/2010/main" val="1716382974"/>
              </p:ext>
            </p:extLst>
          </p:nvPr>
        </p:nvGraphicFramePr>
        <p:xfrm>
          <a:off x="6120526" y="1211587"/>
          <a:ext cx="5534786" cy="4991100"/>
        </p:xfrm>
        <a:graphic>
          <a:graphicData uri="http://schemas.openxmlformats.org/drawingml/2006/table">
            <a:tbl>
              <a:tblPr bandRow="1">
                <a:tableStyleId>{0505E3EF-67EA-436B-97B2-0124C06EBD24}</a:tableStyleId>
              </a:tblPr>
              <a:tblGrid>
                <a:gridCol w="1367424">
                  <a:extLst>
                    <a:ext uri="{9D8B030D-6E8A-4147-A177-3AD203B41FA5}">
                      <a16:colId xmlns:a16="http://schemas.microsoft.com/office/drawing/2014/main" val="3762374161"/>
                    </a:ext>
                  </a:extLst>
                </a:gridCol>
                <a:gridCol w="2972271">
                  <a:extLst>
                    <a:ext uri="{9D8B030D-6E8A-4147-A177-3AD203B41FA5}">
                      <a16:colId xmlns:a16="http://schemas.microsoft.com/office/drawing/2014/main" val="32900125"/>
                    </a:ext>
                  </a:extLst>
                </a:gridCol>
                <a:gridCol w="1195091">
                  <a:extLst>
                    <a:ext uri="{9D8B030D-6E8A-4147-A177-3AD203B41FA5}">
                      <a16:colId xmlns:a16="http://schemas.microsoft.com/office/drawing/2014/main" val="4109265441"/>
                    </a:ext>
                  </a:extLst>
                </a:gridCol>
              </a:tblGrid>
              <a:tr h="0">
                <a:tc>
                  <a:txBody>
                    <a:bodyPr/>
                    <a:lstStyle/>
                    <a:p>
                      <a:pPr algn="ctr" fontAlgn="base"/>
                      <a:r>
                        <a:rPr lang="en-US" sz="1400">
                          <a:effectLst/>
                        </a:rPr>
                        <a:t>Operator</a:t>
                      </a:r>
                      <a:endParaRPr lang="en-US" sz="1400">
                        <a:effectLst/>
                        <a:latin typeface="Tenorite" panose="00000500000000000000" pitchFamily="2" charset="0"/>
                      </a:endParaRPr>
                    </a:p>
                  </a:txBody>
                  <a:tcPr marL="38100" marR="38100" marT="95250" marB="95250" anchor="ctr"/>
                </a:tc>
                <a:tc>
                  <a:txBody>
                    <a:bodyPr/>
                    <a:lstStyle/>
                    <a:p>
                      <a:pPr algn="ctr" fontAlgn="base"/>
                      <a:r>
                        <a:rPr lang="en-US" sz="1400">
                          <a:effectLst/>
                        </a:rPr>
                        <a:t>Description</a:t>
                      </a:r>
                      <a:endParaRPr lang="en-US" sz="1400">
                        <a:effectLst/>
                        <a:latin typeface="Tenorite" panose="00000500000000000000" pitchFamily="2" charset="0"/>
                      </a:endParaRPr>
                    </a:p>
                  </a:txBody>
                  <a:tcPr marL="95250" marR="95250" marT="95250" marB="95250" anchor="ctr"/>
                </a:tc>
                <a:tc>
                  <a:txBody>
                    <a:bodyPr/>
                    <a:lstStyle/>
                    <a:p>
                      <a:pPr algn="ctr" fontAlgn="base"/>
                      <a:r>
                        <a:rPr lang="en-US" sz="1400">
                          <a:effectLst/>
                        </a:rPr>
                        <a:t>Syntax</a:t>
                      </a:r>
                      <a:endParaRPr lang="en-US" sz="1400">
                        <a:effectLst/>
                        <a:latin typeface="Tenorite" panose="00000500000000000000" pitchFamily="2" charset="0"/>
                      </a:endParaRPr>
                    </a:p>
                  </a:txBody>
                  <a:tcPr marL="95250" marR="95250" marT="95250" marB="95250" anchor="ctr"/>
                </a:tc>
                <a:extLst>
                  <a:ext uri="{0D108BD9-81ED-4DB2-BD59-A6C34878D82A}">
                    <a16:rowId xmlns:a16="http://schemas.microsoft.com/office/drawing/2014/main" val="1037614000"/>
                  </a:ext>
                </a:extLst>
              </a:tr>
              <a:tr h="0">
                <a:tc>
                  <a:txBody>
                    <a:bodyPr/>
                    <a:lstStyle/>
                    <a:p>
                      <a:pPr algn="ctr" fontAlgn="ctr"/>
                      <a:r>
                        <a:rPr lang="en-US" sz="1400">
                          <a:effectLst/>
                        </a:rPr>
                        <a:t>&gt;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Greater than: True if the left operand is greater than the right</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&gt;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061240530"/>
                  </a:ext>
                </a:extLst>
              </a:tr>
              <a:tr h="0">
                <a:tc>
                  <a:txBody>
                    <a:bodyPr/>
                    <a:lstStyle/>
                    <a:p>
                      <a:pPr algn="ctr" fontAlgn="ctr"/>
                      <a:r>
                        <a:rPr lang="en-US" sz="1400">
                          <a:effectLst/>
                        </a:rPr>
                        <a:t>&lt;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Less than: True if the left operand is less than the right</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&lt;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29203640"/>
                  </a:ext>
                </a:extLst>
              </a:tr>
              <a:tr h="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Equal to: True if both operands are equal</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662798258"/>
                  </a:ext>
                </a:extLst>
              </a:tr>
              <a:tr h="0">
                <a:tc>
                  <a:txBody>
                    <a:bodyPr/>
                    <a:lstStyle/>
                    <a:p>
                      <a:pPr algn="ctr" fontAlgn="ctr"/>
                      <a:r>
                        <a:rPr lang="en-US" sz="1400">
                          <a:effectLst/>
                        </a:rPr>
                        <a: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Not equal to – True if operands are not equal</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169263336"/>
                  </a:ext>
                </a:extLst>
              </a:tr>
              <a:tr h="0">
                <a:tc>
                  <a:txBody>
                    <a:bodyPr/>
                    <a:lstStyle/>
                    <a:p>
                      <a:pPr algn="ctr" fontAlgn="ctr"/>
                      <a:r>
                        <a:rPr lang="en-US" sz="1400">
                          <a:effectLst/>
                        </a:rPr>
                        <a:t>&gt;=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Greater than or equal to True if the left operand is greater than or equal to the right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&gt;=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4227497965"/>
                  </a:ext>
                </a:extLst>
              </a:tr>
              <a:tr h="0">
                <a:tc>
                  <a:txBody>
                    <a:bodyPr/>
                    <a:lstStyle/>
                    <a:p>
                      <a:pPr algn="ctr" fontAlgn="ctr"/>
                      <a:r>
                        <a:rPr lang="en-US" sz="1400">
                          <a:effectLst/>
                        </a:rPr>
                        <a:t>&lt;=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Less than or equal to True if the left operand is less than or equal to the right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x &lt;= y</a:t>
                      </a:r>
                      <a:endParaRPr lang="en-US" sz="140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934660952"/>
                  </a:ext>
                </a:extLst>
              </a:tr>
            </a:tbl>
          </a:graphicData>
        </a:graphic>
      </p:graphicFrame>
    </p:spTree>
    <p:extLst>
      <p:ext uri="{BB962C8B-B14F-4D97-AF65-F5344CB8AC3E}">
        <p14:creationId xmlns:p14="http://schemas.microsoft.com/office/powerpoint/2010/main" val="107349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7CF5D-EB36-F064-298D-2E3232913F03}"/>
              </a:ext>
            </a:extLst>
          </p:cNvPr>
          <p:cNvSpPr>
            <a:spLocks noGrp="1"/>
          </p:cNvSpPr>
          <p:nvPr>
            <p:ph type="title"/>
          </p:nvPr>
        </p:nvSpPr>
        <p:spPr>
          <a:xfrm>
            <a:off x="2937001" y="140196"/>
            <a:ext cx="6317998" cy="519112"/>
          </a:xfrm>
        </p:spPr>
        <p:txBody>
          <a:bodyPr vert="horz" wrap="square" lIns="91440" tIns="45720" rIns="91440" bIns="45720" rtlCol="0" anchor="b" anchorCtr="0">
            <a:normAutofit fontScale="90000"/>
          </a:bodyPr>
          <a:lstStyle/>
          <a:p>
            <a:pPr algn="ctr"/>
            <a:r>
              <a:rPr lang="en-US" sz="3200" kern="1200" cap="none" spc="0" baseline="0" dirty="0">
                <a:solidFill>
                  <a:schemeClr val="tx1"/>
                </a:solidFill>
                <a:latin typeface="+mj-lt"/>
                <a:ea typeface="+mj-ea"/>
                <a:cs typeface="+mj-cs"/>
              </a:rPr>
              <a:t>Agenda - July 2024 &amp; Aug 2024</a:t>
            </a:r>
          </a:p>
        </p:txBody>
      </p:sp>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A1D7250-166B-0234-7916-57C4DE541DF4}"/>
              </a:ext>
            </a:extLst>
          </p:cNvPr>
          <p:cNvSpPr>
            <a:spLocks noGrp="1"/>
          </p:cNvSpPr>
          <p:nvPr>
            <p:ph sz="half" idx="12"/>
          </p:nvPr>
        </p:nvSpPr>
        <p:spPr>
          <a:xfrm>
            <a:off x="859536" y="799504"/>
            <a:ext cx="10725912" cy="5445848"/>
          </a:xfrm>
        </p:spPr>
        <p:txBody>
          <a:bodyPr vert="horz" lIns="91440" tIns="45720" rIns="91440" bIns="45720" numCol="3" rtlCol="0">
            <a:noAutofit/>
          </a:bodyPr>
          <a:lstStyle/>
          <a:p>
            <a:pPr marL="285750" indent="-285750">
              <a:lnSpc>
                <a:spcPct val="140000"/>
              </a:lnSpc>
              <a:buFont typeface="Arial,Sans-Serif" panose="05000000000000000000" pitchFamily="2" charset="2"/>
              <a:buChar char="•"/>
            </a:pPr>
            <a:r>
              <a:rPr lang="en-US" sz="1400" dirty="0">
                <a:solidFill>
                  <a:srgbClr val="FF0000"/>
                </a:solidFill>
              </a:rPr>
              <a:t>What is Python? What Can Python do? Why python? </a:t>
            </a:r>
          </a:p>
          <a:p>
            <a:pPr marL="285750" indent="-285750">
              <a:lnSpc>
                <a:spcPct val="140000"/>
              </a:lnSpc>
              <a:buFont typeface="Arial,Sans-Serif" panose="05000000000000000000" pitchFamily="2" charset="2"/>
              <a:buChar char="•"/>
            </a:pPr>
            <a:r>
              <a:rPr lang="en-US" sz="1400" dirty="0">
                <a:solidFill>
                  <a:srgbClr val="FF0000"/>
                </a:solidFill>
              </a:rPr>
              <a:t>Variable Definitions in Python </a:t>
            </a:r>
          </a:p>
          <a:p>
            <a:pPr marL="285750" indent="-285750">
              <a:lnSpc>
                <a:spcPct val="140000"/>
              </a:lnSpc>
              <a:buFont typeface="Arial,Sans-Serif" panose="05000000000000000000" pitchFamily="2" charset="2"/>
              <a:buChar char="•"/>
            </a:pPr>
            <a:r>
              <a:rPr lang="en-US" sz="1400" dirty="0">
                <a:solidFill>
                  <a:srgbClr val="FF0000"/>
                </a:solidFill>
              </a:rPr>
              <a:t>Data Types and Built-in Data Structures in Python </a:t>
            </a:r>
          </a:p>
          <a:p>
            <a:pPr marL="285750" indent="-285750">
              <a:lnSpc>
                <a:spcPct val="140000"/>
              </a:lnSpc>
              <a:buFont typeface="Arial,Sans-Serif" panose="05000000000000000000" pitchFamily="2" charset="2"/>
              <a:buChar char="•"/>
            </a:pPr>
            <a:r>
              <a:rPr lang="en-US" sz="1400" dirty="0">
                <a:solidFill>
                  <a:srgbClr val="FF0000"/>
                </a:solidFill>
              </a:rPr>
              <a:t>Strings </a:t>
            </a:r>
          </a:p>
          <a:p>
            <a:pPr marL="285750" indent="-285750">
              <a:lnSpc>
                <a:spcPct val="140000"/>
              </a:lnSpc>
              <a:buFont typeface="Arial,Sans-Serif" panose="05000000000000000000" pitchFamily="2" charset="2"/>
              <a:buChar char="•"/>
            </a:pPr>
            <a:r>
              <a:rPr lang="en-US" sz="1400" dirty="0">
                <a:solidFill>
                  <a:srgbClr val="FF0000"/>
                </a:solidFill>
              </a:rPr>
              <a:t>Arrays &amp; Lists </a:t>
            </a:r>
          </a:p>
          <a:p>
            <a:pPr marL="285750" indent="-285750">
              <a:lnSpc>
                <a:spcPct val="140000"/>
              </a:lnSpc>
              <a:buFont typeface="Arial,Sans-Serif" panose="05000000000000000000" pitchFamily="2" charset="2"/>
              <a:buChar char="•"/>
            </a:pPr>
            <a:r>
              <a:rPr lang="en-US" sz="1400" dirty="0">
                <a:solidFill>
                  <a:srgbClr val="FF0000"/>
                </a:solidFill>
              </a:rPr>
              <a:t>Tuples </a:t>
            </a:r>
          </a:p>
          <a:p>
            <a:pPr marL="285750" indent="-285750">
              <a:lnSpc>
                <a:spcPct val="140000"/>
              </a:lnSpc>
              <a:buFont typeface="Arial,Sans-Serif" panose="05000000000000000000" pitchFamily="2" charset="2"/>
              <a:buChar char="•"/>
            </a:pPr>
            <a:r>
              <a:rPr lang="en-US" sz="1400" dirty="0">
                <a:solidFill>
                  <a:srgbClr val="FF0000"/>
                </a:solidFill>
              </a:rPr>
              <a:t>Dictionary </a:t>
            </a:r>
          </a:p>
          <a:p>
            <a:pPr marL="285750" indent="-285750">
              <a:lnSpc>
                <a:spcPct val="140000"/>
              </a:lnSpc>
              <a:buFont typeface="Arial,Sans-Serif" panose="05000000000000000000" pitchFamily="2" charset="2"/>
              <a:buChar char="•"/>
            </a:pPr>
            <a:r>
              <a:rPr lang="en-US" sz="1400" dirty="0">
                <a:solidFill>
                  <a:srgbClr val="FF0000"/>
                </a:solidFill>
              </a:rPr>
              <a:t>Sets &amp; Operations </a:t>
            </a:r>
          </a:p>
          <a:p>
            <a:pPr marL="285750" indent="-285750">
              <a:lnSpc>
                <a:spcPct val="140000"/>
              </a:lnSpc>
              <a:buFont typeface="Arial,Sans-Serif" panose="05000000000000000000" pitchFamily="2" charset="2"/>
              <a:buChar char="•"/>
            </a:pPr>
            <a:r>
              <a:rPr lang="en-US" sz="1400" dirty="0">
                <a:solidFill>
                  <a:srgbClr val="FF0000"/>
                </a:solidFill>
              </a:rPr>
              <a:t>Python Keywords</a:t>
            </a:r>
          </a:p>
          <a:p>
            <a:pPr marL="285750" indent="-285750">
              <a:lnSpc>
                <a:spcPct val="140000"/>
              </a:lnSpc>
              <a:buFont typeface="Arial,Sans-Serif" panose="05000000000000000000" pitchFamily="2" charset="2"/>
              <a:buChar char="•"/>
            </a:pPr>
            <a:r>
              <a:rPr lang="en-US" sz="1400" dirty="0">
                <a:solidFill>
                  <a:srgbClr val="FF0000"/>
                </a:solidFill>
              </a:rPr>
              <a:t>Python Operators </a:t>
            </a:r>
          </a:p>
          <a:p>
            <a:pPr marL="285750" indent="-285750">
              <a:lnSpc>
                <a:spcPct val="140000"/>
              </a:lnSpc>
              <a:buFont typeface="Arial,Sans-Serif" panose="05000000000000000000" pitchFamily="2" charset="2"/>
              <a:buChar char="•"/>
            </a:pPr>
            <a:r>
              <a:rPr lang="en-US" sz="1400" dirty="0">
                <a:solidFill>
                  <a:srgbClr val="FF0000"/>
                </a:solidFill>
              </a:rPr>
              <a:t>Conditionals in Python </a:t>
            </a:r>
          </a:p>
          <a:p>
            <a:pPr marL="285750" indent="-285750">
              <a:lnSpc>
                <a:spcPct val="140000"/>
              </a:lnSpc>
              <a:buFont typeface="Arial,Sans-Serif" panose="05000000000000000000" pitchFamily="2" charset="2"/>
              <a:buChar char="•"/>
            </a:pPr>
            <a:r>
              <a:rPr lang="en-US" sz="1400" dirty="0">
                <a:solidFill>
                  <a:srgbClr val="FF0000"/>
                </a:solidFill>
              </a:rPr>
              <a:t>Loops &amp; nested Loops in Python </a:t>
            </a:r>
          </a:p>
          <a:p>
            <a:pPr marL="285750" indent="-285750">
              <a:lnSpc>
                <a:spcPct val="140000"/>
              </a:lnSpc>
              <a:buFont typeface="Arial,Sans-Serif" panose="05000000000000000000" pitchFamily="2" charset="2"/>
              <a:buChar char="•"/>
            </a:pPr>
            <a:r>
              <a:rPr lang="en-US" sz="1400" dirty="0">
                <a:solidFill>
                  <a:srgbClr val="FF0000"/>
                </a:solidFill>
              </a:rPr>
              <a:t>Comprehensions in Python </a:t>
            </a:r>
          </a:p>
          <a:p>
            <a:pPr marL="285750" indent="-285750">
              <a:lnSpc>
                <a:spcPct val="140000"/>
              </a:lnSpc>
              <a:buFont typeface="Arial,Sans-Serif" panose="05000000000000000000" pitchFamily="2" charset="2"/>
              <a:buChar char="•"/>
            </a:pPr>
            <a:r>
              <a:rPr lang="en-US" sz="1400" dirty="0">
                <a:solidFill>
                  <a:srgbClr val="FF0000"/>
                </a:solidFill>
              </a:rPr>
              <a:t>Collections Module</a:t>
            </a:r>
          </a:p>
          <a:p>
            <a:pPr marL="285750" indent="-285750">
              <a:lnSpc>
                <a:spcPct val="140000"/>
              </a:lnSpc>
              <a:buFont typeface="Arial,Sans-Serif" panose="05000000000000000000" pitchFamily="2" charset="2"/>
              <a:buChar char="•"/>
            </a:pPr>
            <a:r>
              <a:rPr lang="en-US" sz="1400" dirty="0">
                <a:solidFill>
                  <a:srgbClr val="FF0000"/>
                </a:solidFill>
              </a:rPr>
              <a:t>Functions, arguments &amp; Variable Scopes</a:t>
            </a:r>
          </a:p>
          <a:p>
            <a:pPr marL="285750" indent="-285750">
              <a:lnSpc>
                <a:spcPct val="140000"/>
              </a:lnSpc>
              <a:buFont typeface="Arial,Sans-Serif" panose="05000000000000000000" pitchFamily="2" charset="2"/>
              <a:buChar char="•"/>
            </a:pPr>
            <a:r>
              <a:rPr lang="en-US" sz="1400" dirty="0">
                <a:solidFill>
                  <a:srgbClr val="FF0000"/>
                </a:solidFill>
              </a:rPr>
              <a:t>Closures</a:t>
            </a:r>
          </a:p>
          <a:p>
            <a:pPr marL="285750" indent="-285750">
              <a:lnSpc>
                <a:spcPct val="140000"/>
              </a:lnSpc>
              <a:buFont typeface="Arial,Sans-Serif" panose="05000000000000000000" pitchFamily="2" charset="2"/>
              <a:buChar char="•"/>
            </a:pPr>
            <a:r>
              <a:rPr lang="en-US" sz="1400" dirty="0">
                <a:solidFill>
                  <a:srgbClr val="FF0000"/>
                </a:solidFill>
              </a:rPr>
              <a:t>Decorators</a:t>
            </a:r>
          </a:p>
          <a:p>
            <a:pPr marL="285750" indent="-285750">
              <a:lnSpc>
                <a:spcPct val="140000"/>
              </a:lnSpc>
              <a:buFont typeface="Arial,Sans-Serif" panose="05000000000000000000" pitchFamily="2" charset="2"/>
              <a:buChar char="•"/>
            </a:pPr>
            <a:r>
              <a:rPr lang="en-US" sz="1400" dirty="0">
                <a:solidFill>
                  <a:srgbClr val="FF0000"/>
                </a:solidFill>
              </a:rPr>
              <a:t>generators</a:t>
            </a:r>
          </a:p>
          <a:p>
            <a:pPr marL="285750" indent="-285750">
              <a:lnSpc>
                <a:spcPct val="140000"/>
              </a:lnSpc>
              <a:buFont typeface="Arial,Sans-Serif" panose="05000000000000000000" pitchFamily="2" charset="2"/>
              <a:buChar char="•"/>
            </a:pPr>
            <a:r>
              <a:rPr lang="en-US" sz="1400" dirty="0">
                <a:solidFill>
                  <a:srgbClr val="FF0000"/>
                </a:solidFill>
              </a:rPr>
              <a:t>Classes &amp; __init__()</a:t>
            </a:r>
          </a:p>
          <a:p>
            <a:pPr marL="285750" indent="-285750">
              <a:lnSpc>
                <a:spcPct val="140000"/>
              </a:lnSpc>
              <a:buFont typeface="Arial,Sans-Serif" panose="05000000000000000000" pitchFamily="2" charset="2"/>
              <a:buChar char="•"/>
            </a:pPr>
            <a:r>
              <a:rPr lang="en-US" sz="1400" dirty="0">
                <a:solidFill>
                  <a:srgbClr val="FF0000"/>
                </a:solidFill>
              </a:rPr>
              <a:t>OOPS – Inheritance, multiple inheritance and multi-level inheritance</a:t>
            </a:r>
          </a:p>
          <a:p>
            <a:pPr marL="285750" indent="-285750">
              <a:lnSpc>
                <a:spcPct val="140000"/>
              </a:lnSpc>
              <a:buFont typeface="Arial,Sans-Serif" panose="05000000000000000000" pitchFamily="2" charset="2"/>
              <a:buChar char="•"/>
            </a:pPr>
            <a:r>
              <a:rPr lang="en-US" sz="1400" dirty="0">
                <a:solidFill>
                  <a:srgbClr val="FF0000"/>
                </a:solidFill>
              </a:rPr>
              <a:t>OOPS - Data encapsulation</a:t>
            </a:r>
          </a:p>
          <a:p>
            <a:pPr marL="285750" indent="-285750">
              <a:lnSpc>
                <a:spcPct val="140000"/>
              </a:lnSpc>
              <a:buFont typeface="Arial" panose="05000000000000000000" pitchFamily="2" charset="2"/>
              <a:buChar char="•"/>
            </a:pPr>
            <a:r>
              <a:rPr lang="en-US" sz="1400" dirty="0">
                <a:solidFill>
                  <a:srgbClr val="FF0000"/>
                </a:solidFill>
              </a:rPr>
              <a:t>OOPS – Polymorphism</a:t>
            </a:r>
          </a:p>
          <a:p>
            <a:pPr marL="285750" indent="-285750">
              <a:lnSpc>
                <a:spcPct val="140000"/>
              </a:lnSpc>
              <a:buFont typeface="Arial" panose="05000000000000000000" pitchFamily="2" charset="2"/>
              <a:buChar char="•"/>
            </a:pPr>
            <a:r>
              <a:rPr lang="en-US" sz="1400" dirty="0">
                <a:solidFill>
                  <a:srgbClr val="FF0000"/>
                </a:solidFill>
              </a:rPr>
              <a:t>Exception Handling in Python </a:t>
            </a:r>
          </a:p>
          <a:p>
            <a:pPr marL="285750" indent="-285750">
              <a:lnSpc>
                <a:spcPct val="140000"/>
              </a:lnSpc>
              <a:buFont typeface="Arial" panose="05000000000000000000" pitchFamily="2" charset="2"/>
              <a:buChar char="•"/>
            </a:pPr>
            <a:r>
              <a:rPr lang="en-US" sz="1400" dirty="0">
                <a:solidFill>
                  <a:srgbClr val="FF0000"/>
                </a:solidFill>
              </a:rPr>
              <a:t>Working with Files </a:t>
            </a:r>
          </a:p>
          <a:p>
            <a:pPr marL="285750" indent="-285750">
              <a:lnSpc>
                <a:spcPct val="140000"/>
              </a:lnSpc>
              <a:buFont typeface="Arial" panose="05000000000000000000" pitchFamily="2" charset="2"/>
              <a:buChar char="•"/>
            </a:pPr>
            <a:r>
              <a:rPr lang="en-US" sz="1400" dirty="0">
                <a:solidFill>
                  <a:srgbClr val="FF0000"/>
                </a:solidFill>
              </a:rPr>
              <a:t>Regex in Python</a:t>
            </a:r>
          </a:p>
          <a:p>
            <a:pPr marL="285750" indent="-285750">
              <a:lnSpc>
                <a:spcPct val="140000"/>
              </a:lnSpc>
              <a:buFont typeface="Arial" panose="05000000000000000000" pitchFamily="2" charset="2"/>
              <a:buChar char="•"/>
            </a:pPr>
            <a:r>
              <a:rPr lang="en-US" sz="1400" dirty="0">
                <a:solidFill>
                  <a:srgbClr val="FF0000"/>
                </a:solidFill>
              </a:rPr>
              <a:t>Map, reduce &amp; filter in python</a:t>
            </a:r>
          </a:p>
          <a:p>
            <a:pPr marL="285750" indent="-285750">
              <a:lnSpc>
                <a:spcPct val="140000"/>
              </a:lnSpc>
              <a:buFont typeface="Arial" panose="05000000000000000000" pitchFamily="2" charset="2"/>
              <a:buChar char="•"/>
            </a:pPr>
            <a:r>
              <a:rPr lang="en-US" sz="1400" dirty="0" err="1">
                <a:solidFill>
                  <a:srgbClr val="FF0000"/>
                </a:solidFill>
              </a:rPr>
              <a:t>itertools</a:t>
            </a:r>
            <a:r>
              <a:rPr lang="en-US" sz="1400" dirty="0">
                <a:solidFill>
                  <a:srgbClr val="FF0000"/>
                </a:solidFill>
              </a:rPr>
              <a:t> modules</a:t>
            </a:r>
          </a:p>
          <a:p>
            <a:pPr marL="285750" indent="-285750">
              <a:lnSpc>
                <a:spcPct val="140000"/>
              </a:lnSpc>
              <a:buFont typeface="Arial,Sans-Serif" panose="05000000000000000000" pitchFamily="2" charset="2"/>
              <a:buChar char="•"/>
            </a:pPr>
            <a:r>
              <a:rPr lang="en-US" sz="1400" dirty="0">
                <a:solidFill>
                  <a:srgbClr val="FF0000"/>
                </a:solidFill>
              </a:rPr>
              <a:t>OS module </a:t>
            </a:r>
          </a:p>
          <a:p>
            <a:pPr marL="285750" indent="-285750">
              <a:lnSpc>
                <a:spcPct val="140000"/>
              </a:lnSpc>
              <a:buFont typeface="Arial,Sans-Serif" panose="05000000000000000000" pitchFamily="2" charset="2"/>
              <a:buChar char="•"/>
            </a:pPr>
            <a:r>
              <a:rPr lang="en-US" sz="1400" dirty="0">
                <a:solidFill>
                  <a:srgbClr val="FF0000"/>
                </a:solidFill>
              </a:rPr>
              <a:t>Random modules </a:t>
            </a:r>
          </a:p>
          <a:p>
            <a:pPr marL="285750" indent="-285750">
              <a:lnSpc>
                <a:spcPct val="140000"/>
              </a:lnSpc>
              <a:buFont typeface="Arial,Sans-Serif" panose="05000000000000000000" pitchFamily="2" charset="2"/>
              <a:buChar char="•"/>
            </a:pPr>
            <a:r>
              <a:rPr lang="en-US" sz="1400" dirty="0">
                <a:solidFill>
                  <a:srgbClr val="FF0000"/>
                </a:solidFill>
              </a:rPr>
              <a:t>Handling datetime </a:t>
            </a:r>
          </a:p>
          <a:p>
            <a:pPr marL="285750" indent="-285750">
              <a:lnSpc>
                <a:spcPct val="140000"/>
              </a:lnSpc>
              <a:buFont typeface="Arial,Sans-Serif" panose="05000000000000000000" pitchFamily="2" charset="2"/>
              <a:buChar char="•"/>
            </a:pPr>
            <a:r>
              <a:rPr lang="en-US" sz="1400" dirty="0">
                <a:solidFill>
                  <a:srgbClr val="FF0000"/>
                </a:solidFill>
              </a:rPr>
              <a:t>Dis module</a:t>
            </a:r>
          </a:p>
          <a:p>
            <a:pPr marL="285750" indent="-285750">
              <a:lnSpc>
                <a:spcPct val="140000"/>
              </a:lnSpc>
              <a:buFont typeface="Arial,Sans-Serif" panose="05000000000000000000" pitchFamily="2" charset="2"/>
              <a:buChar char="•"/>
            </a:pPr>
            <a:r>
              <a:rPr lang="en-US" sz="1400" dirty="0">
                <a:solidFill>
                  <a:srgbClr val="FF0000"/>
                </a:solidFill>
              </a:rPr>
              <a:t>Sqlite3 module</a:t>
            </a:r>
          </a:p>
          <a:p>
            <a:pPr marL="285750" indent="-285750">
              <a:lnSpc>
                <a:spcPct val="140000"/>
              </a:lnSpc>
              <a:buFont typeface="Arial,Sans-Serif" panose="05000000000000000000" pitchFamily="2" charset="2"/>
              <a:buChar char="•"/>
            </a:pPr>
            <a:r>
              <a:rPr lang="en-US" sz="1400" dirty="0">
                <a:solidFill>
                  <a:schemeClr val="tx1"/>
                </a:solidFill>
              </a:rPr>
              <a:t>Python project</a:t>
            </a:r>
          </a:p>
        </p:txBody>
      </p:sp>
    </p:spTree>
    <p:extLst>
      <p:ext uri="{BB962C8B-B14F-4D97-AF65-F5344CB8AC3E}">
        <p14:creationId xmlns:p14="http://schemas.microsoft.com/office/powerpoint/2010/main" val="170958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3F4-37B8-BCB3-CEAC-365B1EED9922}"/>
              </a:ext>
            </a:extLst>
          </p:cNvPr>
          <p:cNvSpPr>
            <a:spLocks noGrp="1"/>
          </p:cNvSpPr>
          <p:nvPr>
            <p:ph type="title"/>
          </p:nvPr>
        </p:nvSpPr>
        <p:spPr>
          <a:xfrm>
            <a:off x="568164" y="400049"/>
            <a:ext cx="11104724" cy="565920"/>
          </a:xfrm>
        </p:spPr>
        <p:txBody>
          <a:bodyPr>
            <a:normAutofit fontScale="90000"/>
          </a:bodyPr>
          <a:lstStyle/>
          <a:p>
            <a:r>
              <a:rPr lang="en-US" dirty="0"/>
              <a:t>Logical Operators       Bitwise Operators</a:t>
            </a:r>
          </a:p>
        </p:txBody>
      </p:sp>
      <p:graphicFrame>
        <p:nvGraphicFramePr>
          <p:cNvPr id="7" name="Content Placeholder 6">
            <a:extLst>
              <a:ext uri="{FF2B5EF4-FFF2-40B4-BE49-F238E27FC236}">
                <a16:creationId xmlns:a16="http://schemas.microsoft.com/office/drawing/2014/main" id="{5C50C469-A264-EBCD-A1AC-FC0343AC23DA}"/>
              </a:ext>
            </a:extLst>
          </p:cNvPr>
          <p:cNvGraphicFramePr>
            <a:graphicFrameLocks noGrp="1"/>
          </p:cNvGraphicFramePr>
          <p:nvPr>
            <p:ph sz="half" idx="12"/>
            <p:extLst>
              <p:ext uri="{D42A27DB-BD31-4B8C-83A1-F6EECF244321}">
                <p14:modId xmlns:p14="http://schemas.microsoft.com/office/powerpoint/2010/main" val="1878114741"/>
              </p:ext>
            </p:extLst>
          </p:nvPr>
        </p:nvGraphicFramePr>
        <p:xfrm>
          <a:off x="568164" y="1795145"/>
          <a:ext cx="5399085" cy="2484120"/>
        </p:xfrm>
        <a:graphic>
          <a:graphicData uri="http://schemas.openxmlformats.org/drawingml/2006/table">
            <a:tbl>
              <a:tblPr bandRow="1">
                <a:tableStyleId>{0505E3EF-67EA-436B-97B2-0124C06EBD24}</a:tableStyleId>
              </a:tblPr>
              <a:tblGrid>
                <a:gridCol w="1242164">
                  <a:extLst>
                    <a:ext uri="{9D8B030D-6E8A-4147-A177-3AD203B41FA5}">
                      <a16:colId xmlns:a16="http://schemas.microsoft.com/office/drawing/2014/main" val="1843289639"/>
                    </a:ext>
                  </a:extLst>
                </a:gridCol>
                <a:gridCol w="2828794">
                  <a:extLst>
                    <a:ext uri="{9D8B030D-6E8A-4147-A177-3AD203B41FA5}">
                      <a16:colId xmlns:a16="http://schemas.microsoft.com/office/drawing/2014/main" val="2257804653"/>
                    </a:ext>
                  </a:extLst>
                </a:gridCol>
                <a:gridCol w="1328127">
                  <a:extLst>
                    <a:ext uri="{9D8B030D-6E8A-4147-A177-3AD203B41FA5}">
                      <a16:colId xmlns:a16="http://schemas.microsoft.com/office/drawing/2014/main" val="408341829"/>
                    </a:ext>
                  </a:extLst>
                </a:gridCol>
              </a:tblGrid>
              <a:tr h="0">
                <a:tc>
                  <a:txBody>
                    <a:bodyPr/>
                    <a:lstStyle/>
                    <a:p>
                      <a:pPr algn="ctr" fontAlgn="base"/>
                      <a:r>
                        <a:rPr lang="en-US" sz="1400">
                          <a:effectLst/>
                        </a:rPr>
                        <a:t>Operator</a:t>
                      </a:r>
                      <a:endParaRPr lang="en-US" sz="1400">
                        <a:effectLst/>
                        <a:latin typeface="Tenorite" panose="00000500000000000000" pitchFamily="2" charset="0"/>
                      </a:endParaRPr>
                    </a:p>
                  </a:txBody>
                  <a:tcPr marL="38100" marR="38100" marT="95250" marB="95250" anchor="ctr"/>
                </a:tc>
                <a:tc>
                  <a:txBody>
                    <a:bodyPr/>
                    <a:lstStyle/>
                    <a:p>
                      <a:pPr algn="ctr" fontAlgn="base"/>
                      <a:r>
                        <a:rPr lang="en-US" sz="1400" dirty="0">
                          <a:effectLst/>
                        </a:rPr>
                        <a:t>Description</a:t>
                      </a:r>
                      <a:endParaRPr lang="en-US" sz="1400" dirty="0">
                        <a:effectLst/>
                        <a:latin typeface="Tenorite" panose="00000500000000000000" pitchFamily="2" charset="0"/>
                      </a:endParaRPr>
                    </a:p>
                  </a:txBody>
                  <a:tcPr marL="95250" marR="95250" marT="95250" marB="95250" anchor="ctr"/>
                </a:tc>
                <a:tc>
                  <a:txBody>
                    <a:bodyPr/>
                    <a:lstStyle/>
                    <a:p>
                      <a:pPr algn="ctr" fontAlgn="base"/>
                      <a:r>
                        <a:rPr lang="en-US" sz="1400">
                          <a:effectLst/>
                        </a:rPr>
                        <a:t>Syntax</a:t>
                      </a:r>
                      <a:endParaRPr lang="en-US" sz="1400">
                        <a:effectLst/>
                        <a:latin typeface="Tenorite" panose="00000500000000000000" pitchFamily="2" charset="0"/>
                      </a:endParaRPr>
                    </a:p>
                  </a:txBody>
                  <a:tcPr marL="95250" marR="95250" marT="95250" marB="95250" anchor="ctr"/>
                </a:tc>
                <a:extLst>
                  <a:ext uri="{0D108BD9-81ED-4DB2-BD59-A6C34878D82A}">
                    <a16:rowId xmlns:a16="http://schemas.microsoft.com/office/drawing/2014/main" val="493789573"/>
                  </a:ext>
                </a:extLst>
              </a:tr>
              <a:tr h="0">
                <a:tc>
                  <a:txBody>
                    <a:bodyPr/>
                    <a:lstStyle/>
                    <a:p>
                      <a:pPr algn="ctr" fontAlgn="ctr"/>
                      <a:r>
                        <a:rPr lang="en-US" sz="1400">
                          <a:effectLst/>
                        </a:rPr>
                        <a:t>and</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Logical AND: True if both the operands are true</a:t>
                      </a:r>
                      <a:endParaRPr lang="en-US" sz="1400" dirty="0">
                        <a:effectLst/>
                        <a:latin typeface="Tenorite" panose="00000500000000000000" pitchFamily="2" charset="0"/>
                      </a:endParaRPr>
                    </a:p>
                  </a:txBody>
                  <a:tcPr marL="95250" marR="95250" marT="133350" marB="133350" anchor="ctr"/>
                </a:tc>
                <a:tc>
                  <a:txBody>
                    <a:bodyPr/>
                    <a:lstStyle/>
                    <a:p>
                      <a:pPr algn="ctr" fontAlgn="ctr"/>
                      <a:r>
                        <a:rPr lang="en-US" sz="1400">
                          <a:effectLst/>
                        </a:rPr>
                        <a:t>x and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4162970818"/>
                  </a:ext>
                </a:extLst>
              </a:tr>
              <a:tr h="0">
                <a:tc>
                  <a:txBody>
                    <a:bodyPr/>
                    <a:lstStyle/>
                    <a:p>
                      <a:pPr algn="ctr" fontAlgn="ctr"/>
                      <a:r>
                        <a:rPr lang="en-US" sz="1400">
                          <a:effectLst/>
                        </a:rPr>
                        <a:t>or</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Logical OR: True if either of the operands is true </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x or y</a:t>
                      </a:r>
                      <a:endParaRPr lang="en-US" sz="140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27168938"/>
                  </a:ext>
                </a:extLst>
              </a:tr>
              <a:tr h="0">
                <a:tc>
                  <a:txBody>
                    <a:bodyPr/>
                    <a:lstStyle/>
                    <a:p>
                      <a:pPr algn="ctr" fontAlgn="ctr"/>
                      <a:r>
                        <a:rPr lang="en-US" sz="1400">
                          <a:effectLst/>
                        </a:rPr>
                        <a:t>not</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a:effectLst/>
                        </a:rPr>
                        <a:t>Logical NOT: True if the operand is false </a:t>
                      </a:r>
                      <a:endParaRPr lang="en-US" sz="1400">
                        <a:effectLst/>
                        <a:latin typeface="Tenorite" panose="00000500000000000000" pitchFamily="2" charset="0"/>
                      </a:endParaRPr>
                    </a:p>
                  </a:txBody>
                  <a:tcPr marL="95250" marR="95250" marT="133350" marB="133350" anchor="ctr"/>
                </a:tc>
                <a:tc>
                  <a:txBody>
                    <a:bodyPr/>
                    <a:lstStyle/>
                    <a:p>
                      <a:pPr algn="ctr" fontAlgn="ctr"/>
                      <a:r>
                        <a:rPr lang="en-US" sz="1400" dirty="0">
                          <a:effectLst/>
                        </a:rPr>
                        <a:t>not x</a:t>
                      </a:r>
                      <a:endParaRPr lang="en-US" sz="140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796669670"/>
                  </a:ext>
                </a:extLst>
              </a:tr>
            </a:tbl>
          </a:graphicData>
        </a:graphic>
      </p:graphicFrame>
      <p:graphicFrame>
        <p:nvGraphicFramePr>
          <p:cNvPr id="12" name="Content Placeholder 11">
            <a:extLst>
              <a:ext uri="{FF2B5EF4-FFF2-40B4-BE49-F238E27FC236}">
                <a16:creationId xmlns:a16="http://schemas.microsoft.com/office/drawing/2014/main" id="{3F35005E-2542-0A56-45AC-C16218BBD865}"/>
              </a:ext>
            </a:extLst>
          </p:cNvPr>
          <p:cNvGraphicFramePr>
            <a:graphicFrameLocks noGrp="1"/>
          </p:cNvGraphicFramePr>
          <p:nvPr>
            <p:ph sz="half" idx="13"/>
            <p:extLst>
              <p:ext uri="{D42A27DB-BD31-4B8C-83A1-F6EECF244321}">
                <p14:modId xmlns:p14="http://schemas.microsoft.com/office/powerpoint/2010/main" val="1307205348"/>
              </p:ext>
            </p:extLst>
          </p:nvPr>
        </p:nvGraphicFramePr>
        <p:xfrm>
          <a:off x="6273800" y="1463675"/>
          <a:ext cx="5399084" cy="3147060"/>
        </p:xfrm>
        <a:graphic>
          <a:graphicData uri="http://schemas.openxmlformats.org/drawingml/2006/table">
            <a:tbl>
              <a:tblPr bandRow="1">
                <a:tableStyleId>{0505E3EF-67EA-436B-97B2-0124C06EBD24}</a:tableStyleId>
              </a:tblPr>
              <a:tblGrid>
                <a:gridCol w="1513560">
                  <a:extLst>
                    <a:ext uri="{9D8B030D-6E8A-4147-A177-3AD203B41FA5}">
                      <a16:colId xmlns:a16="http://schemas.microsoft.com/office/drawing/2014/main" val="3106160935"/>
                    </a:ext>
                  </a:extLst>
                </a:gridCol>
                <a:gridCol w="2546958">
                  <a:extLst>
                    <a:ext uri="{9D8B030D-6E8A-4147-A177-3AD203B41FA5}">
                      <a16:colId xmlns:a16="http://schemas.microsoft.com/office/drawing/2014/main" val="1898959771"/>
                    </a:ext>
                  </a:extLst>
                </a:gridCol>
                <a:gridCol w="1338566">
                  <a:extLst>
                    <a:ext uri="{9D8B030D-6E8A-4147-A177-3AD203B41FA5}">
                      <a16:colId xmlns:a16="http://schemas.microsoft.com/office/drawing/2014/main" val="1107220732"/>
                    </a:ext>
                  </a:extLst>
                </a:gridCol>
              </a:tblGrid>
              <a:tr h="0">
                <a:tc>
                  <a:txBody>
                    <a:bodyPr/>
                    <a:lstStyle/>
                    <a:p>
                      <a:pPr algn="ctr" fontAlgn="base"/>
                      <a:r>
                        <a:rPr lang="en-US" sz="1400">
                          <a:effectLst/>
                        </a:rPr>
                        <a:t>Operator</a:t>
                      </a:r>
                    </a:p>
                  </a:txBody>
                  <a:tcPr marL="38100" marR="38100" marT="95250" marB="95250" anchor="ctr"/>
                </a:tc>
                <a:tc>
                  <a:txBody>
                    <a:bodyPr/>
                    <a:lstStyle/>
                    <a:p>
                      <a:pPr algn="ctr" fontAlgn="base"/>
                      <a:r>
                        <a:rPr lang="en-US" sz="1400">
                          <a:effectLst/>
                        </a:rPr>
                        <a:t>Description</a:t>
                      </a:r>
                    </a:p>
                  </a:txBody>
                  <a:tcPr marL="95250" marR="95250" marT="95250" marB="95250" anchor="ctr"/>
                </a:tc>
                <a:tc>
                  <a:txBody>
                    <a:bodyPr/>
                    <a:lstStyle/>
                    <a:p>
                      <a:pPr algn="ctr" fontAlgn="base"/>
                      <a:r>
                        <a:rPr lang="en-US" sz="1400">
                          <a:effectLst/>
                        </a:rPr>
                        <a:t>Syntax</a:t>
                      </a:r>
                    </a:p>
                  </a:txBody>
                  <a:tcPr marL="95250" marR="95250" marT="95250" marB="95250" anchor="ctr"/>
                </a:tc>
                <a:extLst>
                  <a:ext uri="{0D108BD9-81ED-4DB2-BD59-A6C34878D82A}">
                    <a16:rowId xmlns:a16="http://schemas.microsoft.com/office/drawing/2014/main" val="48587716"/>
                  </a:ext>
                </a:extLst>
              </a:tr>
              <a:tr h="0">
                <a:tc>
                  <a:txBody>
                    <a:bodyPr/>
                    <a:lstStyle/>
                    <a:p>
                      <a:pPr algn="ctr" fontAlgn="ctr"/>
                      <a:r>
                        <a:rPr lang="en-US" sz="1250">
                          <a:effectLst/>
                        </a:rPr>
                        <a:t>&amp;</a:t>
                      </a:r>
                    </a:p>
                  </a:txBody>
                  <a:tcPr marL="95250" marR="95250" marT="133350" marB="133350" anchor="ctr"/>
                </a:tc>
                <a:tc>
                  <a:txBody>
                    <a:bodyPr/>
                    <a:lstStyle/>
                    <a:p>
                      <a:pPr algn="ctr" fontAlgn="ctr"/>
                      <a:r>
                        <a:rPr lang="en-US" sz="1250">
                          <a:effectLst/>
                        </a:rPr>
                        <a:t>Bitwise AND</a:t>
                      </a:r>
                    </a:p>
                  </a:txBody>
                  <a:tcPr marL="95250" marR="95250" marT="133350" marB="133350" anchor="ctr"/>
                </a:tc>
                <a:tc>
                  <a:txBody>
                    <a:bodyPr/>
                    <a:lstStyle/>
                    <a:p>
                      <a:pPr algn="ctr" fontAlgn="ctr"/>
                      <a:r>
                        <a:rPr lang="en-US" sz="1250">
                          <a:effectLst/>
                        </a:rPr>
                        <a:t>x &amp; y</a:t>
                      </a:r>
                    </a:p>
                  </a:txBody>
                  <a:tcPr marL="95250" marR="95250" marT="133350" marB="133350" anchor="ctr"/>
                </a:tc>
                <a:extLst>
                  <a:ext uri="{0D108BD9-81ED-4DB2-BD59-A6C34878D82A}">
                    <a16:rowId xmlns:a16="http://schemas.microsoft.com/office/drawing/2014/main" val="2191671787"/>
                  </a:ext>
                </a:extLst>
              </a:tr>
              <a:tr h="0">
                <a:tc>
                  <a:txBody>
                    <a:bodyPr/>
                    <a:lstStyle/>
                    <a:p>
                      <a:pPr algn="ctr" fontAlgn="ctr"/>
                      <a:r>
                        <a:rPr lang="en-US" sz="1250">
                          <a:effectLst/>
                        </a:rPr>
                        <a:t>|</a:t>
                      </a:r>
                    </a:p>
                  </a:txBody>
                  <a:tcPr marL="95250" marR="95250" marT="133350" marB="133350" anchor="ctr"/>
                </a:tc>
                <a:tc>
                  <a:txBody>
                    <a:bodyPr/>
                    <a:lstStyle/>
                    <a:p>
                      <a:pPr algn="ctr" fontAlgn="ctr"/>
                      <a:r>
                        <a:rPr lang="en-US" sz="1250" dirty="0">
                          <a:effectLst/>
                        </a:rPr>
                        <a:t>Bitwise OR</a:t>
                      </a:r>
                    </a:p>
                  </a:txBody>
                  <a:tcPr marL="95250" marR="95250" marT="133350" marB="133350" anchor="ctr"/>
                </a:tc>
                <a:tc>
                  <a:txBody>
                    <a:bodyPr/>
                    <a:lstStyle/>
                    <a:p>
                      <a:pPr algn="ctr" fontAlgn="ctr"/>
                      <a:r>
                        <a:rPr lang="en-US" sz="1250">
                          <a:effectLst/>
                        </a:rPr>
                        <a:t>x | y</a:t>
                      </a:r>
                    </a:p>
                  </a:txBody>
                  <a:tcPr marL="95250" marR="95250" marT="133350" marB="133350" anchor="ctr"/>
                </a:tc>
                <a:extLst>
                  <a:ext uri="{0D108BD9-81ED-4DB2-BD59-A6C34878D82A}">
                    <a16:rowId xmlns:a16="http://schemas.microsoft.com/office/drawing/2014/main" val="51666080"/>
                  </a:ext>
                </a:extLst>
              </a:tr>
              <a:tr h="0">
                <a:tc>
                  <a:txBody>
                    <a:bodyPr/>
                    <a:lstStyle/>
                    <a:p>
                      <a:pPr algn="ctr" fontAlgn="ctr"/>
                      <a:r>
                        <a:rPr lang="en-US" sz="1250">
                          <a:effectLst/>
                        </a:rPr>
                        <a:t>~</a:t>
                      </a:r>
                    </a:p>
                  </a:txBody>
                  <a:tcPr marL="95250" marR="95250" marT="133350" marB="133350" anchor="ctr"/>
                </a:tc>
                <a:tc>
                  <a:txBody>
                    <a:bodyPr/>
                    <a:lstStyle/>
                    <a:p>
                      <a:pPr algn="ctr" fontAlgn="ctr"/>
                      <a:r>
                        <a:rPr lang="en-US" sz="1250">
                          <a:effectLst/>
                        </a:rPr>
                        <a:t>Bitwise NOT</a:t>
                      </a:r>
                    </a:p>
                  </a:txBody>
                  <a:tcPr marL="95250" marR="95250" marT="133350" marB="133350" anchor="ctr"/>
                </a:tc>
                <a:tc>
                  <a:txBody>
                    <a:bodyPr/>
                    <a:lstStyle/>
                    <a:p>
                      <a:pPr algn="ctr" fontAlgn="ctr"/>
                      <a:r>
                        <a:rPr lang="en-US" sz="1250">
                          <a:effectLst/>
                        </a:rPr>
                        <a:t>~x</a:t>
                      </a:r>
                    </a:p>
                  </a:txBody>
                  <a:tcPr marL="95250" marR="95250" marT="133350" marB="133350" anchor="ctr"/>
                </a:tc>
                <a:extLst>
                  <a:ext uri="{0D108BD9-81ED-4DB2-BD59-A6C34878D82A}">
                    <a16:rowId xmlns:a16="http://schemas.microsoft.com/office/drawing/2014/main" val="3195496729"/>
                  </a:ext>
                </a:extLst>
              </a:tr>
              <a:tr h="0">
                <a:tc>
                  <a:txBody>
                    <a:bodyPr/>
                    <a:lstStyle/>
                    <a:p>
                      <a:pPr algn="ctr" fontAlgn="ctr"/>
                      <a:r>
                        <a:rPr lang="en-US" sz="1250">
                          <a:effectLst/>
                        </a:rPr>
                        <a:t>^</a:t>
                      </a:r>
                    </a:p>
                  </a:txBody>
                  <a:tcPr marL="95250" marR="95250" marT="133350" marB="133350" anchor="ctr"/>
                </a:tc>
                <a:tc>
                  <a:txBody>
                    <a:bodyPr/>
                    <a:lstStyle/>
                    <a:p>
                      <a:pPr algn="ctr" fontAlgn="ctr"/>
                      <a:r>
                        <a:rPr lang="en-US" sz="1250">
                          <a:effectLst/>
                        </a:rPr>
                        <a:t>Bitwise XOR</a:t>
                      </a:r>
                    </a:p>
                  </a:txBody>
                  <a:tcPr marL="95250" marR="95250" marT="133350" marB="133350" anchor="ctr"/>
                </a:tc>
                <a:tc>
                  <a:txBody>
                    <a:bodyPr/>
                    <a:lstStyle/>
                    <a:p>
                      <a:pPr algn="ctr" fontAlgn="ctr"/>
                      <a:r>
                        <a:rPr lang="en-US" sz="1250">
                          <a:effectLst/>
                        </a:rPr>
                        <a:t>x ^ y</a:t>
                      </a:r>
                    </a:p>
                  </a:txBody>
                  <a:tcPr marL="95250" marR="95250" marT="133350" marB="133350" anchor="ctr"/>
                </a:tc>
                <a:extLst>
                  <a:ext uri="{0D108BD9-81ED-4DB2-BD59-A6C34878D82A}">
                    <a16:rowId xmlns:a16="http://schemas.microsoft.com/office/drawing/2014/main" val="2566191401"/>
                  </a:ext>
                </a:extLst>
              </a:tr>
              <a:tr h="0">
                <a:tc>
                  <a:txBody>
                    <a:bodyPr/>
                    <a:lstStyle/>
                    <a:p>
                      <a:pPr algn="ctr" fontAlgn="ctr"/>
                      <a:r>
                        <a:rPr lang="en-US" sz="1250">
                          <a:effectLst/>
                        </a:rPr>
                        <a:t>&gt;&gt;</a:t>
                      </a:r>
                    </a:p>
                  </a:txBody>
                  <a:tcPr marL="95250" marR="95250" marT="133350" marB="133350" anchor="ctr"/>
                </a:tc>
                <a:tc>
                  <a:txBody>
                    <a:bodyPr/>
                    <a:lstStyle/>
                    <a:p>
                      <a:pPr algn="ctr" fontAlgn="ctr"/>
                      <a:r>
                        <a:rPr lang="en-US" sz="1250">
                          <a:effectLst/>
                        </a:rPr>
                        <a:t>Bitwise right shift</a:t>
                      </a:r>
                    </a:p>
                  </a:txBody>
                  <a:tcPr marL="95250" marR="95250" marT="133350" marB="133350" anchor="ctr"/>
                </a:tc>
                <a:tc>
                  <a:txBody>
                    <a:bodyPr/>
                    <a:lstStyle/>
                    <a:p>
                      <a:pPr algn="ctr" fontAlgn="ctr"/>
                      <a:r>
                        <a:rPr lang="en-US" sz="1250">
                          <a:effectLst/>
                        </a:rPr>
                        <a:t>x&gt;&gt;</a:t>
                      </a:r>
                    </a:p>
                  </a:txBody>
                  <a:tcPr marL="95250" marR="95250" marT="133350" marB="133350" anchor="ctr"/>
                </a:tc>
                <a:extLst>
                  <a:ext uri="{0D108BD9-81ED-4DB2-BD59-A6C34878D82A}">
                    <a16:rowId xmlns:a16="http://schemas.microsoft.com/office/drawing/2014/main" val="770684190"/>
                  </a:ext>
                </a:extLst>
              </a:tr>
              <a:tr h="0">
                <a:tc>
                  <a:txBody>
                    <a:bodyPr/>
                    <a:lstStyle/>
                    <a:p>
                      <a:pPr algn="ctr" fontAlgn="ctr"/>
                      <a:r>
                        <a:rPr lang="en-US" sz="1250">
                          <a:effectLst/>
                        </a:rPr>
                        <a:t>&lt;&lt;</a:t>
                      </a:r>
                    </a:p>
                  </a:txBody>
                  <a:tcPr marL="95250" marR="95250" marT="133350" marB="133350" anchor="ctr"/>
                </a:tc>
                <a:tc>
                  <a:txBody>
                    <a:bodyPr/>
                    <a:lstStyle/>
                    <a:p>
                      <a:pPr algn="ctr" fontAlgn="ctr"/>
                      <a:r>
                        <a:rPr lang="en-US" sz="1250">
                          <a:effectLst/>
                        </a:rPr>
                        <a:t>Bitwise left shift</a:t>
                      </a:r>
                    </a:p>
                  </a:txBody>
                  <a:tcPr marL="95250" marR="95250" marT="133350" marB="133350" anchor="ctr"/>
                </a:tc>
                <a:tc>
                  <a:txBody>
                    <a:bodyPr/>
                    <a:lstStyle/>
                    <a:p>
                      <a:pPr algn="ctr" fontAlgn="ctr"/>
                      <a:r>
                        <a:rPr lang="en-US" sz="1250" dirty="0">
                          <a:effectLst/>
                        </a:rPr>
                        <a:t>x&lt;&lt;</a:t>
                      </a:r>
                    </a:p>
                  </a:txBody>
                  <a:tcPr marL="95250" marR="95250" marT="133350" marB="133350" anchor="ctr"/>
                </a:tc>
                <a:extLst>
                  <a:ext uri="{0D108BD9-81ED-4DB2-BD59-A6C34878D82A}">
                    <a16:rowId xmlns:a16="http://schemas.microsoft.com/office/drawing/2014/main" val="2898606582"/>
                  </a:ext>
                </a:extLst>
              </a:tr>
            </a:tbl>
          </a:graphicData>
        </a:graphic>
      </p:graphicFrame>
      <p:sp>
        <p:nvSpPr>
          <p:cNvPr id="13" name="TextBox 12">
            <a:extLst>
              <a:ext uri="{FF2B5EF4-FFF2-40B4-BE49-F238E27FC236}">
                <a16:creationId xmlns:a16="http://schemas.microsoft.com/office/drawing/2014/main" id="{9C96D87B-0B22-B165-1459-6987737B6EE5}"/>
              </a:ext>
            </a:extLst>
          </p:cNvPr>
          <p:cNvSpPr txBox="1"/>
          <p:nvPr/>
        </p:nvSpPr>
        <p:spPr>
          <a:xfrm>
            <a:off x="6124575" y="4933950"/>
            <a:ext cx="595312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273239"/>
                </a:solidFill>
                <a:latin typeface="Tenorite"/>
              </a:rPr>
              <a:t>The precedence of Bitwise Operators in Python is as follows:</a:t>
            </a:r>
          </a:p>
          <a:p>
            <a:pPr>
              <a:buFont typeface=""/>
              <a:buAutoNum type="arabicPeriod"/>
            </a:pPr>
            <a:r>
              <a:rPr lang="en-US" sz="1400" dirty="0">
                <a:solidFill>
                  <a:srgbClr val="273239"/>
                </a:solidFill>
                <a:latin typeface="Tenorite"/>
              </a:rPr>
              <a:t>Bitwise NOT</a:t>
            </a:r>
          </a:p>
          <a:p>
            <a:pPr>
              <a:buFont typeface=""/>
              <a:buAutoNum type="arabicPeriod" startAt="2"/>
            </a:pPr>
            <a:r>
              <a:rPr lang="en-US" sz="1400" dirty="0">
                <a:solidFill>
                  <a:srgbClr val="273239"/>
                </a:solidFill>
                <a:latin typeface="Tenorite"/>
              </a:rPr>
              <a:t>Bitwise Shift</a:t>
            </a:r>
          </a:p>
          <a:p>
            <a:pPr>
              <a:buFont typeface=""/>
              <a:buAutoNum type="arabicPeriod" startAt="3"/>
            </a:pPr>
            <a:r>
              <a:rPr lang="en-US" sz="1400" dirty="0">
                <a:solidFill>
                  <a:srgbClr val="273239"/>
                </a:solidFill>
                <a:latin typeface="Tenorite"/>
              </a:rPr>
              <a:t>Bitwise AND</a:t>
            </a:r>
          </a:p>
          <a:p>
            <a:pPr>
              <a:buFont typeface=""/>
              <a:buAutoNum type="arabicPeriod" startAt="4"/>
            </a:pPr>
            <a:r>
              <a:rPr lang="en-US" sz="1400" dirty="0">
                <a:solidFill>
                  <a:srgbClr val="273239"/>
                </a:solidFill>
                <a:latin typeface="Tenorite"/>
              </a:rPr>
              <a:t>Bitwise XOR</a:t>
            </a:r>
          </a:p>
          <a:p>
            <a:pPr>
              <a:buFont typeface=""/>
              <a:buAutoNum type="arabicPeriod" startAt="5"/>
            </a:pPr>
            <a:r>
              <a:rPr lang="en-US" sz="1400" dirty="0">
                <a:solidFill>
                  <a:srgbClr val="273239"/>
                </a:solidFill>
                <a:latin typeface="Tenorite"/>
              </a:rPr>
              <a:t>Bitwise OR</a:t>
            </a:r>
          </a:p>
        </p:txBody>
      </p:sp>
    </p:spTree>
    <p:extLst>
      <p:ext uri="{BB962C8B-B14F-4D97-AF65-F5344CB8AC3E}">
        <p14:creationId xmlns:p14="http://schemas.microsoft.com/office/powerpoint/2010/main" val="4143196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3F4-37B8-BCB3-CEAC-365B1EED9922}"/>
              </a:ext>
            </a:extLst>
          </p:cNvPr>
          <p:cNvSpPr>
            <a:spLocks noGrp="1"/>
          </p:cNvSpPr>
          <p:nvPr>
            <p:ph type="title"/>
          </p:nvPr>
        </p:nvSpPr>
        <p:spPr>
          <a:xfrm>
            <a:off x="434814" y="-1"/>
            <a:ext cx="11104724" cy="565920"/>
          </a:xfrm>
        </p:spPr>
        <p:txBody>
          <a:bodyPr>
            <a:normAutofit fontScale="90000"/>
          </a:bodyPr>
          <a:lstStyle/>
          <a:p>
            <a:r>
              <a:rPr lang="en-US" dirty="0"/>
              <a:t>Assignment Operators       </a:t>
            </a:r>
          </a:p>
        </p:txBody>
      </p:sp>
      <p:graphicFrame>
        <p:nvGraphicFramePr>
          <p:cNvPr id="6" name="Content Placeholder 5">
            <a:extLst>
              <a:ext uri="{FF2B5EF4-FFF2-40B4-BE49-F238E27FC236}">
                <a16:creationId xmlns:a16="http://schemas.microsoft.com/office/drawing/2014/main" id="{AACA2669-974F-645C-4645-0C484117CC2B}"/>
              </a:ext>
            </a:extLst>
          </p:cNvPr>
          <p:cNvGraphicFramePr>
            <a:graphicFrameLocks noGrp="1"/>
          </p:cNvGraphicFramePr>
          <p:nvPr>
            <p:ph sz="half" idx="12"/>
            <p:extLst>
              <p:ext uri="{D42A27DB-BD31-4B8C-83A1-F6EECF244321}">
                <p14:modId xmlns:p14="http://schemas.microsoft.com/office/powerpoint/2010/main" val="15970889"/>
              </p:ext>
            </p:extLst>
          </p:nvPr>
        </p:nvGraphicFramePr>
        <p:xfrm>
          <a:off x="434975" y="558800"/>
          <a:ext cx="11223862" cy="6349547"/>
        </p:xfrm>
        <a:graphic>
          <a:graphicData uri="http://schemas.openxmlformats.org/drawingml/2006/table">
            <a:tbl>
              <a:tblPr bandRow="1">
                <a:tableStyleId>{0505E3EF-67EA-436B-97B2-0124C06EBD24}</a:tableStyleId>
              </a:tblPr>
              <a:tblGrid>
                <a:gridCol w="1446855">
                  <a:extLst>
                    <a:ext uri="{9D8B030D-6E8A-4147-A177-3AD203B41FA5}">
                      <a16:colId xmlns:a16="http://schemas.microsoft.com/office/drawing/2014/main" val="2978350777"/>
                    </a:ext>
                  </a:extLst>
                </a:gridCol>
                <a:gridCol w="8030266">
                  <a:extLst>
                    <a:ext uri="{9D8B030D-6E8A-4147-A177-3AD203B41FA5}">
                      <a16:colId xmlns:a16="http://schemas.microsoft.com/office/drawing/2014/main" val="3189441635"/>
                    </a:ext>
                  </a:extLst>
                </a:gridCol>
                <a:gridCol w="1746741">
                  <a:extLst>
                    <a:ext uri="{9D8B030D-6E8A-4147-A177-3AD203B41FA5}">
                      <a16:colId xmlns:a16="http://schemas.microsoft.com/office/drawing/2014/main" val="1914744924"/>
                    </a:ext>
                  </a:extLst>
                </a:gridCol>
              </a:tblGrid>
              <a:tr h="369799">
                <a:tc>
                  <a:txBody>
                    <a:bodyPr/>
                    <a:lstStyle/>
                    <a:p>
                      <a:pPr algn="ctr" fontAlgn="base"/>
                      <a:r>
                        <a:rPr lang="en-US" sz="1400" b="1" dirty="0">
                          <a:effectLst/>
                        </a:rPr>
                        <a:t>Operator</a:t>
                      </a:r>
                      <a:endParaRPr lang="en-US" sz="1400" b="1" dirty="0">
                        <a:effectLst/>
                        <a:latin typeface="Tenorite" panose="00000500000000000000" pitchFamily="2" charset="0"/>
                      </a:endParaRPr>
                    </a:p>
                  </a:txBody>
                  <a:tcPr marL="38100" marR="38100" marT="95250" marB="95250" anchor="ctr"/>
                </a:tc>
                <a:tc>
                  <a:txBody>
                    <a:bodyPr/>
                    <a:lstStyle/>
                    <a:p>
                      <a:pPr algn="ctr" fontAlgn="base"/>
                      <a:r>
                        <a:rPr lang="en-US" sz="1400" b="1" dirty="0">
                          <a:effectLst/>
                        </a:rPr>
                        <a:t>Description</a:t>
                      </a:r>
                      <a:endParaRPr lang="en-US" sz="1400" b="1" dirty="0">
                        <a:effectLst/>
                        <a:latin typeface="Tenorite" panose="00000500000000000000" pitchFamily="2" charset="0"/>
                      </a:endParaRPr>
                    </a:p>
                  </a:txBody>
                  <a:tcPr marL="95250" marR="95250" marT="95250" marB="95250" anchor="ctr"/>
                </a:tc>
                <a:tc>
                  <a:txBody>
                    <a:bodyPr/>
                    <a:lstStyle/>
                    <a:p>
                      <a:pPr algn="ctr" fontAlgn="base"/>
                      <a:r>
                        <a:rPr lang="en-US" sz="1400" b="1" dirty="0">
                          <a:effectLst/>
                        </a:rPr>
                        <a:t>Syntax</a:t>
                      </a:r>
                      <a:endParaRPr lang="en-US" sz="1400" b="1" dirty="0">
                        <a:effectLst/>
                        <a:latin typeface="Tenorite" panose="00000500000000000000" pitchFamily="2" charset="0"/>
                      </a:endParaRPr>
                    </a:p>
                  </a:txBody>
                  <a:tcPr marL="95250" marR="95250" marT="95250" marB="95250" anchor="ctr"/>
                </a:tc>
                <a:extLst>
                  <a:ext uri="{0D108BD9-81ED-4DB2-BD59-A6C34878D82A}">
                    <a16:rowId xmlns:a16="http://schemas.microsoft.com/office/drawing/2014/main" val="40590477"/>
                  </a:ext>
                </a:extLst>
              </a:tr>
              <a:tr h="459287">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Assign the value of the right side of the expression to the left side operand </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x = y + z</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933986360"/>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Add AND: Add right-side operand with left-side operand and then assign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t>
                      </a:r>
                      <a:r>
                        <a:rPr lang="en-US" sz="1250" dirty="0" err="1">
                          <a:effectLst/>
                        </a:rPr>
                        <a:t>a+b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2729872756"/>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Subtract AND: Subtract right operand from left operand and then assign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4199944560"/>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Multiply AND: Multiply right operand with left operand and then assign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617655207"/>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Divide AND: Divide left operand with right operand and then assign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468878165"/>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Modulus AND: Takes modulus using left and right operands and assign the result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t>
                      </a:r>
                      <a:r>
                        <a:rPr lang="en-US" sz="1250" dirty="0" err="1">
                          <a:effectLst/>
                        </a:rPr>
                        <a:t>a%b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478166309"/>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Divide(floor) AND: Divide left operand with right operand and then assign the value(floor)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2198537735"/>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Exponent AND: Calculate exponent(raise power) value using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012192452"/>
                  </a:ext>
                </a:extLst>
              </a:tr>
              <a:tr h="428188">
                <a:tc>
                  <a:txBody>
                    <a:bodyPr/>
                    <a:lstStyle/>
                    <a:p>
                      <a:pPr algn="ctr" fontAlgn="ctr"/>
                      <a:r>
                        <a:rPr lang="en-US" sz="1250" dirty="0">
                          <a:effectLst/>
                        </a:rPr>
                        <a:t>&amp;=</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AND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a&amp;=b     a=</a:t>
                      </a:r>
                      <a:r>
                        <a:rPr lang="en-US" sz="1250" dirty="0" err="1">
                          <a:effectLst/>
                        </a:rPr>
                        <a:t>a&amp;b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786642831"/>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OR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t>
                      </a:r>
                      <a:r>
                        <a:rPr lang="en-US" sz="1250" dirty="0" err="1">
                          <a:effectLst/>
                        </a:rPr>
                        <a:t>a|b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80559863"/>
                  </a:ext>
                </a:extLst>
              </a:tr>
              <a:tr h="428188">
                <a:tc>
                  <a:txBody>
                    <a:bodyPr/>
                    <a:lstStyle/>
                    <a:p>
                      <a:pPr algn="ctr" fontAlgn="ctr"/>
                      <a:r>
                        <a:rPr lang="en-US" sz="1250" dirty="0">
                          <a:effectLst/>
                        </a:rPr>
                        <a: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a:t>
                      </a:r>
                      <a:r>
                        <a:rPr lang="en-US" sz="1250" dirty="0" err="1">
                          <a:effectLst/>
                        </a:rPr>
                        <a:t>xOR</a:t>
                      </a:r>
                      <a:r>
                        <a:rPr lang="en-US" sz="1250" dirty="0">
                          <a:effectLst/>
                        </a:rPr>
                        <a:t>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a^=b     a=</a:t>
                      </a:r>
                      <a:r>
                        <a:rPr lang="en-US" sz="1250" dirty="0" err="1">
                          <a:effectLst/>
                        </a:rPr>
                        <a:t>a^b</a:t>
                      </a:r>
                      <a:endParaRPr lang="en-US" sz="1250" dirty="0" err="1">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30482861"/>
                  </a:ext>
                </a:extLst>
              </a:tr>
              <a:tr h="428188">
                <a:tc>
                  <a:txBody>
                    <a:bodyPr/>
                    <a:lstStyle/>
                    <a:p>
                      <a:pPr algn="ctr" fontAlgn="ctr"/>
                      <a:r>
                        <a:rPr lang="en-US" sz="1250" dirty="0">
                          <a:effectLst/>
                        </a:rPr>
                        <a:t>&gt;&gt;=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right shift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a&gt;&gt;=b     a=a&gt;&gt;b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1425108769"/>
                  </a:ext>
                </a:extLst>
              </a:tr>
              <a:tr h="428188">
                <a:tc>
                  <a:txBody>
                    <a:bodyPr/>
                    <a:lstStyle/>
                    <a:p>
                      <a:pPr algn="ctr" fontAlgn="ctr"/>
                      <a:r>
                        <a:rPr lang="en-US" sz="1250" dirty="0">
                          <a:effectLst/>
                        </a:rPr>
                        <a:t>&lt;&lt;=</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Performs Bitwise left shift on operands and assign value to left operand</a:t>
                      </a:r>
                      <a:endParaRPr lang="en-US" sz="1250" dirty="0">
                        <a:effectLst/>
                        <a:latin typeface="Tenorite" panose="00000500000000000000" pitchFamily="2" charset="0"/>
                      </a:endParaRPr>
                    </a:p>
                  </a:txBody>
                  <a:tcPr marL="95250" marR="95250" marT="133350" marB="133350" anchor="ctr"/>
                </a:tc>
                <a:tc>
                  <a:txBody>
                    <a:bodyPr/>
                    <a:lstStyle/>
                    <a:p>
                      <a:pPr algn="ctr" fontAlgn="ctr"/>
                      <a:r>
                        <a:rPr lang="en-US" sz="1250" dirty="0">
                          <a:effectLst/>
                        </a:rPr>
                        <a:t>a &lt;&lt;= b     a= a &lt;&lt; b</a:t>
                      </a:r>
                      <a:endParaRPr lang="en-US" sz="1250" dirty="0">
                        <a:effectLst/>
                        <a:latin typeface="Tenorite" panose="00000500000000000000" pitchFamily="2" charset="0"/>
                      </a:endParaRPr>
                    </a:p>
                  </a:txBody>
                  <a:tcPr marL="95250" marR="95250" marT="133350" marB="133350" anchor="ctr"/>
                </a:tc>
                <a:extLst>
                  <a:ext uri="{0D108BD9-81ED-4DB2-BD59-A6C34878D82A}">
                    <a16:rowId xmlns:a16="http://schemas.microsoft.com/office/drawing/2014/main" val="3428934480"/>
                  </a:ext>
                </a:extLst>
              </a:tr>
            </a:tbl>
          </a:graphicData>
        </a:graphic>
      </p:graphicFrame>
    </p:spTree>
    <p:extLst>
      <p:ext uri="{BB962C8B-B14F-4D97-AF65-F5344CB8AC3E}">
        <p14:creationId xmlns:p14="http://schemas.microsoft.com/office/powerpoint/2010/main" val="1365338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43F4-37B8-BCB3-CEAC-365B1EED9922}"/>
              </a:ext>
            </a:extLst>
          </p:cNvPr>
          <p:cNvSpPr>
            <a:spLocks noGrp="1"/>
          </p:cNvSpPr>
          <p:nvPr>
            <p:ph type="title"/>
          </p:nvPr>
        </p:nvSpPr>
        <p:spPr>
          <a:xfrm>
            <a:off x="539589" y="419099"/>
            <a:ext cx="11104724" cy="565920"/>
          </a:xfrm>
        </p:spPr>
        <p:txBody>
          <a:bodyPr>
            <a:normAutofit fontScale="90000"/>
          </a:bodyPr>
          <a:lstStyle/>
          <a:p>
            <a:r>
              <a:rPr lang="en-US" dirty="0"/>
              <a:t>Identity Operators       </a:t>
            </a:r>
          </a:p>
        </p:txBody>
      </p:sp>
      <p:sp>
        <p:nvSpPr>
          <p:cNvPr id="7" name="Content Placeholder 6">
            <a:extLst>
              <a:ext uri="{FF2B5EF4-FFF2-40B4-BE49-F238E27FC236}">
                <a16:creationId xmlns:a16="http://schemas.microsoft.com/office/drawing/2014/main" id="{437C160C-183F-D16B-6B30-FC3522B16163}"/>
              </a:ext>
            </a:extLst>
          </p:cNvPr>
          <p:cNvSpPr>
            <a:spLocks noGrp="1"/>
          </p:cNvSpPr>
          <p:nvPr>
            <p:ph sz="half" idx="12"/>
          </p:nvPr>
        </p:nvSpPr>
        <p:spPr>
          <a:xfrm>
            <a:off x="539589" y="1158932"/>
            <a:ext cx="5398686" cy="724732"/>
          </a:xfrm>
        </p:spPr>
        <p:txBody>
          <a:bodyPr vert="horz" lIns="0" tIns="45720" rIns="91440" bIns="45720" rtlCol="0" anchor="t">
            <a:normAutofit/>
          </a:bodyPr>
          <a:lstStyle/>
          <a:p>
            <a:r>
              <a:rPr lang="en-US" sz="1400" b="1" dirty="0">
                <a:solidFill>
                  <a:schemeClr val="tx1"/>
                </a:solidFill>
                <a:latin typeface="Tenorite"/>
              </a:rPr>
              <a:t>is          True if the operands are identical </a:t>
            </a:r>
            <a:br>
              <a:rPr lang="en-US" sz="1400" b="1" dirty="0">
                <a:solidFill>
                  <a:schemeClr val="tx1"/>
                </a:solidFill>
                <a:latin typeface="Tenorite"/>
              </a:rPr>
            </a:br>
            <a:r>
              <a:rPr lang="en-US" sz="1400" b="1" dirty="0">
                <a:solidFill>
                  <a:schemeClr val="tx1"/>
                </a:solidFill>
                <a:latin typeface="Tenorite"/>
              </a:rPr>
              <a:t>is not      True if the operands are not identical </a:t>
            </a:r>
          </a:p>
        </p:txBody>
      </p:sp>
      <p:sp>
        <p:nvSpPr>
          <p:cNvPr id="10" name="Title 1">
            <a:extLst>
              <a:ext uri="{FF2B5EF4-FFF2-40B4-BE49-F238E27FC236}">
                <a16:creationId xmlns:a16="http://schemas.microsoft.com/office/drawing/2014/main" id="{C41640B1-B60A-1A1D-0EAE-19D55A6737BF}"/>
              </a:ext>
            </a:extLst>
          </p:cNvPr>
          <p:cNvSpPr txBox="1">
            <a:spLocks/>
          </p:cNvSpPr>
          <p:nvPr/>
        </p:nvSpPr>
        <p:spPr>
          <a:xfrm>
            <a:off x="543638" y="2059712"/>
            <a:ext cx="11104724" cy="565920"/>
          </a:xfrm>
          <a:prstGeom prst="rect">
            <a:avLst/>
          </a:prstGeom>
        </p:spPr>
        <p:txBody>
          <a:bodyPr vert="horz" lIns="0" tIns="45720" rIns="91440" bIns="45720" rtlCol="0" anchor="b" anchorCtr="0">
            <a:normAutofit fontScale="90000" lnSpcReduction="10000"/>
          </a:bodyPr>
          <a:lstStyle>
            <a:lvl1pPr algn="l" defTabSz="914400" rtl="0" eaLnBrk="1" latinLnBrk="0" hangingPunct="1">
              <a:lnSpc>
                <a:spcPct val="100000"/>
              </a:lnSpc>
              <a:spcBef>
                <a:spcPct val="0"/>
              </a:spcBef>
              <a:buNone/>
              <a:defRPr sz="3600" kern="1200" cap="none" spc="0" baseline="0">
                <a:solidFill>
                  <a:schemeClr val="tx1"/>
                </a:solidFill>
                <a:latin typeface="+mj-lt"/>
                <a:ea typeface="+mj-ea"/>
                <a:cs typeface="+mj-cs"/>
              </a:defRPr>
            </a:lvl1pPr>
          </a:lstStyle>
          <a:p>
            <a:r>
              <a:rPr lang="en-US" dirty="0"/>
              <a:t>Membership Operators       </a:t>
            </a:r>
          </a:p>
        </p:txBody>
      </p:sp>
      <p:sp>
        <p:nvSpPr>
          <p:cNvPr id="11" name="TextBox 10">
            <a:extLst>
              <a:ext uri="{FF2B5EF4-FFF2-40B4-BE49-F238E27FC236}">
                <a16:creationId xmlns:a16="http://schemas.microsoft.com/office/drawing/2014/main" id="{7E9F5E89-549C-D22A-1EA3-ED3ECBB7A39C}"/>
              </a:ext>
            </a:extLst>
          </p:cNvPr>
          <p:cNvSpPr txBox="1"/>
          <p:nvPr/>
        </p:nvSpPr>
        <p:spPr>
          <a:xfrm>
            <a:off x="539588" y="2809052"/>
            <a:ext cx="53244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Tenorite"/>
              </a:rPr>
              <a:t>in</a:t>
            </a:r>
            <a:r>
              <a:rPr lang="en-US" sz="1400" dirty="0">
                <a:latin typeface="Tenorite"/>
              </a:rPr>
              <a:t>    True if value is found in the sequence</a:t>
            </a:r>
            <a:br>
              <a:rPr lang="en-US" sz="1400" dirty="0">
                <a:latin typeface="Tenorite"/>
              </a:rPr>
            </a:br>
            <a:r>
              <a:rPr lang="en-US" sz="1400" b="1" dirty="0">
                <a:latin typeface="Tenorite"/>
              </a:rPr>
              <a:t>not in</a:t>
            </a:r>
            <a:r>
              <a:rPr lang="en-US" sz="1400" dirty="0">
                <a:latin typeface="Tenorite"/>
              </a:rPr>
              <a:t>  True if value is not found in the sequence</a:t>
            </a:r>
          </a:p>
        </p:txBody>
      </p:sp>
      <p:sp>
        <p:nvSpPr>
          <p:cNvPr id="12" name="Title 1">
            <a:extLst>
              <a:ext uri="{FF2B5EF4-FFF2-40B4-BE49-F238E27FC236}">
                <a16:creationId xmlns:a16="http://schemas.microsoft.com/office/drawing/2014/main" id="{C4EE74E5-1BAB-694A-777D-5258ACF9684A}"/>
              </a:ext>
            </a:extLst>
          </p:cNvPr>
          <p:cNvSpPr txBox="1">
            <a:spLocks/>
          </p:cNvSpPr>
          <p:nvPr/>
        </p:nvSpPr>
        <p:spPr>
          <a:xfrm>
            <a:off x="539588" y="3676649"/>
            <a:ext cx="11104724" cy="565920"/>
          </a:xfrm>
          <a:prstGeom prst="rect">
            <a:avLst/>
          </a:prstGeom>
        </p:spPr>
        <p:txBody>
          <a:bodyPr vert="horz" lIns="0" tIns="45720" rIns="91440" bIns="45720" rtlCol="0" anchor="b" anchorCtr="0">
            <a:normAutofit fontScale="90000" lnSpcReduction="10000"/>
          </a:bodyPr>
          <a:lstStyle>
            <a:lvl1pPr algn="l" defTabSz="914400" rtl="0" eaLnBrk="1" latinLnBrk="0" hangingPunct="1">
              <a:lnSpc>
                <a:spcPct val="100000"/>
              </a:lnSpc>
              <a:spcBef>
                <a:spcPct val="0"/>
              </a:spcBef>
              <a:buNone/>
              <a:defRPr sz="3600" kern="1200" cap="none" spc="0" baseline="0">
                <a:solidFill>
                  <a:schemeClr val="tx1"/>
                </a:solidFill>
                <a:latin typeface="+mj-lt"/>
                <a:ea typeface="+mj-ea"/>
                <a:cs typeface="+mj-cs"/>
              </a:defRPr>
            </a:lvl1pPr>
          </a:lstStyle>
          <a:p>
            <a:r>
              <a:rPr lang="en-US" dirty="0" err="1"/>
              <a:t>Ternery</a:t>
            </a:r>
            <a:r>
              <a:rPr lang="en-US" dirty="0"/>
              <a:t> Operators       </a:t>
            </a:r>
          </a:p>
        </p:txBody>
      </p:sp>
      <p:sp>
        <p:nvSpPr>
          <p:cNvPr id="13" name="TextBox 12">
            <a:extLst>
              <a:ext uri="{FF2B5EF4-FFF2-40B4-BE49-F238E27FC236}">
                <a16:creationId xmlns:a16="http://schemas.microsoft.com/office/drawing/2014/main" id="{70950435-12E9-59D9-674A-6C72DC83A9FB}"/>
              </a:ext>
            </a:extLst>
          </p:cNvPr>
          <p:cNvSpPr txBox="1"/>
          <p:nvPr/>
        </p:nvSpPr>
        <p:spPr>
          <a:xfrm>
            <a:off x="542924" y="4543424"/>
            <a:ext cx="53244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i="1" dirty="0">
                <a:solidFill>
                  <a:srgbClr val="273239"/>
                </a:solidFill>
                <a:ea typeface="+mn-lt"/>
                <a:cs typeface="+mn-lt"/>
              </a:rPr>
              <a:t>Syntax :  </a:t>
            </a:r>
            <a:r>
              <a:rPr lang="en-US" sz="1400" i="1" dirty="0">
                <a:solidFill>
                  <a:srgbClr val="273239"/>
                </a:solidFill>
                <a:ea typeface="+mn-lt"/>
                <a:cs typeface="+mn-lt"/>
              </a:rPr>
              <a:t>[</a:t>
            </a:r>
            <a:r>
              <a:rPr lang="en-US" sz="1400" i="1" dirty="0" err="1">
                <a:solidFill>
                  <a:srgbClr val="273239"/>
                </a:solidFill>
                <a:ea typeface="+mn-lt"/>
                <a:cs typeface="+mn-lt"/>
              </a:rPr>
              <a:t>on_true</a:t>
            </a:r>
            <a:r>
              <a:rPr lang="en-US" sz="1400" i="1" dirty="0">
                <a:solidFill>
                  <a:srgbClr val="273239"/>
                </a:solidFill>
                <a:ea typeface="+mn-lt"/>
                <a:cs typeface="+mn-lt"/>
              </a:rPr>
              <a:t>] if [expression] else [</a:t>
            </a:r>
            <a:r>
              <a:rPr lang="en-US" sz="1400" i="1" dirty="0" err="1">
                <a:solidFill>
                  <a:srgbClr val="273239"/>
                </a:solidFill>
                <a:ea typeface="+mn-lt"/>
                <a:cs typeface="+mn-lt"/>
              </a:rPr>
              <a:t>on_false</a:t>
            </a:r>
            <a:r>
              <a:rPr lang="en-US" sz="1400" i="1" dirty="0">
                <a:solidFill>
                  <a:srgbClr val="273239"/>
                </a:solidFill>
                <a:ea typeface="+mn-lt"/>
                <a:cs typeface="+mn-lt"/>
              </a:rPr>
              <a:t>] </a:t>
            </a:r>
            <a:endParaRPr lang="en-US" dirty="0"/>
          </a:p>
        </p:txBody>
      </p:sp>
    </p:spTree>
    <p:extLst>
      <p:ext uri="{BB962C8B-B14F-4D97-AF65-F5344CB8AC3E}">
        <p14:creationId xmlns:p14="http://schemas.microsoft.com/office/powerpoint/2010/main" val="197414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92C7-05DD-7032-51CE-F3DAF3AF9943}"/>
              </a:ext>
            </a:extLst>
          </p:cNvPr>
          <p:cNvSpPr>
            <a:spLocks noGrp="1"/>
          </p:cNvSpPr>
          <p:nvPr>
            <p:ph type="title"/>
          </p:nvPr>
        </p:nvSpPr>
        <p:spPr>
          <a:xfrm>
            <a:off x="568164" y="-1"/>
            <a:ext cx="11104724" cy="546870"/>
          </a:xfrm>
        </p:spPr>
        <p:txBody>
          <a:bodyPr>
            <a:normAutofit fontScale="90000"/>
          </a:bodyPr>
          <a:lstStyle/>
          <a:p>
            <a:r>
              <a:rPr lang="en-US" dirty="0"/>
              <a:t>Operator precedence</a:t>
            </a:r>
          </a:p>
        </p:txBody>
      </p:sp>
      <p:graphicFrame>
        <p:nvGraphicFramePr>
          <p:cNvPr id="6" name="Content Placeholder 5">
            <a:extLst>
              <a:ext uri="{FF2B5EF4-FFF2-40B4-BE49-F238E27FC236}">
                <a16:creationId xmlns:a16="http://schemas.microsoft.com/office/drawing/2014/main" id="{23AE24A0-B147-205A-86B7-34B93CFFE47B}"/>
              </a:ext>
            </a:extLst>
          </p:cNvPr>
          <p:cNvGraphicFramePr>
            <a:graphicFrameLocks noGrp="1"/>
          </p:cNvGraphicFramePr>
          <p:nvPr>
            <p:ph sz="half" idx="12"/>
            <p:extLst>
              <p:ext uri="{D42A27DB-BD31-4B8C-83A1-F6EECF244321}">
                <p14:modId xmlns:p14="http://schemas.microsoft.com/office/powerpoint/2010/main" val="868459439"/>
              </p:ext>
            </p:extLst>
          </p:nvPr>
        </p:nvGraphicFramePr>
        <p:xfrm>
          <a:off x="568164" y="546869"/>
          <a:ext cx="10002139" cy="6319015"/>
        </p:xfrm>
        <a:graphic>
          <a:graphicData uri="http://schemas.openxmlformats.org/drawingml/2006/table">
            <a:tbl>
              <a:tblPr bandRow="1">
                <a:tableStyleId>{C083E6E3-FA7D-4D7B-A595-EF9225AFEA82}</a:tableStyleId>
              </a:tblPr>
              <a:tblGrid>
                <a:gridCol w="4415155">
                  <a:extLst>
                    <a:ext uri="{9D8B030D-6E8A-4147-A177-3AD203B41FA5}">
                      <a16:colId xmlns:a16="http://schemas.microsoft.com/office/drawing/2014/main" val="868218589"/>
                    </a:ext>
                  </a:extLst>
                </a:gridCol>
                <a:gridCol w="5586984">
                  <a:extLst>
                    <a:ext uri="{9D8B030D-6E8A-4147-A177-3AD203B41FA5}">
                      <a16:colId xmlns:a16="http://schemas.microsoft.com/office/drawing/2014/main" val="488015474"/>
                    </a:ext>
                  </a:extLst>
                </a:gridCol>
              </a:tblGrid>
              <a:tr h="386803">
                <a:tc>
                  <a:txBody>
                    <a:bodyPr/>
                    <a:lstStyle/>
                    <a:p>
                      <a:pPr algn="l"/>
                      <a:r>
                        <a:rPr lang="en-US" sz="1400" b="1" dirty="0">
                          <a:effectLst/>
                        </a:rPr>
                        <a:t>Operators</a:t>
                      </a:r>
                    </a:p>
                  </a:txBody>
                  <a:tcPr marL="228600" marR="228600" marT="114300" marB="114300" anchor="ctr"/>
                </a:tc>
                <a:tc>
                  <a:txBody>
                    <a:bodyPr/>
                    <a:lstStyle/>
                    <a:p>
                      <a:pPr algn="l"/>
                      <a:r>
                        <a:rPr lang="en-US" sz="1400" b="1" dirty="0">
                          <a:effectLst/>
                        </a:rPr>
                        <a:t>Meaning</a:t>
                      </a:r>
                    </a:p>
                  </a:txBody>
                  <a:tcPr marL="228600" marR="228600" marT="114300" marB="114300" anchor="ctr"/>
                </a:tc>
                <a:extLst>
                  <a:ext uri="{0D108BD9-81ED-4DB2-BD59-A6C34878D82A}">
                    <a16:rowId xmlns:a16="http://schemas.microsoft.com/office/drawing/2014/main" val="1140136345"/>
                  </a:ext>
                </a:extLst>
              </a:tr>
              <a:tr h="386803">
                <a:tc>
                  <a:txBody>
                    <a:bodyPr/>
                    <a:lstStyle/>
                    <a:p>
                      <a:r>
                        <a:rPr lang="en-US" sz="1400" dirty="0">
                          <a:effectLst/>
                        </a:rPr>
                        <a:t>()</a:t>
                      </a:r>
                    </a:p>
                  </a:txBody>
                  <a:tcPr marL="228600" marR="228600" marT="114300" marB="114300" anchor="ctr"/>
                </a:tc>
                <a:tc>
                  <a:txBody>
                    <a:bodyPr/>
                    <a:lstStyle/>
                    <a:p>
                      <a:r>
                        <a:rPr lang="en-US" sz="1400" dirty="0">
                          <a:effectLst/>
                        </a:rPr>
                        <a:t>Parentheses</a:t>
                      </a:r>
                    </a:p>
                  </a:txBody>
                  <a:tcPr marL="228600" marR="228600" marT="114300" marB="114300" anchor="ctr"/>
                </a:tc>
                <a:extLst>
                  <a:ext uri="{0D108BD9-81ED-4DB2-BD59-A6C34878D82A}">
                    <a16:rowId xmlns:a16="http://schemas.microsoft.com/office/drawing/2014/main" val="3465725445"/>
                  </a:ext>
                </a:extLst>
              </a:tr>
              <a:tr h="386803">
                <a:tc>
                  <a:txBody>
                    <a:bodyPr/>
                    <a:lstStyle/>
                    <a:p>
                      <a:r>
                        <a:rPr lang="en-US" sz="1400" dirty="0">
                          <a:effectLst/>
                        </a:rPr>
                        <a:t>**</a:t>
                      </a:r>
                    </a:p>
                  </a:txBody>
                  <a:tcPr marL="228600" marR="228600" marT="114300" marB="114300" anchor="ctr"/>
                </a:tc>
                <a:tc>
                  <a:txBody>
                    <a:bodyPr/>
                    <a:lstStyle/>
                    <a:p>
                      <a:r>
                        <a:rPr lang="en-US" sz="1400" dirty="0">
                          <a:effectLst/>
                        </a:rPr>
                        <a:t>Exponent</a:t>
                      </a:r>
                    </a:p>
                  </a:txBody>
                  <a:tcPr marL="228600" marR="228600" marT="114300" marB="114300" anchor="ctr"/>
                </a:tc>
                <a:extLst>
                  <a:ext uri="{0D108BD9-81ED-4DB2-BD59-A6C34878D82A}">
                    <a16:rowId xmlns:a16="http://schemas.microsoft.com/office/drawing/2014/main" val="2896381635"/>
                  </a:ext>
                </a:extLst>
              </a:tr>
              <a:tr h="386803">
                <a:tc>
                  <a:txBody>
                    <a:bodyPr/>
                    <a:lstStyle/>
                    <a:p>
                      <a:r>
                        <a:rPr lang="en-US" sz="1400" dirty="0">
                          <a:effectLst/>
                        </a:rPr>
                        <a:t>+x, -x, ~x</a:t>
                      </a:r>
                    </a:p>
                  </a:txBody>
                  <a:tcPr marL="228600" marR="228600" marT="114300" marB="114300" anchor="ctr"/>
                </a:tc>
                <a:tc>
                  <a:txBody>
                    <a:bodyPr/>
                    <a:lstStyle/>
                    <a:p>
                      <a:r>
                        <a:rPr lang="en-US" sz="1400" dirty="0">
                          <a:effectLst/>
                        </a:rPr>
                        <a:t>Unary plus, Unary minus, Bitwise NOT</a:t>
                      </a:r>
                    </a:p>
                  </a:txBody>
                  <a:tcPr marL="228600" marR="228600" marT="114300" marB="114300" anchor="ctr"/>
                </a:tc>
                <a:extLst>
                  <a:ext uri="{0D108BD9-81ED-4DB2-BD59-A6C34878D82A}">
                    <a16:rowId xmlns:a16="http://schemas.microsoft.com/office/drawing/2014/main" val="152649473"/>
                  </a:ext>
                </a:extLst>
              </a:tr>
              <a:tr h="386803">
                <a:tc>
                  <a:txBody>
                    <a:bodyPr/>
                    <a:lstStyle/>
                    <a:p>
                      <a:r>
                        <a:rPr lang="en-US" sz="1400" dirty="0">
                          <a:effectLst/>
                        </a:rPr>
                        <a:t>*, /, //, %</a:t>
                      </a:r>
                    </a:p>
                  </a:txBody>
                  <a:tcPr marL="228600" marR="228600" marT="114300" marB="114300" anchor="ctr"/>
                </a:tc>
                <a:tc>
                  <a:txBody>
                    <a:bodyPr/>
                    <a:lstStyle/>
                    <a:p>
                      <a:r>
                        <a:rPr lang="en-US" sz="1400" dirty="0">
                          <a:effectLst/>
                        </a:rPr>
                        <a:t>Multiplication, Division, Floor division, Modulus</a:t>
                      </a:r>
                    </a:p>
                  </a:txBody>
                  <a:tcPr marL="228600" marR="228600" marT="114300" marB="114300" anchor="ctr"/>
                </a:tc>
                <a:extLst>
                  <a:ext uri="{0D108BD9-81ED-4DB2-BD59-A6C34878D82A}">
                    <a16:rowId xmlns:a16="http://schemas.microsoft.com/office/drawing/2014/main" val="3316782009"/>
                  </a:ext>
                </a:extLst>
              </a:tr>
              <a:tr h="386803">
                <a:tc>
                  <a:txBody>
                    <a:bodyPr/>
                    <a:lstStyle/>
                    <a:p>
                      <a:r>
                        <a:rPr lang="en-US" sz="1400" dirty="0">
                          <a:effectLst/>
                        </a:rPr>
                        <a:t>+, -</a:t>
                      </a:r>
                    </a:p>
                  </a:txBody>
                  <a:tcPr marL="228600" marR="228600" marT="114300" marB="114300" anchor="ctr"/>
                </a:tc>
                <a:tc>
                  <a:txBody>
                    <a:bodyPr/>
                    <a:lstStyle/>
                    <a:p>
                      <a:r>
                        <a:rPr lang="en-US" sz="1400" dirty="0">
                          <a:effectLst/>
                        </a:rPr>
                        <a:t>Addition, Subtraction</a:t>
                      </a:r>
                    </a:p>
                  </a:txBody>
                  <a:tcPr marL="228600" marR="228600" marT="114300" marB="114300" anchor="ctr"/>
                </a:tc>
                <a:extLst>
                  <a:ext uri="{0D108BD9-81ED-4DB2-BD59-A6C34878D82A}">
                    <a16:rowId xmlns:a16="http://schemas.microsoft.com/office/drawing/2014/main" val="1975630082"/>
                  </a:ext>
                </a:extLst>
              </a:tr>
              <a:tr h="386803">
                <a:tc>
                  <a:txBody>
                    <a:bodyPr/>
                    <a:lstStyle/>
                    <a:p>
                      <a:r>
                        <a:rPr lang="en-US" sz="1400" dirty="0">
                          <a:effectLst/>
                        </a:rPr>
                        <a:t>&lt;&lt;, &gt;&gt;</a:t>
                      </a:r>
                    </a:p>
                  </a:txBody>
                  <a:tcPr marL="228600" marR="228600" marT="114300" marB="114300" anchor="ctr"/>
                </a:tc>
                <a:tc>
                  <a:txBody>
                    <a:bodyPr/>
                    <a:lstStyle/>
                    <a:p>
                      <a:r>
                        <a:rPr lang="en-US" sz="1400" dirty="0">
                          <a:effectLst/>
                        </a:rPr>
                        <a:t>Bitwise shift operators</a:t>
                      </a:r>
                    </a:p>
                  </a:txBody>
                  <a:tcPr marL="228600" marR="228600" marT="114300" marB="114300" anchor="ctr"/>
                </a:tc>
                <a:extLst>
                  <a:ext uri="{0D108BD9-81ED-4DB2-BD59-A6C34878D82A}">
                    <a16:rowId xmlns:a16="http://schemas.microsoft.com/office/drawing/2014/main" val="2029736311"/>
                  </a:ext>
                </a:extLst>
              </a:tr>
              <a:tr h="386803">
                <a:tc>
                  <a:txBody>
                    <a:bodyPr/>
                    <a:lstStyle/>
                    <a:p>
                      <a:r>
                        <a:rPr lang="en-US" sz="1400" dirty="0">
                          <a:effectLst/>
                        </a:rPr>
                        <a:t>&amp;</a:t>
                      </a:r>
                    </a:p>
                  </a:txBody>
                  <a:tcPr marL="228600" marR="228600" marT="114300" marB="114300" anchor="ctr"/>
                </a:tc>
                <a:tc>
                  <a:txBody>
                    <a:bodyPr/>
                    <a:lstStyle/>
                    <a:p>
                      <a:r>
                        <a:rPr lang="en-US" sz="1400" dirty="0">
                          <a:effectLst/>
                        </a:rPr>
                        <a:t>Bitwise AND</a:t>
                      </a:r>
                    </a:p>
                  </a:txBody>
                  <a:tcPr marL="228600" marR="228600" marT="114300" marB="114300" anchor="ctr"/>
                </a:tc>
                <a:extLst>
                  <a:ext uri="{0D108BD9-81ED-4DB2-BD59-A6C34878D82A}">
                    <a16:rowId xmlns:a16="http://schemas.microsoft.com/office/drawing/2014/main" val="3553688874"/>
                  </a:ext>
                </a:extLst>
              </a:tr>
              <a:tr h="386803">
                <a:tc>
                  <a:txBody>
                    <a:bodyPr/>
                    <a:lstStyle/>
                    <a:p>
                      <a:r>
                        <a:rPr lang="en-US" sz="1400" dirty="0">
                          <a:effectLst/>
                        </a:rPr>
                        <a:t>^</a:t>
                      </a:r>
                    </a:p>
                  </a:txBody>
                  <a:tcPr marL="228600" marR="228600" marT="114300" marB="114300" anchor="ctr"/>
                </a:tc>
                <a:tc>
                  <a:txBody>
                    <a:bodyPr/>
                    <a:lstStyle/>
                    <a:p>
                      <a:r>
                        <a:rPr lang="en-US" sz="1400" dirty="0">
                          <a:effectLst/>
                        </a:rPr>
                        <a:t>Bitwise XOR</a:t>
                      </a:r>
                    </a:p>
                  </a:txBody>
                  <a:tcPr marL="228600" marR="228600" marT="114300" marB="114300" anchor="ctr"/>
                </a:tc>
                <a:extLst>
                  <a:ext uri="{0D108BD9-81ED-4DB2-BD59-A6C34878D82A}">
                    <a16:rowId xmlns:a16="http://schemas.microsoft.com/office/drawing/2014/main" val="132901037"/>
                  </a:ext>
                </a:extLst>
              </a:tr>
              <a:tr h="386803">
                <a:tc>
                  <a:txBody>
                    <a:bodyPr/>
                    <a:lstStyle/>
                    <a:p>
                      <a:r>
                        <a:rPr lang="en-US" sz="1400" dirty="0">
                          <a:effectLst/>
                        </a:rPr>
                        <a:t>|</a:t>
                      </a:r>
                    </a:p>
                  </a:txBody>
                  <a:tcPr marL="228600" marR="228600" marT="114300" marB="114300" anchor="ctr"/>
                </a:tc>
                <a:tc>
                  <a:txBody>
                    <a:bodyPr/>
                    <a:lstStyle/>
                    <a:p>
                      <a:r>
                        <a:rPr lang="en-US" sz="1400" dirty="0">
                          <a:effectLst/>
                        </a:rPr>
                        <a:t>Bitwise OR</a:t>
                      </a:r>
                    </a:p>
                  </a:txBody>
                  <a:tcPr marL="228600" marR="228600" marT="114300" marB="114300" anchor="ctr"/>
                </a:tc>
                <a:extLst>
                  <a:ext uri="{0D108BD9-81ED-4DB2-BD59-A6C34878D82A}">
                    <a16:rowId xmlns:a16="http://schemas.microsoft.com/office/drawing/2014/main" val="2547052955"/>
                  </a:ext>
                </a:extLst>
              </a:tr>
              <a:tr h="573535">
                <a:tc>
                  <a:txBody>
                    <a:bodyPr/>
                    <a:lstStyle/>
                    <a:p>
                      <a:r>
                        <a:rPr lang="en-US" sz="1400" dirty="0">
                          <a:effectLst/>
                        </a:rPr>
                        <a:t>==, !=, &gt;, &gt;=, &lt;, &lt;=, is, is not, in, not in</a:t>
                      </a:r>
                    </a:p>
                  </a:txBody>
                  <a:tcPr marL="228600" marR="228600" marT="114300" marB="114300" anchor="ctr"/>
                </a:tc>
                <a:tc>
                  <a:txBody>
                    <a:bodyPr/>
                    <a:lstStyle/>
                    <a:p>
                      <a:r>
                        <a:rPr lang="en-US" sz="1400" dirty="0">
                          <a:effectLst/>
                        </a:rPr>
                        <a:t>Comparisons, Identity, Membership operators</a:t>
                      </a:r>
                    </a:p>
                  </a:txBody>
                  <a:tcPr marL="228600" marR="228600" marT="114300" marB="114300" anchor="ctr"/>
                </a:tc>
                <a:extLst>
                  <a:ext uri="{0D108BD9-81ED-4DB2-BD59-A6C34878D82A}">
                    <a16:rowId xmlns:a16="http://schemas.microsoft.com/office/drawing/2014/main" val="457862241"/>
                  </a:ext>
                </a:extLst>
              </a:tr>
              <a:tr h="386803">
                <a:tc>
                  <a:txBody>
                    <a:bodyPr/>
                    <a:lstStyle/>
                    <a:p>
                      <a:r>
                        <a:rPr lang="en-US" sz="1400" dirty="0">
                          <a:effectLst/>
                        </a:rPr>
                        <a:t>not</a:t>
                      </a:r>
                    </a:p>
                  </a:txBody>
                  <a:tcPr marL="228600" marR="228600" marT="114300" marB="114300" anchor="ctr"/>
                </a:tc>
                <a:tc>
                  <a:txBody>
                    <a:bodyPr/>
                    <a:lstStyle/>
                    <a:p>
                      <a:r>
                        <a:rPr lang="en-US" sz="1400" dirty="0">
                          <a:effectLst/>
                        </a:rPr>
                        <a:t>Logical NOT</a:t>
                      </a:r>
                    </a:p>
                  </a:txBody>
                  <a:tcPr marL="228600" marR="228600" marT="114300" marB="114300" anchor="ctr"/>
                </a:tc>
                <a:extLst>
                  <a:ext uri="{0D108BD9-81ED-4DB2-BD59-A6C34878D82A}">
                    <a16:rowId xmlns:a16="http://schemas.microsoft.com/office/drawing/2014/main" val="447566747"/>
                  </a:ext>
                </a:extLst>
              </a:tr>
              <a:tr h="386803">
                <a:tc>
                  <a:txBody>
                    <a:bodyPr/>
                    <a:lstStyle/>
                    <a:p>
                      <a:r>
                        <a:rPr lang="en-US" sz="1400" dirty="0">
                          <a:effectLst/>
                        </a:rPr>
                        <a:t>and</a:t>
                      </a:r>
                    </a:p>
                  </a:txBody>
                  <a:tcPr marL="228600" marR="228600" marT="114300" marB="114300" anchor="ctr"/>
                </a:tc>
                <a:tc>
                  <a:txBody>
                    <a:bodyPr/>
                    <a:lstStyle/>
                    <a:p>
                      <a:r>
                        <a:rPr lang="en-US" sz="1400" dirty="0">
                          <a:effectLst/>
                        </a:rPr>
                        <a:t>Logical AND</a:t>
                      </a:r>
                    </a:p>
                  </a:txBody>
                  <a:tcPr marL="228600" marR="228600" marT="114300" marB="114300" anchor="ctr"/>
                </a:tc>
                <a:extLst>
                  <a:ext uri="{0D108BD9-81ED-4DB2-BD59-A6C34878D82A}">
                    <a16:rowId xmlns:a16="http://schemas.microsoft.com/office/drawing/2014/main" val="244875828"/>
                  </a:ext>
                </a:extLst>
              </a:tr>
              <a:tr h="386803">
                <a:tc>
                  <a:txBody>
                    <a:bodyPr/>
                    <a:lstStyle/>
                    <a:p>
                      <a:r>
                        <a:rPr lang="en-US" sz="1400" dirty="0">
                          <a:effectLst/>
                        </a:rPr>
                        <a:t>or</a:t>
                      </a:r>
                    </a:p>
                  </a:txBody>
                  <a:tcPr marL="228600" marR="228600" marT="114300" marB="114300" anchor="ctr"/>
                </a:tc>
                <a:tc>
                  <a:txBody>
                    <a:bodyPr/>
                    <a:lstStyle/>
                    <a:p>
                      <a:r>
                        <a:rPr lang="en-US" sz="1400" dirty="0">
                          <a:effectLst/>
                        </a:rPr>
                        <a:t>Logical OR</a:t>
                      </a:r>
                    </a:p>
                  </a:txBody>
                  <a:tcPr marL="228600" marR="228600" marT="114300" marB="114300" anchor="ctr"/>
                </a:tc>
                <a:extLst>
                  <a:ext uri="{0D108BD9-81ED-4DB2-BD59-A6C34878D82A}">
                    <a16:rowId xmlns:a16="http://schemas.microsoft.com/office/drawing/2014/main" val="4205025928"/>
                  </a:ext>
                </a:extLst>
              </a:tr>
            </a:tbl>
          </a:graphicData>
        </a:graphic>
      </p:graphicFrame>
    </p:spTree>
    <p:extLst>
      <p:ext uri="{BB962C8B-B14F-4D97-AF65-F5344CB8AC3E}">
        <p14:creationId xmlns:p14="http://schemas.microsoft.com/office/powerpoint/2010/main" val="309237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62B5E-C360-574C-2BC4-D8B60FADB26D}"/>
              </a:ext>
            </a:extLst>
          </p:cNvPr>
          <p:cNvSpPr>
            <a:spLocks noGrp="1"/>
          </p:cNvSpPr>
          <p:nvPr>
            <p:ph type="title"/>
          </p:nvPr>
        </p:nvSpPr>
        <p:spPr>
          <a:xfrm>
            <a:off x="568164" y="400049"/>
            <a:ext cx="11104724" cy="527820"/>
          </a:xfrm>
        </p:spPr>
        <p:txBody>
          <a:bodyPr>
            <a:normAutofit fontScale="90000"/>
          </a:bodyPr>
          <a:lstStyle/>
          <a:p>
            <a:r>
              <a:rPr lang="en-US" dirty="0"/>
              <a:t>Associativity of Python Operators</a:t>
            </a:r>
          </a:p>
        </p:txBody>
      </p:sp>
      <p:sp>
        <p:nvSpPr>
          <p:cNvPr id="3" name="Content Placeholder 2">
            <a:extLst>
              <a:ext uri="{FF2B5EF4-FFF2-40B4-BE49-F238E27FC236}">
                <a16:creationId xmlns:a16="http://schemas.microsoft.com/office/drawing/2014/main" id="{EA5A0EB1-7B5F-83A7-CEE0-BA40A69FC614}"/>
              </a:ext>
            </a:extLst>
          </p:cNvPr>
          <p:cNvSpPr>
            <a:spLocks noGrp="1"/>
          </p:cNvSpPr>
          <p:nvPr>
            <p:ph sz="half" idx="12"/>
          </p:nvPr>
        </p:nvSpPr>
        <p:spPr>
          <a:xfrm>
            <a:off x="568164" y="992054"/>
            <a:ext cx="5398686" cy="5127568"/>
          </a:xfrm>
        </p:spPr>
        <p:txBody>
          <a:bodyPr vert="horz" lIns="0" tIns="45720" rIns="91440" bIns="45720" rtlCol="0" anchor="t">
            <a:noAutofit/>
          </a:bodyPr>
          <a:lstStyle/>
          <a:p>
            <a:r>
              <a:rPr lang="en-US" sz="1400" dirty="0">
                <a:solidFill>
                  <a:schemeClr val="tx1"/>
                </a:solidFill>
                <a:latin typeface="Tenorite" panose="00000500000000000000" pitchFamily="2" charset="0"/>
                <a:ea typeface="+mn-lt"/>
                <a:cs typeface="+mn-lt"/>
              </a:rPr>
              <a:t>Associativity is the order in which an expression is evaluated that has multiple operators of the same precedence. Almost all the operators have left-to-right associativity.</a:t>
            </a:r>
          </a:p>
          <a:p>
            <a:r>
              <a:rPr lang="en-US" sz="1400" dirty="0">
                <a:solidFill>
                  <a:schemeClr val="tx1"/>
                </a:solidFill>
                <a:latin typeface="Tenorite" panose="00000500000000000000" pitchFamily="2" charset="0"/>
                <a:ea typeface="+mn-lt"/>
                <a:cs typeface="+mn-lt"/>
              </a:rPr>
              <a:t>For example, multiplication and floor division have the same precedence. Hence, if both of them are present in an expression, the left one is evaluated first.</a:t>
            </a:r>
            <a:endParaRPr lang="en-US" sz="1400" dirty="0">
              <a:solidFill>
                <a:schemeClr val="tx1"/>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 Left-right associativity
&gt;&gt; print(5 * 2 // 3)
output: 3
# Shows left-right associativity
&gt;&gt; print(5 * (2 // 3))</a:t>
            </a:r>
          </a:p>
          <a:p>
            <a:r>
              <a:rPr lang="en-US" sz="1400" i="1" dirty="0">
                <a:solidFill>
                  <a:schemeClr val="accent2">
                    <a:lumMod val="75000"/>
                  </a:schemeClr>
                </a:solidFill>
                <a:latin typeface="Tenorite" panose="00000500000000000000" pitchFamily="2" charset="0"/>
              </a:rPr>
              <a:t>Output: 0</a:t>
            </a:r>
          </a:p>
        </p:txBody>
      </p:sp>
      <p:sp>
        <p:nvSpPr>
          <p:cNvPr id="4" name="Content Placeholder 3">
            <a:extLst>
              <a:ext uri="{FF2B5EF4-FFF2-40B4-BE49-F238E27FC236}">
                <a16:creationId xmlns:a16="http://schemas.microsoft.com/office/drawing/2014/main" id="{6790A1B5-F5A3-48ED-915F-1B686846080B}"/>
              </a:ext>
            </a:extLst>
          </p:cNvPr>
          <p:cNvSpPr>
            <a:spLocks noGrp="1"/>
          </p:cNvSpPr>
          <p:nvPr>
            <p:ph sz="half" idx="13"/>
          </p:nvPr>
        </p:nvSpPr>
        <p:spPr>
          <a:xfrm>
            <a:off x="6274202" y="1101782"/>
            <a:ext cx="5398686" cy="4293178"/>
          </a:xfrm>
        </p:spPr>
        <p:txBody>
          <a:bodyPr vert="horz" lIns="0" tIns="45720" rIns="91440" bIns="45720" rtlCol="0" anchor="t">
            <a:normAutofit/>
          </a:bodyPr>
          <a:lstStyle/>
          <a:p>
            <a:r>
              <a:rPr lang="en-US" sz="1400" b="1" dirty="0">
                <a:solidFill>
                  <a:schemeClr val="tx1"/>
                </a:solidFill>
                <a:latin typeface="Tenorite"/>
                <a:ea typeface="+mn-lt"/>
                <a:cs typeface="+mn-lt"/>
              </a:rPr>
              <a:t>Note</a:t>
            </a:r>
            <a:r>
              <a:rPr lang="en-US" sz="1400" dirty="0">
                <a:solidFill>
                  <a:schemeClr val="tx1"/>
                </a:solidFill>
                <a:latin typeface="Tenorite"/>
                <a:ea typeface="+mn-lt"/>
                <a:cs typeface="+mn-lt"/>
              </a:rPr>
              <a:t>: Exponent operator </a:t>
            </a:r>
            <a:r>
              <a:rPr lang="en-US" sz="1400" dirty="0">
                <a:solidFill>
                  <a:schemeClr val="tx1"/>
                </a:solidFill>
                <a:latin typeface="Tenorite"/>
              </a:rPr>
              <a:t>**</a:t>
            </a:r>
            <a:r>
              <a:rPr lang="en-US" sz="1400" dirty="0">
                <a:solidFill>
                  <a:schemeClr val="tx1"/>
                </a:solidFill>
                <a:latin typeface="Tenorite"/>
                <a:ea typeface="+mn-lt"/>
                <a:cs typeface="+mn-lt"/>
              </a:rPr>
              <a:t> has right-to-left associativity in Python.</a:t>
            </a:r>
          </a:p>
          <a:p>
            <a:r>
              <a:rPr lang="en-US" sz="1400" i="1" dirty="0">
                <a:solidFill>
                  <a:schemeClr val="accent2">
                    <a:lumMod val="75000"/>
                  </a:schemeClr>
                </a:solidFill>
                <a:latin typeface="Tenorite"/>
                <a:ea typeface="+mn-lt"/>
                <a:cs typeface="+mn-lt"/>
              </a:rPr>
              <a:t># Shows the right-left associativity of **
# Output: 512, Since 2**(3**2) = 2**9
&gt;&gt; print(2 ** 3 ** 2)
# If 2 needs to be </a:t>
            </a:r>
            <a:r>
              <a:rPr lang="en-US" sz="1400" i="1" dirty="0" err="1">
                <a:solidFill>
                  <a:schemeClr val="accent2">
                    <a:lumMod val="75000"/>
                  </a:schemeClr>
                </a:solidFill>
                <a:latin typeface="Tenorite"/>
                <a:ea typeface="+mn-lt"/>
                <a:cs typeface="+mn-lt"/>
              </a:rPr>
              <a:t>exponated</a:t>
            </a:r>
            <a:r>
              <a:rPr lang="en-US" sz="1400" i="1" dirty="0">
                <a:solidFill>
                  <a:schemeClr val="accent2">
                    <a:lumMod val="75000"/>
                  </a:schemeClr>
                </a:solidFill>
                <a:latin typeface="Tenorite"/>
                <a:ea typeface="+mn-lt"/>
                <a:cs typeface="+mn-lt"/>
              </a:rPr>
              <a:t> </a:t>
            </a:r>
            <a:r>
              <a:rPr lang="en-US" sz="1400" i="1" dirty="0" err="1">
                <a:solidFill>
                  <a:schemeClr val="accent2">
                    <a:lumMod val="75000"/>
                  </a:schemeClr>
                </a:solidFill>
                <a:latin typeface="Tenorite"/>
                <a:ea typeface="+mn-lt"/>
                <a:cs typeface="+mn-lt"/>
              </a:rPr>
              <a:t>fisrt</a:t>
            </a:r>
            <a:r>
              <a:rPr lang="en-US" sz="1400" i="1" dirty="0">
                <a:solidFill>
                  <a:schemeClr val="accent2">
                    <a:lumMod val="75000"/>
                  </a:schemeClr>
                </a:solidFill>
                <a:latin typeface="Tenorite"/>
                <a:ea typeface="+mn-lt"/>
                <a:cs typeface="+mn-lt"/>
              </a:rPr>
              <a:t>, need to use ()
# Output: 64
&gt;&gt; print((2 ** 3) ** 2)</a:t>
            </a:r>
          </a:p>
          <a:p>
            <a:r>
              <a:rPr lang="en-US" sz="1400" i="1" dirty="0">
                <a:solidFill>
                  <a:schemeClr val="accent2">
                    <a:lumMod val="75000"/>
                  </a:schemeClr>
                </a:solidFill>
                <a:latin typeface="Tenorite"/>
                <a:ea typeface="+mn-lt"/>
                <a:cs typeface="+mn-lt"/>
              </a:rPr>
              <a:t>We can see that </a:t>
            </a:r>
            <a:r>
              <a:rPr lang="en-US" sz="1400" i="1" dirty="0">
                <a:solidFill>
                  <a:schemeClr val="accent2">
                    <a:lumMod val="75000"/>
                  </a:schemeClr>
                </a:solidFill>
                <a:latin typeface="Tenorite"/>
              </a:rPr>
              <a:t>2 ** 3 ** 2</a:t>
            </a:r>
            <a:r>
              <a:rPr lang="en-US" sz="1400" i="1" dirty="0">
                <a:solidFill>
                  <a:schemeClr val="accent2">
                    <a:lumMod val="75000"/>
                  </a:schemeClr>
                </a:solidFill>
                <a:latin typeface="Tenorite"/>
                <a:ea typeface="+mn-lt"/>
                <a:cs typeface="+mn-lt"/>
              </a:rPr>
              <a:t> is equivalent to </a:t>
            </a:r>
            <a:r>
              <a:rPr lang="en-US" sz="1400" i="1" dirty="0">
                <a:solidFill>
                  <a:schemeClr val="accent2">
                    <a:lumMod val="75000"/>
                  </a:schemeClr>
                </a:solidFill>
                <a:latin typeface="Tenorite"/>
              </a:rPr>
              <a:t>2 ** (3 ** 2)</a:t>
            </a:r>
            <a:r>
              <a:rPr lang="en-US" sz="1400" i="1" dirty="0">
                <a:solidFill>
                  <a:schemeClr val="accent2">
                    <a:lumMod val="75000"/>
                  </a:schemeClr>
                </a:solidFill>
                <a:latin typeface="Tenorite"/>
                <a:ea typeface="+mn-lt"/>
                <a:cs typeface="+mn-lt"/>
              </a:rPr>
              <a:t>.</a:t>
            </a:r>
            <a:endParaRPr lang="en-US" i="1" dirty="0">
              <a:solidFill>
                <a:schemeClr val="accent2">
                  <a:lumMod val="75000"/>
                </a:schemeClr>
              </a:solidFill>
              <a:latin typeface="Tenorite"/>
            </a:endParaRPr>
          </a:p>
        </p:txBody>
      </p:sp>
    </p:spTree>
    <p:extLst>
      <p:ext uri="{BB962C8B-B14F-4D97-AF65-F5344CB8AC3E}">
        <p14:creationId xmlns:p14="http://schemas.microsoft.com/office/powerpoint/2010/main" val="169740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E1E84-D314-87D2-10CD-46900E24037F}"/>
              </a:ext>
            </a:extLst>
          </p:cNvPr>
          <p:cNvSpPr>
            <a:spLocks noGrp="1"/>
          </p:cNvSpPr>
          <p:nvPr>
            <p:ph type="title"/>
          </p:nvPr>
        </p:nvSpPr>
        <p:spPr>
          <a:xfrm>
            <a:off x="568164" y="400049"/>
            <a:ext cx="11104724" cy="688087"/>
          </a:xfrm>
        </p:spPr>
        <p:txBody>
          <a:bodyPr/>
          <a:lstStyle/>
          <a:p>
            <a:r>
              <a:rPr lang="en-US" dirty="0"/>
              <a:t>Non Associative operators</a:t>
            </a:r>
          </a:p>
        </p:txBody>
      </p:sp>
      <p:sp>
        <p:nvSpPr>
          <p:cNvPr id="3" name="Content Placeholder 2">
            <a:extLst>
              <a:ext uri="{FF2B5EF4-FFF2-40B4-BE49-F238E27FC236}">
                <a16:creationId xmlns:a16="http://schemas.microsoft.com/office/drawing/2014/main" id="{B8BD9679-44A7-DF35-9870-0EE09DC8F2C7}"/>
              </a:ext>
            </a:extLst>
          </p:cNvPr>
          <p:cNvSpPr>
            <a:spLocks noGrp="1"/>
          </p:cNvSpPr>
          <p:nvPr>
            <p:ph sz="half" idx="12"/>
          </p:nvPr>
        </p:nvSpPr>
        <p:spPr>
          <a:xfrm>
            <a:off x="519113" y="1243584"/>
            <a:ext cx="5398686" cy="4985766"/>
          </a:xfrm>
        </p:spPr>
        <p:txBody>
          <a:bodyPr vert="horz" lIns="0" tIns="45720" rIns="91440" bIns="45720" rtlCol="0" anchor="t">
            <a:noAutofit/>
          </a:bodyPr>
          <a:lstStyle/>
          <a:p>
            <a:r>
              <a:rPr lang="en-US" sz="1400" dirty="0">
                <a:solidFill>
                  <a:schemeClr val="tx1"/>
                </a:solidFill>
                <a:latin typeface="Tenorite" panose="00000500000000000000" pitchFamily="2" charset="0"/>
                <a:ea typeface="+mn-lt"/>
                <a:cs typeface="+mn-lt"/>
              </a:rPr>
              <a:t>Some operators like assignment operators and comparison operators do not have associativity in Python. There are separate rules for sequences of this kind of operator and cannot be expressed as associativity.</a:t>
            </a:r>
          </a:p>
          <a:p>
            <a:endParaRPr lang="en-US" sz="1400" dirty="0">
              <a:solidFill>
                <a:schemeClr val="tx1"/>
              </a:solidFill>
              <a:latin typeface="Tenorite" panose="00000500000000000000" pitchFamily="2" charset="0"/>
            </a:endParaRPr>
          </a:p>
          <a:p>
            <a:r>
              <a:rPr lang="en-US" sz="1400" dirty="0">
                <a:solidFill>
                  <a:schemeClr val="tx1"/>
                </a:solidFill>
                <a:latin typeface="Tenorite" panose="00000500000000000000" pitchFamily="2" charset="0"/>
                <a:ea typeface="+mn-lt"/>
                <a:cs typeface="+mn-lt"/>
              </a:rPr>
              <a:t>For example, </a:t>
            </a:r>
          </a:p>
          <a:p>
            <a:r>
              <a:rPr lang="en-US" sz="1400" i="1" dirty="0">
                <a:solidFill>
                  <a:schemeClr val="accent2">
                    <a:lumMod val="75000"/>
                  </a:schemeClr>
                </a:solidFill>
                <a:latin typeface="Tenorite" panose="00000500000000000000" pitchFamily="2" charset="0"/>
              </a:rPr>
              <a:t>x &lt; y &lt; z</a:t>
            </a:r>
            <a:r>
              <a:rPr lang="en-US" sz="1400" i="1" dirty="0">
                <a:solidFill>
                  <a:schemeClr val="accent2">
                    <a:lumMod val="75000"/>
                  </a:schemeClr>
                </a:solidFill>
                <a:latin typeface="Tenorite" panose="00000500000000000000" pitchFamily="2" charset="0"/>
                <a:ea typeface="+mn-lt"/>
                <a:cs typeface="+mn-lt"/>
              </a:rPr>
              <a:t> neither means </a:t>
            </a:r>
            <a:r>
              <a:rPr lang="en-US" sz="1400" i="1" dirty="0">
                <a:solidFill>
                  <a:schemeClr val="accent2">
                    <a:lumMod val="75000"/>
                  </a:schemeClr>
                </a:solidFill>
                <a:latin typeface="Tenorite" panose="00000500000000000000" pitchFamily="2" charset="0"/>
              </a:rPr>
              <a:t>(x &lt; y) &lt; z</a:t>
            </a:r>
            <a:r>
              <a:rPr lang="en-US" sz="1400" i="1" dirty="0">
                <a:solidFill>
                  <a:schemeClr val="accent2">
                    <a:lumMod val="75000"/>
                  </a:schemeClr>
                </a:solidFill>
                <a:latin typeface="Tenorite" panose="00000500000000000000" pitchFamily="2" charset="0"/>
                <a:ea typeface="+mn-lt"/>
                <a:cs typeface="+mn-lt"/>
              </a:rPr>
              <a:t> nor </a:t>
            </a:r>
            <a:r>
              <a:rPr lang="en-US" sz="1400" i="1" dirty="0">
                <a:solidFill>
                  <a:schemeClr val="accent2">
                    <a:lumMod val="75000"/>
                  </a:schemeClr>
                </a:solidFill>
                <a:latin typeface="Tenorite" panose="00000500000000000000" pitchFamily="2" charset="0"/>
              </a:rPr>
              <a:t>x &lt; (y &lt; z)</a:t>
            </a:r>
            <a:r>
              <a:rPr lang="en-US" sz="1400" i="1" dirty="0">
                <a:solidFill>
                  <a:schemeClr val="accent2">
                    <a:lumMod val="75000"/>
                  </a:schemeClr>
                </a:solidFill>
                <a:latin typeface="Tenorite" panose="00000500000000000000" pitchFamily="2" charset="0"/>
                <a:ea typeface="+mn-lt"/>
                <a:cs typeface="+mn-lt"/>
              </a:rPr>
              <a:t>. </a:t>
            </a:r>
            <a:r>
              <a:rPr lang="en-US" sz="1400" i="1" dirty="0">
                <a:solidFill>
                  <a:schemeClr val="accent2">
                    <a:lumMod val="75000"/>
                  </a:schemeClr>
                </a:solidFill>
                <a:latin typeface="Tenorite" panose="00000500000000000000" pitchFamily="2" charset="0"/>
              </a:rPr>
              <a:t>x &lt; y &lt; z</a:t>
            </a:r>
            <a:r>
              <a:rPr lang="en-US" sz="1400" i="1" dirty="0">
                <a:solidFill>
                  <a:schemeClr val="accent2">
                    <a:lumMod val="75000"/>
                  </a:schemeClr>
                </a:solidFill>
                <a:latin typeface="Tenorite" panose="00000500000000000000" pitchFamily="2" charset="0"/>
                <a:ea typeface="+mn-lt"/>
                <a:cs typeface="+mn-lt"/>
              </a:rPr>
              <a:t> </a:t>
            </a:r>
          </a:p>
          <a:p>
            <a:r>
              <a:rPr lang="en-US" sz="1400" dirty="0">
                <a:solidFill>
                  <a:schemeClr val="tx1"/>
                </a:solidFill>
                <a:latin typeface="Tenorite" panose="00000500000000000000" pitchFamily="2" charset="0"/>
                <a:ea typeface="+mn-lt"/>
                <a:cs typeface="+mn-lt"/>
              </a:rPr>
              <a:t>is equivalent to </a:t>
            </a:r>
          </a:p>
          <a:p>
            <a:r>
              <a:rPr lang="en-US" sz="1400" i="1" dirty="0">
                <a:solidFill>
                  <a:schemeClr val="accent2">
                    <a:lumMod val="75000"/>
                  </a:schemeClr>
                </a:solidFill>
                <a:latin typeface="Tenorite" panose="00000500000000000000" pitchFamily="2" charset="0"/>
              </a:rPr>
              <a:t>x &lt; y and y &lt; z and</a:t>
            </a:r>
            <a:r>
              <a:rPr lang="en-US" sz="1400" i="1" dirty="0">
                <a:solidFill>
                  <a:schemeClr val="accent2">
                    <a:lumMod val="75000"/>
                  </a:schemeClr>
                </a:solidFill>
                <a:latin typeface="Tenorite" panose="00000500000000000000" pitchFamily="2" charset="0"/>
                <a:ea typeface="+mn-lt"/>
                <a:cs typeface="+mn-lt"/>
              </a:rPr>
              <a:t> is evaluated from left-to-right.</a:t>
            </a:r>
          </a:p>
          <a:p>
            <a:endParaRPr lang="en-US" sz="1400" dirty="0">
              <a:solidFill>
                <a:schemeClr val="tx1"/>
              </a:solidFill>
              <a:latin typeface="Tenorite" panose="00000500000000000000" pitchFamily="2" charset="0"/>
            </a:endParaRPr>
          </a:p>
          <a:p>
            <a:r>
              <a:rPr lang="en-US" sz="1400" dirty="0">
                <a:solidFill>
                  <a:schemeClr val="tx1"/>
                </a:solidFill>
                <a:latin typeface="Tenorite" panose="00000500000000000000" pitchFamily="2" charset="0"/>
                <a:ea typeface="+mn-lt"/>
                <a:cs typeface="+mn-lt"/>
              </a:rPr>
              <a:t>Furthermore, while chaining of assignments like </a:t>
            </a:r>
          </a:p>
          <a:p>
            <a:r>
              <a:rPr lang="en-US" sz="1400" i="1" dirty="0">
                <a:solidFill>
                  <a:schemeClr val="accent2">
                    <a:lumMod val="75000"/>
                  </a:schemeClr>
                </a:solidFill>
                <a:latin typeface="Tenorite" panose="00000500000000000000" pitchFamily="2" charset="0"/>
              </a:rPr>
              <a:t>x = y = z = 1</a:t>
            </a:r>
            <a:r>
              <a:rPr lang="en-US" sz="1400" i="1" dirty="0">
                <a:solidFill>
                  <a:schemeClr val="accent2">
                    <a:lumMod val="75000"/>
                  </a:schemeClr>
                </a:solidFill>
                <a:latin typeface="Tenorite" panose="00000500000000000000" pitchFamily="2" charset="0"/>
                <a:ea typeface="+mn-lt"/>
                <a:cs typeface="+mn-lt"/>
              </a:rPr>
              <a:t> is perfectly valid, </a:t>
            </a:r>
          </a:p>
          <a:p>
            <a:r>
              <a:rPr lang="en-US" sz="1400" i="1" dirty="0">
                <a:solidFill>
                  <a:schemeClr val="accent2">
                    <a:lumMod val="75000"/>
                  </a:schemeClr>
                </a:solidFill>
                <a:latin typeface="Tenorite" panose="00000500000000000000" pitchFamily="2" charset="0"/>
              </a:rPr>
              <a:t>x = y = z+= 2</a:t>
            </a:r>
            <a:r>
              <a:rPr lang="en-US" sz="1400" i="1" dirty="0">
                <a:solidFill>
                  <a:schemeClr val="accent2">
                    <a:lumMod val="75000"/>
                  </a:schemeClr>
                </a:solidFill>
                <a:latin typeface="Tenorite" panose="00000500000000000000" pitchFamily="2" charset="0"/>
                <a:ea typeface="+mn-lt"/>
                <a:cs typeface="+mn-lt"/>
              </a:rPr>
              <a:t> will result in error.</a:t>
            </a:r>
            <a:endParaRPr lang="en-US" sz="1400" i="1" dirty="0">
              <a:solidFill>
                <a:schemeClr val="accent2">
                  <a:lumMod val="75000"/>
                </a:schemeClr>
              </a:solidFill>
              <a:latin typeface="Tenorite" panose="00000500000000000000" pitchFamily="2" charset="0"/>
            </a:endParaRPr>
          </a:p>
          <a:p>
            <a:endParaRPr lang="en-US" sz="1400" dirty="0">
              <a:solidFill>
                <a:srgbClr val="000000">
                  <a:alpha val="60000"/>
                </a:srgbClr>
              </a:solidFill>
              <a:latin typeface="Tenorite" panose="00000500000000000000" pitchFamily="2" charset="0"/>
            </a:endParaRPr>
          </a:p>
        </p:txBody>
      </p:sp>
      <p:sp>
        <p:nvSpPr>
          <p:cNvPr id="4" name="Content Placeholder 3">
            <a:extLst>
              <a:ext uri="{FF2B5EF4-FFF2-40B4-BE49-F238E27FC236}">
                <a16:creationId xmlns:a16="http://schemas.microsoft.com/office/drawing/2014/main" id="{EB687074-3261-DA17-9B18-9D6B128D695D}"/>
              </a:ext>
            </a:extLst>
          </p:cNvPr>
          <p:cNvSpPr>
            <a:spLocks noGrp="1"/>
          </p:cNvSpPr>
          <p:nvPr>
            <p:ph sz="half" idx="13"/>
          </p:nvPr>
        </p:nvSpPr>
        <p:spPr>
          <a:xfrm>
            <a:off x="5917799" y="1620358"/>
            <a:ext cx="5398686" cy="4232218"/>
          </a:xfrm>
        </p:spPr>
        <p:txBody>
          <a:bodyPr vert="horz" lIns="0" tIns="45720" rIns="91440" bIns="45720" rtlCol="0" anchor="t">
            <a:normAutofit/>
          </a:bodyPr>
          <a:lstStyle/>
          <a:p>
            <a:r>
              <a:rPr lang="en-US" sz="1400" dirty="0">
                <a:solidFill>
                  <a:schemeClr val="tx1"/>
                </a:solidFill>
                <a:latin typeface="Tenorite"/>
              </a:rPr>
              <a:t># Initialize x, y, z
</a:t>
            </a:r>
            <a:r>
              <a:rPr lang="en-US" sz="1400" dirty="0">
                <a:solidFill>
                  <a:schemeClr val="accent2">
                    <a:lumMod val="75000"/>
                  </a:schemeClr>
                </a:solidFill>
                <a:latin typeface="Tenorite"/>
              </a:rPr>
              <a:t>x = y = z = 1</a:t>
            </a:r>
            <a:r>
              <a:rPr lang="en-US" sz="1400" dirty="0">
                <a:solidFill>
                  <a:schemeClr val="tx1"/>
                </a:solidFill>
                <a:latin typeface="Tenorite"/>
              </a:rPr>
              <a:t>
# Expression is invalid
# (Non-associative operators)
# </a:t>
            </a:r>
            <a:r>
              <a:rPr lang="en-US" sz="1400" dirty="0" err="1">
                <a:solidFill>
                  <a:schemeClr val="tx1"/>
                </a:solidFill>
                <a:latin typeface="Tenorite"/>
              </a:rPr>
              <a:t>SyntaxError</a:t>
            </a:r>
            <a:r>
              <a:rPr lang="en-US" sz="1400" dirty="0">
                <a:solidFill>
                  <a:schemeClr val="tx1"/>
                </a:solidFill>
                <a:latin typeface="Tenorite"/>
              </a:rPr>
              <a:t>: invalid syntax
</a:t>
            </a:r>
            <a:r>
              <a:rPr lang="en-US" sz="1400" dirty="0">
                <a:solidFill>
                  <a:schemeClr val="accent2">
                    <a:lumMod val="75000"/>
                  </a:schemeClr>
                </a:solidFill>
                <a:latin typeface="Tenorite"/>
              </a:rPr>
              <a:t>x = y = z+= 2</a:t>
            </a:r>
          </a:p>
        </p:txBody>
      </p:sp>
    </p:spTree>
    <p:extLst>
      <p:ext uri="{BB962C8B-B14F-4D97-AF65-F5344CB8AC3E}">
        <p14:creationId xmlns:p14="http://schemas.microsoft.com/office/powerpoint/2010/main" val="197140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66D37-B7FE-163E-0F49-894490ABA6B8}"/>
              </a:ext>
            </a:extLst>
          </p:cNvPr>
          <p:cNvSpPr>
            <a:spLocks noGrp="1"/>
          </p:cNvSpPr>
          <p:nvPr>
            <p:ph type="title"/>
          </p:nvPr>
        </p:nvSpPr>
        <p:spPr>
          <a:xfrm>
            <a:off x="568164" y="400049"/>
            <a:ext cx="11104724" cy="727845"/>
          </a:xfrm>
        </p:spPr>
        <p:txBody>
          <a:bodyPr/>
          <a:lstStyle/>
          <a:p>
            <a:r>
              <a:rPr lang="en-US" dirty="0"/>
              <a:t>Python Operator Overloading</a:t>
            </a:r>
          </a:p>
        </p:txBody>
      </p:sp>
      <p:sp>
        <p:nvSpPr>
          <p:cNvPr id="3" name="Content Placeholder 2">
            <a:extLst>
              <a:ext uri="{FF2B5EF4-FFF2-40B4-BE49-F238E27FC236}">
                <a16:creationId xmlns:a16="http://schemas.microsoft.com/office/drawing/2014/main" id="{CF0F38A4-2602-B3FC-021B-A65E690E3096}"/>
              </a:ext>
            </a:extLst>
          </p:cNvPr>
          <p:cNvSpPr>
            <a:spLocks noGrp="1"/>
          </p:cNvSpPr>
          <p:nvPr>
            <p:ph sz="half" idx="12"/>
          </p:nvPr>
        </p:nvSpPr>
        <p:spPr>
          <a:xfrm>
            <a:off x="568164" y="1378007"/>
            <a:ext cx="5229132" cy="2709361"/>
          </a:xfrm>
        </p:spPr>
        <p:txBody>
          <a:bodyPr vert="horz" lIns="0" tIns="45720" rIns="91440" bIns="45720" rtlCol="0" anchor="t">
            <a:normAutofit/>
          </a:bodyPr>
          <a:lstStyle/>
          <a:p>
            <a:r>
              <a:rPr lang="en-US" sz="1400" dirty="0">
                <a:solidFill>
                  <a:schemeClr val="tx1"/>
                </a:solidFill>
                <a:ea typeface="+mn-lt"/>
                <a:cs typeface="+mn-lt"/>
              </a:rPr>
              <a:t>In Python, we can change the way </a:t>
            </a:r>
            <a:r>
              <a:rPr lang="en-US" sz="1400" dirty="0">
                <a:solidFill>
                  <a:schemeClr val="tx1"/>
                </a:solidFill>
                <a:ea typeface="+mn-lt"/>
                <a:cs typeface="+mn-lt"/>
                <a:hlinkClick r:id="rId2">
                  <a:extLst>
                    <a:ext uri="{A12FA001-AC4F-418D-AE19-62706E023703}">
                      <ahyp:hlinkClr xmlns:ahyp="http://schemas.microsoft.com/office/drawing/2018/hyperlinkcolor" val="tx"/>
                    </a:ext>
                  </a:extLst>
                </a:hlinkClick>
              </a:rPr>
              <a:t>operators</a:t>
            </a:r>
            <a:r>
              <a:rPr lang="en-US" sz="1400" dirty="0">
                <a:solidFill>
                  <a:schemeClr val="tx1"/>
                </a:solidFill>
                <a:ea typeface="+mn-lt"/>
                <a:cs typeface="+mn-lt"/>
              </a:rPr>
              <a:t> work for user-defined types.</a:t>
            </a:r>
            <a:endParaRPr lang="en-US" dirty="0">
              <a:solidFill>
                <a:schemeClr val="tx1"/>
              </a:solidFill>
            </a:endParaRPr>
          </a:p>
          <a:p>
            <a:r>
              <a:rPr lang="en-US" sz="1400" dirty="0">
                <a:solidFill>
                  <a:schemeClr val="tx1"/>
                </a:solidFill>
                <a:ea typeface="+mn-lt"/>
                <a:cs typeface="+mn-lt"/>
              </a:rPr>
              <a:t>For example, the </a:t>
            </a:r>
            <a:r>
              <a:rPr lang="en-US" sz="1100" dirty="0">
                <a:solidFill>
                  <a:schemeClr val="tx1"/>
                </a:solidFill>
                <a:latin typeface="Consolas"/>
              </a:rPr>
              <a:t>+</a:t>
            </a:r>
            <a:r>
              <a:rPr lang="en-US" sz="1400" dirty="0">
                <a:solidFill>
                  <a:schemeClr val="tx1"/>
                </a:solidFill>
                <a:ea typeface="+mn-lt"/>
                <a:cs typeface="+mn-lt"/>
              </a:rPr>
              <a:t> operator will perform arithmetic addition on two numbers, merge two </a:t>
            </a:r>
            <a:r>
              <a:rPr lang="en-US" sz="1400" dirty="0">
                <a:solidFill>
                  <a:schemeClr val="tx1"/>
                </a:solidFill>
                <a:ea typeface="+mn-lt"/>
                <a:cs typeface="+mn-lt"/>
                <a:hlinkClick r:id="rId3">
                  <a:extLst>
                    <a:ext uri="{A12FA001-AC4F-418D-AE19-62706E023703}">
                      <ahyp:hlinkClr xmlns:ahyp="http://schemas.microsoft.com/office/drawing/2018/hyperlinkcolor" val="tx"/>
                    </a:ext>
                  </a:extLst>
                </a:hlinkClick>
              </a:rPr>
              <a:t>lists</a:t>
            </a:r>
            <a:r>
              <a:rPr lang="en-US" sz="1400" dirty="0">
                <a:solidFill>
                  <a:schemeClr val="tx1"/>
                </a:solidFill>
                <a:ea typeface="+mn-lt"/>
                <a:cs typeface="+mn-lt"/>
              </a:rPr>
              <a:t>, or concatenate two </a:t>
            </a:r>
            <a:r>
              <a:rPr lang="en-US" sz="1400" dirty="0">
                <a:solidFill>
                  <a:schemeClr val="tx1"/>
                </a:solidFill>
                <a:ea typeface="+mn-lt"/>
                <a:cs typeface="+mn-lt"/>
                <a:hlinkClick r:id="rId4">
                  <a:extLst>
                    <a:ext uri="{A12FA001-AC4F-418D-AE19-62706E023703}">
                      <ahyp:hlinkClr xmlns:ahyp="http://schemas.microsoft.com/office/drawing/2018/hyperlinkcolor" val="tx"/>
                    </a:ext>
                  </a:extLst>
                </a:hlinkClick>
              </a:rPr>
              <a:t>strings</a:t>
            </a:r>
            <a:r>
              <a:rPr lang="en-US" sz="1400" dirty="0">
                <a:solidFill>
                  <a:schemeClr val="tx1"/>
                </a:solidFill>
                <a:ea typeface="+mn-lt"/>
                <a:cs typeface="+mn-lt"/>
              </a:rPr>
              <a:t>.</a:t>
            </a:r>
            <a:endParaRPr lang="en-US" dirty="0">
              <a:solidFill>
                <a:schemeClr val="tx1"/>
              </a:solidFill>
            </a:endParaRPr>
          </a:p>
          <a:p>
            <a:r>
              <a:rPr lang="en-US" sz="1400" dirty="0">
                <a:solidFill>
                  <a:schemeClr val="tx1"/>
                </a:solidFill>
                <a:ea typeface="+mn-lt"/>
                <a:cs typeface="+mn-lt"/>
              </a:rPr>
              <a:t>This feature in Python that allows the same operator to have different meaning according to the context is called </a:t>
            </a:r>
            <a:r>
              <a:rPr lang="en-US" sz="1400" b="1" dirty="0">
                <a:solidFill>
                  <a:schemeClr val="tx1"/>
                </a:solidFill>
                <a:ea typeface="+mn-lt"/>
                <a:cs typeface="+mn-lt"/>
              </a:rPr>
              <a:t>operator overloading</a:t>
            </a:r>
            <a:r>
              <a:rPr lang="en-US" sz="1400" dirty="0">
                <a:solidFill>
                  <a:schemeClr val="tx1"/>
                </a:solidFill>
                <a:ea typeface="+mn-lt"/>
                <a:cs typeface="+mn-lt"/>
              </a:rPr>
              <a:t>.</a:t>
            </a:r>
            <a:endParaRPr lang="en-US" dirty="0">
              <a:solidFill>
                <a:schemeClr val="tx1"/>
              </a:solidFill>
            </a:endParaRPr>
          </a:p>
          <a:p>
            <a:endParaRPr lang="en-US" dirty="0">
              <a:solidFill>
                <a:srgbClr val="000000">
                  <a:alpha val="60000"/>
                </a:srgbClr>
              </a:solidFill>
            </a:endParaRPr>
          </a:p>
        </p:txBody>
      </p:sp>
    </p:spTree>
    <p:extLst>
      <p:ext uri="{BB962C8B-B14F-4D97-AF65-F5344CB8AC3E}">
        <p14:creationId xmlns:p14="http://schemas.microsoft.com/office/powerpoint/2010/main" val="3663922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0DF-60C3-15D3-A0B5-31BCD62745EF}"/>
              </a:ext>
            </a:extLst>
          </p:cNvPr>
          <p:cNvSpPr>
            <a:spLocks noGrp="1"/>
          </p:cNvSpPr>
          <p:nvPr>
            <p:ph type="title"/>
          </p:nvPr>
        </p:nvSpPr>
        <p:spPr>
          <a:xfrm>
            <a:off x="568164" y="266699"/>
            <a:ext cx="11104724" cy="489720"/>
          </a:xfrm>
        </p:spPr>
        <p:txBody>
          <a:bodyPr>
            <a:normAutofit fontScale="90000"/>
          </a:bodyPr>
          <a:lstStyle/>
          <a:p>
            <a:r>
              <a:rPr lang="en-US" dirty="0"/>
              <a:t>Conditionals in Python</a:t>
            </a:r>
          </a:p>
        </p:txBody>
      </p:sp>
      <p:sp>
        <p:nvSpPr>
          <p:cNvPr id="3" name="Content Placeholder 2">
            <a:extLst>
              <a:ext uri="{FF2B5EF4-FFF2-40B4-BE49-F238E27FC236}">
                <a16:creationId xmlns:a16="http://schemas.microsoft.com/office/drawing/2014/main" id="{A20FC9B6-109E-315C-D451-D7106D5829E1}"/>
              </a:ext>
            </a:extLst>
          </p:cNvPr>
          <p:cNvSpPr>
            <a:spLocks noGrp="1"/>
          </p:cNvSpPr>
          <p:nvPr>
            <p:ph sz="half" idx="12"/>
          </p:nvPr>
        </p:nvSpPr>
        <p:spPr>
          <a:xfrm>
            <a:off x="568164" y="901757"/>
            <a:ext cx="5398686" cy="5327593"/>
          </a:xfrm>
        </p:spPr>
        <p:txBody>
          <a:bodyPr vert="horz" lIns="0" tIns="45720" rIns="91440" bIns="45720" rtlCol="0" anchor="t">
            <a:normAutofit/>
          </a:bodyPr>
          <a:lstStyle/>
          <a:p>
            <a:r>
              <a:rPr lang="en-US" sz="1400" dirty="0">
                <a:solidFill>
                  <a:srgbClr val="273239"/>
                </a:solidFill>
                <a:latin typeface="Tenorite"/>
                <a:ea typeface="+mn-lt"/>
                <a:cs typeface="+mn-lt"/>
              </a:rPr>
              <a:t>Conditional Statements are statements in Python that provide a choice for the control flow based on a condition. It means that the control flow of the Python program will be decided based on the outcome of the condition.</a:t>
            </a:r>
          </a:p>
          <a:p>
            <a:r>
              <a:rPr lang="en-US" dirty="0">
                <a:solidFill>
                  <a:srgbClr val="273239"/>
                </a:solidFill>
                <a:latin typeface="Tenorite"/>
              </a:rPr>
              <a:t>1. If Conditional Statement in Python</a:t>
            </a:r>
            <a:endParaRPr lang="en-US" dirty="0">
              <a:solidFill>
                <a:srgbClr val="000000">
                  <a:alpha val="60000"/>
                </a:srgbClr>
              </a:solidFill>
              <a:latin typeface="Tenorite"/>
            </a:endParaRPr>
          </a:p>
          <a:p>
            <a:r>
              <a:rPr lang="en-US" sz="1400" i="1" dirty="0">
                <a:solidFill>
                  <a:schemeClr val="accent2">
                    <a:lumMod val="75000"/>
                  </a:schemeClr>
                </a:solidFill>
                <a:latin typeface="Tenorite"/>
              </a:rPr>
              <a:t>if condition:</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Statements to execute if</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condition is true</a:t>
            </a:r>
          </a:p>
          <a:p>
            <a:r>
              <a:rPr lang="en-US" dirty="0">
                <a:solidFill>
                  <a:srgbClr val="273239"/>
                </a:solidFill>
                <a:latin typeface="Tenorite"/>
              </a:rPr>
              <a:t>2. If else Conditional Statements in Python</a:t>
            </a:r>
            <a:endParaRPr lang="en-US" dirty="0">
              <a:solidFill>
                <a:srgbClr val="000000">
                  <a:alpha val="60000"/>
                </a:srgbClr>
              </a:solidFill>
              <a:latin typeface="Tenorite"/>
            </a:endParaRPr>
          </a:p>
          <a:p>
            <a:r>
              <a:rPr lang="en-US" sz="1400" i="1" dirty="0">
                <a:solidFill>
                  <a:schemeClr val="accent2">
                    <a:lumMod val="75000"/>
                  </a:schemeClr>
                </a:solidFill>
                <a:latin typeface="Tenorite"/>
              </a:rPr>
              <a:t>if (condition):</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Executes this block if</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condition is true</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else:</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Executes this block if</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condition is false</a:t>
            </a:r>
          </a:p>
        </p:txBody>
      </p:sp>
      <p:sp>
        <p:nvSpPr>
          <p:cNvPr id="4" name="Content Placeholder 3">
            <a:extLst>
              <a:ext uri="{FF2B5EF4-FFF2-40B4-BE49-F238E27FC236}">
                <a16:creationId xmlns:a16="http://schemas.microsoft.com/office/drawing/2014/main" id="{572C49C6-F061-ACE4-09FF-91783740451B}"/>
              </a:ext>
            </a:extLst>
          </p:cNvPr>
          <p:cNvSpPr>
            <a:spLocks noGrp="1"/>
          </p:cNvSpPr>
          <p:nvPr>
            <p:ph sz="half" idx="13"/>
          </p:nvPr>
        </p:nvSpPr>
        <p:spPr>
          <a:xfrm>
            <a:off x="6274202" y="901757"/>
            <a:ext cx="5398686" cy="4785811"/>
          </a:xfrm>
        </p:spPr>
        <p:txBody>
          <a:bodyPr vert="horz" lIns="0" tIns="45720" rIns="91440" bIns="45720" rtlCol="0" anchor="t">
            <a:normAutofit/>
          </a:bodyPr>
          <a:lstStyle/>
          <a:p>
            <a:r>
              <a:rPr lang="en-US" dirty="0">
                <a:solidFill>
                  <a:srgbClr val="273239"/>
                </a:solidFill>
              </a:rPr>
              <a:t>3. If-</a:t>
            </a:r>
            <a:r>
              <a:rPr lang="en-US" dirty="0" err="1">
                <a:solidFill>
                  <a:srgbClr val="273239"/>
                </a:solidFill>
              </a:rPr>
              <a:t>elif</a:t>
            </a:r>
            <a:r>
              <a:rPr lang="en-US" dirty="0">
                <a:solidFill>
                  <a:srgbClr val="273239"/>
                </a:solidFill>
              </a:rPr>
              <a:t>-else Conditional Statements in Python</a:t>
            </a:r>
            <a:endParaRPr lang="en-US" dirty="0"/>
          </a:p>
          <a:p>
            <a:r>
              <a:rPr lang="en-US" sz="1400" dirty="0">
                <a:solidFill>
                  <a:srgbClr val="008200"/>
                </a:solidFill>
                <a:latin typeface="Tenorite"/>
              </a:rPr>
              <a:t># if-</a:t>
            </a:r>
            <a:r>
              <a:rPr lang="en-US" sz="1400" dirty="0" err="1">
                <a:solidFill>
                  <a:srgbClr val="008200"/>
                </a:solidFill>
                <a:latin typeface="Tenorite"/>
              </a:rPr>
              <a:t>elif</a:t>
            </a:r>
            <a:r>
              <a:rPr lang="en-US" sz="1400" dirty="0">
                <a:solidFill>
                  <a:srgbClr val="008200"/>
                </a:solidFill>
                <a:latin typeface="Tenorite"/>
              </a:rPr>
              <a:t> statement example </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rPr>
              <a:t>&gt;&gt; letter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"A"</a:t>
            </a:r>
          </a:p>
          <a:p>
            <a:r>
              <a:rPr lang="en-US" sz="1400" b="1" i="1" dirty="0">
                <a:solidFill>
                  <a:schemeClr val="accent2">
                    <a:lumMod val="75000"/>
                  </a:schemeClr>
                </a:solidFill>
                <a:latin typeface="Tenorite"/>
              </a:rPr>
              <a:t>&gt;&gt; if</a:t>
            </a:r>
            <a:r>
              <a:rPr lang="en-US" sz="1400" i="1" dirty="0">
                <a:solidFill>
                  <a:schemeClr val="accent2">
                    <a:lumMod val="75000"/>
                  </a:schemeClr>
                </a:solidFill>
                <a:latin typeface="Tenorite"/>
              </a:rPr>
              <a:t> letter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"B": </a:t>
            </a:r>
          </a:p>
          <a:p>
            <a:r>
              <a:rPr lang="en-US" sz="1400" i="1" dirty="0">
                <a:solidFill>
                  <a:schemeClr val="accent2">
                    <a:lumMod val="75000"/>
                  </a:schemeClr>
                </a:solidFill>
                <a:latin typeface="Tenorite"/>
              </a:rPr>
              <a:t>        print("letter is B") </a:t>
            </a:r>
          </a:p>
          <a:p>
            <a:r>
              <a:rPr lang="en-US" sz="1400" b="1" i="1" dirty="0">
                <a:solidFill>
                  <a:schemeClr val="accent2">
                    <a:lumMod val="75000"/>
                  </a:schemeClr>
                </a:solidFill>
                <a:latin typeface="Tenorite"/>
              </a:rPr>
              <a:t>&gt;&gt; </a:t>
            </a:r>
            <a:r>
              <a:rPr lang="en-US" sz="1400" b="1" i="1" dirty="0" err="1">
                <a:solidFill>
                  <a:schemeClr val="accent2">
                    <a:lumMod val="75000"/>
                  </a:schemeClr>
                </a:solidFill>
                <a:latin typeface="Tenorite"/>
              </a:rPr>
              <a:t>elif</a:t>
            </a:r>
            <a:r>
              <a:rPr lang="en-US" sz="1400" i="1" dirty="0">
                <a:solidFill>
                  <a:schemeClr val="accent2">
                    <a:lumMod val="75000"/>
                  </a:schemeClr>
                </a:solidFill>
                <a:latin typeface="Tenorite"/>
              </a:rPr>
              <a:t> letter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"C": </a:t>
            </a:r>
          </a:p>
          <a:p>
            <a:r>
              <a:rPr lang="en-US" sz="1400" i="1" dirty="0">
                <a:solidFill>
                  <a:schemeClr val="accent2">
                    <a:lumMod val="75000"/>
                  </a:schemeClr>
                </a:solidFill>
                <a:latin typeface="Tenorite"/>
              </a:rPr>
              <a:t>        print("letter is C") </a:t>
            </a:r>
          </a:p>
          <a:p>
            <a:r>
              <a:rPr lang="en-US" sz="1400" b="1" i="1" dirty="0">
                <a:solidFill>
                  <a:schemeClr val="accent2">
                    <a:lumMod val="75000"/>
                  </a:schemeClr>
                </a:solidFill>
                <a:latin typeface="Tenorite"/>
              </a:rPr>
              <a:t>&gt;&gt; </a:t>
            </a:r>
            <a:r>
              <a:rPr lang="en-US" sz="1400" b="1" i="1" dirty="0" err="1">
                <a:solidFill>
                  <a:schemeClr val="accent2">
                    <a:lumMod val="75000"/>
                  </a:schemeClr>
                </a:solidFill>
                <a:latin typeface="Tenorite"/>
              </a:rPr>
              <a:t>elif</a:t>
            </a:r>
            <a:r>
              <a:rPr lang="en-US" sz="1400" i="1" dirty="0">
                <a:solidFill>
                  <a:schemeClr val="accent2">
                    <a:lumMod val="75000"/>
                  </a:schemeClr>
                </a:solidFill>
                <a:latin typeface="Tenorite"/>
              </a:rPr>
              <a:t> letter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"A": </a:t>
            </a:r>
          </a:p>
          <a:p>
            <a:r>
              <a:rPr lang="en-US" sz="1400" i="1" dirty="0">
                <a:solidFill>
                  <a:schemeClr val="accent2">
                    <a:lumMod val="75000"/>
                  </a:schemeClr>
                </a:solidFill>
                <a:latin typeface="Tenorite"/>
              </a:rPr>
              <a:t>        print("letter is A") </a:t>
            </a:r>
          </a:p>
          <a:p>
            <a:r>
              <a:rPr lang="en-US" sz="1400" b="1" i="1" dirty="0">
                <a:solidFill>
                  <a:schemeClr val="accent2">
                    <a:lumMod val="75000"/>
                  </a:schemeClr>
                </a:solidFill>
                <a:latin typeface="Tenorite"/>
              </a:rPr>
              <a:t>&gt;&gt; else</a:t>
            </a:r>
            <a:r>
              <a:rPr lang="en-US" sz="1400" i="1" dirty="0">
                <a:solidFill>
                  <a:schemeClr val="accent2">
                    <a:lumMod val="75000"/>
                  </a:schemeClr>
                </a:solidFill>
                <a:latin typeface="Tenorite"/>
              </a:rPr>
              <a:t>: </a:t>
            </a:r>
          </a:p>
          <a:p>
            <a:r>
              <a:rPr lang="en-US" sz="1400" i="1" dirty="0">
                <a:solidFill>
                  <a:schemeClr val="accent2">
                    <a:lumMod val="75000"/>
                  </a:schemeClr>
                </a:solidFill>
                <a:latin typeface="Tenorite"/>
              </a:rPr>
              <a:t>        print("letter isn't A, B or C")</a:t>
            </a:r>
          </a:p>
        </p:txBody>
      </p:sp>
    </p:spTree>
    <p:extLst>
      <p:ext uri="{BB962C8B-B14F-4D97-AF65-F5344CB8AC3E}">
        <p14:creationId xmlns:p14="http://schemas.microsoft.com/office/powerpoint/2010/main" val="3628040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70DF-60C3-15D3-A0B5-31BCD62745EF}"/>
              </a:ext>
            </a:extLst>
          </p:cNvPr>
          <p:cNvSpPr>
            <a:spLocks noGrp="1"/>
          </p:cNvSpPr>
          <p:nvPr>
            <p:ph type="title"/>
          </p:nvPr>
        </p:nvSpPr>
        <p:spPr>
          <a:xfrm>
            <a:off x="568164" y="266699"/>
            <a:ext cx="11104724" cy="489720"/>
          </a:xfrm>
        </p:spPr>
        <p:txBody>
          <a:bodyPr>
            <a:normAutofit fontScale="90000"/>
          </a:bodyPr>
          <a:lstStyle/>
          <a:p>
            <a:r>
              <a:rPr lang="en-US" dirty="0"/>
              <a:t>Conditionals in Python</a:t>
            </a:r>
          </a:p>
        </p:txBody>
      </p:sp>
      <p:sp>
        <p:nvSpPr>
          <p:cNvPr id="3" name="Content Placeholder 2">
            <a:extLst>
              <a:ext uri="{FF2B5EF4-FFF2-40B4-BE49-F238E27FC236}">
                <a16:creationId xmlns:a16="http://schemas.microsoft.com/office/drawing/2014/main" id="{A20FC9B6-109E-315C-D451-D7106D5829E1}"/>
              </a:ext>
            </a:extLst>
          </p:cNvPr>
          <p:cNvSpPr>
            <a:spLocks noGrp="1"/>
          </p:cNvSpPr>
          <p:nvPr>
            <p:ph sz="half" idx="12"/>
          </p:nvPr>
        </p:nvSpPr>
        <p:spPr>
          <a:xfrm>
            <a:off x="568164" y="901757"/>
            <a:ext cx="5398686" cy="3286195"/>
          </a:xfrm>
        </p:spPr>
        <p:txBody>
          <a:bodyPr vert="horz" lIns="0" tIns="45720" rIns="91440" bIns="45720" rtlCol="0" anchor="t">
            <a:normAutofit/>
          </a:bodyPr>
          <a:lstStyle/>
          <a:p>
            <a:r>
              <a:rPr lang="en-US" dirty="0">
                <a:solidFill>
                  <a:srgbClr val="273239"/>
                </a:solidFill>
              </a:rPr>
              <a:t>4. </a:t>
            </a:r>
            <a:r>
              <a:rPr lang="en-US" u="sng" dirty="0">
                <a:hlinkClick r:id="rId2"/>
              </a:rPr>
              <a:t>Ternary Expression Conditional Statements in Python</a:t>
            </a:r>
            <a:endParaRPr lang="en-US" sz="1400" dirty="0">
              <a:solidFill>
                <a:srgbClr val="273239"/>
              </a:solidFill>
            </a:endParaRPr>
          </a:p>
          <a:p>
            <a:r>
              <a:rPr lang="en-US" sz="1400" b="1" dirty="0">
                <a:solidFill>
                  <a:srgbClr val="000000">
                    <a:alpha val="60000"/>
                  </a:srgbClr>
                </a:solidFill>
                <a:latin typeface="Tenorite"/>
              </a:rPr>
              <a:t>Syntax</a:t>
            </a:r>
            <a:r>
              <a:rPr lang="en-US" sz="1400" dirty="0">
                <a:solidFill>
                  <a:srgbClr val="000000">
                    <a:alpha val="60000"/>
                  </a:srgbClr>
                </a:solidFill>
                <a:latin typeface="Tenorite"/>
              </a:rPr>
              <a:t>: [</a:t>
            </a:r>
            <a:r>
              <a:rPr lang="en-US" sz="1400" dirty="0" err="1">
                <a:solidFill>
                  <a:srgbClr val="000000">
                    <a:alpha val="60000"/>
                  </a:srgbClr>
                </a:solidFill>
                <a:latin typeface="Tenorite"/>
              </a:rPr>
              <a:t>on_true</a:t>
            </a:r>
            <a:r>
              <a:rPr lang="en-US" sz="1400" dirty="0">
                <a:solidFill>
                  <a:srgbClr val="000000">
                    <a:alpha val="60000"/>
                  </a:srgbClr>
                </a:solidFill>
                <a:latin typeface="Tenorite"/>
              </a:rPr>
              <a:t>] if [expression] else [</a:t>
            </a:r>
            <a:r>
              <a:rPr lang="en-US" sz="1400" dirty="0" err="1">
                <a:solidFill>
                  <a:srgbClr val="000000">
                    <a:alpha val="60000"/>
                  </a:srgbClr>
                </a:solidFill>
                <a:latin typeface="Tenorite"/>
              </a:rPr>
              <a:t>on_false</a:t>
            </a:r>
            <a:r>
              <a:rPr lang="en-US" sz="1400" dirty="0">
                <a:solidFill>
                  <a:srgbClr val="000000">
                    <a:alpha val="60000"/>
                  </a:srgbClr>
                </a:solidFill>
                <a:latin typeface="Tenorite"/>
              </a:rPr>
              <a:t>]</a:t>
            </a:r>
            <a:br>
              <a:rPr lang="en-US" sz="1400" dirty="0">
                <a:latin typeface="Tenorite"/>
              </a:rPr>
            </a:br>
            <a:r>
              <a:rPr lang="en-US" sz="1400" dirty="0">
                <a:solidFill>
                  <a:srgbClr val="000000">
                    <a:alpha val="60000"/>
                  </a:srgbClr>
                </a:solidFill>
                <a:latin typeface="Tenorite"/>
              </a:rPr>
              <a:t>expression: </a:t>
            </a:r>
            <a:r>
              <a:rPr lang="en-US" sz="1400" dirty="0" err="1">
                <a:solidFill>
                  <a:srgbClr val="000000">
                    <a:alpha val="60000"/>
                  </a:srgbClr>
                </a:solidFill>
                <a:latin typeface="Tenorite"/>
              </a:rPr>
              <a:t>conditional_expression</a:t>
            </a:r>
            <a:r>
              <a:rPr lang="en-US" sz="1400" dirty="0">
                <a:solidFill>
                  <a:srgbClr val="000000">
                    <a:alpha val="60000"/>
                  </a:srgbClr>
                </a:solidFill>
                <a:latin typeface="Tenorite"/>
              </a:rPr>
              <a:t> | </a:t>
            </a:r>
            <a:r>
              <a:rPr lang="en-US" sz="1400" dirty="0" err="1">
                <a:solidFill>
                  <a:srgbClr val="000000">
                    <a:alpha val="60000"/>
                  </a:srgbClr>
                </a:solidFill>
                <a:latin typeface="Tenorite"/>
              </a:rPr>
              <a:t>lambda_expr</a:t>
            </a:r>
            <a:endParaRPr lang="en-US" sz="1400" dirty="0">
              <a:solidFill>
                <a:srgbClr val="000000">
                  <a:alpha val="60000"/>
                </a:srgbClr>
              </a:solidFill>
              <a:latin typeface="Tenorite"/>
            </a:endParaRPr>
          </a:p>
          <a:p>
            <a:r>
              <a:rPr lang="en-US" sz="1400" dirty="0">
                <a:solidFill>
                  <a:srgbClr val="008200"/>
                </a:solidFill>
                <a:latin typeface="Tenorite"/>
              </a:rPr>
              <a:t># Python program to demonstrate nested ternary operator </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rPr>
              <a:t>&gt;&gt; a, b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10, 20</a:t>
            </a:r>
          </a:p>
          <a:p>
            <a:r>
              <a:rPr lang="en-US" sz="1400" b="1" i="1" dirty="0">
                <a:solidFill>
                  <a:schemeClr val="accent2">
                    <a:lumMod val="75000"/>
                  </a:schemeClr>
                </a:solidFill>
                <a:latin typeface="Tenorite"/>
              </a:rPr>
              <a:t>&gt;&gt; print</a:t>
            </a:r>
            <a:r>
              <a:rPr lang="en-US" sz="1400" i="1" dirty="0">
                <a:solidFill>
                  <a:schemeClr val="accent2">
                    <a:lumMod val="75000"/>
                  </a:schemeClr>
                </a:solidFill>
                <a:latin typeface="Tenorite"/>
              </a:rPr>
              <a:t> ("Both a and b are equal" </a:t>
            </a:r>
            <a:r>
              <a:rPr lang="en-US" sz="1400" b="1" i="1" dirty="0">
                <a:solidFill>
                  <a:schemeClr val="accent2">
                    <a:lumMod val="75000"/>
                  </a:schemeClr>
                </a:solidFill>
                <a:latin typeface="Tenorite"/>
              </a:rPr>
              <a:t>if</a:t>
            </a:r>
            <a:r>
              <a:rPr lang="en-US" sz="1400" i="1" dirty="0">
                <a:solidFill>
                  <a:schemeClr val="accent2">
                    <a:lumMod val="75000"/>
                  </a:schemeClr>
                </a:solidFill>
                <a:latin typeface="Tenorite"/>
              </a:rPr>
              <a:t> a </a:t>
            </a:r>
            <a:r>
              <a:rPr lang="en-US" sz="1400" b="1" i="1" dirty="0">
                <a:solidFill>
                  <a:schemeClr val="accent2">
                    <a:lumMod val="75000"/>
                  </a:schemeClr>
                </a:solidFill>
                <a:latin typeface="Tenorite"/>
              </a:rPr>
              <a:t>==</a:t>
            </a:r>
            <a:r>
              <a:rPr lang="en-US" sz="1400" i="1" dirty="0">
                <a:solidFill>
                  <a:schemeClr val="accent2">
                    <a:lumMod val="75000"/>
                  </a:schemeClr>
                </a:solidFill>
                <a:latin typeface="Tenorite"/>
              </a:rPr>
              <a:t> b </a:t>
            </a:r>
            <a:r>
              <a:rPr lang="en-US" sz="1400" b="1" i="1" dirty="0">
                <a:solidFill>
                  <a:schemeClr val="accent2">
                    <a:lumMod val="75000"/>
                  </a:schemeClr>
                </a:solidFill>
                <a:latin typeface="Tenorite"/>
              </a:rPr>
              <a:t>else</a:t>
            </a:r>
            <a:r>
              <a:rPr lang="en-US" sz="1400" i="1" dirty="0">
                <a:solidFill>
                  <a:schemeClr val="accent2">
                    <a:lumMod val="75000"/>
                  </a:schemeClr>
                </a:solidFill>
                <a:latin typeface="Tenorite"/>
              </a:rPr>
              <a:t> "a is greater than b“ </a:t>
            </a:r>
            <a:r>
              <a:rPr lang="en-US" sz="1400" b="1" i="1" dirty="0">
                <a:solidFill>
                  <a:schemeClr val="accent2">
                    <a:lumMod val="75000"/>
                  </a:schemeClr>
                </a:solidFill>
                <a:latin typeface="Tenorite"/>
              </a:rPr>
              <a:t>if</a:t>
            </a:r>
            <a:r>
              <a:rPr lang="en-US" sz="1400" i="1" dirty="0">
                <a:solidFill>
                  <a:schemeClr val="accent2">
                    <a:lumMod val="75000"/>
                  </a:schemeClr>
                </a:solidFill>
                <a:latin typeface="Tenorite"/>
              </a:rPr>
              <a:t> a &gt; b </a:t>
            </a:r>
            <a:r>
              <a:rPr lang="en-US" sz="1400" b="1" i="1" dirty="0">
                <a:solidFill>
                  <a:schemeClr val="accent2">
                    <a:lumMod val="75000"/>
                  </a:schemeClr>
                </a:solidFill>
                <a:latin typeface="Tenorite"/>
              </a:rPr>
              <a:t>else</a:t>
            </a:r>
            <a:r>
              <a:rPr lang="en-US" sz="1400" i="1" dirty="0">
                <a:solidFill>
                  <a:schemeClr val="accent2">
                    <a:lumMod val="75000"/>
                  </a:schemeClr>
                </a:solidFill>
                <a:latin typeface="Tenorite"/>
              </a:rPr>
              <a:t> "b is greater than a")</a:t>
            </a:r>
          </a:p>
          <a:p>
            <a:endParaRPr lang="en-US" sz="1200" dirty="0">
              <a:solidFill>
                <a:srgbClr val="000000">
                  <a:alpha val="60000"/>
                </a:srgbClr>
              </a:solidFill>
              <a:latin typeface="Consolas"/>
            </a:endParaRPr>
          </a:p>
          <a:p>
            <a:endParaRPr lang="en-US" sz="1400" dirty="0">
              <a:solidFill>
                <a:srgbClr val="273239"/>
              </a:solidFill>
            </a:endParaRPr>
          </a:p>
        </p:txBody>
      </p:sp>
      <p:sp>
        <p:nvSpPr>
          <p:cNvPr id="4" name="Content Placeholder 3">
            <a:extLst>
              <a:ext uri="{FF2B5EF4-FFF2-40B4-BE49-F238E27FC236}">
                <a16:creationId xmlns:a16="http://schemas.microsoft.com/office/drawing/2014/main" id="{572C49C6-F061-ACE4-09FF-91783740451B}"/>
              </a:ext>
            </a:extLst>
          </p:cNvPr>
          <p:cNvSpPr>
            <a:spLocks noGrp="1"/>
          </p:cNvSpPr>
          <p:nvPr>
            <p:ph sz="half" idx="13"/>
          </p:nvPr>
        </p:nvSpPr>
        <p:spPr>
          <a:xfrm>
            <a:off x="6274202" y="901757"/>
            <a:ext cx="5398686" cy="5327593"/>
          </a:xfrm>
        </p:spPr>
        <p:txBody>
          <a:bodyPr vert="horz" lIns="0" tIns="45720" rIns="91440" bIns="45720" rtlCol="0" anchor="t">
            <a:normAutofit/>
          </a:bodyPr>
          <a:lstStyle/>
          <a:p>
            <a:r>
              <a:rPr lang="en-US" dirty="0">
                <a:solidFill>
                  <a:srgbClr val="273239"/>
                </a:solidFill>
                <a:latin typeface="Tenorite"/>
              </a:rPr>
              <a:t>Best Practices for Using Conditional Statements</a:t>
            </a:r>
            <a:endParaRPr lang="en-US"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Keep conditions simple and expressive for better readability.</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Avoid deeply nested conditional blocks; refactor complex logic into smaller, more manageable functions.</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Comment on complex conditions to clarify their purpose.</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Prefer the ternary operator for simple conditional assignments.</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Advanced Techniques:</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Using short-circuit evaluation for efficiency in complex conditions.</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Leveraging the </a:t>
            </a:r>
            <a:r>
              <a:rPr lang="en-US" sz="1400" u="sng" dirty="0">
                <a:solidFill>
                  <a:srgbClr val="273239"/>
                </a:solidFill>
                <a:latin typeface="Tenorite"/>
                <a:ea typeface="+mn-lt"/>
                <a:cs typeface="+mn-lt"/>
                <a:hlinkClick r:id="rId3"/>
              </a:rPr>
              <a:t>any()</a:t>
            </a:r>
            <a:r>
              <a:rPr lang="en-US" sz="1400" dirty="0">
                <a:solidFill>
                  <a:srgbClr val="273239"/>
                </a:solidFill>
                <a:latin typeface="Tenorite"/>
                <a:ea typeface="+mn-lt"/>
                <a:cs typeface="+mn-lt"/>
              </a:rPr>
              <a:t> and </a:t>
            </a:r>
            <a:r>
              <a:rPr lang="en-US" sz="1400" u="sng" dirty="0">
                <a:solidFill>
                  <a:srgbClr val="273239"/>
                </a:solidFill>
                <a:latin typeface="Tenorite"/>
                <a:ea typeface="+mn-lt"/>
                <a:cs typeface="+mn-lt"/>
                <a:hlinkClick r:id="rId4"/>
              </a:rPr>
              <a:t>all()</a:t>
            </a:r>
            <a:r>
              <a:rPr lang="en-US" sz="1400" dirty="0">
                <a:solidFill>
                  <a:srgbClr val="273239"/>
                </a:solidFill>
                <a:latin typeface="Tenorite"/>
                <a:ea typeface="+mn-lt"/>
                <a:cs typeface="+mn-lt"/>
              </a:rPr>
              <a:t> functions with conditions applied to </a:t>
            </a:r>
            <a:r>
              <a:rPr lang="en-US" sz="1400" dirty="0" err="1">
                <a:solidFill>
                  <a:srgbClr val="273239"/>
                </a:solidFill>
                <a:latin typeface="Tenorite"/>
                <a:ea typeface="+mn-lt"/>
                <a:cs typeface="+mn-lt"/>
              </a:rPr>
              <a:t>iterables</a:t>
            </a:r>
            <a:r>
              <a:rPr lang="en-US" sz="1400" dirty="0">
                <a:solidFill>
                  <a:srgbClr val="273239"/>
                </a:solidFill>
                <a:latin typeface="Tenorite"/>
                <a:ea typeface="+mn-lt"/>
                <a:cs typeface="+mn-lt"/>
              </a:rPr>
              <a:t>.</a:t>
            </a:r>
            <a:endParaRPr lang="en-US" sz="1400" dirty="0">
              <a:solidFill>
                <a:srgbClr val="000000">
                  <a:alpha val="60000"/>
                </a:srgbClr>
              </a:solidFill>
              <a:latin typeface="Tenorite"/>
            </a:endParaRPr>
          </a:p>
          <a:p>
            <a:pPr marL="285750" indent="-285750">
              <a:buFont typeface="Arial"/>
              <a:buChar char="•"/>
            </a:pPr>
            <a:r>
              <a:rPr lang="en-US" sz="1400" dirty="0">
                <a:solidFill>
                  <a:srgbClr val="273239"/>
                </a:solidFill>
                <a:latin typeface="Tenorite"/>
                <a:ea typeface="+mn-lt"/>
                <a:cs typeface="+mn-lt"/>
              </a:rPr>
              <a:t>Employing conditional expressions within list comprehensions and generator expressions.</a:t>
            </a:r>
            <a:endParaRPr lang="en-US" sz="1400" dirty="0">
              <a:solidFill>
                <a:srgbClr val="000000">
                  <a:alpha val="60000"/>
                </a:srgbClr>
              </a:solidFill>
              <a:latin typeface="Tenorite"/>
            </a:endParaRPr>
          </a:p>
          <a:p>
            <a:endParaRPr lang="en-US" sz="1400" dirty="0">
              <a:solidFill>
                <a:srgbClr val="273239"/>
              </a:solidFill>
              <a:latin typeface="Tenorite"/>
            </a:endParaRPr>
          </a:p>
        </p:txBody>
      </p:sp>
    </p:spTree>
    <p:extLst>
      <p:ext uri="{BB962C8B-B14F-4D97-AF65-F5344CB8AC3E}">
        <p14:creationId xmlns:p14="http://schemas.microsoft.com/office/powerpoint/2010/main" val="452370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D901-72F4-084C-1692-B214E3F06F4B}"/>
              </a:ext>
            </a:extLst>
          </p:cNvPr>
          <p:cNvSpPr>
            <a:spLocks noGrp="1"/>
          </p:cNvSpPr>
          <p:nvPr>
            <p:ph type="title"/>
          </p:nvPr>
        </p:nvSpPr>
        <p:spPr>
          <a:xfrm>
            <a:off x="568164" y="400049"/>
            <a:ext cx="11104724" cy="594495"/>
          </a:xfrm>
        </p:spPr>
        <p:txBody>
          <a:bodyPr>
            <a:normAutofit fontScale="90000"/>
          </a:bodyPr>
          <a:lstStyle/>
          <a:p>
            <a:r>
              <a:rPr lang="en-US" dirty="0"/>
              <a:t>Loops in Python</a:t>
            </a:r>
          </a:p>
        </p:txBody>
      </p:sp>
      <p:sp>
        <p:nvSpPr>
          <p:cNvPr id="3" name="Content Placeholder 2">
            <a:extLst>
              <a:ext uri="{FF2B5EF4-FFF2-40B4-BE49-F238E27FC236}">
                <a16:creationId xmlns:a16="http://schemas.microsoft.com/office/drawing/2014/main" id="{7845689E-8E3B-76DF-E162-3AE064894E9D}"/>
              </a:ext>
            </a:extLst>
          </p:cNvPr>
          <p:cNvSpPr>
            <a:spLocks noGrp="1"/>
          </p:cNvSpPr>
          <p:nvPr>
            <p:ph sz="half" idx="12"/>
          </p:nvPr>
        </p:nvSpPr>
        <p:spPr>
          <a:xfrm>
            <a:off x="568164" y="1330382"/>
            <a:ext cx="5398686" cy="4898968"/>
          </a:xfrm>
        </p:spPr>
        <p:txBody>
          <a:bodyPr vert="horz" lIns="0" tIns="45720" rIns="91440" bIns="45720" rtlCol="0" anchor="t">
            <a:normAutofit/>
          </a:bodyPr>
          <a:lstStyle/>
          <a:p>
            <a:r>
              <a:rPr lang="en-US" b="1" dirty="0">
                <a:solidFill>
                  <a:srgbClr val="273239"/>
                </a:solidFill>
              </a:rPr>
              <a:t>While Loop in Python</a:t>
            </a:r>
          </a:p>
          <a:p>
            <a:pPr algn="just"/>
            <a:r>
              <a:rPr lang="en-US" sz="1400" dirty="0">
                <a:solidFill>
                  <a:srgbClr val="273239"/>
                </a:solidFill>
                <a:latin typeface="Tenorite"/>
                <a:ea typeface="+mn-lt"/>
                <a:cs typeface="+mn-lt"/>
              </a:rPr>
              <a:t>In </a:t>
            </a:r>
            <a:r>
              <a:rPr lang="en-US" sz="1400" u="sng" dirty="0">
                <a:latin typeface="Tenorite"/>
                <a:ea typeface="+mn-lt"/>
                <a:cs typeface="+mn-lt"/>
                <a:hlinkClick r:id="rId2"/>
              </a:rPr>
              <a:t>Python</a:t>
            </a:r>
            <a:r>
              <a:rPr lang="en-US" sz="1400" dirty="0">
                <a:solidFill>
                  <a:srgbClr val="273239"/>
                </a:solidFill>
                <a:latin typeface="Tenorite"/>
                <a:ea typeface="+mn-lt"/>
                <a:cs typeface="+mn-lt"/>
              </a:rPr>
              <a:t>, a </a:t>
            </a:r>
            <a:r>
              <a:rPr lang="en-US" sz="1400" u="sng" dirty="0">
                <a:latin typeface="Tenorite"/>
                <a:ea typeface="+mn-lt"/>
                <a:cs typeface="+mn-lt"/>
                <a:hlinkClick r:id="rId3"/>
              </a:rPr>
              <a:t>while loop</a:t>
            </a:r>
            <a:r>
              <a:rPr lang="en-US" sz="1400" dirty="0">
                <a:solidFill>
                  <a:srgbClr val="273239"/>
                </a:solidFill>
                <a:latin typeface="Tenorite"/>
                <a:ea typeface="+mn-lt"/>
                <a:cs typeface="+mn-lt"/>
              </a:rPr>
              <a:t> is used to execute a block of statements repeatedly until a given condition is satisfied. When the condition becomes false, the line immediately after the loop in the program is executed.</a:t>
            </a:r>
            <a:endParaRPr lang="en-US" sz="1400" dirty="0">
              <a:solidFill>
                <a:srgbClr val="000000">
                  <a:alpha val="60000"/>
                </a:srgbClr>
              </a:solidFill>
              <a:latin typeface="Tenorite"/>
            </a:endParaRPr>
          </a:p>
          <a:p>
            <a:r>
              <a:rPr lang="en-US" sz="1400" dirty="0">
                <a:solidFill>
                  <a:srgbClr val="273239"/>
                </a:solidFill>
                <a:latin typeface="Tenorite"/>
              </a:rPr>
              <a:t>Python While Loop Syntax:</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rPr>
              <a:t>&gt;&gt; while expression: #condition</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statement(s)</a:t>
            </a:r>
          </a:p>
          <a:p>
            <a:endParaRPr lang="en-US" sz="1400" i="1" dirty="0">
              <a:solidFill>
                <a:schemeClr val="accent2">
                  <a:lumMod val="75000"/>
                </a:schemeClr>
              </a:solidFill>
              <a:latin typeface="Tenorite"/>
            </a:endParaRPr>
          </a:p>
          <a:p>
            <a:r>
              <a:rPr lang="en-US" sz="1400" i="1" dirty="0">
                <a:solidFill>
                  <a:schemeClr val="accent2">
                    <a:lumMod val="75000"/>
                  </a:schemeClr>
                </a:solidFill>
                <a:latin typeface="Tenorite"/>
              </a:rPr>
              <a:t>Syntax of While Loop with else statement:</a:t>
            </a:r>
          </a:p>
          <a:p>
            <a:r>
              <a:rPr lang="en-US" sz="1400" i="1" dirty="0">
                <a:solidFill>
                  <a:schemeClr val="accent2">
                    <a:lumMod val="75000"/>
                  </a:schemeClr>
                </a:solidFill>
                <a:latin typeface="Tenorite"/>
              </a:rPr>
              <a:t>&gt;&gt; while condition:</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 these statements</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&gt;&gt; else:</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 these statements</a:t>
            </a:r>
          </a:p>
        </p:txBody>
      </p:sp>
      <p:sp>
        <p:nvSpPr>
          <p:cNvPr id="4" name="Content Placeholder 3">
            <a:extLst>
              <a:ext uri="{FF2B5EF4-FFF2-40B4-BE49-F238E27FC236}">
                <a16:creationId xmlns:a16="http://schemas.microsoft.com/office/drawing/2014/main" id="{FFB9A913-020D-0BF5-4855-87FAA6EC3EB1}"/>
              </a:ext>
            </a:extLst>
          </p:cNvPr>
          <p:cNvSpPr>
            <a:spLocks noGrp="1"/>
          </p:cNvSpPr>
          <p:nvPr>
            <p:ph sz="half" idx="13"/>
          </p:nvPr>
        </p:nvSpPr>
        <p:spPr>
          <a:xfrm>
            <a:off x="6274202" y="1330382"/>
            <a:ext cx="5398686" cy="4898968"/>
          </a:xfrm>
        </p:spPr>
        <p:txBody>
          <a:bodyPr vert="horz" lIns="0" tIns="45720" rIns="91440" bIns="45720" rtlCol="0" anchor="t">
            <a:normAutofit/>
          </a:bodyPr>
          <a:lstStyle/>
          <a:p>
            <a:r>
              <a:rPr lang="en-US" b="1" dirty="0">
                <a:solidFill>
                  <a:srgbClr val="273239"/>
                </a:solidFill>
              </a:rPr>
              <a:t>For Loop in Python</a:t>
            </a:r>
          </a:p>
          <a:p>
            <a:pPr algn="just"/>
            <a:r>
              <a:rPr lang="en-US" sz="1400" u="sng" dirty="0">
                <a:latin typeface="Tenorite"/>
                <a:ea typeface="+mn-lt"/>
                <a:cs typeface="+mn-lt"/>
                <a:hlinkClick r:id="rId4"/>
              </a:rPr>
              <a:t>For loops</a:t>
            </a:r>
            <a:r>
              <a:rPr lang="en-US" sz="1400" dirty="0">
                <a:solidFill>
                  <a:srgbClr val="273239"/>
                </a:solidFill>
                <a:latin typeface="Tenorite"/>
                <a:ea typeface="+mn-lt"/>
                <a:cs typeface="+mn-lt"/>
              </a:rPr>
              <a:t> are used for sequential traversal. For example: traversing a </a:t>
            </a:r>
            <a:r>
              <a:rPr lang="en-US" sz="1400" u="sng" dirty="0">
                <a:latin typeface="Tenorite"/>
                <a:ea typeface="+mn-lt"/>
                <a:cs typeface="+mn-lt"/>
                <a:hlinkClick r:id="rId5"/>
              </a:rPr>
              <a:t>list </a:t>
            </a:r>
            <a:r>
              <a:rPr lang="en-US" sz="1400" dirty="0">
                <a:solidFill>
                  <a:srgbClr val="273239"/>
                </a:solidFill>
                <a:latin typeface="Tenorite"/>
                <a:ea typeface="+mn-lt"/>
                <a:cs typeface="+mn-lt"/>
              </a:rPr>
              <a:t>or </a:t>
            </a:r>
            <a:r>
              <a:rPr lang="en-US" sz="1400" u="sng" dirty="0">
                <a:latin typeface="Tenorite"/>
                <a:ea typeface="+mn-lt"/>
                <a:cs typeface="+mn-lt"/>
                <a:hlinkClick r:id="rId6"/>
              </a:rPr>
              <a:t>string</a:t>
            </a:r>
            <a:r>
              <a:rPr lang="en-US" sz="1400" dirty="0">
                <a:solidFill>
                  <a:srgbClr val="273239"/>
                </a:solidFill>
                <a:latin typeface="Tenorite"/>
                <a:ea typeface="+mn-lt"/>
                <a:cs typeface="+mn-lt"/>
              </a:rPr>
              <a:t> or </a:t>
            </a:r>
            <a:r>
              <a:rPr lang="en-US" sz="1400" u="sng" dirty="0">
                <a:latin typeface="Tenorite"/>
                <a:ea typeface="+mn-lt"/>
                <a:cs typeface="+mn-lt"/>
                <a:hlinkClick r:id="rId7"/>
              </a:rPr>
              <a:t>array </a:t>
            </a:r>
            <a:r>
              <a:rPr lang="en-US" sz="1400" dirty="0">
                <a:solidFill>
                  <a:srgbClr val="273239"/>
                </a:solidFill>
                <a:latin typeface="Tenorite"/>
                <a:ea typeface="+mn-lt"/>
                <a:cs typeface="+mn-lt"/>
              </a:rPr>
              <a:t>etc. In Python, there is “for in” loop which is similar to </a:t>
            </a:r>
            <a:r>
              <a:rPr lang="en-US" sz="1400" u="sng" dirty="0">
                <a:latin typeface="Tenorite"/>
                <a:ea typeface="+mn-lt"/>
                <a:cs typeface="+mn-lt"/>
                <a:hlinkClick r:id="rId8"/>
              </a:rPr>
              <a:t>foreach</a:t>
            </a:r>
            <a:r>
              <a:rPr lang="en-US" sz="1400" dirty="0">
                <a:solidFill>
                  <a:srgbClr val="273239"/>
                </a:solidFill>
                <a:latin typeface="Tenorite"/>
                <a:ea typeface="+mn-lt"/>
                <a:cs typeface="+mn-lt"/>
              </a:rPr>
              <a:t> loop in other languages.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For Loop Syntax:</a:t>
            </a:r>
            <a:endParaRPr lang="en-US" sz="1400" dirty="0">
              <a:solidFill>
                <a:srgbClr val="000000">
                  <a:alpha val="60000"/>
                </a:srgbClr>
              </a:solidFill>
              <a:latin typeface="Tenorite"/>
            </a:endParaRPr>
          </a:p>
          <a:p>
            <a:r>
              <a:rPr lang="en-US" sz="1400" b="1" i="1" dirty="0">
                <a:solidFill>
                  <a:schemeClr val="accent2">
                    <a:lumMod val="75000"/>
                  </a:schemeClr>
                </a:solidFill>
                <a:latin typeface="Tenorite"/>
              </a:rPr>
              <a:t>&gt;&gt; for </a:t>
            </a:r>
            <a:r>
              <a:rPr lang="en-US" sz="1400" b="1" i="1" dirty="0" err="1">
                <a:solidFill>
                  <a:schemeClr val="accent2">
                    <a:lumMod val="75000"/>
                  </a:schemeClr>
                </a:solidFill>
                <a:latin typeface="Tenorite"/>
              </a:rPr>
              <a:t>iterator_var</a:t>
            </a:r>
            <a:r>
              <a:rPr lang="en-US" sz="1400" b="1" i="1" dirty="0">
                <a:solidFill>
                  <a:schemeClr val="accent2">
                    <a:lumMod val="75000"/>
                  </a:schemeClr>
                </a:solidFill>
                <a:latin typeface="Tenorite"/>
              </a:rPr>
              <a:t> in sequence:</a:t>
            </a:r>
            <a:br>
              <a:rPr lang="en-US" sz="1400" b="1" i="1" dirty="0">
                <a:solidFill>
                  <a:schemeClr val="accent2">
                    <a:lumMod val="75000"/>
                  </a:schemeClr>
                </a:solidFill>
                <a:latin typeface="Tenorite"/>
              </a:rPr>
            </a:br>
            <a:r>
              <a:rPr lang="en-US" sz="1400" b="1" i="1" dirty="0">
                <a:solidFill>
                  <a:schemeClr val="accent2">
                    <a:lumMod val="75000"/>
                  </a:schemeClr>
                </a:solidFill>
                <a:latin typeface="Tenorite"/>
              </a:rPr>
              <a:t>        statements(s)</a:t>
            </a:r>
            <a:endParaRPr lang="en-US" sz="1400" i="1" dirty="0">
              <a:solidFill>
                <a:schemeClr val="accent2">
                  <a:lumMod val="75000"/>
                </a:schemeClr>
              </a:solidFill>
              <a:latin typeface="Tenorite"/>
            </a:endParaRPr>
          </a:p>
          <a:p>
            <a:r>
              <a:rPr lang="en-US" sz="1400" i="1" dirty="0">
                <a:solidFill>
                  <a:schemeClr val="accent2">
                    <a:lumMod val="75000"/>
                  </a:schemeClr>
                </a:solidFill>
                <a:latin typeface="Tenorite"/>
              </a:rPr>
              <a:t>Using else Statement with for Loop in Python</a:t>
            </a:r>
          </a:p>
          <a:p>
            <a:r>
              <a:rPr lang="en-US" sz="1400" b="1" i="1" dirty="0">
                <a:solidFill>
                  <a:schemeClr val="accent2">
                    <a:lumMod val="75000"/>
                  </a:schemeClr>
                </a:solidFill>
                <a:latin typeface="Tenorite"/>
              </a:rPr>
              <a:t>&gt;&gt; for </a:t>
            </a:r>
            <a:r>
              <a:rPr lang="en-US" sz="1400" b="1" i="1" dirty="0" err="1">
                <a:solidFill>
                  <a:schemeClr val="accent2">
                    <a:lumMod val="75000"/>
                  </a:schemeClr>
                </a:solidFill>
                <a:latin typeface="Tenorite"/>
              </a:rPr>
              <a:t>iterator_var</a:t>
            </a:r>
            <a:r>
              <a:rPr lang="en-US" sz="1400" b="1" i="1" dirty="0">
                <a:solidFill>
                  <a:schemeClr val="accent2">
                    <a:lumMod val="75000"/>
                  </a:schemeClr>
                </a:solidFill>
                <a:latin typeface="Tenorite"/>
              </a:rPr>
              <a:t> in sequence:</a:t>
            </a:r>
            <a:br>
              <a:rPr lang="en-US" sz="1400" b="1" i="1" dirty="0">
                <a:solidFill>
                  <a:schemeClr val="accent2">
                    <a:lumMod val="75000"/>
                  </a:schemeClr>
                </a:solidFill>
                <a:latin typeface="Tenorite"/>
              </a:rPr>
            </a:br>
            <a:r>
              <a:rPr lang="en-US" sz="1400" b="1" i="1" dirty="0">
                <a:solidFill>
                  <a:schemeClr val="accent2">
                    <a:lumMod val="75000"/>
                  </a:schemeClr>
                </a:solidFill>
                <a:latin typeface="Tenorite"/>
              </a:rPr>
              <a:t>         statements(s)</a:t>
            </a:r>
          </a:p>
          <a:p>
            <a:r>
              <a:rPr lang="en-US" sz="1400" i="1" dirty="0">
                <a:solidFill>
                  <a:schemeClr val="accent2">
                    <a:lumMod val="75000"/>
                  </a:schemeClr>
                </a:solidFill>
                <a:latin typeface="Tenorite"/>
              </a:rPr>
              <a:t>&gt;&gt; else:</a:t>
            </a:r>
            <a:br>
              <a:rPr lang="en-US" sz="1400" i="1" dirty="0">
                <a:solidFill>
                  <a:schemeClr val="accent2">
                    <a:lumMod val="75000"/>
                  </a:schemeClr>
                </a:solidFill>
                <a:latin typeface="Tenorite"/>
              </a:rPr>
            </a:br>
            <a:r>
              <a:rPr lang="en-US" sz="1400" i="1" dirty="0">
                <a:solidFill>
                  <a:schemeClr val="accent2">
                    <a:lumMod val="75000"/>
                  </a:schemeClr>
                </a:solidFill>
                <a:latin typeface="Tenorite"/>
              </a:rPr>
              <a:t>         # execute these statements</a:t>
            </a:r>
          </a:p>
          <a:p>
            <a:endParaRPr lang="en-US" sz="1400" dirty="0">
              <a:solidFill>
                <a:srgbClr val="000000">
                  <a:alpha val="60000"/>
                </a:srgbClr>
              </a:solidFill>
              <a:latin typeface="Tenorite"/>
            </a:endParaRPr>
          </a:p>
        </p:txBody>
      </p:sp>
    </p:spTree>
    <p:extLst>
      <p:ext uri="{BB962C8B-B14F-4D97-AF65-F5344CB8AC3E}">
        <p14:creationId xmlns:p14="http://schemas.microsoft.com/office/powerpoint/2010/main" val="505917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a:xfrm>
            <a:off x="568163" y="209549"/>
            <a:ext cx="8647721" cy="708795"/>
          </a:xfrm>
        </p:spPr>
        <p:txBody>
          <a:bodyPr>
            <a:normAutofit/>
          </a:bodyPr>
          <a:lstStyle/>
          <a:p>
            <a:r>
              <a:rPr lang="en-US"/>
              <a:t>Python</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a:xfrm>
            <a:off x="265176" y="918344"/>
            <a:ext cx="5612505" cy="5622868"/>
          </a:xfrm>
        </p:spPr>
        <p:txBody>
          <a:bodyPr vert="horz" lIns="0" tIns="45720" rIns="91440" bIns="45720" rtlCol="0" anchor="t">
            <a:noAutofit/>
          </a:bodyPr>
          <a:lstStyle/>
          <a:p>
            <a:pPr>
              <a:lnSpc>
                <a:spcPct val="100000"/>
              </a:lnSpc>
            </a:pPr>
            <a:r>
              <a:rPr lang="en-US" sz="1400" b="1" dirty="0">
                <a:solidFill>
                  <a:srgbClr val="000000"/>
                </a:solidFill>
                <a:latin typeface="Tenorite"/>
                <a:cs typeface="Segoe UI"/>
              </a:rPr>
              <a:t>What is Python?</a:t>
            </a:r>
            <a:endParaRPr lang="en-US" sz="1400" dirty="0">
              <a:solidFill>
                <a:srgbClr val="000000"/>
              </a:solidFill>
              <a:latin typeface="Tenorite"/>
              <a:cs typeface="Segoe UI"/>
            </a:endParaRPr>
          </a:p>
          <a:p>
            <a:pPr>
              <a:lnSpc>
                <a:spcPct val="100000"/>
              </a:lnSpc>
            </a:pPr>
            <a:r>
              <a:rPr lang="en-US" sz="1400" dirty="0">
                <a:solidFill>
                  <a:srgbClr val="000000"/>
                </a:solidFill>
                <a:latin typeface="Tenorite"/>
                <a:ea typeface="Verdana"/>
              </a:rPr>
              <a:t>Python is a popular programming language. It was created by Guido van Rossum and released in 1991.</a:t>
            </a:r>
          </a:p>
          <a:p>
            <a:pPr marL="0" indent="0">
              <a:lnSpc>
                <a:spcPct val="100000"/>
              </a:lnSpc>
              <a:buNone/>
            </a:pPr>
            <a:r>
              <a:rPr lang="en-US" sz="1400" dirty="0">
                <a:solidFill>
                  <a:srgbClr val="000000"/>
                </a:solidFill>
                <a:latin typeface="Tenorite"/>
                <a:ea typeface="Verdana"/>
              </a:rPr>
              <a:t>It is used for:</a:t>
            </a:r>
          </a:p>
          <a:p>
            <a:pPr>
              <a:lnSpc>
                <a:spcPct val="100000"/>
              </a:lnSpc>
              <a:buFont typeface="Arial,Sans-Serif" panose="020B0604020202020204" pitchFamily="34" charset="0"/>
            </a:pPr>
            <a:r>
              <a:rPr lang="en-US" sz="1400" dirty="0">
                <a:solidFill>
                  <a:srgbClr val="000000"/>
                </a:solidFill>
                <a:latin typeface="Tenorite"/>
                <a:ea typeface="Verdana"/>
              </a:rPr>
              <a:t>web development (server-side),</a:t>
            </a:r>
          </a:p>
          <a:p>
            <a:pPr>
              <a:lnSpc>
                <a:spcPct val="100000"/>
              </a:lnSpc>
              <a:buFont typeface="Arial,Sans-Serif" panose="020B0604020202020204" pitchFamily="34" charset="0"/>
            </a:pPr>
            <a:r>
              <a:rPr lang="en-US" sz="1400" dirty="0">
                <a:solidFill>
                  <a:srgbClr val="000000"/>
                </a:solidFill>
                <a:latin typeface="Tenorite"/>
                <a:ea typeface="Verdana"/>
              </a:rPr>
              <a:t>software development,</a:t>
            </a:r>
          </a:p>
          <a:p>
            <a:pPr>
              <a:lnSpc>
                <a:spcPct val="100000"/>
              </a:lnSpc>
              <a:buFont typeface="Arial,Sans-Serif" panose="020B0604020202020204" pitchFamily="34" charset="0"/>
            </a:pPr>
            <a:r>
              <a:rPr lang="en-US" sz="1400" dirty="0">
                <a:solidFill>
                  <a:srgbClr val="000000"/>
                </a:solidFill>
                <a:latin typeface="Tenorite"/>
                <a:ea typeface="Verdana"/>
              </a:rPr>
              <a:t>mathematics,</a:t>
            </a:r>
          </a:p>
          <a:p>
            <a:pPr>
              <a:lnSpc>
                <a:spcPct val="100000"/>
              </a:lnSpc>
              <a:buFont typeface="Arial,Sans-Serif" panose="020B0604020202020204" pitchFamily="34" charset="0"/>
            </a:pPr>
            <a:r>
              <a:rPr lang="en-US" sz="1400" dirty="0">
                <a:solidFill>
                  <a:srgbClr val="000000"/>
                </a:solidFill>
                <a:latin typeface="Tenorite"/>
                <a:ea typeface="Verdana"/>
              </a:rPr>
              <a:t>system scripting,</a:t>
            </a:r>
          </a:p>
          <a:p>
            <a:pPr>
              <a:lnSpc>
                <a:spcPct val="100000"/>
              </a:lnSpc>
              <a:buFont typeface="Arial,Sans-Serif" panose="020B0604020202020204" pitchFamily="34" charset="0"/>
            </a:pPr>
            <a:r>
              <a:rPr lang="en-US" sz="1400" dirty="0">
                <a:solidFill>
                  <a:srgbClr val="000000"/>
                </a:solidFill>
                <a:latin typeface="Tenorite"/>
                <a:ea typeface="Verdana"/>
                <a:cs typeface="Segoe UI"/>
              </a:rPr>
              <a:t>Data Analysis &amp; Machine Learning</a:t>
            </a:r>
          </a:p>
          <a:p>
            <a:pPr>
              <a:lnSpc>
                <a:spcPct val="100000"/>
              </a:lnSpc>
              <a:buFont typeface="Arial,Sans-Serif" panose="020B0604020202020204" pitchFamily="34" charset="0"/>
            </a:pPr>
            <a:endParaRPr lang="en-US" sz="1400" dirty="0">
              <a:solidFill>
                <a:srgbClr val="000000"/>
              </a:solidFill>
              <a:latin typeface="Tenorite"/>
              <a:ea typeface="Verdana"/>
              <a:cs typeface="Segoe UI"/>
            </a:endParaRPr>
          </a:p>
          <a:p>
            <a:pPr>
              <a:lnSpc>
                <a:spcPct val="100000"/>
              </a:lnSpc>
            </a:pPr>
            <a:r>
              <a:rPr lang="en-US" sz="1400" b="1" dirty="0">
                <a:solidFill>
                  <a:srgbClr val="000000"/>
                </a:solidFill>
                <a:latin typeface="Tenorite"/>
                <a:cs typeface="Segoe UI"/>
              </a:rPr>
              <a:t>What can Python do?</a:t>
            </a:r>
            <a:endParaRPr lang="en-US" sz="1400" dirty="0">
              <a:solidFill>
                <a:srgbClr val="000000"/>
              </a:solidFill>
              <a:latin typeface="Tenorite"/>
              <a:cs typeface="Segoe UI"/>
            </a:endParaRPr>
          </a:p>
          <a:p>
            <a:pPr>
              <a:lnSpc>
                <a:spcPct val="100000"/>
              </a:lnSpc>
              <a:buFont typeface="Arial,Sans-Serif" panose="020B0604020202020204" pitchFamily="34" charset="0"/>
            </a:pPr>
            <a:r>
              <a:rPr lang="en-US" sz="1400" dirty="0">
                <a:solidFill>
                  <a:srgbClr val="000000"/>
                </a:solidFill>
                <a:latin typeface="Tenorite"/>
                <a:ea typeface="Verdana"/>
              </a:rPr>
              <a:t>Python can be used on a server to create web applications.</a:t>
            </a:r>
            <a:endParaRPr lang="en-US" sz="1400" dirty="0">
              <a:solidFill>
                <a:srgbClr val="000000">
                  <a:alpha val="60000"/>
                </a:srgbClr>
              </a:solidFill>
              <a:latin typeface="Tenorite"/>
              <a:ea typeface="Verdana"/>
            </a:endParaRPr>
          </a:p>
          <a:p>
            <a:pPr>
              <a:lnSpc>
                <a:spcPct val="100000"/>
              </a:lnSpc>
              <a:buFont typeface="Arial,Sans-Serif" panose="020B0604020202020204" pitchFamily="34" charset="0"/>
            </a:pPr>
            <a:r>
              <a:rPr lang="en-US" sz="1400" dirty="0">
                <a:solidFill>
                  <a:srgbClr val="000000"/>
                </a:solidFill>
                <a:latin typeface="Tenorite"/>
                <a:ea typeface="Verdana"/>
              </a:rPr>
              <a:t>Python can be used alongside software to create workflows.</a:t>
            </a:r>
            <a:endParaRPr lang="en-US" sz="1400" dirty="0">
              <a:solidFill>
                <a:srgbClr val="000000">
                  <a:alpha val="60000"/>
                </a:srgbClr>
              </a:solidFill>
              <a:latin typeface="Tenorite"/>
              <a:ea typeface="Verdana"/>
            </a:endParaRPr>
          </a:p>
          <a:p>
            <a:pPr>
              <a:lnSpc>
                <a:spcPct val="100000"/>
              </a:lnSpc>
              <a:buFont typeface="Arial,Sans-Serif" panose="020B0604020202020204" pitchFamily="34" charset="0"/>
            </a:pPr>
            <a:r>
              <a:rPr lang="en-US" sz="1400" dirty="0">
                <a:solidFill>
                  <a:srgbClr val="000000"/>
                </a:solidFill>
                <a:latin typeface="Tenorite"/>
                <a:ea typeface="Verdana"/>
              </a:rPr>
              <a:t>Python can connect to database systems. It can also read and modify files.</a:t>
            </a:r>
            <a:endParaRPr lang="en-US" sz="1400" dirty="0">
              <a:solidFill>
                <a:srgbClr val="000000">
                  <a:alpha val="60000"/>
                </a:srgbClr>
              </a:solidFill>
              <a:latin typeface="Tenorite"/>
              <a:ea typeface="Verdana"/>
            </a:endParaRPr>
          </a:p>
          <a:p>
            <a:pPr>
              <a:lnSpc>
                <a:spcPct val="100000"/>
              </a:lnSpc>
              <a:buFont typeface="Arial,Sans-Serif" panose="020B0604020202020204" pitchFamily="34" charset="0"/>
            </a:pPr>
            <a:r>
              <a:rPr lang="en-US" sz="1400" dirty="0">
                <a:solidFill>
                  <a:srgbClr val="000000"/>
                </a:solidFill>
                <a:latin typeface="Tenorite"/>
                <a:ea typeface="Verdana"/>
              </a:rPr>
              <a:t>Python can be used to handle big data and perform complex mathematics.</a:t>
            </a:r>
          </a:p>
          <a:p>
            <a:pPr>
              <a:lnSpc>
                <a:spcPct val="100000"/>
              </a:lnSpc>
              <a:buFont typeface="Arial,Sans-Serif" panose="020B0604020202020204" pitchFamily="34" charset="0"/>
            </a:pPr>
            <a:r>
              <a:rPr lang="en-US" sz="1400" dirty="0">
                <a:solidFill>
                  <a:srgbClr val="000000"/>
                </a:solidFill>
                <a:latin typeface="Tenorite"/>
                <a:ea typeface="Verdana"/>
              </a:rPr>
              <a:t>Python can be used for rapid prototyping, or for production-ready software development.</a:t>
            </a:r>
          </a:p>
          <a:p>
            <a:pPr>
              <a:lnSpc>
                <a:spcPct val="100000"/>
              </a:lnSpc>
            </a:pPr>
            <a:endParaRPr lang="en-US" sz="1400" dirty="0">
              <a:solidFill>
                <a:srgbClr val="000000"/>
              </a:solidFill>
              <a:latin typeface="Tenorite"/>
              <a:cs typeface="Segoe UI"/>
            </a:endParaRPr>
          </a:p>
          <a:p>
            <a:endParaRPr lang="en-US" sz="1400" dirty="0">
              <a:solidFill>
                <a:srgbClr val="000000">
                  <a:alpha val="60000"/>
                </a:srgbClr>
              </a:solidFill>
              <a:latin typeface="Tenorite"/>
            </a:endParaRPr>
          </a:p>
        </p:txBody>
      </p:sp>
      <p:sp>
        <p:nvSpPr>
          <p:cNvPr id="5" name="Content Placeholder 1">
            <a:extLst>
              <a:ext uri="{FF2B5EF4-FFF2-40B4-BE49-F238E27FC236}">
                <a16:creationId xmlns:a16="http://schemas.microsoft.com/office/drawing/2014/main" id="{CAC0A2EF-D020-B694-7615-BD4F7AD99B7B}"/>
              </a:ext>
            </a:extLst>
          </p:cNvPr>
          <p:cNvSpPr txBox="1">
            <a:spLocks/>
          </p:cNvSpPr>
          <p:nvPr/>
        </p:nvSpPr>
        <p:spPr>
          <a:xfrm>
            <a:off x="6092663" y="918344"/>
            <a:ext cx="5442868" cy="5311006"/>
          </a:xfrm>
          <a:prstGeom prst="rect">
            <a:avLst/>
          </a:prstGeom>
        </p:spPr>
        <p:txBody>
          <a:bodyPr vert="horz" lIns="0" tIns="45720" rIns="91440" bIns="45720" rtlCol="0" anchor="t">
            <a:normAutofit/>
          </a:bodyPr>
          <a:lstStyle>
            <a:lvl1pPr marL="285750" indent="-285750" algn="l" defTabSz="914400" rtl="0" eaLnBrk="1" latinLnBrk="0" hangingPunct="1">
              <a:lnSpc>
                <a:spcPct val="130000"/>
              </a:lnSpc>
              <a:spcBef>
                <a:spcPts val="10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1pPr>
            <a:lvl2pPr marL="645750" indent="-285750" algn="l" defTabSz="914400" rtl="0" eaLnBrk="1" latinLnBrk="0" hangingPunct="1">
              <a:lnSpc>
                <a:spcPct val="130000"/>
              </a:lnSpc>
              <a:spcBef>
                <a:spcPts val="500"/>
              </a:spcBef>
              <a:buFont typeface="Arial" panose="020B0604020202020204" pitchFamily="34" charset="0"/>
              <a:buChar char="•"/>
              <a:defRPr sz="1800" b="0" i="1" kern="1200" spc="50" baseline="0">
                <a:solidFill>
                  <a:schemeClr val="tx1">
                    <a:alpha val="60000"/>
                  </a:schemeClr>
                </a:solidFill>
                <a:latin typeface="+mn-lt"/>
                <a:ea typeface="+mn-ea"/>
                <a:cs typeface="+mn-cs"/>
              </a:defRPr>
            </a:lvl2pPr>
            <a:lvl3pPr marL="1005750" indent="-285750" algn="l" defTabSz="914400" rtl="0" eaLnBrk="1" latinLnBrk="0" hangingPunct="1">
              <a:lnSpc>
                <a:spcPct val="130000"/>
              </a:lnSpc>
              <a:spcBef>
                <a:spcPts val="5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3pPr>
            <a:lvl4pPr marL="1365750" indent="-285750" algn="l" defTabSz="914400" rtl="0" eaLnBrk="1" latinLnBrk="0" hangingPunct="1">
              <a:lnSpc>
                <a:spcPct val="130000"/>
              </a:lnSpc>
              <a:spcBef>
                <a:spcPts val="500"/>
              </a:spcBef>
              <a:buClr>
                <a:schemeClr val="accent3"/>
              </a:buClr>
              <a:buFont typeface="Arial" panose="020B0604020202020204" pitchFamily="34" charset="0"/>
              <a:buChar char="•"/>
              <a:defRPr sz="1800" b="0" i="1" kern="1200" spc="50" baseline="0">
                <a:solidFill>
                  <a:schemeClr val="tx1">
                    <a:alpha val="60000"/>
                  </a:schemeClr>
                </a:solidFill>
                <a:latin typeface="+mn-lt"/>
                <a:ea typeface="+mn-ea"/>
                <a:cs typeface="+mn-cs"/>
              </a:defRPr>
            </a:lvl4pPr>
            <a:lvl5pPr marL="1725750" indent="-285750" algn="l" defTabSz="914400" rtl="0" eaLnBrk="1" latinLnBrk="0" hangingPunct="1">
              <a:lnSpc>
                <a:spcPct val="130000"/>
              </a:lnSpc>
              <a:spcBef>
                <a:spcPts val="500"/>
              </a:spcBef>
              <a:buClr>
                <a:schemeClr val="accent3"/>
              </a:buClr>
              <a:buFont typeface="Arial" panose="020B0604020202020204" pitchFamily="34" charset="0"/>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400" b="1" dirty="0">
                <a:solidFill>
                  <a:schemeClr val="tx1"/>
                </a:solidFill>
                <a:latin typeface="Tenorite"/>
                <a:cs typeface="Segoe UI"/>
              </a:rPr>
              <a:t>Why</a:t>
            </a:r>
            <a:r>
              <a:rPr lang="en-US" sz="1400" b="1" dirty="0">
                <a:solidFill>
                  <a:schemeClr val="tx1"/>
                </a:solidFill>
                <a:latin typeface="Tenorite"/>
                <a:ea typeface="Verdana"/>
                <a:cs typeface="Segoe UI"/>
              </a:rPr>
              <a:t> </a:t>
            </a:r>
            <a:r>
              <a:rPr lang="en-US" sz="1400" b="1" dirty="0">
                <a:solidFill>
                  <a:schemeClr val="tx1"/>
                </a:solidFill>
                <a:latin typeface="Tenorite"/>
                <a:cs typeface="Segoe UI"/>
              </a:rPr>
              <a:t>Python?</a:t>
            </a:r>
          </a:p>
          <a:p>
            <a:pPr>
              <a:lnSpc>
                <a:spcPct val="100000"/>
              </a:lnSpc>
              <a:buFont typeface="Arial,Sans-Serif" panose="020B0604020202020204" pitchFamily="34" charset="0"/>
            </a:pPr>
            <a:r>
              <a:rPr lang="en-US" sz="1400" dirty="0">
                <a:solidFill>
                  <a:schemeClr val="tx1"/>
                </a:solidFill>
                <a:latin typeface="Tenorite"/>
                <a:ea typeface="Verdana"/>
              </a:rPr>
              <a:t>Python works on different platforms (Windows, Mac, Linux, Raspberry Pi, </a:t>
            </a:r>
            <a:r>
              <a:rPr lang="en-US" sz="1400" dirty="0" err="1">
                <a:solidFill>
                  <a:schemeClr val="tx1"/>
                </a:solidFill>
                <a:latin typeface="Tenorite"/>
                <a:ea typeface="Verdana"/>
              </a:rPr>
              <a:t>etc</a:t>
            </a:r>
            <a:r>
              <a:rPr lang="en-US" sz="1400" dirty="0">
                <a:solidFill>
                  <a:schemeClr val="tx1"/>
                </a:solidFill>
                <a:latin typeface="Tenorite"/>
                <a:ea typeface="Verdana"/>
              </a:rPr>
              <a:t>).</a:t>
            </a:r>
          </a:p>
          <a:p>
            <a:pPr>
              <a:lnSpc>
                <a:spcPct val="100000"/>
              </a:lnSpc>
              <a:buFont typeface="Arial,Sans-Serif" panose="020B0604020202020204" pitchFamily="34" charset="0"/>
              <a:buChar char="•"/>
            </a:pPr>
            <a:r>
              <a:rPr lang="en-US" sz="1400" dirty="0">
                <a:solidFill>
                  <a:schemeClr val="tx1"/>
                </a:solidFill>
                <a:latin typeface="Tenorite"/>
                <a:ea typeface="Verdana"/>
              </a:rPr>
              <a:t>Python has a simple syntax similar to the English language.</a:t>
            </a:r>
          </a:p>
          <a:p>
            <a:pPr>
              <a:lnSpc>
                <a:spcPct val="100000"/>
              </a:lnSpc>
              <a:buFont typeface="Arial,Sans-Serif" panose="020B0604020202020204" pitchFamily="34" charset="0"/>
              <a:buChar char="•"/>
            </a:pPr>
            <a:r>
              <a:rPr lang="en-US" sz="1400" dirty="0">
                <a:solidFill>
                  <a:schemeClr val="tx1"/>
                </a:solidFill>
                <a:latin typeface="Tenorite"/>
                <a:ea typeface="Verdana"/>
              </a:rPr>
              <a:t>Python has syntax that allows developers to write programs with fewer lines than some other programming languages.</a:t>
            </a:r>
          </a:p>
          <a:p>
            <a:pPr>
              <a:lnSpc>
                <a:spcPct val="100000"/>
              </a:lnSpc>
              <a:buFont typeface="Arial,Sans-Serif" panose="020B0604020202020204" pitchFamily="34" charset="0"/>
              <a:buChar char="•"/>
            </a:pPr>
            <a:r>
              <a:rPr lang="en-US" sz="1400" dirty="0">
                <a:solidFill>
                  <a:schemeClr val="tx1"/>
                </a:solidFill>
                <a:latin typeface="Tenorite"/>
                <a:ea typeface="Verdana"/>
              </a:rPr>
              <a:t>Python runs on an interpreter system, meaning that code can be executed as soon as it is written. This means that prototyping can be very quick.</a:t>
            </a:r>
          </a:p>
          <a:p>
            <a:pPr>
              <a:lnSpc>
                <a:spcPct val="100000"/>
              </a:lnSpc>
              <a:buFont typeface="Arial,Sans-Serif" panose="020B0604020202020204" pitchFamily="34" charset="0"/>
              <a:buChar char="•"/>
            </a:pPr>
            <a:r>
              <a:rPr lang="en-US" sz="1400" dirty="0">
                <a:solidFill>
                  <a:schemeClr val="tx1"/>
                </a:solidFill>
                <a:latin typeface="Tenorite"/>
                <a:ea typeface="Verdana"/>
              </a:rPr>
              <a:t>Python can be treated in a procedural way, an object-oriented way or a functional way.</a:t>
            </a:r>
            <a:endParaRPr lang="en-US" sz="1400" dirty="0">
              <a:solidFill>
                <a:schemeClr val="tx1"/>
              </a:solidFill>
              <a:latin typeface="Tenorite"/>
              <a:ea typeface="Verdana"/>
              <a:cs typeface="Segoe UI"/>
            </a:endParaRPr>
          </a:p>
        </p:txBody>
      </p:sp>
    </p:spTree>
    <p:extLst>
      <p:ext uri="{BB962C8B-B14F-4D97-AF65-F5344CB8AC3E}">
        <p14:creationId xmlns:p14="http://schemas.microsoft.com/office/powerpoint/2010/main" val="19448675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D901-72F4-084C-1692-B214E3F06F4B}"/>
              </a:ext>
            </a:extLst>
          </p:cNvPr>
          <p:cNvSpPr>
            <a:spLocks noGrp="1"/>
          </p:cNvSpPr>
          <p:nvPr>
            <p:ph type="title"/>
          </p:nvPr>
        </p:nvSpPr>
        <p:spPr>
          <a:xfrm>
            <a:off x="568164" y="400049"/>
            <a:ext cx="11104724" cy="594495"/>
          </a:xfrm>
        </p:spPr>
        <p:txBody>
          <a:bodyPr>
            <a:normAutofit fontScale="90000"/>
          </a:bodyPr>
          <a:lstStyle/>
          <a:p>
            <a:r>
              <a:rPr lang="en-US" dirty="0"/>
              <a:t>Loops in Python</a:t>
            </a:r>
          </a:p>
        </p:txBody>
      </p:sp>
      <p:sp>
        <p:nvSpPr>
          <p:cNvPr id="3" name="Content Placeholder 2">
            <a:extLst>
              <a:ext uri="{FF2B5EF4-FFF2-40B4-BE49-F238E27FC236}">
                <a16:creationId xmlns:a16="http://schemas.microsoft.com/office/drawing/2014/main" id="{7845689E-8E3B-76DF-E162-3AE064894E9D}"/>
              </a:ext>
            </a:extLst>
          </p:cNvPr>
          <p:cNvSpPr>
            <a:spLocks noGrp="1"/>
          </p:cNvSpPr>
          <p:nvPr>
            <p:ph sz="half" idx="12"/>
          </p:nvPr>
        </p:nvSpPr>
        <p:spPr>
          <a:xfrm>
            <a:off x="568164" y="1330382"/>
            <a:ext cx="5398686" cy="4898968"/>
          </a:xfrm>
        </p:spPr>
        <p:txBody>
          <a:bodyPr vert="horz" lIns="0" tIns="45720" rIns="91440" bIns="45720" rtlCol="0" anchor="t">
            <a:normAutofit/>
          </a:bodyPr>
          <a:lstStyle/>
          <a:p>
            <a:r>
              <a:rPr lang="en-US" b="1" dirty="0">
                <a:solidFill>
                  <a:srgbClr val="273239"/>
                </a:solidFill>
              </a:rPr>
              <a:t>Loop Control Statements</a:t>
            </a:r>
            <a:endParaRPr lang="en-US" dirty="0"/>
          </a:p>
          <a:p>
            <a:pPr algn="just"/>
            <a:r>
              <a:rPr lang="en-US" sz="1400" dirty="0">
                <a:solidFill>
                  <a:srgbClr val="273239"/>
                </a:solidFill>
                <a:ea typeface="+mn-lt"/>
                <a:cs typeface="+mn-lt"/>
              </a:rPr>
              <a:t>Loop control statements change execution from their normal sequence. When execution leaves a scope, all automatic objects that were created in that scope are destroyed. Python supports the following control statements. </a:t>
            </a:r>
            <a:endParaRPr lang="en-US" dirty="0"/>
          </a:p>
          <a:p>
            <a:r>
              <a:rPr lang="en-US" sz="1400" b="1" dirty="0">
                <a:solidFill>
                  <a:srgbClr val="273239"/>
                </a:solidFill>
              </a:rPr>
              <a:t>Continue Statement</a:t>
            </a:r>
            <a:endParaRPr lang="en-US" dirty="0"/>
          </a:p>
          <a:p>
            <a:pPr algn="just"/>
            <a:r>
              <a:rPr lang="en-US" sz="1400" dirty="0">
                <a:solidFill>
                  <a:srgbClr val="273239"/>
                </a:solidFill>
                <a:ea typeface="+mn-lt"/>
                <a:cs typeface="+mn-lt"/>
              </a:rPr>
              <a:t>The </a:t>
            </a:r>
            <a:r>
              <a:rPr lang="en-US" sz="1400" u="sng" dirty="0">
                <a:solidFill>
                  <a:srgbClr val="273239"/>
                </a:solidFill>
                <a:ea typeface="+mn-lt"/>
                <a:cs typeface="+mn-lt"/>
                <a:hlinkClick r:id="rId2"/>
              </a:rPr>
              <a:t>continue statement</a:t>
            </a:r>
            <a:r>
              <a:rPr lang="en-US" sz="1400" dirty="0">
                <a:solidFill>
                  <a:srgbClr val="273239"/>
                </a:solidFill>
                <a:ea typeface="+mn-lt"/>
                <a:cs typeface="+mn-lt"/>
              </a:rPr>
              <a:t> in Python returns the control to the beginning of the loop.</a:t>
            </a:r>
            <a:endParaRPr lang="en-US" dirty="0"/>
          </a:p>
          <a:p>
            <a:r>
              <a:rPr lang="en-US" sz="1100" b="1" i="1" dirty="0">
                <a:solidFill>
                  <a:schemeClr val="accent2">
                    <a:lumMod val="75000"/>
                  </a:schemeClr>
                </a:solidFill>
                <a:latin typeface="Consolas"/>
              </a:rPr>
              <a:t>&gt;&gt; for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in</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100" i="1" dirty="0" err="1">
                <a:solidFill>
                  <a:schemeClr val="accent2">
                    <a:lumMod val="75000"/>
                  </a:schemeClr>
                </a:solidFill>
                <a:latin typeface="Consolas"/>
              </a:rPr>
              <a:t>geeksforgeeks</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if</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'e'</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's':</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continue</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print('Current Letter :',</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endParaRPr lang="en-US" i="1" dirty="0">
              <a:solidFill>
                <a:schemeClr val="accent2">
                  <a:lumMod val="75000"/>
                </a:schemeClr>
              </a:solidFill>
            </a:endParaRPr>
          </a:p>
        </p:txBody>
      </p:sp>
      <p:sp>
        <p:nvSpPr>
          <p:cNvPr id="4" name="Content Placeholder 3">
            <a:extLst>
              <a:ext uri="{FF2B5EF4-FFF2-40B4-BE49-F238E27FC236}">
                <a16:creationId xmlns:a16="http://schemas.microsoft.com/office/drawing/2014/main" id="{FFB9A913-020D-0BF5-4855-87FAA6EC3EB1}"/>
              </a:ext>
            </a:extLst>
          </p:cNvPr>
          <p:cNvSpPr>
            <a:spLocks noGrp="1"/>
          </p:cNvSpPr>
          <p:nvPr>
            <p:ph sz="half" idx="13"/>
          </p:nvPr>
        </p:nvSpPr>
        <p:spPr>
          <a:xfrm>
            <a:off x="6274202" y="1330382"/>
            <a:ext cx="5398686" cy="4898968"/>
          </a:xfrm>
        </p:spPr>
        <p:txBody>
          <a:bodyPr vert="horz" lIns="0" tIns="45720" rIns="91440" bIns="45720" rtlCol="0" anchor="t">
            <a:normAutofit lnSpcReduction="10000"/>
          </a:bodyPr>
          <a:lstStyle/>
          <a:p>
            <a:r>
              <a:rPr lang="en-US" sz="1400" b="1" dirty="0">
                <a:solidFill>
                  <a:srgbClr val="273239"/>
                </a:solidFill>
              </a:rPr>
              <a:t>Break Statement</a:t>
            </a:r>
            <a:endParaRPr lang="en-US" dirty="0"/>
          </a:p>
          <a:p>
            <a:pPr algn="just"/>
            <a:r>
              <a:rPr lang="en-US" sz="1400" dirty="0">
                <a:solidFill>
                  <a:srgbClr val="273239"/>
                </a:solidFill>
                <a:ea typeface="+mn-lt"/>
                <a:cs typeface="+mn-lt"/>
              </a:rPr>
              <a:t>The </a:t>
            </a:r>
            <a:r>
              <a:rPr lang="en-US" sz="1400" u="sng" dirty="0">
                <a:solidFill>
                  <a:srgbClr val="273239"/>
                </a:solidFill>
                <a:ea typeface="+mn-lt"/>
                <a:cs typeface="+mn-lt"/>
                <a:hlinkClick r:id="rId3"/>
              </a:rPr>
              <a:t>break statement</a:t>
            </a:r>
            <a:r>
              <a:rPr lang="en-US" sz="1400" dirty="0">
                <a:solidFill>
                  <a:srgbClr val="273239"/>
                </a:solidFill>
                <a:ea typeface="+mn-lt"/>
                <a:cs typeface="+mn-lt"/>
              </a:rPr>
              <a:t> in Python brings control out of the loop.</a:t>
            </a:r>
            <a:endParaRPr lang="en-US" dirty="0">
              <a:ea typeface="+mn-lt"/>
              <a:cs typeface="+mn-lt"/>
            </a:endParaRPr>
          </a:p>
          <a:p>
            <a:r>
              <a:rPr lang="en-US" sz="1100" b="1" i="1" dirty="0">
                <a:solidFill>
                  <a:schemeClr val="accent2">
                    <a:lumMod val="75000"/>
                  </a:schemeClr>
                </a:solidFill>
                <a:latin typeface="Consolas"/>
              </a:rPr>
              <a:t>&gt;&gt; for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in</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100" i="1" dirty="0" err="1">
                <a:solidFill>
                  <a:schemeClr val="accent2">
                    <a:lumMod val="75000"/>
                  </a:schemeClr>
                </a:solidFill>
                <a:latin typeface="Consolas"/>
              </a:rPr>
              <a:t>geeksforgeeks</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if</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'e'</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's':</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break</a:t>
            </a:r>
            <a:r>
              <a:rPr lang="en-US" sz="1200" i="1" dirty="0">
                <a:solidFill>
                  <a:schemeClr val="accent2">
                    <a:lumMod val="75000"/>
                  </a:schemeClr>
                </a:solidFill>
                <a:latin typeface="Consolas"/>
              </a:rPr>
              <a:t>
&gt;&gt; </a:t>
            </a:r>
            <a:r>
              <a:rPr lang="en-US" sz="1100" i="1" dirty="0">
                <a:solidFill>
                  <a:schemeClr val="accent2">
                    <a:lumMod val="75000"/>
                  </a:schemeClr>
                </a:solidFill>
                <a:latin typeface="Consolas"/>
              </a:rPr>
              <a:t>print('Current Letter :',</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p>
          <a:p>
            <a:endParaRPr lang="en-US" sz="1100" dirty="0">
              <a:solidFill>
                <a:srgbClr val="273239"/>
              </a:solidFill>
              <a:latin typeface="Consolas"/>
            </a:endParaRPr>
          </a:p>
          <a:p>
            <a:r>
              <a:rPr lang="en-US" sz="1400" b="1" dirty="0">
                <a:solidFill>
                  <a:srgbClr val="273239"/>
                </a:solidFill>
              </a:rPr>
              <a:t>Pass Statement</a:t>
            </a:r>
            <a:endParaRPr lang="en-US" dirty="0"/>
          </a:p>
          <a:p>
            <a:pPr algn="just"/>
            <a:r>
              <a:rPr lang="en-US" sz="1400" dirty="0">
                <a:solidFill>
                  <a:srgbClr val="273239"/>
                </a:solidFill>
                <a:ea typeface="+mn-lt"/>
                <a:cs typeface="+mn-lt"/>
              </a:rPr>
              <a:t>We use </a:t>
            </a:r>
            <a:r>
              <a:rPr lang="en-US" sz="1400" u="sng" dirty="0">
                <a:solidFill>
                  <a:srgbClr val="273239"/>
                </a:solidFill>
                <a:ea typeface="+mn-lt"/>
                <a:cs typeface="+mn-lt"/>
                <a:hlinkClick r:id="rId4"/>
              </a:rPr>
              <a:t>pass statemen</a:t>
            </a:r>
            <a:r>
              <a:rPr lang="en-US" sz="1400" dirty="0">
                <a:solidFill>
                  <a:srgbClr val="273239"/>
                </a:solidFill>
                <a:ea typeface="+mn-lt"/>
                <a:cs typeface="+mn-lt"/>
              </a:rPr>
              <a:t>t in Python to write empty loops. Pass is also used for empty control statements, functions and classes.</a:t>
            </a:r>
            <a:endParaRPr lang="en-US" dirty="0"/>
          </a:p>
          <a:p>
            <a:r>
              <a:rPr lang="en-US" sz="1100" b="1" i="1" dirty="0">
                <a:solidFill>
                  <a:schemeClr val="accent2">
                    <a:lumMod val="75000"/>
                  </a:schemeClr>
                </a:solidFill>
                <a:latin typeface="Consolas"/>
              </a:rPr>
              <a:t>&gt;&gt; for</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in</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a:t>
            </a:r>
            <a:r>
              <a:rPr lang="en-US" sz="1100" i="1" dirty="0" err="1">
                <a:solidFill>
                  <a:schemeClr val="accent2">
                    <a:lumMod val="75000"/>
                  </a:schemeClr>
                </a:solidFill>
                <a:latin typeface="Consolas"/>
              </a:rPr>
              <a:t>geeksforgeeks</a:t>
            </a:r>
            <a:r>
              <a:rPr lang="en-US" sz="1100" i="1" dirty="0">
                <a:solidFill>
                  <a:schemeClr val="accent2">
                    <a:lumMod val="75000"/>
                  </a:schemeClr>
                </a:solidFill>
                <a:latin typeface="Consolas"/>
              </a:rPr>
              <a:t>':</a:t>
            </a:r>
            <a:r>
              <a:rPr lang="en-US" sz="1200" i="1" dirty="0">
                <a:solidFill>
                  <a:schemeClr val="accent2">
                    <a:lumMod val="75000"/>
                  </a:schemeClr>
                </a:solidFill>
                <a:latin typeface="Consolas"/>
              </a:rPr>
              <a:t>
       </a:t>
            </a:r>
            <a:r>
              <a:rPr lang="en-US" sz="1100" b="1" i="1" dirty="0">
                <a:solidFill>
                  <a:schemeClr val="accent2">
                    <a:lumMod val="75000"/>
                  </a:schemeClr>
                </a:solidFill>
                <a:latin typeface="Consolas"/>
              </a:rPr>
              <a:t>pass</a:t>
            </a:r>
            <a:r>
              <a:rPr lang="en-US" sz="1200" i="1" dirty="0">
                <a:solidFill>
                  <a:schemeClr val="accent2">
                    <a:lumMod val="75000"/>
                  </a:schemeClr>
                </a:solidFill>
                <a:latin typeface="Consolas"/>
              </a:rPr>
              <a:t>
&gt;&gt; </a:t>
            </a:r>
            <a:r>
              <a:rPr lang="en-US" sz="1100" i="1" dirty="0">
                <a:solidFill>
                  <a:schemeClr val="accent2">
                    <a:lumMod val="75000"/>
                  </a:schemeClr>
                </a:solidFill>
                <a:latin typeface="Consolas"/>
              </a:rPr>
              <a:t>print('Last Letter :',</a:t>
            </a:r>
            <a:r>
              <a:rPr lang="en-US" sz="1200" i="1" dirty="0">
                <a:solidFill>
                  <a:schemeClr val="accent2">
                    <a:lumMod val="75000"/>
                  </a:schemeClr>
                </a:solidFill>
                <a:latin typeface="Consolas"/>
              </a:rPr>
              <a:t> </a:t>
            </a:r>
            <a:r>
              <a:rPr lang="en-US" sz="1100" i="1" dirty="0">
                <a:solidFill>
                  <a:schemeClr val="accent2">
                    <a:lumMod val="75000"/>
                  </a:schemeClr>
                </a:solidFill>
                <a:latin typeface="Consolas"/>
              </a:rPr>
              <a:t>letter)</a:t>
            </a:r>
            <a:endParaRPr lang="en-US" i="1" dirty="0">
              <a:solidFill>
                <a:schemeClr val="accent2">
                  <a:lumMod val="75000"/>
                </a:schemeClr>
              </a:solidFill>
            </a:endParaRPr>
          </a:p>
        </p:txBody>
      </p:sp>
    </p:spTree>
    <p:extLst>
      <p:ext uri="{BB962C8B-B14F-4D97-AF65-F5344CB8AC3E}">
        <p14:creationId xmlns:p14="http://schemas.microsoft.com/office/powerpoint/2010/main" val="3311489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CEEA-DB9C-43D3-060E-2535C02C26A1}"/>
              </a:ext>
            </a:extLst>
          </p:cNvPr>
          <p:cNvSpPr>
            <a:spLocks noGrp="1"/>
          </p:cNvSpPr>
          <p:nvPr>
            <p:ph type="title"/>
          </p:nvPr>
        </p:nvSpPr>
        <p:spPr>
          <a:xfrm>
            <a:off x="568164" y="400049"/>
            <a:ext cx="11104724" cy="537345"/>
          </a:xfrm>
        </p:spPr>
        <p:txBody>
          <a:bodyPr>
            <a:normAutofit fontScale="90000"/>
          </a:bodyPr>
          <a:lstStyle/>
          <a:p>
            <a:r>
              <a:rPr lang="en-US" dirty="0"/>
              <a:t>Comprehensions</a:t>
            </a:r>
          </a:p>
        </p:txBody>
      </p:sp>
      <p:sp>
        <p:nvSpPr>
          <p:cNvPr id="3" name="Content Placeholder 2">
            <a:extLst>
              <a:ext uri="{FF2B5EF4-FFF2-40B4-BE49-F238E27FC236}">
                <a16:creationId xmlns:a16="http://schemas.microsoft.com/office/drawing/2014/main" id="{FA11C635-E0FA-6E8B-0684-31B56CBD4585}"/>
              </a:ext>
            </a:extLst>
          </p:cNvPr>
          <p:cNvSpPr>
            <a:spLocks noGrp="1"/>
          </p:cNvSpPr>
          <p:nvPr>
            <p:ph sz="half" idx="12"/>
          </p:nvPr>
        </p:nvSpPr>
        <p:spPr>
          <a:xfrm>
            <a:off x="519113" y="1257611"/>
            <a:ext cx="5398686" cy="3579565"/>
          </a:xfrm>
        </p:spPr>
        <p:txBody>
          <a:bodyPr vert="horz" lIns="0" tIns="45720" rIns="91440" bIns="45720" rtlCol="0" anchor="t">
            <a:normAutofit/>
          </a:bodyPr>
          <a:lstStyle/>
          <a:p>
            <a:r>
              <a:rPr lang="en-US" sz="1400" dirty="0">
                <a:solidFill>
                  <a:srgbClr val="273239"/>
                </a:solidFill>
                <a:latin typeface="Tenorite"/>
                <a:ea typeface="+mn-lt"/>
                <a:cs typeface="+mn-lt"/>
              </a:rPr>
              <a:t>Comprehensions in Python provide us with a short and concise way to construct new sequences (such as lists, sets, dictionaries, etc.) using previously defined sequences. </a:t>
            </a:r>
            <a:endParaRPr lang="en-US" sz="1400" dirty="0">
              <a:latin typeface="Tenorite"/>
              <a:ea typeface="+mn-lt"/>
              <a:cs typeface="+mn-lt"/>
            </a:endParaRPr>
          </a:p>
          <a:p>
            <a:endParaRPr lang="en-US" sz="1400" u="sng" dirty="0">
              <a:latin typeface="Tenorite"/>
              <a:ea typeface="+mn-lt"/>
              <a:cs typeface="+mn-lt"/>
            </a:endParaRPr>
          </a:p>
          <a:p>
            <a:r>
              <a:rPr lang="en-US" sz="1400" u="sng" dirty="0">
                <a:latin typeface="Tenorite"/>
                <a:ea typeface="+mn-lt"/>
                <a:cs typeface="+mn-lt"/>
                <a:hlinkClick r:id="rId2"/>
              </a:rPr>
              <a:t>Python</a:t>
            </a:r>
            <a:r>
              <a:rPr lang="en-US" sz="1400" dirty="0">
                <a:solidFill>
                  <a:srgbClr val="273239"/>
                </a:solidFill>
                <a:latin typeface="Tenorite"/>
                <a:ea typeface="+mn-lt"/>
                <a:cs typeface="+mn-lt"/>
              </a:rPr>
              <a:t> supports the following 4 types of comprehension:</a:t>
            </a:r>
            <a:endParaRPr lang="en-US" sz="1400" dirty="0">
              <a:solidFill>
                <a:srgbClr val="000000">
                  <a:alpha val="60000"/>
                </a:srgb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List Comprehensions -&gt; []</a:t>
            </a:r>
            <a:endParaRPr lang="en-US" sz="1400" i="1" dirty="0">
              <a:solidFill>
                <a:schemeClr val="accent2">
                  <a:lumMod val="75000"/>
                </a:scheme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Dictionary Comprehensions {</a:t>
            </a:r>
            <a:r>
              <a:rPr lang="en-US" sz="1400" i="1" dirty="0" err="1">
                <a:solidFill>
                  <a:schemeClr val="accent2">
                    <a:lumMod val="75000"/>
                  </a:schemeClr>
                </a:solidFill>
                <a:latin typeface="Tenorite"/>
                <a:ea typeface="+mn-lt"/>
                <a:cs typeface="+mn-lt"/>
              </a:rPr>
              <a:t>k:v</a:t>
            </a:r>
            <a:r>
              <a:rPr lang="en-US" sz="1400" i="1" dirty="0">
                <a:solidFill>
                  <a:schemeClr val="accent2">
                    <a:lumMod val="75000"/>
                  </a:schemeClr>
                </a:solidFill>
                <a:latin typeface="Tenorite"/>
                <a:ea typeface="+mn-lt"/>
                <a:cs typeface="+mn-lt"/>
              </a:rPr>
              <a:t>}</a:t>
            </a:r>
            <a:endParaRPr lang="en-US" sz="1400" i="1" dirty="0">
              <a:solidFill>
                <a:schemeClr val="accent2">
                  <a:lumMod val="75000"/>
                </a:scheme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Set Comprehensions -&gt; {}</a:t>
            </a:r>
            <a:endParaRPr lang="en-US" sz="1400" i="1" dirty="0">
              <a:solidFill>
                <a:schemeClr val="accent2">
                  <a:lumMod val="75000"/>
                </a:scheme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Generator Comprehensions -&gt; ()</a:t>
            </a:r>
            <a:endParaRPr lang="en-US" sz="1400" i="1" dirty="0">
              <a:solidFill>
                <a:schemeClr val="accent2">
                  <a:lumMod val="75000"/>
                </a:schemeClr>
              </a:solidFill>
              <a:latin typeface="Tenorite"/>
            </a:endParaRPr>
          </a:p>
          <a:p>
            <a:endParaRPr lang="en-US" sz="1400" dirty="0">
              <a:solidFill>
                <a:srgbClr val="000000">
                  <a:alpha val="60000"/>
                </a:srgbClr>
              </a:solidFill>
              <a:latin typeface="Tenorite"/>
            </a:endParaRPr>
          </a:p>
        </p:txBody>
      </p:sp>
      <p:sp>
        <p:nvSpPr>
          <p:cNvPr id="4" name="Content Placeholder 3">
            <a:extLst>
              <a:ext uri="{FF2B5EF4-FFF2-40B4-BE49-F238E27FC236}">
                <a16:creationId xmlns:a16="http://schemas.microsoft.com/office/drawing/2014/main" id="{FE064883-E94F-683E-79BB-EEA680D4C1F1}"/>
              </a:ext>
            </a:extLst>
          </p:cNvPr>
          <p:cNvSpPr>
            <a:spLocks noGrp="1"/>
          </p:cNvSpPr>
          <p:nvPr>
            <p:ph sz="half" idx="13"/>
          </p:nvPr>
        </p:nvSpPr>
        <p:spPr>
          <a:xfrm>
            <a:off x="6274202" y="1111307"/>
            <a:ext cx="5398686" cy="5118043"/>
          </a:xfrm>
        </p:spPr>
        <p:txBody>
          <a:bodyPr vert="horz" lIns="0" tIns="45720" rIns="91440" bIns="45720" rtlCol="0" anchor="t">
            <a:normAutofit/>
          </a:bodyPr>
          <a:lstStyle/>
          <a:p>
            <a:pPr marL="342900" indent="-342900">
              <a:buFont typeface="Arial"/>
              <a:buChar char="•"/>
            </a:pPr>
            <a:r>
              <a:rPr lang="en-US" sz="1400" b="1" dirty="0">
                <a:solidFill>
                  <a:srgbClr val="273239"/>
                </a:solidFill>
                <a:latin typeface="Tenorite"/>
              </a:rPr>
              <a:t>List Comprehensions</a:t>
            </a:r>
            <a:endParaRPr lang="en-US" sz="1400" b="1" dirty="0">
              <a:solidFill>
                <a:srgbClr val="000000">
                  <a:alpha val="60000"/>
                </a:srgbClr>
              </a:solidFill>
              <a:latin typeface="Tenorite"/>
            </a:endParaRPr>
          </a:p>
          <a:p>
            <a:r>
              <a:rPr lang="en-US" sz="1400" b="1" i="1" dirty="0">
                <a:solidFill>
                  <a:schemeClr val="accent2">
                    <a:lumMod val="75000"/>
                  </a:schemeClr>
                </a:solidFill>
                <a:latin typeface="Tenorite"/>
                <a:ea typeface="+mn-lt"/>
                <a:cs typeface="+mn-lt"/>
              </a:rPr>
              <a:t>Syntax: </a:t>
            </a:r>
            <a:r>
              <a:rPr lang="en-US" sz="1400" i="1" dirty="0" err="1">
                <a:solidFill>
                  <a:schemeClr val="accent2">
                    <a:lumMod val="75000"/>
                  </a:schemeClr>
                </a:solidFill>
                <a:latin typeface="Tenorite"/>
                <a:ea typeface="+mn-lt"/>
                <a:cs typeface="+mn-lt"/>
              </a:rPr>
              <a:t>output_list</a:t>
            </a:r>
            <a:r>
              <a:rPr lang="en-US" sz="1400" i="1" dirty="0">
                <a:solidFill>
                  <a:schemeClr val="accent2">
                    <a:lumMod val="75000"/>
                  </a:schemeClr>
                </a:solidFill>
                <a:latin typeface="Tenorite"/>
                <a:ea typeface="+mn-lt"/>
                <a:cs typeface="+mn-lt"/>
              </a:rPr>
              <a:t> = [</a:t>
            </a:r>
            <a:r>
              <a:rPr lang="en-US" sz="1400" i="1" dirty="0" err="1">
                <a:solidFill>
                  <a:schemeClr val="accent2">
                    <a:lumMod val="75000"/>
                  </a:schemeClr>
                </a:solidFill>
                <a:latin typeface="Tenorite"/>
                <a:ea typeface="+mn-lt"/>
                <a:cs typeface="+mn-lt"/>
              </a:rPr>
              <a:t>output_exp</a:t>
            </a:r>
            <a:r>
              <a:rPr lang="en-US" sz="1400" i="1" dirty="0">
                <a:solidFill>
                  <a:schemeClr val="accent2">
                    <a:lumMod val="75000"/>
                  </a:schemeClr>
                </a:solidFill>
                <a:latin typeface="Tenorite"/>
                <a:ea typeface="+mn-lt"/>
                <a:cs typeface="+mn-lt"/>
              </a:rPr>
              <a:t> for var in </a:t>
            </a:r>
            <a:r>
              <a:rPr lang="en-US" sz="1400" i="1" dirty="0" err="1">
                <a:solidFill>
                  <a:schemeClr val="accent2">
                    <a:lumMod val="75000"/>
                  </a:schemeClr>
                </a:solidFill>
                <a:latin typeface="Tenorite"/>
                <a:ea typeface="+mn-lt"/>
                <a:cs typeface="+mn-lt"/>
              </a:rPr>
              <a:t>input_list</a:t>
            </a:r>
            <a:r>
              <a:rPr lang="en-US" sz="1400" i="1" dirty="0">
                <a:solidFill>
                  <a:schemeClr val="accent2">
                    <a:lumMod val="75000"/>
                  </a:schemeClr>
                </a:solidFill>
                <a:latin typeface="Tenorite"/>
                <a:ea typeface="+mn-lt"/>
                <a:cs typeface="+mn-lt"/>
              </a:rPr>
              <a:t> if (var satisfies this condition)]</a:t>
            </a:r>
          </a:p>
          <a:p>
            <a:pPr marL="285750" indent="-285750">
              <a:buFont typeface="Arial" panose="05000000000000000000" pitchFamily="2" charset="2"/>
              <a:buChar char="•"/>
            </a:pPr>
            <a:r>
              <a:rPr lang="en-US" sz="1400" b="1" dirty="0">
                <a:solidFill>
                  <a:srgbClr val="273239"/>
                </a:solidFill>
                <a:latin typeface="Tenorite"/>
              </a:rPr>
              <a:t>Dictionary Comprehensions</a:t>
            </a:r>
            <a:endParaRPr lang="en-US" sz="1400" b="1" dirty="0">
              <a:solidFill>
                <a:srgbClr val="000000">
                  <a:alpha val="60000"/>
                </a:srgbClr>
              </a:solidFill>
              <a:latin typeface="Tenorite"/>
            </a:endParaRPr>
          </a:p>
          <a:p>
            <a:r>
              <a:rPr lang="en-US" sz="1400" i="1" dirty="0" err="1">
                <a:solidFill>
                  <a:schemeClr val="accent2">
                    <a:lumMod val="75000"/>
                  </a:schemeClr>
                </a:solidFill>
                <a:latin typeface="Tenorite"/>
                <a:ea typeface="+mn-lt"/>
                <a:cs typeface="+mn-lt"/>
              </a:rPr>
              <a:t>output_dict</a:t>
            </a:r>
            <a:r>
              <a:rPr lang="en-US" sz="1400" i="1" dirty="0">
                <a:solidFill>
                  <a:schemeClr val="accent2">
                    <a:lumMod val="75000"/>
                  </a:schemeClr>
                </a:solidFill>
                <a:latin typeface="Tenorite"/>
                <a:ea typeface="+mn-lt"/>
                <a:cs typeface="+mn-lt"/>
              </a:rPr>
              <a:t> = {</a:t>
            </a:r>
            <a:r>
              <a:rPr lang="en-US" sz="1400" i="1" dirty="0" err="1">
                <a:solidFill>
                  <a:schemeClr val="accent2">
                    <a:lumMod val="75000"/>
                  </a:schemeClr>
                </a:solidFill>
                <a:latin typeface="Tenorite"/>
                <a:ea typeface="+mn-lt"/>
                <a:cs typeface="+mn-lt"/>
              </a:rPr>
              <a:t>key:value</a:t>
            </a:r>
            <a:r>
              <a:rPr lang="en-US" sz="1400" i="1" dirty="0">
                <a:solidFill>
                  <a:schemeClr val="accent2">
                    <a:lumMod val="75000"/>
                  </a:schemeClr>
                </a:solidFill>
                <a:latin typeface="Tenorite"/>
                <a:ea typeface="+mn-lt"/>
                <a:cs typeface="+mn-lt"/>
              </a:rPr>
              <a:t> for (key, value) in </a:t>
            </a:r>
            <a:r>
              <a:rPr lang="en-US" sz="1400" i="1" dirty="0" err="1">
                <a:solidFill>
                  <a:schemeClr val="accent2">
                    <a:lumMod val="75000"/>
                  </a:schemeClr>
                </a:solidFill>
                <a:latin typeface="Tenorite"/>
                <a:ea typeface="+mn-lt"/>
                <a:cs typeface="+mn-lt"/>
              </a:rPr>
              <a:t>iterable</a:t>
            </a:r>
            <a:r>
              <a:rPr lang="en-US" sz="1400" i="1" dirty="0">
                <a:solidFill>
                  <a:schemeClr val="accent2">
                    <a:lumMod val="75000"/>
                  </a:schemeClr>
                </a:solidFill>
                <a:latin typeface="Tenorite"/>
                <a:ea typeface="+mn-lt"/>
                <a:cs typeface="+mn-lt"/>
              </a:rPr>
              <a:t> if (key, value satisfy this condition)}</a:t>
            </a:r>
            <a:endParaRPr lang="en-US" sz="1400" i="1" dirty="0">
              <a:solidFill>
                <a:schemeClr val="accent2">
                  <a:lumMod val="75000"/>
                </a:schemeClr>
              </a:solidFill>
              <a:latin typeface="Tenorite"/>
            </a:endParaRPr>
          </a:p>
          <a:p>
            <a:pPr marL="285750" indent="-285750">
              <a:buFont typeface="Arial" panose="05000000000000000000" pitchFamily="2" charset="2"/>
              <a:buChar char="•"/>
            </a:pPr>
            <a:r>
              <a:rPr lang="en-US" sz="1400" b="1" dirty="0">
                <a:solidFill>
                  <a:srgbClr val="273239"/>
                </a:solidFill>
                <a:latin typeface="Tenorite"/>
              </a:rPr>
              <a:t>Set Comprehensions</a:t>
            </a:r>
            <a:endParaRPr lang="en-US" sz="1400" b="1" dirty="0">
              <a:solidFill>
                <a:srgbClr val="000000">
                  <a:alpha val="60000"/>
                </a:srgbClr>
              </a:solidFill>
              <a:latin typeface="Tenorite"/>
            </a:endParaRPr>
          </a:p>
          <a:p>
            <a:r>
              <a:rPr lang="en-US" sz="1400" b="1" i="1" dirty="0">
                <a:solidFill>
                  <a:schemeClr val="accent2">
                    <a:lumMod val="75000"/>
                  </a:schemeClr>
                </a:solidFill>
                <a:latin typeface="Tenorite"/>
                <a:ea typeface="+mn-lt"/>
                <a:cs typeface="+mn-lt"/>
              </a:rPr>
              <a:t>Syntax: </a:t>
            </a:r>
            <a:r>
              <a:rPr lang="en-US" sz="1400" i="1" dirty="0" err="1">
                <a:solidFill>
                  <a:schemeClr val="accent2">
                    <a:lumMod val="75000"/>
                  </a:schemeClr>
                </a:solidFill>
                <a:latin typeface="Tenorite"/>
                <a:ea typeface="+mn-lt"/>
                <a:cs typeface="+mn-lt"/>
              </a:rPr>
              <a:t>output_list</a:t>
            </a:r>
            <a:r>
              <a:rPr lang="en-US" sz="1400" i="1" dirty="0">
                <a:solidFill>
                  <a:schemeClr val="accent2">
                    <a:lumMod val="75000"/>
                  </a:schemeClr>
                </a:solidFill>
                <a:latin typeface="Tenorite"/>
                <a:ea typeface="+mn-lt"/>
                <a:cs typeface="+mn-lt"/>
              </a:rPr>
              <a:t> = {</a:t>
            </a:r>
            <a:r>
              <a:rPr lang="en-US" sz="1400" i="1" dirty="0" err="1">
                <a:solidFill>
                  <a:schemeClr val="accent2">
                    <a:lumMod val="75000"/>
                  </a:schemeClr>
                </a:solidFill>
                <a:latin typeface="Tenorite"/>
                <a:ea typeface="+mn-lt"/>
                <a:cs typeface="+mn-lt"/>
              </a:rPr>
              <a:t>output_exp</a:t>
            </a:r>
            <a:r>
              <a:rPr lang="en-US" sz="1400" i="1" dirty="0">
                <a:solidFill>
                  <a:schemeClr val="accent2">
                    <a:lumMod val="75000"/>
                  </a:schemeClr>
                </a:solidFill>
                <a:latin typeface="Tenorite"/>
                <a:ea typeface="+mn-lt"/>
                <a:cs typeface="+mn-lt"/>
              </a:rPr>
              <a:t> for var in </a:t>
            </a:r>
            <a:r>
              <a:rPr lang="en-US" sz="1400" i="1" dirty="0" err="1">
                <a:solidFill>
                  <a:schemeClr val="accent2">
                    <a:lumMod val="75000"/>
                  </a:schemeClr>
                </a:solidFill>
                <a:latin typeface="Tenorite"/>
                <a:ea typeface="+mn-lt"/>
                <a:cs typeface="+mn-lt"/>
              </a:rPr>
              <a:t>input_list</a:t>
            </a:r>
            <a:r>
              <a:rPr lang="en-US" sz="1400" i="1" dirty="0">
                <a:solidFill>
                  <a:schemeClr val="accent2">
                    <a:lumMod val="75000"/>
                  </a:schemeClr>
                </a:solidFill>
                <a:latin typeface="Tenorite"/>
                <a:ea typeface="+mn-lt"/>
                <a:cs typeface="+mn-lt"/>
              </a:rPr>
              <a:t> if (var satisfies this condition)}</a:t>
            </a:r>
            <a:endParaRPr lang="en-US" sz="1400" dirty="0">
              <a:solidFill>
                <a:schemeClr val="accent2">
                  <a:lumMod val="75000"/>
                </a:schemeClr>
              </a:solidFill>
              <a:latin typeface="Tenorite"/>
            </a:endParaRPr>
          </a:p>
          <a:p>
            <a:pPr marL="285750" indent="-285750">
              <a:buFont typeface="Arial" panose="05000000000000000000" pitchFamily="2" charset="2"/>
              <a:buChar char="•"/>
            </a:pPr>
            <a:r>
              <a:rPr lang="en-US" sz="1400" b="1" dirty="0">
                <a:solidFill>
                  <a:srgbClr val="273239"/>
                </a:solidFill>
                <a:latin typeface="Tenorite"/>
              </a:rPr>
              <a:t>Generator Comprehensions</a:t>
            </a:r>
          </a:p>
          <a:p>
            <a:r>
              <a:rPr lang="en-US" sz="1400" b="1" i="1" dirty="0">
                <a:solidFill>
                  <a:schemeClr val="accent2">
                    <a:lumMod val="75000"/>
                  </a:schemeClr>
                </a:solidFill>
                <a:latin typeface="Tenorite"/>
                <a:ea typeface="+mn-lt"/>
                <a:cs typeface="+mn-lt"/>
              </a:rPr>
              <a:t>Syntax: </a:t>
            </a:r>
            <a:r>
              <a:rPr lang="en-US" sz="1400" i="1" dirty="0" err="1">
                <a:solidFill>
                  <a:schemeClr val="accent2">
                    <a:lumMod val="75000"/>
                  </a:schemeClr>
                </a:solidFill>
                <a:latin typeface="Tenorite"/>
                <a:ea typeface="+mn-lt"/>
                <a:cs typeface="+mn-lt"/>
              </a:rPr>
              <a:t>output_list</a:t>
            </a:r>
            <a:r>
              <a:rPr lang="en-US" sz="1400" i="1" dirty="0">
                <a:solidFill>
                  <a:schemeClr val="accent2">
                    <a:lumMod val="75000"/>
                  </a:schemeClr>
                </a:solidFill>
                <a:latin typeface="Tenorite"/>
                <a:ea typeface="+mn-lt"/>
                <a:cs typeface="+mn-lt"/>
              </a:rPr>
              <a:t> = (</a:t>
            </a:r>
            <a:r>
              <a:rPr lang="en-US" sz="1400" i="1" dirty="0" err="1">
                <a:solidFill>
                  <a:schemeClr val="accent2">
                    <a:lumMod val="75000"/>
                  </a:schemeClr>
                </a:solidFill>
                <a:latin typeface="Tenorite"/>
                <a:ea typeface="+mn-lt"/>
                <a:cs typeface="+mn-lt"/>
              </a:rPr>
              <a:t>output_exp</a:t>
            </a:r>
            <a:r>
              <a:rPr lang="en-US" sz="1400" i="1" dirty="0">
                <a:solidFill>
                  <a:schemeClr val="accent2">
                    <a:lumMod val="75000"/>
                  </a:schemeClr>
                </a:solidFill>
                <a:latin typeface="Tenorite"/>
                <a:ea typeface="+mn-lt"/>
                <a:cs typeface="+mn-lt"/>
              </a:rPr>
              <a:t> for var in </a:t>
            </a:r>
            <a:r>
              <a:rPr lang="en-US" sz="1400" i="1" dirty="0" err="1">
                <a:solidFill>
                  <a:schemeClr val="accent2">
                    <a:lumMod val="75000"/>
                  </a:schemeClr>
                </a:solidFill>
                <a:latin typeface="Tenorite"/>
                <a:ea typeface="+mn-lt"/>
                <a:cs typeface="+mn-lt"/>
              </a:rPr>
              <a:t>input_list</a:t>
            </a:r>
            <a:r>
              <a:rPr lang="en-US" sz="1400" i="1" dirty="0">
                <a:solidFill>
                  <a:schemeClr val="accent2">
                    <a:lumMod val="75000"/>
                  </a:schemeClr>
                </a:solidFill>
                <a:latin typeface="Tenorite"/>
                <a:ea typeface="+mn-lt"/>
                <a:cs typeface="+mn-lt"/>
              </a:rPr>
              <a:t> if (var satisfies this condition))</a:t>
            </a:r>
            <a:endParaRPr lang="en-US" sz="1400" dirty="0">
              <a:solidFill>
                <a:schemeClr val="accent2">
                  <a:lumMod val="75000"/>
                </a:schemeClr>
              </a:solidFill>
              <a:latin typeface="Tenorite"/>
            </a:endParaRPr>
          </a:p>
          <a:p>
            <a:endParaRPr lang="en-US" sz="1400" i="1" dirty="0">
              <a:solidFill>
                <a:srgbClr val="273239"/>
              </a:solidFill>
              <a:latin typeface="Tenorite"/>
            </a:endParaRPr>
          </a:p>
        </p:txBody>
      </p:sp>
    </p:spTree>
    <p:extLst>
      <p:ext uri="{BB962C8B-B14F-4D97-AF65-F5344CB8AC3E}">
        <p14:creationId xmlns:p14="http://schemas.microsoft.com/office/powerpoint/2010/main" val="1908918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45752" y="254373"/>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874364620"/>
              </p:ext>
            </p:extLst>
          </p:nvPr>
        </p:nvGraphicFramePr>
        <p:xfrm>
          <a:off x="504825" y="926248"/>
          <a:ext cx="11168617" cy="548640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b="1"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abs()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absolute value of a 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178279780"/>
                  </a:ext>
                </a:extLst>
              </a:tr>
              <a:tr h="0">
                <a:tc>
                  <a:txBody>
                    <a:bodyPr/>
                    <a:lstStyle/>
                    <a:p>
                      <a:pPr fontAlgn="t"/>
                      <a:r>
                        <a:rPr lang="en-US" sz="1400" dirty="0">
                          <a:effectLst/>
                          <a:latin typeface="Tenorite"/>
                          <a:hlinkClick r:id="rId3"/>
                        </a:rPr>
                        <a:t>all()</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items in an </a:t>
                      </a:r>
                      <a:r>
                        <a:rPr lang="en-US" sz="1400" err="1">
                          <a:effectLst/>
                          <a:latin typeface="Tenorite"/>
                        </a:rPr>
                        <a:t>iterable</a:t>
                      </a:r>
                      <a:r>
                        <a:rPr lang="en-US" sz="1400" dirty="0">
                          <a:effectLst/>
                          <a:latin typeface="Tenorite"/>
                        </a:rPr>
                        <a:t> object are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7375933"/>
                  </a:ext>
                </a:extLst>
              </a:tr>
              <a:tr h="0">
                <a:tc>
                  <a:txBody>
                    <a:bodyPr/>
                    <a:lstStyle/>
                    <a:p>
                      <a:pPr fontAlgn="t"/>
                      <a:r>
                        <a:rPr lang="en-US" sz="1400" dirty="0">
                          <a:effectLst/>
                          <a:latin typeface="Tenorite"/>
                          <a:hlinkClick r:id="rId4"/>
                        </a:rPr>
                        <a:t>any()</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any item in an </a:t>
                      </a:r>
                      <a:r>
                        <a:rPr lang="en-US" sz="1400" err="1">
                          <a:effectLst/>
                          <a:latin typeface="Tenorite"/>
                        </a:rPr>
                        <a:t>iterable</a:t>
                      </a:r>
                      <a:r>
                        <a:rPr lang="en-US" sz="1400" dirty="0">
                          <a:effectLst/>
                          <a:latin typeface="Tenorite"/>
                        </a:rPr>
                        <a:t> object is true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73617365"/>
                  </a:ext>
                </a:extLst>
              </a:tr>
              <a:tr h="0">
                <a:tc>
                  <a:txBody>
                    <a:bodyPr/>
                    <a:lstStyle/>
                    <a:p>
                      <a:pPr fontAlgn="t"/>
                      <a:r>
                        <a:rPr lang="en-US" sz="1400" dirty="0">
                          <a:effectLst/>
                          <a:latin typeface="Tenorite"/>
                          <a:hlinkClick r:id="rId5"/>
                        </a:rPr>
                        <a:t>ascii()</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readable version of an object. Replaces none-ascii characters with escape character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79226174"/>
                  </a:ext>
                </a:extLst>
              </a:tr>
              <a:tr h="0">
                <a:tc>
                  <a:txBody>
                    <a:bodyPr/>
                    <a:lstStyle/>
                    <a:p>
                      <a:pPr fontAlgn="t"/>
                      <a:r>
                        <a:rPr lang="en-US" sz="1400" dirty="0">
                          <a:effectLst/>
                          <a:latin typeface="Tenorite"/>
                          <a:hlinkClick r:id="rId6"/>
                        </a:rPr>
                        <a:t>bin()</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binary version of a 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89581117"/>
                  </a:ext>
                </a:extLst>
              </a:tr>
              <a:tr h="0">
                <a:tc>
                  <a:txBody>
                    <a:bodyPr/>
                    <a:lstStyle/>
                    <a:p>
                      <a:pPr fontAlgn="t"/>
                      <a:r>
                        <a:rPr lang="en-US" sz="1400" dirty="0">
                          <a:effectLst/>
                          <a:latin typeface="Tenorite"/>
                          <a:hlinkClick r:id="rId7"/>
                        </a:rPr>
                        <a:t>bool()</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the boolean value of the specified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66743685"/>
                  </a:ext>
                </a:extLst>
              </a:tr>
              <a:tr h="0">
                <a:tc>
                  <a:txBody>
                    <a:bodyPr/>
                    <a:lstStyle/>
                    <a:p>
                      <a:pPr fontAlgn="t"/>
                      <a:r>
                        <a:rPr lang="en-US" sz="1400" dirty="0">
                          <a:effectLst/>
                          <a:latin typeface="Tenorite"/>
                          <a:hlinkClick r:id="rId8"/>
                        </a:rPr>
                        <a:t>bytearray()</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array of bytes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20460403"/>
                  </a:ext>
                </a:extLst>
              </a:tr>
              <a:tr h="0">
                <a:tc>
                  <a:txBody>
                    <a:bodyPr/>
                    <a:lstStyle/>
                    <a:p>
                      <a:pPr fontAlgn="t"/>
                      <a:r>
                        <a:rPr lang="en-US" sz="1400" dirty="0">
                          <a:effectLst/>
                          <a:latin typeface="Tenorite"/>
                          <a:hlinkClick r:id="rId9"/>
                        </a:rPr>
                        <a:t>bytes()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bytes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84740098"/>
                  </a:ext>
                </a:extLst>
              </a:tr>
              <a:tr h="0">
                <a:tc>
                  <a:txBody>
                    <a:bodyPr/>
                    <a:lstStyle/>
                    <a:p>
                      <a:pPr fontAlgn="t"/>
                      <a:r>
                        <a:rPr lang="en-US" sz="1400" dirty="0">
                          <a:effectLst/>
                          <a:latin typeface="Tenorite"/>
                          <a:hlinkClick r:id="rId10"/>
                        </a:rPr>
                        <a:t>callable()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the specified object is callable, otherwise False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65613840"/>
                  </a:ext>
                </a:extLst>
              </a:tr>
              <a:tr h="0">
                <a:tc>
                  <a:txBody>
                    <a:bodyPr/>
                    <a:lstStyle/>
                    <a:p>
                      <a:pPr fontAlgn="t"/>
                      <a:r>
                        <a:rPr lang="en-US" sz="1400" dirty="0">
                          <a:effectLst/>
                          <a:latin typeface="Tenorite"/>
                          <a:hlinkClick r:id="rId11"/>
                        </a:rPr>
                        <a:t>chr()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character from the specified Unicode code.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44651439"/>
                  </a:ext>
                </a:extLst>
              </a:tr>
              <a:tr h="0">
                <a:tc>
                  <a:txBody>
                    <a:bodyPr/>
                    <a:lstStyle/>
                    <a:p>
                      <a:pPr lvl="0">
                        <a:buNone/>
                      </a:pPr>
                      <a:r>
                        <a:rPr lang="en-US" sz="1400" err="1">
                          <a:effectLst/>
                          <a:latin typeface="Tenorite"/>
                        </a:rPr>
                        <a:t>classmethod</a:t>
                      </a:r>
                      <a:r>
                        <a:rPr lang="en-US" sz="1400" dirty="0">
                          <a:effectLst/>
                          <a:latin typeface="Tenorite"/>
                        </a:rPr>
                        <a:t>()</a:t>
                      </a:r>
                      <a:endParaRPr lang="en-US" sz="1400">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Converts a method into a class method</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57166566"/>
                  </a:ext>
                </a:extLst>
              </a:tr>
              <a:tr h="0">
                <a:tc>
                  <a:txBody>
                    <a:bodyPr/>
                    <a:lstStyle/>
                    <a:p>
                      <a:pPr lvl="0">
                        <a:buNone/>
                      </a:pPr>
                      <a:r>
                        <a:rPr lang="en-US" sz="1400" dirty="0">
                          <a:effectLst/>
                          <a:latin typeface="Tenorite"/>
                          <a:hlinkClick r:id="rId12"/>
                        </a:rPr>
                        <a:t>compile()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dirty="0">
                          <a:effectLst/>
                          <a:latin typeface="Tenorite"/>
                        </a:rPr>
                        <a:t>Returns the specified source as an object, ready to be executed</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0260387"/>
                  </a:ext>
                </a:extLst>
              </a:tr>
              <a:tr h="0">
                <a:tc>
                  <a:txBody>
                    <a:bodyPr/>
                    <a:lstStyle/>
                    <a:p>
                      <a:pPr lvl="0">
                        <a:buNone/>
                      </a:pPr>
                      <a:r>
                        <a:rPr lang="en-US" sz="1400" dirty="0">
                          <a:effectLst/>
                          <a:latin typeface="Tenorite"/>
                          <a:hlinkClick r:id="rId13"/>
                        </a:rPr>
                        <a:t>complex()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Returns a complex number</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16579120"/>
                  </a:ext>
                </a:extLst>
              </a:tr>
              <a:tr h="0">
                <a:tc>
                  <a:txBody>
                    <a:bodyPr/>
                    <a:lstStyle/>
                    <a:p>
                      <a:pPr lvl="0">
                        <a:buNone/>
                      </a:pPr>
                      <a:r>
                        <a:rPr lang="en-US" sz="1400" dirty="0">
                          <a:effectLst/>
                          <a:latin typeface="Tenorite"/>
                          <a:hlinkClick r:id="rId14"/>
                        </a:rPr>
                        <a:t>delattr()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dirty="0">
                          <a:effectLst/>
                          <a:latin typeface="Tenorite"/>
                        </a:rPr>
                        <a:t>Deletes the specified attribute (property or method) from the specified object</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01871700"/>
                  </a:ext>
                </a:extLst>
              </a:tr>
            </a:tbl>
          </a:graphicData>
        </a:graphic>
      </p:graphicFrame>
    </p:spTree>
    <p:extLst>
      <p:ext uri="{BB962C8B-B14F-4D97-AF65-F5344CB8AC3E}">
        <p14:creationId xmlns:p14="http://schemas.microsoft.com/office/powerpoint/2010/main" val="2346658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01489" y="142874"/>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3814899567"/>
              </p:ext>
            </p:extLst>
          </p:nvPr>
        </p:nvGraphicFramePr>
        <p:xfrm>
          <a:off x="466725" y="666750"/>
          <a:ext cx="11168617" cy="585216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b="1"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dict()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dictionary (Array)</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38512816"/>
                  </a:ext>
                </a:extLst>
              </a:tr>
              <a:tr h="0">
                <a:tc>
                  <a:txBody>
                    <a:bodyPr/>
                    <a:lstStyle/>
                    <a:p>
                      <a:pPr fontAlgn="t"/>
                      <a:r>
                        <a:rPr lang="en-US" sz="1400" dirty="0">
                          <a:effectLst/>
                          <a:latin typeface="Tenorite"/>
                          <a:hlinkClick r:id="rId3"/>
                        </a:rPr>
                        <a:t>dir()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list of the specified object's properties and methods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08357299"/>
                  </a:ext>
                </a:extLst>
              </a:tr>
              <a:tr h="0">
                <a:tc>
                  <a:txBody>
                    <a:bodyPr/>
                    <a:lstStyle/>
                    <a:p>
                      <a:pPr fontAlgn="t"/>
                      <a:r>
                        <a:rPr lang="en-US" sz="1400" dirty="0">
                          <a:effectLst/>
                          <a:latin typeface="Tenorite"/>
                          <a:hlinkClick r:id="rId4"/>
                        </a:rPr>
                        <a:t>divmod()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quotient and the remainder when argument1 is divided by argument2</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54727327"/>
                  </a:ext>
                </a:extLst>
              </a:tr>
              <a:tr h="0">
                <a:tc>
                  <a:txBody>
                    <a:bodyPr/>
                    <a:lstStyle/>
                    <a:p>
                      <a:pPr fontAlgn="t"/>
                      <a:r>
                        <a:rPr lang="en-US" sz="1400" dirty="0">
                          <a:effectLst/>
                          <a:latin typeface="Tenorite"/>
                          <a:hlinkClick r:id="rId5"/>
                        </a:rPr>
                        <a:t>enumerate()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Takes a collection (e.g. a tuple) and returns it as an enumerate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92745849"/>
                  </a:ext>
                </a:extLst>
              </a:tr>
              <a:tr h="0">
                <a:tc>
                  <a:txBody>
                    <a:bodyPr/>
                    <a:lstStyle/>
                    <a:p>
                      <a:pPr fontAlgn="t"/>
                      <a:r>
                        <a:rPr lang="en-US" sz="1400" dirty="0">
                          <a:effectLst/>
                          <a:latin typeface="Tenorite"/>
                          <a:hlinkClick r:id="rId6"/>
                        </a:rPr>
                        <a:t>eval()</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Evaluates and executes an expression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88738714"/>
                  </a:ext>
                </a:extLst>
              </a:tr>
              <a:tr h="0">
                <a:tc>
                  <a:txBody>
                    <a:bodyPr/>
                    <a:lstStyle/>
                    <a:p>
                      <a:pPr fontAlgn="t"/>
                      <a:r>
                        <a:rPr lang="en-US" sz="1400" dirty="0">
                          <a:effectLst/>
                          <a:latin typeface="Tenorite"/>
                          <a:hlinkClick r:id="rId7"/>
                        </a:rPr>
                        <a:t>exec()</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Executes the specified code (or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3588226"/>
                  </a:ext>
                </a:extLst>
              </a:tr>
              <a:tr h="0">
                <a:tc>
                  <a:txBody>
                    <a:bodyPr/>
                    <a:lstStyle/>
                    <a:p>
                      <a:pPr fontAlgn="t"/>
                      <a:r>
                        <a:rPr lang="en-US" sz="1400" dirty="0">
                          <a:effectLst/>
                          <a:latin typeface="Tenorite"/>
                          <a:hlinkClick r:id="rId8"/>
                        </a:rPr>
                        <a:t>filter()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Use a filter function to exclude items in an </a:t>
                      </a:r>
                      <a:r>
                        <a:rPr lang="en-US" sz="1400" err="1">
                          <a:effectLst/>
                          <a:latin typeface="Tenorite"/>
                        </a:rPr>
                        <a:t>iterable</a:t>
                      </a:r>
                      <a:r>
                        <a:rPr lang="en-US" sz="1400" dirty="0">
                          <a:effectLst/>
                          <a:latin typeface="Tenorite"/>
                        </a:rPr>
                        <a:t>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43969356"/>
                  </a:ext>
                </a:extLst>
              </a:tr>
              <a:tr h="0">
                <a:tc>
                  <a:txBody>
                    <a:bodyPr/>
                    <a:lstStyle/>
                    <a:p>
                      <a:pPr fontAlgn="t"/>
                      <a:r>
                        <a:rPr lang="en-US" sz="1400" dirty="0">
                          <a:effectLst/>
                          <a:latin typeface="Tenorite"/>
                          <a:hlinkClick r:id="rId9"/>
                        </a:rPr>
                        <a:t>float()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floating point 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7109186"/>
                  </a:ext>
                </a:extLst>
              </a:tr>
              <a:tr h="0">
                <a:tc>
                  <a:txBody>
                    <a:bodyPr/>
                    <a:lstStyle/>
                    <a:p>
                      <a:pPr lvl="0">
                        <a:buNone/>
                      </a:pPr>
                      <a:r>
                        <a:rPr lang="en-US" sz="1400" dirty="0">
                          <a:effectLst/>
                          <a:latin typeface="Tenorite"/>
                          <a:hlinkClick r:id="rId10"/>
                        </a:rPr>
                        <a:t>format()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Formats a specified value</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23111317"/>
                  </a:ext>
                </a:extLst>
              </a:tr>
              <a:tr h="0">
                <a:tc>
                  <a:txBody>
                    <a:bodyPr/>
                    <a:lstStyle/>
                    <a:p>
                      <a:pPr lvl="0">
                        <a:buNone/>
                      </a:pPr>
                      <a:r>
                        <a:rPr lang="en-US" sz="1400" dirty="0">
                          <a:effectLst/>
                          <a:latin typeface="Tenorite"/>
                          <a:hlinkClick r:id="rId11"/>
                        </a:rPr>
                        <a:t>frozenset()</a:t>
                      </a:r>
                      <a:endParaRPr lang="en-US" sz="1400" dirty="0">
                        <a:effectLst/>
                        <a:latin typeface="Tenorite"/>
                      </a:endParaRPr>
                    </a:p>
                  </a:txBody>
                  <a:tcPr marL="152399"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tc>
                  <a:txBody>
                    <a:bodyPr/>
                    <a:lstStyle/>
                    <a:p>
                      <a:pPr lvl="0">
                        <a:buNone/>
                      </a:pPr>
                      <a:r>
                        <a:rPr lang="en-US" sz="1400" dirty="0">
                          <a:effectLst/>
                          <a:latin typeface="Tenorite"/>
                        </a:rPr>
                        <a:t>Returns a </a:t>
                      </a:r>
                      <a:r>
                        <a:rPr lang="en-US" sz="1400" err="1">
                          <a:effectLst/>
                          <a:latin typeface="Tenorite"/>
                        </a:rPr>
                        <a:t>frozenset</a:t>
                      </a:r>
                      <a:r>
                        <a:rPr lang="en-US" sz="1400" dirty="0">
                          <a:effectLst/>
                          <a:latin typeface="Tenorite"/>
                        </a:rPr>
                        <a:t> object</a:t>
                      </a:r>
                      <a:endParaRPr lang="en-US" sz="1400">
                        <a:latin typeface="Tenorite"/>
                      </a:endParaRPr>
                    </a:p>
                  </a:txBody>
                  <a:tcPr marL="76200"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extLst>
                  <a:ext uri="{0D108BD9-81ED-4DB2-BD59-A6C34878D82A}">
                    <a16:rowId xmlns:a16="http://schemas.microsoft.com/office/drawing/2014/main" val="1152029954"/>
                  </a:ext>
                </a:extLst>
              </a:tr>
              <a:tr h="0">
                <a:tc>
                  <a:txBody>
                    <a:bodyPr/>
                    <a:lstStyle/>
                    <a:p>
                      <a:pPr lvl="0">
                        <a:buNone/>
                      </a:pPr>
                      <a:r>
                        <a:rPr lang="en-US" sz="1400" dirty="0">
                          <a:effectLst/>
                          <a:latin typeface="Tenorite"/>
                          <a:hlinkClick r:id="rId12"/>
                        </a:rPr>
                        <a:t>getattr()</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the value of the specified attribute (property or method)</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4116042046"/>
                  </a:ext>
                </a:extLst>
              </a:tr>
              <a:tr h="0">
                <a:tc>
                  <a:txBody>
                    <a:bodyPr/>
                    <a:lstStyle/>
                    <a:p>
                      <a:pPr lvl="0">
                        <a:buNone/>
                      </a:pPr>
                      <a:r>
                        <a:rPr lang="en-US" sz="1400" dirty="0">
                          <a:effectLst/>
                          <a:latin typeface="Tenorite"/>
                          <a:hlinkClick r:id="rId13"/>
                        </a:rPr>
                        <a:t>globals()</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dirty="0">
                          <a:effectLst/>
                          <a:latin typeface="Tenorite"/>
                        </a:rPr>
                        <a:t>Returns the current global symbol table as a dictionary</a:t>
                      </a:r>
                    </a:p>
                  </a:txBody>
                  <a:tcPr marL="76200" marR="76200" marT="76200" marB="76200">
                    <a:lnL w="9524">
                      <a:solidFill>
                        <a:srgbClr val="CCCCCC"/>
                      </a:solidFill>
                    </a:lnL>
                    <a:lnR w="9524">
                      <a:solidFill>
                        <a:srgbClr val="CCCCCC"/>
                      </a:solidFill>
                    </a:lnR>
                    <a:lnT w="9524">
                      <a:solidFill>
                        <a:srgbClr val="CCCCCC"/>
                      </a:solidFill>
                    </a:lnT>
                    <a:lnB w="9524"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608067"/>
                  </a:ext>
                </a:extLst>
              </a:tr>
              <a:tr h="0">
                <a:tc>
                  <a:txBody>
                    <a:bodyPr/>
                    <a:lstStyle/>
                    <a:p>
                      <a:pPr lvl="0">
                        <a:buNone/>
                      </a:pPr>
                      <a:r>
                        <a:rPr lang="en-US" sz="1400" dirty="0">
                          <a:effectLst/>
                          <a:latin typeface="Tenorite"/>
                          <a:hlinkClick r:id="rId14"/>
                        </a:rPr>
                        <a:t>hasattr()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Returns True if the specified object has the specified attribute (property/method)</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4"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1061569"/>
                  </a:ext>
                </a:extLst>
              </a:tr>
              <a:tr h="0">
                <a:tc>
                  <a:txBody>
                    <a:bodyPr/>
                    <a:lstStyle/>
                    <a:p>
                      <a:pPr lvl="0">
                        <a:buNone/>
                      </a:pPr>
                      <a:r>
                        <a:rPr lang="en-US" sz="1400" dirty="0">
                          <a:effectLst/>
                          <a:latin typeface="Tenorite"/>
                        </a:rPr>
                        <a:t>hash()</a:t>
                      </a:r>
                      <a:endParaRPr lang="en-US" sz="1400">
                        <a:latin typeface="Tenorite"/>
                      </a:endParaRPr>
                    </a:p>
                  </a:txBody>
                  <a:tcPr marL="152399"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tc>
                  <a:txBody>
                    <a:bodyPr/>
                    <a:lstStyle/>
                    <a:p>
                      <a:pPr lvl="0">
                        <a:buNone/>
                      </a:pPr>
                      <a:r>
                        <a:rPr lang="en-US" sz="1400" dirty="0">
                          <a:effectLst/>
                          <a:latin typeface="Tenorite"/>
                        </a:rPr>
                        <a:t>Returns the hash value of a specified object</a:t>
                      </a:r>
                      <a:endParaRPr lang="en-US" sz="1400">
                        <a:latin typeface="Tenorite"/>
                      </a:endParaRPr>
                    </a:p>
                  </a:txBody>
                  <a:tcPr marL="76200"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extLst>
                  <a:ext uri="{0D108BD9-81ED-4DB2-BD59-A6C34878D82A}">
                    <a16:rowId xmlns:a16="http://schemas.microsoft.com/office/drawing/2014/main" val="459008707"/>
                  </a:ext>
                </a:extLst>
              </a:tr>
              <a:tr h="0">
                <a:tc>
                  <a:txBody>
                    <a:bodyPr/>
                    <a:lstStyle/>
                    <a:p>
                      <a:pPr lvl="0">
                        <a:buNone/>
                      </a:pPr>
                      <a:r>
                        <a:rPr lang="en-US" sz="1400" dirty="0">
                          <a:effectLst/>
                          <a:latin typeface="Tenorite"/>
                        </a:rPr>
                        <a:t>help()</a:t>
                      </a:r>
                      <a:endParaRPr lang="en-US" sz="1400">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Executes the built-in help system</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1103913630"/>
                  </a:ext>
                </a:extLst>
              </a:tr>
            </a:tbl>
          </a:graphicData>
        </a:graphic>
      </p:graphicFrame>
    </p:spTree>
    <p:extLst>
      <p:ext uri="{BB962C8B-B14F-4D97-AF65-F5344CB8AC3E}">
        <p14:creationId xmlns:p14="http://schemas.microsoft.com/office/powerpoint/2010/main" val="4242702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01489" y="142874"/>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2802706612"/>
              </p:ext>
            </p:extLst>
          </p:nvPr>
        </p:nvGraphicFramePr>
        <p:xfrm>
          <a:off x="504825" y="669073"/>
          <a:ext cx="11168617" cy="548640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hex()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number into a hexadecimal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87142256"/>
                  </a:ext>
                </a:extLst>
              </a:tr>
              <a:tr h="0">
                <a:tc>
                  <a:txBody>
                    <a:bodyPr/>
                    <a:lstStyle/>
                    <a:p>
                      <a:pPr fontAlgn="t"/>
                      <a:r>
                        <a:rPr lang="en-US" sz="1400" dirty="0">
                          <a:effectLst/>
                          <a:latin typeface="Tenorite"/>
                          <a:hlinkClick r:id="rId3"/>
                        </a:rPr>
                        <a:t>id()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id of an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63417260"/>
                  </a:ext>
                </a:extLst>
              </a:tr>
              <a:tr h="0">
                <a:tc>
                  <a:txBody>
                    <a:bodyPr/>
                    <a:lstStyle/>
                    <a:p>
                      <a:pPr fontAlgn="t"/>
                      <a:r>
                        <a:rPr lang="en-US" sz="1400" dirty="0">
                          <a:effectLst/>
                          <a:latin typeface="Tenorite"/>
                          <a:hlinkClick r:id="rId4"/>
                        </a:rPr>
                        <a:t>input()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Allowing user input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6901904"/>
                  </a:ext>
                </a:extLst>
              </a:tr>
              <a:tr h="0">
                <a:tc>
                  <a:txBody>
                    <a:bodyPr/>
                    <a:lstStyle/>
                    <a:p>
                      <a:pPr fontAlgn="t"/>
                      <a:r>
                        <a:rPr lang="en-US" sz="1400" dirty="0">
                          <a:effectLst/>
                          <a:latin typeface="Tenorite"/>
                          <a:hlinkClick r:id="rId5"/>
                        </a:rPr>
                        <a:t>int()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integer number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62812998"/>
                  </a:ext>
                </a:extLst>
              </a:tr>
              <a:tr h="0">
                <a:tc>
                  <a:txBody>
                    <a:bodyPr/>
                    <a:lstStyle/>
                    <a:p>
                      <a:pPr fontAlgn="t"/>
                      <a:r>
                        <a:rPr lang="en-US" sz="1400" dirty="0">
                          <a:effectLst/>
                          <a:latin typeface="Tenorite"/>
                          <a:hlinkClick r:id="rId6"/>
                        </a:rPr>
                        <a:t>isinstance()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 specified object is an instance of a specified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20221904"/>
                  </a:ext>
                </a:extLst>
              </a:tr>
              <a:tr h="0">
                <a:tc>
                  <a:txBody>
                    <a:bodyPr/>
                    <a:lstStyle/>
                    <a:p>
                      <a:pPr lvl="0">
                        <a:buNone/>
                      </a:pPr>
                      <a:r>
                        <a:rPr lang="en-US" sz="1400" dirty="0">
                          <a:effectLst/>
                          <a:latin typeface="Tenorite"/>
                          <a:hlinkClick r:id="rId7"/>
                        </a:rPr>
                        <a:t>issubclass()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lvl="0">
                        <a:buNone/>
                      </a:pPr>
                      <a:r>
                        <a:rPr lang="en-US" sz="1400" dirty="0">
                          <a:effectLst/>
                          <a:latin typeface="Tenorite"/>
                        </a:rPr>
                        <a:t>Returns True if a specified class is a subclass of a specified object</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783774"/>
                  </a:ext>
                </a:extLst>
              </a:tr>
              <a:tr h="0">
                <a:tc>
                  <a:txBody>
                    <a:bodyPr/>
                    <a:lstStyle/>
                    <a:p>
                      <a:pPr lvl="0">
                        <a:buNone/>
                      </a:pPr>
                      <a:r>
                        <a:rPr lang="en-US" sz="1400" dirty="0">
                          <a:effectLst/>
                          <a:latin typeface="Tenorite"/>
                          <a:hlinkClick r:id="rId8"/>
                        </a:rPr>
                        <a:t>iter()</a:t>
                      </a:r>
                      <a:endParaRPr lang="en-US" sz="1400" dirty="0">
                        <a:effectLst/>
                        <a:latin typeface="Tenorite"/>
                      </a:endParaRPr>
                    </a:p>
                  </a:txBody>
                  <a:tcPr marL="152399"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tc>
                  <a:txBody>
                    <a:bodyPr/>
                    <a:lstStyle/>
                    <a:p>
                      <a:pPr lvl="0">
                        <a:buNone/>
                      </a:pPr>
                      <a:r>
                        <a:rPr lang="en-US" sz="1400" dirty="0">
                          <a:effectLst/>
                          <a:latin typeface="Tenorite"/>
                        </a:rPr>
                        <a:t>Returns an iterator object</a:t>
                      </a:r>
                      <a:endParaRPr lang="en-US" sz="1400">
                        <a:latin typeface="Tenorite"/>
                      </a:endParaRPr>
                    </a:p>
                  </a:txBody>
                  <a:tcPr marL="76200"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FFFFFF"/>
                    </a:solidFill>
                  </a:tcPr>
                </a:tc>
                <a:extLst>
                  <a:ext uri="{0D108BD9-81ED-4DB2-BD59-A6C34878D82A}">
                    <a16:rowId xmlns:a16="http://schemas.microsoft.com/office/drawing/2014/main" val="60384029"/>
                  </a:ext>
                </a:extLst>
              </a:tr>
              <a:tr h="0">
                <a:tc>
                  <a:txBody>
                    <a:bodyPr/>
                    <a:lstStyle/>
                    <a:p>
                      <a:pPr lvl="0">
                        <a:buNone/>
                      </a:pPr>
                      <a:r>
                        <a:rPr lang="en-US" sz="1400" dirty="0">
                          <a:effectLst/>
                          <a:latin typeface="Tenorite"/>
                          <a:hlinkClick r:id="rId9"/>
                        </a:rPr>
                        <a:t>len()</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the length of an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992518991"/>
                  </a:ext>
                </a:extLst>
              </a:tr>
              <a:tr h="0">
                <a:tc>
                  <a:txBody>
                    <a:bodyPr/>
                    <a:lstStyle/>
                    <a:p>
                      <a:pPr lvl="0">
                        <a:buNone/>
                      </a:pPr>
                      <a:r>
                        <a:rPr lang="en-US" sz="1400" dirty="0">
                          <a:effectLst/>
                          <a:latin typeface="Tenorite"/>
                          <a:hlinkClick r:id="rId10"/>
                        </a:rPr>
                        <a:t>list()</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list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3566222303"/>
                  </a:ext>
                </a:extLst>
              </a:tr>
              <a:tr h="0">
                <a:tc>
                  <a:txBody>
                    <a:bodyPr/>
                    <a:lstStyle/>
                    <a:p>
                      <a:pPr lvl="0">
                        <a:buNone/>
                      </a:pPr>
                      <a:r>
                        <a:rPr lang="en-US" sz="1400" dirty="0">
                          <a:effectLst/>
                          <a:latin typeface="Tenorite"/>
                          <a:hlinkClick r:id="rId11"/>
                        </a:rPr>
                        <a:t>locals()</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an updated dictionary of the current local symbol table</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1208092145"/>
                  </a:ext>
                </a:extLst>
              </a:tr>
              <a:tr h="0">
                <a:tc>
                  <a:txBody>
                    <a:bodyPr/>
                    <a:lstStyle/>
                    <a:p>
                      <a:pPr lvl="0">
                        <a:buNone/>
                      </a:pPr>
                      <a:r>
                        <a:rPr lang="en-US" sz="1400" dirty="0">
                          <a:effectLst/>
                          <a:latin typeface="Tenorite"/>
                          <a:hlinkClick r:id="rId12"/>
                        </a:rPr>
                        <a:t>map()</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the specified iterator with the specified function applied to each item</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433067879"/>
                  </a:ext>
                </a:extLst>
              </a:tr>
              <a:tr h="0">
                <a:tc>
                  <a:txBody>
                    <a:bodyPr/>
                    <a:lstStyle/>
                    <a:p>
                      <a:pPr lvl="0">
                        <a:buNone/>
                      </a:pPr>
                      <a:r>
                        <a:rPr lang="en-US" sz="1400" dirty="0">
                          <a:effectLst/>
                          <a:latin typeface="Tenorite"/>
                          <a:hlinkClick r:id="rId13"/>
                        </a:rPr>
                        <a:t>max()</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the largest item in an </a:t>
                      </a:r>
                      <a:r>
                        <a:rPr lang="en-US" sz="1400" err="1">
                          <a:effectLst/>
                          <a:latin typeface="Tenorite"/>
                        </a:rPr>
                        <a:t>iterable</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3807487981"/>
                  </a:ext>
                </a:extLst>
              </a:tr>
              <a:tr h="0">
                <a:tc>
                  <a:txBody>
                    <a:bodyPr/>
                    <a:lstStyle/>
                    <a:p>
                      <a:pPr lvl="0">
                        <a:buNone/>
                      </a:pPr>
                      <a:r>
                        <a:rPr lang="en-US" sz="1400" dirty="0">
                          <a:effectLst/>
                          <a:latin typeface="Tenorite"/>
                          <a:hlinkClick r:id="rId14"/>
                        </a:rPr>
                        <a:t>memoryview()</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memory view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108109306"/>
                  </a:ext>
                </a:extLst>
              </a:tr>
              <a:tr h="0">
                <a:tc>
                  <a:txBody>
                    <a:bodyPr/>
                    <a:lstStyle/>
                    <a:p>
                      <a:pPr lvl="0">
                        <a:buNone/>
                      </a:pPr>
                      <a:r>
                        <a:rPr lang="en-US" sz="1400" dirty="0">
                          <a:effectLst/>
                          <a:latin typeface="Tenorite"/>
                          <a:hlinkClick r:id="rId15"/>
                        </a:rPr>
                        <a:t>min()</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the smallest item in an </a:t>
                      </a:r>
                      <a:r>
                        <a:rPr lang="en-US" sz="1400" err="1">
                          <a:effectLst/>
                          <a:latin typeface="Tenorite"/>
                        </a:rPr>
                        <a:t>iterable</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315015536"/>
                  </a:ext>
                </a:extLst>
              </a:tr>
            </a:tbl>
          </a:graphicData>
        </a:graphic>
      </p:graphicFrame>
    </p:spTree>
    <p:extLst>
      <p:ext uri="{BB962C8B-B14F-4D97-AF65-F5344CB8AC3E}">
        <p14:creationId xmlns:p14="http://schemas.microsoft.com/office/powerpoint/2010/main" val="974994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39589" y="161924"/>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861365993"/>
              </p:ext>
            </p:extLst>
          </p:nvPr>
        </p:nvGraphicFramePr>
        <p:xfrm>
          <a:off x="504825" y="685800"/>
          <a:ext cx="11168617" cy="548640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b="1"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next()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the next item in an </a:t>
                      </a:r>
                      <a:r>
                        <a:rPr lang="en-US" sz="1400" err="1">
                          <a:effectLst/>
                          <a:latin typeface="Tenorite"/>
                        </a:rPr>
                        <a:t>iterable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32309552"/>
                  </a:ext>
                </a:extLst>
              </a:tr>
              <a:tr h="0">
                <a:tc>
                  <a:txBody>
                    <a:bodyPr/>
                    <a:lstStyle/>
                    <a:p>
                      <a:pPr fontAlgn="t"/>
                      <a:r>
                        <a:rPr lang="en-US" sz="1400" dirty="0">
                          <a:effectLst/>
                          <a:latin typeface="Tenorite"/>
                          <a:hlinkClick r:id="rId3"/>
                        </a:rPr>
                        <a:t>object()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new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64890941"/>
                  </a:ext>
                </a:extLst>
              </a:tr>
              <a:tr h="0">
                <a:tc>
                  <a:txBody>
                    <a:bodyPr/>
                    <a:lstStyle/>
                    <a:p>
                      <a:pPr fontAlgn="t"/>
                      <a:r>
                        <a:rPr lang="en-US" sz="1400" dirty="0">
                          <a:effectLst/>
                          <a:latin typeface="Tenorite"/>
                          <a:hlinkClick r:id="rId4"/>
                        </a:rPr>
                        <a:t>oct()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number into an octal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9249982"/>
                  </a:ext>
                </a:extLst>
              </a:tr>
              <a:tr h="0">
                <a:tc>
                  <a:txBody>
                    <a:bodyPr/>
                    <a:lstStyle/>
                    <a:p>
                      <a:pPr fontAlgn="t"/>
                      <a:r>
                        <a:rPr lang="en-US" sz="1400" dirty="0">
                          <a:effectLst/>
                          <a:latin typeface="Tenorite"/>
                          <a:hlinkClick r:id="rId5"/>
                        </a:rPr>
                        <a:t>open()</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Opens a file and returns a file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26146459"/>
                  </a:ext>
                </a:extLst>
              </a:tr>
              <a:tr h="0">
                <a:tc>
                  <a:txBody>
                    <a:bodyPr/>
                    <a:lstStyle/>
                    <a:p>
                      <a:pPr lvl="0">
                        <a:buNone/>
                      </a:pPr>
                      <a:r>
                        <a:rPr lang="en-US" sz="1400" dirty="0">
                          <a:effectLst/>
                          <a:latin typeface="Tenorite"/>
                          <a:hlinkClick r:id="rId6"/>
                        </a:rPr>
                        <a:t>ord()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lvl="0">
                        <a:buNone/>
                      </a:pPr>
                      <a:r>
                        <a:rPr lang="en-US" sz="1400" dirty="0">
                          <a:effectLst/>
                          <a:latin typeface="Tenorite"/>
                        </a:rPr>
                        <a:t>Convert an integer representing the Unicode of the specified character</a:t>
                      </a:r>
                      <a:endParaRPr lang="en-US" sz="1400">
                        <a:latin typeface="Tenorite"/>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62187721"/>
                  </a:ext>
                </a:extLst>
              </a:tr>
              <a:tr h="0">
                <a:tc>
                  <a:txBody>
                    <a:bodyPr/>
                    <a:lstStyle/>
                    <a:p>
                      <a:pPr lvl="0">
                        <a:buNone/>
                      </a:pPr>
                      <a:r>
                        <a:rPr lang="en-US" sz="1400" dirty="0">
                          <a:effectLst/>
                          <a:latin typeface="Tenorite"/>
                          <a:hlinkClick r:id="rId7"/>
                        </a:rPr>
                        <a:t>pow()</a:t>
                      </a:r>
                      <a:endParaRPr lang="en-US" sz="1400" dirty="0">
                        <a:effectLst/>
                        <a:latin typeface="Tenorite"/>
                      </a:endParaRPr>
                    </a:p>
                  </a:txBody>
                  <a:tcPr marL="152399"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E7E9EB"/>
                    </a:solidFill>
                  </a:tcPr>
                </a:tc>
                <a:tc>
                  <a:txBody>
                    <a:bodyPr/>
                    <a:lstStyle/>
                    <a:p>
                      <a:pPr lvl="0">
                        <a:buNone/>
                      </a:pPr>
                      <a:r>
                        <a:rPr lang="en-US" sz="1400" dirty="0">
                          <a:effectLst/>
                          <a:latin typeface="Tenorite"/>
                        </a:rPr>
                        <a:t>Returns the value of x to the power of y</a:t>
                      </a:r>
                      <a:endParaRPr lang="en-US" sz="1400">
                        <a:latin typeface="Tenorite"/>
                      </a:endParaRPr>
                    </a:p>
                  </a:txBody>
                  <a:tcPr marL="76200" marR="76200" marT="76200" marB="76200">
                    <a:lnL w="9524">
                      <a:solidFill>
                        <a:srgbClr val="CCCCCC"/>
                      </a:solidFill>
                    </a:lnL>
                    <a:lnR w="9524">
                      <a:solidFill>
                        <a:srgbClr val="CCCCCC"/>
                      </a:solidFill>
                    </a:lnR>
                    <a:lnT w="9525" cap="flat" cmpd="sng" algn="ctr">
                      <a:solidFill>
                        <a:srgbClr val="CCCCCC"/>
                      </a:solidFill>
                      <a:prstDash val="solid"/>
                      <a:round/>
                      <a:headEnd type="none" w="med" len="med"/>
                      <a:tailEnd type="none" w="med" len="med"/>
                    </a:lnT>
                    <a:lnB w="9524">
                      <a:solidFill>
                        <a:srgbClr val="CCCCCC"/>
                      </a:solidFill>
                    </a:lnB>
                    <a:solidFill>
                      <a:srgbClr val="E7E9EB"/>
                    </a:solidFill>
                  </a:tcPr>
                </a:tc>
                <a:extLst>
                  <a:ext uri="{0D108BD9-81ED-4DB2-BD59-A6C34878D82A}">
                    <a16:rowId xmlns:a16="http://schemas.microsoft.com/office/drawing/2014/main" val="461978742"/>
                  </a:ext>
                </a:extLst>
              </a:tr>
              <a:tr h="0">
                <a:tc>
                  <a:txBody>
                    <a:bodyPr/>
                    <a:lstStyle/>
                    <a:p>
                      <a:pPr lvl="0">
                        <a:buNone/>
                      </a:pPr>
                      <a:r>
                        <a:rPr lang="en-US" sz="1400" dirty="0">
                          <a:effectLst/>
                          <a:latin typeface="Tenorite"/>
                          <a:hlinkClick r:id="rId8"/>
                        </a:rPr>
                        <a:t>print()</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Prints to the standard output device</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1347723903"/>
                  </a:ext>
                </a:extLst>
              </a:tr>
              <a:tr h="0">
                <a:tc>
                  <a:txBody>
                    <a:bodyPr/>
                    <a:lstStyle/>
                    <a:p>
                      <a:pPr lvl="0">
                        <a:buNone/>
                      </a:pPr>
                      <a:r>
                        <a:rPr lang="en-US" sz="1400" dirty="0">
                          <a:effectLst/>
                          <a:latin typeface="Tenorite"/>
                        </a:rPr>
                        <a:t>property()</a:t>
                      </a:r>
                      <a:endParaRPr lang="en-US" sz="1400">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Gets, sets, deletes a property</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921492646"/>
                  </a:ext>
                </a:extLst>
              </a:tr>
              <a:tr h="0">
                <a:tc>
                  <a:txBody>
                    <a:bodyPr/>
                    <a:lstStyle/>
                    <a:p>
                      <a:pPr lvl="0">
                        <a:buNone/>
                      </a:pPr>
                      <a:r>
                        <a:rPr lang="en-US" sz="1400" dirty="0">
                          <a:effectLst/>
                          <a:latin typeface="Tenorite"/>
                          <a:hlinkClick r:id="rId9"/>
                        </a:rPr>
                        <a:t>range()</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sequence of numbers, starting from 0 and increments by 1 (by default)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368630519"/>
                  </a:ext>
                </a:extLst>
              </a:tr>
              <a:tr h="0">
                <a:tc>
                  <a:txBody>
                    <a:bodyPr/>
                    <a:lstStyle/>
                    <a:p>
                      <a:pPr lvl="0">
                        <a:buNone/>
                      </a:pPr>
                      <a:r>
                        <a:rPr lang="en-US" sz="1400" err="1">
                          <a:effectLst/>
                          <a:latin typeface="Tenorite"/>
                        </a:rPr>
                        <a:t>repr</a:t>
                      </a:r>
                      <a:r>
                        <a:rPr lang="en-US" sz="1400" dirty="0">
                          <a:effectLst/>
                          <a:latin typeface="Tenorite"/>
                        </a:rPr>
                        <a:t>()</a:t>
                      </a:r>
                      <a:endParaRPr lang="en-US" sz="1400">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Returns a readable version of an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1940149976"/>
                  </a:ext>
                </a:extLst>
              </a:tr>
              <a:tr h="0">
                <a:tc>
                  <a:txBody>
                    <a:bodyPr/>
                    <a:lstStyle/>
                    <a:p>
                      <a:pPr lvl="0">
                        <a:buNone/>
                      </a:pPr>
                      <a:r>
                        <a:rPr lang="en-US" sz="1400" dirty="0">
                          <a:effectLst/>
                          <a:latin typeface="Tenorite"/>
                          <a:hlinkClick r:id="rId10"/>
                        </a:rPr>
                        <a:t>reversed()</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reversed iterator</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2355825051"/>
                  </a:ext>
                </a:extLst>
              </a:tr>
              <a:tr h="0">
                <a:tc>
                  <a:txBody>
                    <a:bodyPr/>
                    <a:lstStyle/>
                    <a:p>
                      <a:pPr lvl="0">
                        <a:buNone/>
                      </a:pPr>
                      <a:r>
                        <a:rPr lang="en-US" sz="1400" dirty="0">
                          <a:effectLst/>
                          <a:latin typeface="Tenorite"/>
                          <a:hlinkClick r:id="rId11"/>
                        </a:rPr>
                        <a:t>round()</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Rounds a numbers</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2450575915"/>
                  </a:ext>
                </a:extLst>
              </a:tr>
              <a:tr h="0">
                <a:tc>
                  <a:txBody>
                    <a:bodyPr/>
                    <a:lstStyle/>
                    <a:p>
                      <a:pPr lvl="0">
                        <a:buNone/>
                      </a:pPr>
                      <a:r>
                        <a:rPr lang="en-US" sz="1400" dirty="0">
                          <a:effectLst/>
                          <a:latin typeface="Tenorite"/>
                          <a:hlinkClick r:id="rId12"/>
                        </a:rPr>
                        <a:t>set()</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tc>
                  <a:txBody>
                    <a:bodyPr/>
                    <a:lstStyle/>
                    <a:p>
                      <a:pPr lvl="0">
                        <a:buNone/>
                      </a:pPr>
                      <a:r>
                        <a:rPr lang="en-US" sz="1400" dirty="0">
                          <a:effectLst/>
                          <a:latin typeface="Tenorite"/>
                        </a:rPr>
                        <a:t>Returns a new set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FFFFFF"/>
                    </a:solidFill>
                  </a:tcPr>
                </a:tc>
                <a:extLst>
                  <a:ext uri="{0D108BD9-81ED-4DB2-BD59-A6C34878D82A}">
                    <a16:rowId xmlns:a16="http://schemas.microsoft.com/office/drawing/2014/main" val="3471460401"/>
                  </a:ext>
                </a:extLst>
              </a:tr>
              <a:tr h="0">
                <a:tc>
                  <a:txBody>
                    <a:bodyPr/>
                    <a:lstStyle/>
                    <a:p>
                      <a:pPr lvl="0">
                        <a:buNone/>
                      </a:pPr>
                      <a:r>
                        <a:rPr lang="en-US" sz="1400" dirty="0">
                          <a:effectLst/>
                          <a:latin typeface="Tenorite"/>
                          <a:hlinkClick r:id="rId13"/>
                        </a:rPr>
                        <a:t>setattr()</a:t>
                      </a:r>
                      <a:endParaRPr lang="en-US" sz="1400" dirty="0">
                        <a:effectLst/>
                        <a:latin typeface="Tenorite"/>
                      </a:endParaRPr>
                    </a:p>
                  </a:txBody>
                  <a:tcPr marL="152399"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tc>
                  <a:txBody>
                    <a:bodyPr/>
                    <a:lstStyle/>
                    <a:p>
                      <a:pPr lvl="0">
                        <a:buNone/>
                      </a:pPr>
                      <a:r>
                        <a:rPr lang="en-US" sz="1400" dirty="0">
                          <a:effectLst/>
                          <a:latin typeface="Tenorite"/>
                        </a:rPr>
                        <a:t>Sets an attribute (property/method) of an object</a:t>
                      </a:r>
                      <a:endParaRPr lang="en-US" sz="1400">
                        <a:latin typeface="Tenorite"/>
                      </a:endParaRPr>
                    </a:p>
                  </a:txBody>
                  <a:tcPr marL="76200" marR="76200" marT="76200" marB="76200">
                    <a:lnL w="9524">
                      <a:solidFill>
                        <a:srgbClr val="CCCCCC"/>
                      </a:solidFill>
                    </a:lnL>
                    <a:lnR w="9524">
                      <a:solidFill>
                        <a:srgbClr val="CCCCCC"/>
                      </a:solidFill>
                    </a:lnR>
                    <a:lnT w="9524">
                      <a:solidFill>
                        <a:srgbClr val="CCCCCC"/>
                      </a:solidFill>
                    </a:lnT>
                    <a:lnB w="9524">
                      <a:solidFill>
                        <a:srgbClr val="CCCCCC"/>
                      </a:solidFill>
                    </a:lnB>
                    <a:solidFill>
                      <a:srgbClr val="E7E9EB"/>
                    </a:solidFill>
                  </a:tcPr>
                </a:tc>
                <a:extLst>
                  <a:ext uri="{0D108BD9-81ED-4DB2-BD59-A6C34878D82A}">
                    <a16:rowId xmlns:a16="http://schemas.microsoft.com/office/drawing/2014/main" val="1942806759"/>
                  </a:ext>
                </a:extLst>
              </a:tr>
            </a:tbl>
          </a:graphicData>
        </a:graphic>
      </p:graphicFrame>
    </p:spTree>
    <p:extLst>
      <p:ext uri="{BB962C8B-B14F-4D97-AF65-F5344CB8AC3E}">
        <p14:creationId xmlns:p14="http://schemas.microsoft.com/office/powerpoint/2010/main" val="793695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7408-49E6-34A0-885F-959D43BD9A02}"/>
              </a:ext>
            </a:extLst>
          </p:cNvPr>
          <p:cNvSpPr>
            <a:spLocks noGrp="1"/>
          </p:cNvSpPr>
          <p:nvPr>
            <p:ph type="title"/>
          </p:nvPr>
        </p:nvSpPr>
        <p:spPr>
          <a:xfrm>
            <a:off x="501489" y="152399"/>
            <a:ext cx="11104724" cy="527820"/>
          </a:xfrm>
        </p:spPr>
        <p:txBody>
          <a:bodyPr>
            <a:normAutofit fontScale="90000"/>
          </a:bodyPr>
          <a:lstStyle/>
          <a:p>
            <a:r>
              <a:rPr lang="en-US" dirty="0"/>
              <a:t>Python Built-in Functions</a:t>
            </a:r>
          </a:p>
        </p:txBody>
      </p:sp>
      <p:graphicFrame>
        <p:nvGraphicFramePr>
          <p:cNvPr id="6" name="Content Placeholder 5">
            <a:extLst>
              <a:ext uri="{FF2B5EF4-FFF2-40B4-BE49-F238E27FC236}">
                <a16:creationId xmlns:a16="http://schemas.microsoft.com/office/drawing/2014/main" id="{B9B7FC85-4467-2698-1CB5-669CB70135B7}"/>
              </a:ext>
            </a:extLst>
          </p:cNvPr>
          <p:cNvGraphicFramePr>
            <a:graphicFrameLocks noGrp="1"/>
          </p:cNvGraphicFramePr>
          <p:nvPr>
            <p:ph sz="half" idx="12"/>
            <p:extLst>
              <p:ext uri="{D42A27DB-BD31-4B8C-83A1-F6EECF244321}">
                <p14:modId xmlns:p14="http://schemas.microsoft.com/office/powerpoint/2010/main" val="814262780"/>
              </p:ext>
            </p:extLst>
          </p:nvPr>
        </p:nvGraphicFramePr>
        <p:xfrm>
          <a:off x="504825" y="885825"/>
          <a:ext cx="11168617" cy="4023360"/>
        </p:xfrm>
        <a:graphic>
          <a:graphicData uri="http://schemas.openxmlformats.org/drawingml/2006/table">
            <a:tbl>
              <a:tblPr bandRow="1">
                <a:tableStyleId>{0505E3EF-67EA-436B-97B2-0124C06EBD24}</a:tableStyleId>
              </a:tblPr>
              <a:tblGrid>
                <a:gridCol w="2408585">
                  <a:extLst>
                    <a:ext uri="{9D8B030D-6E8A-4147-A177-3AD203B41FA5}">
                      <a16:colId xmlns:a16="http://schemas.microsoft.com/office/drawing/2014/main" val="943200299"/>
                    </a:ext>
                  </a:extLst>
                </a:gridCol>
                <a:gridCol w="8760032">
                  <a:extLst>
                    <a:ext uri="{9D8B030D-6E8A-4147-A177-3AD203B41FA5}">
                      <a16:colId xmlns:a16="http://schemas.microsoft.com/office/drawing/2014/main" val="3053960210"/>
                    </a:ext>
                  </a:extLst>
                </a:gridCol>
              </a:tblGrid>
              <a:tr h="0">
                <a:tc>
                  <a:txBody>
                    <a:bodyPr/>
                    <a:lstStyle/>
                    <a:p>
                      <a:pPr algn="l" fontAlgn="t"/>
                      <a:r>
                        <a:rPr lang="en-US" sz="1400" b="1" dirty="0">
                          <a:effectLst/>
                          <a:latin typeface="Tenorite"/>
                        </a:rPr>
                        <a:t>Function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7773962"/>
                  </a:ext>
                </a:extLst>
              </a:tr>
              <a:tr h="0">
                <a:tc>
                  <a:txBody>
                    <a:bodyPr/>
                    <a:lstStyle/>
                    <a:p>
                      <a:pPr fontAlgn="t"/>
                      <a:r>
                        <a:rPr lang="en-US" sz="1400" dirty="0">
                          <a:effectLst/>
                          <a:latin typeface="Tenorite"/>
                          <a:hlinkClick r:id="rId2"/>
                        </a:rPr>
                        <a:t>slice()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slice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73824156"/>
                  </a:ext>
                </a:extLst>
              </a:tr>
              <a:tr h="0">
                <a:tc>
                  <a:txBody>
                    <a:bodyPr/>
                    <a:lstStyle/>
                    <a:p>
                      <a:pPr fontAlgn="t"/>
                      <a:r>
                        <a:rPr lang="en-US" sz="1400" dirty="0">
                          <a:effectLst/>
                          <a:latin typeface="Tenorite"/>
                          <a:hlinkClick r:id="rId3"/>
                        </a:rPr>
                        <a:t>sorted()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sorted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73119467"/>
                  </a:ext>
                </a:extLst>
              </a:tr>
              <a:tr h="0">
                <a:tc>
                  <a:txBody>
                    <a:bodyPr/>
                    <a:lstStyle/>
                    <a:p>
                      <a:pPr fontAlgn="t"/>
                      <a:r>
                        <a:rPr lang="en-US" sz="1400" err="1">
                          <a:effectLst/>
                          <a:latin typeface="Tenorite"/>
                        </a:rPr>
                        <a:t>staticmethod</a:t>
                      </a:r>
                      <a:r>
                        <a:rPr lang="en-US" sz="1400" dirty="0">
                          <a:effectLst/>
                          <a:latin typeface="Tenorite"/>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method into a static method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72735753"/>
                  </a:ext>
                </a:extLst>
              </a:tr>
              <a:tr h="0">
                <a:tc>
                  <a:txBody>
                    <a:bodyPr/>
                    <a:lstStyle/>
                    <a:p>
                      <a:pPr fontAlgn="t"/>
                      <a:r>
                        <a:rPr lang="en-US" sz="1400" dirty="0">
                          <a:effectLst/>
                          <a:latin typeface="Tenorite"/>
                          <a:hlinkClick r:id="rId4"/>
                        </a:rPr>
                        <a:t>str()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string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74546754"/>
                  </a:ext>
                </a:extLst>
              </a:tr>
              <a:tr h="0">
                <a:tc>
                  <a:txBody>
                    <a:bodyPr/>
                    <a:lstStyle/>
                    <a:p>
                      <a:pPr fontAlgn="t"/>
                      <a:r>
                        <a:rPr lang="en-US" sz="1400" dirty="0">
                          <a:effectLst/>
                          <a:latin typeface="Tenorite"/>
                          <a:hlinkClick r:id="rId5"/>
                        </a:rPr>
                        <a:t>sum()</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Sums the items of an iterator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06608985"/>
                  </a:ext>
                </a:extLst>
              </a:tr>
              <a:tr h="0">
                <a:tc>
                  <a:txBody>
                    <a:bodyPr/>
                    <a:lstStyle/>
                    <a:p>
                      <a:pPr fontAlgn="t"/>
                      <a:r>
                        <a:rPr lang="en-US" sz="1400" dirty="0">
                          <a:effectLst/>
                          <a:latin typeface="Tenorite"/>
                          <a:hlinkClick r:id="rId6"/>
                        </a:rPr>
                        <a:t>super()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object that represents the parent class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66971653"/>
                  </a:ext>
                </a:extLst>
              </a:tr>
              <a:tr h="0">
                <a:tc>
                  <a:txBody>
                    <a:bodyPr/>
                    <a:lstStyle/>
                    <a:p>
                      <a:pPr fontAlgn="t"/>
                      <a:r>
                        <a:rPr lang="en-US" sz="1400" dirty="0">
                          <a:effectLst/>
                          <a:latin typeface="Tenorite"/>
                          <a:hlinkClick r:id="rId7"/>
                        </a:rPr>
                        <a:t>tuple()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tuple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80338131"/>
                  </a:ext>
                </a:extLst>
              </a:tr>
              <a:tr h="0">
                <a:tc>
                  <a:txBody>
                    <a:bodyPr/>
                    <a:lstStyle/>
                    <a:p>
                      <a:pPr fontAlgn="t"/>
                      <a:r>
                        <a:rPr lang="en-US" sz="1400" dirty="0">
                          <a:effectLst/>
                          <a:latin typeface="Tenorite"/>
                          <a:hlinkClick r:id="rId8"/>
                        </a:rPr>
                        <a:t>type()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the type of an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63720863"/>
                  </a:ext>
                </a:extLst>
              </a:tr>
              <a:tr h="0">
                <a:tc>
                  <a:txBody>
                    <a:bodyPr/>
                    <a:lstStyle/>
                    <a:p>
                      <a:pPr fontAlgn="t"/>
                      <a:r>
                        <a:rPr lang="en-US" sz="1400" dirty="0">
                          <a:effectLst/>
                          <a:latin typeface="Tenorite"/>
                          <a:hlinkClick r:id="rId9"/>
                        </a:rPr>
                        <a:t>vars()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the __</a:t>
                      </a:r>
                      <a:r>
                        <a:rPr lang="en-US" sz="1400" err="1">
                          <a:effectLst/>
                          <a:latin typeface="Tenorite"/>
                        </a:rPr>
                        <a:t>dict</a:t>
                      </a:r>
                      <a:r>
                        <a:rPr lang="en-US" sz="1400" dirty="0">
                          <a:effectLst/>
                          <a:latin typeface="Tenorite"/>
                        </a:rPr>
                        <a:t>__ property of an object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4252915"/>
                  </a:ext>
                </a:extLst>
              </a:tr>
              <a:tr h="0">
                <a:tc>
                  <a:txBody>
                    <a:bodyPr/>
                    <a:lstStyle/>
                    <a:p>
                      <a:pPr fontAlgn="t"/>
                      <a:r>
                        <a:rPr lang="en-US" sz="1400" dirty="0">
                          <a:effectLst/>
                          <a:latin typeface="Tenorite"/>
                          <a:hlinkClick r:id="rId10"/>
                        </a:rPr>
                        <a:t>zip()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iterator, from two or more iterators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703956606"/>
                  </a:ext>
                </a:extLst>
              </a:tr>
            </a:tbl>
          </a:graphicData>
        </a:graphic>
      </p:graphicFrame>
    </p:spTree>
    <p:extLst>
      <p:ext uri="{BB962C8B-B14F-4D97-AF65-F5344CB8AC3E}">
        <p14:creationId xmlns:p14="http://schemas.microsoft.com/office/powerpoint/2010/main" val="2531189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51EB-B1D4-E352-1D6F-BE344F5E0E8F}"/>
              </a:ext>
            </a:extLst>
          </p:cNvPr>
          <p:cNvSpPr>
            <a:spLocks noGrp="1"/>
          </p:cNvSpPr>
          <p:nvPr>
            <p:ph type="title"/>
          </p:nvPr>
        </p:nvSpPr>
        <p:spPr>
          <a:xfrm>
            <a:off x="568164" y="400049"/>
            <a:ext cx="11104724" cy="546870"/>
          </a:xfrm>
        </p:spPr>
        <p:txBody>
          <a:bodyPr>
            <a:normAutofit fontScale="90000"/>
          </a:bodyPr>
          <a:lstStyle/>
          <a:p>
            <a:r>
              <a:rPr lang="en-US" dirty="0"/>
              <a:t>Collections Module</a:t>
            </a:r>
          </a:p>
        </p:txBody>
      </p:sp>
      <p:sp>
        <p:nvSpPr>
          <p:cNvPr id="4" name="Content Placeholder 3">
            <a:extLst>
              <a:ext uri="{FF2B5EF4-FFF2-40B4-BE49-F238E27FC236}">
                <a16:creationId xmlns:a16="http://schemas.microsoft.com/office/drawing/2014/main" id="{38EF602A-642B-A793-10CE-6979F8BE7E86}"/>
              </a:ext>
            </a:extLst>
          </p:cNvPr>
          <p:cNvSpPr>
            <a:spLocks noGrp="1"/>
          </p:cNvSpPr>
          <p:nvPr>
            <p:ph sz="half" idx="13"/>
          </p:nvPr>
        </p:nvSpPr>
        <p:spPr>
          <a:xfrm>
            <a:off x="570408" y="1064242"/>
            <a:ext cx="11102479" cy="783609"/>
          </a:xfrm>
        </p:spPr>
        <p:txBody>
          <a:bodyPr vert="horz" lIns="0" tIns="45720" rIns="91440" bIns="45720" rtlCol="0" anchor="t">
            <a:normAutofit/>
          </a:bodyPr>
          <a:lstStyle/>
          <a:p>
            <a:r>
              <a:rPr lang="en-US" sz="1400" dirty="0">
                <a:solidFill>
                  <a:srgbClr val="273239"/>
                </a:solidFill>
                <a:latin typeface="Tenorite"/>
                <a:ea typeface="+mn-lt"/>
                <a:cs typeface="+mn-lt"/>
              </a:rPr>
              <a:t>The collection Module in Python provides different types of containers. A Container is an object that is used to store different objects and provide a way to access the contained objects and iterate over them. Some of the built-in containers are </a:t>
            </a:r>
            <a:r>
              <a:rPr lang="en-US" sz="1400" u="sng" dirty="0">
                <a:latin typeface="Tenorite"/>
                <a:ea typeface="+mn-lt"/>
                <a:cs typeface="+mn-lt"/>
                <a:hlinkClick r:id="rId2"/>
              </a:rPr>
              <a:t>Tuple</a:t>
            </a:r>
            <a:r>
              <a:rPr lang="en-US" sz="1400" dirty="0">
                <a:solidFill>
                  <a:srgbClr val="273239"/>
                </a:solidFill>
                <a:latin typeface="Tenorite"/>
                <a:ea typeface="+mn-lt"/>
                <a:cs typeface="+mn-lt"/>
              </a:rPr>
              <a:t>, </a:t>
            </a:r>
            <a:r>
              <a:rPr lang="en-US" sz="1400" u="sng" dirty="0">
                <a:latin typeface="Tenorite"/>
                <a:ea typeface="+mn-lt"/>
                <a:cs typeface="+mn-lt"/>
                <a:hlinkClick r:id="rId3"/>
              </a:rPr>
              <a:t>List</a:t>
            </a:r>
            <a:r>
              <a:rPr lang="en-US" sz="1400" dirty="0">
                <a:solidFill>
                  <a:srgbClr val="273239"/>
                </a:solidFill>
                <a:latin typeface="Tenorite"/>
                <a:ea typeface="+mn-lt"/>
                <a:cs typeface="+mn-lt"/>
              </a:rPr>
              <a:t>, </a:t>
            </a:r>
            <a:r>
              <a:rPr lang="en-US" sz="1400" u="sng" dirty="0">
                <a:latin typeface="Tenorite"/>
                <a:ea typeface="+mn-lt"/>
                <a:cs typeface="+mn-lt"/>
                <a:hlinkClick r:id="rId4"/>
              </a:rPr>
              <a:t>Dictionary</a:t>
            </a:r>
            <a:r>
              <a:rPr lang="en-US" sz="1400" dirty="0">
                <a:solidFill>
                  <a:srgbClr val="273239"/>
                </a:solidFill>
                <a:latin typeface="Tenorite"/>
                <a:ea typeface="+mn-lt"/>
                <a:cs typeface="+mn-lt"/>
              </a:rPr>
              <a:t>,</a:t>
            </a:r>
            <a:endParaRPr lang="en-US" sz="1400" dirty="0">
              <a:solidFill>
                <a:srgbClr val="273239"/>
              </a:solidFill>
              <a:latin typeface="Tenorite"/>
            </a:endParaRPr>
          </a:p>
        </p:txBody>
      </p:sp>
      <p:graphicFrame>
        <p:nvGraphicFramePr>
          <p:cNvPr id="10" name="Table 9">
            <a:extLst>
              <a:ext uri="{FF2B5EF4-FFF2-40B4-BE49-F238E27FC236}">
                <a16:creationId xmlns:a16="http://schemas.microsoft.com/office/drawing/2014/main" id="{390A6450-8910-E775-4E6D-7696E2A24AEF}"/>
              </a:ext>
            </a:extLst>
          </p:cNvPr>
          <p:cNvGraphicFramePr>
            <a:graphicFrameLocks noGrp="1"/>
          </p:cNvGraphicFramePr>
          <p:nvPr/>
        </p:nvGraphicFramePr>
        <p:xfrm>
          <a:off x="425823" y="1961029"/>
          <a:ext cx="11112622" cy="4279542"/>
        </p:xfrm>
        <a:graphic>
          <a:graphicData uri="http://schemas.openxmlformats.org/drawingml/2006/table">
            <a:tbl>
              <a:tblPr bandRow="1">
                <a:tableStyleId>{0505E3EF-67EA-436B-97B2-0124C06EBD24}</a:tableStyleId>
              </a:tblPr>
              <a:tblGrid>
                <a:gridCol w="1956179">
                  <a:extLst>
                    <a:ext uri="{9D8B030D-6E8A-4147-A177-3AD203B41FA5}">
                      <a16:colId xmlns:a16="http://schemas.microsoft.com/office/drawing/2014/main" val="44322284"/>
                    </a:ext>
                  </a:extLst>
                </a:gridCol>
                <a:gridCol w="9156443">
                  <a:extLst>
                    <a:ext uri="{9D8B030D-6E8A-4147-A177-3AD203B41FA5}">
                      <a16:colId xmlns:a16="http://schemas.microsoft.com/office/drawing/2014/main" val="4180410126"/>
                    </a:ext>
                  </a:extLst>
                </a:gridCol>
              </a:tblGrid>
              <a:tr h="300438">
                <a:tc>
                  <a:txBody>
                    <a:bodyPr/>
                    <a:lstStyle/>
                    <a:p>
                      <a:pPr algn="l" fontAlgn="b"/>
                      <a:r>
                        <a:rPr lang="en-US" sz="1400" b="1" dirty="0">
                          <a:effectLst/>
                        </a:rPr>
                        <a:t>Data type</a:t>
                      </a:r>
                      <a:endParaRPr lang="en-US" sz="1400" b="1" dirty="0">
                        <a:effectLst/>
                        <a:latin typeface="Tenorite" panose="00000500000000000000" pitchFamily="2" charset="0"/>
                      </a:endParaRPr>
                    </a:p>
                  </a:txBody>
                  <a:tcPr anchor="b"/>
                </a:tc>
                <a:tc>
                  <a:txBody>
                    <a:bodyPr/>
                    <a:lstStyle/>
                    <a:p>
                      <a:pPr algn="l" fontAlgn="b"/>
                      <a:r>
                        <a:rPr lang="en-US" sz="1400" b="1" dirty="0">
                          <a:effectLst/>
                        </a:rPr>
                        <a:t>Description</a:t>
                      </a:r>
                      <a:endParaRPr lang="en-US" sz="1400" b="1" dirty="0">
                        <a:effectLst/>
                        <a:latin typeface="Tenorite" panose="00000500000000000000" pitchFamily="2" charset="0"/>
                      </a:endParaRPr>
                    </a:p>
                  </a:txBody>
                  <a:tcPr anchor="b"/>
                </a:tc>
                <a:extLst>
                  <a:ext uri="{0D108BD9-81ED-4DB2-BD59-A6C34878D82A}">
                    <a16:rowId xmlns:a16="http://schemas.microsoft.com/office/drawing/2014/main" val="179744567"/>
                  </a:ext>
                </a:extLst>
              </a:tr>
              <a:tr h="609033">
                <a:tc>
                  <a:txBody>
                    <a:bodyPr/>
                    <a:lstStyle/>
                    <a:p>
                      <a:pPr fontAlgn="t"/>
                      <a:r>
                        <a:rPr lang="en-US" sz="1400" u="none" strike="noStrike" dirty="0">
                          <a:solidFill>
                            <a:srgbClr val="619CCD"/>
                          </a:solidFill>
                          <a:effectLst/>
                          <a:hlinkClick r:id="rId5"/>
                        </a:rPr>
                        <a:t>deque</a:t>
                      </a:r>
                      <a:endParaRPr lang="en-US" sz="1400" dirty="0">
                        <a:effectLst/>
                        <a:latin typeface="Tenorite" panose="00000500000000000000" pitchFamily="2" charset="0"/>
                      </a:endParaRPr>
                    </a:p>
                  </a:txBody>
                  <a:tcPr/>
                </a:tc>
                <a:tc>
                  <a:txBody>
                    <a:bodyPr/>
                    <a:lstStyle/>
                    <a:p>
                      <a:pPr fontAlgn="t"/>
                      <a:r>
                        <a:rPr lang="en-US" sz="1400" dirty="0">
                          <a:effectLst/>
                        </a:rPr>
                        <a:t>A sequence-like collection that supports efficient addition and removal of items from either end of the sequence</a:t>
                      </a:r>
                      <a:endParaRPr lang="en-US" sz="1400" dirty="0">
                        <a:effectLst/>
                        <a:latin typeface="Tenorite" panose="00000500000000000000" pitchFamily="2" charset="0"/>
                      </a:endParaRPr>
                    </a:p>
                  </a:txBody>
                  <a:tcPr/>
                </a:tc>
                <a:extLst>
                  <a:ext uri="{0D108BD9-81ED-4DB2-BD59-A6C34878D82A}">
                    <a16:rowId xmlns:a16="http://schemas.microsoft.com/office/drawing/2014/main" val="4057761755"/>
                  </a:ext>
                </a:extLst>
              </a:tr>
              <a:tr h="662457">
                <a:tc>
                  <a:txBody>
                    <a:bodyPr/>
                    <a:lstStyle/>
                    <a:p>
                      <a:pPr fontAlgn="t"/>
                      <a:r>
                        <a:rPr lang="en-US" sz="1400" u="none" strike="noStrike" dirty="0">
                          <a:solidFill>
                            <a:srgbClr val="619CCD"/>
                          </a:solidFill>
                          <a:effectLst/>
                          <a:hlinkClick r:id="rId6"/>
                        </a:rPr>
                        <a:t>defaultdict</a:t>
                      </a:r>
                      <a:endParaRPr lang="en-US" sz="1400" dirty="0">
                        <a:effectLst/>
                        <a:latin typeface="Tenorite" panose="00000500000000000000" pitchFamily="2" charset="0"/>
                      </a:endParaRPr>
                    </a:p>
                  </a:txBody>
                  <a:tcPr/>
                </a:tc>
                <a:tc>
                  <a:txBody>
                    <a:bodyPr/>
                    <a:lstStyle/>
                    <a:p>
                      <a:pPr fontAlgn="t"/>
                      <a:r>
                        <a:rPr lang="en-US" sz="1400" dirty="0">
                          <a:effectLst/>
                        </a:rPr>
                        <a:t>A dictionary subclass for constructing default values for missing keys and automatically adding them to the dictionary</a:t>
                      </a:r>
                      <a:endParaRPr lang="en-US" sz="1400" dirty="0">
                        <a:effectLst/>
                        <a:latin typeface="Tenorite" panose="00000500000000000000" pitchFamily="2" charset="0"/>
                      </a:endParaRPr>
                    </a:p>
                  </a:txBody>
                  <a:tcPr/>
                </a:tc>
                <a:extLst>
                  <a:ext uri="{0D108BD9-81ED-4DB2-BD59-A6C34878D82A}">
                    <a16:rowId xmlns:a16="http://schemas.microsoft.com/office/drawing/2014/main" val="2961722500"/>
                  </a:ext>
                </a:extLst>
              </a:tr>
              <a:tr h="683826">
                <a:tc>
                  <a:txBody>
                    <a:bodyPr/>
                    <a:lstStyle/>
                    <a:p>
                      <a:pPr fontAlgn="t"/>
                      <a:r>
                        <a:rPr lang="en-US" sz="1400" u="none" strike="noStrike" dirty="0">
                          <a:solidFill>
                            <a:srgbClr val="619CCD"/>
                          </a:solidFill>
                          <a:effectLst/>
                          <a:hlinkClick r:id="rId7"/>
                        </a:rPr>
                        <a:t>namedtuple()</a:t>
                      </a:r>
                      <a:endParaRPr lang="en-US" sz="1400" dirty="0">
                        <a:effectLst/>
                        <a:latin typeface="Tenorite" panose="00000500000000000000" pitchFamily="2" charset="0"/>
                      </a:endParaRPr>
                    </a:p>
                  </a:txBody>
                  <a:tcPr/>
                </a:tc>
                <a:tc>
                  <a:txBody>
                    <a:bodyPr/>
                    <a:lstStyle/>
                    <a:p>
                      <a:pPr fontAlgn="t"/>
                      <a:r>
                        <a:rPr lang="en-US" sz="1400">
                          <a:effectLst/>
                        </a:rPr>
                        <a:t>A factory function for creating subclasses of tuple that provides named fields that allow accessing items by name while keeping the ability to access items by index</a:t>
                      </a:r>
                      <a:endParaRPr lang="en-US" sz="1400">
                        <a:effectLst/>
                        <a:latin typeface="Tenorite" panose="00000500000000000000" pitchFamily="2" charset="0"/>
                      </a:endParaRPr>
                    </a:p>
                  </a:txBody>
                  <a:tcPr/>
                </a:tc>
                <a:extLst>
                  <a:ext uri="{0D108BD9-81ED-4DB2-BD59-A6C34878D82A}">
                    <a16:rowId xmlns:a16="http://schemas.microsoft.com/office/drawing/2014/main" val="1935892398"/>
                  </a:ext>
                </a:extLst>
              </a:tr>
              <a:tr h="705196">
                <a:tc>
                  <a:txBody>
                    <a:bodyPr/>
                    <a:lstStyle/>
                    <a:p>
                      <a:pPr fontAlgn="t"/>
                      <a:r>
                        <a:rPr lang="en-US" sz="1400" u="none" strike="noStrike" dirty="0">
                          <a:solidFill>
                            <a:srgbClr val="619CCD"/>
                          </a:solidFill>
                          <a:effectLst/>
                          <a:hlinkClick r:id="rId8"/>
                        </a:rPr>
                        <a:t>OrderedDict</a:t>
                      </a:r>
                      <a:endParaRPr lang="en-US" sz="1400" dirty="0">
                        <a:effectLst/>
                        <a:latin typeface="Tenorite" panose="00000500000000000000" pitchFamily="2" charset="0"/>
                      </a:endParaRPr>
                    </a:p>
                  </a:txBody>
                  <a:tcPr/>
                </a:tc>
                <a:tc>
                  <a:txBody>
                    <a:bodyPr/>
                    <a:lstStyle/>
                    <a:p>
                      <a:pPr fontAlgn="t"/>
                      <a:r>
                        <a:rPr lang="en-US" sz="1400">
                          <a:effectLst/>
                        </a:rPr>
                        <a:t>A dictionary subclass that keeps the key-value pairs ordered according to when the keys are inserted</a:t>
                      </a:r>
                      <a:endParaRPr lang="en-US" sz="1400">
                        <a:effectLst/>
                        <a:latin typeface="Tenorite" panose="00000500000000000000" pitchFamily="2" charset="0"/>
                      </a:endParaRPr>
                    </a:p>
                  </a:txBody>
                  <a:tcPr/>
                </a:tc>
                <a:extLst>
                  <a:ext uri="{0D108BD9-81ED-4DB2-BD59-A6C34878D82A}">
                    <a16:rowId xmlns:a16="http://schemas.microsoft.com/office/drawing/2014/main" val="222800673"/>
                  </a:ext>
                </a:extLst>
              </a:tr>
              <a:tr h="641088">
                <a:tc>
                  <a:txBody>
                    <a:bodyPr/>
                    <a:lstStyle/>
                    <a:p>
                      <a:pPr fontAlgn="t"/>
                      <a:r>
                        <a:rPr lang="en-US" sz="1400" u="none" strike="noStrike" dirty="0">
                          <a:solidFill>
                            <a:srgbClr val="619CCD"/>
                          </a:solidFill>
                          <a:effectLst/>
                          <a:hlinkClick r:id="rId9"/>
                        </a:rPr>
                        <a:t>Counter</a:t>
                      </a:r>
                      <a:endParaRPr lang="en-US" sz="1400" dirty="0">
                        <a:effectLst/>
                        <a:latin typeface="Tenorite" panose="00000500000000000000" pitchFamily="2" charset="0"/>
                      </a:endParaRPr>
                    </a:p>
                  </a:txBody>
                  <a:tcPr/>
                </a:tc>
                <a:tc>
                  <a:txBody>
                    <a:bodyPr/>
                    <a:lstStyle/>
                    <a:p>
                      <a:pPr fontAlgn="t"/>
                      <a:r>
                        <a:rPr lang="en-US" sz="1400">
                          <a:effectLst/>
                        </a:rPr>
                        <a:t>A dictionary subclass that supports convenient counting of unique items in a sequence or </a:t>
                      </a:r>
                      <a:r>
                        <a:rPr lang="en-US" sz="1400" err="1">
                          <a:effectLst/>
                        </a:rPr>
                        <a:t>iterable</a:t>
                      </a:r>
                      <a:endParaRPr lang="en-US" sz="1400" dirty="0" err="1">
                        <a:effectLst/>
                        <a:latin typeface="Tenorite" panose="00000500000000000000" pitchFamily="2" charset="0"/>
                      </a:endParaRPr>
                    </a:p>
                  </a:txBody>
                  <a:tcPr/>
                </a:tc>
                <a:extLst>
                  <a:ext uri="{0D108BD9-81ED-4DB2-BD59-A6C34878D82A}">
                    <a16:rowId xmlns:a16="http://schemas.microsoft.com/office/drawing/2014/main" val="2304525330"/>
                  </a:ext>
                </a:extLst>
              </a:tr>
              <a:tr h="673142">
                <a:tc>
                  <a:txBody>
                    <a:bodyPr/>
                    <a:lstStyle/>
                    <a:p>
                      <a:pPr fontAlgn="t"/>
                      <a:r>
                        <a:rPr lang="en-US" sz="1400" u="none" strike="noStrike" dirty="0">
                          <a:solidFill>
                            <a:srgbClr val="619CCD"/>
                          </a:solidFill>
                          <a:effectLst/>
                          <a:hlinkClick r:id="rId10"/>
                        </a:rPr>
                        <a:t>ChainMap</a:t>
                      </a:r>
                      <a:endParaRPr lang="en-US" sz="1400" dirty="0">
                        <a:effectLst/>
                        <a:latin typeface="Tenorite" panose="00000500000000000000" pitchFamily="2" charset="0"/>
                      </a:endParaRPr>
                    </a:p>
                  </a:txBody>
                  <a:tcPr/>
                </a:tc>
                <a:tc>
                  <a:txBody>
                    <a:bodyPr/>
                    <a:lstStyle/>
                    <a:p>
                      <a:pPr fontAlgn="t"/>
                      <a:r>
                        <a:rPr lang="en-US" sz="1400" dirty="0">
                          <a:effectLst/>
                        </a:rPr>
                        <a:t>A dictionary-like class that allows treating a number of mappings as a single dictionary object</a:t>
                      </a:r>
                      <a:endParaRPr lang="en-US" sz="1400" dirty="0">
                        <a:effectLst/>
                        <a:latin typeface="Tenorite" panose="00000500000000000000" pitchFamily="2" charset="0"/>
                      </a:endParaRPr>
                    </a:p>
                  </a:txBody>
                  <a:tcPr/>
                </a:tc>
                <a:extLst>
                  <a:ext uri="{0D108BD9-81ED-4DB2-BD59-A6C34878D82A}">
                    <a16:rowId xmlns:a16="http://schemas.microsoft.com/office/drawing/2014/main" val="860952246"/>
                  </a:ext>
                </a:extLst>
              </a:tr>
            </a:tbl>
          </a:graphicData>
        </a:graphic>
      </p:graphicFrame>
    </p:spTree>
    <p:extLst>
      <p:ext uri="{BB962C8B-B14F-4D97-AF65-F5344CB8AC3E}">
        <p14:creationId xmlns:p14="http://schemas.microsoft.com/office/powerpoint/2010/main" val="3975568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a:t>Counters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412716" y="1244207"/>
            <a:ext cx="5398686" cy="5208340"/>
          </a:xfrm>
        </p:spPr>
        <p:txBody>
          <a:bodyPr vert="horz" lIns="0" tIns="45720" rIns="91440" bIns="45720" rtlCol="0" anchor="t">
            <a:normAutofit/>
          </a:bodyPr>
          <a:lstStyle/>
          <a:p>
            <a:r>
              <a:rPr lang="en-US" sz="1400" dirty="0">
                <a:solidFill>
                  <a:srgbClr val="273239"/>
                </a:solidFill>
                <a:latin typeface="Tenorite" panose="00000500000000000000" pitchFamily="2" charset="0"/>
                <a:ea typeface="+mn-lt"/>
                <a:cs typeface="+mn-lt"/>
              </a:rPr>
              <a:t>A </a:t>
            </a:r>
            <a:r>
              <a:rPr lang="en-US" sz="1400" u="sng" dirty="0">
                <a:latin typeface="Tenorite" panose="00000500000000000000" pitchFamily="2" charset="0"/>
                <a:ea typeface="+mn-lt"/>
                <a:cs typeface="+mn-lt"/>
                <a:hlinkClick r:id="rId2"/>
              </a:rPr>
              <a:t>counter</a:t>
            </a:r>
            <a:r>
              <a:rPr lang="en-US" sz="1400" dirty="0">
                <a:solidFill>
                  <a:srgbClr val="273239"/>
                </a:solidFill>
                <a:latin typeface="Tenorite" panose="00000500000000000000" pitchFamily="2" charset="0"/>
                <a:ea typeface="+mn-lt"/>
                <a:cs typeface="+mn-lt"/>
              </a:rPr>
              <a:t> is a sub-class of the dictionary. It is used to keep the count of the elements in an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in the form of an unordered dictionary where the key represents the element in the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and value represents the count of that element in the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a:t>
            </a:r>
          </a:p>
          <a:p>
            <a:r>
              <a:rPr lang="en-US" sz="1400" b="1" dirty="0">
                <a:solidFill>
                  <a:srgbClr val="273239"/>
                </a:solidFill>
                <a:latin typeface="Tenorite" panose="00000500000000000000" pitchFamily="2" charset="0"/>
                <a:ea typeface="+mn-lt"/>
                <a:cs typeface="+mn-lt"/>
              </a:rPr>
              <a:t>Syntax:</a:t>
            </a:r>
            <a:endParaRPr lang="en-US" sz="1400" dirty="0">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class </a:t>
            </a:r>
            <a:r>
              <a:rPr lang="en-US" sz="1400" i="1" dirty="0" err="1">
                <a:solidFill>
                  <a:schemeClr val="accent2">
                    <a:lumMod val="75000"/>
                  </a:schemeClr>
                </a:solidFill>
                <a:latin typeface="Tenorite" panose="00000500000000000000" pitchFamily="2" charset="0"/>
              </a:rPr>
              <a:t>collections.Counter</a:t>
            </a:r>
            <a:r>
              <a:rPr lang="en-US" sz="1400" i="1" dirty="0">
                <a:solidFill>
                  <a:schemeClr val="accent2">
                    <a:lumMod val="75000"/>
                  </a:schemeClr>
                </a:solidFill>
                <a:latin typeface="Tenorite" panose="00000500000000000000" pitchFamily="2" charset="0"/>
              </a:rPr>
              <a:t>([</a:t>
            </a:r>
            <a:r>
              <a:rPr lang="en-US" sz="1400" i="1" dirty="0" err="1">
                <a:solidFill>
                  <a:schemeClr val="accent2">
                    <a:lumMod val="75000"/>
                  </a:schemeClr>
                </a:solidFill>
                <a:latin typeface="Tenorite" panose="00000500000000000000" pitchFamily="2" charset="0"/>
              </a:rPr>
              <a:t>iterable</a:t>
            </a:r>
            <a:r>
              <a:rPr lang="en-US" sz="1400" i="1" dirty="0">
                <a:solidFill>
                  <a:schemeClr val="accent2">
                    <a:lumMod val="75000"/>
                  </a:schemeClr>
                </a:solidFill>
                <a:latin typeface="Tenorite" panose="00000500000000000000" pitchFamily="2" charset="0"/>
              </a:rPr>
              <a:t>-or-mapping])</a:t>
            </a:r>
          </a:p>
          <a:p>
            <a:r>
              <a:rPr lang="en-US" sz="1400" dirty="0">
                <a:solidFill>
                  <a:srgbClr val="273239"/>
                </a:solidFill>
                <a:latin typeface="Tenorite" panose="00000500000000000000" pitchFamily="2" charset="0"/>
              </a:rPr>
              <a:t>Initializing Counter Objects</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The counter object can be initialized using the counter() function and this function can be called in one of the following ways:</a:t>
            </a:r>
            <a:endParaRPr lang="en-US" sz="1400" dirty="0">
              <a:latin typeface="Tenorite" panose="00000500000000000000" pitchFamily="2" charset="0"/>
            </a:endParaRPr>
          </a:p>
          <a:p>
            <a:pPr marL="285750" indent="-285750">
              <a:buFont typeface="Arial"/>
              <a:buChar char="•"/>
            </a:pPr>
            <a:r>
              <a:rPr lang="en-US" sz="1400" dirty="0">
                <a:solidFill>
                  <a:srgbClr val="000000">
                    <a:alpha val="60000"/>
                  </a:srgbClr>
                </a:solidFill>
                <a:latin typeface="Tenorite" panose="00000500000000000000" pitchFamily="2" charset="0"/>
                <a:ea typeface="+mn-lt"/>
                <a:cs typeface="+mn-lt"/>
              </a:rPr>
              <a:t>With a sequence of items</a:t>
            </a:r>
            <a:endParaRPr lang="en-US" sz="1400" dirty="0">
              <a:latin typeface="Tenorite" panose="00000500000000000000" pitchFamily="2" charset="0"/>
            </a:endParaRPr>
          </a:p>
          <a:p>
            <a:pPr marL="285750" indent="-285750">
              <a:buFont typeface="Arial"/>
              <a:buChar char="•"/>
            </a:pPr>
            <a:r>
              <a:rPr lang="en-US" sz="1400" dirty="0">
                <a:solidFill>
                  <a:srgbClr val="000000">
                    <a:alpha val="60000"/>
                  </a:srgbClr>
                </a:solidFill>
                <a:latin typeface="Tenorite" panose="00000500000000000000" pitchFamily="2" charset="0"/>
                <a:ea typeface="+mn-lt"/>
                <a:cs typeface="+mn-lt"/>
              </a:rPr>
              <a:t>With a dictionary containing keys and counts</a:t>
            </a:r>
            <a:endParaRPr lang="en-US" sz="1400" dirty="0">
              <a:latin typeface="Tenorite" panose="00000500000000000000" pitchFamily="2" charset="0"/>
            </a:endParaRPr>
          </a:p>
          <a:p>
            <a:pPr marL="285750" indent="-285750">
              <a:buFont typeface="Arial"/>
              <a:buChar char="•"/>
            </a:pPr>
            <a:r>
              <a:rPr lang="en-US" sz="1400" dirty="0">
                <a:solidFill>
                  <a:srgbClr val="000000">
                    <a:alpha val="60000"/>
                  </a:srgbClr>
                </a:solidFill>
                <a:latin typeface="Tenorite" panose="00000500000000000000" pitchFamily="2" charset="0"/>
                <a:ea typeface="+mn-lt"/>
                <a:cs typeface="+mn-lt"/>
              </a:rPr>
              <a:t>With keyword arguments mapping string names to counts</a:t>
            </a:r>
            <a:endParaRPr lang="en-US" sz="1400" dirty="0">
              <a:latin typeface="Tenorite" panose="00000500000000000000" pitchFamily="2" charset="0"/>
            </a:endParaRPr>
          </a:p>
          <a:p>
            <a:endParaRPr lang="en-US" sz="1400" dirty="0">
              <a:solidFill>
                <a:srgbClr val="000000">
                  <a:alpha val="60000"/>
                </a:srgbClr>
              </a:solidFill>
              <a:latin typeface="Tenorite" panose="00000500000000000000" pitchFamily="2" charset="0"/>
            </a:endParaRPr>
          </a:p>
          <a:p>
            <a:endParaRPr lang="en-US" sz="1400" dirty="0">
              <a:solidFill>
                <a:srgbClr val="273239"/>
              </a:solidFill>
              <a:latin typeface="Tenorite" panose="00000500000000000000" pitchFamily="2" charset="0"/>
              <a:ea typeface="+mn-lt"/>
              <a:cs typeface="+mn-lt"/>
            </a:endParaRPr>
          </a:p>
          <a:p>
            <a:endParaRPr lang="en-US" sz="1400" dirty="0">
              <a:solidFill>
                <a:srgbClr val="273239"/>
              </a:solidFill>
              <a:latin typeface="Tenorite" panose="00000500000000000000" pitchFamily="2" charset="0"/>
            </a:endParaRP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380598" y="923544"/>
            <a:ext cx="5398686" cy="5452110"/>
          </a:xfrm>
        </p:spPr>
        <p:txBody>
          <a:bodyPr vert="horz" lIns="0" tIns="45720" rIns="91440" bIns="45720" rtlCol="0" anchor="t">
            <a:noAutofit/>
          </a:bodyPr>
          <a:lstStyle/>
          <a:p>
            <a:r>
              <a:rPr lang="en-US" sz="1400" i="1" dirty="0">
                <a:solidFill>
                  <a:schemeClr val="accent2">
                    <a:lumMod val="75000"/>
                  </a:schemeClr>
                </a:solidFill>
                <a:latin typeface="Tenorite" panose="00000500000000000000" pitchFamily="2" charset="0"/>
              </a:rPr>
              <a:t>&gt;&gt; </a:t>
            </a:r>
            <a:r>
              <a:rPr lang="en-US" sz="1400" i="1" dirty="0" err="1">
                <a:solidFill>
                  <a:schemeClr val="accent2">
                    <a:lumMod val="75000"/>
                  </a:schemeClr>
                </a:solidFill>
                <a:latin typeface="Tenorite" panose="00000500000000000000" pitchFamily="2" charset="0"/>
              </a:rPr>
              <a:t>collections.Counter</a:t>
            </a:r>
            <a:r>
              <a:rPr lang="en-US" sz="1400" i="1" dirty="0">
                <a:solidFill>
                  <a:schemeClr val="accent2">
                    <a:lumMod val="75000"/>
                  </a:schemeClr>
                </a:solidFill>
                <a:latin typeface="Tenorite" panose="00000500000000000000" pitchFamily="2" charset="0"/>
              </a:rPr>
              <a:t>('Happy Birthday’)</a:t>
            </a:r>
          </a:p>
          <a:p>
            <a:r>
              <a:rPr lang="en-US" sz="1400" i="1" dirty="0">
                <a:solidFill>
                  <a:schemeClr val="accent2">
                    <a:lumMod val="75000"/>
                  </a:schemeClr>
                </a:solidFill>
                <a:latin typeface="Tenorite" panose="00000500000000000000" pitchFamily="2" charset="0"/>
              </a:rPr>
              <a:t>Output:</a:t>
            </a:r>
          </a:p>
          <a:p>
            <a:r>
              <a:rPr lang="en-US" sz="1400" i="1" dirty="0">
                <a:solidFill>
                  <a:schemeClr val="accent2">
                    <a:lumMod val="75000"/>
                  </a:schemeClr>
                </a:solidFill>
                <a:latin typeface="Tenorite" panose="00000500000000000000" pitchFamily="2" charset="0"/>
              </a:rPr>
              <a:t>Counter({'H': 1,</a:t>
            </a:r>
          </a:p>
          <a:p>
            <a:r>
              <a:rPr lang="en-US" sz="1400" i="1" dirty="0">
                <a:solidFill>
                  <a:schemeClr val="accent2">
                    <a:lumMod val="75000"/>
                  </a:schemeClr>
                </a:solidFill>
                <a:latin typeface="Tenorite" panose="00000500000000000000" pitchFamily="2" charset="0"/>
              </a:rPr>
              <a:t>         'a': 2,</a:t>
            </a:r>
          </a:p>
          <a:p>
            <a:r>
              <a:rPr lang="en-US" sz="1400" i="1" dirty="0">
                <a:solidFill>
                  <a:schemeClr val="accent2">
                    <a:lumMod val="75000"/>
                  </a:schemeClr>
                </a:solidFill>
                <a:latin typeface="Tenorite" panose="00000500000000000000" pitchFamily="2" charset="0"/>
              </a:rPr>
              <a:t>         'p': 2,</a:t>
            </a:r>
          </a:p>
          <a:p>
            <a:r>
              <a:rPr lang="en-US" sz="1400" i="1" dirty="0">
                <a:solidFill>
                  <a:schemeClr val="accent2">
                    <a:lumMod val="75000"/>
                  </a:schemeClr>
                </a:solidFill>
                <a:latin typeface="Tenorite" panose="00000500000000000000" pitchFamily="2" charset="0"/>
              </a:rPr>
              <a:t>         'y': 2,</a:t>
            </a:r>
          </a:p>
          <a:p>
            <a:r>
              <a:rPr lang="en-US" sz="1400" i="1" dirty="0">
                <a:solidFill>
                  <a:schemeClr val="accent2">
                    <a:lumMod val="75000"/>
                  </a:schemeClr>
                </a:solidFill>
                <a:latin typeface="Tenorite" panose="00000500000000000000" pitchFamily="2" charset="0"/>
              </a:rPr>
              <a:t>         ' ': 1,</a:t>
            </a:r>
          </a:p>
          <a:p>
            <a:r>
              <a:rPr lang="en-US" sz="1400" i="1" dirty="0">
                <a:solidFill>
                  <a:schemeClr val="accent2">
                    <a:lumMod val="75000"/>
                  </a:schemeClr>
                </a:solidFill>
                <a:latin typeface="Tenorite" panose="00000500000000000000" pitchFamily="2" charset="0"/>
              </a:rPr>
              <a:t>         'B': 1,</a:t>
            </a:r>
          </a:p>
          <a:p>
            <a:r>
              <a:rPr lang="en-US" sz="1400" i="1" dirty="0">
                <a:solidFill>
                  <a:schemeClr val="accent2">
                    <a:lumMod val="75000"/>
                  </a:schemeClr>
                </a:solidFill>
                <a:latin typeface="Tenorite" panose="00000500000000000000" pitchFamily="2" charset="0"/>
              </a:rPr>
              <a:t>         '</a:t>
            </a:r>
            <a:r>
              <a:rPr lang="en-US" sz="1400" i="1" dirty="0" err="1">
                <a:solidFill>
                  <a:schemeClr val="accent2">
                    <a:lumMod val="75000"/>
                  </a:schemeClr>
                </a:solidFill>
                <a:latin typeface="Tenorite" panose="00000500000000000000" pitchFamily="2" charset="0"/>
              </a:rPr>
              <a:t>i</a:t>
            </a:r>
            <a:r>
              <a:rPr lang="en-US" sz="1400" i="1" dirty="0">
                <a:solidFill>
                  <a:schemeClr val="accent2">
                    <a:lumMod val="75000"/>
                  </a:schemeClr>
                </a:solidFill>
                <a:latin typeface="Tenorite" panose="00000500000000000000" pitchFamily="2" charset="0"/>
              </a:rPr>
              <a:t>': 1,</a:t>
            </a:r>
          </a:p>
          <a:p>
            <a:r>
              <a:rPr lang="en-US" sz="1400" i="1" dirty="0">
                <a:solidFill>
                  <a:schemeClr val="accent2">
                    <a:lumMod val="75000"/>
                  </a:schemeClr>
                </a:solidFill>
                <a:latin typeface="Tenorite" panose="00000500000000000000" pitchFamily="2" charset="0"/>
              </a:rPr>
              <a:t>         'r': 1,</a:t>
            </a:r>
          </a:p>
          <a:p>
            <a:r>
              <a:rPr lang="en-US" sz="1400" i="1" dirty="0">
                <a:solidFill>
                  <a:schemeClr val="accent2">
                    <a:lumMod val="75000"/>
                  </a:schemeClr>
                </a:solidFill>
                <a:latin typeface="Tenorite" panose="00000500000000000000" pitchFamily="2" charset="0"/>
              </a:rPr>
              <a:t>         't': 1,</a:t>
            </a:r>
          </a:p>
          <a:p>
            <a:r>
              <a:rPr lang="en-US" sz="1400" i="1" dirty="0">
                <a:solidFill>
                  <a:schemeClr val="accent2">
                    <a:lumMod val="75000"/>
                  </a:schemeClr>
                </a:solidFill>
                <a:latin typeface="Tenorite" panose="00000500000000000000" pitchFamily="2" charset="0"/>
              </a:rPr>
              <a:t>         'h': 1,</a:t>
            </a:r>
          </a:p>
          <a:p>
            <a:r>
              <a:rPr lang="en-US" sz="1400" i="1" dirty="0">
                <a:solidFill>
                  <a:schemeClr val="accent2">
                    <a:lumMod val="75000"/>
                  </a:schemeClr>
                </a:solidFill>
                <a:latin typeface="Tenorite" panose="00000500000000000000" pitchFamily="2" charset="0"/>
              </a:rPr>
              <a:t>         'd': 1})</a:t>
            </a:r>
          </a:p>
        </p:txBody>
      </p:sp>
    </p:spTree>
    <p:extLst>
      <p:ext uri="{BB962C8B-B14F-4D97-AF65-F5344CB8AC3E}">
        <p14:creationId xmlns:p14="http://schemas.microsoft.com/office/powerpoint/2010/main" val="1567075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err="1"/>
              <a:t>OrderedDict</a:t>
            </a:r>
            <a:r>
              <a:rPr lang="en-US" dirty="0"/>
              <a:t>           </a:t>
            </a:r>
            <a:r>
              <a:rPr lang="en-US" dirty="0" err="1"/>
              <a:t>DefaultDict</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19112" y="1106424"/>
            <a:ext cx="5398686" cy="5532120"/>
          </a:xfrm>
        </p:spPr>
        <p:txBody>
          <a:bodyPr vert="horz" lIns="0" tIns="45720" rIns="91440" bIns="45720" rtlCol="0" anchor="t">
            <a:normAutofit fontScale="92500" lnSpcReduction="20000"/>
          </a:bodyPr>
          <a:lstStyle/>
          <a:p>
            <a:r>
              <a:rPr lang="en-US" sz="1400" dirty="0">
                <a:solidFill>
                  <a:srgbClr val="273239"/>
                </a:solidFill>
                <a:latin typeface="Tenorite" panose="00000500000000000000" pitchFamily="2" charset="0"/>
                <a:ea typeface="+mn-lt"/>
                <a:cs typeface="+mn-lt"/>
              </a:rPr>
              <a:t>The order of keys in python dictionaries is arbitrary. They are not governed by the order in which you add them. </a:t>
            </a:r>
          </a:p>
          <a:p>
            <a:r>
              <a:rPr lang="en-US" sz="1400" dirty="0">
                <a:solidFill>
                  <a:srgbClr val="273239"/>
                </a:solidFill>
                <a:latin typeface="Tenorite" panose="00000500000000000000" pitchFamily="2" charset="0"/>
                <a:ea typeface="+mn-lt"/>
                <a:cs typeface="+mn-lt"/>
              </a:rPr>
              <a:t>The </a:t>
            </a:r>
            <a:r>
              <a:rPr lang="en-US" sz="1400" dirty="0" err="1">
                <a:solidFill>
                  <a:srgbClr val="273239"/>
                </a:solidFill>
                <a:latin typeface="Tenorite" panose="00000500000000000000" pitchFamily="2" charset="0"/>
                <a:ea typeface="+mn-lt"/>
                <a:cs typeface="+mn-lt"/>
              </a:rPr>
              <a:t>collections.OrderedDict</a:t>
            </a:r>
            <a:r>
              <a:rPr lang="en-US" sz="1400" dirty="0">
                <a:solidFill>
                  <a:srgbClr val="273239"/>
                </a:solidFill>
                <a:latin typeface="Tenorite" panose="00000500000000000000" pitchFamily="2" charset="0"/>
                <a:ea typeface="+mn-lt"/>
                <a:cs typeface="+mn-lt"/>
              </a:rPr>
              <a:t> class provides dictionary objects that retain the order of keys. </a:t>
            </a:r>
          </a:p>
          <a:p>
            <a:r>
              <a:rPr lang="en-US" sz="1400" dirty="0">
                <a:solidFill>
                  <a:srgbClr val="273239"/>
                </a:solidFill>
                <a:latin typeface="Tenorite" panose="00000500000000000000" pitchFamily="2" charset="0"/>
                <a:ea typeface="+mn-lt"/>
                <a:cs typeface="+mn-lt"/>
              </a:rPr>
              <a:t>Iterating through an </a:t>
            </a:r>
            <a:r>
              <a:rPr lang="en-US" sz="1400" dirty="0" err="1">
                <a:solidFill>
                  <a:srgbClr val="273239"/>
                </a:solidFill>
                <a:latin typeface="Tenorite" panose="00000500000000000000" pitchFamily="2" charset="0"/>
                <a:ea typeface="+mn-lt"/>
                <a:cs typeface="+mn-lt"/>
              </a:rPr>
              <a:t>OrderedDict</a:t>
            </a:r>
            <a:r>
              <a:rPr lang="en-US" sz="1400" dirty="0">
                <a:solidFill>
                  <a:srgbClr val="273239"/>
                </a:solidFill>
                <a:latin typeface="Tenorite" panose="00000500000000000000" pitchFamily="2" charset="0"/>
                <a:ea typeface="+mn-lt"/>
                <a:cs typeface="+mn-lt"/>
              </a:rPr>
              <a:t> allows key access in the order they were added.</a:t>
            </a:r>
          </a:p>
          <a:p>
            <a:r>
              <a:rPr lang="en-US" sz="1400" i="1" dirty="0">
                <a:solidFill>
                  <a:schemeClr val="accent2">
                    <a:lumMod val="75000"/>
                  </a:schemeClr>
                </a:solidFill>
                <a:latin typeface="Tenorite" panose="00000500000000000000" pitchFamily="2" charset="0"/>
                <a:ea typeface="+mn-lt"/>
                <a:cs typeface="+mn-lt"/>
              </a:rPr>
              <a:t>Syntax:</a:t>
            </a:r>
          </a:p>
          <a:p>
            <a:r>
              <a:rPr lang="en-US" sz="1400" i="1" dirty="0">
                <a:solidFill>
                  <a:schemeClr val="accent2">
                    <a:lumMod val="75000"/>
                  </a:schemeClr>
                </a:solidFill>
                <a:latin typeface="Tenorite" panose="00000500000000000000" pitchFamily="2" charset="0"/>
                <a:ea typeface="+mn-lt"/>
                <a:cs typeface="+mn-lt"/>
              </a:rPr>
              <a:t>&gt;&gt; from collections import </a:t>
            </a:r>
            <a:r>
              <a:rPr lang="en-US" sz="1400" i="1" dirty="0" err="1">
                <a:solidFill>
                  <a:schemeClr val="accent2">
                    <a:lumMod val="75000"/>
                  </a:schemeClr>
                </a:solidFill>
                <a:latin typeface="Tenorite" panose="00000500000000000000" pitchFamily="2" charset="0"/>
                <a:ea typeface="+mn-lt"/>
                <a:cs typeface="+mn-lt"/>
              </a:rPr>
              <a:t>OrderedDict</a:t>
            </a:r>
            <a:endParaRPr lang="en-US" sz="1400" i="1" dirty="0">
              <a:solidFill>
                <a:schemeClr val="accent2">
                  <a:lumMod val="75000"/>
                </a:schemeClr>
              </a:solidFill>
              <a:latin typeface="Tenorite" panose="00000500000000000000" pitchFamily="2" charset="0"/>
              <a:ea typeface="+mn-lt"/>
              <a:cs typeface="+mn-lt"/>
            </a:endParaRPr>
          </a:p>
          <a:p>
            <a:r>
              <a:rPr lang="en-US" sz="1400" i="1" dirty="0">
                <a:solidFill>
                  <a:schemeClr val="accent2">
                    <a:lumMod val="75000"/>
                  </a:schemeClr>
                </a:solidFill>
                <a:latin typeface="Tenorite" panose="00000500000000000000" pitchFamily="2" charset="0"/>
                <a:ea typeface="+mn-lt"/>
                <a:cs typeface="+mn-lt"/>
              </a:rPr>
              <a:t>&gt;&gt; d = </a:t>
            </a:r>
            <a:r>
              <a:rPr lang="en-US" sz="1400" i="1" dirty="0" err="1">
                <a:solidFill>
                  <a:schemeClr val="accent2">
                    <a:lumMod val="75000"/>
                  </a:schemeClr>
                </a:solidFill>
                <a:latin typeface="Tenorite" panose="00000500000000000000" pitchFamily="2" charset="0"/>
                <a:ea typeface="+mn-lt"/>
                <a:cs typeface="+mn-lt"/>
              </a:rPr>
              <a:t>OrderedDict</a:t>
            </a:r>
            <a:r>
              <a:rPr lang="en-US" sz="1400" i="1" dirty="0">
                <a:solidFill>
                  <a:schemeClr val="accent2">
                    <a:lumMod val="75000"/>
                  </a:schemeClr>
                </a:solidFill>
                <a:latin typeface="Tenorite" panose="00000500000000000000" pitchFamily="2" charset="0"/>
                <a:ea typeface="+mn-lt"/>
                <a:cs typeface="+mn-lt"/>
              </a:rPr>
              <a:t>()</a:t>
            </a:r>
          </a:p>
          <a:p>
            <a:r>
              <a:rPr lang="en-US" sz="1400" i="1" dirty="0">
                <a:solidFill>
                  <a:schemeClr val="accent2">
                    <a:lumMod val="75000"/>
                  </a:schemeClr>
                </a:solidFill>
                <a:latin typeface="Tenorite" panose="00000500000000000000" pitchFamily="2" charset="0"/>
                <a:ea typeface="+mn-lt"/>
                <a:cs typeface="+mn-lt"/>
              </a:rPr>
              <a:t>&gt;&gt; d['</a:t>
            </a:r>
            <a:r>
              <a:rPr lang="en-US" sz="1400" i="1" dirty="0" err="1">
                <a:solidFill>
                  <a:schemeClr val="accent2">
                    <a:lumMod val="75000"/>
                  </a:schemeClr>
                </a:solidFill>
                <a:latin typeface="Tenorite" panose="00000500000000000000" pitchFamily="2" charset="0"/>
                <a:ea typeface="+mn-lt"/>
                <a:cs typeface="+mn-lt"/>
              </a:rPr>
              <a:t>baz</a:t>
            </a:r>
            <a:r>
              <a:rPr lang="en-US" sz="1400" i="1" dirty="0">
                <a:solidFill>
                  <a:schemeClr val="accent2">
                    <a:lumMod val="75000"/>
                  </a:schemeClr>
                </a:solidFill>
                <a:latin typeface="Tenorite" panose="00000500000000000000" pitchFamily="2" charset="0"/>
                <a:ea typeface="+mn-lt"/>
                <a:cs typeface="+mn-lt"/>
              </a:rPr>
              <a:t>'] = 7</a:t>
            </a:r>
          </a:p>
          <a:p>
            <a:r>
              <a:rPr lang="en-US" sz="1400" i="1" dirty="0">
                <a:solidFill>
                  <a:schemeClr val="accent2">
                    <a:lumMod val="75000"/>
                  </a:schemeClr>
                </a:solidFill>
                <a:latin typeface="Tenorite" panose="00000500000000000000" pitchFamily="2" charset="0"/>
                <a:ea typeface="+mn-lt"/>
                <a:cs typeface="+mn-lt"/>
              </a:rPr>
              <a:t>&gt;&gt; d['</a:t>
            </a:r>
            <a:r>
              <a:rPr lang="en-US" sz="1400" i="1" dirty="0" err="1">
                <a:solidFill>
                  <a:schemeClr val="accent2">
                    <a:lumMod val="75000"/>
                  </a:schemeClr>
                </a:solidFill>
                <a:latin typeface="Tenorite" panose="00000500000000000000" pitchFamily="2" charset="0"/>
                <a:ea typeface="+mn-lt"/>
                <a:cs typeface="+mn-lt"/>
              </a:rPr>
              <a:t>foobar</a:t>
            </a:r>
            <a:r>
              <a:rPr lang="en-US" sz="1400" i="1" dirty="0">
                <a:solidFill>
                  <a:schemeClr val="accent2">
                    <a:lumMod val="75000"/>
                  </a:schemeClr>
                </a:solidFill>
                <a:latin typeface="Tenorite" panose="00000500000000000000" pitchFamily="2" charset="0"/>
                <a:ea typeface="+mn-lt"/>
                <a:cs typeface="+mn-lt"/>
              </a:rPr>
              <a:t>’]=4</a:t>
            </a:r>
          </a:p>
          <a:p>
            <a:r>
              <a:rPr lang="en-US" sz="1400" i="1" dirty="0">
                <a:solidFill>
                  <a:schemeClr val="accent2">
                    <a:lumMod val="75000"/>
                  </a:schemeClr>
                </a:solidFill>
                <a:latin typeface="Tenorite" panose="00000500000000000000" pitchFamily="2" charset="0"/>
                <a:ea typeface="+mn-lt"/>
                <a:cs typeface="+mn-lt"/>
              </a:rPr>
              <a:t>&gt;&gt; print(d)</a:t>
            </a:r>
          </a:p>
          <a:p>
            <a:r>
              <a:rPr lang="en-US" sz="1400" i="1" dirty="0">
                <a:solidFill>
                  <a:schemeClr val="accent2">
                    <a:lumMod val="75000"/>
                  </a:schemeClr>
                </a:solidFill>
                <a:latin typeface="Tenorite" panose="00000500000000000000" pitchFamily="2" charset="0"/>
                <a:ea typeface="+mn-lt"/>
                <a:cs typeface="+mn-lt"/>
              </a:rPr>
              <a:t>&gt;&gt; d['foo’]=3</a:t>
            </a:r>
          </a:p>
          <a:p>
            <a:r>
              <a:rPr lang="en-US" sz="1400" i="1" dirty="0">
                <a:solidFill>
                  <a:schemeClr val="accent2">
                    <a:lumMod val="75000"/>
                  </a:schemeClr>
                </a:solidFill>
                <a:latin typeface="Tenorite" panose="00000500000000000000" pitchFamily="2" charset="0"/>
                <a:ea typeface="+mn-lt"/>
                <a:cs typeface="+mn-lt"/>
              </a:rPr>
              <a:t>&gt;&gt; print(d)</a:t>
            </a:r>
          </a:p>
          <a:p>
            <a:r>
              <a:rPr lang="en-US" sz="1400" i="1" dirty="0">
                <a:solidFill>
                  <a:schemeClr val="accent2">
                    <a:lumMod val="75000"/>
                  </a:schemeClr>
                </a:solidFill>
                <a:latin typeface="Tenorite" panose="00000500000000000000" pitchFamily="2" charset="0"/>
                <a:ea typeface="+mn-lt"/>
                <a:cs typeface="+mn-lt"/>
              </a:rPr>
              <a:t>Output:</a:t>
            </a:r>
          </a:p>
          <a:p>
            <a:r>
              <a:rPr lang="en-US" sz="1400" i="1" dirty="0" err="1">
                <a:solidFill>
                  <a:schemeClr val="accent2">
                    <a:lumMod val="75000"/>
                  </a:schemeClr>
                </a:solidFill>
                <a:latin typeface="Tenorite" panose="00000500000000000000" pitchFamily="2" charset="0"/>
                <a:ea typeface="+mn-lt"/>
                <a:cs typeface="+mn-lt"/>
              </a:rPr>
              <a:t>OrderedDict</a:t>
            </a:r>
            <a:r>
              <a:rPr lang="en-US" sz="1400" i="1" dirty="0">
                <a:solidFill>
                  <a:schemeClr val="accent2">
                    <a:lumMod val="75000"/>
                  </a:schemeClr>
                </a:solidFill>
                <a:latin typeface="Tenorite" panose="00000500000000000000" pitchFamily="2" charset="0"/>
                <a:ea typeface="+mn-lt"/>
                <a:cs typeface="+mn-lt"/>
              </a:rPr>
              <a:t>([('</a:t>
            </a:r>
            <a:r>
              <a:rPr lang="en-US" sz="1400" i="1" dirty="0" err="1">
                <a:solidFill>
                  <a:schemeClr val="accent2">
                    <a:lumMod val="75000"/>
                  </a:schemeClr>
                </a:solidFill>
                <a:latin typeface="Tenorite" panose="00000500000000000000" pitchFamily="2" charset="0"/>
                <a:ea typeface="+mn-lt"/>
                <a:cs typeface="+mn-lt"/>
              </a:rPr>
              <a:t>baz</a:t>
            </a:r>
            <a:r>
              <a:rPr lang="en-US" sz="1400" i="1" dirty="0">
                <a:solidFill>
                  <a:schemeClr val="accent2">
                    <a:lumMod val="75000"/>
                  </a:schemeClr>
                </a:solidFill>
                <a:latin typeface="Tenorite" panose="00000500000000000000" pitchFamily="2" charset="0"/>
                <a:ea typeface="+mn-lt"/>
                <a:cs typeface="+mn-lt"/>
              </a:rPr>
              <a:t>', 7), ('</a:t>
            </a:r>
            <a:r>
              <a:rPr lang="en-US" sz="1400" i="1" dirty="0" err="1">
                <a:solidFill>
                  <a:schemeClr val="accent2">
                    <a:lumMod val="75000"/>
                  </a:schemeClr>
                </a:solidFill>
                <a:latin typeface="Tenorite" panose="00000500000000000000" pitchFamily="2" charset="0"/>
                <a:ea typeface="+mn-lt"/>
                <a:cs typeface="+mn-lt"/>
              </a:rPr>
              <a:t>foobar</a:t>
            </a:r>
            <a:r>
              <a:rPr lang="en-US" sz="1400" i="1" dirty="0">
                <a:solidFill>
                  <a:schemeClr val="accent2">
                    <a:lumMod val="75000"/>
                  </a:schemeClr>
                </a:solidFill>
                <a:latin typeface="Tenorite" panose="00000500000000000000" pitchFamily="2" charset="0"/>
                <a:ea typeface="+mn-lt"/>
                <a:cs typeface="+mn-lt"/>
              </a:rPr>
              <a:t>', 4)])</a:t>
            </a:r>
          </a:p>
          <a:p>
            <a:r>
              <a:rPr lang="en-US" sz="1400" i="1" dirty="0" err="1">
                <a:solidFill>
                  <a:schemeClr val="accent2">
                    <a:lumMod val="75000"/>
                  </a:schemeClr>
                </a:solidFill>
                <a:latin typeface="Tenorite" panose="00000500000000000000" pitchFamily="2" charset="0"/>
                <a:ea typeface="+mn-lt"/>
                <a:cs typeface="+mn-lt"/>
              </a:rPr>
              <a:t>OrderedDict</a:t>
            </a:r>
            <a:r>
              <a:rPr lang="en-US" sz="1400" i="1" dirty="0">
                <a:solidFill>
                  <a:schemeClr val="accent2">
                    <a:lumMod val="75000"/>
                  </a:schemeClr>
                </a:solidFill>
                <a:latin typeface="Tenorite" panose="00000500000000000000" pitchFamily="2" charset="0"/>
                <a:ea typeface="+mn-lt"/>
                <a:cs typeface="+mn-lt"/>
              </a:rPr>
              <a:t>([('</a:t>
            </a:r>
            <a:r>
              <a:rPr lang="en-US" sz="1400" i="1" dirty="0" err="1">
                <a:solidFill>
                  <a:schemeClr val="accent2">
                    <a:lumMod val="75000"/>
                  </a:schemeClr>
                </a:solidFill>
                <a:latin typeface="Tenorite" panose="00000500000000000000" pitchFamily="2" charset="0"/>
                <a:ea typeface="+mn-lt"/>
                <a:cs typeface="+mn-lt"/>
              </a:rPr>
              <a:t>baz</a:t>
            </a:r>
            <a:r>
              <a:rPr lang="en-US" sz="1400" i="1" dirty="0">
                <a:solidFill>
                  <a:schemeClr val="accent2">
                    <a:lumMod val="75000"/>
                  </a:schemeClr>
                </a:solidFill>
                <a:latin typeface="Tenorite" panose="00000500000000000000" pitchFamily="2" charset="0"/>
                <a:ea typeface="+mn-lt"/>
                <a:cs typeface="+mn-lt"/>
              </a:rPr>
              <a:t>', 7), ('</a:t>
            </a:r>
            <a:r>
              <a:rPr lang="en-US" sz="1400" i="1" dirty="0" err="1">
                <a:solidFill>
                  <a:schemeClr val="accent2">
                    <a:lumMod val="75000"/>
                  </a:schemeClr>
                </a:solidFill>
                <a:latin typeface="Tenorite" panose="00000500000000000000" pitchFamily="2" charset="0"/>
                <a:ea typeface="+mn-lt"/>
                <a:cs typeface="+mn-lt"/>
              </a:rPr>
              <a:t>foobar</a:t>
            </a:r>
            <a:r>
              <a:rPr lang="en-US" sz="1400" i="1" dirty="0">
                <a:solidFill>
                  <a:schemeClr val="accent2">
                    <a:lumMod val="75000"/>
                  </a:schemeClr>
                </a:solidFill>
                <a:latin typeface="Tenorite" panose="00000500000000000000" pitchFamily="2" charset="0"/>
                <a:ea typeface="+mn-lt"/>
                <a:cs typeface="+mn-lt"/>
              </a:rPr>
              <a:t>', 4), ('foo', 3)])</a:t>
            </a: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274202" y="1197864"/>
            <a:ext cx="5398686" cy="5031486"/>
          </a:xfrm>
        </p:spPr>
        <p:txBody>
          <a:bodyPr vert="horz" lIns="0" tIns="45720" rIns="91440" bIns="45720" rtlCol="0" anchor="t">
            <a:normAutofit/>
          </a:bodyPr>
          <a:lstStyle/>
          <a:p>
            <a:r>
              <a:rPr lang="en-US" sz="1400" dirty="0" err="1">
                <a:solidFill>
                  <a:srgbClr val="273239"/>
                </a:solidFill>
                <a:latin typeface="Tenorite" panose="00000500000000000000" pitchFamily="2" charset="0"/>
                <a:ea typeface="+mn-lt"/>
                <a:cs typeface="+mn-lt"/>
              </a:rPr>
              <a:t>collections.defaultdict</a:t>
            </a:r>
            <a:r>
              <a:rPr lang="en-US" sz="1400" dirty="0">
                <a:solidFill>
                  <a:srgbClr val="273239"/>
                </a:solidFill>
                <a:latin typeface="Tenorite" panose="00000500000000000000" pitchFamily="2" charset="0"/>
                <a:ea typeface="+mn-lt"/>
                <a:cs typeface="+mn-lt"/>
              </a:rPr>
              <a:t> returns a subclass of default value for missing keys. Argument should be a function that returns the default value when called with no arguments. If there is nothing passed, it defaults to None</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state_capitals</a:t>
            </a:r>
            <a:r>
              <a:rPr lang="en-US" sz="1400" i="1" dirty="0">
                <a:solidFill>
                  <a:schemeClr val="accent2">
                    <a:lumMod val="75000"/>
                  </a:schemeClr>
                </a:solidFill>
                <a:latin typeface="Tenorite" panose="00000500000000000000" pitchFamily="2" charset="0"/>
                <a:ea typeface="+mn-lt"/>
                <a:cs typeface="+mn-lt"/>
              </a:rPr>
              <a:t> = </a:t>
            </a:r>
            <a:r>
              <a:rPr lang="en-US" sz="1400" i="1" dirty="0" err="1">
                <a:solidFill>
                  <a:schemeClr val="accent2">
                    <a:lumMod val="75000"/>
                  </a:schemeClr>
                </a:solidFill>
                <a:latin typeface="Tenorite" panose="00000500000000000000" pitchFamily="2" charset="0"/>
                <a:ea typeface="+mn-lt"/>
                <a:cs typeface="+mn-lt"/>
              </a:rPr>
              <a:t>collections.defaultdict</a:t>
            </a:r>
            <a:r>
              <a:rPr lang="en-US" sz="1400" i="1" dirty="0">
                <a:solidFill>
                  <a:schemeClr val="accent2">
                    <a:lumMod val="75000"/>
                  </a:schemeClr>
                </a:solidFill>
                <a:latin typeface="Tenorite" panose="00000500000000000000" pitchFamily="2" charset="0"/>
                <a:ea typeface="+mn-lt"/>
                <a:cs typeface="+mn-lt"/>
              </a:rPr>
              <a:t>(str)</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state_capitals</a:t>
            </a:r>
            <a:endParaRPr lang="en-US" sz="1400" dirty="0">
              <a:solidFill>
                <a:srgbClr val="273239"/>
              </a:solidFill>
              <a:latin typeface="Tenorite" panose="00000500000000000000" pitchFamily="2" charset="0"/>
              <a:ea typeface="+mn-lt"/>
              <a:cs typeface="+mn-lt"/>
            </a:endParaRPr>
          </a:p>
          <a:p>
            <a:r>
              <a:rPr lang="en-US" sz="1400" dirty="0">
                <a:solidFill>
                  <a:schemeClr val="accent2">
                    <a:lumMod val="75000"/>
                  </a:schemeClr>
                </a:solidFill>
                <a:latin typeface="Tenorite" panose="00000500000000000000" pitchFamily="2" charset="0"/>
                <a:ea typeface="+mn-lt"/>
                <a:cs typeface="+mn-lt"/>
              </a:rPr>
              <a:t>Output: </a:t>
            </a:r>
          </a:p>
          <a:p>
            <a:r>
              <a:rPr lang="en-US" sz="1400" dirty="0" err="1">
                <a:solidFill>
                  <a:schemeClr val="accent2">
                    <a:lumMod val="75000"/>
                  </a:schemeClr>
                </a:solidFill>
                <a:latin typeface="Tenorite" panose="00000500000000000000" pitchFamily="2" charset="0"/>
              </a:rPr>
              <a:t>defaultdict</a:t>
            </a:r>
            <a:r>
              <a:rPr lang="en-US" sz="1400" dirty="0">
                <a:solidFill>
                  <a:schemeClr val="accent2">
                    <a:lumMod val="75000"/>
                  </a:schemeClr>
                </a:solidFill>
                <a:latin typeface="Tenorite" panose="00000500000000000000" pitchFamily="2" charset="0"/>
              </a:rPr>
              <a:t>(str, {})</a:t>
            </a:r>
          </a:p>
          <a:p>
            <a:r>
              <a:rPr lang="en-US" sz="1400" dirty="0">
                <a:solidFill>
                  <a:schemeClr val="accent2">
                    <a:lumMod val="75000"/>
                  </a:schemeClr>
                </a:solidFill>
                <a:latin typeface="Tenorite" panose="00000500000000000000" pitchFamily="2" charset="0"/>
              </a:rPr>
              <a:t>&gt;&gt; </a:t>
            </a:r>
            <a:r>
              <a:rPr lang="en-US" sz="1400" dirty="0" err="1">
                <a:solidFill>
                  <a:schemeClr val="accent2">
                    <a:lumMod val="75000"/>
                  </a:schemeClr>
                </a:solidFill>
                <a:latin typeface="Tenorite" panose="00000500000000000000" pitchFamily="2" charset="0"/>
              </a:rPr>
              <a:t>state_capitals</a:t>
            </a:r>
            <a:r>
              <a:rPr lang="en-US" sz="1400" dirty="0">
                <a:solidFill>
                  <a:schemeClr val="accent2">
                    <a:lumMod val="75000"/>
                  </a:schemeClr>
                </a:solidFill>
                <a:latin typeface="Tenorite" panose="00000500000000000000" pitchFamily="2" charset="0"/>
              </a:rPr>
              <a:t>['Alaska’]</a:t>
            </a:r>
          </a:p>
          <a:p>
            <a:r>
              <a:rPr lang="en-US" sz="1400" dirty="0">
                <a:solidFill>
                  <a:schemeClr val="accent2">
                    <a:lumMod val="75000"/>
                  </a:schemeClr>
                </a:solidFill>
                <a:latin typeface="Tenorite" panose="00000500000000000000" pitchFamily="2" charset="0"/>
              </a:rPr>
              <a:t>Output:</a:t>
            </a:r>
          </a:p>
          <a:p>
            <a:r>
              <a:rPr lang="en-US" sz="1400" dirty="0" err="1">
                <a:solidFill>
                  <a:schemeClr val="accent2">
                    <a:lumMod val="75000"/>
                  </a:schemeClr>
                </a:solidFill>
                <a:latin typeface="Tenorite" panose="00000500000000000000" pitchFamily="2" charset="0"/>
              </a:rPr>
              <a:t>defaultdict</a:t>
            </a:r>
            <a:r>
              <a:rPr lang="en-US" sz="1400" dirty="0">
                <a:solidFill>
                  <a:schemeClr val="accent2">
                    <a:lumMod val="75000"/>
                  </a:schemeClr>
                </a:solidFill>
                <a:latin typeface="Tenorite" panose="00000500000000000000" pitchFamily="2" charset="0"/>
              </a:rPr>
              <a:t>(str, {'Alaska': ''})</a:t>
            </a:r>
          </a:p>
        </p:txBody>
      </p:sp>
    </p:spTree>
    <p:extLst>
      <p:ext uri="{BB962C8B-B14F-4D97-AF65-F5344CB8AC3E}">
        <p14:creationId xmlns:p14="http://schemas.microsoft.com/office/powerpoint/2010/main" val="256379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400049"/>
            <a:ext cx="11104724" cy="518295"/>
          </a:xfrm>
        </p:spPr>
        <p:txBody>
          <a:bodyPr>
            <a:normAutofit fontScale="90000"/>
          </a:bodyPr>
          <a:lstStyle/>
          <a:p>
            <a:r>
              <a:rPr lang="en-US"/>
              <a:t>Variables</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68164" y="1292282"/>
            <a:ext cx="10475511" cy="4937068"/>
          </a:xfrm>
        </p:spPr>
        <p:txBody>
          <a:bodyPr vert="horz" lIns="0" tIns="45720" rIns="91440" bIns="45720" rtlCol="0" anchor="t">
            <a:normAutofit/>
          </a:bodyPr>
          <a:lstStyle/>
          <a:p>
            <a:pPr>
              <a:lnSpc>
                <a:spcPct val="100000"/>
              </a:lnSpc>
            </a:pPr>
            <a:r>
              <a:rPr lang="en-US" sz="1400" b="1" dirty="0">
                <a:solidFill>
                  <a:srgbClr val="0A0A23"/>
                </a:solidFill>
                <a:latin typeface="Tenorite"/>
                <a:ea typeface="Verdana"/>
                <a:cs typeface="Arial"/>
              </a:rPr>
              <a:t>Variable is a name and place in memory that we reserve for a value</a:t>
            </a:r>
            <a:r>
              <a:rPr lang="en-US" sz="1400" b="1" dirty="0">
                <a:solidFill>
                  <a:srgbClr val="000000"/>
                </a:solidFill>
                <a:latin typeface="Tenorite"/>
                <a:ea typeface="Verdana"/>
                <a:cs typeface="Arial"/>
              </a:rPr>
              <a:t> </a:t>
            </a:r>
            <a:endParaRPr lang="en-US" sz="1400" dirty="0">
              <a:solidFill>
                <a:srgbClr val="000000"/>
              </a:solidFill>
              <a:latin typeface="Tenorite"/>
              <a:ea typeface="Verdana"/>
              <a:cs typeface="Arial"/>
            </a:endParaRPr>
          </a:p>
          <a:p>
            <a:pPr marL="283210" lvl="1" indent="-285750">
              <a:lnSpc>
                <a:spcPct val="100000"/>
              </a:lnSpc>
              <a:buFont typeface="Arial"/>
              <a:buChar char="•"/>
            </a:pPr>
            <a:r>
              <a:rPr lang="en-US" sz="1400" i="0" dirty="0">
                <a:solidFill>
                  <a:srgbClr val="0A0A23"/>
                </a:solidFill>
                <a:latin typeface="Tenorite"/>
                <a:ea typeface="Verdana"/>
                <a:cs typeface="Arial"/>
              </a:rPr>
              <a:t>In Python, we use this syntax to create a variable and assign a value to this variable:</a:t>
            </a:r>
            <a:endParaRPr lang="en-US" sz="1400" i="0" dirty="0">
              <a:solidFill>
                <a:srgbClr val="000000"/>
              </a:solidFill>
              <a:latin typeface="Tenorite"/>
              <a:ea typeface="Verdana"/>
              <a:cs typeface="Arial"/>
            </a:endParaRPr>
          </a:p>
          <a:p>
            <a:pPr marL="283210" lvl="1" indent="-285750">
              <a:lnSpc>
                <a:spcPct val="100000"/>
              </a:lnSpc>
              <a:buFont typeface="Arial"/>
              <a:buChar char="•"/>
            </a:pPr>
            <a:r>
              <a:rPr lang="en-US" sz="1400" i="0" dirty="0">
                <a:solidFill>
                  <a:srgbClr val="9A6E3A"/>
                </a:solidFill>
                <a:latin typeface="Tenorite"/>
                <a:ea typeface="Verdana"/>
              </a:rPr>
              <a:t>&lt;</a:t>
            </a:r>
            <a:r>
              <a:rPr lang="en-US" sz="1400" i="0" dirty="0" err="1">
                <a:solidFill>
                  <a:srgbClr val="000000"/>
                </a:solidFill>
                <a:latin typeface="Tenorite"/>
                <a:ea typeface="Verdana"/>
              </a:rPr>
              <a:t>var_name</a:t>
            </a:r>
            <a:r>
              <a:rPr lang="en-US" sz="1400" i="0" dirty="0">
                <a:solidFill>
                  <a:srgbClr val="9A6E3A"/>
                </a:solidFill>
                <a:latin typeface="Tenorite"/>
                <a:ea typeface="Verdana"/>
              </a:rPr>
              <a:t>&gt;</a:t>
            </a:r>
            <a:r>
              <a:rPr lang="en-US" sz="1400" i="0" dirty="0">
                <a:solidFill>
                  <a:srgbClr val="000000"/>
                </a:solidFill>
                <a:latin typeface="Tenorite"/>
                <a:ea typeface="Verdana"/>
              </a:rPr>
              <a:t> </a:t>
            </a:r>
            <a:r>
              <a:rPr lang="en-US" sz="1400" i="0" dirty="0">
                <a:solidFill>
                  <a:srgbClr val="9A6E3A"/>
                </a:solidFill>
                <a:latin typeface="Tenorite"/>
                <a:ea typeface="Verdana"/>
              </a:rPr>
              <a:t>=</a:t>
            </a:r>
            <a:r>
              <a:rPr lang="en-US" sz="1400" i="0" dirty="0">
                <a:solidFill>
                  <a:srgbClr val="000000"/>
                </a:solidFill>
                <a:latin typeface="Tenorite"/>
                <a:ea typeface="Verdana"/>
              </a:rPr>
              <a:t> </a:t>
            </a:r>
            <a:r>
              <a:rPr lang="en-US" sz="1400" i="0" dirty="0">
                <a:solidFill>
                  <a:srgbClr val="9A6E3A"/>
                </a:solidFill>
                <a:latin typeface="Tenorite"/>
                <a:ea typeface="Verdana"/>
              </a:rPr>
              <a:t>&lt;</a:t>
            </a:r>
            <a:r>
              <a:rPr lang="en-US" sz="1400" i="0" dirty="0">
                <a:solidFill>
                  <a:srgbClr val="000000"/>
                </a:solidFill>
                <a:latin typeface="Tenorite"/>
                <a:ea typeface="Verdana"/>
              </a:rPr>
              <a:t>value</a:t>
            </a:r>
            <a:r>
              <a:rPr lang="en-US" sz="1400" i="0" dirty="0">
                <a:solidFill>
                  <a:srgbClr val="9A6E3A"/>
                </a:solidFill>
                <a:latin typeface="Tenorite"/>
                <a:ea typeface="Verdana"/>
              </a:rPr>
              <a:t>&gt;</a:t>
            </a:r>
            <a:endParaRPr lang="en-US" sz="1400" i="0" dirty="0">
              <a:solidFill>
                <a:srgbClr val="000000"/>
              </a:solidFill>
              <a:latin typeface="Tenorite"/>
              <a:ea typeface="Verdana"/>
            </a:endParaRPr>
          </a:p>
          <a:p>
            <a:pPr marL="283210">
              <a:lnSpc>
                <a:spcPct val="100000"/>
              </a:lnSpc>
            </a:pPr>
            <a:r>
              <a:rPr lang="en-US" sz="1400" dirty="0">
                <a:solidFill>
                  <a:srgbClr val="0A0A23"/>
                </a:solidFill>
                <a:latin typeface="Tenorite"/>
                <a:ea typeface="Verdana"/>
                <a:cs typeface="Arial"/>
              </a:rPr>
              <a:t>For example:</a:t>
            </a:r>
            <a:endParaRPr lang="en-US" sz="1400" dirty="0">
              <a:solidFill>
                <a:srgbClr val="000000"/>
              </a:solidFill>
              <a:latin typeface="Tenorite"/>
              <a:ea typeface="Verdana"/>
              <a:cs typeface="Arial"/>
            </a:endParaRPr>
          </a:p>
          <a:p>
            <a:pPr marL="283210" lvl="1" indent="-285750">
              <a:lnSpc>
                <a:spcPct val="100000"/>
              </a:lnSpc>
              <a:buFont typeface="Arial"/>
              <a:buChar char="•"/>
            </a:pPr>
            <a:r>
              <a:rPr lang="en-US" sz="1400" i="0" dirty="0">
                <a:solidFill>
                  <a:schemeClr val="accent2">
                    <a:lumMod val="75000"/>
                  </a:schemeClr>
                </a:solidFill>
                <a:latin typeface="Tenorite"/>
                <a:ea typeface="Verdana"/>
              </a:rPr>
              <a:t>age = 56</a:t>
            </a:r>
          </a:p>
          <a:p>
            <a:pPr marL="283210" lvl="1" indent="-285750">
              <a:lnSpc>
                <a:spcPct val="100000"/>
              </a:lnSpc>
              <a:buFont typeface="Arial"/>
              <a:buChar char="•"/>
            </a:pPr>
            <a:r>
              <a:rPr lang="en-US" sz="1400" i="0" dirty="0">
                <a:solidFill>
                  <a:schemeClr val="accent2">
                    <a:lumMod val="75000"/>
                  </a:schemeClr>
                </a:solidFill>
                <a:latin typeface="Tenorite"/>
                <a:ea typeface="Verdana"/>
              </a:rPr>
              <a:t>name = "Nora"</a:t>
            </a:r>
          </a:p>
          <a:p>
            <a:pPr marL="283210" lvl="1" indent="-285750">
              <a:lnSpc>
                <a:spcPct val="100000"/>
              </a:lnSpc>
              <a:buFont typeface="Arial"/>
              <a:buChar char="•"/>
            </a:pPr>
            <a:r>
              <a:rPr lang="en-US" sz="1400" i="0" dirty="0">
                <a:solidFill>
                  <a:schemeClr val="accent2">
                    <a:lumMod val="75000"/>
                  </a:schemeClr>
                </a:solidFill>
                <a:latin typeface="Tenorite"/>
                <a:ea typeface="Verdana"/>
              </a:rPr>
              <a:t>color = "Blue"</a:t>
            </a:r>
          </a:p>
          <a:p>
            <a:pPr marL="283210" lvl="1" indent="-285750">
              <a:lnSpc>
                <a:spcPct val="100000"/>
              </a:lnSpc>
              <a:buFont typeface="Arial"/>
              <a:buChar char="•"/>
            </a:pPr>
            <a:r>
              <a:rPr lang="en-US" sz="1400" i="0" dirty="0">
                <a:solidFill>
                  <a:schemeClr val="accent2">
                    <a:lumMod val="75000"/>
                  </a:schemeClr>
                </a:solidFill>
                <a:latin typeface="Tenorite"/>
                <a:ea typeface="Verdana"/>
              </a:rPr>
              <a:t>grades = [67, 100, 87, 56]</a:t>
            </a:r>
          </a:p>
          <a:p>
            <a:pPr marL="283210" lvl="1" indent="-285750">
              <a:lnSpc>
                <a:spcPct val="100000"/>
              </a:lnSpc>
              <a:buFont typeface="Arial"/>
              <a:buChar char="•"/>
            </a:pPr>
            <a:endParaRPr lang="en-US" sz="1400" i="0" dirty="0">
              <a:solidFill>
                <a:srgbClr val="000000">
                  <a:alpha val="60000"/>
                </a:srgbClr>
              </a:solidFill>
              <a:latin typeface="Tenorite"/>
              <a:ea typeface="Verdana"/>
            </a:endParaRPr>
          </a:p>
          <a:p>
            <a:pPr marL="283210" lvl="1" indent="-285750">
              <a:lnSpc>
                <a:spcPct val="100000"/>
              </a:lnSpc>
              <a:buFont typeface="Arial"/>
              <a:buChar char="•"/>
            </a:pPr>
            <a:r>
              <a:rPr lang="en-US" sz="1400" i="0" dirty="0">
                <a:solidFill>
                  <a:srgbClr val="0A0A23"/>
                </a:solidFill>
                <a:latin typeface="Tenorite"/>
                <a:ea typeface="Verdana"/>
                <a:cs typeface="Arial"/>
              </a:rPr>
              <a:t>If the name of a variable has more than one word, then the </a:t>
            </a:r>
            <a:r>
              <a:rPr lang="en-US" sz="1400" i="0" dirty="0">
                <a:solidFill>
                  <a:srgbClr val="000000"/>
                </a:solidFill>
                <a:latin typeface="Tenorite"/>
                <a:ea typeface="Verdana"/>
                <a:cs typeface="Arial"/>
                <a:hlinkClick r:id="rId3"/>
              </a:rPr>
              <a:t>Style Guide for Python Code</a:t>
            </a:r>
            <a:r>
              <a:rPr lang="en-US" sz="1400" i="0" dirty="0">
                <a:solidFill>
                  <a:srgbClr val="0A0A23"/>
                </a:solidFill>
                <a:latin typeface="Tenorite"/>
                <a:ea typeface="Verdana"/>
                <a:cs typeface="Arial"/>
              </a:rPr>
              <a:t> recommends separating words with an underscore "as necessary to improve readability."</a:t>
            </a:r>
            <a:endParaRPr lang="en-US" sz="1400" i="0" dirty="0">
              <a:solidFill>
                <a:srgbClr val="000000">
                  <a:alpha val="60000"/>
                </a:srgbClr>
              </a:solidFill>
              <a:latin typeface="Tenorite"/>
              <a:ea typeface="Verdana"/>
              <a:cs typeface="Arial"/>
            </a:endParaRPr>
          </a:p>
          <a:p>
            <a:endParaRPr lang="en-US" sz="1400" dirty="0">
              <a:solidFill>
                <a:srgbClr val="000000">
                  <a:alpha val="60000"/>
                </a:srgbClr>
              </a:solidFill>
              <a:latin typeface="Tenorite"/>
              <a:ea typeface="Verdana"/>
            </a:endParaRPr>
          </a:p>
        </p:txBody>
      </p:sp>
    </p:spTree>
    <p:extLst>
      <p:ext uri="{BB962C8B-B14F-4D97-AF65-F5344CB8AC3E}">
        <p14:creationId xmlns:p14="http://schemas.microsoft.com/office/powerpoint/2010/main" val="2723865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err="1"/>
              <a:t>ChainMap</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68164" y="1179576"/>
            <a:ext cx="5398686" cy="5049774"/>
          </a:xfrm>
        </p:spPr>
        <p:txBody>
          <a:bodyPr vert="horz" lIns="0" tIns="45720" rIns="91440" bIns="45720" rtlCol="0" anchor="t">
            <a:normAutofit fontScale="85000" lnSpcReduction="10000"/>
          </a:bodyPr>
          <a:lstStyle/>
          <a:p>
            <a:pPr marL="285750" indent="-285750">
              <a:buFont typeface="Arial" panose="020B0604020202020204" pitchFamily="34" charset="0"/>
              <a:buChar char="•"/>
            </a:pPr>
            <a:r>
              <a:rPr lang="en-US" sz="1400" dirty="0">
                <a:solidFill>
                  <a:srgbClr val="273239"/>
                </a:solidFill>
                <a:ea typeface="+mn-lt"/>
                <a:cs typeface="+mn-lt"/>
              </a:rPr>
              <a:t>Returns a new </a:t>
            </a:r>
            <a:r>
              <a:rPr lang="en-US" sz="1400" dirty="0" err="1">
                <a:solidFill>
                  <a:srgbClr val="273239"/>
                </a:solidFill>
                <a:ea typeface="+mn-lt"/>
                <a:cs typeface="+mn-lt"/>
              </a:rPr>
              <a:t>ChainMap</a:t>
            </a:r>
            <a:r>
              <a:rPr lang="en-US" sz="1400" dirty="0">
                <a:solidFill>
                  <a:srgbClr val="273239"/>
                </a:solidFill>
                <a:ea typeface="+mn-lt"/>
                <a:cs typeface="+mn-lt"/>
              </a:rPr>
              <a:t> object given several maps. This object groups multiple </a:t>
            </a:r>
            <a:r>
              <a:rPr lang="en-US" sz="1400" dirty="0" err="1">
                <a:solidFill>
                  <a:srgbClr val="273239"/>
                </a:solidFill>
                <a:ea typeface="+mn-lt"/>
                <a:cs typeface="+mn-lt"/>
              </a:rPr>
              <a:t>dicts</a:t>
            </a:r>
            <a:r>
              <a:rPr lang="en-US" sz="1400" dirty="0">
                <a:solidFill>
                  <a:srgbClr val="273239"/>
                </a:solidFill>
                <a:ea typeface="+mn-lt"/>
                <a:cs typeface="+mn-lt"/>
              </a:rPr>
              <a:t> or other mappings together to create a single, updateable view.</a:t>
            </a:r>
          </a:p>
          <a:p>
            <a:pPr marL="285750" indent="-285750">
              <a:buFont typeface="Arial" panose="020B0604020202020204" pitchFamily="34" charset="0"/>
              <a:buChar char="•"/>
            </a:pPr>
            <a:r>
              <a:rPr lang="en-US" sz="1400" dirty="0" err="1">
                <a:solidFill>
                  <a:srgbClr val="273239"/>
                </a:solidFill>
                <a:ea typeface="+mn-lt"/>
                <a:cs typeface="+mn-lt"/>
              </a:rPr>
              <a:t>ChainMaps</a:t>
            </a:r>
            <a:r>
              <a:rPr lang="en-US" sz="1400" dirty="0">
                <a:solidFill>
                  <a:srgbClr val="273239"/>
                </a:solidFill>
                <a:ea typeface="+mn-lt"/>
                <a:cs typeface="+mn-lt"/>
              </a:rPr>
              <a:t> are useful managing nested contexts and overlays. An example in the python world is found in the implementation of the Context class in Django's template engine.</a:t>
            </a:r>
          </a:p>
          <a:p>
            <a:pPr marL="285750" indent="-285750">
              <a:buFont typeface="Arial" panose="020B0604020202020204" pitchFamily="34" charset="0"/>
              <a:buChar char="•"/>
            </a:pPr>
            <a:r>
              <a:rPr lang="en-US" sz="1400" dirty="0">
                <a:solidFill>
                  <a:srgbClr val="273239"/>
                </a:solidFill>
                <a:ea typeface="+mn-lt"/>
                <a:cs typeface="+mn-lt"/>
              </a:rPr>
              <a:t> It is useful for quickly linking a number of mappings so that the result can be treated as a single unit. It is often much faster than creating a new dictionary and running multiple update() calls.</a:t>
            </a:r>
          </a:p>
          <a:p>
            <a:endParaRPr lang="en-US" sz="1400" b="1" dirty="0">
              <a:solidFill>
                <a:srgbClr val="273239"/>
              </a:solidFill>
              <a:ea typeface="+mn-lt"/>
              <a:cs typeface="+mn-lt"/>
            </a:endParaRPr>
          </a:p>
          <a:p>
            <a:r>
              <a:rPr lang="en-US" sz="1400" b="1" dirty="0">
                <a:solidFill>
                  <a:srgbClr val="273239"/>
                </a:solidFill>
                <a:ea typeface="+mn-lt"/>
                <a:cs typeface="+mn-lt"/>
              </a:rPr>
              <a:t>Syntax:</a:t>
            </a:r>
            <a:endParaRPr lang="en-US" dirty="0">
              <a:ea typeface="+mn-lt"/>
              <a:cs typeface="+mn-lt"/>
            </a:endParaRPr>
          </a:p>
          <a:p>
            <a:r>
              <a:rPr lang="en-US" sz="1600" i="1" dirty="0">
                <a:solidFill>
                  <a:schemeClr val="accent2">
                    <a:lumMod val="75000"/>
                  </a:schemeClr>
                </a:solidFill>
                <a:latin typeface="Tenorite" panose="00000500000000000000" pitchFamily="2" charset="0"/>
              </a:rPr>
              <a:t>&gt;&gt; class </a:t>
            </a:r>
            <a:r>
              <a:rPr lang="en-US" sz="1600" i="1" dirty="0" err="1">
                <a:solidFill>
                  <a:schemeClr val="accent2">
                    <a:lumMod val="75000"/>
                  </a:schemeClr>
                </a:solidFill>
                <a:latin typeface="Tenorite" panose="00000500000000000000" pitchFamily="2" charset="0"/>
              </a:rPr>
              <a:t>collections.ChainMap</a:t>
            </a:r>
            <a:r>
              <a:rPr lang="en-US" sz="1600" i="1" dirty="0">
                <a:solidFill>
                  <a:schemeClr val="accent2">
                    <a:lumMod val="75000"/>
                  </a:schemeClr>
                </a:solidFill>
                <a:latin typeface="Tenorite" panose="00000500000000000000" pitchFamily="2" charset="0"/>
              </a:rPr>
              <a:t>(dict1, dict2)</a:t>
            </a:r>
          </a:p>
          <a:p>
            <a:endParaRPr lang="en-US" sz="1200" dirty="0">
              <a:solidFill>
                <a:srgbClr val="273239"/>
              </a:solidFill>
              <a:latin typeface="Consolas"/>
            </a:endParaRPr>
          </a:p>
          <a:p>
            <a:r>
              <a:rPr lang="en-US" sz="1500" b="1" dirty="0">
                <a:solidFill>
                  <a:srgbClr val="273239"/>
                </a:solidFill>
                <a:latin typeface="Tenorite" panose="00000500000000000000" pitchFamily="2" charset="0"/>
              </a:rPr>
              <a:t>Accessing Keys and Values from </a:t>
            </a:r>
            <a:r>
              <a:rPr lang="en-US" sz="1500" b="1" dirty="0" err="1">
                <a:solidFill>
                  <a:srgbClr val="273239"/>
                </a:solidFill>
                <a:latin typeface="Tenorite" panose="00000500000000000000" pitchFamily="2" charset="0"/>
              </a:rPr>
              <a:t>ChainMap</a:t>
            </a:r>
            <a:endParaRPr lang="en-US" sz="1500" b="1" dirty="0">
              <a:latin typeface="Tenorite" panose="00000500000000000000" pitchFamily="2" charset="0"/>
            </a:endParaRPr>
          </a:p>
          <a:p>
            <a:r>
              <a:rPr lang="en-US" sz="1500" dirty="0">
                <a:solidFill>
                  <a:srgbClr val="273239"/>
                </a:solidFill>
                <a:latin typeface="Tenorite" panose="00000500000000000000" pitchFamily="2" charset="0"/>
                <a:ea typeface="+mn-lt"/>
                <a:cs typeface="+mn-lt"/>
              </a:rPr>
              <a:t>Values from </a:t>
            </a:r>
            <a:r>
              <a:rPr lang="en-US" sz="1500" dirty="0" err="1">
                <a:solidFill>
                  <a:srgbClr val="273239"/>
                </a:solidFill>
                <a:latin typeface="Tenorite" panose="00000500000000000000" pitchFamily="2" charset="0"/>
                <a:ea typeface="+mn-lt"/>
                <a:cs typeface="+mn-lt"/>
              </a:rPr>
              <a:t>ChainMap</a:t>
            </a:r>
            <a:r>
              <a:rPr lang="en-US" sz="1500" dirty="0">
                <a:solidFill>
                  <a:srgbClr val="273239"/>
                </a:solidFill>
                <a:latin typeface="Tenorite" panose="00000500000000000000" pitchFamily="2" charset="0"/>
                <a:ea typeface="+mn-lt"/>
                <a:cs typeface="+mn-lt"/>
              </a:rPr>
              <a:t> can be accessed using the key name. They can also be accessed by using the keys() and values() method</a:t>
            </a:r>
            <a:r>
              <a:rPr lang="en-US" sz="1400" dirty="0">
                <a:solidFill>
                  <a:srgbClr val="273239"/>
                </a:solidFill>
                <a:ea typeface="+mn-lt"/>
                <a:cs typeface="+mn-lt"/>
              </a:rPr>
              <a:t>.</a:t>
            </a:r>
            <a:endParaRPr lang="en-US" dirty="0"/>
          </a:p>
          <a:p>
            <a:endParaRPr lang="en-US" sz="1200" dirty="0">
              <a:solidFill>
                <a:srgbClr val="273239"/>
              </a:solidFill>
              <a:latin typeface="Consolas"/>
            </a:endParaRP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274202" y="1179576"/>
            <a:ext cx="5398686" cy="3694176"/>
          </a:xfrm>
        </p:spPr>
        <p:txBody>
          <a:bodyPr vert="horz" lIns="0" tIns="45720" rIns="91440" bIns="45720" rtlCol="0" anchor="t">
            <a:normAutofit/>
          </a:bodyPr>
          <a:lstStyle/>
          <a:p>
            <a:r>
              <a:rPr lang="en-US" sz="1400" i="1" dirty="0">
                <a:solidFill>
                  <a:schemeClr val="accent2">
                    <a:lumMod val="75000"/>
                  </a:schemeClr>
                </a:solidFill>
                <a:latin typeface="Tenorite" panose="00000500000000000000" pitchFamily="2" charset="0"/>
              </a:rPr>
              <a:t>&gt;&gt; from collections import </a:t>
            </a:r>
            <a:r>
              <a:rPr lang="en-US" sz="1400" i="1" dirty="0" err="1">
                <a:solidFill>
                  <a:schemeClr val="accent2">
                    <a:lumMod val="75000"/>
                  </a:schemeClr>
                </a:solidFill>
                <a:latin typeface="Tenorite" panose="00000500000000000000" pitchFamily="2" charset="0"/>
              </a:rPr>
              <a:t>ChainMap</a:t>
            </a:r>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dict1 = {'apple':1, 'banana’:2}</a:t>
            </a:r>
          </a:p>
          <a:p>
            <a:r>
              <a:rPr lang="en-US" sz="1400" i="1" dirty="0">
                <a:solidFill>
                  <a:schemeClr val="accent2">
                    <a:lumMod val="75000"/>
                  </a:schemeClr>
                </a:solidFill>
                <a:latin typeface="Tenorite" panose="00000500000000000000" pitchFamily="2" charset="0"/>
              </a:rPr>
              <a:t>&gt;&gt; dict2 = {'coconut':1, 'date':1, 'apple’:3}</a:t>
            </a:r>
          </a:p>
          <a:p>
            <a:r>
              <a:rPr lang="en-US" sz="1400" i="1" dirty="0">
                <a:solidFill>
                  <a:schemeClr val="accent2">
                    <a:lumMod val="75000"/>
                  </a:schemeClr>
                </a:solidFill>
                <a:latin typeface="Tenorite" panose="00000500000000000000" pitchFamily="2" charset="0"/>
              </a:rPr>
              <a:t>&gt;&gt; </a:t>
            </a:r>
            <a:r>
              <a:rPr lang="en-US" sz="1400" i="1" dirty="0" err="1">
                <a:solidFill>
                  <a:schemeClr val="accent2">
                    <a:lumMod val="75000"/>
                  </a:schemeClr>
                </a:solidFill>
                <a:latin typeface="Tenorite" panose="00000500000000000000" pitchFamily="2" charset="0"/>
              </a:rPr>
              <a:t>combined_dict</a:t>
            </a:r>
            <a:r>
              <a:rPr lang="en-US" sz="1400" i="1" dirty="0">
                <a:solidFill>
                  <a:schemeClr val="accent2">
                    <a:lumMod val="75000"/>
                  </a:schemeClr>
                </a:solidFill>
                <a:latin typeface="Tenorite" panose="00000500000000000000" pitchFamily="2" charset="0"/>
              </a:rPr>
              <a:t> = </a:t>
            </a:r>
            <a:r>
              <a:rPr lang="en-US" sz="1400" i="1" dirty="0" err="1">
                <a:solidFill>
                  <a:schemeClr val="accent2">
                    <a:lumMod val="75000"/>
                  </a:schemeClr>
                </a:solidFill>
                <a:latin typeface="Tenorite" panose="00000500000000000000" pitchFamily="2" charset="0"/>
              </a:rPr>
              <a:t>collections.ChainMap</a:t>
            </a:r>
            <a:r>
              <a:rPr lang="en-US" sz="1400" i="1" dirty="0">
                <a:solidFill>
                  <a:schemeClr val="accent2">
                    <a:lumMod val="75000"/>
                  </a:schemeClr>
                </a:solidFill>
                <a:latin typeface="Tenorite" panose="00000500000000000000" pitchFamily="2" charset="0"/>
              </a:rPr>
              <a:t>(dict1, dict2)</a:t>
            </a:r>
          </a:p>
          <a:p>
            <a:r>
              <a:rPr lang="en-US" sz="1400" i="1" dirty="0">
                <a:solidFill>
                  <a:schemeClr val="accent2">
                    <a:lumMod val="75000"/>
                  </a:schemeClr>
                </a:solidFill>
                <a:latin typeface="Tenorite" panose="00000500000000000000" pitchFamily="2" charset="0"/>
              </a:rPr>
              <a:t>&gt;&gt; </a:t>
            </a:r>
            <a:r>
              <a:rPr lang="en-US" sz="1400" i="1" dirty="0" err="1">
                <a:solidFill>
                  <a:schemeClr val="accent2">
                    <a:lumMod val="75000"/>
                  </a:schemeClr>
                </a:solidFill>
                <a:latin typeface="Tenorite" panose="00000500000000000000" pitchFamily="2" charset="0"/>
              </a:rPr>
              <a:t>combined_dict</a:t>
            </a:r>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Output:</a:t>
            </a:r>
          </a:p>
          <a:p>
            <a:r>
              <a:rPr lang="en-US" sz="1400" i="1" dirty="0" err="1">
                <a:solidFill>
                  <a:schemeClr val="accent2">
                    <a:lumMod val="75000"/>
                  </a:schemeClr>
                </a:solidFill>
                <a:latin typeface="Tenorite" panose="00000500000000000000" pitchFamily="2" charset="0"/>
              </a:rPr>
              <a:t>ChainMap</a:t>
            </a:r>
            <a:r>
              <a:rPr lang="en-US" sz="1400" i="1" dirty="0">
                <a:solidFill>
                  <a:schemeClr val="accent2">
                    <a:lumMod val="75000"/>
                  </a:schemeClr>
                </a:solidFill>
                <a:latin typeface="Tenorite" panose="00000500000000000000" pitchFamily="2" charset="0"/>
              </a:rPr>
              <a:t>({'apple': 1, 'banana': 2}, {'coconut': 1, 'date': 1, 'apple': 3})</a:t>
            </a:r>
          </a:p>
        </p:txBody>
      </p:sp>
    </p:spTree>
    <p:extLst>
      <p:ext uri="{BB962C8B-B14F-4D97-AF65-F5344CB8AC3E}">
        <p14:creationId xmlns:p14="http://schemas.microsoft.com/office/powerpoint/2010/main" val="1264651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err="1"/>
              <a:t>NamedTuple</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68164" y="1399032"/>
            <a:ext cx="5398686" cy="4830318"/>
          </a:xfrm>
        </p:spPr>
        <p:txBody>
          <a:bodyPr vert="horz" lIns="0" tIns="45720" rIns="91440" bIns="45720" rtlCol="0" anchor="t">
            <a:normAutofit/>
          </a:bodyPr>
          <a:lstStyle/>
          <a:p>
            <a:pPr marL="285750" indent="-285750">
              <a:buFont typeface="Arial" panose="020B0604020202020204" pitchFamily="34" charset="0"/>
              <a:buChar char="•"/>
            </a:pPr>
            <a:r>
              <a:rPr lang="en-US" sz="1400" dirty="0">
                <a:solidFill>
                  <a:srgbClr val="273239"/>
                </a:solidFill>
                <a:ea typeface="+mn-lt"/>
                <a:cs typeface="+mn-lt"/>
              </a:rPr>
              <a:t>A </a:t>
            </a:r>
            <a:r>
              <a:rPr lang="en-US" sz="1400" u="sng" dirty="0">
                <a:solidFill>
                  <a:srgbClr val="273239"/>
                </a:solidFill>
                <a:ea typeface="+mn-lt"/>
                <a:cs typeface="+mn-lt"/>
                <a:hlinkClick r:id="rId2"/>
              </a:rPr>
              <a:t>NamedTuple</a:t>
            </a:r>
            <a:r>
              <a:rPr lang="en-US" sz="1400" dirty="0">
                <a:solidFill>
                  <a:srgbClr val="273239"/>
                </a:solidFill>
                <a:ea typeface="+mn-lt"/>
                <a:cs typeface="+mn-lt"/>
              </a:rPr>
              <a:t> returns a tuple object with names for each position which the ordinary tuples lack. For example, consider a tuple names student where the first element represents </a:t>
            </a:r>
            <a:r>
              <a:rPr lang="en-US" sz="1400" dirty="0" err="1">
                <a:solidFill>
                  <a:srgbClr val="273239"/>
                </a:solidFill>
                <a:ea typeface="+mn-lt"/>
                <a:cs typeface="+mn-lt"/>
              </a:rPr>
              <a:t>fname</a:t>
            </a:r>
            <a:r>
              <a:rPr lang="en-US" sz="1400" dirty="0">
                <a:solidFill>
                  <a:srgbClr val="273239"/>
                </a:solidFill>
                <a:ea typeface="+mn-lt"/>
                <a:cs typeface="+mn-lt"/>
              </a:rPr>
              <a:t>, second represents </a:t>
            </a:r>
            <a:r>
              <a:rPr lang="en-US" sz="1400" dirty="0" err="1">
                <a:solidFill>
                  <a:srgbClr val="273239"/>
                </a:solidFill>
                <a:ea typeface="+mn-lt"/>
                <a:cs typeface="+mn-lt"/>
              </a:rPr>
              <a:t>lname</a:t>
            </a:r>
            <a:r>
              <a:rPr lang="en-US" sz="1400" dirty="0">
                <a:solidFill>
                  <a:srgbClr val="273239"/>
                </a:solidFill>
                <a:ea typeface="+mn-lt"/>
                <a:cs typeface="+mn-lt"/>
              </a:rPr>
              <a:t> and the third element represents the DOB. </a:t>
            </a:r>
            <a:endParaRPr lang="en-US" dirty="0">
              <a:solidFill>
                <a:srgbClr val="000000">
                  <a:alpha val="60000"/>
                </a:srgbClr>
              </a:solidFill>
              <a:ea typeface="+mn-lt"/>
              <a:cs typeface="+mn-lt"/>
            </a:endParaRPr>
          </a:p>
          <a:p>
            <a:pPr marL="285750" indent="-285750">
              <a:buFont typeface="Arial" panose="020B0604020202020204" pitchFamily="34" charset="0"/>
              <a:buChar char="•"/>
            </a:pPr>
            <a:r>
              <a:rPr lang="en-US" sz="1400" dirty="0">
                <a:solidFill>
                  <a:srgbClr val="273239"/>
                </a:solidFill>
                <a:ea typeface="+mn-lt"/>
                <a:cs typeface="+mn-lt"/>
              </a:rPr>
              <a:t>Suppose for calling </a:t>
            </a:r>
            <a:r>
              <a:rPr lang="en-US" sz="1400" dirty="0" err="1">
                <a:solidFill>
                  <a:srgbClr val="273239"/>
                </a:solidFill>
                <a:ea typeface="+mn-lt"/>
                <a:cs typeface="+mn-lt"/>
              </a:rPr>
              <a:t>fname</a:t>
            </a:r>
            <a:r>
              <a:rPr lang="en-US" sz="1400" dirty="0">
                <a:solidFill>
                  <a:srgbClr val="273239"/>
                </a:solidFill>
                <a:ea typeface="+mn-lt"/>
                <a:cs typeface="+mn-lt"/>
              </a:rPr>
              <a:t> instead of remembering the index position you can call the element by using the </a:t>
            </a:r>
            <a:r>
              <a:rPr lang="en-US" sz="1400" dirty="0" err="1">
                <a:solidFill>
                  <a:srgbClr val="273239"/>
                </a:solidFill>
                <a:ea typeface="+mn-lt"/>
                <a:cs typeface="+mn-lt"/>
              </a:rPr>
              <a:t>fname</a:t>
            </a:r>
            <a:r>
              <a:rPr lang="en-US" sz="1400" dirty="0">
                <a:solidFill>
                  <a:srgbClr val="273239"/>
                </a:solidFill>
                <a:ea typeface="+mn-lt"/>
                <a:cs typeface="+mn-lt"/>
              </a:rPr>
              <a:t> argument, then it will be easy for accessing tuples element. This functionality is provided by the </a:t>
            </a:r>
            <a:r>
              <a:rPr lang="en-US" sz="1400" dirty="0" err="1">
                <a:solidFill>
                  <a:srgbClr val="273239"/>
                </a:solidFill>
                <a:ea typeface="+mn-lt"/>
                <a:cs typeface="+mn-lt"/>
              </a:rPr>
              <a:t>NamedTuple</a:t>
            </a:r>
            <a:r>
              <a:rPr lang="en-US" sz="1400" dirty="0">
                <a:solidFill>
                  <a:srgbClr val="273239"/>
                </a:solidFill>
                <a:ea typeface="+mn-lt"/>
                <a:cs typeface="+mn-lt"/>
              </a:rPr>
              <a:t>.</a:t>
            </a:r>
            <a:endParaRPr lang="en-US" dirty="0">
              <a:solidFill>
                <a:srgbClr val="000000">
                  <a:alpha val="60000"/>
                </a:srgbClr>
              </a:solidFill>
              <a:ea typeface="+mn-lt"/>
              <a:cs typeface="+mn-lt"/>
            </a:endParaRPr>
          </a:p>
          <a:p>
            <a:r>
              <a:rPr lang="en-US" sz="1400" b="1" dirty="0">
                <a:solidFill>
                  <a:srgbClr val="273239"/>
                </a:solidFill>
                <a:ea typeface="+mn-lt"/>
                <a:cs typeface="+mn-lt"/>
              </a:rPr>
              <a:t>Syntax:</a:t>
            </a:r>
            <a:endParaRPr lang="en-US" dirty="0">
              <a:ea typeface="+mn-lt"/>
              <a:cs typeface="+mn-lt"/>
            </a:endParaRPr>
          </a:p>
          <a:p>
            <a:r>
              <a:rPr lang="en-US" sz="1400" i="1" dirty="0">
                <a:solidFill>
                  <a:schemeClr val="accent2">
                    <a:lumMod val="75000"/>
                  </a:schemeClr>
                </a:solidFill>
                <a:latin typeface="Tenorite" panose="00000500000000000000" pitchFamily="2" charset="0"/>
              </a:rPr>
              <a:t>&gt;&gt; class </a:t>
            </a:r>
            <a:r>
              <a:rPr lang="en-US" sz="1400" i="1" dirty="0" err="1">
                <a:solidFill>
                  <a:schemeClr val="accent2">
                    <a:lumMod val="75000"/>
                  </a:schemeClr>
                </a:solidFill>
                <a:latin typeface="Tenorite" panose="00000500000000000000" pitchFamily="2" charset="0"/>
              </a:rPr>
              <a:t>collections.</a:t>
            </a:r>
            <a:r>
              <a:rPr lang="en-US" sz="1400" i="1" dirty="0" err="1">
                <a:solidFill>
                  <a:schemeClr val="accent2">
                    <a:lumMod val="75000"/>
                  </a:schemeClr>
                </a:solidFill>
                <a:latin typeface="Tenorite" panose="00000500000000000000" pitchFamily="2" charset="0"/>
                <a:ea typeface="+mn-lt"/>
                <a:cs typeface="+mn-lt"/>
              </a:rPr>
              <a:t>namedtuple</a:t>
            </a:r>
            <a:r>
              <a:rPr lang="en-US" sz="1400" i="1" dirty="0">
                <a:solidFill>
                  <a:schemeClr val="accent2">
                    <a:lumMod val="75000"/>
                  </a:schemeClr>
                </a:solidFill>
                <a:latin typeface="Tenorite" panose="00000500000000000000" pitchFamily="2" charset="0"/>
              </a:rPr>
              <a:t>(</a:t>
            </a:r>
            <a:r>
              <a:rPr lang="en-US" sz="1400" i="1" dirty="0" err="1">
                <a:solidFill>
                  <a:schemeClr val="accent2">
                    <a:lumMod val="75000"/>
                  </a:schemeClr>
                </a:solidFill>
                <a:latin typeface="Tenorite" panose="00000500000000000000" pitchFamily="2" charset="0"/>
                <a:ea typeface="+mn-lt"/>
                <a:cs typeface="+mn-lt"/>
              </a:rPr>
              <a:t>typename</a:t>
            </a:r>
            <a:r>
              <a:rPr lang="en-US" sz="1400" i="1" dirty="0">
                <a:solidFill>
                  <a:schemeClr val="accent2">
                    <a:lumMod val="75000"/>
                  </a:schemeClr>
                </a:solidFill>
                <a:latin typeface="Tenorite" panose="00000500000000000000" pitchFamily="2" charset="0"/>
              </a:rPr>
              <a:t>, </a:t>
            </a:r>
            <a:r>
              <a:rPr lang="en-US" sz="1400" i="1" dirty="0" err="1">
                <a:solidFill>
                  <a:schemeClr val="accent2">
                    <a:lumMod val="75000"/>
                  </a:schemeClr>
                </a:solidFill>
                <a:latin typeface="Tenorite" panose="00000500000000000000" pitchFamily="2" charset="0"/>
                <a:ea typeface="+mn-lt"/>
                <a:cs typeface="+mn-lt"/>
              </a:rPr>
              <a:t>field_names</a:t>
            </a:r>
            <a:r>
              <a:rPr lang="en-US" sz="1400" i="1" dirty="0">
                <a:solidFill>
                  <a:schemeClr val="accent2">
                    <a:lumMod val="75000"/>
                  </a:schemeClr>
                </a:solidFill>
                <a:latin typeface="Tenorite" panose="00000500000000000000" pitchFamily="2" charset="0"/>
              </a:rPr>
              <a:t>)</a:t>
            </a: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096000" y="1399032"/>
            <a:ext cx="5919216" cy="4078224"/>
          </a:xfrm>
        </p:spPr>
        <p:txBody>
          <a:bodyPr vert="horz" lIns="0" tIns="45720" rIns="91440" bIns="45720" rtlCol="0" anchor="t">
            <a:normAutofit/>
          </a:bodyPr>
          <a:lstStyle/>
          <a:p>
            <a:r>
              <a:rPr lang="en-US" sz="1400" dirty="0">
                <a:solidFill>
                  <a:srgbClr val="273239"/>
                </a:solidFill>
                <a:latin typeface="Tenorite" panose="00000500000000000000" pitchFamily="2" charset="0"/>
              </a:rPr>
              <a:t>Conversion Operations </a:t>
            </a:r>
            <a:endParaRPr lang="en-US" sz="1400" dirty="0">
              <a:latin typeface="Tenorite" panose="00000500000000000000" pitchFamily="2" charset="0"/>
            </a:endParaRPr>
          </a:p>
          <a:p>
            <a:r>
              <a:rPr lang="en-US" sz="1400" b="1" dirty="0">
                <a:solidFill>
                  <a:srgbClr val="273239"/>
                </a:solidFill>
                <a:latin typeface="Tenorite" panose="00000500000000000000" pitchFamily="2" charset="0"/>
                <a:ea typeface="+mn-lt"/>
                <a:cs typeface="+mn-lt"/>
              </a:rPr>
              <a:t>1. _make():</a:t>
            </a:r>
            <a:r>
              <a:rPr lang="en-US" sz="1400" dirty="0">
                <a:solidFill>
                  <a:srgbClr val="273239"/>
                </a:solidFill>
                <a:latin typeface="Tenorite" panose="00000500000000000000" pitchFamily="2" charset="0"/>
                <a:ea typeface="+mn-lt"/>
                <a:cs typeface="+mn-lt"/>
              </a:rPr>
              <a:t> This function is used to return a </a:t>
            </a:r>
            <a:r>
              <a:rPr lang="en-US" sz="1400" dirty="0" err="1">
                <a:solidFill>
                  <a:srgbClr val="273239"/>
                </a:solidFill>
                <a:latin typeface="Tenorite" panose="00000500000000000000" pitchFamily="2" charset="0"/>
                <a:ea typeface="+mn-lt"/>
                <a:cs typeface="+mn-lt"/>
              </a:rPr>
              <a:t>namedtuple</a:t>
            </a:r>
            <a:r>
              <a:rPr lang="en-US" sz="1400" dirty="0">
                <a:solidFill>
                  <a:srgbClr val="273239"/>
                </a:solidFill>
                <a:latin typeface="Tenorite" panose="00000500000000000000" pitchFamily="2" charset="0"/>
                <a:ea typeface="+mn-lt"/>
                <a:cs typeface="+mn-lt"/>
              </a:rPr>
              <a:t>() from the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passed as argument.</a:t>
            </a:r>
            <a:endParaRPr lang="en-US" sz="1400" dirty="0">
              <a:latin typeface="Tenorite" panose="00000500000000000000" pitchFamily="2" charset="0"/>
            </a:endParaRPr>
          </a:p>
          <a:p>
            <a:r>
              <a:rPr lang="en-US" sz="1400" b="1" dirty="0">
                <a:solidFill>
                  <a:srgbClr val="273239"/>
                </a:solidFill>
                <a:latin typeface="Tenorite" panose="00000500000000000000" pitchFamily="2" charset="0"/>
                <a:ea typeface="+mn-lt"/>
                <a:cs typeface="+mn-lt"/>
              </a:rPr>
              <a:t>2. _</a:t>
            </a:r>
            <a:r>
              <a:rPr lang="en-US" sz="1400" b="1" dirty="0" err="1">
                <a:solidFill>
                  <a:srgbClr val="273239"/>
                </a:solidFill>
                <a:latin typeface="Tenorite" panose="00000500000000000000" pitchFamily="2" charset="0"/>
                <a:ea typeface="+mn-lt"/>
                <a:cs typeface="+mn-lt"/>
              </a:rPr>
              <a:t>asdict</a:t>
            </a:r>
            <a:r>
              <a:rPr lang="en-US" sz="1400" b="1" dirty="0">
                <a:solidFill>
                  <a:srgbClr val="273239"/>
                </a:solidFill>
                <a:latin typeface="Tenorite" panose="00000500000000000000" pitchFamily="2" charset="0"/>
                <a:ea typeface="+mn-lt"/>
                <a:cs typeface="+mn-lt"/>
              </a:rPr>
              <a:t>():</a:t>
            </a:r>
            <a:r>
              <a:rPr lang="en-US" sz="1400" dirty="0">
                <a:solidFill>
                  <a:srgbClr val="273239"/>
                </a:solidFill>
                <a:latin typeface="Tenorite" panose="00000500000000000000" pitchFamily="2" charset="0"/>
                <a:ea typeface="+mn-lt"/>
                <a:cs typeface="+mn-lt"/>
              </a:rPr>
              <a:t> This function returns</a:t>
            </a:r>
            <a:r>
              <a:rPr lang="en-US" sz="1400" b="1" dirty="0">
                <a:solidFill>
                  <a:srgbClr val="273239"/>
                </a:solidFill>
                <a:latin typeface="Tenorite" panose="00000500000000000000" pitchFamily="2" charset="0"/>
                <a:ea typeface="+mn-lt"/>
                <a:cs typeface="+mn-lt"/>
              </a:rPr>
              <a:t> </a:t>
            </a:r>
            <a:r>
              <a:rPr lang="en-US" sz="1400" dirty="0">
                <a:solidFill>
                  <a:srgbClr val="273239"/>
                </a:solidFill>
                <a:latin typeface="Tenorite" panose="00000500000000000000" pitchFamily="2" charset="0"/>
                <a:ea typeface="+mn-lt"/>
                <a:cs typeface="+mn-lt"/>
              </a:rPr>
              <a:t>the </a:t>
            </a:r>
            <a:r>
              <a:rPr lang="en-US" sz="1400" u="sng" dirty="0">
                <a:solidFill>
                  <a:srgbClr val="273239"/>
                </a:solidFill>
                <a:latin typeface="Tenorite" panose="00000500000000000000" pitchFamily="2" charset="0"/>
                <a:ea typeface="+mn-lt"/>
                <a:cs typeface="+mn-lt"/>
                <a:hlinkClick r:id="rId3"/>
              </a:rPr>
              <a:t>OrdereDict()</a:t>
            </a:r>
            <a:r>
              <a:rPr lang="en-US" sz="1400" dirty="0">
                <a:solidFill>
                  <a:srgbClr val="273239"/>
                </a:solidFill>
                <a:latin typeface="Tenorite" panose="00000500000000000000" pitchFamily="2" charset="0"/>
                <a:ea typeface="+mn-lt"/>
                <a:cs typeface="+mn-lt"/>
              </a:rPr>
              <a:t> as constructed from the mapped values of </a:t>
            </a:r>
            <a:r>
              <a:rPr lang="en-US" sz="1400" dirty="0" err="1">
                <a:solidFill>
                  <a:srgbClr val="273239"/>
                </a:solidFill>
                <a:latin typeface="Tenorite" panose="00000500000000000000" pitchFamily="2" charset="0"/>
                <a:ea typeface="+mn-lt"/>
                <a:cs typeface="+mn-lt"/>
              </a:rPr>
              <a:t>namedtuple</a:t>
            </a:r>
            <a:r>
              <a:rPr lang="en-US" sz="1400" dirty="0">
                <a:solidFill>
                  <a:srgbClr val="273239"/>
                </a:solidFill>
                <a:latin typeface="Tenorite" panose="00000500000000000000" pitchFamily="2" charset="0"/>
                <a:ea typeface="+mn-lt"/>
                <a:cs typeface="+mn-lt"/>
              </a:rPr>
              <a:t>().</a:t>
            </a:r>
            <a:endParaRPr lang="en-US" sz="1400" dirty="0">
              <a:latin typeface="Tenorite" panose="00000500000000000000" pitchFamily="2" charset="0"/>
            </a:endParaRPr>
          </a:p>
          <a:p>
            <a:r>
              <a:rPr lang="en-US" sz="1400" b="1" i="1" dirty="0">
                <a:solidFill>
                  <a:schemeClr val="accent2">
                    <a:lumMod val="75000"/>
                  </a:schemeClr>
                </a:solidFill>
                <a:latin typeface="Tenorite" panose="00000500000000000000" pitchFamily="2" charset="0"/>
              </a:rPr>
              <a:t>Example:</a:t>
            </a:r>
          </a:p>
          <a:p>
            <a:r>
              <a:rPr lang="en-US" sz="1400" b="1" i="1" dirty="0">
                <a:solidFill>
                  <a:schemeClr val="accent2">
                    <a:lumMod val="75000"/>
                  </a:schemeClr>
                </a:solidFill>
                <a:latin typeface="Tenorite" panose="00000500000000000000" pitchFamily="2" charset="0"/>
              </a:rPr>
              <a:t>&gt;&gt; Person = </a:t>
            </a:r>
            <a:r>
              <a:rPr lang="en-US" sz="1400" b="1" i="1" dirty="0" err="1">
                <a:solidFill>
                  <a:schemeClr val="accent2">
                    <a:lumMod val="75000"/>
                  </a:schemeClr>
                </a:solidFill>
                <a:latin typeface="Tenorite" panose="00000500000000000000" pitchFamily="2" charset="0"/>
              </a:rPr>
              <a:t>collections.namedtuple</a:t>
            </a:r>
            <a:r>
              <a:rPr lang="en-US" sz="1400" b="1" i="1" dirty="0">
                <a:solidFill>
                  <a:schemeClr val="accent2">
                    <a:lumMod val="75000"/>
                  </a:schemeClr>
                </a:solidFill>
                <a:latin typeface="Tenorite" panose="00000500000000000000" pitchFamily="2" charset="0"/>
              </a:rPr>
              <a:t>('Person’, ['age’, 'height’, 'name’])</a:t>
            </a:r>
          </a:p>
          <a:p>
            <a:r>
              <a:rPr lang="en-US" sz="1400" b="1" i="1" dirty="0">
                <a:solidFill>
                  <a:schemeClr val="accent2">
                    <a:lumMod val="75000"/>
                  </a:schemeClr>
                </a:solidFill>
                <a:latin typeface="Tenorite" panose="00000500000000000000" pitchFamily="2" charset="0"/>
              </a:rPr>
              <a:t>&gt;&gt; #second argument is list of attributes that tuple will have.</a:t>
            </a:r>
          </a:p>
          <a:p>
            <a:r>
              <a:rPr lang="en-US" sz="1400" b="1" i="1" dirty="0">
                <a:solidFill>
                  <a:schemeClr val="accent2">
                    <a:lumMod val="75000"/>
                  </a:schemeClr>
                </a:solidFill>
                <a:latin typeface="Tenorite" panose="00000500000000000000" pitchFamily="2" charset="0"/>
              </a:rPr>
              <a:t>&gt;&gt; </a:t>
            </a:r>
            <a:r>
              <a:rPr lang="en-US" sz="1400" b="1" i="1" dirty="0" err="1">
                <a:solidFill>
                  <a:schemeClr val="accent2">
                    <a:lumMod val="75000"/>
                  </a:schemeClr>
                </a:solidFill>
                <a:latin typeface="Tenorite" panose="00000500000000000000" pitchFamily="2" charset="0"/>
              </a:rPr>
              <a:t>dave</a:t>
            </a:r>
            <a:r>
              <a:rPr lang="en-US" sz="1400" b="1" i="1" dirty="0">
                <a:solidFill>
                  <a:schemeClr val="accent2">
                    <a:lumMod val="75000"/>
                  </a:schemeClr>
                </a:solidFill>
                <a:latin typeface="Tenorite" panose="00000500000000000000" pitchFamily="2" charset="0"/>
              </a:rPr>
              <a:t> = Person(30, 178, 'Dave’)</a:t>
            </a:r>
          </a:p>
          <a:p>
            <a:r>
              <a:rPr lang="en-US" sz="1400" b="1" i="1" dirty="0">
                <a:solidFill>
                  <a:schemeClr val="accent2">
                    <a:lumMod val="75000"/>
                  </a:schemeClr>
                </a:solidFill>
                <a:latin typeface="Tenorite" panose="00000500000000000000" pitchFamily="2" charset="0"/>
              </a:rPr>
              <a:t>&gt;&gt; jack = Person(45, 189, 'Jack')</a:t>
            </a:r>
          </a:p>
        </p:txBody>
      </p:sp>
    </p:spTree>
    <p:extLst>
      <p:ext uri="{BB962C8B-B14F-4D97-AF65-F5344CB8AC3E}">
        <p14:creationId xmlns:p14="http://schemas.microsoft.com/office/powerpoint/2010/main" val="3560918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89153"/>
            <a:ext cx="11104724" cy="620968"/>
          </a:xfrm>
        </p:spPr>
        <p:txBody>
          <a:bodyPr>
            <a:normAutofit fontScale="90000"/>
          </a:bodyPr>
          <a:lstStyle/>
          <a:p>
            <a:r>
              <a:rPr lang="en-US" dirty="0"/>
              <a:t>Deque</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365760" y="710121"/>
            <a:ext cx="5601090" cy="5928423"/>
          </a:xfrm>
        </p:spPr>
        <p:txBody>
          <a:bodyPr vert="horz" lIns="0" tIns="45720" rIns="91440" bIns="45720" rtlCol="0" anchor="t">
            <a:noAutofit/>
          </a:bodyPr>
          <a:lstStyle/>
          <a:p>
            <a:r>
              <a:rPr lang="en-US" sz="1400" dirty="0">
                <a:solidFill>
                  <a:srgbClr val="273239"/>
                </a:solidFill>
                <a:latin typeface="Tenorite" panose="00000500000000000000" pitchFamily="2" charset="0"/>
                <a:ea typeface="+mn-lt"/>
                <a:cs typeface="+mn-lt"/>
              </a:rPr>
              <a:t>Returns a new deque object initialized left-to-right (using append()) with data from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a:t>
            </a:r>
          </a:p>
          <a:p>
            <a:r>
              <a:rPr lang="en-US" sz="1400" dirty="0">
                <a:solidFill>
                  <a:srgbClr val="273239"/>
                </a:solidFill>
                <a:latin typeface="Tenorite" panose="00000500000000000000" pitchFamily="2" charset="0"/>
                <a:ea typeface="+mn-lt"/>
                <a:cs typeface="+mn-lt"/>
              </a:rPr>
              <a:t>If </a:t>
            </a:r>
            <a:r>
              <a:rPr lang="en-US" sz="1400" dirty="0" err="1">
                <a:solidFill>
                  <a:srgbClr val="273239"/>
                </a:solidFill>
                <a:latin typeface="Tenorite" panose="00000500000000000000" pitchFamily="2" charset="0"/>
                <a:ea typeface="+mn-lt"/>
                <a:cs typeface="+mn-lt"/>
              </a:rPr>
              <a:t>iterable</a:t>
            </a:r>
            <a:r>
              <a:rPr lang="en-US" sz="1400" dirty="0">
                <a:solidFill>
                  <a:srgbClr val="273239"/>
                </a:solidFill>
                <a:latin typeface="Tenorite" panose="00000500000000000000" pitchFamily="2" charset="0"/>
                <a:ea typeface="+mn-lt"/>
                <a:cs typeface="+mn-lt"/>
              </a:rPr>
              <a:t> is not specified, the new deque is empty. </a:t>
            </a:r>
          </a:p>
          <a:p>
            <a:r>
              <a:rPr lang="en-US" sz="1400" dirty="0">
                <a:solidFill>
                  <a:srgbClr val="273239"/>
                </a:solidFill>
                <a:latin typeface="Tenorite" panose="00000500000000000000" pitchFamily="2" charset="0"/>
                <a:ea typeface="+mn-lt"/>
                <a:cs typeface="+mn-lt"/>
              </a:rPr>
              <a:t>Deques are a generalization of stacks and queues (the name is pronounced “deck” and is short for “double-ended queue”).</a:t>
            </a:r>
          </a:p>
          <a:p>
            <a:r>
              <a:rPr lang="en-US" sz="1400" dirty="0">
                <a:solidFill>
                  <a:srgbClr val="273239"/>
                </a:solidFill>
                <a:latin typeface="Tenorite" panose="00000500000000000000" pitchFamily="2" charset="0"/>
                <a:ea typeface="+mn-lt"/>
                <a:cs typeface="+mn-lt"/>
              </a:rPr>
              <a:t> Deques support thread-safe, memory efficient appends and pops from either side of the deque with approximately the same O(1) performance in either direction.</a:t>
            </a:r>
          </a:p>
          <a:p>
            <a:r>
              <a:rPr lang="en-US" sz="1400" dirty="0">
                <a:solidFill>
                  <a:srgbClr val="273239"/>
                </a:solidFill>
                <a:latin typeface="Tenorite" panose="00000500000000000000" pitchFamily="2" charset="0"/>
                <a:ea typeface="+mn-lt"/>
                <a:cs typeface="+mn-lt"/>
              </a:rPr>
              <a:t>Though list objects support similar operations, they are optimized for fast fixed-length operations and incur O(n)memory movement costs for pop(0) and insert(0, v) operations which change both the size and position of the underlying data representation.</a:t>
            </a:r>
          </a:p>
          <a:p>
            <a:r>
              <a:rPr lang="en-US" sz="1400" dirty="0">
                <a:solidFill>
                  <a:srgbClr val="273239"/>
                </a:solidFill>
                <a:latin typeface="Tenorite" panose="00000500000000000000" pitchFamily="2" charset="0"/>
                <a:ea typeface="+mn-lt"/>
                <a:cs typeface="+mn-lt"/>
              </a:rPr>
              <a:t>If </a:t>
            </a:r>
            <a:r>
              <a:rPr lang="en-US" sz="1400" dirty="0" err="1">
                <a:solidFill>
                  <a:srgbClr val="273239"/>
                </a:solidFill>
                <a:latin typeface="Tenorite" panose="00000500000000000000" pitchFamily="2" charset="0"/>
                <a:ea typeface="+mn-lt"/>
                <a:cs typeface="+mn-lt"/>
              </a:rPr>
              <a:t>maxlen</a:t>
            </a:r>
            <a:r>
              <a:rPr lang="en-US" sz="1400" dirty="0">
                <a:solidFill>
                  <a:srgbClr val="273239"/>
                </a:solidFill>
                <a:latin typeface="Tenorite" panose="00000500000000000000" pitchFamily="2" charset="0"/>
                <a:ea typeface="+mn-lt"/>
                <a:cs typeface="+mn-lt"/>
              </a:rPr>
              <a:t> is not specified or is None, deques may grow to an arbitrary length. Otherwise, the deque is bounded to the specified maximum length. </a:t>
            </a:r>
          </a:p>
          <a:p>
            <a:r>
              <a:rPr lang="en-US" sz="1400" dirty="0">
                <a:solidFill>
                  <a:srgbClr val="273239"/>
                </a:solidFill>
                <a:latin typeface="Tenorite" panose="00000500000000000000" pitchFamily="2" charset="0"/>
                <a:ea typeface="+mn-lt"/>
                <a:cs typeface="+mn-lt"/>
              </a:rPr>
              <a:t>Once a bounded length deque is full, when new items are added, a corresponding number of items are discarded from the opposite end. </a:t>
            </a: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427554" y="219456"/>
            <a:ext cx="5398686" cy="6140197"/>
          </a:xfrm>
        </p:spPr>
        <p:txBody>
          <a:bodyPr vert="horz" lIns="0" tIns="45720" rIns="91440" bIns="45720" rtlCol="0" anchor="t">
            <a:normAutofit/>
          </a:bodyPr>
          <a:lstStyle/>
          <a:p>
            <a:r>
              <a:rPr lang="en-US" sz="1400" b="1" dirty="0">
                <a:solidFill>
                  <a:srgbClr val="273239"/>
                </a:solidFill>
                <a:latin typeface="Tenorite" panose="00000500000000000000" pitchFamily="2" charset="0"/>
              </a:rPr>
              <a:t>Inserting Elements</a:t>
            </a:r>
            <a:endParaRPr lang="en-US" sz="1400" b="1"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Elements in deque can be inserted from both ends. To insert the elements from right append() method is used and to insert the elements from the left </a:t>
            </a:r>
            <a:r>
              <a:rPr lang="en-US" sz="1400" dirty="0" err="1">
                <a:solidFill>
                  <a:srgbClr val="273239"/>
                </a:solidFill>
                <a:latin typeface="Tenorite" panose="00000500000000000000" pitchFamily="2" charset="0"/>
                <a:ea typeface="+mn-lt"/>
                <a:cs typeface="+mn-lt"/>
              </a:rPr>
              <a:t>appendleft</a:t>
            </a:r>
            <a:r>
              <a:rPr lang="en-US" sz="1400" dirty="0">
                <a:solidFill>
                  <a:srgbClr val="273239"/>
                </a:solidFill>
                <a:latin typeface="Tenorite" panose="00000500000000000000" pitchFamily="2" charset="0"/>
                <a:ea typeface="+mn-lt"/>
                <a:cs typeface="+mn-lt"/>
              </a:rPr>
              <a:t>() method is used.</a:t>
            </a:r>
          </a:p>
          <a:p>
            <a:r>
              <a:rPr lang="en-US" sz="1400" i="1" dirty="0">
                <a:solidFill>
                  <a:schemeClr val="accent2">
                    <a:lumMod val="75000"/>
                  </a:schemeClr>
                </a:solidFill>
                <a:latin typeface="Tenorite" panose="00000500000000000000" pitchFamily="2" charset="0"/>
                <a:ea typeface="+mn-lt"/>
                <a:cs typeface="+mn-lt"/>
              </a:rPr>
              <a:t>&gt;&gt; from collections import deque</a:t>
            </a:r>
          </a:p>
          <a:p>
            <a:r>
              <a:rPr lang="en-US" sz="1400" i="1" dirty="0">
                <a:solidFill>
                  <a:schemeClr val="accent2">
                    <a:lumMod val="75000"/>
                  </a:schemeClr>
                </a:solidFill>
                <a:latin typeface="Tenorite" panose="00000500000000000000" pitchFamily="2" charset="0"/>
                <a:ea typeface="+mn-lt"/>
                <a:cs typeface="+mn-lt"/>
              </a:rPr>
              <a:t>&gt;&gt; d = deque("</a:t>
            </a:r>
            <a:r>
              <a:rPr lang="en-US" sz="1400" i="1" dirty="0" err="1">
                <a:solidFill>
                  <a:schemeClr val="accent2">
                    <a:lumMod val="75000"/>
                  </a:schemeClr>
                </a:solidFill>
                <a:latin typeface="Tenorite" panose="00000500000000000000" pitchFamily="2" charset="0"/>
                <a:ea typeface="+mn-lt"/>
                <a:cs typeface="+mn-lt"/>
              </a:rPr>
              <a:t>ghi</a:t>
            </a:r>
            <a:r>
              <a:rPr lang="en-US" sz="1400" i="1" dirty="0">
                <a:solidFill>
                  <a:schemeClr val="accent2">
                    <a:lumMod val="75000"/>
                  </a:schemeClr>
                </a:solidFill>
                <a:latin typeface="Tenorite" panose="00000500000000000000" pitchFamily="2" charset="0"/>
                <a:ea typeface="+mn-lt"/>
                <a:cs typeface="+mn-lt"/>
              </a:rPr>
              <a:t>")</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d.append</a:t>
            </a:r>
            <a:r>
              <a:rPr lang="en-US" sz="1400" i="1" dirty="0">
                <a:solidFill>
                  <a:schemeClr val="accent2">
                    <a:lumMod val="75000"/>
                  </a:schemeClr>
                </a:solidFill>
                <a:latin typeface="Tenorite" panose="00000500000000000000" pitchFamily="2" charset="0"/>
                <a:ea typeface="+mn-lt"/>
                <a:cs typeface="+mn-lt"/>
              </a:rPr>
              <a:t>('j’)</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d.appendleft</a:t>
            </a:r>
            <a:r>
              <a:rPr lang="en-US" sz="1400" i="1" dirty="0">
                <a:solidFill>
                  <a:schemeClr val="accent2">
                    <a:lumMod val="75000"/>
                  </a:schemeClr>
                </a:solidFill>
                <a:latin typeface="Tenorite" panose="00000500000000000000" pitchFamily="2" charset="0"/>
                <a:ea typeface="+mn-lt"/>
                <a:cs typeface="+mn-lt"/>
              </a:rPr>
              <a:t>('f’)</a:t>
            </a:r>
          </a:p>
          <a:p>
            <a:r>
              <a:rPr lang="en-US" sz="1400" b="1" dirty="0">
                <a:solidFill>
                  <a:srgbClr val="273239"/>
                </a:solidFill>
                <a:latin typeface="Tenorite" panose="00000500000000000000" pitchFamily="2" charset="0"/>
              </a:rPr>
              <a:t>Removing Elements</a:t>
            </a:r>
            <a:endParaRPr lang="en-US" sz="1400" b="1"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Elements can also be removed from the deque from both the ends. To remove elements from right use pop() method and to remove elements from the left use </a:t>
            </a:r>
            <a:r>
              <a:rPr lang="en-US" sz="1400" dirty="0" err="1">
                <a:solidFill>
                  <a:srgbClr val="273239"/>
                </a:solidFill>
                <a:latin typeface="Tenorite" panose="00000500000000000000" pitchFamily="2" charset="0"/>
                <a:ea typeface="+mn-lt"/>
                <a:cs typeface="+mn-lt"/>
              </a:rPr>
              <a:t>popleft</a:t>
            </a:r>
            <a:r>
              <a:rPr lang="en-US" sz="1400" dirty="0">
                <a:solidFill>
                  <a:srgbClr val="273239"/>
                </a:solidFill>
                <a:latin typeface="Tenorite" panose="00000500000000000000" pitchFamily="2" charset="0"/>
                <a:ea typeface="+mn-lt"/>
                <a:cs typeface="+mn-lt"/>
              </a:rPr>
              <a:t>() method.</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d.pop</a:t>
            </a:r>
            <a:r>
              <a:rPr lang="en-US" sz="1400" i="1" dirty="0">
                <a:solidFill>
                  <a:schemeClr val="accent2">
                    <a:lumMod val="75000"/>
                  </a:schemeClr>
                </a:solidFill>
                <a:latin typeface="Tenorite" panose="00000500000000000000" pitchFamily="2" charset="0"/>
                <a:ea typeface="+mn-lt"/>
                <a:cs typeface="+mn-lt"/>
              </a:rPr>
              <a:t>()</a:t>
            </a:r>
          </a:p>
          <a:p>
            <a:r>
              <a:rPr lang="en-US" sz="1400" i="1" dirty="0">
                <a:solidFill>
                  <a:schemeClr val="accent2">
                    <a:lumMod val="75000"/>
                  </a:schemeClr>
                </a:solidFill>
                <a:latin typeface="Tenorite" panose="00000500000000000000" pitchFamily="2" charset="0"/>
                <a:ea typeface="+mn-lt"/>
                <a:cs typeface="+mn-lt"/>
              </a:rPr>
              <a:t>&gt;&gt; </a:t>
            </a:r>
            <a:r>
              <a:rPr lang="en-US" sz="1400" i="1" dirty="0" err="1">
                <a:solidFill>
                  <a:schemeClr val="accent2">
                    <a:lumMod val="75000"/>
                  </a:schemeClr>
                </a:solidFill>
                <a:latin typeface="Tenorite" panose="00000500000000000000" pitchFamily="2" charset="0"/>
                <a:ea typeface="+mn-lt"/>
                <a:cs typeface="+mn-lt"/>
              </a:rPr>
              <a:t>d.popleft</a:t>
            </a:r>
            <a:r>
              <a:rPr lang="en-US" sz="1400" i="1" dirty="0">
                <a:solidFill>
                  <a:schemeClr val="accent2">
                    <a:lumMod val="75000"/>
                  </a:schemeClr>
                </a:solidFill>
                <a:latin typeface="Tenorite" panose="00000500000000000000" pitchFamily="2" charset="0"/>
                <a:ea typeface="+mn-lt"/>
                <a:cs typeface="+mn-lt"/>
              </a:rPr>
              <a:t>()</a:t>
            </a:r>
            <a:endParaRPr lang="en-US" sz="1400" dirty="0">
              <a:latin typeface="Tenorite" panose="00000500000000000000" pitchFamily="2" charset="0"/>
            </a:endParaRPr>
          </a:p>
        </p:txBody>
      </p:sp>
    </p:spTree>
    <p:extLst>
      <p:ext uri="{BB962C8B-B14F-4D97-AF65-F5344CB8AC3E}">
        <p14:creationId xmlns:p14="http://schemas.microsoft.com/office/powerpoint/2010/main" val="1997292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a:t>Functions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68164" y="1225296"/>
            <a:ext cx="5398686" cy="5004054"/>
          </a:xfrm>
        </p:spPr>
        <p:txBody>
          <a:bodyPr vert="horz" lIns="0" tIns="45720" rIns="91440" bIns="45720" rtlCol="0" anchor="t">
            <a:normAutofit/>
          </a:bodyPr>
          <a:lstStyle/>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Functions in Python provide organized, reusable and modular code to perform a set of specific actions. Functions simplify the coding process, prevent redundant logic, and make the code easier to follow</a:t>
            </a:r>
          </a:p>
          <a:p>
            <a:r>
              <a:rPr lang="en-US" sz="1400" i="1" dirty="0">
                <a:solidFill>
                  <a:schemeClr val="accent2">
                    <a:lumMod val="75000"/>
                  </a:schemeClr>
                </a:solidFill>
                <a:latin typeface="Tenorite" panose="00000500000000000000" pitchFamily="2" charset="0"/>
                <a:ea typeface="+mn-lt"/>
                <a:cs typeface="+mn-lt"/>
              </a:rPr>
              <a:t>Syntax:</a:t>
            </a:r>
          </a:p>
          <a:p>
            <a:r>
              <a:rPr lang="en-US" sz="1400" i="1" dirty="0">
                <a:solidFill>
                  <a:schemeClr val="accent2">
                    <a:lumMod val="75000"/>
                  </a:schemeClr>
                </a:solidFill>
                <a:latin typeface="Tenorite" panose="00000500000000000000" pitchFamily="2" charset="0"/>
                <a:ea typeface="+mn-lt"/>
                <a:cs typeface="+mn-lt"/>
              </a:rPr>
              <a:t>&gt;&gt; def greet():
        print('Hello World!')</a:t>
            </a:r>
          </a:p>
          <a:p>
            <a:endParaRPr lang="en-US" sz="1400" dirty="0">
              <a:solidFill>
                <a:schemeClr val="tx1"/>
              </a:solidFill>
              <a:latin typeface="Tenorite" panose="00000500000000000000" pitchFamily="2" charset="0"/>
            </a:endParaRPr>
          </a:p>
          <a:p>
            <a:endParaRPr lang="en-US" sz="1400" dirty="0">
              <a:solidFill>
                <a:schemeClr val="tx1"/>
              </a:solidFill>
              <a:latin typeface="Tenorite" panose="00000500000000000000" pitchFamily="2" charset="0"/>
            </a:endParaRPr>
          </a:p>
          <a:p>
            <a:endParaRPr lang="en-US" sz="1400" dirty="0">
              <a:solidFill>
                <a:srgbClr val="D3D3D3"/>
              </a:solidFill>
              <a:latin typeface="Tenorite" panose="00000500000000000000" pitchFamily="2" charset="0"/>
            </a:endParaRPr>
          </a:p>
        </p:txBody>
      </p:sp>
      <p:sp>
        <p:nvSpPr>
          <p:cNvPr id="4" name="Content Placeholder 3">
            <a:extLst>
              <a:ext uri="{FF2B5EF4-FFF2-40B4-BE49-F238E27FC236}">
                <a16:creationId xmlns:a16="http://schemas.microsoft.com/office/drawing/2014/main" id="{22F88658-A0D0-3EF9-4BEB-0CF2827123D5}"/>
              </a:ext>
            </a:extLst>
          </p:cNvPr>
          <p:cNvSpPr>
            <a:spLocks noGrp="1"/>
          </p:cNvSpPr>
          <p:nvPr>
            <p:ph sz="half" idx="13"/>
          </p:nvPr>
        </p:nvSpPr>
        <p:spPr>
          <a:xfrm>
            <a:off x="6096000" y="1225296"/>
            <a:ext cx="5576888" cy="5004054"/>
          </a:xfrm>
        </p:spPr>
        <p:txBody>
          <a:bodyPr vert="horz" lIns="0" tIns="45720" rIns="91440" bIns="45720" rtlCol="0" anchor="t">
            <a:normAutofit/>
          </a:bodyPr>
          <a:lstStyle/>
          <a:p>
            <a:r>
              <a:rPr lang="en-US" sz="1400" dirty="0">
                <a:solidFill>
                  <a:srgbClr val="273239"/>
                </a:solidFill>
                <a:latin typeface="Tenorite" panose="00000500000000000000" pitchFamily="2" charset="0"/>
                <a:ea typeface="+mn-lt"/>
                <a:cs typeface="+mn-lt"/>
              </a:rPr>
              <a:t>If we run the above code, we won't get an output.</a:t>
            </a:r>
            <a:endParaRPr lang="en-US"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It's because creating a function doesn't mean we are executing the code inside it. It means the code is there for us to use if we want to.</a:t>
            </a:r>
            <a:endParaRPr lang="en-US"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To use this function, we need to call the function.</a:t>
            </a:r>
            <a:br>
              <a:rPr lang="en-US" sz="1400" dirty="0">
                <a:solidFill>
                  <a:srgbClr val="273239"/>
                </a:solidFill>
                <a:latin typeface="Tenorite" panose="00000500000000000000" pitchFamily="2" charset="0"/>
                <a:ea typeface="+mn-lt"/>
                <a:cs typeface="+mn-lt"/>
              </a:rPr>
            </a:br>
            <a:endParaRPr lang="en-US" sz="1400" dirty="0">
              <a:solidFill>
                <a:srgbClr val="273239"/>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ea typeface="+mn-lt"/>
                <a:cs typeface="+mn-lt"/>
              </a:rPr>
              <a:t>&gt;&gt; greet()</a:t>
            </a:r>
            <a:endParaRPr lang="en-US" sz="1400" i="1" dirty="0">
              <a:solidFill>
                <a:schemeClr val="accent2">
                  <a:lumMod val="75000"/>
                </a:schemeClr>
              </a:solidFill>
              <a:latin typeface="Tenorite" panose="00000500000000000000" pitchFamily="2" charset="0"/>
            </a:endParaRPr>
          </a:p>
          <a:p>
            <a:r>
              <a:rPr lang="en-US" sz="1400" b="1" i="1" dirty="0">
                <a:solidFill>
                  <a:schemeClr val="accent2">
                    <a:lumMod val="75000"/>
                  </a:schemeClr>
                </a:solidFill>
                <a:latin typeface="Tenorite" panose="00000500000000000000" pitchFamily="2" charset="0"/>
                <a:ea typeface="+mn-lt"/>
                <a:cs typeface="+mn-lt"/>
              </a:rPr>
              <a:t>Output</a:t>
            </a:r>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Hello World!
Outside function</a:t>
            </a:r>
          </a:p>
          <a:p>
            <a:endParaRPr lang="en-US" sz="1400" b="1" dirty="0">
              <a:solidFill>
                <a:srgbClr val="273239"/>
              </a:solidFill>
              <a:latin typeface="Tenorite" panose="00000500000000000000" pitchFamily="2" charset="0"/>
            </a:endParaRPr>
          </a:p>
        </p:txBody>
      </p:sp>
      <p:pic>
        <p:nvPicPr>
          <p:cNvPr id="5" name="Picture 4" descr="Create a Python Function ">
            <a:extLst>
              <a:ext uri="{FF2B5EF4-FFF2-40B4-BE49-F238E27FC236}">
                <a16:creationId xmlns:a16="http://schemas.microsoft.com/office/drawing/2014/main" id="{881C31D5-0C79-37F7-C733-EC8D68D4FECA}"/>
              </a:ext>
            </a:extLst>
          </p:cNvPr>
          <p:cNvPicPr>
            <a:picLocks noChangeAspect="1"/>
          </p:cNvPicPr>
          <p:nvPr/>
        </p:nvPicPr>
        <p:blipFill>
          <a:blip r:embed="rId2"/>
          <a:stretch>
            <a:fillRect/>
          </a:stretch>
        </p:blipFill>
        <p:spPr>
          <a:xfrm>
            <a:off x="228129" y="3727323"/>
            <a:ext cx="5867871" cy="2209675"/>
          </a:xfrm>
          <a:prstGeom prst="rect">
            <a:avLst/>
          </a:prstGeom>
        </p:spPr>
      </p:pic>
    </p:spTree>
    <p:extLst>
      <p:ext uri="{BB962C8B-B14F-4D97-AF65-F5344CB8AC3E}">
        <p14:creationId xmlns:p14="http://schemas.microsoft.com/office/powerpoint/2010/main" val="3381888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68164" y="400049"/>
            <a:ext cx="11104724" cy="620968"/>
          </a:xfrm>
        </p:spPr>
        <p:txBody>
          <a:bodyPr>
            <a:normAutofit fontScale="90000"/>
          </a:bodyPr>
          <a:lstStyle/>
          <a:p>
            <a:r>
              <a:rPr lang="en-US" dirty="0"/>
              <a:t>Functions – Arguments &amp; Parameters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568164" y="1185652"/>
            <a:ext cx="11108737" cy="5043698"/>
          </a:xfrm>
        </p:spPr>
        <p:txBody>
          <a:bodyPr vert="horz" lIns="0" tIns="45720" rIns="91440" bIns="45720" rtlCol="0" anchor="t">
            <a:noAutofit/>
          </a:bodyPr>
          <a:lstStyle/>
          <a:p>
            <a:r>
              <a:rPr lang="en-US" sz="1400" b="1" dirty="0">
                <a:solidFill>
                  <a:srgbClr val="273239"/>
                </a:solidFill>
                <a:latin typeface="Tenorite"/>
                <a:ea typeface="+mn-lt"/>
                <a:cs typeface="+mn-lt"/>
              </a:rPr>
              <a:t>Parameters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Parameters are the </a:t>
            </a:r>
            <a:r>
              <a:rPr lang="en-US" sz="1400" dirty="0">
                <a:solidFill>
                  <a:srgbClr val="0556F3"/>
                </a:solidFill>
                <a:latin typeface="Tenorite"/>
                <a:ea typeface="+mn-lt"/>
                <a:cs typeface="+mn-lt"/>
                <a:hlinkClick r:id="rId2"/>
              </a:rPr>
              <a:t>variables</a:t>
            </a:r>
            <a:r>
              <a:rPr lang="en-US" sz="1400" dirty="0">
                <a:solidFill>
                  <a:srgbClr val="273239"/>
                </a:solidFill>
                <a:latin typeface="Tenorite"/>
                <a:ea typeface="+mn-lt"/>
                <a:cs typeface="+mn-lt"/>
              </a:rPr>
              <a:t> listed inside the parentheses in the function definition. They act like placeholders for the data the function can accept when we call them.</a:t>
            </a:r>
            <a:endParaRPr lang="en-US" sz="1400" dirty="0">
              <a:solidFill>
                <a:srgbClr val="000000">
                  <a:alpha val="60000"/>
                </a:srgbClr>
              </a:solidFill>
              <a:latin typeface="Tenorite"/>
              <a:ea typeface="+mn-lt"/>
              <a:cs typeface="+mn-lt"/>
            </a:endParaRPr>
          </a:p>
          <a:p>
            <a:r>
              <a:rPr lang="en-US" sz="1400" dirty="0">
                <a:solidFill>
                  <a:srgbClr val="273239"/>
                </a:solidFill>
                <a:latin typeface="Tenorite"/>
                <a:ea typeface="+mn-lt"/>
                <a:cs typeface="+mn-lt"/>
              </a:rPr>
              <a:t>Think of parameters as the </a:t>
            </a:r>
            <a:r>
              <a:rPr lang="en-US" sz="1400" b="1" dirty="0">
                <a:solidFill>
                  <a:srgbClr val="273239"/>
                </a:solidFill>
                <a:latin typeface="Tenorite"/>
                <a:ea typeface="+mn-lt"/>
                <a:cs typeface="+mn-lt"/>
              </a:rPr>
              <a:t>blueprint</a:t>
            </a:r>
            <a:r>
              <a:rPr lang="en-US" sz="1400" dirty="0">
                <a:solidFill>
                  <a:srgbClr val="273239"/>
                </a:solidFill>
                <a:latin typeface="Tenorite"/>
                <a:ea typeface="+mn-lt"/>
                <a:cs typeface="+mn-lt"/>
              </a:rPr>
              <a:t> that outlines what kind of information the function expects to receive.</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ea typeface="+mn-lt"/>
                <a:cs typeface="+mn-lt"/>
              </a:rPr>
              <a:t>&gt;&gt; def </a:t>
            </a:r>
            <a:r>
              <a:rPr lang="en-US" sz="1400" i="1" dirty="0" err="1">
                <a:solidFill>
                  <a:schemeClr val="accent2">
                    <a:lumMod val="75000"/>
                  </a:schemeClr>
                </a:solidFill>
                <a:latin typeface="Tenorite"/>
                <a:ea typeface="+mn-lt"/>
                <a:cs typeface="+mn-lt"/>
              </a:rPr>
              <a:t>print_age</a:t>
            </a:r>
            <a:r>
              <a:rPr lang="en-US" sz="1400" i="1" dirty="0">
                <a:solidFill>
                  <a:schemeClr val="accent2">
                    <a:lumMod val="75000"/>
                  </a:schemeClr>
                </a:solidFill>
                <a:latin typeface="Tenorite"/>
                <a:ea typeface="+mn-lt"/>
                <a:cs typeface="+mn-lt"/>
              </a:rPr>
              <a:t>(age):  # age is a parameter
        print(age)</a:t>
            </a:r>
            <a:endParaRPr lang="en-US" sz="1400" i="1" dirty="0">
              <a:solidFill>
                <a:schemeClr val="accent2">
                  <a:lumMod val="75000"/>
                </a:schemeClr>
              </a:solidFill>
              <a:latin typeface="Tenorite"/>
            </a:endParaRPr>
          </a:p>
          <a:p>
            <a:r>
              <a:rPr lang="en-US" sz="1400" dirty="0">
                <a:solidFill>
                  <a:srgbClr val="273239"/>
                </a:solidFill>
                <a:latin typeface="Tenorite"/>
                <a:ea typeface="+mn-lt"/>
                <a:cs typeface="+mn-lt"/>
              </a:rPr>
              <a:t>In this example, the </a:t>
            </a:r>
            <a:r>
              <a:rPr lang="en-US" sz="1400" dirty="0" err="1">
                <a:solidFill>
                  <a:srgbClr val="273239"/>
                </a:solidFill>
                <a:latin typeface="Tenorite"/>
                <a:ea typeface="+mn-lt"/>
                <a:cs typeface="+mn-lt"/>
              </a:rPr>
              <a:t>print_age</a:t>
            </a:r>
            <a:r>
              <a:rPr lang="en-US" sz="1400" dirty="0">
                <a:solidFill>
                  <a:srgbClr val="273239"/>
                </a:solidFill>
                <a:latin typeface="Tenorite"/>
                <a:ea typeface="+mn-lt"/>
                <a:cs typeface="+mn-lt"/>
              </a:rPr>
              <a:t>() function takes age as its input. However, at this stage, the actual value is not specified.</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The age parameter is just a placeholder waiting for a specific value to be provided when the function is called.</a:t>
            </a:r>
            <a:endParaRPr lang="en-US" sz="1400" dirty="0">
              <a:solidFill>
                <a:srgbClr val="000000">
                  <a:alpha val="60000"/>
                </a:srgbClr>
              </a:solidFill>
              <a:latin typeface="Tenorite"/>
            </a:endParaRPr>
          </a:p>
          <a:p>
            <a:r>
              <a:rPr lang="en-US" sz="1400" b="1" dirty="0">
                <a:solidFill>
                  <a:srgbClr val="273239"/>
                </a:solidFill>
                <a:latin typeface="Tenorite"/>
                <a:ea typeface="+mn-lt"/>
                <a:cs typeface="+mn-lt"/>
              </a:rPr>
              <a:t>Arguments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Arguments are the actual values that we pass to the function when we call it.</a:t>
            </a:r>
            <a:endParaRPr lang="en-US" sz="1400" dirty="0">
              <a:solidFill>
                <a:srgbClr val="000000">
                  <a:alpha val="60000"/>
                </a:srgbClr>
              </a:solidFill>
              <a:latin typeface="Tenorite"/>
              <a:ea typeface="+mn-lt"/>
              <a:cs typeface="+mn-lt"/>
            </a:endParaRPr>
          </a:p>
          <a:p>
            <a:r>
              <a:rPr lang="en-US" sz="1400" dirty="0">
                <a:solidFill>
                  <a:srgbClr val="273239"/>
                </a:solidFill>
                <a:latin typeface="Tenorite"/>
                <a:ea typeface="+mn-lt"/>
                <a:cs typeface="+mn-lt"/>
              </a:rPr>
              <a:t>Arguments replace the parameters when the function executes.</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ea typeface="+mn-lt"/>
                <a:cs typeface="+mn-lt"/>
              </a:rPr>
              <a:t>&gt;&gt; </a:t>
            </a:r>
            <a:r>
              <a:rPr lang="en-US" sz="1400" i="1" dirty="0" err="1">
                <a:solidFill>
                  <a:schemeClr val="accent2">
                    <a:lumMod val="75000"/>
                  </a:schemeClr>
                </a:solidFill>
                <a:latin typeface="Tenorite"/>
                <a:ea typeface="+mn-lt"/>
                <a:cs typeface="+mn-lt"/>
              </a:rPr>
              <a:t>print_age</a:t>
            </a:r>
            <a:r>
              <a:rPr lang="en-US" sz="1400" i="1" dirty="0">
                <a:solidFill>
                  <a:schemeClr val="accent2">
                    <a:lumMod val="75000"/>
                  </a:schemeClr>
                </a:solidFill>
                <a:latin typeface="Tenorite"/>
                <a:ea typeface="+mn-lt"/>
                <a:cs typeface="+mn-lt"/>
              </a:rPr>
              <a:t>(25)  </a:t>
            </a:r>
            <a:r>
              <a:rPr lang="en-US" sz="1400" dirty="0">
                <a:solidFill>
                  <a:schemeClr val="tx1"/>
                </a:solidFill>
                <a:latin typeface="Tenorite"/>
                <a:ea typeface="+mn-lt"/>
                <a:cs typeface="+mn-lt"/>
              </a:rPr>
              <a:t># 25 is an argument</a:t>
            </a:r>
            <a:endParaRPr lang="en-US" sz="1400" dirty="0">
              <a:solidFill>
                <a:schemeClr val="tx1"/>
              </a:solidFill>
              <a:latin typeface="Tenorite"/>
            </a:endParaRPr>
          </a:p>
          <a:p>
            <a:r>
              <a:rPr lang="en-US" sz="1400" dirty="0">
                <a:solidFill>
                  <a:srgbClr val="273239"/>
                </a:solidFill>
                <a:latin typeface="Tenorite"/>
                <a:ea typeface="+mn-lt"/>
                <a:cs typeface="+mn-lt"/>
              </a:rPr>
              <a:t>Here, during the function call, the argument </a:t>
            </a:r>
            <a:r>
              <a:rPr lang="en-US" sz="1400" b="1" dirty="0">
                <a:solidFill>
                  <a:srgbClr val="273239"/>
                </a:solidFill>
                <a:latin typeface="Tenorite"/>
                <a:ea typeface="+mn-lt"/>
                <a:cs typeface="+mn-lt"/>
              </a:rPr>
              <a:t>25</a:t>
            </a:r>
            <a:r>
              <a:rPr lang="en-US" sz="1400" dirty="0">
                <a:solidFill>
                  <a:srgbClr val="273239"/>
                </a:solidFill>
                <a:latin typeface="Tenorite"/>
                <a:ea typeface="+mn-lt"/>
                <a:cs typeface="+mn-lt"/>
              </a:rPr>
              <a:t> is passed to the function.</a:t>
            </a:r>
            <a:endParaRPr lang="en-US" sz="1400" dirty="0">
              <a:solidFill>
                <a:srgbClr val="000000">
                  <a:alpha val="60000"/>
                </a:srgbClr>
              </a:solidFill>
              <a:latin typeface="Tenorite"/>
            </a:endParaRPr>
          </a:p>
          <a:p>
            <a:endParaRPr lang="en-US" sz="1400" dirty="0">
              <a:solidFill>
                <a:srgbClr val="273239"/>
              </a:solidFill>
              <a:latin typeface="Tenorite"/>
            </a:endParaRPr>
          </a:p>
        </p:txBody>
      </p:sp>
    </p:spTree>
    <p:extLst>
      <p:ext uri="{BB962C8B-B14F-4D97-AF65-F5344CB8AC3E}">
        <p14:creationId xmlns:p14="http://schemas.microsoft.com/office/powerpoint/2010/main" val="18790379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Functions – </a:t>
            </a:r>
            <a:r>
              <a:rPr lang="en-US" dirty="0" err="1"/>
              <a:t>args</a:t>
            </a:r>
            <a:r>
              <a:rPr lang="en-US" dirty="0"/>
              <a:t> &amp; </a:t>
            </a:r>
            <a:r>
              <a:rPr lang="en-US" dirty="0" err="1"/>
              <a:t>kwargs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60167" y="1021378"/>
            <a:ext cx="5824218" cy="5742362"/>
          </a:xfrm>
        </p:spPr>
        <p:txBody>
          <a:bodyPr vert="horz" lIns="0" tIns="45720" rIns="91440" bIns="45720" rtlCol="0" anchor="t">
            <a:noAutofit/>
          </a:bodyPr>
          <a:lstStyle/>
          <a:p>
            <a:r>
              <a:rPr lang="en-US" sz="1400" dirty="0">
                <a:solidFill>
                  <a:srgbClr val="273239"/>
                </a:solidFill>
                <a:latin typeface="Tenorite"/>
                <a:ea typeface="+mn-lt"/>
                <a:cs typeface="+mn-lt"/>
              </a:rPr>
              <a:t>In Python, we can pass a variable number of arguments to a function using special symbols. There are two special symbols:</a:t>
            </a:r>
            <a:endParaRPr lang="en-US" sz="1400" dirty="0">
              <a:solidFill>
                <a:srgbClr val="000000">
                  <a:alpha val="60000"/>
                </a:srgb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a:t>
            </a:r>
            <a:r>
              <a:rPr lang="en-US" sz="1400" i="1" dirty="0" err="1">
                <a:solidFill>
                  <a:schemeClr val="accent2">
                    <a:lumMod val="75000"/>
                  </a:schemeClr>
                </a:solidFill>
                <a:latin typeface="Tenorite"/>
                <a:ea typeface="+mn-lt"/>
                <a:cs typeface="+mn-lt"/>
              </a:rPr>
              <a:t>args</a:t>
            </a:r>
            <a:r>
              <a:rPr lang="en-US" sz="1400" i="1" dirty="0">
                <a:solidFill>
                  <a:schemeClr val="accent2">
                    <a:lumMod val="75000"/>
                  </a:schemeClr>
                </a:solidFill>
                <a:latin typeface="Tenorite"/>
                <a:ea typeface="+mn-lt"/>
                <a:cs typeface="+mn-lt"/>
              </a:rPr>
              <a:t> (Non Keyword Arguments)</a:t>
            </a:r>
            <a:endParaRPr lang="en-US" sz="1400" i="1" dirty="0">
              <a:solidFill>
                <a:schemeClr val="accent2">
                  <a:lumMod val="75000"/>
                </a:schemeClr>
              </a:solidFill>
              <a:latin typeface="Tenorite"/>
            </a:endParaRPr>
          </a:p>
          <a:p>
            <a:pPr marL="285750" indent="-285750">
              <a:buFont typeface="Arial"/>
              <a:buChar char="•"/>
            </a:pPr>
            <a:r>
              <a:rPr lang="en-US" sz="1400" i="1" dirty="0">
                <a:solidFill>
                  <a:schemeClr val="accent2">
                    <a:lumMod val="75000"/>
                  </a:schemeClr>
                </a:solidFill>
                <a:latin typeface="Tenorite"/>
                <a:ea typeface="+mn-lt"/>
                <a:cs typeface="+mn-lt"/>
              </a:rPr>
              <a:t>**</a:t>
            </a:r>
            <a:r>
              <a:rPr lang="en-US" sz="1400" i="1" dirty="0" err="1">
                <a:solidFill>
                  <a:schemeClr val="accent2">
                    <a:lumMod val="75000"/>
                  </a:schemeClr>
                </a:solidFill>
                <a:latin typeface="Tenorite"/>
                <a:ea typeface="+mn-lt"/>
                <a:cs typeface="+mn-lt"/>
              </a:rPr>
              <a:t>kwargs</a:t>
            </a:r>
            <a:r>
              <a:rPr lang="en-US" sz="1400" i="1" dirty="0">
                <a:solidFill>
                  <a:schemeClr val="accent2">
                    <a:lumMod val="75000"/>
                  </a:schemeClr>
                </a:solidFill>
                <a:latin typeface="Tenorite"/>
                <a:ea typeface="+mn-lt"/>
                <a:cs typeface="+mn-lt"/>
              </a:rPr>
              <a:t> (Keyword Arguments)</a:t>
            </a:r>
          </a:p>
          <a:p>
            <a:r>
              <a:rPr lang="en-US" sz="1400" dirty="0">
                <a:solidFill>
                  <a:srgbClr val="273239"/>
                </a:solidFill>
                <a:latin typeface="Tenorite"/>
                <a:ea typeface="+mn-lt"/>
                <a:cs typeface="+mn-lt"/>
              </a:rPr>
              <a:t>We use </a:t>
            </a:r>
            <a:r>
              <a:rPr lang="en-US" sz="1400" u="sng" dirty="0">
                <a:solidFill>
                  <a:srgbClr val="273239"/>
                </a:solidFill>
                <a:latin typeface="Tenorite"/>
                <a:ea typeface="+mn-lt"/>
                <a:cs typeface="+mn-lt"/>
              </a:rPr>
              <a:t>*</a:t>
            </a:r>
            <a:r>
              <a:rPr lang="en-US" sz="1400" u="sng" dirty="0" err="1">
                <a:solidFill>
                  <a:srgbClr val="273239"/>
                </a:solidFill>
                <a:latin typeface="Tenorite"/>
                <a:ea typeface="+mn-lt"/>
                <a:cs typeface="+mn-lt"/>
              </a:rPr>
              <a:t>args</a:t>
            </a:r>
            <a:r>
              <a:rPr lang="en-US" sz="1400" dirty="0">
                <a:solidFill>
                  <a:srgbClr val="273239"/>
                </a:solidFill>
                <a:latin typeface="Tenorite"/>
                <a:ea typeface="+mn-lt"/>
                <a:cs typeface="+mn-lt"/>
              </a:rPr>
              <a:t> and </a:t>
            </a:r>
            <a:r>
              <a:rPr lang="en-US" sz="1400" u="sng" dirty="0">
                <a:solidFill>
                  <a:srgbClr val="273239"/>
                </a:solidFill>
                <a:latin typeface="Tenorite"/>
                <a:ea typeface="+mn-lt"/>
                <a:cs typeface="+mn-lt"/>
              </a:rPr>
              <a:t>**</a:t>
            </a:r>
            <a:r>
              <a:rPr lang="en-US" sz="1400" u="sng" dirty="0" err="1">
                <a:solidFill>
                  <a:srgbClr val="273239"/>
                </a:solidFill>
                <a:latin typeface="Tenorite"/>
                <a:ea typeface="+mn-lt"/>
                <a:cs typeface="+mn-lt"/>
              </a:rPr>
              <a:t>kwargs</a:t>
            </a:r>
            <a:r>
              <a:rPr lang="en-US" sz="1400" dirty="0">
                <a:solidFill>
                  <a:srgbClr val="273239"/>
                </a:solidFill>
                <a:latin typeface="Tenorite"/>
                <a:ea typeface="+mn-lt"/>
                <a:cs typeface="+mn-lt"/>
              </a:rPr>
              <a:t> as an argument when we are unsure about the number of arguments to pass in the functions.</a:t>
            </a:r>
            <a:endParaRPr lang="en-US" sz="1400" dirty="0">
              <a:solidFill>
                <a:srgbClr val="000000">
                  <a:alpha val="60000"/>
                </a:srgbClr>
              </a:solidFill>
              <a:latin typeface="Tenorite"/>
              <a:ea typeface="+mn-lt"/>
              <a:cs typeface="+mn-lt"/>
            </a:endParaRPr>
          </a:p>
          <a:p>
            <a:r>
              <a:rPr lang="en-US" sz="1400" b="1" dirty="0">
                <a:solidFill>
                  <a:srgbClr val="25265E"/>
                </a:solidFill>
                <a:latin typeface="Tenorite"/>
              </a:rPr>
              <a:t>Using *</a:t>
            </a:r>
            <a:r>
              <a:rPr lang="en-US" sz="1400" b="1" dirty="0" err="1">
                <a:solidFill>
                  <a:srgbClr val="25265E"/>
                </a:solidFill>
                <a:latin typeface="Tenorite"/>
              </a:rPr>
              <a:t>args</a:t>
            </a:r>
            <a:r>
              <a:rPr lang="en-US" sz="1400" b="1" dirty="0">
                <a:solidFill>
                  <a:srgbClr val="25265E"/>
                </a:solidFill>
                <a:latin typeface="Tenorite"/>
              </a:rPr>
              <a:t> to pass the variable length arguments to the function</a:t>
            </a:r>
            <a:endParaRPr lang="en-US" sz="1400" dirty="0">
              <a:solidFill>
                <a:srgbClr val="000000">
                  <a:alpha val="60000"/>
                </a:srgbClr>
              </a:solidFill>
              <a:latin typeface="Tenorite"/>
            </a:endParaRPr>
          </a:p>
          <a:p>
            <a:r>
              <a:rPr lang="en-US" sz="1400" i="1" dirty="0">
                <a:solidFill>
                  <a:schemeClr val="accent2">
                    <a:lumMod val="75000"/>
                  </a:schemeClr>
                </a:solidFill>
                <a:latin typeface="Tenorite"/>
              </a:rPr>
              <a:t>&gt;&gt; def adder(*num):
        sum = 0
        for n in num:
            sum = sum + n
        print("Sum :", sum)
&gt;&gt; adder(3,5)
&gt;&gt; adder(1,2,3,5,6)</a:t>
            </a: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5984386" y="635996"/>
            <a:ext cx="5983440" cy="5974292"/>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273239"/>
                </a:solidFill>
                <a:latin typeface="Tenorite"/>
                <a:ea typeface="+mn-lt"/>
                <a:cs typeface="+mn-lt"/>
              </a:rPr>
              <a:t>Python passes variable length non keyword argument to function using </a:t>
            </a:r>
            <a:r>
              <a:rPr lang="en-US" sz="1400" u="sng" dirty="0">
                <a:solidFill>
                  <a:srgbClr val="273239"/>
                </a:solidFill>
                <a:latin typeface="Tenorite"/>
                <a:ea typeface="+mn-lt"/>
                <a:cs typeface="+mn-lt"/>
              </a:rPr>
              <a:t>*</a:t>
            </a:r>
            <a:r>
              <a:rPr lang="en-US" sz="1400" u="sng" dirty="0" err="1">
                <a:solidFill>
                  <a:srgbClr val="273239"/>
                </a:solidFill>
                <a:latin typeface="Tenorite"/>
                <a:ea typeface="+mn-lt"/>
                <a:cs typeface="+mn-lt"/>
              </a:rPr>
              <a:t>args</a:t>
            </a:r>
            <a:r>
              <a:rPr lang="en-US" sz="1400" dirty="0">
                <a:solidFill>
                  <a:srgbClr val="273239"/>
                </a:solidFill>
                <a:latin typeface="Tenorite"/>
                <a:ea typeface="+mn-lt"/>
                <a:cs typeface="+mn-lt"/>
              </a:rPr>
              <a:t> but we cannot use this to pass keyword argument. For this problem Python has got a solution called </a:t>
            </a:r>
            <a:r>
              <a:rPr lang="en-US" sz="1400" u="sng" dirty="0">
                <a:solidFill>
                  <a:srgbClr val="273239"/>
                </a:solidFill>
                <a:latin typeface="Tenorite"/>
                <a:ea typeface="+mn-lt"/>
                <a:cs typeface="+mn-lt"/>
              </a:rPr>
              <a:t>**</a:t>
            </a:r>
            <a:r>
              <a:rPr lang="en-US" sz="1400" u="sng" dirty="0" err="1">
                <a:solidFill>
                  <a:srgbClr val="273239"/>
                </a:solidFill>
                <a:latin typeface="Tenorite"/>
                <a:ea typeface="+mn-lt"/>
                <a:cs typeface="+mn-lt"/>
              </a:rPr>
              <a:t>kwargs</a:t>
            </a:r>
            <a:r>
              <a:rPr lang="en-US" sz="1400" dirty="0">
                <a:solidFill>
                  <a:srgbClr val="273239"/>
                </a:solidFill>
                <a:latin typeface="Tenorite"/>
                <a:ea typeface="+mn-lt"/>
                <a:cs typeface="+mn-lt"/>
              </a:rPr>
              <a:t>, it allows us to pass the variable length of keyword arguments to the function.</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In the function, we use the double asterisk </a:t>
            </a:r>
            <a:r>
              <a:rPr lang="en-US" sz="1400" dirty="0">
                <a:solidFill>
                  <a:srgbClr val="273239"/>
                </a:solidFill>
                <a:latin typeface="Tenorite"/>
              </a:rPr>
              <a:t>**</a:t>
            </a:r>
            <a:r>
              <a:rPr lang="en-US" sz="1400" dirty="0">
                <a:solidFill>
                  <a:srgbClr val="273239"/>
                </a:solidFill>
                <a:latin typeface="Tenorite"/>
                <a:ea typeface="+mn-lt"/>
                <a:cs typeface="+mn-lt"/>
              </a:rPr>
              <a:t> before the parameter name to denote this type of argument. The arguments are passed as a dictionary and these arguments make a dictionary inside function with name same as the parameter excluding double asterisk</a:t>
            </a:r>
            <a:endParaRPr lang="en-US" sz="1400" dirty="0">
              <a:solidFill>
                <a:schemeClr val="tx1"/>
              </a:solidFill>
              <a:latin typeface="Tenorite"/>
            </a:endParaRPr>
          </a:p>
          <a:p>
            <a:r>
              <a:rPr lang="en-US" sz="1400" i="1" dirty="0">
                <a:solidFill>
                  <a:schemeClr val="accent2">
                    <a:lumMod val="75000"/>
                  </a:schemeClr>
                </a:solidFill>
                <a:latin typeface="Tenorite"/>
              </a:rPr>
              <a:t>&gt;&gt; def intro(**data):
        print("\</a:t>
            </a:r>
            <a:r>
              <a:rPr lang="en-US" sz="1400" i="1" dirty="0" err="1">
                <a:solidFill>
                  <a:schemeClr val="accent2">
                    <a:lumMod val="75000"/>
                  </a:schemeClr>
                </a:solidFill>
                <a:latin typeface="Tenorite"/>
              </a:rPr>
              <a:t>nData</a:t>
            </a:r>
            <a:r>
              <a:rPr lang="en-US" sz="1400" i="1" dirty="0">
                <a:solidFill>
                  <a:schemeClr val="accent2">
                    <a:lumMod val="75000"/>
                  </a:schemeClr>
                </a:solidFill>
                <a:latin typeface="Tenorite"/>
              </a:rPr>
              <a:t> type of argument:", type(data))
        for key, value in </a:t>
            </a:r>
            <a:r>
              <a:rPr lang="en-US" sz="1400" i="1" dirty="0" err="1">
                <a:solidFill>
                  <a:schemeClr val="accent2">
                    <a:lumMod val="75000"/>
                  </a:schemeClr>
                </a:solidFill>
                <a:latin typeface="Tenorite"/>
              </a:rPr>
              <a:t>data.items</a:t>
            </a:r>
            <a:r>
              <a:rPr lang="en-US" sz="1400" i="1" dirty="0">
                <a:solidFill>
                  <a:schemeClr val="accent2">
                    <a:lumMod val="75000"/>
                  </a:schemeClr>
                </a:solidFill>
                <a:latin typeface="Tenorite"/>
              </a:rPr>
              <a:t>():
            print("{} is {}".format(key, value))</a:t>
            </a:r>
            <a:r>
              <a:rPr lang="en-US" sz="1400" dirty="0">
                <a:solidFill>
                  <a:schemeClr val="tx1"/>
                </a:solidFill>
                <a:latin typeface="Tenorite"/>
              </a:rPr>
              <a:t>
</a:t>
            </a:r>
            <a:r>
              <a:rPr lang="en-US" sz="1400" i="1" dirty="0">
                <a:solidFill>
                  <a:schemeClr val="accent2">
                    <a:lumMod val="75000"/>
                  </a:schemeClr>
                </a:solidFill>
                <a:latin typeface="Tenorite"/>
              </a:rPr>
              <a:t>&gt;&gt; intro(</a:t>
            </a:r>
            <a:r>
              <a:rPr lang="en-US" sz="1400" i="1" dirty="0" err="1">
                <a:solidFill>
                  <a:schemeClr val="accent2">
                    <a:lumMod val="75000"/>
                  </a:schemeClr>
                </a:solidFill>
                <a:latin typeface="Tenorite"/>
              </a:rPr>
              <a:t>Firstname</a:t>
            </a:r>
            <a:r>
              <a:rPr lang="en-US" sz="1400" i="1" dirty="0">
                <a:solidFill>
                  <a:schemeClr val="accent2">
                    <a:lumMod val="75000"/>
                  </a:schemeClr>
                </a:solidFill>
                <a:latin typeface="Tenorite"/>
              </a:rPr>
              <a:t> = "Sita", </a:t>
            </a:r>
            <a:r>
              <a:rPr lang="en-US" sz="1400" i="1" dirty="0" err="1">
                <a:solidFill>
                  <a:schemeClr val="accent2">
                    <a:lumMod val="75000"/>
                  </a:schemeClr>
                </a:solidFill>
                <a:latin typeface="Tenorite"/>
              </a:rPr>
              <a:t>Lastname</a:t>
            </a:r>
            <a:r>
              <a:rPr lang="en-US" sz="1400" i="1" dirty="0">
                <a:solidFill>
                  <a:schemeClr val="accent2">
                    <a:lumMod val="75000"/>
                  </a:schemeClr>
                </a:solidFill>
                <a:latin typeface="Tenorite"/>
              </a:rPr>
              <a:t> = "Sharma", Age=22, Phone=1234567890)</a:t>
            </a:r>
            <a:r>
              <a:rPr lang="en-US" sz="1400" dirty="0">
                <a:solidFill>
                  <a:schemeClr val="tx1"/>
                </a:solidFill>
                <a:latin typeface="Tenorite"/>
              </a:rPr>
              <a:t>
</a:t>
            </a:r>
            <a:r>
              <a:rPr lang="en-US" sz="1400" i="1" dirty="0">
                <a:solidFill>
                  <a:schemeClr val="accent2">
                    <a:lumMod val="75000"/>
                  </a:schemeClr>
                </a:solidFill>
                <a:latin typeface="Tenorite"/>
              </a:rPr>
              <a:t>&gt;&gt; intro(</a:t>
            </a:r>
            <a:r>
              <a:rPr lang="en-US" sz="1400" i="1" dirty="0" err="1">
                <a:solidFill>
                  <a:schemeClr val="accent2">
                    <a:lumMod val="75000"/>
                  </a:schemeClr>
                </a:solidFill>
                <a:latin typeface="Tenorite"/>
              </a:rPr>
              <a:t>Firstname</a:t>
            </a:r>
            <a:r>
              <a:rPr lang="en-US" sz="1400" i="1" dirty="0">
                <a:solidFill>
                  <a:schemeClr val="accent2">
                    <a:lumMod val="75000"/>
                  </a:schemeClr>
                </a:solidFill>
                <a:latin typeface="Tenorite"/>
              </a:rPr>
              <a:t>="John", Lastname="Wood", Email="johnwood@nomail.com", Country="Wakanda", Age=25, Phone=9876543210)</a:t>
            </a:r>
          </a:p>
        </p:txBody>
      </p:sp>
    </p:spTree>
    <p:extLst>
      <p:ext uri="{BB962C8B-B14F-4D97-AF65-F5344CB8AC3E}">
        <p14:creationId xmlns:p14="http://schemas.microsoft.com/office/powerpoint/2010/main" val="28102439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Functions – global &amp; non-local</a:t>
            </a:r>
            <a:endParaRPr lang="en-US" dirty="0" err="1"/>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32735" y="1165861"/>
            <a:ext cx="5824218" cy="5216652"/>
          </a:xfrm>
        </p:spPr>
        <p:txBody>
          <a:bodyPr vert="horz" lIns="0" tIns="45720" rIns="91440" bIns="45720" rtlCol="0" anchor="t">
            <a:noAutofit/>
          </a:bodyPr>
          <a:lstStyle/>
          <a:p>
            <a:r>
              <a:rPr lang="en-US" sz="1400" dirty="0">
                <a:solidFill>
                  <a:srgbClr val="273239"/>
                </a:solidFill>
                <a:latin typeface="Tenorite" panose="00000500000000000000" pitchFamily="2" charset="0"/>
                <a:ea typeface="+mn-lt"/>
                <a:cs typeface="+mn-lt"/>
              </a:rPr>
              <a:t>In Python, we can declare variables in three different scopes: local scope, global, and nonlocal scope.</a:t>
            </a:r>
            <a:endParaRPr lang="en-US" sz="1400" dirty="0">
              <a:latin typeface="Tenorite" panose="00000500000000000000" pitchFamily="2" charset="0"/>
              <a:ea typeface="+mn-lt"/>
              <a:cs typeface="+mn-lt"/>
            </a:endParaRPr>
          </a:p>
          <a:p>
            <a:r>
              <a:rPr lang="en-US" sz="1400" dirty="0">
                <a:solidFill>
                  <a:srgbClr val="273239"/>
                </a:solidFill>
                <a:latin typeface="Tenorite" panose="00000500000000000000" pitchFamily="2" charset="0"/>
                <a:ea typeface="+mn-lt"/>
                <a:cs typeface="+mn-lt"/>
              </a:rPr>
              <a:t>A variable scope specifies the region where we can access a </a:t>
            </a:r>
            <a:r>
              <a:rPr lang="en-US" sz="1400" dirty="0">
                <a:solidFill>
                  <a:srgbClr val="0556F3"/>
                </a:solidFill>
                <a:latin typeface="Tenorite" panose="00000500000000000000" pitchFamily="2" charset="0"/>
                <a:ea typeface="+mn-lt"/>
                <a:cs typeface="+mn-lt"/>
                <a:hlinkClick r:id="rId2"/>
              </a:rPr>
              <a:t>variable</a:t>
            </a:r>
            <a:r>
              <a:rPr lang="en-US" sz="1400" dirty="0">
                <a:solidFill>
                  <a:srgbClr val="273239"/>
                </a:solidFill>
                <a:latin typeface="Tenorite" panose="00000500000000000000" pitchFamily="2" charset="0"/>
                <a:ea typeface="+mn-lt"/>
                <a:cs typeface="+mn-lt"/>
              </a:rPr>
              <a:t>. For example,</a:t>
            </a:r>
            <a:endParaRPr lang="en-US" sz="1400" dirty="0">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def </a:t>
            </a:r>
            <a:r>
              <a:rPr lang="en-US" sz="1400" i="1" dirty="0" err="1">
                <a:solidFill>
                  <a:schemeClr val="accent2">
                    <a:lumMod val="75000"/>
                  </a:schemeClr>
                </a:solidFill>
                <a:latin typeface="Tenorite" panose="00000500000000000000" pitchFamily="2" charset="0"/>
              </a:rPr>
              <a:t>add_numbers</a:t>
            </a:r>
            <a:r>
              <a:rPr lang="en-US" sz="1400" i="1" dirty="0">
                <a:solidFill>
                  <a:schemeClr val="accent2">
                    <a:lumMod val="75000"/>
                  </a:schemeClr>
                </a:solidFill>
                <a:latin typeface="Tenorite" panose="00000500000000000000" pitchFamily="2" charset="0"/>
              </a:rPr>
              <a:t>():
         sum = 5 + 4</a:t>
            </a:r>
          </a:p>
          <a:p>
            <a:r>
              <a:rPr lang="en-US" sz="1400" dirty="0">
                <a:solidFill>
                  <a:srgbClr val="273239"/>
                </a:solidFill>
                <a:latin typeface="Tenorite" panose="00000500000000000000" pitchFamily="2" charset="0"/>
                <a:ea typeface="+mn-lt"/>
                <a:cs typeface="+mn-lt"/>
              </a:rPr>
              <a:t>Here, the </a:t>
            </a:r>
            <a:r>
              <a:rPr lang="en-US" sz="1400" u="sng" dirty="0">
                <a:solidFill>
                  <a:srgbClr val="273239"/>
                </a:solidFill>
                <a:latin typeface="Tenorite" panose="00000500000000000000" pitchFamily="2" charset="0"/>
                <a:ea typeface="+mn-lt"/>
                <a:cs typeface="+mn-lt"/>
              </a:rPr>
              <a:t>sum</a:t>
            </a:r>
            <a:r>
              <a:rPr lang="en-US" sz="1400" dirty="0">
                <a:solidFill>
                  <a:srgbClr val="273239"/>
                </a:solidFill>
                <a:latin typeface="Tenorite" panose="00000500000000000000" pitchFamily="2" charset="0"/>
                <a:ea typeface="+mn-lt"/>
                <a:cs typeface="+mn-lt"/>
              </a:rPr>
              <a:t> variable is created inside the </a:t>
            </a:r>
            <a:r>
              <a:rPr lang="en-US" sz="1400" dirty="0">
                <a:solidFill>
                  <a:srgbClr val="0556F3"/>
                </a:solidFill>
                <a:latin typeface="Tenorite" panose="00000500000000000000" pitchFamily="2" charset="0"/>
                <a:ea typeface="+mn-lt"/>
                <a:cs typeface="+mn-lt"/>
                <a:hlinkClick r:id="rId3"/>
              </a:rPr>
              <a:t>function</a:t>
            </a:r>
            <a:r>
              <a:rPr lang="en-US" sz="1400" dirty="0">
                <a:solidFill>
                  <a:srgbClr val="273239"/>
                </a:solidFill>
                <a:latin typeface="Tenorite" panose="00000500000000000000" pitchFamily="2" charset="0"/>
                <a:ea typeface="+mn-lt"/>
                <a:cs typeface="+mn-lt"/>
              </a:rPr>
              <a:t>, so it can only be accessed within it (local scope). This type of variable is called a local variable.</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Based on the scope, we can classify Python variables into three types:</a:t>
            </a:r>
            <a:endParaRPr lang="en-US" sz="1400" dirty="0">
              <a:latin typeface="Tenorite" panose="00000500000000000000" pitchFamily="2" charset="0"/>
            </a:endParaRPr>
          </a:p>
          <a:p>
            <a:pPr marL="285750" indent="-285750">
              <a:buFont typeface="Arial"/>
              <a:buChar char="•"/>
            </a:pPr>
            <a:r>
              <a:rPr lang="en-US" sz="1400" dirty="0">
                <a:solidFill>
                  <a:srgbClr val="273239"/>
                </a:solidFill>
                <a:latin typeface="Tenorite" panose="00000500000000000000" pitchFamily="2" charset="0"/>
                <a:ea typeface="+mn-lt"/>
                <a:cs typeface="+mn-lt"/>
              </a:rPr>
              <a:t>Local Variables</a:t>
            </a:r>
            <a:endParaRPr lang="en-US" sz="1400" dirty="0">
              <a:latin typeface="Tenorite" panose="00000500000000000000" pitchFamily="2" charset="0"/>
            </a:endParaRPr>
          </a:p>
          <a:p>
            <a:pPr marL="285750" indent="-285750">
              <a:buFont typeface="Arial"/>
              <a:buChar char="•"/>
            </a:pPr>
            <a:r>
              <a:rPr lang="en-US" sz="1400" dirty="0">
                <a:solidFill>
                  <a:srgbClr val="273239"/>
                </a:solidFill>
                <a:latin typeface="Tenorite" panose="00000500000000000000" pitchFamily="2" charset="0"/>
                <a:ea typeface="+mn-lt"/>
                <a:cs typeface="+mn-lt"/>
              </a:rPr>
              <a:t>Global Variables</a:t>
            </a:r>
            <a:endParaRPr lang="en-US" sz="1400" dirty="0">
              <a:latin typeface="Tenorite" panose="00000500000000000000" pitchFamily="2" charset="0"/>
            </a:endParaRPr>
          </a:p>
          <a:p>
            <a:pPr marL="285750" indent="-285750">
              <a:buFont typeface="Arial"/>
              <a:buChar char="•"/>
            </a:pPr>
            <a:r>
              <a:rPr lang="en-US" sz="1400" dirty="0">
                <a:solidFill>
                  <a:srgbClr val="273239"/>
                </a:solidFill>
                <a:latin typeface="Tenorite" panose="00000500000000000000" pitchFamily="2" charset="0"/>
                <a:ea typeface="+mn-lt"/>
                <a:cs typeface="+mn-lt"/>
              </a:rPr>
              <a:t>Nonlocal Variables</a:t>
            </a:r>
            <a:endParaRPr lang="en-US" sz="1400" dirty="0">
              <a:latin typeface="Tenorite" panose="00000500000000000000" pitchFamily="2" charset="0"/>
            </a:endParaRP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6090838" y="562091"/>
            <a:ext cx="5552362" cy="6252528"/>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25265E"/>
                </a:solidFill>
                <a:latin typeface="Tenorite" panose="00000500000000000000" pitchFamily="2" charset="0"/>
              </a:rPr>
              <a:t>Python Local Variables</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When we declare variables inside a function, these variables will have a local scope (within the function). We cannot access them outside the function.</a:t>
            </a:r>
            <a:endParaRPr lang="en-US" sz="1400" dirty="0">
              <a:latin typeface="Tenorite" panose="00000500000000000000" pitchFamily="2" charset="0"/>
              <a:ea typeface="+mn-lt"/>
              <a:cs typeface="+mn-lt"/>
            </a:endParaRPr>
          </a:p>
          <a:p>
            <a:r>
              <a:rPr lang="en-US" sz="1400" dirty="0">
                <a:solidFill>
                  <a:srgbClr val="273239"/>
                </a:solidFill>
                <a:latin typeface="Tenorite" panose="00000500000000000000" pitchFamily="2" charset="0"/>
                <a:ea typeface="+mn-lt"/>
                <a:cs typeface="+mn-lt"/>
              </a:rPr>
              <a:t>These types of variables are called local variables. For example,</a:t>
            </a:r>
            <a:endParaRPr lang="en-US" sz="1400" dirty="0">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def greet():
          # local variable
          message = 'Hello'
          print('Local', message)
&gt;&gt; greet()
# try to access message variable 
# outside greet() function
&gt;&gt; print(message)</a:t>
            </a:r>
          </a:p>
          <a:p>
            <a:r>
              <a:rPr lang="en-US" sz="1400" b="1" i="1" dirty="0">
                <a:solidFill>
                  <a:schemeClr val="accent2">
                    <a:lumMod val="75000"/>
                  </a:schemeClr>
                </a:solidFill>
                <a:latin typeface="Tenorite" panose="00000500000000000000" pitchFamily="2" charset="0"/>
                <a:ea typeface="+mn-lt"/>
                <a:cs typeface="+mn-lt"/>
              </a:rPr>
              <a:t>Output</a:t>
            </a:r>
            <a:endParaRPr lang="en-US" sz="1400" i="1" dirty="0">
              <a:solidFill>
                <a:schemeClr val="accent2">
                  <a:lumMod val="75000"/>
                </a:schemeClr>
              </a:solidFill>
              <a:latin typeface="Tenorite" panose="00000500000000000000" pitchFamily="2" charset="0"/>
            </a:endParaRPr>
          </a:p>
          <a:p>
            <a:r>
              <a:rPr lang="en-US" sz="1400" i="1" dirty="0">
                <a:solidFill>
                  <a:schemeClr val="accent2">
                    <a:lumMod val="75000"/>
                  </a:schemeClr>
                </a:solidFill>
                <a:latin typeface="Tenorite" panose="00000500000000000000" pitchFamily="2" charset="0"/>
              </a:rPr>
              <a:t>Local Hello
</a:t>
            </a:r>
            <a:r>
              <a:rPr lang="en-US" sz="1400" i="1" dirty="0" err="1">
                <a:solidFill>
                  <a:schemeClr val="accent2">
                    <a:lumMod val="75000"/>
                  </a:schemeClr>
                </a:solidFill>
                <a:latin typeface="Tenorite" panose="00000500000000000000" pitchFamily="2" charset="0"/>
              </a:rPr>
              <a:t>NameError</a:t>
            </a:r>
            <a:r>
              <a:rPr lang="en-US" sz="1400" i="1" dirty="0">
                <a:solidFill>
                  <a:schemeClr val="accent2">
                    <a:lumMod val="75000"/>
                  </a:schemeClr>
                </a:solidFill>
                <a:latin typeface="Tenorite" panose="00000500000000000000" pitchFamily="2" charset="0"/>
              </a:rPr>
              <a:t>: name 'message' is not defined</a:t>
            </a:r>
          </a:p>
        </p:txBody>
      </p:sp>
    </p:spTree>
    <p:extLst>
      <p:ext uri="{BB962C8B-B14F-4D97-AF65-F5344CB8AC3E}">
        <p14:creationId xmlns:p14="http://schemas.microsoft.com/office/powerpoint/2010/main" val="41256756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465324" y="17465"/>
            <a:ext cx="5252597" cy="536284"/>
          </a:xfrm>
        </p:spPr>
        <p:txBody>
          <a:bodyPr>
            <a:normAutofit fontScale="90000"/>
          </a:bodyPr>
          <a:lstStyle/>
          <a:p>
            <a:r>
              <a:rPr lang="en-US" dirty="0"/>
              <a:t>Functions – global &amp; non-local</a:t>
            </a:r>
            <a:endParaRPr lang="en-US" dirty="0" err="1"/>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22181" y="553749"/>
            <a:ext cx="6085185" cy="6304251"/>
          </a:xfrm>
        </p:spPr>
        <p:txBody>
          <a:bodyPr vert="horz" lIns="0" tIns="45720" rIns="91440" bIns="45720" rtlCol="0" anchor="t">
            <a:noAutofit/>
          </a:bodyPr>
          <a:lstStyle/>
          <a:p>
            <a:pPr marL="285750" indent="-285750">
              <a:buFont typeface="Arial" panose="020B0604020202020204" pitchFamily="34" charset="0"/>
              <a:buChar char="•"/>
            </a:pPr>
            <a:r>
              <a:rPr lang="en-US" sz="1400" dirty="0">
                <a:solidFill>
                  <a:srgbClr val="273239"/>
                </a:solidFill>
                <a:latin typeface="Tenorite"/>
                <a:ea typeface="+mn-lt"/>
                <a:cs typeface="+mn-lt"/>
              </a:rPr>
              <a:t>In Python, a variable declared outside of the function or in global scope is known as a global variable. This means that a global variable can be accessed inside or outside of the function.</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Let's see an example of how a global variable is created in Python.</a:t>
            </a:r>
            <a:endParaRPr lang="en-US" sz="1400" dirty="0">
              <a:solidFill>
                <a:schemeClr val="tx1"/>
              </a:solidFill>
              <a:latin typeface="Tenorite"/>
            </a:endParaRPr>
          </a:p>
          <a:p>
            <a:r>
              <a:rPr lang="en-US" sz="1400" i="1" dirty="0">
                <a:solidFill>
                  <a:schemeClr val="accent2">
                    <a:lumMod val="75000"/>
                  </a:schemeClr>
                </a:solidFill>
                <a:latin typeface="Tenorite"/>
                <a:ea typeface="+mn-lt"/>
                <a:cs typeface="+mn-lt"/>
              </a:rPr>
              <a:t># declare global variable
&gt;&gt; message = 'Hello’
&gt;&gt; def greet():
         # declare local variable
        print('Local', message)
&gt;&gt; greet()
&gt;&gt; print('Global', message)</a:t>
            </a:r>
            <a:endParaRPr lang="en-US" sz="1400" i="1" dirty="0">
              <a:solidFill>
                <a:schemeClr val="accent2">
                  <a:lumMod val="75000"/>
                </a:schemeClr>
              </a:solidFill>
              <a:latin typeface="Tenorite"/>
            </a:endParaRPr>
          </a:p>
          <a:p>
            <a:r>
              <a:rPr lang="en-US" sz="1400" b="1" dirty="0">
                <a:solidFill>
                  <a:schemeClr val="tx1"/>
                </a:solidFill>
                <a:latin typeface="Tenorite"/>
                <a:ea typeface="+mn-lt"/>
                <a:cs typeface="+mn-lt"/>
              </a:rPr>
              <a:t>Output</a:t>
            </a:r>
            <a:endParaRPr lang="en-US" sz="1400" dirty="0">
              <a:solidFill>
                <a:schemeClr val="tx1"/>
              </a:solidFill>
              <a:latin typeface="Tenorite"/>
            </a:endParaRPr>
          </a:p>
          <a:p>
            <a:r>
              <a:rPr lang="en-US" sz="1400" dirty="0">
                <a:solidFill>
                  <a:schemeClr val="tx1"/>
                </a:solidFill>
                <a:latin typeface="Tenorite"/>
              </a:rPr>
              <a:t>Local Hello
Global Hello</a:t>
            </a:r>
          </a:p>
          <a:p>
            <a:r>
              <a:rPr lang="en-US" sz="1400" dirty="0">
                <a:solidFill>
                  <a:schemeClr val="tx1"/>
                </a:solidFill>
                <a:latin typeface="Tenorite"/>
                <a:ea typeface="+mn-lt"/>
                <a:cs typeface="+mn-lt"/>
              </a:rPr>
              <a:t>This time we can access the </a:t>
            </a:r>
            <a:r>
              <a:rPr lang="en-US" sz="1400" u="sng" dirty="0">
                <a:solidFill>
                  <a:schemeClr val="tx1"/>
                </a:solidFill>
                <a:latin typeface="Tenorite"/>
                <a:ea typeface="+mn-lt"/>
                <a:cs typeface="+mn-lt"/>
              </a:rPr>
              <a:t>message</a:t>
            </a:r>
            <a:r>
              <a:rPr lang="en-US" sz="1400" dirty="0">
                <a:solidFill>
                  <a:schemeClr val="tx1"/>
                </a:solidFill>
                <a:latin typeface="Tenorite"/>
                <a:ea typeface="+mn-lt"/>
                <a:cs typeface="+mn-lt"/>
              </a:rPr>
              <a:t> variable from outside of the </a:t>
            </a:r>
            <a:r>
              <a:rPr lang="en-US" sz="1400" dirty="0">
                <a:solidFill>
                  <a:schemeClr val="tx1"/>
                </a:solidFill>
                <a:latin typeface="Tenorite"/>
              </a:rPr>
              <a:t>greet()</a:t>
            </a:r>
            <a:r>
              <a:rPr lang="en-US" sz="1400" dirty="0">
                <a:solidFill>
                  <a:schemeClr val="tx1"/>
                </a:solidFill>
                <a:latin typeface="Tenorite"/>
                <a:ea typeface="+mn-lt"/>
                <a:cs typeface="+mn-lt"/>
              </a:rPr>
              <a:t> function. This is because we have created the </a:t>
            </a:r>
            <a:r>
              <a:rPr lang="en-US" sz="1400" u="sng" dirty="0">
                <a:solidFill>
                  <a:schemeClr val="tx1"/>
                </a:solidFill>
                <a:latin typeface="Tenorite"/>
                <a:ea typeface="+mn-lt"/>
                <a:cs typeface="+mn-lt"/>
              </a:rPr>
              <a:t>message</a:t>
            </a:r>
            <a:r>
              <a:rPr lang="en-US" sz="1400" dirty="0">
                <a:solidFill>
                  <a:schemeClr val="tx1"/>
                </a:solidFill>
                <a:latin typeface="Tenorite"/>
                <a:ea typeface="+mn-lt"/>
                <a:cs typeface="+mn-lt"/>
              </a:rPr>
              <a:t> variable as the global variable.</a:t>
            </a:r>
            <a:endParaRPr lang="en-US" sz="1400" dirty="0">
              <a:solidFill>
                <a:schemeClr val="tx1"/>
              </a:solidFill>
              <a:latin typeface="Tenorite"/>
            </a:endParaRP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5907024" y="-80218"/>
            <a:ext cx="6284976" cy="6919930"/>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rgbClr val="25265E"/>
                </a:solidFill>
                <a:latin typeface="Tenorite"/>
                <a:ea typeface="+mn-lt"/>
                <a:cs typeface="+mn-lt"/>
              </a:rPr>
              <a:t>In Python, nonlocal variables are used in nested functions whose local scope is not defined. This means that the variable can be neither in the local nor the global scope.</a:t>
            </a:r>
          </a:p>
          <a:p>
            <a:r>
              <a:rPr lang="en-US" sz="1200" dirty="0">
                <a:solidFill>
                  <a:srgbClr val="25265E"/>
                </a:solidFill>
                <a:latin typeface="Tenorite"/>
                <a:ea typeface="+mn-lt"/>
                <a:cs typeface="+mn-lt"/>
              </a:rPr>
              <a:t>We use the nonlocal </a:t>
            </a:r>
            <a:r>
              <a:rPr lang="en-US" sz="1200" dirty="0">
                <a:solidFill>
                  <a:srgbClr val="0556F3"/>
                </a:solidFill>
                <a:latin typeface="Tenorite"/>
                <a:ea typeface="+mn-lt"/>
                <a:cs typeface="+mn-lt"/>
                <a:hlinkClick r:id="rId2"/>
              </a:rPr>
              <a:t>keyword</a:t>
            </a:r>
            <a:r>
              <a:rPr lang="en-US" sz="1200" dirty="0">
                <a:solidFill>
                  <a:srgbClr val="25265E"/>
                </a:solidFill>
                <a:latin typeface="Tenorite"/>
                <a:ea typeface="+mn-lt"/>
                <a:cs typeface="+mn-lt"/>
              </a:rPr>
              <a:t> to create nonlocal variables. For example,</a:t>
            </a:r>
            <a:endParaRPr lang="en-US" sz="1200" dirty="0">
              <a:solidFill>
                <a:schemeClr val="tx1"/>
              </a:solidFill>
              <a:latin typeface="Tenorite"/>
              <a:ea typeface="+mn-lt"/>
              <a:cs typeface="+mn-lt"/>
            </a:endParaRPr>
          </a:p>
          <a:p>
            <a:r>
              <a:rPr lang="en-US" sz="1200" i="1" dirty="0">
                <a:solidFill>
                  <a:schemeClr val="accent2">
                    <a:lumMod val="75000"/>
                  </a:schemeClr>
                </a:solidFill>
                <a:latin typeface="Tenorite"/>
              </a:rPr>
              <a:t># outside function 
def outer():
    message = 'local'
    def inner():
        # declare nonlocal variable
        nonlocal message
        message = 'nonlocal'
        print("inner:", message)
    inner()
    print("outer:", message)
outer()</a:t>
            </a:r>
          </a:p>
          <a:p>
            <a:r>
              <a:rPr lang="en-US" sz="1200" b="1" dirty="0">
                <a:solidFill>
                  <a:srgbClr val="25265E"/>
                </a:solidFill>
                <a:latin typeface="Tenorite"/>
                <a:ea typeface="+mn-lt"/>
                <a:cs typeface="+mn-lt"/>
              </a:rPr>
              <a:t>Output</a:t>
            </a:r>
            <a:endParaRPr lang="en-US" sz="1200" dirty="0">
              <a:solidFill>
                <a:srgbClr val="000000">
                  <a:alpha val="60000"/>
                </a:srgbClr>
              </a:solidFill>
              <a:latin typeface="Tenorite"/>
            </a:endParaRPr>
          </a:p>
          <a:p>
            <a:r>
              <a:rPr lang="en-US" sz="1200" dirty="0">
                <a:solidFill>
                  <a:schemeClr val="tx1"/>
                </a:solidFill>
                <a:latin typeface="Tenorite"/>
              </a:rPr>
              <a:t>inner: nonlocal
outer: nonlocal</a:t>
            </a:r>
          </a:p>
          <a:p>
            <a:r>
              <a:rPr lang="en-US" sz="1200" dirty="0">
                <a:solidFill>
                  <a:srgbClr val="25265E"/>
                </a:solidFill>
                <a:latin typeface="Tenorite"/>
                <a:ea typeface="+mn-lt"/>
                <a:cs typeface="+mn-lt"/>
              </a:rPr>
              <a:t>In the above example, there is a nested </a:t>
            </a:r>
            <a:r>
              <a:rPr lang="en-US" sz="1200" dirty="0">
                <a:solidFill>
                  <a:srgbClr val="25265E"/>
                </a:solidFill>
                <a:latin typeface="Tenorite"/>
              </a:rPr>
              <a:t>inner()</a:t>
            </a:r>
            <a:r>
              <a:rPr lang="en-US" sz="1200" dirty="0">
                <a:solidFill>
                  <a:srgbClr val="25265E"/>
                </a:solidFill>
                <a:latin typeface="Tenorite"/>
                <a:ea typeface="+mn-lt"/>
                <a:cs typeface="+mn-lt"/>
              </a:rPr>
              <a:t> function. We have used the </a:t>
            </a:r>
            <a:r>
              <a:rPr lang="en-US" sz="1200" dirty="0">
                <a:solidFill>
                  <a:srgbClr val="25265E"/>
                </a:solidFill>
                <a:latin typeface="Tenorite"/>
              </a:rPr>
              <a:t>nonlocal</a:t>
            </a:r>
            <a:r>
              <a:rPr lang="en-US" sz="1200" dirty="0">
                <a:solidFill>
                  <a:srgbClr val="25265E"/>
                </a:solidFill>
                <a:latin typeface="Tenorite"/>
                <a:ea typeface="+mn-lt"/>
                <a:cs typeface="+mn-lt"/>
              </a:rPr>
              <a:t> keywords to create a nonlocal variable.</a:t>
            </a:r>
            <a:endParaRPr lang="en-US" sz="1200" dirty="0">
              <a:solidFill>
                <a:srgbClr val="000000">
                  <a:alpha val="60000"/>
                </a:srgbClr>
              </a:solidFill>
              <a:latin typeface="Tenorite"/>
            </a:endParaRPr>
          </a:p>
          <a:p>
            <a:r>
              <a:rPr lang="en-US" sz="1200" dirty="0">
                <a:solidFill>
                  <a:srgbClr val="25265E"/>
                </a:solidFill>
                <a:latin typeface="Tenorite"/>
                <a:ea typeface="+mn-lt"/>
                <a:cs typeface="+mn-lt"/>
              </a:rPr>
              <a:t>The </a:t>
            </a:r>
            <a:r>
              <a:rPr lang="en-US" sz="1200" dirty="0">
                <a:solidFill>
                  <a:srgbClr val="25265E"/>
                </a:solidFill>
                <a:latin typeface="Tenorite"/>
              </a:rPr>
              <a:t>inner()</a:t>
            </a:r>
            <a:r>
              <a:rPr lang="en-US" sz="1200" dirty="0">
                <a:solidFill>
                  <a:srgbClr val="25265E"/>
                </a:solidFill>
                <a:latin typeface="Tenorite"/>
                <a:ea typeface="+mn-lt"/>
                <a:cs typeface="+mn-lt"/>
              </a:rPr>
              <a:t> function is defined in the scope of another function </a:t>
            </a:r>
            <a:r>
              <a:rPr lang="en-US" sz="1200" dirty="0">
                <a:solidFill>
                  <a:srgbClr val="25265E"/>
                </a:solidFill>
                <a:latin typeface="Tenorite"/>
              </a:rPr>
              <a:t>outer()</a:t>
            </a:r>
            <a:endParaRPr lang="en-US" sz="1200" dirty="0">
              <a:solidFill>
                <a:srgbClr val="000000">
                  <a:alpha val="60000"/>
                </a:srgbClr>
              </a:solidFill>
              <a:latin typeface="Tenorite"/>
            </a:endParaRPr>
          </a:p>
          <a:p>
            <a:endParaRPr lang="en-US" sz="1200" dirty="0">
              <a:solidFill>
                <a:srgbClr val="25265E"/>
              </a:solidFill>
              <a:latin typeface="Tenorite"/>
            </a:endParaRPr>
          </a:p>
        </p:txBody>
      </p:sp>
    </p:spTree>
    <p:extLst>
      <p:ext uri="{BB962C8B-B14F-4D97-AF65-F5344CB8AC3E}">
        <p14:creationId xmlns:p14="http://schemas.microsoft.com/office/powerpoint/2010/main" val="1226765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Functions – Closures</a:t>
            </a:r>
            <a:endParaRPr lang="en-US" dirty="0" err="1"/>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448055" y="878873"/>
            <a:ext cx="5508897" cy="5597879"/>
          </a:xfrm>
        </p:spPr>
        <p:txBody>
          <a:bodyPr vert="horz" lIns="0" tIns="45720" rIns="91440" bIns="45720" rtlCol="0" anchor="t">
            <a:noAutofit/>
          </a:bodyPr>
          <a:lstStyle/>
          <a:p>
            <a:r>
              <a:rPr lang="en-US" sz="1400" dirty="0">
                <a:solidFill>
                  <a:srgbClr val="273239"/>
                </a:solidFill>
                <a:latin typeface="Tenorite" panose="00000500000000000000" pitchFamily="2" charset="0"/>
                <a:ea typeface="+mn-lt"/>
                <a:cs typeface="+mn-lt"/>
              </a:rPr>
              <a:t>Python closure is a nested </a:t>
            </a:r>
            <a:r>
              <a:rPr lang="en-US" sz="1400" dirty="0">
                <a:solidFill>
                  <a:srgbClr val="0556F3"/>
                </a:solidFill>
                <a:latin typeface="Tenorite" panose="00000500000000000000" pitchFamily="2" charset="0"/>
                <a:ea typeface="+mn-lt"/>
                <a:cs typeface="+mn-lt"/>
                <a:hlinkClick r:id="rId2"/>
              </a:rPr>
              <a:t>function</a:t>
            </a:r>
            <a:r>
              <a:rPr lang="en-US" sz="1400" dirty="0">
                <a:solidFill>
                  <a:srgbClr val="273239"/>
                </a:solidFill>
                <a:latin typeface="Tenorite" panose="00000500000000000000" pitchFamily="2" charset="0"/>
                <a:ea typeface="+mn-lt"/>
                <a:cs typeface="+mn-lt"/>
              </a:rPr>
              <a:t> that allows us to access </a:t>
            </a:r>
            <a:r>
              <a:rPr lang="en-US" sz="1400" dirty="0">
                <a:solidFill>
                  <a:srgbClr val="0556F3"/>
                </a:solidFill>
                <a:latin typeface="Tenorite" panose="00000500000000000000" pitchFamily="2" charset="0"/>
                <a:ea typeface="+mn-lt"/>
                <a:cs typeface="+mn-lt"/>
                <a:hlinkClick r:id="rId3"/>
              </a:rPr>
              <a:t>variables</a:t>
            </a:r>
            <a:r>
              <a:rPr lang="en-US" sz="1400" dirty="0">
                <a:solidFill>
                  <a:srgbClr val="273239"/>
                </a:solidFill>
                <a:latin typeface="Tenorite" panose="00000500000000000000" pitchFamily="2" charset="0"/>
                <a:ea typeface="+mn-lt"/>
                <a:cs typeface="+mn-lt"/>
              </a:rPr>
              <a:t> of the outer function even after the outer function is closed.</a:t>
            </a:r>
          </a:p>
          <a:p>
            <a:r>
              <a:rPr lang="en-US" sz="2100" dirty="0">
                <a:solidFill>
                  <a:srgbClr val="25265E"/>
                </a:solidFill>
                <a:latin typeface="Tenorite" panose="00000500000000000000" pitchFamily="2" charset="0"/>
              </a:rPr>
              <a:t>When to use closures?</a:t>
            </a:r>
            <a:endParaRPr lang="en-US" dirty="0">
              <a:solidFill>
                <a:srgbClr val="000000">
                  <a:alpha val="60000"/>
                </a:srgbClr>
              </a:solidFill>
              <a:latin typeface="Tenorite" panose="00000500000000000000" pitchFamily="2" charset="0"/>
            </a:endParaRPr>
          </a:p>
          <a:p>
            <a:r>
              <a:rPr lang="en-US" sz="1400" dirty="0">
                <a:solidFill>
                  <a:schemeClr val="tx1"/>
                </a:solidFill>
                <a:latin typeface="Tenorite" panose="00000500000000000000" pitchFamily="2" charset="0"/>
                <a:ea typeface="+mn-lt"/>
                <a:cs typeface="+mn-lt"/>
              </a:rPr>
              <a:t>Closures can be used to avoid global values and provide data hiding and can be an elegant solution for simple cases with one or few methods.</a:t>
            </a:r>
            <a:endParaRPr lang="en-US" dirty="0">
              <a:solidFill>
                <a:schemeClr val="tx1"/>
              </a:solidFill>
              <a:latin typeface="Tenorite" panose="00000500000000000000" pitchFamily="2" charset="0"/>
            </a:endParaRPr>
          </a:p>
          <a:p>
            <a:r>
              <a:rPr lang="en-US" sz="1400" dirty="0">
                <a:solidFill>
                  <a:schemeClr val="tx1"/>
                </a:solidFill>
                <a:latin typeface="Tenorite" panose="00000500000000000000" pitchFamily="2" charset="0"/>
                <a:ea typeface="+mn-lt"/>
                <a:cs typeface="+mn-lt"/>
              </a:rPr>
              <a:t>However, for larger cases with multiple attributes and methods, a </a:t>
            </a:r>
            <a:r>
              <a:rPr lang="en-US" sz="1400" dirty="0">
                <a:solidFill>
                  <a:schemeClr val="tx1"/>
                </a:solidFill>
                <a:latin typeface="Tenorite" panose="00000500000000000000" pitchFamily="2" charset="0"/>
                <a:ea typeface="+mn-lt"/>
                <a:cs typeface="Segoe UI"/>
              </a:rPr>
              <a:t>class implementation may be more appropriate.</a:t>
            </a:r>
            <a:endParaRPr lang="en-US" sz="1400" dirty="0">
              <a:solidFill>
                <a:schemeClr val="tx1"/>
              </a:solidFill>
              <a:latin typeface="Tenorite" panose="00000500000000000000" pitchFamily="2" charset="0"/>
            </a:endParaRP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6494862" y="562091"/>
            <a:ext cx="3636690" cy="5825490"/>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i="1" dirty="0">
                <a:solidFill>
                  <a:schemeClr val="accent2">
                    <a:lumMod val="75000"/>
                  </a:schemeClr>
                </a:solidFill>
                <a:latin typeface="Tenorite" panose="00000500000000000000" pitchFamily="2" charset="0"/>
              </a:rPr>
              <a:t>&gt;&gt; def </a:t>
            </a:r>
            <a:r>
              <a:rPr lang="en-US" sz="1400" i="1" dirty="0" err="1">
                <a:solidFill>
                  <a:schemeClr val="accent2">
                    <a:lumMod val="75000"/>
                  </a:schemeClr>
                </a:solidFill>
                <a:latin typeface="Tenorite" panose="00000500000000000000" pitchFamily="2" charset="0"/>
              </a:rPr>
              <a:t>make_multiplier_of</a:t>
            </a:r>
            <a:r>
              <a:rPr lang="en-US" sz="1400" i="1" dirty="0">
                <a:solidFill>
                  <a:schemeClr val="accent2">
                    <a:lumMod val="75000"/>
                  </a:schemeClr>
                </a:solidFill>
                <a:latin typeface="Tenorite" panose="00000500000000000000" pitchFamily="2" charset="0"/>
              </a:rPr>
              <a:t>(n):</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def multiplier(x):</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return x * n</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return multiplier</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Multiplier of 3</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times3 = </a:t>
            </a:r>
            <a:r>
              <a:rPr lang="en-US" sz="1400" i="1" dirty="0" err="1">
                <a:solidFill>
                  <a:schemeClr val="accent2">
                    <a:lumMod val="75000"/>
                  </a:schemeClr>
                </a:solidFill>
                <a:latin typeface="Tenorite" panose="00000500000000000000" pitchFamily="2" charset="0"/>
              </a:rPr>
              <a:t>make_multiplier_of</a:t>
            </a:r>
            <a:r>
              <a:rPr lang="en-US" sz="1400" i="1" dirty="0">
                <a:solidFill>
                  <a:schemeClr val="accent2">
                    <a:lumMod val="75000"/>
                  </a:schemeClr>
                </a:solidFill>
                <a:latin typeface="Tenorite" panose="00000500000000000000" pitchFamily="2" charset="0"/>
              </a:rPr>
              <a:t>(3)</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Multiplier of 5</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times5 = </a:t>
            </a:r>
            <a:r>
              <a:rPr lang="en-US" sz="1400" i="1" dirty="0" err="1">
                <a:solidFill>
                  <a:schemeClr val="accent2">
                    <a:lumMod val="75000"/>
                  </a:schemeClr>
                </a:solidFill>
                <a:latin typeface="Tenorite" panose="00000500000000000000" pitchFamily="2" charset="0"/>
              </a:rPr>
              <a:t>make_multiplier_of</a:t>
            </a:r>
            <a:r>
              <a:rPr lang="en-US" sz="1400" i="1" dirty="0">
                <a:solidFill>
                  <a:schemeClr val="accent2">
                    <a:lumMod val="75000"/>
                  </a:schemeClr>
                </a:solidFill>
                <a:latin typeface="Tenorite" panose="00000500000000000000" pitchFamily="2" charset="0"/>
              </a:rPr>
              <a:t>(5)</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Output: 27</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print(times3(9))</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a:t>
            </a:r>
            <a:r>
              <a:rPr lang="en-US" sz="1400" i="1" dirty="0">
                <a:solidFill>
                  <a:schemeClr val="accent2">
                    <a:lumMod val="75000"/>
                  </a:schemeClr>
                </a:solidFill>
                <a:latin typeface="Tenorite" panose="00000500000000000000" pitchFamily="2" charset="0"/>
                <a:ea typeface="+mn-lt"/>
                <a:cs typeface="+mn-lt"/>
              </a:rPr>
              <a:t>Output</a:t>
            </a:r>
            <a:r>
              <a:rPr lang="en-US" sz="1400" i="1" dirty="0">
                <a:solidFill>
                  <a:schemeClr val="accent2">
                    <a:lumMod val="75000"/>
                  </a:schemeClr>
                </a:solidFill>
                <a:latin typeface="Tenorite" panose="00000500000000000000" pitchFamily="2" charset="0"/>
              </a:rPr>
              <a:t>: 15</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print(times5(3))</a:t>
            </a:r>
            <a:br>
              <a:rPr lang="en-US" sz="1400" i="1" dirty="0">
                <a:solidFill>
                  <a:schemeClr val="accent2">
                    <a:lumMod val="75000"/>
                  </a:schemeClr>
                </a:solidFill>
                <a:latin typeface="Tenorite" panose="00000500000000000000" pitchFamily="2" charset="0"/>
              </a:rPr>
            </a:b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 Output: 30</a:t>
            </a:r>
            <a:br>
              <a:rPr lang="en-US" sz="1400" i="1" dirty="0">
                <a:solidFill>
                  <a:schemeClr val="accent2">
                    <a:lumMod val="75000"/>
                  </a:schemeClr>
                </a:solidFill>
                <a:latin typeface="Tenorite" panose="00000500000000000000" pitchFamily="2" charset="0"/>
              </a:rPr>
            </a:br>
            <a:r>
              <a:rPr lang="en-US" sz="1400" i="1" dirty="0">
                <a:solidFill>
                  <a:schemeClr val="accent2">
                    <a:lumMod val="75000"/>
                  </a:schemeClr>
                </a:solidFill>
                <a:latin typeface="Tenorite" panose="00000500000000000000" pitchFamily="2" charset="0"/>
              </a:rPr>
              <a:t>print(times5(times3(2)))</a:t>
            </a:r>
          </a:p>
        </p:txBody>
      </p:sp>
    </p:spTree>
    <p:extLst>
      <p:ext uri="{BB962C8B-B14F-4D97-AF65-F5344CB8AC3E}">
        <p14:creationId xmlns:p14="http://schemas.microsoft.com/office/powerpoint/2010/main" val="3661977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Functions – Decorators</a:t>
            </a:r>
            <a:endParaRPr lang="en-US" dirty="0" err="1"/>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360345" y="878873"/>
            <a:ext cx="5824218" cy="5597879"/>
          </a:xfrm>
        </p:spPr>
        <p:txBody>
          <a:bodyPr vert="horz" lIns="0" tIns="45720" rIns="91440" bIns="45720" rtlCol="0" anchor="t">
            <a:noAutofit/>
          </a:bodyPr>
          <a:lstStyle/>
          <a:p>
            <a:r>
              <a:rPr lang="en-US" sz="1400" dirty="0">
                <a:solidFill>
                  <a:srgbClr val="273239"/>
                </a:solidFill>
                <a:latin typeface="Tenorite" panose="00000500000000000000" pitchFamily="2" charset="0"/>
                <a:ea typeface="+mn-lt"/>
                <a:cs typeface="+mn-lt"/>
              </a:rPr>
              <a:t>In Python, a decorator is a design pattern that allows you to modify the functionality of a </a:t>
            </a:r>
            <a:r>
              <a:rPr lang="en-US" sz="1400" dirty="0">
                <a:solidFill>
                  <a:srgbClr val="0556F3"/>
                </a:solidFill>
                <a:latin typeface="Tenorite" panose="00000500000000000000" pitchFamily="2" charset="0"/>
                <a:ea typeface="+mn-lt"/>
                <a:cs typeface="+mn-lt"/>
                <a:hlinkClick r:id="rId2"/>
              </a:rPr>
              <a:t>function</a:t>
            </a:r>
            <a:r>
              <a:rPr lang="en-US" sz="1400" dirty="0">
                <a:solidFill>
                  <a:srgbClr val="273239"/>
                </a:solidFill>
                <a:latin typeface="Tenorite" panose="00000500000000000000" pitchFamily="2" charset="0"/>
                <a:ea typeface="+mn-lt"/>
                <a:cs typeface="+mn-lt"/>
              </a:rPr>
              <a:t> by wrapping it in another function.</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The outer function is called the decorator, which takes the original function as an argument and returns a modified version of it.</a:t>
            </a:r>
          </a:p>
          <a:p>
            <a:r>
              <a:rPr lang="en-US" sz="1400" dirty="0">
                <a:solidFill>
                  <a:srgbClr val="273239"/>
                </a:solidFill>
                <a:latin typeface="Tenorite" panose="00000500000000000000" pitchFamily="2" charset="0"/>
                <a:ea typeface="+mn-lt"/>
                <a:cs typeface="+mn-lt"/>
              </a:rPr>
              <a:t>In fact, any object which implements the special </a:t>
            </a:r>
            <a:r>
              <a:rPr lang="en-US" sz="1400" dirty="0">
                <a:solidFill>
                  <a:srgbClr val="273239"/>
                </a:solidFill>
                <a:latin typeface="Tenorite" panose="00000500000000000000" pitchFamily="2" charset="0"/>
              </a:rPr>
              <a:t>__call__()</a:t>
            </a:r>
            <a:r>
              <a:rPr lang="en-US" sz="1400" dirty="0">
                <a:solidFill>
                  <a:srgbClr val="273239"/>
                </a:solidFill>
                <a:latin typeface="Tenorite" panose="00000500000000000000" pitchFamily="2" charset="0"/>
                <a:ea typeface="+mn-lt"/>
                <a:cs typeface="+mn-lt"/>
              </a:rPr>
              <a:t> method is termed callable. So, in the most basic sense, a decorator is a callable that returns a callable.</a:t>
            </a:r>
            <a:endParaRPr lang="en-US" sz="1400" dirty="0">
              <a:latin typeface="Tenorite" panose="00000500000000000000" pitchFamily="2" charset="0"/>
            </a:endParaRPr>
          </a:p>
          <a:p>
            <a:r>
              <a:rPr lang="en-US" sz="1400" dirty="0">
                <a:solidFill>
                  <a:srgbClr val="273239"/>
                </a:solidFill>
                <a:latin typeface="Tenorite" panose="00000500000000000000" pitchFamily="2" charset="0"/>
                <a:ea typeface="+mn-lt"/>
                <a:cs typeface="+mn-lt"/>
              </a:rPr>
              <a:t>Basically, a decorator takes in a function, adds some functionality and returns it.</a:t>
            </a:r>
            <a:endParaRPr lang="en-US" sz="1400" dirty="0">
              <a:latin typeface="Tenorite" panose="00000500000000000000" pitchFamily="2" charset="0"/>
            </a:endParaRPr>
          </a:p>
        </p:txBody>
      </p:sp>
      <p:sp>
        <p:nvSpPr>
          <p:cNvPr id="5" name="Content Placeholder 2">
            <a:extLst>
              <a:ext uri="{FF2B5EF4-FFF2-40B4-BE49-F238E27FC236}">
                <a16:creationId xmlns:a16="http://schemas.microsoft.com/office/drawing/2014/main" id="{2F1BE128-FA0A-9A6C-1C4C-BA0A65B32F3A}"/>
              </a:ext>
            </a:extLst>
          </p:cNvPr>
          <p:cNvSpPr txBox="1">
            <a:spLocks/>
          </p:cNvSpPr>
          <p:nvPr/>
        </p:nvSpPr>
        <p:spPr>
          <a:xfrm>
            <a:off x="6564530" y="251606"/>
            <a:ext cx="5359102" cy="6533241"/>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i="1" dirty="0">
                <a:solidFill>
                  <a:schemeClr val="accent2">
                    <a:lumMod val="75000"/>
                  </a:schemeClr>
                </a:solidFill>
                <a:latin typeface="Tenorite" panose="00000500000000000000" pitchFamily="2" charset="0"/>
              </a:rPr>
              <a:t>&gt;&gt; def </a:t>
            </a:r>
            <a:r>
              <a:rPr lang="en-US" sz="1200" i="1" dirty="0" err="1">
                <a:solidFill>
                  <a:schemeClr val="accent2">
                    <a:lumMod val="75000"/>
                  </a:schemeClr>
                </a:solidFill>
                <a:latin typeface="Tenorite" panose="00000500000000000000" pitchFamily="2" charset="0"/>
              </a:rPr>
              <a:t>smart_divide</a:t>
            </a:r>
            <a:r>
              <a:rPr lang="en-US" sz="1200" i="1" dirty="0">
                <a:solidFill>
                  <a:schemeClr val="accent2">
                    <a:lumMod val="75000"/>
                  </a:schemeClr>
                </a:solidFill>
                <a:latin typeface="Tenorite" panose="00000500000000000000" pitchFamily="2" charset="0"/>
              </a:rPr>
              <a:t>(</a:t>
            </a:r>
            <a:r>
              <a:rPr lang="en-US" sz="1200" i="1" dirty="0" err="1">
                <a:solidFill>
                  <a:schemeClr val="accent2">
                    <a:lumMod val="75000"/>
                  </a:schemeClr>
                </a:solidFill>
                <a:latin typeface="Tenorite" panose="00000500000000000000" pitchFamily="2" charset="0"/>
              </a:rPr>
              <a:t>func</a:t>
            </a:r>
            <a:r>
              <a:rPr lang="en-US" sz="1200" i="1" dirty="0">
                <a:solidFill>
                  <a:schemeClr val="accent2">
                    <a:lumMod val="75000"/>
                  </a:schemeClr>
                </a:solidFill>
                <a:latin typeface="Tenorite" panose="00000500000000000000" pitchFamily="2" charset="0"/>
              </a:rPr>
              <a:t>):
         def inner(a, b):
            print("I am going to divide", a, "and", b)
            if b == 0:
                print("Whoops! cannot divide")
            return </a:t>
            </a:r>
            <a:r>
              <a:rPr lang="en-US" sz="1200" i="1" dirty="0" err="1">
                <a:solidFill>
                  <a:schemeClr val="accent2">
                    <a:lumMod val="75000"/>
                  </a:schemeClr>
                </a:solidFill>
                <a:latin typeface="Tenorite" panose="00000500000000000000" pitchFamily="2" charset="0"/>
              </a:rPr>
              <a:t>func</a:t>
            </a:r>
            <a:r>
              <a:rPr lang="en-US" sz="1200" i="1" dirty="0">
                <a:solidFill>
                  <a:schemeClr val="accent2">
                    <a:lumMod val="75000"/>
                  </a:schemeClr>
                </a:solidFill>
                <a:latin typeface="Tenorite" panose="00000500000000000000" pitchFamily="2" charset="0"/>
              </a:rPr>
              <a:t>(a,</a:t>
            </a:r>
            <a:r>
              <a:rPr lang="en-US" sz="1200" i="1" dirty="0">
                <a:solidFill>
                  <a:schemeClr val="accent2">
                    <a:lumMod val="75000"/>
                  </a:schemeClr>
                </a:solidFill>
                <a:latin typeface="Tenorite" panose="00000500000000000000" pitchFamily="2" charset="0"/>
                <a:ea typeface="+mn-lt"/>
                <a:cs typeface="+mn-lt"/>
              </a:rPr>
              <a:t> b)
</a:t>
            </a:r>
            <a:r>
              <a:rPr lang="en-US" sz="1200" i="1" dirty="0">
                <a:solidFill>
                  <a:schemeClr val="accent2">
                    <a:lumMod val="75000"/>
                  </a:schemeClr>
                </a:solidFill>
                <a:latin typeface="Tenorite" panose="00000500000000000000" pitchFamily="2" charset="0"/>
              </a:rPr>
              <a:t>         return inner
&gt;&gt; @smart_divide
&gt;&gt; </a:t>
            </a:r>
            <a:r>
              <a:rPr lang="en-US" sz="1200" i="1" dirty="0">
                <a:solidFill>
                  <a:schemeClr val="accent2">
                    <a:lumMod val="75000"/>
                  </a:schemeClr>
                </a:solidFill>
                <a:latin typeface="Tenorite" panose="00000500000000000000" pitchFamily="2" charset="0"/>
                <a:ea typeface="+mn-lt"/>
                <a:cs typeface="+mn-lt"/>
              </a:rPr>
              <a:t>def </a:t>
            </a:r>
            <a:r>
              <a:rPr lang="en-US" sz="1200" i="1" dirty="0">
                <a:solidFill>
                  <a:schemeClr val="accent2">
                    <a:lumMod val="75000"/>
                  </a:schemeClr>
                </a:solidFill>
                <a:latin typeface="Tenorite" panose="00000500000000000000" pitchFamily="2" charset="0"/>
              </a:rPr>
              <a:t>divide(a, b</a:t>
            </a:r>
            <a:r>
              <a:rPr lang="en-US" sz="1200" i="1" dirty="0">
                <a:solidFill>
                  <a:schemeClr val="accent2">
                    <a:lumMod val="75000"/>
                  </a:schemeClr>
                </a:solidFill>
                <a:latin typeface="Tenorite" panose="00000500000000000000" pitchFamily="2" charset="0"/>
                <a:cs typeface="Segoe UI"/>
              </a:rPr>
              <a:t>):
          </a:t>
            </a:r>
            <a:r>
              <a:rPr lang="en-US" sz="1200" i="1" dirty="0">
                <a:solidFill>
                  <a:schemeClr val="accent2">
                    <a:lumMod val="75000"/>
                  </a:schemeClr>
                </a:solidFill>
                <a:latin typeface="Tenorite" panose="00000500000000000000" pitchFamily="2" charset="0"/>
              </a:rPr>
              <a:t>print</a:t>
            </a:r>
            <a:r>
              <a:rPr lang="en-US" sz="1200" i="1" dirty="0">
                <a:solidFill>
                  <a:schemeClr val="accent2">
                    <a:lumMod val="75000"/>
                  </a:schemeClr>
                </a:solidFill>
                <a:latin typeface="Tenorite" panose="00000500000000000000" pitchFamily="2" charset="0"/>
                <a:ea typeface="+mn-lt"/>
                <a:cs typeface="+mn-lt"/>
              </a:rPr>
              <a:t>(a</a:t>
            </a:r>
            <a:r>
              <a:rPr lang="en-US" sz="1200" i="1" dirty="0">
                <a:solidFill>
                  <a:schemeClr val="accent2">
                    <a:lumMod val="75000"/>
                  </a:schemeClr>
                </a:solidFill>
                <a:latin typeface="Tenorite" panose="00000500000000000000" pitchFamily="2" charset="0"/>
                <a:cs typeface="Segoe UI"/>
              </a:rPr>
              <a:t>/b)
&gt;&gt; divide(2,5)
&gt;&gt; divide(2,0)</a:t>
            </a:r>
          </a:p>
          <a:p>
            <a:r>
              <a:rPr lang="en-US" sz="1200" b="1" i="1" dirty="0">
                <a:solidFill>
                  <a:schemeClr val="accent2">
                    <a:lumMod val="75000"/>
                  </a:schemeClr>
                </a:solidFill>
                <a:latin typeface="Tenorite" panose="00000500000000000000" pitchFamily="2" charset="0"/>
                <a:ea typeface="+mn-lt"/>
                <a:cs typeface="+mn-lt"/>
              </a:rPr>
              <a:t>Output</a:t>
            </a:r>
            <a:endParaRPr lang="en-US" sz="1200" i="1" dirty="0">
              <a:solidFill>
                <a:schemeClr val="accent2">
                  <a:lumMod val="75000"/>
                </a:schemeClr>
              </a:solidFill>
              <a:latin typeface="Tenorite" panose="00000500000000000000" pitchFamily="2" charset="0"/>
            </a:endParaRPr>
          </a:p>
          <a:p>
            <a:r>
              <a:rPr lang="en-US" sz="1200" i="1" dirty="0">
                <a:solidFill>
                  <a:schemeClr val="accent2">
                    <a:lumMod val="75000"/>
                  </a:schemeClr>
                </a:solidFill>
                <a:latin typeface="Tenorite" panose="00000500000000000000" pitchFamily="2" charset="0"/>
                <a:cs typeface="Segoe UI"/>
              </a:rPr>
              <a:t>I am going to divide 2 and 5
0.4
I am going to divide 2 and 0
Whoops! cannot divide</a:t>
            </a:r>
            <a:endParaRPr lang="en-US" sz="1200" i="1" dirty="0">
              <a:solidFill>
                <a:schemeClr val="accent2">
                  <a:lumMod val="75000"/>
                </a:schemeClr>
              </a:solidFill>
              <a:latin typeface="Tenorite" panose="00000500000000000000" pitchFamily="2" charset="0"/>
            </a:endParaRPr>
          </a:p>
        </p:txBody>
      </p:sp>
    </p:spTree>
    <p:extLst>
      <p:ext uri="{BB962C8B-B14F-4D97-AF65-F5344CB8AC3E}">
        <p14:creationId xmlns:p14="http://schemas.microsoft.com/office/powerpoint/2010/main" val="253734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990000" y="395288"/>
            <a:ext cx="4078800" cy="673828"/>
          </a:xfrm>
        </p:spPr>
        <p:txBody>
          <a:bodyPr vert="horz" wrap="square" lIns="91440" tIns="45720" rIns="91440" bIns="45720" rtlCol="0" anchor="b" anchorCtr="0">
            <a:normAutofit/>
          </a:bodyPr>
          <a:lstStyle/>
          <a:p>
            <a:pPr algn="ctr"/>
            <a:r>
              <a:rPr lang="en-US" sz="3200" kern="1200" cap="none" spc="0" baseline="0">
                <a:solidFill>
                  <a:schemeClr val="tx1"/>
                </a:solidFill>
                <a:latin typeface="+mj-lt"/>
                <a:ea typeface="+mj-ea"/>
                <a:cs typeface="+mj-cs"/>
              </a:rPr>
              <a:t>Data Types in Python</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990000" y="1847251"/>
            <a:ext cx="4078800" cy="3416900"/>
          </a:xfrm>
        </p:spPr>
        <p:txBody>
          <a:bodyPr vert="horz" lIns="91440" tIns="45720" rIns="91440" bIns="45720" rtlCol="0" anchor="t">
            <a:normAutofit/>
          </a:bodyPr>
          <a:lstStyle/>
          <a:p>
            <a:pPr>
              <a:lnSpc>
                <a:spcPct val="140000"/>
              </a:lnSpc>
            </a:pPr>
            <a:r>
              <a:rPr lang="en-US" sz="1400" dirty="0">
                <a:solidFill>
                  <a:schemeClr val="tx1"/>
                </a:solidFill>
                <a:latin typeface="Tenorite"/>
              </a:rPr>
              <a:t>In Programming, data type is an attribute associated with a piece of data that tells a computer system how to interpret its value.</a:t>
            </a:r>
          </a:p>
          <a:p>
            <a:pPr>
              <a:lnSpc>
                <a:spcPct val="140000"/>
              </a:lnSpc>
            </a:pPr>
            <a:endParaRPr lang="en-US" sz="1400" dirty="0">
              <a:solidFill>
                <a:schemeClr val="tx1"/>
              </a:solidFill>
              <a:latin typeface="Tenorite"/>
            </a:endParaRPr>
          </a:p>
          <a:p>
            <a:pPr>
              <a:lnSpc>
                <a:spcPct val="140000"/>
              </a:lnSpc>
            </a:pPr>
            <a:r>
              <a:rPr lang="en-US" sz="1400" dirty="0">
                <a:solidFill>
                  <a:schemeClr val="tx1"/>
                </a:solidFill>
                <a:latin typeface="Tenorite"/>
              </a:rPr>
              <a:t>Python has the following data types built-in by default, in these categories:</a:t>
            </a:r>
          </a:p>
        </p:txBody>
      </p:sp>
      <p:cxnSp>
        <p:nvCxnSpPr>
          <p:cNvPr id="19" name="Straight Connector 18">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87845B68-AF64-980A-B60D-6BDC292E545A}"/>
              </a:ext>
            </a:extLst>
          </p:cNvPr>
          <p:cNvGraphicFramePr>
            <a:graphicFrameLocks noGrp="1"/>
          </p:cNvGraphicFramePr>
          <p:nvPr>
            <p:extLst>
              <p:ext uri="{D42A27DB-BD31-4B8C-83A1-F6EECF244321}">
                <p14:modId xmlns:p14="http://schemas.microsoft.com/office/powerpoint/2010/main" val="1044825103"/>
              </p:ext>
            </p:extLst>
          </p:nvPr>
        </p:nvGraphicFramePr>
        <p:xfrm>
          <a:off x="6651127" y="959370"/>
          <a:ext cx="4999886" cy="5078808"/>
        </p:xfrm>
        <a:graphic>
          <a:graphicData uri="http://schemas.openxmlformats.org/drawingml/2006/table">
            <a:tbl>
              <a:tblPr bandRow="1">
                <a:noFill/>
                <a:tableStyleId>{0505E3EF-67EA-436B-97B2-0124C06EBD24}</a:tableStyleId>
              </a:tblPr>
              <a:tblGrid>
                <a:gridCol w="1911042">
                  <a:extLst>
                    <a:ext uri="{9D8B030D-6E8A-4147-A177-3AD203B41FA5}">
                      <a16:colId xmlns:a16="http://schemas.microsoft.com/office/drawing/2014/main" val="1547390284"/>
                    </a:ext>
                  </a:extLst>
                </a:gridCol>
                <a:gridCol w="3088844">
                  <a:extLst>
                    <a:ext uri="{9D8B030D-6E8A-4147-A177-3AD203B41FA5}">
                      <a16:colId xmlns:a16="http://schemas.microsoft.com/office/drawing/2014/main" val="2242517220"/>
                    </a:ext>
                  </a:extLst>
                </a:gridCol>
              </a:tblGrid>
              <a:tr h="617076">
                <a:tc>
                  <a:txBody>
                    <a:bodyPr/>
                    <a:lstStyle/>
                    <a:p>
                      <a:pPr fontAlgn="base"/>
                      <a:r>
                        <a:rPr lang="en-US" sz="1400" cap="none" spc="0" dirty="0">
                          <a:solidFill>
                            <a:schemeClr val="tx1"/>
                          </a:solidFill>
                          <a:effectLst/>
                          <a:latin typeface="Tenorite"/>
                        </a:rPr>
                        <a:t>Text Type:</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400" cap="none" spc="0" dirty="0">
                          <a:solidFill>
                            <a:schemeClr val="tx1"/>
                          </a:solidFill>
                          <a:effectLst/>
                          <a:latin typeface="Tenorite"/>
                        </a:rPr>
                        <a:t>Str -&gt; ' ',  " " ,  """  """</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31683872"/>
                  </a:ext>
                </a:extLst>
              </a:tr>
              <a:tr h="617076">
                <a:tc>
                  <a:txBody>
                    <a:bodyPr/>
                    <a:lstStyle/>
                    <a:p>
                      <a:pPr fontAlgn="base"/>
                      <a:r>
                        <a:rPr lang="en-US" sz="1400" cap="none" spc="0" dirty="0">
                          <a:solidFill>
                            <a:schemeClr val="tx1"/>
                          </a:solidFill>
                          <a:effectLst/>
                          <a:latin typeface="Tenorite"/>
                        </a:rPr>
                        <a:t>Numeric Types:</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400" cap="none" spc="0" dirty="0">
                          <a:solidFill>
                            <a:schemeClr val="tx1"/>
                          </a:solidFill>
                          <a:effectLst/>
                          <a:latin typeface="Tenorite"/>
                        </a:rPr>
                        <a:t>int, float, complex</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807255234"/>
                  </a:ext>
                </a:extLst>
              </a:tr>
              <a:tr h="617076">
                <a:tc>
                  <a:txBody>
                    <a:bodyPr/>
                    <a:lstStyle/>
                    <a:p>
                      <a:pPr fontAlgn="base"/>
                      <a:r>
                        <a:rPr lang="en-US" sz="1400" cap="none" spc="0" dirty="0">
                          <a:solidFill>
                            <a:schemeClr val="tx1"/>
                          </a:solidFill>
                          <a:effectLst/>
                          <a:latin typeface="Tenorite"/>
                        </a:rPr>
                        <a:t>Sequence Types:</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400" cap="none" spc="0" dirty="0">
                          <a:solidFill>
                            <a:schemeClr val="tx1"/>
                          </a:solidFill>
                          <a:effectLst/>
                          <a:latin typeface="Tenorite"/>
                        </a:rPr>
                        <a:t>List [], tuple (), range [</a:t>
                      </a:r>
                      <a:r>
                        <a:rPr lang="en-US" sz="1400" cap="none" spc="0" err="1">
                          <a:solidFill>
                            <a:schemeClr val="tx1"/>
                          </a:solidFill>
                          <a:effectLst/>
                          <a:latin typeface="Tenorite"/>
                        </a:rPr>
                        <a:t>startvalue</a:t>
                      </a:r>
                      <a:r>
                        <a:rPr lang="en-US" sz="1400" cap="none" spc="0" dirty="0">
                          <a:solidFill>
                            <a:schemeClr val="tx1"/>
                          </a:solidFill>
                          <a:effectLst/>
                          <a:latin typeface="Tenorite"/>
                        </a:rPr>
                        <a:t>, end value ,batch size], generators</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93557573"/>
                  </a:ext>
                </a:extLst>
              </a:tr>
              <a:tr h="617076">
                <a:tc>
                  <a:txBody>
                    <a:bodyPr/>
                    <a:lstStyle/>
                    <a:p>
                      <a:pPr fontAlgn="base"/>
                      <a:r>
                        <a:rPr lang="en-US" sz="1400" cap="none" spc="0" dirty="0">
                          <a:solidFill>
                            <a:schemeClr val="tx1"/>
                          </a:solidFill>
                          <a:effectLst/>
                          <a:latin typeface="Tenorite"/>
                        </a:rPr>
                        <a:t>Mapping Type: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400" cap="none" spc="0" err="1">
                          <a:solidFill>
                            <a:schemeClr val="tx1"/>
                          </a:solidFill>
                          <a:effectLst/>
                          <a:latin typeface="Tenorite"/>
                        </a:rPr>
                        <a:t>Dict</a:t>
                      </a:r>
                      <a:r>
                        <a:rPr lang="en-US" sz="1400" cap="none" spc="0" dirty="0">
                          <a:solidFill>
                            <a:schemeClr val="tx1"/>
                          </a:solidFill>
                          <a:effectLst/>
                          <a:latin typeface="Tenorite"/>
                        </a:rPr>
                        <a:t> {key : value}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3260929825"/>
                  </a:ext>
                </a:extLst>
              </a:tr>
              <a:tr h="617076">
                <a:tc>
                  <a:txBody>
                    <a:bodyPr/>
                    <a:lstStyle/>
                    <a:p>
                      <a:pPr fontAlgn="base"/>
                      <a:r>
                        <a:rPr lang="en-US" sz="1400" cap="none" spc="0" dirty="0">
                          <a:solidFill>
                            <a:schemeClr val="tx1"/>
                          </a:solidFill>
                          <a:effectLst/>
                          <a:latin typeface="Tenorite"/>
                        </a:rPr>
                        <a:t>Set Types:</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400" cap="none" spc="0" dirty="0">
                          <a:solidFill>
                            <a:schemeClr val="tx1"/>
                          </a:solidFill>
                          <a:effectLst/>
                          <a:latin typeface="Tenorite"/>
                        </a:rPr>
                        <a:t>Set {}, </a:t>
                      </a:r>
                      <a:r>
                        <a:rPr lang="en-US" sz="1400" cap="none" spc="0" err="1">
                          <a:solidFill>
                            <a:schemeClr val="tx1"/>
                          </a:solidFill>
                          <a:effectLst/>
                          <a:latin typeface="Tenorite"/>
                        </a:rPr>
                        <a:t>frozenset</a:t>
                      </a:r>
                      <a:endParaRPr lang="en-US" sz="1400" cap="none" spc="0" dirty="0" err="1">
                        <a:solidFill>
                          <a:schemeClr val="tx1"/>
                        </a:solidFill>
                        <a:effectLst/>
                        <a:latin typeface="Tenorite"/>
                      </a:endParaRP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04225971"/>
                  </a:ext>
                </a:extLst>
              </a:tr>
              <a:tr h="617076">
                <a:tc>
                  <a:txBody>
                    <a:bodyPr/>
                    <a:lstStyle/>
                    <a:p>
                      <a:pPr fontAlgn="base"/>
                      <a:r>
                        <a:rPr lang="en-US" sz="1400" cap="none" spc="0" dirty="0">
                          <a:solidFill>
                            <a:schemeClr val="tx1"/>
                          </a:solidFill>
                          <a:effectLst/>
                          <a:latin typeface="Tenorite"/>
                        </a:rPr>
                        <a:t>Boolean Type: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400" cap="none" spc="0" dirty="0">
                          <a:solidFill>
                            <a:schemeClr val="tx1"/>
                          </a:solidFill>
                          <a:effectLst/>
                          <a:latin typeface="Tenorite"/>
                        </a:rPr>
                        <a:t>Bool -&gt; True / False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1468480157"/>
                  </a:ext>
                </a:extLst>
              </a:tr>
              <a:tr h="617076">
                <a:tc>
                  <a:txBody>
                    <a:bodyPr/>
                    <a:lstStyle/>
                    <a:p>
                      <a:pPr fontAlgn="base"/>
                      <a:r>
                        <a:rPr lang="en-US" sz="1400" cap="none" spc="0" dirty="0">
                          <a:solidFill>
                            <a:schemeClr val="tx1"/>
                          </a:solidFill>
                          <a:effectLst/>
                          <a:latin typeface="Tenorite"/>
                        </a:rPr>
                        <a:t>Binary Types:</a:t>
                      </a: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tc>
                  <a:txBody>
                    <a:bodyPr/>
                    <a:lstStyle/>
                    <a:p>
                      <a:pPr fontAlgn="base"/>
                      <a:r>
                        <a:rPr lang="en-US" sz="1400" cap="none" spc="0" dirty="0">
                          <a:solidFill>
                            <a:schemeClr val="tx1"/>
                          </a:solidFill>
                          <a:effectLst/>
                          <a:latin typeface="Tenorite"/>
                        </a:rPr>
                        <a:t>bytes, </a:t>
                      </a:r>
                      <a:r>
                        <a:rPr lang="en-US" sz="1400" cap="none" spc="0" err="1">
                          <a:solidFill>
                            <a:schemeClr val="tx1"/>
                          </a:solidFill>
                          <a:effectLst/>
                          <a:latin typeface="Tenorite"/>
                        </a:rPr>
                        <a:t>bytearray</a:t>
                      </a:r>
                      <a:r>
                        <a:rPr lang="en-US" sz="1400" cap="none" spc="0" dirty="0">
                          <a:solidFill>
                            <a:schemeClr val="tx1"/>
                          </a:solidFill>
                          <a:effectLst/>
                          <a:latin typeface="Tenorite"/>
                        </a:rPr>
                        <a:t>, </a:t>
                      </a:r>
                      <a:r>
                        <a:rPr lang="en-US" sz="1400" cap="none" spc="0" err="1">
                          <a:solidFill>
                            <a:schemeClr val="tx1"/>
                          </a:solidFill>
                          <a:effectLst/>
                          <a:latin typeface="Tenorite"/>
                        </a:rPr>
                        <a:t>memoryview</a:t>
                      </a:r>
                      <a:endParaRPr lang="en-US" sz="1400" cap="none" spc="0" dirty="0" err="1">
                        <a:solidFill>
                          <a:schemeClr val="tx1"/>
                        </a:solidFill>
                        <a:effectLst/>
                        <a:latin typeface="Tenorite"/>
                      </a:endParaRPr>
                    </a:p>
                  </a:txBody>
                  <a:tcPr marL="166278" marR="166278" marT="166278" marB="166278">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11571383"/>
                  </a:ext>
                </a:extLst>
              </a:tr>
              <a:tr h="617076">
                <a:tc>
                  <a:txBody>
                    <a:bodyPr/>
                    <a:lstStyle/>
                    <a:p>
                      <a:pPr fontAlgn="base"/>
                      <a:r>
                        <a:rPr lang="en-US" sz="1400" cap="none" spc="0" dirty="0">
                          <a:solidFill>
                            <a:schemeClr val="tx1"/>
                          </a:solidFill>
                          <a:effectLst/>
                          <a:latin typeface="Tenorite"/>
                        </a:rPr>
                        <a:t>None Type:</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a:r>
                        <a:rPr lang="en-US" sz="1400" cap="none" spc="0" err="1">
                          <a:solidFill>
                            <a:schemeClr val="tx1"/>
                          </a:solidFill>
                          <a:effectLst/>
                          <a:latin typeface="Tenorite"/>
                        </a:rPr>
                        <a:t>NoneType</a:t>
                      </a:r>
                      <a:r>
                        <a:rPr lang="en-US" sz="1400" cap="none" spc="0" dirty="0">
                          <a:solidFill>
                            <a:schemeClr val="tx1"/>
                          </a:solidFill>
                          <a:effectLst/>
                          <a:latin typeface="Tenorite"/>
                        </a:rPr>
                        <a:t> -&gt; Null</a:t>
                      </a:r>
                    </a:p>
                  </a:txBody>
                  <a:tcPr marL="166278" marR="166278" marT="166278" marB="166278">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681362705"/>
                  </a:ext>
                </a:extLst>
              </a:tr>
            </a:tbl>
          </a:graphicData>
        </a:graphic>
      </p:graphicFrame>
    </p:spTree>
    <p:extLst>
      <p:ext uri="{BB962C8B-B14F-4D97-AF65-F5344CB8AC3E}">
        <p14:creationId xmlns:p14="http://schemas.microsoft.com/office/powerpoint/2010/main" val="1706117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Generators</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32735" y="878873"/>
            <a:ext cx="5824218" cy="5884866"/>
          </a:xfrm>
        </p:spPr>
        <p:txBody>
          <a:bodyPr vert="horz" lIns="0" tIns="45720" rIns="91440" bIns="45720" rtlCol="0" anchor="t">
            <a:noAutofit/>
          </a:bodyPr>
          <a:lstStyle/>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In Python, a generator is a </a:t>
            </a:r>
            <a:r>
              <a:rPr lang="en-US" sz="1400" dirty="0">
                <a:solidFill>
                  <a:srgbClr val="0556F3"/>
                </a:solidFill>
                <a:latin typeface="Tenorite" panose="00000500000000000000" pitchFamily="2" charset="0"/>
                <a:ea typeface="+mn-lt"/>
                <a:cs typeface="+mn-lt"/>
                <a:hlinkClick r:id="rId2"/>
              </a:rPr>
              <a:t>function</a:t>
            </a:r>
            <a:r>
              <a:rPr lang="en-US" sz="1400" dirty="0">
                <a:solidFill>
                  <a:srgbClr val="273239"/>
                </a:solidFill>
                <a:latin typeface="Tenorite" panose="00000500000000000000" pitchFamily="2" charset="0"/>
                <a:ea typeface="+mn-lt"/>
                <a:cs typeface="+mn-lt"/>
              </a:rPr>
              <a:t> that returns an </a:t>
            </a:r>
            <a:r>
              <a:rPr lang="en-US" sz="1400" dirty="0">
                <a:solidFill>
                  <a:srgbClr val="0556F3"/>
                </a:solidFill>
                <a:latin typeface="Tenorite" panose="00000500000000000000" pitchFamily="2" charset="0"/>
                <a:ea typeface="+mn-lt"/>
                <a:cs typeface="+mn-lt"/>
                <a:hlinkClick r:id="rId3"/>
              </a:rPr>
              <a:t>iterator</a:t>
            </a:r>
            <a:r>
              <a:rPr lang="en-US" sz="1400" dirty="0">
                <a:solidFill>
                  <a:srgbClr val="273239"/>
                </a:solidFill>
                <a:latin typeface="Tenorite" panose="00000500000000000000" pitchFamily="2" charset="0"/>
                <a:ea typeface="+mn-lt"/>
                <a:cs typeface="+mn-lt"/>
              </a:rPr>
              <a:t> that produces a sequence of values when iterated over.</a:t>
            </a:r>
            <a:endParaRPr lang="en-US" sz="1400" dirty="0">
              <a:latin typeface="Tenorite" panose="00000500000000000000" pitchFamily="2" charset="0"/>
            </a:endParaRPr>
          </a:p>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Generators are useful when we want to produce a large sequence of values, but we don't want to store all of them in memory at once.</a:t>
            </a:r>
            <a:endParaRPr lang="en-US" sz="1400" dirty="0">
              <a:latin typeface="Tenorite" panose="00000500000000000000" pitchFamily="2" charset="0"/>
            </a:endParaRPr>
          </a:p>
          <a:p>
            <a:r>
              <a:rPr lang="en-US" sz="1400" dirty="0">
                <a:solidFill>
                  <a:srgbClr val="25265E"/>
                </a:solidFill>
                <a:latin typeface="Tenorite" panose="00000500000000000000" pitchFamily="2" charset="0"/>
              </a:rPr>
              <a:t>Create Python Generator</a:t>
            </a:r>
            <a:endParaRPr lang="en-US" sz="1400" dirty="0">
              <a:latin typeface="Tenorite" panose="00000500000000000000" pitchFamily="2" charset="0"/>
            </a:endParaRPr>
          </a:p>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In Python, similar to defining a normal function, we can define a generator function using the </a:t>
            </a:r>
            <a:r>
              <a:rPr lang="en-US" sz="1400" dirty="0">
                <a:solidFill>
                  <a:srgbClr val="273239"/>
                </a:solidFill>
                <a:latin typeface="Tenorite" panose="00000500000000000000" pitchFamily="2" charset="0"/>
              </a:rPr>
              <a:t>def</a:t>
            </a:r>
            <a:r>
              <a:rPr lang="en-US" sz="1400" dirty="0">
                <a:solidFill>
                  <a:srgbClr val="273239"/>
                </a:solidFill>
                <a:latin typeface="Tenorite" panose="00000500000000000000" pitchFamily="2" charset="0"/>
                <a:ea typeface="+mn-lt"/>
                <a:cs typeface="+mn-lt"/>
              </a:rPr>
              <a:t> </a:t>
            </a:r>
            <a:r>
              <a:rPr lang="en-US" sz="1400" dirty="0">
                <a:solidFill>
                  <a:srgbClr val="0556F3"/>
                </a:solidFill>
                <a:latin typeface="Tenorite" panose="00000500000000000000" pitchFamily="2" charset="0"/>
                <a:ea typeface="+mn-lt"/>
                <a:cs typeface="+mn-lt"/>
                <a:hlinkClick r:id="rId4"/>
              </a:rPr>
              <a:t>keyword</a:t>
            </a:r>
            <a:r>
              <a:rPr lang="en-US" sz="1400" dirty="0">
                <a:solidFill>
                  <a:srgbClr val="273239"/>
                </a:solidFill>
                <a:latin typeface="Tenorite" panose="00000500000000000000" pitchFamily="2" charset="0"/>
                <a:ea typeface="+mn-lt"/>
                <a:cs typeface="+mn-lt"/>
              </a:rPr>
              <a:t>, but instead of the </a:t>
            </a:r>
            <a:r>
              <a:rPr lang="en-US" sz="1400" dirty="0">
                <a:solidFill>
                  <a:srgbClr val="273239"/>
                </a:solidFill>
                <a:latin typeface="Tenorite" panose="00000500000000000000" pitchFamily="2" charset="0"/>
              </a:rPr>
              <a:t>return</a:t>
            </a:r>
            <a:r>
              <a:rPr lang="en-US" sz="1400" dirty="0">
                <a:solidFill>
                  <a:srgbClr val="273239"/>
                </a:solidFill>
                <a:latin typeface="Tenorite" panose="00000500000000000000" pitchFamily="2" charset="0"/>
                <a:ea typeface="+mn-lt"/>
                <a:cs typeface="+mn-lt"/>
              </a:rPr>
              <a:t> statement we use the </a:t>
            </a:r>
            <a:r>
              <a:rPr lang="en-US" sz="1400" dirty="0">
                <a:solidFill>
                  <a:srgbClr val="273239"/>
                </a:solidFill>
                <a:latin typeface="Tenorite" panose="00000500000000000000" pitchFamily="2" charset="0"/>
              </a:rPr>
              <a:t>yield</a:t>
            </a:r>
            <a:r>
              <a:rPr lang="en-US" sz="1400" dirty="0">
                <a:solidFill>
                  <a:srgbClr val="273239"/>
                </a:solidFill>
                <a:latin typeface="Tenorite" panose="00000500000000000000" pitchFamily="2" charset="0"/>
                <a:ea typeface="+mn-lt"/>
                <a:cs typeface="+mn-lt"/>
              </a:rPr>
              <a:t> statement.</a:t>
            </a:r>
            <a:endParaRPr lang="en-US" sz="1400" dirty="0">
              <a:latin typeface="Tenorite" panose="00000500000000000000" pitchFamily="2" charset="0"/>
            </a:endParaRPr>
          </a:p>
          <a:p>
            <a:r>
              <a:rPr lang="en-US" sz="1400" i="1" dirty="0">
                <a:solidFill>
                  <a:schemeClr val="accent2">
                    <a:lumMod val="75000"/>
                  </a:schemeClr>
                </a:solidFill>
                <a:latin typeface="Tenorite" panose="00000500000000000000" pitchFamily="2" charset="0"/>
              </a:rPr>
              <a:t>&gt;&gt; def </a:t>
            </a:r>
            <a:r>
              <a:rPr lang="en-US" sz="1400" i="1" dirty="0" err="1">
                <a:solidFill>
                  <a:schemeClr val="accent2">
                    <a:lumMod val="75000"/>
                  </a:schemeClr>
                </a:solidFill>
                <a:latin typeface="Tenorite" panose="00000500000000000000" pitchFamily="2" charset="0"/>
              </a:rPr>
              <a:t>generator_name</a:t>
            </a:r>
            <a:r>
              <a:rPr lang="en-US" sz="1400" i="1" dirty="0">
                <a:solidFill>
                  <a:schemeClr val="accent2">
                    <a:lumMod val="75000"/>
                  </a:schemeClr>
                </a:solidFill>
                <a:latin typeface="Tenorite" panose="00000500000000000000" pitchFamily="2" charset="0"/>
              </a:rPr>
              <a:t>(</a:t>
            </a:r>
            <a:r>
              <a:rPr lang="en-US" sz="1400" i="1" dirty="0" err="1">
                <a:solidFill>
                  <a:schemeClr val="accent2">
                    <a:lumMod val="75000"/>
                  </a:schemeClr>
                </a:solidFill>
                <a:latin typeface="Tenorite" panose="00000500000000000000" pitchFamily="2" charset="0"/>
              </a:rPr>
              <a:t>arg</a:t>
            </a:r>
            <a:r>
              <a:rPr lang="en-US" sz="1400" i="1" dirty="0">
                <a:solidFill>
                  <a:schemeClr val="accent2">
                    <a:lumMod val="75000"/>
                  </a:schemeClr>
                </a:solidFill>
                <a:latin typeface="Tenorite" panose="00000500000000000000" pitchFamily="2" charset="0"/>
              </a:rPr>
              <a:t>):
      # statements
      yield something</a:t>
            </a:r>
          </a:p>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Here, the </a:t>
            </a:r>
            <a:r>
              <a:rPr lang="en-US" sz="1400" dirty="0">
                <a:solidFill>
                  <a:srgbClr val="273239"/>
                </a:solidFill>
                <a:latin typeface="Tenorite" panose="00000500000000000000" pitchFamily="2" charset="0"/>
              </a:rPr>
              <a:t>yield</a:t>
            </a:r>
            <a:r>
              <a:rPr lang="en-US" sz="1400" dirty="0">
                <a:solidFill>
                  <a:srgbClr val="273239"/>
                </a:solidFill>
                <a:latin typeface="Tenorite" panose="00000500000000000000" pitchFamily="2" charset="0"/>
                <a:ea typeface="+mn-lt"/>
                <a:cs typeface="+mn-lt"/>
              </a:rPr>
              <a:t> keyword is used to produce a value from the generator.</a:t>
            </a:r>
            <a:endParaRPr lang="en-US" sz="1400" dirty="0">
              <a:latin typeface="Tenorite" panose="00000500000000000000" pitchFamily="2" charset="0"/>
            </a:endParaRPr>
          </a:p>
          <a:p>
            <a:pPr marL="285750" indent="-285750">
              <a:buFont typeface="Arial" panose="020B0604020202020204" pitchFamily="34" charset="0"/>
              <a:buChar char="•"/>
            </a:pPr>
            <a:r>
              <a:rPr lang="en-US" sz="1400" dirty="0">
                <a:solidFill>
                  <a:srgbClr val="273239"/>
                </a:solidFill>
                <a:latin typeface="Tenorite" panose="00000500000000000000" pitchFamily="2" charset="0"/>
                <a:ea typeface="+mn-lt"/>
                <a:cs typeface="+mn-lt"/>
              </a:rPr>
              <a:t>When the generator function is called, it does not execute the function body immediately. Instead, it returns a generator object that can be iterated over to produce the values.</a:t>
            </a:r>
            <a:endParaRPr lang="en-US" sz="1400" dirty="0">
              <a:latin typeface="Tenorite" panose="00000500000000000000" pitchFamily="2" charset="0"/>
            </a:endParaRPr>
          </a:p>
          <a:p>
            <a:endParaRPr lang="en-US" sz="1400" dirty="0">
              <a:solidFill>
                <a:srgbClr val="273239"/>
              </a:solidFill>
              <a:latin typeface="Tenorite" panose="00000500000000000000" pitchFamily="2" charset="0"/>
            </a:endParaRPr>
          </a:p>
        </p:txBody>
      </p:sp>
      <p:sp>
        <p:nvSpPr>
          <p:cNvPr id="6" name="Content Placeholder 2">
            <a:extLst>
              <a:ext uri="{FF2B5EF4-FFF2-40B4-BE49-F238E27FC236}">
                <a16:creationId xmlns:a16="http://schemas.microsoft.com/office/drawing/2014/main" id="{FD76E5B9-7859-6101-50C4-647595649EEE}"/>
              </a:ext>
            </a:extLst>
          </p:cNvPr>
          <p:cNvSpPr txBox="1">
            <a:spLocks/>
          </p:cNvSpPr>
          <p:nvPr/>
        </p:nvSpPr>
        <p:spPr>
          <a:xfrm>
            <a:off x="6090838" y="0"/>
            <a:ext cx="5824218" cy="6858000"/>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rgbClr val="25265E"/>
                </a:solidFill>
                <a:latin typeface="Tenorite" panose="00000500000000000000" pitchFamily="2" charset="0"/>
              </a:rPr>
              <a:t>Example: Python Generator</a:t>
            </a:r>
            <a:endParaRPr lang="en-US" sz="1200" dirty="0">
              <a:latin typeface="Tenorite" panose="00000500000000000000" pitchFamily="2" charset="0"/>
            </a:endParaRPr>
          </a:p>
          <a:p>
            <a:r>
              <a:rPr lang="en-US" sz="1200" dirty="0">
                <a:solidFill>
                  <a:srgbClr val="273239"/>
                </a:solidFill>
                <a:latin typeface="Tenorite" panose="00000500000000000000" pitchFamily="2" charset="0"/>
                <a:ea typeface="+mn-lt"/>
                <a:cs typeface="+mn-lt"/>
              </a:rPr>
              <a:t>Here's an example of a generator function that produces a sequence of numbers,</a:t>
            </a:r>
            <a:endParaRPr lang="en-US" sz="1200" dirty="0">
              <a:solidFill>
                <a:schemeClr val="tx1"/>
              </a:solidFill>
              <a:latin typeface="Tenorite" panose="00000500000000000000" pitchFamily="2" charset="0"/>
              <a:ea typeface="+mn-lt"/>
              <a:cs typeface="+mn-lt"/>
            </a:endParaRPr>
          </a:p>
          <a:p>
            <a:r>
              <a:rPr lang="en-US" sz="1200" i="1" dirty="0">
                <a:solidFill>
                  <a:schemeClr val="accent2">
                    <a:lumMod val="75000"/>
                  </a:schemeClr>
                </a:solidFill>
                <a:latin typeface="Tenorite" panose="00000500000000000000" pitchFamily="2" charset="0"/>
              </a:rPr>
              <a:t>&gt;&gt; def </a:t>
            </a:r>
            <a:r>
              <a:rPr lang="en-US" sz="1200" i="1" dirty="0" err="1">
                <a:solidFill>
                  <a:schemeClr val="accent2">
                    <a:lumMod val="75000"/>
                  </a:schemeClr>
                </a:solidFill>
                <a:latin typeface="Tenorite" panose="00000500000000000000" pitchFamily="2" charset="0"/>
              </a:rPr>
              <a:t>my_generator</a:t>
            </a:r>
            <a:r>
              <a:rPr lang="en-US" sz="1200" i="1" dirty="0">
                <a:solidFill>
                  <a:schemeClr val="accent2">
                    <a:lumMod val="75000"/>
                  </a:schemeClr>
                </a:solidFill>
                <a:latin typeface="Tenorite" panose="00000500000000000000" pitchFamily="2" charset="0"/>
              </a:rPr>
              <a:t>(n):
         # initialize counter
          value = 0
          # loop until counter </a:t>
            </a:r>
            <a:r>
              <a:rPr lang="en-US" sz="1200" i="1" dirty="0">
                <a:solidFill>
                  <a:schemeClr val="accent2">
                    <a:lumMod val="75000"/>
                  </a:schemeClr>
                </a:solidFill>
                <a:latin typeface="Tenorite" panose="00000500000000000000" pitchFamily="2" charset="0"/>
                <a:ea typeface="+mn-lt"/>
                <a:cs typeface="+mn-lt"/>
              </a:rPr>
              <a:t>is less than n
          while value &lt; n:
          # produce the current value of the counter
                yield value
          # increment the counter
               value += 1
# iterate over the generator object produced by </a:t>
            </a:r>
            <a:r>
              <a:rPr lang="en-US" sz="1200" i="1" dirty="0" err="1">
                <a:solidFill>
                  <a:schemeClr val="accent2">
                    <a:lumMod val="75000"/>
                  </a:schemeClr>
                </a:solidFill>
                <a:latin typeface="Tenorite" panose="00000500000000000000" pitchFamily="2" charset="0"/>
                <a:ea typeface="+mn-lt"/>
                <a:cs typeface="+mn-lt"/>
              </a:rPr>
              <a:t>my_generator</a:t>
            </a:r>
            <a:r>
              <a:rPr lang="en-US" sz="1200" i="1" dirty="0">
                <a:solidFill>
                  <a:schemeClr val="accent2">
                    <a:lumMod val="75000"/>
                  </a:schemeClr>
                </a:solidFill>
                <a:latin typeface="Tenorite" panose="00000500000000000000" pitchFamily="2" charset="0"/>
                <a:ea typeface="+mn-lt"/>
                <a:cs typeface="+mn-lt"/>
              </a:rPr>
              <a:t>
&gt;&gt; for value in </a:t>
            </a:r>
            <a:r>
              <a:rPr lang="en-US" sz="1200" i="1" dirty="0" err="1">
                <a:solidFill>
                  <a:schemeClr val="accent2">
                    <a:lumMod val="75000"/>
                  </a:schemeClr>
                </a:solidFill>
                <a:latin typeface="Tenorite" panose="00000500000000000000" pitchFamily="2" charset="0"/>
                <a:ea typeface="+mn-lt"/>
                <a:cs typeface="+mn-lt"/>
              </a:rPr>
              <a:t>my_generator</a:t>
            </a:r>
            <a:r>
              <a:rPr lang="en-US" sz="1200" i="1" dirty="0">
                <a:solidFill>
                  <a:schemeClr val="accent2">
                    <a:lumMod val="75000"/>
                  </a:schemeClr>
                </a:solidFill>
                <a:latin typeface="Tenorite" panose="00000500000000000000" pitchFamily="2" charset="0"/>
                <a:ea typeface="+mn-lt"/>
                <a:cs typeface="+mn-lt"/>
              </a:rPr>
              <a:t>(3):
        print(value)</a:t>
            </a:r>
            <a:endParaRPr lang="en-US" sz="1200" i="1" dirty="0">
              <a:solidFill>
                <a:schemeClr val="accent2">
                  <a:lumMod val="75000"/>
                </a:schemeClr>
              </a:solidFill>
              <a:latin typeface="Tenorite" panose="00000500000000000000" pitchFamily="2" charset="0"/>
            </a:endParaRPr>
          </a:p>
          <a:p>
            <a:r>
              <a:rPr lang="en-US" sz="1200" i="1" dirty="0">
                <a:solidFill>
                  <a:schemeClr val="accent2">
                    <a:lumMod val="75000"/>
                  </a:schemeClr>
                </a:solidFill>
                <a:latin typeface="Tenorite" panose="00000500000000000000" pitchFamily="2" charset="0"/>
              </a:rPr>
              <a:t>Output:</a:t>
            </a:r>
          </a:p>
          <a:p>
            <a:r>
              <a:rPr lang="en-US" sz="1200" i="1" dirty="0">
                <a:solidFill>
                  <a:schemeClr val="accent2">
                    <a:lumMod val="75000"/>
                  </a:schemeClr>
                </a:solidFill>
                <a:latin typeface="Tenorite" panose="00000500000000000000" pitchFamily="2" charset="0"/>
              </a:rPr>
              <a:t>0</a:t>
            </a:r>
          </a:p>
          <a:p>
            <a:r>
              <a:rPr lang="en-US" sz="1200" i="1" dirty="0">
                <a:solidFill>
                  <a:schemeClr val="accent2">
                    <a:lumMod val="75000"/>
                  </a:schemeClr>
                </a:solidFill>
                <a:latin typeface="Tenorite" panose="00000500000000000000" pitchFamily="2" charset="0"/>
              </a:rPr>
              <a:t>1</a:t>
            </a:r>
          </a:p>
          <a:p>
            <a:r>
              <a:rPr lang="en-US" sz="1200" i="1" dirty="0">
                <a:solidFill>
                  <a:schemeClr val="accent2">
                    <a:lumMod val="75000"/>
                  </a:schemeClr>
                </a:solidFill>
                <a:latin typeface="Tenorite" panose="00000500000000000000" pitchFamily="2" charset="0"/>
              </a:rPr>
              <a:t>2</a:t>
            </a:r>
          </a:p>
        </p:txBody>
      </p:sp>
    </p:spTree>
    <p:extLst>
      <p:ext uri="{BB962C8B-B14F-4D97-AF65-F5344CB8AC3E}">
        <p14:creationId xmlns:p14="http://schemas.microsoft.com/office/powerpoint/2010/main" val="21313130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9DE3-501E-C235-46D7-FDA69FA11DAA}"/>
              </a:ext>
            </a:extLst>
          </p:cNvPr>
          <p:cNvSpPr>
            <a:spLocks noGrp="1"/>
          </p:cNvSpPr>
          <p:nvPr>
            <p:ph type="title"/>
          </p:nvPr>
        </p:nvSpPr>
        <p:spPr>
          <a:xfrm>
            <a:off x="568164" y="400049"/>
            <a:ext cx="11104724" cy="742951"/>
          </a:xfrm>
        </p:spPr>
        <p:txBody>
          <a:bodyPr/>
          <a:lstStyle/>
          <a:p>
            <a:r>
              <a:rPr lang="en-IN" dirty="0"/>
              <a:t>Lambda Functions</a:t>
            </a:r>
          </a:p>
        </p:txBody>
      </p:sp>
      <p:sp>
        <p:nvSpPr>
          <p:cNvPr id="3" name="Content Placeholder 2">
            <a:extLst>
              <a:ext uri="{FF2B5EF4-FFF2-40B4-BE49-F238E27FC236}">
                <a16:creationId xmlns:a16="http://schemas.microsoft.com/office/drawing/2014/main" id="{FB12162A-F635-7E40-1D5E-986CA8D88459}"/>
              </a:ext>
            </a:extLst>
          </p:cNvPr>
          <p:cNvSpPr>
            <a:spLocks noGrp="1"/>
          </p:cNvSpPr>
          <p:nvPr>
            <p:ph sz="half" idx="12"/>
          </p:nvPr>
        </p:nvSpPr>
        <p:spPr>
          <a:xfrm>
            <a:off x="568164" y="1280160"/>
            <a:ext cx="5398686" cy="4949190"/>
          </a:xfrm>
        </p:spPr>
        <p:txBody>
          <a:bodyPr>
            <a:normAutofit/>
          </a:bodyPr>
          <a:lstStyle/>
          <a:p>
            <a:pPr marL="285750" indent="-285750">
              <a:buFont typeface="Arial" panose="020B0604020202020204" pitchFamily="34" charset="0"/>
              <a:buChar char="•"/>
            </a:pPr>
            <a:r>
              <a:rPr lang="en-US" sz="1400" dirty="0">
                <a:latin typeface="Tenorite" panose="00000500000000000000" pitchFamily="2" charset="0"/>
              </a:rPr>
              <a:t>Lambda is an anonymous, </a:t>
            </a:r>
            <a:r>
              <a:rPr lang="en-US" sz="1400" dirty="0" err="1">
                <a:latin typeface="Tenorite" panose="00000500000000000000" pitchFamily="2" charset="0"/>
              </a:rPr>
              <a:t>inlined</a:t>
            </a:r>
            <a:r>
              <a:rPr lang="en-US" sz="1400" dirty="0">
                <a:latin typeface="Tenorite" panose="00000500000000000000" pitchFamily="2" charset="0"/>
              </a:rPr>
              <a:t> function </a:t>
            </a:r>
          </a:p>
          <a:p>
            <a:pPr marL="285750" indent="-285750">
              <a:buFont typeface="Arial" panose="020B0604020202020204" pitchFamily="34" charset="0"/>
              <a:buChar char="•"/>
            </a:pPr>
            <a:r>
              <a:rPr lang="en-US" sz="1400" dirty="0">
                <a:latin typeface="Tenorite" panose="00000500000000000000" pitchFamily="2" charset="0"/>
              </a:rPr>
              <a:t>The parameters of the lambda are defined to the left of the colon. </a:t>
            </a:r>
          </a:p>
          <a:p>
            <a:pPr marL="285750" indent="-285750">
              <a:buFont typeface="Arial" panose="020B0604020202020204" pitchFamily="34" charset="0"/>
              <a:buChar char="•"/>
            </a:pPr>
            <a:r>
              <a:rPr lang="en-US" sz="1400" dirty="0">
                <a:latin typeface="Tenorite" panose="00000500000000000000" pitchFamily="2" charset="0"/>
              </a:rPr>
              <a:t>The function body is defined to the right of the colon. The result of running the function body is (implicitly) returned.</a:t>
            </a:r>
          </a:p>
          <a:p>
            <a:pPr marL="285750" indent="-285750">
              <a:buFont typeface="Arial" panose="020B0604020202020204" pitchFamily="34" charset="0"/>
              <a:buChar char="•"/>
            </a:pPr>
            <a:r>
              <a:rPr lang="en-US" sz="1400" dirty="0">
                <a:latin typeface="Tenorite" panose="00000500000000000000" pitchFamily="2" charset="0"/>
              </a:rPr>
              <a:t>We use the lambda keyword instead of def to create a lambda function. Here's the syntax to declare the lambda function:</a:t>
            </a:r>
          </a:p>
          <a:p>
            <a:pPr marL="285750" indent="-285750">
              <a:buFont typeface="Arial" panose="020B0604020202020204" pitchFamily="34" charset="0"/>
              <a:buChar char="•"/>
            </a:pPr>
            <a:r>
              <a:rPr lang="en-US" sz="1400" i="1" dirty="0">
                <a:solidFill>
                  <a:srgbClr val="7030A0">
                    <a:alpha val="60000"/>
                  </a:srgbClr>
                </a:solidFill>
                <a:latin typeface="Tenorite" panose="00000500000000000000" pitchFamily="2" charset="0"/>
              </a:rPr>
              <a:t>lambda argument(s) : expression </a:t>
            </a:r>
          </a:p>
          <a:p>
            <a:pPr marL="285750" indent="-285750">
              <a:buFont typeface="Arial" panose="020B0604020202020204" pitchFamily="34" charset="0"/>
              <a:buChar char="•"/>
            </a:pPr>
            <a:r>
              <a:rPr lang="en-US" sz="1400" dirty="0">
                <a:latin typeface="Tenorite" panose="00000500000000000000" pitchFamily="2" charset="0"/>
              </a:rPr>
              <a:t>Here,</a:t>
            </a:r>
          </a:p>
          <a:p>
            <a:pPr marL="285750" indent="-285750">
              <a:buFont typeface="Arial" panose="020B0604020202020204" pitchFamily="34" charset="0"/>
              <a:buChar char="•"/>
            </a:pPr>
            <a:r>
              <a:rPr lang="en-US" sz="1400" dirty="0">
                <a:latin typeface="Tenorite" panose="00000500000000000000" pitchFamily="2" charset="0"/>
              </a:rPr>
              <a:t>argument(s) - any value passed to the lambda function</a:t>
            </a:r>
          </a:p>
          <a:p>
            <a:pPr marL="285750" indent="-285750">
              <a:buFont typeface="Arial" panose="020B0604020202020204" pitchFamily="34" charset="0"/>
              <a:buChar char="•"/>
            </a:pPr>
            <a:r>
              <a:rPr lang="en-US" sz="1400" dirty="0">
                <a:latin typeface="Tenorite" panose="00000500000000000000" pitchFamily="2" charset="0"/>
              </a:rPr>
              <a:t>expression - expression is executed and returned</a:t>
            </a:r>
          </a:p>
          <a:p>
            <a:endParaRPr lang="en-IN" sz="1200" i="1" dirty="0">
              <a:solidFill>
                <a:schemeClr val="accent2">
                  <a:lumMod val="75000"/>
                </a:schemeClr>
              </a:solidFill>
              <a:latin typeface="Tenorite" panose="00000500000000000000" pitchFamily="2" charset="0"/>
              <a:ea typeface="+mn-lt"/>
              <a:cs typeface="+mn-lt"/>
            </a:endParaRPr>
          </a:p>
        </p:txBody>
      </p:sp>
      <p:sp>
        <p:nvSpPr>
          <p:cNvPr id="4" name="Content Placeholder 3">
            <a:extLst>
              <a:ext uri="{FF2B5EF4-FFF2-40B4-BE49-F238E27FC236}">
                <a16:creationId xmlns:a16="http://schemas.microsoft.com/office/drawing/2014/main" id="{2BB44990-6752-EDAA-F96D-F61BDCB74D3E}"/>
              </a:ext>
            </a:extLst>
          </p:cNvPr>
          <p:cNvSpPr>
            <a:spLocks noGrp="1"/>
          </p:cNvSpPr>
          <p:nvPr>
            <p:ph sz="half" idx="13"/>
          </p:nvPr>
        </p:nvSpPr>
        <p:spPr>
          <a:xfrm>
            <a:off x="6274202" y="2368296"/>
            <a:ext cx="5398686" cy="2379414"/>
          </a:xfrm>
        </p:spPr>
        <p:txBody>
          <a:bodyPr>
            <a:normAutofit fontScale="85000" lnSpcReduction="20000"/>
          </a:bodyPr>
          <a:lstStyle/>
          <a:p>
            <a:pPr marL="285750" indent="-285750">
              <a:buFont typeface="Arial" panose="020B0604020202020204" pitchFamily="34" charset="0"/>
              <a:buChar char="•"/>
            </a:pPr>
            <a:endParaRPr lang="en-US" sz="2000" dirty="0">
              <a:latin typeface="Tenorite" panose="00000500000000000000" pitchFamily="2" charset="0"/>
            </a:endParaRPr>
          </a:p>
          <a:p>
            <a:pPr marL="285750" indent="-285750">
              <a:buFont typeface="Arial" panose="020B0604020202020204" pitchFamily="34" charset="0"/>
              <a:buChar char="•"/>
            </a:pPr>
            <a:r>
              <a:rPr lang="en-US" sz="2000" dirty="0">
                <a:latin typeface="Tenorite" panose="00000500000000000000" pitchFamily="2" charset="0"/>
              </a:rPr>
              <a:t>Syntax:</a:t>
            </a:r>
          </a:p>
          <a:p>
            <a:r>
              <a:rPr lang="en-US" sz="1800" i="1" dirty="0">
                <a:solidFill>
                  <a:schemeClr val="accent2">
                    <a:lumMod val="75000"/>
                  </a:schemeClr>
                </a:solidFill>
                <a:latin typeface="Tenorite" panose="00000500000000000000" pitchFamily="2" charset="0"/>
                <a:ea typeface="+mn-lt"/>
                <a:cs typeface="+mn-lt"/>
              </a:rPr>
              <a:t>&gt;&gt; s = lambda x: x*x</a:t>
            </a:r>
          </a:p>
          <a:p>
            <a:r>
              <a:rPr lang="en-US" sz="1800" i="1" dirty="0">
                <a:solidFill>
                  <a:schemeClr val="accent2">
                    <a:lumMod val="75000"/>
                  </a:schemeClr>
                </a:solidFill>
                <a:latin typeface="Tenorite" panose="00000500000000000000" pitchFamily="2" charset="0"/>
                <a:ea typeface="+mn-lt"/>
                <a:cs typeface="+mn-lt"/>
              </a:rPr>
              <a:t>&gt;&gt; s(8)</a:t>
            </a:r>
          </a:p>
          <a:p>
            <a:r>
              <a:rPr lang="en-US" sz="1800" i="1" dirty="0">
                <a:solidFill>
                  <a:schemeClr val="accent2">
                    <a:lumMod val="75000"/>
                  </a:schemeClr>
                </a:solidFill>
                <a:latin typeface="Tenorite" panose="00000500000000000000" pitchFamily="2" charset="0"/>
                <a:ea typeface="+mn-lt"/>
                <a:cs typeface="+mn-lt"/>
              </a:rPr>
              <a:t>Output:</a:t>
            </a:r>
          </a:p>
          <a:p>
            <a:r>
              <a:rPr lang="en-US" sz="1800" i="1" dirty="0">
                <a:solidFill>
                  <a:schemeClr val="accent2">
                    <a:lumMod val="75000"/>
                  </a:schemeClr>
                </a:solidFill>
                <a:latin typeface="Tenorite" panose="00000500000000000000" pitchFamily="2" charset="0"/>
                <a:ea typeface="+mn-lt"/>
                <a:cs typeface="+mn-lt"/>
              </a:rPr>
              <a:t>64</a:t>
            </a:r>
          </a:p>
          <a:p>
            <a:endParaRPr lang="en-IN" dirty="0"/>
          </a:p>
        </p:txBody>
      </p:sp>
    </p:spTree>
    <p:extLst>
      <p:ext uri="{BB962C8B-B14F-4D97-AF65-F5344CB8AC3E}">
        <p14:creationId xmlns:p14="http://schemas.microsoft.com/office/powerpoint/2010/main" val="6557148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a:t>Classes</a:t>
            </a:r>
            <a:endParaRPr lang="en-US" dirty="0"/>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132735" y="878873"/>
            <a:ext cx="5824218" cy="5884866"/>
          </a:xfrm>
        </p:spPr>
        <p:txBody>
          <a:bodyPr vert="horz" lIns="0" tIns="45720" rIns="91440" bIns="45720" rtlCol="0" anchor="t">
            <a:noAutofit/>
          </a:bodyPr>
          <a:lstStyle/>
          <a:p>
            <a:pPr marL="285750" indent="-285750">
              <a:buFont typeface="Arial" panose="020B0604020202020204" pitchFamily="34" charset="0"/>
              <a:buChar char="•"/>
            </a:pPr>
            <a:r>
              <a:rPr lang="en-US" sz="1400" dirty="0">
                <a:solidFill>
                  <a:srgbClr val="273239"/>
                </a:solidFill>
                <a:latin typeface="Tenorite"/>
                <a:ea typeface="+mn-lt"/>
                <a:cs typeface="+mn-lt"/>
              </a:rPr>
              <a:t>The class is a blueprint that defines nature of the future object.</a:t>
            </a:r>
          </a:p>
          <a:p>
            <a:pPr marL="285750" indent="-285750">
              <a:buFont typeface="Arial" panose="020B0604020202020204" pitchFamily="34" charset="0"/>
              <a:buChar char="•"/>
            </a:pPr>
            <a:r>
              <a:rPr lang="en-US" sz="1400" dirty="0">
                <a:solidFill>
                  <a:srgbClr val="273239"/>
                </a:solidFill>
                <a:latin typeface="Tenorite"/>
                <a:ea typeface="+mn-lt"/>
                <a:cs typeface="+mn-lt"/>
              </a:rPr>
              <a:t>By convention we give classes a name that starts with capital letter. </a:t>
            </a:r>
            <a:endParaRPr lang="en-US" sz="1400" dirty="0">
              <a:solidFill>
                <a:srgbClr val="273239"/>
              </a:solidFill>
              <a:latin typeface="Tenorite"/>
            </a:endParaRPr>
          </a:p>
          <a:p>
            <a:r>
              <a:rPr lang="en-US" sz="1400" i="1" dirty="0">
                <a:solidFill>
                  <a:schemeClr val="tx1"/>
                </a:solidFill>
                <a:latin typeface="Tenorite"/>
                <a:ea typeface="+mn-lt"/>
                <a:cs typeface="+mn-lt"/>
              </a:rPr>
              <a:t>#create an object type called sample</a:t>
            </a:r>
            <a:endParaRPr lang="en-US" sz="1400" i="1" dirty="0">
              <a:solidFill>
                <a:schemeClr val="tx1"/>
              </a:solidFill>
              <a:latin typeface="Tenorite"/>
            </a:endParaRPr>
          </a:p>
          <a:p>
            <a:r>
              <a:rPr lang="en-US" sz="1400" i="1" dirty="0">
                <a:solidFill>
                  <a:srgbClr val="7030A0"/>
                </a:solidFill>
                <a:latin typeface="Tenorite"/>
                <a:ea typeface="+mn-lt"/>
                <a:cs typeface="+mn-lt"/>
              </a:rPr>
              <a:t>&gt;&gt; class Sample:</a:t>
            </a:r>
            <a:endParaRPr lang="en-US" sz="1400" i="1" dirty="0">
              <a:solidFill>
                <a:srgbClr val="7030A0"/>
              </a:solidFill>
              <a:latin typeface="Tenorite"/>
            </a:endParaRPr>
          </a:p>
          <a:p>
            <a:r>
              <a:rPr lang="en-US" sz="1400" i="1" dirty="0">
                <a:solidFill>
                  <a:srgbClr val="7030A0"/>
                </a:solidFill>
                <a:latin typeface="Tenorite"/>
                <a:ea typeface="+mn-lt"/>
                <a:cs typeface="+mn-lt"/>
              </a:rPr>
              <a:t>        pass</a:t>
            </a:r>
            <a:endParaRPr lang="en-US" sz="1400" i="1" dirty="0">
              <a:solidFill>
                <a:srgbClr val="7030A0"/>
              </a:solidFill>
              <a:latin typeface="Tenorite"/>
            </a:endParaRPr>
          </a:p>
          <a:p>
            <a:r>
              <a:rPr lang="en-US" sz="1400" i="1" dirty="0">
                <a:solidFill>
                  <a:srgbClr val="7030A0"/>
                </a:solidFill>
                <a:latin typeface="Tenorite"/>
                <a:ea typeface="+mn-lt"/>
                <a:cs typeface="+mn-lt"/>
              </a:rPr>
              <a:t>#instance of sample</a:t>
            </a:r>
            <a:endParaRPr lang="en-US" sz="1400" i="1" dirty="0">
              <a:solidFill>
                <a:srgbClr val="7030A0"/>
              </a:solidFill>
              <a:latin typeface="Tenorite"/>
            </a:endParaRPr>
          </a:p>
          <a:p>
            <a:r>
              <a:rPr lang="en-US" sz="1400" i="1" dirty="0">
                <a:solidFill>
                  <a:srgbClr val="7030A0"/>
                </a:solidFill>
                <a:latin typeface="Tenorite"/>
                <a:ea typeface="+mn-lt"/>
                <a:cs typeface="+mn-lt"/>
              </a:rPr>
              <a:t>&gt;&gt; x= Sample()</a:t>
            </a:r>
            <a:endParaRPr lang="en-US" sz="1400" i="1" dirty="0">
              <a:solidFill>
                <a:srgbClr val="7030A0"/>
              </a:solidFill>
              <a:latin typeface="Tenorite"/>
            </a:endParaRPr>
          </a:p>
          <a:p>
            <a:r>
              <a:rPr lang="en-US" sz="1400" i="1" dirty="0">
                <a:solidFill>
                  <a:srgbClr val="7030A0"/>
                </a:solidFill>
                <a:latin typeface="Tenorite"/>
                <a:ea typeface="+mn-lt"/>
                <a:cs typeface="+mn-lt"/>
              </a:rPr>
              <a:t>    print(type(x))</a:t>
            </a:r>
            <a:endParaRPr lang="en-US" sz="1400" i="1" dirty="0">
              <a:solidFill>
                <a:srgbClr val="7030A0"/>
              </a:solidFill>
              <a:latin typeface="Tenorite"/>
            </a:endParaRPr>
          </a:p>
          <a:p>
            <a:r>
              <a:rPr lang="en-US" sz="1400" dirty="0">
                <a:solidFill>
                  <a:srgbClr val="273239"/>
                </a:solidFill>
                <a:latin typeface="Tenorite"/>
                <a:ea typeface="+mn-lt"/>
                <a:cs typeface="+mn-lt"/>
              </a:rPr>
              <a:t>x is a reference to our new instance of a sample class.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Inside class we can define attributes and methods.</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An attribute is a characteristic of an object.</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A method is an operation we can perform with the object.</a:t>
            </a:r>
            <a:endParaRPr lang="en-US" sz="1400" dirty="0">
              <a:solidFill>
                <a:srgbClr val="000000">
                  <a:alpha val="60000"/>
                </a:srgbClr>
              </a:solidFill>
              <a:latin typeface="Tenorite"/>
            </a:endParaRPr>
          </a:p>
        </p:txBody>
      </p:sp>
      <p:sp>
        <p:nvSpPr>
          <p:cNvPr id="6" name="Content Placeholder 2">
            <a:extLst>
              <a:ext uri="{FF2B5EF4-FFF2-40B4-BE49-F238E27FC236}">
                <a16:creationId xmlns:a16="http://schemas.microsoft.com/office/drawing/2014/main" id="{FD76E5B9-7859-6101-50C4-647595649EEE}"/>
              </a:ext>
            </a:extLst>
          </p:cNvPr>
          <p:cNvSpPr txBox="1">
            <a:spLocks/>
          </p:cNvSpPr>
          <p:nvPr/>
        </p:nvSpPr>
        <p:spPr>
          <a:xfrm>
            <a:off x="6094148" y="170312"/>
            <a:ext cx="5824218" cy="6508320"/>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25265E"/>
                </a:solidFill>
                <a:latin typeface="Tenorite"/>
              </a:rPr>
              <a:t>Example: </a:t>
            </a:r>
            <a:endParaRPr lang="en-US" sz="1400" dirty="0">
              <a:solidFill>
                <a:srgbClr val="000000">
                  <a:alpha val="60000"/>
                </a:srgbClr>
              </a:solidFill>
              <a:latin typeface="Tenorite"/>
            </a:endParaRPr>
          </a:p>
          <a:p>
            <a:r>
              <a:rPr lang="en-US" sz="1400" i="1" dirty="0">
                <a:solidFill>
                  <a:srgbClr val="7030A0"/>
                </a:solidFill>
                <a:latin typeface="Tenorite"/>
                <a:ea typeface="+mn-lt"/>
                <a:cs typeface="+mn-lt"/>
              </a:rPr>
              <a:t>class Dog:</a:t>
            </a:r>
          </a:p>
          <a:p>
            <a:r>
              <a:rPr lang="en-US" sz="1400" i="1" dirty="0">
                <a:solidFill>
                  <a:srgbClr val="7030A0"/>
                </a:solidFill>
                <a:latin typeface="Tenorite"/>
                <a:ea typeface="+mn-lt"/>
                <a:cs typeface="+mn-lt"/>
              </a:rPr>
              <a:t>    def __init__(self, breed):</a:t>
            </a:r>
          </a:p>
          <a:p>
            <a:r>
              <a:rPr lang="en-US" sz="1400" i="1" dirty="0">
                <a:solidFill>
                  <a:srgbClr val="7030A0"/>
                </a:solidFill>
                <a:latin typeface="Tenorite"/>
                <a:ea typeface="+mn-lt"/>
                <a:cs typeface="+mn-lt"/>
              </a:rPr>
              <a:t>        </a:t>
            </a:r>
            <a:r>
              <a:rPr lang="en-US" sz="1400" i="1" dirty="0" err="1">
                <a:solidFill>
                  <a:srgbClr val="7030A0"/>
                </a:solidFill>
                <a:latin typeface="Tenorite"/>
                <a:ea typeface="+mn-lt"/>
                <a:cs typeface="+mn-lt"/>
              </a:rPr>
              <a:t>self.breed</a:t>
            </a:r>
            <a:r>
              <a:rPr lang="en-US" sz="1400" i="1" dirty="0">
                <a:solidFill>
                  <a:srgbClr val="7030A0"/>
                </a:solidFill>
                <a:latin typeface="Tenorite"/>
                <a:ea typeface="+mn-lt"/>
                <a:cs typeface="+mn-lt"/>
              </a:rPr>
              <a:t> = breed</a:t>
            </a:r>
          </a:p>
          <a:p>
            <a:r>
              <a:rPr lang="en-US" sz="1400" i="1" dirty="0">
                <a:solidFill>
                  <a:srgbClr val="7030A0"/>
                </a:solidFill>
                <a:latin typeface="Tenorite"/>
                <a:ea typeface="+mn-lt"/>
                <a:cs typeface="+mn-lt"/>
              </a:rPr>
              <a:t>Sam = Dog(breed = 'Lab')</a:t>
            </a:r>
          </a:p>
          <a:p>
            <a:r>
              <a:rPr lang="en-US" sz="1400" i="1" dirty="0">
                <a:solidFill>
                  <a:srgbClr val="7030A0"/>
                </a:solidFill>
                <a:latin typeface="Tenorite"/>
                <a:ea typeface="+mn-lt"/>
                <a:cs typeface="+mn-lt"/>
              </a:rPr>
              <a:t>frank = Dog(breed = 'Huskie')</a:t>
            </a:r>
          </a:p>
          <a:p>
            <a:pPr marL="285750" indent="-285750">
              <a:buFont typeface="Arial" panose="020B0604020202020204" pitchFamily="34" charset="0"/>
              <a:buChar char="•"/>
            </a:pPr>
            <a:r>
              <a:rPr lang="en-US" sz="1400" dirty="0">
                <a:solidFill>
                  <a:srgbClr val="273239"/>
                </a:solidFill>
                <a:latin typeface="Tenorite"/>
                <a:ea typeface="+mn-lt"/>
                <a:cs typeface="+mn-lt"/>
              </a:rPr>
              <a:t>Here __init__() is automatically called after object is created.</a:t>
            </a:r>
            <a:endParaRPr lang="en-US" sz="1400" dirty="0">
              <a:solidFill>
                <a:srgbClr val="000000">
                  <a:alpha val="60000"/>
                </a:srgbClr>
              </a:solidFill>
              <a:latin typeface="Tenorite"/>
            </a:endParaRPr>
          </a:p>
          <a:p>
            <a:r>
              <a:rPr lang="en-US" sz="1400" i="1" dirty="0">
                <a:solidFill>
                  <a:srgbClr val="7030A0"/>
                </a:solidFill>
                <a:latin typeface="Tenorite"/>
                <a:ea typeface="+mn-lt"/>
                <a:cs typeface="+mn-lt"/>
              </a:rPr>
              <a:t>def __init__(self, breed):</a:t>
            </a:r>
            <a:endParaRPr lang="en-US" sz="1400" i="1" dirty="0">
              <a:solidFill>
                <a:srgbClr val="7030A0"/>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Each attribute in a class definition brings with a reference to the instance object.</a:t>
            </a:r>
            <a:endParaRPr lang="en-US" sz="1400" dirty="0">
              <a:solidFill>
                <a:srgbClr val="000000">
                  <a:alpha val="60000"/>
                </a:srgbClr>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It is by convention named self. The breed is its argument. </a:t>
            </a:r>
            <a:endParaRPr lang="en-US" sz="1400" dirty="0">
              <a:solidFill>
                <a:srgbClr val="000000">
                  <a:alpha val="60000"/>
                </a:srgbClr>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Value is passed during the class instantiation.</a:t>
            </a:r>
            <a:endParaRPr lang="en-US" sz="1400" dirty="0">
              <a:solidFill>
                <a:srgbClr val="000000">
                  <a:alpha val="60000"/>
                </a:srgbClr>
              </a:solidFill>
              <a:latin typeface="Tenorite"/>
            </a:endParaRPr>
          </a:p>
          <a:p>
            <a:r>
              <a:rPr lang="en-US" sz="1400" i="1" dirty="0">
                <a:solidFill>
                  <a:srgbClr val="7030A0"/>
                </a:solidFill>
                <a:latin typeface="Tenorite"/>
                <a:ea typeface="+mn-lt"/>
                <a:cs typeface="+mn-lt"/>
              </a:rPr>
              <a:t>&gt;&gt; </a:t>
            </a:r>
            <a:r>
              <a:rPr lang="en-US" sz="1400" i="1" dirty="0" err="1">
                <a:solidFill>
                  <a:srgbClr val="7030A0"/>
                </a:solidFill>
                <a:latin typeface="Tenorite"/>
                <a:ea typeface="+mn-lt"/>
                <a:cs typeface="+mn-lt"/>
              </a:rPr>
              <a:t>self.breed</a:t>
            </a:r>
            <a:r>
              <a:rPr lang="en-US" sz="1400" i="1" dirty="0">
                <a:solidFill>
                  <a:srgbClr val="7030A0"/>
                </a:solidFill>
                <a:latin typeface="Tenorite"/>
                <a:ea typeface="+mn-lt"/>
                <a:cs typeface="+mn-lt"/>
              </a:rPr>
              <a:t> = breed</a:t>
            </a:r>
            <a:endParaRPr lang="en-US" sz="1400" i="1" dirty="0">
              <a:solidFill>
                <a:srgbClr val="7030A0"/>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Now we have created two instances of Dog class. </a:t>
            </a:r>
            <a:endParaRPr lang="en-US" sz="1400" dirty="0">
              <a:solidFill>
                <a:srgbClr val="000000">
                  <a:alpha val="60000"/>
                </a:srgbClr>
              </a:solidFill>
              <a:latin typeface="Tenorite"/>
            </a:endParaRPr>
          </a:p>
          <a:p>
            <a:pPr marL="285750" indent="-285750">
              <a:buFont typeface="Arial" panose="020B0604020202020204" pitchFamily="34" charset="0"/>
              <a:buChar char="•"/>
            </a:pPr>
            <a:r>
              <a:rPr lang="en-US" sz="1400" dirty="0">
                <a:solidFill>
                  <a:srgbClr val="273239"/>
                </a:solidFill>
                <a:latin typeface="Tenorite"/>
                <a:ea typeface="+mn-lt"/>
                <a:cs typeface="+mn-lt"/>
              </a:rPr>
              <a:t>With two breed types, we can access these attributes like this:</a:t>
            </a:r>
          </a:p>
          <a:p>
            <a:r>
              <a:rPr lang="en-US" sz="1400" i="1" dirty="0">
                <a:solidFill>
                  <a:srgbClr val="7030A0"/>
                </a:solidFill>
                <a:latin typeface="Tenorite"/>
              </a:rPr>
              <a:t>&gt;&gt; </a:t>
            </a:r>
            <a:r>
              <a:rPr lang="en-US" sz="1400" i="1" dirty="0" err="1">
                <a:solidFill>
                  <a:srgbClr val="7030A0"/>
                </a:solidFill>
                <a:latin typeface="Tenorite"/>
              </a:rPr>
              <a:t>Sam.breed</a:t>
            </a:r>
            <a:r>
              <a:rPr lang="en-US" sz="1400" i="1" dirty="0">
                <a:solidFill>
                  <a:srgbClr val="7030A0"/>
                </a:solidFill>
                <a:latin typeface="Tenorite"/>
              </a:rPr>
              <a:t>, </a:t>
            </a:r>
            <a:r>
              <a:rPr lang="en-US" sz="1400" i="1" dirty="0" err="1">
                <a:solidFill>
                  <a:srgbClr val="7030A0"/>
                </a:solidFill>
                <a:latin typeface="Tenorite"/>
              </a:rPr>
              <a:t>frank.breed</a:t>
            </a:r>
            <a:endParaRPr lang="en-US" sz="1400" i="1" dirty="0">
              <a:solidFill>
                <a:srgbClr val="7030A0"/>
              </a:solidFill>
              <a:latin typeface="Tenorite"/>
            </a:endParaRPr>
          </a:p>
        </p:txBody>
      </p:sp>
    </p:spTree>
    <p:extLst>
      <p:ext uri="{BB962C8B-B14F-4D97-AF65-F5344CB8AC3E}">
        <p14:creationId xmlns:p14="http://schemas.microsoft.com/office/powerpoint/2010/main" val="38337336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93BE-A77B-1D60-B2B1-239546E658FB}"/>
              </a:ext>
            </a:extLst>
          </p:cNvPr>
          <p:cNvSpPr>
            <a:spLocks noGrp="1"/>
          </p:cNvSpPr>
          <p:nvPr>
            <p:ph type="title"/>
          </p:nvPr>
        </p:nvSpPr>
        <p:spPr>
          <a:xfrm>
            <a:off x="538476" y="251607"/>
            <a:ext cx="11104724" cy="620968"/>
          </a:xfrm>
        </p:spPr>
        <p:txBody>
          <a:bodyPr>
            <a:normAutofit fontScale="90000"/>
          </a:bodyPr>
          <a:lstStyle/>
          <a:p>
            <a:r>
              <a:rPr lang="en-US" dirty="0"/>
              <a:t>Classes – __init__()</a:t>
            </a:r>
          </a:p>
        </p:txBody>
      </p:sp>
      <p:sp>
        <p:nvSpPr>
          <p:cNvPr id="3" name="Content Placeholder 2">
            <a:extLst>
              <a:ext uri="{FF2B5EF4-FFF2-40B4-BE49-F238E27FC236}">
                <a16:creationId xmlns:a16="http://schemas.microsoft.com/office/drawing/2014/main" id="{9CDDEC56-2E2F-C456-ADBB-7037DBAB2074}"/>
              </a:ext>
            </a:extLst>
          </p:cNvPr>
          <p:cNvSpPr>
            <a:spLocks noGrp="1"/>
          </p:cNvSpPr>
          <p:nvPr>
            <p:ph sz="half" idx="12"/>
          </p:nvPr>
        </p:nvSpPr>
        <p:spPr>
          <a:xfrm>
            <a:off x="291073" y="878873"/>
            <a:ext cx="5655985" cy="5884866"/>
          </a:xfrm>
        </p:spPr>
        <p:txBody>
          <a:bodyPr vert="horz" lIns="0" tIns="45720" rIns="91440" bIns="45720" rtlCol="0" anchor="t">
            <a:noAutofit/>
          </a:bodyPr>
          <a:lstStyle/>
          <a:p>
            <a:r>
              <a:rPr lang="en-US" sz="1400" dirty="0">
                <a:solidFill>
                  <a:srgbClr val="273239"/>
                </a:solidFill>
                <a:latin typeface="Tenorite"/>
                <a:ea typeface="+mn-lt"/>
                <a:cs typeface="+mn-lt"/>
              </a:rPr>
              <a:t>Classes describe data and provide methods to manipulate that data, all encompassed under a single</a:t>
            </a:r>
            <a:endParaRPr lang="en-US" sz="1400" dirty="0">
              <a:solidFill>
                <a:srgbClr val="000000">
                  <a:alpha val="60000"/>
                </a:srgbClr>
              </a:solidFill>
              <a:latin typeface="Tenorite"/>
            </a:endParaRPr>
          </a:p>
          <a:p>
            <a:r>
              <a:rPr lang="en-US" sz="1400" dirty="0">
                <a:solidFill>
                  <a:srgbClr val="273239"/>
                </a:solidFill>
                <a:latin typeface="Tenorite"/>
                <a:ea typeface="+mn-lt"/>
                <a:cs typeface="+mn-lt"/>
              </a:rPr>
              <a:t>object. Furthermore, classes allow for abstraction by separating concrete implementation details from abstract representations of data.</a:t>
            </a:r>
            <a:endParaRPr lang="en-US" sz="1400" dirty="0">
              <a:solidFill>
                <a:srgbClr val="000000">
                  <a:alpha val="60000"/>
                </a:srgbClr>
              </a:solidFill>
              <a:latin typeface="Tenorite"/>
            </a:endParaRPr>
          </a:p>
          <a:p>
            <a:endParaRPr lang="en-US" sz="1400" dirty="0">
              <a:solidFill>
                <a:srgbClr val="273239"/>
              </a:solidFill>
              <a:latin typeface="Tenorite"/>
              <a:ea typeface="+mn-lt"/>
              <a:cs typeface="+mn-lt"/>
            </a:endParaRPr>
          </a:p>
          <a:p>
            <a:r>
              <a:rPr lang="en-US" sz="1400" i="1" dirty="0">
                <a:solidFill>
                  <a:srgbClr val="7030A0"/>
                </a:solidFill>
                <a:latin typeface="Tenorite"/>
                <a:ea typeface="+mn-lt"/>
                <a:cs typeface="+mn-lt"/>
              </a:rPr>
              <a:t>class Person(object):</a:t>
            </a:r>
            <a:endParaRPr lang="en-US" sz="1400" i="1" dirty="0">
              <a:solidFill>
                <a:srgbClr val="7030A0"/>
              </a:solidFill>
              <a:latin typeface="Tenorite"/>
            </a:endParaRPr>
          </a:p>
          <a:p>
            <a:r>
              <a:rPr lang="en-US" sz="1400" i="1" dirty="0">
                <a:solidFill>
                  <a:srgbClr val="7030A0"/>
                </a:solidFill>
                <a:latin typeface="Tenorite"/>
                <a:ea typeface="+mn-lt"/>
                <a:cs typeface="+mn-lt"/>
              </a:rPr>
              <a:t>    species = "Homo Sapiens"</a:t>
            </a:r>
            <a:endParaRPr lang="en-US" sz="1400" i="1" dirty="0">
              <a:solidFill>
                <a:srgbClr val="7030A0"/>
              </a:solidFill>
              <a:latin typeface="Tenorite"/>
            </a:endParaRPr>
          </a:p>
          <a:p>
            <a:r>
              <a:rPr lang="en-US" sz="1400" i="1" dirty="0">
                <a:solidFill>
                  <a:srgbClr val="7030A0"/>
                </a:solidFill>
                <a:latin typeface="Tenorite"/>
                <a:ea typeface="+mn-lt"/>
                <a:cs typeface="+mn-lt"/>
              </a:rPr>
              <a:t>    def __init__(self, name):</a:t>
            </a:r>
            <a:endParaRPr lang="en-US" sz="1400" i="1" dirty="0">
              <a:solidFill>
                <a:srgbClr val="7030A0"/>
              </a:solidFill>
              <a:latin typeface="Tenorite"/>
            </a:endParaRPr>
          </a:p>
          <a:p>
            <a:r>
              <a:rPr lang="en-US" sz="1400" i="1" dirty="0">
                <a:solidFill>
                  <a:srgbClr val="7030A0"/>
                </a:solidFill>
                <a:latin typeface="Tenorite"/>
                <a:ea typeface="+mn-lt"/>
                <a:cs typeface="+mn-lt"/>
              </a:rPr>
              <a:t>        self.name = name</a:t>
            </a:r>
            <a:endParaRPr lang="en-US" sz="1400" i="1" dirty="0">
              <a:solidFill>
                <a:srgbClr val="7030A0"/>
              </a:solidFill>
              <a:latin typeface="Tenorite"/>
            </a:endParaRPr>
          </a:p>
          <a:p>
            <a:r>
              <a:rPr lang="en-US" sz="1400" i="1" dirty="0">
                <a:solidFill>
                  <a:srgbClr val="7030A0"/>
                </a:solidFill>
                <a:latin typeface="Tenorite"/>
                <a:ea typeface="+mn-lt"/>
                <a:cs typeface="+mn-lt"/>
              </a:rPr>
              <a:t>    def __str__(self):</a:t>
            </a:r>
            <a:endParaRPr lang="en-US" sz="1400" i="1" dirty="0">
              <a:solidFill>
                <a:srgbClr val="7030A0"/>
              </a:solidFill>
              <a:latin typeface="Tenorite"/>
            </a:endParaRPr>
          </a:p>
          <a:p>
            <a:r>
              <a:rPr lang="en-US" sz="1400" i="1" dirty="0">
                <a:solidFill>
                  <a:srgbClr val="7030A0"/>
                </a:solidFill>
                <a:latin typeface="Tenorite"/>
                <a:ea typeface="+mn-lt"/>
                <a:cs typeface="+mn-lt"/>
              </a:rPr>
              <a:t>        return self.name</a:t>
            </a:r>
            <a:endParaRPr lang="en-US" sz="1400" i="1" dirty="0">
              <a:solidFill>
                <a:srgbClr val="7030A0"/>
              </a:solidFill>
              <a:latin typeface="Tenorite"/>
            </a:endParaRPr>
          </a:p>
          <a:p>
            <a:r>
              <a:rPr lang="en-US" sz="1400" i="1" dirty="0">
                <a:solidFill>
                  <a:srgbClr val="7030A0"/>
                </a:solidFill>
                <a:latin typeface="Tenorite"/>
                <a:ea typeface="+mn-lt"/>
                <a:cs typeface="+mn-lt"/>
              </a:rPr>
              <a:t>    def rename(self, renamed):</a:t>
            </a:r>
            <a:endParaRPr lang="en-US" sz="1400" i="1" dirty="0">
              <a:solidFill>
                <a:srgbClr val="7030A0"/>
              </a:solidFill>
              <a:latin typeface="Tenorite"/>
            </a:endParaRPr>
          </a:p>
          <a:p>
            <a:r>
              <a:rPr lang="en-US" sz="1400" i="1" dirty="0">
                <a:solidFill>
                  <a:srgbClr val="7030A0"/>
                </a:solidFill>
                <a:latin typeface="Tenorite"/>
                <a:ea typeface="+mn-lt"/>
                <a:cs typeface="+mn-lt"/>
              </a:rPr>
              <a:t>        self.name = renamed</a:t>
            </a:r>
            <a:endParaRPr lang="en-US" sz="1400" i="1" dirty="0">
              <a:solidFill>
                <a:srgbClr val="7030A0"/>
              </a:solidFill>
              <a:latin typeface="Tenorite"/>
            </a:endParaRPr>
          </a:p>
          <a:p>
            <a:r>
              <a:rPr lang="en-US" sz="1400" i="1" dirty="0">
                <a:solidFill>
                  <a:srgbClr val="7030A0"/>
                </a:solidFill>
                <a:latin typeface="Tenorite"/>
                <a:ea typeface="+mn-lt"/>
                <a:cs typeface="+mn-lt"/>
              </a:rPr>
              <a:t>        print("Now my name is {}".format(self.name))</a:t>
            </a:r>
            <a:endParaRPr lang="en-US" sz="1400" i="1" dirty="0">
              <a:solidFill>
                <a:srgbClr val="7030A0"/>
              </a:solidFill>
              <a:latin typeface="Tenorite"/>
            </a:endParaRPr>
          </a:p>
        </p:txBody>
      </p:sp>
      <p:sp>
        <p:nvSpPr>
          <p:cNvPr id="6" name="Content Placeholder 2">
            <a:extLst>
              <a:ext uri="{FF2B5EF4-FFF2-40B4-BE49-F238E27FC236}">
                <a16:creationId xmlns:a16="http://schemas.microsoft.com/office/drawing/2014/main" id="{FD76E5B9-7859-6101-50C4-647595649EEE}"/>
              </a:ext>
            </a:extLst>
          </p:cNvPr>
          <p:cNvSpPr txBox="1">
            <a:spLocks/>
          </p:cNvSpPr>
          <p:nvPr/>
        </p:nvSpPr>
        <p:spPr>
          <a:xfrm>
            <a:off x="6222797" y="1041169"/>
            <a:ext cx="5834114" cy="5202035"/>
          </a:xfrm>
          <a:prstGeom prst="rect">
            <a:avLst/>
          </a:prstGeom>
        </p:spPr>
        <p:txBody>
          <a:bodyPr vert="horz" lIns="0" tIns="45720" rIns="91440" bIns="45720" rtlCol="0" anchor="t">
            <a:noAutofit/>
          </a:bodyPr>
          <a:lstStyle>
            <a:lvl1pPr marL="0" indent="0" algn="l" defTabSz="914400" rtl="0" eaLnBrk="1" latinLnBrk="0" hangingPunct="1">
              <a:lnSpc>
                <a:spcPct val="130000"/>
              </a:lnSpc>
              <a:spcBef>
                <a:spcPts val="1000"/>
              </a:spcBef>
              <a:buClr>
                <a:schemeClr val="accent3"/>
              </a:buClr>
              <a:buFont typeface="Wingdings" panose="05000000000000000000" pitchFamily="2" charset="2"/>
              <a:buNone/>
              <a:defRPr sz="1800" kern="1200" spc="50">
                <a:solidFill>
                  <a:schemeClr val="tx1">
                    <a:alpha val="60000"/>
                  </a:schemeClr>
                </a:solidFill>
                <a:latin typeface="+mn-lt"/>
                <a:ea typeface="+mn-ea"/>
                <a:cs typeface="+mn-cs"/>
              </a:defRPr>
            </a:lvl1pPr>
            <a:lvl2pPr marL="283464" indent="-283464" algn="l" defTabSz="914400" rtl="0" eaLnBrk="1" latinLnBrk="0" hangingPunct="1">
              <a:lnSpc>
                <a:spcPct val="130000"/>
              </a:lnSpc>
              <a:spcBef>
                <a:spcPts val="1000"/>
              </a:spcBef>
              <a:buFontTx/>
              <a:buNone/>
              <a:defRPr sz="1800" b="0" i="1" kern="1200" spc="50" baseline="0">
                <a:solidFill>
                  <a:schemeClr val="tx1">
                    <a:alpha val="60000"/>
                  </a:schemeClr>
                </a:solidFill>
                <a:latin typeface="+mn-lt"/>
                <a:ea typeface="+mn-ea"/>
                <a:cs typeface="+mn-cs"/>
              </a:defRPr>
            </a:lvl2pPr>
            <a:lvl3pPr marL="566928"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3pPr>
            <a:lvl4pPr marL="850392" indent="-283464" algn="l" defTabSz="914400" rtl="0" eaLnBrk="1" latinLnBrk="0" hangingPunct="1">
              <a:lnSpc>
                <a:spcPct val="130000"/>
              </a:lnSpc>
              <a:spcBef>
                <a:spcPts val="1000"/>
              </a:spcBef>
              <a:buClr>
                <a:schemeClr val="accent3"/>
              </a:buClr>
              <a:buFontTx/>
              <a:buNone/>
              <a:defRPr sz="1800" b="0" i="1" kern="1200" spc="50" baseline="0">
                <a:solidFill>
                  <a:schemeClr val="tx1">
                    <a:alpha val="60000"/>
                  </a:schemeClr>
                </a:solidFill>
                <a:latin typeface="+mn-lt"/>
                <a:ea typeface="+mn-ea"/>
                <a:cs typeface="+mn-cs"/>
              </a:defRPr>
            </a:lvl4pPr>
            <a:lvl5pPr marL="1371600" indent="-283464" algn="l" defTabSz="914400" rtl="0" eaLnBrk="1" latinLnBrk="0" hangingPunct="1">
              <a:lnSpc>
                <a:spcPct val="130000"/>
              </a:lnSpc>
              <a:spcBef>
                <a:spcPts val="1000"/>
              </a:spcBef>
              <a:buClr>
                <a:schemeClr val="accent3"/>
              </a:buClr>
              <a:buFont typeface="Wingdings" panose="05000000000000000000" pitchFamily="2" charset="2"/>
              <a:buChar char=""/>
              <a:defRPr sz="18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latin typeface="Tenorite"/>
                <a:ea typeface="+mn-lt"/>
                <a:cs typeface="+mn-lt"/>
              </a:rPr>
              <a:t>1. The class is made up of attributes (data) and methods (functions).</a:t>
            </a:r>
            <a:endParaRPr lang="en-US" sz="1400" dirty="0">
              <a:solidFill>
                <a:schemeClr val="tx1"/>
              </a:solidFill>
              <a:latin typeface="Tenorite"/>
            </a:endParaRPr>
          </a:p>
          <a:p>
            <a:r>
              <a:rPr lang="en-US" sz="1400" dirty="0">
                <a:solidFill>
                  <a:schemeClr val="tx1"/>
                </a:solidFill>
                <a:latin typeface="Tenorite"/>
                <a:ea typeface="+mn-lt"/>
                <a:cs typeface="+mn-lt"/>
              </a:rPr>
              <a:t>2. Attributes and methods are simply defined as normal variables and functions.</a:t>
            </a:r>
            <a:endParaRPr lang="en-US" sz="1400" dirty="0">
              <a:solidFill>
                <a:schemeClr val="tx1"/>
              </a:solidFill>
              <a:latin typeface="Tenorite"/>
            </a:endParaRPr>
          </a:p>
          <a:p>
            <a:r>
              <a:rPr lang="en-US" sz="1400" dirty="0">
                <a:solidFill>
                  <a:schemeClr val="tx1"/>
                </a:solidFill>
                <a:latin typeface="Tenorite"/>
                <a:ea typeface="+mn-lt"/>
                <a:cs typeface="+mn-lt"/>
              </a:rPr>
              <a:t>3. As noted in the corresponding docstring, the __init__() method is called the initializer. It's equivalent to the constructor in other object-oriented languages and is the method that is first run when you create a new object, or new instance of the class.</a:t>
            </a:r>
          </a:p>
          <a:p>
            <a:r>
              <a:rPr lang="en-US" sz="1400" dirty="0">
                <a:solidFill>
                  <a:schemeClr val="tx1"/>
                </a:solidFill>
                <a:latin typeface="Tenorite"/>
                <a:ea typeface="+mn-lt"/>
                <a:cs typeface="+mn-lt"/>
              </a:rPr>
              <a:t>4. Attributes that apply to the whole class are defined first and are called class attributes.</a:t>
            </a:r>
            <a:endParaRPr lang="en-US" sz="1400" dirty="0">
              <a:solidFill>
                <a:schemeClr val="tx1"/>
              </a:solidFill>
              <a:latin typeface="Tenorite"/>
            </a:endParaRPr>
          </a:p>
          <a:p>
            <a:r>
              <a:rPr lang="en-US" sz="1400" dirty="0">
                <a:solidFill>
                  <a:schemeClr val="tx1"/>
                </a:solidFill>
                <a:latin typeface="Tenorite"/>
                <a:ea typeface="+mn-lt"/>
                <a:cs typeface="+mn-lt"/>
              </a:rPr>
              <a:t>5. Attributes that apply to a specific instance of a class (an object) are called instance attributes. They are generally defined inside __init__(); this is not necessary, but it is recommended </a:t>
            </a:r>
          </a:p>
          <a:p>
            <a:r>
              <a:rPr lang="en-US" sz="1400" dirty="0">
                <a:solidFill>
                  <a:schemeClr val="tx1"/>
                </a:solidFill>
                <a:latin typeface="Tenorite"/>
                <a:ea typeface="+mn-lt"/>
                <a:cs typeface="+mn-lt"/>
              </a:rPr>
              <a:t>6. Every method, included in the class definition passes the object in question as its first parameter. The word </a:t>
            </a:r>
            <a:r>
              <a:rPr lang="en-US" sz="1400" i="1" dirty="0">
                <a:solidFill>
                  <a:schemeClr val="tx1"/>
                </a:solidFill>
                <a:latin typeface="Tenorite"/>
                <a:ea typeface="+mn-lt"/>
                <a:cs typeface="+mn-lt"/>
              </a:rPr>
              <a:t>self </a:t>
            </a:r>
            <a:r>
              <a:rPr lang="en-US" sz="1400" dirty="0">
                <a:solidFill>
                  <a:schemeClr val="tx1"/>
                </a:solidFill>
                <a:latin typeface="Tenorite"/>
                <a:ea typeface="+mn-lt"/>
                <a:cs typeface="+mn-lt"/>
              </a:rPr>
              <a:t>is used for this parameter</a:t>
            </a:r>
          </a:p>
        </p:txBody>
      </p:sp>
    </p:spTree>
    <p:extLst>
      <p:ext uri="{BB962C8B-B14F-4D97-AF65-F5344CB8AC3E}">
        <p14:creationId xmlns:p14="http://schemas.microsoft.com/office/powerpoint/2010/main" val="1185152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Inheritance</a:t>
            </a:r>
            <a:endParaRPr lang="en-IN" dirty="0"/>
          </a:p>
        </p:txBody>
      </p:sp>
      <p:sp>
        <p:nvSpPr>
          <p:cNvPr id="3" name="Content Placeholder 2">
            <a:extLst>
              <a:ext uri="{FF2B5EF4-FFF2-40B4-BE49-F238E27FC236}">
                <a16:creationId xmlns:a16="http://schemas.microsoft.com/office/drawing/2014/main" id="{D8603625-D6F4-F42F-C168-60D1DDB5F05C}"/>
              </a:ext>
            </a:extLst>
          </p:cNvPr>
          <p:cNvSpPr>
            <a:spLocks noGrp="1"/>
          </p:cNvSpPr>
          <p:nvPr>
            <p:ph sz="half" idx="12"/>
          </p:nvPr>
        </p:nvSpPr>
        <p:spPr>
          <a:xfrm>
            <a:off x="568164" y="1033272"/>
            <a:ext cx="5398686" cy="5678424"/>
          </a:xfrm>
        </p:spPr>
        <p:txBody>
          <a:bodyPr>
            <a:normAutofit/>
          </a:bodyPr>
          <a:lstStyle/>
          <a:p>
            <a:pPr marL="285750" indent="-285750" algn="l">
              <a:buFont typeface="Arial" panose="020B0604020202020204" pitchFamily="34" charset="0"/>
              <a:buChar char="•"/>
            </a:pPr>
            <a:r>
              <a:rPr lang="en-US" sz="1400" dirty="0">
                <a:solidFill>
                  <a:srgbClr val="273239"/>
                </a:solidFill>
                <a:latin typeface="Tenorite"/>
                <a:ea typeface="+mn-lt"/>
                <a:cs typeface="+mn-lt"/>
              </a:rPr>
              <a:t>allows us to create a new class from an existing one.</a:t>
            </a:r>
          </a:p>
          <a:p>
            <a:pPr marL="285750" indent="-285750" algn="l">
              <a:buFont typeface="Arial" panose="020B0604020202020204" pitchFamily="34" charset="0"/>
              <a:buChar char="•"/>
            </a:pPr>
            <a:r>
              <a:rPr lang="en-US" sz="1400" dirty="0">
                <a:solidFill>
                  <a:srgbClr val="273239"/>
                </a:solidFill>
                <a:latin typeface="Tenorite"/>
                <a:ea typeface="+mn-lt"/>
                <a:cs typeface="+mn-lt"/>
              </a:rPr>
              <a:t>The newly created class is known as the subclass (child or derived class).</a:t>
            </a:r>
          </a:p>
          <a:p>
            <a:pPr marL="285750" indent="-285750" algn="l">
              <a:buFont typeface="Arial" panose="020B0604020202020204" pitchFamily="34" charset="0"/>
              <a:buChar char="•"/>
            </a:pPr>
            <a:r>
              <a:rPr lang="en-US" sz="1400" dirty="0">
                <a:solidFill>
                  <a:srgbClr val="273239"/>
                </a:solidFill>
                <a:latin typeface="Tenorite"/>
                <a:ea typeface="+mn-lt"/>
                <a:cs typeface="+mn-lt"/>
              </a:rPr>
              <a:t>The existing class from which the child class inherits is known as the superclass (parent or base class).</a:t>
            </a:r>
          </a:p>
          <a:p>
            <a:pPr algn="l"/>
            <a:r>
              <a:rPr lang="en-US" sz="1400" dirty="0">
                <a:solidFill>
                  <a:srgbClr val="273239"/>
                </a:solidFill>
                <a:latin typeface="Tenorite"/>
                <a:ea typeface="+mn-lt"/>
                <a:cs typeface="+mn-lt"/>
              </a:rPr>
              <a:t>Syntax:</a:t>
            </a:r>
          </a:p>
          <a:p>
            <a:pPr algn="l"/>
            <a:r>
              <a:rPr lang="en-US" sz="1400" i="1" dirty="0">
                <a:solidFill>
                  <a:srgbClr val="7030A0"/>
                </a:solidFill>
                <a:latin typeface="Tenorite"/>
                <a:ea typeface="+mn-lt"/>
                <a:cs typeface="+mn-lt"/>
              </a:rPr>
              <a:t>&gt;&gt; # define a superclass</a:t>
            </a:r>
          </a:p>
          <a:p>
            <a:pPr algn="l"/>
            <a:r>
              <a:rPr lang="en-US" sz="1400" i="1" dirty="0">
                <a:solidFill>
                  <a:srgbClr val="7030A0"/>
                </a:solidFill>
                <a:latin typeface="Tenorite"/>
                <a:ea typeface="+mn-lt"/>
                <a:cs typeface="+mn-lt"/>
              </a:rPr>
              <a:t>class </a:t>
            </a:r>
            <a:r>
              <a:rPr lang="en-US" sz="1400" i="1" dirty="0" err="1">
                <a:solidFill>
                  <a:srgbClr val="7030A0"/>
                </a:solidFill>
                <a:latin typeface="Tenorite"/>
                <a:ea typeface="+mn-lt"/>
                <a:cs typeface="+mn-lt"/>
              </a:rPr>
              <a:t>super_class</a:t>
            </a:r>
            <a:r>
              <a:rPr lang="en-US" sz="1400" i="1" dirty="0">
                <a:solidFill>
                  <a:srgbClr val="7030A0"/>
                </a:solidFill>
                <a:latin typeface="Tenorite"/>
                <a:ea typeface="+mn-lt"/>
                <a:cs typeface="+mn-lt"/>
              </a:rPr>
              <a:t>:</a:t>
            </a:r>
          </a:p>
          <a:p>
            <a:pPr algn="l"/>
            <a:r>
              <a:rPr lang="en-US" sz="1400" i="1" dirty="0">
                <a:solidFill>
                  <a:srgbClr val="7030A0"/>
                </a:solidFill>
                <a:latin typeface="Tenorite"/>
                <a:ea typeface="+mn-lt"/>
                <a:cs typeface="+mn-lt"/>
              </a:rPr>
              <a:t>          # attributes and method definition</a:t>
            </a:r>
          </a:p>
          <a:p>
            <a:pPr algn="l"/>
            <a:r>
              <a:rPr lang="en-US" sz="1400" i="1" dirty="0">
                <a:solidFill>
                  <a:srgbClr val="7030A0"/>
                </a:solidFill>
                <a:latin typeface="Tenorite"/>
                <a:ea typeface="+mn-lt"/>
                <a:cs typeface="+mn-lt"/>
              </a:rPr>
              <a:t># inheritance</a:t>
            </a:r>
          </a:p>
          <a:p>
            <a:pPr algn="l"/>
            <a:r>
              <a:rPr lang="en-US" sz="1400" i="1" dirty="0">
                <a:solidFill>
                  <a:srgbClr val="7030A0"/>
                </a:solidFill>
                <a:latin typeface="Tenorite"/>
                <a:ea typeface="+mn-lt"/>
                <a:cs typeface="+mn-lt"/>
              </a:rPr>
              <a:t>class </a:t>
            </a:r>
            <a:r>
              <a:rPr lang="en-US" sz="1400" i="1" dirty="0" err="1">
                <a:solidFill>
                  <a:srgbClr val="7030A0"/>
                </a:solidFill>
                <a:latin typeface="Tenorite"/>
                <a:ea typeface="+mn-lt"/>
                <a:cs typeface="+mn-lt"/>
              </a:rPr>
              <a:t>sub_class</a:t>
            </a:r>
            <a:r>
              <a:rPr lang="en-US" sz="1400" i="1" dirty="0">
                <a:solidFill>
                  <a:srgbClr val="7030A0"/>
                </a:solidFill>
                <a:latin typeface="Tenorite"/>
                <a:ea typeface="+mn-lt"/>
                <a:cs typeface="+mn-lt"/>
              </a:rPr>
              <a:t>(</a:t>
            </a:r>
            <a:r>
              <a:rPr lang="en-US" sz="1400" i="1" dirty="0" err="1">
                <a:solidFill>
                  <a:srgbClr val="7030A0"/>
                </a:solidFill>
                <a:latin typeface="Tenorite"/>
                <a:ea typeface="+mn-lt"/>
                <a:cs typeface="+mn-lt"/>
              </a:rPr>
              <a:t>super_class</a:t>
            </a:r>
            <a:r>
              <a:rPr lang="en-US" sz="1400" i="1" dirty="0">
                <a:solidFill>
                  <a:srgbClr val="7030A0"/>
                </a:solidFill>
                <a:latin typeface="Tenorite"/>
                <a:ea typeface="+mn-lt"/>
                <a:cs typeface="+mn-lt"/>
              </a:rPr>
              <a:t>):</a:t>
            </a:r>
          </a:p>
          <a:p>
            <a:pPr algn="l"/>
            <a:r>
              <a:rPr lang="en-US" sz="1400" i="1" dirty="0">
                <a:solidFill>
                  <a:srgbClr val="7030A0"/>
                </a:solidFill>
                <a:latin typeface="Tenorite"/>
                <a:ea typeface="+mn-lt"/>
                <a:cs typeface="+mn-lt"/>
              </a:rPr>
              <a:t>      # attributes and method of </a:t>
            </a:r>
            <a:r>
              <a:rPr lang="en-US" sz="1400" i="1" dirty="0" err="1">
                <a:solidFill>
                  <a:srgbClr val="7030A0"/>
                </a:solidFill>
                <a:latin typeface="Tenorite"/>
                <a:ea typeface="+mn-lt"/>
                <a:cs typeface="+mn-lt"/>
              </a:rPr>
              <a:t>super_class</a:t>
            </a:r>
            <a:endParaRPr lang="en-US" sz="1400" i="1" dirty="0">
              <a:solidFill>
                <a:srgbClr val="7030A0"/>
              </a:solidFill>
              <a:latin typeface="Tenorite"/>
              <a:ea typeface="+mn-lt"/>
              <a:cs typeface="+mn-lt"/>
            </a:endParaRPr>
          </a:p>
          <a:p>
            <a:pPr algn="l"/>
            <a:r>
              <a:rPr lang="en-US" sz="1400" i="1" dirty="0">
                <a:solidFill>
                  <a:srgbClr val="7030A0"/>
                </a:solidFill>
                <a:latin typeface="Tenorite"/>
                <a:ea typeface="+mn-lt"/>
                <a:cs typeface="+mn-lt"/>
              </a:rPr>
              <a:t>      # attributes and method of </a:t>
            </a:r>
            <a:r>
              <a:rPr lang="en-US" sz="1400" i="1" dirty="0" err="1">
                <a:solidFill>
                  <a:srgbClr val="7030A0"/>
                </a:solidFill>
                <a:latin typeface="Tenorite"/>
                <a:ea typeface="+mn-lt"/>
                <a:cs typeface="+mn-lt"/>
              </a:rPr>
              <a:t>sub_class</a:t>
            </a:r>
            <a:endParaRPr lang="en-US" sz="1400" i="1" dirty="0">
              <a:solidFill>
                <a:srgbClr val="7030A0"/>
              </a:solidFill>
              <a:latin typeface="Tenorite"/>
              <a:ea typeface="+mn-lt"/>
              <a:cs typeface="+mn-lt"/>
            </a:endParaRPr>
          </a:p>
          <a:p>
            <a:pPr marL="285750" indent="-285750">
              <a:buFont typeface="Arial" panose="020B0604020202020204" pitchFamily="34" charset="0"/>
              <a:buChar char="•"/>
            </a:pPr>
            <a:r>
              <a:rPr lang="en-US" sz="1400" dirty="0">
                <a:solidFill>
                  <a:srgbClr val="273239"/>
                </a:solidFill>
                <a:latin typeface="Tenorite"/>
                <a:ea typeface="+mn-lt"/>
                <a:cs typeface="+mn-lt"/>
              </a:rPr>
              <a:t>Here, we are inheriting the </a:t>
            </a:r>
            <a:r>
              <a:rPr lang="en-US" sz="1400" dirty="0" err="1">
                <a:solidFill>
                  <a:srgbClr val="273239"/>
                </a:solidFill>
                <a:latin typeface="Tenorite"/>
                <a:ea typeface="+mn-lt"/>
                <a:cs typeface="+mn-lt"/>
              </a:rPr>
              <a:t>sub_class</a:t>
            </a:r>
            <a:r>
              <a:rPr lang="en-US" sz="1400" dirty="0">
                <a:solidFill>
                  <a:srgbClr val="273239"/>
                </a:solidFill>
                <a:latin typeface="Tenorite"/>
                <a:ea typeface="+mn-lt"/>
                <a:cs typeface="+mn-lt"/>
              </a:rPr>
              <a:t> from the </a:t>
            </a:r>
            <a:r>
              <a:rPr lang="en-US" sz="1400" dirty="0" err="1">
                <a:solidFill>
                  <a:srgbClr val="273239"/>
                </a:solidFill>
                <a:latin typeface="Tenorite"/>
                <a:ea typeface="+mn-lt"/>
                <a:cs typeface="+mn-lt"/>
              </a:rPr>
              <a:t>super_class</a:t>
            </a:r>
            <a:endParaRPr lang="en-IN" sz="1400" dirty="0">
              <a:solidFill>
                <a:srgbClr val="273239"/>
              </a:solidFill>
              <a:latin typeface="Tenorite"/>
              <a:ea typeface="+mn-lt"/>
              <a:cs typeface="+mn-lt"/>
            </a:endParaRPr>
          </a:p>
        </p:txBody>
      </p:sp>
      <p:sp>
        <p:nvSpPr>
          <p:cNvPr id="4" name="Content Placeholder 3">
            <a:extLst>
              <a:ext uri="{FF2B5EF4-FFF2-40B4-BE49-F238E27FC236}">
                <a16:creationId xmlns:a16="http://schemas.microsoft.com/office/drawing/2014/main" id="{1BC398E0-0F07-0523-4E7B-FD2666CC53C8}"/>
              </a:ext>
            </a:extLst>
          </p:cNvPr>
          <p:cNvSpPr>
            <a:spLocks noGrp="1"/>
          </p:cNvSpPr>
          <p:nvPr>
            <p:ph sz="half" idx="13"/>
          </p:nvPr>
        </p:nvSpPr>
        <p:spPr>
          <a:xfrm>
            <a:off x="5966850" y="1"/>
            <a:ext cx="5706038" cy="6858000"/>
          </a:xfrm>
        </p:spPr>
        <p:txBody>
          <a:bodyPr>
            <a:noAutofit/>
          </a:bodyPr>
          <a:lstStyle/>
          <a:p>
            <a:r>
              <a:rPr lang="en-US" sz="1400" i="1" dirty="0">
                <a:solidFill>
                  <a:srgbClr val="7030A0"/>
                </a:solidFill>
                <a:latin typeface="Tenorite"/>
                <a:ea typeface="+mn-lt"/>
                <a:cs typeface="+mn-lt"/>
              </a:rPr>
              <a:t>&gt;&gt; class Animal:</a:t>
            </a:r>
          </a:p>
          <a:p>
            <a:r>
              <a:rPr lang="en-US" sz="1400" i="1" dirty="0">
                <a:solidFill>
                  <a:srgbClr val="7030A0"/>
                </a:solidFill>
                <a:latin typeface="Tenorite"/>
                <a:ea typeface="+mn-lt"/>
                <a:cs typeface="+mn-lt"/>
              </a:rPr>
              <a:t>          # attribute and method of the parent class</a:t>
            </a:r>
          </a:p>
          <a:p>
            <a:r>
              <a:rPr lang="en-US" sz="1400" i="1" dirty="0">
                <a:solidFill>
                  <a:srgbClr val="7030A0"/>
                </a:solidFill>
                <a:latin typeface="Tenorite"/>
                <a:ea typeface="+mn-lt"/>
                <a:cs typeface="+mn-lt"/>
              </a:rPr>
              <a:t>          name = ""</a:t>
            </a:r>
          </a:p>
          <a:p>
            <a:r>
              <a:rPr lang="en-US" sz="1400" i="1" dirty="0">
                <a:solidFill>
                  <a:srgbClr val="7030A0"/>
                </a:solidFill>
                <a:latin typeface="Tenorite"/>
                <a:ea typeface="+mn-lt"/>
                <a:cs typeface="+mn-lt"/>
              </a:rPr>
              <a:t>          def eat(self):</a:t>
            </a:r>
          </a:p>
          <a:p>
            <a:r>
              <a:rPr lang="en-US" sz="1400" i="1" dirty="0">
                <a:solidFill>
                  <a:srgbClr val="7030A0"/>
                </a:solidFill>
                <a:latin typeface="Tenorite"/>
                <a:ea typeface="+mn-lt"/>
                <a:cs typeface="+mn-lt"/>
              </a:rPr>
              <a:t>               print("I can eat“)</a:t>
            </a:r>
          </a:p>
          <a:p>
            <a:r>
              <a:rPr lang="en-US" sz="1400" i="1" dirty="0">
                <a:solidFill>
                  <a:srgbClr val="7030A0"/>
                </a:solidFill>
                <a:latin typeface="Tenorite"/>
                <a:ea typeface="+mn-lt"/>
                <a:cs typeface="+mn-lt"/>
              </a:rPr>
              <a:t># inherit from Animal</a:t>
            </a:r>
          </a:p>
          <a:p>
            <a:r>
              <a:rPr lang="en-US" sz="1400" i="1" dirty="0">
                <a:solidFill>
                  <a:srgbClr val="7030A0"/>
                </a:solidFill>
                <a:latin typeface="Tenorite"/>
                <a:ea typeface="+mn-lt"/>
                <a:cs typeface="+mn-lt"/>
              </a:rPr>
              <a:t>&gt;&gt; class Dog(Animal):</a:t>
            </a:r>
          </a:p>
          <a:p>
            <a:r>
              <a:rPr lang="en-US" sz="1400" i="1" dirty="0">
                <a:solidFill>
                  <a:srgbClr val="7030A0"/>
                </a:solidFill>
                <a:latin typeface="Tenorite"/>
                <a:ea typeface="+mn-lt"/>
                <a:cs typeface="+mn-lt"/>
              </a:rPr>
              <a:t>           # new method in subclass</a:t>
            </a:r>
          </a:p>
          <a:p>
            <a:r>
              <a:rPr lang="en-US" sz="1400" i="1" dirty="0">
                <a:solidFill>
                  <a:srgbClr val="7030A0"/>
                </a:solidFill>
                <a:latin typeface="Tenorite"/>
                <a:ea typeface="+mn-lt"/>
                <a:cs typeface="+mn-lt"/>
              </a:rPr>
              <a:t>           def display(self):</a:t>
            </a:r>
          </a:p>
          <a:p>
            <a:r>
              <a:rPr lang="en-US" sz="1400" i="1" dirty="0">
                <a:solidFill>
                  <a:srgbClr val="7030A0"/>
                </a:solidFill>
                <a:latin typeface="Tenorite"/>
                <a:ea typeface="+mn-lt"/>
                <a:cs typeface="+mn-lt"/>
              </a:rPr>
              <a:t>                # access name attribute of superclass using self</a:t>
            </a:r>
          </a:p>
          <a:p>
            <a:r>
              <a:rPr lang="en-US" sz="1400" i="1" dirty="0">
                <a:solidFill>
                  <a:srgbClr val="7030A0"/>
                </a:solidFill>
                <a:latin typeface="Tenorite"/>
                <a:ea typeface="+mn-lt"/>
                <a:cs typeface="+mn-lt"/>
              </a:rPr>
              <a:t>                print("My name is ", self.name)</a:t>
            </a:r>
          </a:p>
          <a:p>
            <a:r>
              <a:rPr lang="en-US" sz="1400" i="1" dirty="0">
                <a:solidFill>
                  <a:srgbClr val="7030A0"/>
                </a:solidFill>
                <a:latin typeface="Tenorite"/>
                <a:ea typeface="+mn-lt"/>
                <a:cs typeface="+mn-lt"/>
              </a:rPr>
              <a:t># create an object of the subclass</a:t>
            </a:r>
          </a:p>
          <a:p>
            <a:r>
              <a:rPr lang="en-US" sz="1400" i="1" dirty="0">
                <a:solidFill>
                  <a:srgbClr val="7030A0"/>
                </a:solidFill>
                <a:latin typeface="Tenorite"/>
                <a:ea typeface="+mn-lt"/>
                <a:cs typeface="+mn-lt"/>
              </a:rPr>
              <a:t>&gt;&gt; labrador = Dog()</a:t>
            </a:r>
          </a:p>
          <a:p>
            <a:r>
              <a:rPr lang="en-US" sz="1400" i="1" dirty="0">
                <a:solidFill>
                  <a:srgbClr val="7030A0"/>
                </a:solidFill>
                <a:latin typeface="Tenorite"/>
                <a:ea typeface="+mn-lt"/>
                <a:cs typeface="+mn-lt"/>
              </a:rPr>
              <a:t>&gt;&gt; labrador.name = "Rohu"</a:t>
            </a:r>
          </a:p>
          <a:p>
            <a:r>
              <a:rPr lang="en-US" sz="1400" i="1" dirty="0">
                <a:solidFill>
                  <a:srgbClr val="7030A0"/>
                </a:solidFill>
                <a:latin typeface="Tenorite"/>
                <a:ea typeface="+mn-lt"/>
                <a:cs typeface="+mn-lt"/>
              </a:rPr>
              <a:t>&gt;&gt; </a:t>
            </a:r>
            <a:r>
              <a:rPr lang="en-US" sz="1400" i="1" dirty="0" err="1">
                <a:solidFill>
                  <a:srgbClr val="7030A0"/>
                </a:solidFill>
                <a:latin typeface="Tenorite"/>
                <a:ea typeface="+mn-lt"/>
                <a:cs typeface="+mn-lt"/>
              </a:rPr>
              <a:t>labrador.eat</a:t>
            </a:r>
            <a:r>
              <a:rPr lang="en-US" sz="1400" i="1" dirty="0">
                <a:solidFill>
                  <a:srgbClr val="7030A0"/>
                </a:solidFill>
                <a:latin typeface="Tenorite"/>
                <a:ea typeface="+mn-lt"/>
                <a:cs typeface="+mn-lt"/>
              </a:rPr>
              <a:t>()</a:t>
            </a:r>
          </a:p>
          <a:p>
            <a:r>
              <a:rPr lang="en-US" sz="1400" i="1" dirty="0">
                <a:solidFill>
                  <a:srgbClr val="7030A0"/>
                </a:solidFill>
                <a:latin typeface="Tenorite"/>
                <a:ea typeface="+mn-lt"/>
                <a:cs typeface="+mn-lt"/>
              </a:rPr>
              <a:t># call subclass method </a:t>
            </a:r>
          </a:p>
          <a:p>
            <a:r>
              <a:rPr lang="en-US" sz="1400" i="1" dirty="0">
                <a:solidFill>
                  <a:srgbClr val="7030A0"/>
                </a:solidFill>
                <a:latin typeface="Tenorite"/>
                <a:ea typeface="+mn-lt"/>
                <a:cs typeface="+mn-lt"/>
              </a:rPr>
              <a:t>&gt;&gt; </a:t>
            </a:r>
            <a:r>
              <a:rPr lang="en-US" sz="1400" i="1" dirty="0" err="1">
                <a:solidFill>
                  <a:srgbClr val="7030A0"/>
                </a:solidFill>
                <a:latin typeface="Tenorite"/>
                <a:ea typeface="+mn-lt"/>
                <a:cs typeface="+mn-lt"/>
              </a:rPr>
              <a:t>labrador.display</a:t>
            </a:r>
            <a:r>
              <a:rPr lang="en-US" sz="1400" i="1" dirty="0">
                <a:solidFill>
                  <a:srgbClr val="7030A0"/>
                </a:solidFill>
                <a:latin typeface="Tenorite"/>
                <a:ea typeface="+mn-lt"/>
                <a:cs typeface="+mn-lt"/>
              </a:rPr>
              <a:t>()</a:t>
            </a:r>
          </a:p>
          <a:p>
            <a:r>
              <a:rPr lang="en-US" sz="1400" i="1" dirty="0">
                <a:solidFill>
                  <a:srgbClr val="7030A0"/>
                </a:solidFill>
                <a:latin typeface="Tenorite"/>
                <a:ea typeface="+mn-lt"/>
                <a:cs typeface="+mn-lt"/>
              </a:rPr>
              <a:t>Output:</a:t>
            </a:r>
          </a:p>
          <a:p>
            <a:r>
              <a:rPr lang="en-US" sz="1400" i="1" dirty="0">
                <a:solidFill>
                  <a:srgbClr val="7030A0"/>
                </a:solidFill>
                <a:latin typeface="Tenorite"/>
                <a:ea typeface="+mn-lt"/>
                <a:cs typeface="+mn-lt"/>
              </a:rPr>
              <a:t>I can eat</a:t>
            </a:r>
          </a:p>
          <a:p>
            <a:r>
              <a:rPr lang="en-US" sz="1200" i="1" dirty="0">
                <a:solidFill>
                  <a:schemeClr val="accent2">
                    <a:lumMod val="75000"/>
                  </a:schemeClr>
                </a:solidFill>
                <a:latin typeface="Tenorite"/>
                <a:ea typeface="+mn-lt"/>
                <a:cs typeface="+mn-lt"/>
              </a:rPr>
              <a:t>My name is  Rohu</a:t>
            </a:r>
            <a:endParaRPr lang="en-IN" sz="1200" i="1" dirty="0">
              <a:solidFill>
                <a:schemeClr val="accent2">
                  <a:lumMod val="75000"/>
                </a:schemeClr>
              </a:solidFill>
              <a:latin typeface="Tenorite"/>
              <a:ea typeface="+mn-lt"/>
              <a:cs typeface="+mn-lt"/>
            </a:endParaRPr>
          </a:p>
        </p:txBody>
      </p:sp>
    </p:spTree>
    <p:extLst>
      <p:ext uri="{BB962C8B-B14F-4D97-AF65-F5344CB8AC3E}">
        <p14:creationId xmlns:p14="http://schemas.microsoft.com/office/powerpoint/2010/main" val="27999847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Inheritance</a:t>
            </a:r>
            <a:endParaRPr lang="en-IN" dirty="0"/>
          </a:p>
        </p:txBody>
      </p:sp>
      <p:sp>
        <p:nvSpPr>
          <p:cNvPr id="4" name="Content Placeholder 3">
            <a:extLst>
              <a:ext uri="{FF2B5EF4-FFF2-40B4-BE49-F238E27FC236}">
                <a16:creationId xmlns:a16="http://schemas.microsoft.com/office/drawing/2014/main" id="{1BC398E0-0F07-0523-4E7B-FD2666CC53C8}"/>
              </a:ext>
            </a:extLst>
          </p:cNvPr>
          <p:cNvSpPr>
            <a:spLocks noGrp="1"/>
          </p:cNvSpPr>
          <p:nvPr>
            <p:ph sz="half" idx="13"/>
          </p:nvPr>
        </p:nvSpPr>
        <p:spPr>
          <a:xfrm>
            <a:off x="5833872" y="226313"/>
            <a:ext cx="6000115" cy="6327647"/>
          </a:xfrm>
        </p:spPr>
        <p:txBody>
          <a:bodyPr>
            <a:noAutofit/>
          </a:bodyPr>
          <a:lstStyle/>
          <a:p>
            <a:pPr algn="l"/>
            <a:r>
              <a:rPr lang="en-US" sz="1400" b="1" dirty="0">
                <a:solidFill>
                  <a:srgbClr val="273239"/>
                </a:solidFill>
                <a:latin typeface="Tenorite"/>
                <a:ea typeface="+mn-lt"/>
                <a:cs typeface="+mn-lt"/>
              </a:rPr>
              <a:t>is-a relationship</a:t>
            </a:r>
          </a:p>
          <a:p>
            <a:pPr marL="285750" indent="-285750" algn="l">
              <a:buFont typeface="Arial" panose="020B0604020202020204" pitchFamily="34" charset="0"/>
              <a:buChar char="•"/>
            </a:pPr>
            <a:r>
              <a:rPr lang="en-US" sz="1400" dirty="0">
                <a:solidFill>
                  <a:srgbClr val="273239"/>
                </a:solidFill>
                <a:latin typeface="Tenorite"/>
                <a:ea typeface="+mn-lt"/>
                <a:cs typeface="+mn-lt"/>
              </a:rPr>
              <a:t>Inheritance is an is-a relationship. That is, we use inheritance only if there exists an is-a relationship between two classes. For example,</a:t>
            </a:r>
          </a:p>
          <a:p>
            <a:pPr marL="285750" indent="-285750" algn="l">
              <a:buFont typeface="Arial" panose="020B0604020202020204" pitchFamily="34" charset="0"/>
              <a:buChar char="•"/>
            </a:pPr>
            <a:r>
              <a:rPr lang="en-US" sz="1400" dirty="0">
                <a:solidFill>
                  <a:srgbClr val="273239"/>
                </a:solidFill>
                <a:latin typeface="Tenorite"/>
                <a:ea typeface="+mn-lt"/>
                <a:cs typeface="+mn-lt"/>
              </a:rPr>
              <a:t>Car is a Vehicle</a:t>
            </a:r>
          </a:p>
          <a:p>
            <a:pPr marL="285750" indent="-285750" algn="l">
              <a:buFont typeface="Arial" panose="020B0604020202020204" pitchFamily="34" charset="0"/>
              <a:buChar char="•"/>
            </a:pPr>
            <a:r>
              <a:rPr lang="en-US" sz="1400" dirty="0">
                <a:solidFill>
                  <a:srgbClr val="273239"/>
                </a:solidFill>
                <a:latin typeface="Tenorite"/>
                <a:ea typeface="+mn-lt"/>
                <a:cs typeface="+mn-lt"/>
              </a:rPr>
              <a:t>Apple is a Fruit</a:t>
            </a:r>
          </a:p>
          <a:p>
            <a:pPr marL="285750" indent="-285750" algn="l">
              <a:buFont typeface="Arial" panose="020B0604020202020204" pitchFamily="34" charset="0"/>
              <a:buChar char="•"/>
            </a:pPr>
            <a:r>
              <a:rPr lang="en-US" sz="1400" dirty="0">
                <a:solidFill>
                  <a:srgbClr val="273239"/>
                </a:solidFill>
                <a:latin typeface="Tenorite"/>
                <a:ea typeface="+mn-lt"/>
                <a:cs typeface="+mn-lt"/>
              </a:rPr>
              <a:t>Cat is an Animal</a:t>
            </a:r>
          </a:p>
          <a:p>
            <a:pPr algn="l"/>
            <a:r>
              <a:rPr lang="en-US" sz="1400" b="1" dirty="0">
                <a:solidFill>
                  <a:srgbClr val="273239"/>
                </a:solidFill>
                <a:latin typeface="Tenorite"/>
                <a:ea typeface="+mn-lt"/>
                <a:cs typeface="+mn-lt"/>
              </a:rPr>
              <a:t>Inheritance Types</a:t>
            </a:r>
          </a:p>
          <a:p>
            <a:pPr algn="l"/>
            <a:r>
              <a:rPr lang="en-US" sz="1400" dirty="0">
                <a:solidFill>
                  <a:srgbClr val="273239"/>
                </a:solidFill>
                <a:latin typeface="Tenorite"/>
                <a:ea typeface="+mn-lt"/>
                <a:cs typeface="+mn-lt"/>
              </a:rPr>
              <a:t>There are 5 different types of inheritance in Python. They are:</a:t>
            </a:r>
          </a:p>
          <a:p>
            <a:pPr marL="285750" indent="-285750" algn="l">
              <a:buFont typeface="Arial" panose="020B0604020202020204" pitchFamily="34" charset="0"/>
              <a:buChar char="•"/>
            </a:pPr>
            <a:r>
              <a:rPr lang="en-US" sz="1400" dirty="0">
                <a:solidFill>
                  <a:srgbClr val="273239"/>
                </a:solidFill>
                <a:latin typeface="Tenorite"/>
                <a:ea typeface="+mn-lt"/>
                <a:cs typeface="+mn-lt"/>
              </a:rPr>
              <a:t>Single Inheritance: a child class inherits from only one parent class.</a:t>
            </a:r>
          </a:p>
          <a:p>
            <a:pPr marL="285750" indent="-285750" algn="l">
              <a:buFont typeface="Arial" panose="020B0604020202020204" pitchFamily="34" charset="0"/>
              <a:buChar char="•"/>
            </a:pPr>
            <a:r>
              <a:rPr lang="en-US" sz="1400" dirty="0">
                <a:solidFill>
                  <a:srgbClr val="273239"/>
                </a:solidFill>
                <a:latin typeface="Tenorite"/>
                <a:ea typeface="+mn-lt"/>
                <a:cs typeface="+mn-lt"/>
              </a:rPr>
              <a:t>Multiple Inheritance: a child class inherits from multiple parent classes.</a:t>
            </a:r>
          </a:p>
          <a:p>
            <a:pPr marL="285750" indent="-285750" algn="l">
              <a:buFont typeface="Arial" panose="020B0604020202020204" pitchFamily="34" charset="0"/>
              <a:buChar char="•"/>
            </a:pPr>
            <a:r>
              <a:rPr lang="en-US" sz="1400" dirty="0">
                <a:solidFill>
                  <a:srgbClr val="273239"/>
                </a:solidFill>
                <a:latin typeface="Tenorite"/>
                <a:ea typeface="+mn-lt"/>
                <a:cs typeface="+mn-lt"/>
              </a:rPr>
              <a:t>Multilevel Inheritance: a child class inherits from its parent class, which is inheriting from its parent class.</a:t>
            </a:r>
          </a:p>
          <a:p>
            <a:pPr marL="285750" indent="-285750" algn="l">
              <a:buFont typeface="Arial" panose="020B0604020202020204" pitchFamily="34" charset="0"/>
              <a:buChar char="•"/>
            </a:pPr>
            <a:r>
              <a:rPr lang="en-US" sz="1400" dirty="0">
                <a:solidFill>
                  <a:srgbClr val="273239"/>
                </a:solidFill>
                <a:latin typeface="Tenorite"/>
                <a:ea typeface="+mn-lt"/>
                <a:cs typeface="+mn-lt"/>
              </a:rPr>
              <a:t>Hierarchical Inheritance: more than one child class are created from a single parent class.</a:t>
            </a:r>
          </a:p>
          <a:p>
            <a:pPr marL="285750" indent="-285750" algn="l">
              <a:buFont typeface="Arial" panose="020B0604020202020204" pitchFamily="34" charset="0"/>
              <a:buChar char="•"/>
            </a:pPr>
            <a:r>
              <a:rPr lang="en-US" sz="1400" dirty="0">
                <a:solidFill>
                  <a:srgbClr val="273239"/>
                </a:solidFill>
                <a:latin typeface="Tenorite"/>
                <a:ea typeface="+mn-lt"/>
                <a:cs typeface="+mn-lt"/>
              </a:rPr>
              <a:t>Hybrid Inheritance: combines more than one form of inheritance.</a:t>
            </a:r>
          </a:p>
        </p:txBody>
      </p:sp>
      <p:pic>
        <p:nvPicPr>
          <p:cNvPr id="5122" name="Picture 2" descr="Python Inheritance Implementation">
            <a:extLst>
              <a:ext uri="{FF2B5EF4-FFF2-40B4-BE49-F238E27FC236}">
                <a16:creationId xmlns:a16="http://schemas.microsoft.com/office/drawing/2014/main" id="{615E41D1-0B4A-3A86-DDF2-4496392FB4B5}"/>
              </a:ext>
            </a:extLst>
          </p:cNvPr>
          <p:cNvPicPr>
            <a:picLocks noGrp="1" noChangeAspect="1" noChangeArrowheads="1"/>
          </p:cNvPicPr>
          <p:nvPr>
            <p:ph sz="half" idx="12"/>
          </p:nvPr>
        </p:nvPicPr>
        <p:blipFill>
          <a:blip r:embed="rId2">
            <a:extLst>
              <a:ext uri="{28A0092B-C50C-407E-A947-70E740481C1C}">
                <a14:useLocalDpi xmlns:a14="http://schemas.microsoft.com/office/drawing/2010/main" val="0"/>
              </a:ext>
            </a:extLst>
          </a:blip>
          <a:srcRect/>
          <a:stretch>
            <a:fillRect/>
          </a:stretch>
        </p:blipFill>
        <p:spPr bwMode="auto">
          <a:xfrm>
            <a:off x="156845" y="1629564"/>
            <a:ext cx="5399088" cy="352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03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Multiple Inheritance vs Multi-Level Inheritance</a:t>
            </a:r>
            <a:endParaRPr lang="en-IN" dirty="0"/>
          </a:p>
        </p:txBody>
      </p:sp>
      <p:sp>
        <p:nvSpPr>
          <p:cNvPr id="3" name="Content Placeholder 2">
            <a:extLst>
              <a:ext uri="{FF2B5EF4-FFF2-40B4-BE49-F238E27FC236}">
                <a16:creationId xmlns:a16="http://schemas.microsoft.com/office/drawing/2014/main" id="{168641B1-5767-4C84-0B91-B9E0D80517D9}"/>
              </a:ext>
            </a:extLst>
          </p:cNvPr>
          <p:cNvSpPr>
            <a:spLocks noGrp="1"/>
          </p:cNvSpPr>
          <p:nvPr>
            <p:ph sz="half" idx="12"/>
          </p:nvPr>
        </p:nvSpPr>
        <p:spPr>
          <a:xfrm>
            <a:off x="566928" y="3560445"/>
            <a:ext cx="5266944" cy="3071242"/>
          </a:xfrm>
        </p:spPr>
        <p:txBody>
          <a:bodyPr>
            <a:normAutofit fontScale="92500" lnSpcReduction="20000"/>
          </a:bodyPr>
          <a:lstStyle/>
          <a:p>
            <a:r>
              <a:rPr lang="en-US" sz="1400" dirty="0">
                <a:latin typeface="Tenorite" panose="00000500000000000000" pitchFamily="2" charset="0"/>
              </a:rPr>
              <a:t>Python Multiple Inheritance Syntax</a:t>
            </a:r>
          </a:p>
          <a:p>
            <a:r>
              <a:rPr lang="en-US" sz="1400" dirty="0">
                <a:latin typeface="Tenorite" panose="00000500000000000000" pitchFamily="2" charset="0"/>
              </a:rPr>
              <a:t>class SuperClass1:</a:t>
            </a:r>
          </a:p>
          <a:p>
            <a:r>
              <a:rPr lang="en-US" sz="1400" dirty="0">
                <a:latin typeface="Tenorite" panose="00000500000000000000" pitchFamily="2" charset="0"/>
              </a:rPr>
              <a:t>    # features of SuperClass1</a:t>
            </a:r>
          </a:p>
          <a:p>
            <a:endParaRPr lang="en-US" sz="1400" dirty="0">
              <a:latin typeface="Tenorite" panose="00000500000000000000" pitchFamily="2" charset="0"/>
            </a:endParaRPr>
          </a:p>
          <a:p>
            <a:r>
              <a:rPr lang="en-US" sz="1400" dirty="0">
                <a:latin typeface="Tenorite" panose="00000500000000000000" pitchFamily="2" charset="0"/>
              </a:rPr>
              <a:t>class SuperClass2:</a:t>
            </a:r>
          </a:p>
          <a:p>
            <a:r>
              <a:rPr lang="en-US" sz="1400" dirty="0">
                <a:latin typeface="Tenorite" panose="00000500000000000000" pitchFamily="2" charset="0"/>
              </a:rPr>
              <a:t>    # features of SuperClass2</a:t>
            </a:r>
          </a:p>
          <a:p>
            <a:endParaRPr lang="en-US" sz="1400" dirty="0">
              <a:latin typeface="Tenorite" panose="00000500000000000000" pitchFamily="2" charset="0"/>
            </a:endParaRPr>
          </a:p>
          <a:p>
            <a:r>
              <a:rPr lang="en-US" sz="1400" dirty="0">
                <a:latin typeface="Tenorite" panose="00000500000000000000" pitchFamily="2" charset="0"/>
              </a:rPr>
              <a:t>class </a:t>
            </a:r>
            <a:r>
              <a:rPr lang="en-US" sz="1400" dirty="0" err="1">
                <a:latin typeface="Tenorite" panose="00000500000000000000" pitchFamily="2" charset="0"/>
              </a:rPr>
              <a:t>MultiDerived</a:t>
            </a:r>
            <a:r>
              <a:rPr lang="en-US" sz="1400" dirty="0">
                <a:latin typeface="Tenorite" panose="00000500000000000000" pitchFamily="2" charset="0"/>
              </a:rPr>
              <a:t>(SuperClass1, SuperClass2):</a:t>
            </a:r>
          </a:p>
          <a:p>
            <a:r>
              <a:rPr lang="en-US" sz="1400" dirty="0">
                <a:latin typeface="Tenorite" panose="00000500000000000000" pitchFamily="2" charset="0"/>
              </a:rPr>
              <a:t>    # features of SuperClass1 + SuperClass2 + </a:t>
            </a:r>
            <a:r>
              <a:rPr lang="en-US" sz="1400" dirty="0" err="1">
                <a:latin typeface="Tenorite" panose="00000500000000000000" pitchFamily="2" charset="0"/>
              </a:rPr>
              <a:t>MultiDerived</a:t>
            </a:r>
            <a:r>
              <a:rPr lang="en-US" sz="1400" dirty="0">
                <a:latin typeface="Tenorite" panose="00000500000000000000" pitchFamily="2" charset="0"/>
              </a:rPr>
              <a:t> class</a:t>
            </a:r>
            <a:endParaRPr lang="en-IN" sz="1400" dirty="0">
              <a:latin typeface="Tenorite" panose="00000500000000000000" pitchFamily="2" charset="0"/>
            </a:endParaRPr>
          </a:p>
        </p:txBody>
      </p:sp>
      <p:pic>
        <p:nvPicPr>
          <p:cNvPr id="6146" name="Picture 2" descr="Multiple Inheritance">
            <a:extLst>
              <a:ext uri="{FF2B5EF4-FFF2-40B4-BE49-F238E27FC236}">
                <a16:creationId xmlns:a16="http://schemas.microsoft.com/office/drawing/2014/main" id="{76BD1319-1925-4599-0D7B-C1492E327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 y="1102995"/>
            <a:ext cx="5596128" cy="245745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Multilevel Inheritance in Python">
            <a:extLst>
              <a:ext uri="{FF2B5EF4-FFF2-40B4-BE49-F238E27FC236}">
                <a16:creationId xmlns:a16="http://schemas.microsoft.com/office/drawing/2014/main" id="{A8058ABB-C64B-0BA0-92EE-6BCC5D19F5DD}"/>
              </a:ext>
            </a:extLst>
          </p:cNvPr>
          <p:cNvPicPr>
            <a:picLocks noGrp="1" noChangeAspect="1" noChangeArrowheads="1"/>
          </p:cNvPicPr>
          <p:nvPr>
            <p:ph sz="half" idx="13"/>
          </p:nvPr>
        </p:nvPicPr>
        <p:blipFill>
          <a:blip r:embed="rId3">
            <a:extLst>
              <a:ext uri="{28A0092B-C50C-407E-A947-70E740481C1C}">
                <a14:useLocalDpi xmlns:a14="http://schemas.microsoft.com/office/drawing/2010/main" val="0"/>
              </a:ext>
            </a:extLst>
          </a:blip>
          <a:srcRect/>
          <a:stretch>
            <a:fillRect/>
          </a:stretch>
        </p:blipFill>
        <p:spPr bwMode="auto">
          <a:xfrm>
            <a:off x="5340287" y="1038916"/>
            <a:ext cx="4306633" cy="47801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FA071A-766D-F133-D761-E32A9BEEC3FF}"/>
              </a:ext>
            </a:extLst>
          </p:cNvPr>
          <p:cNvSpPr txBox="1"/>
          <p:nvPr/>
        </p:nvSpPr>
        <p:spPr>
          <a:xfrm>
            <a:off x="8891016" y="2521059"/>
            <a:ext cx="3063240" cy="1815882"/>
          </a:xfrm>
          <a:prstGeom prst="rect">
            <a:avLst/>
          </a:prstGeom>
          <a:noFill/>
        </p:spPr>
        <p:txBody>
          <a:bodyPr wrap="square" rtlCol="0">
            <a:spAutoFit/>
          </a:bodyPr>
          <a:lstStyle/>
          <a:p>
            <a:r>
              <a:rPr lang="en-US" sz="1400" dirty="0">
                <a:latin typeface="Tenorite" panose="00000500000000000000" pitchFamily="2" charset="0"/>
              </a:rPr>
              <a:t>class </a:t>
            </a:r>
            <a:r>
              <a:rPr lang="en-US" sz="1400" dirty="0" err="1">
                <a:latin typeface="Tenorite" panose="00000500000000000000" pitchFamily="2" charset="0"/>
              </a:rPr>
              <a:t>SuperClass</a:t>
            </a:r>
            <a:r>
              <a:rPr lang="en-US" sz="1400" dirty="0">
                <a:latin typeface="Tenorite" panose="00000500000000000000" pitchFamily="2" charset="0"/>
              </a:rPr>
              <a:t>:</a:t>
            </a:r>
          </a:p>
          <a:p>
            <a:r>
              <a:rPr lang="en-US" sz="1400" dirty="0">
                <a:latin typeface="Tenorite" panose="00000500000000000000" pitchFamily="2" charset="0"/>
              </a:rPr>
              <a:t>    # Super class code here</a:t>
            </a:r>
          </a:p>
          <a:p>
            <a:endParaRPr lang="en-US" sz="1400" dirty="0">
              <a:latin typeface="Tenorite" panose="00000500000000000000" pitchFamily="2" charset="0"/>
            </a:endParaRPr>
          </a:p>
          <a:p>
            <a:r>
              <a:rPr lang="en-US" sz="1400" dirty="0">
                <a:latin typeface="Tenorite" panose="00000500000000000000" pitchFamily="2" charset="0"/>
              </a:rPr>
              <a:t>class DerivedClass1(</a:t>
            </a:r>
            <a:r>
              <a:rPr lang="en-US" sz="1400" dirty="0" err="1">
                <a:latin typeface="Tenorite" panose="00000500000000000000" pitchFamily="2" charset="0"/>
              </a:rPr>
              <a:t>SuperClass</a:t>
            </a:r>
            <a:r>
              <a:rPr lang="en-US" sz="1400" dirty="0">
                <a:latin typeface="Tenorite" panose="00000500000000000000" pitchFamily="2" charset="0"/>
              </a:rPr>
              <a:t>):</a:t>
            </a:r>
          </a:p>
          <a:p>
            <a:r>
              <a:rPr lang="en-US" sz="1400" dirty="0">
                <a:latin typeface="Tenorite" panose="00000500000000000000" pitchFamily="2" charset="0"/>
              </a:rPr>
              <a:t>    # Derived class 1 code here</a:t>
            </a:r>
          </a:p>
          <a:p>
            <a:endParaRPr lang="en-US" sz="1400" dirty="0">
              <a:latin typeface="Tenorite" panose="00000500000000000000" pitchFamily="2" charset="0"/>
            </a:endParaRPr>
          </a:p>
          <a:p>
            <a:r>
              <a:rPr lang="en-US" sz="1400" dirty="0">
                <a:latin typeface="Tenorite" panose="00000500000000000000" pitchFamily="2" charset="0"/>
              </a:rPr>
              <a:t>class DerivedClass2(DerivedClass1):</a:t>
            </a:r>
          </a:p>
          <a:p>
            <a:r>
              <a:rPr lang="en-US" sz="1400" dirty="0">
                <a:latin typeface="Tenorite" panose="00000500000000000000" pitchFamily="2" charset="0"/>
              </a:rPr>
              <a:t>    # Derived class 2 code here</a:t>
            </a:r>
            <a:endParaRPr lang="en-IN" sz="1400" dirty="0">
              <a:latin typeface="Tenorite" panose="00000500000000000000" pitchFamily="2" charset="0"/>
            </a:endParaRPr>
          </a:p>
        </p:txBody>
      </p:sp>
    </p:spTree>
    <p:extLst>
      <p:ext uri="{BB962C8B-B14F-4D97-AF65-F5344CB8AC3E}">
        <p14:creationId xmlns:p14="http://schemas.microsoft.com/office/powerpoint/2010/main" val="3055490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Polymorphism</a:t>
            </a:r>
            <a:endParaRPr lang="en-IN" dirty="0"/>
          </a:p>
        </p:txBody>
      </p:sp>
      <p:sp>
        <p:nvSpPr>
          <p:cNvPr id="3" name="Content Placeholder 2">
            <a:extLst>
              <a:ext uri="{FF2B5EF4-FFF2-40B4-BE49-F238E27FC236}">
                <a16:creationId xmlns:a16="http://schemas.microsoft.com/office/drawing/2014/main" id="{168641B1-5767-4C84-0B91-B9E0D80517D9}"/>
              </a:ext>
            </a:extLst>
          </p:cNvPr>
          <p:cNvSpPr>
            <a:spLocks noGrp="1"/>
          </p:cNvSpPr>
          <p:nvPr>
            <p:ph sz="half" idx="12"/>
          </p:nvPr>
        </p:nvSpPr>
        <p:spPr>
          <a:xfrm>
            <a:off x="146304" y="886968"/>
            <a:ext cx="5358384" cy="5744719"/>
          </a:xfrm>
        </p:spPr>
        <p:txBody>
          <a:bodyPr>
            <a:normAutofit lnSpcReduction="10000"/>
          </a:bodyPr>
          <a:lstStyle/>
          <a:p>
            <a:pPr marL="285750" indent="-285750">
              <a:buFont typeface="Arial" panose="020B0604020202020204" pitchFamily="34" charset="0"/>
              <a:buChar char="•"/>
            </a:pPr>
            <a:r>
              <a:rPr lang="en-US" sz="1400" dirty="0">
                <a:solidFill>
                  <a:srgbClr val="273239"/>
                </a:solidFill>
                <a:latin typeface="Tenorite"/>
                <a:ea typeface="+mn-lt"/>
                <a:cs typeface="+mn-lt"/>
              </a:rPr>
              <a:t>It refers to the use of a single type entity (method, operator or object) to represent different types in different scenarios</a:t>
            </a:r>
          </a:p>
          <a:p>
            <a:pPr marL="285750" indent="-285750" algn="l">
              <a:buFont typeface="Arial" panose="020B0604020202020204" pitchFamily="34" charset="0"/>
              <a:buChar char="•"/>
            </a:pPr>
            <a:r>
              <a:rPr lang="en-US" sz="1400" dirty="0">
                <a:solidFill>
                  <a:srgbClr val="273239"/>
                </a:solidFill>
                <a:latin typeface="Tenorite"/>
                <a:ea typeface="+mn-lt"/>
                <a:cs typeface="+mn-lt"/>
              </a:rPr>
              <a:t>We can use the concept of polymorphism while creating class methods as Python allows different classes to have methods with the same name.</a:t>
            </a:r>
          </a:p>
          <a:p>
            <a:pPr marL="285750" indent="-285750" algn="l">
              <a:buFont typeface="Arial" panose="020B0604020202020204" pitchFamily="34" charset="0"/>
              <a:buChar char="•"/>
            </a:pPr>
            <a:r>
              <a:rPr lang="en-US" sz="1400" dirty="0">
                <a:solidFill>
                  <a:srgbClr val="273239"/>
                </a:solidFill>
                <a:latin typeface="Tenorite"/>
                <a:ea typeface="+mn-lt"/>
                <a:cs typeface="+mn-lt"/>
              </a:rPr>
              <a:t>We can then later generalize calling these methods by disregarding the object we are working with</a:t>
            </a:r>
          </a:p>
          <a:p>
            <a:r>
              <a:rPr lang="en-IN" sz="1400" i="1" dirty="0">
                <a:solidFill>
                  <a:srgbClr val="7030A0"/>
                </a:solidFill>
                <a:latin typeface="Tenorite"/>
                <a:ea typeface="+mn-lt"/>
                <a:cs typeface="+mn-lt"/>
              </a:rPr>
              <a:t>&gt;&gt; class Cat:</a:t>
            </a:r>
          </a:p>
          <a:p>
            <a:r>
              <a:rPr lang="en-IN" sz="1400" i="1" dirty="0">
                <a:solidFill>
                  <a:srgbClr val="7030A0"/>
                </a:solidFill>
                <a:latin typeface="Tenorite"/>
                <a:ea typeface="+mn-lt"/>
                <a:cs typeface="+mn-lt"/>
              </a:rPr>
              <a:t>        def __init__(self, name, age):</a:t>
            </a:r>
          </a:p>
          <a:p>
            <a:r>
              <a:rPr lang="en-IN" sz="1400" i="1" dirty="0">
                <a:solidFill>
                  <a:srgbClr val="7030A0"/>
                </a:solidFill>
                <a:latin typeface="Tenorite"/>
                <a:ea typeface="+mn-lt"/>
                <a:cs typeface="+mn-lt"/>
              </a:rPr>
              <a:t>            self.name = name</a:t>
            </a:r>
          </a:p>
          <a:p>
            <a:r>
              <a:rPr lang="en-IN" sz="1400" i="1" dirty="0">
                <a:solidFill>
                  <a:srgbClr val="7030A0"/>
                </a:solidFill>
                <a:latin typeface="Tenorite"/>
                <a:ea typeface="+mn-lt"/>
                <a:cs typeface="+mn-lt"/>
              </a:rPr>
              <a:t>            </a:t>
            </a:r>
            <a:r>
              <a:rPr lang="en-IN" sz="1400" i="1" dirty="0" err="1">
                <a:solidFill>
                  <a:srgbClr val="7030A0"/>
                </a:solidFill>
                <a:latin typeface="Tenorite"/>
                <a:ea typeface="+mn-lt"/>
                <a:cs typeface="+mn-lt"/>
              </a:rPr>
              <a:t>self.age</a:t>
            </a:r>
            <a:r>
              <a:rPr lang="en-IN" sz="1400" i="1" dirty="0">
                <a:solidFill>
                  <a:srgbClr val="7030A0"/>
                </a:solidFill>
                <a:latin typeface="Tenorite"/>
                <a:ea typeface="+mn-lt"/>
                <a:cs typeface="+mn-lt"/>
              </a:rPr>
              <a:t> = age</a:t>
            </a:r>
          </a:p>
          <a:p>
            <a:r>
              <a:rPr lang="en-IN" sz="1400" i="1" dirty="0">
                <a:solidFill>
                  <a:srgbClr val="7030A0"/>
                </a:solidFill>
                <a:latin typeface="Tenorite"/>
                <a:ea typeface="+mn-lt"/>
                <a:cs typeface="+mn-lt"/>
              </a:rPr>
              <a:t>        def info(self):</a:t>
            </a:r>
          </a:p>
          <a:p>
            <a:r>
              <a:rPr lang="en-IN" sz="1400" i="1" dirty="0">
                <a:solidFill>
                  <a:srgbClr val="7030A0"/>
                </a:solidFill>
                <a:latin typeface="Tenorite"/>
                <a:ea typeface="+mn-lt"/>
                <a:cs typeface="+mn-lt"/>
              </a:rPr>
              <a:t>            print(</a:t>
            </a:r>
            <a:r>
              <a:rPr lang="en-IN" sz="1400" i="1" dirty="0" err="1">
                <a:solidFill>
                  <a:srgbClr val="7030A0"/>
                </a:solidFill>
                <a:latin typeface="Tenorite"/>
                <a:ea typeface="+mn-lt"/>
                <a:cs typeface="+mn-lt"/>
              </a:rPr>
              <a:t>f"I</a:t>
            </a:r>
            <a:r>
              <a:rPr lang="en-IN" sz="1400" i="1" dirty="0">
                <a:solidFill>
                  <a:srgbClr val="7030A0"/>
                </a:solidFill>
                <a:latin typeface="Tenorite"/>
                <a:ea typeface="+mn-lt"/>
                <a:cs typeface="+mn-lt"/>
              </a:rPr>
              <a:t> am a cat. My name is {self.name}. I am {</a:t>
            </a:r>
            <a:r>
              <a:rPr lang="en-IN" sz="1400" i="1" dirty="0" err="1">
                <a:solidFill>
                  <a:srgbClr val="7030A0"/>
                </a:solidFill>
                <a:latin typeface="Tenorite"/>
                <a:ea typeface="+mn-lt"/>
                <a:cs typeface="+mn-lt"/>
              </a:rPr>
              <a:t>self.age</a:t>
            </a:r>
            <a:r>
              <a:rPr lang="en-IN" sz="1400" i="1" dirty="0">
                <a:solidFill>
                  <a:srgbClr val="7030A0"/>
                </a:solidFill>
                <a:latin typeface="Tenorite"/>
                <a:ea typeface="+mn-lt"/>
                <a:cs typeface="+mn-lt"/>
              </a:rPr>
              <a:t>} years old.")</a:t>
            </a:r>
          </a:p>
          <a:p>
            <a:r>
              <a:rPr lang="en-IN" sz="1400" i="1" dirty="0">
                <a:solidFill>
                  <a:srgbClr val="7030A0"/>
                </a:solidFill>
                <a:latin typeface="Tenorite"/>
                <a:ea typeface="+mn-lt"/>
                <a:cs typeface="+mn-lt"/>
              </a:rPr>
              <a:t>        def </a:t>
            </a:r>
            <a:r>
              <a:rPr lang="en-IN" sz="1400" i="1" dirty="0" err="1">
                <a:solidFill>
                  <a:srgbClr val="7030A0"/>
                </a:solidFill>
                <a:latin typeface="Tenorite"/>
                <a:ea typeface="+mn-lt"/>
                <a:cs typeface="+mn-lt"/>
              </a:rPr>
              <a:t>make_sound</a:t>
            </a:r>
            <a:r>
              <a:rPr lang="en-IN" sz="1400" i="1" dirty="0">
                <a:solidFill>
                  <a:srgbClr val="7030A0"/>
                </a:solidFill>
                <a:latin typeface="Tenorite"/>
                <a:ea typeface="+mn-lt"/>
                <a:cs typeface="+mn-lt"/>
              </a:rPr>
              <a:t>(self):</a:t>
            </a:r>
          </a:p>
          <a:p>
            <a:r>
              <a:rPr lang="en-IN" sz="1400" i="1" dirty="0">
                <a:solidFill>
                  <a:srgbClr val="7030A0"/>
                </a:solidFill>
                <a:latin typeface="Tenorite"/>
                <a:ea typeface="+mn-lt"/>
                <a:cs typeface="+mn-lt"/>
              </a:rPr>
              <a:t>            print("Meow")</a:t>
            </a:r>
          </a:p>
        </p:txBody>
      </p:sp>
      <p:sp>
        <p:nvSpPr>
          <p:cNvPr id="4" name="Content Placeholder 3">
            <a:extLst>
              <a:ext uri="{FF2B5EF4-FFF2-40B4-BE49-F238E27FC236}">
                <a16:creationId xmlns:a16="http://schemas.microsoft.com/office/drawing/2014/main" id="{ED840AB1-E3A2-69A3-823F-28D216FAF1E1}"/>
              </a:ext>
            </a:extLst>
          </p:cNvPr>
          <p:cNvSpPr>
            <a:spLocks noGrp="1"/>
          </p:cNvSpPr>
          <p:nvPr>
            <p:ph sz="half" idx="13"/>
          </p:nvPr>
        </p:nvSpPr>
        <p:spPr>
          <a:xfrm>
            <a:off x="5663468" y="113157"/>
            <a:ext cx="6431280" cy="6631686"/>
          </a:xfrm>
        </p:spPr>
        <p:txBody>
          <a:bodyPr>
            <a:noAutofit/>
          </a:bodyPr>
          <a:lstStyle/>
          <a:p>
            <a:r>
              <a:rPr lang="en-IN" sz="1400" i="1" dirty="0">
                <a:solidFill>
                  <a:srgbClr val="7030A0"/>
                </a:solidFill>
                <a:latin typeface="Tenorite"/>
                <a:ea typeface="+mn-lt"/>
                <a:cs typeface="+mn-lt"/>
              </a:rPr>
              <a:t>class Dog:</a:t>
            </a:r>
          </a:p>
          <a:p>
            <a:r>
              <a:rPr lang="en-IN" sz="1400" i="1" dirty="0">
                <a:solidFill>
                  <a:srgbClr val="7030A0"/>
                </a:solidFill>
                <a:latin typeface="Tenorite"/>
                <a:ea typeface="+mn-lt"/>
                <a:cs typeface="+mn-lt"/>
              </a:rPr>
              <a:t>    def __init__(self, name, age):</a:t>
            </a:r>
          </a:p>
          <a:p>
            <a:r>
              <a:rPr lang="en-IN" sz="1400" i="1" dirty="0">
                <a:solidFill>
                  <a:srgbClr val="7030A0"/>
                </a:solidFill>
                <a:latin typeface="Tenorite"/>
                <a:ea typeface="+mn-lt"/>
                <a:cs typeface="+mn-lt"/>
              </a:rPr>
              <a:t>        self.name = name</a:t>
            </a:r>
          </a:p>
          <a:p>
            <a:r>
              <a:rPr lang="en-IN" sz="1400" i="1" dirty="0">
                <a:solidFill>
                  <a:srgbClr val="7030A0"/>
                </a:solidFill>
                <a:latin typeface="Tenorite"/>
                <a:ea typeface="+mn-lt"/>
                <a:cs typeface="+mn-lt"/>
              </a:rPr>
              <a:t>        </a:t>
            </a:r>
            <a:r>
              <a:rPr lang="en-IN" sz="1400" i="1" dirty="0" err="1">
                <a:solidFill>
                  <a:srgbClr val="7030A0"/>
                </a:solidFill>
                <a:latin typeface="Tenorite"/>
                <a:ea typeface="+mn-lt"/>
                <a:cs typeface="+mn-lt"/>
              </a:rPr>
              <a:t>self.age</a:t>
            </a:r>
            <a:r>
              <a:rPr lang="en-IN" sz="1400" i="1" dirty="0">
                <a:solidFill>
                  <a:srgbClr val="7030A0"/>
                </a:solidFill>
                <a:latin typeface="Tenorite"/>
                <a:ea typeface="+mn-lt"/>
                <a:cs typeface="+mn-lt"/>
              </a:rPr>
              <a:t> = age</a:t>
            </a:r>
          </a:p>
          <a:p>
            <a:r>
              <a:rPr lang="en-IN" sz="1400" i="1" dirty="0">
                <a:solidFill>
                  <a:srgbClr val="7030A0"/>
                </a:solidFill>
                <a:latin typeface="Tenorite"/>
                <a:ea typeface="+mn-lt"/>
                <a:cs typeface="+mn-lt"/>
              </a:rPr>
              <a:t>    def info(self):</a:t>
            </a:r>
          </a:p>
          <a:p>
            <a:r>
              <a:rPr lang="en-IN" sz="1400" i="1" dirty="0">
                <a:solidFill>
                  <a:srgbClr val="7030A0"/>
                </a:solidFill>
                <a:latin typeface="Tenorite"/>
                <a:ea typeface="+mn-lt"/>
                <a:cs typeface="+mn-lt"/>
              </a:rPr>
              <a:t>        print(</a:t>
            </a:r>
            <a:r>
              <a:rPr lang="en-IN" sz="1400" i="1" dirty="0" err="1">
                <a:solidFill>
                  <a:srgbClr val="7030A0"/>
                </a:solidFill>
                <a:latin typeface="Tenorite"/>
                <a:ea typeface="+mn-lt"/>
                <a:cs typeface="+mn-lt"/>
              </a:rPr>
              <a:t>f"I</a:t>
            </a:r>
            <a:r>
              <a:rPr lang="en-IN" sz="1400" i="1" dirty="0">
                <a:solidFill>
                  <a:srgbClr val="7030A0"/>
                </a:solidFill>
                <a:latin typeface="Tenorite"/>
                <a:ea typeface="+mn-lt"/>
                <a:cs typeface="+mn-lt"/>
              </a:rPr>
              <a:t> am a dog. My name is {self.name}. I am {</a:t>
            </a:r>
            <a:r>
              <a:rPr lang="en-IN" sz="1400" i="1" dirty="0" err="1">
                <a:solidFill>
                  <a:srgbClr val="7030A0"/>
                </a:solidFill>
                <a:latin typeface="Tenorite"/>
                <a:ea typeface="+mn-lt"/>
                <a:cs typeface="+mn-lt"/>
              </a:rPr>
              <a:t>self.age</a:t>
            </a:r>
            <a:r>
              <a:rPr lang="en-IN" sz="1400" i="1" dirty="0">
                <a:solidFill>
                  <a:srgbClr val="7030A0"/>
                </a:solidFill>
                <a:latin typeface="Tenorite"/>
                <a:ea typeface="+mn-lt"/>
                <a:cs typeface="+mn-lt"/>
              </a:rPr>
              <a:t>} years old.")</a:t>
            </a:r>
          </a:p>
          <a:p>
            <a:r>
              <a:rPr lang="en-IN" sz="1400" i="1" dirty="0">
                <a:solidFill>
                  <a:srgbClr val="7030A0"/>
                </a:solidFill>
                <a:latin typeface="Tenorite"/>
                <a:ea typeface="+mn-lt"/>
                <a:cs typeface="+mn-lt"/>
              </a:rPr>
              <a:t>    def </a:t>
            </a:r>
            <a:r>
              <a:rPr lang="en-IN" sz="1400" i="1" dirty="0" err="1">
                <a:solidFill>
                  <a:srgbClr val="7030A0"/>
                </a:solidFill>
                <a:latin typeface="Tenorite"/>
                <a:ea typeface="+mn-lt"/>
                <a:cs typeface="+mn-lt"/>
              </a:rPr>
              <a:t>make_sound</a:t>
            </a:r>
            <a:r>
              <a:rPr lang="en-IN" sz="1400" i="1" dirty="0">
                <a:solidFill>
                  <a:srgbClr val="7030A0"/>
                </a:solidFill>
                <a:latin typeface="Tenorite"/>
                <a:ea typeface="+mn-lt"/>
                <a:cs typeface="+mn-lt"/>
              </a:rPr>
              <a:t>(self):</a:t>
            </a:r>
          </a:p>
          <a:p>
            <a:r>
              <a:rPr lang="en-IN" sz="1400" i="1" dirty="0">
                <a:solidFill>
                  <a:srgbClr val="7030A0"/>
                </a:solidFill>
                <a:latin typeface="Tenorite"/>
                <a:ea typeface="+mn-lt"/>
                <a:cs typeface="+mn-lt"/>
              </a:rPr>
              <a:t>        print("Bark")</a:t>
            </a:r>
          </a:p>
          <a:p>
            <a:r>
              <a:rPr lang="en-IN" sz="1400" i="1" dirty="0">
                <a:solidFill>
                  <a:srgbClr val="7030A0"/>
                </a:solidFill>
                <a:latin typeface="Tenorite"/>
                <a:ea typeface="+mn-lt"/>
                <a:cs typeface="+mn-lt"/>
              </a:rPr>
              <a:t>&gt;&gt; cat1 = Cat("Kitty", 2.5)</a:t>
            </a:r>
          </a:p>
          <a:p>
            <a:r>
              <a:rPr lang="en-IN" sz="1400" i="1" dirty="0">
                <a:solidFill>
                  <a:srgbClr val="7030A0"/>
                </a:solidFill>
                <a:latin typeface="Tenorite"/>
                <a:ea typeface="+mn-lt"/>
                <a:cs typeface="+mn-lt"/>
              </a:rPr>
              <a:t>&gt;&gt; dog1 = Dog("Fluffy", 4)</a:t>
            </a:r>
          </a:p>
          <a:p>
            <a:r>
              <a:rPr lang="en-IN" sz="1400" i="1" dirty="0">
                <a:solidFill>
                  <a:srgbClr val="7030A0"/>
                </a:solidFill>
                <a:latin typeface="Tenorite"/>
                <a:ea typeface="+mn-lt"/>
                <a:cs typeface="+mn-lt"/>
              </a:rPr>
              <a:t>for animal in (cat1, dog1):</a:t>
            </a:r>
          </a:p>
          <a:p>
            <a:r>
              <a:rPr lang="en-IN" sz="1400" i="1" dirty="0">
                <a:solidFill>
                  <a:srgbClr val="7030A0"/>
                </a:solidFill>
                <a:latin typeface="Tenorite"/>
                <a:ea typeface="+mn-lt"/>
                <a:cs typeface="+mn-lt"/>
              </a:rPr>
              <a:t>      </a:t>
            </a:r>
            <a:r>
              <a:rPr lang="en-IN" sz="1400" i="1" dirty="0" err="1">
                <a:solidFill>
                  <a:srgbClr val="7030A0"/>
                </a:solidFill>
                <a:latin typeface="Tenorite"/>
                <a:ea typeface="+mn-lt"/>
                <a:cs typeface="+mn-lt"/>
              </a:rPr>
              <a:t>animal.make_sound</a:t>
            </a:r>
            <a:r>
              <a:rPr lang="en-IN" sz="1400" i="1" dirty="0">
                <a:solidFill>
                  <a:srgbClr val="7030A0"/>
                </a:solidFill>
                <a:latin typeface="Tenorite"/>
                <a:ea typeface="+mn-lt"/>
                <a:cs typeface="+mn-lt"/>
              </a:rPr>
              <a:t>()</a:t>
            </a:r>
          </a:p>
          <a:p>
            <a:r>
              <a:rPr lang="en-IN" sz="1400" i="1" dirty="0">
                <a:solidFill>
                  <a:srgbClr val="7030A0"/>
                </a:solidFill>
                <a:latin typeface="Tenorite"/>
                <a:ea typeface="+mn-lt"/>
                <a:cs typeface="+mn-lt"/>
              </a:rPr>
              <a:t>      </a:t>
            </a:r>
            <a:r>
              <a:rPr lang="en-IN" sz="1400" i="1" dirty="0" err="1">
                <a:solidFill>
                  <a:srgbClr val="7030A0"/>
                </a:solidFill>
                <a:latin typeface="Tenorite"/>
                <a:ea typeface="+mn-lt"/>
                <a:cs typeface="+mn-lt"/>
              </a:rPr>
              <a:t>animal.make_sound</a:t>
            </a:r>
            <a:r>
              <a:rPr lang="en-IN" sz="1400" i="1" dirty="0">
                <a:solidFill>
                  <a:srgbClr val="7030A0"/>
                </a:solidFill>
                <a:latin typeface="Tenorite"/>
                <a:ea typeface="+mn-lt"/>
                <a:cs typeface="+mn-lt"/>
              </a:rPr>
              <a:t>()</a:t>
            </a:r>
          </a:p>
          <a:p>
            <a:r>
              <a:rPr lang="en-IN" sz="1400" i="1" dirty="0">
                <a:solidFill>
                  <a:srgbClr val="7030A0"/>
                </a:solidFill>
                <a:latin typeface="Tenorite"/>
                <a:ea typeface="+mn-lt"/>
                <a:cs typeface="+mn-lt"/>
              </a:rPr>
              <a:t>Output:</a:t>
            </a:r>
          </a:p>
          <a:p>
            <a:r>
              <a:rPr lang="en-IN" sz="1400" i="1" dirty="0">
                <a:solidFill>
                  <a:srgbClr val="7030A0"/>
                </a:solidFill>
                <a:latin typeface="Tenorite"/>
                <a:ea typeface="+mn-lt"/>
                <a:cs typeface="+mn-lt"/>
              </a:rPr>
              <a:t>Meow</a:t>
            </a:r>
          </a:p>
          <a:p>
            <a:r>
              <a:rPr lang="en-IN" sz="1400" i="1" dirty="0">
                <a:solidFill>
                  <a:srgbClr val="7030A0"/>
                </a:solidFill>
                <a:latin typeface="Tenorite"/>
                <a:ea typeface="+mn-lt"/>
                <a:cs typeface="+mn-lt"/>
              </a:rPr>
              <a:t>Bark</a:t>
            </a:r>
          </a:p>
          <a:p>
            <a:endParaRPr lang="en-IN" sz="1400" i="1" dirty="0">
              <a:solidFill>
                <a:srgbClr val="7030A0"/>
              </a:solidFill>
              <a:latin typeface="Tenorite"/>
              <a:ea typeface="+mn-lt"/>
              <a:cs typeface="+mn-lt"/>
            </a:endParaRPr>
          </a:p>
        </p:txBody>
      </p:sp>
    </p:spTree>
    <p:extLst>
      <p:ext uri="{BB962C8B-B14F-4D97-AF65-F5344CB8AC3E}">
        <p14:creationId xmlns:p14="http://schemas.microsoft.com/office/powerpoint/2010/main" val="192949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EC83-4A9C-29B8-2BC1-D19021CDFD83}"/>
              </a:ext>
            </a:extLst>
          </p:cNvPr>
          <p:cNvSpPr>
            <a:spLocks noGrp="1"/>
          </p:cNvSpPr>
          <p:nvPr>
            <p:ph type="title"/>
          </p:nvPr>
        </p:nvSpPr>
        <p:spPr>
          <a:xfrm>
            <a:off x="568164" y="226313"/>
            <a:ext cx="11104724" cy="660655"/>
          </a:xfrm>
        </p:spPr>
        <p:txBody>
          <a:bodyPr/>
          <a:lstStyle/>
          <a:p>
            <a:r>
              <a:rPr lang="en-US" dirty="0"/>
              <a:t>Classes – Encapsulation</a:t>
            </a:r>
            <a:endParaRPr lang="en-IN" dirty="0"/>
          </a:p>
        </p:txBody>
      </p:sp>
      <p:sp>
        <p:nvSpPr>
          <p:cNvPr id="3" name="Content Placeholder 2">
            <a:extLst>
              <a:ext uri="{FF2B5EF4-FFF2-40B4-BE49-F238E27FC236}">
                <a16:creationId xmlns:a16="http://schemas.microsoft.com/office/drawing/2014/main" id="{168641B1-5767-4C84-0B91-B9E0D80517D9}"/>
              </a:ext>
            </a:extLst>
          </p:cNvPr>
          <p:cNvSpPr>
            <a:spLocks noGrp="1"/>
          </p:cNvSpPr>
          <p:nvPr>
            <p:ph sz="half" idx="12"/>
          </p:nvPr>
        </p:nvSpPr>
        <p:spPr>
          <a:xfrm>
            <a:off x="146303" y="1000123"/>
            <a:ext cx="5358384" cy="5744719"/>
          </a:xfrm>
        </p:spPr>
        <p:txBody>
          <a:bodyPr>
            <a:normAutofit/>
          </a:bodyPr>
          <a:lstStyle/>
          <a:p>
            <a:pPr marL="285750" indent="-285750">
              <a:buFont typeface="Arial" panose="020B0604020202020204" pitchFamily="34" charset="0"/>
              <a:buChar char="•"/>
            </a:pPr>
            <a:r>
              <a:rPr lang="en-US" sz="1400" dirty="0">
                <a:solidFill>
                  <a:srgbClr val="273239"/>
                </a:solidFill>
                <a:latin typeface="Tenorite"/>
                <a:ea typeface="+mn-lt"/>
                <a:cs typeface="+mn-lt"/>
                <a:hlinkClick r:id="rId2">
                  <a:extLst>
                    <a:ext uri="{A12FA001-AC4F-418D-AE19-62706E023703}">
                      <ahyp:hlinkClr xmlns:ahyp="http://schemas.microsoft.com/office/drawing/2018/hyperlinkcolor" val="tx"/>
                    </a:ext>
                  </a:extLst>
                </a:hlinkClick>
              </a:rPr>
              <a:t>Encapsulation</a:t>
            </a:r>
            <a:r>
              <a:rPr lang="en-US" sz="1400" dirty="0">
                <a:solidFill>
                  <a:srgbClr val="273239"/>
                </a:solidFill>
                <a:latin typeface="Tenorite"/>
                <a:ea typeface="+mn-lt"/>
                <a:cs typeface="+mn-lt"/>
              </a:rPr>
              <a:t> in Python describes the concept of bundling data and </a:t>
            </a:r>
            <a:r>
              <a:rPr lang="en-US" sz="1400" dirty="0">
                <a:solidFill>
                  <a:srgbClr val="273239"/>
                </a:solidFill>
                <a:latin typeface="Tenorite"/>
                <a:ea typeface="+mn-lt"/>
                <a:cs typeface="+mn-lt"/>
                <a:hlinkClick r:id="rId3">
                  <a:extLst>
                    <a:ext uri="{A12FA001-AC4F-418D-AE19-62706E023703}">
                      <ahyp:hlinkClr xmlns:ahyp="http://schemas.microsoft.com/office/drawing/2018/hyperlinkcolor" val="tx"/>
                    </a:ext>
                  </a:extLst>
                </a:hlinkClick>
              </a:rPr>
              <a:t>methods</a:t>
            </a:r>
            <a:r>
              <a:rPr lang="en-US" sz="1400" dirty="0">
                <a:solidFill>
                  <a:srgbClr val="273239"/>
                </a:solidFill>
                <a:latin typeface="Tenorite"/>
                <a:ea typeface="+mn-lt"/>
                <a:cs typeface="+mn-lt"/>
              </a:rPr>
              <a:t> within a single unit. So, for example, when you create a </a:t>
            </a:r>
            <a:r>
              <a:rPr lang="en-US" sz="1400" dirty="0">
                <a:solidFill>
                  <a:srgbClr val="273239"/>
                </a:solidFill>
                <a:latin typeface="Tenorite"/>
                <a:ea typeface="+mn-lt"/>
                <a:cs typeface="+mn-lt"/>
                <a:hlinkClick r:id="rId4">
                  <a:extLst>
                    <a:ext uri="{A12FA001-AC4F-418D-AE19-62706E023703}">
                      <ahyp:hlinkClr xmlns:ahyp="http://schemas.microsoft.com/office/drawing/2018/hyperlinkcolor" val="tx"/>
                    </a:ext>
                  </a:extLst>
                </a:hlinkClick>
              </a:rPr>
              <a:t>class</a:t>
            </a:r>
            <a:r>
              <a:rPr lang="en-US" sz="1400" dirty="0">
                <a:solidFill>
                  <a:srgbClr val="273239"/>
                </a:solidFill>
                <a:latin typeface="Tenorite"/>
                <a:ea typeface="+mn-lt"/>
                <a:cs typeface="+mn-lt"/>
              </a:rPr>
              <a:t>, it means you are implementing encapsulation. A class is an example of encapsulation as it binds all the data members (</a:t>
            </a:r>
            <a:r>
              <a:rPr lang="en-US" sz="1400" dirty="0">
                <a:solidFill>
                  <a:srgbClr val="273239"/>
                </a:solidFill>
                <a:latin typeface="Tenorite"/>
                <a:ea typeface="+mn-lt"/>
                <a:cs typeface="+mn-lt"/>
                <a:hlinkClick r:id="rId5">
                  <a:extLst>
                    <a:ext uri="{A12FA001-AC4F-418D-AE19-62706E023703}">
                      <ahyp:hlinkClr xmlns:ahyp="http://schemas.microsoft.com/office/drawing/2018/hyperlinkcolor" val="tx"/>
                    </a:ext>
                  </a:extLst>
                </a:hlinkClick>
              </a:rPr>
              <a:t>instance variables</a:t>
            </a:r>
            <a:r>
              <a:rPr lang="en-US" sz="1400" dirty="0">
                <a:solidFill>
                  <a:srgbClr val="273239"/>
                </a:solidFill>
                <a:latin typeface="Tenorite"/>
                <a:ea typeface="+mn-lt"/>
                <a:cs typeface="+mn-lt"/>
              </a:rPr>
              <a:t>) and methods into a single unit.</a:t>
            </a:r>
          </a:p>
          <a:p>
            <a:pPr marL="285750" indent="-285750">
              <a:buFont typeface="Arial" panose="020B0604020202020204" pitchFamily="34" charset="0"/>
              <a:buChar char="•"/>
            </a:pPr>
            <a:r>
              <a:rPr lang="en-US" sz="1400" dirty="0">
                <a:solidFill>
                  <a:srgbClr val="273239"/>
                </a:solidFill>
                <a:latin typeface="Tenorite"/>
                <a:ea typeface="+mn-lt"/>
                <a:cs typeface="+mn-lt"/>
              </a:rPr>
              <a:t>Using encapsulation, we can hide an object’s internal representation from the outside. This is called information hiding.</a:t>
            </a:r>
          </a:p>
          <a:p>
            <a:endParaRPr lang="en-IN" sz="1400" dirty="0">
              <a:solidFill>
                <a:srgbClr val="273239"/>
              </a:solidFill>
              <a:latin typeface="Tenorite"/>
              <a:ea typeface="+mn-lt"/>
              <a:cs typeface="+mn-lt"/>
            </a:endParaRPr>
          </a:p>
        </p:txBody>
      </p:sp>
      <p:sp>
        <p:nvSpPr>
          <p:cNvPr id="4" name="Content Placeholder 3">
            <a:extLst>
              <a:ext uri="{FF2B5EF4-FFF2-40B4-BE49-F238E27FC236}">
                <a16:creationId xmlns:a16="http://schemas.microsoft.com/office/drawing/2014/main" id="{ED840AB1-E3A2-69A3-823F-28D216FAF1E1}"/>
              </a:ext>
            </a:extLst>
          </p:cNvPr>
          <p:cNvSpPr>
            <a:spLocks noGrp="1"/>
          </p:cNvSpPr>
          <p:nvPr>
            <p:ph sz="half" idx="13"/>
          </p:nvPr>
        </p:nvSpPr>
        <p:spPr>
          <a:xfrm>
            <a:off x="5663468" y="886967"/>
            <a:ext cx="6431280" cy="5857875"/>
          </a:xfrm>
        </p:spPr>
        <p:txBody>
          <a:bodyPr>
            <a:noAutofit/>
          </a:bodyPr>
          <a:lstStyle/>
          <a:p>
            <a:pPr marL="285750" indent="-285750" algn="l">
              <a:buFont typeface="Arial" panose="020B0604020202020204" pitchFamily="34" charset="0"/>
              <a:buChar char="•"/>
            </a:pPr>
            <a:r>
              <a:rPr lang="en-US" sz="1400" dirty="0">
                <a:solidFill>
                  <a:srgbClr val="273239"/>
                </a:solidFill>
                <a:latin typeface="Tenorite"/>
                <a:ea typeface="+mn-lt"/>
                <a:cs typeface="+mn-lt"/>
              </a:rPr>
              <a:t>Also, encapsulation allows us to restrict accessing variables and methods directly and prevent accidental data modification by creating private data members and methods within a class.</a:t>
            </a:r>
            <a:endParaRPr lang="en-IN" sz="1400" i="1" dirty="0">
              <a:solidFill>
                <a:srgbClr val="7030A0"/>
              </a:solidFill>
              <a:latin typeface="Tenorite"/>
              <a:ea typeface="+mn-lt"/>
              <a:cs typeface="+mn-lt"/>
            </a:endParaRPr>
          </a:p>
          <a:p>
            <a:pPr marL="285750" indent="-285750">
              <a:buFont typeface="Arial" panose="020B0604020202020204" pitchFamily="34" charset="0"/>
              <a:buChar char="•"/>
            </a:pPr>
            <a:r>
              <a:rPr lang="en-IN" sz="1400" b="1" i="0" dirty="0">
                <a:solidFill>
                  <a:srgbClr val="1C2B41"/>
                </a:solidFill>
                <a:effectLst/>
                <a:highlight>
                  <a:srgbClr val="FEFEFE"/>
                </a:highlight>
                <a:latin typeface="Inter-Bold"/>
              </a:rPr>
              <a:t>Access Modifiers in Python</a:t>
            </a:r>
          </a:p>
          <a:p>
            <a:pPr marL="285750" indent="-285750" algn="l">
              <a:buFont typeface="Arial" panose="020B0604020202020204" pitchFamily="34" charset="0"/>
              <a:buChar char="•"/>
            </a:pPr>
            <a:r>
              <a:rPr lang="en-US" sz="1400" dirty="0">
                <a:solidFill>
                  <a:srgbClr val="273239"/>
                </a:solidFill>
                <a:latin typeface="Tenorite"/>
                <a:ea typeface="+mn-lt"/>
                <a:cs typeface="+mn-lt"/>
              </a:rPr>
              <a:t>Encapsulation can be achieved by declaring the data members and methods of a class either as private or protected. But In Python, we don’t have direct access modifiers like public, private, and protected. We can achieve this by using single underscore and double underscores</a:t>
            </a:r>
          </a:p>
          <a:p>
            <a:pPr marL="285750" indent="-285750" algn="l">
              <a:buFont typeface="Arial" panose="020B0604020202020204" pitchFamily="34" charset="0"/>
              <a:buChar char="•"/>
            </a:pPr>
            <a:endParaRPr lang="en-US" sz="1400" dirty="0">
              <a:solidFill>
                <a:srgbClr val="273239"/>
              </a:solidFill>
              <a:latin typeface="Tenorite"/>
              <a:ea typeface="+mn-lt"/>
              <a:cs typeface="+mn-lt"/>
            </a:endParaRPr>
          </a:p>
        </p:txBody>
      </p:sp>
      <p:pic>
        <p:nvPicPr>
          <p:cNvPr id="1026" name="Picture 2" descr="Implement encapsulation using a class">
            <a:extLst>
              <a:ext uri="{FF2B5EF4-FFF2-40B4-BE49-F238E27FC236}">
                <a16:creationId xmlns:a16="http://schemas.microsoft.com/office/drawing/2014/main" id="{BE50564B-F97B-1BF6-3FD8-2AB0AF085F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52" y="3951541"/>
            <a:ext cx="5240285" cy="26801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hiding using access access modifiers">
            <a:extLst>
              <a:ext uri="{FF2B5EF4-FFF2-40B4-BE49-F238E27FC236}">
                <a16:creationId xmlns:a16="http://schemas.microsoft.com/office/drawing/2014/main" id="{B13F2C05-E89F-B4F0-F5E2-F79F4717D5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8233" y="3500438"/>
            <a:ext cx="6381750" cy="3057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07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52F1-D1C8-D88C-F41A-3267035D8798}"/>
              </a:ext>
            </a:extLst>
          </p:cNvPr>
          <p:cNvSpPr>
            <a:spLocks noGrp="1"/>
          </p:cNvSpPr>
          <p:nvPr>
            <p:ph type="title"/>
          </p:nvPr>
        </p:nvSpPr>
        <p:spPr>
          <a:xfrm>
            <a:off x="543638" y="134873"/>
            <a:ext cx="11104724" cy="587503"/>
          </a:xfrm>
        </p:spPr>
        <p:txBody>
          <a:bodyPr>
            <a:normAutofit fontScale="90000"/>
          </a:bodyPr>
          <a:lstStyle/>
          <a:p>
            <a:r>
              <a:rPr lang="en-IN" dirty="0"/>
              <a:t>File handling</a:t>
            </a:r>
          </a:p>
        </p:txBody>
      </p:sp>
      <p:sp>
        <p:nvSpPr>
          <p:cNvPr id="3" name="Content Placeholder 2">
            <a:extLst>
              <a:ext uri="{FF2B5EF4-FFF2-40B4-BE49-F238E27FC236}">
                <a16:creationId xmlns:a16="http://schemas.microsoft.com/office/drawing/2014/main" id="{E1AA723E-4CB3-9EA9-8F1C-0F1F8E5362F9}"/>
              </a:ext>
            </a:extLst>
          </p:cNvPr>
          <p:cNvSpPr>
            <a:spLocks noGrp="1"/>
          </p:cNvSpPr>
          <p:nvPr>
            <p:ph sz="half" idx="12"/>
          </p:nvPr>
        </p:nvSpPr>
        <p:spPr>
          <a:xfrm>
            <a:off x="167640" y="896112"/>
            <a:ext cx="3974592" cy="5333238"/>
          </a:xfrm>
        </p:spPr>
        <p:txBody>
          <a:bodyPr/>
          <a:lstStyle/>
          <a:p>
            <a:pPr marL="285750" indent="-285750">
              <a:buFont typeface="Arial" panose="020B0604020202020204" pitchFamily="34" charset="0"/>
              <a:buChar char="•"/>
            </a:pPr>
            <a:r>
              <a:rPr lang="en-US" sz="1400" dirty="0">
                <a:solidFill>
                  <a:srgbClr val="273239"/>
                </a:solidFill>
                <a:latin typeface="Tenorite"/>
                <a:ea typeface="+mn-lt"/>
                <a:cs typeface="+mn-lt"/>
              </a:rPr>
              <a:t>A file is a named location used for storing data.</a:t>
            </a:r>
          </a:p>
          <a:p>
            <a:pPr marL="285750" indent="-285750">
              <a:buFont typeface="Arial" panose="020B0604020202020204" pitchFamily="34" charset="0"/>
              <a:buChar char="•"/>
            </a:pPr>
            <a:r>
              <a:rPr lang="en-US" sz="1400" dirty="0">
                <a:solidFill>
                  <a:srgbClr val="273239"/>
                </a:solidFill>
                <a:latin typeface="Tenorite"/>
                <a:ea typeface="+mn-lt"/>
                <a:cs typeface="+mn-lt"/>
              </a:rPr>
              <a:t>we need to open a file first to perform any operations on it—we use the </a:t>
            </a:r>
            <a:r>
              <a:rPr lang="en-US" sz="1400" dirty="0">
                <a:solidFill>
                  <a:srgbClr val="273239"/>
                </a:solidFill>
                <a:latin typeface="Tenorite"/>
                <a:ea typeface="+mn-lt"/>
                <a:cs typeface="+mn-lt"/>
                <a:hlinkClick r:id="rId2">
                  <a:extLst>
                    <a:ext uri="{A12FA001-AC4F-418D-AE19-62706E023703}">
                      <ahyp:hlinkClr xmlns:ahyp="http://schemas.microsoft.com/office/drawing/2018/hyperlinkcolor" val="tx"/>
                    </a:ext>
                  </a:extLst>
                </a:hlinkClick>
              </a:rPr>
              <a:t>open()</a:t>
            </a:r>
            <a:r>
              <a:rPr lang="en-US" sz="1400" dirty="0">
                <a:solidFill>
                  <a:srgbClr val="273239"/>
                </a:solidFill>
                <a:latin typeface="Tenorite"/>
                <a:ea typeface="+mn-lt"/>
                <a:cs typeface="+mn-lt"/>
              </a:rPr>
              <a:t> function to do so</a:t>
            </a:r>
          </a:p>
          <a:p>
            <a:pPr marL="285750" indent="-285750">
              <a:buFont typeface="Arial" panose="020B0604020202020204" pitchFamily="34" charset="0"/>
              <a:buChar char="•"/>
            </a:pPr>
            <a:r>
              <a:rPr lang="en-US" sz="1400" dirty="0">
                <a:solidFill>
                  <a:srgbClr val="273239"/>
                </a:solidFill>
                <a:latin typeface="Tenorite"/>
                <a:ea typeface="+mn-lt"/>
                <a:cs typeface="+mn-lt"/>
              </a:rPr>
              <a:t>Syntax:</a:t>
            </a:r>
          </a:p>
          <a:p>
            <a:r>
              <a:rPr lang="en-US" sz="1400" i="1" dirty="0">
                <a:solidFill>
                  <a:srgbClr val="7030A0"/>
                </a:solidFill>
                <a:latin typeface="Tenorite"/>
                <a:ea typeface="+mn-lt"/>
                <a:cs typeface="+mn-lt"/>
              </a:rPr>
              <a:t>&gt;&gt; with open(filename, &lt;mode&gt;) as f:    </a:t>
            </a:r>
          </a:p>
          <a:p>
            <a:r>
              <a:rPr lang="en-US" sz="1400" i="1" dirty="0">
                <a:solidFill>
                  <a:srgbClr val="7030A0"/>
                </a:solidFill>
                <a:latin typeface="Tenorite"/>
                <a:ea typeface="+mn-lt"/>
                <a:cs typeface="+mn-lt"/>
              </a:rPr>
              <a:t>        </a:t>
            </a:r>
            <a:r>
              <a:rPr lang="en-US" sz="1400" i="1" dirty="0" err="1">
                <a:solidFill>
                  <a:srgbClr val="7030A0"/>
                </a:solidFill>
                <a:latin typeface="Tenorite"/>
                <a:ea typeface="+mn-lt"/>
                <a:cs typeface="+mn-lt"/>
              </a:rPr>
              <a:t>f.read</a:t>
            </a:r>
            <a:r>
              <a:rPr lang="en-US" sz="1400" i="1" dirty="0">
                <a:solidFill>
                  <a:srgbClr val="7030A0"/>
                </a:solidFill>
                <a:latin typeface="Tenorite"/>
                <a:ea typeface="+mn-lt"/>
                <a:cs typeface="+mn-lt"/>
              </a:rPr>
              <a:t>()</a:t>
            </a:r>
          </a:p>
          <a:p>
            <a:r>
              <a:rPr lang="en-US" sz="1400" i="1" dirty="0">
                <a:solidFill>
                  <a:srgbClr val="7030A0"/>
                </a:solidFill>
                <a:latin typeface="Tenorite"/>
                <a:ea typeface="+mn-lt"/>
                <a:cs typeface="+mn-lt"/>
              </a:rPr>
              <a:t>&gt;&gt; with open(filename, 'w') as f:    </a:t>
            </a:r>
          </a:p>
          <a:p>
            <a:r>
              <a:rPr lang="en-US" sz="1400" i="1" dirty="0">
                <a:solidFill>
                  <a:srgbClr val="7030A0"/>
                </a:solidFill>
                <a:latin typeface="Tenorite"/>
                <a:ea typeface="+mn-lt"/>
                <a:cs typeface="+mn-lt"/>
              </a:rPr>
              <a:t>        </a:t>
            </a:r>
            <a:r>
              <a:rPr lang="en-US" sz="1400" i="1" dirty="0" err="1">
                <a:solidFill>
                  <a:srgbClr val="7030A0"/>
                </a:solidFill>
                <a:latin typeface="Tenorite"/>
                <a:ea typeface="+mn-lt"/>
                <a:cs typeface="+mn-lt"/>
              </a:rPr>
              <a:t>f.write</a:t>
            </a:r>
            <a:r>
              <a:rPr lang="en-US" sz="1400" i="1" dirty="0">
                <a:solidFill>
                  <a:srgbClr val="7030A0"/>
                </a:solidFill>
                <a:latin typeface="Tenorite"/>
                <a:ea typeface="+mn-lt"/>
                <a:cs typeface="+mn-lt"/>
              </a:rPr>
              <a:t>(</a:t>
            </a:r>
            <a:r>
              <a:rPr lang="en-US" sz="1400" i="1" dirty="0" err="1">
                <a:solidFill>
                  <a:srgbClr val="7030A0"/>
                </a:solidFill>
                <a:latin typeface="Tenorite"/>
                <a:ea typeface="+mn-lt"/>
                <a:cs typeface="+mn-lt"/>
              </a:rPr>
              <a:t>filedata</a:t>
            </a:r>
            <a:r>
              <a:rPr lang="en-US" sz="1400" i="1" dirty="0">
                <a:solidFill>
                  <a:srgbClr val="7030A0"/>
                </a:solidFill>
                <a:latin typeface="Tenorite"/>
                <a:ea typeface="+mn-lt"/>
                <a:cs typeface="+mn-lt"/>
              </a:rPr>
              <a:t>)</a:t>
            </a:r>
          </a:p>
          <a:p>
            <a:r>
              <a:rPr lang="en-US" sz="1400" i="1" dirty="0">
                <a:solidFill>
                  <a:srgbClr val="7030A0"/>
                </a:solidFill>
                <a:latin typeface="Tenorite"/>
                <a:ea typeface="+mn-lt"/>
                <a:cs typeface="+mn-lt"/>
              </a:rPr>
              <a:t>&gt;&gt; with open(filename, 'a') as f:    </a:t>
            </a:r>
          </a:p>
          <a:p>
            <a:r>
              <a:rPr lang="en-US" sz="1400" i="1" dirty="0">
                <a:solidFill>
                  <a:srgbClr val="7030A0"/>
                </a:solidFill>
                <a:latin typeface="Tenorite"/>
                <a:ea typeface="+mn-lt"/>
                <a:cs typeface="+mn-lt"/>
              </a:rPr>
              <a:t>        </a:t>
            </a:r>
            <a:r>
              <a:rPr lang="en-US" sz="1400" i="1" dirty="0" err="1">
                <a:solidFill>
                  <a:srgbClr val="7030A0"/>
                </a:solidFill>
                <a:latin typeface="Tenorite"/>
                <a:ea typeface="+mn-lt"/>
                <a:cs typeface="+mn-lt"/>
              </a:rPr>
              <a:t>f.write</a:t>
            </a:r>
            <a:r>
              <a:rPr lang="en-US" sz="1400" i="1" dirty="0">
                <a:solidFill>
                  <a:srgbClr val="7030A0"/>
                </a:solidFill>
                <a:latin typeface="Tenorite"/>
                <a:ea typeface="+mn-lt"/>
                <a:cs typeface="+mn-lt"/>
              </a:rPr>
              <a:t>('\\n' + </a:t>
            </a:r>
            <a:r>
              <a:rPr lang="en-US" sz="1400" i="1" dirty="0" err="1">
                <a:solidFill>
                  <a:srgbClr val="7030A0"/>
                </a:solidFill>
                <a:latin typeface="Tenorite"/>
                <a:ea typeface="+mn-lt"/>
                <a:cs typeface="+mn-lt"/>
              </a:rPr>
              <a:t>newdata</a:t>
            </a:r>
            <a:r>
              <a:rPr lang="en-US" sz="1400" i="1" dirty="0">
                <a:solidFill>
                  <a:srgbClr val="7030A0"/>
                </a:solidFill>
                <a:latin typeface="Tenorite"/>
                <a:ea typeface="+mn-lt"/>
                <a:cs typeface="+mn-lt"/>
              </a:rPr>
              <a:t>)</a:t>
            </a:r>
            <a:endParaRPr lang="en-IN" sz="1400" i="1" dirty="0">
              <a:solidFill>
                <a:srgbClr val="7030A0"/>
              </a:solidFill>
              <a:latin typeface="Tenorite"/>
              <a:ea typeface="+mn-lt"/>
              <a:cs typeface="+mn-lt"/>
            </a:endParaRPr>
          </a:p>
        </p:txBody>
      </p:sp>
      <p:graphicFrame>
        <p:nvGraphicFramePr>
          <p:cNvPr id="5" name="Content Placeholder 4">
            <a:extLst>
              <a:ext uri="{FF2B5EF4-FFF2-40B4-BE49-F238E27FC236}">
                <a16:creationId xmlns:a16="http://schemas.microsoft.com/office/drawing/2014/main" id="{6F15EC86-C2CE-0CC3-7191-9FC13486A2A8}"/>
              </a:ext>
            </a:extLst>
          </p:cNvPr>
          <p:cNvGraphicFramePr>
            <a:graphicFrameLocks noGrp="1"/>
          </p:cNvGraphicFramePr>
          <p:nvPr>
            <p:ph sz="half" idx="13"/>
            <p:extLst>
              <p:ext uri="{D42A27DB-BD31-4B8C-83A1-F6EECF244321}">
                <p14:modId xmlns:p14="http://schemas.microsoft.com/office/powerpoint/2010/main" val="3615119711"/>
              </p:ext>
            </p:extLst>
          </p:nvPr>
        </p:nvGraphicFramePr>
        <p:xfrm>
          <a:off x="4142232" y="123443"/>
          <a:ext cx="7882128" cy="6670549"/>
        </p:xfrm>
        <a:graphic>
          <a:graphicData uri="http://schemas.openxmlformats.org/drawingml/2006/table">
            <a:tbl>
              <a:tblPr firstRow="1" bandRow="1">
                <a:tableStyleId>{0505E3EF-67EA-436B-97B2-0124C06EBD24}</a:tableStyleId>
              </a:tblPr>
              <a:tblGrid>
                <a:gridCol w="1227317">
                  <a:extLst>
                    <a:ext uri="{9D8B030D-6E8A-4147-A177-3AD203B41FA5}">
                      <a16:colId xmlns:a16="http://schemas.microsoft.com/office/drawing/2014/main" val="288654500"/>
                    </a:ext>
                  </a:extLst>
                </a:gridCol>
                <a:gridCol w="6654811">
                  <a:extLst>
                    <a:ext uri="{9D8B030D-6E8A-4147-A177-3AD203B41FA5}">
                      <a16:colId xmlns:a16="http://schemas.microsoft.com/office/drawing/2014/main" val="244371043"/>
                    </a:ext>
                  </a:extLst>
                </a:gridCol>
              </a:tblGrid>
              <a:tr h="404622">
                <a:tc>
                  <a:txBody>
                    <a:bodyPr/>
                    <a:lstStyle/>
                    <a:p>
                      <a:r>
                        <a:rPr lang="en-IN" sz="1200" dirty="0"/>
                        <a:t>File Mode</a:t>
                      </a:r>
                    </a:p>
                  </a:txBody>
                  <a:tcPr/>
                </a:tc>
                <a:tc>
                  <a:txBody>
                    <a:bodyPr/>
                    <a:lstStyle/>
                    <a:p>
                      <a:r>
                        <a:rPr lang="en-IN" sz="1200" dirty="0"/>
                        <a:t>Description</a:t>
                      </a:r>
                    </a:p>
                  </a:txBody>
                  <a:tcPr/>
                </a:tc>
                <a:extLst>
                  <a:ext uri="{0D108BD9-81ED-4DB2-BD59-A6C34878D82A}">
                    <a16:rowId xmlns:a16="http://schemas.microsoft.com/office/drawing/2014/main" val="887681347"/>
                  </a:ext>
                </a:extLst>
              </a:tr>
              <a:tr h="441199">
                <a:tc>
                  <a:txBody>
                    <a:bodyPr/>
                    <a:lstStyle/>
                    <a:p>
                      <a:r>
                        <a:rPr lang="en-IN" sz="1200" dirty="0"/>
                        <a:t>‘r’</a:t>
                      </a:r>
                    </a:p>
                  </a:txBody>
                  <a:tcPr/>
                </a:tc>
                <a:tc>
                  <a:txBody>
                    <a:bodyPr/>
                    <a:lstStyle/>
                    <a:p>
                      <a:r>
                        <a:rPr lang="en-US" sz="1200" dirty="0"/>
                        <a:t>reading mode. The default. It allows you only to read the file, not to modify it. When using this mode the file must exist</a:t>
                      </a:r>
                      <a:endParaRPr lang="en-IN" sz="1200" dirty="0"/>
                    </a:p>
                  </a:txBody>
                  <a:tcPr/>
                </a:tc>
                <a:extLst>
                  <a:ext uri="{0D108BD9-81ED-4DB2-BD59-A6C34878D82A}">
                    <a16:rowId xmlns:a16="http://schemas.microsoft.com/office/drawing/2014/main" val="2566971375"/>
                  </a:ext>
                </a:extLst>
              </a:tr>
              <a:tr h="486919">
                <a:tc>
                  <a:txBody>
                    <a:bodyPr/>
                    <a:lstStyle/>
                    <a:p>
                      <a:r>
                        <a:rPr lang="en-IN" sz="1200" dirty="0"/>
                        <a:t>‘w’</a:t>
                      </a:r>
                    </a:p>
                  </a:txBody>
                  <a:tcPr/>
                </a:tc>
                <a:tc>
                  <a:txBody>
                    <a:bodyPr/>
                    <a:lstStyle/>
                    <a:p>
                      <a:r>
                        <a:rPr lang="en-US" sz="1200" dirty="0"/>
                        <a:t>writing mode. It will create a new file if it does not exist, otherwise will erase the file and allow you to write to it</a:t>
                      </a:r>
                      <a:endParaRPr lang="en-IN" sz="1200" dirty="0"/>
                    </a:p>
                  </a:txBody>
                  <a:tcPr/>
                </a:tc>
                <a:extLst>
                  <a:ext uri="{0D108BD9-81ED-4DB2-BD59-A6C34878D82A}">
                    <a16:rowId xmlns:a16="http://schemas.microsoft.com/office/drawing/2014/main" val="779246490"/>
                  </a:ext>
                </a:extLst>
              </a:tr>
              <a:tr h="438912">
                <a:tc>
                  <a:txBody>
                    <a:bodyPr/>
                    <a:lstStyle/>
                    <a:p>
                      <a:r>
                        <a:rPr lang="en-IN" sz="1200" dirty="0"/>
                        <a:t>‘a’</a:t>
                      </a:r>
                    </a:p>
                  </a:txBody>
                  <a:tcPr/>
                </a:tc>
                <a:tc>
                  <a:txBody>
                    <a:bodyPr/>
                    <a:lstStyle/>
                    <a:p>
                      <a:r>
                        <a:rPr lang="en-US" sz="1200" dirty="0"/>
                        <a:t>append mode. It will write data to the end of the file. It does not erase the file, and the file must exist for this mode.</a:t>
                      </a:r>
                      <a:endParaRPr lang="en-IN" sz="1200" dirty="0"/>
                    </a:p>
                  </a:txBody>
                  <a:tcPr/>
                </a:tc>
                <a:extLst>
                  <a:ext uri="{0D108BD9-81ED-4DB2-BD59-A6C34878D82A}">
                    <a16:rowId xmlns:a16="http://schemas.microsoft.com/office/drawing/2014/main" val="1960234587"/>
                  </a:ext>
                </a:extLst>
              </a:tr>
              <a:tr h="457200">
                <a:tc>
                  <a:txBody>
                    <a:bodyPr/>
                    <a:lstStyle/>
                    <a:p>
                      <a:r>
                        <a:rPr lang="en-IN" sz="1200" dirty="0"/>
                        <a:t>‘r+’</a:t>
                      </a:r>
                    </a:p>
                  </a:txBody>
                  <a:tcPr/>
                </a:tc>
                <a:tc>
                  <a:txBody>
                    <a:bodyPr/>
                    <a:lstStyle/>
                    <a:p>
                      <a:r>
                        <a:rPr lang="en-US" sz="1200" dirty="0"/>
                        <a:t>reading mode plus writing mode at the same time. This allows you to read and write into files at the same time without having to use r and w</a:t>
                      </a:r>
                      <a:endParaRPr lang="en-IN" sz="1200" dirty="0"/>
                    </a:p>
                  </a:txBody>
                  <a:tcPr/>
                </a:tc>
                <a:extLst>
                  <a:ext uri="{0D108BD9-81ED-4DB2-BD59-A6C34878D82A}">
                    <a16:rowId xmlns:a16="http://schemas.microsoft.com/office/drawing/2014/main" val="3795132416"/>
                  </a:ext>
                </a:extLst>
              </a:tr>
              <a:tr h="466344">
                <a:tc>
                  <a:txBody>
                    <a:bodyPr/>
                    <a:lstStyle/>
                    <a:p>
                      <a:r>
                        <a:rPr lang="en-IN" sz="1200" dirty="0"/>
                        <a:t>‘w+’</a:t>
                      </a:r>
                    </a:p>
                  </a:txBody>
                  <a:tcPr/>
                </a:tc>
                <a:tc>
                  <a:txBody>
                    <a:bodyPr/>
                    <a:lstStyle/>
                    <a:p>
                      <a:r>
                        <a:rPr lang="en-US" sz="1200" dirty="0"/>
                        <a:t>writing and reading mode. The exact same as r+ but if the file does not exist, a new one is made. Otherwise, the file is overwritten</a:t>
                      </a:r>
                      <a:endParaRPr lang="en-IN" sz="1200" dirty="0"/>
                    </a:p>
                  </a:txBody>
                  <a:tcPr/>
                </a:tc>
                <a:extLst>
                  <a:ext uri="{0D108BD9-81ED-4DB2-BD59-A6C34878D82A}">
                    <a16:rowId xmlns:a16="http://schemas.microsoft.com/office/drawing/2014/main" val="4256693546"/>
                  </a:ext>
                </a:extLst>
              </a:tr>
              <a:tr h="338328">
                <a:tc>
                  <a:txBody>
                    <a:bodyPr/>
                    <a:lstStyle/>
                    <a:p>
                      <a:r>
                        <a:rPr lang="en-IN" sz="1200" dirty="0"/>
                        <a:t>‘a+’</a:t>
                      </a:r>
                    </a:p>
                  </a:txBody>
                  <a:tcPr/>
                </a:tc>
                <a:tc>
                  <a:txBody>
                    <a:bodyPr/>
                    <a:lstStyle/>
                    <a:p>
                      <a:r>
                        <a:rPr lang="en-US" sz="1200" dirty="0"/>
                        <a:t>appending and reading mode. Similar to w+ as it will create a new file if the file does not exist</a:t>
                      </a:r>
                      <a:endParaRPr lang="en-IN" sz="1200" dirty="0"/>
                    </a:p>
                  </a:txBody>
                  <a:tcPr/>
                </a:tc>
                <a:extLst>
                  <a:ext uri="{0D108BD9-81ED-4DB2-BD59-A6C34878D82A}">
                    <a16:rowId xmlns:a16="http://schemas.microsoft.com/office/drawing/2014/main" val="388132162"/>
                  </a:ext>
                </a:extLst>
              </a:tr>
              <a:tr h="429768">
                <a:tc>
                  <a:txBody>
                    <a:bodyPr/>
                    <a:lstStyle/>
                    <a:p>
                      <a:r>
                        <a:rPr lang="en-IN" sz="1200" dirty="0"/>
                        <a:t>‘</a:t>
                      </a:r>
                      <a:r>
                        <a:rPr lang="en-IN" sz="1200" dirty="0" err="1"/>
                        <a:t>rb</a:t>
                      </a:r>
                      <a:r>
                        <a:rPr lang="en-IN" sz="1200" dirty="0"/>
                        <a:t>’</a:t>
                      </a:r>
                    </a:p>
                  </a:txBody>
                  <a:tcPr/>
                </a:tc>
                <a:tc>
                  <a:txBody>
                    <a:bodyPr/>
                    <a:lstStyle/>
                    <a:p>
                      <a:r>
                        <a:rPr lang="en-US" sz="1200" dirty="0"/>
                        <a:t>reading mode in binary. This is similar to r except that the reading is forced in binary mode. This is also a default choice</a:t>
                      </a:r>
                      <a:endParaRPr lang="en-IN" sz="1200" dirty="0"/>
                    </a:p>
                  </a:txBody>
                  <a:tcPr/>
                </a:tc>
                <a:extLst>
                  <a:ext uri="{0D108BD9-81ED-4DB2-BD59-A6C34878D82A}">
                    <a16:rowId xmlns:a16="http://schemas.microsoft.com/office/drawing/2014/main" val="2669212754"/>
                  </a:ext>
                </a:extLst>
              </a:tr>
              <a:tr h="329184">
                <a:tc>
                  <a:txBody>
                    <a:bodyPr/>
                    <a:lstStyle/>
                    <a:p>
                      <a:r>
                        <a:rPr lang="en-IN" sz="1200" dirty="0"/>
                        <a:t>‘</a:t>
                      </a:r>
                      <a:r>
                        <a:rPr lang="en-IN" sz="1200" dirty="0" err="1"/>
                        <a:t>wb</a:t>
                      </a:r>
                      <a:r>
                        <a:rPr lang="en-IN" sz="1200" dirty="0"/>
                        <a:t>’</a:t>
                      </a:r>
                    </a:p>
                  </a:txBody>
                  <a:tcPr/>
                </a:tc>
                <a:tc>
                  <a:txBody>
                    <a:bodyPr/>
                    <a:lstStyle/>
                    <a:p>
                      <a:r>
                        <a:rPr lang="en-US" sz="1200" dirty="0"/>
                        <a:t>writing mode in binary. The same as w except the data is in binary</a:t>
                      </a:r>
                      <a:endParaRPr lang="en-IN" sz="1200" dirty="0"/>
                    </a:p>
                  </a:txBody>
                  <a:tcPr/>
                </a:tc>
                <a:extLst>
                  <a:ext uri="{0D108BD9-81ED-4DB2-BD59-A6C34878D82A}">
                    <a16:rowId xmlns:a16="http://schemas.microsoft.com/office/drawing/2014/main" val="2621448392"/>
                  </a:ext>
                </a:extLst>
              </a:tr>
              <a:tr h="292608">
                <a:tc>
                  <a:txBody>
                    <a:bodyPr/>
                    <a:lstStyle/>
                    <a:p>
                      <a:r>
                        <a:rPr lang="en-IN" sz="1200" dirty="0"/>
                        <a:t>‘ab’</a:t>
                      </a:r>
                    </a:p>
                  </a:txBody>
                  <a:tcPr/>
                </a:tc>
                <a:tc>
                  <a:txBody>
                    <a:bodyPr/>
                    <a:lstStyle/>
                    <a:p>
                      <a:r>
                        <a:rPr lang="en-US" sz="1200" dirty="0"/>
                        <a:t>appending in binary mode. Similar to a except that the data is in binary</a:t>
                      </a:r>
                      <a:endParaRPr lang="en-IN" sz="1200" dirty="0"/>
                    </a:p>
                  </a:txBody>
                  <a:tcPr/>
                </a:tc>
                <a:extLst>
                  <a:ext uri="{0D108BD9-81ED-4DB2-BD59-A6C34878D82A}">
                    <a16:rowId xmlns:a16="http://schemas.microsoft.com/office/drawing/2014/main" val="3731291650"/>
                  </a:ext>
                </a:extLst>
              </a:tr>
              <a:tr h="338328">
                <a:tc>
                  <a:txBody>
                    <a:bodyPr/>
                    <a:lstStyle/>
                    <a:p>
                      <a:r>
                        <a:rPr lang="en-IN" sz="1200" dirty="0"/>
                        <a:t>'</a:t>
                      </a:r>
                      <a:r>
                        <a:rPr lang="en-IN" sz="1200" dirty="0" err="1"/>
                        <a:t>rb</a:t>
                      </a:r>
                      <a:r>
                        <a:rPr lang="en-IN" sz="1200" dirty="0"/>
                        <a:t>+'</a:t>
                      </a:r>
                    </a:p>
                  </a:txBody>
                  <a:tcPr/>
                </a:tc>
                <a:tc>
                  <a:txBody>
                    <a:bodyPr/>
                    <a:lstStyle/>
                    <a:p>
                      <a:r>
                        <a:rPr lang="en-US" sz="1200" dirty="0"/>
                        <a:t>reading and writing mode in binary. The same as r+ except the data is in binary</a:t>
                      </a:r>
                      <a:endParaRPr lang="en-IN" sz="1200" dirty="0"/>
                    </a:p>
                  </a:txBody>
                  <a:tcPr/>
                </a:tc>
                <a:extLst>
                  <a:ext uri="{0D108BD9-81ED-4DB2-BD59-A6C34878D82A}">
                    <a16:rowId xmlns:a16="http://schemas.microsoft.com/office/drawing/2014/main" val="1964864096"/>
                  </a:ext>
                </a:extLst>
              </a:tr>
              <a:tr h="329184">
                <a:tc>
                  <a:txBody>
                    <a:bodyPr/>
                    <a:lstStyle/>
                    <a:p>
                      <a:r>
                        <a:rPr lang="en-IN" sz="1200" dirty="0"/>
                        <a:t>'</a:t>
                      </a:r>
                      <a:r>
                        <a:rPr lang="en-IN" sz="1200" dirty="0" err="1"/>
                        <a:t>wb</a:t>
                      </a:r>
                      <a:r>
                        <a:rPr lang="en-IN" sz="1200" dirty="0"/>
                        <a:t>+'</a:t>
                      </a:r>
                    </a:p>
                  </a:txBody>
                  <a:tcPr/>
                </a:tc>
                <a:tc>
                  <a:txBody>
                    <a:bodyPr/>
                    <a:lstStyle/>
                    <a:p>
                      <a:r>
                        <a:rPr lang="en-US" sz="1200" dirty="0"/>
                        <a:t>writing and reading mode in binary mode. The same as w+ but the data is in binary</a:t>
                      </a:r>
                      <a:endParaRPr lang="en-IN" sz="1200" dirty="0"/>
                    </a:p>
                  </a:txBody>
                  <a:tcPr/>
                </a:tc>
                <a:extLst>
                  <a:ext uri="{0D108BD9-81ED-4DB2-BD59-A6C34878D82A}">
                    <a16:rowId xmlns:a16="http://schemas.microsoft.com/office/drawing/2014/main" val="1691063732"/>
                  </a:ext>
                </a:extLst>
              </a:tr>
              <a:tr h="347472">
                <a:tc>
                  <a:txBody>
                    <a:bodyPr/>
                    <a:lstStyle/>
                    <a:p>
                      <a:r>
                        <a:rPr lang="en-IN" sz="1200" dirty="0"/>
                        <a:t>'ab+'</a:t>
                      </a:r>
                    </a:p>
                  </a:txBody>
                  <a:tcPr/>
                </a:tc>
                <a:tc>
                  <a:txBody>
                    <a:bodyPr/>
                    <a:lstStyle/>
                    <a:p>
                      <a:r>
                        <a:rPr lang="en-US" sz="1200" dirty="0"/>
                        <a:t>appending and reading mode in binary. The same as a+ except that the data is in binary</a:t>
                      </a:r>
                      <a:endParaRPr lang="en-IN" sz="1200" dirty="0"/>
                    </a:p>
                  </a:txBody>
                  <a:tcPr/>
                </a:tc>
                <a:extLst>
                  <a:ext uri="{0D108BD9-81ED-4DB2-BD59-A6C34878D82A}">
                    <a16:rowId xmlns:a16="http://schemas.microsoft.com/office/drawing/2014/main" val="1472549254"/>
                  </a:ext>
                </a:extLst>
              </a:tr>
              <a:tr h="365760">
                <a:tc>
                  <a:txBody>
                    <a:bodyPr/>
                    <a:lstStyle/>
                    <a:p>
                      <a:r>
                        <a:rPr lang="en-IN" sz="1200" dirty="0"/>
                        <a:t>'x'</a:t>
                      </a:r>
                    </a:p>
                  </a:txBody>
                  <a:tcPr/>
                </a:tc>
                <a:tc>
                  <a:txBody>
                    <a:bodyPr/>
                    <a:lstStyle/>
                    <a:p>
                      <a:r>
                        <a:rPr lang="en-US" sz="1200" dirty="0"/>
                        <a:t>open for exclusive creation, will raise </a:t>
                      </a:r>
                      <a:r>
                        <a:rPr lang="en-US" sz="1200" dirty="0" err="1"/>
                        <a:t>FileExistsError</a:t>
                      </a:r>
                      <a:r>
                        <a:rPr lang="en-US" sz="1200" dirty="0"/>
                        <a:t> if the file already exists</a:t>
                      </a:r>
                      <a:endParaRPr lang="en-IN" sz="1200" dirty="0"/>
                    </a:p>
                  </a:txBody>
                  <a:tcPr/>
                </a:tc>
                <a:extLst>
                  <a:ext uri="{0D108BD9-81ED-4DB2-BD59-A6C34878D82A}">
                    <a16:rowId xmlns:a16="http://schemas.microsoft.com/office/drawing/2014/main" val="2633943423"/>
                  </a:ext>
                </a:extLst>
              </a:tr>
              <a:tr h="329184">
                <a:tc>
                  <a:txBody>
                    <a:bodyPr/>
                    <a:lstStyle/>
                    <a:p>
                      <a:r>
                        <a:rPr lang="en-IN" sz="1200" dirty="0"/>
                        <a:t>'</a:t>
                      </a:r>
                      <a:r>
                        <a:rPr lang="en-IN" sz="1200" dirty="0" err="1"/>
                        <a:t>xb</a:t>
                      </a:r>
                      <a:r>
                        <a:rPr lang="en-IN" sz="1200" dirty="0"/>
                        <a:t>'</a:t>
                      </a:r>
                    </a:p>
                  </a:txBody>
                  <a:tcPr/>
                </a:tc>
                <a:tc>
                  <a:txBody>
                    <a:bodyPr/>
                    <a:lstStyle/>
                    <a:p>
                      <a:r>
                        <a:rPr lang="en-US" sz="1200" dirty="0"/>
                        <a:t>open for exclusive creation writing mode in binary. The same as x except the data is in binary</a:t>
                      </a:r>
                      <a:endParaRPr lang="en-IN" sz="1200" dirty="0"/>
                    </a:p>
                  </a:txBody>
                  <a:tcPr/>
                </a:tc>
                <a:extLst>
                  <a:ext uri="{0D108BD9-81ED-4DB2-BD59-A6C34878D82A}">
                    <a16:rowId xmlns:a16="http://schemas.microsoft.com/office/drawing/2014/main" val="1186493873"/>
                  </a:ext>
                </a:extLst>
              </a:tr>
              <a:tr h="475488">
                <a:tc>
                  <a:txBody>
                    <a:bodyPr/>
                    <a:lstStyle/>
                    <a:p>
                      <a:r>
                        <a:rPr lang="en-IN" sz="1200" dirty="0"/>
                        <a:t>'x+'</a:t>
                      </a:r>
                    </a:p>
                  </a:txBody>
                  <a:tcPr/>
                </a:tc>
                <a:tc>
                  <a:txBody>
                    <a:bodyPr/>
                    <a:lstStyle/>
                    <a:p>
                      <a:r>
                        <a:rPr lang="en-US" sz="1200" dirty="0"/>
                        <a:t>reading and writing mode. Similar to w+ as it will create a new file if the file does not exist. </a:t>
                      </a:r>
                      <a:r>
                        <a:rPr lang="en-US" sz="1200" dirty="0" err="1"/>
                        <a:t>Otherwise,will</a:t>
                      </a:r>
                      <a:r>
                        <a:rPr lang="en-US" sz="1200" dirty="0"/>
                        <a:t> raise </a:t>
                      </a:r>
                      <a:r>
                        <a:rPr lang="en-US" sz="1200" dirty="0" err="1"/>
                        <a:t>FileExistsError</a:t>
                      </a:r>
                      <a:endParaRPr lang="en-IN" sz="1200" dirty="0"/>
                    </a:p>
                  </a:txBody>
                  <a:tcPr/>
                </a:tc>
                <a:extLst>
                  <a:ext uri="{0D108BD9-81ED-4DB2-BD59-A6C34878D82A}">
                    <a16:rowId xmlns:a16="http://schemas.microsoft.com/office/drawing/2014/main" val="683197497"/>
                  </a:ext>
                </a:extLst>
              </a:tr>
              <a:tr h="338328">
                <a:tc>
                  <a:txBody>
                    <a:bodyPr/>
                    <a:lstStyle/>
                    <a:p>
                      <a:r>
                        <a:rPr lang="en-IN" sz="1200" dirty="0"/>
                        <a:t>'</a:t>
                      </a:r>
                      <a:r>
                        <a:rPr lang="en-IN" sz="1200" dirty="0" err="1"/>
                        <a:t>xb</a:t>
                      </a:r>
                      <a:r>
                        <a:rPr lang="en-IN" sz="1200" dirty="0"/>
                        <a:t>+'</a:t>
                      </a:r>
                    </a:p>
                  </a:txBody>
                  <a:tcPr/>
                </a:tc>
                <a:tc>
                  <a:txBody>
                    <a:bodyPr/>
                    <a:lstStyle/>
                    <a:p>
                      <a:r>
                        <a:rPr lang="en-US" sz="1200" dirty="0"/>
                        <a:t>writing and reading mode. The exact same as x+ but the data is binary</a:t>
                      </a:r>
                      <a:endParaRPr lang="en-IN" sz="1200" dirty="0"/>
                    </a:p>
                  </a:txBody>
                  <a:tcPr/>
                </a:tc>
                <a:extLst>
                  <a:ext uri="{0D108BD9-81ED-4DB2-BD59-A6C34878D82A}">
                    <a16:rowId xmlns:a16="http://schemas.microsoft.com/office/drawing/2014/main" val="2368512636"/>
                  </a:ext>
                </a:extLst>
              </a:tr>
            </a:tbl>
          </a:graphicData>
        </a:graphic>
      </p:graphicFrame>
    </p:spTree>
    <p:extLst>
      <p:ext uri="{BB962C8B-B14F-4D97-AF65-F5344CB8AC3E}">
        <p14:creationId xmlns:p14="http://schemas.microsoft.com/office/powerpoint/2010/main" val="95024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568164" y="400049"/>
            <a:ext cx="11104724" cy="518295"/>
          </a:xfrm>
        </p:spPr>
        <p:txBody>
          <a:bodyPr>
            <a:normAutofit fontScale="90000"/>
          </a:bodyPr>
          <a:lstStyle/>
          <a:p>
            <a:r>
              <a:rPr lang="en-US"/>
              <a:t>Strings</a:t>
            </a:r>
          </a:p>
        </p:txBody>
      </p:sp>
      <p:sp>
        <p:nvSpPr>
          <p:cNvPr id="12" name="Content Placeholder 11">
            <a:extLst>
              <a:ext uri="{FF2B5EF4-FFF2-40B4-BE49-F238E27FC236}">
                <a16:creationId xmlns:a16="http://schemas.microsoft.com/office/drawing/2014/main" id="{09A860AE-836A-6B3C-D663-F6B253827540}"/>
              </a:ext>
            </a:extLst>
          </p:cNvPr>
          <p:cNvSpPr>
            <a:spLocks noGrp="1"/>
          </p:cNvSpPr>
          <p:nvPr>
            <p:ph sz="half" idx="12"/>
          </p:nvPr>
        </p:nvSpPr>
        <p:spPr>
          <a:xfrm>
            <a:off x="568164" y="1292282"/>
            <a:ext cx="10475511" cy="4937068"/>
          </a:xfrm>
        </p:spPr>
        <p:txBody>
          <a:bodyPr vert="horz" lIns="0" tIns="45720" rIns="91440" bIns="45720" rtlCol="0" anchor="t">
            <a:normAutofit/>
          </a:bodyPr>
          <a:lstStyle/>
          <a:p>
            <a:pPr>
              <a:lnSpc>
                <a:spcPct val="100000"/>
              </a:lnSpc>
            </a:pPr>
            <a:r>
              <a:rPr lang="en-US" sz="1400" dirty="0">
                <a:solidFill>
                  <a:srgbClr val="000000"/>
                </a:solidFill>
                <a:latin typeface="Tenorite"/>
                <a:ea typeface="Verdana"/>
                <a:cs typeface="Segoe UI"/>
              </a:rPr>
              <a:t>String is a sequence of characters</a:t>
            </a:r>
          </a:p>
          <a:p>
            <a:pPr>
              <a:lnSpc>
                <a:spcPct val="100000"/>
              </a:lnSpc>
            </a:pPr>
            <a:endParaRPr lang="en-US" sz="1400" dirty="0">
              <a:solidFill>
                <a:srgbClr val="000000"/>
              </a:solidFill>
              <a:latin typeface="Tenorite"/>
              <a:ea typeface="Verdana"/>
              <a:cs typeface="Segoe UI"/>
            </a:endParaRPr>
          </a:p>
          <a:p>
            <a:pPr>
              <a:lnSpc>
                <a:spcPct val="100000"/>
              </a:lnSpc>
            </a:pPr>
            <a:r>
              <a:rPr lang="en-US" sz="1400" dirty="0">
                <a:solidFill>
                  <a:srgbClr val="0A0A23"/>
                </a:solidFill>
                <a:latin typeface="Tenorite"/>
                <a:ea typeface="Verdana"/>
                <a:cs typeface="Segoe UI"/>
              </a:rPr>
              <a:t>We can use both single quotes </a:t>
            </a:r>
            <a:r>
              <a:rPr lang="en-US" sz="1400" dirty="0">
                <a:solidFill>
                  <a:srgbClr val="0A0A23"/>
                </a:solidFill>
                <a:latin typeface="Tenorite"/>
                <a:ea typeface="Verdana"/>
                <a:cs typeface="Arial"/>
              </a:rPr>
              <a:t>''</a:t>
            </a:r>
            <a:r>
              <a:rPr lang="en-US" sz="1400" dirty="0">
                <a:solidFill>
                  <a:srgbClr val="0A0A23"/>
                </a:solidFill>
                <a:latin typeface="Tenorite"/>
                <a:ea typeface="Verdana"/>
                <a:cs typeface="Segoe UI"/>
              </a:rPr>
              <a:t> or double quotes </a:t>
            </a:r>
            <a:r>
              <a:rPr lang="en-US" sz="1400" dirty="0">
                <a:solidFill>
                  <a:srgbClr val="0A0A23"/>
                </a:solidFill>
                <a:latin typeface="Tenorite"/>
                <a:ea typeface="Verdana"/>
                <a:cs typeface="Arial"/>
              </a:rPr>
              <a:t>""</a:t>
            </a:r>
            <a:r>
              <a:rPr lang="en-US" sz="1400" dirty="0">
                <a:solidFill>
                  <a:srgbClr val="0A0A23"/>
                </a:solidFill>
                <a:latin typeface="Tenorite"/>
                <a:ea typeface="Verdana"/>
                <a:cs typeface="Segoe UI"/>
              </a:rPr>
              <a:t> to define a string.</a:t>
            </a:r>
            <a:endParaRPr lang="en-US" sz="1400" dirty="0">
              <a:solidFill>
                <a:srgbClr val="000000"/>
              </a:solidFill>
              <a:latin typeface="Tenorite"/>
              <a:ea typeface="Verdana"/>
              <a:cs typeface="Segoe UI"/>
            </a:endParaRPr>
          </a:p>
          <a:p>
            <a:pPr>
              <a:lnSpc>
                <a:spcPct val="100000"/>
              </a:lnSpc>
            </a:pPr>
            <a:r>
              <a:rPr lang="en-US" sz="1400" dirty="0">
                <a:solidFill>
                  <a:srgbClr val="0A0A23"/>
                </a:solidFill>
                <a:latin typeface="Tenorite"/>
                <a:ea typeface="Verdana"/>
                <a:cs typeface="Segoe UI"/>
              </a:rPr>
              <a:t>Strings can contain any character that we can type in our keyboard, including numbers, symbols, and other special characters.</a:t>
            </a:r>
            <a:endParaRPr lang="en-US" sz="1400" dirty="0">
              <a:solidFill>
                <a:srgbClr val="000000"/>
              </a:solidFill>
              <a:latin typeface="Tenorite"/>
              <a:ea typeface="Verdana"/>
              <a:cs typeface="Segoe UI"/>
            </a:endParaRPr>
          </a:p>
          <a:p>
            <a:pPr>
              <a:lnSpc>
                <a:spcPct val="100000"/>
              </a:lnSpc>
            </a:pPr>
            <a:r>
              <a:rPr lang="en-US" sz="1400" dirty="0">
                <a:solidFill>
                  <a:srgbClr val="0A0A23"/>
                </a:solidFill>
                <a:latin typeface="Tenorite"/>
                <a:ea typeface="Verdana"/>
                <a:cs typeface="Segoe UI"/>
              </a:rPr>
              <a:t>For example:</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"45678"</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hlinkClick r:id="rId3">
                  <a:extLst>
                    <a:ext uri="{A12FA001-AC4F-418D-AE19-62706E023703}">
                      <ahyp:hlinkClr xmlns:ahyp="http://schemas.microsoft.com/office/drawing/2018/hyperlinkcolor" val="tx"/>
                    </a:ext>
                  </a:extLst>
                </a:hlinkClick>
              </a:rPr>
              <a:t>"my_email@email.com</a:t>
            </a:r>
            <a:r>
              <a:rPr lang="en-US" sz="1400" dirty="0">
                <a:solidFill>
                  <a:schemeClr val="accent2">
                    <a:lumMod val="75000"/>
                  </a:schemeClr>
                </a:solidFill>
                <a:latin typeface="Tenorite"/>
                <a:ea typeface="Verdana"/>
                <a:cs typeface="Segoe UI"/>
              </a:rPr>
              <a:t>"</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a:t>
            </a:r>
            <a:r>
              <a:rPr lang="en-US" sz="1400" dirty="0" err="1">
                <a:solidFill>
                  <a:schemeClr val="accent2">
                    <a:lumMod val="75000"/>
                  </a:schemeClr>
                </a:solidFill>
                <a:latin typeface="Tenorite"/>
                <a:ea typeface="Verdana"/>
                <a:cs typeface="Segoe UI"/>
              </a:rPr>
              <a:t>IlovePython</a:t>
            </a:r>
            <a:r>
              <a:rPr lang="en-US" sz="1400" dirty="0">
                <a:solidFill>
                  <a:schemeClr val="accent2">
                    <a:lumMod val="75000"/>
                  </a:schemeClr>
                </a:solidFill>
                <a:latin typeface="Tenorite"/>
                <a:ea typeface="Verdana"/>
                <a:cs typeface="Segoe UI"/>
              </a:rPr>
              <a:t>'</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"I'm 10 years old"</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'My favorite book is "Sense and Sensibility"'</a:t>
            </a:r>
          </a:p>
          <a:p>
            <a:pPr marL="285750" indent="-285750">
              <a:lnSpc>
                <a:spcPct val="100000"/>
              </a:lnSpc>
              <a:buFont typeface="Arial" panose="05000000000000000000" pitchFamily="2" charset="2"/>
              <a:buChar char="•"/>
            </a:pPr>
            <a:r>
              <a:rPr lang="en-US" sz="1400" dirty="0">
                <a:solidFill>
                  <a:schemeClr val="accent2">
                    <a:lumMod val="75000"/>
                  </a:schemeClr>
                </a:solidFill>
                <a:latin typeface="Tenorite"/>
                <a:ea typeface="Verdana"/>
                <a:cs typeface="Segoe UI"/>
              </a:rPr>
              <a:t>Input: </a:t>
            </a:r>
            <a:r>
              <a:rPr lang="en-US" sz="1400" dirty="0" err="1">
                <a:solidFill>
                  <a:schemeClr val="accent2">
                    <a:lumMod val="75000"/>
                  </a:schemeClr>
                </a:solidFill>
                <a:latin typeface="Tenorite"/>
                <a:ea typeface="Verdana"/>
                <a:cs typeface="Segoe UI"/>
              </a:rPr>
              <a:t>r'Python</a:t>
            </a:r>
            <a:r>
              <a:rPr lang="en-US" sz="1400" dirty="0">
                <a:solidFill>
                  <a:schemeClr val="accent2">
                    <a:lumMod val="75000"/>
                  </a:schemeClr>
                </a:solidFill>
                <a:latin typeface="Tenorite"/>
                <a:ea typeface="Verdana"/>
                <a:cs typeface="Segoe UI"/>
              </a:rPr>
              <a:t>\nis\easy\to\learn'</a:t>
            </a:r>
            <a:br>
              <a:rPr lang="en-US" sz="1400" dirty="0">
                <a:solidFill>
                  <a:schemeClr val="accent2">
                    <a:lumMod val="75000"/>
                  </a:schemeClr>
                </a:solidFill>
                <a:latin typeface="Tenorite"/>
                <a:ea typeface="Verdana"/>
                <a:cs typeface="Segoe UI"/>
              </a:rPr>
            </a:br>
            <a:r>
              <a:rPr lang="en-US" sz="1400" dirty="0">
                <a:solidFill>
                  <a:schemeClr val="accent2">
                    <a:lumMod val="75000"/>
                  </a:schemeClr>
                </a:solidFill>
                <a:latin typeface="Tenorite"/>
                <a:ea typeface="Verdana"/>
                <a:cs typeface="Segoe UI"/>
              </a:rPr>
              <a:t>Output: Python\nis\easy\to\learn</a:t>
            </a:r>
          </a:p>
          <a:p>
            <a:pPr marL="285750" indent="-285750">
              <a:lnSpc>
                <a:spcPct val="100000"/>
              </a:lnSpc>
              <a:buFont typeface="Arial" panose="05000000000000000000" pitchFamily="2" charset="2"/>
              <a:buChar char="•"/>
            </a:pPr>
            <a:br>
              <a:rPr lang="en-US" sz="1400" dirty="0">
                <a:latin typeface="Tenorite"/>
                <a:ea typeface="Verdana"/>
                <a:cs typeface="Segoe UI"/>
              </a:rPr>
            </a:br>
            <a:r>
              <a:rPr lang="en-US" sz="1400" dirty="0">
                <a:solidFill>
                  <a:srgbClr val="0A0A23"/>
                </a:solidFill>
                <a:latin typeface="Tenorite"/>
                <a:ea typeface="Verdana"/>
                <a:cs typeface="Segoe UI"/>
              </a:rPr>
              <a:t>Explanation: As we can see that the string is printed as raw, and it neglected all newline sign(\n) or tab space (\t).</a:t>
            </a:r>
          </a:p>
          <a:p>
            <a:pPr marL="285750" indent="-285750">
              <a:lnSpc>
                <a:spcPct val="100000"/>
              </a:lnSpc>
              <a:buFont typeface="Arial" panose="05000000000000000000" pitchFamily="2" charset="2"/>
              <a:buChar char="•"/>
            </a:pPr>
            <a:endParaRPr lang="en-US" sz="1400" dirty="0">
              <a:solidFill>
                <a:srgbClr val="0A0A23"/>
              </a:solidFill>
              <a:latin typeface="Tenorite"/>
              <a:ea typeface="Verdana"/>
              <a:cs typeface="Arial"/>
            </a:endParaRPr>
          </a:p>
          <a:p>
            <a:pPr>
              <a:lnSpc>
                <a:spcPct val="100000"/>
              </a:lnSpc>
            </a:pPr>
            <a:endParaRPr lang="en-US" sz="1400" dirty="0">
              <a:solidFill>
                <a:srgbClr val="000000">
                  <a:alpha val="60000"/>
                </a:srgbClr>
              </a:solidFill>
              <a:latin typeface="Tenorite"/>
              <a:ea typeface="Verdana"/>
              <a:cs typeface="Arial"/>
            </a:endParaRPr>
          </a:p>
          <a:p>
            <a:pPr>
              <a:lnSpc>
                <a:spcPct val="100000"/>
              </a:lnSpc>
            </a:pPr>
            <a:endParaRPr lang="en-US" sz="1400" b="1" dirty="0">
              <a:solidFill>
                <a:srgbClr val="000000">
                  <a:alpha val="60000"/>
                </a:srgbClr>
              </a:solidFill>
              <a:latin typeface="Tenorite"/>
              <a:ea typeface="Verdana"/>
              <a:cs typeface="Arial"/>
            </a:endParaRPr>
          </a:p>
        </p:txBody>
      </p:sp>
    </p:spTree>
    <p:extLst>
      <p:ext uri="{BB962C8B-B14F-4D97-AF65-F5344CB8AC3E}">
        <p14:creationId xmlns:p14="http://schemas.microsoft.com/office/powerpoint/2010/main" val="2698893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52F1-D1C8-D88C-F41A-3267035D8798}"/>
              </a:ext>
            </a:extLst>
          </p:cNvPr>
          <p:cNvSpPr>
            <a:spLocks noGrp="1"/>
          </p:cNvSpPr>
          <p:nvPr>
            <p:ph type="title"/>
          </p:nvPr>
        </p:nvSpPr>
        <p:spPr>
          <a:xfrm>
            <a:off x="543638" y="134873"/>
            <a:ext cx="11104724" cy="587503"/>
          </a:xfrm>
        </p:spPr>
        <p:txBody>
          <a:bodyPr>
            <a:normAutofit fontScale="90000"/>
          </a:bodyPr>
          <a:lstStyle/>
          <a:p>
            <a:r>
              <a:rPr lang="en-IN" dirty="0"/>
              <a:t>File handling</a:t>
            </a:r>
          </a:p>
        </p:txBody>
      </p:sp>
      <p:graphicFrame>
        <p:nvGraphicFramePr>
          <p:cNvPr id="9" name="Table 8">
            <a:extLst>
              <a:ext uri="{FF2B5EF4-FFF2-40B4-BE49-F238E27FC236}">
                <a16:creationId xmlns:a16="http://schemas.microsoft.com/office/drawing/2014/main" id="{F9C35E6C-A445-BCD0-D670-1A8CE5964DC7}"/>
              </a:ext>
            </a:extLst>
          </p:cNvPr>
          <p:cNvGraphicFramePr>
            <a:graphicFrameLocks noGrp="1"/>
          </p:cNvGraphicFramePr>
          <p:nvPr>
            <p:extLst>
              <p:ext uri="{D42A27DB-BD31-4B8C-83A1-F6EECF244321}">
                <p14:modId xmlns:p14="http://schemas.microsoft.com/office/powerpoint/2010/main" val="3631648732"/>
              </p:ext>
            </p:extLst>
          </p:nvPr>
        </p:nvGraphicFramePr>
        <p:xfrm>
          <a:off x="1448894" y="914400"/>
          <a:ext cx="8892970" cy="5490313"/>
        </p:xfrm>
        <a:graphic>
          <a:graphicData uri="http://schemas.openxmlformats.org/drawingml/2006/table">
            <a:tbl>
              <a:tblPr/>
              <a:tblGrid>
                <a:gridCol w="1714930">
                  <a:extLst>
                    <a:ext uri="{9D8B030D-6E8A-4147-A177-3AD203B41FA5}">
                      <a16:colId xmlns:a16="http://schemas.microsoft.com/office/drawing/2014/main" val="3191479825"/>
                    </a:ext>
                  </a:extLst>
                </a:gridCol>
                <a:gridCol w="7178040">
                  <a:extLst>
                    <a:ext uri="{9D8B030D-6E8A-4147-A177-3AD203B41FA5}">
                      <a16:colId xmlns:a16="http://schemas.microsoft.com/office/drawing/2014/main" val="1963901043"/>
                    </a:ext>
                  </a:extLst>
                </a:gridCol>
              </a:tblGrid>
              <a:tr h="317165">
                <a:tc>
                  <a:txBody>
                    <a:bodyPr/>
                    <a:lstStyle/>
                    <a:p>
                      <a:pPr algn="l" fontAlgn="t"/>
                      <a:r>
                        <a:rPr lang="en-IN" sz="1400">
                          <a:effectLst/>
                        </a:rPr>
                        <a:t>Method</a:t>
                      </a: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Description</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9589999"/>
                  </a:ext>
                </a:extLst>
              </a:tr>
              <a:tr h="317165">
                <a:tc>
                  <a:txBody>
                    <a:bodyPr/>
                    <a:lstStyle/>
                    <a:p>
                      <a:pPr algn="l" fontAlgn="t"/>
                      <a:r>
                        <a:rPr lang="en-IN" sz="1400">
                          <a:effectLst/>
                          <a:hlinkClick r:id="rId2"/>
                        </a:rPr>
                        <a:t>close()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400">
                          <a:effectLst/>
                        </a:rPr>
                        <a:t>Closes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92275832"/>
                  </a:ext>
                </a:extLst>
              </a:tr>
              <a:tr h="317165">
                <a:tc>
                  <a:txBody>
                    <a:bodyPr/>
                    <a:lstStyle/>
                    <a:p>
                      <a:pPr algn="l" fontAlgn="t"/>
                      <a:r>
                        <a:rPr lang="en-IN" sz="1400">
                          <a:effectLst/>
                        </a:rPr>
                        <a:t>detach()</a:t>
                      </a: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rPr>
                        <a:t>Returns the separated raw stream from the buffer</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6561095"/>
                  </a:ext>
                </a:extLst>
              </a:tr>
              <a:tr h="374385">
                <a:tc>
                  <a:txBody>
                    <a:bodyPr/>
                    <a:lstStyle/>
                    <a:p>
                      <a:pPr algn="l" fontAlgn="t"/>
                      <a:r>
                        <a:rPr lang="en-IN" sz="1400">
                          <a:effectLst/>
                          <a:hlinkClick r:id="rId3"/>
                        </a:rPr>
                        <a:t>fileno()</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rPr>
                        <a:t>Returns a number that represents the stream, from the operating system's perspective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75837104"/>
                  </a:ext>
                </a:extLst>
              </a:tr>
              <a:tr h="317165">
                <a:tc>
                  <a:txBody>
                    <a:bodyPr/>
                    <a:lstStyle/>
                    <a:p>
                      <a:pPr algn="l" fontAlgn="t"/>
                      <a:r>
                        <a:rPr lang="en-IN" sz="1400">
                          <a:effectLst/>
                          <a:hlinkClick r:id="rId4"/>
                        </a:rPr>
                        <a:t>flush()</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Flushes the internal buffer</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62739156"/>
                  </a:ext>
                </a:extLst>
              </a:tr>
              <a:tr h="317165">
                <a:tc>
                  <a:txBody>
                    <a:bodyPr/>
                    <a:lstStyle/>
                    <a:p>
                      <a:pPr algn="l" fontAlgn="t"/>
                      <a:r>
                        <a:rPr lang="en-IN" sz="1400">
                          <a:effectLst/>
                          <a:hlinkClick r:id="rId5"/>
                        </a:rPr>
                        <a:t>isatty()</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rPr>
                        <a:t>Returns whether the file stream is interactive or not</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4752803"/>
                  </a:ext>
                </a:extLst>
              </a:tr>
              <a:tr h="317165">
                <a:tc>
                  <a:txBody>
                    <a:bodyPr/>
                    <a:lstStyle/>
                    <a:p>
                      <a:pPr algn="l" fontAlgn="t"/>
                      <a:r>
                        <a:rPr lang="en-IN" sz="1400">
                          <a:effectLst/>
                          <a:hlinkClick r:id="rId6"/>
                        </a:rPr>
                        <a:t>read()</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dirty="0">
                          <a:effectLst/>
                        </a:rPr>
                        <a:t>Returns the file content</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38234188"/>
                  </a:ext>
                </a:extLst>
              </a:tr>
              <a:tr h="317165">
                <a:tc>
                  <a:txBody>
                    <a:bodyPr/>
                    <a:lstStyle/>
                    <a:p>
                      <a:pPr algn="l" fontAlgn="t"/>
                      <a:r>
                        <a:rPr lang="en-IN" sz="1400">
                          <a:effectLst/>
                          <a:hlinkClick r:id="rId7"/>
                        </a:rPr>
                        <a:t>readable()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rPr>
                        <a:t>Returns whether the file stream can be read or not</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804034604"/>
                  </a:ext>
                </a:extLst>
              </a:tr>
              <a:tr h="317165">
                <a:tc>
                  <a:txBody>
                    <a:bodyPr/>
                    <a:lstStyle/>
                    <a:p>
                      <a:pPr algn="l" fontAlgn="t"/>
                      <a:r>
                        <a:rPr lang="en-IN" sz="1400">
                          <a:effectLst/>
                          <a:hlinkClick r:id="rId8"/>
                        </a:rPr>
                        <a:t>readline()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one line from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55313121"/>
                  </a:ext>
                </a:extLst>
              </a:tr>
              <a:tr h="317165">
                <a:tc>
                  <a:txBody>
                    <a:bodyPr/>
                    <a:lstStyle/>
                    <a:p>
                      <a:pPr algn="l" fontAlgn="t"/>
                      <a:r>
                        <a:rPr lang="en-IN" sz="1400">
                          <a:effectLst/>
                          <a:hlinkClick r:id="rId9"/>
                        </a:rPr>
                        <a:t>readlines()</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Returns a list of lines from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4645089"/>
                  </a:ext>
                </a:extLst>
              </a:tr>
              <a:tr h="317165">
                <a:tc>
                  <a:txBody>
                    <a:bodyPr/>
                    <a:lstStyle/>
                    <a:p>
                      <a:pPr algn="l" fontAlgn="t"/>
                      <a:r>
                        <a:rPr lang="en-IN" sz="1400">
                          <a:effectLst/>
                          <a:hlinkClick r:id="rId10"/>
                        </a:rPr>
                        <a:t>seek()</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Change the file position</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65343517"/>
                  </a:ext>
                </a:extLst>
              </a:tr>
              <a:tr h="358453">
                <a:tc>
                  <a:txBody>
                    <a:bodyPr/>
                    <a:lstStyle/>
                    <a:p>
                      <a:pPr algn="l" fontAlgn="t"/>
                      <a:r>
                        <a:rPr lang="en-IN" sz="1400">
                          <a:effectLst/>
                          <a:hlinkClick r:id="rId11"/>
                        </a:rPr>
                        <a:t>seekable()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Returns whether the file allows us to change the file position</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10767050"/>
                  </a:ext>
                </a:extLst>
              </a:tr>
              <a:tr h="317165">
                <a:tc>
                  <a:txBody>
                    <a:bodyPr/>
                    <a:lstStyle/>
                    <a:p>
                      <a:pPr algn="l" fontAlgn="t"/>
                      <a:r>
                        <a:rPr lang="en-IN" sz="1400">
                          <a:effectLst/>
                          <a:hlinkClick r:id="rId12"/>
                        </a:rPr>
                        <a:t>tell()</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the current file position</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44522281"/>
                  </a:ext>
                </a:extLst>
              </a:tr>
              <a:tr h="317165">
                <a:tc>
                  <a:txBody>
                    <a:bodyPr/>
                    <a:lstStyle/>
                    <a:p>
                      <a:pPr algn="l" fontAlgn="t"/>
                      <a:r>
                        <a:rPr lang="en-IN" sz="1400">
                          <a:effectLst/>
                          <a:hlinkClick r:id="rId13"/>
                        </a:rPr>
                        <a:t>truncate()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Resizes the file to a specified size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73149038"/>
                  </a:ext>
                </a:extLst>
              </a:tr>
              <a:tr h="317165">
                <a:tc>
                  <a:txBody>
                    <a:bodyPr/>
                    <a:lstStyle/>
                    <a:p>
                      <a:pPr algn="l" fontAlgn="t"/>
                      <a:r>
                        <a:rPr lang="en-IN" sz="1400">
                          <a:effectLst/>
                          <a:hlinkClick r:id="rId14"/>
                        </a:rPr>
                        <a:t>writable()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whether the file can be written to or not</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31652807"/>
                  </a:ext>
                </a:extLst>
              </a:tr>
              <a:tr h="317165">
                <a:tc>
                  <a:txBody>
                    <a:bodyPr/>
                    <a:lstStyle/>
                    <a:p>
                      <a:pPr algn="l" fontAlgn="t"/>
                      <a:r>
                        <a:rPr lang="en-IN" sz="1400">
                          <a:effectLst/>
                          <a:hlinkClick r:id="rId15"/>
                        </a:rPr>
                        <a:t>write()</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Writes the specified string to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92369820"/>
                  </a:ext>
                </a:extLst>
              </a:tr>
              <a:tr h="317165">
                <a:tc>
                  <a:txBody>
                    <a:bodyPr/>
                    <a:lstStyle/>
                    <a:p>
                      <a:pPr algn="l" fontAlgn="t"/>
                      <a:r>
                        <a:rPr lang="en-IN" sz="1400">
                          <a:effectLst/>
                          <a:hlinkClick r:id="rId16"/>
                        </a:rPr>
                        <a:t>writelines()</a:t>
                      </a:r>
                      <a:endParaRPr lang="en-IN" sz="1400">
                        <a:effectLst/>
                      </a:endParaRPr>
                    </a:p>
                  </a:txBody>
                  <a:tcPr marL="78910"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Writes a list of strings to the file</a:t>
                      </a:r>
                    </a:p>
                  </a:txBody>
                  <a:tcPr marL="39455" marR="39455" marT="39455" marB="3945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04554293"/>
                  </a:ext>
                </a:extLst>
              </a:tr>
            </a:tbl>
          </a:graphicData>
        </a:graphic>
      </p:graphicFrame>
    </p:spTree>
    <p:extLst>
      <p:ext uri="{BB962C8B-B14F-4D97-AF65-F5344CB8AC3E}">
        <p14:creationId xmlns:p14="http://schemas.microsoft.com/office/powerpoint/2010/main" val="86372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ACA6-C7B2-CD98-2E89-53D4F39AD55C}"/>
              </a:ext>
            </a:extLst>
          </p:cNvPr>
          <p:cNvSpPr>
            <a:spLocks noGrp="1"/>
          </p:cNvSpPr>
          <p:nvPr>
            <p:ph type="title"/>
          </p:nvPr>
        </p:nvSpPr>
        <p:spPr>
          <a:xfrm>
            <a:off x="543638" y="86867"/>
            <a:ext cx="11104724" cy="541783"/>
          </a:xfrm>
        </p:spPr>
        <p:txBody>
          <a:bodyPr>
            <a:normAutofit fontScale="90000"/>
          </a:bodyPr>
          <a:lstStyle/>
          <a:p>
            <a:r>
              <a:rPr lang="en-IN" dirty="0"/>
              <a:t>Regex</a:t>
            </a:r>
          </a:p>
        </p:txBody>
      </p:sp>
      <p:graphicFrame>
        <p:nvGraphicFramePr>
          <p:cNvPr id="5" name="Content Placeholder 4">
            <a:extLst>
              <a:ext uri="{FF2B5EF4-FFF2-40B4-BE49-F238E27FC236}">
                <a16:creationId xmlns:a16="http://schemas.microsoft.com/office/drawing/2014/main" id="{347B9E09-C3C7-4F90-F6FF-7D97B639AF35}"/>
              </a:ext>
            </a:extLst>
          </p:cNvPr>
          <p:cNvGraphicFramePr>
            <a:graphicFrameLocks noGrp="1"/>
          </p:cNvGraphicFramePr>
          <p:nvPr>
            <p:ph sz="half" idx="12"/>
            <p:extLst>
              <p:ext uri="{D42A27DB-BD31-4B8C-83A1-F6EECF244321}">
                <p14:modId xmlns:p14="http://schemas.microsoft.com/office/powerpoint/2010/main" val="2609048722"/>
              </p:ext>
            </p:extLst>
          </p:nvPr>
        </p:nvGraphicFramePr>
        <p:xfrm>
          <a:off x="312293" y="799172"/>
          <a:ext cx="5399088" cy="2670240"/>
        </p:xfrm>
        <a:graphic>
          <a:graphicData uri="http://schemas.openxmlformats.org/drawingml/2006/table">
            <a:tbl>
              <a:tblPr/>
              <a:tblGrid>
                <a:gridCol w="1123315">
                  <a:extLst>
                    <a:ext uri="{9D8B030D-6E8A-4147-A177-3AD203B41FA5}">
                      <a16:colId xmlns:a16="http://schemas.microsoft.com/office/drawing/2014/main" val="1464226591"/>
                    </a:ext>
                  </a:extLst>
                </a:gridCol>
                <a:gridCol w="4275773">
                  <a:extLst>
                    <a:ext uri="{9D8B030D-6E8A-4147-A177-3AD203B41FA5}">
                      <a16:colId xmlns:a16="http://schemas.microsoft.com/office/drawing/2014/main" val="234785190"/>
                    </a:ext>
                  </a:extLst>
                </a:gridCol>
              </a:tblGrid>
              <a:tr h="161637">
                <a:tc>
                  <a:txBody>
                    <a:bodyPr/>
                    <a:lstStyle/>
                    <a:p>
                      <a:pPr algn="ctr" fontAlgn="t"/>
                      <a:r>
                        <a:rPr lang="en-IN" sz="1400" b="1">
                          <a:effectLst/>
                          <a:latin typeface="Tenorite" panose="00000500000000000000" pitchFamily="2" charset="0"/>
                        </a:rPr>
                        <a:t>Pattern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b="1">
                          <a:effectLst/>
                          <a:latin typeface="Tenorite" panose="00000500000000000000" pitchFamily="2" charset="0"/>
                        </a:rPr>
                        <a:t>Meaning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20495206"/>
                  </a:ext>
                </a:extLst>
              </a:tr>
              <a:tr h="282864">
                <a:tc>
                  <a:txBody>
                    <a:bodyPr/>
                    <a:lstStyle/>
                    <a:p>
                      <a:pPr algn="ctr" fontAlgn="t"/>
                      <a:r>
                        <a:rPr lang="en-IN" sz="1400">
                          <a:effectLst/>
                          <a:latin typeface="Tenorite" panose="00000500000000000000" pitchFamily="2" charset="0"/>
                        </a:rPr>
                        <a:t>\w</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single word character a-z, A-Z, 0-9, and underscore (_)</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12802846"/>
                  </a:ext>
                </a:extLst>
              </a:tr>
              <a:tr h="161637">
                <a:tc>
                  <a:txBody>
                    <a:bodyPr/>
                    <a:lstStyle/>
                    <a:p>
                      <a:pPr algn="ctr" fontAlgn="t"/>
                      <a:r>
                        <a:rPr lang="en-IN" sz="1400" dirty="0">
                          <a:effectLst/>
                          <a:latin typeface="Tenorite" panose="00000500000000000000" pitchFamily="2" charset="0"/>
                        </a:rPr>
                        <a:t>\d</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single digit 0-9</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42962399"/>
                  </a:ext>
                </a:extLst>
              </a:tr>
              <a:tr h="282864">
                <a:tc>
                  <a:txBody>
                    <a:bodyPr/>
                    <a:lstStyle/>
                    <a:p>
                      <a:pPr algn="ctr" fontAlgn="t"/>
                      <a:r>
                        <a:rPr lang="en-IN" sz="1400">
                          <a:effectLst/>
                          <a:latin typeface="Tenorite" panose="00000500000000000000" pitchFamily="2" charset="0"/>
                        </a:rPr>
                        <a:t>\s</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whitespace including \t, \n, and \r and space character</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70162735"/>
                  </a:ext>
                </a:extLst>
              </a:tr>
              <a:tr h="161637">
                <a:tc>
                  <a:txBody>
                    <a:bodyPr/>
                    <a:lstStyle/>
                    <a:p>
                      <a:pPr algn="ctr" fontAlgn="t"/>
                      <a:r>
                        <a:rPr lang="en-IN" sz="1400">
                          <a:effectLst/>
                          <a:latin typeface="Tenorite" panose="00000500000000000000" pitchFamily="2" charset="0"/>
                        </a:rPr>
                        <a: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any character except the newline</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50914648"/>
                  </a:ext>
                </a:extLst>
              </a:tr>
              <a:tr h="161637">
                <a:tc>
                  <a:txBody>
                    <a:bodyPr/>
                    <a:lstStyle/>
                    <a:p>
                      <a:pPr algn="ctr" fontAlgn="t"/>
                      <a:r>
                        <a:rPr lang="en-IN" sz="1400">
                          <a:effectLst/>
                          <a:latin typeface="Tenorite" panose="00000500000000000000" pitchFamily="2" charset="0"/>
                        </a:rPr>
                        <a:t>\W</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character except for a word character</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3448354"/>
                  </a:ext>
                </a:extLst>
              </a:tr>
              <a:tr h="161637">
                <a:tc>
                  <a:txBody>
                    <a:bodyPr/>
                    <a:lstStyle/>
                    <a:p>
                      <a:pPr algn="ctr" fontAlgn="t"/>
                      <a:r>
                        <a:rPr lang="en-IN" sz="1400">
                          <a:effectLst/>
                          <a:latin typeface="Tenorite" panose="00000500000000000000" pitchFamily="2" charset="0"/>
                        </a:rPr>
                        <a:t>\D</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character except for a digit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99547568"/>
                  </a:ext>
                </a:extLst>
              </a:tr>
              <a:tr h="282864">
                <a:tc>
                  <a:txBody>
                    <a:bodyPr/>
                    <a:lstStyle/>
                    <a:p>
                      <a:pPr algn="ctr" fontAlgn="t"/>
                      <a:r>
                        <a:rPr lang="en-IN" sz="1400">
                          <a:effectLst/>
                          <a:latin typeface="Tenorite" panose="00000500000000000000" pitchFamily="2" charset="0"/>
                        </a:rPr>
                        <a:t>\S</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single character except for a whitespace character</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25484762"/>
                  </a:ext>
                </a:extLst>
              </a:tr>
            </a:tbl>
          </a:graphicData>
        </a:graphic>
      </p:graphicFrame>
      <p:graphicFrame>
        <p:nvGraphicFramePr>
          <p:cNvPr id="6" name="Content Placeholder 5">
            <a:extLst>
              <a:ext uri="{FF2B5EF4-FFF2-40B4-BE49-F238E27FC236}">
                <a16:creationId xmlns:a16="http://schemas.microsoft.com/office/drawing/2014/main" id="{A4FF4740-B00F-0749-0F4A-106B5FB220C6}"/>
              </a:ext>
            </a:extLst>
          </p:cNvPr>
          <p:cNvGraphicFramePr>
            <a:graphicFrameLocks noGrp="1"/>
          </p:cNvGraphicFramePr>
          <p:nvPr>
            <p:ph sz="half" idx="13"/>
            <p:extLst>
              <p:ext uri="{D42A27DB-BD31-4B8C-83A1-F6EECF244321}">
                <p14:modId xmlns:p14="http://schemas.microsoft.com/office/powerpoint/2010/main" val="1154149638"/>
              </p:ext>
            </p:extLst>
          </p:nvPr>
        </p:nvGraphicFramePr>
        <p:xfrm>
          <a:off x="6249274" y="1125140"/>
          <a:ext cx="5399088" cy="1268850"/>
        </p:xfrm>
        <a:graphic>
          <a:graphicData uri="http://schemas.openxmlformats.org/drawingml/2006/table">
            <a:tbl>
              <a:tblPr/>
              <a:tblGrid>
                <a:gridCol w="1159891">
                  <a:extLst>
                    <a:ext uri="{9D8B030D-6E8A-4147-A177-3AD203B41FA5}">
                      <a16:colId xmlns:a16="http://schemas.microsoft.com/office/drawing/2014/main" val="2931181955"/>
                    </a:ext>
                  </a:extLst>
                </a:gridCol>
                <a:gridCol w="4239197">
                  <a:extLst>
                    <a:ext uri="{9D8B030D-6E8A-4147-A177-3AD203B41FA5}">
                      <a16:colId xmlns:a16="http://schemas.microsoft.com/office/drawing/2014/main" val="2792000387"/>
                    </a:ext>
                  </a:extLst>
                </a:gridCol>
              </a:tblGrid>
              <a:tr h="161637">
                <a:tc>
                  <a:txBody>
                    <a:bodyPr/>
                    <a:lstStyle/>
                    <a:p>
                      <a:pPr algn="l" fontAlgn="t"/>
                      <a:r>
                        <a:rPr lang="en-IN" sz="1400" b="1">
                          <a:effectLst/>
                          <a:latin typeface="Tenorite" panose="00000500000000000000" pitchFamily="2" charset="0"/>
                        </a:rPr>
                        <a:t>Pattern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a:effectLst/>
                          <a:latin typeface="Tenorite" panose="00000500000000000000" pitchFamily="2" charset="0"/>
                        </a:rPr>
                        <a:t>Meaning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47435106"/>
                  </a:ext>
                </a:extLst>
              </a:tr>
              <a:tr h="161637">
                <a:tc>
                  <a:txBody>
                    <a:bodyPr/>
                    <a:lstStyle/>
                    <a:p>
                      <a:pPr algn="ctr" fontAlgn="t"/>
                      <a:r>
                        <a:rPr lang="en-IN" sz="1400" dirty="0">
                          <a:effectLst/>
                          <a:latin typeface="Tenorite" panose="00000500000000000000" pitchFamily="2" charset="0"/>
                        </a:rPr>
                        <a: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at the beginning of a string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16114443"/>
                  </a:ext>
                </a:extLst>
              </a:tr>
              <a:tr h="161637">
                <a:tc>
                  <a:txBody>
                    <a:bodyPr/>
                    <a:lstStyle/>
                    <a:p>
                      <a:pPr algn="ctr" fontAlgn="t"/>
                      <a:r>
                        <a:rPr lang="en-IN" sz="1400" dirty="0">
                          <a:effectLst/>
                          <a:latin typeface="Tenorite" panose="00000500000000000000" pitchFamily="2" charset="0"/>
                        </a:rPr>
                        <a: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at the end of a string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03979446"/>
                  </a:ext>
                </a:extLst>
              </a:tr>
              <a:tr h="161637">
                <a:tc>
                  <a:txBody>
                    <a:bodyPr/>
                    <a:lstStyle/>
                    <a:p>
                      <a:pPr algn="ctr" fontAlgn="t"/>
                      <a:r>
                        <a:rPr lang="en-IN" sz="1400" dirty="0">
                          <a:effectLst/>
                          <a:latin typeface="Tenorite" panose="00000500000000000000" pitchFamily="2" charset="0"/>
                        </a:rPr>
                        <a:t>\b</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 position defined as a word boundary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9965582"/>
                  </a:ext>
                </a:extLst>
              </a:tr>
              <a:tr h="161637">
                <a:tc>
                  <a:txBody>
                    <a:bodyPr/>
                    <a:lstStyle/>
                    <a:p>
                      <a:pPr algn="ctr" fontAlgn="t"/>
                      <a:r>
                        <a:rPr lang="en-IN" sz="1400" dirty="0">
                          <a:effectLst/>
                          <a:latin typeface="Tenorite" panose="00000500000000000000" pitchFamily="2" charset="0"/>
                        </a:rPr>
                        <a:t>\B</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position that is not a word boundary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87122002"/>
                  </a:ext>
                </a:extLst>
              </a:tr>
            </a:tbl>
          </a:graphicData>
        </a:graphic>
      </p:graphicFrame>
      <p:graphicFrame>
        <p:nvGraphicFramePr>
          <p:cNvPr id="7" name="Table 6">
            <a:extLst>
              <a:ext uri="{FF2B5EF4-FFF2-40B4-BE49-F238E27FC236}">
                <a16:creationId xmlns:a16="http://schemas.microsoft.com/office/drawing/2014/main" id="{13F29232-3A62-09A3-97A3-1AAEE8A2CA48}"/>
              </a:ext>
            </a:extLst>
          </p:cNvPr>
          <p:cNvGraphicFramePr>
            <a:graphicFrameLocks noGrp="1"/>
          </p:cNvGraphicFramePr>
          <p:nvPr>
            <p:extLst>
              <p:ext uri="{D42A27DB-BD31-4B8C-83A1-F6EECF244321}">
                <p14:modId xmlns:p14="http://schemas.microsoft.com/office/powerpoint/2010/main" val="2524671297"/>
              </p:ext>
            </p:extLst>
          </p:nvPr>
        </p:nvGraphicFramePr>
        <p:xfrm>
          <a:off x="1245267" y="4180164"/>
          <a:ext cx="8932227" cy="2248604"/>
        </p:xfrm>
        <a:graphic>
          <a:graphicData uri="http://schemas.openxmlformats.org/drawingml/2006/table">
            <a:tbl>
              <a:tblPr/>
              <a:tblGrid>
                <a:gridCol w="1941877">
                  <a:extLst>
                    <a:ext uri="{9D8B030D-6E8A-4147-A177-3AD203B41FA5}">
                      <a16:colId xmlns:a16="http://schemas.microsoft.com/office/drawing/2014/main" val="4252776206"/>
                    </a:ext>
                  </a:extLst>
                </a:gridCol>
                <a:gridCol w="2939558">
                  <a:extLst>
                    <a:ext uri="{9D8B030D-6E8A-4147-A177-3AD203B41FA5}">
                      <a16:colId xmlns:a16="http://schemas.microsoft.com/office/drawing/2014/main" val="3082069962"/>
                    </a:ext>
                  </a:extLst>
                </a:gridCol>
                <a:gridCol w="4050792">
                  <a:extLst>
                    <a:ext uri="{9D8B030D-6E8A-4147-A177-3AD203B41FA5}">
                      <a16:colId xmlns:a16="http://schemas.microsoft.com/office/drawing/2014/main" val="2190642986"/>
                    </a:ext>
                  </a:extLst>
                </a:gridCol>
              </a:tblGrid>
              <a:tr h="296286">
                <a:tc>
                  <a:txBody>
                    <a:bodyPr/>
                    <a:lstStyle/>
                    <a:p>
                      <a:pPr algn="ctr" fontAlgn="t"/>
                      <a:r>
                        <a:rPr lang="en-IN" sz="1400" b="1">
                          <a:effectLst/>
                          <a:latin typeface="Tenorite" panose="00000500000000000000" pitchFamily="2" charset="0"/>
                        </a:rPr>
                        <a:t>Quantifiers (Greedy)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b="1">
                          <a:effectLst/>
                          <a:latin typeface="Tenorite" panose="00000500000000000000" pitchFamily="2" charset="0"/>
                        </a:rPr>
                        <a:t>Non-greedy Quantifiers (Lazy)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b="1" dirty="0">
                          <a:effectLst/>
                          <a:latin typeface="Tenorite" panose="00000500000000000000" pitchFamily="2" charset="0"/>
                        </a:rPr>
                        <a:t>Meaning</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13809294"/>
                  </a:ext>
                </a:extLst>
              </a:tr>
              <a:tr h="342373">
                <a:tc>
                  <a:txBody>
                    <a:bodyPr/>
                    <a:lstStyle/>
                    <a:p>
                      <a:pPr algn="ctr" fontAlgn="t"/>
                      <a:r>
                        <a:rPr lang="en-IN" sz="140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dirty="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zero or more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55235014"/>
                  </a:ext>
                </a:extLst>
              </a:tr>
              <a:tr h="336680">
                <a:tc>
                  <a:txBody>
                    <a:bodyPr/>
                    <a:lstStyle/>
                    <a:p>
                      <a:pPr algn="ctr" fontAlgn="t"/>
                      <a:r>
                        <a:rPr lang="en-IN" sz="140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dirty="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one or more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34741815"/>
                  </a:ext>
                </a:extLst>
              </a:tr>
              <a:tr h="310100">
                <a:tc>
                  <a:txBody>
                    <a:bodyPr/>
                    <a:lstStyle/>
                    <a:p>
                      <a:pPr algn="ctr" fontAlgn="t"/>
                      <a:r>
                        <a:rPr lang="en-IN" sz="140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a:effectLst/>
                          <a:latin typeface="Tenorite" panose="00000500000000000000" pitchFamily="2" charset="0"/>
                        </a:rPr>
                        <a: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zero or one time.</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127691832"/>
                  </a:ext>
                </a:extLst>
              </a:tr>
              <a:tr h="327820">
                <a:tc>
                  <a:txBody>
                    <a:bodyPr/>
                    <a:lstStyle/>
                    <a:p>
                      <a:pPr algn="ctr" fontAlgn="t"/>
                      <a:r>
                        <a:rPr lang="en-IN" sz="1400">
                          <a:effectLst/>
                          <a:latin typeface="Tenorite" panose="00000500000000000000" pitchFamily="2" charset="0"/>
                        </a:rPr>
                        <a:t>{n}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a:effectLst/>
                          <a:latin typeface="Tenorite" panose="00000500000000000000" pitchFamily="2" charset="0"/>
                        </a:rPr>
                        <a:t>{n}?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exactly n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07865775"/>
                  </a:ext>
                </a:extLst>
              </a:tr>
              <a:tr h="345539">
                <a:tc>
                  <a:txBody>
                    <a:bodyPr/>
                    <a:lstStyle/>
                    <a:p>
                      <a:pPr algn="ctr" fontAlgn="t"/>
                      <a:r>
                        <a:rPr lang="en-IN" sz="1400">
                          <a:effectLst/>
                          <a:latin typeface="Tenorite" panose="00000500000000000000" pitchFamily="2" charset="0"/>
                        </a:rPr>
                        <a:t>{n , }</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a:effectLst/>
                          <a:latin typeface="Tenorite" panose="00000500000000000000" pitchFamily="2" charset="0"/>
                        </a:rPr>
                        <a:t>{n,}?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at least n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00037844"/>
                  </a:ext>
                </a:extLst>
              </a:tr>
              <a:tr h="280805">
                <a:tc>
                  <a:txBody>
                    <a:bodyPr/>
                    <a:lstStyle/>
                    <a:p>
                      <a:pPr algn="ctr" fontAlgn="t"/>
                      <a:r>
                        <a:rPr lang="en-IN" sz="1400">
                          <a:effectLst/>
                          <a:latin typeface="Tenorite" panose="00000500000000000000" pitchFamily="2" charset="0"/>
                        </a:rPr>
                        <a:t>{n , m}</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ctr" fontAlgn="t"/>
                      <a:r>
                        <a:rPr lang="en-IN" sz="1400">
                          <a:effectLst/>
                          <a:latin typeface="Tenorite" panose="00000500000000000000" pitchFamily="2" charset="0"/>
                        </a:rPr>
                        <a:t>{n , m}?</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from n to m times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71156235"/>
                  </a:ext>
                </a:extLst>
              </a:tr>
            </a:tbl>
          </a:graphicData>
        </a:graphic>
      </p:graphicFrame>
      <p:sp>
        <p:nvSpPr>
          <p:cNvPr id="8" name="TextBox 7">
            <a:extLst>
              <a:ext uri="{FF2B5EF4-FFF2-40B4-BE49-F238E27FC236}">
                <a16:creationId xmlns:a16="http://schemas.microsoft.com/office/drawing/2014/main" id="{C9FE7AFE-4D6F-06E7-0260-1398CCD80330}"/>
              </a:ext>
            </a:extLst>
          </p:cNvPr>
          <p:cNvSpPr txBox="1"/>
          <p:nvPr/>
        </p:nvSpPr>
        <p:spPr>
          <a:xfrm>
            <a:off x="1938528" y="443984"/>
            <a:ext cx="1865376" cy="369332"/>
          </a:xfrm>
          <a:prstGeom prst="rect">
            <a:avLst/>
          </a:prstGeom>
          <a:noFill/>
        </p:spPr>
        <p:txBody>
          <a:bodyPr wrap="square" rtlCol="0">
            <a:spAutoFit/>
          </a:bodyPr>
          <a:lstStyle/>
          <a:p>
            <a:r>
              <a:rPr lang="en-IN" dirty="0"/>
              <a:t>Character sets</a:t>
            </a:r>
          </a:p>
        </p:txBody>
      </p:sp>
      <p:sp>
        <p:nvSpPr>
          <p:cNvPr id="9" name="TextBox 8">
            <a:extLst>
              <a:ext uri="{FF2B5EF4-FFF2-40B4-BE49-F238E27FC236}">
                <a16:creationId xmlns:a16="http://schemas.microsoft.com/office/drawing/2014/main" id="{A6BCD0BE-8285-85CC-F3DF-2D195DCDC336}"/>
              </a:ext>
            </a:extLst>
          </p:cNvPr>
          <p:cNvSpPr txBox="1"/>
          <p:nvPr/>
        </p:nvSpPr>
        <p:spPr>
          <a:xfrm>
            <a:off x="7768234" y="738800"/>
            <a:ext cx="1865376" cy="369332"/>
          </a:xfrm>
          <a:prstGeom prst="rect">
            <a:avLst/>
          </a:prstGeom>
          <a:noFill/>
        </p:spPr>
        <p:txBody>
          <a:bodyPr wrap="square" rtlCol="0">
            <a:spAutoFit/>
          </a:bodyPr>
          <a:lstStyle/>
          <a:p>
            <a:r>
              <a:rPr lang="en-IN" dirty="0"/>
              <a:t>Anchors</a:t>
            </a:r>
          </a:p>
        </p:txBody>
      </p:sp>
      <p:sp>
        <p:nvSpPr>
          <p:cNvPr id="10" name="TextBox 9">
            <a:extLst>
              <a:ext uri="{FF2B5EF4-FFF2-40B4-BE49-F238E27FC236}">
                <a16:creationId xmlns:a16="http://schemas.microsoft.com/office/drawing/2014/main" id="{5E7C28A9-08AD-57F0-E0B8-8D387D6D59B3}"/>
              </a:ext>
            </a:extLst>
          </p:cNvPr>
          <p:cNvSpPr txBox="1"/>
          <p:nvPr/>
        </p:nvSpPr>
        <p:spPr>
          <a:xfrm>
            <a:off x="4778693" y="3828442"/>
            <a:ext cx="1865376" cy="369332"/>
          </a:xfrm>
          <a:prstGeom prst="rect">
            <a:avLst/>
          </a:prstGeom>
          <a:noFill/>
        </p:spPr>
        <p:txBody>
          <a:bodyPr wrap="square" rtlCol="0">
            <a:spAutoFit/>
          </a:bodyPr>
          <a:lstStyle/>
          <a:p>
            <a:r>
              <a:rPr lang="en-IN" dirty="0"/>
              <a:t>Quantifiers</a:t>
            </a:r>
          </a:p>
        </p:txBody>
      </p:sp>
    </p:spTree>
    <p:extLst>
      <p:ext uri="{BB962C8B-B14F-4D97-AF65-F5344CB8AC3E}">
        <p14:creationId xmlns:p14="http://schemas.microsoft.com/office/powerpoint/2010/main" val="12370653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CACA6-C7B2-CD98-2E89-53D4F39AD55C}"/>
              </a:ext>
            </a:extLst>
          </p:cNvPr>
          <p:cNvSpPr>
            <a:spLocks noGrp="1"/>
          </p:cNvSpPr>
          <p:nvPr>
            <p:ph type="title"/>
          </p:nvPr>
        </p:nvSpPr>
        <p:spPr>
          <a:xfrm>
            <a:off x="543638" y="86867"/>
            <a:ext cx="11104724" cy="541783"/>
          </a:xfrm>
        </p:spPr>
        <p:txBody>
          <a:bodyPr>
            <a:normAutofit fontScale="90000"/>
          </a:bodyPr>
          <a:lstStyle/>
          <a:p>
            <a:r>
              <a:rPr lang="en-IN" dirty="0"/>
              <a:t>Regex</a:t>
            </a:r>
          </a:p>
        </p:txBody>
      </p:sp>
      <p:graphicFrame>
        <p:nvGraphicFramePr>
          <p:cNvPr id="10" name="Content Placeholder 9">
            <a:extLst>
              <a:ext uri="{FF2B5EF4-FFF2-40B4-BE49-F238E27FC236}">
                <a16:creationId xmlns:a16="http://schemas.microsoft.com/office/drawing/2014/main" id="{DBAC7CBD-AF92-FF8E-15F3-55BCF7DD1531}"/>
              </a:ext>
            </a:extLst>
          </p:cNvPr>
          <p:cNvGraphicFramePr>
            <a:graphicFrameLocks noGrp="1"/>
          </p:cNvGraphicFramePr>
          <p:nvPr>
            <p:ph sz="half" idx="12"/>
            <p:extLst>
              <p:ext uri="{D42A27DB-BD31-4B8C-83A1-F6EECF244321}">
                <p14:modId xmlns:p14="http://schemas.microsoft.com/office/powerpoint/2010/main" val="2793558462"/>
              </p:ext>
            </p:extLst>
          </p:nvPr>
        </p:nvGraphicFramePr>
        <p:xfrm>
          <a:off x="518711" y="1240769"/>
          <a:ext cx="5399088" cy="1989750"/>
        </p:xfrm>
        <a:graphic>
          <a:graphicData uri="http://schemas.openxmlformats.org/drawingml/2006/table">
            <a:tbl>
              <a:tblPr/>
              <a:tblGrid>
                <a:gridCol w="1758145">
                  <a:extLst>
                    <a:ext uri="{9D8B030D-6E8A-4147-A177-3AD203B41FA5}">
                      <a16:colId xmlns:a16="http://schemas.microsoft.com/office/drawing/2014/main" val="1616647325"/>
                    </a:ext>
                  </a:extLst>
                </a:gridCol>
                <a:gridCol w="3640943">
                  <a:extLst>
                    <a:ext uri="{9D8B030D-6E8A-4147-A177-3AD203B41FA5}">
                      <a16:colId xmlns:a16="http://schemas.microsoft.com/office/drawing/2014/main" val="181009947"/>
                    </a:ext>
                  </a:extLst>
                </a:gridCol>
              </a:tblGrid>
              <a:tr h="161637">
                <a:tc>
                  <a:txBody>
                    <a:bodyPr/>
                    <a:lstStyle/>
                    <a:p>
                      <a:pPr algn="l" fontAlgn="t"/>
                      <a:r>
                        <a:rPr lang="en-IN" sz="1400" b="1">
                          <a:effectLst/>
                          <a:latin typeface="Tenorite" panose="00000500000000000000" pitchFamily="2" charset="0"/>
                        </a:rPr>
                        <a:t>Pattern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a:effectLst/>
                          <a:latin typeface="Tenorite" panose="00000500000000000000" pitchFamily="2" charset="0"/>
                        </a:rPr>
                        <a:t>Meaning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245612408"/>
                  </a:ext>
                </a:extLst>
              </a:tr>
              <a:tr h="161637">
                <a:tc>
                  <a:txBody>
                    <a:bodyPr/>
                    <a:lstStyle/>
                    <a:p>
                      <a:pPr algn="ctr" fontAlgn="t"/>
                      <a:r>
                        <a:rPr lang="en-IN" sz="1400" dirty="0">
                          <a:effectLst/>
                          <a:latin typeface="Tenorite" panose="00000500000000000000" pitchFamily="2" charset="0"/>
                        </a:rPr>
                        <a:t>[XYZ]</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any of three elements X, Y, and Z</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7755448"/>
                  </a:ext>
                </a:extLst>
              </a:tr>
              <a:tr h="161637">
                <a:tc>
                  <a:txBody>
                    <a:bodyPr/>
                    <a:lstStyle/>
                    <a:p>
                      <a:pPr algn="ctr" fontAlgn="t"/>
                      <a:r>
                        <a:rPr lang="en-IN" sz="1400">
                          <a:effectLst/>
                          <a:latin typeface="Tenorite" panose="00000500000000000000" pitchFamily="2" charset="0"/>
                        </a:rPr>
                        <a:t>[X-Y]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a range from X to 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644919484"/>
                  </a:ext>
                </a:extLst>
              </a:tr>
              <a:tr h="161637">
                <a:tc>
                  <a:txBody>
                    <a:bodyPr/>
                    <a:lstStyle/>
                    <a:p>
                      <a:pPr algn="ctr" fontAlgn="t"/>
                      <a:r>
                        <a:rPr lang="en-IN" sz="1400">
                          <a:effectLst/>
                          <a:latin typeface="Tenorite" panose="00000500000000000000" pitchFamily="2" charset="0"/>
                        </a:rPr>
                        <a:t>^[XYZ]</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any single element except X, Y, and Z</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72308942"/>
                  </a:ext>
                </a:extLst>
              </a:tr>
              <a:tr h="161637">
                <a:tc>
                  <a:txBody>
                    <a:bodyPr/>
                    <a:lstStyle/>
                    <a:p>
                      <a:pPr algn="ctr" fontAlgn="t"/>
                      <a:r>
                        <a:rPr lang="en-IN" sz="1400">
                          <a:effectLst/>
                          <a:latin typeface="Tenorite" panose="00000500000000000000" pitchFamily="2" charset="0"/>
                        </a:rPr>
                        <a:t>^[X-Y]</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a:effectLst/>
                          <a:latin typeface="Tenorite" panose="00000500000000000000" pitchFamily="2" charset="0"/>
                        </a:rPr>
                        <a:t>Match any single element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00264641"/>
                  </a:ext>
                </a:extLst>
              </a:tr>
              <a:tr h="161637">
                <a:tc>
                  <a:txBody>
                    <a:bodyPr/>
                    <a:lstStyle/>
                    <a:p>
                      <a:pPr algn="ctr" fontAlgn="t"/>
                      <a:r>
                        <a:rPr lang="en-IN" sz="1400">
                          <a:effectLst/>
                          <a:latin typeface="Tenorite" panose="00000500000000000000" pitchFamily="2" charset="0"/>
                        </a:rPr>
                        <a:t>{n , }</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its preceding element at least n times.</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60254484"/>
                  </a:ext>
                </a:extLst>
              </a:tr>
              <a:tr h="161637">
                <a:tc>
                  <a:txBody>
                    <a:bodyPr/>
                    <a:lstStyle/>
                    <a:p>
                      <a:pPr algn="ctr" fontAlgn="t"/>
                      <a:r>
                        <a:rPr lang="en-IN" sz="1400" dirty="0">
                          <a:effectLst/>
                          <a:latin typeface="Tenorite" panose="00000500000000000000" pitchFamily="2" charset="0"/>
                        </a:rPr>
                        <a:t>{n , m}</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its preceding element from n to m times</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47782867"/>
                  </a:ext>
                </a:extLst>
              </a:tr>
            </a:tbl>
          </a:graphicData>
        </a:graphic>
      </p:graphicFrame>
      <p:graphicFrame>
        <p:nvGraphicFramePr>
          <p:cNvPr id="11" name="Content Placeholder 10">
            <a:extLst>
              <a:ext uri="{FF2B5EF4-FFF2-40B4-BE49-F238E27FC236}">
                <a16:creationId xmlns:a16="http://schemas.microsoft.com/office/drawing/2014/main" id="{66E2A944-730C-530E-794F-8AAFFBA0B374}"/>
              </a:ext>
            </a:extLst>
          </p:cNvPr>
          <p:cNvGraphicFramePr>
            <a:graphicFrameLocks noGrp="1"/>
          </p:cNvGraphicFramePr>
          <p:nvPr>
            <p:ph sz="half" idx="13"/>
            <p:extLst>
              <p:ext uri="{D42A27DB-BD31-4B8C-83A1-F6EECF244321}">
                <p14:modId xmlns:p14="http://schemas.microsoft.com/office/powerpoint/2010/main" val="1877272589"/>
              </p:ext>
            </p:extLst>
          </p:nvPr>
        </p:nvGraphicFramePr>
        <p:xfrm>
          <a:off x="6274203" y="1403099"/>
          <a:ext cx="5399088" cy="1482210"/>
        </p:xfrm>
        <a:graphic>
          <a:graphicData uri="http://schemas.openxmlformats.org/drawingml/2006/table">
            <a:tbl>
              <a:tblPr/>
              <a:tblGrid>
                <a:gridCol w="1553061">
                  <a:extLst>
                    <a:ext uri="{9D8B030D-6E8A-4147-A177-3AD203B41FA5}">
                      <a16:colId xmlns:a16="http://schemas.microsoft.com/office/drawing/2014/main" val="1142019315"/>
                    </a:ext>
                  </a:extLst>
                </a:gridCol>
                <a:gridCol w="3846027">
                  <a:extLst>
                    <a:ext uri="{9D8B030D-6E8A-4147-A177-3AD203B41FA5}">
                      <a16:colId xmlns:a16="http://schemas.microsoft.com/office/drawing/2014/main" val="4215705078"/>
                    </a:ext>
                  </a:extLst>
                </a:gridCol>
              </a:tblGrid>
              <a:tr h="161637">
                <a:tc>
                  <a:txBody>
                    <a:bodyPr/>
                    <a:lstStyle/>
                    <a:p>
                      <a:pPr algn="l" fontAlgn="t"/>
                      <a:r>
                        <a:rPr lang="en-IN" sz="1400" b="1">
                          <a:effectLst/>
                          <a:latin typeface="Tenorite" panose="00000500000000000000" pitchFamily="2" charset="0"/>
                        </a:rPr>
                        <a:t>Pattern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a:effectLst/>
                          <a:latin typeface="Tenorite" panose="00000500000000000000" pitchFamily="2" charset="0"/>
                        </a:rPr>
                        <a:t>Meaning</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9926146"/>
                  </a:ext>
                </a:extLst>
              </a:tr>
              <a:tr h="161637">
                <a:tc>
                  <a:txBody>
                    <a:bodyPr/>
                    <a:lstStyle/>
                    <a:p>
                      <a:pPr algn="ctr" fontAlgn="t"/>
                      <a:r>
                        <a:rPr lang="en-IN" sz="1400" dirty="0">
                          <a:effectLst/>
                          <a:latin typeface="Tenorite" panose="00000500000000000000" pitchFamily="2" charset="0"/>
                        </a:rPr>
                        <a:t>(X)</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Capture the X in the group</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02786862"/>
                  </a:ext>
                </a:extLst>
              </a:tr>
              <a:tr h="161637">
                <a:tc>
                  <a:txBody>
                    <a:bodyPr/>
                    <a:lstStyle/>
                    <a:p>
                      <a:pPr algn="ctr" fontAlgn="t"/>
                      <a:r>
                        <a:rPr lang="en-IN" sz="1400">
                          <a:effectLst/>
                          <a:latin typeface="Tenorite" panose="00000500000000000000" pitchFamily="2" charset="0"/>
                        </a:rPr>
                        <a:t>(?P&lt;name&gt;X)</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Capture the X and assign it the name</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4941949"/>
                  </a:ext>
                </a:extLst>
              </a:tr>
              <a:tr h="161637">
                <a:tc>
                  <a:txBody>
                    <a:bodyPr/>
                    <a:lstStyle/>
                    <a:p>
                      <a:pPr algn="ctr" fontAlgn="t"/>
                      <a:r>
                        <a:rPr lang="en-IN" sz="1400" dirty="0">
                          <a:effectLst/>
                          <a:latin typeface="Tenorite" panose="00000500000000000000" pitchFamily="2" charset="0"/>
                        </a:rPr>
                        <a:t>\N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Reference the capturing group #N</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21078233"/>
                  </a:ext>
                </a:extLst>
              </a:tr>
              <a:tr h="161637">
                <a:tc>
                  <a:txBody>
                    <a:bodyPr/>
                    <a:lstStyle/>
                    <a:p>
                      <a:pPr algn="ctr" fontAlgn="t"/>
                      <a:r>
                        <a:rPr lang="en-IN" sz="1400" dirty="0">
                          <a:effectLst/>
                          <a:latin typeface="Tenorite" panose="00000500000000000000" pitchFamily="2" charset="0"/>
                        </a:rPr>
                        <a:t>\g&lt;N&gt;</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Reference the capturing group #N (alternative syntax)</a:t>
                      </a:r>
                    </a:p>
                  </a:txBody>
                  <a:tcPr marL="40409" marR="40409" marT="20205" marB="2020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05889151"/>
                  </a:ext>
                </a:extLst>
              </a:tr>
            </a:tbl>
          </a:graphicData>
        </a:graphic>
      </p:graphicFrame>
      <p:graphicFrame>
        <p:nvGraphicFramePr>
          <p:cNvPr id="12" name="Table 11">
            <a:extLst>
              <a:ext uri="{FF2B5EF4-FFF2-40B4-BE49-F238E27FC236}">
                <a16:creationId xmlns:a16="http://schemas.microsoft.com/office/drawing/2014/main" id="{BCA28051-77AE-07B5-8A94-6FD0890A50EA}"/>
              </a:ext>
            </a:extLst>
          </p:cNvPr>
          <p:cNvGraphicFramePr>
            <a:graphicFrameLocks noGrp="1"/>
          </p:cNvGraphicFramePr>
          <p:nvPr>
            <p:extLst>
              <p:ext uri="{D42A27DB-BD31-4B8C-83A1-F6EECF244321}">
                <p14:modId xmlns:p14="http://schemas.microsoft.com/office/powerpoint/2010/main" val="2812176850"/>
              </p:ext>
            </p:extLst>
          </p:nvPr>
        </p:nvGraphicFramePr>
        <p:xfrm>
          <a:off x="518711" y="4148683"/>
          <a:ext cx="5256339" cy="1528920"/>
        </p:xfrm>
        <a:graphic>
          <a:graphicData uri="http://schemas.openxmlformats.org/drawingml/2006/table">
            <a:tbl>
              <a:tblPr/>
              <a:tblGrid>
                <a:gridCol w="1050099">
                  <a:extLst>
                    <a:ext uri="{9D8B030D-6E8A-4147-A177-3AD203B41FA5}">
                      <a16:colId xmlns:a16="http://schemas.microsoft.com/office/drawing/2014/main" val="836795891"/>
                    </a:ext>
                  </a:extLst>
                </a:gridCol>
                <a:gridCol w="4206240">
                  <a:extLst>
                    <a:ext uri="{9D8B030D-6E8A-4147-A177-3AD203B41FA5}">
                      <a16:colId xmlns:a16="http://schemas.microsoft.com/office/drawing/2014/main" val="4146347109"/>
                    </a:ext>
                  </a:extLst>
                </a:gridCol>
              </a:tblGrid>
              <a:tr h="305784">
                <a:tc>
                  <a:txBody>
                    <a:bodyPr/>
                    <a:lstStyle/>
                    <a:p>
                      <a:pPr algn="l" fontAlgn="t"/>
                      <a:r>
                        <a:rPr lang="en-IN" sz="1400" b="1">
                          <a:effectLst/>
                          <a:latin typeface="Tenorite" panose="00000500000000000000" pitchFamily="2" charset="0"/>
                        </a:rPr>
                        <a:t>Pattern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dirty="0">
                          <a:effectLst/>
                          <a:latin typeface="Tenorite" panose="00000500000000000000" pitchFamily="2" charset="0"/>
                        </a:rPr>
                        <a:t>Meaning</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659363951"/>
                  </a:ext>
                </a:extLst>
              </a:tr>
              <a:tr h="305784">
                <a:tc>
                  <a:txBody>
                    <a:bodyPr/>
                    <a:lstStyle/>
                    <a:p>
                      <a:pPr algn="ctr" fontAlgn="t"/>
                      <a:r>
                        <a:rPr lang="en-IN" sz="1400">
                          <a:effectLst/>
                          <a:latin typeface="Tenorite" panose="00000500000000000000" pitchFamily="2" charset="0"/>
                        </a:rPr>
                        <a:t>X(?=Y)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X but only if it is followed by 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0097646"/>
                  </a:ext>
                </a:extLst>
              </a:tr>
              <a:tr h="305784">
                <a:tc>
                  <a:txBody>
                    <a:bodyPr/>
                    <a:lstStyle/>
                    <a:p>
                      <a:pPr algn="ctr" fontAlgn="t"/>
                      <a:r>
                        <a:rPr lang="en-IN" sz="1400">
                          <a:effectLst/>
                          <a:latin typeface="Tenorite" panose="00000500000000000000" pitchFamily="2" charset="0"/>
                        </a:rPr>
                        <a:t>X(?!Y)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X but only if it is NOT followed by Y</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810257"/>
                  </a:ext>
                </a:extLst>
              </a:tr>
              <a:tr h="305784">
                <a:tc>
                  <a:txBody>
                    <a:bodyPr/>
                    <a:lstStyle/>
                    <a:p>
                      <a:pPr algn="ctr" fontAlgn="t"/>
                      <a:r>
                        <a:rPr lang="en-IN" sz="1400">
                          <a:effectLst/>
                          <a:latin typeface="Tenorite" panose="00000500000000000000" pitchFamily="2" charset="0"/>
                        </a:rPr>
                        <a:t>(?&lt;=Y)X</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Match X if there is Y before it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87303259"/>
                  </a:ext>
                </a:extLst>
              </a:tr>
              <a:tr h="305784">
                <a:tc>
                  <a:txBody>
                    <a:bodyPr/>
                    <a:lstStyle/>
                    <a:p>
                      <a:pPr algn="ctr" fontAlgn="t"/>
                      <a:r>
                        <a:rPr lang="en-IN" sz="1400" dirty="0">
                          <a:effectLst/>
                          <a:latin typeface="Tenorite" panose="00000500000000000000" pitchFamily="2" charset="0"/>
                        </a:rPr>
                        <a:t>(?&lt;!Y)X</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Match X if there is NO Y before it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85323267"/>
                  </a:ext>
                </a:extLst>
              </a:tr>
            </a:tbl>
          </a:graphicData>
        </a:graphic>
      </p:graphicFrame>
      <p:graphicFrame>
        <p:nvGraphicFramePr>
          <p:cNvPr id="13" name="Table 12">
            <a:extLst>
              <a:ext uri="{FF2B5EF4-FFF2-40B4-BE49-F238E27FC236}">
                <a16:creationId xmlns:a16="http://schemas.microsoft.com/office/drawing/2014/main" id="{AAACCEC0-D0A7-88FE-D396-F6D5FBA3D16B}"/>
              </a:ext>
            </a:extLst>
          </p:cNvPr>
          <p:cNvGraphicFramePr>
            <a:graphicFrameLocks noGrp="1"/>
          </p:cNvGraphicFramePr>
          <p:nvPr>
            <p:extLst>
              <p:ext uri="{D42A27DB-BD31-4B8C-83A1-F6EECF244321}">
                <p14:modId xmlns:p14="http://schemas.microsoft.com/office/powerpoint/2010/main" val="3436965254"/>
              </p:ext>
            </p:extLst>
          </p:nvPr>
        </p:nvGraphicFramePr>
        <p:xfrm>
          <a:off x="6274203" y="3429000"/>
          <a:ext cx="5631243" cy="2841036"/>
        </p:xfrm>
        <a:graphic>
          <a:graphicData uri="http://schemas.openxmlformats.org/drawingml/2006/table">
            <a:tbl>
              <a:tblPr/>
              <a:tblGrid>
                <a:gridCol w="1037710">
                  <a:extLst>
                    <a:ext uri="{9D8B030D-6E8A-4147-A177-3AD203B41FA5}">
                      <a16:colId xmlns:a16="http://schemas.microsoft.com/office/drawing/2014/main" val="3914888870"/>
                    </a:ext>
                  </a:extLst>
                </a:gridCol>
                <a:gridCol w="4593533">
                  <a:extLst>
                    <a:ext uri="{9D8B030D-6E8A-4147-A177-3AD203B41FA5}">
                      <a16:colId xmlns:a16="http://schemas.microsoft.com/office/drawing/2014/main" val="2739434135"/>
                    </a:ext>
                  </a:extLst>
                </a:gridCol>
              </a:tblGrid>
              <a:tr h="305784">
                <a:tc>
                  <a:txBody>
                    <a:bodyPr/>
                    <a:lstStyle/>
                    <a:p>
                      <a:pPr algn="l" fontAlgn="t"/>
                      <a:r>
                        <a:rPr lang="en-IN" sz="1400" b="1">
                          <a:effectLst/>
                          <a:latin typeface="Tenorite" panose="00000500000000000000" pitchFamily="2" charset="0"/>
                        </a:rPr>
                        <a:t>Function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b="1">
                          <a:effectLst/>
                          <a:latin typeface="Tenorite" panose="00000500000000000000" pitchFamily="2" charset="0"/>
                        </a:rPr>
                        <a:t>Description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178627"/>
                  </a:ext>
                </a:extLst>
              </a:tr>
              <a:tr h="305784">
                <a:tc>
                  <a:txBody>
                    <a:bodyPr/>
                    <a:lstStyle/>
                    <a:p>
                      <a:pPr algn="l" fontAlgn="t"/>
                      <a:r>
                        <a:rPr lang="en-IN" sz="1400" u="none" strike="noStrike">
                          <a:effectLst/>
                          <a:latin typeface="Tenorite" panose="00000500000000000000" pitchFamily="2" charset="0"/>
                          <a:hlinkClick r:id="rId2"/>
                        </a:rPr>
                        <a:t>findall()</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Return a list of matches or None</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771960956"/>
                  </a:ext>
                </a:extLst>
              </a:tr>
              <a:tr h="305784">
                <a:tc>
                  <a:txBody>
                    <a:bodyPr/>
                    <a:lstStyle/>
                    <a:p>
                      <a:pPr algn="l" fontAlgn="t"/>
                      <a:r>
                        <a:rPr lang="en-IN" sz="1400" u="none" strike="noStrike">
                          <a:effectLst/>
                          <a:latin typeface="Tenorite" panose="00000500000000000000" pitchFamily="2" charset="0"/>
                          <a:hlinkClick r:id="rId3"/>
                        </a:rPr>
                        <a:t>finditer()</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Return an iterator yielding all non-overlapping matches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31939128"/>
                  </a:ext>
                </a:extLst>
              </a:tr>
              <a:tr h="305784">
                <a:tc>
                  <a:txBody>
                    <a:bodyPr/>
                    <a:lstStyle/>
                    <a:p>
                      <a:pPr algn="l" fontAlgn="t"/>
                      <a:r>
                        <a:rPr lang="en-IN" sz="1400" u="none" strike="noStrike">
                          <a:effectLst/>
                          <a:latin typeface="Tenorite" panose="00000500000000000000" pitchFamily="2" charset="0"/>
                          <a:hlinkClick r:id="rId4"/>
                        </a:rPr>
                        <a:t>search()</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400">
                          <a:effectLst/>
                          <a:latin typeface="Tenorite" panose="00000500000000000000" pitchFamily="2" charset="0"/>
                        </a:rPr>
                        <a:t>Return the first match</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02138889"/>
                  </a:ext>
                </a:extLst>
              </a:tr>
              <a:tr h="354655">
                <a:tc>
                  <a:txBody>
                    <a:bodyPr/>
                    <a:lstStyle/>
                    <a:p>
                      <a:pPr algn="l" fontAlgn="t"/>
                      <a:r>
                        <a:rPr lang="en-IN" sz="1400" u="none" strike="noStrike">
                          <a:effectLst/>
                          <a:latin typeface="Tenorite" panose="00000500000000000000" pitchFamily="2" charset="0"/>
                          <a:hlinkClick r:id="rId5"/>
                        </a:rPr>
                        <a:t>fullmatch()</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Return a Match object if the whole string matches a pattern</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95395715"/>
                  </a:ext>
                </a:extLst>
              </a:tr>
              <a:tr h="305784">
                <a:tc>
                  <a:txBody>
                    <a:bodyPr/>
                    <a:lstStyle/>
                    <a:p>
                      <a:pPr algn="l" fontAlgn="t"/>
                      <a:r>
                        <a:rPr lang="en-IN" sz="1400" u="none" strike="noStrike">
                          <a:effectLst/>
                          <a:latin typeface="Tenorite" panose="00000500000000000000" pitchFamily="2" charset="0"/>
                          <a:hlinkClick r:id="rId6"/>
                        </a:rPr>
                        <a:t>match()</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Return the match at the beginning of a string or None</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54973088"/>
                  </a:ext>
                </a:extLst>
              </a:tr>
              <a:tr h="389160">
                <a:tc>
                  <a:txBody>
                    <a:bodyPr/>
                    <a:lstStyle/>
                    <a:p>
                      <a:pPr algn="l" fontAlgn="t"/>
                      <a:r>
                        <a:rPr lang="en-IN" sz="1400" u="none" strike="noStrike">
                          <a:effectLst/>
                          <a:latin typeface="Tenorite" panose="00000500000000000000" pitchFamily="2" charset="0"/>
                          <a:hlinkClick r:id="rId7"/>
                        </a:rPr>
                        <a:t>sub()</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a:effectLst/>
                          <a:latin typeface="Tenorite" panose="00000500000000000000" pitchFamily="2" charset="0"/>
                        </a:rPr>
                        <a:t>Return a string with matched replaced with a replacement</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0889162"/>
                  </a:ext>
                </a:extLst>
              </a:tr>
              <a:tr h="305784">
                <a:tc>
                  <a:txBody>
                    <a:bodyPr/>
                    <a:lstStyle/>
                    <a:p>
                      <a:pPr algn="l" fontAlgn="t"/>
                      <a:r>
                        <a:rPr lang="en-IN" sz="1400" u="none" strike="noStrike">
                          <a:effectLst/>
                          <a:latin typeface="Tenorite" panose="00000500000000000000" pitchFamily="2" charset="0"/>
                          <a:hlinkClick r:id="rId8"/>
                        </a:rPr>
                        <a:t>split()</a:t>
                      </a:r>
                      <a:endParaRPr lang="en-IN" sz="1400">
                        <a:effectLst/>
                        <a:latin typeface="Tenorite" panose="00000500000000000000" pitchFamily="2" charset="0"/>
                      </a:endParaRP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400" dirty="0">
                          <a:effectLst/>
                          <a:latin typeface="Tenorite" panose="00000500000000000000" pitchFamily="2" charset="0"/>
                        </a:rPr>
                        <a:t>Split a string at the occurrences of matches</a:t>
                      </a:r>
                    </a:p>
                  </a:txBody>
                  <a:tcPr marL="76446" marR="76446" marT="38223" marB="38223">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3908164"/>
                  </a:ext>
                </a:extLst>
              </a:tr>
            </a:tbl>
          </a:graphicData>
        </a:graphic>
      </p:graphicFrame>
      <p:sp>
        <p:nvSpPr>
          <p:cNvPr id="14" name="TextBox 13">
            <a:extLst>
              <a:ext uri="{FF2B5EF4-FFF2-40B4-BE49-F238E27FC236}">
                <a16:creationId xmlns:a16="http://schemas.microsoft.com/office/drawing/2014/main" id="{890E3FCA-A48D-E0E6-A968-3E4C931B4696}"/>
              </a:ext>
            </a:extLst>
          </p:cNvPr>
          <p:cNvSpPr txBox="1"/>
          <p:nvPr/>
        </p:nvSpPr>
        <p:spPr>
          <a:xfrm>
            <a:off x="2285567" y="831208"/>
            <a:ext cx="1865376" cy="369332"/>
          </a:xfrm>
          <a:prstGeom prst="rect">
            <a:avLst/>
          </a:prstGeom>
          <a:noFill/>
        </p:spPr>
        <p:txBody>
          <a:bodyPr wrap="square" rtlCol="0">
            <a:spAutoFit/>
          </a:bodyPr>
          <a:lstStyle/>
          <a:p>
            <a:r>
              <a:rPr lang="en-IN" dirty="0"/>
              <a:t>Sets and ranges</a:t>
            </a:r>
          </a:p>
        </p:txBody>
      </p:sp>
      <p:sp>
        <p:nvSpPr>
          <p:cNvPr id="15" name="TextBox 14">
            <a:extLst>
              <a:ext uri="{FF2B5EF4-FFF2-40B4-BE49-F238E27FC236}">
                <a16:creationId xmlns:a16="http://schemas.microsoft.com/office/drawing/2014/main" id="{6A443C40-981C-CE21-B938-4805B9602818}"/>
              </a:ext>
            </a:extLst>
          </p:cNvPr>
          <p:cNvSpPr txBox="1"/>
          <p:nvPr/>
        </p:nvSpPr>
        <p:spPr>
          <a:xfrm>
            <a:off x="7987755" y="985889"/>
            <a:ext cx="2204137" cy="369332"/>
          </a:xfrm>
          <a:prstGeom prst="rect">
            <a:avLst/>
          </a:prstGeom>
          <a:noFill/>
        </p:spPr>
        <p:txBody>
          <a:bodyPr wrap="square" rtlCol="0">
            <a:spAutoFit/>
          </a:bodyPr>
          <a:lstStyle/>
          <a:p>
            <a:r>
              <a:rPr lang="en-IN" dirty="0"/>
              <a:t>Capturing groups</a:t>
            </a:r>
          </a:p>
        </p:txBody>
      </p:sp>
      <p:sp>
        <p:nvSpPr>
          <p:cNvPr id="16" name="TextBox 15">
            <a:extLst>
              <a:ext uri="{FF2B5EF4-FFF2-40B4-BE49-F238E27FC236}">
                <a16:creationId xmlns:a16="http://schemas.microsoft.com/office/drawing/2014/main" id="{11E955F9-169C-C6C8-EC34-5D6962C2870B}"/>
              </a:ext>
            </a:extLst>
          </p:cNvPr>
          <p:cNvSpPr txBox="1"/>
          <p:nvPr/>
        </p:nvSpPr>
        <p:spPr>
          <a:xfrm>
            <a:off x="2285567" y="3766269"/>
            <a:ext cx="1865376" cy="369332"/>
          </a:xfrm>
          <a:prstGeom prst="rect">
            <a:avLst/>
          </a:prstGeom>
          <a:noFill/>
        </p:spPr>
        <p:txBody>
          <a:bodyPr wrap="square" rtlCol="0">
            <a:spAutoFit/>
          </a:bodyPr>
          <a:lstStyle/>
          <a:p>
            <a:r>
              <a:rPr lang="en-IN" dirty="0"/>
              <a:t>Look Around</a:t>
            </a:r>
          </a:p>
        </p:txBody>
      </p:sp>
      <p:sp>
        <p:nvSpPr>
          <p:cNvPr id="17" name="TextBox 16">
            <a:extLst>
              <a:ext uri="{FF2B5EF4-FFF2-40B4-BE49-F238E27FC236}">
                <a16:creationId xmlns:a16="http://schemas.microsoft.com/office/drawing/2014/main" id="{391A20DE-72C8-17A5-DE49-4D62C2CB7C1A}"/>
              </a:ext>
            </a:extLst>
          </p:cNvPr>
          <p:cNvSpPr txBox="1"/>
          <p:nvPr/>
        </p:nvSpPr>
        <p:spPr>
          <a:xfrm>
            <a:off x="8326516" y="3036175"/>
            <a:ext cx="1865376" cy="369332"/>
          </a:xfrm>
          <a:prstGeom prst="rect">
            <a:avLst/>
          </a:prstGeom>
          <a:noFill/>
        </p:spPr>
        <p:txBody>
          <a:bodyPr wrap="square" rtlCol="0">
            <a:spAutoFit/>
          </a:bodyPr>
          <a:lstStyle/>
          <a:p>
            <a:r>
              <a:rPr lang="en-IN" dirty="0"/>
              <a:t>Regex methods</a:t>
            </a:r>
          </a:p>
        </p:txBody>
      </p:sp>
    </p:spTree>
    <p:extLst>
      <p:ext uri="{BB962C8B-B14F-4D97-AF65-F5344CB8AC3E}">
        <p14:creationId xmlns:p14="http://schemas.microsoft.com/office/powerpoint/2010/main" val="12905564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51FF-3707-51BE-1965-58E846606B22}"/>
              </a:ext>
            </a:extLst>
          </p:cNvPr>
          <p:cNvSpPr>
            <a:spLocks noGrp="1"/>
          </p:cNvSpPr>
          <p:nvPr>
            <p:ph type="title"/>
          </p:nvPr>
        </p:nvSpPr>
        <p:spPr>
          <a:xfrm>
            <a:off x="568164" y="180593"/>
            <a:ext cx="11104724" cy="614935"/>
          </a:xfrm>
        </p:spPr>
        <p:txBody>
          <a:bodyPr>
            <a:normAutofit fontScale="90000"/>
          </a:bodyPr>
          <a:lstStyle/>
          <a:p>
            <a:r>
              <a:rPr lang="en-IN" dirty="0"/>
              <a:t>Exception handling</a:t>
            </a:r>
          </a:p>
        </p:txBody>
      </p:sp>
      <p:sp>
        <p:nvSpPr>
          <p:cNvPr id="3" name="Content Placeholder 2">
            <a:extLst>
              <a:ext uri="{FF2B5EF4-FFF2-40B4-BE49-F238E27FC236}">
                <a16:creationId xmlns:a16="http://schemas.microsoft.com/office/drawing/2014/main" id="{3091457B-F7D0-9584-7845-B2832E9F5258}"/>
              </a:ext>
            </a:extLst>
          </p:cNvPr>
          <p:cNvSpPr>
            <a:spLocks noGrp="1"/>
          </p:cNvSpPr>
          <p:nvPr>
            <p:ph sz="half" idx="12"/>
          </p:nvPr>
        </p:nvSpPr>
        <p:spPr>
          <a:xfrm>
            <a:off x="568164" y="978408"/>
            <a:ext cx="5398686" cy="5250942"/>
          </a:xfrm>
        </p:spPr>
        <p:txBody>
          <a:bodyPr>
            <a:normAutofit lnSpcReduction="10000"/>
          </a:bodyPr>
          <a:lstStyle/>
          <a:p>
            <a:pPr marL="285750" indent="-285750">
              <a:buFont typeface="Arial" panose="020B0604020202020204" pitchFamily="34" charset="0"/>
              <a:buChar char="•"/>
            </a:pPr>
            <a:r>
              <a:rPr lang="en-US" sz="1400" dirty="0">
                <a:solidFill>
                  <a:srgbClr val="273239"/>
                </a:solidFill>
                <a:latin typeface="Tenorite"/>
                <a:ea typeface="+mn-lt"/>
                <a:cs typeface="+mn-lt"/>
              </a:rPr>
              <a:t>An exception is an unexpected event that occurs during program execution. For example,</a:t>
            </a:r>
          </a:p>
          <a:p>
            <a:r>
              <a:rPr lang="en-US" sz="1400" i="1" dirty="0">
                <a:solidFill>
                  <a:srgbClr val="7030A0"/>
                </a:solidFill>
                <a:latin typeface="Tenorite"/>
                <a:ea typeface="+mn-lt"/>
                <a:cs typeface="+mn-lt"/>
              </a:rPr>
              <a:t>&gt;&gt;</a:t>
            </a:r>
            <a:r>
              <a:rPr lang="en-US" sz="1400" i="1" dirty="0">
                <a:solidFill>
                  <a:srgbClr val="273239"/>
                </a:solidFill>
                <a:latin typeface="Tenorite"/>
                <a:ea typeface="+mn-lt"/>
                <a:cs typeface="+mn-lt"/>
              </a:rPr>
              <a:t> </a:t>
            </a:r>
            <a:r>
              <a:rPr lang="en-US" sz="1400" i="1" dirty="0" err="1">
                <a:solidFill>
                  <a:srgbClr val="7030A0"/>
                </a:solidFill>
                <a:latin typeface="Tenorite"/>
                <a:ea typeface="+mn-lt"/>
                <a:cs typeface="+mn-lt"/>
              </a:rPr>
              <a:t>divide_by_zero</a:t>
            </a:r>
            <a:r>
              <a:rPr lang="en-US" sz="1400" i="1" dirty="0">
                <a:solidFill>
                  <a:srgbClr val="7030A0"/>
                </a:solidFill>
                <a:latin typeface="Tenorite"/>
                <a:ea typeface="+mn-lt"/>
                <a:cs typeface="+mn-lt"/>
              </a:rPr>
              <a:t> = 7 / 0</a:t>
            </a:r>
          </a:p>
          <a:p>
            <a:pPr marL="285750" indent="-285750">
              <a:buFont typeface="Arial" panose="020B0604020202020204" pitchFamily="34" charset="0"/>
              <a:buChar char="•"/>
            </a:pPr>
            <a:r>
              <a:rPr lang="en-US" sz="1400" dirty="0">
                <a:solidFill>
                  <a:srgbClr val="273239"/>
                </a:solidFill>
                <a:latin typeface="Tenorite"/>
                <a:ea typeface="+mn-lt"/>
                <a:cs typeface="+mn-lt"/>
              </a:rPr>
              <a:t>The above code causes an exception as it is not possible to divide a number by 0.</a:t>
            </a:r>
          </a:p>
          <a:p>
            <a:pPr marL="285750" indent="-285750">
              <a:buFont typeface="Arial" panose="020B0604020202020204" pitchFamily="34" charset="0"/>
              <a:buChar char="•"/>
            </a:pPr>
            <a:r>
              <a:rPr lang="en-US" sz="1400" dirty="0">
                <a:solidFill>
                  <a:srgbClr val="273239"/>
                </a:solidFill>
                <a:latin typeface="Tenorite"/>
                <a:ea typeface="+mn-lt"/>
                <a:cs typeface="+mn-lt"/>
              </a:rPr>
              <a:t>For instance, Exceptions occur when we</a:t>
            </a:r>
          </a:p>
          <a:p>
            <a:pPr marL="569214" lvl="1" indent="-285750">
              <a:buFont typeface="Wingdings" panose="05000000000000000000" pitchFamily="2" charset="2"/>
              <a:buChar char="§"/>
            </a:pPr>
            <a:r>
              <a:rPr lang="en-US" sz="1400" dirty="0">
                <a:solidFill>
                  <a:srgbClr val="273239"/>
                </a:solidFill>
                <a:latin typeface="Tenorite"/>
                <a:ea typeface="+mn-lt"/>
                <a:cs typeface="+mn-lt"/>
              </a:rPr>
              <a:t>try to open a file(for reading) that does not exist (</a:t>
            </a:r>
            <a:r>
              <a:rPr lang="en-US" sz="1400" dirty="0" err="1">
                <a:solidFill>
                  <a:srgbClr val="273239"/>
                </a:solidFill>
                <a:latin typeface="Tenorite"/>
                <a:ea typeface="+mn-lt"/>
                <a:cs typeface="+mn-lt"/>
              </a:rPr>
              <a:t>FileNotFoundError</a:t>
            </a:r>
            <a:r>
              <a:rPr lang="en-US" sz="1400" dirty="0">
                <a:solidFill>
                  <a:srgbClr val="273239"/>
                </a:solidFill>
                <a:latin typeface="Tenorite"/>
                <a:ea typeface="+mn-lt"/>
                <a:cs typeface="+mn-lt"/>
              </a:rPr>
              <a:t>)</a:t>
            </a:r>
          </a:p>
          <a:p>
            <a:pPr marL="569214" lvl="1" indent="-285750">
              <a:buFont typeface="Wingdings" panose="05000000000000000000" pitchFamily="2" charset="2"/>
              <a:buChar char="§"/>
            </a:pPr>
            <a:r>
              <a:rPr lang="en-US" sz="1400" dirty="0">
                <a:solidFill>
                  <a:srgbClr val="273239"/>
                </a:solidFill>
                <a:latin typeface="Tenorite"/>
                <a:ea typeface="+mn-lt"/>
                <a:cs typeface="+mn-lt"/>
              </a:rPr>
              <a:t>try to divide a number by zero (</a:t>
            </a:r>
            <a:r>
              <a:rPr lang="en-US" sz="1400" dirty="0" err="1">
                <a:solidFill>
                  <a:srgbClr val="273239"/>
                </a:solidFill>
                <a:latin typeface="Tenorite"/>
                <a:ea typeface="+mn-lt"/>
                <a:cs typeface="+mn-lt"/>
              </a:rPr>
              <a:t>ZeroDivisionError</a:t>
            </a:r>
            <a:r>
              <a:rPr lang="en-US" sz="1400" dirty="0">
                <a:solidFill>
                  <a:srgbClr val="273239"/>
                </a:solidFill>
                <a:latin typeface="Tenorite"/>
                <a:ea typeface="+mn-lt"/>
                <a:cs typeface="+mn-lt"/>
              </a:rPr>
              <a:t>)</a:t>
            </a:r>
          </a:p>
          <a:p>
            <a:pPr marL="569214" lvl="1" indent="-285750">
              <a:buFont typeface="Wingdings" panose="05000000000000000000" pitchFamily="2" charset="2"/>
              <a:buChar char="§"/>
            </a:pPr>
            <a:r>
              <a:rPr lang="en-US" sz="1400" dirty="0">
                <a:solidFill>
                  <a:srgbClr val="273239"/>
                </a:solidFill>
                <a:latin typeface="Tenorite"/>
                <a:ea typeface="+mn-lt"/>
                <a:cs typeface="+mn-lt"/>
              </a:rPr>
              <a:t>try to import a module that does not exist (</a:t>
            </a:r>
            <a:r>
              <a:rPr lang="en-US" sz="1400" dirty="0" err="1">
                <a:solidFill>
                  <a:srgbClr val="273239"/>
                </a:solidFill>
                <a:latin typeface="Tenorite"/>
                <a:ea typeface="+mn-lt"/>
                <a:cs typeface="+mn-lt"/>
              </a:rPr>
              <a:t>ImportError</a:t>
            </a:r>
            <a:r>
              <a:rPr lang="en-US" sz="1400" dirty="0">
                <a:solidFill>
                  <a:srgbClr val="273239"/>
                </a:solidFill>
                <a:latin typeface="Tenorite"/>
                <a:ea typeface="+mn-lt"/>
                <a:cs typeface="+mn-lt"/>
              </a:rPr>
              <a:t>) and so on.</a:t>
            </a:r>
            <a:endParaRPr lang="en-IN" sz="1400" dirty="0">
              <a:solidFill>
                <a:srgbClr val="273239"/>
              </a:solidFill>
              <a:latin typeface="Tenorite"/>
              <a:ea typeface="+mn-lt"/>
              <a:cs typeface="+mn-lt"/>
            </a:endParaRPr>
          </a:p>
          <a:p>
            <a:pPr marL="285750" indent="-285750" algn="l">
              <a:buFont typeface="Arial" panose="020B0604020202020204" pitchFamily="34" charset="0"/>
              <a:buChar char="•"/>
            </a:pPr>
            <a:r>
              <a:rPr lang="en-US" sz="1400" dirty="0">
                <a:solidFill>
                  <a:srgbClr val="273239"/>
                </a:solidFill>
                <a:latin typeface="Tenorite"/>
                <a:ea typeface="+mn-lt"/>
                <a:cs typeface="+mn-lt"/>
              </a:rPr>
              <a:t>Whenever these types of runtime errors occur, Python creates an exception object.</a:t>
            </a:r>
          </a:p>
          <a:p>
            <a:pPr marL="285750" indent="-285750" algn="l">
              <a:buFont typeface="Arial" panose="020B0604020202020204" pitchFamily="34" charset="0"/>
              <a:buChar char="•"/>
            </a:pPr>
            <a:r>
              <a:rPr lang="en-US" sz="1400" dirty="0">
                <a:solidFill>
                  <a:srgbClr val="273239"/>
                </a:solidFill>
                <a:latin typeface="Tenorite"/>
                <a:ea typeface="+mn-lt"/>
                <a:cs typeface="+mn-lt"/>
              </a:rPr>
              <a:t>If not handled properly, it prints a traceback to that error along with some details about why that error occurred.</a:t>
            </a:r>
          </a:p>
          <a:p>
            <a:pPr marL="285750" indent="-285750">
              <a:buFont typeface="Arial" panose="020B0604020202020204" pitchFamily="34" charset="0"/>
              <a:buChar char="•"/>
            </a:pPr>
            <a:endParaRPr lang="en-US" sz="1400" dirty="0">
              <a:solidFill>
                <a:srgbClr val="273239"/>
              </a:solidFill>
              <a:latin typeface="Tenorite"/>
              <a:ea typeface="+mn-lt"/>
              <a:cs typeface="+mn-lt"/>
            </a:endParaRPr>
          </a:p>
        </p:txBody>
      </p:sp>
      <p:sp>
        <p:nvSpPr>
          <p:cNvPr id="4" name="Content Placeholder 3">
            <a:extLst>
              <a:ext uri="{FF2B5EF4-FFF2-40B4-BE49-F238E27FC236}">
                <a16:creationId xmlns:a16="http://schemas.microsoft.com/office/drawing/2014/main" id="{DA0116F6-AEA2-2407-A1C5-D8B9B45EBBA1}"/>
              </a:ext>
            </a:extLst>
          </p:cNvPr>
          <p:cNvSpPr>
            <a:spLocks noGrp="1"/>
          </p:cNvSpPr>
          <p:nvPr>
            <p:ph sz="half" idx="13"/>
          </p:nvPr>
        </p:nvSpPr>
        <p:spPr>
          <a:xfrm>
            <a:off x="6274202" y="978408"/>
            <a:ext cx="5398686" cy="5250942"/>
          </a:xfrm>
        </p:spPr>
        <p:txBody>
          <a:bodyPr>
            <a:normAutofit/>
          </a:bodyPr>
          <a:lstStyle/>
          <a:p>
            <a:r>
              <a:rPr lang="en-IN" sz="1400" i="1" dirty="0">
                <a:solidFill>
                  <a:srgbClr val="7030A0"/>
                </a:solidFill>
                <a:latin typeface="Tenorite"/>
                <a:ea typeface="+mn-lt"/>
                <a:cs typeface="+mn-lt"/>
              </a:rPr>
              <a:t>&gt;&gt; </a:t>
            </a:r>
            <a:r>
              <a:rPr lang="en-US" sz="1400" i="1" dirty="0">
                <a:solidFill>
                  <a:srgbClr val="7030A0"/>
                </a:solidFill>
                <a:latin typeface="Tenorite"/>
                <a:ea typeface="+mn-lt"/>
                <a:cs typeface="+mn-lt"/>
              </a:rPr>
              <a:t>Output</a:t>
            </a:r>
          </a:p>
          <a:p>
            <a:r>
              <a:rPr lang="en-US" sz="1400" i="1" dirty="0">
                <a:solidFill>
                  <a:srgbClr val="7030A0"/>
                </a:solidFill>
                <a:latin typeface="Tenorite"/>
                <a:ea typeface="+mn-lt"/>
                <a:cs typeface="+mn-lt"/>
              </a:rPr>
              <a:t>Traceback (most recent call last):</a:t>
            </a:r>
          </a:p>
          <a:p>
            <a:r>
              <a:rPr lang="en-US" sz="1400" i="1" dirty="0">
                <a:solidFill>
                  <a:srgbClr val="7030A0"/>
                </a:solidFill>
                <a:latin typeface="Tenorite"/>
                <a:ea typeface="+mn-lt"/>
                <a:cs typeface="+mn-lt"/>
              </a:rPr>
              <a:t> File "&lt;string&gt;", line 1, in &lt;module&gt;</a:t>
            </a:r>
          </a:p>
          <a:p>
            <a:r>
              <a:rPr lang="en-US" sz="1400" i="1" dirty="0" err="1">
                <a:solidFill>
                  <a:srgbClr val="7030A0"/>
                </a:solidFill>
                <a:latin typeface="Tenorite"/>
                <a:ea typeface="+mn-lt"/>
                <a:cs typeface="+mn-lt"/>
              </a:rPr>
              <a:t>ZeroDivisionError</a:t>
            </a:r>
            <a:r>
              <a:rPr lang="en-US" sz="1400" i="1" dirty="0">
                <a:solidFill>
                  <a:srgbClr val="7030A0"/>
                </a:solidFill>
                <a:latin typeface="Tenorite"/>
                <a:ea typeface="+mn-lt"/>
                <a:cs typeface="+mn-lt"/>
              </a:rPr>
              <a:t>: division by zero</a:t>
            </a:r>
          </a:p>
          <a:p>
            <a:pPr marL="285750" indent="-285750">
              <a:buFont typeface="Arial" panose="020B0604020202020204" pitchFamily="34" charset="0"/>
              <a:buChar char="•"/>
            </a:pPr>
            <a:r>
              <a:rPr lang="en-US" sz="1400" dirty="0">
                <a:solidFill>
                  <a:srgbClr val="273239"/>
                </a:solidFill>
                <a:latin typeface="Tenorite"/>
                <a:ea typeface="+mn-lt"/>
                <a:cs typeface="+mn-lt"/>
              </a:rPr>
              <a:t>Illegal operations can raise exceptions. There are plenty of built-in exceptions in Python that are raised when corresponding errors occur.</a:t>
            </a:r>
          </a:p>
          <a:p>
            <a:pPr marL="285750" indent="-285750">
              <a:buFont typeface="Arial" panose="020B0604020202020204" pitchFamily="34" charset="0"/>
              <a:buChar char="•"/>
            </a:pPr>
            <a:r>
              <a:rPr lang="en-US" sz="1400" dirty="0">
                <a:solidFill>
                  <a:srgbClr val="273239"/>
                </a:solidFill>
                <a:latin typeface="Tenorite"/>
                <a:ea typeface="+mn-lt"/>
                <a:cs typeface="+mn-lt"/>
              </a:rPr>
              <a:t>We can view all the built-in exceptions using the built-in local() function as follows </a:t>
            </a:r>
          </a:p>
          <a:p>
            <a:r>
              <a:rPr lang="en-US" sz="1400" i="1" dirty="0">
                <a:solidFill>
                  <a:srgbClr val="7030A0"/>
                </a:solidFill>
                <a:latin typeface="Tenorite"/>
                <a:ea typeface="+mn-lt"/>
                <a:cs typeface="+mn-lt"/>
              </a:rPr>
              <a:t>&gt;&gt; print(</a:t>
            </a:r>
            <a:r>
              <a:rPr lang="en-US" sz="1400" i="1" dirty="0" err="1">
                <a:solidFill>
                  <a:srgbClr val="7030A0"/>
                </a:solidFill>
                <a:latin typeface="Tenorite"/>
                <a:ea typeface="+mn-lt"/>
                <a:cs typeface="+mn-lt"/>
              </a:rPr>
              <a:t>dir</a:t>
            </a:r>
            <a:r>
              <a:rPr lang="en-US" sz="1400" i="1" dirty="0">
                <a:solidFill>
                  <a:srgbClr val="7030A0"/>
                </a:solidFill>
                <a:latin typeface="Tenorite"/>
                <a:ea typeface="+mn-lt"/>
                <a:cs typeface="+mn-lt"/>
              </a:rPr>
              <a:t>(locals()['__</a:t>
            </a:r>
            <a:r>
              <a:rPr lang="en-US" sz="1400" i="1" dirty="0" err="1">
                <a:solidFill>
                  <a:srgbClr val="7030A0"/>
                </a:solidFill>
                <a:latin typeface="Tenorite"/>
                <a:ea typeface="+mn-lt"/>
                <a:cs typeface="+mn-lt"/>
              </a:rPr>
              <a:t>builtins</a:t>
            </a:r>
            <a:r>
              <a:rPr lang="en-US" sz="1400" i="1" dirty="0">
                <a:solidFill>
                  <a:srgbClr val="7030A0"/>
                </a:solidFill>
                <a:latin typeface="Tenorite"/>
                <a:ea typeface="+mn-lt"/>
                <a:cs typeface="+mn-lt"/>
              </a:rPr>
              <a:t>__']))</a:t>
            </a:r>
            <a:endParaRPr lang="en-IN" sz="1400" i="1" dirty="0">
              <a:solidFill>
                <a:srgbClr val="7030A0"/>
              </a:solidFill>
              <a:latin typeface="Tenorite"/>
              <a:ea typeface="+mn-lt"/>
              <a:cs typeface="+mn-lt"/>
            </a:endParaRPr>
          </a:p>
        </p:txBody>
      </p:sp>
    </p:spTree>
    <p:extLst>
      <p:ext uri="{BB962C8B-B14F-4D97-AF65-F5344CB8AC3E}">
        <p14:creationId xmlns:p14="http://schemas.microsoft.com/office/powerpoint/2010/main" val="38116856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51FF-3707-51BE-1965-58E846606B22}"/>
              </a:ext>
            </a:extLst>
          </p:cNvPr>
          <p:cNvSpPr>
            <a:spLocks noGrp="1"/>
          </p:cNvSpPr>
          <p:nvPr>
            <p:ph type="title"/>
          </p:nvPr>
        </p:nvSpPr>
        <p:spPr>
          <a:xfrm>
            <a:off x="568164" y="180593"/>
            <a:ext cx="11104724" cy="614935"/>
          </a:xfrm>
        </p:spPr>
        <p:txBody>
          <a:bodyPr>
            <a:normAutofit fontScale="90000"/>
          </a:bodyPr>
          <a:lstStyle/>
          <a:p>
            <a:r>
              <a:rPr lang="en-IN" dirty="0"/>
              <a:t>Exception handling</a:t>
            </a:r>
          </a:p>
        </p:txBody>
      </p:sp>
      <p:sp>
        <p:nvSpPr>
          <p:cNvPr id="3" name="Content Placeholder 2">
            <a:extLst>
              <a:ext uri="{FF2B5EF4-FFF2-40B4-BE49-F238E27FC236}">
                <a16:creationId xmlns:a16="http://schemas.microsoft.com/office/drawing/2014/main" id="{3091457B-F7D0-9584-7845-B2832E9F5258}"/>
              </a:ext>
            </a:extLst>
          </p:cNvPr>
          <p:cNvSpPr>
            <a:spLocks noGrp="1"/>
          </p:cNvSpPr>
          <p:nvPr>
            <p:ph sz="half" idx="12"/>
          </p:nvPr>
        </p:nvSpPr>
        <p:spPr>
          <a:xfrm>
            <a:off x="568164" y="978408"/>
            <a:ext cx="10998996" cy="5250942"/>
          </a:xfrm>
        </p:spPr>
        <p:txBody>
          <a:bodyPr>
            <a:noAutofit/>
          </a:bodyPr>
          <a:lstStyle/>
          <a:p>
            <a:pPr marL="285750" indent="-285750" algn="l">
              <a:buFont typeface="Arial" panose="020B0604020202020204" pitchFamily="34" charset="0"/>
              <a:buChar char="•"/>
            </a:pPr>
            <a:r>
              <a:rPr lang="en-US" sz="1200" dirty="0">
                <a:solidFill>
                  <a:srgbClr val="273239"/>
                </a:solidFill>
                <a:latin typeface="Tenorite"/>
                <a:ea typeface="+mn-lt"/>
                <a:cs typeface="+mn-lt"/>
              </a:rPr>
              <a:t>In Python, an exception is an object derives from the </a:t>
            </a:r>
            <a:r>
              <a:rPr lang="en-US" sz="1200" dirty="0" err="1">
                <a:solidFill>
                  <a:srgbClr val="273239"/>
                </a:solidFill>
                <a:latin typeface="Tenorite"/>
                <a:ea typeface="+mn-lt"/>
                <a:cs typeface="+mn-lt"/>
              </a:rPr>
              <a:t>BaseException</a:t>
            </a:r>
            <a:r>
              <a:rPr lang="en-US" sz="1200" dirty="0">
                <a:solidFill>
                  <a:srgbClr val="273239"/>
                </a:solidFill>
                <a:latin typeface="Tenorite"/>
                <a:ea typeface="+mn-lt"/>
                <a:cs typeface="+mn-lt"/>
              </a:rPr>
              <a:t> class that contains information about an error event that occurred within a method. Exception object contains:</a:t>
            </a:r>
          </a:p>
          <a:p>
            <a:pPr marL="285750" indent="-285750" algn="l">
              <a:buFont typeface="Arial" panose="020B0604020202020204" pitchFamily="34" charset="0"/>
              <a:buChar char="•"/>
            </a:pPr>
            <a:r>
              <a:rPr lang="en-US" sz="1200" dirty="0">
                <a:solidFill>
                  <a:srgbClr val="273239"/>
                </a:solidFill>
                <a:latin typeface="Tenorite"/>
                <a:ea typeface="+mn-lt"/>
                <a:cs typeface="+mn-lt"/>
              </a:rPr>
              <a:t>Error type (exception name)</a:t>
            </a:r>
          </a:p>
          <a:p>
            <a:pPr marL="285750" indent="-285750" algn="l">
              <a:buFont typeface="Arial" panose="020B0604020202020204" pitchFamily="34" charset="0"/>
              <a:buChar char="•"/>
            </a:pPr>
            <a:r>
              <a:rPr lang="en-US" sz="1200" dirty="0">
                <a:solidFill>
                  <a:srgbClr val="273239"/>
                </a:solidFill>
                <a:latin typeface="Tenorite"/>
                <a:ea typeface="+mn-lt"/>
                <a:cs typeface="+mn-lt"/>
              </a:rPr>
              <a:t>The state of the program when the error occurred</a:t>
            </a:r>
          </a:p>
          <a:p>
            <a:pPr marL="285750" indent="-285750" algn="l">
              <a:buFont typeface="Arial" panose="020B0604020202020204" pitchFamily="34" charset="0"/>
              <a:buChar char="•"/>
            </a:pPr>
            <a:r>
              <a:rPr lang="en-US" sz="1200" dirty="0">
                <a:solidFill>
                  <a:srgbClr val="273239"/>
                </a:solidFill>
                <a:latin typeface="Tenorite"/>
                <a:ea typeface="+mn-lt"/>
                <a:cs typeface="+mn-lt"/>
              </a:rPr>
              <a:t>An error message describes the error event.</a:t>
            </a:r>
          </a:p>
          <a:p>
            <a:pPr algn="l"/>
            <a:r>
              <a:rPr lang="en-US" sz="1200" b="1" dirty="0">
                <a:solidFill>
                  <a:srgbClr val="273239"/>
                </a:solidFill>
                <a:latin typeface="Tenorite"/>
                <a:ea typeface="+mn-lt"/>
                <a:cs typeface="+mn-lt"/>
              </a:rPr>
              <a:t>Why use Exception</a:t>
            </a:r>
          </a:p>
          <a:p>
            <a:pPr marL="285750" indent="-285750" algn="l">
              <a:buFont typeface="Arial" panose="020B0604020202020204" pitchFamily="34" charset="0"/>
              <a:buChar char="•"/>
            </a:pPr>
            <a:r>
              <a:rPr lang="en-US" sz="1200" dirty="0">
                <a:solidFill>
                  <a:srgbClr val="273239"/>
                </a:solidFill>
                <a:latin typeface="Tenorite"/>
                <a:ea typeface="+mn-lt"/>
                <a:cs typeface="+mn-lt"/>
              </a:rPr>
              <a:t>Standardized error handling: Using built-in exceptions or creating a custom exception with a more precise name and description, you can adequately define the error event, which helps you debug the error event.</a:t>
            </a:r>
          </a:p>
          <a:p>
            <a:pPr marL="285750" indent="-285750" algn="l">
              <a:buFont typeface="Arial" panose="020B0604020202020204" pitchFamily="34" charset="0"/>
              <a:buChar char="•"/>
            </a:pPr>
            <a:r>
              <a:rPr lang="en-US" sz="1200" dirty="0">
                <a:solidFill>
                  <a:srgbClr val="273239"/>
                </a:solidFill>
                <a:latin typeface="Tenorite"/>
                <a:ea typeface="+mn-lt"/>
                <a:cs typeface="+mn-lt"/>
              </a:rPr>
              <a:t>Cleaner code: Exceptions separate the error-handling code from regular code, which helps us to maintain large code easily.</a:t>
            </a:r>
          </a:p>
          <a:p>
            <a:pPr marL="285750" indent="-285750" algn="l">
              <a:buFont typeface="Arial" panose="020B0604020202020204" pitchFamily="34" charset="0"/>
              <a:buChar char="•"/>
            </a:pPr>
            <a:r>
              <a:rPr lang="en-US" sz="1200" dirty="0">
                <a:solidFill>
                  <a:srgbClr val="273239"/>
                </a:solidFill>
                <a:latin typeface="Tenorite"/>
                <a:ea typeface="+mn-lt"/>
                <a:cs typeface="+mn-lt"/>
              </a:rPr>
              <a:t>Robust application: With the help of exceptions, we can develop a solid application, which can handle error event efficiently</a:t>
            </a:r>
          </a:p>
          <a:p>
            <a:pPr marL="285750" indent="-285750" algn="l">
              <a:buFont typeface="Arial" panose="020B0604020202020204" pitchFamily="34" charset="0"/>
              <a:buChar char="•"/>
            </a:pPr>
            <a:r>
              <a:rPr lang="en-US" sz="1200" dirty="0">
                <a:solidFill>
                  <a:srgbClr val="273239"/>
                </a:solidFill>
                <a:latin typeface="Tenorite"/>
                <a:ea typeface="+mn-lt"/>
                <a:cs typeface="+mn-lt"/>
              </a:rPr>
              <a:t>Exceptions propagation: By default, the exception propagates the call stack if you don’t catch it. For example, if any error event occurred in a nested function, you do not have to explicitly catch-and-forward it; automatically, it gets forwarded to the calling function where you can handle it.</a:t>
            </a:r>
          </a:p>
          <a:p>
            <a:pPr marL="285750" indent="-285750" algn="l">
              <a:buFont typeface="Arial" panose="020B0604020202020204" pitchFamily="34" charset="0"/>
              <a:buChar char="•"/>
            </a:pPr>
            <a:r>
              <a:rPr lang="en-US" sz="1200" dirty="0">
                <a:solidFill>
                  <a:srgbClr val="273239"/>
                </a:solidFill>
                <a:latin typeface="Tenorite"/>
                <a:ea typeface="+mn-lt"/>
                <a:cs typeface="+mn-lt"/>
              </a:rPr>
              <a:t>Different error types: Either you can use built-in exception or create your custom exception and group them by their generalized parent class, or Differentiate errors by their actual class</a:t>
            </a:r>
          </a:p>
        </p:txBody>
      </p:sp>
    </p:spTree>
    <p:extLst>
      <p:ext uri="{BB962C8B-B14F-4D97-AF65-F5344CB8AC3E}">
        <p14:creationId xmlns:p14="http://schemas.microsoft.com/office/powerpoint/2010/main" val="1209384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51FF-3707-51BE-1965-58E846606B22}"/>
              </a:ext>
            </a:extLst>
          </p:cNvPr>
          <p:cNvSpPr>
            <a:spLocks noGrp="1"/>
          </p:cNvSpPr>
          <p:nvPr>
            <p:ph type="title"/>
          </p:nvPr>
        </p:nvSpPr>
        <p:spPr>
          <a:xfrm>
            <a:off x="568164" y="180593"/>
            <a:ext cx="11104724" cy="614935"/>
          </a:xfrm>
        </p:spPr>
        <p:txBody>
          <a:bodyPr>
            <a:normAutofit fontScale="90000"/>
          </a:bodyPr>
          <a:lstStyle/>
          <a:p>
            <a:r>
              <a:rPr lang="en-IN" dirty="0"/>
              <a:t>Exception handling – built-in Exceptions</a:t>
            </a:r>
          </a:p>
        </p:txBody>
      </p:sp>
      <p:graphicFrame>
        <p:nvGraphicFramePr>
          <p:cNvPr id="6" name="Content Placeholder 5">
            <a:extLst>
              <a:ext uri="{FF2B5EF4-FFF2-40B4-BE49-F238E27FC236}">
                <a16:creationId xmlns:a16="http://schemas.microsoft.com/office/drawing/2014/main" id="{6B0B1FB3-7424-721B-07EE-A79C58BD2C3D}"/>
              </a:ext>
            </a:extLst>
          </p:cNvPr>
          <p:cNvGraphicFramePr>
            <a:graphicFrameLocks noGrp="1"/>
          </p:cNvGraphicFramePr>
          <p:nvPr>
            <p:ph sz="half" idx="12"/>
            <p:extLst>
              <p:ext uri="{D42A27DB-BD31-4B8C-83A1-F6EECF244321}">
                <p14:modId xmlns:p14="http://schemas.microsoft.com/office/powerpoint/2010/main" val="1769916209"/>
              </p:ext>
            </p:extLst>
          </p:nvPr>
        </p:nvGraphicFramePr>
        <p:xfrm>
          <a:off x="731520" y="932688"/>
          <a:ext cx="9491472" cy="5354142"/>
        </p:xfrm>
        <a:graphic>
          <a:graphicData uri="http://schemas.openxmlformats.org/drawingml/2006/table">
            <a:tbl>
              <a:tblPr firstRow="1" bandRow="1">
                <a:tableStyleId>{1FECB4D8-DB02-4DC6-A0A2-4F2EBAE1DC90}</a:tableStyleId>
              </a:tblPr>
              <a:tblGrid>
                <a:gridCol w="2221992">
                  <a:extLst>
                    <a:ext uri="{9D8B030D-6E8A-4147-A177-3AD203B41FA5}">
                      <a16:colId xmlns:a16="http://schemas.microsoft.com/office/drawing/2014/main" val="1489862651"/>
                    </a:ext>
                  </a:extLst>
                </a:gridCol>
                <a:gridCol w="7269480">
                  <a:extLst>
                    <a:ext uri="{9D8B030D-6E8A-4147-A177-3AD203B41FA5}">
                      <a16:colId xmlns:a16="http://schemas.microsoft.com/office/drawing/2014/main" val="982343143"/>
                    </a:ext>
                  </a:extLst>
                </a:gridCol>
              </a:tblGrid>
              <a:tr h="231777">
                <a:tc>
                  <a:txBody>
                    <a:bodyPr/>
                    <a:lstStyle/>
                    <a:p>
                      <a:pPr algn="l" fontAlgn="ctr"/>
                      <a:r>
                        <a:rPr lang="en-IN" sz="1400" b="1">
                          <a:solidFill>
                            <a:srgbClr val="111111"/>
                          </a:solidFill>
                          <a:effectLst/>
                        </a:rPr>
                        <a:t>Exception</a:t>
                      </a:r>
                      <a:endParaRPr lang="en-IN" sz="1400" b="1">
                        <a:solidFill>
                          <a:srgbClr val="111111"/>
                        </a:solidFill>
                        <a:effectLst/>
                        <a:latin typeface="Tenorite" panose="00000500000000000000" pitchFamily="2" charset="0"/>
                      </a:endParaRPr>
                    </a:p>
                  </a:txBody>
                  <a:tcPr marL="37951" marR="37951" marT="37951" marB="37951" anchor="ctr"/>
                </a:tc>
                <a:tc>
                  <a:txBody>
                    <a:bodyPr/>
                    <a:lstStyle/>
                    <a:p>
                      <a:pPr algn="l" fontAlgn="ctr"/>
                      <a:r>
                        <a:rPr lang="en-IN" sz="1400" b="1">
                          <a:solidFill>
                            <a:srgbClr val="111111"/>
                          </a:solidFill>
                          <a:effectLst/>
                        </a:rPr>
                        <a:t>Description</a:t>
                      </a:r>
                      <a:endParaRPr lang="en-IN" sz="1400" b="1">
                        <a:solidFill>
                          <a:srgbClr val="111111"/>
                        </a:solidFill>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3590531254"/>
                  </a:ext>
                </a:extLst>
              </a:tr>
              <a:tr h="368562">
                <a:tc>
                  <a:txBody>
                    <a:bodyPr/>
                    <a:lstStyle/>
                    <a:p>
                      <a:pPr algn="l" fontAlgn="ctr"/>
                      <a:r>
                        <a:rPr lang="en-IN" sz="1400">
                          <a:effectLst/>
                        </a:rPr>
                        <a:t>AssertionError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an assert statement fails.</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559561431"/>
                  </a:ext>
                </a:extLst>
              </a:tr>
              <a:tr h="368562">
                <a:tc>
                  <a:txBody>
                    <a:bodyPr/>
                    <a:lstStyle/>
                    <a:p>
                      <a:pPr algn="l" fontAlgn="ctr"/>
                      <a:r>
                        <a:rPr lang="en-IN" sz="1400">
                          <a:effectLst/>
                        </a:rPr>
                        <a:t>AttributeError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attribute assignment or reference fails.</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2345551409"/>
                  </a:ext>
                </a:extLst>
              </a:tr>
              <a:tr h="368562">
                <a:tc>
                  <a:txBody>
                    <a:bodyPr/>
                    <a:lstStyle/>
                    <a:p>
                      <a:pPr algn="l" fontAlgn="ctr"/>
                      <a:r>
                        <a:rPr lang="en-IN" sz="1400">
                          <a:effectLst/>
                        </a:rPr>
                        <a:t>EOFError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dirty="0">
                          <a:effectLst/>
                        </a:rPr>
                        <a:t>Raised when the input() function hits the end-of-file condition.</a:t>
                      </a:r>
                      <a:endParaRPr lang="en-US" sz="1400" dirty="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3059797417"/>
                  </a:ext>
                </a:extLst>
              </a:tr>
              <a:tr h="368562">
                <a:tc>
                  <a:txBody>
                    <a:bodyPr/>
                    <a:lstStyle/>
                    <a:p>
                      <a:pPr algn="l" fontAlgn="ctr"/>
                      <a:r>
                        <a:rPr lang="en-IN" sz="1400">
                          <a:effectLst/>
                        </a:rPr>
                        <a:t>FloatingPointError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 floating-point operation fails.</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526919734"/>
                  </a:ext>
                </a:extLst>
              </a:tr>
              <a:tr h="368562">
                <a:tc>
                  <a:txBody>
                    <a:bodyPr/>
                    <a:lstStyle/>
                    <a:p>
                      <a:pPr algn="l" fontAlgn="ctr"/>
                      <a:r>
                        <a:rPr lang="en-IN" sz="1400" dirty="0" err="1">
                          <a:effectLst/>
                        </a:rPr>
                        <a:t>GeneratorExit</a:t>
                      </a:r>
                      <a:endParaRPr lang="en-IN" sz="1400" dirty="0">
                        <a:effectLst/>
                        <a:latin typeface="Tenorite" panose="00000500000000000000" pitchFamily="2" charset="0"/>
                      </a:endParaRPr>
                    </a:p>
                  </a:txBody>
                  <a:tcPr marL="37951" marR="37951" marT="37951" marB="37951" anchor="ctr"/>
                </a:tc>
                <a:tc>
                  <a:txBody>
                    <a:bodyPr/>
                    <a:lstStyle/>
                    <a:p>
                      <a:pPr algn="l" fontAlgn="ctr"/>
                      <a:r>
                        <a:rPr lang="en-US" sz="1400" dirty="0">
                          <a:effectLst/>
                        </a:rPr>
                        <a:t>Raise when a generator’s close() method is called.</a:t>
                      </a:r>
                      <a:endParaRPr lang="en-US" sz="1400" dirty="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347563058"/>
                  </a:ext>
                </a:extLst>
              </a:tr>
              <a:tr h="368562">
                <a:tc>
                  <a:txBody>
                    <a:bodyPr/>
                    <a:lstStyle/>
                    <a:p>
                      <a:pPr algn="l" fontAlgn="ctr"/>
                      <a:r>
                        <a:rPr lang="en-IN" sz="1400">
                          <a:effectLst/>
                        </a:rPr>
                        <a:t>ImportError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dirty="0">
                          <a:effectLst/>
                        </a:rPr>
                        <a:t>Raised when the imported module is not found.</a:t>
                      </a:r>
                      <a:endParaRPr lang="en-US" sz="1400" dirty="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4114194346"/>
                  </a:ext>
                </a:extLst>
              </a:tr>
              <a:tr h="368562">
                <a:tc>
                  <a:txBody>
                    <a:bodyPr/>
                    <a:lstStyle/>
                    <a:p>
                      <a:pPr algn="l" fontAlgn="ctr"/>
                      <a:r>
                        <a:rPr lang="en-IN" sz="1400">
                          <a:effectLst/>
                        </a:rPr>
                        <a:t>IndexError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the index of a sequence is out of range.</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2828744325"/>
                  </a:ext>
                </a:extLst>
              </a:tr>
              <a:tr h="368562">
                <a:tc>
                  <a:txBody>
                    <a:bodyPr/>
                    <a:lstStyle/>
                    <a:p>
                      <a:pPr algn="l" fontAlgn="ctr"/>
                      <a:r>
                        <a:rPr lang="en-IN" sz="1400">
                          <a:effectLst/>
                        </a:rPr>
                        <a:t>KeyError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 key is not found in a dictionary.</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1247257370"/>
                  </a:ext>
                </a:extLst>
              </a:tr>
              <a:tr h="368562">
                <a:tc>
                  <a:txBody>
                    <a:bodyPr/>
                    <a:lstStyle/>
                    <a:p>
                      <a:pPr algn="l" fontAlgn="ctr"/>
                      <a:r>
                        <a:rPr lang="en-IN" sz="1400">
                          <a:effectLst/>
                        </a:rPr>
                        <a:t>KeyboardInterrupt</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the user hits the interrupt key (Ctrl+C or Delete)</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1642756528"/>
                  </a:ext>
                </a:extLst>
              </a:tr>
              <a:tr h="368562">
                <a:tc>
                  <a:txBody>
                    <a:bodyPr/>
                    <a:lstStyle/>
                    <a:p>
                      <a:pPr algn="l" fontAlgn="ctr"/>
                      <a:r>
                        <a:rPr lang="en-IN" sz="1400">
                          <a:effectLst/>
                        </a:rPr>
                        <a:t>MemoryError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an operation runs out of memory.</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600658751"/>
                  </a:ext>
                </a:extLst>
              </a:tr>
              <a:tr h="505349">
                <a:tc>
                  <a:txBody>
                    <a:bodyPr/>
                    <a:lstStyle/>
                    <a:p>
                      <a:pPr algn="l" fontAlgn="ctr"/>
                      <a:r>
                        <a:rPr lang="en-IN" sz="1400">
                          <a:effectLst/>
                        </a:rPr>
                        <a:t>NameError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a variable is not found in the local or global scope.</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1810477653"/>
                  </a:ext>
                </a:extLst>
              </a:tr>
              <a:tr h="368562">
                <a:tc>
                  <a:txBody>
                    <a:bodyPr/>
                    <a:lstStyle/>
                    <a:p>
                      <a:pPr algn="l" fontAlgn="ctr"/>
                      <a:r>
                        <a:rPr lang="en-IN" sz="1400">
                          <a:effectLst/>
                        </a:rPr>
                        <a:t>OSError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a:effectLst/>
                        </a:rPr>
                        <a:t>Raised when system operation causes system related error.</a:t>
                      </a:r>
                      <a:endParaRPr lang="en-US" sz="140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4222683711"/>
                  </a:ext>
                </a:extLst>
              </a:tr>
              <a:tr h="505349">
                <a:tc>
                  <a:txBody>
                    <a:bodyPr/>
                    <a:lstStyle/>
                    <a:p>
                      <a:pPr algn="l" fontAlgn="ctr"/>
                      <a:r>
                        <a:rPr lang="en-IN" sz="1400">
                          <a:effectLst/>
                        </a:rPr>
                        <a:t>ReferenceError</a:t>
                      </a:r>
                      <a:endParaRPr lang="en-IN" sz="1400">
                        <a:effectLst/>
                        <a:latin typeface="Tenorite" panose="00000500000000000000" pitchFamily="2" charset="0"/>
                      </a:endParaRPr>
                    </a:p>
                  </a:txBody>
                  <a:tcPr marL="37951" marR="37951" marT="37951" marB="37951" anchor="ctr"/>
                </a:tc>
                <a:tc>
                  <a:txBody>
                    <a:bodyPr/>
                    <a:lstStyle/>
                    <a:p>
                      <a:pPr algn="l" fontAlgn="ctr"/>
                      <a:r>
                        <a:rPr lang="en-US" sz="1400" dirty="0">
                          <a:effectLst/>
                        </a:rPr>
                        <a:t>Raised when a weak reference proxy is used to access a garbage collected referent.</a:t>
                      </a:r>
                      <a:endParaRPr lang="en-US" sz="1400" dirty="0">
                        <a:effectLst/>
                        <a:latin typeface="Tenorite" panose="00000500000000000000" pitchFamily="2" charset="0"/>
                      </a:endParaRPr>
                    </a:p>
                  </a:txBody>
                  <a:tcPr marL="37951" marR="37951" marT="37951" marB="37951" anchor="ctr"/>
                </a:tc>
                <a:extLst>
                  <a:ext uri="{0D108BD9-81ED-4DB2-BD59-A6C34878D82A}">
                    <a16:rowId xmlns:a16="http://schemas.microsoft.com/office/drawing/2014/main" val="2081978624"/>
                  </a:ext>
                </a:extLst>
              </a:tr>
            </a:tbl>
          </a:graphicData>
        </a:graphic>
      </p:graphicFrame>
    </p:spTree>
    <p:extLst>
      <p:ext uri="{BB962C8B-B14F-4D97-AF65-F5344CB8AC3E}">
        <p14:creationId xmlns:p14="http://schemas.microsoft.com/office/powerpoint/2010/main" val="4144650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A51FF-3707-51BE-1965-58E846606B22}"/>
              </a:ext>
            </a:extLst>
          </p:cNvPr>
          <p:cNvSpPr>
            <a:spLocks noGrp="1"/>
          </p:cNvSpPr>
          <p:nvPr>
            <p:ph type="title"/>
          </p:nvPr>
        </p:nvSpPr>
        <p:spPr>
          <a:xfrm>
            <a:off x="568164" y="180593"/>
            <a:ext cx="11104724" cy="614935"/>
          </a:xfrm>
        </p:spPr>
        <p:txBody>
          <a:bodyPr>
            <a:normAutofit fontScale="90000"/>
          </a:bodyPr>
          <a:lstStyle/>
          <a:p>
            <a:r>
              <a:rPr lang="en-IN" dirty="0"/>
              <a:t>Exception handling – built-in Exceptions</a:t>
            </a:r>
          </a:p>
        </p:txBody>
      </p:sp>
      <p:pic>
        <p:nvPicPr>
          <p:cNvPr id="5123" name="Picture 3" descr="try-except-finally block">
            <a:extLst>
              <a:ext uri="{FF2B5EF4-FFF2-40B4-BE49-F238E27FC236}">
                <a16:creationId xmlns:a16="http://schemas.microsoft.com/office/drawing/2014/main" id="{A5F49609-E346-2323-3003-670846073EB0}"/>
              </a:ext>
            </a:extLst>
          </p:cNvPr>
          <p:cNvPicPr>
            <a:picLocks noGrp="1" noChangeAspect="1" noChangeArrowheads="1"/>
          </p:cNvPicPr>
          <p:nvPr>
            <p:ph sz="half" idx="12"/>
          </p:nvPr>
        </p:nvPicPr>
        <p:blipFill>
          <a:blip r:embed="rId2">
            <a:extLst>
              <a:ext uri="{28A0092B-C50C-407E-A947-70E740481C1C}">
                <a14:useLocalDpi xmlns:a14="http://schemas.microsoft.com/office/drawing/2010/main" val="0"/>
              </a:ext>
            </a:extLst>
          </a:blip>
          <a:srcRect/>
          <a:stretch>
            <a:fillRect/>
          </a:stretch>
        </p:blipFill>
        <p:spPr bwMode="auto">
          <a:xfrm>
            <a:off x="568164" y="1018776"/>
            <a:ext cx="5399088" cy="29336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27635D9-194B-26AC-7364-C9C597068464}"/>
              </a:ext>
            </a:extLst>
          </p:cNvPr>
          <p:cNvSpPr txBox="1"/>
          <p:nvPr/>
        </p:nvSpPr>
        <p:spPr>
          <a:xfrm>
            <a:off x="6583680" y="1161288"/>
            <a:ext cx="4727448" cy="4616648"/>
          </a:xfrm>
          <a:prstGeom prst="rect">
            <a:avLst/>
          </a:prstGeom>
          <a:noFill/>
        </p:spPr>
        <p:txBody>
          <a:bodyPr wrap="square" rtlCol="0">
            <a:spAutoFit/>
          </a:bodyPr>
          <a:lstStyle/>
          <a:p>
            <a:r>
              <a:rPr lang="en-US" sz="1400" i="1" dirty="0">
                <a:solidFill>
                  <a:srgbClr val="7030A0"/>
                </a:solidFill>
                <a:latin typeface="Tenorite" panose="00000500000000000000" pitchFamily="2" charset="0"/>
              </a:rPr>
              <a:t>try :</a:t>
            </a:r>
          </a:p>
          <a:p>
            <a:r>
              <a:rPr lang="en-US" sz="1400" i="1" dirty="0">
                <a:solidFill>
                  <a:srgbClr val="7030A0"/>
                </a:solidFill>
                <a:latin typeface="Tenorite" panose="00000500000000000000" pitchFamily="2" charset="0"/>
              </a:rPr>
              <a:t>    # statements in try block</a:t>
            </a:r>
          </a:p>
          <a:p>
            <a:r>
              <a:rPr lang="en-US" sz="1400" i="1" dirty="0">
                <a:solidFill>
                  <a:srgbClr val="7030A0"/>
                </a:solidFill>
                <a:latin typeface="Tenorite" panose="00000500000000000000" pitchFamily="2" charset="0"/>
              </a:rPr>
              <a:t>except :</a:t>
            </a:r>
          </a:p>
          <a:p>
            <a:r>
              <a:rPr lang="en-US" sz="1400" i="1" dirty="0">
                <a:solidFill>
                  <a:srgbClr val="7030A0"/>
                </a:solidFill>
                <a:latin typeface="Tenorite" panose="00000500000000000000" pitchFamily="2" charset="0"/>
              </a:rPr>
              <a:t>    # executed when exception </a:t>
            </a:r>
            <a:r>
              <a:rPr lang="en-US" sz="1400" i="1" dirty="0" err="1">
                <a:solidFill>
                  <a:srgbClr val="7030A0"/>
                </a:solidFill>
                <a:latin typeface="Tenorite" panose="00000500000000000000" pitchFamily="2" charset="0"/>
              </a:rPr>
              <a:t>occured</a:t>
            </a:r>
            <a:r>
              <a:rPr lang="en-US" sz="1400" i="1" dirty="0">
                <a:solidFill>
                  <a:srgbClr val="7030A0"/>
                </a:solidFill>
                <a:latin typeface="Tenorite" panose="00000500000000000000" pitchFamily="2" charset="0"/>
              </a:rPr>
              <a:t> in try block</a:t>
            </a:r>
          </a:p>
          <a:p>
            <a:r>
              <a:rPr lang="en-US" sz="1400" i="1" dirty="0">
                <a:solidFill>
                  <a:srgbClr val="7030A0"/>
                </a:solidFill>
                <a:latin typeface="Tenorite" panose="00000500000000000000" pitchFamily="2" charset="0"/>
              </a:rPr>
              <a:t>else:</a:t>
            </a:r>
          </a:p>
          <a:p>
            <a:r>
              <a:rPr lang="en-US" sz="1400" i="1" dirty="0">
                <a:solidFill>
                  <a:srgbClr val="7030A0"/>
                </a:solidFill>
                <a:latin typeface="Tenorite" panose="00000500000000000000" pitchFamily="2" charset="0"/>
              </a:rPr>
              <a:t>   # statements in else block when there is no exception</a:t>
            </a:r>
          </a:p>
          <a:p>
            <a:r>
              <a:rPr lang="en-US" sz="1400" i="1" dirty="0">
                <a:solidFill>
                  <a:srgbClr val="7030A0"/>
                </a:solidFill>
                <a:latin typeface="Tenorite" panose="00000500000000000000" pitchFamily="2" charset="0"/>
              </a:rPr>
              <a:t>finally:</a:t>
            </a:r>
          </a:p>
          <a:p>
            <a:r>
              <a:rPr lang="en-US" sz="1400" i="1" dirty="0">
                <a:solidFill>
                  <a:srgbClr val="7030A0"/>
                </a:solidFill>
                <a:latin typeface="Tenorite" panose="00000500000000000000" pitchFamily="2" charset="0"/>
              </a:rPr>
              <a:t>   # always run this code</a:t>
            </a:r>
          </a:p>
          <a:p>
            <a:endParaRPr lang="en-US" sz="1400" i="1" dirty="0">
              <a:solidFill>
                <a:srgbClr val="7030A0"/>
              </a:solidFill>
              <a:latin typeface="Tenorite" panose="00000500000000000000" pitchFamily="2" charset="0"/>
            </a:endParaRPr>
          </a:p>
          <a:p>
            <a:r>
              <a:rPr lang="en-US" sz="1400" i="1" dirty="0">
                <a:solidFill>
                  <a:srgbClr val="7030A0"/>
                </a:solidFill>
                <a:latin typeface="Tenorite" panose="00000500000000000000" pitchFamily="2" charset="0"/>
              </a:rPr>
              <a:t>Example:</a:t>
            </a:r>
          </a:p>
          <a:p>
            <a:endParaRPr lang="en-US" sz="1400" i="1" dirty="0">
              <a:solidFill>
                <a:srgbClr val="7030A0"/>
              </a:solidFill>
              <a:latin typeface="Tenorite" panose="00000500000000000000" pitchFamily="2" charset="0"/>
            </a:endParaRPr>
          </a:p>
          <a:p>
            <a:r>
              <a:rPr lang="en-US" sz="1400" i="1" dirty="0">
                <a:solidFill>
                  <a:srgbClr val="7030A0"/>
                </a:solidFill>
                <a:latin typeface="Tenorite" panose="00000500000000000000" pitchFamily="2" charset="0"/>
              </a:rPr>
              <a:t>&gt;&gt; try: </a:t>
            </a:r>
          </a:p>
          <a:p>
            <a:r>
              <a:rPr lang="en-US" sz="1400" i="1" dirty="0">
                <a:solidFill>
                  <a:srgbClr val="7030A0"/>
                </a:solidFill>
                <a:latin typeface="Tenorite" panose="00000500000000000000" pitchFamily="2" charset="0"/>
              </a:rPr>
              <a:t>	a = int(input("Enter value of a:")) </a:t>
            </a:r>
          </a:p>
          <a:p>
            <a:r>
              <a:rPr lang="en-US" sz="1400" i="1" dirty="0">
                <a:solidFill>
                  <a:srgbClr val="7030A0"/>
                </a:solidFill>
                <a:latin typeface="Tenorite" panose="00000500000000000000" pitchFamily="2" charset="0"/>
              </a:rPr>
              <a:t>	b = int(input("Enter value of b:")) </a:t>
            </a:r>
          </a:p>
          <a:p>
            <a:r>
              <a:rPr lang="en-US" sz="1400" i="1" dirty="0">
                <a:solidFill>
                  <a:srgbClr val="7030A0"/>
                </a:solidFill>
                <a:latin typeface="Tenorite" panose="00000500000000000000" pitchFamily="2" charset="0"/>
              </a:rPr>
              <a:t>	c = a / b </a:t>
            </a:r>
          </a:p>
          <a:p>
            <a:r>
              <a:rPr lang="en-US" sz="1400" i="1" dirty="0">
                <a:solidFill>
                  <a:srgbClr val="7030A0"/>
                </a:solidFill>
                <a:latin typeface="Tenorite" panose="00000500000000000000" pitchFamily="2" charset="0"/>
              </a:rPr>
              <a:t>	print("The answer of a divide by b:", c) </a:t>
            </a:r>
          </a:p>
          <a:p>
            <a:endParaRPr lang="en-US" sz="1400" i="1" dirty="0">
              <a:solidFill>
                <a:srgbClr val="7030A0"/>
              </a:solidFill>
              <a:latin typeface="Tenorite" panose="00000500000000000000" pitchFamily="2" charset="0"/>
            </a:endParaRPr>
          </a:p>
          <a:p>
            <a:r>
              <a:rPr lang="en-US" sz="1400" i="1" dirty="0">
                <a:solidFill>
                  <a:srgbClr val="7030A0"/>
                </a:solidFill>
                <a:latin typeface="Tenorite" panose="00000500000000000000" pitchFamily="2" charset="0"/>
              </a:rPr>
              <a:t>&gt;&gt; except </a:t>
            </a:r>
            <a:r>
              <a:rPr lang="en-US" sz="1400" i="1" dirty="0" err="1">
                <a:solidFill>
                  <a:srgbClr val="7030A0"/>
                </a:solidFill>
                <a:latin typeface="Tenorite" panose="00000500000000000000" pitchFamily="2" charset="0"/>
              </a:rPr>
              <a:t>ZeroDivisionError</a:t>
            </a:r>
            <a:r>
              <a:rPr lang="en-US" sz="1400" i="1" dirty="0">
                <a:solidFill>
                  <a:srgbClr val="7030A0"/>
                </a:solidFill>
                <a:latin typeface="Tenorite" panose="00000500000000000000" pitchFamily="2" charset="0"/>
              </a:rPr>
              <a:t>: </a:t>
            </a:r>
          </a:p>
          <a:p>
            <a:r>
              <a:rPr lang="en-US" sz="1400" i="1" dirty="0">
                <a:solidFill>
                  <a:srgbClr val="7030A0"/>
                </a:solidFill>
                <a:latin typeface="Tenorite" panose="00000500000000000000" pitchFamily="2" charset="0"/>
              </a:rPr>
              <a:t>	print("Can't divide with zero") </a:t>
            </a:r>
          </a:p>
          <a:p>
            <a:r>
              <a:rPr lang="en-US" sz="1400" i="1" dirty="0">
                <a:solidFill>
                  <a:srgbClr val="7030A0"/>
                </a:solidFill>
                <a:latin typeface="Tenorite" panose="00000500000000000000" pitchFamily="2" charset="0"/>
              </a:rPr>
              <a:t>&gt;&gt; finally: </a:t>
            </a:r>
          </a:p>
          <a:p>
            <a:r>
              <a:rPr lang="en-US" sz="1400" i="1" dirty="0">
                <a:solidFill>
                  <a:srgbClr val="7030A0"/>
                </a:solidFill>
                <a:latin typeface="Tenorite" panose="00000500000000000000" pitchFamily="2" charset="0"/>
              </a:rPr>
              <a:t>	print("Inside a finally block")</a:t>
            </a:r>
            <a:endParaRPr lang="en-IN" sz="1400" i="1" dirty="0">
              <a:solidFill>
                <a:srgbClr val="7030A0"/>
              </a:solidFill>
              <a:latin typeface="Tenorite" panose="00000500000000000000" pitchFamily="2" charset="0"/>
            </a:endParaRPr>
          </a:p>
        </p:txBody>
      </p:sp>
      <p:sp>
        <p:nvSpPr>
          <p:cNvPr id="9" name="TextBox 8">
            <a:extLst>
              <a:ext uri="{FF2B5EF4-FFF2-40B4-BE49-F238E27FC236}">
                <a16:creationId xmlns:a16="http://schemas.microsoft.com/office/drawing/2014/main" id="{F33D761E-E9C1-F6F2-D20F-36291CF2037E}"/>
              </a:ext>
            </a:extLst>
          </p:cNvPr>
          <p:cNvSpPr txBox="1"/>
          <p:nvPr/>
        </p:nvSpPr>
        <p:spPr>
          <a:xfrm>
            <a:off x="568164" y="4379976"/>
            <a:ext cx="5165124" cy="738664"/>
          </a:xfrm>
          <a:prstGeom prst="rect">
            <a:avLst/>
          </a:prstGeom>
          <a:noFill/>
        </p:spPr>
        <p:txBody>
          <a:bodyPr wrap="square" rtlCol="0">
            <a:spAutoFit/>
          </a:bodyPr>
          <a:lstStyle/>
          <a:p>
            <a:pPr marL="285750" indent="-285750">
              <a:buFont typeface="Arial" panose="020B0604020202020204" pitchFamily="34" charset="0"/>
              <a:buChar char="•"/>
            </a:pPr>
            <a:r>
              <a:rPr lang="en-IN" sz="1400" i="1" dirty="0">
                <a:solidFill>
                  <a:srgbClr val="7030A0"/>
                </a:solidFill>
                <a:latin typeface="Tenorite" panose="00000500000000000000" pitchFamily="2" charset="0"/>
              </a:rPr>
              <a:t>The </a:t>
            </a:r>
            <a:r>
              <a:rPr lang="en-IN" sz="1400" i="1" u="sng" dirty="0">
                <a:solidFill>
                  <a:srgbClr val="7030A0"/>
                </a:solidFill>
                <a:latin typeface="Tenorite" panose="00000500000000000000" pitchFamily="2" charset="0"/>
              </a:rPr>
              <a:t>raise</a:t>
            </a:r>
            <a:r>
              <a:rPr lang="en-IN" sz="1400" i="1" dirty="0">
                <a:solidFill>
                  <a:srgbClr val="7030A0"/>
                </a:solidFill>
                <a:latin typeface="Tenorite" panose="00000500000000000000" pitchFamily="2" charset="0"/>
              </a:rPr>
              <a:t> statement allows us to throw an exception</a:t>
            </a:r>
          </a:p>
          <a:p>
            <a:pPr marL="285750" indent="-285750">
              <a:buFont typeface="Arial" panose="020B0604020202020204" pitchFamily="34" charset="0"/>
              <a:buChar char="•"/>
            </a:pPr>
            <a:r>
              <a:rPr lang="en-IN" sz="1400" i="1" u="sng" dirty="0">
                <a:solidFill>
                  <a:srgbClr val="7030A0"/>
                </a:solidFill>
                <a:latin typeface="Tenorite" panose="00000500000000000000" pitchFamily="2" charset="0"/>
              </a:rPr>
              <a:t>assert</a:t>
            </a:r>
            <a:r>
              <a:rPr lang="en-IN" sz="1400" i="1" dirty="0">
                <a:solidFill>
                  <a:srgbClr val="7030A0"/>
                </a:solidFill>
                <a:latin typeface="Tenorite" panose="00000500000000000000" pitchFamily="2" charset="0"/>
              </a:rPr>
              <a:t> keyword allows us to ensure the value of variable does not change</a:t>
            </a:r>
          </a:p>
        </p:txBody>
      </p:sp>
    </p:spTree>
    <p:extLst>
      <p:ext uri="{BB962C8B-B14F-4D97-AF65-F5344CB8AC3E}">
        <p14:creationId xmlns:p14="http://schemas.microsoft.com/office/powerpoint/2010/main" val="10618130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0175-DC01-AB2B-D4BE-934216248A4D}"/>
              </a:ext>
            </a:extLst>
          </p:cNvPr>
          <p:cNvSpPr>
            <a:spLocks noGrp="1"/>
          </p:cNvSpPr>
          <p:nvPr>
            <p:ph type="title"/>
          </p:nvPr>
        </p:nvSpPr>
        <p:spPr>
          <a:xfrm>
            <a:off x="568164" y="400049"/>
            <a:ext cx="11104724" cy="605791"/>
          </a:xfrm>
        </p:spPr>
        <p:txBody>
          <a:bodyPr>
            <a:normAutofit fontScale="90000"/>
          </a:bodyPr>
          <a:lstStyle/>
          <a:p>
            <a:r>
              <a:rPr lang="en-IN" dirty="0" err="1"/>
              <a:t>Itertools</a:t>
            </a:r>
            <a:endParaRPr lang="en-IN" dirty="0"/>
          </a:p>
        </p:txBody>
      </p:sp>
      <p:sp>
        <p:nvSpPr>
          <p:cNvPr id="3" name="Content Placeholder 2">
            <a:extLst>
              <a:ext uri="{FF2B5EF4-FFF2-40B4-BE49-F238E27FC236}">
                <a16:creationId xmlns:a16="http://schemas.microsoft.com/office/drawing/2014/main" id="{9C136867-CD24-41DB-1905-378054F8C361}"/>
              </a:ext>
            </a:extLst>
          </p:cNvPr>
          <p:cNvSpPr>
            <a:spLocks noGrp="1"/>
          </p:cNvSpPr>
          <p:nvPr>
            <p:ph sz="half" idx="12"/>
          </p:nvPr>
        </p:nvSpPr>
        <p:spPr>
          <a:xfrm>
            <a:off x="568164" y="1143000"/>
            <a:ext cx="11104724" cy="713232"/>
          </a:xfrm>
        </p:spPr>
        <p:txBody>
          <a:bodyPr/>
          <a:lstStyle/>
          <a:p>
            <a:pPr marL="285750" indent="-285750">
              <a:buFont typeface="Arial" panose="020B0604020202020204" pitchFamily="34" charset="0"/>
              <a:buChar char="•"/>
            </a:pPr>
            <a:r>
              <a:rPr lang="en-US" sz="1400" dirty="0">
                <a:solidFill>
                  <a:srgbClr val="7030A0"/>
                </a:solidFill>
                <a:latin typeface="Tenorite" panose="00000500000000000000" pitchFamily="2" charset="0"/>
              </a:rPr>
              <a:t>Python’s </a:t>
            </a:r>
            <a:r>
              <a:rPr lang="en-US" sz="1400" dirty="0" err="1">
                <a:solidFill>
                  <a:srgbClr val="7030A0"/>
                </a:solidFill>
                <a:latin typeface="Tenorite" panose="00000500000000000000" pitchFamily="2" charset="0"/>
              </a:rPr>
              <a:t>Itertool</a:t>
            </a:r>
            <a:r>
              <a:rPr lang="en-US" sz="1400" dirty="0">
                <a:solidFill>
                  <a:srgbClr val="7030A0"/>
                </a:solidFill>
                <a:latin typeface="Tenorite" panose="00000500000000000000" pitchFamily="2" charset="0"/>
              </a:rPr>
              <a:t> is a module that provides various functions that work on iterators to produce complex iterators. This module works as a fast, memory-efficient tool</a:t>
            </a:r>
          </a:p>
          <a:p>
            <a:pPr marL="285750" indent="-285750">
              <a:buFont typeface="Arial" panose="020B0604020202020204" pitchFamily="34" charset="0"/>
              <a:buChar char="•"/>
            </a:pPr>
            <a:endParaRPr lang="en-IN" sz="1400" dirty="0">
              <a:solidFill>
                <a:srgbClr val="7030A0"/>
              </a:solidFill>
              <a:latin typeface="Tenorite" panose="00000500000000000000" pitchFamily="2" charset="0"/>
            </a:endParaRPr>
          </a:p>
        </p:txBody>
      </p:sp>
      <p:graphicFrame>
        <p:nvGraphicFramePr>
          <p:cNvPr id="7" name="Content Placeholder 6">
            <a:extLst>
              <a:ext uri="{FF2B5EF4-FFF2-40B4-BE49-F238E27FC236}">
                <a16:creationId xmlns:a16="http://schemas.microsoft.com/office/drawing/2014/main" id="{D0D2A2DE-A8A1-CEB6-0AA0-5B558501CBEA}"/>
              </a:ext>
            </a:extLst>
          </p:cNvPr>
          <p:cNvGraphicFramePr>
            <a:graphicFrameLocks noGrp="1"/>
          </p:cNvGraphicFramePr>
          <p:nvPr>
            <p:ph sz="half" idx="13"/>
            <p:extLst>
              <p:ext uri="{D42A27DB-BD31-4B8C-83A1-F6EECF244321}">
                <p14:modId xmlns:p14="http://schemas.microsoft.com/office/powerpoint/2010/main" val="3806114660"/>
              </p:ext>
            </p:extLst>
          </p:nvPr>
        </p:nvGraphicFramePr>
        <p:xfrm>
          <a:off x="346090" y="2158017"/>
          <a:ext cx="11548872" cy="1838478"/>
        </p:xfrm>
        <a:graphic>
          <a:graphicData uri="http://schemas.openxmlformats.org/drawingml/2006/table">
            <a:tbl>
              <a:tblPr firstRow="1" bandRow="1">
                <a:tableStyleId>{0505E3EF-67EA-436B-97B2-0124C06EBD24}</a:tableStyleId>
              </a:tblPr>
              <a:tblGrid>
                <a:gridCol w="1572768">
                  <a:extLst>
                    <a:ext uri="{9D8B030D-6E8A-4147-A177-3AD203B41FA5}">
                      <a16:colId xmlns:a16="http://schemas.microsoft.com/office/drawing/2014/main" val="3714658912"/>
                    </a:ext>
                  </a:extLst>
                </a:gridCol>
                <a:gridCol w="1746504">
                  <a:extLst>
                    <a:ext uri="{9D8B030D-6E8A-4147-A177-3AD203B41FA5}">
                      <a16:colId xmlns:a16="http://schemas.microsoft.com/office/drawing/2014/main" val="1087539859"/>
                    </a:ext>
                  </a:extLst>
                </a:gridCol>
                <a:gridCol w="3648456">
                  <a:extLst>
                    <a:ext uri="{9D8B030D-6E8A-4147-A177-3AD203B41FA5}">
                      <a16:colId xmlns:a16="http://schemas.microsoft.com/office/drawing/2014/main" val="2560269867"/>
                    </a:ext>
                  </a:extLst>
                </a:gridCol>
                <a:gridCol w="4581144">
                  <a:extLst>
                    <a:ext uri="{9D8B030D-6E8A-4147-A177-3AD203B41FA5}">
                      <a16:colId xmlns:a16="http://schemas.microsoft.com/office/drawing/2014/main" val="4011701341"/>
                    </a:ext>
                  </a:extLst>
                </a:gridCol>
              </a:tblGrid>
              <a:tr h="440106">
                <a:tc>
                  <a:txBody>
                    <a:bodyPr/>
                    <a:lstStyle/>
                    <a:p>
                      <a:r>
                        <a:rPr lang="en-IN" sz="1400" dirty="0"/>
                        <a:t>Iterator</a:t>
                      </a:r>
                    </a:p>
                  </a:txBody>
                  <a:tcPr/>
                </a:tc>
                <a:tc>
                  <a:txBody>
                    <a:bodyPr/>
                    <a:lstStyle/>
                    <a:p>
                      <a:r>
                        <a:rPr lang="en-IN" sz="1400" dirty="0"/>
                        <a:t>Arguments</a:t>
                      </a:r>
                    </a:p>
                  </a:txBody>
                  <a:tcPr/>
                </a:tc>
                <a:tc>
                  <a:txBody>
                    <a:bodyPr/>
                    <a:lstStyle/>
                    <a:p>
                      <a:r>
                        <a:rPr lang="en-IN" sz="1400" dirty="0"/>
                        <a:t>Results</a:t>
                      </a:r>
                    </a:p>
                  </a:txBody>
                  <a:tcPr/>
                </a:tc>
                <a:tc>
                  <a:txBody>
                    <a:bodyPr/>
                    <a:lstStyle/>
                    <a:p>
                      <a:r>
                        <a:rPr lang="en-IN" sz="1400" dirty="0"/>
                        <a:t>Example</a:t>
                      </a:r>
                    </a:p>
                  </a:txBody>
                  <a:tcPr/>
                </a:tc>
                <a:extLst>
                  <a:ext uri="{0D108BD9-81ED-4DB2-BD59-A6C34878D82A}">
                    <a16:rowId xmlns:a16="http://schemas.microsoft.com/office/drawing/2014/main" val="1454037745"/>
                  </a:ext>
                </a:extLst>
              </a:tr>
              <a:tr h="440106">
                <a:tc>
                  <a:txBody>
                    <a:bodyPr/>
                    <a:lstStyle/>
                    <a:p>
                      <a:r>
                        <a:rPr lang="en-IN" sz="1400" b="0" i="0" kern="1200" dirty="0">
                          <a:solidFill>
                            <a:schemeClr val="dk1"/>
                          </a:solidFill>
                          <a:effectLst/>
                          <a:latin typeface="+mn-lt"/>
                          <a:ea typeface="+mn-ea"/>
                          <a:cs typeface="+mn-cs"/>
                          <a:hlinkClick r:id="rId2" tooltip="itertools.count"/>
                        </a:rPr>
                        <a:t>count()</a:t>
                      </a:r>
                      <a:endParaRPr lang="en-IN" sz="1400" dirty="0"/>
                    </a:p>
                  </a:txBody>
                  <a:tcPr/>
                </a:tc>
                <a:tc>
                  <a:txBody>
                    <a:bodyPr/>
                    <a:lstStyle/>
                    <a:p>
                      <a:pPr marL="0" algn="l" defTabSz="914400" rtl="0" eaLnBrk="1" latinLnBrk="0" hangingPunct="1"/>
                      <a:r>
                        <a:rPr lang="en-IN" sz="1400" kern="1200" dirty="0">
                          <a:solidFill>
                            <a:schemeClr val="dk1"/>
                          </a:solidFill>
                          <a:latin typeface="+mn-lt"/>
                          <a:ea typeface="+mn-ea"/>
                          <a:cs typeface="+mn-cs"/>
                        </a:rPr>
                        <a:t>[start[, step]]</a:t>
                      </a:r>
                    </a:p>
                  </a:txBody>
                  <a:tcPr/>
                </a:tc>
                <a:tc>
                  <a:txBody>
                    <a:bodyPr/>
                    <a:lstStyle/>
                    <a:p>
                      <a:r>
                        <a:rPr lang="en-US" sz="1400" dirty="0"/>
                        <a:t>start, </a:t>
                      </a:r>
                      <a:r>
                        <a:rPr lang="en-US" sz="1400" dirty="0" err="1"/>
                        <a:t>start+step</a:t>
                      </a:r>
                      <a:r>
                        <a:rPr lang="en-US" sz="1400" dirty="0"/>
                        <a:t>, start+2*step, …</a:t>
                      </a:r>
                      <a:endParaRPr lang="en-IN" sz="1400" dirty="0"/>
                    </a:p>
                  </a:txBody>
                  <a:tcPr/>
                </a:tc>
                <a:tc>
                  <a:txBody>
                    <a:bodyPr/>
                    <a:lstStyle/>
                    <a:p>
                      <a:r>
                        <a:rPr lang="en-US" sz="1400" kern="1200" dirty="0">
                          <a:solidFill>
                            <a:schemeClr val="dk1"/>
                          </a:solidFill>
                          <a:latin typeface="+mn-lt"/>
                          <a:ea typeface="+mn-ea"/>
                          <a:cs typeface="+mn-cs"/>
                        </a:rPr>
                        <a:t>count(10) → 10 11 12 13 14 ...</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838451945"/>
                  </a:ext>
                </a:extLst>
              </a:tr>
              <a:tr h="440106">
                <a:tc>
                  <a:txBody>
                    <a:bodyPr/>
                    <a:lstStyle/>
                    <a:p>
                      <a:r>
                        <a:rPr lang="en-IN" sz="1400" b="0" i="0" kern="1200" dirty="0">
                          <a:solidFill>
                            <a:schemeClr val="dk1"/>
                          </a:solidFill>
                          <a:effectLst/>
                          <a:latin typeface="+mn-lt"/>
                          <a:ea typeface="+mn-ea"/>
                          <a:cs typeface="+mn-cs"/>
                          <a:hlinkClick r:id="rId3" tooltip="itertools.cycle"/>
                        </a:rPr>
                        <a:t>cycle()</a:t>
                      </a:r>
                      <a:endParaRPr lang="en-IN" sz="1400" dirty="0"/>
                    </a:p>
                  </a:txBody>
                  <a:tcPr/>
                </a:tc>
                <a:tc>
                  <a:txBody>
                    <a:bodyPr/>
                    <a:lstStyle/>
                    <a:p>
                      <a:pPr algn="l"/>
                      <a:r>
                        <a:rPr lang="en-IN" sz="1400" dirty="0">
                          <a:effectLst/>
                        </a:rPr>
                        <a:t>p</a:t>
                      </a:r>
                    </a:p>
                  </a:txBody>
                  <a:tcPr anchor="ctr"/>
                </a:tc>
                <a:tc>
                  <a:txBody>
                    <a:bodyPr/>
                    <a:lstStyle/>
                    <a:p>
                      <a:pPr algn="l"/>
                      <a:r>
                        <a:rPr lang="en-IN" sz="1400">
                          <a:effectLst/>
                        </a:rPr>
                        <a:t>p0, p1, … plast, p0, p1, …</a:t>
                      </a:r>
                    </a:p>
                  </a:txBody>
                  <a:tcPr anchor="ctr"/>
                </a:tc>
                <a:tc>
                  <a:txBody>
                    <a:bodyPr/>
                    <a:lstStyle/>
                    <a:p>
                      <a:pPr algn="l"/>
                      <a:r>
                        <a:rPr lang="en-US" sz="1400" dirty="0">
                          <a:effectLst/>
                        </a:rPr>
                        <a:t>cycle('ABCD') → A B C D A B C D ...</a:t>
                      </a:r>
                    </a:p>
                  </a:txBody>
                  <a:tcPr anchor="ctr"/>
                </a:tc>
                <a:extLst>
                  <a:ext uri="{0D108BD9-81ED-4DB2-BD59-A6C34878D82A}">
                    <a16:rowId xmlns:a16="http://schemas.microsoft.com/office/drawing/2014/main" val="2612144166"/>
                  </a:ext>
                </a:extLst>
              </a:tr>
              <a:tr h="491322">
                <a:tc>
                  <a:txBody>
                    <a:bodyPr/>
                    <a:lstStyle/>
                    <a:p>
                      <a:pPr algn="l"/>
                      <a:r>
                        <a:rPr lang="en-IN" sz="1400" dirty="0">
                          <a:solidFill>
                            <a:srgbClr val="0072AA"/>
                          </a:solidFill>
                          <a:effectLst/>
                          <a:hlinkClick r:id="rId4" tooltip="itertools.repeat"/>
                        </a:rPr>
                        <a:t>repeat()</a:t>
                      </a:r>
                      <a:endParaRPr lang="en-IN" sz="1400" dirty="0">
                        <a:effectLst/>
                      </a:endParaRPr>
                    </a:p>
                  </a:txBody>
                  <a:tcPr anchor="ctr"/>
                </a:tc>
                <a:tc>
                  <a:txBody>
                    <a:bodyPr/>
                    <a:lstStyle/>
                    <a:p>
                      <a:pPr algn="l"/>
                      <a:r>
                        <a:rPr lang="en-IN" sz="1400" dirty="0" err="1">
                          <a:effectLst/>
                        </a:rPr>
                        <a:t>elem</a:t>
                      </a:r>
                      <a:r>
                        <a:rPr lang="en-IN" sz="1400" dirty="0">
                          <a:effectLst/>
                        </a:rPr>
                        <a:t> [,n]</a:t>
                      </a:r>
                    </a:p>
                  </a:txBody>
                  <a:tcPr anchor="ctr"/>
                </a:tc>
                <a:tc>
                  <a:txBody>
                    <a:bodyPr/>
                    <a:lstStyle/>
                    <a:p>
                      <a:pPr algn="l"/>
                      <a:r>
                        <a:rPr lang="en-US" sz="1400">
                          <a:effectLst/>
                        </a:rPr>
                        <a:t>elem, elem, elem, … endlessly or up to n times</a:t>
                      </a:r>
                    </a:p>
                  </a:txBody>
                  <a:tcPr anchor="ctr"/>
                </a:tc>
                <a:tc>
                  <a:txBody>
                    <a:bodyPr/>
                    <a:lstStyle/>
                    <a:p>
                      <a:pPr algn="l"/>
                      <a:r>
                        <a:rPr lang="en-US" sz="1400" dirty="0">
                          <a:effectLst/>
                        </a:rPr>
                        <a:t>repeat(10, 3) → 10 10 10</a:t>
                      </a:r>
                    </a:p>
                  </a:txBody>
                  <a:tcPr anchor="ctr"/>
                </a:tc>
                <a:extLst>
                  <a:ext uri="{0D108BD9-81ED-4DB2-BD59-A6C34878D82A}">
                    <a16:rowId xmlns:a16="http://schemas.microsoft.com/office/drawing/2014/main" val="1855199684"/>
                  </a:ext>
                </a:extLst>
              </a:tr>
            </a:tbl>
          </a:graphicData>
        </a:graphic>
      </p:graphicFrame>
      <p:sp>
        <p:nvSpPr>
          <p:cNvPr id="9" name="TextBox 8">
            <a:extLst>
              <a:ext uri="{FF2B5EF4-FFF2-40B4-BE49-F238E27FC236}">
                <a16:creationId xmlns:a16="http://schemas.microsoft.com/office/drawing/2014/main" id="{5713DDD8-4410-DEC7-3C2A-9EC4D9D2BD65}"/>
              </a:ext>
            </a:extLst>
          </p:cNvPr>
          <p:cNvSpPr txBox="1"/>
          <p:nvPr/>
        </p:nvSpPr>
        <p:spPr>
          <a:xfrm>
            <a:off x="266412" y="1808726"/>
            <a:ext cx="6094476" cy="307777"/>
          </a:xfrm>
          <a:prstGeom prst="rect">
            <a:avLst/>
          </a:prstGeom>
          <a:noFill/>
        </p:spPr>
        <p:txBody>
          <a:bodyPr wrap="square">
            <a:spAutoFit/>
          </a:bodyPr>
          <a:lstStyle/>
          <a:p>
            <a:r>
              <a:rPr lang="en-IN" sz="1400" b="1" i="0" dirty="0">
                <a:solidFill>
                  <a:srgbClr val="000000"/>
                </a:solidFill>
                <a:effectLst/>
                <a:highlight>
                  <a:srgbClr val="FFFFFF"/>
                </a:highlight>
                <a:latin typeface="Tenorite" panose="00000500000000000000" pitchFamily="2" charset="0"/>
              </a:rPr>
              <a:t>Infinite iterators:</a:t>
            </a:r>
            <a:endParaRPr lang="en-IN" sz="1400" dirty="0">
              <a:latin typeface="Tenorite" panose="00000500000000000000" pitchFamily="2" charset="0"/>
            </a:endParaRPr>
          </a:p>
        </p:txBody>
      </p:sp>
      <p:graphicFrame>
        <p:nvGraphicFramePr>
          <p:cNvPr id="10" name="Content Placeholder 6">
            <a:extLst>
              <a:ext uri="{FF2B5EF4-FFF2-40B4-BE49-F238E27FC236}">
                <a16:creationId xmlns:a16="http://schemas.microsoft.com/office/drawing/2014/main" id="{3B977419-5B45-971F-B20B-8E78D3AAD758}"/>
              </a:ext>
            </a:extLst>
          </p:cNvPr>
          <p:cNvGraphicFramePr>
            <a:graphicFrameLocks/>
          </p:cNvGraphicFramePr>
          <p:nvPr>
            <p:extLst>
              <p:ext uri="{D42A27DB-BD31-4B8C-83A1-F6EECF244321}">
                <p14:modId xmlns:p14="http://schemas.microsoft.com/office/powerpoint/2010/main" val="3683018717"/>
              </p:ext>
            </p:extLst>
          </p:nvPr>
        </p:nvGraphicFramePr>
        <p:xfrm>
          <a:off x="346090" y="4411026"/>
          <a:ext cx="11146536" cy="2302962"/>
        </p:xfrm>
        <a:graphic>
          <a:graphicData uri="http://schemas.openxmlformats.org/drawingml/2006/table">
            <a:tbl>
              <a:tblPr firstRow="1" bandRow="1">
                <a:tableStyleId>{0505E3EF-67EA-436B-97B2-0124C06EBD24}</a:tableStyleId>
              </a:tblPr>
              <a:tblGrid>
                <a:gridCol w="2971800">
                  <a:extLst>
                    <a:ext uri="{9D8B030D-6E8A-4147-A177-3AD203B41FA5}">
                      <a16:colId xmlns:a16="http://schemas.microsoft.com/office/drawing/2014/main" val="3714658912"/>
                    </a:ext>
                  </a:extLst>
                </a:gridCol>
                <a:gridCol w="2307364">
                  <a:extLst>
                    <a:ext uri="{9D8B030D-6E8A-4147-A177-3AD203B41FA5}">
                      <a16:colId xmlns:a16="http://schemas.microsoft.com/office/drawing/2014/main" val="1087539859"/>
                    </a:ext>
                  </a:extLst>
                </a:gridCol>
                <a:gridCol w="5867372">
                  <a:extLst>
                    <a:ext uri="{9D8B030D-6E8A-4147-A177-3AD203B41FA5}">
                      <a16:colId xmlns:a16="http://schemas.microsoft.com/office/drawing/2014/main" val="2560269867"/>
                    </a:ext>
                  </a:extLst>
                </a:gridCol>
              </a:tblGrid>
              <a:tr h="440106">
                <a:tc>
                  <a:txBody>
                    <a:bodyPr/>
                    <a:lstStyle/>
                    <a:p>
                      <a:r>
                        <a:rPr lang="en-IN" sz="1400" dirty="0">
                          <a:latin typeface="Tenorite" panose="00000500000000000000" pitchFamily="2" charset="0"/>
                        </a:rPr>
                        <a:t>Iterator</a:t>
                      </a:r>
                    </a:p>
                  </a:txBody>
                  <a:tcPr/>
                </a:tc>
                <a:tc>
                  <a:txBody>
                    <a:bodyPr/>
                    <a:lstStyle/>
                    <a:p>
                      <a:r>
                        <a:rPr lang="en-IN" sz="1400" dirty="0">
                          <a:latin typeface="Tenorite" panose="00000500000000000000" pitchFamily="2" charset="0"/>
                        </a:rPr>
                        <a:t>Arguments</a:t>
                      </a:r>
                    </a:p>
                  </a:txBody>
                  <a:tcPr/>
                </a:tc>
                <a:tc>
                  <a:txBody>
                    <a:bodyPr/>
                    <a:lstStyle/>
                    <a:p>
                      <a:r>
                        <a:rPr lang="en-IN" sz="1400" dirty="0">
                          <a:latin typeface="Tenorite" panose="00000500000000000000" pitchFamily="2" charset="0"/>
                        </a:rPr>
                        <a:t>Results</a:t>
                      </a:r>
                    </a:p>
                  </a:txBody>
                  <a:tcPr/>
                </a:tc>
                <a:extLst>
                  <a:ext uri="{0D108BD9-81ED-4DB2-BD59-A6C34878D82A}">
                    <a16:rowId xmlns:a16="http://schemas.microsoft.com/office/drawing/2014/main" val="1454037745"/>
                  </a:ext>
                </a:extLst>
              </a:tr>
              <a:tr h="440106">
                <a:tc>
                  <a:txBody>
                    <a:bodyPr/>
                    <a:lstStyle/>
                    <a:p>
                      <a:pPr algn="l"/>
                      <a:r>
                        <a:rPr lang="en-IN" sz="1400">
                          <a:solidFill>
                            <a:srgbClr val="0072AA"/>
                          </a:solidFill>
                          <a:effectLst/>
                          <a:latin typeface="Tenorite" panose="00000500000000000000" pitchFamily="2" charset="0"/>
                          <a:hlinkClick r:id="rId5" tooltip="itertools.product"/>
                        </a:rPr>
                        <a:t>product()</a:t>
                      </a:r>
                      <a:endParaRPr lang="en-IN" sz="1400">
                        <a:effectLst/>
                        <a:latin typeface="Tenorite" panose="00000500000000000000" pitchFamily="2" charset="0"/>
                      </a:endParaRPr>
                    </a:p>
                  </a:txBody>
                  <a:tcPr anchor="ctr"/>
                </a:tc>
                <a:tc>
                  <a:txBody>
                    <a:bodyPr/>
                    <a:lstStyle/>
                    <a:p>
                      <a:pPr algn="l"/>
                      <a:r>
                        <a:rPr lang="en-IN" sz="1400">
                          <a:effectLst/>
                          <a:latin typeface="Tenorite" panose="00000500000000000000" pitchFamily="2" charset="0"/>
                        </a:rPr>
                        <a:t>p, q, … [repeat=1]</a:t>
                      </a:r>
                    </a:p>
                  </a:txBody>
                  <a:tcPr anchor="ctr"/>
                </a:tc>
                <a:tc>
                  <a:txBody>
                    <a:bodyPr/>
                    <a:lstStyle/>
                    <a:p>
                      <a:pPr algn="l"/>
                      <a:r>
                        <a:rPr lang="en-US" sz="1400" dirty="0">
                          <a:effectLst/>
                          <a:latin typeface="Tenorite" panose="00000500000000000000" pitchFamily="2" charset="0"/>
                        </a:rPr>
                        <a:t>cartesian product, equivalent to a nested for-loop</a:t>
                      </a:r>
                    </a:p>
                  </a:txBody>
                  <a:tcPr anchor="ctr"/>
                </a:tc>
                <a:extLst>
                  <a:ext uri="{0D108BD9-81ED-4DB2-BD59-A6C34878D82A}">
                    <a16:rowId xmlns:a16="http://schemas.microsoft.com/office/drawing/2014/main" val="3838451945"/>
                  </a:ext>
                </a:extLst>
              </a:tr>
              <a:tr h="440106">
                <a:tc>
                  <a:txBody>
                    <a:bodyPr/>
                    <a:lstStyle/>
                    <a:p>
                      <a:pPr algn="l"/>
                      <a:r>
                        <a:rPr lang="en-IN" sz="1400" dirty="0">
                          <a:solidFill>
                            <a:srgbClr val="0072AA"/>
                          </a:solidFill>
                          <a:effectLst/>
                          <a:latin typeface="Tenorite" panose="00000500000000000000" pitchFamily="2" charset="0"/>
                          <a:hlinkClick r:id="rId6" tooltip="itertools.permutations"/>
                        </a:rPr>
                        <a:t>permutations()</a:t>
                      </a:r>
                      <a:endParaRPr lang="en-IN" sz="1400" dirty="0">
                        <a:effectLst/>
                        <a:latin typeface="Tenorite" panose="00000500000000000000" pitchFamily="2" charset="0"/>
                      </a:endParaRPr>
                    </a:p>
                  </a:txBody>
                  <a:tcPr anchor="ctr"/>
                </a:tc>
                <a:tc>
                  <a:txBody>
                    <a:bodyPr/>
                    <a:lstStyle/>
                    <a:p>
                      <a:pPr algn="l"/>
                      <a:r>
                        <a:rPr lang="en-IN" sz="1400">
                          <a:effectLst/>
                          <a:latin typeface="Tenorite" panose="00000500000000000000" pitchFamily="2" charset="0"/>
                        </a:rPr>
                        <a:t>p[, r]</a:t>
                      </a:r>
                    </a:p>
                  </a:txBody>
                  <a:tcPr anchor="ctr"/>
                </a:tc>
                <a:tc>
                  <a:txBody>
                    <a:bodyPr/>
                    <a:lstStyle/>
                    <a:p>
                      <a:pPr algn="l"/>
                      <a:r>
                        <a:rPr lang="en-US" sz="1400">
                          <a:effectLst/>
                          <a:latin typeface="Tenorite" panose="00000500000000000000" pitchFamily="2" charset="0"/>
                        </a:rPr>
                        <a:t>r-length tuples, all possible orderings, no repeated elements</a:t>
                      </a:r>
                    </a:p>
                  </a:txBody>
                  <a:tcPr anchor="ctr"/>
                </a:tc>
                <a:extLst>
                  <a:ext uri="{0D108BD9-81ED-4DB2-BD59-A6C34878D82A}">
                    <a16:rowId xmlns:a16="http://schemas.microsoft.com/office/drawing/2014/main" val="2612144166"/>
                  </a:ext>
                </a:extLst>
              </a:tr>
              <a:tr h="491322">
                <a:tc>
                  <a:txBody>
                    <a:bodyPr/>
                    <a:lstStyle/>
                    <a:p>
                      <a:pPr algn="l"/>
                      <a:r>
                        <a:rPr lang="en-IN" sz="1400">
                          <a:solidFill>
                            <a:srgbClr val="0072AA"/>
                          </a:solidFill>
                          <a:effectLst/>
                          <a:latin typeface="Tenorite" panose="00000500000000000000" pitchFamily="2" charset="0"/>
                          <a:hlinkClick r:id="rId7" tooltip="itertools.combinations"/>
                        </a:rPr>
                        <a:t>combinations()</a:t>
                      </a:r>
                      <a:endParaRPr lang="en-IN" sz="1400">
                        <a:effectLst/>
                        <a:latin typeface="Tenorite" panose="00000500000000000000" pitchFamily="2" charset="0"/>
                      </a:endParaRPr>
                    </a:p>
                  </a:txBody>
                  <a:tcPr anchor="ctr"/>
                </a:tc>
                <a:tc>
                  <a:txBody>
                    <a:bodyPr/>
                    <a:lstStyle/>
                    <a:p>
                      <a:pPr algn="l"/>
                      <a:r>
                        <a:rPr lang="en-IN" sz="1400" dirty="0">
                          <a:effectLst/>
                          <a:latin typeface="Tenorite" panose="00000500000000000000" pitchFamily="2" charset="0"/>
                        </a:rPr>
                        <a:t>p, r</a:t>
                      </a:r>
                    </a:p>
                  </a:txBody>
                  <a:tcPr anchor="ctr"/>
                </a:tc>
                <a:tc>
                  <a:txBody>
                    <a:bodyPr/>
                    <a:lstStyle/>
                    <a:p>
                      <a:pPr algn="l"/>
                      <a:r>
                        <a:rPr lang="en-US" sz="1400" dirty="0">
                          <a:effectLst/>
                          <a:latin typeface="Tenorite" panose="00000500000000000000" pitchFamily="2" charset="0"/>
                        </a:rPr>
                        <a:t>r-length tuples, in sorted order, no repeated elements</a:t>
                      </a:r>
                    </a:p>
                  </a:txBody>
                  <a:tcPr anchor="ctr"/>
                </a:tc>
                <a:extLst>
                  <a:ext uri="{0D108BD9-81ED-4DB2-BD59-A6C34878D82A}">
                    <a16:rowId xmlns:a16="http://schemas.microsoft.com/office/drawing/2014/main" val="1855199684"/>
                  </a:ext>
                </a:extLst>
              </a:tr>
              <a:tr h="491322">
                <a:tc>
                  <a:txBody>
                    <a:bodyPr/>
                    <a:lstStyle/>
                    <a:p>
                      <a:pPr algn="l"/>
                      <a:r>
                        <a:rPr lang="en-IN" sz="1400" dirty="0" err="1">
                          <a:solidFill>
                            <a:srgbClr val="0072AA"/>
                          </a:solidFill>
                          <a:effectLst/>
                          <a:latin typeface="Tenorite" panose="00000500000000000000" pitchFamily="2" charset="0"/>
                          <a:hlinkClick r:id="rId8" tooltip="itertools.combinations_with_replacement"/>
                        </a:rPr>
                        <a:t>combinations_with_replacement</a:t>
                      </a:r>
                      <a:r>
                        <a:rPr lang="en-IN" sz="1400" dirty="0">
                          <a:solidFill>
                            <a:srgbClr val="0072AA"/>
                          </a:solidFill>
                          <a:effectLst/>
                          <a:latin typeface="Tenorite" panose="00000500000000000000" pitchFamily="2" charset="0"/>
                          <a:hlinkClick r:id="rId8" tooltip="itertools.combinations_with_replacement"/>
                        </a:rPr>
                        <a:t>()</a:t>
                      </a:r>
                      <a:endParaRPr lang="en-IN" sz="1400" dirty="0">
                        <a:effectLst/>
                        <a:latin typeface="Tenorite" panose="00000500000000000000" pitchFamily="2" charset="0"/>
                      </a:endParaRPr>
                    </a:p>
                  </a:txBody>
                  <a:tcPr anchor="ctr"/>
                </a:tc>
                <a:tc>
                  <a:txBody>
                    <a:bodyPr/>
                    <a:lstStyle/>
                    <a:p>
                      <a:pPr algn="l"/>
                      <a:r>
                        <a:rPr lang="en-IN" sz="1400">
                          <a:effectLst/>
                          <a:latin typeface="Tenorite" panose="00000500000000000000" pitchFamily="2" charset="0"/>
                        </a:rPr>
                        <a:t>p, r</a:t>
                      </a:r>
                    </a:p>
                  </a:txBody>
                  <a:tcPr anchor="ctr"/>
                </a:tc>
                <a:tc>
                  <a:txBody>
                    <a:bodyPr/>
                    <a:lstStyle/>
                    <a:p>
                      <a:pPr algn="l"/>
                      <a:r>
                        <a:rPr lang="en-US" sz="1400" dirty="0">
                          <a:effectLst/>
                          <a:latin typeface="Tenorite" panose="00000500000000000000" pitchFamily="2" charset="0"/>
                        </a:rPr>
                        <a:t>r-length tuples, in sorted order, with repeated elements</a:t>
                      </a:r>
                    </a:p>
                  </a:txBody>
                  <a:tcPr anchor="ctr"/>
                </a:tc>
                <a:extLst>
                  <a:ext uri="{0D108BD9-81ED-4DB2-BD59-A6C34878D82A}">
                    <a16:rowId xmlns:a16="http://schemas.microsoft.com/office/drawing/2014/main" val="4197486091"/>
                  </a:ext>
                </a:extLst>
              </a:tr>
            </a:tbl>
          </a:graphicData>
        </a:graphic>
      </p:graphicFrame>
      <p:sp>
        <p:nvSpPr>
          <p:cNvPr id="11" name="TextBox 10">
            <a:extLst>
              <a:ext uri="{FF2B5EF4-FFF2-40B4-BE49-F238E27FC236}">
                <a16:creationId xmlns:a16="http://schemas.microsoft.com/office/drawing/2014/main" id="{8094E0DF-6CA8-E9B2-A106-2F89A58769F3}"/>
              </a:ext>
            </a:extLst>
          </p:cNvPr>
          <p:cNvSpPr txBox="1"/>
          <p:nvPr/>
        </p:nvSpPr>
        <p:spPr>
          <a:xfrm>
            <a:off x="346090" y="4049872"/>
            <a:ext cx="6094476" cy="307777"/>
          </a:xfrm>
          <a:prstGeom prst="rect">
            <a:avLst/>
          </a:prstGeom>
          <a:noFill/>
        </p:spPr>
        <p:txBody>
          <a:bodyPr wrap="square">
            <a:spAutoFit/>
          </a:bodyPr>
          <a:lstStyle/>
          <a:p>
            <a:r>
              <a:rPr lang="en-IN" sz="1400" b="1" i="0" dirty="0">
                <a:solidFill>
                  <a:srgbClr val="000000"/>
                </a:solidFill>
                <a:effectLst/>
                <a:highlight>
                  <a:srgbClr val="FFFFFF"/>
                </a:highlight>
                <a:latin typeface="Tenorite" panose="00000500000000000000" pitchFamily="2" charset="0"/>
              </a:rPr>
              <a:t>Combinatoric iterators:</a:t>
            </a:r>
            <a:endParaRPr lang="en-IN" sz="1400" dirty="0">
              <a:latin typeface="Tenorite" panose="00000500000000000000" pitchFamily="2" charset="0"/>
            </a:endParaRPr>
          </a:p>
        </p:txBody>
      </p:sp>
    </p:spTree>
    <p:extLst>
      <p:ext uri="{BB962C8B-B14F-4D97-AF65-F5344CB8AC3E}">
        <p14:creationId xmlns:p14="http://schemas.microsoft.com/office/powerpoint/2010/main" val="4991283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D0175-DC01-AB2B-D4BE-934216248A4D}"/>
              </a:ext>
            </a:extLst>
          </p:cNvPr>
          <p:cNvSpPr>
            <a:spLocks noGrp="1"/>
          </p:cNvSpPr>
          <p:nvPr>
            <p:ph type="title"/>
          </p:nvPr>
        </p:nvSpPr>
        <p:spPr>
          <a:xfrm>
            <a:off x="414488" y="98297"/>
            <a:ext cx="11104724" cy="605791"/>
          </a:xfrm>
        </p:spPr>
        <p:txBody>
          <a:bodyPr>
            <a:normAutofit fontScale="90000"/>
          </a:bodyPr>
          <a:lstStyle/>
          <a:p>
            <a:r>
              <a:rPr lang="en-IN" dirty="0" err="1"/>
              <a:t>Itertools</a:t>
            </a:r>
            <a:endParaRPr lang="en-IN" dirty="0"/>
          </a:p>
        </p:txBody>
      </p:sp>
      <p:graphicFrame>
        <p:nvGraphicFramePr>
          <p:cNvPr id="7" name="Content Placeholder 6">
            <a:extLst>
              <a:ext uri="{FF2B5EF4-FFF2-40B4-BE49-F238E27FC236}">
                <a16:creationId xmlns:a16="http://schemas.microsoft.com/office/drawing/2014/main" id="{D0D2A2DE-A8A1-CEB6-0AA0-5B558501CBEA}"/>
              </a:ext>
            </a:extLst>
          </p:cNvPr>
          <p:cNvGraphicFramePr>
            <a:graphicFrameLocks noGrp="1"/>
          </p:cNvGraphicFramePr>
          <p:nvPr>
            <p:ph sz="half" idx="13"/>
            <p:extLst>
              <p:ext uri="{D42A27DB-BD31-4B8C-83A1-F6EECF244321}">
                <p14:modId xmlns:p14="http://schemas.microsoft.com/office/powerpoint/2010/main" val="2116994297"/>
              </p:ext>
            </p:extLst>
          </p:nvPr>
        </p:nvGraphicFramePr>
        <p:xfrm>
          <a:off x="414488" y="1011865"/>
          <a:ext cx="11548872" cy="5368567"/>
        </p:xfrm>
        <a:graphic>
          <a:graphicData uri="http://schemas.openxmlformats.org/drawingml/2006/table">
            <a:tbl>
              <a:tblPr firstRow="1" bandRow="1">
                <a:tableStyleId>{0505E3EF-67EA-436B-97B2-0124C06EBD24}</a:tableStyleId>
              </a:tblPr>
              <a:tblGrid>
                <a:gridCol w="1572768">
                  <a:extLst>
                    <a:ext uri="{9D8B030D-6E8A-4147-A177-3AD203B41FA5}">
                      <a16:colId xmlns:a16="http://schemas.microsoft.com/office/drawing/2014/main" val="3714658912"/>
                    </a:ext>
                  </a:extLst>
                </a:gridCol>
                <a:gridCol w="1746504">
                  <a:extLst>
                    <a:ext uri="{9D8B030D-6E8A-4147-A177-3AD203B41FA5}">
                      <a16:colId xmlns:a16="http://schemas.microsoft.com/office/drawing/2014/main" val="1087539859"/>
                    </a:ext>
                  </a:extLst>
                </a:gridCol>
                <a:gridCol w="3648456">
                  <a:extLst>
                    <a:ext uri="{9D8B030D-6E8A-4147-A177-3AD203B41FA5}">
                      <a16:colId xmlns:a16="http://schemas.microsoft.com/office/drawing/2014/main" val="2560269867"/>
                    </a:ext>
                  </a:extLst>
                </a:gridCol>
                <a:gridCol w="4581144">
                  <a:extLst>
                    <a:ext uri="{9D8B030D-6E8A-4147-A177-3AD203B41FA5}">
                      <a16:colId xmlns:a16="http://schemas.microsoft.com/office/drawing/2014/main" val="4011701341"/>
                    </a:ext>
                  </a:extLst>
                </a:gridCol>
              </a:tblGrid>
              <a:tr h="301752">
                <a:tc>
                  <a:txBody>
                    <a:bodyPr/>
                    <a:lstStyle/>
                    <a:p>
                      <a:r>
                        <a:rPr lang="en-IN" sz="1200" dirty="0">
                          <a:latin typeface="Tenorite" panose="00000500000000000000" pitchFamily="2" charset="0"/>
                        </a:rPr>
                        <a:t>Iterator</a:t>
                      </a:r>
                    </a:p>
                  </a:txBody>
                  <a:tcPr/>
                </a:tc>
                <a:tc>
                  <a:txBody>
                    <a:bodyPr/>
                    <a:lstStyle/>
                    <a:p>
                      <a:r>
                        <a:rPr lang="en-IN" sz="1200" dirty="0">
                          <a:latin typeface="Tenorite" panose="00000500000000000000" pitchFamily="2" charset="0"/>
                        </a:rPr>
                        <a:t>Arguments</a:t>
                      </a:r>
                    </a:p>
                  </a:txBody>
                  <a:tcPr/>
                </a:tc>
                <a:tc>
                  <a:txBody>
                    <a:bodyPr/>
                    <a:lstStyle/>
                    <a:p>
                      <a:r>
                        <a:rPr lang="en-IN" sz="1200" dirty="0">
                          <a:latin typeface="Tenorite" panose="00000500000000000000" pitchFamily="2" charset="0"/>
                        </a:rPr>
                        <a:t>Results</a:t>
                      </a:r>
                    </a:p>
                  </a:txBody>
                  <a:tcPr/>
                </a:tc>
                <a:tc>
                  <a:txBody>
                    <a:bodyPr/>
                    <a:lstStyle/>
                    <a:p>
                      <a:r>
                        <a:rPr lang="en-IN" sz="1200" dirty="0">
                          <a:latin typeface="Tenorite" panose="00000500000000000000" pitchFamily="2" charset="0"/>
                        </a:rPr>
                        <a:t>Example</a:t>
                      </a:r>
                    </a:p>
                  </a:txBody>
                  <a:tcPr/>
                </a:tc>
                <a:extLst>
                  <a:ext uri="{0D108BD9-81ED-4DB2-BD59-A6C34878D82A}">
                    <a16:rowId xmlns:a16="http://schemas.microsoft.com/office/drawing/2014/main" val="1454037745"/>
                  </a:ext>
                </a:extLst>
              </a:tr>
              <a:tr h="310896">
                <a:tc>
                  <a:txBody>
                    <a:bodyPr/>
                    <a:lstStyle/>
                    <a:p>
                      <a:pPr algn="l"/>
                      <a:r>
                        <a:rPr lang="en-IN" sz="1200" dirty="0">
                          <a:solidFill>
                            <a:srgbClr val="00B0E4"/>
                          </a:solidFill>
                          <a:effectLst/>
                          <a:latin typeface="Tenorite" panose="00000500000000000000" pitchFamily="2" charset="0"/>
                          <a:hlinkClick r:id="rId2" tooltip="itertools.accumulate"/>
                        </a:rPr>
                        <a:t>accumulate()</a:t>
                      </a:r>
                      <a:endParaRPr lang="en-IN" sz="1200" dirty="0">
                        <a:effectLst/>
                        <a:latin typeface="Tenorite" panose="00000500000000000000" pitchFamily="2" charset="0"/>
                      </a:endParaRPr>
                    </a:p>
                  </a:txBody>
                  <a:tcPr anchor="ctr"/>
                </a:tc>
                <a:tc>
                  <a:txBody>
                    <a:bodyPr/>
                    <a:lstStyle/>
                    <a:p>
                      <a:pPr algn="l"/>
                      <a:r>
                        <a:rPr lang="en-IN" sz="1200" dirty="0">
                          <a:effectLst/>
                          <a:latin typeface="Tenorite" panose="00000500000000000000" pitchFamily="2" charset="0"/>
                        </a:rPr>
                        <a:t>p [,</a:t>
                      </a:r>
                      <a:r>
                        <a:rPr lang="en-IN" sz="1200" dirty="0" err="1">
                          <a:effectLst/>
                          <a:latin typeface="Tenorite" panose="00000500000000000000" pitchFamily="2" charset="0"/>
                        </a:rPr>
                        <a:t>func</a:t>
                      </a:r>
                      <a:r>
                        <a:rPr lang="en-IN" sz="1200" dirty="0">
                          <a:effectLst/>
                          <a:latin typeface="Tenorite" panose="00000500000000000000" pitchFamily="2" charset="0"/>
                        </a:rPr>
                        <a:t>]</a:t>
                      </a:r>
                    </a:p>
                  </a:txBody>
                  <a:tcPr anchor="ctr"/>
                </a:tc>
                <a:tc>
                  <a:txBody>
                    <a:bodyPr/>
                    <a:lstStyle/>
                    <a:p>
                      <a:pPr algn="l"/>
                      <a:r>
                        <a:rPr lang="nn-NO" sz="1200">
                          <a:effectLst/>
                          <a:latin typeface="Tenorite" panose="00000500000000000000" pitchFamily="2" charset="0"/>
                        </a:rPr>
                        <a:t>p0, p0+p1, p0+p1+p2, …</a:t>
                      </a:r>
                    </a:p>
                  </a:txBody>
                  <a:tcPr anchor="ctr"/>
                </a:tc>
                <a:tc>
                  <a:txBody>
                    <a:bodyPr/>
                    <a:lstStyle/>
                    <a:p>
                      <a:pPr algn="l"/>
                      <a:r>
                        <a:rPr lang="en-IN" sz="1200">
                          <a:effectLst/>
                          <a:latin typeface="Tenorite" panose="00000500000000000000" pitchFamily="2" charset="0"/>
                        </a:rPr>
                        <a:t>accumulate([1,2,3,4,5]) → 1 3 6 10 15</a:t>
                      </a:r>
                    </a:p>
                  </a:txBody>
                  <a:tcPr anchor="ctr"/>
                </a:tc>
                <a:extLst>
                  <a:ext uri="{0D108BD9-81ED-4DB2-BD59-A6C34878D82A}">
                    <a16:rowId xmlns:a16="http://schemas.microsoft.com/office/drawing/2014/main" val="3838451945"/>
                  </a:ext>
                </a:extLst>
              </a:tr>
              <a:tr h="329184">
                <a:tc>
                  <a:txBody>
                    <a:bodyPr/>
                    <a:lstStyle/>
                    <a:p>
                      <a:pPr algn="l"/>
                      <a:r>
                        <a:rPr lang="en-IN" sz="1200">
                          <a:solidFill>
                            <a:srgbClr val="0072AA"/>
                          </a:solidFill>
                          <a:effectLst/>
                          <a:latin typeface="Tenorite" panose="00000500000000000000" pitchFamily="2" charset="0"/>
                          <a:hlinkClick r:id="rId3" tooltip="itertools.batched"/>
                        </a:rPr>
                        <a:t>batched()</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 n</a:t>
                      </a:r>
                    </a:p>
                  </a:txBody>
                  <a:tcPr anchor="ctr"/>
                </a:tc>
                <a:tc>
                  <a:txBody>
                    <a:bodyPr/>
                    <a:lstStyle/>
                    <a:p>
                      <a:pPr algn="l"/>
                      <a:r>
                        <a:rPr lang="en-IN" sz="1200" dirty="0">
                          <a:effectLst/>
                          <a:latin typeface="Tenorite" panose="00000500000000000000" pitchFamily="2" charset="0"/>
                        </a:rPr>
                        <a:t>(p0, p1, …, p_n-1), …</a:t>
                      </a:r>
                    </a:p>
                  </a:txBody>
                  <a:tcPr anchor="ctr"/>
                </a:tc>
                <a:tc>
                  <a:txBody>
                    <a:bodyPr/>
                    <a:lstStyle/>
                    <a:p>
                      <a:pPr algn="l"/>
                      <a:r>
                        <a:rPr lang="en-IN" sz="1200">
                          <a:effectLst/>
                          <a:latin typeface="Tenorite" panose="00000500000000000000" pitchFamily="2" charset="0"/>
                        </a:rPr>
                        <a:t>batched('ABCDEFG', n=3) → ABC DEF G</a:t>
                      </a:r>
                    </a:p>
                  </a:txBody>
                  <a:tcPr anchor="ctr"/>
                </a:tc>
                <a:extLst>
                  <a:ext uri="{0D108BD9-81ED-4DB2-BD59-A6C34878D82A}">
                    <a16:rowId xmlns:a16="http://schemas.microsoft.com/office/drawing/2014/main" val="2006627783"/>
                  </a:ext>
                </a:extLst>
              </a:tr>
              <a:tr h="256032">
                <a:tc>
                  <a:txBody>
                    <a:bodyPr/>
                    <a:lstStyle/>
                    <a:p>
                      <a:pPr algn="l"/>
                      <a:r>
                        <a:rPr lang="en-IN" sz="1200">
                          <a:solidFill>
                            <a:srgbClr val="0072AA"/>
                          </a:solidFill>
                          <a:effectLst/>
                          <a:latin typeface="Tenorite" panose="00000500000000000000" pitchFamily="2" charset="0"/>
                          <a:hlinkClick r:id="rId4" tooltip="itertools.chain"/>
                        </a:rPr>
                        <a:t>chain()</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 q, …</a:t>
                      </a:r>
                    </a:p>
                  </a:txBody>
                  <a:tcPr anchor="ctr"/>
                </a:tc>
                <a:tc>
                  <a:txBody>
                    <a:bodyPr/>
                    <a:lstStyle/>
                    <a:p>
                      <a:pPr algn="l"/>
                      <a:r>
                        <a:rPr lang="fr-FR" sz="1200">
                          <a:effectLst/>
                          <a:latin typeface="Tenorite" panose="00000500000000000000" pitchFamily="2" charset="0"/>
                        </a:rPr>
                        <a:t>p0, p1, … plast, q0, q1, …</a:t>
                      </a:r>
                    </a:p>
                  </a:txBody>
                  <a:tcPr anchor="ctr"/>
                </a:tc>
                <a:tc>
                  <a:txBody>
                    <a:bodyPr/>
                    <a:lstStyle/>
                    <a:p>
                      <a:pPr algn="l"/>
                      <a:r>
                        <a:rPr lang="it-IT" sz="1200">
                          <a:effectLst/>
                          <a:latin typeface="Tenorite" panose="00000500000000000000" pitchFamily="2" charset="0"/>
                        </a:rPr>
                        <a:t>chain('ABC', 'DEF') → A B C D E F</a:t>
                      </a:r>
                    </a:p>
                  </a:txBody>
                  <a:tcPr anchor="ctr"/>
                </a:tc>
                <a:extLst>
                  <a:ext uri="{0D108BD9-81ED-4DB2-BD59-A6C34878D82A}">
                    <a16:rowId xmlns:a16="http://schemas.microsoft.com/office/drawing/2014/main" val="1070717888"/>
                  </a:ext>
                </a:extLst>
              </a:tr>
              <a:tr h="320040">
                <a:tc>
                  <a:txBody>
                    <a:bodyPr/>
                    <a:lstStyle/>
                    <a:p>
                      <a:pPr algn="l"/>
                      <a:r>
                        <a:rPr lang="en-IN" sz="1200">
                          <a:solidFill>
                            <a:srgbClr val="0072AA"/>
                          </a:solidFill>
                          <a:effectLst/>
                          <a:latin typeface="Tenorite" panose="00000500000000000000" pitchFamily="2" charset="0"/>
                          <a:hlinkClick r:id="rId5" tooltip="itertools.chain.from_iterable"/>
                        </a:rPr>
                        <a:t>chain.from_iterable()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iterable</a:t>
                      </a:r>
                    </a:p>
                  </a:txBody>
                  <a:tcPr anchor="ctr"/>
                </a:tc>
                <a:tc>
                  <a:txBody>
                    <a:bodyPr/>
                    <a:lstStyle/>
                    <a:p>
                      <a:pPr algn="l"/>
                      <a:r>
                        <a:rPr lang="fr-FR" sz="1200">
                          <a:effectLst/>
                          <a:latin typeface="Tenorite" panose="00000500000000000000" pitchFamily="2" charset="0"/>
                        </a:rPr>
                        <a:t>p0, p1, … plast, q0, q1, …</a:t>
                      </a:r>
                    </a:p>
                  </a:txBody>
                  <a:tcPr anchor="ctr"/>
                </a:tc>
                <a:tc>
                  <a:txBody>
                    <a:bodyPr/>
                    <a:lstStyle/>
                    <a:p>
                      <a:pPr algn="l"/>
                      <a:r>
                        <a:rPr lang="en-US" sz="1200">
                          <a:effectLst/>
                          <a:latin typeface="Tenorite" panose="00000500000000000000" pitchFamily="2" charset="0"/>
                        </a:rPr>
                        <a:t>chain.from_iterable(['ABC', 'DEF']) → A B C D E F</a:t>
                      </a:r>
                    </a:p>
                  </a:txBody>
                  <a:tcPr anchor="ctr"/>
                </a:tc>
                <a:extLst>
                  <a:ext uri="{0D108BD9-81ED-4DB2-BD59-A6C34878D82A}">
                    <a16:rowId xmlns:a16="http://schemas.microsoft.com/office/drawing/2014/main" val="2612144166"/>
                  </a:ext>
                </a:extLst>
              </a:tr>
              <a:tr h="347472">
                <a:tc>
                  <a:txBody>
                    <a:bodyPr/>
                    <a:lstStyle/>
                    <a:p>
                      <a:pPr algn="l"/>
                      <a:r>
                        <a:rPr lang="en-IN" sz="1200">
                          <a:solidFill>
                            <a:srgbClr val="0072AA"/>
                          </a:solidFill>
                          <a:effectLst/>
                          <a:latin typeface="Tenorite" panose="00000500000000000000" pitchFamily="2" charset="0"/>
                          <a:hlinkClick r:id="rId6" tooltip="itertools.compress"/>
                        </a:rPr>
                        <a:t>compress()</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data, selectors</a:t>
                      </a:r>
                    </a:p>
                  </a:txBody>
                  <a:tcPr anchor="ctr"/>
                </a:tc>
                <a:tc>
                  <a:txBody>
                    <a:bodyPr/>
                    <a:lstStyle/>
                    <a:p>
                      <a:pPr algn="l"/>
                      <a:r>
                        <a:rPr lang="en-US" sz="1200">
                          <a:effectLst/>
                          <a:latin typeface="Tenorite" panose="00000500000000000000" pitchFamily="2" charset="0"/>
                        </a:rPr>
                        <a:t>(d[0] if s[0]), (d[1] if s[1]), …</a:t>
                      </a:r>
                    </a:p>
                  </a:txBody>
                  <a:tcPr anchor="ctr"/>
                </a:tc>
                <a:tc>
                  <a:txBody>
                    <a:bodyPr/>
                    <a:lstStyle/>
                    <a:p>
                      <a:pPr algn="l"/>
                      <a:r>
                        <a:rPr lang="en-IN" sz="1200">
                          <a:effectLst/>
                          <a:latin typeface="Tenorite" panose="00000500000000000000" pitchFamily="2" charset="0"/>
                        </a:rPr>
                        <a:t>compress('ABCDEF', [1,0,1,0,1,1]) → A C E F</a:t>
                      </a:r>
                    </a:p>
                  </a:txBody>
                  <a:tcPr anchor="ctr"/>
                </a:tc>
                <a:extLst>
                  <a:ext uri="{0D108BD9-81ED-4DB2-BD59-A6C34878D82A}">
                    <a16:rowId xmlns:a16="http://schemas.microsoft.com/office/drawing/2014/main" val="1855199684"/>
                  </a:ext>
                </a:extLst>
              </a:tr>
              <a:tr h="338328">
                <a:tc>
                  <a:txBody>
                    <a:bodyPr/>
                    <a:lstStyle/>
                    <a:p>
                      <a:pPr algn="l"/>
                      <a:r>
                        <a:rPr lang="en-IN" sz="1200">
                          <a:solidFill>
                            <a:srgbClr val="0072AA"/>
                          </a:solidFill>
                          <a:effectLst/>
                          <a:latin typeface="Tenorite" panose="00000500000000000000" pitchFamily="2" charset="0"/>
                          <a:hlinkClick r:id="rId7" tooltip="itertools.dropwhile"/>
                        </a:rPr>
                        <a:t>dropwhile()</a:t>
                      </a:r>
                      <a:endParaRPr lang="en-IN" sz="1200">
                        <a:effectLst/>
                        <a:latin typeface="Tenorite" panose="00000500000000000000" pitchFamily="2" charset="0"/>
                      </a:endParaRPr>
                    </a:p>
                  </a:txBody>
                  <a:tcPr anchor="ctr"/>
                </a:tc>
                <a:tc>
                  <a:txBody>
                    <a:bodyPr/>
                    <a:lstStyle/>
                    <a:p>
                      <a:pPr algn="l"/>
                      <a:r>
                        <a:rPr lang="en-IN" sz="1200" dirty="0">
                          <a:effectLst/>
                          <a:latin typeface="Tenorite" panose="00000500000000000000" pitchFamily="2" charset="0"/>
                        </a:rPr>
                        <a:t>predicate, </a:t>
                      </a:r>
                      <a:r>
                        <a:rPr lang="en-IN" sz="1200" dirty="0" err="1">
                          <a:effectLst/>
                          <a:latin typeface="Tenorite" panose="00000500000000000000" pitchFamily="2" charset="0"/>
                        </a:rPr>
                        <a:t>seq</a:t>
                      </a:r>
                      <a:endParaRPr lang="en-IN" sz="1200" dirty="0">
                        <a:effectLst/>
                        <a:latin typeface="Tenorite" panose="00000500000000000000" pitchFamily="2" charset="0"/>
                      </a:endParaRPr>
                    </a:p>
                  </a:txBody>
                  <a:tcPr anchor="ctr"/>
                </a:tc>
                <a:tc>
                  <a:txBody>
                    <a:bodyPr/>
                    <a:lstStyle/>
                    <a:p>
                      <a:pPr algn="l"/>
                      <a:r>
                        <a:rPr lang="en-US" sz="1200">
                          <a:effectLst/>
                          <a:latin typeface="Tenorite" panose="00000500000000000000" pitchFamily="2" charset="0"/>
                        </a:rPr>
                        <a:t>seq[n], seq[n+1], starting when predicate fails</a:t>
                      </a:r>
                    </a:p>
                  </a:txBody>
                  <a:tcPr anchor="ctr"/>
                </a:tc>
                <a:tc>
                  <a:txBody>
                    <a:bodyPr/>
                    <a:lstStyle/>
                    <a:p>
                      <a:pPr algn="l"/>
                      <a:r>
                        <a:rPr lang="en-IN" sz="1200">
                          <a:effectLst/>
                          <a:latin typeface="Tenorite" panose="00000500000000000000" pitchFamily="2" charset="0"/>
                        </a:rPr>
                        <a:t>dropwhile(lambda x: x&lt;5, [1,4,6,3,8]) → 6 3 8</a:t>
                      </a:r>
                    </a:p>
                  </a:txBody>
                  <a:tcPr anchor="ctr"/>
                </a:tc>
                <a:extLst>
                  <a:ext uri="{0D108BD9-81ED-4DB2-BD59-A6C34878D82A}">
                    <a16:rowId xmlns:a16="http://schemas.microsoft.com/office/drawing/2014/main" val="3698370916"/>
                  </a:ext>
                </a:extLst>
              </a:tr>
              <a:tr h="320040">
                <a:tc>
                  <a:txBody>
                    <a:bodyPr/>
                    <a:lstStyle/>
                    <a:p>
                      <a:pPr algn="l"/>
                      <a:r>
                        <a:rPr lang="en-IN" sz="1200">
                          <a:solidFill>
                            <a:srgbClr val="0072AA"/>
                          </a:solidFill>
                          <a:effectLst/>
                          <a:latin typeface="Tenorite" panose="00000500000000000000" pitchFamily="2" charset="0"/>
                          <a:hlinkClick r:id="rId8" tooltip="itertools.filterfalse"/>
                        </a:rPr>
                        <a:t>filterfalse()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predicate, seq</a:t>
                      </a:r>
                    </a:p>
                  </a:txBody>
                  <a:tcPr anchor="ctr"/>
                </a:tc>
                <a:tc>
                  <a:txBody>
                    <a:bodyPr/>
                    <a:lstStyle/>
                    <a:p>
                      <a:pPr algn="l"/>
                      <a:r>
                        <a:rPr lang="en-US" sz="1200">
                          <a:effectLst/>
                          <a:latin typeface="Tenorite" panose="00000500000000000000" pitchFamily="2" charset="0"/>
                        </a:rPr>
                        <a:t>elements of seq where predicate(elem) fails</a:t>
                      </a:r>
                    </a:p>
                  </a:txBody>
                  <a:tcPr anchor="ctr"/>
                </a:tc>
                <a:tc>
                  <a:txBody>
                    <a:bodyPr/>
                    <a:lstStyle/>
                    <a:p>
                      <a:pPr algn="l"/>
                      <a:r>
                        <a:rPr lang="da-DK" sz="1200">
                          <a:effectLst/>
                          <a:latin typeface="Tenorite" panose="00000500000000000000" pitchFamily="2" charset="0"/>
                        </a:rPr>
                        <a:t>filterfalse(lambda x: x&lt;5, [1,4,6,3,8]) → 6 8</a:t>
                      </a:r>
                    </a:p>
                  </a:txBody>
                  <a:tcPr anchor="ctr"/>
                </a:tc>
                <a:extLst>
                  <a:ext uri="{0D108BD9-81ED-4DB2-BD59-A6C34878D82A}">
                    <a16:rowId xmlns:a16="http://schemas.microsoft.com/office/drawing/2014/main" val="1880290461"/>
                  </a:ext>
                </a:extLst>
              </a:tr>
              <a:tr h="347472">
                <a:tc>
                  <a:txBody>
                    <a:bodyPr/>
                    <a:lstStyle/>
                    <a:p>
                      <a:pPr algn="l"/>
                      <a:r>
                        <a:rPr lang="en-IN" sz="1200">
                          <a:solidFill>
                            <a:srgbClr val="0072AA"/>
                          </a:solidFill>
                          <a:effectLst/>
                          <a:latin typeface="Tenorite" panose="00000500000000000000" pitchFamily="2" charset="0"/>
                          <a:hlinkClick r:id="rId9" tooltip="itertools.groupby"/>
                        </a:rPr>
                        <a:t>groupby()</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iterable[, key]</a:t>
                      </a:r>
                    </a:p>
                  </a:txBody>
                  <a:tcPr anchor="ctr"/>
                </a:tc>
                <a:tc>
                  <a:txBody>
                    <a:bodyPr/>
                    <a:lstStyle/>
                    <a:p>
                      <a:pPr algn="l"/>
                      <a:r>
                        <a:rPr lang="en-US" sz="1200">
                          <a:effectLst/>
                          <a:latin typeface="Tenorite" panose="00000500000000000000" pitchFamily="2" charset="0"/>
                        </a:rPr>
                        <a:t>sub-iterators grouped by value of key(v)</a:t>
                      </a:r>
                    </a:p>
                  </a:txBody>
                  <a:tcPr anchor="ctr"/>
                </a:tc>
                <a:tc>
                  <a:txBody>
                    <a:bodyPr/>
                    <a:lstStyle/>
                    <a:p>
                      <a:pPr algn="l"/>
                      <a:endParaRPr lang="en-IN" sz="1200">
                        <a:effectLst/>
                        <a:latin typeface="Tenorite" panose="00000500000000000000" pitchFamily="2" charset="0"/>
                      </a:endParaRPr>
                    </a:p>
                  </a:txBody>
                  <a:tcPr anchor="ctr"/>
                </a:tc>
                <a:extLst>
                  <a:ext uri="{0D108BD9-81ED-4DB2-BD59-A6C34878D82A}">
                    <a16:rowId xmlns:a16="http://schemas.microsoft.com/office/drawing/2014/main" val="1649571218"/>
                  </a:ext>
                </a:extLst>
              </a:tr>
              <a:tr h="466344">
                <a:tc>
                  <a:txBody>
                    <a:bodyPr/>
                    <a:lstStyle/>
                    <a:p>
                      <a:pPr algn="l"/>
                      <a:r>
                        <a:rPr lang="en-IN" sz="1200">
                          <a:solidFill>
                            <a:srgbClr val="0072AA"/>
                          </a:solidFill>
                          <a:effectLst/>
                          <a:latin typeface="Tenorite" panose="00000500000000000000" pitchFamily="2" charset="0"/>
                          <a:hlinkClick r:id="rId10" tooltip="itertools.islice"/>
                        </a:rPr>
                        <a:t>islice()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seq, [start,] stop [, step]</a:t>
                      </a:r>
                    </a:p>
                  </a:txBody>
                  <a:tcPr anchor="ctr"/>
                </a:tc>
                <a:tc>
                  <a:txBody>
                    <a:bodyPr/>
                    <a:lstStyle/>
                    <a:p>
                      <a:pPr algn="l"/>
                      <a:r>
                        <a:rPr lang="en-US" sz="1200">
                          <a:effectLst/>
                          <a:latin typeface="Tenorite" panose="00000500000000000000" pitchFamily="2" charset="0"/>
                        </a:rPr>
                        <a:t>elements from seq[start:stop:step]</a:t>
                      </a:r>
                    </a:p>
                  </a:txBody>
                  <a:tcPr anchor="ctr"/>
                </a:tc>
                <a:tc>
                  <a:txBody>
                    <a:bodyPr/>
                    <a:lstStyle/>
                    <a:p>
                      <a:pPr algn="l"/>
                      <a:r>
                        <a:rPr lang="it-IT" sz="1200">
                          <a:effectLst/>
                          <a:latin typeface="Tenorite" panose="00000500000000000000" pitchFamily="2" charset="0"/>
                        </a:rPr>
                        <a:t>islice('ABCDEFG', 2, None) → C D E F G</a:t>
                      </a:r>
                    </a:p>
                  </a:txBody>
                  <a:tcPr anchor="ctr"/>
                </a:tc>
                <a:extLst>
                  <a:ext uri="{0D108BD9-81ED-4DB2-BD59-A6C34878D82A}">
                    <a16:rowId xmlns:a16="http://schemas.microsoft.com/office/drawing/2014/main" val="578941891"/>
                  </a:ext>
                </a:extLst>
              </a:tr>
              <a:tr h="420624">
                <a:tc>
                  <a:txBody>
                    <a:bodyPr/>
                    <a:lstStyle/>
                    <a:p>
                      <a:pPr algn="l"/>
                      <a:r>
                        <a:rPr lang="en-IN" sz="1200">
                          <a:solidFill>
                            <a:srgbClr val="0072AA"/>
                          </a:solidFill>
                          <a:effectLst/>
                          <a:latin typeface="Tenorite" panose="00000500000000000000" pitchFamily="2" charset="0"/>
                          <a:hlinkClick r:id="rId11" tooltip="itertools.pairwise"/>
                        </a:rPr>
                        <a:t>pairwise()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iterable</a:t>
                      </a:r>
                    </a:p>
                  </a:txBody>
                  <a:tcPr anchor="ctr"/>
                </a:tc>
                <a:tc>
                  <a:txBody>
                    <a:bodyPr/>
                    <a:lstStyle/>
                    <a:p>
                      <a:pPr algn="l"/>
                      <a:r>
                        <a:rPr lang="nn-NO" sz="1200">
                          <a:effectLst/>
                          <a:latin typeface="Tenorite" panose="00000500000000000000" pitchFamily="2" charset="0"/>
                        </a:rPr>
                        <a:t>(p[0], p[1]), (p[1], p[2])</a:t>
                      </a:r>
                    </a:p>
                  </a:txBody>
                  <a:tcPr anchor="ctr"/>
                </a:tc>
                <a:tc>
                  <a:txBody>
                    <a:bodyPr/>
                    <a:lstStyle/>
                    <a:p>
                      <a:pPr algn="l"/>
                      <a:r>
                        <a:rPr lang="en-IN" sz="1200">
                          <a:effectLst/>
                          <a:latin typeface="Tenorite" panose="00000500000000000000" pitchFamily="2" charset="0"/>
                        </a:rPr>
                        <a:t>pairwise('ABCDEFG') → AB BC CD DE EF FG</a:t>
                      </a:r>
                    </a:p>
                  </a:txBody>
                  <a:tcPr anchor="ctr"/>
                </a:tc>
                <a:extLst>
                  <a:ext uri="{0D108BD9-81ED-4DB2-BD59-A6C34878D82A}">
                    <a16:rowId xmlns:a16="http://schemas.microsoft.com/office/drawing/2014/main" val="1284436491"/>
                  </a:ext>
                </a:extLst>
              </a:tr>
              <a:tr h="429768">
                <a:tc>
                  <a:txBody>
                    <a:bodyPr/>
                    <a:lstStyle/>
                    <a:p>
                      <a:pPr algn="l"/>
                      <a:r>
                        <a:rPr lang="en-IN" sz="1200">
                          <a:solidFill>
                            <a:srgbClr val="0072AA"/>
                          </a:solidFill>
                          <a:effectLst/>
                          <a:latin typeface="Tenorite" panose="00000500000000000000" pitchFamily="2" charset="0"/>
                          <a:hlinkClick r:id="rId12" tooltip="itertools.starmap"/>
                        </a:rPr>
                        <a:t>starmap()</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func, seq</a:t>
                      </a:r>
                    </a:p>
                  </a:txBody>
                  <a:tcPr anchor="ctr"/>
                </a:tc>
                <a:tc>
                  <a:txBody>
                    <a:bodyPr/>
                    <a:lstStyle/>
                    <a:p>
                      <a:pPr algn="l"/>
                      <a:r>
                        <a:rPr lang="pt-BR" sz="1200">
                          <a:effectLst/>
                          <a:latin typeface="Tenorite" panose="00000500000000000000" pitchFamily="2" charset="0"/>
                        </a:rPr>
                        <a:t>func(*seq[0]), func(*seq[1]), …</a:t>
                      </a:r>
                    </a:p>
                  </a:txBody>
                  <a:tcPr anchor="ctr"/>
                </a:tc>
                <a:tc>
                  <a:txBody>
                    <a:bodyPr/>
                    <a:lstStyle/>
                    <a:p>
                      <a:pPr algn="l"/>
                      <a:r>
                        <a:rPr lang="pl-PL" sz="1200">
                          <a:effectLst/>
                          <a:latin typeface="Tenorite" panose="00000500000000000000" pitchFamily="2" charset="0"/>
                        </a:rPr>
                        <a:t>starmap(pow, [(2,5), (3,2), (10,3)]) → 32 9 1000</a:t>
                      </a:r>
                    </a:p>
                  </a:txBody>
                  <a:tcPr anchor="ctr"/>
                </a:tc>
                <a:extLst>
                  <a:ext uri="{0D108BD9-81ED-4DB2-BD59-A6C34878D82A}">
                    <a16:rowId xmlns:a16="http://schemas.microsoft.com/office/drawing/2014/main" val="2196540524"/>
                  </a:ext>
                </a:extLst>
              </a:tr>
              <a:tr h="338328">
                <a:tc>
                  <a:txBody>
                    <a:bodyPr/>
                    <a:lstStyle/>
                    <a:p>
                      <a:pPr algn="l"/>
                      <a:r>
                        <a:rPr lang="en-IN" sz="1200">
                          <a:solidFill>
                            <a:srgbClr val="0072AA"/>
                          </a:solidFill>
                          <a:effectLst/>
                          <a:latin typeface="Tenorite" panose="00000500000000000000" pitchFamily="2" charset="0"/>
                          <a:hlinkClick r:id="rId13" tooltip="itertools.takewhile"/>
                        </a:rPr>
                        <a:t>takewhile()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predicate, seq</a:t>
                      </a:r>
                    </a:p>
                  </a:txBody>
                  <a:tcPr anchor="ctr"/>
                </a:tc>
                <a:tc>
                  <a:txBody>
                    <a:bodyPr/>
                    <a:lstStyle/>
                    <a:p>
                      <a:pPr algn="l"/>
                      <a:r>
                        <a:rPr lang="en-US" sz="1200" dirty="0">
                          <a:effectLst/>
                          <a:latin typeface="Tenorite" panose="00000500000000000000" pitchFamily="2" charset="0"/>
                        </a:rPr>
                        <a:t>seq[0], seq[1], until predicate fails</a:t>
                      </a:r>
                    </a:p>
                  </a:txBody>
                  <a:tcPr anchor="ctr"/>
                </a:tc>
                <a:tc>
                  <a:txBody>
                    <a:bodyPr/>
                    <a:lstStyle/>
                    <a:p>
                      <a:pPr algn="l"/>
                      <a:r>
                        <a:rPr lang="en-US" sz="1200">
                          <a:effectLst/>
                          <a:latin typeface="Tenorite" panose="00000500000000000000" pitchFamily="2" charset="0"/>
                        </a:rPr>
                        <a:t>takewhile(lambda x: x&lt;5, [1,4,6,3,8]) → 1 4</a:t>
                      </a:r>
                    </a:p>
                  </a:txBody>
                  <a:tcPr anchor="ctr"/>
                </a:tc>
                <a:extLst>
                  <a:ext uri="{0D108BD9-81ED-4DB2-BD59-A6C34878D82A}">
                    <a16:rowId xmlns:a16="http://schemas.microsoft.com/office/drawing/2014/main" val="2382369322"/>
                  </a:ext>
                </a:extLst>
              </a:tr>
              <a:tr h="394231">
                <a:tc>
                  <a:txBody>
                    <a:bodyPr/>
                    <a:lstStyle/>
                    <a:p>
                      <a:pPr algn="l"/>
                      <a:r>
                        <a:rPr lang="en-IN" sz="1200">
                          <a:solidFill>
                            <a:srgbClr val="0072AA"/>
                          </a:solidFill>
                          <a:effectLst/>
                          <a:latin typeface="Tenorite" panose="00000500000000000000" pitchFamily="2" charset="0"/>
                          <a:hlinkClick r:id="rId14" tooltip="itertools.tee"/>
                        </a:rPr>
                        <a:t>tee()</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it, n</a:t>
                      </a:r>
                    </a:p>
                  </a:txBody>
                  <a:tcPr anchor="ctr"/>
                </a:tc>
                <a:tc>
                  <a:txBody>
                    <a:bodyPr/>
                    <a:lstStyle/>
                    <a:p>
                      <a:pPr algn="l"/>
                      <a:r>
                        <a:rPr lang="en-US" sz="1200" dirty="0">
                          <a:effectLst/>
                          <a:latin typeface="Tenorite" panose="00000500000000000000" pitchFamily="2" charset="0"/>
                        </a:rPr>
                        <a:t>it1, it2, … </a:t>
                      </a:r>
                      <a:r>
                        <a:rPr lang="en-US" sz="1200" dirty="0" err="1">
                          <a:effectLst/>
                          <a:latin typeface="Tenorite" panose="00000500000000000000" pitchFamily="2" charset="0"/>
                        </a:rPr>
                        <a:t>itn</a:t>
                      </a:r>
                      <a:r>
                        <a:rPr lang="en-US" sz="1200" dirty="0">
                          <a:effectLst/>
                          <a:latin typeface="Tenorite" panose="00000500000000000000" pitchFamily="2" charset="0"/>
                        </a:rPr>
                        <a:t> splits one iterator into n</a:t>
                      </a:r>
                    </a:p>
                  </a:txBody>
                  <a:tcPr anchor="ctr"/>
                </a:tc>
                <a:tc>
                  <a:txBody>
                    <a:bodyPr/>
                    <a:lstStyle/>
                    <a:p>
                      <a:pPr algn="l"/>
                      <a:endParaRPr lang="en-IN" sz="1200">
                        <a:effectLst/>
                        <a:latin typeface="Tenorite" panose="00000500000000000000" pitchFamily="2" charset="0"/>
                      </a:endParaRPr>
                    </a:p>
                  </a:txBody>
                  <a:tcPr anchor="ctr"/>
                </a:tc>
                <a:extLst>
                  <a:ext uri="{0D108BD9-81ED-4DB2-BD59-A6C34878D82A}">
                    <a16:rowId xmlns:a16="http://schemas.microsoft.com/office/drawing/2014/main" val="930944531"/>
                  </a:ext>
                </a:extLst>
              </a:tr>
              <a:tr h="429768">
                <a:tc>
                  <a:txBody>
                    <a:bodyPr/>
                    <a:lstStyle/>
                    <a:p>
                      <a:pPr algn="l"/>
                      <a:r>
                        <a:rPr lang="en-IN" sz="1200">
                          <a:solidFill>
                            <a:srgbClr val="0072AA"/>
                          </a:solidFill>
                          <a:effectLst/>
                          <a:latin typeface="Tenorite" panose="00000500000000000000" pitchFamily="2" charset="0"/>
                          <a:hlinkClick r:id="rId15" tooltip="itertools.zip_longest"/>
                        </a:rPr>
                        <a:t>zip_longest()</a:t>
                      </a:r>
                      <a:endParaRPr lang="en-IN" sz="1200">
                        <a:effectLst/>
                        <a:latin typeface="Tenorite" panose="00000500000000000000" pitchFamily="2" charset="0"/>
                      </a:endParaRPr>
                    </a:p>
                  </a:txBody>
                  <a:tcPr anchor="ctr"/>
                </a:tc>
                <a:tc>
                  <a:txBody>
                    <a:bodyPr/>
                    <a:lstStyle/>
                    <a:p>
                      <a:pPr algn="l"/>
                      <a:r>
                        <a:rPr lang="en-IN" sz="1200">
                          <a:effectLst/>
                          <a:latin typeface="Tenorite" panose="00000500000000000000" pitchFamily="2" charset="0"/>
                        </a:rPr>
                        <a:t>p, q, …</a:t>
                      </a:r>
                    </a:p>
                  </a:txBody>
                  <a:tcPr anchor="ctr"/>
                </a:tc>
                <a:tc>
                  <a:txBody>
                    <a:bodyPr/>
                    <a:lstStyle/>
                    <a:p>
                      <a:pPr algn="l"/>
                      <a:r>
                        <a:rPr lang="fr-FR" sz="1200">
                          <a:effectLst/>
                          <a:latin typeface="Tenorite" panose="00000500000000000000" pitchFamily="2" charset="0"/>
                        </a:rPr>
                        <a:t>(p[0], q[0]), (p[1], q[1]), …</a:t>
                      </a:r>
                    </a:p>
                  </a:txBody>
                  <a:tcPr anchor="ctr"/>
                </a:tc>
                <a:tc>
                  <a:txBody>
                    <a:bodyPr/>
                    <a:lstStyle/>
                    <a:p>
                      <a:pPr algn="l"/>
                      <a:r>
                        <a:rPr lang="en-US" sz="1200" dirty="0" err="1">
                          <a:effectLst/>
                          <a:latin typeface="Tenorite" panose="00000500000000000000" pitchFamily="2" charset="0"/>
                        </a:rPr>
                        <a:t>zip_longest</a:t>
                      </a:r>
                      <a:r>
                        <a:rPr lang="en-US" sz="1200" dirty="0">
                          <a:effectLst/>
                          <a:latin typeface="Tenorite" panose="00000500000000000000" pitchFamily="2" charset="0"/>
                        </a:rPr>
                        <a:t>('ABCD', '</a:t>
                      </a:r>
                      <a:r>
                        <a:rPr lang="en-US" sz="1200" dirty="0" err="1">
                          <a:effectLst/>
                          <a:latin typeface="Tenorite" panose="00000500000000000000" pitchFamily="2" charset="0"/>
                        </a:rPr>
                        <a:t>xy</a:t>
                      </a:r>
                      <a:r>
                        <a:rPr lang="en-US" sz="1200" dirty="0">
                          <a:effectLst/>
                          <a:latin typeface="Tenorite" panose="00000500000000000000" pitchFamily="2" charset="0"/>
                        </a:rPr>
                        <a:t>', </a:t>
                      </a:r>
                      <a:r>
                        <a:rPr lang="en-US" sz="1200" dirty="0" err="1">
                          <a:effectLst/>
                          <a:latin typeface="Tenorite" panose="00000500000000000000" pitchFamily="2" charset="0"/>
                        </a:rPr>
                        <a:t>fillvalue</a:t>
                      </a:r>
                      <a:r>
                        <a:rPr lang="en-US" sz="1200" dirty="0">
                          <a:effectLst/>
                          <a:latin typeface="Tenorite" panose="00000500000000000000" pitchFamily="2" charset="0"/>
                        </a:rPr>
                        <a:t>='-') → Ax By C- D-</a:t>
                      </a:r>
                    </a:p>
                  </a:txBody>
                  <a:tcPr anchor="ctr"/>
                </a:tc>
                <a:extLst>
                  <a:ext uri="{0D108BD9-81ED-4DB2-BD59-A6C34878D82A}">
                    <a16:rowId xmlns:a16="http://schemas.microsoft.com/office/drawing/2014/main" val="4265227646"/>
                  </a:ext>
                </a:extLst>
              </a:tr>
            </a:tbl>
          </a:graphicData>
        </a:graphic>
      </p:graphicFrame>
      <p:sp>
        <p:nvSpPr>
          <p:cNvPr id="9" name="TextBox 8">
            <a:extLst>
              <a:ext uri="{FF2B5EF4-FFF2-40B4-BE49-F238E27FC236}">
                <a16:creationId xmlns:a16="http://schemas.microsoft.com/office/drawing/2014/main" id="{5713DDD8-4410-DEC7-3C2A-9EC4D9D2BD65}"/>
              </a:ext>
            </a:extLst>
          </p:cNvPr>
          <p:cNvSpPr txBox="1"/>
          <p:nvPr/>
        </p:nvSpPr>
        <p:spPr>
          <a:xfrm>
            <a:off x="346090" y="704088"/>
            <a:ext cx="6094476" cy="307777"/>
          </a:xfrm>
          <a:prstGeom prst="rect">
            <a:avLst/>
          </a:prstGeom>
          <a:noFill/>
        </p:spPr>
        <p:txBody>
          <a:bodyPr wrap="square">
            <a:spAutoFit/>
          </a:bodyPr>
          <a:lstStyle/>
          <a:p>
            <a:r>
              <a:rPr lang="en-IN" sz="1400" b="1" i="0" dirty="0">
                <a:solidFill>
                  <a:srgbClr val="000000"/>
                </a:solidFill>
                <a:effectLst/>
                <a:highlight>
                  <a:srgbClr val="FFFFFF"/>
                </a:highlight>
                <a:latin typeface="Tenorite" panose="00000500000000000000" pitchFamily="2" charset="0"/>
              </a:rPr>
              <a:t>Iterators terminating on the shortest input sequence:</a:t>
            </a:r>
            <a:endParaRPr lang="en-IN" sz="1400" dirty="0">
              <a:latin typeface="Tenorite" panose="00000500000000000000" pitchFamily="2" charset="0"/>
            </a:endParaRPr>
          </a:p>
        </p:txBody>
      </p:sp>
      <p:sp>
        <p:nvSpPr>
          <p:cNvPr id="6" name="TextBox 5">
            <a:extLst>
              <a:ext uri="{FF2B5EF4-FFF2-40B4-BE49-F238E27FC236}">
                <a16:creationId xmlns:a16="http://schemas.microsoft.com/office/drawing/2014/main" id="{E462A4A9-45E9-1C34-4777-207EBEDCCCAD}"/>
              </a:ext>
            </a:extLst>
          </p:cNvPr>
          <p:cNvSpPr txBox="1"/>
          <p:nvPr/>
        </p:nvSpPr>
        <p:spPr>
          <a:xfrm>
            <a:off x="1636776" y="6451926"/>
            <a:ext cx="9372600" cy="307777"/>
          </a:xfrm>
          <a:prstGeom prst="rect">
            <a:avLst/>
          </a:prstGeom>
          <a:noFill/>
        </p:spPr>
        <p:txBody>
          <a:bodyPr wrap="square" rtlCol="0">
            <a:spAutoFit/>
          </a:bodyPr>
          <a:lstStyle/>
          <a:p>
            <a:r>
              <a:rPr lang="en-IN" sz="1400" dirty="0">
                <a:latin typeface="Tenorite" panose="00000500000000000000" pitchFamily="2" charset="0"/>
              </a:rPr>
              <a:t>More Info: </a:t>
            </a:r>
            <a:r>
              <a:rPr lang="en-US" sz="1400" dirty="0" err="1">
                <a:latin typeface="Tenorite" panose="00000500000000000000" pitchFamily="2" charset="0"/>
                <a:hlinkClick r:id="rId16"/>
              </a:rPr>
              <a:t>itertools</a:t>
            </a:r>
            <a:r>
              <a:rPr lang="en-US" sz="1400" dirty="0">
                <a:latin typeface="Tenorite" panose="00000500000000000000" pitchFamily="2" charset="0"/>
                <a:hlinkClick r:id="rId16"/>
              </a:rPr>
              <a:t> — Functions creating iterators for efficient looping — Python 3.12.5 documentation</a:t>
            </a:r>
            <a:endParaRPr lang="en-IN" sz="1400" dirty="0">
              <a:latin typeface="Tenorite" panose="00000500000000000000" pitchFamily="2" charset="0"/>
            </a:endParaRPr>
          </a:p>
        </p:txBody>
      </p:sp>
    </p:spTree>
    <p:extLst>
      <p:ext uri="{BB962C8B-B14F-4D97-AF65-F5344CB8AC3E}">
        <p14:creationId xmlns:p14="http://schemas.microsoft.com/office/powerpoint/2010/main" val="25635763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C2E-EA3D-C70C-6458-4EBA635E004A}"/>
              </a:ext>
            </a:extLst>
          </p:cNvPr>
          <p:cNvSpPr>
            <a:spLocks noGrp="1"/>
          </p:cNvSpPr>
          <p:nvPr>
            <p:ph type="title"/>
          </p:nvPr>
        </p:nvSpPr>
        <p:spPr>
          <a:xfrm>
            <a:off x="470486" y="0"/>
            <a:ext cx="11104724" cy="578359"/>
          </a:xfrm>
        </p:spPr>
        <p:txBody>
          <a:bodyPr>
            <a:normAutofit fontScale="90000"/>
          </a:bodyPr>
          <a:lstStyle/>
          <a:p>
            <a:r>
              <a:rPr lang="en-IN" dirty="0" err="1"/>
              <a:t>Functools</a:t>
            </a:r>
            <a:r>
              <a:rPr lang="en-IN" dirty="0"/>
              <a:t> – Higher order functions</a:t>
            </a:r>
          </a:p>
        </p:txBody>
      </p:sp>
      <p:sp>
        <p:nvSpPr>
          <p:cNvPr id="4" name="Content Placeholder 3">
            <a:extLst>
              <a:ext uri="{FF2B5EF4-FFF2-40B4-BE49-F238E27FC236}">
                <a16:creationId xmlns:a16="http://schemas.microsoft.com/office/drawing/2014/main" id="{5F648458-D03D-7BF7-9B09-C305821A2FD7}"/>
              </a:ext>
            </a:extLst>
          </p:cNvPr>
          <p:cNvSpPr>
            <a:spLocks noGrp="1"/>
          </p:cNvSpPr>
          <p:nvPr>
            <p:ph sz="half" idx="13"/>
          </p:nvPr>
        </p:nvSpPr>
        <p:spPr>
          <a:xfrm>
            <a:off x="470486" y="876370"/>
            <a:ext cx="11129250" cy="5753029"/>
          </a:xfrm>
        </p:spPr>
        <p:txBody>
          <a:bodyPr>
            <a:noAutofit/>
          </a:bodyPr>
          <a:lstStyle/>
          <a:p>
            <a:pPr algn="l"/>
            <a:r>
              <a:rPr lang="en-US" sz="1200" b="1" dirty="0">
                <a:solidFill>
                  <a:schemeClr val="dk1"/>
                </a:solidFill>
                <a:latin typeface="Tenorite" panose="00000500000000000000" pitchFamily="2" charset="0"/>
              </a:rPr>
              <a:t>Benefits of Using </a:t>
            </a:r>
            <a:r>
              <a:rPr lang="en-US" sz="1200" b="1" dirty="0" err="1">
                <a:solidFill>
                  <a:schemeClr val="dk1"/>
                </a:solidFill>
                <a:latin typeface="Tenorite" panose="00000500000000000000" pitchFamily="2" charset="0"/>
              </a:rPr>
              <a:t>functools</a:t>
            </a:r>
            <a:endParaRPr lang="en-US" sz="1200" b="1" dirty="0">
              <a:solidFill>
                <a:schemeClr val="dk1"/>
              </a:solidFill>
              <a:latin typeface="Tenorite" panose="00000500000000000000" pitchFamily="2" charset="0"/>
            </a:endParaRPr>
          </a:p>
          <a:p>
            <a:pPr marL="342900" indent="-342900" algn="l">
              <a:buFont typeface="+mj-lt"/>
              <a:buAutoNum type="arabicPeriod"/>
            </a:pPr>
            <a:r>
              <a:rPr lang="en-US" sz="1200" b="1" dirty="0">
                <a:solidFill>
                  <a:schemeClr val="dk1"/>
                </a:solidFill>
                <a:latin typeface="Tenorite" panose="00000500000000000000" pitchFamily="2" charset="0"/>
              </a:rPr>
              <a:t>Function Composition</a:t>
            </a:r>
            <a:r>
              <a:rPr lang="en-US" sz="1200" dirty="0">
                <a:solidFill>
                  <a:schemeClr val="dk1"/>
                </a:solidFill>
                <a:latin typeface="Tenorite" panose="00000500000000000000" pitchFamily="2" charset="0"/>
              </a:rPr>
              <a:t>: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provides tools like compose and reduce that allow you to compose functions together. Function composition is the process of combining two or more functions to produce a new function. This makes it easier to create complex functions from simpler ones. It promotes code reuse and modularity by breaking down functionality into smaller, composable pieces.</a:t>
            </a:r>
          </a:p>
          <a:p>
            <a:pPr marL="342900" indent="-342900" algn="l">
              <a:buFont typeface="+mj-lt"/>
              <a:buAutoNum type="arabicPeriod"/>
            </a:pPr>
            <a:r>
              <a:rPr lang="en-US" sz="1200" b="1" dirty="0" err="1">
                <a:solidFill>
                  <a:schemeClr val="dk1"/>
                </a:solidFill>
                <a:latin typeface="Tenorite" panose="00000500000000000000" pitchFamily="2" charset="0"/>
              </a:rPr>
              <a:t>Memoization</a:t>
            </a:r>
            <a:r>
              <a:rPr lang="en-US" sz="1200" b="1" dirty="0">
                <a:solidFill>
                  <a:schemeClr val="dk1"/>
                </a:solidFill>
                <a:latin typeface="Tenorite" panose="00000500000000000000" pitchFamily="2" charset="0"/>
              </a:rPr>
              <a:t>: </a:t>
            </a:r>
            <a:r>
              <a:rPr lang="en-US" sz="1200" dirty="0" err="1">
                <a:solidFill>
                  <a:schemeClr val="dk1"/>
                </a:solidFill>
                <a:latin typeface="Tenorite" panose="00000500000000000000" pitchFamily="2" charset="0"/>
              </a:rPr>
              <a:t>Memoization</a:t>
            </a:r>
            <a:r>
              <a:rPr lang="en-US" sz="1200" dirty="0">
                <a:solidFill>
                  <a:schemeClr val="dk1"/>
                </a:solidFill>
                <a:latin typeface="Tenorite" panose="00000500000000000000" pitchFamily="2" charset="0"/>
              </a:rPr>
              <a:t> is a technique of caching function results to avoid redundant computations. The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module provides the </a:t>
            </a:r>
            <a:r>
              <a:rPr lang="en-US" sz="1200" dirty="0" err="1">
                <a:solidFill>
                  <a:schemeClr val="dk1"/>
                </a:solidFill>
                <a:latin typeface="Tenorite" panose="00000500000000000000" pitchFamily="2" charset="0"/>
              </a:rPr>
              <a:t>lru_cache</a:t>
            </a:r>
            <a:r>
              <a:rPr lang="en-US" sz="1200" dirty="0">
                <a:solidFill>
                  <a:schemeClr val="dk1"/>
                </a:solidFill>
                <a:latin typeface="Tenorite" panose="00000500000000000000" pitchFamily="2" charset="0"/>
              </a:rPr>
              <a:t> decorator, which can be applied to functions. It caches the results of function calls based on their arguments. This is particularly useful for functions with expensive computations or recursive functions, as it can significantly improve performance by storing and reusing previously calculated results.</a:t>
            </a:r>
          </a:p>
          <a:p>
            <a:pPr marL="342900" indent="-342900" algn="l">
              <a:buFont typeface="+mj-lt"/>
              <a:buAutoNum type="arabicPeriod"/>
            </a:pPr>
            <a:r>
              <a:rPr lang="en-US" sz="1200" b="1" dirty="0">
                <a:solidFill>
                  <a:schemeClr val="dk1"/>
                </a:solidFill>
                <a:latin typeface="Tenorite" panose="00000500000000000000" pitchFamily="2" charset="0"/>
              </a:rPr>
              <a:t>Decorator Simplification</a:t>
            </a:r>
            <a:r>
              <a:rPr lang="en-US" sz="1200" dirty="0">
                <a:solidFill>
                  <a:schemeClr val="dk1"/>
                </a:solidFill>
                <a:latin typeface="Tenorite" panose="00000500000000000000" pitchFamily="2" charset="0"/>
              </a:rPr>
              <a:t>: Decorators are a powerful tool in Python for modifying the behavior of functions or methods. However, writing decorators can sometimes lead to boilerplate code for preserving metadata and docstrings.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addresses this issue with functions like wraps and </a:t>
            </a:r>
            <a:r>
              <a:rPr lang="en-US" sz="1200" dirty="0" err="1">
                <a:solidFill>
                  <a:schemeClr val="dk1"/>
                </a:solidFill>
                <a:latin typeface="Tenorite" panose="00000500000000000000" pitchFamily="2" charset="0"/>
              </a:rPr>
              <a:t>update_wrapper</a:t>
            </a:r>
            <a:r>
              <a:rPr lang="en-US" sz="1200" dirty="0">
                <a:solidFill>
                  <a:schemeClr val="dk1"/>
                </a:solidFill>
                <a:latin typeface="Tenorite" panose="00000500000000000000" pitchFamily="2" charset="0"/>
              </a:rPr>
              <a:t>. These functions help simplify the creation of decorators by preserving the identity, name, and docstring of the decorated function, making the code more maintainable and readable.</a:t>
            </a:r>
          </a:p>
          <a:p>
            <a:pPr marL="342900" indent="-342900" algn="l">
              <a:buFont typeface="+mj-lt"/>
              <a:buAutoNum type="arabicPeriod"/>
            </a:pPr>
            <a:r>
              <a:rPr lang="en-US" sz="1200" b="1" dirty="0">
                <a:solidFill>
                  <a:schemeClr val="dk1"/>
                </a:solidFill>
                <a:latin typeface="Tenorite" panose="00000500000000000000" pitchFamily="2" charset="0"/>
              </a:rPr>
              <a:t>Partial Function Application</a:t>
            </a:r>
            <a:r>
              <a:rPr lang="en-US" sz="1200" dirty="0">
                <a:solidFill>
                  <a:schemeClr val="dk1"/>
                </a:solidFill>
                <a:latin typeface="Tenorite" panose="00000500000000000000" pitchFamily="2" charset="0"/>
              </a:rPr>
              <a:t>: The partial function in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allows you to create new functions by fixing a specific set of arguments and keywords of an existing function. This is useful when you want to create variations of a function with some arguments pre-set. It reduces code duplication and makes your code more concise and readable.</a:t>
            </a:r>
          </a:p>
          <a:p>
            <a:pPr marL="342900" indent="-342900" algn="l">
              <a:buFont typeface="+mj-lt"/>
              <a:buAutoNum type="arabicPeriod"/>
            </a:pPr>
            <a:r>
              <a:rPr lang="en-US" sz="1200" b="1" dirty="0">
                <a:solidFill>
                  <a:schemeClr val="dk1"/>
                </a:solidFill>
                <a:latin typeface="Tenorite" panose="00000500000000000000" pitchFamily="2" charset="0"/>
              </a:rPr>
              <a:t>Error Handling and Default Values</a:t>
            </a:r>
            <a:r>
              <a:rPr lang="en-US" sz="1200" dirty="0">
                <a:solidFill>
                  <a:schemeClr val="dk1"/>
                </a:solidFill>
                <a:latin typeface="Tenorite" panose="00000500000000000000" pitchFamily="2" charset="0"/>
              </a:rPr>
              <a:t>: The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module also provides functions like </a:t>
            </a:r>
            <a:r>
              <a:rPr lang="en-US" sz="1200" dirty="0" err="1">
                <a:solidFill>
                  <a:schemeClr val="dk1"/>
                </a:solidFill>
                <a:latin typeface="Tenorite" panose="00000500000000000000" pitchFamily="2" charset="0"/>
              </a:rPr>
              <a:t>partialmethod</a:t>
            </a:r>
            <a:r>
              <a:rPr lang="en-US" sz="1200" dirty="0">
                <a:solidFill>
                  <a:schemeClr val="dk1"/>
                </a:solidFill>
                <a:latin typeface="Tenorite" panose="00000500000000000000" pitchFamily="2" charset="0"/>
              </a:rPr>
              <a:t> and </a:t>
            </a:r>
            <a:r>
              <a:rPr lang="en-US" sz="1200" dirty="0" err="1">
                <a:solidFill>
                  <a:schemeClr val="dk1"/>
                </a:solidFill>
                <a:latin typeface="Tenorite" panose="00000500000000000000" pitchFamily="2" charset="0"/>
              </a:rPr>
              <a:t>singledispatch</a:t>
            </a:r>
            <a:r>
              <a:rPr lang="en-US" sz="1200" dirty="0">
                <a:solidFill>
                  <a:schemeClr val="dk1"/>
                </a:solidFill>
                <a:latin typeface="Tenorite" panose="00000500000000000000" pitchFamily="2" charset="0"/>
              </a:rPr>
              <a:t> that can be useful for managing error handling, providing default values, or customizing methods in classes.</a:t>
            </a:r>
          </a:p>
          <a:p>
            <a:pPr marL="342900" indent="-342900" algn="l">
              <a:buFont typeface="+mj-lt"/>
              <a:buAutoNum type="arabicPeriod"/>
            </a:pPr>
            <a:r>
              <a:rPr lang="en-US" sz="1200" b="1" dirty="0">
                <a:solidFill>
                  <a:schemeClr val="dk1"/>
                </a:solidFill>
                <a:latin typeface="Tenorite" panose="00000500000000000000" pitchFamily="2" charset="0"/>
              </a:rPr>
              <a:t>Functional Programming Patterns: </a:t>
            </a:r>
            <a:r>
              <a:rPr lang="en-US" sz="1200" dirty="0">
                <a:solidFill>
                  <a:schemeClr val="dk1"/>
                </a:solidFill>
                <a:latin typeface="Tenorite" panose="00000500000000000000" pitchFamily="2" charset="0"/>
              </a:rPr>
              <a:t>If you are a fan of functional programming,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provides you with tools that enable you to implement functional programming patterns more easily in Python. This can lead to code that is more declarative and easier to reason about.</a:t>
            </a:r>
          </a:p>
          <a:p>
            <a:endParaRPr lang="en-IN" sz="1200" dirty="0"/>
          </a:p>
        </p:txBody>
      </p:sp>
      <p:sp>
        <p:nvSpPr>
          <p:cNvPr id="6" name="Content Placeholder 5">
            <a:extLst>
              <a:ext uri="{FF2B5EF4-FFF2-40B4-BE49-F238E27FC236}">
                <a16:creationId xmlns:a16="http://schemas.microsoft.com/office/drawing/2014/main" id="{F92C9F5D-610D-4FF8-479A-EFA24F3F13AD}"/>
              </a:ext>
            </a:extLst>
          </p:cNvPr>
          <p:cNvSpPr>
            <a:spLocks noGrp="1"/>
          </p:cNvSpPr>
          <p:nvPr>
            <p:ph sz="half" idx="12"/>
          </p:nvPr>
        </p:nvSpPr>
        <p:spPr>
          <a:xfrm>
            <a:off x="470486" y="578359"/>
            <a:ext cx="8996460" cy="298012"/>
          </a:xfrm>
        </p:spPr>
        <p:txBody>
          <a:bodyPr>
            <a:normAutofit lnSpcReduction="10000"/>
          </a:bodyPr>
          <a:lstStyle/>
          <a:p>
            <a:pPr marL="171450" indent="-171450">
              <a:buFont typeface="Arial" panose="020B0604020202020204" pitchFamily="34" charset="0"/>
              <a:buChar char="•"/>
            </a:pPr>
            <a:r>
              <a:rPr lang="en-US" sz="1200" dirty="0">
                <a:solidFill>
                  <a:schemeClr val="dk1"/>
                </a:solidFill>
                <a:latin typeface="Tenorite" panose="00000500000000000000" pitchFamily="2" charset="0"/>
              </a:rPr>
              <a:t>The </a:t>
            </a:r>
            <a:r>
              <a:rPr lang="en-US" sz="1200" dirty="0" err="1">
                <a:solidFill>
                  <a:schemeClr val="dk1"/>
                </a:solidFill>
                <a:latin typeface="Tenorite" panose="00000500000000000000" pitchFamily="2" charset="0"/>
              </a:rPr>
              <a:t>functools</a:t>
            </a:r>
            <a:r>
              <a:rPr lang="en-US" sz="1200" dirty="0">
                <a:solidFill>
                  <a:schemeClr val="dk1"/>
                </a:solidFill>
                <a:latin typeface="Tenorite" panose="00000500000000000000" pitchFamily="2" charset="0"/>
              </a:rPr>
              <a:t> module is for higher-order functions: functions that act on or return other functions.</a:t>
            </a:r>
            <a:endParaRPr lang="en-IN" sz="1200" dirty="0">
              <a:solidFill>
                <a:schemeClr val="dk1"/>
              </a:solidFill>
              <a:latin typeface="Tenorite" panose="00000500000000000000" pitchFamily="2" charset="0"/>
            </a:endParaRPr>
          </a:p>
        </p:txBody>
      </p:sp>
    </p:spTree>
    <p:extLst>
      <p:ext uri="{BB962C8B-B14F-4D97-AF65-F5344CB8AC3E}">
        <p14:creationId xmlns:p14="http://schemas.microsoft.com/office/powerpoint/2010/main" val="1153119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08EF3C4-9800-D93E-D910-920FD3B5FD7E}"/>
              </a:ext>
            </a:extLst>
          </p:cNvPr>
          <p:cNvGraphicFramePr>
            <a:graphicFrameLocks noGrp="1"/>
          </p:cNvGraphicFramePr>
          <p:nvPr>
            <p:extLst>
              <p:ext uri="{D42A27DB-BD31-4B8C-83A1-F6EECF244321}">
                <p14:modId xmlns:p14="http://schemas.microsoft.com/office/powerpoint/2010/main" val="2534275355"/>
              </p:ext>
            </p:extLst>
          </p:nvPr>
        </p:nvGraphicFramePr>
        <p:xfrm>
          <a:off x="190207" y="120799"/>
          <a:ext cx="11819192" cy="5486400"/>
        </p:xfrm>
        <a:graphic>
          <a:graphicData uri="http://schemas.openxmlformats.org/drawingml/2006/table">
            <a:tbl>
              <a:tblPr bandRow="1">
                <a:tableStyleId>{0505E3EF-67EA-436B-97B2-0124C06EBD24}</a:tableStyleId>
              </a:tblPr>
              <a:tblGrid>
                <a:gridCol w="2336800">
                  <a:extLst>
                    <a:ext uri="{9D8B030D-6E8A-4147-A177-3AD203B41FA5}">
                      <a16:colId xmlns:a16="http://schemas.microsoft.com/office/drawing/2014/main" val="2147902754"/>
                    </a:ext>
                  </a:extLst>
                </a:gridCol>
                <a:gridCol w="9482392">
                  <a:extLst>
                    <a:ext uri="{9D8B030D-6E8A-4147-A177-3AD203B41FA5}">
                      <a16:colId xmlns:a16="http://schemas.microsoft.com/office/drawing/2014/main" val="488031650"/>
                    </a:ext>
                  </a:extLst>
                </a:gridCol>
              </a:tblGrid>
              <a:tr h="0">
                <a:tc>
                  <a:txBody>
                    <a:bodyPr/>
                    <a:lstStyle/>
                    <a:p>
                      <a:pPr algn="l" fontAlgn="t"/>
                      <a:r>
                        <a:rPr lang="en-US" sz="1400" dirty="0">
                          <a:effectLst/>
                          <a:latin typeface="Tenorite"/>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91509066"/>
                  </a:ext>
                </a:extLst>
              </a:tr>
              <a:tr h="0">
                <a:tc>
                  <a:txBody>
                    <a:bodyPr/>
                    <a:lstStyle/>
                    <a:p>
                      <a:pPr fontAlgn="t"/>
                      <a:r>
                        <a:rPr lang="en-US" sz="1400" dirty="0">
                          <a:effectLst/>
                          <a:latin typeface="Tenorite"/>
                          <a:hlinkClick r:id="rId2"/>
                        </a:rPr>
                        <a:t>capitalize()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Converts the first character to upper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2365008"/>
                  </a:ext>
                </a:extLst>
              </a:tr>
              <a:tr h="0">
                <a:tc>
                  <a:txBody>
                    <a:bodyPr/>
                    <a:lstStyle/>
                    <a:p>
                      <a:pPr fontAlgn="t"/>
                      <a:r>
                        <a:rPr lang="en-US" sz="1400" dirty="0">
                          <a:effectLst/>
                          <a:latin typeface="Tenorite"/>
                          <a:hlinkClick r:id="rId3"/>
                        </a:rPr>
                        <a:t>casefold()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string into lower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02463140"/>
                  </a:ext>
                </a:extLst>
              </a:tr>
              <a:tr h="0">
                <a:tc>
                  <a:txBody>
                    <a:bodyPr/>
                    <a:lstStyle/>
                    <a:p>
                      <a:pPr fontAlgn="t"/>
                      <a:r>
                        <a:rPr lang="en-US" sz="1400" dirty="0">
                          <a:effectLst/>
                          <a:latin typeface="Tenorite"/>
                          <a:hlinkClick r:id="rId4"/>
                        </a:rPr>
                        <a:t>center()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centered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15479725"/>
                  </a:ext>
                </a:extLst>
              </a:tr>
              <a:tr h="0">
                <a:tc>
                  <a:txBody>
                    <a:bodyPr/>
                    <a:lstStyle/>
                    <a:p>
                      <a:pPr fontAlgn="t"/>
                      <a:r>
                        <a:rPr lang="en-US" sz="1400" dirty="0">
                          <a:effectLst/>
                          <a:latin typeface="Tenorite"/>
                          <a:hlinkClick r:id="rId5"/>
                        </a:rPr>
                        <a:t>count()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the number of times a specified value occurs in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33817408"/>
                  </a:ext>
                </a:extLst>
              </a:tr>
              <a:tr h="0">
                <a:tc>
                  <a:txBody>
                    <a:bodyPr/>
                    <a:lstStyle/>
                    <a:p>
                      <a:pPr fontAlgn="t"/>
                      <a:r>
                        <a:rPr lang="en-US" sz="1400" dirty="0">
                          <a:effectLst/>
                          <a:latin typeface="Tenorite"/>
                          <a:hlinkClick r:id="rId6"/>
                        </a:rPr>
                        <a:t>encode()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an encoded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1536655"/>
                  </a:ext>
                </a:extLst>
              </a:tr>
              <a:tr h="0">
                <a:tc>
                  <a:txBody>
                    <a:bodyPr/>
                    <a:lstStyle/>
                    <a:p>
                      <a:pPr fontAlgn="t"/>
                      <a:r>
                        <a:rPr lang="en-US" sz="1400" dirty="0">
                          <a:effectLst/>
                          <a:latin typeface="Tenorite"/>
                          <a:hlinkClick r:id="rId7"/>
                        </a:rPr>
                        <a:t>endswith()</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the string ends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2703753"/>
                  </a:ext>
                </a:extLst>
              </a:tr>
              <a:tr h="0">
                <a:tc>
                  <a:txBody>
                    <a:bodyPr/>
                    <a:lstStyle/>
                    <a:p>
                      <a:pPr fontAlgn="t"/>
                      <a:r>
                        <a:rPr lang="en-US" sz="1400" dirty="0">
                          <a:effectLst/>
                          <a:latin typeface="Tenorite"/>
                          <a:hlinkClick r:id="rId8"/>
                        </a:rPr>
                        <a:t>expandtabs()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Sets the tab size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66605169"/>
                  </a:ext>
                </a:extLst>
              </a:tr>
              <a:tr h="0">
                <a:tc>
                  <a:txBody>
                    <a:bodyPr/>
                    <a:lstStyle/>
                    <a:p>
                      <a:pPr fontAlgn="t"/>
                      <a:r>
                        <a:rPr lang="en-US" sz="1400" dirty="0">
                          <a:effectLst/>
                          <a:latin typeface="Tenorite"/>
                          <a:hlinkClick r:id="rId9"/>
                        </a:rPr>
                        <a:t>find()</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Searches the string for a specified value and returns the position of where it was found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51807266"/>
                  </a:ext>
                </a:extLst>
              </a:tr>
              <a:tr h="0">
                <a:tc>
                  <a:txBody>
                    <a:bodyPr/>
                    <a:lstStyle/>
                    <a:p>
                      <a:pPr fontAlgn="t"/>
                      <a:r>
                        <a:rPr lang="en-US" sz="1400" dirty="0">
                          <a:effectLst/>
                          <a:latin typeface="Tenorite"/>
                          <a:hlinkClick r:id="rId10"/>
                        </a:rPr>
                        <a:t>format()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Formats specified values in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29703153"/>
                  </a:ext>
                </a:extLst>
              </a:tr>
              <a:tr h="0">
                <a:tc>
                  <a:txBody>
                    <a:bodyPr/>
                    <a:lstStyle/>
                    <a:p>
                      <a:pPr fontAlgn="t"/>
                      <a:r>
                        <a:rPr lang="en-US" sz="1400" err="1">
                          <a:effectLst/>
                          <a:latin typeface="Tenorite"/>
                        </a:rPr>
                        <a:t>format_map</a:t>
                      </a:r>
                      <a:r>
                        <a:rPr lang="en-US" sz="1400" dirty="0">
                          <a:effectLst/>
                          <a:latin typeface="Tenorite"/>
                        </a:rPr>
                        <a: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Formats specified values in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177496534"/>
                  </a:ext>
                </a:extLst>
              </a:tr>
              <a:tr h="0">
                <a:tc>
                  <a:txBody>
                    <a:bodyPr/>
                    <a:lstStyle/>
                    <a:p>
                      <a:pPr fontAlgn="t"/>
                      <a:r>
                        <a:rPr lang="en-US" sz="1400" dirty="0">
                          <a:effectLst/>
                          <a:latin typeface="Tenorite"/>
                          <a:hlinkClick r:id="rId11"/>
                        </a:rPr>
                        <a:t>index()</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Searches the string for a specified value and returns the position of where it was found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2673703"/>
                  </a:ext>
                </a:extLst>
              </a:tr>
              <a:tr h="0">
                <a:tc>
                  <a:txBody>
                    <a:bodyPr/>
                    <a:lstStyle/>
                    <a:p>
                      <a:pPr fontAlgn="t"/>
                      <a:r>
                        <a:rPr lang="en-US" sz="1400" dirty="0">
                          <a:effectLst/>
                          <a:latin typeface="Tenorite"/>
                          <a:hlinkClick r:id="rId12"/>
                        </a:rPr>
                        <a:t>isalnum()</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characters in the string are alphanumeric</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49721504"/>
                  </a:ext>
                </a:extLst>
              </a:tr>
              <a:tr h="0">
                <a:tc>
                  <a:txBody>
                    <a:bodyPr/>
                    <a:lstStyle/>
                    <a:p>
                      <a:pPr fontAlgn="t"/>
                      <a:r>
                        <a:rPr lang="en-US" sz="1400" dirty="0">
                          <a:effectLst/>
                          <a:latin typeface="Tenorite"/>
                          <a:hlinkClick r:id="rId13"/>
                        </a:rPr>
                        <a:t>isalpha()</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all characters in the string are in the alphabet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14557226"/>
                  </a:ext>
                </a:extLst>
              </a:tr>
              <a:tr h="0">
                <a:tc>
                  <a:txBody>
                    <a:bodyPr/>
                    <a:lstStyle/>
                    <a:p>
                      <a:pPr fontAlgn="t"/>
                      <a:r>
                        <a:rPr lang="en-US" sz="1400" dirty="0">
                          <a:effectLst/>
                          <a:latin typeface="Tenorite"/>
                          <a:hlinkClick r:id="rId14"/>
                        </a:rPr>
                        <a:t>isascii()</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characters in the string are ascii characters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5386338"/>
                  </a:ext>
                </a:extLst>
              </a:tr>
            </a:tbl>
          </a:graphicData>
        </a:graphic>
      </p:graphicFrame>
      <p:graphicFrame>
        <p:nvGraphicFramePr>
          <p:cNvPr id="17" name="Table 16">
            <a:extLst>
              <a:ext uri="{FF2B5EF4-FFF2-40B4-BE49-F238E27FC236}">
                <a16:creationId xmlns:a16="http://schemas.microsoft.com/office/drawing/2014/main" id="{91C6A66B-6D70-2824-FCEE-5C7FBD05C401}"/>
              </a:ext>
            </a:extLst>
          </p:cNvPr>
          <p:cNvGraphicFramePr>
            <a:graphicFrameLocks noGrp="1"/>
          </p:cNvGraphicFramePr>
          <p:nvPr>
            <p:extLst>
              <p:ext uri="{D42A27DB-BD31-4B8C-83A1-F6EECF244321}">
                <p14:modId xmlns:p14="http://schemas.microsoft.com/office/powerpoint/2010/main" val="3563265506"/>
              </p:ext>
            </p:extLst>
          </p:nvPr>
        </p:nvGraphicFramePr>
        <p:xfrm>
          <a:off x="186404" y="6025004"/>
          <a:ext cx="11819192" cy="792480"/>
        </p:xfrm>
        <a:graphic>
          <a:graphicData uri="http://schemas.openxmlformats.org/drawingml/2006/table">
            <a:tbl>
              <a:tblPr bandRow="1">
                <a:tableStyleId>{0505E3EF-67EA-436B-97B2-0124C06EBD24}</a:tableStyleId>
              </a:tblPr>
              <a:tblGrid>
                <a:gridCol w="2367277">
                  <a:extLst>
                    <a:ext uri="{9D8B030D-6E8A-4147-A177-3AD203B41FA5}">
                      <a16:colId xmlns:a16="http://schemas.microsoft.com/office/drawing/2014/main" val="3565576848"/>
                    </a:ext>
                  </a:extLst>
                </a:gridCol>
                <a:gridCol w="9451915">
                  <a:extLst>
                    <a:ext uri="{9D8B030D-6E8A-4147-A177-3AD203B41FA5}">
                      <a16:colId xmlns:a16="http://schemas.microsoft.com/office/drawing/2014/main" val="1069371700"/>
                    </a:ext>
                  </a:extLst>
                </a:gridCol>
              </a:tblGrid>
              <a:tr h="396240">
                <a:tc>
                  <a:txBody>
                    <a:bodyPr/>
                    <a:lstStyle/>
                    <a:p>
                      <a:pPr rtl="0" fontAlgn="auto"/>
                      <a:r>
                        <a:rPr lang="en-US" sz="1400" u="sng" strike="noStrike">
                          <a:solidFill>
                            <a:srgbClr val="B57001"/>
                          </a:solidFill>
                          <a:effectLst/>
                          <a:latin typeface="Tenorite" panose="00000500000000000000" pitchFamily="2" charset="0"/>
                          <a:hlinkClick r:id="rId15"/>
                        </a:rPr>
                        <a:t>isdecimal()</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rtl="0" fontAlgn="base"/>
                      <a:r>
                        <a:rPr lang="en-US" sz="1400">
                          <a:effectLst/>
                          <a:latin typeface="Tenorite" panose="00000500000000000000" pitchFamily="2" charset="0"/>
                        </a:rPr>
                        <a:t>Returns True if all characters in the string are decimals</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771218599"/>
                  </a:ext>
                </a:extLst>
              </a:tr>
              <a:tr h="396240">
                <a:tc>
                  <a:txBody>
                    <a:bodyPr/>
                    <a:lstStyle/>
                    <a:p>
                      <a:pPr rtl="0" fontAlgn="auto"/>
                      <a:r>
                        <a:rPr lang="en-US" sz="1400" u="sng" strike="noStrike">
                          <a:solidFill>
                            <a:srgbClr val="B57001"/>
                          </a:solidFill>
                          <a:effectLst/>
                          <a:latin typeface="Tenorite" panose="00000500000000000000" pitchFamily="2" charset="0"/>
                          <a:hlinkClick r:id="rId16"/>
                        </a:rPr>
                        <a:t>isdigit()</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ase"/>
                      <a:r>
                        <a:rPr lang="en-US" sz="1400">
                          <a:effectLst/>
                          <a:latin typeface="Tenorite" panose="00000500000000000000" pitchFamily="2" charset="0"/>
                        </a:rPr>
                        <a:t>Returns True if all characters in the string are digits</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94258216"/>
                  </a:ext>
                </a:extLst>
              </a:tr>
            </a:tbl>
          </a:graphicData>
        </a:graphic>
      </p:graphicFrame>
    </p:spTree>
    <p:extLst>
      <p:ext uri="{BB962C8B-B14F-4D97-AF65-F5344CB8AC3E}">
        <p14:creationId xmlns:p14="http://schemas.microsoft.com/office/powerpoint/2010/main" val="2937269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C2E-EA3D-C70C-6458-4EBA635E004A}"/>
              </a:ext>
            </a:extLst>
          </p:cNvPr>
          <p:cNvSpPr>
            <a:spLocks noGrp="1"/>
          </p:cNvSpPr>
          <p:nvPr>
            <p:ph type="title"/>
          </p:nvPr>
        </p:nvSpPr>
        <p:spPr>
          <a:xfrm>
            <a:off x="470486" y="0"/>
            <a:ext cx="11104724" cy="578359"/>
          </a:xfrm>
        </p:spPr>
        <p:txBody>
          <a:bodyPr>
            <a:normAutofit fontScale="90000"/>
          </a:bodyPr>
          <a:lstStyle/>
          <a:p>
            <a:r>
              <a:rPr lang="en-IN" dirty="0" err="1"/>
              <a:t>Functools</a:t>
            </a:r>
            <a:r>
              <a:rPr lang="en-IN" dirty="0"/>
              <a:t> – Higher order functions</a:t>
            </a:r>
          </a:p>
        </p:txBody>
      </p:sp>
      <p:sp>
        <p:nvSpPr>
          <p:cNvPr id="5" name="Content Placeholder 4">
            <a:extLst>
              <a:ext uri="{FF2B5EF4-FFF2-40B4-BE49-F238E27FC236}">
                <a16:creationId xmlns:a16="http://schemas.microsoft.com/office/drawing/2014/main" id="{5B2481B4-E5D9-0FB5-3A63-B4D6FAC04053}"/>
              </a:ext>
            </a:extLst>
          </p:cNvPr>
          <p:cNvSpPr>
            <a:spLocks noGrp="1"/>
          </p:cNvSpPr>
          <p:nvPr>
            <p:ph sz="half" idx="13"/>
          </p:nvPr>
        </p:nvSpPr>
        <p:spPr>
          <a:xfrm>
            <a:off x="6274202" y="758952"/>
            <a:ext cx="5786734" cy="5641848"/>
          </a:xfrm>
        </p:spPr>
        <p:txBody>
          <a:bodyPr>
            <a:noAutofit/>
          </a:bodyPr>
          <a:lstStyle/>
          <a:p>
            <a:r>
              <a:rPr lang="en-US" sz="1400" b="1" dirty="0" err="1">
                <a:solidFill>
                  <a:schemeClr val="dk1"/>
                </a:solidFill>
                <a:latin typeface="Tenorite" panose="00000500000000000000" pitchFamily="2" charset="0"/>
              </a:rPr>
              <a:t>lru_cache</a:t>
            </a:r>
            <a:endParaRPr lang="en-US" sz="1400" b="1" dirty="0">
              <a:solidFill>
                <a:schemeClr val="dk1"/>
              </a:solidFill>
              <a:latin typeface="Tenorite" panose="00000500000000000000" pitchFamily="2" charset="0"/>
            </a:endParaRPr>
          </a:p>
          <a:p>
            <a:r>
              <a:rPr lang="en-US" sz="1400" dirty="0">
                <a:solidFill>
                  <a:schemeClr val="dk1"/>
                </a:solidFill>
                <a:latin typeface="Tenorite" panose="00000500000000000000" pitchFamily="2" charset="0"/>
              </a:rPr>
              <a:t>The </a:t>
            </a:r>
            <a:r>
              <a:rPr lang="en-US" sz="1400" dirty="0" err="1">
                <a:solidFill>
                  <a:schemeClr val="dk1"/>
                </a:solidFill>
                <a:latin typeface="Tenorite" panose="00000500000000000000" pitchFamily="2" charset="0"/>
              </a:rPr>
              <a:t>lru_cache</a:t>
            </a:r>
            <a:r>
              <a:rPr lang="en-US" sz="1400" dirty="0">
                <a:solidFill>
                  <a:schemeClr val="dk1"/>
                </a:solidFill>
                <a:latin typeface="Tenorite" panose="00000500000000000000" pitchFamily="2" charset="0"/>
              </a:rPr>
              <a:t> decorator is used for </a:t>
            </a:r>
            <a:r>
              <a:rPr lang="en-US" sz="1400" dirty="0" err="1">
                <a:solidFill>
                  <a:schemeClr val="dk1"/>
                </a:solidFill>
                <a:latin typeface="Tenorite" panose="00000500000000000000" pitchFamily="2" charset="0"/>
              </a:rPr>
              <a:t>memoization</a:t>
            </a:r>
            <a:r>
              <a:rPr lang="en-US" sz="1400" dirty="0">
                <a:solidFill>
                  <a:schemeClr val="dk1"/>
                </a:solidFill>
                <a:latin typeface="Tenorite" panose="00000500000000000000" pitchFamily="2" charset="0"/>
              </a:rPr>
              <a:t>, which is a technique to cache the results of a function so that if the same inputs are provided again, the function can return the cached result instead of recomputing it. </a:t>
            </a:r>
          </a:p>
          <a:p>
            <a:r>
              <a:rPr lang="en-US" sz="1400" dirty="0">
                <a:solidFill>
                  <a:srgbClr val="7030A0"/>
                </a:solidFill>
                <a:latin typeface="Tenorite" panose="00000500000000000000" pitchFamily="2" charset="0"/>
              </a:rPr>
              <a:t>&gt;&gt; from </a:t>
            </a:r>
            <a:r>
              <a:rPr lang="en-US" sz="1400" dirty="0" err="1">
                <a:solidFill>
                  <a:srgbClr val="7030A0"/>
                </a:solidFill>
                <a:latin typeface="Tenorite" panose="00000500000000000000" pitchFamily="2" charset="0"/>
              </a:rPr>
              <a:t>functools</a:t>
            </a:r>
            <a:r>
              <a:rPr lang="en-US" sz="1400" dirty="0">
                <a:solidFill>
                  <a:srgbClr val="7030A0"/>
                </a:solidFill>
                <a:latin typeface="Tenorite" panose="00000500000000000000" pitchFamily="2" charset="0"/>
              </a:rPr>
              <a:t> import </a:t>
            </a:r>
            <a:r>
              <a:rPr lang="en-US" sz="1400" dirty="0" err="1">
                <a:solidFill>
                  <a:srgbClr val="7030A0"/>
                </a:solidFill>
                <a:latin typeface="Tenorite" panose="00000500000000000000" pitchFamily="2" charset="0"/>
              </a:rPr>
              <a:t>lru_cache</a:t>
            </a:r>
            <a:endParaRPr lang="en-US" sz="1400" dirty="0">
              <a:solidFill>
                <a:srgbClr val="7030A0"/>
              </a:solidFill>
              <a:latin typeface="Tenorite" panose="00000500000000000000" pitchFamily="2" charset="0"/>
            </a:endParaRPr>
          </a:p>
          <a:p>
            <a:r>
              <a:rPr lang="en-US" sz="1400" dirty="0">
                <a:solidFill>
                  <a:srgbClr val="7030A0"/>
                </a:solidFill>
                <a:latin typeface="Tenorite" panose="00000500000000000000" pitchFamily="2" charset="0"/>
              </a:rPr>
              <a:t>&gt;&gt; @lru_cache(maxsize=None)  # None means no limit on cache size</a:t>
            </a:r>
          </a:p>
          <a:p>
            <a:r>
              <a:rPr lang="en-US" sz="1400" dirty="0">
                <a:solidFill>
                  <a:srgbClr val="7030A0"/>
                </a:solidFill>
                <a:latin typeface="Tenorite" panose="00000500000000000000" pitchFamily="2" charset="0"/>
              </a:rPr>
              <a:t>&gt;&gt; def add(a, b):</a:t>
            </a:r>
          </a:p>
          <a:p>
            <a:r>
              <a:rPr lang="en-US" sz="1400" dirty="0">
                <a:solidFill>
                  <a:srgbClr val="7030A0"/>
                </a:solidFill>
                <a:latin typeface="Tenorite" panose="00000500000000000000" pitchFamily="2" charset="0"/>
              </a:rPr>
              <a:t>          print(</a:t>
            </a:r>
            <a:r>
              <a:rPr lang="en-US" sz="1400" dirty="0" err="1">
                <a:solidFill>
                  <a:srgbClr val="7030A0"/>
                </a:solidFill>
                <a:latin typeface="Tenorite" panose="00000500000000000000" pitchFamily="2" charset="0"/>
              </a:rPr>
              <a:t>f'Adding</a:t>
            </a:r>
            <a:r>
              <a:rPr lang="en-US" sz="1400" dirty="0">
                <a:solidFill>
                  <a:srgbClr val="7030A0"/>
                </a:solidFill>
                <a:latin typeface="Tenorite" panose="00000500000000000000" pitchFamily="2" charset="0"/>
              </a:rPr>
              <a:t> {a}, {b}')</a:t>
            </a:r>
          </a:p>
          <a:p>
            <a:r>
              <a:rPr lang="en-US" sz="1400" dirty="0">
                <a:solidFill>
                  <a:srgbClr val="7030A0"/>
                </a:solidFill>
                <a:latin typeface="Tenorite" panose="00000500000000000000" pitchFamily="2" charset="0"/>
              </a:rPr>
              <a:t>          return a + b</a:t>
            </a:r>
          </a:p>
          <a:p>
            <a:r>
              <a:rPr lang="en-US" sz="1400" dirty="0">
                <a:solidFill>
                  <a:srgbClr val="7030A0"/>
                </a:solidFill>
                <a:latin typeface="Tenorite" panose="00000500000000000000" pitchFamily="2" charset="0"/>
              </a:rPr>
              <a:t>&gt;&gt; result = add(10, 5)</a:t>
            </a:r>
          </a:p>
          <a:p>
            <a:r>
              <a:rPr lang="en-US" sz="1400" dirty="0">
                <a:solidFill>
                  <a:srgbClr val="7030A0"/>
                </a:solidFill>
                <a:latin typeface="Tenorite" panose="00000500000000000000" pitchFamily="2" charset="0"/>
              </a:rPr>
              <a:t>print(result)  </a:t>
            </a:r>
          </a:p>
          <a:p>
            <a:r>
              <a:rPr lang="en-US" sz="1400" dirty="0">
                <a:solidFill>
                  <a:schemeClr val="dk1"/>
                </a:solidFill>
                <a:latin typeface="Tenorite" panose="00000500000000000000" pitchFamily="2" charset="0"/>
              </a:rPr>
              <a:t># Output: </a:t>
            </a:r>
          </a:p>
          <a:p>
            <a:r>
              <a:rPr lang="en-US" sz="1400" dirty="0">
                <a:solidFill>
                  <a:schemeClr val="dk1"/>
                </a:solidFill>
                <a:latin typeface="Tenorite" panose="00000500000000000000" pitchFamily="2" charset="0"/>
              </a:rPr>
              <a:t># Adding 10, 5</a:t>
            </a:r>
          </a:p>
          <a:p>
            <a:r>
              <a:rPr lang="en-US" sz="1400" dirty="0">
                <a:solidFill>
                  <a:schemeClr val="dk1"/>
                </a:solidFill>
                <a:latin typeface="Tenorite" panose="00000500000000000000" pitchFamily="2" charset="0"/>
              </a:rPr>
              <a:t># 15</a:t>
            </a:r>
            <a:endParaRPr lang="en-IN" sz="1400" dirty="0">
              <a:solidFill>
                <a:schemeClr val="dk1"/>
              </a:solidFill>
              <a:latin typeface="Tenorite" panose="00000500000000000000" pitchFamily="2" charset="0"/>
            </a:endParaRPr>
          </a:p>
        </p:txBody>
      </p:sp>
      <p:sp>
        <p:nvSpPr>
          <p:cNvPr id="8" name="Content Placeholder 7">
            <a:extLst>
              <a:ext uri="{FF2B5EF4-FFF2-40B4-BE49-F238E27FC236}">
                <a16:creationId xmlns:a16="http://schemas.microsoft.com/office/drawing/2014/main" id="{2140D7F8-F2A4-CE26-2621-D28E96ECDA3D}"/>
              </a:ext>
            </a:extLst>
          </p:cNvPr>
          <p:cNvSpPr>
            <a:spLocks noGrp="1"/>
          </p:cNvSpPr>
          <p:nvPr>
            <p:ph sz="half" idx="12"/>
          </p:nvPr>
        </p:nvSpPr>
        <p:spPr>
          <a:xfrm>
            <a:off x="568164" y="758952"/>
            <a:ext cx="5398686" cy="5470398"/>
          </a:xfrm>
        </p:spPr>
        <p:txBody>
          <a:bodyPr>
            <a:noAutofit/>
          </a:bodyPr>
          <a:lstStyle/>
          <a:p>
            <a:r>
              <a:rPr lang="en-US" sz="1400" b="1" dirty="0">
                <a:solidFill>
                  <a:schemeClr val="dk1"/>
                </a:solidFill>
                <a:latin typeface="Tenorite" panose="00000500000000000000" pitchFamily="2" charset="0"/>
              </a:rPr>
              <a:t>partial</a:t>
            </a:r>
          </a:p>
          <a:p>
            <a:r>
              <a:rPr lang="en-US" sz="1400" dirty="0">
                <a:solidFill>
                  <a:schemeClr val="dk1"/>
                </a:solidFill>
                <a:latin typeface="Tenorite" panose="00000500000000000000" pitchFamily="2" charset="0"/>
              </a:rPr>
              <a:t>The partial function allows you to create a new function by fixing a certain number of arguments and keyword arguments of an existing function. It's a way to "pre-set" some parameters of a function, creating a new function with those parameters already set.</a:t>
            </a:r>
          </a:p>
          <a:p>
            <a:r>
              <a:rPr lang="en-US" sz="1400" dirty="0">
                <a:solidFill>
                  <a:schemeClr val="dk1"/>
                </a:solidFill>
                <a:latin typeface="Tenorite" panose="00000500000000000000" pitchFamily="2" charset="0"/>
              </a:rPr>
              <a:t>Here's an example:</a:t>
            </a:r>
          </a:p>
          <a:p>
            <a:r>
              <a:rPr lang="en-US" sz="1400" dirty="0">
                <a:solidFill>
                  <a:srgbClr val="7030A0"/>
                </a:solidFill>
                <a:latin typeface="Tenorite" panose="00000500000000000000" pitchFamily="2" charset="0"/>
              </a:rPr>
              <a:t>from </a:t>
            </a:r>
            <a:r>
              <a:rPr lang="en-US" sz="1400" dirty="0" err="1">
                <a:solidFill>
                  <a:srgbClr val="7030A0"/>
                </a:solidFill>
                <a:latin typeface="Tenorite" panose="00000500000000000000" pitchFamily="2" charset="0"/>
              </a:rPr>
              <a:t>functools</a:t>
            </a:r>
            <a:r>
              <a:rPr lang="en-US" sz="1400" dirty="0">
                <a:solidFill>
                  <a:srgbClr val="7030A0"/>
                </a:solidFill>
                <a:latin typeface="Tenorite" panose="00000500000000000000" pitchFamily="2" charset="0"/>
              </a:rPr>
              <a:t> import partial</a:t>
            </a:r>
          </a:p>
          <a:p>
            <a:r>
              <a:rPr lang="en-US" sz="1400" i="1" dirty="0">
                <a:solidFill>
                  <a:srgbClr val="7030A0"/>
                </a:solidFill>
                <a:latin typeface="Tenorite" panose="00000500000000000000" pitchFamily="2" charset="0"/>
              </a:rPr>
              <a:t>&gt;&gt; def multiply(x, y):</a:t>
            </a:r>
          </a:p>
          <a:p>
            <a:r>
              <a:rPr lang="en-US" sz="1400" i="1" dirty="0">
                <a:solidFill>
                  <a:srgbClr val="7030A0"/>
                </a:solidFill>
                <a:latin typeface="Tenorite" panose="00000500000000000000" pitchFamily="2" charset="0"/>
              </a:rPr>
              <a:t>&gt;&gt;       return x * y</a:t>
            </a:r>
          </a:p>
          <a:p>
            <a:r>
              <a:rPr lang="en-US" sz="1400" i="1" dirty="0">
                <a:solidFill>
                  <a:srgbClr val="7030A0"/>
                </a:solidFill>
                <a:latin typeface="Tenorite" panose="00000500000000000000" pitchFamily="2" charset="0"/>
              </a:rPr>
              <a:t># Create a new function that multiplies by 2</a:t>
            </a:r>
          </a:p>
          <a:p>
            <a:r>
              <a:rPr lang="en-US" sz="1400" i="1" dirty="0">
                <a:solidFill>
                  <a:srgbClr val="7030A0"/>
                </a:solidFill>
                <a:latin typeface="Tenorite" panose="00000500000000000000" pitchFamily="2" charset="0"/>
              </a:rPr>
              <a:t>&gt;&gt; double = partial(multiply, y=2)</a:t>
            </a:r>
          </a:p>
          <a:p>
            <a:r>
              <a:rPr lang="en-US" sz="1400" i="1" dirty="0">
                <a:solidFill>
                  <a:srgbClr val="7030A0"/>
                </a:solidFill>
                <a:latin typeface="Tenorite" panose="00000500000000000000" pitchFamily="2" charset="0"/>
              </a:rPr>
              <a:t>&gt;&gt; result = double(5)</a:t>
            </a:r>
          </a:p>
          <a:p>
            <a:r>
              <a:rPr lang="en-US" sz="1400" i="1" dirty="0">
                <a:solidFill>
                  <a:srgbClr val="7030A0"/>
                </a:solidFill>
                <a:latin typeface="Tenorite" panose="00000500000000000000" pitchFamily="2" charset="0"/>
              </a:rPr>
              <a:t>&gt;&gt; print(result)  # Output: 10</a:t>
            </a:r>
            <a:endParaRPr lang="en-IN" sz="1400" i="1" dirty="0">
              <a:solidFill>
                <a:srgbClr val="7030A0"/>
              </a:solidFill>
              <a:latin typeface="Tenorite" panose="00000500000000000000" pitchFamily="2" charset="0"/>
            </a:endParaRPr>
          </a:p>
        </p:txBody>
      </p:sp>
    </p:spTree>
    <p:extLst>
      <p:ext uri="{BB962C8B-B14F-4D97-AF65-F5344CB8AC3E}">
        <p14:creationId xmlns:p14="http://schemas.microsoft.com/office/powerpoint/2010/main" val="27080904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C2E-EA3D-C70C-6458-4EBA635E004A}"/>
              </a:ext>
            </a:extLst>
          </p:cNvPr>
          <p:cNvSpPr>
            <a:spLocks noGrp="1"/>
          </p:cNvSpPr>
          <p:nvPr>
            <p:ph type="title"/>
          </p:nvPr>
        </p:nvSpPr>
        <p:spPr>
          <a:xfrm>
            <a:off x="470486" y="0"/>
            <a:ext cx="11104724" cy="578359"/>
          </a:xfrm>
        </p:spPr>
        <p:txBody>
          <a:bodyPr>
            <a:normAutofit fontScale="90000"/>
          </a:bodyPr>
          <a:lstStyle/>
          <a:p>
            <a:r>
              <a:rPr lang="en-IN" dirty="0" err="1"/>
              <a:t>Functools</a:t>
            </a:r>
            <a:r>
              <a:rPr lang="en-IN" dirty="0"/>
              <a:t> – Higher order functions</a:t>
            </a:r>
          </a:p>
        </p:txBody>
      </p:sp>
      <p:sp>
        <p:nvSpPr>
          <p:cNvPr id="5" name="Content Placeholder 4">
            <a:extLst>
              <a:ext uri="{FF2B5EF4-FFF2-40B4-BE49-F238E27FC236}">
                <a16:creationId xmlns:a16="http://schemas.microsoft.com/office/drawing/2014/main" id="{5B2481B4-E5D9-0FB5-3A63-B4D6FAC04053}"/>
              </a:ext>
            </a:extLst>
          </p:cNvPr>
          <p:cNvSpPr>
            <a:spLocks noGrp="1"/>
          </p:cNvSpPr>
          <p:nvPr>
            <p:ph sz="half" idx="13"/>
          </p:nvPr>
        </p:nvSpPr>
        <p:spPr>
          <a:xfrm>
            <a:off x="6274202" y="758952"/>
            <a:ext cx="5786734" cy="5641848"/>
          </a:xfrm>
        </p:spPr>
        <p:txBody>
          <a:bodyPr>
            <a:noAutofit/>
          </a:bodyPr>
          <a:lstStyle/>
          <a:p>
            <a:r>
              <a:rPr lang="en-US" sz="1400" b="1" dirty="0">
                <a:solidFill>
                  <a:schemeClr val="dk1"/>
                </a:solidFill>
                <a:latin typeface="Tenorite" panose="00000500000000000000" pitchFamily="2" charset="0"/>
              </a:rPr>
              <a:t>map</a:t>
            </a:r>
          </a:p>
          <a:p>
            <a:r>
              <a:rPr lang="en-US" sz="1400" dirty="0">
                <a:solidFill>
                  <a:schemeClr val="dk1"/>
                </a:solidFill>
                <a:latin typeface="Tenorite" panose="00000500000000000000" pitchFamily="2" charset="0"/>
              </a:rPr>
              <a:t>map() function returns a map object(which is an iterator) of the results after applying the given function to each item of a given </a:t>
            </a:r>
            <a:r>
              <a:rPr lang="en-US" sz="1400" dirty="0" err="1">
                <a:solidFill>
                  <a:schemeClr val="dk1"/>
                </a:solidFill>
                <a:latin typeface="Tenorite" panose="00000500000000000000" pitchFamily="2" charset="0"/>
              </a:rPr>
              <a:t>iterable</a:t>
            </a:r>
            <a:r>
              <a:rPr lang="en-US" sz="1400" dirty="0">
                <a:solidFill>
                  <a:schemeClr val="dk1"/>
                </a:solidFill>
                <a:latin typeface="Tenorite" panose="00000500000000000000" pitchFamily="2" charset="0"/>
              </a:rPr>
              <a:t> (list, tuple etc.)</a:t>
            </a:r>
          </a:p>
          <a:p>
            <a:r>
              <a:rPr lang="en-US" sz="1400" dirty="0">
                <a:solidFill>
                  <a:srgbClr val="7030A0"/>
                </a:solidFill>
                <a:latin typeface="Tenorite" panose="00000500000000000000" pitchFamily="2" charset="0"/>
              </a:rPr>
              <a:t>&gt;&gt; numbers = (1, 2, 3, 4)</a:t>
            </a:r>
          </a:p>
          <a:p>
            <a:r>
              <a:rPr lang="en-US" sz="1400" dirty="0">
                <a:solidFill>
                  <a:srgbClr val="7030A0"/>
                </a:solidFill>
                <a:latin typeface="Tenorite" panose="00000500000000000000" pitchFamily="2" charset="0"/>
              </a:rPr>
              <a:t>&gt;&gt;result = map(lambda x: x + x, numbers)</a:t>
            </a:r>
          </a:p>
          <a:p>
            <a:r>
              <a:rPr lang="en-US" sz="1400" dirty="0">
                <a:solidFill>
                  <a:srgbClr val="7030A0"/>
                </a:solidFill>
                <a:latin typeface="Tenorite" panose="00000500000000000000" pitchFamily="2" charset="0"/>
              </a:rPr>
              <a:t>&gt;&gt; print(list(result))</a:t>
            </a:r>
          </a:p>
          <a:p>
            <a:r>
              <a:rPr lang="en-US" sz="1400" dirty="0">
                <a:solidFill>
                  <a:srgbClr val="7030A0"/>
                </a:solidFill>
                <a:latin typeface="Tenorite" panose="00000500000000000000" pitchFamily="2" charset="0"/>
              </a:rPr>
              <a:t># output: [2, 4, 6, 8]</a:t>
            </a:r>
            <a:endParaRPr lang="en-IN" sz="1400" dirty="0">
              <a:solidFill>
                <a:schemeClr val="dk1"/>
              </a:solidFill>
              <a:latin typeface="Tenorite" panose="00000500000000000000" pitchFamily="2" charset="0"/>
            </a:endParaRPr>
          </a:p>
        </p:txBody>
      </p:sp>
      <p:sp>
        <p:nvSpPr>
          <p:cNvPr id="8" name="Content Placeholder 7">
            <a:extLst>
              <a:ext uri="{FF2B5EF4-FFF2-40B4-BE49-F238E27FC236}">
                <a16:creationId xmlns:a16="http://schemas.microsoft.com/office/drawing/2014/main" id="{2140D7F8-F2A4-CE26-2621-D28E96ECDA3D}"/>
              </a:ext>
            </a:extLst>
          </p:cNvPr>
          <p:cNvSpPr>
            <a:spLocks noGrp="1"/>
          </p:cNvSpPr>
          <p:nvPr>
            <p:ph sz="half" idx="12"/>
          </p:nvPr>
        </p:nvSpPr>
        <p:spPr>
          <a:xfrm>
            <a:off x="568164" y="758952"/>
            <a:ext cx="5398686" cy="5470398"/>
          </a:xfrm>
        </p:spPr>
        <p:txBody>
          <a:bodyPr>
            <a:noAutofit/>
          </a:bodyPr>
          <a:lstStyle/>
          <a:p>
            <a:r>
              <a:rPr lang="en-US" sz="1400" b="1" dirty="0">
                <a:solidFill>
                  <a:schemeClr val="dk1"/>
                </a:solidFill>
                <a:latin typeface="Tenorite" panose="00000500000000000000" pitchFamily="2" charset="0"/>
              </a:rPr>
              <a:t>reduce</a:t>
            </a:r>
          </a:p>
          <a:p>
            <a:r>
              <a:rPr lang="en-US" sz="1400" dirty="0">
                <a:solidFill>
                  <a:schemeClr val="dk1"/>
                </a:solidFill>
                <a:latin typeface="Tenorite" panose="00000500000000000000" pitchFamily="2" charset="0"/>
              </a:rPr>
              <a:t>reduce function is used to apply a binary function cumulatively to the items of an </a:t>
            </a:r>
            <a:r>
              <a:rPr lang="en-US" sz="1400" dirty="0" err="1">
                <a:solidFill>
                  <a:schemeClr val="dk1"/>
                </a:solidFill>
                <a:latin typeface="Tenorite" panose="00000500000000000000" pitchFamily="2" charset="0"/>
              </a:rPr>
              <a:t>iterable</a:t>
            </a:r>
            <a:r>
              <a:rPr lang="en-US" sz="1400" dirty="0">
                <a:solidFill>
                  <a:schemeClr val="dk1"/>
                </a:solidFill>
                <a:latin typeface="Tenorite" panose="00000500000000000000" pitchFamily="2" charset="0"/>
              </a:rPr>
              <a:t>, reducing it to a single accumulated result.</a:t>
            </a:r>
          </a:p>
          <a:p>
            <a:r>
              <a:rPr lang="en-US" sz="1400" dirty="0">
                <a:solidFill>
                  <a:schemeClr val="dk1"/>
                </a:solidFill>
                <a:latin typeface="Tenorite" panose="00000500000000000000" pitchFamily="2" charset="0"/>
              </a:rPr>
              <a:t>Here's an example:</a:t>
            </a:r>
          </a:p>
          <a:p>
            <a:r>
              <a:rPr lang="en-US" sz="1400" dirty="0">
                <a:solidFill>
                  <a:srgbClr val="7030A0"/>
                </a:solidFill>
                <a:latin typeface="Tenorite" panose="00000500000000000000" pitchFamily="2" charset="0"/>
              </a:rPr>
              <a:t>&gt;&gt; from </a:t>
            </a:r>
            <a:r>
              <a:rPr lang="en-US" sz="1400" dirty="0" err="1">
                <a:solidFill>
                  <a:srgbClr val="7030A0"/>
                </a:solidFill>
                <a:latin typeface="Tenorite" panose="00000500000000000000" pitchFamily="2" charset="0"/>
              </a:rPr>
              <a:t>functools</a:t>
            </a:r>
            <a:r>
              <a:rPr lang="en-US" sz="1400" dirty="0">
                <a:solidFill>
                  <a:srgbClr val="7030A0"/>
                </a:solidFill>
                <a:latin typeface="Tenorite" panose="00000500000000000000" pitchFamily="2" charset="0"/>
              </a:rPr>
              <a:t> import reduce</a:t>
            </a:r>
          </a:p>
          <a:p>
            <a:r>
              <a:rPr lang="en-US" sz="1400" dirty="0">
                <a:solidFill>
                  <a:srgbClr val="7030A0"/>
                </a:solidFill>
                <a:latin typeface="Tenorite" panose="00000500000000000000" pitchFamily="2" charset="0"/>
              </a:rPr>
              <a:t>&gt;&gt; data = [1, 2, 3, 4, 5] # Calculate the product of all elements </a:t>
            </a:r>
          </a:p>
          <a:p>
            <a:r>
              <a:rPr lang="en-US" sz="1400" dirty="0">
                <a:solidFill>
                  <a:srgbClr val="7030A0"/>
                </a:solidFill>
                <a:latin typeface="Tenorite" panose="00000500000000000000" pitchFamily="2" charset="0"/>
              </a:rPr>
              <a:t>&gt;&gt; product = reduce(lambda x, y: x * y, data) print(product) </a:t>
            </a:r>
          </a:p>
          <a:p>
            <a:r>
              <a:rPr lang="en-US" sz="1400" dirty="0">
                <a:solidFill>
                  <a:srgbClr val="7030A0"/>
                </a:solidFill>
                <a:latin typeface="Tenorite" panose="00000500000000000000" pitchFamily="2" charset="0"/>
              </a:rPr>
              <a:t># Output: 120</a:t>
            </a:r>
            <a:endParaRPr lang="en-IN" sz="1400" dirty="0">
              <a:solidFill>
                <a:srgbClr val="7030A0"/>
              </a:solidFill>
              <a:latin typeface="Tenorite" panose="00000500000000000000" pitchFamily="2" charset="0"/>
            </a:endParaRPr>
          </a:p>
        </p:txBody>
      </p:sp>
    </p:spTree>
    <p:extLst>
      <p:ext uri="{BB962C8B-B14F-4D97-AF65-F5344CB8AC3E}">
        <p14:creationId xmlns:p14="http://schemas.microsoft.com/office/powerpoint/2010/main" val="951115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0C2E-EA3D-C70C-6458-4EBA635E004A}"/>
              </a:ext>
            </a:extLst>
          </p:cNvPr>
          <p:cNvSpPr>
            <a:spLocks noGrp="1"/>
          </p:cNvSpPr>
          <p:nvPr>
            <p:ph type="title"/>
          </p:nvPr>
        </p:nvSpPr>
        <p:spPr>
          <a:xfrm>
            <a:off x="470486" y="0"/>
            <a:ext cx="11104724" cy="578359"/>
          </a:xfrm>
        </p:spPr>
        <p:txBody>
          <a:bodyPr>
            <a:normAutofit fontScale="90000"/>
          </a:bodyPr>
          <a:lstStyle/>
          <a:p>
            <a:r>
              <a:rPr lang="en-IN" dirty="0" err="1"/>
              <a:t>Functools</a:t>
            </a:r>
            <a:r>
              <a:rPr lang="en-IN" dirty="0"/>
              <a:t> – Higher order functions</a:t>
            </a:r>
          </a:p>
        </p:txBody>
      </p:sp>
      <p:sp>
        <p:nvSpPr>
          <p:cNvPr id="8" name="Content Placeholder 7">
            <a:extLst>
              <a:ext uri="{FF2B5EF4-FFF2-40B4-BE49-F238E27FC236}">
                <a16:creationId xmlns:a16="http://schemas.microsoft.com/office/drawing/2014/main" id="{2140D7F8-F2A4-CE26-2621-D28E96ECDA3D}"/>
              </a:ext>
            </a:extLst>
          </p:cNvPr>
          <p:cNvSpPr>
            <a:spLocks noGrp="1"/>
          </p:cNvSpPr>
          <p:nvPr>
            <p:ph sz="half" idx="12"/>
          </p:nvPr>
        </p:nvSpPr>
        <p:spPr>
          <a:xfrm>
            <a:off x="421758" y="594360"/>
            <a:ext cx="5601090" cy="5971032"/>
          </a:xfrm>
        </p:spPr>
        <p:txBody>
          <a:bodyPr>
            <a:noAutofit/>
          </a:bodyPr>
          <a:lstStyle/>
          <a:p>
            <a:r>
              <a:rPr lang="en-US" sz="1400" b="1" dirty="0">
                <a:solidFill>
                  <a:schemeClr val="dk1"/>
                </a:solidFill>
                <a:latin typeface="Tenorite" panose="00000500000000000000" pitchFamily="2" charset="0"/>
              </a:rPr>
              <a:t>filter</a:t>
            </a:r>
          </a:p>
          <a:p>
            <a:r>
              <a:rPr lang="en-US" sz="1400" dirty="0">
                <a:solidFill>
                  <a:schemeClr val="dk1"/>
                </a:solidFill>
                <a:latin typeface="Tenorite" panose="00000500000000000000" pitchFamily="2" charset="0"/>
              </a:rPr>
              <a:t>The filter() method filters the given sequence with the help of a function that tests each element in the sequence to be true or not</a:t>
            </a:r>
          </a:p>
          <a:p>
            <a:r>
              <a:rPr lang="en-US" sz="1400" dirty="0">
                <a:solidFill>
                  <a:schemeClr val="dk1"/>
                </a:solidFill>
                <a:latin typeface="Tenorite" panose="00000500000000000000" pitchFamily="2" charset="0"/>
              </a:rPr>
              <a:t>Here's an example:</a:t>
            </a:r>
          </a:p>
          <a:p>
            <a:r>
              <a:rPr lang="en-US" sz="1400" dirty="0">
                <a:solidFill>
                  <a:srgbClr val="7030A0"/>
                </a:solidFill>
                <a:latin typeface="Tenorite" panose="00000500000000000000" pitchFamily="2" charset="0"/>
              </a:rPr>
              <a:t>&gt;&gt; def fun(variable):</a:t>
            </a:r>
          </a:p>
          <a:p>
            <a:r>
              <a:rPr lang="en-US" sz="1400" dirty="0">
                <a:solidFill>
                  <a:srgbClr val="7030A0"/>
                </a:solidFill>
                <a:latin typeface="Tenorite" panose="00000500000000000000" pitchFamily="2" charset="0"/>
              </a:rPr>
              <a:t>           letters = ['a', 'e', '</a:t>
            </a:r>
            <a:r>
              <a:rPr lang="en-US" sz="1400" dirty="0" err="1">
                <a:solidFill>
                  <a:srgbClr val="7030A0"/>
                </a:solidFill>
                <a:latin typeface="Tenorite" panose="00000500000000000000" pitchFamily="2" charset="0"/>
              </a:rPr>
              <a:t>i</a:t>
            </a:r>
            <a:r>
              <a:rPr lang="en-US" sz="1400" dirty="0">
                <a:solidFill>
                  <a:srgbClr val="7030A0"/>
                </a:solidFill>
                <a:latin typeface="Tenorite" panose="00000500000000000000" pitchFamily="2" charset="0"/>
              </a:rPr>
              <a:t>', 'o', 'u']</a:t>
            </a:r>
          </a:p>
          <a:p>
            <a:r>
              <a:rPr lang="en-US" sz="1400" dirty="0">
                <a:solidFill>
                  <a:srgbClr val="7030A0"/>
                </a:solidFill>
                <a:latin typeface="Tenorite" panose="00000500000000000000" pitchFamily="2" charset="0"/>
              </a:rPr>
              <a:t>           if (variable in letters):</a:t>
            </a:r>
          </a:p>
          <a:p>
            <a:r>
              <a:rPr lang="en-US" sz="1400" dirty="0">
                <a:solidFill>
                  <a:srgbClr val="7030A0"/>
                </a:solidFill>
                <a:latin typeface="Tenorite" panose="00000500000000000000" pitchFamily="2" charset="0"/>
              </a:rPr>
              <a:t>                return True</a:t>
            </a:r>
          </a:p>
          <a:p>
            <a:r>
              <a:rPr lang="en-US" sz="1400" dirty="0">
                <a:solidFill>
                  <a:srgbClr val="7030A0"/>
                </a:solidFill>
                <a:latin typeface="Tenorite" panose="00000500000000000000" pitchFamily="2" charset="0"/>
              </a:rPr>
              <a:t>          else:</a:t>
            </a:r>
          </a:p>
          <a:p>
            <a:r>
              <a:rPr lang="en-US" sz="1400" dirty="0">
                <a:solidFill>
                  <a:srgbClr val="7030A0"/>
                </a:solidFill>
                <a:latin typeface="Tenorite" panose="00000500000000000000" pitchFamily="2" charset="0"/>
              </a:rPr>
              <a:t>                return False</a:t>
            </a:r>
          </a:p>
          <a:p>
            <a:r>
              <a:rPr lang="en-US" sz="1400" dirty="0">
                <a:solidFill>
                  <a:srgbClr val="7030A0"/>
                </a:solidFill>
                <a:latin typeface="Tenorite" panose="00000500000000000000" pitchFamily="2" charset="0"/>
              </a:rPr>
              <a:t>&gt;&gt; sequence = ['g', 'e', 'e', 'j', 'k', 's', 'p', 'r’]</a:t>
            </a:r>
          </a:p>
          <a:p>
            <a:r>
              <a:rPr lang="en-US" sz="1400" dirty="0">
                <a:solidFill>
                  <a:srgbClr val="7030A0"/>
                </a:solidFill>
                <a:latin typeface="Tenorite" panose="00000500000000000000" pitchFamily="2" charset="0"/>
              </a:rPr>
              <a:t>&gt;&gt; filtered = filter(fun, sequence)</a:t>
            </a:r>
          </a:p>
          <a:p>
            <a:r>
              <a:rPr lang="en-US" sz="1400" dirty="0">
                <a:solidFill>
                  <a:srgbClr val="7030A0"/>
                </a:solidFill>
                <a:latin typeface="Tenorite" panose="00000500000000000000" pitchFamily="2" charset="0"/>
              </a:rPr>
              <a:t>&gt;&gt; print('The filtered letters are:’)</a:t>
            </a:r>
          </a:p>
          <a:p>
            <a:r>
              <a:rPr lang="en-US" sz="1400" dirty="0">
                <a:solidFill>
                  <a:srgbClr val="7030A0"/>
                </a:solidFill>
                <a:latin typeface="Tenorite" panose="00000500000000000000" pitchFamily="2" charset="0"/>
              </a:rPr>
              <a:t>&gt;&gt; for s in filtered:</a:t>
            </a:r>
          </a:p>
          <a:p>
            <a:r>
              <a:rPr lang="en-US" sz="1400" dirty="0">
                <a:solidFill>
                  <a:srgbClr val="7030A0"/>
                </a:solidFill>
                <a:latin typeface="Tenorite" panose="00000500000000000000" pitchFamily="2" charset="0"/>
              </a:rPr>
              <a:t>          print(s)</a:t>
            </a:r>
            <a:endParaRPr lang="en-IN" sz="1400" dirty="0">
              <a:solidFill>
                <a:srgbClr val="7030A0"/>
              </a:solidFill>
              <a:latin typeface="Tenorite" panose="00000500000000000000" pitchFamily="2" charset="0"/>
            </a:endParaRPr>
          </a:p>
        </p:txBody>
      </p:sp>
    </p:spTree>
    <p:extLst>
      <p:ext uri="{BB962C8B-B14F-4D97-AF65-F5344CB8AC3E}">
        <p14:creationId xmlns:p14="http://schemas.microsoft.com/office/powerpoint/2010/main" val="62985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C58F15F3-F5B1-5099-8A2E-042D5C600A78}"/>
              </a:ext>
            </a:extLst>
          </p:cNvPr>
          <p:cNvGraphicFramePr>
            <a:graphicFrameLocks noGrp="1"/>
          </p:cNvGraphicFramePr>
          <p:nvPr>
            <p:extLst>
              <p:ext uri="{D42A27DB-BD31-4B8C-83A1-F6EECF244321}">
                <p14:modId xmlns:p14="http://schemas.microsoft.com/office/powerpoint/2010/main" val="3940891580"/>
              </p:ext>
            </p:extLst>
          </p:nvPr>
        </p:nvGraphicFramePr>
        <p:xfrm>
          <a:off x="190207" y="102213"/>
          <a:ext cx="11819191" cy="4754880"/>
        </p:xfrm>
        <a:graphic>
          <a:graphicData uri="http://schemas.openxmlformats.org/drawingml/2006/table">
            <a:tbl>
              <a:tblPr bandRow="1">
                <a:tableStyleId>{0505E3EF-67EA-436B-97B2-0124C06EBD24}</a:tableStyleId>
              </a:tblPr>
              <a:tblGrid>
                <a:gridCol w="2367279">
                  <a:extLst>
                    <a:ext uri="{9D8B030D-6E8A-4147-A177-3AD203B41FA5}">
                      <a16:colId xmlns:a16="http://schemas.microsoft.com/office/drawing/2014/main" val="2751588813"/>
                    </a:ext>
                  </a:extLst>
                </a:gridCol>
                <a:gridCol w="9451912">
                  <a:extLst>
                    <a:ext uri="{9D8B030D-6E8A-4147-A177-3AD203B41FA5}">
                      <a16:colId xmlns:a16="http://schemas.microsoft.com/office/drawing/2014/main" val="2317658227"/>
                    </a:ext>
                  </a:extLst>
                </a:gridCol>
              </a:tblGrid>
              <a:tr h="0">
                <a:tc>
                  <a:txBody>
                    <a:bodyPr/>
                    <a:lstStyle/>
                    <a:p>
                      <a:pPr algn="l" fontAlgn="t"/>
                      <a:r>
                        <a:rPr lang="en-US" sz="1400" dirty="0">
                          <a:effectLst/>
                          <a:latin typeface="Tenorite"/>
                        </a:rPr>
                        <a:t>Method</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dirty="0">
                          <a:effectLst/>
                          <a:latin typeface="Tenorite"/>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05581506"/>
                  </a:ext>
                </a:extLst>
              </a:tr>
              <a:tr h="0">
                <a:tc>
                  <a:txBody>
                    <a:bodyPr/>
                    <a:lstStyle/>
                    <a:p>
                      <a:pPr fontAlgn="t"/>
                      <a:r>
                        <a:rPr lang="en-US" sz="1400" dirty="0">
                          <a:effectLst/>
                          <a:latin typeface="Tenorite"/>
                          <a:hlinkClick r:id="rId2"/>
                        </a:rPr>
                        <a:t>isidentifier()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the string is an identifier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04259807"/>
                  </a:ext>
                </a:extLst>
              </a:tr>
              <a:tr h="0">
                <a:tc>
                  <a:txBody>
                    <a:bodyPr/>
                    <a:lstStyle/>
                    <a:p>
                      <a:pPr fontAlgn="t"/>
                      <a:r>
                        <a:rPr lang="en-US" sz="1400" dirty="0">
                          <a:effectLst/>
                          <a:latin typeface="Tenorite"/>
                          <a:hlinkClick r:id="rId3"/>
                        </a:rPr>
                        <a:t>islower()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characters in the string are lower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83774868"/>
                  </a:ext>
                </a:extLst>
              </a:tr>
              <a:tr h="0">
                <a:tc>
                  <a:txBody>
                    <a:bodyPr/>
                    <a:lstStyle/>
                    <a:p>
                      <a:pPr fontAlgn="t"/>
                      <a:r>
                        <a:rPr lang="en-US" sz="1400" dirty="0">
                          <a:effectLst/>
                          <a:latin typeface="Tenorite"/>
                          <a:hlinkClick r:id="rId4"/>
                        </a:rPr>
                        <a:t>isnumeric()</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all characters in the string are numeric</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67927402"/>
                  </a:ext>
                </a:extLst>
              </a:tr>
              <a:tr h="0">
                <a:tc>
                  <a:txBody>
                    <a:bodyPr/>
                    <a:lstStyle/>
                    <a:p>
                      <a:pPr fontAlgn="t"/>
                      <a:r>
                        <a:rPr lang="en-US" sz="1400" dirty="0">
                          <a:effectLst/>
                          <a:latin typeface="Tenorite"/>
                          <a:hlinkClick r:id="rId5"/>
                        </a:rPr>
                        <a:t>isprintable()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all characters in the string are printable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98721233"/>
                  </a:ext>
                </a:extLst>
              </a:tr>
              <a:tr h="0">
                <a:tc>
                  <a:txBody>
                    <a:bodyPr/>
                    <a:lstStyle/>
                    <a:p>
                      <a:pPr fontAlgn="t"/>
                      <a:r>
                        <a:rPr lang="en-US" sz="1400" dirty="0">
                          <a:effectLst/>
                          <a:latin typeface="Tenorite"/>
                          <a:hlinkClick r:id="rId6"/>
                        </a:rPr>
                        <a:t>isspace()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all characters in the string are whitespaces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11241909"/>
                  </a:ext>
                </a:extLst>
              </a:tr>
              <a:tr h="0">
                <a:tc>
                  <a:txBody>
                    <a:bodyPr/>
                    <a:lstStyle/>
                    <a:p>
                      <a:pPr fontAlgn="t"/>
                      <a:r>
                        <a:rPr lang="en-US" sz="1400" dirty="0">
                          <a:effectLst/>
                          <a:latin typeface="Tenorite"/>
                          <a:hlinkClick r:id="rId7"/>
                        </a:rPr>
                        <a:t>istitle()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True if the string follows the rules of a title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48402638"/>
                  </a:ext>
                </a:extLst>
              </a:tr>
              <a:tr h="0">
                <a:tc>
                  <a:txBody>
                    <a:bodyPr/>
                    <a:lstStyle/>
                    <a:p>
                      <a:pPr fontAlgn="t"/>
                      <a:r>
                        <a:rPr lang="en-US" sz="1400" dirty="0">
                          <a:effectLst/>
                          <a:latin typeface="Tenorite"/>
                          <a:hlinkClick r:id="rId8"/>
                        </a:rPr>
                        <a:t>isupper()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all characters in the string are upper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13704218"/>
                  </a:ext>
                </a:extLst>
              </a:tr>
              <a:tr h="0">
                <a:tc>
                  <a:txBody>
                    <a:bodyPr/>
                    <a:lstStyle/>
                    <a:p>
                      <a:pPr fontAlgn="t"/>
                      <a:r>
                        <a:rPr lang="en-US" sz="1400" dirty="0">
                          <a:effectLst/>
                          <a:latin typeface="Tenorite"/>
                          <a:hlinkClick r:id="rId9"/>
                        </a:rPr>
                        <a:t>join()</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the elements of an </a:t>
                      </a:r>
                      <a:r>
                        <a:rPr lang="en-US" sz="1400" err="1">
                          <a:effectLst/>
                          <a:latin typeface="Tenorite"/>
                        </a:rPr>
                        <a:t>iterable</a:t>
                      </a:r>
                      <a:r>
                        <a:rPr lang="en-US" sz="1400" dirty="0">
                          <a:effectLst/>
                          <a:latin typeface="Tenorite"/>
                        </a:rPr>
                        <a:t> into a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94343017"/>
                  </a:ext>
                </a:extLst>
              </a:tr>
              <a:tr h="0">
                <a:tc>
                  <a:txBody>
                    <a:bodyPr/>
                    <a:lstStyle/>
                    <a:p>
                      <a:pPr fontAlgn="t"/>
                      <a:r>
                        <a:rPr lang="en-US" sz="1400" dirty="0">
                          <a:effectLst/>
                          <a:latin typeface="Tenorite"/>
                          <a:hlinkClick r:id="rId10"/>
                        </a:rPr>
                        <a:t>ljust()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left justified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064262018"/>
                  </a:ext>
                </a:extLst>
              </a:tr>
              <a:tr h="0">
                <a:tc>
                  <a:txBody>
                    <a:bodyPr/>
                    <a:lstStyle/>
                    <a:p>
                      <a:pPr fontAlgn="t"/>
                      <a:r>
                        <a:rPr lang="en-US" sz="1400" dirty="0">
                          <a:effectLst/>
                          <a:latin typeface="Tenorite"/>
                          <a:hlinkClick r:id="rId11"/>
                        </a:rPr>
                        <a:t>lower()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string into lower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41241440"/>
                  </a:ext>
                </a:extLst>
              </a:tr>
              <a:tr h="0">
                <a:tc>
                  <a:txBody>
                    <a:bodyPr/>
                    <a:lstStyle/>
                    <a:p>
                      <a:pPr fontAlgn="t"/>
                      <a:r>
                        <a:rPr lang="en-US" sz="1400" dirty="0">
                          <a:effectLst/>
                          <a:latin typeface="Tenorite"/>
                          <a:hlinkClick r:id="rId12"/>
                        </a:rPr>
                        <a:t>lstrip()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left trim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97848768"/>
                  </a:ext>
                </a:extLst>
              </a:tr>
              <a:tr h="0">
                <a:tc>
                  <a:txBody>
                    <a:bodyPr/>
                    <a:lstStyle/>
                    <a:p>
                      <a:pPr fontAlgn="t"/>
                      <a:r>
                        <a:rPr lang="en-US" sz="1400" dirty="0">
                          <a:effectLst/>
                          <a:latin typeface="Tenorite"/>
                          <a:hlinkClick r:id="rId13"/>
                        </a:rPr>
                        <a:t>maketrans()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translation table to be used in translations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80852770"/>
                  </a:ext>
                </a:extLst>
              </a:tr>
            </a:tbl>
          </a:graphicData>
        </a:graphic>
      </p:graphicFrame>
      <p:graphicFrame>
        <p:nvGraphicFramePr>
          <p:cNvPr id="8" name="Table 7">
            <a:extLst>
              <a:ext uri="{FF2B5EF4-FFF2-40B4-BE49-F238E27FC236}">
                <a16:creationId xmlns:a16="http://schemas.microsoft.com/office/drawing/2014/main" id="{9C73FD3F-60A2-2A3B-1E8B-A7D09F3409DA}"/>
              </a:ext>
            </a:extLst>
          </p:cNvPr>
          <p:cNvGraphicFramePr>
            <a:graphicFrameLocks noGrp="1"/>
          </p:cNvGraphicFramePr>
          <p:nvPr>
            <p:extLst>
              <p:ext uri="{D42A27DB-BD31-4B8C-83A1-F6EECF244321}">
                <p14:modId xmlns:p14="http://schemas.microsoft.com/office/powerpoint/2010/main" val="126087601"/>
              </p:ext>
            </p:extLst>
          </p:nvPr>
        </p:nvGraphicFramePr>
        <p:xfrm>
          <a:off x="186418" y="5154837"/>
          <a:ext cx="11819160" cy="1584960"/>
        </p:xfrm>
        <a:graphic>
          <a:graphicData uri="http://schemas.openxmlformats.org/drawingml/2006/table">
            <a:tbl>
              <a:tblPr bandRow="1">
                <a:tableStyleId>{0505E3EF-67EA-436B-97B2-0124C06EBD24}</a:tableStyleId>
              </a:tblPr>
              <a:tblGrid>
                <a:gridCol w="2377439">
                  <a:extLst>
                    <a:ext uri="{9D8B030D-6E8A-4147-A177-3AD203B41FA5}">
                      <a16:colId xmlns:a16="http://schemas.microsoft.com/office/drawing/2014/main" val="3023957904"/>
                    </a:ext>
                  </a:extLst>
                </a:gridCol>
                <a:gridCol w="9441721">
                  <a:extLst>
                    <a:ext uri="{9D8B030D-6E8A-4147-A177-3AD203B41FA5}">
                      <a16:colId xmlns:a16="http://schemas.microsoft.com/office/drawing/2014/main" val="4132698441"/>
                    </a:ext>
                  </a:extLst>
                </a:gridCol>
              </a:tblGrid>
              <a:tr h="396240">
                <a:tc>
                  <a:txBody>
                    <a:bodyPr/>
                    <a:lstStyle/>
                    <a:p>
                      <a:pPr rtl="0" fontAlgn="auto"/>
                      <a:r>
                        <a:rPr lang="en-US" sz="1400" u="sng" strike="noStrike">
                          <a:solidFill>
                            <a:srgbClr val="B57001"/>
                          </a:solidFill>
                          <a:effectLst/>
                          <a:latin typeface="Tenorite" panose="00000500000000000000" pitchFamily="2" charset="0"/>
                          <a:hlinkClick r:id="rId14"/>
                        </a:rPr>
                        <a:t>partition()</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rtl="0" fontAlgn="base"/>
                      <a:r>
                        <a:rPr lang="en-US" sz="1400">
                          <a:effectLst/>
                          <a:latin typeface="Tenorite" panose="00000500000000000000" pitchFamily="2" charset="0"/>
                        </a:rPr>
                        <a:t>Returns a tuple where the string is parted into three parts</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993170249"/>
                  </a:ext>
                </a:extLst>
              </a:tr>
              <a:tr h="396240">
                <a:tc>
                  <a:txBody>
                    <a:bodyPr/>
                    <a:lstStyle/>
                    <a:p>
                      <a:pPr rtl="0" fontAlgn="auto"/>
                      <a:r>
                        <a:rPr lang="en-US" sz="1400" u="sng" strike="noStrike">
                          <a:solidFill>
                            <a:srgbClr val="B57001"/>
                          </a:solidFill>
                          <a:effectLst/>
                          <a:latin typeface="Tenorite" panose="00000500000000000000" pitchFamily="2" charset="0"/>
                          <a:hlinkClick r:id="rId15"/>
                        </a:rPr>
                        <a:t>replace()</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ase"/>
                      <a:r>
                        <a:rPr lang="en-US" sz="1400">
                          <a:effectLst/>
                          <a:latin typeface="Tenorite" panose="00000500000000000000" pitchFamily="2" charset="0"/>
                        </a:rPr>
                        <a:t>Returns a string where a specified value is replaced with a specified value</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3235176"/>
                  </a:ext>
                </a:extLst>
              </a:tr>
              <a:tr h="396240">
                <a:tc>
                  <a:txBody>
                    <a:bodyPr/>
                    <a:lstStyle/>
                    <a:p>
                      <a:pPr rtl="0" fontAlgn="auto"/>
                      <a:r>
                        <a:rPr lang="en-US" sz="1400" u="sng" strike="noStrike">
                          <a:solidFill>
                            <a:srgbClr val="B57001"/>
                          </a:solidFill>
                          <a:effectLst/>
                          <a:latin typeface="Tenorite" panose="00000500000000000000" pitchFamily="2" charset="0"/>
                          <a:hlinkClick r:id="rId16"/>
                        </a:rPr>
                        <a:t>rfind()</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rtl="0" fontAlgn="base"/>
                      <a:r>
                        <a:rPr lang="en-US" sz="1400">
                          <a:effectLst/>
                          <a:latin typeface="Tenorite" panose="00000500000000000000" pitchFamily="2" charset="0"/>
                        </a:rPr>
                        <a:t>Searches the string for a specified value and returns the last position of where it was found</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89690825"/>
                  </a:ext>
                </a:extLst>
              </a:tr>
              <a:tr h="396240">
                <a:tc>
                  <a:txBody>
                    <a:bodyPr/>
                    <a:lstStyle/>
                    <a:p>
                      <a:pPr rtl="0" fontAlgn="auto"/>
                      <a:r>
                        <a:rPr lang="en-US" sz="1400" u="sng" strike="noStrike">
                          <a:solidFill>
                            <a:srgbClr val="B57001"/>
                          </a:solidFill>
                          <a:effectLst/>
                          <a:latin typeface="Tenorite" panose="00000500000000000000" pitchFamily="2" charset="0"/>
                          <a:hlinkClick r:id="rId17"/>
                        </a:rPr>
                        <a:t>rindex()</a:t>
                      </a:r>
                      <a:endParaRPr lang="en-US" sz="1400">
                        <a:effectLst/>
                        <a:latin typeface="Avenir Next LT Pro" panose="020B0504020202020204" pitchFamily="34" charset="0"/>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ase"/>
                      <a:r>
                        <a:rPr lang="en-US" sz="1400">
                          <a:effectLst/>
                          <a:latin typeface="Tenorite" panose="00000500000000000000" pitchFamily="2" charset="0"/>
                        </a:rPr>
                        <a:t>Searches the string for a specified value and returns the last position of where it was found</a:t>
                      </a:r>
                      <a:endParaRPr lang="en-US">
                        <a:effectLst/>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58862869"/>
                  </a:ext>
                </a:extLst>
              </a:tr>
            </a:tbl>
          </a:graphicData>
        </a:graphic>
      </p:graphicFrame>
    </p:spTree>
    <p:extLst>
      <p:ext uri="{BB962C8B-B14F-4D97-AF65-F5344CB8AC3E}">
        <p14:creationId xmlns:p14="http://schemas.microsoft.com/office/powerpoint/2010/main" val="2785605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D1181DC-DF84-8A1E-B7AF-88D75EEFAAA2}"/>
              </a:ext>
            </a:extLst>
          </p:cNvPr>
          <p:cNvGraphicFramePr>
            <a:graphicFrameLocks noGrp="1"/>
          </p:cNvGraphicFramePr>
          <p:nvPr>
            <p:extLst>
              <p:ext uri="{D42A27DB-BD31-4B8C-83A1-F6EECF244321}">
                <p14:modId xmlns:p14="http://schemas.microsoft.com/office/powerpoint/2010/main" val="1098593913"/>
              </p:ext>
            </p:extLst>
          </p:nvPr>
        </p:nvGraphicFramePr>
        <p:xfrm>
          <a:off x="180765" y="556234"/>
          <a:ext cx="11819191" cy="4754880"/>
        </p:xfrm>
        <a:graphic>
          <a:graphicData uri="http://schemas.openxmlformats.org/drawingml/2006/table">
            <a:tbl>
              <a:tblPr bandRow="1">
                <a:tableStyleId>{0505E3EF-67EA-436B-97B2-0124C06EBD24}</a:tableStyleId>
              </a:tblPr>
              <a:tblGrid>
                <a:gridCol w="2113280">
                  <a:extLst>
                    <a:ext uri="{9D8B030D-6E8A-4147-A177-3AD203B41FA5}">
                      <a16:colId xmlns:a16="http://schemas.microsoft.com/office/drawing/2014/main" val="3507669030"/>
                    </a:ext>
                  </a:extLst>
                </a:gridCol>
                <a:gridCol w="9705911">
                  <a:extLst>
                    <a:ext uri="{9D8B030D-6E8A-4147-A177-3AD203B41FA5}">
                      <a16:colId xmlns:a16="http://schemas.microsoft.com/office/drawing/2014/main" val="3024423023"/>
                    </a:ext>
                  </a:extLst>
                </a:gridCol>
              </a:tblGrid>
              <a:tr h="0">
                <a:tc>
                  <a:txBody>
                    <a:bodyPr/>
                    <a:lstStyle/>
                    <a:p>
                      <a:pPr fontAlgn="t"/>
                      <a:r>
                        <a:rPr lang="en-US" sz="1400" dirty="0">
                          <a:effectLst/>
                          <a:latin typeface="Tenorite"/>
                          <a:hlinkClick r:id="rId2"/>
                        </a:rPr>
                        <a:t>rjust()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right justified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982564385"/>
                  </a:ext>
                </a:extLst>
              </a:tr>
              <a:tr h="0">
                <a:tc>
                  <a:txBody>
                    <a:bodyPr/>
                    <a:lstStyle/>
                    <a:p>
                      <a:pPr fontAlgn="t"/>
                      <a:r>
                        <a:rPr lang="en-US" sz="1400" dirty="0">
                          <a:effectLst/>
                          <a:latin typeface="Tenorite"/>
                          <a:hlinkClick r:id="rId3"/>
                        </a:rPr>
                        <a:t>rpartition()</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tuple where the string is parted into three parts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35949725"/>
                  </a:ext>
                </a:extLst>
              </a:tr>
              <a:tr h="0">
                <a:tc>
                  <a:txBody>
                    <a:bodyPr/>
                    <a:lstStyle/>
                    <a:p>
                      <a:pPr fontAlgn="t"/>
                      <a:r>
                        <a:rPr lang="en-US" sz="1400" dirty="0">
                          <a:effectLst/>
                          <a:latin typeface="Tenorite"/>
                          <a:hlinkClick r:id="rId4"/>
                        </a:rPr>
                        <a:t>rsplit()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Splits the string at the specified separator, and returns a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4240284"/>
                  </a:ext>
                </a:extLst>
              </a:tr>
              <a:tr h="0">
                <a:tc>
                  <a:txBody>
                    <a:bodyPr/>
                    <a:lstStyle/>
                    <a:p>
                      <a:pPr fontAlgn="t"/>
                      <a:r>
                        <a:rPr lang="en-US" sz="1400" dirty="0">
                          <a:effectLst/>
                          <a:latin typeface="Tenorite"/>
                          <a:hlinkClick r:id="rId5"/>
                        </a:rPr>
                        <a:t>rstrip()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right trim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30444900"/>
                  </a:ext>
                </a:extLst>
              </a:tr>
              <a:tr h="0">
                <a:tc>
                  <a:txBody>
                    <a:bodyPr/>
                    <a:lstStyle/>
                    <a:p>
                      <a:pPr fontAlgn="t"/>
                      <a:r>
                        <a:rPr lang="en-US" sz="1400" dirty="0">
                          <a:effectLst/>
                          <a:latin typeface="Tenorite"/>
                          <a:hlinkClick r:id="rId6"/>
                        </a:rPr>
                        <a:t>split()</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Splits the string at the specified separator, and returns a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6349483"/>
                  </a:ext>
                </a:extLst>
              </a:tr>
              <a:tr h="0">
                <a:tc>
                  <a:txBody>
                    <a:bodyPr/>
                    <a:lstStyle/>
                    <a:p>
                      <a:pPr fontAlgn="t"/>
                      <a:r>
                        <a:rPr lang="en-US" sz="1400" dirty="0">
                          <a:effectLst/>
                          <a:latin typeface="Tenorite"/>
                          <a:hlinkClick r:id="rId7"/>
                        </a:rPr>
                        <a:t>splitlines()</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Splits the string at line breaks and returns a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09735246"/>
                  </a:ext>
                </a:extLst>
              </a:tr>
              <a:tr h="0">
                <a:tc>
                  <a:txBody>
                    <a:bodyPr/>
                    <a:lstStyle/>
                    <a:p>
                      <a:pPr fontAlgn="t"/>
                      <a:r>
                        <a:rPr lang="en-US" sz="1400" dirty="0">
                          <a:effectLst/>
                          <a:latin typeface="Tenorite"/>
                          <a:hlinkClick r:id="rId8"/>
                        </a:rPr>
                        <a:t>startswith()</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true if the string starts with the specified value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59923725"/>
                  </a:ext>
                </a:extLst>
              </a:tr>
              <a:tr h="0">
                <a:tc>
                  <a:txBody>
                    <a:bodyPr/>
                    <a:lstStyle/>
                    <a:p>
                      <a:pPr fontAlgn="t"/>
                      <a:r>
                        <a:rPr lang="en-US" sz="1400" dirty="0">
                          <a:effectLst/>
                          <a:latin typeface="Tenorite"/>
                          <a:hlinkClick r:id="rId9"/>
                        </a:rPr>
                        <a:t>strip()</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Returns a trimmed version of the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533557278"/>
                  </a:ext>
                </a:extLst>
              </a:tr>
              <a:tr h="0">
                <a:tc>
                  <a:txBody>
                    <a:bodyPr/>
                    <a:lstStyle/>
                    <a:p>
                      <a:pPr fontAlgn="t"/>
                      <a:r>
                        <a:rPr lang="en-US" sz="1400" dirty="0">
                          <a:effectLst/>
                          <a:latin typeface="Tenorite"/>
                          <a:hlinkClick r:id="rId10"/>
                        </a:rPr>
                        <a:t>swapcase()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Swaps cases, lower case becomes upper case and vice versa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04228845"/>
                  </a:ext>
                </a:extLst>
              </a:tr>
              <a:tr h="0">
                <a:tc>
                  <a:txBody>
                    <a:bodyPr/>
                    <a:lstStyle/>
                    <a:p>
                      <a:pPr fontAlgn="t"/>
                      <a:r>
                        <a:rPr lang="en-US" sz="1400" dirty="0">
                          <a:effectLst/>
                          <a:latin typeface="Tenorite"/>
                          <a:hlinkClick r:id="rId11"/>
                        </a:rPr>
                        <a:t>title()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the first character of each word to upper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14369435"/>
                  </a:ext>
                </a:extLst>
              </a:tr>
              <a:tr h="0">
                <a:tc>
                  <a:txBody>
                    <a:bodyPr/>
                    <a:lstStyle/>
                    <a:p>
                      <a:pPr fontAlgn="t"/>
                      <a:r>
                        <a:rPr lang="en-US" sz="1400" dirty="0">
                          <a:effectLst/>
                          <a:latin typeface="Tenorite"/>
                          <a:hlinkClick r:id="rId12"/>
                        </a:rPr>
                        <a:t>translate()</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fontAlgn="t"/>
                      <a:r>
                        <a:rPr lang="en-US" sz="1400" dirty="0">
                          <a:effectLst/>
                          <a:latin typeface="Tenorite"/>
                        </a:rPr>
                        <a:t>Returns a translated string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40066828"/>
                  </a:ext>
                </a:extLst>
              </a:tr>
              <a:tr h="0">
                <a:tc>
                  <a:txBody>
                    <a:bodyPr/>
                    <a:lstStyle/>
                    <a:p>
                      <a:pPr fontAlgn="t"/>
                      <a:r>
                        <a:rPr lang="en-US" sz="1400" dirty="0">
                          <a:effectLst/>
                          <a:latin typeface="Tenorite"/>
                          <a:hlinkClick r:id="rId13"/>
                        </a:rPr>
                        <a:t>upper()</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fontAlgn="t"/>
                      <a:r>
                        <a:rPr lang="en-US" sz="1400" dirty="0">
                          <a:effectLst/>
                          <a:latin typeface="Tenorite"/>
                        </a:rPr>
                        <a:t>Converts a string into upper case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44563382"/>
                  </a:ext>
                </a:extLst>
              </a:tr>
              <a:tr h="0">
                <a:tc>
                  <a:txBody>
                    <a:bodyPr/>
                    <a:lstStyle/>
                    <a:p>
                      <a:pPr fontAlgn="t"/>
                      <a:r>
                        <a:rPr lang="en-US" sz="1400" dirty="0">
                          <a:effectLst/>
                          <a:latin typeface="Tenorite"/>
                          <a:hlinkClick r:id="rId14"/>
                        </a:rPr>
                        <a:t>zfill()</a:t>
                      </a:r>
                      <a:endParaRPr lang="en-US" sz="1400" dirty="0">
                        <a:effectLst/>
                        <a:latin typeface="Tenorite"/>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fontAlgn="t"/>
                      <a:r>
                        <a:rPr lang="en-US" sz="1400" dirty="0">
                          <a:effectLst/>
                          <a:latin typeface="Tenorite"/>
                        </a:rPr>
                        <a:t>Fills the string with a specified number of 0 values at the beginning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297632881"/>
                  </a:ext>
                </a:extLst>
              </a:tr>
            </a:tbl>
          </a:graphicData>
        </a:graphic>
      </p:graphicFrame>
      <p:graphicFrame>
        <p:nvGraphicFramePr>
          <p:cNvPr id="10" name="Table 9">
            <a:extLst>
              <a:ext uri="{FF2B5EF4-FFF2-40B4-BE49-F238E27FC236}">
                <a16:creationId xmlns:a16="http://schemas.microsoft.com/office/drawing/2014/main" id="{D884A215-9C58-04A3-B9ED-A82783EF571B}"/>
              </a:ext>
            </a:extLst>
          </p:cNvPr>
          <p:cNvGraphicFramePr>
            <a:graphicFrameLocks noGrp="1"/>
          </p:cNvGraphicFramePr>
          <p:nvPr>
            <p:extLst>
              <p:ext uri="{D42A27DB-BD31-4B8C-83A1-F6EECF244321}">
                <p14:modId xmlns:p14="http://schemas.microsoft.com/office/powerpoint/2010/main" val="3279974862"/>
              </p:ext>
            </p:extLst>
          </p:nvPr>
        </p:nvGraphicFramePr>
        <p:xfrm>
          <a:off x="185853" y="195146"/>
          <a:ext cx="11819191" cy="365760"/>
        </p:xfrm>
        <a:graphic>
          <a:graphicData uri="http://schemas.openxmlformats.org/drawingml/2006/table">
            <a:tbl>
              <a:tblPr bandRow="1">
                <a:tableStyleId>{0505E3EF-67EA-436B-97B2-0124C06EBD24}</a:tableStyleId>
              </a:tblPr>
              <a:tblGrid>
                <a:gridCol w="2103119">
                  <a:extLst>
                    <a:ext uri="{9D8B030D-6E8A-4147-A177-3AD203B41FA5}">
                      <a16:colId xmlns:a16="http://schemas.microsoft.com/office/drawing/2014/main" val="1143737533"/>
                    </a:ext>
                  </a:extLst>
                </a:gridCol>
                <a:gridCol w="9716072">
                  <a:extLst>
                    <a:ext uri="{9D8B030D-6E8A-4147-A177-3AD203B41FA5}">
                      <a16:colId xmlns:a16="http://schemas.microsoft.com/office/drawing/2014/main" val="2464079189"/>
                    </a:ext>
                  </a:extLst>
                </a:gridCol>
              </a:tblGrid>
              <a:tr h="365760">
                <a:tc>
                  <a:txBody>
                    <a:bodyPr/>
                    <a:lstStyle/>
                    <a:p>
                      <a:pPr rtl="0" fontAlgn="base"/>
                      <a:r>
                        <a:rPr lang="en-US" sz="1400" dirty="0">
                          <a:effectLst/>
                          <a:latin typeface="Tenorite"/>
                        </a:rPr>
                        <a:t>Method</a:t>
                      </a:r>
                      <a:endParaRPr lang="en-US" dirty="0">
                        <a:effectLst/>
                        <a:latin typeface="Tenorite"/>
                      </a:endParaRPr>
                    </a:p>
                  </a:txBody>
                  <a:tcPr marL="142875"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ase"/>
                      <a:r>
                        <a:rPr lang="en-US" sz="1400" dirty="0">
                          <a:effectLst/>
                          <a:latin typeface="Tenorite"/>
                        </a:rPr>
                        <a:t>Description</a:t>
                      </a:r>
                      <a:endParaRPr lang="en-US" dirty="0">
                        <a:effectLst/>
                        <a:latin typeface="Tenorite"/>
                      </a:endParaRPr>
                    </a:p>
                  </a:txBody>
                  <a:tcPr marL="71438" marR="71438" marT="71438" marB="7143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54202278"/>
                  </a:ext>
                </a:extLst>
              </a:tr>
            </a:tbl>
          </a:graphicData>
        </a:graphic>
      </p:graphicFrame>
    </p:spTree>
    <p:extLst>
      <p:ext uri="{BB962C8B-B14F-4D97-AF65-F5344CB8AC3E}">
        <p14:creationId xmlns:p14="http://schemas.microsoft.com/office/powerpoint/2010/main" val="381384404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86C09-F420-40AE-93AA-C368DCF73FE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A32DBBDF-0415-4F4A-A72F-EB449088BF3B}">
  <ds:schemaRefs>
    <ds:schemaRef ds:uri="http://schemas.microsoft.com/sharepoint/v3/contenttype/forms"/>
  </ds:schemaRefs>
</ds:datastoreItem>
</file>

<file path=customXml/itemProps3.xml><?xml version="1.0" encoding="utf-8"?>
<ds:datastoreItem xmlns:ds="http://schemas.openxmlformats.org/officeDocument/2006/customXml" ds:itemID="{05E267E2-D0C1-458E-BA40-3B641CF83E3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FrostyVTI</Template>
  <TotalTime>0</TotalTime>
  <Words>13375</Words>
  <Application>Microsoft Office PowerPoint</Application>
  <PresentationFormat>Widescreen</PresentationFormat>
  <Paragraphs>1674</Paragraphs>
  <Slides>72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Arial</vt:lpstr>
      <vt:lpstr>Arial,Sans-Serif</vt:lpstr>
      <vt:lpstr>Avenir Next LT Pro</vt:lpstr>
      <vt:lpstr>Calibri</vt:lpstr>
      <vt:lpstr>Consolas</vt:lpstr>
      <vt:lpstr>Goudy Old Style</vt:lpstr>
      <vt:lpstr>Inter-Bold</vt:lpstr>
      <vt:lpstr>Segoe UI</vt:lpstr>
      <vt:lpstr>Tenorite</vt:lpstr>
      <vt:lpstr>Wingdings</vt:lpstr>
      <vt:lpstr>FrostyVTI</vt:lpstr>
      <vt:lpstr>PowerPoint Presentation</vt:lpstr>
      <vt:lpstr>Agenda - July 2024 &amp; Aug 2024</vt:lpstr>
      <vt:lpstr>Python</vt:lpstr>
      <vt:lpstr>Variables</vt:lpstr>
      <vt:lpstr>Data Types in Python</vt:lpstr>
      <vt:lpstr>Strings</vt:lpstr>
      <vt:lpstr>PowerPoint Presentation</vt:lpstr>
      <vt:lpstr>PowerPoint Presentation</vt:lpstr>
      <vt:lpstr>PowerPoint Presentation</vt:lpstr>
      <vt:lpstr>Arrays</vt:lpstr>
      <vt:lpstr>Lists</vt:lpstr>
      <vt:lpstr>Tuples</vt:lpstr>
      <vt:lpstr>Dictionary</vt:lpstr>
      <vt:lpstr>Sets in Python</vt:lpstr>
      <vt:lpstr>Set Operations</vt:lpstr>
      <vt:lpstr>Python Keywords</vt:lpstr>
      <vt:lpstr>Python Keywords</vt:lpstr>
      <vt:lpstr>Python Operators</vt:lpstr>
      <vt:lpstr>Arithmetic Operators      Comparison Operators</vt:lpstr>
      <vt:lpstr>Logical Operators       Bitwise Operators</vt:lpstr>
      <vt:lpstr>Assignment Operators       </vt:lpstr>
      <vt:lpstr>Identity Operators       </vt:lpstr>
      <vt:lpstr>Operator precedence</vt:lpstr>
      <vt:lpstr>Associativity of Python Operators</vt:lpstr>
      <vt:lpstr>Non Associative operators</vt:lpstr>
      <vt:lpstr>Python Operator Overloading</vt:lpstr>
      <vt:lpstr>Conditionals in Python</vt:lpstr>
      <vt:lpstr>Conditionals in Python</vt:lpstr>
      <vt:lpstr>Loops in Python</vt:lpstr>
      <vt:lpstr>Loops in Python</vt:lpstr>
      <vt:lpstr>Comprehensions</vt:lpstr>
      <vt:lpstr>Python Built-in Functions</vt:lpstr>
      <vt:lpstr>Python Built-in Functions</vt:lpstr>
      <vt:lpstr>Python Built-in Functions</vt:lpstr>
      <vt:lpstr>Python Built-in Functions</vt:lpstr>
      <vt:lpstr>Python Built-in Functions</vt:lpstr>
      <vt:lpstr>Collections Module</vt:lpstr>
      <vt:lpstr>Counters</vt:lpstr>
      <vt:lpstr>OrderedDict           DefaultDict</vt:lpstr>
      <vt:lpstr>ChainMap</vt:lpstr>
      <vt:lpstr>NamedTuple</vt:lpstr>
      <vt:lpstr>Deque</vt:lpstr>
      <vt:lpstr>Functions</vt:lpstr>
      <vt:lpstr>Functions – Arguments &amp; Parameters</vt:lpstr>
      <vt:lpstr>Functions – args &amp; kwargs</vt:lpstr>
      <vt:lpstr>Functions – global &amp; non-local</vt:lpstr>
      <vt:lpstr>Functions – global &amp; non-local</vt:lpstr>
      <vt:lpstr>Functions – Closures</vt:lpstr>
      <vt:lpstr>Functions – Decorators</vt:lpstr>
      <vt:lpstr>Generators</vt:lpstr>
      <vt:lpstr>Lambda Functions</vt:lpstr>
      <vt:lpstr>Classes</vt:lpstr>
      <vt:lpstr>Classes – __init__()</vt:lpstr>
      <vt:lpstr>Classes – Inheritance</vt:lpstr>
      <vt:lpstr>Classes – Inheritance</vt:lpstr>
      <vt:lpstr>Classes – Multiple Inheritance vs Multi-Level Inheritance</vt:lpstr>
      <vt:lpstr>Classes – Polymorphism</vt:lpstr>
      <vt:lpstr>Classes – Encapsulation</vt:lpstr>
      <vt:lpstr>File handling</vt:lpstr>
      <vt:lpstr>File handling</vt:lpstr>
      <vt:lpstr>Regex</vt:lpstr>
      <vt:lpstr>Regex</vt:lpstr>
      <vt:lpstr>Exception handling</vt:lpstr>
      <vt:lpstr>Exception handling</vt:lpstr>
      <vt:lpstr>Exception handling – built-in Exceptions</vt:lpstr>
      <vt:lpstr>Exception handling – built-in Exceptions</vt:lpstr>
      <vt:lpstr>Itertools</vt:lpstr>
      <vt:lpstr>Itertools</vt:lpstr>
      <vt:lpstr>Functools – Higher order functions</vt:lpstr>
      <vt:lpstr>Functools – Higher order functions</vt:lpstr>
      <vt:lpstr>Functools – Higher order functions</vt:lpstr>
      <vt:lpstr>Functools – Higher order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
  <cp:revision>1194</cp:revision>
  <dcterms:created xsi:type="dcterms:W3CDTF">2023-12-10T15:14:12Z</dcterms:created>
  <dcterms:modified xsi:type="dcterms:W3CDTF">2024-08-25T13:57:33Z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