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2" r:id="rId16"/>
    <p:sldId id="273" r:id="rId17"/>
    <p:sldId id="275"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292" r:id="rId35"/>
    <p:sldId id="293"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05F7-C656-73FA-47B0-C11B3C9F3C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E3E4B3-091E-FAB7-AC51-F4C555BFA2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4D95B5-03A5-3899-D22F-C1E89B29760F}"/>
              </a:ext>
            </a:extLst>
          </p:cNvPr>
          <p:cNvSpPr>
            <a:spLocks noGrp="1"/>
          </p:cNvSpPr>
          <p:nvPr>
            <p:ph type="dt" sz="half" idx="10"/>
          </p:nvPr>
        </p:nvSpPr>
        <p:spPr/>
        <p:txBody>
          <a:bodyPr/>
          <a:lstStyle/>
          <a:p>
            <a:fld id="{73979730-6CF9-44C6-9034-CC25992E4F3B}" type="datetimeFigureOut">
              <a:rPr lang="en-IN" smtClean="0"/>
              <a:t>07-09-2024</a:t>
            </a:fld>
            <a:endParaRPr lang="en-IN"/>
          </a:p>
        </p:txBody>
      </p:sp>
      <p:sp>
        <p:nvSpPr>
          <p:cNvPr id="5" name="Footer Placeholder 4">
            <a:extLst>
              <a:ext uri="{FF2B5EF4-FFF2-40B4-BE49-F238E27FC236}">
                <a16:creationId xmlns:a16="http://schemas.microsoft.com/office/drawing/2014/main" id="{E19681DD-9B7E-92D2-5446-1074698EA4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13D63B-038F-0B68-54A9-CE3FB194AD6C}"/>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209952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3534-38B4-A335-EC50-F564F186BD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7CAFD0-817E-2697-2742-166F52EB8F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68EC4F-CA6D-22CC-0FF7-750B931E6391}"/>
              </a:ext>
            </a:extLst>
          </p:cNvPr>
          <p:cNvSpPr>
            <a:spLocks noGrp="1"/>
          </p:cNvSpPr>
          <p:nvPr>
            <p:ph type="dt" sz="half" idx="10"/>
          </p:nvPr>
        </p:nvSpPr>
        <p:spPr/>
        <p:txBody>
          <a:bodyPr/>
          <a:lstStyle/>
          <a:p>
            <a:fld id="{73979730-6CF9-44C6-9034-CC25992E4F3B}" type="datetimeFigureOut">
              <a:rPr lang="en-IN" smtClean="0"/>
              <a:t>07-09-2024</a:t>
            </a:fld>
            <a:endParaRPr lang="en-IN"/>
          </a:p>
        </p:txBody>
      </p:sp>
      <p:sp>
        <p:nvSpPr>
          <p:cNvPr id="5" name="Footer Placeholder 4">
            <a:extLst>
              <a:ext uri="{FF2B5EF4-FFF2-40B4-BE49-F238E27FC236}">
                <a16:creationId xmlns:a16="http://schemas.microsoft.com/office/drawing/2014/main" id="{B949B3B4-7296-97A3-A2A3-CD86C006E3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E7BD9-F530-F47C-A368-8CABC2E44169}"/>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233949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376131-FA37-E0AC-3D26-60BD9E7266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3CB705-9F38-619C-B73B-49880C8760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45DE48-72F2-FBEF-75E8-C1AA4A58D9B6}"/>
              </a:ext>
            </a:extLst>
          </p:cNvPr>
          <p:cNvSpPr>
            <a:spLocks noGrp="1"/>
          </p:cNvSpPr>
          <p:nvPr>
            <p:ph type="dt" sz="half" idx="10"/>
          </p:nvPr>
        </p:nvSpPr>
        <p:spPr/>
        <p:txBody>
          <a:bodyPr/>
          <a:lstStyle/>
          <a:p>
            <a:fld id="{73979730-6CF9-44C6-9034-CC25992E4F3B}" type="datetimeFigureOut">
              <a:rPr lang="en-IN" smtClean="0"/>
              <a:t>07-09-2024</a:t>
            </a:fld>
            <a:endParaRPr lang="en-IN"/>
          </a:p>
        </p:txBody>
      </p:sp>
      <p:sp>
        <p:nvSpPr>
          <p:cNvPr id="5" name="Footer Placeholder 4">
            <a:extLst>
              <a:ext uri="{FF2B5EF4-FFF2-40B4-BE49-F238E27FC236}">
                <a16:creationId xmlns:a16="http://schemas.microsoft.com/office/drawing/2014/main" id="{752FCDE4-607E-74E3-2301-5D45A722AE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51D965-5440-1901-F682-BC19E3BB9A03}"/>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171009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7CC1-7D4F-022B-9C07-C544B29A4A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6CB72-1D3F-5785-249D-C8959C3705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D335DA-632B-6692-A230-57D5A6CAB3C4}"/>
              </a:ext>
            </a:extLst>
          </p:cNvPr>
          <p:cNvSpPr>
            <a:spLocks noGrp="1"/>
          </p:cNvSpPr>
          <p:nvPr>
            <p:ph type="dt" sz="half" idx="10"/>
          </p:nvPr>
        </p:nvSpPr>
        <p:spPr/>
        <p:txBody>
          <a:bodyPr/>
          <a:lstStyle/>
          <a:p>
            <a:fld id="{73979730-6CF9-44C6-9034-CC25992E4F3B}" type="datetimeFigureOut">
              <a:rPr lang="en-IN" smtClean="0"/>
              <a:t>07-09-2024</a:t>
            </a:fld>
            <a:endParaRPr lang="en-IN"/>
          </a:p>
        </p:txBody>
      </p:sp>
      <p:sp>
        <p:nvSpPr>
          <p:cNvPr id="5" name="Footer Placeholder 4">
            <a:extLst>
              <a:ext uri="{FF2B5EF4-FFF2-40B4-BE49-F238E27FC236}">
                <a16:creationId xmlns:a16="http://schemas.microsoft.com/office/drawing/2014/main" id="{3EED3E32-2EDE-2133-9FCA-62A70CC6D5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FD61FD-8122-DA61-4ECE-B1195E7CD4F1}"/>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11303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60C7-ADBE-3F1D-2E97-28D5BBB416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0018DC-098A-02DD-4E15-C1318EA372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33E4F7-0091-2196-D9D9-26262E63DFAD}"/>
              </a:ext>
            </a:extLst>
          </p:cNvPr>
          <p:cNvSpPr>
            <a:spLocks noGrp="1"/>
          </p:cNvSpPr>
          <p:nvPr>
            <p:ph type="dt" sz="half" idx="10"/>
          </p:nvPr>
        </p:nvSpPr>
        <p:spPr/>
        <p:txBody>
          <a:bodyPr/>
          <a:lstStyle/>
          <a:p>
            <a:fld id="{73979730-6CF9-44C6-9034-CC25992E4F3B}" type="datetimeFigureOut">
              <a:rPr lang="en-IN" smtClean="0"/>
              <a:t>07-09-2024</a:t>
            </a:fld>
            <a:endParaRPr lang="en-IN"/>
          </a:p>
        </p:txBody>
      </p:sp>
      <p:sp>
        <p:nvSpPr>
          <p:cNvPr id="5" name="Footer Placeholder 4">
            <a:extLst>
              <a:ext uri="{FF2B5EF4-FFF2-40B4-BE49-F238E27FC236}">
                <a16:creationId xmlns:a16="http://schemas.microsoft.com/office/drawing/2014/main" id="{A49FB490-A61A-D414-E3D6-E33B19D1E6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734E59-B42B-090F-0887-91B783B407B7}"/>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2093162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DA93-4092-355E-561E-AD81BB1188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246D8F-C66F-F8C5-E5C1-58DFE21F6B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69F209-1409-0B6D-4231-26187F4584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8E5D3A-E647-E5FA-A2F5-FD0D85F855D6}"/>
              </a:ext>
            </a:extLst>
          </p:cNvPr>
          <p:cNvSpPr>
            <a:spLocks noGrp="1"/>
          </p:cNvSpPr>
          <p:nvPr>
            <p:ph type="dt" sz="half" idx="10"/>
          </p:nvPr>
        </p:nvSpPr>
        <p:spPr/>
        <p:txBody>
          <a:bodyPr/>
          <a:lstStyle/>
          <a:p>
            <a:fld id="{73979730-6CF9-44C6-9034-CC25992E4F3B}" type="datetimeFigureOut">
              <a:rPr lang="en-IN" smtClean="0"/>
              <a:t>07-09-2024</a:t>
            </a:fld>
            <a:endParaRPr lang="en-IN"/>
          </a:p>
        </p:txBody>
      </p:sp>
      <p:sp>
        <p:nvSpPr>
          <p:cNvPr id="6" name="Footer Placeholder 5">
            <a:extLst>
              <a:ext uri="{FF2B5EF4-FFF2-40B4-BE49-F238E27FC236}">
                <a16:creationId xmlns:a16="http://schemas.microsoft.com/office/drawing/2014/main" id="{989A3795-3409-D7ED-4840-3789B5D168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6C9AC8-315C-E124-DC54-43F0C060C0C3}"/>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3444061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116FF-95BE-CD00-9DC0-BDC26D0550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297E7E-C53D-6B0E-180A-9B2CAB8038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B16B8-FE01-80AA-DD54-DE6E721877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62E7CE-50F9-7B78-2FC8-4C572AD61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5F7245-3221-D48F-21B9-A32275A5DC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DFE6C9-1EFB-64F5-8F8E-59AA3D8386A1}"/>
              </a:ext>
            </a:extLst>
          </p:cNvPr>
          <p:cNvSpPr>
            <a:spLocks noGrp="1"/>
          </p:cNvSpPr>
          <p:nvPr>
            <p:ph type="dt" sz="half" idx="10"/>
          </p:nvPr>
        </p:nvSpPr>
        <p:spPr/>
        <p:txBody>
          <a:bodyPr/>
          <a:lstStyle/>
          <a:p>
            <a:fld id="{73979730-6CF9-44C6-9034-CC25992E4F3B}" type="datetimeFigureOut">
              <a:rPr lang="en-IN" smtClean="0"/>
              <a:t>07-09-2024</a:t>
            </a:fld>
            <a:endParaRPr lang="en-IN"/>
          </a:p>
        </p:txBody>
      </p:sp>
      <p:sp>
        <p:nvSpPr>
          <p:cNvPr id="8" name="Footer Placeholder 7">
            <a:extLst>
              <a:ext uri="{FF2B5EF4-FFF2-40B4-BE49-F238E27FC236}">
                <a16:creationId xmlns:a16="http://schemas.microsoft.com/office/drawing/2014/main" id="{FD88B066-6E72-111C-0A3E-6DD23E7927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5CDC39-D913-BCE4-1A98-470218DD2145}"/>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238116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215E-5661-E452-42D7-23667CBD23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FC5E9F-9746-73D7-4B9D-F4432598E183}"/>
              </a:ext>
            </a:extLst>
          </p:cNvPr>
          <p:cNvSpPr>
            <a:spLocks noGrp="1"/>
          </p:cNvSpPr>
          <p:nvPr>
            <p:ph type="dt" sz="half" idx="10"/>
          </p:nvPr>
        </p:nvSpPr>
        <p:spPr/>
        <p:txBody>
          <a:bodyPr/>
          <a:lstStyle/>
          <a:p>
            <a:fld id="{73979730-6CF9-44C6-9034-CC25992E4F3B}" type="datetimeFigureOut">
              <a:rPr lang="en-IN" smtClean="0"/>
              <a:t>07-09-2024</a:t>
            </a:fld>
            <a:endParaRPr lang="en-IN"/>
          </a:p>
        </p:txBody>
      </p:sp>
      <p:sp>
        <p:nvSpPr>
          <p:cNvPr id="4" name="Footer Placeholder 3">
            <a:extLst>
              <a:ext uri="{FF2B5EF4-FFF2-40B4-BE49-F238E27FC236}">
                <a16:creationId xmlns:a16="http://schemas.microsoft.com/office/drawing/2014/main" id="{FE308729-335A-390F-19D0-50CAAF9A31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79443E-B4BA-338D-A6F2-0B09F3F7BB09}"/>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414049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0046CF-DFBA-A426-18B5-9BC5065D4342}"/>
              </a:ext>
            </a:extLst>
          </p:cNvPr>
          <p:cNvSpPr>
            <a:spLocks noGrp="1"/>
          </p:cNvSpPr>
          <p:nvPr>
            <p:ph type="dt" sz="half" idx="10"/>
          </p:nvPr>
        </p:nvSpPr>
        <p:spPr/>
        <p:txBody>
          <a:bodyPr/>
          <a:lstStyle/>
          <a:p>
            <a:fld id="{73979730-6CF9-44C6-9034-CC25992E4F3B}" type="datetimeFigureOut">
              <a:rPr lang="en-IN" smtClean="0"/>
              <a:t>07-09-2024</a:t>
            </a:fld>
            <a:endParaRPr lang="en-IN"/>
          </a:p>
        </p:txBody>
      </p:sp>
      <p:sp>
        <p:nvSpPr>
          <p:cNvPr id="3" name="Footer Placeholder 2">
            <a:extLst>
              <a:ext uri="{FF2B5EF4-FFF2-40B4-BE49-F238E27FC236}">
                <a16:creationId xmlns:a16="http://schemas.microsoft.com/office/drawing/2014/main" id="{55295B6F-6394-C9B9-3F91-28C748C28B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947428-C4F4-EDEA-9B74-ED1D67672455}"/>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87931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FD8F-E854-66F6-BE01-77050EB80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CD7130-ACD4-3119-FB00-35E9D74243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483A32-8FAD-0C06-DB9D-04A92B509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2E579A-D32C-0722-8B37-22CBD801FCFD}"/>
              </a:ext>
            </a:extLst>
          </p:cNvPr>
          <p:cNvSpPr>
            <a:spLocks noGrp="1"/>
          </p:cNvSpPr>
          <p:nvPr>
            <p:ph type="dt" sz="half" idx="10"/>
          </p:nvPr>
        </p:nvSpPr>
        <p:spPr/>
        <p:txBody>
          <a:bodyPr/>
          <a:lstStyle/>
          <a:p>
            <a:fld id="{73979730-6CF9-44C6-9034-CC25992E4F3B}" type="datetimeFigureOut">
              <a:rPr lang="en-IN" smtClean="0"/>
              <a:t>07-09-2024</a:t>
            </a:fld>
            <a:endParaRPr lang="en-IN"/>
          </a:p>
        </p:txBody>
      </p:sp>
      <p:sp>
        <p:nvSpPr>
          <p:cNvPr id="6" name="Footer Placeholder 5">
            <a:extLst>
              <a:ext uri="{FF2B5EF4-FFF2-40B4-BE49-F238E27FC236}">
                <a16:creationId xmlns:a16="http://schemas.microsoft.com/office/drawing/2014/main" id="{D7A37FFD-814D-AD15-6A7A-AF344CBD9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1931F2-4102-3946-6518-DCA0D0C8FB78}"/>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2915753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A133-DB81-AEA8-D664-96A786CB5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54B0F4-C60C-4363-F521-FAD918649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F36CB1-BC70-FB85-8B38-7B1570885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5437E-52F4-A015-B686-347FAEAF943D}"/>
              </a:ext>
            </a:extLst>
          </p:cNvPr>
          <p:cNvSpPr>
            <a:spLocks noGrp="1"/>
          </p:cNvSpPr>
          <p:nvPr>
            <p:ph type="dt" sz="half" idx="10"/>
          </p:nvPr>
        </p:nvSpPr>
        <p:spPr/>
        <p:txBody>
          <a:bodyPr/>
          <a:lstStyle/>
          <a:p>
            <a:fld id="{73979730-6CF9-44C6-9034-CC25992E4F3B}" type="datetimeFigureOut">
              <a:rPr lang="en-IN" smtClean="0"/>
              <a:t>07-09-2024</a:t>
            </a:fld>
            <a:endParaRPr lang="en-IN"/>
          </a:p>
        </p:txBody>
      </p:sp>
      <p:sp>
        <p:nvSpPr>
          <p:cNvPr id="6" name="Footer Placeholder 5">
            <a:extLst>
              <a:ext uri="{FF2B5EF4-FFF2-40B4-BE49-F238E27FC236}">
                <a16:creationId xmlns:a16="http://schemas.microsoft.com/office/drawing/2014/main" id="{F1E3E06E-91FC-79E6-538E-CB45251B75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8E1E5-BF80-1A25-F469-ACE08332DDDE}"/>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277498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53211-502A-8172-C439-04E21D8A9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DBAE96-472B-6E9F-25A6-0B7A279BC4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65A3BB-6B03-30E3-6B6F-CF6727A2AA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979730-6CF9-44C6-9034-CC25992E4F3B}" type="datetimeFigureOut">
              <a:rPr lang="en-IN" smtClean="0"/>
              <a:t>07-09-2024</a:t>
            </a:fld>
            <a:endParaRPr lang="en-IN"/>
          </a:p>
        </p:txBody>
      </p:sp>
      <p:sp>
        <p:nvSpPr>
          <p:cNvPr id="5" name="Footer Placeholder 4">
            <a:extLst>
              <a:ext uri="{FF2B5EF4-FFF2-40B4-BE49-F238E27FC236}">
                <a16:creationId xmlns:a16="http://schemas.microsoft.com/office/drawing/2014/main" id="{6186D523-AF37-10BF-2579-B792D6553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E4E6FCB-F79E-93AD-B8AE-E2E4CF5D1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F2505FC-3344-4C44-AFF6-310A53C0409A}" type="slidenum">
              <a:rPr lang="en-IN" smtClean="0"/>
              <a:t>‹#›</a:t>
            </a:fld>
            <a:endParaRPr lang="en-IN"/>
          </a:p>
        </p:txBody>
      </p:sp>
    </p:spTree>
    <p:extLst>
      <p:ext uri="{BB962C8B-B14F-4D97-AF65-F5344CB8AC3E}">
        <p14:creationId xmlns:p14="http://schemas.microsoft.com/office/powerpoint/2010/main" val="270324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Dataplusplusscienc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cuemath.com/geometry/multiplication-of-a-vector-by-a-scala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cuemath.com/algebra/dot-produc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cuemath.com/geometry/cross-product/"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Inner_product" TargetMode="External"/><Relationship Id="rId2" Type="http://schemas.openxmlformats.org/officeDocument/2006/relationships/hyperlink" Target="https://en.wikipedia.org/wiki/Square_root"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mathworld.wolfram.com/L2-Norm.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cuemath.com/algebra/order-of-matrix/" TargetMode="External"/><Relationship Id="rId2" Type="http://schemas.openxmlformats.org/officeDocument/2006/relationships/hyperlink" Target="https://www.cuemath.com/algebra/expression-definition/"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hyperlink" Target="https://www.cuemath.com/algebra/subtraction-of-matrices/" TargetMode="External"/><Relationship Id="rId2" Type="http://schemas.openxmlformats.org/officeDocument/2006/relationships/hyperlink" Target="https://www.cuemath.com/algebra/addition-of-matrices/"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cuemath.com/algebra/matrix-scalar-multiplica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cuemath.com/numbers/real-numbers/" TargetMode="External"/><Relationship Id="rId7" Type="http://schemas.openxmlformats.org/officeDocument/2006/relationships/image" Target="../media/image22.png"/><Relationship Id="rId2" Type="http://schemas.openxmlformats.org/officeDocument/2006/relationships/hyperlink" Target="https://www.cuemath.com/algebra/transpose-of-a-matrix/"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www.cuemath.com/numbers/complex-numbers/"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cuemath.com/algebra/determinant-of-matrix/"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cuemath.com/algebra/minor-of-matrix/"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cuemath.com/algebra/cofactor-matri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cuemath.com/algebra/inverse-of-a-matrix/"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cuemath.com/algebra/rank-of-a-matri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ymbolab.com/solver/linear-equation-calculator/-x%20%2B%203y%20%3D7%20and%20%203x%2B2y%3D1?or=input" TargetMode="External"/><Relationship Id="rId2" Type="http://schemas.openxmlformats.org/officeDocument/2006/relationships/hyperlink" Target="https://www.cuemath.com/algebra/solving-linear-equations/" TargetMode="External"/><Relationship Id="rId1" Type="http://schemas.openxmlformats.org/officeDocument/2006/relationships/slideLayout" Target="../slideLayouts/slideLayout2.xml"/><Relationship Id="rId4" Type="http://schemas.openxmlformats.org/officeDocument/2006/relationships/hyperlink" Target="https://matrix.reshish.com/gaussSolution.php"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uemath.com/calculus/unit-vector/" TargetMode="External"/><Relationship Id="rId2" Type="http://schemas.openxmlformats.org/officeDocument/2006/relationships/hyperlink" Target="https://www.cuemath.com/geometry/representation-of-vector/"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cuemath.com/magnitude-of-a-vector-formula/"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www.cuemath.com/algebra/column-matrix/" TargetMode="External"/><Relationship Id="rId2" Type="http://schemas.openxmlformats.org/officeDocument/2006/relationships/hyperlink" Target="https://www.cuemath.com/algebra/system-of-equations/" TargetMode="Externa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hyperlink" Target="https://www.cuemath.com/algebra/column-matrix/" TargetMode="External"/><Relationship Id="rId2" Type="http://schemas.openxmlformats.org/officeDocument/2006/relationships/hyperlink" Target="https://www.cuemath.com/algebra/system-of-equations/" TargetMode="Externa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cuemath.com/algebra/homogeneous-system-of-linear-equations/" TargetMode="Externa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971F-3A2B-CBFD-9CB7-C298057F87B2}"/>
              </a:ext>
            </a:extLst>
          </p:cNvPr>
          <p:cNvSpPr>
            <a:spLocks noGrp="1"/>
          </p:cNvSpPr>
          <p:nvPr>
            <p:ph type="ctrTitle"/>
          </p:nvPr>
        </p:nvSpPr>
        <p:spPr/>
        <p:txBody>
          <a:bodyPr/>
          <a:lstStyle/>
          <a:p>
            <a:r>
              <a:rPr lang="en-IN" dirty="0"/>
              <a:t>Linear Algebra Essentials for </a:t>
            </a:r>
            <a:r>
              <a:rPr lang="en-IN" dirty="0" err="1"/>
              <a:t>Datascience</a:t>
            </a:r>
            <a:endParaRPr lang="en-IN" dirty="0"/>
          </a:p>
        </p:txBody>
      </p:sp>
      <p:sp>
        <p:nvSpPr>
          <p:cNvPr id="3" name="Subtitle 2">
            <a:extLst>
              <a:ext uri="{FF2B5EF4-FFF2-40B4-BE49-F238E27FC236}">
                <a16:creationId xmlns:a16="http://schemas.microsoft.com/office/drawing/2014/main" id="{58B174CF-0134-7E12-4C3D-616606502821}"/>
              </a:ext>
            </a:extLst>
          </p:cNvPr>
          <p:cNvSpPr>
            <a:spLocks noGrp="1"/>
          </p:cNvSpPr>
          <p:nvPr>
            <p:ph type="subTitle" idx="1"/>
          </p:nvPr>
        </p:nvSpPr>
        <p:spPr/>
        <p:txBody>
          <a:bodyPr/>
          <a:lstStyle/>
          <a:p>
            <a:r>
              <a:rPr lang="en-IN" dirty="0"/>
              <a:t>Sadiq Pasha</a:t>
            </a:r>
          </a:p>
          <a:p>
            <a:r>
              <a:rPr lang="en-IN" dirty="0" err="1"/>
              <a:t>Dataplusplusscience</a:t>
            </a:r>
            <a:r>
              <a:rPr lang="en-IN" dirty="0"/>
              <a:t> tuitions</a:t>
            </a:r>
          </a:p>
          <a:p>
            <a:r>
              <a:rPr lang="en-IN" dirty="0" err="1"/>
              <a:t>Youtube</a:t>
            </a:r>
            <a:r>
              <a:rPr lang="en-IN" dirty="0"/>
              <a:t>: </a:t>
            </a:r>
            <a:r>
              <a:rPr lang="en-IN" dirty="0">
                <a:hlinkClick r:id="rId2"/>
              </a:rPr>
              <a:t>https://www.youtube.com/@Dataplusplusscience</a:t>
            </a:r>
            <a:endParaRPr lang="en-IN" dirty="0"/>
          </a:p>
          <a:p>
            <a:endParaRPr lang="en-IN" dirty="0"/>
          </a:p>
        </p:txBody>
      </p:sp>
    </p:spTree>
    <p:extLst>
      <p:ext uri="{BB962C8B-B14F-4D97-AF65-F5344CB8AC3E}">
        <p14:creationId xmlns:p14="http://schemas.microsoft.com/office/powerpoint/2010/main" val="194365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24F35-D9AC-3093-0813-D1DD862F2A10}"/>
              </a:ext>
            </a:extLst>
          </p:cNvPr>
          <p:cNvSpPr>
            <a:spLocks noGrp="1"/>
          </p:cNvSpPr>
          <p:nvPr>
            <p:ph type="title"/>
          </p:nvPr>
        </p:nvSpPr>
        <p:spPr>
          <a:xfrm>
            <a:off x="871442" y="685800"/>
            <a:ext cx="4353116" cy="1474666"/>
          </a:xfrm>
        </p:spPr>
        <p:txBody>
          <a:bodyPr anchor="b">
            <a:normAutofit/>
          </a:bodyPr>
          <a:lstStyle/>
          <a:p>
            <a:pPr algn="ctr"/>
            <a:r>
              <a:rPr lang="en-IN" sz="3200">
                <a:solidFill>
                  <a:srgbClr val="595959"/>
                </a:solidFill>
              </a:rPr>
              <a:t>Scalar multiplication of Vectors</a:t>
            </a:r>
          </a:p>
        </p:txBody>
      </p:sp>
      <p:sp>
        <p:nvSpPr>
          <p:cNvPr id="3" name="Content Placeholder 2">
            <a:extLst>
              <a:ext uri="{FF2B5EF4-FFF2-40B4-BE49-F238E27FC236}">
                <a16:creationId xmlns:a16="http://schemas.microsoft.com/office/drawing/2014/main" id="{EDF9764B-D1A0-FB6E-B842-AD531C1FF3A8}"/>
              </a:ext>
            </a:extLst>
          </p:cNvPr>
          <p:cNvSpPr>
            <a:spLocks noGrp="1"/>
          </p:cNvSpPr>
          <p:nvPr>
            <p:ph idx="1"/>
          </p:nvPr>
        </p:nvSpPr>
        <p:spPr>
          <a:xfrm>
            <a:off x="871442" y="2447337"/>
            <a:ext cx="4353116" cy="3770434"/>
          </a:xfrm>
        </p:spPr>
        <p:txBody>
          <a:bodyPr anchor="t">
            <a:normAutofit fontScale="92500" lnSpcReduction="20000"/>
          </a:bodyPr>
          <a:lstStyle/>
          <a:p>
            <a:pPr fontAlgn="base"/>
            <a:r>
              <a:rPr lang="en-US" sz="1700" b="0" i="0" dirty="0">
                <a:solidFill>
                  <a:srgbClr val="595959"/>
                </a:solidFill>
                <a:effectLst/>
                <a:latin typeface="Untitled Sans"/>
              </a:rPr>
              <a:t>A scalar is a real number that has no direction. When a scalar is multiplied by a vector, we multiply the scalar by each component of the vector. The operation of </a:t>
            </a:r>
            <a:r>
              <a:rPr lang="en-US" sz="1700" b="0" i="0" u="none" strike="noStrike" dirty="0">
                <a:solidFill>
                  <a:srgbClr val="595959"/>
                </a:solidFill>
                <a:effectLst/>
                <a:latin typeface="Untitled Sans"/>
                <a:hlinkClick r:id="rId2"/>
              </a:rPr>
              <a:t>multiplying a vector by a scalar</a:t>
            </a:r>
            <a:r>
              <a:rPr lang="en-US" sz="1700" b="0" i="0" dirty="0">
                <a:solidFill>
                  <a:srgbClr val="595959"/>
                </a:solidFill>
                <a:effectLst/>
                <a:latin typeface="Untitled Sans"/>
              </a:rPr>
              <a:t> is called scalar multiplication. </a:t>
            </a:r>
          </a:p>
          <a:p>
            <a:pPr fontAlgn="base"/>
            <a:r>
              <a:rPr lang="en-US" sz="1700" dirty="0">
                <a:solidFill>
                  <a:srgbClr val="595959"/>
                </a:solidFill>
                <a:latin typeface="Untitled Sans"/>
              </a:rPr>
              <a:t>Mathematically if scalar is multiplied to vector, then magnitude of vector increases by factor of scalar.</a:t>
            </a:r>
          </a:p>
          <a:p>
            <a:pPr marL="0" indent="0" fontAlgn="base">
              <a:buNone/>
            </a:pPr>
            <a:r>
              <a:rPr lang="en-US" sz="1700" b="0" i="0" dirty="0">
                <a:solidFill>
                  <a:srgbClr val="595959"/>
                </a:solidFill>
                <a:effectLst/>
                <a:latin typeface="inherit"/>
              </a:rPr>
              <a:t>Let v1 = </a:t>
            </a:r>
            <a:r>
              <a:rPr lang="en-US" sz="1700" b="0" i="0" dirty="0" err="1">
                <a:solidFill>
                  <a:srgbClr val="595959"/>
                </a:solidFill>
                <a:effectLst/>
                <a:latin typeface="inherit"/>
              </a:rPr>
              <a:t>np.array</a:t>
            </a:r>
            <a:r>
              <a:rPr lang="en-US" sz="1700" b="0" i="0" dirty="0">
                <a:solidFill>
                  <a:srgbClr val="595959"/>
                </a:solidFill>
                <a:effectLst/>
                <a:latin typeface="inherit"/>
              </a:rPr>
              <a:t>([2, 3])</a:t>
            </a:r>
          </a:p>
          <a:p>
            <a:pPr marL="0" indent="0" fontAlgn="base">
              <a:buNone/>
            </a:pPr>
            <a:r>
              <a:rPr lang="en-US" sz="1700" b="0" i="0" dirty="0">
                <a:solidFill>
                  <a:srgbClr val="595959"/>
                </a:solidFill>
                <a:effectLst/>
                <a:latin typeface="inherit"/>
              </a:rPr>
              <a:t>Then if m = -2.5 be scalar value</a:t>
            </a:r>
          </a:p>
          <a:p>
            <a:pPr marL="0" indent="0" fontAlgn="base">
              <a:buNone/>
            </a:pPr>
            <a:r>
              <a:rPr lang="en-US" sz="1700" b="0" i="0" dirty="0">
                <a:solidFill>
                  <a:srgbClr val="595959"/>
                </a:solidFill>
                <a:effectLst/>
                <a:latin typeface="inherit"/>
              </a:rPr>
              <a:t>&gt;&gt; v2 = m*v1</a:t>
            </a:r>
          </a:p>
          <a:p>
            <a:pPr marL="0" indent="0" fontAlgn="base">
              <a:buNone/>
            </a:pPr>
            <a:r>
              <a:rPr lang="en-US" sz="1700" dirty="0">
                <a:solidFill>
                  <a:srgbClr val="595959"/>
                </a:solidFill>
                <a:latin typeface="inherit"/>
              </a:rPr>
              <a:t>&gt;&gt; array([-5., -7.5])</a:t>
            </a:r>
          </a:p>
          <a:p>
            <a:pPr marL="0" indent="0" fontAlgn="base">
              <a:buNone/>
            </a:pPr>
            <a:r>
              <a:rPr lang="en-US" sz="1700" b="0" i="0" dirty="0">
                <a:solidFill>
                  <a:srgbClr val="595959"/>
                </a:solidFill>
                <a:effectLst/>
                <a:latin typeface="inherit"/>
              </a:rPr>
              <a:t>As clearly, evident a vector gets stretched in same direction as before if a positive scalar is multiplied and gets stretched in opposite direction if negative scalar is multiplied</a:t>
            </a:r>
          </a:p>
        </p:txBody>
      </p:sp>
      <p:pic>
        <p:nvPicPr>
          <p:cNvPr id="6" name="Picture 5" descr="A screen shot of a graph&#10;&#10;Description automatically generated">
            <a:extLst>
              <a:ext uri="{FF2B5EF4-FFF2-40B4-BE49-F238E27FC236}">
                <a16:creationId xmlns:a16="http://schemas.microsoft.com/office/drawing/2014/main" id="{7FFF45B2-393E-9A0D-E529-3D94AF9311E9}"/>
              </a:ext>
            </a:extLst>
          </p:cNvPr>
          <p:cNvPicPr>
            <a:picLocks noChangeAspect="1"/>
          </p:cNvPicPr>
          <p:nvPr/>
        </p:nvPicPr>
        <p:blipFill>
          <a:blip r:embed="rId3"/>
          <a:stretch>
            <a:fillRect/>
          </a:stretch>
        </p:blipFill>
        <p:spPr>
          <a:xfrm>
            <a:off x="6781801" y="710610"/>
            <a:ext cx="4797056" cy="5482350"/>
          </a:xfrm>
          <a:prstGeom prst="rect">
            <a:avLst/>
          </a:prstGeom>
        </p:spPr>
      </p:pic>
    </p:spTree>
    <p:extLst>
      <p:ext uri="{BB962C8B-B14F-4D97-AF65-F5344CB8AC3E}">
        <p14:creationId xmlns:p14="http://schemas.microsoft.com/office/powerpoint/2010/main" val="1369896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24F35-D9AC-3093-0813-D1DD862F2A10}"/>
              </a:ext>
            </a:extLst>
          </p:cNvPr>
          <p:cNvSpPr>
            <a:spLocks noGrp="1"/>
          </p:cNvSpPr>
          <p:nvPr>
            <p:ph type="title"/>
          </p:nvPr>
        </p:nvSpPr>
        <p:spPr>
          <a:xfrm>
            <a:off x="871442" y="685800"/>
            <a:ext cx="4353116" cy="1474666"/>
          </a:xfrm>
        </p:spPr>
        <p:txBody>
          <a:bodyPr anchor="b">
            <a:normAutofit/>
          </a:bodyPr>
          <a:lstStyle/>
          <a:p>
            <a:pPr algn="ctr"/>
            <a:r>
              <a:rPr lang="en-IN" sz="3200">
                <a:solidFill>
                  <a:srgbClr val="595959"/>
                </a:solidFill>
              </a:rPr>
              <a:t>Scalar multiplication of Vectors</a:t>
            </a:r>
          </a:p>
        </p:txBody>
      </p:sp>
      <p:sp>
        <p:nvSpPr>
          <p:cNvPr id="3" name="Content Placeholder 2">
            <a:extLst>
              <a:ext uri="{FF2B5EF4-FFF2-40B4-BE49-F238E27FC236}">
                <a16:creationId xmlns:a16="http://schemas.microsoft.com/office/drawing/2014/main" id="{EDF9764B-D1A0-FB6E-B842-AD531C1FF3A8}"/>
              </a:ext>
            </a:extLst>
          </p:cNvPr>
          <p:cNvSpPr>
            <a:spLocks noGrp="1"/>
          </p:cNvSpPr>
          <p:nvPr>
            <p:ph idx="1"/>
          </p:nvPr>
        </p:nvSpPr>
        <p:spPr>
          <a:xfrm>
            <a:off x="871442" y="2447337"/>
            <a:ext cx="4353116" cy="3770434"/>
          </a:xfrm>
        </p:spPr>
        <p:txBody>
          <a:bodyPr anchor="t">
            <a:normAutofit/>
          </a:bodyPr>
          <a:lstStyle/>
          <a:p>
            <a:pPr fontAlgn="base"/>
            <a:r>
              <a:rPr lang="en-US" sz="2000" b="0" i="0">
                <a:solidFill>
                  <a:srgbClr val="595959"/>
                </a:solidFill>
                <a:effectLst/>
                <a:latin typeface="Untitled Sans"/>
              </a:rPr>
              <a:t>Scalar triple product of vectors is the dot of one vector with the cross product of the other two vectors. If any two vectors in a scalar triple product are equal, then the scalar triple product is zero. If the scalar triple product is equal to zero, then the three vectors a, b, and c are said to be coplanar.</a:t>
            </a:r>
          </a:p>
          <a:p>
            <a:pPr fontAlgn="base"/>
            <a:r>
              <a:rPr lang="en-US" sz="2000" b="0" i="0">
                <a:solidFill>
                  <a:srgbClr val="595959"/>
                </a:solidFill>
                <a:effectLst/>
                <a:latin typeface="Untitled Sans"/>
              </a:rPr>
              <a:t>Also, </a:t>
            </a:r>
            <a:r>
              <a:rPr lang="en-US" sz="2000" b="1" i="0">
                <a:solidFill>
                  <a:srgbClr val="595959"/>
                </a:solidFill>
                <a:effectLst/>
                <a:latin typeface="Untitled Sans"/>
              </a:rPr>
              <a:t>a</a:t>
            </a:r>
            <a:r>
              <a:rPr lang="en-US" sz="2000" b="0" i="0">
                <a:solidFill>
                  <a:srgbClr val="595959"/>
                </a:solidFill>
                <a:effectLst/>
                <a:latin typeface="Untitled Sans"/>
              </a:rPr>
              <a:t>·(</a:t>
            </a:r>
            <a:r>
              <a:rPr lang="en-US" sz="2000" b="1" i="0">
                <a:solidFill>
                  <a:srgbClr val="595959"/>
                </a:solidFill>
                <a:effectLst/>
                <a:latin typeface="Untitled Sans"/>
              </a:rPr>
              <a:t>b</a:t>
            </a:r>
            <a:r>
              <a:rPr lang="en-US" sz="2000" b="0" i="0">
                <a:solidFill>
                  <a:srgbClr val="595959"/>
                </a:solidFill>
                <a:effectLst/>
                <a:latin typeface="Untitled Sans"/>
              </a:rPr>
              <a:t> × </a:t>
            </a:r>
            <a:r>
              <a:rPr lang="en-US" sz="2000" b="1" i="0">
                <a:solidFill>
                  <a:srgbClr val="595959"/>
                </a:solidFill>
                <a:effectLst/>
                <a:latin typeface="Untitled Sans"/>
              </a:rPr>
              <a:t>c</a:t>
            </a:r>
            <a:r>
              <a:rPr lang="en-US" sz="2000" b="0" i="0">
                <a:solidFill>
                  <a:srgbClr val="595959"/>
                </a:solidFill>
                <a:effectLst/>
                <a:latin typeface="Untitled Sans"/>
              </a:rPr>
              <a:t>) = </a:t>
            </a:r>
            <a:r>
              <a:rPr lang="en-US" sz="2000" b="1" i="0">
                <a:solidFill>
                  <a:srgbClr val="595959"/>
                </a:solidFill>
                <a:effectLst/>
                <a:latin typeface="Untitled Sans"/>
              </a:rPr>
              <a:t>b</a:t>
            </a:r>
            <a:r>
              <a:rPr lang="en-US" sz="2000" b="0" i="0">
                <a:solidFill>
                  <a:srgbClr val="595959"/>
                </a:solidFill>
                <a:effectLst/>
                <a:latin typeface="Untitled Sans"/>
              </a:rPr>
              <a:t>·(</a:t>
            </a:r>
            <a:r>
              <a:rPr lang="en-US" sz="2000" b="1" i="0">
                <a:solidFill>
                  <a:srgbClr val="595959"/>
                </a:solidFill>
                <a:effectLst/>
                <a:latin typeface="Untitled Sans"/>
              </a:rPr>
              <a:t>c</a:t>
            </a:r>
            <a:r>
              <a:rPr lang="en-US" sz="2000" b="0" i="0">
                <a:solidFill>
                  <a:srgbClr val="595959"/>
                </a:solidFill>
                <a:effectLst/>
                <a:latin typeface="Untitled Sans"/>
              </a:rPr>
              <a:t> × </a:t>
            </a:r>
            <a:r>
              <a:rPr lang="en-US" sz="2000" b="1" i="0">
                <a:solidFill>
                  <a:srgbClr val="595959"/>
                </a:solidFill>
                <a:effectLst/>
                <a:latin typeface="Untitled Sans"/>
              </a:rPr>
              <a:t>a</a:t>
            </a:r>
            <a:r>
              <a:rPr lang="en-US" sz="2000" b="0" i="0">
                <a:solidFill>
                  <a:srgbClr val="595959"/>
                </a:solidFill>
                <a:effectLst/>
                <a:latin typeface="Untitled Sans"/>
              </a:rPr>
              <a:t>) = </a:t>
            </a:r>
            <a:r>
              <a:rPr lang="en-US" sz="2000" b="1" i="0">
                <a:solidFill>
                  <a:srgbClr val="595959"/>
                </a:solidFill>
                <a:effectLst/>
                <a:latin typeface="Untitled Sans"/>
              </a:rPr>
              <a:t>c</a:t>
            </a:r>
            <a:r>
              <a:rPr lang="en-US" sz="2000" b="0" i="0">
                <a:solidFill>
                  <a:srgbClr val="595959"/>
                </a:solidFill>
                <a:effectLst/>
                <a:latin typeface="Untitled Sans"/>
              </a:rPr>
              <a:t>·(</a:t>
            </a:r>
            <a:r>
              <a:rPr lang="en-US" sz="2000" b="1" i="0">
                <a:solidFill>
                  <a:srgbClr val="595959"/>
                </a:solidFill>
                <a:effectLst/>
                <a:latin typeface="Untitled Sans"/>
              </a:rPr>
              <a:t>a</a:t>
            </a:r>
            <a:r>
              <a:rPr lang="en-US" sz="2000" b="0" i="0">
                <a:solidFill>
                  <a:srgbClr val="595959"/>
                </a:solidFill>
                <a:effectLst/>
                <a:latin typeface="Untitled Sans"/>
              </a:rPr>
              <a:t> × </a:t>
            </a:r>
            <a:r>
              <a:rPr lang="en-US" sz="2000" b="1" i="0">
                <a:solidFill>
                  <a:srgbClr val="595959"/>
                </a:solidFill>
                <a:effectLst/>
                <a:latin typeface="Untitled Sans"/>
              </a:rPr>
              <a:t>b</a:t>
            </a:r>
            <a:r>
              <a:rPr lang="en-US" sz="2000" b="0" i="0">
                <a:solidFill>
                  <a:srgbClr val="595959"/>
                </a:solidFill>
                <a:effectLst/>
                <a:latin typeface="Untitled Sans"/>
              </a:rPr>
              <a:t>)</a:t>
            </a:r>
          </a:p>
        </p:txBody>
      </p:sp>
      <p:pic>
        <p:nvPicPr>
          <p:cNvPr id="4098" name="Picture 2" descr="Scalar triple product of vectors">
            <a:extLst>
              <a:ext uri="{FF2B5EF4-FFF2-40B4-BE49-F238E27FC236}">
                <a16:creationId xmlns:a16="http://schemas.microsoft.com/office/drawing/2014/main" id="{E84C2F90-D19F-2212-F082-95126A0F1B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81801" y="2682108"/>
            <a:ext cx="4797056" cy="1539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781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5EF04-322D-0847-7DAC-6E4048C04FC9}"/>
              </a:ext>
            </a:extLst>
          </p:cNvPr>
          <p:cNvSpPr>
            <a:spLocks noGrp="1"/>
          </p:cNvSpPr>
          <p:nvPr>
            <p:ph type="title"/>
          </p:nvPr>
        </p:nvSpPr>
        <p:spPr>
          <a:xfrm>
            <a:off x="871442" y="685800"/>
            <a:ext cx="4353116" cy="1474666"/>
          </a:xfrm>
        </p:spPr>
        <p:txBody>
          <a:bodyPr anchor="b">
            <a:normAutofit/>
          </a:bodyPr>
          <a:lstStyle/>
          <a:p>
            <a:pPr algn="ctr"/>
            <a:r>
              <a:rPr lang="en-IN" sz="3200">
                <a:solidFill>
                  <a:srgbClr val="595959"/>
                </a:solidFill>
              </a:rPr>
              <a:t>Multiplication of Vectors</a:t>
            </a:r>
          </a:p>
        </p:txBody>
      </p:sp>
      <p:sp>
        <p:nvSpPr>
          <p:cNvPr id="3" name="Content Placeholder 2">
            <a:extLst>
              <a:ext uri="{FF2B5EF4-FFF2-40B4-BE49-F238E27FC236}">
                <a16:creationId xmlns:a16="http://schemas.microsoft.com/office/drawing/2014/main" id="{E7AD5D6D-3932-312E-FEC5-4A596C8142B1}"/>
              </a:ext>
            </a:extLst>
          </p:cNvPr>
          <p:cNvSpPr>
            <a:spLocks noGrp="1"/>
          </p:cNvSpPr>
          <p:nvPr>
            <p:ph idx="1"/>
          </p:nvPr>
        </p:nvSpPr>
        <p:spPr>
          <a:xfrm>
            <a:off x="871442" y="2447337"/>
            <a:ext cx="4353116" cy="3770434"/>
          </a:xfrm>
        </p:spPr>
        <p:txBody>
          <a:bodyPr anchor="t">
            <a:normAutofit/>
          </a:bodyPr>
          <a:lstStyle/>
          <a:p>
            <a:pPr fontAlgn="base"/>
            <a:r>
              <a:rPr lang="en-US" sz="1400" b="0" i="0">
                <a:solidFill>
                  <a:srgbClr val="595959"/>
                </a:solidFill>
                <a:effectLst/>
                <a:latin typeface="Untitled Sans"/>
              </a:rPr>
              <a:t>There are two different ways to multiply vectors:</a:t>
            </a:r>
          </a:p>
          <a:p>
            <a:pPr fontAlgn="base"/>
            <a:r>
              <a:rPr lang="en-US" sz="1400" b="1" i="0">
                <a:solidFill>
                  <a:srgbClr val="595959"/>
                </a:solidFill>
                <a:effectLst/>
                <a:latin typeface="Untitled Sans"/>
              </a:rPr>
              <a:t>Dot Product of Vectors:</a:t>
            </a:r>
            <a:endParaRPr lang="en-US" sz="1400" b="0" i="0">
              <a:solidFill>
                <a:srgbClr val="595959"/>
              </a:solidFill>
              <a:effectLst/>
              <a:latin typeface="Untitled Sans"/>
            </a:endParaRPr>
          </a:p>
          <a:p>
            <a:pPr fontAlgn="base"/>
            <a:r>
              <a:rPr lang="en-US" sz="1400" b="0" i="0">
                <a:solidFill>
                  <a:srgbClr val="595959"/>
                </a:solidFill>
                <a:effectLst/>
                <a:latin typeface="Untitled Sans"/>
              </a:rPr>
              <a:t>The individual components of the two vectors to be multiplied are multiplied and the result is added to get the </a:t>
            </a:r>
            <a:r>
              <a:rPr lang="en-US" sz="1400" b="0" i="0" u="none" strike="noStrike">
                <a:solidFill>
                  <a:srgbClr val="595959"/>
                </a:solidFill>
                <a:effectLst/>
                <a:latin typeface="Untitled Sans"/>
                <a:hlinkClick r:id="rId2"/>
              </a:rPr>
              <a:t>dot product</a:t>
            </a:r>
            <a:r>
              <a:rPr lang="en-US" sz="1400" b="0" i="0">
                <a:solidFill>
                  <a:srgbClr val="595959"/>
                </a:solidFill>
                <a:effectLst/>
                <a:latin typeface="Untitled Sans"/>
              </a:rPr>
              <a:t> of two vectors.</a:t>
            </a:r>
            <a:br>
              <a:rPr lang="en-US" sz="1400" b="0" i="0">
                <a:solidFill>
                  <a:srgbClr val="595959"/>
                </a:solidFill>
                <a:effectLst/>
                <a:latin typeface="Untitled Sans"/>
              </a:rPr>
            </a:br>
            <a:r>
              <a:rPr lang="en-US" sz="1400" b="1" i="0">
                <a:solidFill>
                  <a:srgbClr val="595959"/>
                </a:solidFill>
                <a:effectLst/>
                <a:latin typeface="Untitled Sans"/>
              </a:rPr>
              <a:t>a</a:t>
            </a:r>
            <a:r>
              <a:rPr lang="en-US" sz="1400" b="0" i="0">
                <a:solidFill>
                  <a:srgbClr val="595959"/>
                </a:solidFill>
                <a:effectLst/>
                <a:latin typeface="Untitled Sans"/>
              </a:rPr>
              <a:t>·</a:t>
            </a:r>
            <a:r>
              <a:rPr lang="en-US" sz="1400" b="1" i="0">
                <a:solidFill>
                  <a:srgbClr val="595959"/>
                </a:solidFill>
                <a:effectLst/>
                <a:latin typeface="Untitled Sans"/>
              </a:rPr>
              <a:t>b = </a:t>
            </a:r>
            <a:r>
              <a:rPr lang="en-US" sz="1400" b="0" i="0">
                <a:solidFill>
                  <a:srgbClr val="595959"/>
                </a:solidFill>
                <a:effectLst/>
                <a:latin typeface="Untitled Sans"/>
              </a:rPr>
              <a:t>(a1 </a:t>
            </a:r>
            <a:r>
              <a:rPr lang="en-US" sz="1400" b="0" i="0">
                <a:solidFill>
                  <a:srgbClr val="595959"/>
                </a:solidFill>
                <a:effectLst/>
                <a:latin typeface="inherit"/>
              </a:rPr>
              <a:t>i^</a:t>
            </a:r>
            <a:r>
              <a:rPr lang="en-US" sz="1400" b="0" i="0">
                <a:solidFill>
                  <a:srgbClr val="595959"/>
                </a:solidFill>
                <a:effectLst/>
                <a:latin typeface="Untitled Sans"/>
              </a:rPr>
              <a:t> + b1 </a:t>
            </a:r>
            <a:r>
              <a:rPr lang="en-US" sz="1400" b="0" i="0">
                <a:solidFill>
                  <a:srgbClr val="595959"/>
                </a:solidFill>
                <a:effectLst/>
                <a:latin typeface="inherit"/>
              </a:rPr>
              <a:t>j^</a:t>
            </a:r>
            <a:r>
              <a:rPr lang="en-US" sz="1400" b="0" i="0">
                <a:solidFill>
                  <a:srgbClr val="595959"/>
                </a:solidFill>
                <a:effectLst/>
                <a:latin typeface="Untitled Sans"/>
              </a:rPr>
              <a:t> + c1 </a:t>
            </a:r>
            <a:r>
              <a:rPr lang="en-US" sz="1400" b="0" i="0">
                <a:solidFill>
                  <a:srgbClr val="595959"/>
                </a:solidFill>
                <a:effectLst/>
                <a:latin typeface="inherit"/>
              </a:rPr>
              <a:t>k^</a:t>
            </a:r>
            <a:r>
              <a:rPr lang="en-US" sz="1400" b="0" i="0">
                <a:solidFill>
                  <a:srgbClr val="595959"/>
                </a:solidFill>
                <a:effectLst/>
                <a:latin typeface="Untitled Sans"/>
              </a:rPr>
              <a:t>) ·(a2 </a:t>
            </a:r>
            <a:r>
              <a:rPr lang="en-US" sz="1400" b="0" i="0">
                <a:solidFill>
                  <a:srgbClr val="595959"/>
                </a:solidFill>
                <a:effectLst/>
                <a:latin typeface="inherit"/>
              </a:rPr>
              <a:t>i^</a:t>
            </a:r>
            <a:r>
              <a:rPr lang="en-US" sz="1400" b="0" i="0">
                <a:solidFill>
                  <a:srgbClr val="595959"/>
                </a:solidFill>
                <a:effectLst/>
                <a:latin typeface="Untitled Sans"/>
              </a:rPr>
              <a:t> + b2 </a:t>
            </a:r>
            <a:r>
              <a:rPr lang="en-US" sz="1400" b="0" i="0">
                <a:solidFill>
                  <a:srgbClr val="595959"/>
                </a:solidFill>
                <a:effectLst/>
                <a:latin typeface="inherit"/>
              </a:rPr>
              <a:t>j^</a:t>
            </a:r>
            <a:r>
              <a:rPr lang="en-US" sz="1400" b="0" i="0">
                <a:solidFill>
                  <a:srgbClr val="595959"/>
                </a:solidFill>
                <a:effectLst/>
                <a:latin typeface="Untitled Sans"/>
              </a:rPr>
              <a:t> + c2 </a:t>
            </a:r>
            <a:r>
              <a:rPr lang="en-US" sz="1400" b="0" i="0">
                <a:solidFill>
                  <a:srgbClr val="595959"/>
                </a:solidFill>
                <a:effectLst/>
                <a:latin typeface="inherit"/>
              </a:rPr>
              <a:t>k^</a:t>
            </a:r>
            <a:r>
              <a:rPr lang="en-US" sz="1400" b="0" i="0">
                <a:solidFill>
                  <a:srgbClr val="595959"/>
                </a:solidFill>
                <a:effectLst/>
                <a:latin typeface="Untitled Sans"/>
              </a:rPr>
              <a:t>) </a:t>
            </a:r>
          </a:p>
          <a:p>
            <a:pPr fontAlgn="base"/>
            <a:r>
              <a:rPr lang="en-US" sz="1400" b="0" i="0">
                <a:solidFill>
                  <a:srgbClr val="595959"/>
                </a:solidFill>
                <a:effectLst/>
                <a:latin typeface="Untitled Sans"/>
              </a:rPr>
              <a:t>= (a1, b1, c1)·(a2, b2, c2) </a:t>
            </a:r>
          </a:p>
          <a:p>
            <a:pPr fontAlgn="base"/>
            <a:r>
              <a:rPr lang="en-US" sz="1400" b="0" i="0">
                <a:solidFill>
                  <a:srgbClr val="595959"/>
                </a:solidFill>
                <a:effectLst/>
                <a:latin typeface="Untitled Sans"/>
              </a:rPr>
              <a:t>= (a1·a2) + (b1·b2) + (c1·c2)</a:t>
            </a:r>
            <a:br>
              <a:rPr lang="en-US" sz="1400" b="0" i="0">
                <a:solidFill>
                  <a:srgbClr val="595959"/>
                </a:solidFill>
                <a:effectLst/>
                <a:latin typeface="Untitled Sans"/>
              </a:rPr>
            </a:br>
            <a:r>
              <a:rPr lang="en-US" sz="1400" b="0" i="0">
                <a:solidFill>
                  <a:srgbClr val="595959"/>
                </a:solidFill>
                <a:effectLst/>
                <a:latin typeface="Untitled Sans"/>
              </a:rPr>
              <a:t>Another way to determine the dot product of two vectors A and B is to determine the product of the magnitudes of the two vectors and the cosine of the angle between them.</a:t>
            </a:r>
            <a:br>
              <a:rPr lang="en-US" sz="1400" b="0" i="0">
                <a:solidFill>
                  <a:srgbClr val="595959"/>
                </a:solidFill>
                <a:effectLst/>
                <a:latin typeface="Untitled Sans"/>
              </a:rPr>
            </a:br>
            <a:r>
              <a:rPr lang="en-US" sz="1400" b="0" i="0">
                <a:solidFill>
                  <a:srgbClr val="595959"/>
                </a:solidFill>
                <a:effectLst/>
                <a:latin typeface="Untitled Sans"/>
              </a:rPr>
              <a:t>A</a:t>
            </a:r>
            <a:r>
              <a:rPr lang="en-US" sz="1400" b="0" i="0">
                <a:solidFill>
                  <a:srgbClr val="595959"/>
                </a:solidFill>
                <a:effectLst/>
                <a:latin typeface="inherit"/>
              </a:rPr>
              <a:t>→·B→</a:t>
            </a:r>
            <a:r>
              <a:rPr lang="en-US" sz="1400" b="0" i="0">
                <a:solidFill>
                  <a:srgbClr val="595959"/>
                </a:solidFill>
                <a:effectLst/>
                <a:latin typeface="Untitled Sans"/>
              </a:rPr>
              <a:t> = |A||B| cosθ</a:t>
            </a:r>
          </a:p>
          <a:p>
            <a:pPr fontAlgn="base"/>
            <a:r>
              <a:rPr lang="en-US" sz="1400" b="0" i="0">
                <a:solidFill>
                  <a:srgbClr val="595959"/>
                </a:solidFill>
                <a:effectLst/>
                <a:latin typeface="Untitled Sans"/>
              </a:rPr>
              <a:t>The resultant of a dot product of two vectors is a scalar value, that is, it has no direction.</a:t>
            </a:r>
          </a:p>
          <a:p>
            <a:pPr fontAlgn="base"/>
            <a:endParaRPr lang="en-US" sz="1400" b="0" i="0">
              <a:solidFill>
                <a:srgbClr val="595959"/>
              </a:solidFill>
              <a:effectLst/>
              <a:latin typeface="Untitled Sans"/>
            </a:endParaRPr>
          </a:p>
          <a:p>
            <a:endParaRPr lang="en-IN" sz="1400">
              <a:solidFill>
                <a:srgbClr val="595959"/>
              </a:solidFill>
            </a:endParaRPr>
          </a:p>
        </p:txBody>
      </p:sp>
      <p:pic>
        <p:nvPicPr>
          <p:cNvPr id="5" name="Picture 4">
            <a:extLst>
              <a:ext uri="{FF2B5EF4-FFF2-40B4-BE49-F238E27FC236}">
                <a16:creationId xmlns:a16="http://schemas.microsoft.com/office/drawing/2014/main" id="{D5D77FF9-CC33-B3A4-6EE3-6C5754A34DAE}"/>
              </a:ext>
            </a:extLst>
          </p:cNvPr>
          <p:cNvPicPr>
            <a:picLocks noChangeAspect="1"/>
          </p:cNvPicPr>
          <p:nvPr/>
        </p:nvPicPr>
        <p:blipFill>
          <a:blip r:embed="rId3"/>
          <a:stretch>
            <a:fillRect/>
          </a:stretch>
        </p:blipFill>
        <p:spPr>
          <a:xfrm>
            <a:off x="6781801" y="1959677"/>
            <a:ext cx="4797056" cy="2984215"/>
          </a:xfrm>
          <a:prstGeom prst="rect">
            <a:avLst/>
          </a:prstGeom>
        </p:spPr>
      </p:pic>
    </p:spTree>
    <p:extLst>
      <p:ext uri="{BB962C8B-B14F-4D97-AF65-F5344CB8AC3E}">
        <p14:creationId xmlns:p14="http://schemas.microsoft.com/office/powerpoint/2010/main" val="384720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5EF04-322D-0847-7DAC-6E4048C04FC9}"/>
              </a:ext>
            </a:extLst>
          </p:cNvPr>
          <p:cNvSpPr>
            <a:spLocks noGrp="1"/>
          </p:cNvSpPr>
          <p:nvPr>
            <p:ph type="title"/>
          </p:nvPr>
        </p:nvSpPr>
        <p:spPr>
          <a:xfrm>
            <a:off x="1335800" y="1158949"/>
            <a:ext cx="5304234" cy="981561"/>
          </a:xfrm>
        </p:spPr>
        <p:txBody>
          <a:bodyPr anchor="b">
            <a:normAutofit/>
          </a:bodyPr>
          <a:lstStyle/>
          <a:p>
            <a:pPr algn="ctr"/>
            <a:r>
              <a:rPr lang="en-IN" sz="3200">
                <a:solidFill>
                  <a:srgbClr val="595959"/>
                </a:solidFill>
              </a:rPr>
              <a:t>Multiplication of Vectors</a:t>
            </a:r>
          </a:p>
        </p:txBody>
      </p:sp>
      <p:sp>
        <p:nvSpPr>
          <p:cNvPr id="3" name="Content Placeholder 2">
            <a:extLst>
              <a:ext uri="{FF2B5EF4-FFF2-40B4-BE49-F238E27FC236}">
                <a16:creationId xmlns:a16="http://schemas.microsoft.com/office/drawing/2014/main" id="{E7AD5D6D-3932-312E-FEC5-4A596C8142B1}"/>
              </a:ext>
            </a:extLst>
          </p:cNvPr>
          <p:cNvSpPr>
            <a:spLocks noGrp="1"/>
          </p:cNvSpPr>
          <p:nvPr>
            <p:ph idx="1"/>
          </p:nvPr>
        </p:nvSpPr>
        <p:spPr>
          <a:xfrm>
            <a:off x="1335800" y="2427383"/>
            <a:ext cx="5304234" cy="3112716"/>
          </a:xfrm>
        </p:spPr>
        <p:txBody>
          <a:bodyPr anchor="t">
            <a:normAutofit/>
          </a:bodyPr>
          <a:lstStyle/>
          <a:p>
            <a:pPr fontAlgn="base"/>
            <a:r>
              <a:rPr lang="en-US" sz="1700" b="1" i="0">
                <a:solidFill>
                  <a:srgbClr val="595959"/>
                </a:solidFill>
                <a:effectLst/>
                <a:latin typeface="Untitled Sans"/>
              </a:rPr>
              <a:t>Cross Product of vectors:</a:t>
            </a:r>
            <a:endParaRPr lang="en-US" sz="1700" b="0" i="0">
              <a:solidFill>
                <a:srgbClr val="595959"/>
              </a:solidFill>
              <a:effectLst/>
              <a:latin typeface="Untitled Sans"/>
            </a:endParaRPr>
          </a:p>
          <a:p>
            <a:pPr fontAlgn="base"/>
            <a:r>
              <a:rPr lang="en-US" sz="1700" b="0" i="0">
                <a:solidFill>
                  <a:srgbClr val="595959"/>
                </a:solidFill>
                <a:effectLst/>
                <a:latin typeface="Untitled Sans"/>
              </a:rPr>
              <a:t>The vector components are represented in a matrix and a determinant of the matrix represents the result of the </a:t>
            </a:r>
            <a:r>
              <a:rPr lang="en-US" sz="1700" b="0" i="0" u="none" strike="noStrike">
                <a:solidFill>
                  <a:srgbClr val="595959"/>
                </a:solidFill>
                <a:effectLst/>
                <a:latin typeface="Untitled Sans"/>
                <a:hlinkClick r:id="rId2"/>
              </a:rPr>
              <a:t>cross product</a:t>
            </a:r>
            <a:r>
              <a:rPr lang="en-US" sz="1700" b="0" i="0">
                <a:solidFill>
                  <a:srgbClr val="595959"/>
                </a:solidFill>
                <a:effectLst/>
                <a:latin typeface="Untitled Sans"/>
              </a:rPr>
              <a:t> of the vectors.</a:t>
            </a:r>
          </a:p>
          <a:p>
            <a:pPr fontAlgn="base"/>
            <a:r>
              <a:rPr lang="en-US" sz="1700" b="0" i="0">
                <a:solidFill>
                  <a:srgbClr val="595959"/>
                </a:solidFill>
                <a:effectLst/>
                <a:latin typeface="MJXc-TeX-math-I"/>
              </a:rPr>
              <a:t>A</a:t>
            </a:r>
            <a:r>
              <a:rPr lang="en-US" sz="1700" b="0" i="0">
                <a:solidFill>
                  <a:srgbClr val="595959"/>
                </a:solidFill>
                <a:effectLst/>
                <a:latin typeface="MJXc-TeX-main-R"/>
              </a:rPr>
              <a:t>×</a:t>
            </a:r>
            <a:r>
              <a:rPr lang="en-US" sz="1700" b="0" i="0">
                <a:solidFill>
                  <a:srgbClr val="595959"/>
                </a:solidFill>
                <a:effectLst/>
                <a:latin typeface="MJXc-TeX-vec-R"/>
              </a:rPr>
              <a:t>→</a:t>
            </a:r>
            <a:r>
              <a:rPr lang="en-US" sz="1700" b="0" i="0">
                <a:solidFill>
                  <a:srgbClr val="595959"/>
                </a:solidFill>
                <a:effectLst/>
                <a:latin typeface="MJXc-TeX-math-I"/>
              </a:rPr>
              <a:t>B</a:t>
            </a:r>
            <a:r>
              <a:rPr lang="en-US" sz="1700" b="0" i="0">
                <a:solidFill>
                  <a:srgbClr val="595959"/>
                </a:solidFill>
                <a:effectLst/>
                <a:latin typeface="Untitled Sans"/>
              </a:rPr>
              <a:t>A→×B→ = (b1c2 - c1b2, a1c2 - c1a2, a1b2 - b1a2)</a:t>
            </a:r>
            <a:br>
              <a:rPr lang="en-US" sz="1700">
                <a:solidFill>
                  <a:srgbClr val="595959"/>
                </a:solidFill>
              </a:rPr>
            </a:br>
            <a:br>
              <a:rPr lang="en-US" sz="1700">
                <a:solidFill>
                  <a:srgbClr val="595959"/>
                </a:solidFill>
              </a:rPr>
            </a:br>
            <a:r>
              <a:rPr lang="en-US" sz="1700" b="0" i="0">
                <a:solidFill>
                  <a:srgbClr val="595959"/>
                </a:solidFill>
                <a:effectLst/>
                <a:latin typeface="Untitled Sans"/>
              </a:rPr>
              <a:t>Another way to determine the cross product of two vectors A and B is to determine the product of the magnitudes of the two vectors and the sine of the angle between them.</a:t>
            </a:r>
            <a:br>
              <a:rPr lang="en-US" sz="1700">
                <a:solidFill>
                  <a:srgbClr val="595959"/>
                </a:solidFill>
              </a:rPr>
            </a:br>
            <a:r>
              <a:rPr lang="en-US" sz="1700" b="0" i="0">
                <a:solidFill>
                  <a:srgbClr val="595959"/>
                </a:solidFill>
                <a:effectLst/>
                <a:latin typeface="MJXc-TeX-vec-R"/>
              </a:rPr>
              <a:t>→</a:t>
            </a:r>
            <a:r>
              <a:rPr lang="en-US" sz="1700" b="0" i="0">
                <a:solidFill>
                  <a:srgbClr val="595959"/>
                </a:solidFill>
                <a:effectLst/>
                <a:latin typeface="MJXc-TeX-math-I"/>
              </a:rPr>
              <a:t>A</a:t>
            </a:r>
            <a:r>
              <a:rPr lang="en-US" sz="1700" b="0" i="0">
                <a:solidFill>
                  <a:srgbClr val="595959"/>
                </a:solidFill>
                <a:effectLst/>
                <a:latin typeface="MJXc-TeX-main-R"/>
              </a:rPr>
              <a:t>×</a:t>
            </a:r>
            <a:r>
              <a:rPr lang="en-US" sz="1700" b="0" i="0">
                <a:solidFill>
                  <a:srgbClr val="595959"/>
                </a:solidFill>
                <a:effectLst/>
                <a:latin typeface="MJXc-TeX-vec-R"/>
              </a:rPr>
              <a:t>→</a:t>
            </a:r>
            <a:r>
              <a:rPr lang="en-US" sz="1700" b="0" i="0">
                <a:solidFill>
                  <a:srgbClr val="595959"/>
                </a:solidFill>
                <a:effectLst/>
                <a:latin typeface="MJXc-TeX-math-I"/>
              </a:rPr>
              <a:t>B</a:t>
            </a:r>
            <a:r>
              <a:rPr lang="en-US" sz="1700" b="0" i="0">
                <a:solidFill>
                  <a:srgbClr val="595959"/>
                </a:solidFill>
                <a:effectLst/>
                <a:latin typeface="Untitled Sans"/>
              </a:rPr>
              <a:t>A→×B→ = |A||B| sinθ </a:t>
            </a:r>
            <a:r>
              <a:rPr lang="en-US" sz="1700" b="0" i="0">
                <a:solidFill>
                  <a:srgbClr val="595959"/>
                </a:solidFill>
                <a:effectLst/>
                <a:latin typeface="MJXc-TeX-main-R"/>
              </a:rPr>
              <a:t>^</a:t>
            </a:r>
            <a:r>
              <a:rPr lang="en-US" sz="1700" b="0" i="0">
                <a:solidFill>
                  <a:srgbClr val="595959"/>
                </a:solidFill>
                <a:effectLst/>
                <a:latin typeface="MJXc-TeX-math-I"/>
              </a:rPr>
              <a:t>n</a:t>
            </a:r>
            <a:endParaRPr lang="en-US" sz="1700" b="0" i="0">
              <a:solidFill>
                <a:srgbClr val="595959"/>
              </a:solidFill>
              <a:effectLst/>
              <a:latin typeface="Untitled Sans"/>
            </a:endParaRPr>
          </a:p>
        </p:txBody>
      </p:sp>
      <p:pic>
        <p:nvPicPr>
          <p:cNvPr id="5122" name="Picture 2" descr="Cross Product of Vectors">
            <a:extLst>
              <a:ext uri="{FF2B5EF4-FFF2-40B4-BE49-F238E27FC236}">
                <a16:creationId xmlns:a16="http://schemas.microsoft.com/office/drawing/2014/main" id="{48684D3F-E96F-F8F9-CE42-7D2D446646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91399" y="1050090"/>
            <a:ext cx="4114801" cy="22984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0E1F463-8D61-92F0-2F20-3F338211EF3B}"/>
              </a:ext>
            </a:extLst>
          </p:cNvPr>
          <p:cNvPicPr>
            <a:picLocks noChangeAspect="1"/>
          </p:cNvPicPr>
          <p:nvPr/>
        </p:nvPicPr>
        <p:blipFill>
          <a:blip r:embed="rId4"/>
          <a:stretch>
            <a:fillRect/>
          </a:stretch>
        </p:blipFill>
        <p:spPr>
          <a:xfrm>
            <a:off x="7391399" y="3509432"/>
            <a:ext cx="4114801" cy="2540259"/>
          </a:xfrm>
          <a:prstGeom prst="rect">
            <a:avLst/>
          </a:prstGeom>
        </p:spPr>
      </p:pic>
    </p:spTree>
    <p:extLst>
      <p:ext uri="{BB962C8B-B14F-4D97-AF65-F5344CB8AC3E}">
        <p14:creationId xmlns:p14="http://schemas.microsoft.com/office/powerpoint/2010/main" val="3366629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5EF04-322D-0847-7DAC-6E4048C04FC9}"/>
              </a:ext>
            </a:extLst>
          </p:cNvPr>
          <p:cNvSpPr>
            <a:spLocks noGrp="1"/>
          </p:cNvSpPr>
          <p:nvPr>
            <p:ph type="title"/>
          </p:nvPr>
        </p:nvSpPr>
        <p:spPr>
          <a:xfrm>
            <a:off x="1335800" y="1158949"/>
            <a:ext cx="5304234" cy="981561"/>
          </a:xfrm>
        </p:spPr>
        <p:txBody>
          <a:bodyPr anchor="b">
            <a:normAutofit/>
          </a:bodyPr>
          <a:lstStyle/>
          <a:p>
            <a:pPr algn="ctr"/>
            <a:r>
              <a:rPr lang="en-IN" sz="3200" dirty="0">
                <a:solidFill>
                  <a:srgbClr val="595959"/>
                </a:solidFill>
              </a:rPr>
              <a:t>Norm of Vector</a:t>
            </a:r>
          </a:p>
        </p:txBody>
      </p:sp>
      <p:sp>
        <p:nvSpPr>
          <p:cNvPr id="3" name="Content Placeholder 2">
            <a:extLst>
              <a:ext uri="{FF2B5EF4-FFF2-40B4-BE49-F238E27FC236}">
                <a16:creationId xmlns:a16="http://schemas.microsoft.com/office/drawing/2014/main" id="{E7AD5D6D-3932-312E-FEC5-4A596C8142B1}"/>
              </a:ext>
            </a:extLst>
          </p:cNvPr>
          <p:cNvSpPr>
            <a:spLocks noGrp="1"/>
          </p:cNvSpPr>
          <p:nvPr>
            <p:ph idx="1"/>
          </p:nvPr>
        </p:nvSpPr>
        <p:spPr>
          <a:xfrm>
            <a:off x="1335800" y="2427383"/>
            <a:ext cx="5304234" cy="3112716"/>
          </a:xfrm>
        </p:spPr>
        <p:txBody>
          <a:bodyPr anchor="t">
            <a:normAutofit/>
          </a:bodyPr>
          <a:lstStyle/>
          <a:p>
            <a:r>
              <a:rPr lang="en-IN" sz="1800" dirty="0"/>
              <a:t>Norm of a vector </a:t>
            </a:r>
            <a:r>
              <a:rPr lang="en-US" sz="1800" b="0" i="0" dirty="0">
                <a:solidFill>
                  <a:srgbClr val="202122"/>
                </a:solidFill>
                <a:effectLst/>
                <a:latin typeface="Arial" panose="020B0604020202020204" pitchFamily="34" charset="0"/>
              </a:rPr>
              <a:t>can be defined as the </a:t>
            </a:r>
            <a:r>
              <a:rPr lang="en-US" sz="1800" b="0" i="0" u="none" strike="noStrike" dirty="0">
                <a:effectLst/>
                <a:latin typeface="Arial" panose="020B0604020202020204" pitchFamily="34" charset="0"/>
                <a:hlinkClick r:id="rId2" tooltip="Square root"/>
              </a:rPr>
              <a:t>square root</a:t>
            </a:r>
            <a:r>
              <a:rPr lang="en-US" sz="1800" b="0" i="0" dirty="0">
                <a:solidFill>
                  <a:srgbClr val="202122"/>
                </a:solidFill>
                <a:effectLst/>
                <a:latin typeface="Arial" panose="020B0604020202020204" pitchFamily="34" charset="0"/>
              </a:rPr>
              <a:t> of the </a:t>
            </a:r>
            <a:r>
              <a:rPr lang="en-US" sz="1800" b="0" i="0" u="none" strike="noStrike" dirty="0">
                <a:effectLst/>
                <a:latin typeface="Arial" panose="020B0604020202020204" pitchFamily="34" charset="0"/>
                <a:hlinkClick r:id="rId3" tooltip="Inner product"/>
              </a:rPr>
              <a:t>inner product</a:t>
            </a:r>
            <a:r>
              <a:rPr lang="en-US" sz="1800" b="0" i="0" dirty="0">
                <a:solidFill>
                  <a:srgbClr val="202122"/>
                </a:solidFill>
                <a:effectLst/>
                <a:latin typeface="Arial" panose="020B0604020202020204" pitchFamily="34" charset="0"/>
              </a:rPr>
              <a:t> of a vector with itself.</a:t>
            </a:r>
          </a:p>
          <a:p>
            <a:r>
              <a:rPr lang="en-US" sz="1800" b="0" i="0" dirty="0">
                <a:solidFill>
                  <a:srgbClr val="222222"/>
                </a:solidFill>
                <a:effectLst/>
                <a:latin typeface="Source Sans Pro" panose="020B0503030403020204" pitchFamily="34" charset="0"/>
              </a:rPr>
              <a:t>The vector norm (often simply called "the norm" of a vector v(1, 2, 3), or sometimes the magnitude of a vector) is the </a:t>
            </a:r>
            <a:r>
              <a:rPr lang="en-US" sz="1800" b="0" i="0" u="none" strike="noStrike" dirty="0">
                <a:solidFill>
                  <a:srgbClr val="0095AA"/>
                </a:solidFill>
                <a:effectLst/>
                <a:latin typeface="Source Sans Pro" panose="020B0503030403020204" pitchFamily="34" charset="0"/>
                <a:hlinkClick r:id="rId4"/>
              </a:rPr>
              <a:t>L2-norm</a:t>
            </a:r>
            <a:r>
              <a:rPr lang="en-US" sz="1800" b="0" i="0" dirty="0">
                <a:solidFill>
                  <a:srgbClr val="222222"/>
                </a:solidFill>
                <a:effectLst/>
                <a:latin typeface="Source Sans Pro" panose="020B0503030403020204" pitchFamily="34" charset="0"/>
              </a:rPr>
              <a:t>, given by </a:t>
            </a:r>
          </a:p>
          <a:p>
            <a:r>
              <a:rPr lang="en-US" sz="1800" dirty="0">
                <a:solidFill>
                  <a:srgbClr val="222222"/>
                </a:solidFill>
                <a:latin typeface="Source Sans Pro" panose="020B0503030403020204" pitchFamily="34" charset="0"/>
              </a:rPr>
              <a:t>|x| = sqrt(1*1+2*2+3*3) = sqrt(14) = 3.74</a:t>
            </a:r>
          </a:p>
          <a:p>
            <a:r>
              <a:rPr lang="en-US" sz="1800" b="0" i="0" dirty="0">
                <a:solidFill>
                  <a:srgbClr val="222222"/>
                </a:solidFill>
                <a:effectLst/>
                <a:latin typeface="Source Sans Pro" panose="020B0503030403020204" pitchFamily="34" charset="0"/>
              </a:rPr>
              <a:t>Where as L1 norm is simply (1+2+3) = 6</a:t>
            </a:r>
          </a:p>
          <a:p>
            <a:endParaRPr lang="en-IN" sz="1800" dirty="0"/>
          </a:p>
        </p:txBody>
      </p:sp>
      <p:pic>
        <p:nvPicPr>
          <p:cNvPr id="4" name="Picture 3">
            <a:extLst>
              <a:ext uri="{FF2B5EF4-FFF2-40B4-BE49-F238E27FC236}">
                <a16:creationId xmlns:a16="http://schemas.microsoft.com/office/drawing/2014/main" id="{69DB8F9C-D01D-0EE1-388A-E45CD2F12131}"/>
              </a:ext>
            </a:extLst>
          </p:cNvPr>
          <p:cNvPicPr>
            <a:picLocks noChangeAspect="1"/>
          </p:cNvPicPr>
          <p:nvPr/>
        </p:nvPicPr>
        <p:blipFill>
          <a:blip r:embed="rId5"/>
          <a:stretch>
            <a:fillRect/>
          </a:stretch>
        </p:blipFill>
        <p:spPr>
          <a:xfrm>
            <a:off x="7199329" y="2457739"/>
            <a:ext cx="4982270" cy="2095792"/>
          </a:xfrm>
          <a:prstGeom prst="rect">
            <a:avLst/>
          </a:prstGeom>
        </p:spPr>
      </p:pic>
    </p:spTree>
    <p:extLst>
      <p:ext uri="{BB962C8B-B14F-4D97-AF65-F5344CB8AC3E}">
        <p14:creationId xmlns:p14="http://schemas.microsoft.com/office/powerpoint/2010/main" val="2428366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5EF04-322D-0847-7DAC-6E4048C04FC9}"/>
              </a:ext>
            </a:extLst>
          </p:cNvPr>
          <p:cNvSpPr>
            <a:spLocks noGrp="1"/>
          </p:cNvSpPr>
          <p:nvPr>
            <p:ph type="title"/>
          </p:nvPr>
        </p:nvSpPr>
        <p:spPr>
          <a:xfrm>
            <a:off x="1335800" y="1158949"/>
            <a:ext cx="5304234" cy="981561"/>
          </a:xfrm>
        </p:spPr>
        <p:txBody>
          <a:bodyPr anchor="b">
            <a:normAutofit/>
          </a:bodyPr>
          <a:lstStyle/>
          <a:p>
            <a:pPr algn="ctr"/>
            <a:r>
              <a:rPr lang="en-IN" sz="3200" dirty="0">
                <a:solidFill>
                  <a:srgbClr val="595959"/>
                </a:solidFill>
              </a:rPr>
              <a:t>Matrix</a:t>
            </a:r>
          </a:p>
        </p:txBody>
      </p:sp>
      <p:sp>
        <p:nvSpPr>
          <p:cNvPr id="3" name="Content Placeholder 2">
            <a:extLst>
              <a:ext uri="{FF2B5EF4-FFF2-40B4-BE49-F238E27FC236}">
                <a16:creationId xmlns:a16="http://schemas.microsoft.com/office/drawing/2014/main" id="{E7AD5D6D-3932-312E-FEC5-4A596C8142B1}"/>
              </a:ext>
            </a:extLst>
          </p:cNvPr>
          <p:cNvSpPr>
            <a:spLocks noGrp="1"/>
          </p:cNvSpPr>
          <p:nvPr>
            <p:ph idx="1"/>
          </p:nvPr>
        </p:nvSpPr>
        <p:spPr>
          <a:xfrm>
            <a:off x="1335800" y="2427383"/>
            <a:ext cx="5304234" cy="3112716"/>
          </a:xfrm>
        </p:spPr>
        <p:txBody>
          <a:bodyPr anchor="t">
            <a:normAutofit/>
          </a:bodyPr>
          <a:lstStyle/>
          <a:p>
            <a:r>
              <a:rPr lang="en-US" sz="1800" b="0" i="0" dirty="0">
                <a:effectLst/>
                <a:latin typeface="Untitled Sans"/>
              </a:rPr>
              <a:t>A matrix is a rectangular array of numbers, variables, symbols, or </a:t>
            </a:r>
            <a:r>
              <a:rPr lang="en-US" sz="1800" b="0" i="0" u="none" strike="noStrike" dirty="0">
                <a:effectLst/>
                <a:latin typeface="Untitled Sans"/>
                <a:hlinkClick r:id="rId2"/>
              </a:rPr>
              <a:t>expressions</a:t>
            </a:r>
            <a:r>
              <a:rPr lang="en-US" sz="1800" b="0" i="0" dirty="0">
                <a:effectLst/>
                <a:latin typeface="Untitled Sans"/>
              </a:rPr>
              <a:t> that are defined for the operations like subtraction, addition, and multiplications. </a:t>
            </a:r>
          </a:p>
          <a:p>
            <a:r>
              <a:rPr lang="en-US" sz="1800" b="0" i="0" dirty="0">
                <a:effectLst/>
                <a:latin typeface="Untitled Sans"/>
              </a:rPr>
              <a:t>The size of a matrix (which is known as the </a:t>
            </a:r>
            <a:r>
              <a:rPr lang="en-US" sz="1800" b="0" i="0" u="none" strike="noStrike" dirty="0">
                <a:effectLst/>
                <a:latin typeface="Untitled Sans"/>
                <a:hlinkClick r:id="rId3"/>
              </a:rPr>
              <a:t>order of the matrix</a:t>
            </a:r>
            <a:r>
              <a:rPr lang="en-US" sz="1800" b="0" i="0" dirty="0">
                <a:effectLst/>
                <a:latin typeface="Untitled Sans"/>
              </a:rPr>
              <a:t>) is determined by the number of rows and columns in the matrix. </a:t>
            </a:r>
          </a:p>
          <a:p>
            <a:r>
              <a:rPr lang="en-US" sz="1800" b="0" i="0" dirty="0">
                <a:effectLst/>
                <a:latin typeface="Untitled Sans"/>
              </a:rPr>
              <a:t>The order of a matrix with 6 rows and 4 columns is represented as a 6 × 4</a:t>
            </a:r>
            <a:endParaRPr lang="en-IN" sz="1800" dirty="0"/>
          </a:p>
        </p:txBody>
      </p:sp>
      <p:pic>
        <p:nvPicPr>
          <p:cNvPr id="5" name="Picture 2" descr="Matrix definition">
            <a:extLst>
              <a:ext uri="{FF2B5EF4-FFF2-40B4-BE49-F238E27FC236}">
                <a16:creationId xmlns:a16="http://schemas.microsoft.com/office/drawing/2014/main" id="{C6BC2231-FD35-BE8A-5807-D50CEEBD2F8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69755" y="2140510"/>
            <a:ext cx="4083021" cy="3021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412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0F39F1-FBD3-6EB3-E8B4-07CAC9034D3B}"/>
              </a:ext>
            </a:extLst>
          </p:cNvPr>
          <p:cNvSpPr>
            <a:spLocks noGrp="1"/>
          </p:cNvSpPr>
          <p:nvPr>
            <p:ph type="title"/>
          </p:nvPr>
        </p:nvSpPr>
        <p:spPr>
          <a:xfrm>
            <a:off x="1335800" y="1158949"/>
            <a:ext cx="5304234" cy="981561"/>
          </a:xfrm>
        </p:spPr>
        <p:txBody>
          <a:bodyPr anchor="b">
            <a:normAutofit/>
          </a:bodyPr>
          <a:lstStyle/>
          <a:p>
            <a:pPr algn="ctr"/>
            <a:r>
              <a:rPr lang="en-IN" sz="3200">
                <a:solidFill>
                  <a:srgbClr val="595959"/>
                </a:solidFill>
              </a:rPr>
              <a:t>Matrix operations</a:t>
            </a:r>
          </a:p>
        </p:txBody>
      </p:sp>
      <p:sp>
        <p:nvSpPr>
          <p:cNvPr id="3" name="Content Placeholder 2">
            <a:extLst>
              <a:ext uri="{FF2B5EF4-FFF2-40B4-BE49-F238E27FC236}">
                <a16:creationId xmlns:a16="http://schemas.microsoft.com/office/drawing/2014/main" id="{C5428B87-A32F-2505-7756-B8137D937A10}"/>
              </a:ext>
            </a:extLst>
          </p:cNvPr>
          <p:cNvSpPr>
            <a:spLocks noGrp="1"/>
          </p:cNvSpPr>
          <p:nvPr>
            <p:ph idx="1"/>
          </p:nvPr>
        </p:nvSpPr>
        <p:spPr>
          <a:xfrm>
            <a:off x="1335800" y="2427383"/>
            <a:ext cx="5304234" cy="3112716"/>
          </a:xfrm>
        </p:spPr>
        <p:txBody>
          <a:bodyPr anchor="t">
            <a:normAutofit/>
          </a:bodyPr>
          <a:lstStyle/>
          <a:p>
            <a:pPr fontAlgn="base"/>
            <a:r>
              <a:rPr lang="en-US" sz="1400" b="1" i="0">
                <a:solidFill>
                  <a:srgbClr val="595959"/>
                </a:solidFill>
                <a:effectLst/>
                <a:latin typeface="Untitled Sans"/>
              </a:rPr>
              <a:t>Addition of Matrices</a:t>
            </a:r>
          </a:p>
          <a:p>
            <a:pPr fontAlgn="base"/>
            <a:r>
              <a:rPr lang="en-US" sz="1400" b="0" i="0">
                <a:solidFill>
                  <a:srgbClr val="595959"/>
                </a:solidFill>
                <a:effectLst/>
                <a:latin typeface="Untitled Sans"/>
              </a:rPr>
              <a:t>The </a:t>
            </a:r>
            <a:r>
              <a:rPr lang="en-US" sz="1400" b="0" i="0" u="none" strike="noStrike">
                <a:solidFill>
                  <a:srgbClr val="595959"/>
                </a:solidFill>
                <a:effectLst/>
                <a:latin typeface="Untitled Sans"/>
                <a:hlinkClick r:id="rId2"/>
              </a:rPr>
              <a:t>addition of matrices</a:t>
            </a:r>
            <a:r>
              <a:rPr lang="en-US" sz="1400" b="0" i="0">
                <a:solidFill>
                  <a:srgbClr val="595959"/>
                </a:solidFill>
                <a:effectLst/>
                <a:latin typeface="Untitled Sans"/>
              </a:rPr>
              <a:t> can only be possible if the number of rows and columns of both the matrices are the same. While adding 2 matrices, we add the corresponding elements. </a:t>
            </a:r>
          </a:p>
          <a:p>
            <a:pPr fontAlgn="base"/>
            <a:r>
              <a:rPr lang="en-US" sz="1400" b="0" i="0">
                <a:solidFill>
                  <a:srgbClr val="595959"/>
                </a:solidFill>
                <a:effectLst/>
                <a:latin typeface="Untitled Sans"/>
              </a:rPr>
              <a:t>i.e., (A + B) = [a</a:t>
            </a:r>
            <a:r>
              <a:rPr lang="en-US" sz="1400" b="0" i="0">
                <a:solidFill>
                  <a:srgbClr val="595959"/>
                </a:solidFill>
                <a:effectLst/>
                <a:latin typeface="MJXc-TeX-math-I"/>
              </a:rPr>
              <a:t>ij</a:t>
            </a:r>
            <a:r>
              <a:rPr lang="en-US" sz="1400" b="0" i="0">
                <a:solidFill>
                  <a:srgbClr val="595959"/>
                </a:solidFill>
                <a:effectLst/>
                <a:latin typeface="Untitled Sans"/>
              </a:rPr>
              <a:t>] + [b</a:t>
            </a:r>
            <a:r>
              <a:rPr lang="en-US" sz="1400" b="0" i="0">
                <a:solidFill>
                  <a:srgbClr val="595959"/>
                </a:solidFill>
                <a:effectLst/>
                <a:latin typeface="MJXc-TeX-math-I"/>
              </a:rPr>
              <a:t>ij</a:t>
            </a:r>
            <a:r>
              <a:rPr lang="en-US" sz="1400" b="0" i="0">
                <a:solidFill>
                  <a:srgbClr val="595959"/>
                </a:solidFill>
                <a:effectLst/>
                <a:latin typeface="Untitled Sans"/>
              </a:rPr>
              <a:t>] = [a</a:t>
            </a:r>
            <a:r>
              <a:rPr lang="en-US" sz="1400" b="0" i="0">
                <a:solidFill>
                  <a:srgbClr val="595959"/>
                </a:solidFill>
                <a:effectLst/>
                <a:latin typeface="MJXc-TeX-math-I"/>
              </a:rPr>
              <a:t>ij</a:t>
            </a:r>
            <a:r>
              <a:rPr lang="en-US" sz="1400" b="0" i="0">
                <a:solidFill>
                  <a:srgbClr val="595959"/>
                </a:solidFill>
                <a:effectLst/>
                <a:latin typeface="Untitled Sans"/>
              </a:rPr>
              <a:t> + b</a:t>
            </a:r>
            <a:r>
              <a:rPr lang="en-US" sz="1400" b="0" i="0">
                <a:solidFill>
                  <a:srgbClr val="595959"/>
                </a:solidFill>
                <a:effectLst/>
                <a:latin typeface="MJXc-TeX-math-I"/>
              </a:rPr>
              <a:t>ij</a:t>
            </a:r>
            <a:r>
              <a:rPr lang="en-US" sz="1400" b="0" i="0">
                <a:solidFill>
                  <a:srgbClr val="595959"/>
                </a:solidFill>
                <a:effectLst/>
                <a:latin typeface="Untitled Sans"/>
              </a:rPr>
              <a:t>], where i and j are the number of rows and columns respectively</a:t>
            </a:r>
          </a:p>
          <a:p>
            <a:pPr fontAlgn="base"/>
            <a:r>
              <a:rPr lang="en-US" sz="1400" b="1" i="0">
                <a:solidFill>
                  <a:srgbClr val="595959"/>
                </a:solidFill>
                <a:effectLst/>
                <a:latin typeface="Untitled Sans"/>
              </a:rPr>
              <a:t>Subtraction of Matrices</a:t>
            </a:r>
          </a:p>
          <a:p>
            <a:pPr fontAlgn="base"/>
            <a:r>
              <a:rPr lang="en-US" sz="1400" b="0" i="0" u="none" strike="noStrike">
                <a:solidFill>
                  <a:srgbClr val="595959"/>
                </a:solidFill>
                <a:effectLst/>
                <a:latin typeface="Untitled Sans"/>
                <a:hlinkClick r:id="rId3"/>
              </a:rPr>
              <a:t>Matrices subtraction</a:t>
            </a:r>
            <a:r>
              <a:rPr lang="en-US" sz="1400" b="0" i="0">
                <a:solidFill>
                  <a:srgbClr val="595959"/>
                </a:solidFill>
                <a:effectLst/>
                <a:latin typeface="Untitled Sans"/>
              </a:rPr>
              <a:t> is also possible only if the number of rows and columns of both the matrices are the same. While subtracting 2 matrices, we subtract the corresponding elements. </a:t>
            </a:r>
          </a:p>
          <a:p>
            <a:pPr fontAlgn="base"/>
            <a:r>
              <a:rPr lang="en-US" sz="1400" b="0" i="0">
                <a:solidFill>
                  <a:srgbClr val="595959"/>
                </a:solidFill>
                <a:effectLst/>
                <a:latin typeface="Untitled Sans"/>
              </a:rPr>
              <a:t>i.e., (A - B) = [a</a:t>
            </a:r>
            <a:r>
              <a:rPr lang="en-US" sz="1400" b="0" i="0">
                <a:solidFill>
                  <a:srgbClr val="595959"/>
                </a:solidFill>
                <a:effectLst/>
                <a:latin typeface="MJXc-TeX-math-I"/>
              </a:rPr>
              <a:t>ij</a:t>
            </a:r>
            <a:r>
              <a:rPr lang="en-US" sz="1400" b="0" i="0">
                <a:solidFill>
                  <a:srgbClr val="595959"/>
                </a:solidFill>
                <a:effectLst/>
                <a:latin typeface="Untitled Sans"/>
              </a:rPr>
              <a:t>] - [b</a:t>
            </a:r>
            <a:r>
              <a:rPr lang="en-US" sz="1400" b="0" i="0">
                <a:solidFill>
                  <a:srgbClr val="595959"/>
                </a:solidFill>
                <a:effectLst/>
                <a:latin typeface="MJXc-TeX-math-I"/>
              </a:rPr>
              <a:t>i</a:t>
            </a:r>
            <a:r>
              <a:rPr lang="en-US" sz="1400" b="0" i="0">
                <a:solidFill>
                  <a:srgbClr val="595959"/>
                </a:solidFill>
                <a:effectLst/>
                <a:latin typeface="inherit"/>
              </a:rPr>
              <a:t>j</a:t>
            </a:r>
            <a:r>
              <a:rPr lang="en-US" sz="1400" b="0" i="0">
                <a:solidFill>
                  <a:srgbClr val="595959"/>
                </a:solidFill>
                <a:effectLst/>
                <a:latin typeface="Untitled Sans"/>
              </a:rPr>
              <a:t>] = [a</a:t>
            </a:r>
            <a:r>
              <a:rPr lang="en-US" sz="1400" b="0" i="0">
                <a:solidFill>
                  <a:srgbClr val="595959"/>
                </a:solidFill>
                <a:effectLst/>
                <a:latin typeface="MJXc-TeX-math-I"/>
              </a:rPr>
              <a:t>i</a:t>
            </a:r>
            <a:r>
              <a:rPr lang="en-US" sz="1400" b="0" i="0">
                <a:solidFill>
                  <a:srgbClr val="595959"/>
                </a:solidFill>
                <a:effectLst/>
                <a:latin typeface="inherit"/>
              </a:rPr>
              <a:t>j</a:t>
            </a:r>
            <a:r>
              <a:rPr lang="en-US" sz="1400" b="0" i="0">
                <a:solidFill>
                  <a:srgbClr val="595959"/>
                </a:solidFill>
                <a:effectLst/>
                <a:latin typeface="Untitled Sans"/>
              </a:rPr>
              <a:t> - b</a:t>
            </a:r>
            <a:r>
              <a:rPr lang="en-US" sz="1400" b="0" i="0">
                <a:solidFill>
                  <a:srgbClr val="595959"/>
                </a:solidFill>
                <a:effectLst/>
                <a:latin typeface="inherit"/>
              </a:rPr>
              <a:t>ij</a:t>
            </a:r>
            <a:r>
              <a:rPr lang="en-US" sz="1400" b="0" i="0">
                <a:solidFill>
                  <a:srgbClr val="595959"/>
                </a:solidFill>
                <a:effectLst/>
                <a:latin typeface="Untitled Sans"/>
              </a:rPr>
              <a:t>], where i and j are the row number and </a:t>
            </a:r>
          </a:p>
          <a:p>
            <a:pPr fontAlgn="base"/>
            <a:endParaRPr lang="en-US" sz="1400" b="0" i="0">
              <a:solidFill>
                <a:srgbClr val="595959"/>
              </a:solidFill>
              <a:effectLst/>
              <a:latin typeface="Untitled Sans"/>
            </a:endParaRPr>
          </a:p>
          <a:p>
            <a:endParaRPr lang="en-IN" sz="1400">
              <a:solidFill>
                <a:srgbClr val="595959"/>
              </a:solidFill>
            </a:endParaRPr>
          </a:p>
        </p:txBody>
      </p:sp>
      <p:pic>
        <p:nvPicPr>
          <p:cNvPr id="5" name="Picture 4">
            <a:extLst>
              <a:ext uri="{FF2B5EF4-FFF2-40B4-BE49-F238E27FC236}">
                <a16:creationId xmlns:a16="http://schemas.microsoft.com/office/drawing/2014/main" id="{8AFAD243-8A9D-43EC-722B-DFB10E11DEE6}"/>
              </a:ext>
            </a:extLst>
          </p:cNvPr>
          <p:cNvPicPr>
            <a:picLocks noChangeAspect="1"/>
          </p:cNvPicPr>
          <p:nvPr/>
        </p:nvPicPr>
        <p:blipFill>
          <a:blip r:embed="rId4"/>
          <a:stretch>
            <a:fillRect/>
          </a:stretch>
        </p:blipFill>
        <p:spPr>
          <a:xfrm>
            <a:off x="8406149" y="685798"/>
            <a:ext cx="2085300" cy="2662769"/>
          </a:xfrm>
          <a:prstGeom prst="rect">
            <a:avLst/>
          </a:prstGeom>
        </p:spPr>
      </p:pic>
      <p:pic>
        <p:nvPicPr>
          <p:cNvPr id="7" name="Picture 6">
            <a:extLst>
              <a:ext uri="{FF2B5EF4-FFF2-40B4-BE49-F238E27FC236}">
                <a16:creationId xmlns:a16="http://schemas.microsoft.com/office/drawing/2014/main" id="{0E5591C5-8B5F-563F-7AB5-E7534D4EAC7E}"/>
              </a:ext>
            </a:extLst>
          </p:cNvPr>
          <p:cNvPicPr>
            <a:picLocks noChangeAspect="1"/>
          </p:cNvPicPr>
          <p:nvPr/>
        </p:nvPicPr>
        <p:blipFill>
          <a:blip r:embed="rId5"/>
          <a:stretch>
            <a:fillRect/>
          </a:stretch>
        </p:blipFill>
        <p:spPr>
          <a:xfrm>
            <a:off x="8432884" y="3509432"/>
            <a:ext cx="2031831" cy="2662768"/>
          </a:xfrm>
          <a:prstGeom prst="rect">
            <a:avLst/>
          </a:prstGeom>
        </p:spPr>
      </p:pic>
    </p:spTree>
    <p:extLst>
      <p:ext uri="{BB962C8B-B14F-4D97-AF65-F5344CB8AC3E}">
        <p14:creationId xmlns:p14="http://schemas.microsoft.com/office/powerpoint/2010/main" val="3720093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0F39F1-FBD3-6EB3-E8B4-07CAC9034D3B}"/>
              </a:ext>
            </a:extLst>
          </p:cNvPr>
          <p:cNvSpPr>
            <a:spLocks noGrp="1"/>
          </p:cNvSpPr>
          <p:nvPr>
            <p:ph type="title"/>
          </p:nvPr>
        </p:nvSpPr>
        <p:spPr>
          <a:xfrm>
            <a:off x="773526" y="685801"/>
            <a:ext cx="3228738" cy="1454709"/>
          </a:xfrm>
        </p:spPr>
        <p:txBody>
          <a:bodyPr vert="horz" lIns="91440" tIns="45720" rIns="91440" bIns="45720" rtlCol="0" anchor="b">
            <a:normAutofit/>
          </a:bodyPr>
          <a:lstStyle/>
          <a:p>
            <a:pPr algn="ctr"/>
            <a:r>
              <a:rPr lang="en-US" sz="2800">
                <a:solidFill>
                  <a:srgbClr val="595959"/>
                </a:solidFill>
              </a:rPr>
              <a:t>Matrix operations</a:t>
            </a:r>
          </a:p>
        </p:txBody>
      </p:sp>
      <p:sp>
        <p:nvSpPr>
          <p:cNvPr id="12" name="TextBox 11">
            <a:extLst>
              <a:ext uri="{FF2B5EF4-FFF2-40B4-BE49-F238E27FC236}">
                <a16:creationId xmlns:a16="http://schemas.microsoft.com/office/drawing/2014/main" id="{F1B4A807-15BA-9D32-F97A-438F104A8131}"/>
              </a:ext>
            </a:extLst>
          </p:cNvPr>
          <p:cNvSpPr txBox="1"/>
          <p:nvPr/>
        </p:nvSpPr>
        <p:spPr>
          <a:xfrm>
            <a:off x="773526" y="2427382"/>
            <a:ext cx="3228738" cy="3681023"/>
          </a:xfrm>
          <a:prstGeom prst="rect">
            <a:avLst/>
          </a:prstGeom>
        </p:spPr>
        <p:txBody>
          <a:bodyPr vert="horz" lIns="91440" tIns="45720" rIns="91440" bIns="45720" rtlCol="0" anchor="t">
            <a:normAutofit/>
          </a:bodyPr>
          <a:lstStyle/>
          <a:p>
            <a:pPr marL="285750" indent="-228600" algn="ctr">
              <a:lnSpc>
                <a:spcPct val="90000"/>
              </a:lnSpc>
              <a:spcAft>
                <a:spcPts val="600"/>
              </a:spcAft>
              <a:buFont typeface="Arial" panose="020B0604020202020204" pitchFamily="34" charset="0"/>
              <a:buChar char="•"/>
            </a:pPr>
            <a:r>
              <a:rPr lang="en-US" sz="2000">
                <a:solidFill>
                  <a:srgbClr val="595959"/>
                </a:solidFill>
              </a:rPr>
              <a:t>Addition of matrices is commutative and associative</a:t>
            </a:r>
          </a:p>
        </p:txBody>
      </p:sp>
      <p:pic>
        <p:nvPicPr>
          <p:cNvPr id="9" name="Picture 8">
            <a:extLst>
              <a:ext uri="{FF2B5EF4-FFF2-40B4-BE49-F238E27FC236}">
                <a16:creationId xmlns:a16="http://schemas.microsoft.com/office/drawing/2014/main" id="{86708907-A7A6-745E-79A4-4FAFFD601CFA}"/>
              </a:ext>
            </a:extLst>
          </p:cNvPr>
          <p:cNvPicPr>
            <a:picLocks noChangeAspect="1"/>
          </p:cNvPicPr>
          <p:nvPr/>
        </p:nvPicPr>
        <p:blipFill>
          <a:blip r:embed="rId2"/>
          <a:stretch>
            <a:fillRect/>
          </a:stretch>
        </p:blipFill>
        <p:spPr>
          <a:xfrm>
            <a:off x="5927588" y="685802"/>
            <a:ext cx="2466817" cy="5486398"/>
          </a:xfrm>
          <a:prstGeom prst="rect">
            <a:avLst/>
          </a:prstGeom>
        </p:spPr>
      </p:pic>
      <p:pic>
        <p:nvPicPr>
          <p:cNvPr id="11" name="Picture 10">
            <a:extLst>
              <a:ext uri="{FF2B5EF4-FFF2-40B4-BE49-F238E27FC236}">
                <a16:creationId xmlns:a16="http://schemas.microsoft.com/office/drawing/2014/main" id="{CE4C8368-2954-D7BC-AEF6-5A27BD5B19CF}"/>
              </a:ext>
            </a:extLst>
          </p:cNvPr>
          <p:cNvPicPr>
            <a:picLocks noChangeAspect="1"/>
          </p:cNvPicPr>
          <p:nvPr/>
        </p:nvPicPr>
        <p:blipFill>
          <a:blip r:embed="rId3"/>
          <a:stretch>
            <a:fillRect/>
          </a:stretch>
        </p:blipFill>
        <p:spPr>
          <a:xfrm>
            <a:off x="8558383" y="1983962"/>
            <a:ext cx="2953135" cy="2890078"/>
          </a:xfrm>
          <a:prstGeom prst="rect">
            <a:avLst/>
          </a:prstGeom>
        </p:spPr>
      </p:pic>
    </p:spTree>
    <p:extLst>
      <p:ext uri="{BB962C8B-B14F-4D97-AF65-F5344CB8AC3E}">
        <p14:creationId xmlns:p14="http://schemas.microsoft.com/office/powerpoint/2010/main" val="4283160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3464CE-CFE8-56F1-79D9-F1DB627C8049}"/>
              </a:ext>
            </a:extLst>
          </p:cNvPr>
          <p:cNvSpPr>
            <a:spLocks noGrp="1"/>
          </p:cNvSpPr>
          <p:nvPr>
            <p:ph type="title"/>
          </p:nvPr>
        </p:nvSpPr>
        <p:spPr>
          <a:xfrm>
            <a:off x="871442" y="685800"/>
            <a:ext cx="4353116" cy="1474666"/>
          </a:xfrm>
        </p:spPr>
        <p:txBody>
          <a:bodyPr anchor="b">
            <a:normAutofit/>
          </a:bodyPr>
          <a:lstStyle/>
          <a:p>
            <a:pPr algn="ctr"/>
            <a:r>
              <a:rPr lang="en-IN" sz="3200">
                <a:solidFill>
                  <a:srgbClr val="595959"/>
                </a:solidFill>
              </a:rPr>
              <a:t>Scalar multiplication</a:t>
            </a:r>
          </a:p>
        </p:txBody>
      </p:sp>
      <p:sp>
        <p:nvSpPr>
          <p:cNvPr id="3" name="Content Placeholder 2">
            <a:extLst>
              <a:ext uri="{FF2B5EF4-FFF2-40B4-BE49-F238E27FC236}">
                <a16:creationId xmlns:a16="http://schemas.microsoft.com/office/drawing/2014/main" id="{1E96B35E-BF45-03A9-3613-B58B149B06A5}"/>
              </a:ext>
            </a:extLst>
          </p:cNvPr>
          <p:cNvSpPr>
            <a:spLocks noGrp="1"/>
          </p:cNvSpPr>
          <p:nvPr>
            <p:ph idx="1"/>
          </p:nvPr>
        </p:nvSpPr>
        <p:spPr>
          <a:xfrm>
            <a:off x="871442" y="2447337"/>
            <a:ext cx="4353116" cy="3770434"/>
          </a:xfrm>
        </p:spPr>
        <p:txBody>
          <a:bodyPr anchor="t">
            <a:normAutofit/>
          </a:bodyPr>
          <a:lstStyle/>
          <a:p>
            <a:r>
              <a:rPr lang="en-US" sz="1300" b="0" i="0">
                <a:solidFill>
                  <a:srgbClr val="595959"/>
                </a:solidFill>
                <a:effectLst/>
                <a:latin typeface="Untitled Sans"/>
              </a:rPr>
              <a:t>The product of a matrix A with any number 'c' is obtained by multiplying every entry of the matrix A by c, is called </a:t>
            </a:r>
            <a:r>
              <a:rPr lang="en-US" sz="1300" b="0" i="0" u="none" strike="noStrike">
                <a:solidFill>
                  <a:srgbClr val="595959"/>
                </a:solidFill>
                <a:effectLst/>
                <a:latin typeface="Untitled Sans"/>
                <a:hlinkClick r:id="rId2"/>
              </a:rPr>
              <a:t>scalar multiplication</a:t>
            </a:r>
            <a:r>
              <a:rPr lang="en-US" sz="1300" b="0" i="0">
                <a:solidFill>
                  <a:srgbClr val="595959"/>
                </a:solidFill>
                <a:effectLst/>
                <a:latin typeface="Untitled Sans"/>
              </a:rPr>
              <a:t>. </a:t>
            </a:r>
          </a:p>
          <a:p>
            <a:r>
              <a:rPr lang="en-US" sz="1300" b="0" i="0">
                <a:solidFill>
                  <a:srgbClr val="595959"/>
                </a:solidFill>
                <a:effectLst/>
                <a:latin typeface="Untitled Sans"/>
              </a:rPr>
              <a:t>i.e., (cA)</a:t>
            </a:r>
            <a:r>
              <a:rPr lang="en-US" sz="1300" b="0" i="0">
                <a:solidFill>
                  <a:srgbClr val="595959"/>
                </a:solidFill>
                <a:effectLst/>
                <a:latin typeface="MJXc-TeX-math-I"/>
              </a:rPr>
              <a:t>ij</a:t>
            </a:r>
            <a:r>
              <a:rPr lang="en-US" sz="1300" b="0" i="0">
                <a:solidFill>
                  <a:srgbClr val="595959"/>
                </a:solidFill>
                <a:effectLst/>
                <a:latin typeface="Untitled Sans"/>
              </a:rPr>
              <a:t> = c(A</a:t>
            </a:r>
            <a:r>
              <a:rPr lang="en-US" sz="1300" b="0" i="0">
                <a:solidFill>
                  <a:srgbClr val="595959"/>
                </a:solidFill>
                <a:effectLst/>
                <a:latin typeface="MJXc-TeX-math-I"/>
              </a:rPr>
              <a:t>ij</a:t>
            </a:r>
            <a:r>
              <a:rPr lang="en-US" sz="1300" b="0" i="0">
                <a:solidFill>
                  <a:srgbClr val="595959"/>
                </a:solidFill>
                <a:effectLst/>
                <a:latin typeface="Untitled Sans"/>
              </a:rPr>
              <a:t>)</a:t>
            </a:r>
          </a:p>
          <a:p>
            <a:pPr fontAlgn="base"/>
            <a:r>
              <a:rPr lang="en-US" sz="1300" b="1" i="0">
                <a:solidFill>
                  <a:srgbClr val="595959"/>
                </a:solidFill>
                <a:effectLst/>
                <a:latin typeface="Untitled Sans"/>
              </a:rPr>
              <a:t>Properties of scalar multiplication in matrices</a:t>
            </a:r>
            <a:endParaRPr lang="en-US" sz="1300" b="0" i="0">
              <a:solidFill>
                <a:srgbClr val="595959"/>
              </a:solidFill>
              <a:effectLst/>
              <a:latin typeface="Untitled Sans"/>
            </a:endParaRPr>
          </a:p>
          <a:p>
            <a:pPr fontAlgn="base"/>
            <a:r>
              <a:rPr lang="en-US" sz="1300" b="0" i="0">
                <a:solidFill>
                  <a:srgbClr val="595959"/>
                </a:solidFill>
                <a:effectLst/>
                <a:latin typeface="Untitled Sans"/>
              </a:rPr>
              <a:t>The different properties of matrices for scalar multiplication of any scalars K and l, with matrices A and B are given as,</a:t>
            </a:r>
          </a:p>
          <a:p>
            <a:pPr fontAlgn="base">
              <a:buFont typeface="Arial" panose="020B0604020202020204" pitchFamily="34" charset="0"/>
              <a:buChar char="•"/>
            </a:pPr>
            <a:r>
              <a:rPr lang="en-US" sz="1300" b="0" i="0">
                <a:solidFill>
                  <a:srgbClr val="595959"/>
                </a:solidFill>
                <a:effectLst/>
                <a:latin typeface="inherit"/>
              </a:rPr>
              <a:t>K(A + B) = KA + KB</a:t>
            </a:r>
          </a:p>
          <a:p>
            <a:pPr fontAlgn="base">
              <a:buFont typeface="Arial" panose="020B0604020202020204" pitchFamily="34" charset="0"/>
              <a:buChar char="•"/>
            </a:pPr>
            <a:r>
              <a:rPr lang="en-US" sz="1300" b="0" i="0">
                <a:solidFill>
                  <a:srgbClr val="595959"/>
                </a:solidFill>
                <a:effectLst/>
                <a:latin typeface="inherit"/>
              </a:rPr>
              <a:t>(K + l)A = KA + lA</a:t>
            </a:r>
          </a:p>
          <a:p>
            <a:pPr fontAlgn="base">
              <a:buFont typeface="Arial" panose="020B0604020202020204" pitchFamily="34" charset="0"/>
              <a:buChar char="•"/>
            </a:pPr>
            <a:r>
              <a:rPr lang="en-US" sz="1300" b="0" i="0">
                <a:solidFill>
                  <a:srgbClr val="595959"/>
                </a:solidFill>
                <a:effectLst/>
                <a:latin typeface="inherit"/>
              </a:rPr>
              <a:t>(Kl)A = K(lA) = l(KA)</a:t>
            </a:r>
          </a:p>
          <a:p>
            <a:pPr fontAlgn="base">
              <a:buFont typeface="Arial" panose="020B0604020202020204" pitchFamily="34" charset="0"/>
              <a:buChar char="•"/>
            </a:pPr>
            <a:r>
              <a:rPr lang="en-US" sz="1300" b="0" i="0">
                <a:solidFill>
                  <a:srgbClr val="595959"/>
                </a:solidFill>
                <a:effectLst/>
                <a:latin typeface="inherit"/>
              </a:rPr>
              <a:t>(-K)A = -(KA) = K(-A)</a:t>
            </a:r>
          </a:p>
          <a:p>
            <a:pPr fontAlgn="base">
              <a:buFont typeface="Arial" panose="020B0604020202020204" pitchFamily="34" charset="0"/>
              <a:buChar char="•"/>
            </a:pPr>
            <a:r>
              <a:rPr lang="en-US" sz="1300" b="0" i="0">
                <a:solidFill>
                  <a:srgbClr val="595959"/>
                </a:solidFill>
                <a:effectLst/>
                <a:latin typeface="inherit"/>
              </a:rPr>
              <a:t>1·A = A</a:t>
            </a:r>
          </a:p>
          <a:p>
            <a:pPr fontAlgn="base">
              <a:buFont typeface="Arial" panose="020B0604020202020204" pitchFamily="34" charset="0"/>
              <a:buChar char="•"/>
            </a:pPr>
            <a:r>
              <a:rPr lang="en-US" sz="1300" b="0" i="0">
                <a:solidFill>
                  <a:srgbClr val="595959"/>
                </a:solidFill>
                <a:effectLst/>
                <a:latin typeface="inherit"/>
              </a:rPr>
              <a:t>(-1)A = -A</a:t>
            </a:r>
          </a:p>
        </p:txBody>
      </p:sp>
      <p:pic>
        <p:nvPicPr>
          <p:cNvPr id="5" name="Picture 4">
            <a:extLst>
              <a:ext uri="{FF2B5EF4-FFF2-40B4-BE49-F238E27FC236}">
                <a16:creationId xmlns:a16="http://schemas.microsoft.com/office/drawing/2014/main" id="{C09475CC-0223-B915-21FC-B4EEA3376E6C}"/>
              </a:ext>
            </a:extLst>
          </p:cNvPr>
          <p:cNvPicPr>
            <a:picLocks noChangeAspect="1"/>
          </p:cNvPicPr>
          <p:nvPr/>
        </p:nvPicPr>
        <p:blipFill>
          <a:blip r:embed="rId3"/>
          <a:stretch>
            <a:fillRect/>
          </a:stretch>
        </p:blipFill>
        <p:spPr>
          <a:xfrm>
            <a:off x="6781801" y="2238683"/>
            <a:ext cx="4797056" cy="2426203"/>
          </a:xfrm>
          <a:prstGeom prst="rect">
            <a:avLst/>
          </a:prstGeom>
        </p:spPr>
      </p:pic>
    </p:spTree>
    <p:extLst>
      <p:ext uri="{BB962C8B-B14F-4D97-AF65-F5344CB8AC3E}">
        <p14:creationId xmlns:p14="http://schemas.microsoft.com/office/powerpoint/2010/main" val="2574553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E73D8-FA7B-9731-B750-71A7F1B4E824}"/>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a:solidFill>
                  <a:srgbClr val="595959"/>
                </a:solidFill>
                <a:latin typeface="+mj-lt"/>
                <a:ea typeface="+mj-ea"/>
                <a:cs typeface="+mj-cs"/>
              </a:rPr>
              <a:t>Properties of Matrix Multiplication</a:t>
            </a:r>
          </a:p>
        </p:txBody>
      </p:sp>
      <p:pic>
        <p:nvPicPr>
          <p:cNvPr id="5" name="Content Placeholder 4">
            <a:extLst>
              <a:ext uri="{FF2B5EF4-FFF2-40B4-BE49-F238E27FC236}">
                <a16:creationId xmlns:a16="http://schemas.microsoft.com/office/drawing/2014/main" id="{3AE48576-ABC2-9A31-6F42-BDF7706B0ACE}"/>
              </a:ext>
            </a:extLst>
          </p:cNvPr>
          <p:cNvPicPr>
            <a:picLocks noChangeAspect="1"/>
          </p:cNvPicPr>
          <p:nvPr/>
        </p:nvPicPr>
        <p:blipFill>
          <a:blip r:embed="rId2"/>
          <a:stretch>
            <a:fillRect/>
          </a:stretch>
        </p:blipFill>
        <p:spPr>
          <a:xfrm>
            <a:off x="5410716" y="1493172"/>
            <a:ext cx="6106987" cy="3871653"/>
          </a:xfrm>
          <a:prstGeom prst="rect">
            <a:avLst/>
          </a:prstGeom>
        </p:spPr>
      </p:pic>
    </p:spTree>
    <p:extLst>
      <p:ext uri="{BB962C8B-B14F-4D97-AF65-F5344CB8AC3E}">
        <p14:creationId xmlns:p14="http://schemas.microsoft.com/office/powerpoint/2010/main" val="2400786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5101-C929-B95A-E908-114C1A0D7CA7}"/>
              </a:ext>
            </a:extLst>
          </p:cNvPr>
          <p:cNvSpPr>
            <a:spLocks noGrp="1"/>
          </p:cNvSpPr>
          <p:nvPr>
            <p:ph type="title"/>
          </p:nvPr>
        </p:nvSpPr>
        <p:spPr/>
        <p:txBody>
          <a:bodyPr/>
          <a:lstStyle/>
          <a:p>
            <a:r>
              <a:rPr lang="en-IN" dirty="0"/>
              <a:t>Topics:</a:t>
            </a:r>
          </a:p>
        </p:txBody>
      </p:sp>
      <p:sp>
        <p:nvSpPr>
          <p:cNvPr id="3" name="Content Placeholder 2">
            <a:extLst>
              <a:ext uri="{FF2B5EF4-FFF2-40B4-BE49-F238E27FC236}">
                <a16:creationId xmlns:a16="http://schemas.microsoft.com/office/drawing/2014/main" id="{ACEC23A5-ECF6-ED24-9962-4F29994A62EA}"/>
              </a:ext>
            </a:extLst>
          </p:cNvPr>
          <p:cNvSpPr>
            <a:spLocks noGrp="1"/>
          </p:cNvSpPr>
          <p:nvPr>
            <p:ph idx="1"/>
          </p:nvPr>
        </p:nvSpPr>
        <p:spPr/>
        <p:txBody>
          <a:bodyPr numCol="2">
            <a:normAutofit lnSpcReduction="10000"/>
          </a:bodyPr>
          <a:lstStyle/>
          <a:p>
            <a:pPr rtl="0" fontAlgn="ctr">
              <a:spcBef>
                <a:spcPts val="0"/>
              </a:spcBef>
              <a:spcAft>
                <a:spcPts val="0"/>
              </a:spcAft>
              <a:buFont typeface="+mj-lt"/>
              <a:buAutoNum type="arabicPeriod"/>
            </a:pPr>
            <a:r>
              <a:rPr lang="en-IN" sz="1800" b="0" i="0" dirty="0">
                <a:effectLst/>
                <a:latin typeface="Calibri" panose="020F0502020204030204" pitchFamily="34" charset="0"/>
              </a:rPr>
              <a:t>What is a vector? Types and properties</a:t>
            </a:r>
          </a:p>
          <a:p>
            <a:pPr rtl="0" fontAlgn="ctr">
              <a:spcBef>
                <a:spcPts val="0"/>
              </a:spcBef>
              <a:spcAft>
                <a:spcPts val="0"/>
              </a:spcAft>
              <a:buFont typeface="+mj-lt"/>
              <a:buAutoNum type="arabicPeriod"/>
            </a:pPr>
            <a:r>
              <a:rPr lang="en-IN" sz="1800" b="0" i="0" dirty="0">
                <a:effectLst/>
                <a:latin typeface="Calibri" panose="020F0502020204030204" pitchFamily="34" charset="0"/>
              </a:rPr>
              <a:t>Vector Addition &amp; subtraction</a:t>
            </a:r>
          </a:p>
          <a:p>
            <a:pPr rtl="0" fontAlgn="ctr">
              <a:spcBef>
                <a:spcPts val="0"/>
              </a:spcBef>
              <a:spcAft>
                <a:spcPts val="0"/>
              </a:spcAft>
              <a:buFont typeface="+mj-lt"/>
              <a:buAutoNum type="arabicPeriod"/>
            </a:pPr>
            <a:r>
              <a:rPr lang="en-IN" sz="1800" b="0" i="0" dirty="0">
                <a:effectLst/>
                <a:latin typeface="Calibri" panose="020F0502020204030204" pitchFamily="34" charset="0"/>
              </a:rPr>
              <a:t>Vector - Scalar Multiplication</a:t>
            </a:r>
          </a:p>
          <a:p>
            <a:pPr rtl="0" fontAlgn="ctr">
              <a:spcBef>
                <a:spcPts val="0"/>
              </a:spcBef>
              <a:spcAft>
                <a:spcPts val="0"/>
              </a:spcAft>
              <a:buFont typeface="+mj-lt"/>
              <a:buAutoNum type="arabicPeriod"/>
            </a:pPr>
            <a:r>
              <a:rPr lang="en-IN" sz="1800" b="0" i="0" dirty="0">
                <a:effectLst/>
                <a:latin typeface="Calibri" panose="020F0502020204030204" pitchFamily="34" charset="0"/>
              </a:rPr>
              <a:t>Vector - Vector multiplication</a:t>
            </a:r>
          </a:p>
          <a:p>
            <a:pPr rtl="0" fontAlgn="ctr">
              <a:spcBef>
                <a:spcPts val="0"/>
              </a:spcBef>
              <a:spcAft>
                <a:spcPts val="0"/>
              </a:spcAft>
              <a:buFont typeface="+mj-lt"/>
              <a:buAutoNum type="arabicPeriod"/>
            </a:pPr>
            <a:r>
              <a:rPr lang="en-IN" sz="1800" b="0" i="0" dirty="0">
                <a:effectLst/>
                <a:latin typeface="Calibri" panose="020F0502020204030204" pitchFamily="34" charset="0"/>
              </a:rPr>
              <a:t>Norm of a vector &amp; plotting it</a:t>
            </a:r>
          </a:p>
          <a:p>
            <a:pPr rtl="0" fontAlgn="ctr">
              <a:spcBef>
                <a:spcPts val="0"/>
              </a:spcBef>
              <a:spcAft>
                <a:spcPts val="0"/>
              </a:spcAft>
              <a:buFont typeface="+mj-lt"/>
              <a:buAutoNum type="arabicPeriod"/>
            </a:pPr>
            <a:r>
              <a:rPr lang="en-IN" sz="1800" b="0" i="0" dirty="0">
                <a:effectLst/>
                <a:latin typeface="Calibri" panose="020F0502020204030204" pitchFamily="34" charset="0"/>
              </a:rPr>
              <a:t>What is a Matrix &amp; Computing Dot product of 2 matrices &amp; plotting</a:t>
            </a:r>
          </a:p>
          <a:p>
            <a:pPr rtl="0" fontAlgn="ctr">
              <a:spcBef>
                <a:spcPts val="0"/>
              </a:spcBef>
              <a:spcAft>
                <a:spcPts val="0"/>
              </a:spcAft>
              <a:buFont typeface="+mj-lt"/>
              <a:buAutoNum type="arabicPeriod"/>
            </a:pPr>
            <a:r>
              <a:rPr lang="en-IN" sz="1800" b="0" i="0" dirty="0">
                <a:effectLst/>
                <a:latin typeface="Calibri" panose="020F0502020204030204" pitchFamily="34" charset="0"/>
              </a:rPr>
              <a:t>Testing dot product as commutative</a:t>
            </a:r>
          </a:p>
          <a:p>
            <a:pPr rtl="0" fontAlgn="ctr">
              <a:spcBef>
                <a:spcPts val="0"/>
              </a:spcBef>
              <a:spcAft>
                <a:spcPts val="0"/>
              </a:spcAft>
              <a:buFont typeface="+mj-lt"/>
              <a:buAutoNum type="arabicPeriod"/>
            </a:pPr>
            <a:r>
              <a:rPr lang="en-IN" sz="1800" b="0" i="0" dirty="0">
                <a:effectLst/>
                <a:latin typeface="Calibri" panose="020F0502020204030204" pitchFamily="34" charset="0"/>
              </a:rPr>
              <a:t>Vector Hadamard multiplication, Vector Outer product &amp; Vector Cross product</a:t>
            </a:r>
          </a:p>
          <a:p>
            <a:pPr rtl="0" fontAlgn="ctr">
              <a:spcBef>
                <a:spcPts val="0"/>
              </a:spcBef>
              <a:spcAft>
                <a:spcPts val="0"/>
              </a:spcAft>
              <a:buFont typeface="+mj-lt"/>
              <a:buAutoNum type="arabicPeriod"/>
            </a:pPr>
            <a:r>
              <a:rPr lang="en-IN" sz="1800" b="0" i="0" dirty="0">
                <a:effectLst/>
                <a:latin typeface="Calibri" panose="020F0502020204030204" pitchFamily="34" charset="0"/>
              </a:rPr>
              <a:t>Vectors with complex numbers</a:t>
            </a:r>
          </a:p>
          <a:p>
            <a:pPr rtl="0" fontAlgn="ctr">
              <a:spcBef>
                <a:spcPts val="0"/>
              </a:spcBef>
              <a:spcAft>
                <a:spcPts val="0"/>
              </a:spcAft>
              <a:buFont typeface="+mj-lt"/>
              <a:buAutoNum type="arabicPeriod"/>
            </a:pPr>
            <a:r>
              <a:rPr lang="en-IN" sz="1800" b="0" i="0" dirty="0">
                <a:effectLst/>
                <a:latin typeface="Calibri" panose="020F0502020204030204" pitchFamily="34" charset="0"/>
              </a:rPr>
              <a:t>Hermitian Transpose or Conjugate transpose</a:t>
            </a:r>
          </a:p>
          <a:p>
            <a:pPr rtl="0" fontAlgn="ctr">
              <a:spcBef>
                <a:spcPts val="0"/>
              </a:spcBef>
              <a:spcAft>
                <a:spcPts val="0"/>
              </a:spcAft>
              <a:buFont typeface="+mj-lt"/>
              <a:buAutoNum type="arabicPeriod"/>
            </a:pPr>
            <a:r>
              <a:rPr lang="en-IN" sz="1800" b="0" i="0" dirty="0">
                <a:effectLst/>
                <a:latin typeface="Calibri" panose="020F0502020204030204" pitchFamily="34" charset="0"/>
              </a:rPr>
              <a:t>Span of a vector</a:t>
            </a:r>
          </a:p>
          <a:p>
            <a:pPr rtl="0" fontAlgn="ctr">
              <a:spcBef>
                <a:spcPts val="0"/>
              </a:spcBef>
              <a:spcAft>
                <a:spcPts val="0"/>
              </a:spcAft>
              <a:buFont typeface="+mj-lt"/>
              <a:buAutoNum type="arabicPeriod"/>
            </a:pPr>
            <a:r>
              <a:rPr lang="en-IN" sz="1800" b="0" i="0" dirty="0">
                <a:effectLst/>
                <a:latin typeface="Calibri" panose="020F0502020204030204" pitchFamily="34" charset="0"/>
              </a:rPr>
              <a:t>Matrix and Types &amp; plotting</a:t>
            </a:r>
          </a:p>
          <a:p>
            <a:pPr rtl="0" fontAlgn="ctr">
              <a:spcBef>
                <a:spcPts val="0"/>
              </a:spcBef>
              <a:spcAft>
                <a:spcPts val="0"/>
              </a:spcAft>
              <a:buFont typeface="+mj-lt"/>
              <a:buAutoNum type="arabicPeriod"/>
            </a:pPr>
            <a:r>
              <a:rPr lang="en-IN" sz="1800" b="0" i="0" dirty="0">
                <a:effectLst/>
                <a:latin typeface="Calibri" panose="020F0502020204030204" pitchFamily="34" charset="0"/>
              </a:rPr>
              <a:t>Matrix Addition &amp; Subtraction</a:t>
            </a:r>
          </a:p>
          <a:p>
            <a:pPr rtl="0" fontAlgn="ctr">
              <a:spcBef>
                <a:spcPts val="0"/>
              </a:spcBef>
              <a:spcAft>
                <a:spcPts val="0"/>
              </a:spcAft>
              <a:buFont typeface="+mj-lt"/>
              <a:buAutoNum type="arabicPeriod"/>
            </a:pPr>
            <a:r>
              <a:rPr lang="en-IN" sz="1800" b="0" i="0" dirty="0">
                <a:effectLst/>
                <a:latin typeface="Calibri" panose="020F0502020204030204" pitchFamily="34" charset="0"/>
              </a:rPr>
              <a:t>Matrix Scalar multiplication</a:t>
            </a:r>
          </a:p>
          <a:p>
            <a:pPr rtl="0" fontAlgn="ctr">
              <a:spcBef>
                <a:spcPts val="0"/>
              </a:spcBef>
              <a:spcAft>
                <a:spcPts val="0"/>
              </a:spcAft>
              <a:buFont typeface="+mj-lt"/>
              <a:buAutoNum type="arabicPeriod"/>
            </a:pPr>
            <a:r>
              <a:rPr lang="en-IN" sz="1800" b="0" i="0" dirty="0">
                <a:effectLst/>
                <a:latin typeface="Calibri" panose="020F0502020204030204" pitchFamily="34" charset="0"/>
              </a:rPr>
              <a:t>Matrix Diagonal Trace</a:t>
            </a:r>
          </a:p>
          <a:p>
            <a:pPr rtl="0" fontAlgn="ctr">
              <a:spcBef>
                <a:spcPts val="0"/>
              </a:spcBef>
              <a:spcAft>
                <a:spcPts val="0"/>
              </a:spcAft>
              <a:buFont typeface="+mj-lt"/>
              <a:buAutoNum type="arabicPeriod"/>
            </a:pPr>
            <a:r>
              <a:rPr lang="en-IN" sz="1800" b="0" i="0" dirty="0">
                <a:effectLst/>
                <a:latin typeface="Calibri" panose="020F0502020204030204" pitchFamily="34" charset="0"/>
              </a:rPr>
              <a:t>Matrix </a:t>
            </a:r>
            <a:r>
              <a:rPr lang="en-IN" sz="1800" b="0" i="0" dirty="0" err="1">
                <a:effectLst/>
                <a:latin typeface="Calibri" panose="020F0502020204030204" pitchFamily="34" charset="0"/>
              </a:rPr>
              <a:t>Matrix</a:t>
            </a:r>
            <a:r>
              <a:rPr lang="en-IN" sz="1800" b="0" i="0" dirty="0">
                <a:effectLst/>
                <a:latin typeface="Calibri" panose="020F0502020204030204" pitchFamily="34" charset="0"/>
              </a:rPr>
              <a:t> multiplication</a:t>
            </a:r>
          </a:p>
          <a:p>
            <a:pPr rtl="0" fontAlgn="ctr">
              <a:spcBef>
                <a:spcPts val="0"/>
              </a:spcBef>
              <a:spcAft>
                <a:spcPts val="0"/>
              </a:spcAft>
              <a:buFont typeface="+mj-lt"/>
              <a:buAutoNum type="arabicPeriod"/>
            </a:pPr>
            <a:r>
              <a:rPr lang="en-IN" sz="1800" b="0" i="0" dirty="0">
                <a:effectLst/>
                <a:latin typeface="Calibri" panose="020F0502020204030204" pitchFamily="34" charset="0"/>
              </a:rPr>
              <a:t>Matrix order of Operations</a:t>
            </a:r>
          </a:p>
          <a:p>
            <a:pPr rtl="0" fontAlgn="ctr">
              <a:spcBef>
                <a:spcPts val="0"/>
              </a:spcBef>
              <a:spcAft>
                <a:spcPts val="0"/>
              </a:spcAft>
              <a:buFont typeface="+mj-lt"/>
              <a:buAutoNum type="arabicPeriod"/>
            </a:pPr>
            <a:r>
              <a:rPr lang="en-IN" sz="1800" b="0" i="0" dirty="0">
                <a:effectLst/>
                <a:latin typeface="Calibri" panose="020F0502020204030204" pitchFamily="34" charset="0"/>
              </a:rPr>
              <a:t>Matrix vector multiplication</a:t>
            </a:r>
          </a:p>
          <a:p>
            <a:pPr rtl="0" fontAlgn="ctr">
              <a:spcBef>
                <a:spcPts val="0"/>
              </a:spcBef>
              <a:spcAft>
                <a:spcPts val="0"/>
              </a:spcAft>
              <a:buFont typeface="+mj-lt"/>
              <a:buAutoNum type="arabicPeriod"/>
            </a:pPr>
            <a:r>
              <a:rPr lang="en-IN" sz="1800" b="0" i="0" dirty="0">
                <a:effectLst/>
                <a:latin typeface="Calibri" panose="020F0502020204030204" pitchFamily="34" charset="0"/>
              </a:rPr>
              <a:t>2D transformation matrix</a:t>
            </a:r>
          </a:p>
          <a:p>
            <a:pPr rtl="0" fontAlgn="ctr">
              <a:spcBef>
                <a:spcPts val="0"/>
              </a:spcBef>
              <a:spcAft>
                <a:spcPts val="0"/>
              </a:spcAft>
              <a:buFont typeface="+mj-lt"/>
              <a:buAutoNum type="arabicPeriod"/>
            </a:pPr>
            <a:r>
              <a:rPr lang="en-IN" sz="1800" b="0" i="0" dirty="0">
                <a:effectLst/>
                <a:latin typeface="Calibri" panose="020F0502020204030204" pitchFamily="34" charset="0"/>
              </a:rPr>
              <a:t>Additive Multiplicative identity matrices</a:t>
            </a:r>
          </a:p>
          <a:p>
            <a:pPr rtl="0" fontAlgn="ctr">
              <a:spcBef>
                <a:spcPts val="0"/>
              </a:spcBef>
              <a:spcAft>
                <a:spcPts val="0"/>
              </a:spcAft>
              <a:buFont typeface="+mj-lt"/>
              <a:buAutoNum type="arabicPeriod"/>
            </a:pPr>
            <a:r>
              <a:rPr lang="en-IN" sz="1800" b="0" i="0" dirty="0">
                <a:effectLst/>
                <a:latin typeface="Calibri" panose="020F0502020204030204" pitchFamily="34" charset="0"/>
              </a:rPr>
              <a:t>Hadamard multiplication of matrices</a:t>
            </a:r>
          </a:p>
          <a:p>
            <a:pPr rtl="0" fontAlgn="ctr">
              <a:spcBef>
                <a:spcPts val="0"/>
              </a:spcBef>
              <a:spcAft>
                <a:spcPts val="0"/>
              </a:spcAft>
              <a:buFont typeface="+mj-lt"/>
              <a:buAutoNum type="arabicPeriod"/>
            </a:pPr>
            <a:r>
              <a:rPr lang="en-IN" sz="1800" b="0" i="0" dirty="0" err="1">
                <a:effectLst/>
                <a:latin typeface="Calibri" panose="020F0502020204030204" pitchFamily="34" charset="0"/>
              </a:rPr>
              <a:t>Frobenius</a:t>
            </a:r>
            <a:r>
              <a:rPr lang="en-IN" sz="1800" b="0" i="0" dirty="0">
                <a:effectLst/>
                <a:latin typeface="Calibri" panose="020F0502020204030204" pitchFamily="34" charset="0"/>
              </a:rPr>
              <a:t> dot product</a:t>
            </a:r>
          </a:p>
          <a:p>
            <a:pPr rtl="0" fontAlgn="ctr">
              <a:spcBef>
                <a:spcPts val="0"/>
              </a:spcBef>
              <a:spcAft>
                <a:spcPts val="0"/>
              </a:spcAft>
              <a:buFont typeface="+mj-lt"/>
              <a:buAutoNum type="arabicPeriod"/>
            </a:pPr>
            <a:r>
              <a:rPr lang="en-IN" sz="1800" b="0" i="0" dirty="0">
                <a:effectLst/>
                <a:latin typeface="Calibri" panose="020F0502020204030204" pitchFamily="34" charset="0"/>
              </a:rPr>
              <a:t>Matrix Rank</a:t>
            </a:r>
          </a:p>
          <a:p>
            <a:pPr rtl="0" fontAlgn="ctr">
              <a:spcBef>
                <a:spcPts val="0"/>
              </a:spcBef>
              <a:spcAft>
                <a:spcPts val="0"/>
              </a:spcAft>
              <a:buFont typeface="+mj-lt"/>
              <a:buAutoNum type="arabicPeriod"/>
            </a:pPr>
            <a:r>
              <a:rPr lang="en-IN" sz="1800" b="0" i="0" dirty="0" err="1">
                <a:effectLst/>
                <a:latin typeface="Calibri" panose="020F0502020204030204" pitchFamily="34" charset="0"/>
              </a:rPr>
              <a:t>matrixSpace</a:t>
            </a:r>
            <a:endParaRPr lang="en-IN" sz="1800" b="0" i="0" dirty="0">
              <a:effectLst/>
              <a:latin typeface="Calibri" panose="020F0502020204030204" pitchFamily="34" charset="0"/>
            </a:endParaRPr>
          </a:p>
          <a:p>
            <a:pPr rtl="0" fontAlgn="ctr">
              <a:spcBef>
                <a:spcPts val="0"/>
              </a:spcBef>
              <a:spcAft>
                <a:spcPts val="0"/>
              </a:spcAft>
              <a:buFont typeface="+mj-lt"/>
              <a:buAutoNum type="arabicPeriod"/>
            </a:pPr>
            <a:r>
              <a:rPr lang="en-IN" sz="1800" b="0" i="0" dirty="0">
                <a:effectLst/>
                <a:latin typeface="Calibri" panose="020F0502020204030204" pitchFamily="34" charset="0"/>
              </a:rPr>
              <a:t>Solving Equations</a:t>
            </a:r>
          </a:p>
          <a:p>
            <a:pPr rtl="0" fontAlgn="ctr">
              <a:spcBef>
                <a:spcPts val="0"/>
              </a:spcBef>
              <a:spcAft>
                <a:spcPts val="0"/>
              </a:spcAft>
              <a:buFont typeface="+mj-lt"/>
              <a:buAutoNum type="arabicPeriod"/>
            </a:pPr>
            <a:r>
              <a:rPr lang="en-IN" sz="1800" b="0" i="0" dirty="0">
                <a:effectLst/>
                <a:latin typeface="Calibri" panose="020F0502020204030204" pitchFamily="34" charset="0"/>
              </a:rPr>
              <a:t>Matrix determinant</a:t>
            </a:r>
          </a:p>
          <a:p>
            <a:pPr rtl="0" fontAlgn="ctr">
              <a:spcBef>
                <a:spcPts val="0"/>
              </a:spcBef>
              <a:spcAft>
                <a:spcPts val="0"/>
              </a:spcAft>
              <a:buFont typeface="+mj-lt"/>
              <a:buAutoNum type="arabicPeriod"/>
            </a:pPr>
            <a:r>
              <a:rPr lang="en-IN" sz="1800" b="0" i="0" dirty="0">
                <a:effectLst/>
                <a:latin typeface="Calibri" panose="020F0502020204030204" pitchFamily="34" charset="0"/>
              </a:rPr>
              <a:t>Inverse of a Matrix</a:t>
            </a:r>
          </a:p>
          <a:p>
            <a:pPr rtl="0" fontAlgn="ctr">
              <a:spcBef>
                <a:spcPts val="0"/>
              </a:spcBef>
              <a:spcAft>
                <a:spcPts val="0"/>
              </a:spcAft>
              <a:buFont typeface="+mj-lt"/>
              <a:buAutoNum type="arabicPeriod"/>
            </a:pPr>
            <a:r>
              <a:rPr lang="en-IN" sz="1800" b="0" i="0" dirty="0" err="1">
                <a:effectLst/>
                <a:latin typeface="Calibri" panose="020F0502020204030204" pitchFamily="34" charset="0"/>
              </a:rPr>
              <a:t>Projection_orthogonalization</a:t>
            </a:r>
            <a:endParaRPr lang="en-IN" sz="1800" b="0" i="0" dirty="0">
              <a:effectLst/>
              <a:latin typeface="Calibri" panose="020F0502020204030204" pitchFamily="34" charset="0"/>
            </a:endParaRPr>
          </a:p>
          <a:p>
            <a:pPr rtl="0" fontAlgn="ctr">
              <a:spcBef>
                <a:spcPts val="0"/>
              </a:spcBef>
              <a:spcAft>
                <a:spcPts val="0"/>
              </a:spcAft>
              <a:buFont typeface="+mj-lt"/>
              <a:buAutoNum type="arabicPeriod"/>
            </a:pPr>
            <a:r>
              <a:rPr lang="en-IN" sz="1800" b="0" i="0" dirty="0" err="1">
                <a:effectLst/>
                <a:latin typeface="Calibri" panose="020F0502020204030204" pitchFamily="34" charset="0"/>
              </a:rPr>
              <a:t>LeastSquares</a:t>
            </a:r>
            <a:endParaRPr lang="en-IN" sz="1800" b="0" i="0" dirty="0">
              <a:effectLst/>
              <a:latin typeface="Calibri" panose="020F0502020204030204" pitchFamily="34" charset="0"/>
            </a:endParaRPr>
          </a:p>
          <a:p>
            <a:pPr rtl="0" fontAlgn="ctr">
              <a:spcBef>
                <a:spcPts val="0"/>
              </a:spcBef>
              <a:spcAft>
                <a:spcPts val="0"/>
              </a:spcAft>
              <a:buFont typeface="+mj-lt"/>
              <a:buAutoNum type="arabicPeriod"/>
            </a:pPr>
            <a:r>
              <a:rPr lang="en-IN" sz="1800" b="0" i="0" dirty="0">
                <a:effectLst/>
                <a:latin typeface="Calibri" panose="020F0502020204030204" pitchFamily="34" charset="0"/>
              </a:rPr>
              <a:t>Eigen vectors</a:t>
            </a:r>
          </a:p>
          <a:p>
            <a:pPr rtl="0" fontAlgn="ctr">
              <a:spcBef>
                <a:spcPts val="0"/>
              </a:spcBef>
              <a:spcAft>
                <a:spcPts val="0"/>
              </a:spcAft>
              <a:buFont typeface="+mj-lt"/>
              <a:buAutoNum type="arabicPeriod"/>
            </a:pPr>
            <a:r>
              <a:rPr lang="en-IN" sz="1800" b="0" i="0" dirty="0">
                <a:effectLst/>
                <a:latin typeface="Calibri" panose="020F0502020204030204" pitchFamily="34" charset="0"/>
              </a:rPr>
              <a:t>Singular Value Decomposition</a:t>
            </a:r>
          </a:p>
          <a:p>
            <a:pPr rtl="0" fontAlgn="ctr">
              <a:spcBef>
                <a:spcPts val="0"/>
              </a:spcBef>
              <a:spcAft>
                <a:spcPts val="0"/>
              </a:spcAft>
              <a:buFont typeface="+mj-lt"/>
              <a:buAutoNum type="arabicPeriod"/>
            </a:pPr>
            <a:r>
              <a:rPr lang="en-IN" sz="1800" b="0" i="0" dirty="0" err="1">
                <a:effectLst/>
                <a:latin typeface="Calibri" panose="020F0502020204030204" pitchFamily="34" charset="0"/>
              </a:rPr>
              <a:t>QuadForm</a:t>
            </a:r>
            <a:r>
              <a:rPr lang="en-IN" sz="1800" b="0" i="0" dirty="0">
                <a:effectLst/>
                <a:latin typeface="Calibri" panose="020F0502020204030204" pitchFamily="34" charset="0"/>
              </a:rPr>
              <a:t> Definite</a:t>
            </a:r>
          </a:p>
          <a:p>
            <a:pPr rtl="0" fontAlgn="ctr">
              <a:spcBef>
                <a:spcPts val="0"/>
              </a:spcBef>
              <a:spcAft>
                <a:spcPts val="0"/>
              </a:spcAft>
              <a:buFont typeface="+mj-lt"/>
              <a:buAutoNum type="arabicPeriod"/>
            </a:pPr>
            <a:r>
              <a:rPr lang="en-IN" sz="1800" b="0" i="0" dirty="0" err="1">
                <a:effectLst/>
                <a:latin typeface="Calibri" panose="020F0502020204030204" pitchFamily="34" charset="0"/>
              </a:rPr>
              <a:t>matrixSpaces</a:t>
            </a:r>
            <a:endParaRPr lang="en-IN" sz="1800" b="0" i="0" dirty="0">
              <a:effectLst/>
              <a:latin typeface="Calibri" panose="020F0502020204030204" pitchFamily="34" charset="0"/>
            </a:endParaRPr>
          </a:p>
        </p:txBody>
      </p:sp>
    </p:spTree>
    <p:extLst>
      <p:ext uri="{BB962C8B-B14F-4D97-AF65-F5344CB8AC3E}">
        <p14:creationId xmlns:p14="http://schemas.microsoft.com/office/powerpoint/2010/main" val="4209107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6584-2D60-5F40-2E0A-5AD35AB117E5}"/>
              </a:ext>
            </a:extLst>
          </p:cNvPr>
          <p:cNvSpPr>
            <a:spLocks noGrp="1"/>
          </p:cNvSpPr>
          <p:nvPr>
            <p:ph type="title"/>
          </p:nvPr>
        </p:nvSpPr>
        <p:spPr/>
        <p:txBody>
          <a:bodyPr/>
          <a:lstStyle/>
          <a:p>
            <a:r>
              <a:rPr lang="en-IN" dirty="0"/>
              <a:t>Transpose of a Matrix</a:t>
            </a:r>
          </a:p>
        </p:txBody>
      </p:sp>
      <p:sp>
        <p:nvSpPr>
          <p:cNvPr id="3" name="Content Placeholder 2">
            <a:extLst>
              <a:ext uri="{FF2B5EF4-FFF2-40B4-BE49-F238E27FC236}">
                <a16:creationId xmlns:a16="http://schemas.microsoft.com/office/drawing/2014/main" id="{266B22C8-9387-38C5-F0C3-5FC786E5ED6A}"/>
              </a:ext>
            </a:extLst>
          </p:cNvPr>
          <p:cNvSpPr>
            <a:spLocks noGrp="1"/>
          </p:cNvSpPr>
          <p:nvPr>
            <p:ph idx="1"/>
          </p:nvPr>
        </p:nvSpPr>
        <p:spPr>
          <a:xfrm>
            <a:off x="838200" y="1825625"/>
            <a:ext cx="5033211" cy="4351338"/>
          </a:xfrm>
        </p:spPr>
        <p:txBody>
          <a:bodyPr>
            <a:normAutofit fontScale="70000" lnSpcReduction="20000"/>
          </a:bodyPr>
          <a:lstStyle/>
          <a:p>
            <a:r>
              <a:rPr lang="en-US" b="0" i="0" dirty="0">
                <a:solidFill>
                  <a:srgbClr val="333333"/>
                </a:solidFill>
                <a:effectLst/>
                <a:latin typeface="Untitled Sans"/>
              </a:rPr>
              <a:t>The </a:t>
            </a:r>
            <a:r>
              <a:rPr lang="en-US" b="0" i="0" u="none" strike="noStrike" dirty="0">
                <a:solidFill>
                  <a:srgbClr val="01A5F2"/>
                </a:solidFill>
                <a:effectLst/>
                <a:latin typeface="Untitled Sans"/>
                <a:hlinkClick r:id="rId2"/>
              </a:rPr>
              <a:t>transpose of a matrix</a:t>
            </a:r>
            <a:r>
              <a:rPr lang="en-US" b="0" i="0" dirty="0">
                <a:solidFill>
                  <a:srgbClr val="333333"/>
                </a:solidFill>
                <a:effectLst/>
                <a:latin typeface="Untitled Sans"/>
              </a:rPr>
              <a:t> is done when we replace the rows of a matrix to the columns and columns to the rows</a:t>
            </a:r>
          </a:p>
          <a:p>
            <a:pPr algn="l" fontAlgn="base"/>
            <a:r>
              <a:rPr lang="en-US" b="1" i="0" dirty="0">
                <a:solidFill>
                  <a:srgbClr val="333333"/>
                </a:solidFill>
                <a:effectLst/>
                <a:latin typeface="Untitled Sans"/>
              </a:rPr>
              <a:t>Properties of transposition in matrices</a:t>
            </a:r>
            <a:endParaRPr lang="en-US" b="0" i="0" dirty="0">
              <a:solidFill>
                <a:srgbClr val="333333"/>
              </a:solidFill>
              <a:effectLst/>
              <a:latin typeface="Untitled Sans"/>
            </a:endParaRPr>
          </a:p>
          <a:p>
            <a:pPr algn="l" fontAlgn="base"/>
            <a:r>
              <a:rPr lang="en-US" b="0" i="0" dirty="0">
                <a:solidFill>
                  <a:srgbClr val="333333"/>
                </a:solidFill>
                <a:effectLst/>
                <a:latin typeface="Untitled Sans"/>
              </a:rPr>
              <a:t>There are various properties associated with transposition. For matrices A and B, given as,</a:t>
            </a:r>
          </a:p>
          <a:p>
            <a:pPr algn="l" fontAlgn="base">
              <a:buFont typeface="Arial" panose="020B0604020202020204" pitchFamily="34" charset="0"/>
              <a:buChar char="•"/>
            </a:pPr>
            <a:r>
              <a:rPr lang="en-US" b="0" i="0" dirty="0">
                <a:solidFill>
                  <a:srgbClr val="333333"/>
                </a:solidFill>
                <a:effectLst/>
                <a:latin typeface="inherit"/>
              </a:rPr>
              <a:t>(A</a:t>
            </a:r>
            <a:r>
              <a:rPr lang="en-US" b="0" i="0" baseline="30000" dirty="0">
                <a:solidFill>
                  <a:srgbClr val="333333"/>
                </a:solidFill>
                <a:effectLst/>
                <a:latin typeface="inherit"/>
              </a:rPr>
              <a:t>T</a:t>
            </a:r>
            <a:r>
              <a:rPr lang="en-US" b="0" i="0" dirty="0">
                <a:solidFill>
                  <a:srgbClr val="333333"/>
                </a:solidFill>
                <a:effectLst/>
                <a:latin typeface="inherit"/>
              </a:rPr>
              <a:t>)</a:t>
            </a:r>
            <a:r>
              <a:rPr lang="en-US" b="0" i="0" baseline="30000" dirty="0">
                <a:solidFill>
                  <a:srgbClr val="333333"/>
                </a:solidFill>
                <a:effectLst/>
                <a:latin typeface="inherit"/>
              </a:rPr>
              <a:t>T</a:t>
            </a:r>
            <a:r>
              <a:rPr lang="en-US" b="0" i="0" dirty="0">
                <a:solidFill>
                  <a:srgbClr val="333333"/>
                </a:solidFill>
                <a:effectLst/>
                <a:latin typeface="inherit"/>
              </a:rPr>
              <a:t> = A</a:t>
            </a:r>
          </a:p>
          <a:p>
            <a:pPr algn="l" fontAlgn="base">
              <a:buFont typeface="Arial" panose="020B0604020202020204" pitchFamily="34" charset="0"/>
              <a:buChar char="•"/>
            </a:pPr>
            <a:r>
              <a:rPr lang="en-US" b="0" i="0" dirty="0">
                <a:solidFill>
                  <a:srgbClr val="333333"/>
                </a:solidFill>
                <a:effectLst/>
                <a:latin typeface="inherit"/>
              </a:rPr>
              <a:t>(A + B)</a:t>
            </a:r>
            <a:r>
              <a:rPr lang="en-US" b="0" i="0" baseline="30000" dirty="0">
                <a:solidFill>
                  <a:srgbClr val="333333"/>
                </a:solidFill>
                <a:effectLst/>
                <a:latin typeface="inherit"/>
              </a:rPr>
              <a:t>T</a:t>
            </a:r>
            <a:r>
              <a:rPr lang="en-US" b="0" i="0" dirty="0">
                <a:solidFill>
                  <a:srgbClr val="333333"/>
                </a:solidFill>
                <a:effectLst/>
                <a:latin typeface="inherit"/>
              </a:rPr>
              <a:t> = A</a:t>
            </a:r>
            <a:r>
              <a:rPr lang="en-US" b="0" i="0" baseline="30000" dirty="0">
                <a:solidFill>
                  <a:srgbClr val="333333"/>
                </a:solidFill>
                <a:effectLst/>
                <a:latin typeface="inherit"/>
              </a:rPr>
              <a:t>T </a:t>
            </a:r>
            <a:r>
              <a:rPr lang="en-US" b="0" i="0" dirty="0">
                <a:solidFill>
                  <a:srgbClr val="333333"/>
                </a:solidFill>
                <a:effectLst/>
                <a:latin typeface="inherit"/>
              </a:rPr>
              <a:t>+ B</a:t>
            </a:r>
            <a:r>
              <a:rPr lang="en-US" b="0" i="0" baseline="30000" dirty="0">
                <a:solidFill>
                  <a:srgbClr val="333333"/>
                </a:solidFill>
                <a:effectLst/>
                <a:latin typeface="inherit"/>
              </a:rPr>
              <a:t>T</a:t>
            </a:r>
            <a:r>
              <a:rPr lang="en-US" b="0" i="0" dirty="0">
                <a:solidFill>
                  <a:srgbClr val="333333"/>
                </a:solidFill>
                <a:effectLst/>
                <a:latin typeface="inherit"/>
              </a:rPr>
              <a:t>, A and B being of the same order.</a:t>
            </a:r>
          </a:p>
          <a:p>
            <a:pPr algn="l" fontAlgn="base">
              <a:buFont typeface="Arial" panose="020B0604020202020204" pitchFamily="34" charset="0"/>
              <a:buChar char="•"/>
            </a:pPr>
            <a:r>
              <a:rPr lang="en-US" b="0" i="0" dirty="0">
                <a:solidFill>
                  <a:srgbClr val="333333"/>
                </a:solidFill>
                <a:effectLst/>
                <a:latin typeface="inherit"/>
              </a:rPr>
              <a:t>(KA)</a:t>
            </a:r>
            <a:r>
              <a:rPr lang="en-US" b="0" i="0" baseline="30000" dirty="0">
                <a:solidFill>
                  <a:srgbClr val="333333"/>
                </a:solidFill>
                <a:effectLst/>
                <a:latin typeface="inherit"/>
              </a:rPr>
              <a:t>T</a:t>
            </a:r>
            <a:r>
              <a:rPr lang="en-US" b="0" i="0" dirty="0">
                <a:solidFill>
                  <a:srgbClr val="333333"/>
                </a:solidFill>
                <a:effectLst/>
                <a:latin typeface="inherit"/>
              </a:rPr>
              <a:t>= KA</a:t>
            </a:r>
            <a:r>
              <a:rPr lang="en-US" b="0" i="0" baseline="30000" dirty="0">
                <a:solidFill>
                  <a:srgbClr val="333333"/>
                </a:solidFill>
                <a:effectLst/>
                <a:latin typeface="inherit"/>
              </a:rPr>
              <a:t>T</a:t>
            </a:r>
            <a:r>
              <a:rPr lang="en-US" b="0" i="0" dirty="0">
                <a:solidFill>
                  <a:srgbClr val="333333"/>
                </a:solidFill>
                <a:effectLst/>
                <a:latin typeface="inherit"/>
              </a:rPr>
              <a:t>, K is any scalar(</a:t>
            </a:r>
            <a:r>
              <a:rPr lang="en-US" b="0" i="0" u="none" strike="noStrike" dirty="0">
                <a:solidFill>
                  <a:srgbClr val="01A5F2"/>
                </a:solidFill>
                <a:effectLst/>
                <a:latin typeface="Untitled Sans"/>
                <a:hlinkClick r:id="rId3"/>
              </a:rPr>
              <a:t>real</a:t>
            </a:r>
            <a:r>
              <a:rPr lang="en-US" b="0" i="0" dirty="0">
                <a:solidFill>
                  <a:srgbClr val="333333"/>
                </a:solidFill>
                <a:effectLst/>
                <a:latin typeface="inherit"/>
              </a:rPr>
              <a:t> or </a:t>
            </a:r>
            <a:r>
              <a:rPr lang="en-US" b="0" i="0" u="none" strike="noStrike" dirty="0">
                <a:solidFill>
                  <a:srgbClr val="01A5F2"/>
                </a:solidFill>
                <a:effectLst/>
                <a:latin typeface="Untitled Sans"/>
                <a:hlinkClick r:id="rId4"/>
              </a:rPr>
              <a:t>complex</a:t>
            </a:r>
            <a:r>
              <a:rPr lang="en-US" b="0" i="0" dirty="0">
                <a:solidFill>
                  <a:srgbClr val="333333"/>
                </a:solidFill>
                <a:effectLst/>
                <a:latin typeface="inherit"/>
              </a:rPr>
              <a:t>).</a:t>
            </a:r>
          </a:p>
          <a:p>
            <a:pPr algn="l" fontAlgn="base">
              <a:buFont typeface="Arial" panose="020B0604020202020204" pitchFamily="34" charset="0"/>
              <a:buChar char="•"/>
            </a:pPr>
            <a:r>
              <a:rPr lang="en-US" b="0" i="0" dirty="0">
                <a:solidFill>
                  <a:srgbClr val="333333"/>
                </a:solidFill>
                <a:effectLst/>
                <a:latin typeface="inherit"/>
              </a:rPr>
              <a:t>(AB)</a:t>
            </a:r>
            <a:r>
              <a:rPr lang="en-US" b="0" i="0" baseline="30000" dirty="0">
                <a:solidFill>
                  <a:srgbClr val="333333"/>
                </a:solidFill>
                <a:effectLst/>
                <a:latin typeface="inherit"/>
              </a:rPr>
              <a:t>T</a:t>
            </a:r>
            <a:r>
              <a:rPr lang="en-US" b="0" i="0" dirty="0">
                <a:solidFill>
                  <a:srgbClr val="333333"/>
                </a:solidFill>
                <a:effectLst/>
                <a:latin typeface="inherit"/>
              </a:rPr>
              <a:t>= B</a:t>
            </a:r>
            <a:r>
              <a:rPr lang="en-US" b="0" i="0" baseline="30000" dirty="0">
                <a:solidFill>
                  <a:srgbClr val="333333"/>
                </a:solidFill>
                <a:effectLst/>
                <a:latin typeface="inherit"/>
              </a:rPr>
              <a:t>T</a:t>
            </a:r>
            <a:r>
              <a:rPr lang="en-US" b="0" i="0" dirty="0">
                <a:solidFill>
                  <a:srgbClr val="333333"/>
                </a:solidFill>
                <a:effectLst/>
                <a:latin typeface="inherit"/>
              </a:rPr>
              <a:t>A</a:t>
            </a:r>
            <a:r>
              <a:rPr lang="en-US" b="0" i="0" baseline="30000" dirty="0">
                <a:solidFill>
                  <a:srgbClr val="333333"/>
                </a:solidFill>
                <a:effectLst/>
                <a:latin typeface="inherit"/>
              </a:rPr>
              <a:t>T</a:t>
            </a:r>
            <a:r>
              <a:rPr lang="en-US" b="0" i="0" dirty="0">
                <a:solidFill>
                  <a:srgbClr val="333333"/>
                </a:solidFill>
                <a:effectLst/>
                <a:latin typeface="inherit"/>
              </a:rPr>
              <a:t>, A and B being conformable for the product AB. (This is also called reversal law.)</a:t>
            </a:r>
          </a:p>
          <a:p>
            <a:endParaRPr lang="en-IN" dirty="0"/>
          </a:p>
        </p:txBody>
      </p:sp>
      <p:pic>
        <p:nvPicPr>
          <p:cNvPr id="5" name="Picture 4">
            <a:extLst>
              <a:ext uri="{FF2B5EF4-FFF2-40B4-BE49-F238E27FC236}">
                <a16:creationId xmlns:a16="http://schemas.microsoft.com/office/drawing/2014/main" id="{6AC585A3-D4DA-FEB6-C439-4AB15F996A75}"/>
              </a:ext>
            </a:extLst>
          </p:cNvPr>
          <p:cNvPicPr>
            <a:picLocks noChangeAspect="1"/>
          </p:cNvPicPr>
          <p:nvPr/>
        </p:nvPicPr>
        <p:blipFill>
          <a:blip r:embed="rId5"/>
          <a:stretch>
            <a:fillRect/>
          </a:stretch>
        </p:blipFill>
        <p:spPr>
          <a:xfrm>
            <a:off x="6774006" y="1325623"/>
            <a:ext cx="3905795" cy="1524213"/>
          </a:xfrm>
          <a:prstGeom prst="rect">
            <a:avLst/>
          </a:prstGeom>
        </p:spPr>
      </p:pic>
      <p:pic>
        <p:nvPicPr>
          <p:cNvPr id="7" name="Picture 6">
            <a:extLst>
              <a:ext uri="{FF2B5EF4-FFF2-40B4-BE49-F238E27FC236}">
                <a16:creationId xmlns:a16="http://schemas.microsoft.com/office/drawing/2014/main" id="{8FABC366-F5BA-90A6-4898-FE9FABCEC2F8}"/>
              </a:ext>
            </a:extLst>
          </p:cNvPr>
          <p:cNvPicPr>
            <a:picLocks noChangeAspect="1"/>
          </p:cNvPicPr>
          <p:nvPr/>
        </p:nvPicPr>
        <p:blipFill>
          <a:blip r:embed="rId6"/>
          <a:stretch>
            <a:fillRect/>
          </a:stretch>
        </p:blipFill>
        <p:spPr>
          <a:xfrm>
            <a:off x="7209662" y="2785668"/>
            <a:ext cx="2424884" cy="1524213"/>
          </a:xfrm>
          <a:prstGeom prst="rect">
            <a:avLst/>
          </a:prstGeom>
        </p:spPr>
      </p:pic>
      <p:pic>
        <p:nvPicPr>
          <p:cNvPr id="9" name="Picture 8">
            <a:extLst>
              <a:ext uri="{FF2B5EF4-FFF2-40B4-BE49-F238E27FC236}">
                <a16:creationId xmlns:a16="http://schemas.microsoft.com/office/drawing/2014/main" id="{B0AB3EAC-7F2B-1066-574F-347C040A39A6}"/>
              </a:ext>
            </a:extLst>
          </p:cNvPr>
          <p:cNvPicPr>
            <a:picLocks noChangeAspect="1"/>
          </p:cNvPicPr>
          <p:nvPr/>
        </p:nvPicPr>
        <p:blipFill>
          <a:blip r:embed="rId7"/>
          <a:stretch>
            <a:fillRect/>
          </a:stretch>
        </p:blipFill>
        <p:spPr>
          <a:xfrm>
            <a:off x="7438893" y="4259605"/>
            <a:ext cx="1966422" cy="2586600"/>
          </a:xfrm>
          <a:prstGeom prst="rect">
            <a:avLst/>
          </a:prstGeom>
        </p:spPr>
      </p:pic>
    </p:spTree>
    <p:extLst>
      <p:ext uri="{BB962C8B-B14F-4D97-AF65-F5344CB8AC3E}">
        <p14:creationId xmlns:p14="http://schemas.microsoft.com/office/powerpoint/2010/main" val="1897040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DF66CB0-1AD6-4D8C-BE70-897ADA64F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C3B26D-D43F-467B-B943-E20A45E7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6802718" cy="5486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46584-2D60-5F40-2E0A-5AD35AB117E5}"/>
              </a:ext>
            </a:extLst>
          </p:cNvPr>
          <p:cNvSpPr>
            <a:spLocks noGrp="1"/>
          </p:cNvSpPr>
          <p:nvPr>
            <p:ph type="title"/>
          </p:nvPr>
        </p:nvSpPr>
        <p:spPr>
          <a:xfrm>
            <a:off x="1265274" y="1063256"/>
            <a:ext cx="5624624" cy="1097210"/>
          </a:xfrm>
        </p:spPr>
        <p:txBody>
          <a:bodyPr anchor="b">
            <a:normAutofit/>
          </a:bodyPr>
          <a:lstStyle/>
          <a:p>
            <a:pPr algn="ctr"/>
            <a:r>
              <a:rPr lang="en-IN" sz="3200">
                <a:solidFill>
                  <a:srgbClr val="595959"/>
                </a:solidFill>
              </a:rPr>
              <a:t>Trace of a Matrix</a:t>
            </a:r>
          </a:p>
        </p:txBody>
      </p:sp>
      <p:sp>
        <p:nvSpPr>
          <p:cNvPr id="3" name="Content Placeholder 2">
            <a:extLst>
              <a:ext uri="{FF2B5EF4-FFF2-40B4-BE49-F238E27FC236}">
                <a16:creationId xmlns:a16="http://schemas.microsoft.com/office/drawing/2014/main" id="{266B22C8-9387-38C5-F0C3-5FC786E5ED6A}"/>
              </a:ext>
            </a:extLst>
          </p:cNvPr>
          <p:cNvSpPr>
            <a:spLocks noGrp="1"/>
          </p:cNvSpPr>
          <p:nvPr>
            <p:ph idx="1"/>
          </p:nvPr>
        </p:nvSpPr>
        <p:spPr>
          <a:xfrm>
            <a:off x="1335801" y="2447337"/>
            <a:ext cx="5475266" cy="3156022"/>
          </a:xfrm>
        </p:spPr>
        <p:txBody>
          <a:bodyPr anchor="t">
            <a:normAutofit/>
          </a:bodyPr>
          <a:lstStyle/>
          <a:p>
            <a:pPr fontAlgn="base"/>
            <a:r>
              <a:rPr lang="en-US" sz="2000" b="0" i="0">
                <a:solidFill>
                  <a:srgbClr val="595959"/>
                </a:solidFill>
                <a:effectLst/>
                <a:latin typeface="Untitled Sans"/>
              </a:rPr>
              <a:t>The trace of any matrix A, Tr(A) is defined as the sum of its diagonal elements. Some properties of trace of matrices are,</a:t>
            </a:r>
          </a:p>
          <a:p>
            <a:pPr fontAlgn="base">
              <a:buFont typeface="Arial" panose="020B0604020202020204" pitchFamily="34" charset="0"/>
              <a:buChar char="•"/>
            </a:pPr>
            <a:r>
              <a:rPr lang="en-US" sz="2000" b="0" i="0">
                <a:solidFill>
                  <a:srgbClr val="595959"/>
                </a:solidFill>
                <a:effectLst/>
                <a:latin typeface="inherit"/>
              </a:rPr>
              <a:t>tr(AB) = tr(BA)</a:t>
            </a:r>
          </a:p>
          <a:p>
            <a:pPr fontAlgn="base">
              <a:buFont typeface="Arial" panose="020B0604020202020204" pitchFamily="34" charset="0"/>
              <a:buChar char="•"/>
            </a:pPr>
            <a:r>
              <a:rPr lang="en-US" sz="2000" b="0" i="0">
                <a:solidFill>
                  <a:srgbClr val="595959"/>
                </a:solidFill>
                <a:effectLst/>
                <a:latin typeface="inherit"/>
              </a:rPr>
              <a:t>tr(A) = tr(A</a:t>
            </a:r>
            <a:r>
              <a:rPr lang="en-US" sz="2000" b="0" i="0" baseline="30000">
                <a:solidFill>
                  <a:srgbClr val="595959"/>
                </a:solidFill>
                <a:effectLst/>
                <a:latin typeface="inherit"/>
              </a:rPr>
              <a:t>T</a:t>
            </a:r>
            <a:r>
              <a:rPr lang="en-US" sz="2000" b="0" i="0">
                <a:solidFill>
                  <a:srgbClr val="595959"/>
                </a:solidFill>
                <a:effectLst/>
                <a:latin typeface="inherit"/>
              </a:rPr>
              <a:t>)</a:t>
            </a:r>
          </a:p>
          <a:p>
            <a:pPr fontAlgn="base">
              <a:buFont typeface="Arial" panose="020B0604020202020204" pitchFamily="34" charset="0"/>
              <a:buChar char="•"/>
            </a:pPr>
            <a:r>
              <a:rPr lang="en-US" sz="2000" b="0" i="0">
                <a:solidFill>
                  <a:srgbClr val="595959"/>
                </a:solidFill>
                <a:effectLst/>
                <a:latin typeface="inherit"/>
              </a:rPr>
              <a:t>tr(cA) = c tr(A), for a scalar 'c'</a:t>
            </a:r>
          </a:p>
          <a:p>
            <a:pPr fontAlgn="base">
              <a:buFont typeface="Arial" panose="020B0604020202020204" pitchFamily="34" charset="0"/>
              <a:buChar char="•"/>
            </a:pPr>
            <a:r>
              <a:rPr lang="en-US" sz="2000" b="0" i="0">
                <a:solidFill>
                  <a:srgbClr val="595959"/>
                </a:solidFill>
                <a:effectLst/>
                <a:latin typeface="inherit"/>
              </a:rPr>
              <a:t>tr(A + B) = tr(A) + tr(B)</a:t>
            </a:r>
          </a:p>
        </p:txBody>
      </p:sp>
      <p:pic>
        <p:nvPicPr>
          <p:cNvPr id="6" name="Picture 5">
            <a:extLst>
              <a:ext uri="{FF2B5EF4-FFF2-40B4-BE49-F238E27FC236}">
                <a16:creationId xmlns:a16="http://schemas.microsoft.com/office/drawing/2014/main" id="{577843E0-0180-1630-3A2C-FA2D2D975753}"/>
              </a:ext>
            </a:extLst>
          </p:cNvPr>
          <p:cNvPicPr>
            <a:picLocks noChangeAspect="1"/>
          </p:cNvPicPr>
          <p:nvPr/>
        </p:nvPicPr>
        <p:blipFill>
          <a:blip r:embed="rId2"/>
          <a:srcRect r="-2" b="5162"/>
          <a:stretch/>
        </p:blipFill>
        <p:spPr>
          <a:xfrm>
            <a:off x="7461069" y="685799"/>
            <a:ext cx="4117787" cy="5486399"/>
          </a:xfrm>
          <a:prstGeom prst="rect">
            <a:avLst/>
          </a:prstGeom>
        </p:spPr>
      </p:pic>
    </p:spTree>
    <p:extLst>
      <p:ext uri="{BB962C8B-B14F-4D97-AF65-F5344CB8AC3E}">
        <p14:creationId xmlns:p14="http://schemas.microsoft.com/office/powerpoint/2010/main" val="2372068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BD15E7-B633-881B-BCEB-422250C8DEAE}"/>
              </a:ext>
            </a:extLst>
          </p:cNvPr>
          <p:cNvSpPr>
            <a:spLocks noGrp="1"/>
          </p:cNvSpPr>
          <p:nvPr>
            <p:ph type="title"/>
          </p:nvPr>
        </p:nvSpPr>
        <p:spPr>
          <a:xfrm>
            <a:off x="1335800" y="1158949"/>
            <a:ext cx="5304234" cy="981561"/>
          </a:xfrm>
        </p:spPr>
        <p:txBody>
          <a:bodyPr anchor="b">
            <a:normAutofit/>
          </a:bodyPr>
          <a:lstStyle/>
          <a:p>
            <a:pPr algn="ctr"/>
            <a:r>
              <a:rPr lang="en-IN" sz="3200">
                <a:solidFill>
                  <a:srgbClr val="595959"/>
                </a:solidFill>
              </a:rPr>
              <a:t>Determinant of a Matrix</a:t>
            </a:r>
          </a:p>
        </p:txBody>
      </p:sp>
      <p:sp>
        <p:nvSpPr>
          <p:cNvPr id="3" name="Content Placeholder 2">
            <a:extLst>
              <a:ext uri="{FF2B5EF4-FFF2-40B4-BE49-F238E27FC236}">
                <a16:creationId xmlns:a16="http://schemas.microsoft.com/office/drawing/2014/main" id="{20D5CD14-C53A-7623-6A6C-918AD9E74B43}"/>
              </a:ext>
            </a:extLst>
          </p:cNvPr>
          <p:cNvSpPr>
            <a:spLocks noGrp="1"/>
          </p:cNvSpPr>
          <p:nvPr>
            <p:ph idx="1"/>
          </p:nvPr>
        </p:nvSpPr>
        <p:spPr>
          <a:xfrm>
            <a:off x="1335800" y="2427383"/>
            <a:ext cx="5304234" cy="3112716"/>
          </a:xfrm>
        </p:spPr>
        <p:txBody>
          <a:bodyPr anchor="t">
            <a:normAutofit/>
          </a:bodyPr>
          <a:lstStyle/>
          <a:p>
            <a:r>
              <a:rPr lang="en-US" sz="2000" b="0" i="0">
                <a:solidFill>
                  <a:srgbClr val="595959"/>
                </a:solidFill>
                <a:effectLst/>
                <a:latin typeface="Untitled Sans"/>
              </a:rPr>
              <a:t>The </a:t>
            </a:r>
            <a:r>
              <a:rPr lang="en-US" sz="2000" b="0" i="0" u="none" strike="noStrike">
                <a:solidFill>
                  <a:srgbClr val="595959"/>
                </a:solidFill>
                <a:effectLst/>
                <a:latin typeface="Untitled Sans"/>
                <a:hlinkClick r:id="rId2"/>
              </a:rPr>
              <a:t>determinant of a matrix</a:t>
            </a:r>
            <a:r>
              <a:rPr lang="en-US" sz="2000" b="0" i="0">
                <a:solidFill>
                  <a:srgbClr val="595959"/>
                </a:solidFill>
                <a:effectLst/>
                <a:latin typeface="Untitled Sans"/>
              </a:rPr>
              <a:t> is a number defined only for square matrices. It is used in the analysis of linear equations and their solution.</a:t>
            </a:r>
          </a:p>
          <a:p>
            <a:r>
              <a:rPr lang="en-US" sz="2000" b="0" i="0">
                <a:solidFill>
                  <a:srgbClr val="595959"/>
                </a:solidFill>
                <a:effectLst/>
                <a:latin typeface="Untitled Sans"/>
              </a:rPr>
              <a:t>Determinant of a matrix is equal to the summation of the product of the elements of a particular row or column with their respective cofactors. Determinant of a matrix A is denoted as |A|.</a:t>
            </a:r>
            <a:endParaRPr lang="en-IN" sz="2000">
              <a:solidFill>
                <a:srgbClr val="595959"/>
              </a:solidFill>
            </a:endParaRPr>
          </a:p>
        </p:txBody>
      </p:sp>
      <p:pic>
        <p:nvPicPr>
          <p:cNvPr id="5" name="Picture 4" descr="A white background with black text and numbers&#10;&#10;Description automatically generated">
            <a:extLst>
              <a:ext uri="{FF2B5EF4-FFF2-40B4-BE49-F238E27FC236}">
                <a16:creationId xmlns:a16="http://schemas.microsoft.com/office/drawing/2014/main" id="{25D89CDC-1344-0BD4-B887-65192410BEB2}"/>
              </a:ext>
            </a:extLst>
          </p:cNvPr>
          <p:cNvPicPr>
            <a:picLocks noChangeAspect="1"/>
          </p:cNvPicPr>
          <p:nvPr/>
        </p:nvPicPr>
        <p:blipFill>
          <a:blip r:embed="rId3"/>
          <a:stretch>
            <a:fillRect/>
          </a:stretch>
        </p:blipFill>
        <p:spPr>
          <a:xfrm>
            <a:off x="7391399" y="1529392"/>
            <a:ext cx="4114801" cy="181917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247A922-D97B-9C02-8799-819D1795BF6C}"/>
              </a:ext>
            </a:extLst>
          </p:cNvPr>
          <p:cNvPicPr>
            <a:picLocks noChangeAspect="1"/>
          </p:cNvPicPr>
          <p:nvPr/>
        </p:nvPicPr>
        <p:blipFill>
          <a:blip r:embed="rId4"/>
          <a:stretch>
            <a:fillRect/>
          </a:stretch>
        </p:blipFill>
        <p:spPr>
          <a:xfrm>
            <a:off x="7391399" y="3509432"/>
            <a:ext cx="4114801" cy="2051855"/>
          </a:xfrm>
          <a:prstGeom prst="rect">
            <a:avLst/>
          </a:prstGeom>
        </p:spPr>
      </p:pic>
    </p:spTree>
    <p:extLst>
      <p:ext uri="{BB962C8B-B14F-4D97-AF65-F5344CB8AC3E}">
        <p14:creationId xmlns:p14="http://schemas.microsoft.com/office/powerpoint/2010/main" val="3881784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6163B-EEA3-565F-2892-2CD8B3D480F0}"/>
              </a:ext>
            </a:extLst>
          </p:cNvPr>
          <p:cNvSpPr>
            <a:spLocks noGrp="1"/>
          </p:cNvSpPr>
          <p:nvPr>
            <p:ph type="title"/>
          </p:nvPr>
        </p:nvSpPr>
        <p:spPr>
          <a:xfrm>
            <a:off x="1335800" y="1158949"/>
            <a:ext cx="5304234" cy="981561"/>
          </a:xfrm>
        </p:spPr>
        <p:txBody>
          <a:bodyPr anchor="b">
            <a:normAutofit/>
          </a:bodyPr>
          <a:lstStyle/>
          <a:p>
            <a:pPr algn="ctr"/>
            <a:r>
              <a:rPr lang="en-IN" sz="3200">
                <a:solidFill>
                  <a:srgbClr val="595959"/>
                </a:solidFill>
              </a:rPr>
              <a:t>Minor of a Matrix</a:t>
            </a:r>
          </a:p>
        </p:txBody>
      </p:sp>
      <p:sp>
        <p:nvSpPr>
          <p:cNvPr id="3" name="Content Placeholder 2">
            <a:extLst>
              <a:ext uri="{FF2B5EF4-FFF2-40B4-BE49-F238E27FC236}">
                <a16:creationId xmlns:a16="http://schemas.microsoft.com/office/drawing/2014/main" id="{6808DA4D-8DD8-C5BC-83CC-EAF65479DB3D}"/>
              </a:ext>
            </a:extLst>
          </p:cNvPr>
          <p:cNvSpPr>
            <a:spLocks noGrp="1"/>
          </p:cNvSpPr>
          <p:nvPr>
            <p:ph idx="1"/>
          </p:nvPr>
        </p:nvSpPr>
        <p:spPr>
          <a:xfrm>
            <a:off x="1335800" y="2427383"/>
            <a:ext cx="5304234" cy="3112716"/>
          </a:xfrm>
        </p:spPr>
        <p:txBody>
          <a:bodyPr anchor="t">
            <a:normAutofit/>
          </a:bodyPr>
          <a:lstStyle/>
          <a:p>
            <a:r>
              <a:rPr lang="en-US" sz="2000" b="0" i="0" u="none" strike="noStrike" dirty="0">
                <a:solidFill>
                  <a:srgbClr val="595959"/>
                </a:solidFill>
                <a:effectLst/>
                <a:latin typeface="Untitled Sans"/>
                <a:hlinkClick r:id="rId2"/>
              </a:rPr>
              <a:t>Minor</a:t>
            </a:r>
            <a:r>
              <a:rPr lang="en-US" sz="2000" b="0" i="0" dirty="0">
                <a:solidFill>
                  <a:srgbClr val="595959"/>
                </a:solidFill>
                <a:effectLst/>
                <a:latin typeface="Untitled Sans"/>
              </a:rPr>
              <a:t> for a particular element in the matrices is defined as the determinant of the matrix that is obtained when the row and column of the matrix in which that particular element lies are deleted, and the minor of the element </a:t>
            </a:r>
            <a:r>
              <a:rPr lang="en-US" sz="2000" b="0" i="0" dirty="0" err="1">
                <a:solidFill>
                  <a:srgbClr val="595959"/>
                </a:solidFill>
                <a:effectLst/>
                <a:latin typeface="MJXc-TeX-math-I"/>
              </a:rPr>
              <a:t>aij</a:t>
            </a:r>
            <a:r>
              <a:rPr lang="en-US" sz="2000" b="0" i="0" dirty="0">
                <a:solidFill>
                  <a:srgbClr val="595959"/>
                </a:solidFill>
                <a:effectLst/>
                <a:latin typeface="Untitled Sans"/>
              </a:rPr>
              <a:t> is denoted as </a:t>
            </a:r>
            <a:r>
              <a:rPr lang="en-US" sz="2000" b="0" i="0" dirty="0" err="1">
                <a:solidFill>
                  <a:srgbClr val="595959"/>
                </a:solidFill>
                <a:effectLst/>
                <a:latin typeface="MJXc-TeX-math-I"/>
              </a:rPr>
              <a:t>Mij</a:t>
            </a:r>
            <a:r>
              <a:rPr lang="en-US" sz="2000" b="0" i="0" dirty="0">
                <a:solidFill>
                  <a:srgbClr val="595959"/>
                </a:solidFill>
                <a:effectLst/>
                <a:latin typeface="MJXc-TeX-math-I"/>
              </a:rPr>
              <a:t>.</a:t>
            </a:r>
          </a:p>
          <a:p>
            <a:pPr marL="0" indent="0">
              <a:buNone/>
            </a:pPr>
            <a:endParaRPr lang="en-IN" sz="2000" dirty="0">
              <a:solidFill>
                <a:srgbClr val="595959"/>
              </a:solidFill>
            </a:endParaRPr>
          </a:p>
        </p:txBody>
      </p:sp>
      <p:pic>
        <p:nvPicPr>
          <p:cNvPr id="7" name="Picture 6" descr="A screenshot of a computer program&#10;&#10;Description automatically generated">
            <a:extLst>
              <a:ext uri="{FF2B5EF4-FFF2-40B4-BE49-F238E27FC236}">
                <a16:creationId xmlns:a16="http://schemas.microsoft.com/office/drawing/2014/main" id="{CC975ED5-73F6-AC14-AF01-35D9C577347C}"/>
              </a:ext>
            </a:extLst>
          </p:cNvPr>
          <p:cNvPicPr>
            <a:picLocks noChangeAspect="1"/>
          </p:cNvPicPr>
          <p:nvPr/>
        </p:nvPicPr>
        <p:blipFill>
          <a:blip r:embed="rId3"/>
          <a:stretch>
            <a:fillRect/>
          </a:stretch>
        </p:blipFill>
        <p:spPr>
          <a:xfrm>
            <a:off x="7724657" y="685798"/>
            <a:ext cx="3448285" cy="2662769"/>
          </a:xfrm>
          <a:prstGeom prst="rect">
            <a:avLst/>
          </a:prstGeom>
        </p:spPr>
      </p:pic>
      <p:pic>
        <p:nvPicPr>
          <p:cNvPr id="5" name="Picture 4" descr="A white background with black squares and lines&#10;&#10;Description automatically generated">
            <a:extLst>
              <a:ext uri="{FF2B5EF4-FFF2-40B4-BE49-F238E27FC236}">
                <a16:creationId xmlns:a16="http://schemas.microsoft.com/office/drawing/2014/main" id="{85EE4EAF-0FF8-7087-32A2-415A9F2949E7}"/>
              </a:ext>
            </a:extLst>
          </p:cNvPr>
          <p:cNvPicPr>
            <a:picLocks noChangeAspect="1"/>
          </p:cNvPicPr>
          <p:nvPr/>
        </p:nvPicPr>
        <p:blipFill>
          <a:blip r:embed="rId4"/>
          <a:stretch>
            <a:fillRect/>
          </a:stretch>
        </p:blipFill>
        <p:spPr>
          <a:xfrm>
            <a:off x="7871441" y="3509432"/>
            <a:ext cx="3154716" cy="2662768"/>
          </a:xfrm>
          <a:prstGeom prst="rect">
            <a:avLst/>
          </a:prstGeom>
        </p:spPr>
      </p:pic>
    </p:spTree>
    <p:extLst>
      <p:ext uri="{BB962C8B-B14F-4D97-AF65-F5344CB8AC3E}">
        <p14:creationId xmlns:p14="http://schemas.microsoft.com/office/powerpoint/2010/main" val="2073265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C5E94D-7472-89A0-76C3-D4327554B80D}"/>
              </a:ext>
            </a:extLst>
          </p:cNvPr>
          <p:cNvSpPr>
            <a:spLocks noGrp="1"/>
          </p:cNvSpPr>
          <p:nvPr>
            <p:ph type="title"/>
          </p:nvPr>
        </p:nvSpPr>
        <p:spPr>
          <a:xfrm>
            <a:off x="871442" y="685800"/>
            <a:ext cx="4353116" cy="1474666"/>
          </a:xfrm>
        </p:spPr>
        <p:txBody>
          <a:bodyPr anchor="b">
            <a:normAutofit/>
          </a:bodyPr>
          <a:lstStyle/>
          <a:p>
            <a:pPr algn="ctr"/>
            <a:r>
              <a:rPr lang="en-IN" sz="3200">
                <a:solidFill>
                  <a:srgbClr val="595959"/>
                </a:solidFill>
              </a:rPr>
              <a:t>Cofactor of a Matrix</a:t>
            </a:r>
          </a:p>
        </p:txBody>
      </p:sp>
      <p:sp>
        <p:nvSpPr>
          <p:cNvPr id="3" name="Content Placeholder 2">
            <a:extLst>
              <a:ext uri="{FF2B5EF4-FFF2-40B4-BE49-F238E27FC236}">
                <a16:creationId xmlns:a16="http://schemas.microsoft.com/office/drawing/2014/main" id="{711D9047-49D9-3204-5A4F-4E4B2594F921}"/>
              </a:ext>
            </a:extLst>
          </p:cNvPr>
          <p:cNvSpPr>
            <a:spLocks noGrp="1"/>
          </p:cNvSpPr>
          <p:nvPr>
            <p:ph idx="1"/>
          </p:nvPr>
        </p:nvSpPr>
        <p:spPr>
          <a:xfrm>
            <a:off x="871442" y="2447337"/>
            <a:ext cx="4353116" cy="3770434"/>
          </a:xfrm>
        </p:spPr>
        <p:txBody>
          <a:bodyPr anchor="t">
            <a:normAutofit/>
          </a:bodyPr>
          <a:lstStyle/>
          <a:p>
            <a:pPr fontAlgn="base"/>
            <a:r>
              <a:rPr lang="en-US" sz="1400" b="0" i="0" u="none" strike="noStrike" dirty="0">
                <a:solidFill>
                  <a:srgbClr val="595959"/>
                </a:solidFill>
                <a:effectLst/>
                <a:latin typeface="Untitled Sans"/>
                <a:hlinkClick r:id="rId2"/>
              </a:rPr>
              <a:t>Cofactor of an element</a:t>
            </a:r>
            <a:r>
              <a:rPr lang="en-US" sz="1400" b="0" i="0" dirty="0">
                <a:solidFill>
                  <a:srgbClr val="595959"/>
                </a:solidFill>
                <a:effectLst/>
                <a:latin typeface="Untitled Sans"/>
              </a:rPr>
              <a:t> in the matrix A is obtained when the minor </a:t>
            </a:r>
            <a:r>
              <a:rPr lang="en-US" sz="1400" b="0" i="0" dirty="0" err="1">
                <a:solidFill>
                  <a:srgbClr val="595959"/>
                </a:solidFill>
                <a:effectLst/>
                <a:latin typeface="MJXc-TeX-math-I"/>
              </a:rPr>
              <a:t>Mij</a:t>
            </a:r>
            <a:r>
              <a:rPr lang="en-US" sz="1400" b="0" i="0" dirty="0">
                <a:solidFill>
                  <a:srgbClr val="595959"/>
                </a:solidFill>
                <a:effectLst/>
                <a:latin typeface="Untitled Sans"/>
              </a:rPr>
              <a:t> of the matrix is multiplied with (-1)</a:t>
            </a:r>
            <a:r>
              <a:rPr lang="en-US" sz="1400" b="0" i="0" baseline="30000" dirty="0" err="1">
                <a:solidFill>
                  <a:srgbClr val="595959"/>
                </a:solidFill>
                <a:effectLst/>
                <a:latin typeface="inherit"/>
              </a:rPr>
              <a:t>i+j</a:t>
            </a:r>
            <a:r>
              <a:rPr lang="en-US" sz="1400" b="0" i="0" dirty="0">
                <a:solidFill>
                  <a:srgbClr val="595959"/>
                </a:solidFill>
                <a:effectLst/>
                <a:latin typeface="Untitled Sans"/>
              </a:rPr>
              <a:t>. </a:t>
            </a:r>
          </a:p>
          <a:p>
            <a:pPr fontAlgn="base"/>
            <a:r>
              <a:rPr lang="en-US" sz="1400" b="0" i="0" dirty="0">
                <a:solidFill>
                  <a:srgbClr val="595959"/>
                </a:solidFill>
                <a:effectLst/>
                <a:latin typeface="Untitled Sans"/>
              </a:rPr>
              <a:t>The cofactor of a matrix is denoted as </a:t>
            </a:r>
            <a:r>
              <a:rPr lang="en-US" sz="1400" b="0" i="0" dirty="0" err="1">
                <a:solidFill>
                  <a:srgbClr val="595959"/>
                </a:solidFill>
                <a:effectLst/>
                <a:latin typeface="MJXc-TeX-math-I"/>
              </a:rPr>
              <a:t>Ci</a:t>
            </a:r>
            <a:r>
              <a:rPr lang="en-US" sz="1400" b="0" i="0" dirty="0" err="1">
                <a:solidFill>
                  <a:srgbClr val="595959"/>
                </a:solidFill>
                <a:effectLst/>
                <a:latin typeface="inherit"/>
              </a:rPr>
              <a:t>j</a:t>
            </a:r>
            <a:r>
              <a:rPr lang="en-US" sz="1400" b="0" i="0" dirty="0">
                <a:solidFill>
                  <a:srgbClr val="595959"/>
                </a:solidFill>
                <a:effectLst/>
                <a:latin typeface="Untitled Sans"/>
              </a:rPr>
              <a:t>. </a:t>
            </a:r>
          </a:p>
          <a:p>
            <a:pPr fontAlgn="base"/>
            <a:r>
              <a:rPr lang="en-US" sz="1400" b="0" i="0" dirty="0">
                <a:solidFill>
                  <a:srgbClr val="595959"/>
                </a:solidFill>
                <a:effectLst/>
                <a:latin typeface="Untitled Sans"/>
              </a:rPr>
              <a:t>If the minor of a matrix is </a:t>
            </a:r>
            <a:r>
              <a:rPr lang="en-US" sz="1400" b="0" i="0" dirty="0" err="1">
                <a:solidFill>
                  <a:srgbClr val="595959"/>
                </a:solidFill>
                <a:effectLst/>
                <a:latin typeface="MJXc-TeX-math-I"/>
              </a:rPr>
              <a:t>Mij</a:t>
            </a:r>
            <a:r>
              <a:rPr lang="en-US" sz="1400" b="0" i="0" dirty="0">
                <a:solidFill>
                  <a:srgbClr val="595959"/>
                </a:solidFill>
                <a:effectLst/>
                <a:latin typeface="Untitled Sans"/>
              </a:rPr>
              <a:t>, then the cofactor of the matrix would be:</a:t>
            </a:r>
          </a:p>
          <a:p>
            <a:pPr fontAlgn="base"/>
            <a:r>
              <a:rPr lang="en-US" sz="1400" b="0" i="0" dirty="0" err="1">
                <a:solidFill>
                  <a:srgbClr val="595959"/>
                </a:solidFill>
                <a:effectLst/>
                <a:latin typeface="MJXc-TeX-math-I"/>
              </a:rPr>
              <a:t>Cij</a:t>
            </a:r>
            <a:r>
              <a:rPr lang="en-US" sz="1400" b="0" i="0" dirty="0">
                <a:solidFill>
                  <a:srgbClr val="595959"/>
                </a:solidFill>
                <a:effectLst/>
                <a:latin typeface="MJXc-TeX-main-R"/>
              </a:rPr>
              <a:t>=(−1)</a:t>
            </a:r>
            <a:r>
              <a:rPr lang="en-US" sz="1400" b="0" i="0" dirty="0" err="1">
                <a:solidFill>
                  <a:srgbClr val="595959"/>
                </a:solidFill>
                <a:effectLst/>
                <a:latin typeface="MJXc-TeX-math-I"/>
              </a:rPr>
              <a:t>i</a:t>
            </a:r>
            <a:r>
              <a:rPr lang="en-US" sz="1400" b="0" i="0" dirty="0" err="1">
                <a:solidFill>
                  <a:srgbClr val="595959"/>
                </a:solidFill>
                <a:effectLst/>
                <a:latin typeface="MJXc-TeX-main-R"/>
              </a:rPr>
              <a:t>+</a:t>
            </a:r>
            <a:r>
              <a:rPr lang="en-US" sz="1400" b="0" i="0" dirty="0" err="1">
                <a:solidFill>
                  <a:srgbClr val="595959"/>
                </a:solidFill>
                <a:effectLst/>
                <a:latin typeface="MJXc-TeX-math-I"/>
              </a:rPr>
              <a:t>j</a:t>
            </a:r>
            <a:r>
              <a:rPr lang="en-US" sz="1400" b="0" i="0" dirty="0">
                <a:solidFill>
                  <a:srgbClr val="595959"/>
                </a:solidFill>
                <a:effectLst/>
                <a:latin typeface="MJXc-TeX-math-I"/>
              </a:rPr>
              <a:t> </a:t>
            </a:r>
            <a:r>
              <a:rPr lang="en-US" sz="1400" b="0" i="0" dirty="0" err="1">
                <a:solidFill>
                  <a:srgbClr val="595959"/>
                </a:solidFill>
                <a:effectLst/>
                <a:latin typeface="MJXc-TeX-math-I"/>
              </a:rPr>
              <a:t>Mij</a:t>
            </a:r>
            <a:endParaRPr lang="en-US" sz="1400" b="0" i="0" dirty="0">
              <a:solidFill>
                <a:srgbClr val="595959"/>
              </a:solidFill>
              <a:effectLst/>
              <a:latin typeface="Untitled Sans"/>
            </a:endParaRPr>
          </a:p>
          <a:p>
            <a:pPr fontAlgn="base"/>
            <a:r>
              <a:rPr lang="en-US" sz="1400" b="0" i="0" dirty="0">
                <a:solidFill>
                  <a:srgbClr val="595959"/>
                </a:solidFill>
                <a:effectLst/>
                <a:latin typeface="Untitled Sans"/>
              </a:rPr>
              <a:t>On finding all the cofactors of the matrix, we will get a cofactor matrix C of the given matrix A:</a:t>
            </a:r>
          </a:p>
          <a:p>
            <a:pPr fontAlgn="base"/>
            <a:r>
              <a:rPr lang="en-US" sz="1400" b="0" i="0" dirty="0">
                <a:solidFill>
                  <a:srgbClr val="595959"/>
                </a:solidFill>
                <a:effectLst/>
                <a:latin typeface="MJXc-TeX-math-I"/>
              </a:rPr>
              <a:t>C</a:t>
            </a:r>
            <a:r>
              <a:rPr lang="en-US" sz="1400" b="0" i="0" dirty="0">
                <a:solidFill>
                  <a:srgbClr val="595959"/>
                </a:solidFill>
                <a:effectLst/>
                <a:latin typeface="MJXc-TeX-main-R"/>
              </a:rPr>
              <a:t>=   </a:t>
            </a:r>
            <a:r>
              <a:rPr lang="en-US" sz="1400" b="0" i="0" dirty="0">
                <a:solidFill>
                  <a:srgbClr val="595959"/>
                </a:solidFill>
                <a:effectLst/>
                <a:latin typeface="MJXc-TeX-size4-R"/>
              </a:rPr>
              <a:t>⎡</a:t>
            </a:r>
            <a:r>
              <a:rPr lang="en-US" sz="1400" b="0" i="0" dirty="0">
                <a:solidFill>
                  <a:srgbClr val="595959"/>
                </a:solidFill>
                <a:effectLst/>
                <a:latin typeface="MJXc-TeX-math-I"/>
              </a:rPr>
              <a:t>C</a:t>
            </a:r>
            <a:r>
              <a:rPr lang="en-US" sz="1400" b="0" i="0" dirty="0">
                <a:solidFill>
                  <a:srgbClr val="595959"/>
                </a:solidFill>
                <a:effectLst/>
                <a:latin typeface="MJXc-TeX-main-R"/>
              </a:rPr>
              <a:t>11  </a:t>
            </a:r>
            <a:r>
              <a:rPr lang="en-US" sz="1400" b="0" i="0" dirty="0">
                <a:solidFill>
                  <a:srgbClr val="595959"/>
                </a:solidFill>
                <a:effectLst/>
                <a:latin typeface="MJXc-TeX-math-I"/>
              </a:rPr>
              <a:t>C</a:t>
            </a:r>
            <a:r>
              <a:rPr lang="en-US" sz="1400" b="0" i="0" dirty="0">
                <a:solidFill>
                  <a:srgbClr val="595959"/>
                </a:solidFill>
                <a:effectLst/>
                <a:latin typeface="MJXc-TeX-main-R"/>
              </a:rPr>
              <a:t>12  </a:t>
            </a:r>
            <a:r>
              <a:rPr lang="en-US" sz="1400" b="0" i="0" dirty="0">
                <a:solidFill>
                  <a:srgbClr val="595959"/>
                </a:solidFill>
                <a:effectLst/>
                <a:latin typeface="MJXc-TeX-math-I"/>
              </a:rPr>
              <a:t>C</a:t>
            </a:r>
            <a:r>
              <a:rPr lang="en-US" sz="1400" b="0" i="0" dirty="0">
                <a:solidFill>
                  <a:srgbClr val="595959"/>
                </a:solidFill>
                <a:effectLst/>
                <a:latin typeface="MJXc-TeX-main-R"/>
              </a:rPr>
              <a:t>13</a:t>
            </a:r>
            <a:r>
              <a:rPr lang="en-US" sz="1400" b="0" i="0" dirty="0">
                <a:solidFill>
                  <a:srgbClr val="595959"/>
                </a:solidFill>
                <a:effectLst/>
                <a:latin typeface="MJXc-TeX-size4-R"/>
              </a:rPr>
              <a:t>⎤</a:t>
            </a:r>
            <a:r>
              <a:rPr lang="en-US" sz="1400" b="0" i="0" dirty="0">
                <a:solidFill>
                  <a:srgbClr val="595959"/>
                </a:solidFill>
                <a:effectLst/>
                <a:latin typeface="MJXc-TeX-main-R"/>
              </a:rPr>
              <a:t>  </a:t>
            </a:r>
          </a:p>
          <a:p>
            <a:pPr marL="0" indent="0" fontAlgn="base">
              <a:buNone/>
            </a:pPr>
            <a:r>
              <a:rPr lang="en-US" sz="1400" b="0" i="0" dirty="0">
                <a:solidFill>
                  <a:srgbClr val="595959"/>
                </a:solidFill>
                <a:effectLst/>
                <a:latin typeface="MJXc-TeX-math-I"/>
              </a:rPr>
              <a:t>           </a:t>
            </a:r>
            <a:r>
              <a:rPr lang="en-US" sz="1400" b="0" i="0" dirty="0">
                <a:solidFill>
                  <a:srgbClr val="595959"/>
                </a:solidFill>
                <a:effectLst/>
                <a:latin typeface="MJXc-TeX-size4-R"/>
              </a:rPr>
              <a:t>⎢</a:t>
            </a:r>
            <a:r>
              <a:rPr lang="en-US" sz="1400" b="0" i="0" dirty="0">
                <a:solidFill>
                  <a:srgbClr val="595959"/>
                </a:solidFill>
                <a:effectLst/>
                <a:latin typeface="MJXc-TeX-math-I"/>
              </a:rPr>
              <a:t>C</a:t>
            </a:r>
            <a:r>
              <a:rPr lang="en-US" sz="1400" b="0" i="0" dirty="0">
                <a:solidFill>
                  <a:srgbClr val="595959"/>
                </a:solidFill>
                <a:effectLst/>
                <a:latin typeface="MJXc-TeX-main-R"/>
              </a:rPr>
              <a:t>21  </a:t>
            </a:r>
            <a:r>
              <a:rPr lang="en-US" sz="1400" b="0" i="0" dirty="0">
                <a:solidFill>
                  <a:srgbClr val="595959"/>
                </a:solidFill>
                <a:effectLst/>
                <a:latin typeface="MJXc-TeX-math-I"/>
              </a:rPr>
              <a:t>C</a:t>
            </a:r>
            <a:r>
              <a:rPr lang="en-US" sz="1400" b="0" i="0" dirty="0">
                <a:solidFill>
                  <a:srgbClr val="595959"/>
                </a:solidFill>
                <a:effectLst/>
                <a:latin typeface="MJXc-TeX-main-R"/>
              </a:rPr>
              <a:t>22  </a:t>
            </a:r>
            <a:r>
              <a:rPr lang="en-US" sz="1400" b="0" i="0" dirty="0">
                <a:solidFill>
                  <a:srgbClr val="595959"/>
                </a:solidFill>
                <a:effectLst/>
                <a:latin typeface="MJXc-TeX-math-I"/>
              </a:rPr>
              <a:t>C</a:t>
            </a:r>
            <a:r>
              <a:rPr lang="en-US" sz="1400" b="0" i="0" dirty="0">
                <a:solidFill>
                  <a:srgbClr val="595959"/>
                </a:solidFill>
                <a:effectLst/>
                <a:latin typeface="MJXc-TeX-main-R"/>
              </a:rPr>
              <a:t>23</a:t>
            </a:r>
            <a:r>
              <a:rPr lang="en-US" sz="1400" b="0" i="0" dirty="0">
                <a:solidFill>
                  <a:srgbClr val="595959"/>
                </a:solidFill>
                <a:effectLst/>
                <a:latin typeface="MJXc-TeX-size4-R"/>
              </a:rPr>
              <a:t>⎥</a:t>
            </a:r>
            <a:endParaRPr lang="en-US" sz="1400" b="0" i="0" dirty="0">
              <a:solidFill>
                <a:srgbClr val="595959"/>
              </a:solidFill>
              <a:effectLst/>
              <a:latin typeface="MJXc-TeX-main-R"/>
            </a:endParaRPr>
          </a:p>
          <a:p>
            <a:pPr marL="0" indent="0" fontAlgn="base">
              <a:buNone/>
            </a:pPr>
            <a:r>
              <a:rPr lang="en-US" sz="1400" b="0" i="0" dirty="0">
                <a:solidFill>
                  <a:srgbClr val="595959"/>
                </a:solidFill>
                <a:effectLst/>
                <a:latin typeface="MJXc-TeX-math-I"/>
              </a:rPr>
              <a:t>           </a:t>
            </a:r>
            <a:r>
              <a:rPr lang="en-US" sz="1400" b="0" i="0" dirty="0">
                <a:solidFill>
                  <a:srgbClr val="595959"/>
                </a:solidFill>
                <a:effectLst/>
                <a:latin typeface="MJXc-TeX-size4-R"/>
              </a:rPr>
              <a:t>⎣</a:t>
            </a:r>
            <a:r>
              <a:rPr lang="en-US" sz="1400" b="0" i="0" dirty="0">
                <a:solidFill>
                  <a:srgbClr val="595959"/>
                </a:solidFill>
                <a:effectLst/>
                <a:latin typeface="MJXc-TeX-math-I"/>
              </a:rPr>
              <a:t>C</a:t>
            </a:r>
            <a:r>
              <a:rPr lang="en-US" sz="1400" b="0" i="0" dirty="0">
                <a:solidFill>
                  <a:srgbClr val="595959"/>
                </a:solidFill>
                <a:effectLst/>
                <a:latin typeface="MJXc-TeX-main-R"/>
              </a:rPr>
              <a:t>31  </a:t>
            </a:r>
            <a:r>
              <a:rPr lang="en-US" sz="1400" b="0" i="0" dirty="0">
                <a:solidFill>
                  <a:srgbClr val="595959"/>
                </a:solidFill>
                <a:effectLst/>
                <a:latin typeface="MJXc-TeX-math-I"/>
              </a:rPr>
              <a:t>C</a:t>
            </a:r>
            <a:r>
              <a:rPr lang="en-US" sz="1400" b="0" i="0" dirty="0">
                <a:solidFill>
                  <a:srgbClr val="595959"/>
                </a:solidFill>
                <a:effectLst/>
                <a:latin typeface="MJXc-TeX-main-R"/>
              </a:rPr>
              <a:t>32  </a:t>
            </a:r>
            <a:r>
              <a:rPr lang="en-US" sz="1400" b="0" i="0" dirty="0">
                <a:solidFill>
                  <a:srgbClr val="595959"/>
                </a:solidFill>
                <a:effectLst/>
                <a:latin typeface="MJXc-TeX-math-I"/>
              </a:rPr>
              <a:t>C</a:t>
            </a:r>
            <a:r>
              <a:rPr lang="en-US" sz="1400" b="0" i="0" dirty="0">
                <a:solidFill>
                  <a:srgbClr val="595959"/>
                </a:solidFill>
                <a:effectLst/>
                <a:latin typeface="MJXc-TeX-main-R"/>
              </a:rPr>
              <a:t>33</a:t>
            </a:r>
            <a:r>
              <a:rPr lang="en-US" sz="1400" b="0" i="0" dirty="0">
                <a:solidFill>
                  <a:srgbClr val="595959"/>
                </a:solidFill>
                <a:effectLst/>
                <a:latin typeface="MJXc-TeX-size4-R"/>
              </a:rPr>
              <a:t>⎦</a:t>
            </a:r>
            <a:endParaRPr lang="en-US" sz="1400" b="0" i="0" dirty="0">
              <a:solidFill>
                <a:srgbClr val="595959"/>
              </a:solidFill>
              <a:effectLst/>
              <a:latin typeface="Untitled Sans"/>
            </a:endParaRPr>
          </a:p>
          <a:p>
            <a:endParaRPr lang="en-IN" sz="1400" dirty="0">
              <a:solidFill>
                <a:srgbClr val="595959"/>
              </a:solidFill>
            </a:endParaRPr>
          </a:p>
        </p:txBody>
      </p:sp>
      <p:pic>
        <p:nvPicPr>
          <p:cNvPr id="5" name="Picture 4">
            <a:extLst>
              <a:ext uri="{FF2B5EF4-FFF2-40B4-BE49-F238E27FC236}">
                <a16:creationId xmlns:a16="http://schemas.microsoft.com/office/drawing/2014/main" id="{47797EEF-AD99-D9EE-5E53-B1C3462E0076}"/>
              </a:ext>
            </a:extLst>
          </p:cNvPr>
          <p:cNvPicPr>
            <a:picLocks noChangeAspect="1"/>
          </p:cNvPicPr>
          <p:nvPr/>
        </p:nvPicPr>
        <p:blipFill>
          <a:blip r:embed="rId3"/>
          <a:stretch>
            <a:fillRect/>
          </a:stretch>
        </p:blipFill>
        <p:spPr>
          <a:xfrm>
            <a:off x="6781801" y="1325579"/>
            <a:ext cx="4797056" cy="4252412"/>
          </a:xfrm>
          <a:prstGeom prst="rect">
            <a:avLst/>
          </a:prstGeom>
        </p:spPr>
      </p:pic>
    </p:spTree>
    <p:extLst>
      <p:ext uri="{BB962C8B-B14F-4D97-AF65-F5344CB8AC3E}">
        <p14:creationId xmlns:p14="http://schemas.microsoft.com/office/powerpoint/2010/main" val="4017772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4ABB3-D69B-FC99-0252-61214ADDF167}"/>
              </a:ext>
            </a:extLst>
          </p:cNvPr>
          <p:cNvSpPr>
            <a:spLocks noGrp="1"/>
          </p:cNvSpPr>
          <p:nvPr>
            <p:ph type="title"/>
          </p:nvPr>
        </p:nvSpPr>
        <p:spPr>
          <a:xfrm>
            <a:off x="1335800" y="1158949"/>
            <a:ext cx="5304234" cy="981561"/>
          </a:xfrm>
        </p:spPr>
        <p:txBody>
          <a:bodyPr anchor="b">
            <a:normAutofit/>
          </a:bodyPr>
          <a:lstStyle/>
          <a:p>
            <a:pPr algn="ctr"/>
            <a:r>
              <a:rPr lang="en-IN" sz="3200">
                <a:solidFill>
                  <a:srgbClr val="595959"/>
                </a:solidFill>
              </a:rPr>
              <a:t>Inverse of a Matrix</a:t>
            </a:r>
          </a:p>
        </p:txBody>
      </p:sp>
      <p:sp>
        <p:nvSpPr>
          <p:cNvPr id="3" name="Content Placeholder 2">
            <a:extLst>
              <a:ext uri="{FF2B5EF4-FFF2-40B4-BE49-F238E27FC236}">
                <a16:creationId xmlns:a16="http://schemas.microsoft.com/office/drawing/2014/main" id="{252BF16F-998E-1889-7555-7F9E3C6352A0}"/>
              </a:ext>
            </a:extLst>
          </p:cNvPr>
          <p:cNvSpPr>
            <a:spLocks noGrp="1"/>
          </p:cNvSpPr>
          <p:nvPr>
            <p:ph idx="1"/>
          </p:nvPr>
        </p:nvSpPr>
        <p:spPr>
          <a:xfrm>
            <a:off x="1335800" y="2427383"/>
            <a:ext cx="5304234" cy="3112716"/>
          </a:xfrm>
        </p:spPr>
        <p:txBody>
          <a:bodyPr anchor="t">
            <a:normAutofit/>
          </a:bodyPr>
          <a:lstStyle/>
          <a:p>
            <a:r>
              <a:rPr lang="en-US" sz="1300" b="0" i="0" dirty="0">
                <a:solidFill>
                  <a:srgbClr val="595959"/>
                </a:solidFill>
                <a:effectLst/>
                <a:latin typeface="Untitled Sans"/>
              </a:rPr>
              <a:t>The inverse of any matrix is denoted as the matrix raised to the power (-1), i.e. for any matrix "A", the inverse matrix is denoted as A</a:t>
            </a:r>
            <a:r>
              <a:rPr lang="en-US" sz="1300" b="0" i="0" baseline="30000" dirty="0">
                <a:solidFill>
                  <a:srgbClr val="595959"/>
                </a:solidFill>
                <a:effectLst/>
                <a:latin typeface="Untitled Sans"/>
              </a:rPr>
              <a:t>-1</a:t>
            </a:r>
          </a:p>
          <a:p>
            <a:r>
              <a:rPr lang="en-US" sz="1300" b="0" i="0" dirty="0">
                <a:solidFill>
                  <a:srgbClr val="595959"/>
                </a:solidFill>
                <a:effectLst/>
                <a:latin typeface="Untitled Sans"/>
              </a:rPr>
              <a:t>The inverse of a square matrix, A is A</a:t>
            </a:r>
            <a:r>
              <a:rPr lang="en-US" sz="1300" b="0" i="0" baseline="30000" dirty="0">
                <a:solidFill>
                  <a:srgbClr val="595959"/>
                </a:solidFill>
                <a:effectLst/>
                <a:latin typeface="Untitled Sans"/>
              </a:rPr>
              <a:t>-1</a:t>
            </a:r>
            <a:r>
              <a:rPr lang="en-US" sz="1300" b="0" i="0" dirty="0">
                <a:solidFill>
                  <a:srgbClr val="595959"/>
                </a:solidFill>
                <a:effectLst/>
                <a:latin typeface="Untitled Sans"/>
              </a:rPr>
              <a:t> only when: A × A</a:t>
            </a:r>
            <a:r>
              <a:rPr lang="en-US" sz="1300" b="0" i="0" baseline="30000" dirty="0">
                <a:solidFill>
                  <a:srgbClr val="595959"/>
                </a:solidFill>
                <a:effectLst/>
                <a:latin typeface="Untitled Sans"/>
              </a:rPr>
              <a:t>-1</a:t>
            </a:r>
            <a:r>
              <a:rPr lang="en-US" sz="1300" b="0" i="0" dirty="0">
                <a:solidFill>
                  <a:srgbClr val="595959"/>
                </a:solidFill>
                <a:effectLst/>
                <a:latin typeface="Untitled Sans"/>
              </a:rPr>
              <a:t> = A</a:t>
            </a:r>
            <a:r>
              <a:rPr lang="en-US" sz="1300" b="0" i="0" baseline="30000" dirty="0">
                <a:solidFill>
                  <a:srgbClr val="595959"/>
                </a:solidFill>
                <a:effectLst/>
                <a:latin typeface="Untitled Sans"/>
              </a:rPr>
              <a:t>-1</a:t>
            </a:r>
            <a:r>
              <a:rPr lang="en-US" sz="1300" b="0" i="0" dirty="0">
                <a:solidFill>
                  <a:srgbClr val="595959"/>
                </a:solidFill>
                <a:effectLst/>
                <a:latin typeface="Untitled Sans"/>
              </a:rPr>
              <a:t> × A = </a:t>
            </a:r>
            <a:r>
              <a:rPr lang="en-US" sz="1300" b="1" i="0" dirty="0">
                <a:solidFill>
                  <a:srgbClr val="595959"/>
                </a:solidFill>
                <a:effectLst/>
                <a:latin typeface="Untitled Sans"/>
              </a:rPr>
              <a:t>I</a:t>
            </a:r>
            <a:r>
              <a:rPr lang="en-US" sz="1300" b="0" i="0" dirty="0">
                <a:solidFill>
                  <a:srgbClr val="595959"/>
                </a:solidFill>
                <a:effectLst/>
                <a:latin typeface="Untitled Sans"/>
              </a:rPr>
              <a:t>.</a:t>
            </a:r>
            <a:endParaRPr lang="en-US" sz="1300" baseline="30000" dirty="0">
              <a:solidFill>
                <a:srgbClr val="595959"/>
              </a:solidFill>
              <a:latin typeface="Untitled Sans"/>
            </a:endParaRPr>
          </a:p>
          <a:p>
            <a:r>
              <a:rPr lang="en-US" sz="1300" b="0" i="0" dirty="0">
                <a:solidFill>
                  <a:srgbClr val="595959"/>
                </a:solidFill>
                <a:effectLst/>
                <a:latin typeface="Untitled Sans"/>
              </a:rPr>
              <a:t>There is a possibility that sometimes the </a:t>
            </a:r>
            <a:r>
              <a:rPr lang="en-US" sz="1300" b="0" i="0" u="none" strike="noStrike" dirty="0">
                <a:solidFill>
                  <a:srgbClr val="595959"/>
                </a:solidFill>
                <a:effectLst/>
                <a:latin typeface="Untitled Sans"/>
                <a:hlinkClick r:id="rId2"/>
              </a:rPr>
              <a:t>inverse of a matrix</a:t>
            </a:r>
            <a:r>
              <a:rPr lang="en-US" sz="1300" b="0" i="0" dirty="0">
                <a:solidFill>
                  <a:srgbClr val="595959"/>
                </a:solidFill>
                <a:effectLst/>
                <a:latin typeface="Untitled Sans"/>
              </a:rPr>
              <a:t> does not exist if the determinant of the matrix is equal to zero(|A| = 0).</a:t>
            </a:r>
            <a:endParaRPr lang="en-US" sz="1300" b="0" i="0" baseline="30000" dirty="0">
              <a:solidFill>
                <a:srgbClr val="595959"/>
              </a:solidFill>
              <a:effectLst/>
              <a:latin typeface="Untitled Sans"/>
            </a:endParaRPr>
          </a:p>
          <a:p>
            <a:pPr fontAlgn="base"/>
            <a:r>
              <a:rPr lang="en-US" sz="1300" b="0" i="0" dirty="0">
                <a:solidFill>
                  <a:srgbClr val="595959"/>
                </a:solidFill>
                <a:effectLst/>
                <a:latin typeface="Untitled Sans"/>
              </a:rPr>
              <a:t> Matrices inverse is calculated by using the following formula:</a:t>
            </a:r>
          </a:p>
          <a:p>
            <a:pPr fontAlgn="base"/>
            <a:r>
              <a:rPr lang="en-US" sz="1300" b="0" i="0" dirty="0">
                <a:solidFill>
                  <a:srgbClr val="595959"/>
                </a:solidFill>
                <a:effectLst/>
                <a:latin typeface="Untitled Sans"/>
              </a:rPr>
              <a:t>A</a:t>
            </a:r>
            <a:r>
              <a:rPr lang="en-US" sz="1300" b="0" i="0" baseline="30000" dirty="0">
                <a:solidFill>
                  <a:srgbClr val="595959"/>
                </a:solidFill>
                <a:effectLst/>
                <a:latin typeface="inherit"/>
              </a:rPr>
              <a:t>-1</a:t>
            </a:r>
            <a:r>
              <a:rPr lang="en-US" sz="1300" b="0" i="0" dirty="0">
                <a:solidFill>
                  <a:srgbClr val="595959"/>
                </a:solidFill>
                <a:effectLst/>
                <a:latin typeface="Untitled Sans"/>
              </a:rPr>
              <a:t> = (1/|A|)(Adj A)</a:t>
            </a:r>
          </a:p>
          <a:p>
            <a:pPr fontAlgn="base"/>
            <a:r>
              <a:rPr lang="en-US" sz="1300" b="0" i="0" dirty="0">
                <a:solidFill>
                  <a:srgbClr val="595959"/>
                </a:solidFill>
                <a:effectLst/>
                <a:latin typeface="Untitled Sans"/>
              </a:rPr>
              <a:t>where</a:t>
            </a:r>
          </a:p>
          <a:p>
            <a:pPr fontAlgn="base">
              <a:buFont typeface="Arial" panose="020B0604020202020204" pitchFamily="34" charset="0"/>
              <a:buChar char="•"/>
            </a:pPr>
            <a:r>
              <a:rPr lang="en-US" sz="1300" b="0" i="0" dirty="0">
                <a:solidFill>
                  <a:srgbClr val="595959"/>
                </a:solidFill>
                <a:effectLst/>
                <a:latin typeface="inherit"/>
              </a:rPr>
              <a:t>|A| is the determinant of the matrix A and |A| ≠ 0.</a:t>
            </a:r>
          </a:p>
          <a:p>
            <a:pPr fontAlgn="base">
              <a:buFont typeface="Arial" panose="020B0604020202020204" pitchFamily="34" charset="0"/>
              <a:buChar char="•"/>
            </a:pPr>
            <a:r>
              <a:rPr lang="en-US" sz="1300" b="0" i="0" dirty="0">
                <a:solidFill>
                  <a:srgbClr val="595959"/>
                </a:solidFill>
                <a:effectLst/>
                <a:latin typeface="inherit"/>
              </a:rPr>
              <a:t>Adj A is the adjoint of the given matrix A.</a:t>
            </a:r>
          </a:p>
          <a:p>
            <a:endParaRPr lang="en-IN" sz="1300" dirty="0">
              <a:solidFill>
                <a:srgbClr val="595959"/>
              </a:solidFill>
            </a:endParaRPr>
          </a:p>
        </p:txBody>
      </p:sp>
      <p:pic>
        <p:nvPicPr>
          <p:cNvPr id="7" name="Picture 6">
            <a:extLst>
              <a:ext uri="{FF2B5EF4-FFF2-40B4-BE49-F238E27FC236}">
                <a16:creationId xmlns:a16="http://schemas.microsoft.com/office/drawing/2014/main" id="{7AD0944B-C0BA-2127-FE6D-CDF0F901A1F2}"/>
              </a:ext>
            </a:extLst>
          </p:cNvPr>
          <p:cNvPicPr>
            <a:picLocks noChangeAspect="1"/>
          </p:cNvPicPr>
          <p:nvPr/>
        </p:nvPicPr>
        <p:blipFill>
          <a:blip r:embed="rId3"/>
          <a:stretch>
            <a:fillRect/>
          </a:stretch>
        </p:blipFill>
        <p:spPr>
          <a:xfrm>
            <a:off x="8010619" y="685798"/>
            <a:ext cx="2876360" cy="2662769"/>
          </a:xfrm>
          <a:prstGeom prst="rect">
            <a:avLst/>
          </a:prstGeom>
        </p:spPr>
      </p:pic>
      <p:pic>
        <p:nvPicPr>
          <p:cNvPr id="5" name="Picture 4">
            <a:extLst>
              <a:ext uri="{FF2B5EF4-FFF2-40B4-BE49-F238E27FC236}">
                <a16:creationId xmlns:a16="http://schemas.microsoft.com/office/drawing/2014/main" id="{A9FF8715-608C-A93D-99FA-6272808B4EDC}"/>
              </a:ext>
            </a:extLst>
          </p:cNvPr>
          <p:cNvPicPr>
            <a:picLocks noChangeAspect="1"/>
          </p:cNvPicPr>
          <p:nvPr/>
        </p:nvPicPr>
        <p:blipFill>
          <a:blip r:embed="rId4"/>
          <a:stretch>
            <a:fillRect/>
          </a:stretch>
        </p:blipFill>
        <p:spPr>
          <a:xfrm>
            <a:off x="8145347" y="3509432"/>
            <a:ext cx="2606905" cy="2662768"/>
          </a:xfrm>
          <a:prstGeom prst="rect">
            <a:avLst/>
          </a:prstGeom>
        </p:spPr>
      </p:pic>
    </p:spTree>
    <p:extLst>
      <p:ext uri="{BB962C8B-B14F-4D97-AF65-F5344CB8AC3E}">
        <p14:creationId xmlns:p14="http://schemas.microsoft.com/office/powerpoint/2010/main" val="3665674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93D3C4-1459-95CD-4343-E7D927D3ED1A}"/>
              </a:ext>
            </a:extLst>
          </p:cNvPr>
          <p:cNvSpPr>
            <a:spLocks noGrp="1"/>
          </p:cNvSpPr>
          <p:nvPr>
            <p:ph type="title"/>
          </p:nvPr>
        </p:nvSpPr>
        <p:spPr>
          <a:xfrm>
            <a:off x="871442" y="685800"/>
            <a:ext cx="4353116" cy="1474666"/>
          </a:xfrm>
        </p:spPr>
        <p:txBody>
          <a:bodyPr anchor="b">
            <a:normAutofit/>
          </a:bodyPr>
          <a:lstStyle/>
          <a:p>
            <a:pPr algn="ctr"/>
            <a:r>
              <a:rPr lang="en-IN" sz="3200">
                <a:solidFill>
                  <a:srgbClr val="595959"/>
                </a:solidFill>
              </a:rPr>
              <a:t>Rank of a Matrix</a:t>
            </a:r>
          </a:p>
        </p:txBody>
      </p:sp>
      <p:sp>
        <p:nvSpPr>
          <p:cNvPr id="3" name="Content Placeholder 2">
            <a:extLst>
              <a:ext uri="{FF2B5EF4-FFF2-40B4-BE49-F238E27FC236}">
                <a16:creationId xmlns:a16="http://schemas.microsoft.com/office/drawing/2014/main" id="{0C457BF2-EA41-CC97-9F76-ED7A8DE63AD6}"/>
              </a:ext>
            </a:extLst>
          </p:cNvPr>
          <p:cNvSpPr>
            <a:spLocks noGrp="1"/>
          </p:cNvSpPr>
          <p:nvPr>
            <p:ph idx="1"/>
          </p:nvPr>
        </p:nvSpPr>
        <p:spPr>
          <a:xfrm>
            <a:off x="871442" y="2447337"/>
            <a:ext cx="4353116" cy="3770434"/>
          </a:xfrm>
        </p:spPr>
        <p:txBody>
          <a:bodyPr anchor="t">
            <a:normAutofit/>
          </a:bodyPr>
          <a:lstStyle/>
          <a:p>
            <a:r>
              <a:rPr lang="en-US" sz="2000" b="0" i="0" dirty="0">
                <a:solidFill>
                  <a:srgbClr val="595959"/>
                </a:solidFill>
                <a:effectLst/>
                <a:latin typeface="Untitled Sans"/>
              </a:rPr>
              <a:t>The </a:t>
            </a:r>
            <a:r>
              <a:rPr lang="en-US" sz="2000" b="0" i="0" u="none" strike="noStrike" dirty="0">
                <a:solidFill>
                  <a:srgbClr val="595959"/>
                </a:solidFill>
                <a:effectLst/>
                <a:latin typeface="Untitled Sans"/>
                <a:hlinkClick r:id="rId2"/>
              </a:rPr>
              <a:t>rank of a matrix</a:t>
            </a:r>
            <a:r>
              <a:rPr lang="en-US" sz="2000" b="0" i="0" dirty="0">
                <a:solidFill>
                  <a:srgbClr val="595959"/>
                </a:solidFill>
                <a:effectLst/>
                <a:latin typeface="Untitled Sans"/>
              </a:rPr>
              <a:t> A is defined as the maximum number of linearly independent row(or column) vectors of the matrix. </a:t>
            </a:r>
          </a:p>
          <a:p>
            <a:r>
              <a:rPr lang="en-US" sz="2000" b="0" i="0" dirty="0">
                <a:solidFill>
                  <a:srgbClr val="595959"/>
                </a:solidFill>
                <a:effectLst/>
                <a:latin typeface="Untitled Sans"/>
              </a:rPr>
              <a:t>That means the rank of a matrix will always be less than or equal to the number of its rows or columns. </a:t>
            </a:r>
          </a:p>
          <a:p>
            <a:r>
              <a:rPr lang="en-US" sz="2000" b="0" i="0" dirty="0">
                <a:solidFill>
                  <a:srgbClr val="595959"/>
                </a:solidFill>
                <a:effectLst/>
                <a:latin typeface="Untitled Sans"/>
              </a:rPr>
              <a:t>The rank of a null matrix is zero since it has no independent row or column vectors.</a:t>
            </a:r>
            <a:endParaRPr lang="en-IN" sz="2000" dirty="0">
              <a:solidFill>
                <a:srgbClr val="595959"/>
              </a:solidFill>
            </a:endParaRPr>
          </a:p>
        </p:txBody>
      </p:sp>
      <p:pic>
        <p:nvPicPr>
          <p:cNvPr id="5" name="Picture 4">
            <a:extLst>
              <a:ext uri="{FF2B5EF4-FFF2-40B4-BE49-F238E27FC236}">
                <a16:creationId xmlns:a16="http://schemas.microsoft.com/office/drawing/2014/main" id="{1E7BB757-D250-9E30-206B-AF73548D9149}"/>
              </a:ext>
            </a:extLst>
          </p:cNvPr>
          <p:cNvPicPr>
            <a:picLocks noChangeAspect="1"/>
          </p:cNvPicPr>
          <p:nvPr/>
        </p:nvPicPr>
        <p:blipFill>
          <a:blip r:embed="rId3"/>
          <a:stretch>
            <a:fillRect/>
          </a:stretch>
        </p:blipFill>
        <p:spPr>
          <a:xfrm>
            <a:off x="6781801" y="958117"/>
            <a:ext cx="4797056" cy="4987335"/>
          </a:xfrm>
          <a:prstGeom prst="rect">
            <a:avLst/>
          </a:prstGeom>
        </p:spPr>
      </p:pic>
    </p:spTree>
    <p:extLst>
      <p:ext uri="{BB962C8B-B14F-4D97-AF65-F5344CB8AC3E}">
        <p14:creationId xmlns:p14="http://schemas.microsoft.com/office/powerpoint/2010/main" val="3475434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1046-4DC7-01AA-0415-E5E0B50993F4}"/>
              </a:ext>
            </a:extLst>
          </p:cNvPr>
          <p:cNvSpPr>
            <a:spLocks noGrp="1"/>
          </p:cNvSpPr>
          <p:nvPr>
            <p:ph type="title"/>
          </p:nvPr>
        </p:nvSpPr>
        <p:spPr>
          <a:xfrm>
            <a:off x="838200" y="365125"/>
            <a:ext cx="10515600" cy="649859"/>
          </a:xfrm>
        </p:spPr>
        <p:txBody>
          <a:bodyPr>
            <a:normAutofit fontScale="90000"/>
          </a:bodyPr>
          <a:lstStyle/>
          <a:p>
            <a:r>
              <a:rPr lang="en-IN" dirty="0"/>
              <a:t>Solving Linear Equations with Matrices</a:t>
            </a:r>
          </a:p>
        </p:txBody>
      </p:sp>
      <p:sp>
        <p:nvSpPr>
          <p:cNvPr id="3" name="Content Placeholder 2">
            <a:extLst>
              <a:ext uri="{FF2B5EF4-FFF2-40B4-BE49-F238E27FC236}">
                <a16:creationId xmlns:a16="http://schemas.microsoft.com/office/drawing/2014/main" id="{EB7B46D4-F052-2731-E8C8-78A0E0CA4C94}"/>
              </a:ext>
            </a:extLst>
          </p:cNvPr>
          <p:cNvSpPr>
            <a:spLocks noGrp="1"/>
          </p:cNvSpPr>
          <p:nvPr>
            <p:ph idx="1"/>
          </p:nvPr>
        </p:nvSpPr>
        <p:spPr>
          <a:xfrm>
            <a:off x="838200" y="1014984"/>
            <a:ext cx="10515600" cy="5161979"/>
          </a:xfrm>
        </p:spPr>
        <p:txBody>
          <a:bodyPr>
            <a:noAutofit/>
          </a:bodyPr>
          <a:lstStyle/>
          <a:p>
            <a:r>
              <a:rPr lang="en-US" sz="1400" b="0" i="0" dirty="0">
                <a:solidFill>
                  <a:srgbClr val="333333"/>
                </a:solidFill>
                <a:effectLst/>
                <a:latin typeface="Tenorite" panose="00000500000000000000" pitchFamily="2" charset="0"/>
              </a:rPr>
              <a:t>A linear equation in one variable is an equation of degree one and has only one variable term. It is of the form '</a:t>
            </a:r>
            <a:r>
              <a:rPr lang="en-US" sz="1400" b="0" i="0" dirty="0" err="1">
                <a:solidFill>
                  <a:srgbClr val="333333"/>
                </a:solidFill>
                <a:effectLst/>
                <a:latin typeface="Tenorite" panose="00000500000000000000" pitchFamily="2" charset="0"/>
              </a:rPr>
              <a:t>ax+b</a:t>
            </a:r>
            <a:r>
              <a:rPr lang="en-US" sz="1400" b="0" i="0" dirty="0">
                <a:solidFill>
                  <a:srgbClr val="333333"/>
                </a:solidFill>
                <a:effectLst/>
                <a:latin typeface="Tenorite" panose="00000500000000000000" pitchFamily="2" charset="0"/>
              </a:rPr>
              <a:t> = 0', where 'a' is a non-zero number and 'x' is a variable. </a:t>
            </a:r>
          </a:p>
          <a:p>
            <a:r>
              <a:rPr lang="en-US" sz="1400" b="0" i="0" dirty="0">
                <a:solidFill>
                  <a:srgbClr val="333333"/>
                </a:solidFill>
                <a:effectLst/>
                <a:latin typeface="Tenorite" panose="00000500000000000000" pitchFamily="2" charset="0"/>
              </a:rPr>
              <a:t>By solving linear equations in one variable, we get only one solution for the given variable. An example for this is 3x - 6 = 0. The variable 'x' has only one solution, which is calculated as</a:t>
            </a:r>
            <a:br>
              <a:rPr lang="en-US" sz="1400" dirty="0">
                <a:latin typeface="Tenorite" panose="00000500000000000000" pitchFamily="2" charset="0"/>
              </a:rPr>
            </a:br>
            <a:r>
              <a:rPr lang="en-US" sz="1400" b="0" i="0" dirty="0">
                <a:solidFill>
                  <a:srgbClr val="333333"/>
                </a:solidFill>
                <a:effectLst/>
                <a:latin typeface="Tenorite" panose="00000500000000000000" pitchFamily="2" charset="0"/>
              </a:rPr>
              <a:t>3x - 6 = 0</a:t>
            </a:r>
            <a:br>
              <a:rPr lang="en-US" sz="1400" dirty="0">
                <a:latin typeface="Tenorite" panose="00000500000000000000" pitchFamily="2" charset="0"/>
              </a:rPr>
            </a:br>
            <a:r>
              <a:rPr lang="en-US" sz="1400" b="0" i="0" dirty="0">
                <a:solidFill>
                  <a:srgbClr val="333333"/>
                </a:solidFill>
                <a:effectLst/>
                <a:latin typeface="Tenorite" panose="00000500000000000000" pitchFamily="2" charset="0"/>
              </a:rPr>
              <a:t>3x = 6</a:t>
            </a:r>
            <a:br>
              <a:rPr lang="en-US" sz="1400" dirty="0">
                <a:latin typeface="Tenorite" panose="00000500000000000000" pitchFamily="2" charset="0"/>
              </a:rPr>
            </a:br>
            <a:r>
              <a:rPr lang="en-US" sz="1400" b="0" i="0" dirty="0">
                <a:solidFill>
                  <a:srgbClr val="333333"/>
                </a:solidFill>
                <a:effectLst/>
                <a:latin typeface="Tenorite" panose="00000500000000000000" pitchFamily="2" charset="0"/>
              </a:rPr>
              <a:t>x = 6/3</a:t>
            </a:r>
            <a:br>
              <a:rPr lang="en-US" sz="1400" dirty="0">
                <a:latin typeface="Tenorite" panose="00000500000000000000" pitchFamily="2" charset="0"/>
              </a:rPr>
            </a:br>
            <a:r>
              <a:rPr lang="en-US" sz="1400" b="0" i="0" dirty="0">
                <a:solidFill>
                  <a:srgbClr val="333333"/>
                </a:solidFill>
                <a:effectLst/>
                <a:latin typeface="Tenorite" panose="00000500000000000000" pitchFamily="2" charset="0"/>
              </a:rPr>
              <a:t>x = 2</a:t>
            </a:r>
          </a:p>
          <a:p>
            <a:r>
              <a:rPr lang="en-US" sz="1400" dirty="0">
                <a:solidFill>
                  <a:srgbClr val="333333"/>
                </a:solidFill>
                <a:latin typeface="Tenorite" panose="00000500000000000000" pitchFamily="2" charset="0"/>
              </a:rPr>
              <a:t>There are many methods to solve linear equations:</a:t>
            </a:r>
          </a:p>
          <a:p>
            <a:pPr lvl="1"/>
            <a:r>
              <a:rPr lang="en-US" sz="1400" dirty="0">
                <a:solidFill>
                  <a:srgbClr val="333333"/>
                </a:solidFill>
                <a:latin typeface="Tenorite" panose="00000500000000000000" pitchFamily="2" charset="0"/>
              </a:rPr>
              <a:t>Substitution Method</a:t>
            </a:r>
          </a:p>
          <a:p>
            <a:pPr lvl="1"/>
            <a:r>
              <a:rPr lang="en-US" sz="1400" dirty="0">
                <a:solidFill>
                  <a:srgbClr val="333333"/>
                </a:solidFill>
                <a:latin typeface="Tenorite" panose="00000500000000000000" pitchFamily="2" charset="0"/>
              </a:rPr>
              <a:t>Elimination Method</a:t>
            </a:r>
          </a:p>
          <a:p>
            <a:pPr lvl="1"/>
            <a:r>
              <a:rPr lang="en-US" sz="1400" dirty="0">
                <a:solidFill>
                  <a:srgbClr val="333333"/>
                </a:solidFill>
                <a:latin typeface="Tenorite" panose="00000500000000000000" pitchFamily="2" charset="0"/>
              </a:rPr>
              <a:t>Graphical method of Linear equations</a:t>
            </a:r>
          </a:p>
          <a:p>
            <a:pPr lvl="1"/>
            <a:r>
              <a:rPr lang="en-US" sz="1400" dirty="0">
                <a:solidFill>
                  <a:srgbClr val="333333"/>
                </a:solidFill>
                <a:latin typeface="Tenorite" panose="00000500000000000000" pitchFamily="2" charset="0"/>
              </a:rPr>
              <a:t>Cross Multiplication Method</a:t>
            </a:r>
          </a:p>
          <a:p>
            <a:pPr lvl="1"/>
            <a:r>
              <a:rPr lang="en-IN" sz="1400" dirty="0">
                <a:latin typeface="Tenorite" panose="00000500000000000000" pitchFamily="2" charset="0"/>
              </a:rPr>
              <a:t>Cramer’s Rule for solving Linear equation</a:t>
            </a:r>
          </a:p>
          <a:p>
            <a:pPr lvl="1"/>
            <a:r>
              <a:rPr lang="en-IN" sz="1400" dirty="0">
                <a:latin typeface="Tenorite" panose="00000500000000000000" pitchFamily="2" charset="0"/>
              </a:rPr>
              <a:t>Gauss-Johnson Elimination Method</a:t>
            </a:r>
          </a:p>
          <a:p>
            <a:pPr marL="457200" lvl="1" indent="0">
              <a:buNone/>
            </a:pPr>
            <a:endParaRPr lang="en-IN" sz="1400" dirty="0">
              <a:latin typeface="Tenorite" panose="00000500000000000000" pitchFamily="2" charset="0"/>
            </a:endParaRPr>
          </a:p>
          <a:p>
            <a:pPr marL="457200" lvl="1" indent="0">
              <a:buNone/>
            </a:pPr>
            <a:r>
              <a:rPr lang="en-IN" sz="1400" dirty="0">
                <a:latin typeface="Tenorite" panose="00000500000000000000" pitchFamily="2" charset="0"/>
              </a:rPr>
              <a:t>Refer: </a:t>
            </a:r>
          </a:p>
          <a:p>
            <a:pPr marL="457200" lvl="1" indent="0">
              <a:buNone/>
            </a:pPr>
            <a:r>
              <a:rPr lang="en-US" sz="1400" dirty="0">
                <a:latin typeface="Tenorite" panose="00000500000000000000" pitchFamily="2" charset="0"/>
                <a:hlinkClick r:id="rId2"/>
              </a:rPr>
              <a:t>Solving Linear Equations - 4 Methods, Step-by-Step Solutions, Examples (cuemath.com)</a:t>
            </a:r>
            <a:r>
              <a:rPr lang="en-IN" sz="1400" dirty="0">
                <a:latin typeface="Tenorite" panose="00000500000000000000" pitchFamily="2" charset="0"/>
              </a:rPr>
              <a:t>	</a:t>
            </a:r>
          </a:p>
          <a:p>
            <a:pPr marL="457200" lvl="1" indent="0">
              <a:buNone/>
            </a:pPr>
            <a:r>
              <a:rPr lang="en-IN" sz="1400" dirty="0">
                <a:latin typeface="Tenorite" panose="00000500000000000000" pitchFamily="2" charset="0"/>
                <a:hlinkClick r:id="rId3"/>
              </a:rPr>
              <a:t>https://www.symbolab.com/solver/linear-equation-calculator/-x%20%2B%203y%20%3D7%20and%20%203x%2B2y%3D1?or=input</a:t>
            </a:r>
            <a:endParaRPr lang="en-IN" sz="1400" dirty="0">
              <a:latin typeface="Tenorite" panose="00000500000000000000" pitchFamily="2" charset="0"/>
            </a:endParaRPr>
          </a:p>
          <a:p>
            <a:pPr marL="457200" lvl="1" indent="0">
              <a:buNone/>
            </a:pPr>
            <a:r>
              <a:rPr lang="en-IN" sz="1400" dirty="0">
                <a:latin typeface="Tenorite" panose="00000500000000000000" pitchFamily="2" charset="0"/>
                <a:hlinkClick r:id="rId4"/>
              </a:rPr>
              <a:t>https://matrix.reshish.com/gaussSolution.php</a:t>
            </a:r>
            <a:r>
              <a:rPr lang="en-IN" sz="1400" dirty="0">
                <a:latin typeface="Tenorite" panose="00000500000000000000" pitchFamily="2" charset="0"/>
              </a:rPr>
              <a:t> </a:t>
            </a:r>
          </a:p>
          <a:p>
            <a:pPr lvl="1"/>
            <a:endParaRPr lang="en-IN" sz="1400" dirty="0">
              <a:latin typeface="Tenorite" panose="00000500000000000000" pitchFamily="2" charset="0"/>
            </a:endParaRPr>
          </a:p>
        </p:txBody>
      </p:sp>
    </p:spTree>
    <p:extLst>
      <p:ext uri="{BB962C8B-B14F-4D97-AF65-F5344CB8AC3E}">
        <p14:creationId xmlns:p14="http://schemas.microsoft.com/office/powerpoint/2010/main" val="1712112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E38B3-3309-0421-5E1D-6F5A45E39DAB}"/>
              </a:ext>
            </a:extLst>
          </p:cNvPr>
          <p:cNvSpPr>
            <a:spLocks noGrp="1"/>
          </p:cNvSpPr>
          <p:nvPr>
            <p:ph type="title"/>
          </p:nvPr>
        </p:nvSpPr>
        <p:spPr>
          <a:xfrm>
            <a:off x="773526" y="685801"/>
            <a:ext cx="3228738" cy="1454709"/>
          </a:xfrm>
        </p:spPr>
        <p:txBody>
          <a:bodyPr anchor="b">
            <a:normAutofit/>
          </a:bodyPr>
          <a:lstStyle/>
          <a:p>
            <a:pPr algn="ctr"/>
            <a:r>
              <a:rPr lang="en-IN" sz="2800">
                <a:solidFill>
                  <a:srgbClr val="595959"/>
                </a:solidFill>
              </a:rPr>
              <a:t>Substitution Method</a:t>
            </a:r>
          </a:p>
        </p:txBody>
      </p:sp>
      <p:sp>
        <p:nvSpPr>
          <p:cNvPr id="11" name="Content Placeholder 10">
            <a:extLst>
              <a:ext uri="{FF2B5EF4-FFF2-40B4-BE49-F238E27FC236}">
                <a16:creationId xmlns:a16="http://schemas.microsoft.com/office/drawing/2014/main" id="{99B74A92-B8F3-DDD4-2015-70C3028DCCEA}"/>
              </a:ext>
            </a:extLst>
          </p:cNvPr>
          <p:cNvSpPr>
            <a:spLocks noGrp="1"/>
          </p:cNvSpPr>
          <p:nvPr>
            <p:ph idx="1"/>
          </p:nvPr>
        </p:nvSpPr>
        <p:spPr>
          <a:xfrm>
            <a:off x="773526" y="2427382"/>
            <a:ext cx="3228738" cy="3681023"/>
          </a:xfrm>
        </p:spPr>
        <p:txBody>
          <a:bodyPr anchor="t">
            <a:normAutofit/>
          </a:bodyPr>
          <a:lstStyle/>
          <a:p>
            <a:pPr algn="ctr"/>
            <a:endParaRPr lang="en-US" sz="2000" dirty="0">
              <a:solidFill>
                <a:srgbClr val="595959"/>
              </a:solidFill>
            </a:endParaRPr>
          </a:p>
        </p:txBody>
      </p:sp>
      <p:pic>
        <p:nvPicPr>
          <p:cNvPr id="5" name="Content Placeholder 4">
            <a:extLst>
              <a:ext uri="{FF2B5EF4-FFF2-40B4-BE49-F238E27FC236}">
                <a16:creationId xmlns:a16="http://schemas.microsoft.com/office/drawing/2014/main" id="{47C97CD0-1439-E63E-CBA7-E496A7BF24A5}"/>
              </a:ext>
            </a:extLst>
          </p:cNvPr>
          <p:cNvPicPr>
            <a:picLocks noChangeAspect="1"/>
          </p:cNvPicPr>
          <p:nvPr/>
        </p:nvPicPr>
        <p:blipFill>
          <a:blip r:embed="rId2"/>
          <a:stretch>
            <a:fillRect/>
          </a:stretch>
        </p:blipFill>
        <p:spPr>
          <a:xfrm>
            <a:off x="4932217" y="48691"/>
            <a:ext cx="3669767" cy="6490654"/>
          </a:xfrm>
          <a:prstGeom prst="rect">
            <a:avLst/>
          </a:prstGeom>
        </p:spPr>
      </p:pic>
      <p:pic>
        <p:nvPicPr>
          <p:cNvPr id="7" name="Picture 6">
            <a:extLst>
              <a:ext uri="{FF2B5EF4-FFF2-40B4-BE49-F238E27FC236}">
                <a16:creationId xmlns:a16="http://schemas.microsoft.com/office/drawing/2014/main" id="{BF102A46-91C1-890C-CCB3-A35B71C192D5}"/>
              </a:ext>
            </a:extLst>
          </p:cNvPr>
          <p:cNvPicPr>
            <a:picLocks noChangeAspect="1"/>
          </p:cNvPicPr>
          <p:nvPr/>
        </p:nvPicPr>
        <p:blipFill>
          <a:blip r:embed="rId3"/>
          <a:stretch>
            <a:fillRect/>
          </a:stretch>
        </p:blipFill>
        <p:spPr>
          <a:xfrm>
            <a:off x="8758410" y="1693402"/>
            <a:ext cx="3217862" cy="3488197"/>
          </a:xfrm>
          <a:prstGeom prst="rect">
            <a:avLst/>
          </a:prstGeom>
        </p:spPr>
      </p:pic>
    </p:spTree>
    <p:extLst>
      <p:ext uri="{BB962C8B-B14F-4D97-AF65-F5344CB8AC3E}">
        <p14:creationId xmlns:p14="http://schemas.microsoft.com/office/powerpoint/2010/main" val="3505306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E38B3-3309-0421-5E1D-6F5A45E39DAB}"/>
              </a:ext>
            </a:extLst>
          </p:cNvPr>
          <p:cNvSpPr>
            <a:spLocks noGrp="1"/>
          </p:cNvSpPr>
          <p:nvPr>
            <p:ph type="title"/>
          </p:nvPr>
        </p:nvSpPr>
        <p:spPr>
          <a:xfrm>
            <a:off x="773526" y="685801"/>
            <a:ext cx="3228738" cy="1454709"/>
          </a:xfrm>
        </p:spPr>
        <p:txBody>
          <a:bodyPr anchor="b">
            <a:normAutofit/>
          </a:bodyPr>
          <a:lstStyle/>
          <a:p>
            <a:pPr algn="ctr"/>
            <a:r>
              <a:rPr lang="en-IN" sz="2800" dirty="0">
                <a:solidFill>
                  <a:srgbClr val="595959"/>
                </a:solidFill>
              </a:rPr>
              <a:t>Elimination Method</a:t>
            </a:r>
          </a:p>
        </p:txBody>
      </p:sp>
      <p:sp>
        <p:nvSpPr>
          <p:cNvPr id="11" name="Content Placeholder 10">
            <a:extLst>
              <a:ext uri="{FF2B5EF4-FFF2-40B4-BE49-F238E27FC236}">
                <a16:creationId xmlns:a16="http://schemas.microsoft.com/office/drawing/2014/main" id="{99B74A92-B8F3-DDD4-2015-70C3028DCCEA}"/>
              </a:ext>
            </a:extLst>
          </p:cNvPr>
          <p:cNvSpPr>
            <a:spLocks noGrp="1"/>
          </p:cNvSpPr>
          <p:nvPr>
            <p:ph idx="1"/>
          </p:nvPr>
        </p:nvSpPr>
        <p:spPr>
          <a:xfrm>
            <a:off x="773526" y="2427382"/>
            <a:ext cx="3228738" cy="3681023"/>
          </a:xfrm>
        </p:spPr>
        <p:txBody>
          <a:bodyPr anchor="t">
            <a:normAutofit/>
          </a:bodyPr>
          <a:lstStyle/>
          <a:p>
            <a:pPr algn="ctr"/>
            <a:endParaRPr lang="en-US" sz="2000" dirty="0">
              <a:solidFill>
                <a:srgbClr val="595959"/>
              </a:solidFill>
            </a:endParaRPr>
          </a:p>
        </p:txBody>
      </p:sp>
      <p:pic>
        <p:nvPicPr>
          <p:cNvPr id="7" name="Picture 6">
            <a:extLst>
              <a:ext uri="{FF2B5EF4-FFF2-40B4-BE49-F238E27FC236}">
                <a16:creationId xmlns:a16="http://schemas.microsoft.com/office/drawing/2014/main" id="{BF102A46-91C1-890C-CCB3-A35B71C192D5}"/>
              </a:ext>
            </a:extLst>
          </p:cNvPr>
          <p:cNvPicPr>
            <a:picLocks noChangeAspect="1"/>
          </p:cNvPicPr>
          <p:nvPr/>
        </p:nvPicPr>
        <p:blipFill>
          <a:blip r:embed="rId2"/>
          <a:stretch>
            <a:fillRect/>
          </a:stretch>
        </p:blipFill>
        <p:spPr>
          <a:xfrm>
            <a:off x="8758410" y="1693402"/>
            <a:ext cx="3217862" cy="3488197"/>
          </a:xfrm>
          <a:prstGeom prst="rect">
            <a:avLst/>
          </a:prstGeom>
        </p:spPr>
      </p:pic>
      <p:pic>
        <p:nvPicPr>
          <p:cNvPr id="4" name="Picture 3">
            <a:extLst>
              <a:ext uri="{FF2B5EF4-FFF2-40B4-BE49-F238E27FC236}">
                <a16:creationId xmlns:a16="http://schemas.microsoft.com/office/drawing/2014/main" id="{782750DD-7166-8BA6-E912-112CDC888ABF}"/>
              </a:ext>
            </a:extLst>
          </p:cNvPr>
          <p:cNvPicPr>
            <a:picLocks noChangeAspect="1"/>
          </p:cNvPicPr>
          <p:nvPr/>
        </p:nvPicPr>
        <p:blipFill>
          <a:blip r:embed="rId3"/>
          <a:stretch>
            <a:fillRect/>
          </a:stretch>
        </p:blipFill>
        <p:spPr>
          <a:xfrm>
            <a:off x="4775790" y="-1"/>
            <a:ext cx="3850974" cy="6858000"/>
          </a:xfrm>
          <a:prstGeom prst="rect">
            <a:avLst/>
          </a:prstGeom>
        </p:spPr>
      </p:pic>
    </p:spTree>
    <p:extLst>
      <p:ext uri="{BB962C8B-B14F-4D97-AF65-F5344CB8AC3E}">
        <p14:creationId xmlns:p14="http://schemas.microsoft.com/office/powerpoint/2010/main" val="219209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F9E32-BF70-E158-171A-865AAB6E5338}"/>
              </a:ext>
            </a:extLst>
          </p:cNvPr>
          <p:cNvSpPr>
            <a:spLocks noGrp="1"/>
          </p:cNvSpPr>
          <p:nvPr>
            <p:ph type="title"/>
          </p:nvPr>
        </p:nvSpPr>
        <p:spPr>
          <a:xfrm>
            <a:off x="1335800" y="1158949"/>
            <a:ext cx="5304234" cy="981561"/>
          </a:xfrm>
        </p:spPr>
        <p:txBody>
          <a:bodyPr anchor="b">
            <a:normAutofit/>
          </a:bodyPr>
          <a:lstStyle/>
          <a:p>
            <a:pPr algn="ctr"/>
            <a:r>
              <a:rPr lang="en-IN" sz="3200">
                <a:solidFill>
                  <a:srgbClr val="595959"/>
                </a:solidFill>
              </a:rPr>
              <a:t>Vectors</a:t>
            </a:r>
          </a:p>
        </p:txBody>
      </p:sp>
      <p:sp>
        <p:nvSpPr>
          <p:cNvPr id="3" name="Content Placeholder 2">
            <a:extLst>
              <a:ext uri="{FF2B5EF4-FFF2-40B4-BE49-F238E27FC236}">
                <a16:creationId xmlns:a16="http://schemas.microsoft.com/office/drawing/2014/main" id="{30B559CF-F1A3-2730-911F-CF67167C8199}"/>
              </a:ext>
            </a:extLst>
          </p:cNvPr>
          <p:cNvSpPr>
            <a:spLocks noGrp="1"/>
          </p:cNvSpPr>
          <p:nvPr>
            <p:ph idx="1"/>
          </p:nvPr>
        </p:nvSpPr>
        <p:spPr>
          <a:xfrm>
            <a:off x="1335800" y="2427383"/>
            <a:ext cx="5304234" cy="3112716"/>
          </a:xfrm>
        </p:spPr>
        <p:txBody>
          <a:bodyPr anchor="t">
            <a:normAutofit/>
          </a:bodyPr>
          <a:lstStyle/>
          <a:p>
            <a:r>
              <a:rPr lang="en-US" sz="1300" b="0" i="0">
                <a:solidFill>
                  <a:srgbClr val="595959"/>
                </a:solidFill>
                <a:effectLst/>
                <a:latin typeface="Calibri" panose="020F0502020204030204" pitchFamily="34" charset="0"/>
                <a:ea typeface="Calibri" panose="020F0502020204030204" pitchFamily="34" charset="0"/>
                <a:cs typeface="Calibri" panose="020F0502020204030204" pitchFamily="34" charset="0"/>
              </a:rPr>
              <a:t>Vectors in math is a geometric entity that has both magnitude and direction</a:t>
            </a:r>
          </a:p>
          <a:p>
            <a:r>
              <a:rPr lang="en-US" sz="1300" b="0" i="0">
                <a:solidFill>
                  <a:srgbClr val="595959"/>
                </a:solidFill>
                <a:effectLst/>
                <a:latin typeface="Calibri" panose="020F0502020204030204" pitchFamily="34" charset="0"/>
                <a:ea typeface="Calibri" panose="020F0502020204030204" pitchFamily="34" charset="0"/>
                <a:cs typeface="Calibri" panose="020F0502020204030204" pitchFamily="34" charset="0"/>
              </a:rPr>
              <a:t>Vector AB can be </a:t>
            </a:r>
            <a:r>
              <a:rPr lang="en-US" sz="1300" b="0" i="0" u="none" strike="noStrike">
                <a:solidFill>
                  <a:srgbClr val="595959"/>
                </a:solidFill>
                <a:effectLst/>
                <a:latin typeface="Calibri" panose="020F0502020204030204" pitchFamily="34" charset="0"/>
                <a:ea typeface="Calibri" panose="020F0502020204030204" pitchFamily="34" charset="0"/>
                <a:cs typeface="Calibri" panose="020F0502020204030204" pitchFamily="34" charset="0"/>
                <a:hlinkClick r:id="rId2"/>
              </a:rPr>
              <a:t>denoted</a:t>
            </a:r>
            <a:r>
              <a:rPr lang="en-US" sz="1300" b="0" i="0">
                <a:solidFill>
                  <a:srgbClr val="595959"/>
                </a:solidFill>
                <a:effectLst/>
                <a:latin typeface="Calibri" panose="020F0502020204030204" pitchFamily="34" charset="0"/>
                <a:ea typeface="Calibri" panose="020F0502020204030204" pitchFamily="34" charset="0"/>
                <a:cs typeface="Calibri" panose="020F0502020204030204" pitchFamily="34" charset="0"/>
              </a:rPr>
              <a:t> as −−→ABAB→. The standard form of representation of a vector is →A=a^i+b^j+c^kA→=ai^+bj^+ck^. Here, a,b,c are real numbers and ^i,^j,^ki^,j^,k^ are the </a:t>
            </a:r>
            <a:r>
              <a:rPr lang="en-US" sz="1300" b="0" i="0" u="none" strike="noStrike">
                <a:solidFill>
                  <a:srgbClr val="595959"/>
                </a:solidFill>
                <a:effectLst/>
                <a:latin typeface="Calibri" panose="020F0502020204030204" pitchFamily="34" charset="0"/>
                <a:ea typeface="Calibri" panose="020F0502020204030204" pitchFamily="34" charset="0"/>
                <a:cs typeface="Calibri" panose="020F0502020204030204" pitchFamily="34" charset="0"/>
                <a:hlinkClick r:id="rId3"/>
              </a:rPr>
              <a:t>unit vectors</a:t>
            </a:r>
            <a:r>
              <a:rPr lang="en-US" sz="1300" b="0" i="0">
                <a:solidFill>
                  <a:srgbClr val="595959"/>
                </a:solidFill>
                <a:effectLst/>
                <a:latin typeface="Calibri" panose="020F0502020204030204" pitchFamily="34" charset="0"/>
                <a:ea typeface="Calibri" panose="020F0502020204030204" pitchFamily="34" charset="0"/>
                <a:cs typeface="Calibri" panose="020F0502020204030204" pitchFamily="34" charset="0"/>
              </a:rPr>
              <a:t> along the x-axis, y-axis, and z-axis respectively.</a:t>
            </a:r>
          </a:p>
          <a:p>
            <a:pPr fontAlgn="base"/>
            <a:r>
              <a:rPr lang="en-US" sz="1300">
                <a:solidFill>
                  <a:srgbClr val="595959"/>
                </a:solidFill>
                <a:latin typeface="Calibri" panose="020F0502020204030204" pitchFamily="34" charset="0"/>
                <a:ea typeface="Calibri" panose="020F0502020204030204" pitchFamily="34" charset="0"/>
                <a:cs typeface="Calibri" panose="020F0502020204030204" pitchFamily="34" charset="0"/>
              </a:rPr>
              <a:t>The magnitude of a vector can be calculated by taking the square root of the sum of the squares of its components. If (x,y,z) are the components of a vector A, then the </a:t>
            </a:r>
            <a:r>
              <a:rPr lang="en-US" sz="1300">
                <a:solidFill>
                  <a:srgbClr val="595959"/>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magnitude formula</a:t>
            </a:r>
            <a:r>
              <a:rPr lang="en-US" sz="1300">
                <a:solidFill>
                  <a:srgbClr val="595959"/>
                </a:solidFill>
                <a:latin typeface="Calibri" panose="020F0502020204030204" pitchFamily="34" charset="0"/>
                <a:ea typeface="Calibri" panose="020F0502020204030204" pitchFamily="34" charset="0"/>
                <a:cs typeface="Calibri" panose="020F0502020204030204" pitchFamily="34" charset="0"/>
              </a:rPr>
              <a:t> of A is given by,|A| = √ (x2+y2+z2)</a:t>
            </a:r>
          </a:p>
          <a:p>
            <a:pPr fontAlgn="base"/>
            <a:r>
              <a:rPr lang="en-US" sz="1300">
                <a:solidFill>
                  <a:srgbClr val="595959"/>
                </a:solidFill>
                <a:latin typeface="Calibri" panose="020F0502020204030204" pitchFamily="34" charset="0"/>
                <a:ea typeface="Calibri" panose="020F0502020204030204" pitchFamily="34" charset="0"/>
                <a:cs typeface="Calibri" panose="020F0502020204030204" pitchFamily="34" charset="0"/>
              </a:rPr>
              <a:t>The magnitude of a vector is a scalar value.</a:t>
            </a:r>
          </a:p>
          <a:p>
            <a:pPr fontAlgn="base"/>
            <a:r>
              <a:rPr lang="en-US" sz="1300">
                <a:solidFill>
                  <a:srgbClr val="595959"/>
                </a:solidFill>
                <a:latin typeface="Calibri" panose="020F0502020204030204" pitchFamily="34" charset="0"/>
                <a:ea typeface="Calibri" panose="020F0502020204030204" pitchFamily="34" charset="0"/>
                <a:cs typeface="Calibri" panose="020F0502020204030204" pitchFamily="34" charset="0"/>
              </a:rPr>
              <a:t>Angle between 2 vectors a and b is given by:</a:t>
            </a:r>
          </a:p>
          <a:p>
            <a:pPr marL="0" indent="0" fontAlgn="base">
              <a:buNone/>
            </a:pPr>
            <a:r>
              <a:rPr lang="el-GR" sz="1300">
                <a:solidFill>
                  <a:srgbClr val="595959"/>
                </a:solidFill>
                <a:latin typeface="Calibri" panose="020F0502020204030204" pitchFamily="34" charset="0"/>
                <a:ea typeface="Calibri" panose="020F0502020204030204" pitchFamily="34" charset="0"/>
                <a:cs typeface="Calibri" panose="020F0502020204030204" pitchFamily="34" charset="0"/>
              </a:rPr>
              <a:t>θ = </a:t>
            </a:r>
            <a:r>
              <a:rPr lang="en-IN" sz="1300">
                <a:solidFill>
                  <a:srgbClr val="595959"/>
                </a:solidFill>
                <a:latin typeface="Calibri" panose="020F0502020204030204" pitchFamily="34" charset="0"/>
                <a:ea typeface="Calibri" panose="020F0502020204030204" pitchFamily="34" charset="0"/>
                <a:cs typeface="Calibri" panose="020F0502020204030204" pitchFamily="34" charset="0"/>
              </a:rPr>
              <a:t>cos-1[(a·b)/|a||b|]</a:t>
            </a:r>
            <a:endParaRPr lang="en-US" sz="1300">
              <a:solidFill>
                <a:srgbClr val="595959"/>
              </a:solidFill>
              <a:latin typeface="Calibri" panose="020F0502020204030204" pitchFamily="34" charset="0"/>
              <a:ea typeface="Calibri" panose="020F0502020204030204" pitchFamily="34" charset="0"/>
              <a:cs typeface="Calibri" panose="020F0502020204030204" pitchFamily="34" charset="0"/>
            </a:endParaRPr>
          </a:p>
        </p:txBody>
      </p:sp>
      <p:pic>
        <p:nvPicPr>
          <p:cNvPr id="1028" name="Picture 4" descr="Vectors symbol">
            <a:extLst>
              <a:ext uri="{FF2B5EF4-FFF2-40B4-BE49-F238E27FC236}">
                <a16:creationId xmlns:a16="http://schemas.microsoft.com/office/drawing/2014/main" id="{D6268B44-508F-EFE0-DDCC-1CBCB5D8152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391399" y="1360588"/>
            <a:ext cx="4114801" cy="198797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ectors definition">
            <a:extLst>
              <a:ext uri="{FF2B5EF4-FFF2-40B4-BE49-F238E27FC236}">
                <a16:creationId xmlns:a16="http://schemas.microsoft.com/office/drawing/2014/main" id="{E37AB156-0E84-4A06-132F-61158A115CCE}"/>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391399" y="3509432"/>
            <a:ext cx="4114801" cy="2426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369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E38B3-3309-0421-5E1D-6F5A45E39DAB}"/>
              </a:ext>
            </a:extLst>
          </p:cNvPr>
          <p:cNvSpPr>
            <a:spLocks noGrp="1"/>
          </p:cNvSpPr>
          <p:nvPr>
            <p:ph type="title"/>
          </p:nvPr>
        </p:nvSpPr>
        <p:spPr>
          <a:xfrm>
            <a:off x="773526" y="685801"/>
            <a:ext cx="3228738" cy="1454709"/>
          </a:xfrm>
        </p:spPr>
        <p:txBody>
          <a:bodyPr anchor="b">
            <a:normAutofit/>
          </a:bodyPr>
          <a:lstStyle/>
          <a:p>
            <a:pPr algn="ctr"/>
            <a:r>
              <a:rPr lang="en-IN" sz="2800" dirty="0">
                <a:solidFill>
                  <a:srgbClr val="595959"/>
                </a:solidFill>
              </a:rPr>
              <a:t>Cramer’s Method</a:t>
            </a:r>
          </a:p>
        </p:txBody>
      </p:sp>
      <p:sp>
        <p:nvSpPr>
          <p:cNvPr id="11" name="Content Placeholder 10">
            <a:extLst>
              <a:ext uri="{FF2B5EF4-FFF2-40B4-BE49-F238E27FC236}">
                <a16:creationId xmlns:a16="http://schemas.microsoft.com/office/drawing/2014/main" id="{99B74A92-B8F3-DDD4-2015-70C3028DCCEA}"/>
              </a:ext>
            </a:extLst>
          </p:cNvPr>
          <p:cNvSpPr>
            <a:spLocks noGrp="1"/>
          </p:cNvSpPr>
          <p:nvPr>
            <p:ph idx="1"/>
          </p:nvPr>
        </p:nvSpPr>
        <p:spPr>
          <a:xfrm>
            <a:off x="773526" y="2427382"/>
            <a:ext cx="3228738" cy="3681023"/>
          </a:xfrm>
        </p:spPr>
        <p:txBody>
          <a:bodyPr anchor="t">
            <a:normAutofit/>
          </a:bodyPr>
          <a:lstStyle/>
          <a:p>
            <a:pPr algn="l" fontAlgn="base"/>
            <a:r>
              <a:rPr lang="en-US" sz="1400" b="0" i="0" dirty="0">
                <a:solidFill>
                  <a:srgbClr val="333333"/>
                </a:solidFill>
                <a:effectLst/>
                <a:latin typeface="Untitled Sans"/>
              </a:rPr>
              <a:t>Cramer's rule formula to solve the system AX = B (or) to find the values of the variables x₁, x₂, x₃, ..., xₙ. To solve the </a:t>
            </a:r>
            <a:r>
              <a:rPr lang="en-US" sz="1400" b="0" i="0" u="none" strike="noStrike" dirty="0">
                <a:solidFill>
                  <a:srgbClr val="01A5F2"/>
                </a:solidFill>
                <a:effectLst/>
                <a:latin typeface="Untitled Sans"/>
                <a:hlinkClick r:id="rId2"/>
              </a:rPr>
              <a:t>system of equations</a:t>
            </a:r>
            <a:r>
              <a:rPr lang="en-US" sz="1400" b="0" i="0" dirty="0">
                <a:solidFill>
                  <a:srgbClr val="333333"/>
                </a:solidFill>
                <a:effectLst/>
                <a:latin typeface="Untitled Sans"/>
              </a:rPr>
              <a:t>:</a:t>
            </a:r>
          </a:p>
          <a:p>
            <a:pPr algn="l" fontAlgn="base">
              <a:buFont typeface="Arial" panose="020B0604020202020204" pitchFamily="34" charset="0"/>
              <a:buChar char="•"/>
            </a:pPr>
            <a:r>
              <a:rPr lang="en-US" sz="1400" b="0" i="0" dirty="0">
                <a:solidFill>
                  <a:srgbClr val="333333"/>
                </a:solidFill>
                <a:effectLst/>
                <a:latin typeface="inherit"/>
              </a:rPr>
              <a:t>Find det |A| and represent it by D.</a:t>
            </a:r>
          </a:p>
          <a:p>
            <a:pPr algn="l" fontAlgn="base">
              <a:buFont typeface="Arial" panose="020B0604020202020204" pitchFamily="34" charset="0"/>
              <a:buChar char="•"/>
            </a:pPr>
            <a:r>
              <a:rPr lang="en-US" sz="1400" b="0" i="0" dirty="0">
                <a:solidFill>
                  <a:srgbClr val="333333"/>
                </a:solidFill>
                <a:effectLst/>
                <a:latin typeface="inherit"/>
              </a:rPr>
              <a:t>Find the determinants Dₓ₁, Dₓ₂, Dₓ₃, ..., Dₓₙ, where Dₓᵢ is the determinant of matrix A where the </a:t>
            </a:r>
            <a:r>
              <a:rPr lang="en-US" sz="1400" b="0" i="0" dirty="0" err="1">
                <a:solidFill>
                  <a:srgbClr val="333333"/>
                </a:solidFill>
                <a:effectLst/>
                <a:latin typeface="inherit"/>
              </a:rPr>
              <a:t>i</a:t>
            </a:r>
            <a:r>
              <a:rPr lang="en-US" sz="1400" b="0" i="0" baseline="30000" dirty="0" err="1">
                <a:solidFill>
                  <a:srgbClr val="333333"/>
                </a:solidFill>
                <a:effectLst/>
                <a:latin typeface="inherit"/>
              </a:rPr>
              <a:t>th</a:t>
            </a:r>
            <a:r>
              <a:rPr lang="en-US" sz="1400" b="0" i="0" dirty="0">
                <a:solidFill>
                  <a:srgbClr val="333333"/>
                </a:solidFill>
                <a:effectLst/>
                <a:latin typeface="inherit"/>
              </a:rPr>
              <a:t> column is replaced by the </a:t>
            </a:r>
            <a:r>
              <a:rPr lang="en-US" sz="1400" b="0" i="0" u="none" strike="noStrike" dirty="0">
                <a:solidFill>
                  <a:srgbClr val="01A5F2"/>
                </a:solidFill>
                <a:effectLst/>
                <a:latin typeface="Untitled Sans"/>
                <a:hlinkClick r:id="rId3"/>
              </a:rPr>
              <a:t>column matrix</a:t>
            </a:r>
            <a:r>
              <a:rPr lang="en-US" sz="1400" b="0" i="0" dirty="0">
                <a:solidFill>
                  <a:srgbClr val="333333"/>
                </a:solidFill>
                <a:effectLst/>
                <a:latin typeface="inherit"/>
              </a:rPr>
              <a:t> B. </a:t>
            </a:r>
          </a:p>
          <a:p>
            <a:pPr algn="l" fontAlgn="base">
              <a:buFont typeface="Arial" panose="020B0604020202020204" pitchFamily="34" charset="0"/>
              <a:buChar char="•"/>
            </a:pPr>
            <a:r>
              <a:rPr lang="en-US" sz="1400" b="0" i="0" dirty="0">
                <a:solidFill>
                  <a:srgbClr val="333333"/>
                </a:solidFill>
                <a:effectLst/>
                <a:latin typeface="inherit"/>
              </a:rPr>
              <a:t>We divide each of these determinants by D to find the value of the corresponding variables. i.e.,</a:t>
            </a:r>
            <a:br>
              <a:rPr lang="en-US" sz="1400" b="0" i="0" dirty="0">
                <a:solidFill>
                  <a:srgbClr val="333333"/>
                </a:solidFill>
                <a:effectLst/>
                <a:latin typeface="inherit"/>
              </a:rPr>
            </a:br>
            <a:r>
              <a:rPr lang="en-US" sz="1400" b="0" i="0" dirty="0">
                <a:solidFill>
                  <a:srgbClr val="333333"/>
                </a:solidFill>
                <a:effectLst/>
                <a:latin typeface="inherit"/>
              </a:rPr>
              <a:t>x₁ = Dₓ₁/D, x₂ = Dₓ₂/D, ...., xₙ = Dₓₙ/D.</a:t>
            </a:r>
          </a:p>
        </p:txBody>
      </p:sp>
      <p:pic>
        <p:nvPicPr>
          <p:cNvPr id="7" name="Picture 6">
            <a:extLst>
              <a:ext uri="{FF2B5EF4-FFF2-40B4-BE49-F238E27FC236}">
                <a16:creationId xmlns:a16="http://schemas.microsoft.com/office/drawing/2014/main" id="{BF102A46-91C1-890C-CCB3-A35B71C192D5}"/>
              </a:ext>
            </a:extLst>
          </p:cNvPr>
          <p:cNvPicPr>
            <a:picLocks noChangeAspect="1"/>
          </p:cNvPicPr>
          <p:nvPr/>
        </p:nvPicPr>
        <p:blipFill>
          <a:blip r:embed="rId4"/>
          <a:stretch>
            <a:fillRect/>
          </a:stretch>
        </p:blipFill>
        <p:spPr>
          <a:xfrm>
            <a:off x="8371745" y="3291293"/>
            <a:ext cx="3217862" cy="3488197"/>
          </a:xfrm>
          <a:prstGeom prst="rect">
            <a:avLst/>
          </a:prstGeom>
        </p:spPr>
      </p:pic>
      <p:pic>
        <p:nvPicPr>
          <p:cNvPr id="5" name="Picture 4">
            <a:extLst>
              <a:ext uri="{FF2B5EF4-FFF2-40B4-BE49-F238E27FC236}">
                <a16:creationId xmlns:a16="http://schemas.microsoft.com/office/drawing/2014/main" id="{F3A921D2-9441-DE18-8DF4-928AD91CEA90}"/>
              </a:ext>
            </a:extLst>
          </p:cNvPr>
          <p:cNvPicPr>
            <a:picLocks noChangeAspect="1"/>
          </p:cNvPicPr>
          <p:nvPr/>
        </p:nvPicPr>
        <p:blipFill>
          <a:blip r:embed="rId5"/>
          <a:stretch>
            <a:fillRect/>
          </a:stretch>
        </p:blipFill>
        <p:spPr>
          <a:xfrm>
            <a:off x="4818417" y="0"/>
            <a:ext cx="3346704" cy="6853378"/>
          </a:xfrm>
          <a:prstGeom prst="rect">
            <a:avLst/>
          </a:prstGeom>
        </p:spPr>
      </p:pic>
      <p:pic>
        <p:nvPicPr>
          <p:cNvPr id="8" name="Picture 7">
            <a:extLst>
              <a:ext uri="{FF2B5EF4-FFF2-40B4-BE49-F238E27FC236}">
                <a16:creationId xmlns:a16="http://schemas.microsoft.com/office/drawing/2014/main" id="{70EE1CF0-C9F4-7A7D-55B2-EEA55E6B0FE7}"/>
              </a:ext>
            </a:extLst>
          </p:cNvPr>
          <p:cNvPicPr>
            <a:picLocks noChangeAspect="1"/>
          </p:cNvPicPr>
          <p:nvPr/>
        </p:nvPicPr>
        <p:blipFill>
          <a:blip r:embed="rId6"/>
          <a:stretch>
            <a:fillRect/>
          </a:stretch>
        </p:blipFill>
        <p:spPr>
          <a:xfrm>
            <a:off x="8424912" y="0"/>
            <a:ext cx="2896004" cy="3905795"/>
          </a:xfrm>
          <a:prstGeom prst="rect">
            <a:avLst/>
          </a:prstGeom>
        </p:spPr>
      </p:pic>
    </p:spTree>
    <p:extLst>
      <p:ext uri="{BB962C8B-B14F-4D97-AF65-F5344CB8AC3E}">
        <p14:creationId xmlns:p14="http://schemas.microsoft.com/office/powerpoint/2010/main" val="2899553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E38B3-3309-0421-5E1D-6F5A45E39DAB}"/>
              </a:ext>
            </a:extLst>
          </p:cNvPr>
          <p:cNvSpPr>
            <a:spLocks noGrp="1"/>
          </p:cNvSpPr>
          <p:nvPr>
            <p:ph type="title"/>
          </p:nvPr>
        </p:nvSpPr>
        <p:spPr>
          <a:xfrm>
            <a:off x="773526" y="685801"/>
            <a:ext cx="3228738" cy="1454709"/>
          </a:xfrm>
        </p:spPr>
        <p:txBody>
          <a:bodyPr anchor="b">
            <a:normAutofit/>
          </a:bodyPr>
          <a:lstStyle/>
          <a:p>
            <a:pPr algn="ctr"/>
            <a:r>
              <a:rPr lang="en-IN" sz="2800" dirty="0">
                <a:solidFill>
                  <a:srgbClr val="595959"/>
                </a:solidFill>
              </a:rPr>
              <a:t>Cramer’s Method</a:t>
            </a:r>
          </a:p>
        </p:txBody>
      </p:sp>
      <p:sp>
        <p:nvSpPr>
          <p:cNvPr id="11" name="Content Placeholder 10">
            <a:extLst>
              <a:ext uri="{FF2B5EF4-FFF2-40B4-BE49-F238E27FC236}">
                <a16:creationId xmlns:a16="http://schemas.microsoft.com/office/drawing/2014/main" id="{99B74A92-B8F3-DDD4-2015-70C3028DCCEA}"/>
              </a:ext>
            </a:extLst>
          </p:cNvPr>
          <p:cNvSpPr>
            <a:spLocks noGrp="1"/>
          </p:cNvSpPr>
          <p:nvPr>
            <p:ph idx="1"/>
          </p:nvPr>
        </p:nvSpPr>
        <p:spPr>
          <a:xfrm>
            <a:off x="773526" y="2427382"/>
            <a:ext cx="3228738" cy="3681023"/>
          </a:xfrm>
        </p:spPr>
        <p:txBody>
          <a:bodyPr anchor="t">
            <a:normAutofit/>
          </a:bodyPr>
          <a:lstStyle/>
          <a:p>
            <a:pPr algn="l" fontAlgn="base"/>
            <a:r>
              <a:rPr lang="en-US" sz="1400" b="0" i="0" dirty="0">
                <a:solidFill>
                  <a:srgbClr val="333333"/>
                </a:solidFill>
                <a:effectLst/>
                <a:latin typeface="Untitled Sans"/>
              </a:rPr>
              <a:t>Cramer's rule formula to solve the system AX = B (or) to find the values of the variables x₁, x₂, x₃, ..., xₙ. To solve the </a:t>
            </a:r>
            <a:r>
              <a:rPr lang="en-US" sz="1400" b="0" i="0" u="none" strike="noStrike" dirty="0">
                <a:solidFill>
                  <a:srgbClr val="01A5F2"/>
                </a:solidFill>
                <a:effectLst/>
                <a:latin typeface="Untitled Sans"/>
                <a:hlinkClick r:id="rId2"/>
              </a:rPr>
              <a:t>system of equations</a:t>
            </a:r>
            <a:r>
              <a:rPr lang="en-US" sz="1400" b="0" i="0" dirty="0">
                <a:solidFill>
                  <a:srgbClr val="333333"/>
                </a:solidFill>
                <a:effectLst/>
                <a:latin typeface="Untitled Sans"/>
              </a:rPr>
              <a:t>:</a:t>
            </a:r>
          </a:p>
          <a:p>
            <a:pPr algn="l" fontAlgn="base">
              <a:buFont typeface="Arial" panose="020B0604020202020204" pitchFamily="34" charset="0"/>
              <a:buChar char="•"/>
            </a:pPr>
            <a:r>
              <a:rPr lang="en-US" sz="1400" b="0" i="0" dirty="0">
                <a:solidFill>
                  <a:srgbClr val="333333"/>
                </a:solidFill>
                <a:effectLst/>
                <a:latin typeface="inherit"/>
              </a:rPr>
              <a:t>Find det |A| and represent it by D.</a:t>
            </a:r>
          </a:p>
          <a:p>
            <a:pPr algn="l" fontAlgn="base">
              <a:buFont typeface="Arial" panose="020B0604020202020204" pitchFamily="34" charset="0"/>
              <a:buChar char="•"/>
            </a:pPr>
            <a:r>
              <a:rPr lang="en-US" sz="1400" b="0" i="0" dirty="0">
                <a:solidFill>
                  <a:srgbClr val="333333"/>
                </a:solidFill>
                <a:effectLst/>
                <a:latin typeface="inherit"/>
              </a:rPr>
              <a:t>Find the determinants Dₓ₁, Dₓ₂, Dₓ₃, ..., Dₓₙ, where Dₓᵢ is the determinant of matrix A where the </a:t>
            </a:r>
            <a:r>
              <a:rPr lang="en-US" sz="1400" b="0" i="0" dirty="0" err="1">
                <a:solidFill>
                  <a:srgbClr val="333333"/>
                </a:solidFill>
                <a:effectLst/>
                <a:latin typeface="inherit"/>
              </a:rPr>
              <a:t>i</a:t>
            </a:r>
            <a:r>
              <a:rPr lang="en-US" sz="1400" b="0" i="0" baseline="30000" dirty="0" err="1">
                <a:solidFill>
                  <a:srgbClr val="333333"/>
                </a:solidFill>
                <a:effectLst/>
                <a:latin typeface="inherit"/>
              </a:rPr>
              <a:t>th</a:t>
            </a:r>
            <a:r>
              <a:rPr lang="en-US" sz="1400" b="0" i="0" dirty="0">
                <a:solidFill>
                  <a:srgbClr val="333333"/>
                </a:solidFill>
                <a:effectLst/>
                <a:latin typeface="inherit"/>
              </a:rPr>
              <a:t> column is replaced by the </a:t>
            </a:r>
            <a:r>
              <a:rPr lang="en-US" sz="1400" b="0" i="0" u="none" strike="noStrike" dirty="0">
                <a:solidFill>
                  <a:srgbClr val="01A5F2"/>
                </a:solidFill>
                <a:effectLst/>
                <a:latin typeface="Untitled Sans"/>
                <a:hlinkClick r:id="rId3"/>
              </a:rPr>
              <a:t>column matrix</a:t>
            </a:r>
            <a:r>
              <a:rPr lang="en-US" sz="1400" b="0" i="0" dirty="0">
                <a:solidFill>
                  <a:srgbClr val="333333"/>
                </a:solidFill>
                <a:effectLst/>
                <a:latin typeface="inherit"/>
              </a:rPr>
              <a:t> B. </a:t>
            </a:r>
          </a:p>
          <a:p>
            <a:pPr algn="l" fontAlgn="base">
              <a:buFont typeface="Arial" panose="020B0604020202020204" pitchFamily="34" charset="0"/>
              <a:buChar char="•"/>
            </a:pPr>
            <a:r>
              <a:rPr lang="en-US" sz="1400" b="0" i="0" dirty="0">
                <a:solidFill>
                  <a:srgbClr val="333333"/>
                </a:solidFill>
                <a:effectLst/>
                <a:latin typeface="inherit"/>
              </a:rPr>
              <a:t>We divide each of these determinants by D to find the value of the corresponding variables. i.e.,</a:t>
            </a:r>
            <a:br>
              <a:rPr lang="en-US" sz="1400" b="0" i="0" dirty="0">
                <a:solidFill>
                  <a:srgbClr val="333333"/>
                </a:solidFill>
                <a:effectLst/>
                <a:latin typeface="inherit"/>
              </a:rPr>
            </a:br>
            <a:r>
              <a:rPr lang="en-US" sz="1400" b="0" i="0" dirty="0">
                <a:solidFill>
                  <a:srgbClr val="333333"/>
                </a:solidFill>
                <a:effectLst/>
                <a:latin typeface="inherit"/>
              </a:rPr>
              <a:t>x₁ = Dₓ₁/D, x₂ = Dₓ₂/D, ...., xₙ = Dₓₙ/D.</a:t>
            </a:r>
          </a:p>
        </p:txBody>
      </p:sp>
      <p:pic>
        <p:nvPicPr>
          <p:cNvPr id="7" name="Picture 6">
            <a:extLst>
              <a:ext uri="{FF2B5EF4-FFF2-40B4-BE49-F238E27FC236}">
                <a16:creationId xmlns:a16="http://schemas.microsoft.com/office/drawing/2014/main" id="{BF102A46-91C1-890C-CCB3-A35B71C192D5}"/>
              </a:ext>
            </a:extLst>
          </p:cNvPr>
          <p:cNvPicPr>
            <a:picLocks noChangeAspect="1"/>
          </p:cNvPicPr>
          <p:nvPr/>
        </p:nvPicPr>
        <p:blipFill>
          <a:blip r:embed="rId4"/>
          <a:stretch>
            <a:fillRect/>
          </a:stretch>
        </p:blipFill>
        <p:spPr>
          <a:xfrm>
            <a:off x="8371745" y="3291293"/>
            <a:ext cx="3217862" cy="3488197"/>
          </a:xfrm>
          <a:prstGeom prst="rect">
            <a:avLst/>
          </a:prstGeom>
        </p:spPr>
      </p:pic>
      <p:pic>
        <p:nvPicPr>
          <p:cNvPr id="5" name="Picture 4">
            <a:extLst>
              <a:ext uri="{FF2B5EF4-FFF2-40B4-BE49-F238E27FC236}">
                <a16:creationId xmlns:a16="http://schemas.microsoft.com/office/drawing/2014/main" id="{F3A921D2-9441-DE18-8DF4-928AD91CEA90}"/>
              </a:ext>
            </a:extLst>
          </p:cNvPr>
          <p:cNvPicPr>
            <a:picLocks noChangeAspect="1"/>
          </p:cNvPicPr>
          <p:nvPr/>
        </p:nvPicPr>
        <p:blipFill>
          <a:blip r:embed="rId5"/>
          <a:stretch>
            <a:fillRect/>
          </a:stretch>
        </p:blipFill>
        <p:spPr>
          <a:xfrm>
            <a:off x="4818417" y="0"/>
            <a:ext cx="3346704" cy="6853378"/>
          </a:xfrm>
          <a:prstGeom prst="rect">
            <a:avLst/>
          </a:prstGeom>
        </p:spPr>
      </p:pic>
      <p:pic>
        <p:nvPicPr>
          <p:cNvPr id="8" name="Picture 7">
            <a:extLst>
              <a:ext uri="{FF2B5EF4-FFF2-40B4-BE49-F238E27FC236}">
                <a16:creationId xmlns:a16="http://schemas.microsoft.com/office/drawing/2014/main" id="{70EE1CF0-C9F4-7A7D-55B2-EEA55E6B0FE7}"/>
              </a:ext>
            </a:extLst>
          </p:cNvPr>
          <p:cNvPicPr>
            <a:picLocks noChangeAspect="1"/>
          </p:cNvPicPr>
          <p:nvPr/>
        </p:nvPicPr>
        <p:blipFill>
          <a:blip r:embed="rId6"/>
          <a:stretch>
            <a:fillRect/>
          </a:stretch>
        </p:blipFill>
        <p:spPr>
          <a:xfrm>
            <a:off x="8424912" y="0"/>
            <a:ext cx="2896004" cy="3905795"/>
          </a:xfrm>
          <a:prstGeom prst="rect">
            <a:avLst/>
          </a:prstGeom>
        </p:spPr>
      </p:pic>
    </p:spTree>
    <p:extLst>
      <p:ext uri="{BB962C8B-B14F-4D97-AF65-F5344CB8AC3E}">
        <p14:creationId xmlns:p14="http://schemas.microsoft.com/office/powerpoint/2010/main" val="1372373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E38B3-3309-0421-5E1D-6F5A45E39DAB}"/>
              </a:ext>
            </a:extLst>
          </p:cNvPr>
          <p:cNvSpPr>
            <a:spLocks noGrp="1"/>
          </p:cNvSpPr>
          <p:nvPr>
            <p:ph type="title"/>
          </p:nvPr>
        </p:nvSpPr>
        <p:spPr>
          <a:xfrm>
            <a:off x="871442" y="685800"/>
            <a:ext cx="4353116" cy="1474666"/>
          </a:xfrm>
        </p:spPr>
        <p:txBody>
          <a:bodyPr anchor="b">
            <a:normAutofit/>
          </a:bodyPr>
          <a:lstStyle/>
          <a:p>
            <a:pPr algn="ctr"/>
            <a:r>
              <a:rPr lang="en-IN" sz="3200">
                <a:solidFill>
                  <a:srgbClr val="595959"/>
                </a:solidFill>
              </a:rPr>
              <a:t>Cross Multiplication Method</a:t>
            </a:r>
          </a:p>
        </p:txBody>
      </p:sp>
      <p:sp>
        <p:nvSpPr>
          <p:cNvPr id="11" name="Content Placeholder 10">
            <a:extLst>
              <a:ext uri="{FF2B5EF4-FFF2-40B4-BE49-F238E27FC236}">
                <a16:creationId xmlns:a16="http://schemas.microsoft.com/office/drawing/2014/main" id="{99B74A92-B8F3-DDD4-2015-70C3028DCCEA}"/>
              </a:ext>
            </a:extLst>
          </p:cNvPr>
          <p:cNvSpPr>
            <a:spLocks noGrp="1"/>
          </p:cNvSpPr>
          <p:nvPr>
            <p:ph idx="1"/>
          </p:nvPr>
        </p:nvSpPr>
        <p:spPr>
          <a:xfrm>
            <a:off x="871442" y="2447337"/>
            <a:ext cx="4353116" cy="3770434"/>
          </a:xfrm>
        </p:spPr>
        <p:txBody>
          <a:bodyPr anchor="t">
            <a:normAutofit/>
          </a:bodyPr>
          <a:lstStyle/>
          <a:p>
            <a:pPr fontAlgn="base"/>
            <a:r>
              <a:rPr lang="en-US" sz="2000" b="0" i="0">
                <a:solidFill>
                  <a:srgbClr val="595959"/>
                </a:solidFill>
                <a:effectLst/>
                <a:latin typeface="Untitled Sans"/>
              </a:rPr>
              <a:t>The cross multiplication method enables us to solve linear equations by picking the coefficients of all the terms ('x' , 'y' and the constant terms) in the format shown below and apply the formula for finding the values of 'x' and 'y'.</a:t>
            </a:r>
            <a:endParaRPr lang="en-US" sz="2000" b="0" i="0">
              <a:solidFill>
                <a:srgbClr val="595959"/>
              </a:solidFill>
              <a:effectLst/>
              <a:latin typeface="inherit"/>
            </a:endParaRPr>
          </a:p>
        </p:txBody>
      </p:sp>
      <p:pic>
        <p:nvPicPr>
          <p:cNvPr id="1026" name="Picture 2" descr="Cross Multiplication Method of solving linear equations">
            <a:extLst>
              <a:ext uri="{FF2B5EF4-FFF2-40B4-BE49-F238E27FC236}">
                <a16:creationId xmlns:a16="http://schemas.microsoft.com/office/drawing/2014/main" id="{DFE83A77-DD65-E688-94F2-3D7451E85BE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15411" y="685799"/>
            <a:ext cx="4729836" cy="5531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811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E38B3-3309-0421-5E1D-6F5A45E39DAB}"/>
              </a:ext>
            </a:extLst>
          </p:cNvPr>
          <p:cNvSpPr>
            <a:spLocks noGrp="1"/>
          </p:cNvSpPr>
          <p:nvPr>
            <p:ph type="title"/>
          </p:nvPr>
        </p:nvSpPr>
        <p:spPr>
          <a:xfrm>
            <a:off x="773526" y="685801"/>
            <a:ext cx="3228738" cy="1454709"/>
          </a:xfrm>
        </p:spPr>
        <p:txBody>
          <a:bodyPr anchor="b">
            <a:normAutofit/>
          </a:bodyPr>
          <a:lstStyle/>
          <a:p>
            <a:pPr algn="ctr"/>
            <a:r>
              <a:rPr lang="en-IN" sz="2800" dirty="0">
                <a:solidFill>
                  <a:srgbClr val="595959"/>
                </a:solidFill>
              </a:rPr>
              <a:t>Linear Equations with Unique Solutions</a:t>
            </a:r>
          </a:p>
        </p:txBody>
      </p:sp>
      <p:sp>
        <p:nvSpPr>
          <p:cNvPr id="11" name="Content Placeholder 10">
            <a:extLst>
              <a:ext uri="{FF2B5EF4-FFF2-40B4-BE49-F238E27FC236}">
                <a16:creationId xmlns:a16="http://schemas.microsoft.com/office/drawing/2014/main" id="{99B74A92-B8F3-DDD4-2015-70C3028DCCEA}"/>
              </a:ext>
            </a:extLst>
          </p:cNvPr>
          <p:cNvSpPr>
            <a:spLocks noGrp="1"/>
          </p:cNvSpPr>
          <p:nvPr>
            <p:ph idx="1"/>
          </p:nvPr>
        </p:nvSpPr>
        <p:spPr>
          <a:xfrm>
            <a:off x="773526" y="2427382"/>
            <a:ext cx="3228738" cy="3681023"/>
          </a:xfrm>
        </p:spPr>
        <p:txBody>
          <a:bodyPr anchor="t">
            <a:normAutofit/>
          </a:bodyPr>
          <a:lstStyle/>
          <a:p>
            <a:pPr algn="ctr" fontAlgn="base"/>
            <a:r>
              <a:rPr lang="en-US" sz="2000" b="0" i="0">
                <a:solidFill>
                  <a:srgbClr val="595959"/>
                </a:solidFill>
                <a:effectLst/>
                <a:latin typeface="inherit"/>
              </a:rPr>
              <a:t>If determinant of two linear equations when represented as a matrix, is non-zero, then they have exactl</a:t>
            </a:r>
            <a:r>
              <a:rPr lang="en-US" sz="2000">
                <a:solidFill>
                  <a:srgbClr val="595959"/>
                </a:solidFill>
                <a:latin typeface="inherit"/>
              </a:rPr>
              <a:t>y one solution.</a:t>
            </a:r>
          </a:p>
          <a:p>
            <a:pPr algn="ctr" fontAlgn="base"/>
            <a:r>
              <a:rPr lang="en-US" sz="2000" b="0" i="0">
                <a:solidFill>
                  <a:srgbClr val="595959"/>
                </a:solidFill>
                <a:effectLst/>
                <a:latin typeface="inherit"/>
              </a:rPr>
              <a:t> And the linear equations intersect each other at only one unique point</a:t>
            </a:r>
          </a:p>
        </p:txBody>
      </p:sp>
      <p:pic>
        <p:nvPicPr>
          <p:cNvPr id="4" name="Picture 3">
            <a:extLst>
              <a:ext uri="{FF2B5EF4-FFF2-40B4-BE49-F238E27FC236}">
                <a16:creationId xmlns:a16="http://schemas.microsoft.com/office/drawing/2014/main" id="{B125F173-E209-E543-A7FA-CAD5876F327E}"/>
              </a:ext>
            </a:extLst>
          </p:cNvPr>
          <p:cNvPicPr>
            <a:picLocks noChangeAspect="1"/>
          </p:cNvPicPr>
          <p:nvPr/>
        </p:nvPicPr>
        <p:blipFill>
          <a:blip r:embed="rId2"/>
          <a:stretch>
            <a:fillRect/>
          </a:stretch>
        </p:blipFill>
        <p:spPr>
          <a:xfrm>
            <a:off x="4849092" y="604174"/>
            <a:ext cx="4143400" cy="5637278"/>
          </a:xfrm>
          <a:prstGeom prst="rect">
            <a:avLst/>
          </a:prstGeom>
        </p:spPr>
      </p:pic>
      <p:pic>
        <p:nvPicPr>
          <p:cNvPr id="9" name="Picture 8">
            <a:extLst>
              <a:ext uri="{FF2B5EF4-FFF2-40B4-BE49-F238E27FC236}">
                <a16:creationId xmlns:a16="http://schemas.microsoft.com/office/drawing/2014/main" id="{FD358C13-1B06-947E-9837-850243665BE0}"/>
              </a:ext>
            </a:extLst>
          </p:cNvPr>
          <p:cNvPicPr>
            <a:picLocks noChangeAspect="1"/>
          </p:cNvPicPr>
          <p:nvPr/>
        </p:nvPicPr>
        <p:blipFill>
          <a:blip r:embed="rId3"/>
          <a:stretch>
            <a:fillRect/>
          </a:stretch>
        </p:blipFill>
        <p:spPr>
          <a:xfrm>
            <a:off x="8992492" y="1945012"/>
            <a:ext cx="2953135" cy="2967975"/>
          </a:xfrm>
          <a:prstGeom prst="rect">
            <a:avLst/>
          </a:prstGeom>
        </p:spPr>
      </p:pic>
    </p:spTree>
    <p:extLst>
      <p:ext uri="{BB962C8B-B14F-4D97-AF65-F5344CB8AC3E}">
        <p14:creationId xmlns:p14="http://schemas.microsoft.com/office/powerpoint/2010/main" val="2084352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E38B3-3309-0421-5E1D-6F5A45E39DAB}"/>
              </a:ext>
            </a:extLst>
          </p:cNvPr>
          <p:cNvSpPr>
            <a:spLocks noGrp="1"/>
          </p:cNvSpPr>
          <p:nvPr>
            <p:ph type="title"/>
          </p:nvPr>
        </p:nvSpPr>
        <p:spPr>
          <a:xfrm>
            <a:off x="773526" y="685801"/>
            <a:ext cx="3228738" cy="1454709"/>
          </a:xfrm>
        </p:spPr>
        <p:txBody>
          <a:bodyPr anchor="b">
            <a:normAutofit/>
          </a:bodyPr>
          <a:lstStyle/>
          <a:p>
            <a:pPr algn="ctr"/>
            <a:r>
              <a:rPr lang="en-IN" sz="2800" dirty="0">
                <a:solidFill>
                  <a:srgbClr val="595959"/>
                </a:solidFill>
              </a:rPr>
              <a:t>Linear Equations with No Solutions</a:t>
            </a:r>
          </a:p>
        </p:txBody>
      </p:sp>
      <p:sp>
        <p:nvSpPr>
          <p:cNvPr id="11" name="Content Placeholder 10">
            <a:extLst>
              <a:ext uri="{FF2B5EF4-FFF2-40B4-BE49-F238E27FC236}">
                <a16:creationId xmlns:a16="http://schemas.microsoft.com/office/drawing/2014/main" id="{99B74A92-B8F3-DDD4-2015-70C3028DCCEA}"/>
              </a:ext>
            </a:extLst>
          </p:cNvPr>
          <p:cNvSpPr>
            <a:spLocks noGrp="1"/>
          </p:cNvSpPr>
          <p:nvPr>
            <p:ph idx="1"/>
          </p:nvPr>
        </p:nvSpPr>
        <p:spPr>
          <a:xfrm>
            <a:off x="773526" y="2427382"/>
            <a:ext cx="3228738" cy="3681023"/>
          </a:xfrm>
        </p:spPr>
        <p:txBody>
          <a:bodyPr anchor="t">
            <a:normAutofit/>
          </a:bodyPr>
          <a:lstStyle/>
          <a:p>
            <a:pPr algn="ctr" fontAlgn="base"/>
            <a:r>
              <a:rPr lang="en-US" sz="2000" b="0" i="0" dirty="0">
                <a:solidFill>
                  <a:srgbClr val="595959"/>
                </a:solidFill>
                <a:effectLst/>
                <a:latin typeface="inherit"/>
              </a:rPr>
              <a:t>If determinant of two linear equations when represented as a matrix, is infinitel</a:t>
            </a:r>
            <a:r>
              <a:rPr lang="en-US" sz="2000" dirty="0">
                <a:solidFill>
                  <a:srgbClr val="595959"/>
                </a:solidFill>
                <a:latin typeface="inherit"/>
              </a:rPr>
              <a:t>y large</a:t>
            </a:r>
            <a:r>
              <a:rPr lang="en-US" sz="2000" b="0" i="0" dirty="0">
                <a:solidFill>
                  <a:srgbClr val="595959"/>
                </a:solidFill>
                <a:effectLst/>
                <a:latin typeface="inherit"/>
              </a:rPr>
              <a:t>, then they have exactl</a:t>
            </a:r>
            <a:r>
              <a:rPr lang="en-US" sz="2000" dirty="0">
                <a:solidFill>
                  <a:srgbClr val="595959"/>
                </a:solidFill>
                <a:latin typeface="inherit"/>
              </a:rPr>
              <a:t>y No solution.</a:t>
            </a:r>
          </a:p>
          <a:p>
            <a:pPr algn="ctr" fontAlgn="base"/>
            <a:r>
              <a:rPr lang="en-US" sz="2000" b="0" i="0" dirty="0">
                <a:solidFill>
                  <a:srgbClr val="595959"/>
                </a:solidFill>
                <a:effectLst/>
                <a:latin typeface="inherit"/>
              </a:rPr>
              <a:t> And the linear equations are parallel to each other</a:t>
            </a:r>
          </a:p>
        </p:txBody>
      </p:sp>
      <p:pic>
        <p:nvPicPr>
          <p:cNvPr id="7" name="Picture 6">
            <a:extLst>
              <a:ext uri="{FF2B5EF4-FFF2-40B4-BE49-F238E27FC236}">
                <a16:creationId xmlns:a16="http://schemas.microsoft.com/office/drawing/2014/main" id="{E3E11CB8-4242-F593-EDB7-F49CADEF7834}"/>
              </a:ext>
            </a:extLst>
          </p:cNvPr>
          <p:cNvPicPr>
            <a:picLocks noChangeAspect="1"/>
          </p:cNvPicPr>
          <p:nvPr/>
        </p:nvPicPr>
        <p:blipFill>
          <a:blip r:embed="rId2"/>
          <a:stretch>
            <a:fillRect/>
          </a:stretch>
        </p:blipFill>
        <p:spPr>
          <a:xfrm>
            <a:off x="7096819" y="4082517"/>
            <a:ext cx="2938131" cy="2732462"/>
          </a:xfrm>
          <a:prstGeom prst="rect">
            <a:avLst/>
          </a:prstGeom>
        </p:spPr>
      </p:pic>
      <p:pic>
        <p:nvPicPr>
          <p:cNvPr id="5" name="Picture 4">
            <a:extLst>
              <a:ext uri="{FF2B5EF4-FFF2-40B4-BE49-F238E27FC236}">
                <a16:creationId xmlns:a16="http://schemas.microsoft.com/office/drawing/2014/main" id="{A4857893-56FE-9733-A63E-2791F971C80C}"/>
              </a:ext>
            </a:extLst>
          </p:cNvPr>
          <p:cNvPicPr>
            <a:picLocks noChangeAspect="1"/>
          </p:cNvPicPr>
          <p:nvPr/>
        </p:nvPicPr>
        <p:blipFill>
          <a:blip r:embed="rId3"/>
          <a:stretch>
            <a:fillRect/>
          </a:stretch>
        </p:blipFill>
        <p:spPr>
          <a:xfrm>
            <a:off x="4928492" y="171074"/>
            <a:ext cx="7153448" cy="3791326"/>
          </a:xfrm>
          <a:prstGeom prst="rect">
            <a:avLst/>
          </a:prstGeom>
        </p:spPr>
      </p:pic>
    </p:spTree>
    <p:extLst>
      <p:ext uri="{BB962C8B-B14F-4D97-AF65-F5344CB8AC3E}">
        <p14:creationId xmlns:p14="http://schemas.microsoft.com/office/powerpoint/2010/main" val="1075768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E38B3-3309-0421-5E1D-6F5A45E39DAB}"/>
              </a:ext>
            </a:extLst>
          </p:cNvPr>
          <p:cNvSpPr>
            <a:spLocks noGrp="1"/>
          </p:cNvSpPr>
          <p:nvPr>
            <p:ph type="title"/>
          </p:nvPr>
        </p:nvSpPr>
        <p:spPr>
          <a:xfrm>
            <a:off x="773526" y="685801"/>
            <a:ext cx="3228738" cy="1454709"/>
          </a:xfrm>
        </p:spPr>
        <p:txBody>
          <a:bodyPr anchor="b">
            <a:normAutofit/>
          </a:bodyPr>
          <a:lstStyle/>
          <a:p>
            <a:pPr algn="ctr"/>
            <a:r>
              <a:rPr lang="en-IN" sz="2800" dirty="0">
                <a:solidFill>
                  <a:srgbClr val="595959"/>
                </a:solidFill>
              </a:rPr>
              <a:t>Linear Equations with Infinite Solutions</a:t>
            </a:r>
          </a:p>
        </p:txBody>
      </p:sp>
      <p:sp>
        <p:nvSpPr>
          <p:cNvPr id="11" name="Content Placeholder 10">
            <a:extLst>
              <a:ext uri="{FF2B5EF4-FFF2-40B4-BE49-F238E27FC236}">
                <a16:creationId xmlns:a16="http://schemas.microsoft.com/office/drawing/2014/main" id="{99B74A92-B8F3-DDD4-2015-70C3028DCCEA}"/>
              </a:ext>
            </a:extLst>
          </p:cNvPr>
          <p:cNvSpPr>
            <a:spLocks noGrp="1"/>
          </p:cNvSpPr>
          <p:nvPr>
            <p:ph idx="1"/>
          </p:nvPr>
        </p:nvSpPr>
        <p:spPr>
          <a:xfrm>
            <a:off x="773526" y="2427382"/>
            <a:ext cx="3228738" cy="3681023"/>
          </a:xfrm>
        </p:spPr>
        <p:txBody>
          <a:bodyPr anchor="t">
            <a:normAutofit/>
          </a:bodyPr>
          <a:lstStyle/>
          <a:p>
            <a:pPr algn="ctr" fontAlgn="base"/>
            <a:r>
              <a:rPr lang="en-US" sz="2000" b="0" i="0" dirty="0">
                <a:solidFill>
                  <a:srgbClr val="595959"/>
                </a:solidFill>
                <a:effectLst/>
                <a:latin typeface="inherit"/>
              </a:rPr>
              <a:t>If determinant of two linear equations when represented as a matrix, is infinitely small or equal to zero. i.e. area formed by equations is zero.</a:t>
            </a:r>
            <a:endParaRPr lang="en-US" sz="2000" dirty="0">
              <a:solidFill>
                <a:srgbClr val="595959"/>
              </a:solidFill>
              <a:latin typeface="inherit"/>
            </a:endParaRPr>
          </a:p>
          <a:p>
            <a:pPr algn="ctr" fontAlgn="base"/>
            <a:r>
              <a:rPr lang="en-US" sz="2000" b="0" i="0" dirty="0">
                <a:solidFill>
                  <a:srgbClr val="595959"/>
                </a:solidFill>
                <a:effectLst/>
                <a:latin typeface="inherit"/>
              </a:rPr>
              <a:t> And the linear equations coincide with each other at all points</a:t>
            </a:r>
          </a:p>
        </p:txBody>
      </p:sp>
      <p:pic>
        <p:nvPicPr>
          <p:cNvPr id="8" name="Picture 7">
            <a:extLst>
              <a:ext uri="{FF2B5EF4-FFF2-40B4-BE49-F238E27FC236}">
                <a16:creationId xmlns:a16="http://schemas.microsoft.com/office/drawing/2014/main" id="{0E9D76A0-F306-F7F4-A1DE-13E3FD77E09F}"/>
              </a:ext>
            </a:extLst>
          </p:cNvPr>
          <p:cNvPicPr>
            <a:picLocks noChangeAspect="1"/>
          </p:cNvPicPr>
          <p:nvPr/>
        </p:nvPicPr>
        <p:blipFill>
          <a:blip r:embed="rId2"/>
          <a:stretch>
            <a:fillRect/>
          </a:stretch>
        </p:blipFill>
        <p:spPr>
          <a:xfrm>
            <a:off x="7089317" y="3971287"/>
            <a:ext cx="2938131" cy="2886713"/>
          </a:xfrm>
          <a:prstGeom prst="rect">
            <a:avLst/>
          </a:prstGeom>
        </p:spPr>
      </p:pic>
      <p:pic>
        <p:nvPicPr>
          <p:cNvPr id="4" name="Picture 3">
            <a:extLst>
              <a:ext uri="{FF2B5EF4-FFF2-40B4-BE49-F238E27FC236}">
                <a16:creationId xmlns:a16="http://schemas.microsoft.com/office/drawing/2014/main" id="{CC91D78F-F9C3-0271-867B-C9E3CDDACA85}"/>
              </a:ext>
            </a:extLst>
          </p:cNvPr>
          <p:cNvPicPr>
            <a:picLocks noChangeAspect="1"/>
          </p:cNvPicPr>
          <p:nvPr/>
        </p:nvPicPr>
        <p:blipFill>
          <a:blip r:embed="rId3"/>
          <a:stretch>
            <a:fillRect/>
          </a:stretch>
        </p:blipFill>
        <p:spPr>
          <a:xfrm>
            <a:off x="4845365" y="392196"/>
            <a:ext cx="7122421" cy="3187281"/>
          </a:xfrm>
          <a:prstGeom prst="rect">
            <a:avLst/>
          </a:prstGeom>
        </p:spPr>
      </p:pic>
    </p:spTree>
    <p:extLst>
      <p:ext uri="{BB962C8B-B14F-4D97-AF65-F5344CB8AC3E}">
        <p14:creationId xmlns:p14="http://schemas.microsoft.com/office/powerpoint/2010/main" val="4028751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E38B3-3309-0421-5E1D-6F5A45E39DAB}"/>
              </a:ext>
            </a:extLst>
          </p:cNvPr>
          <p:cNvSpPr>
            <a:spLocks noGrp="1"/>
          </p:cNvSpPr>
          <p:nvPr>
            <p:ph type="title"/>
          </p:nvPr>
        </p:nvSpPr>
        <p:spPr>
          <a:xfrm>
            <a:off x="773526" y="685801"/>
            <a:ext cx="3228738" cy="1454709"/>
          </a:xfrm>
        </p:spPr>
        <p:txBody>
          <a:bodyPr anchor="b">
            <a:normAutofit/>
          </a:bodyPr>
          <a:lstStyle/>
          <a:p>
            <a:pPr algn="ctr"/>
            <a:r>
              <a:rPr lang="en-IN" sz="2800" dirty="0">
                <a:solidFill>
                  <a:srgbClr val="595959"/>
                </a:solidFill>
              </a:rPr>
              <a:t>Eigen values and Eigen vectors</a:t>
            </a:r>
          </a:p>
        </p:txBody>
      </p:sp>
      <p:sp>
        <p:nvSpPr>
          <p:cNvPr id="11" name="Content Placeholder 10">
            <a:extLst>
              <a:ext uri="{FF2B5EF4-FFF2-40B4-BE49-F238E27FC236}">
                <a16:creationId xmlns:a16="http://schemas.microsoft.com/office/drawing/2014/main" id="{99B74A92-B8F3-DDD4-2015-70C3028DCCEA}"/>
              </a:ext>
            </a:extLst>
          </p:cNvPr>
          <p:cNvSpPr>
            <a:spLocks noGrp="1"/>
          </p:cNvSpPr>
          <p:nvPr>
            <p:ph idx="1"/>
          </p:nvPr>
        </p:nvSpPr>
        <p:spPr>
          <a:xfrm>
            <a:off x="773526" y="2427382"/>
            <a:ext cx="3228738" cy="3681023"/>
          </a:xfrm>
        </p:spPr>
        <p:txBody>
          <a:bodyPr anchor="t">
            <a:normAutofit/>
          </a:bodyPr>
          <a:lstStyle/>
          <a:p>
            <a:pPr algn="ctr" fontAlgn="base"/>
            <a:r>
              <a:rPr lang="en-US" sz="1000" b="0" i="0">
                <a:solidFill>
                  <a:srgbClr val="595959"/>
                </a:solidFill>
                <a:effectLst/>
                <a:latin typeface="Untitled Sans"/>
              </a:rPr>
              <a:t>The </a:t>
            </a:r>
            <a:r>
              <a:rPr lang="en-US" sz="1000" b="1" i="0">
                <a:solidFill>
                  <a:srgbClr val="595959"/>
                </a:solidFill>
                <a:effectLst/>
                <a:latin typeface="Untitled Sans"/>
              </a:rPr>
              <a:t>eigenvalues of matrix</a:t>
            </a:r>
            <a:r>
              <a:rPr lang="en-US" sz="1000" b="0" i="0">
                <a:solidFill>
                  <a:srgbClr val="595959"/>
                </a:solidFill>
                <a:effectLst/>
                <a:latin typeface="Untitled Sans"/>
              </a:rPr>
              <a:t> are scalars by which some vectors (eigenvectors) change when the matrix (transformation) is applied to it.</a:t>
            </a:r>
          </a:p>
          <a:p>
            <a:pPr algn="ctr" fontAlgn="base"/>
            <a:r>
              <a:rPr lang="en-US" sz="1000" b="0" i="0">
                <a:solidFill>
                  <a:srgbClr val="595959"/>
                </a:solidFill>
                <a:effectLst/>
                <a:latin typeface="Untitled Sans"/>
              </a:rPr>
              <a:t>In other words, if A is a square matrix of order n x n and </a:t>
            </a:r>
            <a:r>
              <a:rPr lang="en-US" sz="1000" b="1" i="0">
                <a:solidFill>
                  <a:srgbClr val="595959"/>
                </a:solidFill>
                <a:effectLst/>
                <a:latin typeface="Untitled Sans"/>
              </a:rPr>
              <a:t>v</a:t>
            </a:r>
            <a:r>
              <a:rPr lang="en-US" sz="1000" b="0" i="0">
                <a:solidFill>
                  <a:srgbClr val="595959"/>
                </a:solidFill>
                <a:effectLst/>
                <a:latin typeface="Untitled Sans"/>
              </a:rPr>
              <a:t> is a non-zero column vector of order n x 1 such that </a:t>
            </a:r>
            <a:r>
              <a:rPr lang="en-US" sz="1000" b="1" i="0">
                <a:solidFill>
                  <a:srgbClr val="595959"/>
                </a:solidFill>
                <a:effectLst/>
                <a:latin typeface="Untitled Sans"/>
              </a:rPr>
              <a:t>Av</a:t>
            </a:r>
            <a:r>
              <a:rPr lang="en-US" sz="1000" b="0" i="0">
                <a:solidFill>
                  <a:srgbClr val="595959"/>
                </a:solidFill>
                <a:effectLst/>
                <a:latin typeface="Untitled Sans"/>
              </a:rPr>
              <a:t> = </a:t>
            </a:r>
            <a:r>
              <a:rPr lang="en-US" sz="1000" b="1" i="0">
                <a:solidFill>
                  <a:srgbClr val="595959"/>
                </a:solidFill>
                <a:effectLst/>
                <a:latin typeface="Untitled Sans"/>
              </a:rPr>
              <a:t>λv</a:t>
            </a:r>
            <a:r>
              <a:rPr lang="en-US" sz="1000" b="0" i="0">
                <a:solidFill>
                  <a:srgbClr val="595959"/>
                </a:solidFill>
                <a:effectLst/>
                <a:latin typeface="Untitled Sans"/>
              </a:rPr>
              <a:t> (it means that the product of A and </a:t>
            </a:r>
            <a:r>
              <a:rPr lang="en-US" sz="1000" b="1" i="0">
                <a:solidFill>
                  <a:srgbClr val="595959"/>
                </a:solidFill>
                <a:effectLst/>
                <a:latin typeface="Untitled Sans"/>
              </a:rPr>
              <a:t>v</a:t>
            </a:r>
            <a:r>
              <a:rPr lang="en-US" sz="1000" b="0" i="0">
                <a:solidFill>
                  <a:srgbClr val="595959"/>
                </a:solidFill>
                <a:effectLst/>
                <a:latin typeface="Untitled Sans"/>
              </a:rPr>
              <a:t> is just a scalar multiple of </a:t>
            </a:r>
            <a:r>
              <a:rPr lang="en-US" sz="1000" b="1" i="0">
                <a:solidFill>
                  <a:srgbClr val="595959"/>
                </a:solidFill>
                <a:effectLst/>
                <a:latin typeface="Untitled Sans"/>
              </a:rPr>
              <a:t>v</a:t>
            </a:r>
            <a:r>
              <a:rPr lang="en-US" sz="1000" b="0" i="0">
                <a:solidFill>
                  <a:srgbClr val="595959"/>
                </a:solidFill>
                <a:effectLst/>
                <a:latin typeface="Untitled Sans"/>
              </a:rPr>
              <a:t>), then the scalar (real number) λ is called an eigenvalue of the matrix A that corresponds to the eigenvector </a:t>
            </a:r>
            <a:r>
              <a:rPr lang="en-US" sz="1000" b="1" i="0">
                <a:solidFill>
                  <a:srgbClr val="595959"/>
                </a:solidFill>
                <a:effectLst/>
                <a:latin typeface="Untitled Sans"/>
              </a:rPr>
              <a:t>v</a:t>
            </a:r>
            <a:r>
              <a:rPr lang="en-US" sz="1000" b="0" i="0">
                <a:solidFill>
                  <a:srgbClr val="595959"/>
                </a:solidFill>
                <a:effectLst/>
                <a:latin typeface="Untitled Sans"/>
              </a:rPr>
              <a:t>.</a:t>
            </a:r>
          </a:p>
          <a:p>
            <a:pPr algn="ctr" fontAlgn="base"/>
            <a:r>
              <a:rPr lang="en-US" sz="1000" b="1" i="0">
                <a:solidFill>
                  <a:srgbClr val="595959"/>
                </a:solidFill>
                <a:effectLst/>
                <a:latin typeface="Untitled Sans"/>
              </a:rPr>
              <a:t>v</a:t>
            </a:r>
            <a:r>
              <a:rPr lang="en-US" sz="1000" b="0" i="0">
                <a:solidFill>
                  <a:srgbClr val="595959"/>
                </a:solidFill>
                <a:effectLst/>
                <a:latin typeface="Untitled Sans"/>
              </a:rPr>
              <a:t> (A - λI) = 0</a:t>
            </a:r>
          </a:p>
          <a:p>
            <a:pPr algn="ctr" fontAlgn="base"/>
            <a:r>
              <a:rPr lang="en-US" sz="1000" b="0" i="0">
                <a:solidFill>
                  <a:srgbClr val="595959"/>
                </a:solidFill>
                <a:effectLst/>
                <a:latin typeface="Untitled Sans"/>
              </a:rPr>
              <a:t>This represents a </a:t>
            </a:r>
            <a:r>
              <a:rPr lang="en-US" sz="1000" b="0" i="0" u="none" strike="noStrike">
                <a:solidFill>
                  <a:srgbClr val="595959"/>
                </a:solidFill>
                <a:effectLst/>
                <a:latin typeface="Untitled Sans"/>
                <a:hlinkClick r:id="rId2"/>
              </a:rPr>
              <a:t>homogeneous system of linear equations</a:t>
            </a:r>
            <a:r>
              <a:rPr lang="en-US" sz="1000" b="0" i="0">
                <a:solidFill>
                  <a:srgbClr val="595959"/>
                </a:solidFill>
                <a:effectLst/>
                <a:latin typeface="Untitled Sans"/>
              </a:rPr>
              <a:t> and it has a non-trivial solution only when the determinant of the coefficient matrix is 0.</a:t>
            </a:r>
          </a:p>
          <a:p>
            <a:pPr algn="ctr" fontAlgn="base"/>
            <a:r>
              <a:rPr lang="en-US" sz="1000" b="0" i="0">
                <a:solidFill>
                  <a:srgbClr val="595959"/>
                </a:solidFill>
                <a:effectLst/>
                <a:latin typeface="Untitled Sans"/>
              </a:rPr>
              <a:t>i.e., </a:t>
            </a:r>
            <a:r>
              <a:rPr lang="en-US" sz="1000" b="1" i="0">
                <a:solidFill>
                  <a:srgbClr val="595959"/>
                </a:solidFill>
                <a:effectLst/>
                <a:latin typeface="Untitled Sans"/>
              </a:rPr>
              <a:t>|A - λI| = 0</a:t>
            </a:r>
          </a:p>
          <a:p>
            <a:pPr algn="ctr" fontAlgn="base"/>
            <a:r>
              <a:rPr lang="en-US" sz="1000" b="0" i="0">
                <a:solidFill>
                  <a:srgbClr val="595959"/>
                </a:solidFill>
                <a:effectLst/>
                <a:latin typeface="Untitled Sans"/>
              </a:rPr>
              <a:t>This equation is called the </a:t>
            </a:r>
            <a:r>
              <a:rPr lang="en-US" sz="1000" b="1" i="0">
                <a:solidFill>
                  <a:srgbClr val="595959"/>
                </a:solidFill>
                <a:effectLst/>
                <a:latin typeface="Untitled Sans"/>
              </a:rPr>
              <a:t>characteristic equation </a:t>
            </a:r>
            <a:r>
              <a:rPr lang="en-US" sz="1000" b="0" i="0">
                <a:solidFill>
                  <a:srgbClr val="595959"/>
                </a:solidFill>
                <a:effectLst/>
                <a:latin typeface="Untitled Sans"/>
              </a:rPr>
              <a:t>(where |A - λI| is called the characteristic polynomial) and by solving this for λ, we get the eigenvalues.</a:t>
            </a:r>
          </a:p>
          <a:p>
            <a:pPr algn="ctr" fontAlgn="base"/>
            <a:endParaRPr lang="en-US" sz="1000" b="0" i="0">
              <a:solidFill>
                <a:srgbClr val="595959"/>
              </a:solidFill>
              <a:effectLst/>
              <a:latin typeface="inherit"/>
            </a:endParaRPr>
          </a:p>
        </p:txBody>
      </p:sp>
      <p:pic>
        <p:nvPicPr>
          <p:cNvPr id="4" name="Picture 3">
            <a:extLst>
              <a:ext uri="{FF2B5EF4-FFF2-40B4-BE49-F238E27FC236}">
                <a16:creationId xmlns:a16="http://schemas.microsoft.com/office/drawing/2014/main" id="{ED32AB7D-0349-910F-4609-A379CBF51CFE}"/>
              </a:ext>
            </a:extLst>
          </p:cNvPr>
          <p:cNvPicPr>
            <a:picLocks noChangeAspect="1"/>
          </p:cNvPicPr>
          <p:nvPr/>
        </p:nvPicPr>
        <p:blipFill>
          <a:blip r:embed="rId3"/>
          <a:stretch>
            <a:fillRect/>
          </a:stretch>
        </p:blipFill>
        <p:spPr>
          <a:xfrm>
            <a:off x="6901713" y="3166503"/>
            <a:ext cx="2938131" cy="3691497"/>
          </a:xfrm>
          <a:prstGeom prst="rect">
            <a:avLst/>
          </a:prstGeom>
        </p:spPr>
      </p:pic>
      <p:pic>
        <p:nvPicPr>
          <p:cNvPr id="9" name="Picture 8">
            <a:extLst>
              <a:ext uri="{FF2B5EF4-FFF2-40B4-BE49-F238E27FC236}">
                <a16:creationId xmlns:a16="http://schemas.microsoft.com/office/drawing/2014/main" id="{15468D5B-823F-424B-6FDB-2B311DB19561}"/>
              </a:ext>
            </a:extLst>
          </p:cNvPr>
          <p:cNvPicPr>
            <a:picLocks noChangeAspect="1"/>
          </p:cNvPicPr>
          <p:nvPr/>
        </p:nvPicPr>
        <p:blipFill>
          <a:blip r:embed="rId4"/>
          <a:stretch>
            <a:fillRect/>
          </a:stretch>
        </p:blipFill>
        <p:spPr>
          <a:xfrm>
            <a:off x="4002264" y="-2"/>
            <a:ext cx="8021063" cy="3429001"/>
          </a:xfrm>
          <a:prstGeom prst="rect">
            <a:avLst/>
          </a:prstGeom>
        </p:spPr>
      </p:pic>
    </p:spTree>
    <p:extLst>
      <p:ext uri="{BB962C8B-B14F-4D97-AF65-F5344CB8AC3E}">
        <p14:creationId xmlns:p14="http://schemas.microsoft.com/office/powerpoint/2010/main" val="2503818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16D7-7CFB-BF28-26F3-406B62FCE2FD}"/>
              </a:ext>
            </a:extLst>
          </p:cNvPr>
          <p:cNvSpPr>
            <a:spLocks noGrp="1"/>
          </p:cNvSpPr>
          <p:nvPr>
            <p:ph type="title"/>
          </p:nvPr>
        </p:nvSpPr>
        <p:spPr/>
        <p:txBody>
          <a:bodyPr/>
          <a:lstStyle/>
          <a:p>
            <a:r>
              <a:rPr lang="en-IN" dirty="0"/>
              <a:t>Types of Vectors</a:t>
            </a:r>
          </a:p>
        </p:txBody>
      </p:sp>
      <p:sp>
        <p:nvSpPr>
          <p:cNvPr id="3" name="Content Placeholder 2">
            <a:extLst>
              <a:ext uri="{FF2B5EF4-FFF2-40B4-BE49-F238E27FC236}">
                <a16:creationId xmlns:a16="http://schemas.microsoft.com/office/drawing/2014/main" id="{9802524B-B3D6-20A3-08EE-5635FBFAB5FC}"/>
              </a:ext>
            </a:extLst>
          </p:cNvPr>
          <p:cNvSpPr>
            <a:spLocks noGrp="1"/>
          </p:cNvSpPr>
          <p:nvPr>
            <p:ph idx="1"/>
          </p:nvPr>
        </p:nvSpPr>
        <p:spPr/>
        <p:txBody>
          <a:bodyPr>
            <a:normAutofit fontScale="92500" lnSpcReduction="20000"/>
          </a:bodyPr>
          <a:lstStyle/>
          <a:p>
            <a:pPr algn="l" fontAlgn="base"/>
            <a:r>
              <a:rPr lang="en-US" b="1" i="0" dirty="0">
                <a:solidFill>
                  <a:srgbClr val="000000"/>
                </a:solidFill>
                <a:effectLst/>
                <a:latin typeface="Untitled Sans"/>
              </a:rPr>
              <a:t>Zero Vectors</a:t>
            </a:r>
          </a:p>
          <a:p>
            <a:pPr algn="l" fontAlgn="base"/>
            <a:r>
              <a:rPr lang="en-US" b="0" i="0" dirty="0">
                <a:solidFill>
                  <a:srgbClr val="333333"/>
                </a:solidFill>
                <a:effectLst/>
                <a:latin typeface="Untitled Sans"/>
              </a:rPr>
              <a:t>Vectors that have 0 magnitude are called zero vectors, denoted by </a:t>
            </a:r>
            <a:r>
              <a:rPr lang="en-US" b="0" i="0" dirty="0">
                <a:solidFill>
                  <a:srgbClr val="333333"/>
                </a:solidFill>
                <a:effectLst/>
                <a:latin typeface="MJXc-TeX-main-R"/>
              </a:rPr>
              <a:t>→0</a:t>
            </a:r>
            <a:r>
              <a:rPr lang="en-US" b="0" i="0" dirty="0">
                <a:solidFill>
                  <a:srgbClr val="333333"/>
                </a:solidFill>
                <a:effectLst/>
                <a:latin typeface="inherit"/>
              </a:rPr>
              <a:t>0→</a:t>
            </a:r>
            <a:r>
              <a:rPr lang="en-US" b="0" i="0" dirty="0">
                <a:solidFill>
                  <a:srgbClr val="333333"/>
                </a:solidFill>
                <a:effectLst/>
                <a:latin typeface="Untitled Sans"/>
              </a:rPr>
              <a:t> = (0,0,0). The zero vector has zero magnitudes and no direction. It is also called the additive identity of vectors.</a:t>
            </a:r>
          </a:p>
          <a:p>
            <a:pPr algn="l" fontAlgn="base"/>
            <a:r>
              <a:rPr lang="en-US" b="1" i="0" dirty="0">
                <a:solidFill>
                  <a:srgbClr val="000000"/>
                </a:solidFill>
                <a:effectLst/>
                <a:latin typeface="Untitled Sans"/>
              </a:rPr>
              <a:t>Unit Vectors</a:t>
            </a:r>
          </a:p>
          <a:p>
            <a:pPr algn="l" fontAlgn="base"/>
            <a:r>
              <a:rPr lang="en-US" b="0" i="0" dirty="0">
                <a:solidFill>
                  <a:srgbClr val="333333"/>
                </a:solidFill>
                <a:effectLst/>
                <a:latin typeface="Untitled Sans"/>
              </a:rPr>
              <a:t>Vectors that have magnitude equals to 1 are called unit vectors, denoted by </a:t>
            </a:r>
            <a:r>
              <a:rPr lang="en-US" b="0" i="0" dirty="0">
                <a:solidFill>
                  <a:srgbClr val="333333"/>
                </a:solidFill>
                <a:effectLst/>
                <a:latin typeface="MJXc-TeX-main-R"/>
              </a:rPr>
              <a:t>^</a:t>
            </a:r>
            <a:r>
              <a:rPr lang="en-US" b="0" i="0" dirty="0">
                <a:solidFill>
                  <a:srgbClr val="333333"/>
                </a:solidFill>
                <a:effectLst/>
                <a:latin typeface="MJXc-TeX-math-I"/>
              </a:rPr>
              <a:t>a</a:t>
            </a:r>
            <a:r>
              <a:rPr lang="en-US" b="0" i="0" dirty="0">
                <a:solidFill>
                  <a:srgbClr val="333333"/>
                </a:solidFill>
                <a:effectLst/>
                <a:latin typeface="inherit"/>
              </a:rPr>
              <a:t>a^</a:t>
            </a:r>
            <a:r>
              <a:rPr lang="en-US" b="0" i="0" dirty="0">
                <a:solidFill>
                  <a:srgbClr val="333333"/>
                </a:solidFill>
                <a:effectLst/>
                <a:latin typeface="Untitled Sans"/>
              </a:rPr>
              <a:t>. It is also called the multiplicative identity of vectors. The magnitude of a unit vectors is 1.</a:t>
            </a:r>
          </a:p>
          <a:p>
            <a:pPr algn="l" fontAlgn="base"/>
            <a:r>
              <a:rPr lang="en-US" b="1" i="0" dirty="0">
                <a:solidFill>
                  <a:srgbClr val="000000"/>
                </a:solidFill>
                <a:effectLst/>
                <a:latin typeface="Untitled Sans"/>
              </a:rPr>
              <a:t>Position Vectors</a:t>
            </a:r>
          </a:p>
          <a:p>
            <a:pPr algn="l" fontAlgn="base"/>
            <a:r>
              <a:rPr lang="en-US" b="0" i="0" dirty="0">
                <a:solidFill>
                  <a:srgbClr val="333333"/>
                </a:solidFill>
                <a:effectLst/>
                <a:latin typeface="Untitled Sans"/>
              </a:rPr>
              <a:t>Position vectors are used to determine the position and direction of movement of the vectors in a three-dimensional space. The magnitude and direction of position vectors can be changed relative to other bodies. It is also called the location vector.</a:t>
            </a:r>
          </a:p>
          <a:p>
            <a:endParaRPr lang="en-IN" dirty="0"/>
          </a:p>
        </p:txBody>
      </p:sp>
    </p:spTree>
    <p:extLst>
      <p:ext uri="{BB962C8B-B14F-4D97-AF65-F5344CB8AC3E}">
        <p14:creationId xmlns:p14="http://schemas.microsoft.com/office/powerpoint/2010/main" val="1573118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16D7-7CFB-BF28-26F3-406B62FCE2FD}"/>
              </a:ext>
            </a:extLst>
          </p:cNvPr>
          <p:cNvSpPr>
            <a:spLocks noGrp="1"/>
          </p:cNvSpPr>
          <p:nvPr>
            <p:ph type="title"/>
          </p:nvPr>
        </p:nvSpPr>
        <p:spPr/>
        <p:txBody>
          <a:bodyPr/>
          <a:lstStyle/>
          <a:p>
            <a:r>
              <a:rPr lang="en-IN" dirty="0"/>
              <a:t>Types of Vectors</a:t>
            </a:r>
          </a:p>
        </p:txBody>
      </p:sp>
      <p:sp>
        <p:nvSpPr>
          <p:cNvPr id="3" name="Content Placeholder 2">
            <a:extLst>
              <a:ext uri="{FF2B5EF4-FFF2-40B4-BE49-F238E27FC236}">
                <a16:creationId xmlns:a16="http://schemas.microsoft.com/office/drawing/2014/main" id="{9802524B-B3D6-20A3-08EE-5635FBFAB5FC}"/>
              </a:ext>
            </a:extLst>
          </p:cNvPr>
          <p:cNvSpPr>
            <a:spLocks noGrp="1"/>
          </p:cNvSpPr>
          <p:nvPr>
            <p:ph idx="1"/>
          </p:nvPr>
        </p:nvSpPr>
        <p:spPr/>
        <p:txBody>
          <a:bodyPr>
            <a:normAutofit fontScale="92500" lnSpcReduction="20000"/>
          </a:bodyPr>
          <a:lstStyle/>
          <a:p>
            <a:pPr algn="l" fontAlgn="base"/>
            <a:r>
              <a:rPr lang="en-US" b="1" i="0" dirty="0">
                <a:solidFill>
                  <a:srgbClr val="000000"/>
                </a:solidFill>
                <a:effectLst/>
                <a:latin typeface="Untitled Sans"/>
              </a:rPr>
              <a:t>Equal Vectors</a:t>
            </a:r>
          </a:p>
          <a:p>
            <a:pPr algn="l" fontAlgn="base"/>
            <a:r>
              <a:rPr lang="en-US" b="0" i="0" dirty="0">
                <a:solidFill>
                  <a:srgbClr val="333333"/>
                </a:solidFill>
                <a:effectLst/>
                <a:latin typeface="Untitled Sans"/>
              </a:rPr>
              <a:t>Two or more vectors are said to be equal if their corresponding components are equal. Equal vectors have the same magnitude as well as direction. They may have different initial and terminal points</a:t>
            </a:r>
          </a:p>
          <a:p>
            <a:pPr algn="l" fontAlgn="base"/>
            <a:r>
              <a:rPr lang="en-US" b="1" i="0" dirty="0">
                <a:solidFill>
                  <a:srgbClr val="000000"/>
                </a:solidFill>
                <a:effectLst/>
                <a:latin typeface="Untitled Sans"/>
              </a:rPr>
              <a:t>Negative Vector</a:t>
            </a:r>
          </a:p>
          <a:p>
            <a:pPr algn="l" fontAlgn="base"/>
            <a:r>
              <a:rPr lang="en-US" b="0" i="0" dirty="0">
                <a:solidFill>
                  <a:srgbClr val="333333"/>
                </a:solidFill>
                <a:effectLst/>
                <a:latin typeface="Untitled Sans"/>
              </a:rPr>
              <a:t>A vector is said to be the negative of another vector if they have the same magnitudes but opposite directions</a:t>
            </a:r>
          </a:p>
          <a:p>
            <a:pPr algn="l" fontAlgn="base"/>
            <a:r>
              <a:rPr lang="en-US" b="1" i="0" dirty="0">
                <a:solidFill>
                  <a:srgbClr val="000000"/>
                </a:solidFill>
                <a:effectLst/>
                <a:latin typeface="Untitled Sans"/>
              </a:rPr>
              <a:t>Parallel Vectors and Anti-parallel vectors</a:t>
            </a:r>
          </a:p>
          <a:p>
            <a:pPr algn="l" fontAlgn="base"/>
            <a:r>
              <a:rPr lang="en-US" b="0" i="0" dirty="0">
                <a:solidFill>
                  <a:srgbClr val="333333"/>
                </a:solidFill>
                <a:effectLst/>
                <a:latin typeface="Untitled Sans"/>
              </a:rPr>
              <a:t>Two or more vectors are said to be parallel vectors if they have the same direction but not necessarily the same magnitude. The angles of the direction of parallel vectors differ by zero degrees. The vectors whose angle of direction differs by 180 degrees are called antiparallel vectors, that is, antiparallel vectors have opposite directions.</a:t>
            </a:r>
          </a:p>
          <a:p>
            <a:endParaRPr lang="en-IN" dirty="0"/>
          </a:p>
        </p:txBody>
      </p:sp>
    </p:spTree>
    <p:extLst>
      <p:ext uri="{BB962C8B-B14F-4D97-AF65-F5344CB8AC3E}">
        <p14:creationId xmlns:p14="http://schemas.microsoft.com/office/powerpoint/2010/main" val="3169606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16D7-7CFB-BF28-26F3-406B62FCE2FD}"/>
              </a:ext>
            </a:extLst>
          </p:cNvPr>
          <p:cNvSpPr>
            <a:spLocks noGrp="1"/>
          </p:cNvSpPr>
          <p:nvPr>
            <p:ph type="title"/>
          </p:nvPr>
        </p:nvSpPr>
        <p:spPr/>
        <p:txBody>
          <a:bodyPr/>
          <a:lstStyle/>
          <a:p>
            <a:r>
              <a:rPr lang="en-IN"/>
              <a:t>Types of Vectors</a:t>
            </a:r>
            <a:endParaRPr lang="en-IN" dirty="0"/>
          </a:p>
        </p:txBody>
      </p:sp>
      <p:sp>
        <p:nvSpPr>
          <p:cNvPr id="3" name="Content Placeholder 2">
            <a:extLst>
              <a:ext uri="{FF2B5EF4-FFF2-40B4-BE49-F238E27FC236}">
                <a16:creationId xmlns:a16="http://schemas.microsoft.com/office/drawing/2014/main" id="{9802524B-B3D6-20A3-08EE-5635FBFAB5FC}"/>
              </a:ext>
            </a:extLst>
          </p:cNvPr>
          <p:cNvSpPr>
            <a:spLocks noGrp="1"/>
          </p:cNvSpPr>
          <p:nvPr>
            <p:ph idx="1"/>
          </p:nvPr>
        </p:nvSpPr>
        <p:spPr/>
        <p:txBody>
          <a:bodyPr>
            <a:normAutofit/>
          </a:bodyPr>
          <a:lstStyle/>
          <a:p>
            <a:pPr algn="l" fontAlgn="base"/>
            <a:r>
              <a:rPr lang="en-US" b="1" i="0">
                <a:solidFill>
                  <a:srgbClr val="000000"/>
                </a:solidFill>
                <a:effectLst/>
                <a:latin typeface="Untitled Sans"/>
              </a:rPr>
              <a:t>Orthogonal Vectors</a:t>
            </a:r>
          </a:p>
          <a:p>
            <a:pPr algn="l" fontAlgn="base"/>
            <a:r>
              <a:rPr lang="en-US" b="0" i="0">
                <a:solidFill>
                  <a:srgbClr val="333333"/>
                </a:solidFill>
                <a:effectLst/>
                <a:latin typeface="Untitled Sans"/>
              </a:rPr>
              <a:t>Two or more vectors in space are said to be orthogonal if the angle between them is 90 degrees. In other words, the dot product of orthogonal vectors is always 0. a·b = |a|·|b|cos90° = 0.</a:t>
            </a:r>
          </a:p>
          <a:p>
            <a:pPr algn="l" fontAlgn="base"/>
            <a:r>
              <a:rPr lang="en-US" b="1" i="0">
                <a:solidFill>
                  <a:srgbClr val="000000"/>
                </a:solidFill>
                <a:effectLst/>
                <a:latin typeface="Untitled Sans"/>
              </a:rPr>
              <a:t>Co-initial Vectors</a:t>
            </a:r>
          </a:p>
          <a:p>
            <a:pPr algn="l" fontAlgn="base"/>
            <a:r>
              <a:rPr lang="en-US" b="0" i="0">
                <a:solidFill>
                  <a:srgbClr val="333333"/>
                </a:solidFill>
                <a:effectLst/>
                <a:latin typeface="Untitled Sans"/>
              </a:rPr>
              <a:t>Vectors that have the same initial point are called co-initial vectors.</a:t>
            </a:r>
            <a:endParaRPr lang="en-US" b="0" i="0" dirty="0">
              <a:solidFill>
                <a:srgbClr val="333333"/>
              </a:solidFill>
              <a:effectLst/>
              <a:latin typeface="Untitled Sans"/>
            </a:endParaRPr>
          </a:p>
        </p:txBody>
      </p:sp>
    </p:spTree>
    <p:extLst>
      <p:ext uri="{BB962C8B-B14F-4D97-AF65-F5344CB8AC3E}">
        <p14:creationId xmlns:p14="http://schemas.microsoft.com/office/powerpoint/2010/main" val="353918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B7F4B-6C21-B1A5-C22F-212634F36D83}"/>
              </a:ext>
            </a:extLst>
          </p:cNvPr>
          <p:cNvSpPr>
            <a:spLocks noGrp="1"/>
          </p:cNvSpPr>
          <p:nvPr>
            <p:ph type="title"/>
          </p:nvPr>
        </p:nvSpPr>
        <p:spPr>
          <a:xfrm>
            <a:off x="871442" y="685800"/>
            <a:ext cx="4353116" cy="1474666"/>
          </a:xfrm>
        </p:spPr>
        <p:txBody>
          <a:bodyPr vert="horz" lIns="91440" tIns="45720" rIns="91440" bIns="45720" rtlCol="0" anchor="b">
            <a:normAutofit/>
          </a:bodyPr>
          <a:lstStyle/>
          <a:p>
            <a:pPr algn="ctr"/>
            <a:r>
              <a:rPr lang="en-US" sz="3200" kern="1200">
                <a:solidFill>
                  <a:srgbClr val="595959"/>
                </a:solidFill>
                <a:latin typeface="+mj-lt"/>
                <a:ea typeface="+mj-ea"/>
                <a:cs typeface="+mj-cs"/>
              </a:rPr>
              <a:t>Vector Formulas</a:t>
            </a:r>
          </a:p>
        </p:txBody>
      </p:sp>
      <p:sp>
        <p:nvSpPr>
          <p:cNvPr id="6" name="TextBox 5">
            <a:extLst>
              <a:ext uri="{FF2B5EF4-FFF2-40B4-BE49-F238E27FC236}">
                <a16:creationId xmlns:a16="http://schemas.microsoft.com/office/drawing/2014/main" id="{5C11534F-9BDE-233D-E8ED-FFB6CF7E3BDC}"/>
              </a:ext>
            </a:extLst>
          </p:cNvPr>
          <p:cNvSpPr txBox="1"/>
          <p:nvPr/>
        </p:nvSpPr>
        <p:spPr>
          <a:xfrm>
            <a:off x="871442" y="2447337"/>
            <a:ext cx="4353116" cy="3770434"/>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solidFill>
                  <a:srgbClr val="595959"/>
                </a:solidFill>
              </a:rPr>
              <a:t>Addition of vectors is a vector with magnitudes added</a:t>
            </a:r>
          </a:p>
          <a:p>
            <a:pPr marL="285750" indent="-228600">
              <a:lnSpc>
                <a:spcPct val="90000"/>
              </a:lnSpc>
              <a:spcAft>
                <a:spcPts val="600"/>
              </a:spcAft>
              <a:buFont typeface="Arial" panose="020B0604020202020204" pitchFamily="34" charset="0"/>
              <a:buChar char="•"/>
            </a:pPr>
            <a:r>
              <a:rPr lang="en-US" sz="1700">
                <a:solidFill>
                  <a:srgbClr val="595959"/>
                </a:solidFill>
              </a:rPr>
              <a:t>Subtraction of vectors is a vector with magnitudes subtracted</a:t>
            </a:r>
          </a:p>
          <a:p>
            <a:pPr marL="285750" indent="-228600">
              <a:lnSpc>
                <a:spcPct val="90000"/>
              </a:lnSpc>
              <a:spcAft>
                <a:spcPts val="600"/>
              </a:spcAft>
              <a:buFont typeface="Arial" panose="020B0604020202020204" pitchFamily="34" charset="0"/>
              <a:buChar char="•"/>
            </a:pPr>
            <a:r>
              <a:rPr lang="en-US" sz="1700">
                <a:solidFill>
                  <a:srgbClr val="595959"/>
                </a:solidFill>
              </a:rPr>
              <a:t>Multiplication of vectors is a matrix with only  respective magnitudes multiplied and added. </a:t>
            </a:r>
          </a:p>
          <a:p>
            <a:pPr marL="285750" indent="-228600">
              <a:lnSpc>
                <a:spcPct val="90000"/>
              </a:lnSpc>
              <a:spcAft>
                <a:spcPts val="600"/>
              </a:spcAft>
              <a:buFont typeface="Arial" panose="020B0604020202020204" pitchFamily="34" charset="0"/>
              <a:buChar char="•"/>
            </a:pPr>
            <a:r>
              <a:rPr lang="en-US" sz="1700">
                <a:solidFill>
                  <a:srgbClr val="595959"/>
                </a:solidFill>
              </a:rPr>
              <a:t>Cross product of a matrix is multiplication of difference of corresponding components  </a:t>
            </a:r>
          </a:p>
          <a:p>
            <a:pPr marL="285750" indent="-228600">
              <a:lnSpc>
                <a:spcPct val="90000"/>
              </a:lnSpc>
              <a:spcAft>
                <a:spcPts val="600"/>
              </a:spcAft>
              <a:buFont typeface="Arial" panose="020B0604020202020204" pitchFamily="34" charset="0"/>
              <a:buChar char="•"/>
            </a:pPr>
            <a:r>
              <a:rPr lang="en-US" sz="1700">
                <a:solidFill>
                  <a:srgbClr val="595959"/>
                </a:solidFill>
              </a:rPr>
              <a:t>Angle between vectors is cos.inv of dot product of vectors over magnitude of vectors</a:t>
            </a:r>
          </a:p>
          <a:p>
            <a:pPr marL="285750" indent="-228600">
              <a:lnSpc>
                <a:spcPct val="90000"/>
              </a:lnSpc>
              <a:spcAft>
                <a:spcPts val="600"/>
              </a:spcAft>
              <a:buFont typeface="Arial" panose="020B0604020202020204" pitchFamily="34" charset="0"/>
              <a:buChar char="•"/>
            </a:pPr>
            <a:endParaRPr lang="en-US" sz="1700">
              <a:solidFill>
                <a:srgbClr val="595959"/>
              </a:solidFill>
            </a:endParaRPr>
          </a:p>
        </p:txBody>
      </p:sp>
      <p:pic>
        <p:nvPicPr>
          <p:cNvPr id="5" name="Content Placeholder 4">
            <a:extLst>
              <a:ext uri="{FF2B5EF4-FFF2-40B4-BE49-F238E27FC236}">
                <a16:creationId xmlns:a16="http://schemas.microsoft.com/office/drawing/2014/main" id="{13DC3D6F-F713-837C-6D23-18FDFEAB2720}"/>
              </a:ext>
            </a:extLst>
          </p:cNvPr>
          <p:cNvPicPr>
            <a:picLocks noGrp="1" noChangeAspect="1"/>
          </p:cNvPicPr>
          <p:nvPr>
            <p:ph idx="1"/>
          </p:nvPr>
        </p:nvPicPr>
        <p:blipFill>
          <a:blip r:embed="rId2"/>
          <a:stretch>
            <a:fillRect/>
          </a:stretch>
        </p:blipFill>
        <p:spPr>
          <a:xfrm>
            <a:off x="6781801" y="1860399"/>
            <a:ext cx="4797056" cy="3182772"/>
          </a:xfrm>
          <a:prstGeom prst="rect">
            <a:avLst/>
          </a:prstGeom>
        </p:spPr>
      </p:pic>
    </p:spTree>
    <p:extLst>
      <p:ext uri="{BB962C8B-B14F-4D97-AF65-F5344CB8AC3E}">
        <p14:creationId xmlns:p14="http://schemas.microsoft.com/office/powerpoint/2010/main" val="3870846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A8AFA4-5C32-4100-9C6D-839A47E15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6B5F253-7949-47C2-9DBD-1570ECDA2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542170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E3EF5-FDDE-17A8-78DE-0D261C09BB49}"/>
              </a:ext>
            </a:extLst>
          </p:cNvPr>
          <p:cNvSpPr>
            <a:spLocks noGrp="1"/>
          </p:cNvSpPr>
          <p:nvPr>
            <p:ph type="title"/>
          </p:nvPr>
        </p:nvSpPr>
        <p:spPr>
          <a:xfrm>
            <a:off x="1668426" y="1254763"/>
            <a:ext cx="3444948" cy="2481729"/>
          </a:xfrm>
        </p:spPr>
        <p:txBody>
          <a:bodyPr vert="horz" lIns="91440" tIns="45720" rIns="91440" bIns="45720" rtlCol="0" anchor="b">
            <a:normAutofit/>
          </a:bodyPr>
          <a:lstStyle/>
          <a:p>
            <a:pPr algn="ctr"/>
            <a:r>
              <a:rPr lang="en-US" sz="3200">
                <a:solidFill>
                  <a:srgbClr val="595959"/>
                </a:solidFill>
              </a:rPr>
              <a:t>Properties of Vectors</a:t>
            </a:r>
          </a:p>
        </p:txBody>
      </p:sp>
      <p:pic>
        <p:nvPicPr>
          <p:cNvPr id="5" name="Content Placeholder 4">
            <a:extLst>
              <a:ext uri="{FF2B5EF4-FFF2-40B4-BE49-F238E27FC236}">
                <a16:creationId xmlns:a16="http://schemas.microsoft.com/office/drawing/2014/main" id="{68FB3F91-6B1F-D973-A127-71DD0A745700}"/>
              </a:ext>
            </a:extLst>
          </p:cNvPr>
          <p:cNvPicPr>
            <a:picLocks noGrp="1" noChangeAspect="1"/>
          </p:cNvPicPr>
          <p:nvPr>
            <p:ph idx="1"/>
          </p:nvPr>
        </p:nvPicPr>
        <p:blipFill>
          <a:blip r:embed="rId2"/>
          <a:srcRect r="3926" b="-3"/>
          <a:stretch/>
        </p:blipFill>
        <p:spPr>
          <a:xfrm>
            <a:off x="6107503" y="685799"/>
            <a:ext cx="5410200" cy="5486400"/>
          </a:xfrm>
          <a:prstGeom prst="rect">
            <a:avLst/>
          </a:prstGeom>
        </p:spPr>
      </p:pic>
    </p:spTree>
    <p:extLst>
      <p:ext uri="{BB962C8B-B14F-4D97-AF65-F5344CB8AC3E}">
        <p14:creationId xmlns:p14="http://schemas.microsoft.com/office/powerpoint/2010/main" val="408577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E3921-73AA-1342-F6EC-407991A9D494}"/>
              </a:ext>
            </a:extLst>
          </p:cNvPr>
          <p:cNvSpPr>
            <a:spLocks noGrp="1"/>
          </p:cNvSpPr>
          <p:nvPr>
            <p:ph type="title"/>
          </p:nvPr>
        </p:nvSpPr>
        <p:spPr>
          <a:xfrm>
            <a:off x="1335800" y="1158949"/>
            <a:ext cx="5304234" cy="981561"/>
          </a:xfrm>
        </p:spPr>
        <p:txBody>
          <a:bodyPr anchor="b">
            <a:normAutofit/>
          </a:bodyPr>
          <a:lstStyle/>
          <a:p>
            <a:pPr algn="ctr"/>
            <a:r>
              <a:rPr lang="en-IN" sz="3200">
                <a:solidFill>
                  <a:srgbClr val="595959"/>
                </a:solidFill>
              </a:rPr>
              <a:t>Addition of Vectors</a:t>
            </a:r>
          </a:p>
        </p:txBody>
      </p:sp>
      <p:sp>
        <p:nvSpPr>
          <p:cNvPr id="3" name="Content Placeholder 2">
            <a:extLst>
              <a:ext uri="{FF2B5EF4-FFF2-40B4-BE49-F238E27FC236}">
                <a16:creationId xmlns:a16="http://schemas.microsoft.com/office/drawing/2014/main" id="{0C8CB1C0-F3AF-DA82-D1E7-2475459B7437}"/>
              </a:ext>
            </a:extLst>
          </p:cNvPr>
          <p:cNvSpPr>
            <a:spLocks noGrp="1"/>
          </p:cNvSpPr>
          <p:nvPr>
            <p:ph idx="1"/>
          </p:nvPr>
        </p:nvSpPr>
        <p:spPr>
          <a:xfrm>
            <a:off x="1335800" y="2427383"/>
            <a:ext cx="5304234" cy="3112716"/>
          </a:xfrm>
        </p:spPr>
        <p:txBody>
          <a:bodyPr anchor="t">
            <a:normAutofit/>
          </a:bodyPr>
          <a:lstStyle/>
          <a:p>
            <a:pPr fontAlgn="base"/>
            <a:r>
              <a:rPr lang="en-US" sz="1400" b="0" i="0">
                <a:solidFill>
                  <a:srgbClr val="595959"/>
                </a:solidFill>
                <a:effectLst/>
                <a:latin typeface="Untitled Sans"/>
              </a:rPr>
              <a:t>The addition of vectors is commutative and associative. There are two laws of vector addition:</a:t>
            </a:r>
          </a:p>
          <a:p>
            <a:pPr fontAlgn="base"/>
            <a:r>
              <a:rPr lang="en-US" sz="1400" b="1" i="0">
                <a:solidFill>
                  <a:srgbClr val="595959"/>
                </a:solidFill>
                <a:effectLst/>
                <a:latin typeface="Untitled Sans"/>
              </a:rPr>
              <a:t>Triangle Law of Addition of Vectors: </a:t>
            </a:r>
            <a:r>
              <a:rPr lang="en-US" sz="1400" b="0" i="0">
                <a:solidFill>
                  <a:srgbClr val="595959"/>
                </a:solidFill>
                <a:effectLst/>
                <a:latin typeface="Untitled Sans"/>
              </a:rPr>
              <a:t>The law states that if two sides of a triangle represent the two vectors (both in magnitude and direction) acting simultaneously on a body in the same order, then the third side of the triangle represents the resultant vector.</a:t>
            </a:r>
          </a:p>
          <a:p>
            <a:pPr fontAlgn="base"/>
            <a:r>
              <a:rPr lang="en-US" sz="1400" b="1" i="0">
                <a:solidFill>
                  <a:srgbClr val="595959"/>
                </a:solidFill>
                <a:effectLst/>
                <a:latin typeface="Untitled Sans"/>
              </a:rPr>
              <a:t>Parallelogram Law of Addition of Vectors: </a:t>
            </a:r>
            <a:r>
              <a:rPr lang="en-US" sz="1400" b="0" i="0">
                <a:solidFill>
                  <a:srgbClr val="595959"/>
                </a:solidFill>
                <a:effectLst/>
                <a:latin typeface="Untitled Sans"/>
              </a:rPr>
              <a:t>The law states that if two co-initial vectors acting simultaneously are represented by the two adjacent sides of a parallelogram, then the diagonal of the parallelogram represents the sum of the two vectors, that is, the resultant vector starting from the same initial point.</a:t>
            </a:r>
          </a:p>
          <a:p>
            <a:endParaRPr lang="en-IN" sz="1400">
              <a:solidFill>
                <a:srgbClr val="595959"/>
              </a:solidFill>
            </a:endParaRPr>
          </a:p>
        </p:txBody>
      </p:sp>
      <p:pic>
        <p:nvPicPr>
          <p:cNvPr id="2054" name="Picture 6" descr="Parallelogram of vector addition">
            <a:extLst>
              <a:ext uri="{FF2B5EF4-FFF2-40B4-BE49-F238E27FC236}">
                <a16:creationId xmlns:a16="http://schemas.microsoft.com/office/drawing/2014/main" id="{D6F431E7-4025-6714-2D4F-25C6C1C672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1399" y="828252"/>
            <a:ext cx="4114801" cy="25203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riangle law of vector addition">
            <a:extLst>
              <a:ext uri="{FF2B5EF4-FFF2-40B4-BE49-F238E27FC236}">
                <a16:creationId xmlns:a16="http://schemas.microsoft.com/office/drawing/2014/main" id="{47610C59-1BA9-6FC8-A7FE-63A6EF8008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49471" y="3509432"/>
            <a:ext cx="2598656" cy="2662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486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2939</TotalTime>
  <Words>3274</Words>
  <Application>Microsoft Office PowerPoint</Application>
  <PresentationFormat>Widescreen</PresentationFormat>
  <Paragraphs>213</Paragraphs>
  <Slides>36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Aptos</vt:lpstr>
      <vt:lpstr>Aptos Display</vt:lpstr>
      <vt:lpstr>Arial</vt:lpstr>
      <vt:lpstr>Calibri</vt:lpstr>
      <vt:lpstr>inherit</vt:lpstr>
      <vt:lpstr>MJXc-TeX-main-R</vt:lpstr>
      <vt:lpstr>MJXc-TeX-math-I</vt:lpstr>
      <vt:lpstr>MJXc-TeX-size4-R</vt:lpstr>
      <vt:lpstr>MJXc-TeX-vec-R</vt:lpstr>
      <vt:lpstr>Source Sans Pro</vt:lpstr>
      <vt:lpstr>Tenorite</vt:lpstr>
      <vt:lpstr>Untitled Sans</vt:lpstr>
      <vt:lpstr>Office Theme</vt:lpstr>
      <vt:lpstr>Linear Algebra Essentials for Datascience</vt:lpstr>
      <vt:lpstr>Topics:</vt:lpstr>
      <vt:lpstr>Vectors</vt:lpstr>
      <vt:lpstr>Types of Vectors</vt:lpstr>
      <vt:lpstr>Types of Vectors</vt:lpstr>
      <vt:lpstr>Types of Vectors</vt:lpstr>
      <vt:lpstr>Vector Formulas</vt:lpstr>
      <vt:lpstr>Properties of Vectors</vt:lpstr>
      <vt:lpstr>Addition of Vectors</vt:lpstr>
      <vt:lpstr>Scalar multiplication of Vectors</vt:lpstr>
      <vt:lpstr>Scalar multiplication of Vectors</vt:lpstr>
      <vt:lpstr>Multiplication of Vectors</vt:lpstr>
      <vt:lpstr>Multiplication of Vectors</vt:lpstr>
      <vt:lpstr>Norm of Vector</vt:lpstr>
      <vt:lpstr>Matrix</vt:lpstr>
      <vt:lpstr>Matrix operations</vt:lpstr>
      <vt:lpstr>Matrix operations</vt:lpstr>
      <vt:lpstr>Scalar multiplication</vt:lpstr>
      <vt:lpstr>Properties of Matrix Multiplication</vt:lpstr>
      <vt:lpstr>Transpose of a Matrix</vt:lpstr>
      <vt:lpstr>Trace of a Matrix</vt:lpstr>
      <vt:lpstr>Determinant of a Matrix</vt:lpstr>
      <vt:lpstr>Minor of a Matrix</vt:lpstr>
      <vt:lpstr>Cofactor of a Matrix</vt:lpstr>
      <vt:lpstr>Inverse of a Matrix</vt:lpstr>
      <vt:lpstr>Rank of a Matrix</vt:lpstr>
      <vt:lpstr>Solving Linear Equations with Matrices</vt:lpstr>
      <vt:lpstr>Substitution Method</vt:lpstr>
      <vt:lpstr>Elimination Method</vt:lpstr>
      <vt:lpstr>Cramer’s Method</vt:lpstr>
      <vt:lpstr>Cramer’s Method</vt:lpstr>
      <vt:lpstr>Cross Multiplication Method</vt:lpstr>
      <vt:lpstr>Linear Equations with Unique Solutions</vt:lpstr>
      <vt:lpstr>Linear Equations with No Solutions</vt:lpstr>
      <vt:lpstr>Linear Equations with Infinite Solutions</vt:lpstr>
      <vt:lpstr>Eigen values and Eigen vectors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Sadiq G Pasha</dc:creator>
  <cp:lastModifiedBy>Sadiq G Pasha</cp:lastModifiedBy>
  <cp:revision>30</cp:revision>
  <dcterms:created xsi:type="dcterms:W3CDTF">2024-09-04T00:38:16Z</dcterms:created>
  <dcterms:modified xsi:type="dcterms:W3CDTF">2024-09-09T00:09:50Z</dcterms:modified>
</cp:coreProperties>
</file>