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473" r:id="rId2"/>
    <p:sldId id="558" r:id="rId3"/>
    <p:sldId id="540" r:id="rId4"/>
    <p:sldId id="545" r:id="rId5"/>
    <p:sldId id="546" r:id="rId6"/>
    <p:sldId id="549" r:id="rId7"/>
    <p:sldId id="547" r:id="rId8"/>
    <p:sldId id="548" r:id="rId9"/>
    <p:sldId id="474" r:id="rId10"/>
    <p:sldId id="551" r:id="rId11"/>
    <p:sldId id="550" r:id="rId12"/>
    <p:sldId id="552" r:id="rId13"/>
    <p:sldId id="555" r:id="rId14"/>
    <p:sldId id="553" r:id="rId15"/>
    <p:sldId id="554" r:id="rId16"/>
    <p:sldId id="556" r:id="rId17"/>
  </p:sldIdLst>
  <p:sldSz cx="16256000" cy="9144000"/>
  <p:notesSz cx="9283700" cy="6985000"/>
  <p:defaultTextStyle>
    <a:lvl1pPr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1pPr>
    <a:lvl2pPr indent="3429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2pPr>
    <a:lvl3pPr indent="6858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3pPr>
    <a:lvl4pPr indent="10287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4pPr>
    <a:lvl5pPr indent="13716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5pPr>
    <a:lvl6pPr indent="17145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6pPr>
    <a:lvl7pPr indent="20574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7pPr>
    <a:lvl8pPr indent="24003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8pPr>
    <a:lvl9pPr indent="2743200" defTabSz="1219200">
      <a:defRPr sz="2400">
        <a:uFill>
          <a:solidFill/>
        </a:uFill>
        <a:latin typeface="Open Sans"/>
        <a:ea typeface="Open Sans"/>
        <a:cs typeface="Open Sans"/>
        <a:sym typeface="Open San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5A5"/>
    <a:srgbClr val="B3B3B3"/>
    <a:srgbClr val="5E5E5E"/>
    <a:srgbClr val="5F0060"/>
    <a:srgbClr val="F8982F"/>
    <a:srgbClr val="3E5D57"/>
    <a:srgbClr val="1C57A5"/>
    <a:srgbClr val="899F99"/>
    <a:srgbClr val="718674"/>
    <a:srgbClr val="5BC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EDC"/>
          </a:solidFill>
        </a:fill>
      </a:tcStyle>
    </a:wholeTbl>
    <a:band2H>
      <a:tcTxStyle/>
      <a:tcStyle>
        <a:tcBdr/>
        <a:fill>
          <a:solidFill>
            <a:srgbClr val="FFF7E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A83C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4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32" y="-112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xfrm>
            <a:off x="2314575" y="523875"/>
            <a:ext cx="4654550" cy="2619375"/>
          </a:xfrm>
          <a:prstGeom prst="rect">
            <a:avLst/>
          </a:prstGeom>
        </p:spPr>
        <p:txBody>
          <a:bodyPr lIns="92958" tIns="46479" rIns="92958" bIns="46479"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xfrm>
            <a:off x="1237827" y="3317875"/>
            <a:ext cx="6808047" cy="3143250"/>
          </a:xfrm>
          <a:prstGeom prst="rect">
            <a:avLst/>
          </a:prstGeom>
        </p:spPr>
        <p:txBody>
          <a:bodyPr lIns="92958" tIns="46479" rIns="92958" bIns="4647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6718958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90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800667" y="3617192"/>
            <a:ext cx="14655801" cy="25401"/>
          </a:xfrm>
          <a:prstGeom prst="rect">
            <a:avLst/>
          </a:prstGeom>
          <a:solidFill>
            <a:srgbClr val="AAAAAA"/>
          </a:solidFill>
          <a:ln w="25400">
            <a:round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pic>
        <p:nvPicPr>
          <p:cNvPr id="12" name="wilson-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2435" y="3886200"/>
            <a:ext cx="4254502" cy="62475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42029" y="2695479"/>
            <a:ext cx="13594447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4800" b="0">
                <a:solidFill>
                  <a:schemeClr val="tx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42028" y="3809749"/>
            <a:ext cx="7950709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30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42028" y="4421011"/>
            <a:ext cx="7950709" cy="697627"/>
          </a:xfrm>
        </p:spPr>
        <p:txBody>
          <a:bodyPr>
            <a:noAutofit/>
          </a:bodyPr>
          <a:lstStyle>
            <a:lvl1pPr marL="0" indent="0">
              <a:spcBef>
                <a:spcPts val="533"/>
              </a:spcBef>
              <a:buFontTx/>
              <a:buNone/>
              <a:defRPr sz="24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1.png"/>
          <p:cNvPicPr/>
          <p:nvPr/>
        </p:nvPicPr>
        <p:blipFill>
          <a:blip r:embed="rId2">
            <a:extLst/>
          </a:blip>
          <a:srcRect l="35204"/>
          <a:stretch>
            <a:fillRect/>
          </a:stretch>
        </p:blipFill>
        <p:spPr>
          <a:xfrm>
            <a:off x="-393700" y="-38100"/>
            <a:ext cx="9466815" cy="9182100"/>
          </a:xfrm>
          <a:prstGeom prst="rect">
            <a:avLst/>
          </a:prstGeom>
          <a:ln>
            <a:round/>
          </a:ln>
        </p:spPr>
      </p:pic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791171" y="5811013"/>
            <a:ext cx="13206930" cy="1283692"/>
          </a:xfrm>
          <a:prstGeom prst="rect">
            <a:avLst/>
          </a:prstGeom>
          <a:ln>
            <a:round/>
          </a:ln>
        </p:spPr>
        <p:txBody>
          <a:bodyPr lIns="12700" tIns="12700" rIns="12700" bIns="12700"/>
          <a:lstStyle>
            <a:lvl1pPr algn="r">
              <a:defRPr>
                <a:solidFill>
                  <a:srgbClr val="FBA83C"/>
                </a:solidFill>
                <a:uFill>
                  <a:solidFill>
                    <a:srgbClr val="FBA83C"/>
                  </a:solidFill>
                </a:uFill>
                <a:latin typeface="+mn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FBA83C"/>
                </a:solidFill>
                <a:uFill>
                  <a:solidFill>
                    <a:srgbClr val="FBA83C"/>
                  </a:solidFill>
                </a:uFill>
              </a:rPr>
              <a:t>Click to edit Master title style</a:t>
            </a:r>
            <a:endParaRPr sz="4800">
              <a:solidFill>
                <a:srgbClr val="FBA83C"/>
              </a:solidFill>
              <a:uFill>
                <a:solidFill>
                  <a:srgbClr val="FBA83C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411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-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title style</a:t>
            </a:r>
            <a:endParaRPr sz="48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Fifth level</a:t>
            </a:r>
            <a:endParaRPr sz="24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wilson-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39800" y="1612900"/>
            <a:ext cx="14554200" cy="711200"/>
          </a:xfrm>
        </p:spPr>
        <p:txBody>
          <a:bodyPr/>
          <a:lstStyle>
            <a:lvl1pPr marL="0" indent="0">
              <a:buFontTx/>
              <a:buNone/>
              <a:defRPr i="1">
                <a:solidFill>
                  <a:srgbClr val="FF0000"/>
                </a:solidFill>
                <a:latin typeface="+mn-lt"/>
              </a:defRPr>
            </a:lvl1pPr>
            <a:lvl2pPr marL="231775" indent="0">
              <a:buFontTx/>
              <a:buNone/>
              <a:defRPr/>
            </a:lvl2pPr>
            <a:lvl3pPr marL="461962" indent="0">
              <a:buFontTx/>
              <a:buNone/>
              <a:defRPr/>
            </a:lvl3pPr>
            <a:lvl4pPr marL="682625" indent="0">
              <a:buFontTx/>
              <a:buNone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wilson-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8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Left s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>
            <a:off x="7690145" y="2291119"/>
            <a:ext cx="1" cy="6104766"/>
          </a:xfrm>
          <a:prstGeom prst="line">
            <a:avLst/>
          </a:prstGeom>
          <a:ln w="38100">
            <a:solidFill>
              <a:srgbClr val="F1492F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48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title style</a:t>
            </a:r>
            <a:endParaRPr sz="48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939492" y="2293495"/>
            <a:ext cx="6375401" cy="5957564"/>
          </a:xfrm>
          <a:prstGeom prst="rect">
            <a:avLst/>
          </a:prstGeom>
        </p:spPr>
        <p:txBody>
          <a:bodyPr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smtClean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Fifth level</a:t>
            </a:r>
            <a:endParaRPr sz="2400">
              <a:solidFill>
                <a:srgbClr val="5E5E5E"/>
              </a:solidFill>
              <a:uFill>
                <a:solidFill>
                  <a:srgbClr val="5E5E5E"/>
                </a:solidFill>
              </a:uFill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wilson-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  <p:sp>
        <p:nvSpPr>
          <p:cNvPr id="9" name="Shape 35"/>
          <p:cNvSpPr/>
          <p:nvPr userDrawn="1"/>
        </p:nvSpPr>
        <p:spPr>
          <a:xfrm>
            <a:off x="939800" y="1524000"/>
            <a:ext cx="14554200" cy="7112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spcBef>
                <a:spcPts val="600"/>
              </a:spcBef>
              <a:buClr>
                <a:srgbClr val="F14D3A"/>
              </a:buClr>
              <a:defRPr i="1">
                <a:solidFill>
                  <a:srgbClr val="F1492F"/>
                </a:solidFill>
                <a:uFill>
                  <a:solidFill>
                    <a:srgbClr val="5E5E5E"/>
                  </a:solidFill>
                </a:u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  <a:uFillTx/>
              </a:defRPr>
            </a:pPr>
            <a:r>
              <a:rPr sz="2400" i="1">
                <a:solidFill>
                  <a:srgbClr val="F1492F"/>
                </a:solidFill>
                <a:uFill>
                  <a:solidFill>
                    <a:srgbClr val="5E5E5E"/>
                  </a:solidFill>
                </a:uFill>
              </a:rPr>
              <a:t>Subtitle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31434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wilson-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2293490" y="8572500"/>
            <a:ext cx="1816206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203" y="8469677"/>
            <a:ext cx="1599015" cy="487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135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8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39492" y="2235200"/>
            <a:ext cx="14554201" cy="6066659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buFont typeface="Calibri"/>
              <a:buChar char="–"/>
            </a:lvl2pPr>
            <a:lvl3pPr>
              <a:buFont typeface="Arial"/>
              <a:buChar char="•"/>
            </a:lvl3pPr>
            <a:lvl4pPr>
              <a:buFont typeface="Calibri"/>
              <a:buChar char="›"/>
            </a:lvl4pPr>
            <a:lvl5pPr>
              <a:lnSpc>
                <a:spcPct val="100000"/>
              </a:lnSpc>
              <a:buClr>
                <a:srgbClr val="F1492F"/>
              </a:buClr>
              <a:buFontTx/>
              <a:buChar char="»"/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</a:rP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332805" y="8635968"/>
            <a:ext cx="177934" cy="1692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1100">
                <a:solidFill>
                  <a:srgbClr val="444444"/>
                </a:solidFill>
                <a:latin typeface="+mn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5" r:id="rId3"/>
    <p:sldLayoutId id="2147483660" r:id="rId4"/>
    <p:sldLayoutId id="2147483659" r:id="rId5"/>
    <p:sldLayoutId id="214748365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1pPr>
      <a:lvl2pPr indent="2286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2pPr>
      <a:lvl3pPr indent="4572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3pPr>
      <a:lvl4pPr indent="6858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4pPr>
      <a:lvl5pPr indent="9144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5pPr>
      <a:lvl6pPr indent="11430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6pPr>
      <a:lvl7pPr indent="13716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7pPr>
      <a:lvl8pPr indent="16002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8pPr>
      <a:lvl9pPr indent="1828800" defTabSz="1219200" eaLnBrk="1" hangingPunct="1">
        <a:defRPr sz="48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9pPr>
    </p:titleStyle>
    <p:bodyStyle>
      <a:lvl1pPr marL="365759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109999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1pPr>
      <a:lvl2pPr marL="597534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2pPr>
      <a:lvl3pPr marL="827721" indent="-365759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3pPr>
      <a:lvl4pPr marL="104838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4pPr>
      <a:lvl5pPr marL="128016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5pPr>
      <a:lvl6pPr marL="151193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6pPr>
      <a:lvl7pPr marL="174371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7pPr>
      <a:lvl8pPr marL="1975485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8pPr>
      <a:lvl9pPr marL="2207260" indent="-365760" defTabSz="1219200" eaLnBrk="1" hangingPunct="1">
        <a:lnSpc>
          <a:spcPct val="120000"/>
        </a:lnSpc>
        <a:spcBef>
          <a:spcPts val="600"/>
        </a:spcBef>
        <a:buClr>
          <a:srgbClr val="F14D3A"/>
        </a:buClr>
        <a:buSzPct val="90000"/>
        <a:buFont typeface="Wingdings"/>
        <a:buChar char=""/>
        <a:defRPr sz="2400">
          <a:solidFill>
            <a:srgbClr val="5E5E5E"/>
          </a:solidFill>
          <a:uFill>
            <a:solidFill>
              <a:srgbClr val="5E5E5E"/>
            </a:solidFill>
          </a:uFill>
          <a:latin typeface="+mn-lt"/>
          <a:ea typeface="+mn-ea"/>
          <a:cs typeface="+mn-cs"/>
          <a:sym typeface="Trebuchet MS"/>
        </a:defRPr>
      </a:lvl9pPr>
    </p:bodyStyle>
    <p:otherStyle>
      <a:lvl1pPr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1pPr>
      <a:lvl2pPr indent="2286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2pPr>
      <a:lvl3pPr indent="4572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3pPr>
      <a:lvl4pPr indent="6858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4pPr>
      <a:lvl5pPr indent="9144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5pPr>
      <a:lvl6pPr indent="11430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6pPr>
      <a:lvl7pPr indent="13716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7pPr>
      <a:lvl8pPr indent="16002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8pPr>
      <a:lvl9pPr indent="1828800" algn="r" defTabSz="12192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corn.org" TargetMode="External"/><Relationship Id="rId4" Type="http://schemas.openxmlformats.org/officeDocument/2006/relationships/hyperlink" Target="https://github.com/Kozea/Multicor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2636073" TargetMode="External"/><Relationship Id="rId4" Type="http://schemas.openxmlformats.org/officeDocument/2006/relationships/hyperlink" Target="http://www.bloomberg.com/news/articles/2014-01-08/cisco-ceo-pegs-internet-of-things-as-19-trillion-market" TargetMode="External"/><Relationship Id="rId5" Type="http://schemas.openxmlformats.org/officeDocument/2006/relationships/hyperlink" Target="http://venturebeat.com/2015/03/04/tim-oreilly-silicon-valley-is-massively-underestimating-the-impact-of-iot-interview/" TargetMode="External"/><Relationship Id="rId6" Type="http://schemas.openxmlformats.org/officeDocument/2006/relationships/hyperlink" Target="http://www.fastcompany.com/3041698/googles-secret-weapon-in-the-battle-for-the-internet-of-things-academi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iki.postgresql.org/wiki/Foreign_data_wrapp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ostgresql.org/wiki/BDR_User_Guide" TargetMode="External"/><Relationship Id="rId4" Type="http://schemas.openxmlformats.org/officeDocument/2006/relationships/hyperlink" Target="http://symmetricds.org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928440" y="2849574"/>
            <a:ext cx="13970001" cy="12827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buClr>
                <a:srgbClr val="FBA83C"/>
              </a:buClr>
              <a:defRPr sz="4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+mj-lt"/>
                <a:ea typeface="+mj-ea"/>
                <a:cs typeface="+mj-cs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lang="en-US" sz="4800" dirty="0" smtClean="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2029" y="2695479"/>
            <a:ext cx="13594447" cy="938675"/>
          </a:xfrm>
        </p:spPr>
        <p:txBody>
          <a:bodyPr/>
          <a:lstStyle/>
          <a:p>
            <a:r>
              <a:rPr lang="en-US" dirty="0" smtClean="0"/>
              <a:t>Building a ‘Database of Things’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With Foreign Data Wrappers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42029" y="7567447"/>
            <a:ext cx="7950709" cy="1396653"/>
          </a:xfrm>
        </p:spPr>
        <p:txBody>
          <a:bodyPr/>
          <a:lstStyle/>
          <a:p>
            <a:r>
              <a:rPr lang="en-US" sz="2000" dirty="0" smtClean="0"/>
              <a:t>Rick Otten</a:t>
            </a:r>
          </a:p>
          <a:p>
            <a:r>
              <a:rPr lang="en-US" sz="2000" dirty="0" smtClean="0"/>
              <a:t>Director, Data Science and Engineering</a:t>
            </a:r>
          </a:p>
          <a:p>
            <a:r>
              <a:rPr lang="en-US" sz="2000" dirty="0" err="1" smtClean="0"/>
              <a:t>rotten@geardigital.com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247357" y="404432"/>
            <a:ext cx="28068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err="1" smtClean="0">
                <a:ln>
                  <a:noFill/>
                </a:ln>
                <a:solidFill>
                  <a:srgbClr val="3075A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PGConf</a:t>
            </a: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rgbClr val="3075A5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US 2015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87" y="233063"/>
            <a:ext cx="1151178" cy="8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Things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9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34045" y="2324100"/>
            <a:ext cx="14554201" cy="3857496"/>
          </a:xfrm>
        </p:spPr>
        <p:txBody>
          <a:bodyPr/>
          <a:lstStyle/>
          <a:p>
            <a:r>
              <a:rPr lang="en-US" dirty="0" smtClean="0"/>
              <a:t>Fridge:  Current Temperature? Compressor On?  Door Open?</a:t>
            </a:r>
          </a:p>
          <a:p>
            <a:r>
              <a:rPr lang="en-US" dirty="0" smtClean="0"/>
              <a:t>Lights:  On? Color? Brightness?</a:t>
            </a:r>
          </a:p>
          <a:p>
            <a:r>
              <a:rPr lang="en-US" dirty="0" smtClean="0"/>
              <a:t>Robot Vacuum:  Location?  On?  Bag status?</a:t>
            </a:r>
          </a:p>
          <a:p>
            <a:r>
              <a:rPr lang="en-US" dirty="0" smtClean="0"/>
              <a:t>Home Thermostat:  Furnace running?  Current Temperature?  Set Temperature?  Schedule?</a:t>
            </a:r>
          </a:p>
          <a:p>
            <a:r>
              <a:rPr lang="en-US" dirty="0" smtClean="0"/>
              <a:t>Garage Door:  Open?  Last Open Time?</a:t>
            </a:r>
          </a:p>
          <a:p>
            <a:r>
              <a:rPr lang="en-US" dirty="0" smtClean="0"/>
              <a:t>Coffee Pot:  How much Coffee is left?  When was it last brewed?</a:t>
            </a:r>
          </a:p>
          <a:p>
            <a:r>
              <a:rPr lang="en-US" dirty="0" smtClean="0"/>
              <a:t>Your car, your toaster, your electric space heater, your oven, home alarm system, and more…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Internet of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34045" y="2324100"/>
            <a:ext cx="14554201" cy="2232726"/>
          </a:xfrm>
        </p:spPr>
        <p:txBody>
          <a:bodyPr/>
          <a:lstStyle/>
          <a:p>
            <a:r>
              <a:rPr lang="en-US" dirty="0" smtClean="0"/>
              <a:t>Things have Identifiers</a:t>
            </a:r>
          </a:p>
          <a:p>
            <a:r>
              <a:rPr lang="en-US" dirty="0" smtClean="0"/>
              <a:t>Things have State</a:t>
            </a:r>
          </a:p>
          <a:p>
            <a:r>
              <a:rPr lang="en-US" dirty="0" smtClean="0"/>
              <a:t>Some things have mutable State.</a:t>
            </a:r>
          </a:p>
          <a:p>
            <a:r>
              <a:rPr lang="en-US" dirty="0" smtClean="0"/>
              <a:t>Things are </a:t>
            </a:r>
            <a:r>
              <a:rPr lang="en-US" b="1" i="1" u="sng" dirty="0" smtClean="0"/>
              <a:t>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Internet </a:t>
            </a:r>
            <a:r>
              <a:rPr lang="en-US" dirty="0" smtClean="0"/>
              <a:t>of Things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1166"/>
              </p:ext>
            </p:extLst>
          </p:nvPr>
        </p:nvGraphicFramePr>
        <p:xfrm>
          <a:off x="1568868" y="4850403"/>
          <a:ext cx="10757956" cy="2785267"/>
        </p:xfrm>
        <a:graphic>
          <a:graphicData uri="http://schemas.openxmlformats.org/drawingml/2006/table">
            <a:tbl>
              <a:tblPr/>
              <a:tblGrid>
                <a:gridCol w="2477001"/>
                <a:gridCol w="2986972"/>
                <a:gridCol w="1942746"/>
                <a:gridCol w="1238501"/>
                <a:gridCol w="2112736"/>
              </a:tblGrid>
              <a:tr h="5903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venir Heavy"/>
                        </a:rPr>
                        <a:t>refrigerators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Lucida Console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id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description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compressor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door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Black"/>
                        </a:rPr>
                        <a:t>temperature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kitchen fridge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closed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beer fridge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off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closed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48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8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basement freezer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off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open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/>
                        </a:rPr>
                        <a:t>28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 Placeholder 7"/>
          <p:cNvSpPr txBox="1">
            <a:spLocks/>
          </p:cNvSpPr>
          <p:nvPr/>
        </p:nvSpPr>
        <p:spPr>
          <a:xfrm>
            <a:off x="510739" y="7924768"/>
            <a:ext cx="1370833" cy="572528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0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Tx/>
              <a:buNone/>
              <a:defRPr sz="2400" i="1">
                <a:solidFill>
                  <a:srgbClr val="FF0000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23177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461962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68262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914400" indent="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A Table!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10739" y="2716284"/>
            <a:ext cx="14792715" cy="5216615"/>
          </a:xfrm>
        </p:spPr>
        <p:txBody>
          <a:bodyPr/>
          <a:lstStyle/>
          <a:p>
            <a:r>
              <a:rPr lang="en-US" u="dbl" dirty="0" smtClean="0"/>
              <a:t>Well Known and Widely Supported Interface</a:t>
            </a:r>
          </a:p>
          <a:p>
            <a:r>
              <a:rPr lang="en-US" dirty="0" smtClean="0"/>
              <a:t>Consistent interface across things</a:t>
            </a:r>
          </a:p>
          <a:p>
            <a:r>
              <a:rPr lang="en-US" dirty="0" smtClean="0"/>
              <a:t>Discover patterns in the current state of large sets of things</a:t>
            </a:r>
          </a:p>
          <a:p>
            <a:r>
              <a:rPr lang="en-US" dirty="0" smtClean="0"/>
              <a:t>Join with Reference Tables and Maintenance Logs, and other data</a:t>
            </a:r>
          </a:p>
          <a:p>
            <a:pPr lvl="1"/>
            <a:r>
              <a:rPr lang="en-US" sz="2000" dirty="0" smtClean="0"/>
              <a:t>What are the GPS coordinates where thing 1 was installed, who installed it, and when?</a:t>
            </a:r>
          </a:p>
          <a:p>
            <a:pPr lvl="1"/>
            <a:r>
              <a:rPr lang="en-US" sz="2000" dirty="0" smtClean="0"/>
              <a:t>When were the belts last changed on thing 1?</a:t>
            </a:r>
          </a:p>
          <a:p>
            <a:r>
              <a:rPr lang="en-US" dirty="0" smtClean="0"/>
              <a:t>Join and Union with each </a:t>
            </a:r>
            <a:r>
              <a:rPr lang="en-US" dirty="0"/>
              <a:t>other</a:t>
            </a:r>
          </a:p>
          <a:p>
            <a:pPr lvl="1"/>
            <a:r>
              <a:rPr lang="en-US" dirty="0" smtClean="0"/>
              <a:t> </a:t>
            </a:r>
            <a:r>
              <a:rPr lang="en-US" sz="2000" dirty="0" smtClean="0"/>
              <a:t>Build </a:t>
            </a:r>
            <a:r>
              <a:rPr lang="en-US" sz="2000" dirty="0"/>
              <a:t>F</a:t>
            </a:r>
            <a:r>
              <a:rPr lang="en-US" sz="2000" dirty="0" smtClean="0"/>
              <a:t>rankenstein thing </a:t>
            </a:r>
            <a:r>
              <a:rPr lang="en-US" sz="2000" dirty="0" smtClean="0"/>
              <a:t>monsters</a:t>
            </a:r>
            <a:endParaRPr lang="en-US" sz="2000" dirty="0" smtClean="0"/>
          </a:p>
          <a:p>
            <a:r>
              <a:rPr lang="en-US" dirty="0" smtClean="0"/>
              <a:t>Triggers! </a:t>
            </a:r>
            <a:r>
              <a:rPr lang="en-US" sz="2000" i="1" dirty="0" smtClean="0"/>
              <a:t>(PostgreSQL 9.4) </a:t>
            </a:r>
          </a:p>
          <a:p>
            <a:pPr lvl="1"/>
            <a:r>
              <a:rPr lang="en-US" sz="2000" dirty="0" smtClean="0"/>
              <a:t>For turning the light on in the kitchen whenever the garage door is opened,</a:t>
            </a:r>
            <a:r>
              <a:rPr lang="en-US" sz="2000" dirty="0"/>
              <a:t> </a:t>
            </a:r>
            <a:r>
              <a:rPr lang="en-US" sz="2000" dirty="0" smtClean="0"/>
              <a:t>or logging events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a “Database of Things”?</a:t>
            </a:r>
          </a:p>
        </p:txBody>
      </p:sp>
    </p:spTree>
    <p:extLst>
      <p:ext uri="{BB962C8B-B14F-4D97-AF65-F5344CB8AC3E}">
        <p14:creationId xmlns:p14="http://schemas.microsoft.com/office/powerpoint/2010/main" val="126303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Multicorn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941558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08150" y="254000"/>
            <a:ext cx="5409416" cy="12891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multicorn.org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https://github.com/Kozea/</a:t>
            </a:r>
            <a:r>
              <a:rPr lang="en-US" dirty="0" smtClean="0">
                <a:hlinkClick r:id="rId4"/>
              </a:rPr>
              <a:t>Multicorn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1257300"/>
            <a:ext cx="14554200" cy="711200"/>
          </a:xfrm>
        </p:spPr>
        <p:txBody>
          <a:bodyPr/>
          <a:lstStyle/>
          <a:p>
            <a:r>
              <a:rPr lang="en-US" dirty="0" smtClean="0"/>
              <a:t>Python framework for building Foreign Data Wrappers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161588" y="3713886"/>
            <a:ext cx="2567956" cy="3999527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sz="2800" dirty="0" smtClean="0"/>
              <a:t>SELECT</a:t>
            </a:r>
          </a:p>
          <a:p>
            <a:r>
              <a:rPr lang="en-US" sz="2800" dirty="0" smtClean="0"/>
              <a:t>UPDATE</a:t>
            </a:r>
          </a:p>
          <a:p>
            <a:r>
              <a:rPr lang="en-US" sz="2800" dirty="0" smtClean="0"/>
              <a:t>INSERT</a:t>
            </a:r>
          </a:p>
          <a:p>
            <a:r>
              <a:rPr lang="en-US" sz="2800" dirty="0" smtClean="0"/>
              <a:t>DELETE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dirty="0" smtClean="0"/>
              <a:t>Rollback</a:t>
            </a:r>
          </a:p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7697" y="2979646"/>
            <a:ext cx="1126487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Then y</a:t>
            </a: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ou build Functions to implement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 these Database Functions: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9800" y="7927334"/>
            <a:ext cx="103707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Everything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 else takes place in the 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Open Sans"/>
                <a:cs typeface="Open Sans"/>
                <a:sym typeface="Open Sans"/>
              </a:rPr>
              <a:t>database (or in Multicorn).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0575" y="2313838"/>
            <a:ext cx="948459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19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Inherit</a:t>
            </a:r>
            <a:r>
              <a:rPr kumimoji="0" lang="en-US" sz="2800" b="1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 a new class from </a:t>
            </a:r>
            <a:r>
              <a:rPr kumimoji="0" lang="en-US" sz="2800" i="0" u="none" strike="noStrike" cap="none" spc="0" normalizeH="0" dirty="0" err="1" smtClean="0">
                <a:ln>
                  <a:noFill/>
                </a:ln>
                <a:solidFill>
                  <a:srgbClr val="66006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Open Sans"/>
              </a:rPr>
              <a:t>multicorn.ForeignDataWrapper</a:t>
            </a:r>
            <a:r>
              <a:rPr lang="en-US" sz="28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+mn-lt"/>
              </a:rPr>
              <a:t>.</a:t>
            </a:r>
            <a:endParaRPr kumimoji="0" lang="en-US" sz="2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247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9415585" cy="801077"/>
          </a:xfrm>
        </p:spPr>
        <p:txBody>
          <a:bodyPr/>
          <a:lstStyle/>
          <a:p>
            <a:r>
              <a:rPr lang="en-US" dirty="0" smtClean="0"/>
              <a:t>Multicorn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1257300"/>
            <a:ext cx="14554200" cy="711200"/>
          </a:xfrm>
        </p:spPr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8682" y="254000"/>
            <a:ext cx="14554200" cy="98078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I</a:t>
            </a:r>
            <a:r>
              <a:rPr lang="en-US" dirty="0" smtClean="0"/>
              <a:t>nternet </a:t>
            </a:r>
            <a:r>
              <a:rPr lang="en-US" dirty="0" smtClean="0">
                <a:solidFill>
                  <a:srgbClr val="0C0C0C"/>
                </a:solidFill>
              </a:rPr>
              <a:t>o</a:t>
            </a:r>
            <a:r>
              <a:rPr lang="en-US" dirty="0" smtClean="0"/>
              <a:t>f </a:t>
            </a:r>
            <a:r>
              <a:rPr lang="en-US" dirty="0" smtClean="0">
                <a:solidFill>
                  <a:srgbClr val="0C0C0C"/>
                </a:solidFill>
              </a:rPr>
              <a:t>T</a:t>
            </a:r>
            <a:r>
              <a:rPr lang="en-US" dirty="0" smtClean="0"/>
              <a:t>hings </a:t>
            </a:r>
            <a:r>
              <a:rPr lang="en-US" dirty="0" smtClean="0"/>
              <a:t>– </a:t>
            </a:r>
            <a:r>
              <a:rPr lang="en-US" b="1" dirty="0" err="1" smtClean="0">
                <a:solidFill>
                  <a:srgbClr val="2F2F2F"/>
                </a:solidFill>
              </a:rPr>
              <a:t>IoT</a:t>
            </a:r>
            <a:endParaRPr lang="en-US" dirty="0">
              <a:solidFill>
                <a:srgbClr val="2F2F2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552090"/>
            <a:ext cx="16256000" cy="6749770"/>
          </a:xfrm>
        </p:spPr>
        <p:txBody>
          <a:bodyPr/>
          <a:lstStyle/>
          <a:p>
            <a:r>
              <a:rPr lang="en-US" dirty="0" smtClean="0"/>
              <a:t>Gartner Research</a:t>
            </a:r>
            <a:r>
              <a:rPr lang="en-US" dirty="0"/>
              <a:t>:  “</a:t>
            </a:r>
            <a:r>
              <a:rPr lang="en-US" dirty="0" err="1"/>
              <a:t>IoT</a:t>
            </a:r>
            <a:r>
              <a:rPr lang="en-US" dirty="0"/>
              <a:t> product and service suppliers will generate incremental revenue exceeding $300 billion, mostly in services, in 2020. It will result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$1.9 trillion </a:t>
            </a:r>
            <a:r>
              <a:rPr lang="en-US" dirty="0"/>
              <a:t>in global economic value-add through sales into diverse end markets.” </a:t>
            </a:r>
            <a:r>
              <a:rPr lang="en-US" dirty="0" smtClean="0"/>
              <a:t>- (December 2013)</a:t>
            </a:r>
          </a:p>
          <a:p>
            <a:pPr lvl="1"/>
            <a:r>
              <a:rPr lang="en-US" sz="1600" dirty="0">
                <a:hlinkClick r:id="rId3"/>
              </a:rPr>
              <a:t>http://www.gartner.com/newsroom/id/</a:t>
            </a:r>
            <a:r>
              <a:rPr lang="en-US" sz="1600" dirty="0" smtClean="0">
                <a:hlinkClick r:id="rId3"/>
              </a:rPr>
              <a:t>2636073</a:t>
            </a:r>
            <a:endParaRPr lang="en-US" sz="1600" dirty="0" smtClean="0"/>
          </a:p>
          <a:p>
            <a:r>
              <a:rPr lang="en-US" dirty="0"/>
              <a:t>Cisco Systems Inc. Chief Executive Officer John Chambers said that the Internet of Everything -- connected products ranging from cars to household goods -- could be a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$19 trillion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opportunity</a:t>
            </a:r>
            <a:r>
              <a:rPr lang="en-US" dirty="0"/>
              <a:t>. </a:t>
            </a:r>
            <a:r>
              <a:rPr lang="en-US" dirty="0" smtClean="0"/>
              <a:t>(January 2014)</a:t>
            </a:r>
          </a:p>
          <a:p>
            <a:pPr lvl="1"/>
            <a:r>
              <a:rPr lang="en-US" sz="1600" dirty="0">
                <a:hlinkClick r:id="rId4"/>
              </a:rPr>
              <a:t>http://www.bloomberg.com/news/articles/2014-01-08/cisco-ceo-pegs-internet-of-things-as-19-trillion-</a:t>
            </a:r>
            <a:r>
              <a:rPr lang="en-US" sz="1600" dirty="0" smtClean="0">
                <a:hlinkClick r:id="rId4"/>
              </a:rPr>
              <a:t>market</a:t>
            </a:r>
            <a:r>
              <a:rPr lang="en-US" sz="1600" dirty="0" smtClean="0"/>
              <a:t> </a:t>
            </a:r>
          </a:p>
          <a:p>
            <a:r>
              <a:rPr lang="en-US" dirty="0" smtClean="0"/>
              <a:t>Tim O’Reilly:  “Silicon Valley is massively underestimating the impact of </a:t>
            </a:r>
            <a:r>
              <a:rPr lang="en-US" dirty="0" err="1" smtClean="0"/>
              <a:t>IoT</a:t>
            </a:r>
            <a:r>
              <a:rPr lang="en-US" dirty="0" smtClean="0"/>
              <a:t>” … “they aren’t thinking about systems.”– (March 4, 2015)</a:t>
            </a:r>
          </a:p>
          <a:p>
            <a:pPr lvl="1"/>
            <a:r>
              <a:rPr lang="en-US" sz="1600" dirty="0">
                <a:hlinkClick r:id="rId5"/>
              </a:rPr>
              <a:t>http://venturebeat.com/2015/03/04/tim-oreilly-silicon-valley-is-massively-underestimating-the-impact-of-iot-interview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smtClean="0"/>
              <a:t> </a:t>
            </a:r>
          </a:p>
          <a:p>
            <a:r>
              <a:rPr lang="en-US" dirty="0" smtClean="0"/>
              <a:t>“</a:t>
            </a:r>
            <a:r>
              <a:rPr lang="en-US" dirty="0"/>
              <a:t>While these open-source projects and alliances try to figure out how to standardize device-to-device communication protocols and data platforms, some think a consensus is unlikely</a:t>
            </a:r>
            <a:r>
              <a:rPr lang="en-US" dirty="0" smtClean="0"/>
              <a:t>.” – (</a:t>
            </a:r>
            <a:r>
              <a:rPr lang="en-US" dirty="0" err="1" smtClean="0"/>
              <a:t>Februaruy</a:t>
            </a:r>
            <a:r>
              <a:rPr lang="en-US" dirty="0" smtClean="0"/>
              <a:t> 2015)</a:t>
            </a:r>
          </a:p>
          <a:p>
            <a:pPr lvl="1"/>
            <a:r>
              <a:rPr lang="en-US" sz="1600" dirty="0">
                <a:hlinkClick r:id="rId6"/>
              </a:rPr>
              <a:t>http://www.fastcompany.com/3041698/googles-secret-weapon-in-the-battle-for-the-internet-of-things-</a:t>
            </a:r>
            <a:r>
              <a:rPr lang="en-US" sz="1600" dirty="0" smtClean="0">
                <a:hlinkClick r:id="rId6"/>
              </a:rPr>
              <a:t>academia</a:t>
            </a:r>
            <a:r>
              <a:rPr lang="en-US" sz="1600" dirty="0" smtClean="0"/>
              <a:t>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007" y="4218983"/>
            <a:ext cx="13206930" cy="5189613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br>
              <a:rPr lang="en-US" dirty="0" smtClean="0"/>
            </a:br>
            <a:r>
              <a:rPr lang="en-US" dirty="0" smtClean="0"/>
              <a:t>Things</a:t>
            </a:r>
            <a:br>
              <a:rPr lang="en-US" dirty="0" smtClean="0"/>
            </a:br>
            <a:r>
              <a:rPr lang="en-US" dirty="0" smtClean="0"/>
              <a:t>Multicorn</a:t>
            </a:r>
            <a:br>
              <a:rPr lang="en-US" dirty="0" smtClean="0"/>
            </a:br>
            <a:r>
              <a:rPr lang="en-US" dirty="0" smtClean="0"/>
              <a:t>Philips Hue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4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375" y="5891673"/>
            <a:ext cx="13206930" cy="1234782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7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8385" y="2782032"/>
            <a:ext cx="5569081" cy="3988423"/>
          </a:xfrm>
        </p:spPr>
        <p:txBody>
          <a:bodyPr/>
          <a:lstStyle/>
          <a:p>
            <a:r>
              <a:rPr lang="en-US" i="1" dirty="0" smtClean="0"/>
              <a:t>SQL/MED SQL:2003</a:t>
            </a:r>
          </a:p>
          <a:p>
            <a:pPr marL="461962" lvl="2" indent="0">
              <a:buNone/>
            </a:pPr>
            <a:r>
              <a:rPr lang="en-US" sz="2000" i="1" dirty="0" smtClean="0"/>
              <a:t> ( ISO/IEC 9075-9:2003 )</a:t>
            </a:r>
          </a:p>
          <a:p>
            <a:r>
              <a:rPr lang="en-US" i="1" dirty="0" smtClean="0"/>
              <a:t>Basic SQL/MED -- PostgreSQL 8.4</a:t>
            </a:r>
          </a:p>
          <a:p>
            <a:pPr marL="231775" lvl="1" indent="0">
              <a:buNone/>
            </a:pPr>
            <a:r>
              <a:rPr lang="en-US" i="1" dirty="0"/>
              <a:t>  </a:t>
            </a:r>
            <a:r>
              <a:rPr lang="en-US" sz="2000" i="1" dirty="0" smtClean="0"/>
              <a:t>(July 2009)</a:t>
            </a:r>
          </a:p>
          <a:p>
            <a:r>
              <a:rPr lang="en-US" i="1" dirty="0" smtClean="0"/>
              <a:t>Select -- PostgreSQL 9.1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sz="2000" i="1" dirty="0" smtClean="0"/>
              <a:t> (September 2011)</a:t>
            </a:r>
          </a:p>
          <a:p>
            <a:r>
              <a:rPr lang="en-US" i="1" dirty="0" smtClean="0"/>
              <a:t>Writable – PostgreSQL 9.3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sz="2000" i="1" dirty="0" smtClean="0"/>
              <a:t>(September 2013)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Share Data From One Database </a:t>
            </a:r>
            <a:r>
              <a:rPr lang="en-US" dirty="0"/>
              <a:t>I</a:t>
            </a:r>
            <a:r>
              <a:rPr lang="en-US" dirty="0" smtClean="0"/>
              <a:t>nto Another – Without having to actually copy the data!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7" y="2095890"/>
            <a:ext cx="7333002" cy="467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2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980782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2328446"/>
            <a:ext cx="16256000" cy="59734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up a user on the foreign database with the relevant access permissions.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Install the extension on the local database: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create extension </a:t>
            </a:r>
            <a:r>
              <a:rPr lang="en-US" sz="1800" b="1" dirty="0" err="1">
                <a:solidFill>
                  <a:srgbClr val="5F0060"/>
                </a:solidFill>
                <a:latin typeface="Lucida Console"/>
                <a:cs typeface="Lucida Console"/>
              </a:rPr>
              <a:t>postgres_fdw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“server” (on the local database):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server </a:t>
            </a:r>
            <a:r>
              <a:rPr lang="en-US" sz="1800" b="1" dirty="0" err="1" smtClean="0">
                <a:solidFill>
                  <a:schemeClr val="accent5">
                    <a:lumMod val="90000"/>
                    <a:lumOff val="10000"/>
                  </a:schemeClr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chemeClr val="accent5">
                    <a:lumMod val="90000"/>
                    <a:lumOff val="1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foreign data wrapper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postgres_fdw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options (host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otherdbhost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’,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dbname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“user mapping”: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user mapping for public server 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options (user ‘</a:t>
            </a:r>
            <a:r>
              <a:rPr lang="en-US" sz="1800" b="1" dirty="0" smtClean="0">
                <a:solidFill>
                  <a:srgbClr val="880089"/>
                </a:solidFill>
                <a:latin typeface="Lucida Console"/>
                <a:cs typeface="Lucida Console"/>
              </a:rPr>
              <a:t>somebody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’, password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secretstuff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’);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Foreign Table:</a:t>
            </a:r>
          </a:p>
          <a:p>
            <a:pPr marL="682626" lvl="3" indent="0">
              <a:buNone/>
            </a:pPr>
            <a:r>
              <a:rPr lang="en-US" sz="1800" b="1" dirty="0">
                <a:solidFill>
                  <a:srgbClr val="5F0060"/>
                </a:solidFill>
                <a:latin typeface="Lucida Console"/>
                <a:cs typeface="Lucida Console"/>
              </a:rPr>
              <a:t>c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reate 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foreign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table </a:t>
            </a:r>
            <a:r>
              <a:rPr lang="en-US" sz="1800" b="1" dirty="0" err="1" smtClean="0">
                <a:solidFill>
                  <a:srgbClr val="5F0060"/>
                </a:solidFill>
                <a:latin typeface="Lucida Console"/>
                <a:cs typeface="Lucida Console"/>
              </a:rPr>
              <a:t>myschema.mytable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 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( </a:t>
            </a:r>
            <a:r>
              <a:rPr lang="en-US" sz="1800" b="1" i="1" dirty="0" smtClean="0">
                <a:solidFill>
                  <a:srgbClr val="5F0060"/>
                </a:solidFill>
                <a:latin typeface="Lucida Console"/>
                <a:cs typeface="Lucida Console"/>
              </a:rPr>
              <a:t>…columns… </a:t>
            </a: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)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server 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OtherDBServer</a:t>
            </a:r>
            <a:r>
              <a:rPr lang="en-US" sz="1800" b="1" dirty="0" smtClean="0">
                <a:solidFill>
                  <a:srgbClr val="880089"/>
                </a:solidFill>
                <a:latin typeface="Lucida Console"/>
                <a:cs typeface="Lucida Console"/>
              </a:rPr>
              <a:t> 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options (</a:t>
            </a:r>
            <a:r>
              <a:rPr lang="en-US" sz="1800" b="1" dirty="0" err="1" smtClean="0">
                <a:solidFill>
                  <a:srgbClr val="800000"/>
                </a:solidFill>
                <a:latin typeface="Lucida Console"/>
                <a:cs typeface="Lucida Console"/>
              </a:rPr>
              <a:t>schema_name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otherschema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’, </a:t>
            </a:r>
            <a:r>
              <a:rPr lang="en-US" sz="1800" b="1" dirty="0" err="1" smtClean="0">
                <a:solidFill>
                  <a:srgbClr val="800000"/>
                </a:solidFill>
                <a:latin typeface="Lucida Console"/>
                <a:cs typeface="Lucida Console"/>
              </a:rPr>
              <a:t>table_name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 ‘</a:t>
            </a:r>
            <a:r>
              <a:rPr lang="en-US" sz="1800" b="1" dirty="0" err="1" smtClean="0">
                <a:solidFill>
                  <a:srgbClr val="880089"/>
                </a:solidFill>
                <a:latin typeface="Lucida Console"/>
                <a:cs typeface="Lucida Console"/>
              </a:rPr>
              <a:t>othertable</a:t>
            </a:r>
            <a:r>
              <a:rPr lang="en-US" sz="1800" b="1" dirty="0" smtClean="0">
                <a:solidFill>
                  <a:srgbClr val="800000"/>
                </a:solidFill>
                <a:latin typeface="Lucida Console"/>
                <a:cs typeface="Lucida Console"/>
              </a:rPr>
              <a:t>’)</a:t>
            </a:r>
          </a:p>
          <a:p>
            <a:pPr marL="682626" lvl="3" indent="0">
              <a:buNone/>
            </a:pPr>
            <a:r>
              <a:rPr lang="en-US" sz="1800" b="1" dirty="0" smtClean="0">
                <a:solidFill>
                  <a:srgbClr val="5F0060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492" y="1066068"/>
            <a:ext cx="14554200" cy="711200"/>
          </a:xfrm>
        </p:spPr>
        <p:txBody>
          <a:bodyPr/>
          <a:lstStyle/>
          <a:p>
            <a:r>
              <a:rPr lang="en-US" dirty="0" smtClean="0"/>
              <a:t>How To Use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801" y="2642583"/>
            <a:ext cx="2697906" cy="524238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SQL DATABASES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Informix</a:t>
            </a:r>
          </a:p>
          <a:p>
            <a:r>
              <a:rPr lang="en-US" dirty="0" smtClean="0"/>
              <a:t>Firebird</a:t>
            </a:r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ODBC</a:t>
            </a:r>
          </a:p>
          <a:p>
            <a:r>
              <a:rPr lang="en-US" dirty="0" smtClean="0"/>
              <a:t>JDBC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Supports Many Databases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36547" y="2642583"/>
            <a:ext cx="3311057" cy="52423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464646"/>
                </a:solidFill>
              </a:rPr>
              <a:t>Connectors</a:t>
            </a:r>
          </a:p>
          <a:p>
            <a:r>
              <a:rPr lang="en-US" dirty="0" smtClean="0"/>
              <a:t>ODBC</a:t>
            </a:r>
          </a:p>
          <a:p>
            <a:r>
              <a:rPr lang="en-US" dirty="0" smtClean="0"/>
              <a:t>JDBC</a:t>
            </a:r>
          </a:p>
          <a:p>
            <a:r>
              <a:rPr lang="en-US" dirty="0" err="1" smtClean="0"/>
              <a:t>SQLAlchemy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066745" y="2642583"/>
            <a:ext cx="2973471" cy="524238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rgbClr val="464646"/>
                </a:solidFill>
              </a:rPr>
              <a:t>NoSQL</a:t>
            </a:r>
            <a:r>
              <a:rPr lang="en-US" b="1" dirty="0" smtClean="0">
                <a:solidFill>
                  <a:srgbClr val="464646"/>
                </a:solidFill>
              </a:rPr>
              <a:t> Databases</a:t>
            </a:r>
          </a:p>
          <a:p>
            <a:r>
              <a:rPr lang="en-US" dirty="0" smtClean="0"/>
              <a:t>Tycoon</a:t>
            </a:r>
          </a:p>
          <a:p>
            <a:r>
              <a:rPr lang="en-US" dirty="0" smtClean="0"/>
              <a:t>Hadoop</a:t>
            </a:r>
          </a:p>
          <a:p>
            <a:r>
              <a:rPr lang="en-US" dirty="0" smtClean="0"/>
              <a:t>Hive</a:t>
            </a:r>
          </a:p>
          <a:p>
            <a:r>
              <a:rPr lang="en-US" dirty="0" err="1"/>
              <a:t>MonetDB</a:t>
            </a:r>
            <a:endParaRPr lang="en-US" dirty="0"/>
          </a:p>
          <a:p>
            <a:r>
              <a:rPr lang="en-US" dirty="0" err="1"/>
              <a:t>CouchDB</a:t>
            </a:r>
            <a:endParaRPr lang="en-US" dirty="0"/>
          </a:p>
          <a:p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Neo4j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RethinkDB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39800" y="8094045"/>
            <a:ext cx="7371468" cy="711200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0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Tx/>
              <a:buNone/>
              <a:defRPr sz="2400" i="1">
                <a:solidFill>
                  <a:srgbClr val="FF0000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23177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461962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682625" indent="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914400" indent="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None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And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799" y="2642583"/>
            <a:ext cx="10114437" cy="4889586"/>
          </a:xfrm>
        </p:spPr>
        <p:txBody>
          <a:bodyPr/>
          <a:lstStyle/>
          <a:p>
            <a:r>
              <a:rPr lang="en-US" dirty="0" smtClean="0"/>
              <a:t>SAP (via “</a:t>
            </a:r>
            <a:r>
              <a:rPr lang="en-US" dirty="0" err="1" smtClean="0"/>
              <a:t>VirtDB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CitusData</a:t>
            </a:r>
            <a:r>
              <a:rPr lang="en-US" dirty="0" smtClean="0"/>
              <a:t> Columnar Store</a:t>
            </a:r>
          </a:p>
          <a:p>
            <a:r>
              <a:rPr lang="en-US" dirty="0" smtClean="0"/>
              <a:t>CSV</a:t>
            </a:r>
          </a:p>
          <a:p>
            <a:r>
              <a:rPr lang="en-US" dirty="0" smtClean="0"/>
              <a:t>LDAP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S3</a:t>
            </a:r>
          </a:p>
          <a:p>
            <a:r>
              <a:rPr lang="en-US" dirty="0" smtClean="0"/>
              <a:t>Twitter</a:t>
            </a:r>
          </a:p>
          <a:p>
            <a:r>
              <a:rPr lang="en-US" dirty="0" smtClean="0"/>
              <a:t>Web Pages (“</a:t>
            </a:r>
            <a:r>
              <a:rPr lang="en-US" dirty="0" err="1" smtClean="0"/>
              <a:t>www_fdw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Files and File systems (several implementations)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Supports “other” data sources too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6701215" y="2642583"/>
            <a:ext cx="4739768" cy="4889586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65759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109999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1pPr>
            <a:lvl2pPr marL="597534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–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2pPr>
            <a:lvl3pPr marL="827721" indent="-365759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Arial"/>
              <a:buChar char="•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3pPr>
            <a:lvl4pPr marL="10483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Calibri"/>
              <a:buChar char="›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4pPr>
            <a:lvl5pPr marL="1280160" indent="-365760" defTabSz="1219200" eaLnBrk="1" hangingPunct="1">
              <a:lnSpc>
                <a:spcPct val="100000"/>
              </a:lnSpc>
              <a:spcBef>
                <a:spcPts val="600"/>
              </a:spcBef>
              <a:buClr>
                <a:srgbClr val="F1492F"/>
              </a:buClr>
              <a:buSzPct val="90000"/>
              <a:buFontTx/>
              <a:buChar char="»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5pPr>
            <a:lvl6pPr marL="151193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6pPr>
            <a:lvl7pPr marL="174371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7pPr>
            <a:lvl8pPr marL="1975485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8pPr>
            <a:lvl9pPr marL="2207260" indent="-365760" defTabSz="1219200" eaLnBrk="1" hangingPunct="1">
              <a:lnSpc>
                <a:spcPct val="120000"/>
              </a:lnSpc>
              <a:spcBef>
                <a:spcPts val="600"/>
              </a:spcBef>
              <a:buClr>
                <a:srgbClr val="F14D3A"/>
              </a:buClr>
              <a:buSzPct val="90000"/>
              <a:buFont typeface="Wingdings"/>
              <a:buChar char=""/>
              <a:defRPr sz="240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+mn-lt"/>
                <a:ea typeface="+mn-ea"/>
                <a:cs typeface="+mn-cs"/>
                <a:sym typeface="Trebuchet MS"/>
              </a:defRPr>
            </a:lvl9pPr>
          </a:lstStyle>
          <a:p>
            <a:r>
              <a:rPr lang="en-US" dirty="0" smtClean="0"/>
              <a:t>IMAP</a:t>
            </a:r>
          </a:p>
          <a:p>
            <a:r>
              <a:rPr lang="en-US" dirty="0" smtClean="0"/>
              <a:t>Google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endParaRPr lang="en-US" dirty="0" smtClean="0"/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RSS</a:t>
            </a:r>
          </a:p>
          <a:p>
            <a:r>
              <a:rPr lang="en-US" dirty="0" smtClean="0"/>
              <a:t>“Black Hole”  (/</a:t>
            </a:r>
            <a:r>
              <a:rPr lang="en-US" dirty="0" err="1" smtClean="0"/>
              <a:t>dev</a:t>
            </a:r>
            <a:r>
              <a:rPr lang="en-US" dirty="0" smtClean="0"/>
              <a:t>/null)</a:t>
            </a:r>
          </a:p>
          <a:p>
            <a:pPr marL="0" indent="0">
              <a:buFont typeface="Wingdings"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4213" y="7716835"/>
            <a:ext cx="811001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r>
              <a:rPr lang="en-US" dirty="0">
                <a:solidFill>
                  <a:srgbClr val="3366FF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https://wiki.postgresql.org/wiki/</a:t>
            </a:r>
            <a:r>
              <a:rPr lang="en-US" dirty="0" smtClean="0">
                <a:solidFill>
                  <a:srgbClr val="3366FF"/>
                </a:solidFill>
                <a:uFill>
                  <a:solidFill>
                    <a:srgbClr val="000000"/>
                  </a:solidFill>
                </a:uFill>
                <a:latin typeface="+mn-lt"/>
                <a:hlinkClick r:id="rId3"/>
              </a:rPr>
              <a:t>Foreign_data_wrapper</a:t>
            </a:r>
            <a:endParaRPr lang="en-US" dirty="0" smtClean="0">
              <a:solidFill>
                <a:srgbClr val="3366FF"/>
              </a:solidFill>
              <a:uFill>
                <a:solidFill>
                  <a:srgbClr val="000000"/>
                </a:solidFill>
              </a:u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88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800" y="254000"/>
            <a:ext cx="14554200" cy="984536"/>
          </a:xfrm>
        </p:spPr>
        <p:txBody>
          <a:bodyPr/>
          <a:lstStyle/>
          <a:p>
            <a:r>
              <a:rPr lang="en-US" dirty="0" smtClean="0"/>
              <a:t>Foreign Data Wrappers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39492" y="1949736"/>
            <a:ext cx="14554201" cy="66862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Copy data when:</a:t>
            </a:r>
          </a:p>
          <a:p>
            <a:r>
              <a:rPr lang="en-US" dirty="0" smtClean="0"/>
              <a:t>Aggregating many small data sources into one.</a:t>
            </a:r>
          </a:p>
          <a:p>
            <a:r>
              <a:rPr lang="en-US" dirty="0" smtClean="0"/>
              <a:t>Query performance on remote systems is a concern.</a:t>
            </a:r>
          </a:p>
          <a:p>
            <a:r>
              <a:rPr lang="en-US" dirty="0" smtClean="0"/>
              <a:t>Making many small queries often.</a:t>
            </a:r>
          </a:p>
          <a:p>
            <a:r>
              <a:rPr lang="en-US" dirty="0" err="1" smtClean="0"/>
              <a:t>Intermittant</a:t>
            </a:r>
            <a:r>
              <a:rPr lang="en-US" dirty="0" smtClean="0"/>
              <a:t>, High Latency, or Slow Network connections.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smtClean="0"/>
              <a:t>technology such as:</a:t>
            </a:r>
          </a:p>
          <a:p>
            <a:pPr lvl="2"/>
            <a:r>
              <a:rPr lang="en-US" dirty="0" smtClean="0"/>
              <a:t>Synchronous or Streaming Replication</a:t>
            </a:r>
          </a:p>
          <a:p>
            <a:pPr lvl="2"/>
            <a:r>
              <a:rPr lang="en-US" dirty="0" smtClean="0"/>
              <a:t>Bidirectional </a:t>
            </a:r>
            <a:r>
              <a:rPr lang="en-US" dirty="0"/>
              <a:t>Replication (BDR</a:t>
            </a:r>
            <a:r>
              <a:rPr lang="en-US" dirty="0" smtClean="0"/>
              <a:t>) ( </a:t>
            </a:r>
            <a:r>
              <a:rPr lang="en-US" dirty="0">
                <a:hlinkClick r:id="rId3"/>
              </a:rPr>
              <a:t>https://wiki.postgresql.org/wiki/</a:t>
            </a:r>
            <a:r>
              <a:rPr lang="en-US" dirty="0" smtClean="0">
                <a:hlinkClick r:id="rId3"/>
              </a:rPr>
              <a:t>BDR_User_Guide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SymmetricDS</a:t>
            </a:r>
            <a:r>
              <a:rPr lang="en-US" dirty="0" smtClean="0"/>
              <a:t>  ( </a:t>
            </a:r>
            <a:r>
              <a:rPr lang="en-US" dirty="0" smtClean="0">
                <a:hlinkClick r:id="rId4"/>
              </a:rPr>
              <a:t>http://symmetricds.org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Batch jobs</a:t>
            </a:r>
          </a:p>
          <a:p>
            <a:pPr lvl="2"/>
            <a:r>
              <a:rPr lang="en-US" dirty="0" smtClean="0"/>
              <a:t>Materialized views on top of Foreign Tables</a:t>
            </a:r>
          </a:p>
          <a:p>
            <a:pPr lvl="3"/>
            <a:r>
              <a:rPr lang="en-US" dirty="0" smtClean="0"/>
              <a:t>( Concurrent Refresh in 9.4!   </a:t>
            </a:r>
            <a:r>
              <a:rPr lang="en-US" dirty="0" smtClean="0">
                <a:sym typeface="Wingdings"/>
              </a:rPr>
              <a:t> 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08C2786-D3C6-A741-908B-9F349F99B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939800" y="934956"/>
            <a:ext cx="14554200" cy="711200"/>
          </a:xfrm>
        </p:spPr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1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4 Wilson PPT template_Widescreen_110714">
  <a:themeElements>
    <a:clrScheme name="Wilson widescreen template_2014">
      <a:dk1>
        <a:srgbClr val="5E5E5E"/>
      </a:dk1>
      <a:lt1>
        <a:sysClr val="window" lastClr="FFFFFF"/>
      </a:lt1>
      <a:dk2>
        <a:srgbClr val="B3B3B3"/>
      </a:dk2>
      <a:lt2>
        <a:srgbClr val="EB3124"/>
      </a:lt2>
      <a:accent1>
        <a:srgbClr val="F8982F"/>
      </a:accent1>
      <a:accent2>
        <a:srgbClr val="686868"/>
      </a:accent2>
      <a:accent3>
        <a:srgbClr val="0C0C0C"/>
      </a:accent3>
      <a:accent4>
        <a:srgbClr val="31859B"/>
      </a:accent4>
      <a:accent5>
        <a:srgbClr val="5F0060"/>
      </a:accent5>
      <a:accent6>
        <a:srgbClr val="6565FF"/>
      </a:accent6>
      <a:hlink>
        <a:srgbClr val="0000FF"/>
      </a:hlink>
      <a:folHlink>
        <a:srgbClr val="800080"/>
      </a:folHlink>
    </a:clrScheme>
    <a:fontScheme name="White">
      <a:majorFont>
        <a:latin typeface="Trebuchet MS Bold"/>
        <a:ea typeface="Trebuchet MS Bold"/>
        <a:cs typeface="Trebuchet MS Bold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B3B3B3"/>
          </a:solidFill>
          <a:prstDash val="solid"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t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9525" cap="flat">
          <a:solidFill>
            <a:schemeClr val="tx2">
              <a:lumMod val="60000"/>
              <a:lumOff val="40000"/>
            </a:schemeClr>
          </a:solidFill>
          <a:prstDash val="solid"/>
          <a:miter lim="400000"/>
        </a:ln>
        <a:effectLst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smtClean="0">
            <a:ln>
              <a:noFill/>
            </a:ln>
            <a:solidFill>
              <a:schemeClr val="tx1"/>
            </a:solidFill>
            <a:effectLst/>
            <a:uFill>
              <a:solidFill>
                <a:srgbClr val="000000"/>
              </a:solidFill>
            </a:uFill>
            <a:latin typeface="+mn-lt"/>
            <a:ea typeface="Open Sans"/>
            <a:cs typeface="Open Sans"/>
            <a:sym typeface="Open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rebuchet MS Bold"/>
        <a:ea typeface="Trebuchet MS Bold"/>
        <a:cs typeface="Trebuchet MS Bold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t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19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Wilson PPT template_Widescreen_110714.pptx</Template>
  <TotalTime>11253</TotalTime>
  <Words>1008</Words>
  <Application>Microsoft Macintosh PowerPoint</Application>
  <PresentationFormat>Custom</PresentationFormat>
  <Paragraphs>178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2014 Wilson PPT template_Widescreen_110714</vt:lpstr>
      <vt:lpstr>PowerPoint Presentation</vt:lpstr>
      <vt:lpstr>The Internet of Things – IoT</vt:lpstr>
      <vt:lpstr>Foreign Data Wrappers Things Multicorn Philips Hue </vt:lpstr>
      <vt:lpstr>Foreign Data Wrappers </vt:lpstr>
      <vt:lpstr>Foreign Data Wrappers</vt:lpstr>
      <vt:lpstr>Foreign Data Wrappers</vt:lpstr>
      <vt:lpstr>Foreign Data Wrappers</vt:lpstr>
      <vt:lpstr>Foreign Data Wrappers</vt:lpstr>
      <vt:lpstr>Foreign Data Wrappers</vt:lpstr>
      <vt:lpstr>Things </vt:lpstr>
      <vt:lpstr>Things</vt:lpstr>
      <vt:lpstr>Things</vt:lpstr>
      <vt:lpstr>Things</vt:lpstr>
      <vt:lpstr>Multicorn </vt:lpstr>
      <vt:lpstr>Multicorn</vt:lpstr>
      <vt:lpstr>Multicorn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Tika Gulick</dc:creator>
  <cp:lastModifiedBy>Rick Otten</cp:lastModifiedBy>
  <cp:revision>359</cp:revision>
  <cp:lastPrinted>2014-09-24T23:52:44Z</cp:lastPrinted>
  <dcterms:modified xsi:type="dcterms:W3CDTF">2015-03-16T01:19:03Z</dcterms:modified>
</cp:coreProperties>
</file>