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30"/>
  </p:notesMasterIdLst>
  <p:sldIdLst>
    <p:sldId id="473" r:id="rId2"/>
    <p:sldId id="558" r:id="rId3"/>
    <p:sldId id="540" r:id="rId4"/>
    <p:sldId id="545" r:id="rId5"/>
    <p:sldId id="546" r:id="rId6"/>
    <p:sldId id="547" r:id="rId7"/>
    <p:sldId id="548" r:id="rId8"/>
    <p:sldId id="549" r:id="rId9"/>
    <p:sldId id="569" r:id="rId10"/>
    <p:sldId id="474" r:id="rId11"/>
    <p:sldId id="551" r:id="rId12"/>
    <p:sldId id="550" r:id="rId13"/>
    <p:sldId id="552" r:id="rId14"/>
    <p:sldId id="555" r:id="rId15"/>
    <p:sldId id="553" r:id="rId16"/>
    <p:sldId id="554" r:id="rId17"/>
    <p:sldId id="556" r:id="rId18"/>
    <p:sldId id="564" r:id="rId19"/>
    <p:sldId id="560" r:id="rId20"/>
    <p:sldId id="561" r:id="rId21"/>
    <p:sldId id="562" r:id="rId22"/>
    <p:sldId id="563" r:id="rId23"/>
    <p:sldId id="571" r:id="rId24"/>
    <p:sldId id="566" r:id="rId25"/>
    <p:sldId id="567" r:id="rId26"/>
    <p:sldId id="570" r:id="rId27"/>
    <p:sldId id="572" r:id="rId28"/>
    <p:sldId id="568" r:id="rId29"/>
  </p:sldIdLst>
  <p:sldSz cx="16256000" cy="9144000"/>
  <p:notesSz cx="9283700" cy="6985000"/>
  <p:defaultTextStyle>
    <a:lvl1pPr defTabSz="1219200">
      <a:defRPr sz="2400">
        <a:uFill>
          <a:solidFill/>
        </a:uFill>
        <a:latin typeface="Open Sans"/>
        <a:ea typeface="Open Sans"/>
        <a:cs typeface="Open Sans"/>
        <a:sym typeface="Open Sans"/>
      </a:defRPr>
    </a:lvl1pPr>
    <a:lvl2pPr indent="342900" defTabSz="1219200">
      <a:defRPr sz="2400">
        <a:uFill>
          <a:solidFill/>
        </a:uFill>
        <a:latin typeface="Open Sans"/>
        <a:ea typeface="Open Sans"/>
        <a:cs typeface="Open Sans"/>
        <a:sym typeface="Open Sans"/>
      </a:defRPr>
    </a:lvl2pPr>
    <a:lvl3pPr indent="685800" defTabSz="1219200">
      <a:defRPr sz="2400">
        <a:uFill>
          <a:solidFill/>
        </a:uFill>
        <a:latin typeface="Open Sans"/>
        <a:ea typeface="Open Sans"/>
        <a:cs typeface="Open Sans"/>
        <a:sym typeface="Open Sans"/>
      </a:defRPr>
    </a:lvl3pPr>
    <a:lvl4pPr indent="1028700" defTabSz="1219200">
      <a:defRPr sz="2400">
        <a:uFill>
          <a:solidFill/>
        </a:uFill>
        <a:latin typeface="Open Sans"/>
        <a:ea typeface="Open Sans"/>
        <a:cs typeface="Open Sans"/>
        <a:sym typeface="Open Sans"/>
      </a:defRPr>
    </a:lvl4pPr>
    <a:lvl5pPr indent="1371600" defTabSz="1219200">
      <a:defRPr sz="2400">
        <a:uFill>
          <a:solidFill/>
        </a:uFill>
        <a:latin typeface="Open Sans"/>
        <a:ea typeface="Open Sans"/>
        <a:cs typeface="Open Sans"/>
        <a:sym typeface="Open Sans"/>
      </a:defRPr>
    </a:lvl5pPr>
    <a:lvl6pPr indent="1714500" defTabSz="1219200">
      <a:defRPr sz="2400">
        <a:uFill>
          <a:solidFill/>
        </a:uFill>
        <a:latin typeface="Open Sans"/>
        <a:ea typeface="Open Sans"/>
        <a:cs typeface="Open Sans"/>
        <a:sym typeface="Open Sans"/>
      </a:defRPr>
    </a:lvl6pPr>
    <a:lvl7pPr indent="2057400" defTabSz="1219200">
      <a:defRPr sz="2400">
        <a:uFill>
          <a:solidFill/>
        </a:uFill>
        <a:latin typeface="Open Sans"/>
        <a:ea typeface="Open Sans"/>
        <a:cs typeface="Open Sans"/>
        <a:sym typeface="Open Sans"/>
      </a:defRPr>
    </a:lvl7pPr>
    <a:lvl8pPr indent="2400300" defTabSz="1219200">
      <a:defRPr sz="2400">
        <a:uFill>
          <a:solidFill/>
        </a:uFill>
        <a:latin typeface="Open Sans"/>
        <a:ea typeface="Open Sans"/>
        <a:cs typeface="Open Sans"/>
        <a:sym typeface="Open Sans"/>
      </a:defRPr>
    </a:lvl8pPr>
    <a:lvl9pPr indent="2743200" defTabSz="1219200">
      <a:defRPr sz="2400">
        <a:uFill>
          <a:solidFill/>
        </a:uFill>
        <a:latin typeface="Open Sans"/>
        <a:ea typeface="Open Sans"/>
        <a:cs typeface="Open Sans"/>
        <a:sym typeface="Open San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75A5"/>
    <a:srgbClr val="B3B3B3"/>
    <a:srgbClr val="5E5E5E"/>
    <a:srgbClr val="5F0060"/>
    <a:srgbClr val="F8982F"/>
    <a:srgbClr val="3E5D57"/>
    <a:srgbClr val="1C57A5"/>
    <a:srgbClr val="899F99"/>
    <a:srgbClr val="718674"/>
    <a:srgbClr val="5BC6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>
          <a:latin typeface="Open Sans"/>
          <a:ea typeface="Open Sans"/>
          <a:cs typeface="Open San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EEEDC"/>
          </a:solidFill>
        </a:fill>
      </a:tcStyle>
    </a:wholeTbl>
    <a:band2H>
      <a:tcTxStyle/>
      <a:tcStyle>
        <a:tcBdr/>
        <a:fill>
          <a:solidFill>
            <a:srgbClr val="FFF7EF"/>
          </a:solidFill>
        </a:fill>
      </a:tcStyle>
    </a:band2H>
    <a:firstCol>
      <a:tcTxStyle b="on" i="off">
        <a:font>
          <a:latin typeface="Open Sans"/>
          <a:ea typeface="Open Sans"/>
          <a:cs typeface="Open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381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BA83C"/>
          </a:solidFill>
        </a:fill>
      </a:tcStyle>
    </a:firstCol>
    <a:lastRow>
      <a:tcTxStyle b="on" i="off">
        <a:font>
          <a:latin typeface="Open Sans"/>
          <a:ea typeface="Open Sans"/>
          <a:cs typeface="Open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BA83C"/>
          </a:solidFill>
        </a:fill>
      </a:tcStyle>
    </a:lastRow>
    <a:firstRow>
      <a:tcTxStyle b="on" i="off">
        <a:font>
          <a:latin typeface="Open Sans"/>
          <a:ea typeface="Open Sans"/>
          <a:cs typeface="Open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BA83C"/>
          </a:solidFill>
        </a:fill>
      </a:tcStyle>
    </a:firstRow>
  </a:tblStyle>
  <a:tblStyle styleId="{D51ADE6A-740E-44AE-83CC-AE7238B6C88D}" styleName="">
    <a:tblBg/>
    <a:wholeTbl>
      <a:tcTxStyle b="off" i="off">
        <a:font>
          <a:latin typeface="Open Sans"/>
          <a:ea typeface="Open Sans"/>
          <a:cs typeface="Open San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EEEDC"/>
          </a:solidFill>
        </a:fill>
      </a:tcStyle>
    </a:wholeTbl>
    <a:band2H>
      <a:tcTxStyle/>
      <a:tcStyle>
        <a:tcBdr/>
        <a:fill>
          <a:solidFill>
            <a:srgbClr val="FFF7EF"/>
          </a:solidFill>
        </a:fill>
      </a:tcStyle>
    </a:band2H>
    <a:firstCol>
      <a:tcTxStyle b="on" i="off">
        <a:font>
          <a:latin typeface="Open Sans"/>
          <a:ea typeface="Open Sans"/>
          <a:cs typeface="Open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381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BA83C"/>
          </a:solidFill>
        </a:fill>
      </a:tcStyle>
    </a:firstCol>
    <a:lastRow>
      <a:tcTxStyle b="on" i="off">
        <a:font>
          <a:latin typeface="Open Sans"/>
          <a:ea typeface="Open Sans"/>
          <a:cs typeface="Open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BA83C"/>
          </a:solidFill>
        </a:fill>
      </a:tcStyle>
    </a:lastRow>
    <a:firstRow>
      <a:tcTxStyle b="on" i="off">
        <a:font>
          <a:latin typeface="Open Sans"/>
          <a:ea typeface="Open Sans"/>
          <a:cs typeface="Open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BA83C"/>
          </a:solidFill>
        </a:fill>
      </a:tcStyle>
    </a:firstRow>
  </a:tblStyle>
  <a:tblStyle styleId="{4A9BC294-FFE2-49D5-8D69-9E1BD2C41BD5}" styleName="">
    <a:tblBg/>
    <a:wholeTbl>
      <a:tcTxStyle b="off" i="off">
        <a:font>
          <a:latin typeface="Open Sans"/>
          <a:ea typeface="Open Sans"/>
          <a:cs typeface="Open San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EEEDC"/>
          </a:solidFill>
        </a:fill>
      </a:tcStyle>
    </a:wholeTbl>
    <a:band2H>
      <a:tcTxStyle/>
      <a:tcStyle>
        <a:tcBdr/>
        <a:fill>
          <a:solidFill>
            <a:srgbClr val="FFF7EF"/>
          </a:solidFill>
        </a:fill>
      </a:tcStyle>
    </a:band2H>
    <a:firstCol>
      <a:tcTxStyle b="on" i="off">
        <a:font>
          <a:latin typeface="Open Sans"/>
          <a:ea typeface="Open Sans"/>
          <a:cs typeface="Open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381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BA83C"/>
          </a:solidFill>
        </a:fill>
      </a:tcStyle>
    </a:firstCol>
    <a:lastRow>
      <a:tcTxStyle b="on" i="off">
        <a:font>
          <a:latin typeface="Open Sans"/>
          <a:ea typeface="Open Sans"/>
          <a:cs typeface="Open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BA83C"/>
          </a:solidFill>
        </a:fill>
      </a:tcStyle>
    </a:lastRow>
    <a:firstRow>
      <a:tcTxStyle b="on" i="off">
        <a:font>
          <a:latin typeface="Open Sans"/>
          <a:ea typeface="Open Sans"/>
          <a:cs typeface="Open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BA83C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34" autoAdjust="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-176" y="-112"/>
      </p:cViewPr>
      <p:guideLst>
        <p:guide orient="horz" pos="2880"/>
        <p:guide pos="5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7" d="100"/>
        <a:sy n="37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/>
          </p:nvPr>
        </p:nvSpPr>
        <p:spPr>
          <a:xfrm>
            <a:off x="2314575" y="523875"/>
            <a:ext cx="4654550" cy="2619375"/>
          </a:xfrm>
          <a:prstGeom prst="rect">
            <a:avLst/>
          </a:prstGeom>
        </p:spPr>
        <p:txBody>
          <a:bodyPr lIns="92958" tIns="46479" rIns="92958" bIns="46479"/>
          <a:lstStyle/>
          <a:p>
            <a:pPr lvl="0"/>
            <a:endParaRPr/>
          </a:p>
        </p:txBody>
      </p:sp>
      <p:sp>
        <p:nvSpPr>
          <p:cNvPr id="87" name="Shape 87"/>
          <p:cNvSpPr>
            <a:spLocks noGrp="1"/>
          </p:cNvSpPr>
          <p:nvPr>
            <p:ph type="body" sz="quarter" idx="1"/>
          </p:nvPr>
        </p:nvSpPr>
        <p:spPr>
          <a:xfrm>
            <a:off x="1237827" y="3317875"/>
            <a:ext cx="6808047" cy="3143250"/>
          </a:xfrm>
          <a:prstGeom prst="rect">
            <a:avLst/>
          </a:prstGeom>
        </p:spPr>
        <p:txBody>
          <a:bodyPr lIns="92958" tIns="46479" rIns="92958" bIns="46479"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56718958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defRPr sz="2200">
        <a:latin typeface="Lucida Grande"/>
        <a:ea typeface="Lucida Grande"/>
        <a:cs typeface="Lucida Grande"/>
        <a:sym typeface="Lucida Grande"/>
      </a:defRPr>
    </a:lvl1pPr>
    <a:lvl2pPr indent="228600" defTabSz="457200">
      <a:defRPr sz="2200">
        <a:latin typeface="Lucida Grande"/>
        <a:ea typeface="Lucida Grande"/>
        <a:cs typeface="Lucida Grande"/>
        <a:sym typeface="Lucida Grande"/>
      </a:defRPr>
    </a:lvl2pPr>
    <a:lvl3pPr indent="457200" defTabSz="457200">
      <a:defRPr sz="2200">
        <a:latin typeface="Lucida Grande"/>
        <a:ea typeface="Lucida Grande"/>
        <a:cs typeface="Lucida Grande"/>
        <a:sym typeface="Lucida Grande"/>
      </a:defRPr>
    </a:lvl3pPr>
    <a:lvl4pPr indent="685800" defTabSz="457200">
      <a:defRPr sz="2200">
        <a:latin typeface="Lucida Grande"/>
        <a:ea typeface="Lucida Grande"/>
        <a:cs typeface="Lucida Grande"/>
        <a:sym typeface="Lucida Grande"/>
      </a:defRPr>
    </a:lvl4pPr>
    <a:lvl5pPr indent="914400" defTabSz="457200">
      <a:defRPr sz="2200">
        <a:latin typeface="Lucida Grande"/>
        <a:ea typeface="Lucida Grande"/>
        <a:cs typeface="Lucida Grande"/>
        <a:sym typeface="Lucida Grande"/>
      </a:defRPr>
    </a:lvl5pPr>
    <a:lvl6pPr indent="1143000" defTabSz="457200">
      <a:defRPr sz="2200">
        <a:latin typeface="Lucida Grande"/>
        <a:ea typeface="Lucida Grande"/>
        <a:cs typeface="Lucida Grande"/>
        <a:sym typeface="Lucida Grande"/>
      </a:defRPr>
    </a:lvl6pPr>
    <a:lvl7pPr indent="1371600" defTabSz="457200">
      <a:defRPr sz="2200">
        <a:latin typeface="Lucida Grande"/>
        <a:ea typeface="Lucida Grande"/>
        <a:cs typeface="Lucida Grande"/>
        <a:sym typeface="Lucida Grande"/>
      </a:defRPr>
    </a:lvl7pPr>
    <a:lvl8pPr indent="1600200" defTabSz="457200">
      <a:defRPr sz="2200">
        <a:latin typeface="Lucida Grande"/>
        <a:ea typeface="Lucida Grande"/>
        <a:cs typeface="Lucida Grande"/>
        <a:sym typeface="Lucida Grande"/>
      </a:defRPr>
    </a:lvl8pPr>
    <a:lvl9pPr indent="1828800" defTabSz="45720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8908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7336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7336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7336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7336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7336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7336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7336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7336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7336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733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7336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7336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7336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7336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7336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7336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733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7336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7336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7336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7336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7336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733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jp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jp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>
            <a:off x="800667" y="3617192"/>
            <a:ext cx="14655801" cy="25401"/>
          </a:xfrm>
          <a:prstGeom prst="rect">
            <a:avLst/>
          </a:prstGeom>
          <a:solidFill>
            <a:srgbClr val="AAAAAA"/>
          </a:solidFill>
          <a:ln w="25400">
            <a:round/>
          </a:ln>
        </p:spPr>
        <p:txBody>
          <a:bodyPr lIns="0" tIns="0" rIns="0" bIns="0" anchor="ctr"/>
          <a:lstStyle/>
          <a:p>
            <a:pPr lvl="0" algn="ctr">
              <a:defRPr sz="18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pic>
        <p:nvPicPr>
          <p:cNvPr id="12" name="wilson-logo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62435" y="3886200"/>
            <a:ext cx="4254502" cy="624751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742029" y="2695479"/>
            <a:ext cx="13594447" cy="697627"/>
          </a:xfrm>
        </p:spPr>
        <p:txBody>
          <a:bodyPr>
            <a:noAutofit/>
          </a:bodyPr>
          <a:lstStyle>
            <a:lvl1pPr marL="0" indent="0">
              <a:spcBef>
                <a:spcPts val="533"/>
              </a:spcBef>
              <a:buFontTx/>
              <a:buNone/>
              <a:defRPr sz="4800" b="0">
                <a:solidFill>
                  <a:schemeClr val="tx1"/>
                </a:solidFill>
                <a:latin typeface="+mn-lt"/>
              </a:defRPr>
            </a:lvl1pPr>
            <a:lvl2pPr marL="0" indent="0">
              <a:buFontTx/>
              <a:buNone/>
              <a:defRPr/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742028" y="3809749"/>
            <a:ext cx="7950709" cy="697627"/>
          </a:xfrm>
        </p:spPr>
        <p:txBody>
          <a:bodyPr>
            <a:noAutofit/>
          </a:bodyPr>
          <a:lstStyle>
            <a:lvl1pPr marL="0" indent="0">
              <a:spcBef>
                <a:spcPts val="533"/>
              </a:spcBef>
              <a:buFontTx/>
              <a:buNone/>
              <a:defRPr sz="3000" b="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0" indent="0">
              <a:buFontTx/>
              <a:buNone/>
              <a:defRPr/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742028" y="4421011"/>
            <a:ext cx="7950709" cy="697627"/>
          </a:xfrm>
        </p:spPr>
        <p:txBody>
          <a:bodyPr>
            <a:noAutofit/>
          </a:bodyPr>
          <a:lstStyle>
            <a:lvl1pPr marL="0" indent="0">
              <a:spcBef>
                <a:spcPts val="533"/>
              </a:spcBef>
              <a:buFontTx/>
              <a:buNone/>
              <a:defRPr sz="2400" b="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0" indent="0">
              <a:buFontTx/>
              <a:buNone/>
              <a:defRPr/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1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393700" y="-38100"/>
            <a:ext cx="9466815" cy="9182100"/>
          </a:xfrm>
          <a:prstGeom prst="rect">
            <a:avLst/>
          </a:prstGeom>
          <a:ln>
            <a:round/>
          </a:ln>
        </p:spPr>
      </p:pic>
      <p:sp>
        <p:nvSpPr>
          <p:cNvPr id="19" name="Shape 19"/>
          <p:cNvSpPr>
            <a:spLocks noGrp="1"/>
          </p:cNvSpPr>
          <p:nvPr>
            <p:ph type="title"/>
          </p:nvPr>
        </p:nvSpPr>
        <p:spPr>
          <a:xfrm>
            <a:off x="1791171" y="5811013"/>
            <a:ext cx="13206930" cy="1283692"/>
          </a:xfrm>
          <a:prstGeom prst="rect">
            <a:avLst/>
          </a:prstGeom>
          <a:ln>
            <a:round/>
          </a:ln>
        </p:spPr>
        <p:txBody>
          <a:bodyPr lIns="12700" tIns="12700" rIns="12700" bIns="12700"/>
          <a:lstStyle>
            <a:lvl1pPr algn="r">
              <a:defRPr>
                <a:solidFill>
                  <a:srgbClr val="FBA83C"/>
                </a:solidFill>
                <a:uFill>
                  <a:solidFill>
                    <a:srgbClr val="FBA83C"/>
                  </a:solidFill>
                </a:uFill>
                <a:latin typeface="+mn-lt"/>
                <a:ea typeface="+mj-ea"/>
                <a:cs typeface="+mj-cs"/>
                <a:sym typeface="Trebuchet MS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en-US" sz="4800" smtClean="0">
                <a:solidFill>
                  <a:srgbClr val="FBA83C"/>
                </a:solidFill>
                <a:uFill>
                  <a:solidFill>
                    <a:srgbClr val="FBA83C"/>
                  </a:solidFill>
                </a:uFill>
              </a:rPr>
              <a:t>Click to edit Master title style</a:t>
            </a:r>
            <a:endParaRPr sz="4800">
              <a:solidFill>
                <a:srgbClr val="FBA83C"/>
              </a:solidFill>
              <a:uFill>
                <a:solidFill>
                  <a:srgbClr val="FBA83C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441187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-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en-US" sz="4800" smtClean="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</a:rPr>
              <a:t>Click to edit Master title style</a:t>
            </a:r>
            <a:endParaRPr sz="4800">
              <a:solidFill>
                <a:srgbClr val="5E5E5E"/>
              </a:solidFill>
              <a:uFill>
                <a:solidFill>
                  <a:srgbClr val="5E5E5E"/>
                </a:solidFill>
              </a:uFill>
            </a:endParaRPr>
          </a:p>
        </p:txBody>
      </p:sp>
      <p:sp>
        <p:nvSpPr>
          <p:cNvPr id="31" name="Shape 3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>
              <a:buFont typeface="Calibri"/>
              <a:buChar char="–"/>
            </a:lvl2pPr>
            <a:lvl3pPr>
              <a:buFont typeface="Arial"/>
              <a:buChar char="•"/>
            </a:lvl3pPr>
            <a:lvl4pPr>
              <a:buFont typeface="Calibri"/>
              <a:buChar char="›"/>
            </a:lvl4pPr>
            <a:lvl5pPr>
              <a:lnSpc>
                <a:spcPct val="100000"/>
              </a:lnSpc>
              <a:buClr>
                <a:srgbClr val="F1492F"/>
              </a:buClr>
              <a:buFontTx/>
              <a:buChar char="»"/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en-US" sz="2400" smtClean="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lang="en-US" sz="2400" smtClean="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lang="en-US" sz="2400" smtClean="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lang="en-US" sz="2400" smtClean="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lang="en-US" sz="2400" smtClean="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</a:rPr>
              <a:t>Fifth level</a:t>
            </a:r>
            <a:endParaRPr sz="2400">
              <a:solidFill>
                <a:srgbClr val="5E5E5E"/>
              </a:solidFill>
              <a:uFill>
                <a:solidFill>
                  <a:srgbClr val="5E5E5E"/>
                </a:solidFill>
              </a:uFill>
            </a:endParaRPr>
          </a:p>
        </p:txBody>
      </p:sp>
      <p:sp>
        <p:nvSpPr>
          <p:cNvPr id="32" name="Shape 3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pic>
        <p:nvPicPr>
          <p:cNvPr id="5" name="wilson-logo.png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293490" y="8572500"/>
            <a:ext cx="1816206" cy="266700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266203" y="8469677"/>
            <a:ext cx="1599015" cy="487569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939800" y="1612900"/>
            <a:ext cx="14554200" cy="711200"/>
          </a:xfrm>
        </p:spPr>
        <p:txBody>
          <a:bodyPr/>
          <a:lstStyle>
            <a:lvl1pPr marL="0" indent="0">
              <a:buFontTx/>
              <a:buNone/>
              <a:defRPr i="1">
                <a:solidFill>
                  <a:srgbClr val="FF0000"/>
                </a:solidFill>
                <a:latin typeface="+mn-lt"/>
              </a:defRPr>
            </a:lvl1pPr>
            <a:lvl2pPr marL="231775" indent="0">
              <a:buFontTx/>
              <a:buNone/>
              <a:defRPr/>
            </a:lvl2pPr>
            <a:lvl3pPr marL="461962" indent="0">
              <a:buFontTx/>
              <a:buNone/>
              <a:defRPr/>
            </a:lvl3pPr>
            <a:lvl4pPr marL="682625" indent="0">
              <a:buFontTx/>
              <a:buNone/>
              <a:defRPr/>
            </a:lvl4pPr>
            <a:lvl5pPr marL="9144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pic>
        <p:nvPicPr>
          <p:cNvPr id="4" name="wilson-logo.png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293490" y="8572500"/>
            <a:ext cx="1816206" cy="266700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266203" y="8469677"/>
            <a:ext cx="1599015" cy="487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980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Left side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/>
        </p:nvSpPr>
        <p:spPr>
          <a:xfrm flipH="1">
            <a:off x="7690145" y="2291119"/>
            <a:ext cx="1" cy="6104766"/>
          </a:xfrm>
          <a:prstGeom prst="line">
            <a:avLst/>
          </a:prstGeom>
          <a:ln w="38100">
            <a:solidFill>
              <a:srgbClr val="F1492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6" name="Shape 3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j-ea"/>
                <a:cs typeface="+mj-cs"/>
                <a:sym typeface="Trebuchet MS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en-US" sz="4800" smtClean="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</a:rPr>
              <a:t>Click to edit Master title style</a:t>
            </a:r>
            <a:endParaRPr sz="4800">
              <a:solidFill>
                <a:srgbClr val="5E5E5E"/>
              </a:solidFill>
              <a:uFill>
                <a:solidFill>
                  <a:srgbClr val="5E5E5E"/>
                </a:solidFill>
              </a:uFill>
            </a:endParaRPr>
          </a:p>
        </p:txBody>
      </p:sp>
      <p:sp>
        <p:nvSpPr>
          <p:cNvPr id="37" name="Shape 37"/>
          <p:cNvSpPr>
            <a:spLocks noGrp="1"/>
          </p:cNvSpPr>
          <p:nvPr>
            <p:ph type="body" idx="1"/>
          </p:nvPr>
        </p:nvSpPr>
        <p:spPr>
          <a:xfrm>
            <a:off x="939492" y="2293495"/>
            <a:ext cx="6375401" cy="5957564"/>
          </a:xfrm>
          <a:prstGeom prst="rect">
            <a:avLst/>
          </a:prstGeom>
        </p:spPr>
        <p:txBody>
          <a:bodyPr/>
          <a:lstStyle>
            <a:lvl2pPr>
              <a:buFont typeface="Calibri"/>
              <a:buChar char="–"/>
            </a:lvl2pPr>
            <a:lvl3pPr>
              <a:buFont typeface="Arial"/>
              <a:buChar char="•"/>
            </a:lvl3pPr>
            <a:lvl4pPr>
              <a:buFont typeface="Calibri"/>
              <a:buChar char="›"/>
            </a:lvl4pPr>
            <a:lvl5pPr>
              <a:lnSpc>
                <a:spcPct val="100000"/>
              </a:lnSpc>
              <a:buClr>
                <a:srgbClr val="F1492F"/>
              </a:buClr>
              <a:buFontTx/>
              <a:buChar char="»"/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en-US" sz="2400" smtClean="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lang="en-US" sz="2400" smtClean="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lang="en-US" sz="2400" smtClean="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lang="en-US" sz="2400" smtClean="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lang="en-US" sz="2400" smtClean="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</a:rPr>
              <a:t>Fifth level</a:t>
            </a:r>
            <a:endParaRPr sz="2400">
              <a:solidFill>
                <a:srgbClr val="5E5E5E"/>
              </a:solidFill>
              <a:uFill>
                <a:solidFill>
                  <a:srgbClr val="5E5E5E"/>
                </a:solidFill>
              </a:uFill>
            </a:endParaRPr>
          </a:p>
        </p:txBody>
      </p:sp>
      <p:sp>
        <p:nvSpPr>
          <p:cNvPr id="38" name="Shape 3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  <p:pic>
        <p:nvPicPr>
          <p:cNvPr id="7" name="wilson-logo.png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293490" y="8572500"/>
            <a:ext cx="1816206" cy="266700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266203" y="8469677"/>
            <a:ext cx="1599015" cy="487569"/>
          </a:xfrm>
          <a:prstGeom prst="rect">
            <a:avLst/>
          </a:prstGeom>
        </p:spPr>
      </p:pic>
      <p:sp>
        <p:nvSpPr>
          <p:cNvPr id="9" name="Shape 35"/>
          <p:cNvSpPr/>
          <p:nvPr userDrawn="1"/>
        </p:nvSpPr>
        <p:spPr>
          <a:xfrm>
            <a:off x="939800" y="1524000"/>
            <a:ext cx="14554200" cy="7112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/>
          <a:lstStyle>
            <a:lvl1pPr>
              <a:spcBef>
                <a:spcPts val="600"/>
              </a:spcBef>
              <a:buClr>
                <a:srgbClr val="F14D3A"/>
              </a:buClr>
              <a:defRPr i="1">
                <a:solidFill>
                  <a:srgbClr val="F1492F"/>
                </a:solidFill>
                <a:uFill>
                  <a:solidFill>
                    <a:srgbClr val="5E5E5E"/>
                  </a:solidFill>
                </a:uFill>
              </a:defRPr>
            </a:lvl1pPr>
          </a:lstStyle>
          <a:p>
            <a:pPr lvl="0">
              <a:defRPr sz="1800" i="0">
                <a:solidFill>
                  <a:srgbClr val="000000"/>
                </a:solidFill>
                <a:uFillTx/>
              </a:defRPr>
            </a:pPr>
            <a:r>
              <a:rPr sz="2400" i="1">
                <a:solidFill>
                  <a:srgbClr val="F1492F"/>
                </a:solidFill>
                <a:uFill>
                  <a:solidFill>
                    <a:srgbClr val="5E5E5E"/>
                  </a:solidFill>
                </a:uFill>
              </a:rPr>
              <a:t>Subtitle text here</a:t>
            </a:r>
          </a:p>
        </p:txBody>
      </p:sp>
    </p:spTree>
    <p:extLst>
      <p:ext uri="{BB962C8B-B14F-4D97-AF65-F5344CB8AC3E}">
        <p14:creationId xmlns:p14="http://schemas.microsoft.com/office/powerpoint/2010/main" val="31434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pic>
        <p:nvPicPr>
          <p:cNvPr id="6" name="wilson-logo.png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293490" y="8572500"/>
            <a:ext cx="1816206" cy="266700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266203" y="8469677"/>
            <a:ext cx="1599015" cy="4875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939800" y="254000"/>
            <a:ext cx="14554200" cy="1358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48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</a:rPr>
              <a:t>Title Text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939492" y="2235200"/>
            <a:ext cx="14554201" cy="6066659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/>
          <a:lstStyle>
            <a:lvl2pPr>
              <a:buFont typeface="Calibri"/>
              <a:buChar char="–"/>
            </a:lvl2pPr>
            <a:lvl3pPr>
              <a:buFont typeface="Arial"/>
              <a:buChar char="•"/>
            </a:lvl3pPr>
            <a:lvl4pPr>
              <a:buFont typeface="Calibri"/>
              <a:buChar char="›"/>
            </a:lvl4pPr>
            <a:lvl5pPr>
              <a:lnSpc>
                <a:spcPct val="100000"/>
              </a:lnSpc>
              <a:buClr>
                <a:srgbClr val="F1492F"/>
              </a:buClr>
              <a:buFontTx/>
              <a:buChar char="»"/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</a:rPr>
              <a:t>Body Level Five</a:t>
            </a:r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332805" y="8635968"/>
            <a:ext cx="177934" cy="169277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algn="ctr">
              <a:defRPr sz="1100">
                <a:solidFill>
                  <a:srgbClr val="444444"/>
                </a:solidFill>
                <a:latin typeface="+mn-lt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8" r:id="rId2"/>
    <p:sldLayoutId id="2147483655" r:id="rId3"/>
    <p:sldLayoutId id="2147483660" r:id="rId4"/>
    <p:sldLayoutId id="2147483659" r:id="rId5"/>
    <p:sldLayoutId id="2147483657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defTabSz="1219200" eaLnBrk="1" hangingPunct="1">
        <a:defRPr sz="4800">
          <a:solidFill>
            <a:srgbClr val="5E5E5E"/>
          </a:solidFill>
          <a:uFill>
            <a:solidFill>
              <a:srgbClr val="5E5E5E"/>
            </a:solidFill>
          </a:uFill>
          <a:latin typeface="+mn-lt"/>
          <a:ea typeface="+mn-ea"/>
          <a:cs typeface="+mn-cs"/>
          <a:sym typeface="Trebuchet MS"/>
        </a:defRPr>
      </a:lvl1pPr>
      <a:lvl2pPr indent="228600" defTabSz="1219200" eaLnBrk="1" hangingPunct="1">
        <a:defRPr sz="4800">
          <a:solidFill>
            <a:srgbClr val="5E5E5E"/>
          </a:solidFill>
          <a:uFill>
            <a:solidFill>
              <a:srgbClr val="5E5E5E"/>
            </a:solidFill>
          </a:uFill>
          <a:latin typeface="+mn-lt"/>
          <a:ea typeface="+mn-ea"/>
          <a:cs typeface="+mn-cs"/>
          <a:sym typeface="Trebuchet MS"/>
        </a:defRPr>
      </a:lvl2pPr>
      <a:lvl3pPr indent="457200" defTabSz="1219200" eaLnBrk="1" hangingPunct="1">
        <a:defRPr sz="4800">
          <a:solidFill>
            <a:srgbClr val="5E5E5E"/>
          </a:solidFill>
          <a:uFill>
            <a:solidFill>
              <a:srgbClr val="5E5E5E"/>
            </a:solidFill>
          </a:uFill>
          <a:latin typeface="+mn-lt"/>
          <a:ea typeface="+mn-ea"/>
          <a:cs typeface="+mn-cs"/>
          <a:sym typeface="Trebuchet MS"/>
        </a:defRPr>
      </a:lvl3pPr>
      <a:lvl4pPr indent="685800" defTabSz="1219200" eaLnBrk="1" hangingPunct="1">
        <a:defRPr sz="4800">
          <a:solidFill>
            <a:srgbClr val="5E5E5E"/>
          </a:solidFill>
          <a:uFill>
            <a:solidFill>
              <a:srgbClr val="5E5E5E"/>
            </a:solidFill>
          </a:uFill>
          <a:latin typeface="+mn-lt"/>
          <a:ea typeface="+mn-ea"/>
          <a:cs typeface="+mn-cs"/>
          <a:sym typeface="Trebuchet MS"/>
        </a:defRPr>
      </a:lvl4pPr>
      <a:lvl5pPr indent="914400" defTabSz="1219200" eaLnBrk="1" hangingPunct="1">
        <a:defRPr sz="4800">
          <a:solidFill>
            <a:srgbClr val="5E5E5E"/>
          </a:solidFill>
          <a:uFill>
            <a:solidFill>
              <a:srgbClr val="5E5E5E"/>
            </a:solidFill>
          </a:uFill>
          <a:latin typeface="+mn-lt"/>
          <a:ea typeface="+mn-ea"/>
          <a:cs typeface="+mn-cs"/>
          <a:sym typeface="Trebuchet MS"/>
        </a:defRPr>
      </a:lvl5pPr>
      <a:lvl6pPr indent="1143000" defTabSz="1219200" eaLnBrk="1" hangingPunct="1">
        <a:defRPr sz="4800">
          <a:solidFill>
            <a:srgbClr val="5E5E5E"/>
          </a:solidFill>
          <a:uFill>
            <a:solidFill>
              <a:srgbClr val="5E5E5E"/>
            </a:solidFill>
          </a:uFill>
          <a:latin typeface="+mn-lt"/>
          <a:ea typeface="+mn-ea"/>
          <a:cs typeface="+mn-cs"/>
          <a:sym typeface="Trebuchet MS"/>
        </a:defRPr>
      </a:lvl6pPr>
      <a:lvl7pPr indent="1371600" defTabSz="1219200" eaLnBrk="1" hangingPunct="1">
        <a:defRPr sz="4800">
          <a:solidFill>
            <a:srgbClr val="5E5E5E"/>
          </a:solidFill>
          <a:uFill>
            <a:solidFill>
              <a:srgbClr val="5E5E5E"/>
            </a:solidFill>
          </a:uFill>
          <a:latin typeface="+mn-lt"/>
          <a:ea typeface="+mn-ea"/>
          <a:cs typeface="+mn-cs"/>
          <a:sym typeface="Trebuchet MS"/>
        </a:defRPr>
      </a:lvl7pPr>
      <a:lvl8pPr indent="1600200" defTabSz="1219200" eaLnBrk="1" hangingPunct="1">
        <a:defRPr sz="4800">
          <a:solidFill>
            <a:srgbClr val="5E5E5E"/>
          </a:solidFill>
          <a:uFill>
            <a:solidFill>
              <a:srgbClr val="5E5E5E"/>
            </a:solidFill>
          </a:uFill>
          <a:latin typeface="+mn-lt"/>
          <a:ea typeface="+mn-ea"/>
          <a:cs typeface="+mn-cs"/>
          <a:sym typeface="Trebuchet MS"/>
        </a:defRPr>
      </a:lvl8pPr>
      <a:lvl9pPr indent="1828800" defTabSz="1219200" eaLnBrk="1" hangingPunct="1">
        <a:defRPr sz="4800">
          <a:solidFill>
            <a:srgbClr val="5E5E5E"/>
          </a:solidFill>
          <a:uFill>
            <a:solidFill>
              <a:srgbClr val="5E5E5E"/>
            </a:solidFill>
          </a:uFill>
          <a:latin typeface="+mn-lt"/>
          <a:ea typeface="+mn-ea"/>
          <a:cs typeface="+mn-cs"/>
          <a:sym typeface="Trebuchet MS"/>
        </a:defRPr>
      </a:lvl9pPr>
    </p:titleStyle>
    <p:bodyStyle>
      <a:lvl1pPr marL="365759" indent="-365759" defTabSz="1219200" eaLnBrk="1" hangingPunct="1">
        <a:lnSpc>
          <a:spcPct val="120000"/>
        </a:lnSpc>
        <a:spcBef>
          <a:spcPts val="600"/>
        </a:spcBef>
        <a:buClr>
          <a:srgbClr val="F14D3A"/>
        </a:buClr>
        <a:buSzPct val="109999"/>
        <a:buFont typeface="Wingdings"/>
        <a:buChar char=""/>
        <a:defRPr sz="2400">
          <a:solidFill>
            <a:srgbClr val="5E5E5E"/>
          </a:solidFill>
          <a:uFill>
            <a:solidFill>
              <a:srgbClr val="5E5E5E"/>
            </a:solidFill>
          </a:uFill>
          <a:latin typeface="+mn-lt"/>
          <a:ea typeface="+mn-ea"/>
          <a:cs typeface="+mn-cs"/>
          <a:sym typeface="Trebuchet MS"/>
        </a:defRPr>
      </a:lvl1pPr>
      <a:lvl2pPr marL="597534" indent="-365759" defTabSz="1219200" eaLnBrk="1" hangingPunct="1">
        <a:lnSpc>
          <a:spcPct val="120000"/>
        </a:lnSpc>
        <a:spcBef>
          <a:spcPts val="600"/>
        </a:spcBef>
        <a:buClr>
          <a:srgbClr val="F14D3A"/>
        </a:buClr>
        <a:buSzPct val="90000"/>
        <a:buFont typeface="Wingdings"/>
        <a:buChar char=""/>
        <a:defRPr sz="2400">
          <a:solidFill>
            <a:srgbClr val="5E5E5E"/>
          </a:solidFill>
          <a:uFill>
            <a:solidFill>
              <a:srgbClr val="5E5E5E"/>
            </a:solidFill>
          </a:uFill>
          <a:latin typeface="+mn-lt"/>
          <a:ea typeface="+mn-ea"/>
          <a:cs typeface="+mn-cs"/>
          <a:sym typeface="Trebuchet MS"/>
        </a:defRPr>
      </a:lvl2pPr>
      <a:lvl3pPr marL="827721" indent="-365759" defTabSz="1219200" eaLnBrk="1" hangingPunct="1">
        <a:lnSpc>
          <a:spcPct val="120000"/>
        </a:lnSpc>
        <a:spcBef>
          <a:spcPts val="600"/>
        </a:spcBef>
        <a:buClr>
          <a:srgbClr val="F14D3A"/>
        </a:buClr>
        <a:buSzPct val="90000"/>
        <a:buFont typeface="Wingdings"/>
        <a:buChar char=""/>
        <a:defRPr sz="2400">
          <a:solidFill>
            <a:srgbClr val="5E5E5E"/>
          </a:solidFill>
          <a:uFill>
            <a:solidFill>
              <a:srgbClr val="5E5E5E"/>
            </a:solidFill>
          </a:uFill>
          <a:latin typeface="+mn-lt"/>
          <a:ea typeface="+mn-ea"/>
          <a:cs typeface="+mn-cs"/>
          <a:sym typeface="Trebuchet MS"/>
        </a:defRPr>
      </a:lvl3pPr>
      <a:lvl4pPr marL="1048385" indent="-365760" defTabSz="1219200" eaLnBrk="1" hangingPunct="1">
        <a:lnSpc>
          <a:spcPct val="120000"/>
        </a:lnSpc>
        <a:spcBef>
          <a:spcPts val="600"/>
        </a:spcBef>
        <a:buClr>
          <a:srgbClr val="F14D3A"/>
        </a:buClr>
        <a:buSzPct val="90000"/>
        <a:buFont typeface="Wingdings"/>
        <a:buChar char=""/>
        <a:defRPr sz="2400">
          <a:solidFill>
            <a:srgbClr val="5E5E5E"/>
          </a:solidFill>
          <a:uFill>
            <a:solidFill>
              <a:srgbClr val="5E5E5E"/>
            </a:solidFill>
          </a:uFill>
          <a:latin typeface="+mn-lt"/>
          <a:ea typeface="+mn-ea"/>
          <a:cs typeface="+mn-cs"/>
          <a:sym typeface="Trebuchet MS"/>
        </a:defRPr>
      </a:lvl4pPr>
      <a:lvl5pPr marL="1280160" indent="-365760" defTabSz="1219200" eaLnBrk="1" hangingPunct="1">
        <a:lnSpc>
          <a:spcPct val="120000"/>
        </a:lnSpc>
        <a:spcBef>
          <a:spcPts val="600"/>
        </a:spcBef>
        <a:buClr>
          <a:srgbClr val="F14D3A"/>
        </a:buClr>
        <a:buSzPct val="90000"/>
        <a:buFont typeface="Wingdings"/>
        <a:buChar char=""/>
        <a:defRPr sz="2400">
          <a:solidFill>
            <a:srgbClr val="5E5E5E"/>
          </a:solidFill>
          <a:uFill>
            <a:solidFill>
              <a:srgbClr val="5E5E5E"/>
            </a:solidFill>
          </a:uFill>
          <a:latin typeface="+mn-lt"/>
          <a:ea typeface="+mn-ea"/>
          <a:cs typeface="+mn-cs"/>
          <a:sym typeface="Trebuchet MS"/>
        </a:defRPr>
      </a:lvl5pPr>
      <a:lvl6pPr marL="1511935" indent="-365760" defTabSz="1219200" eaLnBrk="1" hangingPunct="1">
        <a:lnSpc>
          <a:spcPct val="120000"/>
        </a:lnSpc>
        <a:spcBef>
          <a:spcPts val="600"/>
        </a:spcBef>
        <a:buClr>
          <a:srgbClr val="F14D3A"/>
        </a:buClr>
        <a:buSzPct val="90000"/>
        <a:buFont typeface="Wingdings"/>
        <a:buChar char=""/>
        <a:defRPr sz="2400">
          <a:solidFill>
            <a:srgbClr val="5E5E5E"/>
          </a:solidFill>
          <a:uFill>
            <a:solidFill>
              <a:srgbClr val="5E5E5E"/>
            </a:solidFill>
          </a:uFill>
          <a:latin typeface="+mn-lt"/>
          <a:ea typeface="+mn-ea"/>
          <a:cs typeface="+mn-cs"/>
          <a:sym typeface="Trebuchet MS"/>
        </a:defRPr>
      </a:lvl6pPr>
      <a:lvl7pPr marL="1743710" indent="-365760" defTabSz="1219200" eaLnBrk="1" hangingPunct="1">
        <a:lnSpc>
          <a:spcPct val="120000"/>
        </a:lnSpc>
        <a:spcBef>
          <a:spcPts val="600"/>
        </a:spcBef>
        <a:buClr>
          <a:srgbClr val="F14D3A"/>
        </a:buClr>
        <a:buSzPct val="90000"/>
        <a:buFont typeface="Wingdings"/>
        <a:buChar char=""/>
        <a:defRPr sz="2400">
          <a:solidFill>
            <a:srgbClr val="5E5E5E"/>
          </a:solidFill>
          <a:uFill>
            <a:solidFill>
              <a:srgbClr val="5E5E5E"/>
            </a:solidFill>
          </a:uFill>
          <a:latin typeface="+mn-lt"/>
          <a:ea typeface="+mn-ea"/>
          <a:cs typeface="+mn-cs"/>
          <a:sym typeface="Trebuchet MS"/>
        </a:defRPr>
      </a:lvl7pPr>
      <a:lvl8pPr marL="1975485" indent="-365760" defTabSz="1219200" eaLnBrk="1" hangingPunct="1">
        <a:lnSpc>
          <a:spcPct val="120000"/>
        </a:lnSpc>
        <a:spcBef>
          <a:spcPts val="600"/>
        </a:spcBef>
        <a:buClr>
          <a:srgbClr val="F14D3A"/>
        </a:buClr>
        <a:buSzPct val="90000"/>
        <a:buFont typeface="Wingdings"/>
        <a:buChar char=""/>
        <a:defRPr sz="2400">
          <a:solidFill>
            <a:srgbClr val="5E5E5E"/>
          </a:solidFill>
          <a:uFill>
            <a:solidFill>
              <a:srgbClr val="5E5E5E"/>
            </a:solidFill>
          </a:uFill>
          <a:latin typeface="+mn-lt"/>
          <a:ea typeface="+mn-ea"/>
          <a:cs typeface="+mn-cs"/>
          <a:sym typeface="Trebuchet MS"/>
        </a:defRPr>
      </a:lvl8pPr>
      <a:lvl9pPr marL="2207260" indent="-365760" defTabSz="1219200" eaLnBrk="1" hangingPunct="1">
        <a:lnSpc>
          <a:spcPct val="120000"/>
        </a:lnSpc>
        <a:spcBef>
          <a:spcPts val="600"/>
        </a:spcBef>
        <a:buClr>
          <a:srgbClr val="F14D3A"/>
        </a:buClr>
        <a:buSzPct val="90000"/>
        <a:buFont typeface="Wingdings"/>
        <a:buChar char=""/>
        <a:defRPr sz="2400">
          <a:solidFill>
            <a:srgbClr val="5E5E5E"/>
          </a:solidFill>
          <a:uFill>
            <a:solidFill>
              <a:srgbClr val="5E5E5E"/>
            </a:solidFill>
          </a:uFill>
          <a:latin typeface="+mn-lt"/>
          <a:ea typeface="+mn-ea"/>
          <a:cs typeface="+mn-cs"/>
          <a:sym typeface="Trebuchet MS"/>
        </a:defRPr>
      </a:lvl9pPr>
    </p:bodyStyle>
    <p:otherStyle>
      <a:lvl1pPr algn="r" defTabSz="1219200" eaLnBrk="1" hangingPunct="1">
        <a:defRPr sz="11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Open Sans"/>
        </a:defRPr>
      </a:lvl1pPr>
      <a:lvl2pPr indent="228600" algn="r" defTabSz="1219200" eaLnBrk="1" hangingPunct="1">
        <a:defRPr sz="11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Open Sans"/>
        </a:defRPr>
      </a:lvl2pPr>
      <a:lvl3pPr indent="457200" algn="r" defTabSz="1219200" eaLnBrk="1" hangingPunct="1">
        <a:defRPr sz="11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Open Sans"/>
        </a:defRPr>
      </a:lvl3pPr>
      <a:lvl4pPr indent="685800" algn="r" defTabSz="1219200" eaLnBrk="1" hangingPunct="1">
        <a:defRPr sz="11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Open Sans"/>
        </a:defRPr>
      </a:lvl4pPr>
      <a:lvl5pPr indent="914400" algn="r" defTabSz="1219200" eaLnBrk="1" hangingPunct="1">
        <a:defRPr sz="11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Open Sans"/>
        </a:defRPr>
      </a:lvl5pPr>
      <a:lvl6pPr indent="1143000" algn="r" defTabSz="1219200" eaLnBrk="1" hangingPunct="1">
        <a:defRPr sz="11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Open Sans"/>
        </a:defRPr>
      </a:lvl6pPr>
      <a:lvl7pPr indent="1371600" algn="r" defTabSz="1219200" eaLnBrk="1" hangingPunct="1">
        <a:defRPr sz="11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Open Sans"/>
        </a:defRPr>
      </a:lvl7pPr>
      <a:lvl8pPr indent="1600200" algn="r" defTabSz="1219200" eaLnBrk="1" hangingPunct="1">
        <a:defRPr sz="11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Open Sans"/>
        </a:defRPr>
      </a:lvl8pPr>
      <a:lvl9pPr indent="1828800" algn="r" defTabSz="1219200" eaLnBrk="1" hangingPunct="1">
        <a:defRPr sz="11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Open San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postgresql.org/wiki/BDR_User_Guide" TargetMode="External"/><Relationship Id="rId4" Type="http://schemas.openxmlformats.org/officeDocument/2006/relationships/hyperlink" Target="http://symmetricds.org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multicorn.org" TargetMode="External"/><Relationship Id="rId4" Type="http://schemas.openxmlformats.org/officeDocument/2006/relationships/hyperlink" Target="https://github.com/Kozea/Multicorn" TargetMode="External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4" Type="http://schemas.openxmlformats.org/officeDocument/2006/relationships/hyperlink" Target="http://www.meethue.com" TargetMode="External"/><Relationship Id="rId5" Type="http://schemas.openxmlformats.org/officeDocument/2006/relationships/image" Target="../media/image11.png"/><Relationship Id="rId6" Type="http://schemas.openxmlformats.org/officeDocument/2006/relationships/hyperlink" Target="http://www.developers.meethue.com" TargetMode="External"/><Relationship Id="rId7" Type="http://schemas.openxmlformats.org/officeDocument/2006/relationships/hyperlink" Target="https://github.com/rotten/hue-multicorn-postgresql-fdw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artner.com/newsroom/id/2636073" TargetMode="External"/><Relationship Id="rId4" Type="http://schemas.openxmlformats.org/officeDocument/2006/relationships/hyperlink" Target="http://www.bloomberg.com/news/articles/2014-01-08/cisco-ceo-pegs-internet-of-things-as-19-trillion-market" TargetMode="External"/><Relationship Id="rId5" Type="http://schemas.openxmlformats.org/officeDocument/2006/relationships/hyperlink" Target="http://venturebeat.com/2015/03/04/tim-oreilly-silicon-valley-is-massively-underestimating-the-impact-of-iot-interview/" TargetMode="External"/><Relationship Id="rId6" Type="http://schemas.openxmlformats.org/officeDocument/2006/relationships/hyperlink" Target="http://www.fastcompany.com/3041698/googles-secret-weapon-in-the-battle-for-the-internet-of-things-academia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evelopers.meethue.com/documentation/getting-started" TargetMode="External"/><Relationship Id="rId4" Type="http://schemas.openxmlformats.org/officeDocument/2006/relationships/image" Target="../media/image12.jpeg"/><Relationship Id="rId5" Type="http://schemas.openxmlformats.org/officeDocument/2006/relationships/image" Target="../media/image10.jp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://www.colorhexa.com/color-names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mailto:rotten@geardigital.com" TargetMode="External"/><Relationship Id="rId4" Type="http://schemas.openxmlformats.org/officeDocument/2006/relationships/image" Target="../media/image15.png"/><Relationship Id="rId5" Type="http://schemas.openxmlformats.org/officeDocument/2006/relationships/hyperlink" Target="https://github.com/rotten/hue-multicorn-postgresql-fdw" TargetMode="External"/><Relationship Id="rId6" Type="http://schemas.openxmlformats.org/officeDocument/2006/relationships/image" Target="../media/image16.jp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iki.postgresql.org/wiki/Foreign_data_wrapper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/>
        </p:nvSpPr>
        <p:spPr>
          <a:xfrm>
            <a:off x="928440" y="2849574"/>
            <a:ext cx="13970001" cy="1282701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/>
          <a:lstStyle>
            <a:lvl1pPr>
              <a:buClr>
                <a:srgbClr val="FBA83C"/>
              </a:buClr>
              <a:defRPr sz="48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+mj-lt"/>
                <a:ea typeface="+mj-ea"/>
                <a:cs typeface="+mj-cs"/>
                <a:sym typeface="Trebuchet MS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endParaRPr lang="en-US" sz="4800" dirty="0" smtClean="0">
              <a:solidFill>
                <a:srgbClr val="606060"/>
              </a:solidFill>
              <a:uFill>
                <a:solidFill>
                  <a:srgbClr val="606060"/>
                </a:solidFill>
              </a:uFill>
              <a:latin typeface="+mn-lt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742029" y="2695479"/>
            <a:ext cx="13594447" cy="938675"/>
          </a:xfrm>
        </p:spPr>
        <p:txBody>
          <a:bodyPr/>
          <a:lstStyle/>
          <a:p>
            <a:r>
              <a:rPr lang="en-US" dirty="0" smtClean="0"/>
              <a:t>Building a ‘Database of Things’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With Foreign Data Wrappers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742029" y="7567447"/>
            <a:ext cx="7950709" cy="1396653"/>
          </a:xfrm>
        </p:spPr>
        <p:txBody>
          <a:bodyPr/>
          <a:lstStyle/>
          <a:p>
            <a:r>
              <a:rPr lang="en-US" sz="2000" dirty="0" smtClean="0"/>
              <a:t>Rick Otten</a:t>
            </a:r>
          </a:p>
          <a:p>
            <a:r>
              <a:rPr lang="en-US" sz="2000" dirty="0" smtClean="0"/>
              <a:t>Director, Data Science and Engineering</a:t>
            </a:r>
          </a:p>
          <a:p>
            <a:r>
              <a:rPr lang="en-US" sz="2000" dirty="0" err="1" smtClean="0"/>
              <a:t>rotten@geardigital.com</a:t>
            </a:r>
            <a:endParaRPr lang="en-US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1247357" y="404432"/>
            <a:ext cx="2806858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219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 dirty="0" err="1" smtClean="0">
                <a:ln>
                  <a:noFill/>
                </a:ln>
                <a:solidFill>
                  <a:srgbClr val="3075A5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Open Sans"/>
                <a:cs typeface="Open Sans"/>
                <a:sym typeface="Open Sans"/>
              </a:rPr>
              <a:t>PGConf</a:t>
            </a:r>
            <a:r>
              <a:rPr kumimoji="0" lang="en-US" sz="2800" b="1" i="0" u="none" strike="noStrike" cap="none" spc="0" normalizeH="0" baseline="0" dirty="0" smtClean="0">
                <a:ln>
                  <a:noFill/>
                </a:ln>
                <a:solidFill>
                  <a:srgbClr val="3075A5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Open Sans"/>
                <a:cs typeface="Open Sans"/>
                <a:sym typeface="Open Sans"/>
              </a:rPr>
              <a:t> US 2015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487" y="233063"/>
            <a:ext cx="1151178" cy="85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634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9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 advAuto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9800" y="254000"/>
            <a:ext cx="14554200" cy="984536"/>
          </a:xfrm>
        </p:spPr>
        <p:txBody>
          <a:bodyPr/>
          <a:lstStyle/>
          <a:p>
            <a:r>
              <a:rPr lang="en-US" dirty="0" smtClean="0"/>
              <a:t>Foreign Data Wrappers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939492" y="1949736"/>
            <a:ext cx="14554201" cy="668623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Copy data when:</a:t>
            </a:r>
          </a:p>
          <a:p>
            <a:r>
              <a:rPr lang="en-US" dirty="0" smtClean="0"/>
              <a:t>Aggregating many small data sources into one.</a:t>
            </a:r>
          </a:p>
          <a:p>
            <a:r>
              <a:rPr lang="en-US" dirty="0" smtClean="0"/>
              <a:t>Query performance on remote systems is a concern.</a:t>
            </a:r>
          </a:p>
          <a:p>
            <a:r>
              <a:rPr lang="en-US" dirty="0" smtClean="0"/>
              <a:t>Making many small queries often.</a:t>
            </a:r>
          </a:p>
          <a:p>
            <a:r>
              <a:rPr lang="en-US" dirty="0" err="1" smtClean="0"/>
              <a:t>Intermittant</a:t>
            </a:r>
            <a:r>
              <a:rPr lang="en-US" dirty="0" smtClean="0"/>
              <a:t>, High Latency, or Slow Network connections.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dirty="0" smtClean="0"/>
              <a:t>Using </a:t>
            </a:r>
            <a:r>
              <a:rPr lang="en-US" dirty="0" smtClean="0"/>
              <a:t>technology such as:</a:t>
            </a:r>
          </a:p>
          <a:p>
            <a:pPr lvl="2"/>
            <a:r>
              <a:rPr lang="en-US" dirty="0" smtClean="0"/>
              <a:t>Synchronous or Streaming Replication</a:t>
            </a:r>
          </a:p>
          <a:p>
            <a:pPr lvl="2"/>
            <a:r>
              <a:rPr lang="en-US" dirty="0" smtClean="0"/>
              <a:t>Bidirectional </a:t>
            </a:r>
            <a:r>
              <a:rPr lang="en-US" dirty="0"/>
              <a:t>Replication (BDR</a:t>
            </a:r>
            <a:r>
              <a:rPr lang="en-US" dirty="0" smtClean="0"/>
              <a:t>) ( </a:t>
            </a:r>
            <a:r>
              <a:rPr lang="en-US" dirty="0">
                <a:hlinkClick r:id="rId3"/>
              </a:rPr>
              <a:t>https://wiki.postgresql.org/wiki/</a:t>
            </a:r>
            <a:r>
              <a:rPr lang="en-US" dirty="0" smtClean="0">
                <a:hlinkClick r:id="rId3"/>
              </a:rPr>
              <a:t>BDR_User_Guide</a:t>
            </a:r>
            <a:r>
              <a:rPr lang="en-US" dirty="0" smtClean="0"/>
              <a:t> )</a:t>
            </a:r>
          </a:p>
          <a:p>
            <a:pPr lvl="2"/>
            <a:r>
              <a:rPr lang="en-US" dirty="0" err="1" smtClean="0"/>
              <a:t>SymmetricDS</a:t>
            </a:r>
            <a:r>
              <a:rPr lang="en-US" dirty="0" smtClean="0"/>
              <a:t>  ( </a:t>
            </a:r>
            <a:r>
              <a:rPr lang="en-US" dirty="0" smtClean="0">
                <a:hlinkClick r:id="rId4"/>
              </a:rPr>
              <a:t>http://symmetricds.org</a:t>
            </a:r>
            <a:r>
              <a:rPr lang="en-US" dirty="0"/>
              <a:t> </a:t>
            </a:r>
            <a:r>
              <a:rPr lang="en-US" dirty="0" smtClean="0"/>
              <a:t>)</a:t>
            </a:r>
            <a:endParaRPr lang="en-US" dirty="0"/>
          </a:p>
          <a:p>
            <a:pPr lvl="2"/>
            <a:r>
              <a:rPr lang="en-US" dirty="0" smtClean="0"/>
              <a:t>Batch jobs</a:t>
            </a:r>
          </a:p>
          <a:p>
            <a:pPr lvl="2"/>
            <a:r>
              <a:rPr lang="en-US" dirty="0" smtClean="0"/>
              <a:t>Materialized views on top of Foreign Tables</a:t>
            </a:r>
          </a:p>
          <a:p>
            <a:pPr lvl="3"/>
            <a:r>
              <a:rPr lang="en-US" dirty="0" smtClean="0"/>
              <a:t>( Concurrent Refresh in 9.4!   </a:t>
            </a:r>
            <a:r>
              <a:rPr lang="en-US" dirty="0" smtClean="0">
                <a:sym typeface="Wingdings"/>
              </a:rPr>
              <a:t> 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B08C2786-D3C6-A741-908B-9F349F99BB9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939800" y="934956"/>
            <a:ext cx="14554200" cy="711200"/>
          </a:xfrm>
        </p:spPr>
        <p:txBody>
          <a:bodyPr/>
          <a:lstStyle/>
          <a:p>
            <a:r>
              <a:rPr lang="en-US" dirty="0" smtClean="0"/>
              <a:t>Rules of </a:t>
            </a:r>
            <a:r>
              <a:rPr lang="en-US" dirty="0" smtClean="0"/>
              <a:t>Thumb for when NOT to use them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818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7" dur="1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8" dur="1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9" dur="1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4375" y="5891673"/>
            <a:ext cx="13206930" cy="1234782"/>
          </a:xfrm>
        </p:spPr>
        <p:txBody>
          <a:bodyPr/>
          <a:lstStyle/>
          <a:p>
            <a:r>
              <a:rPr lang="en-US" dirty="0" smtClean="0"/>
              <a:t>Things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493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lien_brain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" y="1"/>
            <a:ext cx="16171772" cy="8387918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0740" y="254000"/>
            <a:ext cx="9148442" cy="1358900"/>
          </a:xfrm>
        </p:spPr>
        <p:txBody>
          <a:bodyPr/>
          <a:lstStyle/>
          <a:p>
            <a:r>
              <a:rPr lang="en-US" dirty="0" smtClean="0"/>
              <a:t>Things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67200" y="2893755"/>
            <a:ext cx="13988685" cy="3857496"/>
          </a:xfrm>
          <a:solidFill>
            <a:srgbClr val="FFFFFF">
              <a:alpha val="95000"/>
            </a:srgbClr>
          </a:solidFill>
        </p:spPr>
        <p:txBody>
          <a:bodyPr/>
          <a:lstStyle/>
          <a:p>
            <a:r>
              <a:rPr lang="en-US" dirty="0" smtClean="0"/>
              <a:t>Fridge:  Current Temperature? Compressor On?  Door Open?</a:t>
            </a:r>
          </a:p>
          <a:p>
            <a:r>
              <a:rPr lang="en-US" dirty="0" smtClean="0"/>
              <a:t>Lights:  On? Color? Brightness?</a:t>
            </a:r>
          </a:p>
          <a:p>
            <a:r>
              <a:rPr lang="en-US" dirty="0" smtClean="0"/>
              <a:t>Robot Vacuum:  Location?  On?  Bag status?</a:t>
            </a:r>
          </a:p>
          <a:p>
            <a:r>
              <a:rPr lang="en-US" dirty="0" smtClean="0"/>
              <a:t>Home Thermostat:  Furnace running?  Current Temperature?  Set Temperature?  Schedule?</a:t>
            </a:r>
          </a:p>
          <a:p>
            <a:r>
              <a:rPr lang="en-US" dirty="0" smtClean="0"/>
              <a:t>Garage Door:  Open?  Last Open Time?</a:t>
            </a:r>
          </a:p>
          <a:p>
            <a:r>
              <a:rPr lang="en-US" dirty="0" smtClean="0"/>
              <a:t>Coffee Pot:  How much Coffee is left?  When was it last brewed?</a:t>
            </a:r>
          </a:p>
          <a:p>
            <a:r>
              <a:rPr lang="en-US" dirty="0" smtClean="0"/>
              <a:t>Your car, your toaster, your electric space heater, your oven, home alarm system, and more…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B08C2786-D3C6-A741-908B-9F349F99BB9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193302" y="853121"/>
            <a:ext cx="3338315" cy="759779"/>
          </a:xfrm>
          <a:solidFill>
            <a:schemeClr val="bg1"/>
          </a:solidFill>
        </p:spPr>
        <p:txBody>
          <a:bodyPr/>
          <a:lstStyle/>
          <a:p>
            <a:r>
              <a:rPr lang="en-US" dirty="0" smtClean="0"/>
              <a:t>The Internet of Things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590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34045" y="2324100"/>
            <a:ext cx="14554201" cy="2232726"/>
          </a:xfrm>
        </p:spPr>
        <p:txBody>
          <a:bodyPr/>
          <a:lstStyle/>
          <a:p>
            <a:r>
              <a:rPr lang="en-US" dirty="0" smtClean="0"/>
              <a:t>Things have Identifiers</a:t>
            </a:r>
          </a:p>
          <a:p>
            <a:r>
              <a:rPr lang="en-US" dirty="0" smtClean="0"/>
              <a:t>Things have State</a:t>
            </a:r>
          </a:p>
          <a:p>
            <a:r>
              <a:rPr lang="en-US" dirty="0" smtClean="0"/>
              <a:t>Some things have mutable State.</a:t>
            </a:r>
          </a:p>
          <a:p>
            <a:r>
              <a:rPr lang="en-US" dirty="0" smtClean="0"/>
              <a:t>Things are </a:t>
            </a:r>
            <a:r>
              <a:rPr lang="en-US" b="1" i="1" u="sng" dirty="0" smtClean="0"/>
              <a:t>data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B08C2786-D3C6-A741-908B-9F349F99BB9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/>
              <a:t>Internet </a:t>
            </a:r>
            <a:r>
              <a:rPr lang="en-US" dirty="0" smtClean="0"/>
              <a:t>of Things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831166"/>
              </p:ext>
            </p:extLst>
          </p:nvPr>
        </p:nvGraphicFramePr>
        <p:xfrm>
          <a:off x="1568868" y="4850403"/>
          <a:ext cx="10757956" cy="2785267"/>
        </p:xfrm>
        <a:graphic>
          <a:graphicData uri="http://schemas.openxmlformats.org/drawingml/2006/table">
            <a:tbl>
              <a:tblPr/>
              <a:tblGrid>
                <a:gridCol w="2477001"/>
                <a:gridCol w="2986972"/>
                <a:gridCol w="1942746"/>
                <a:gridCol w="1238501"/>
                <a:gridCol w="2112736"/>
              </a:tblGrid>
              <a:tr h="5903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venir Heavy"/>
                        </a:rPr>
                        <a:t>refrigerators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ucida Console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ucida Console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ucida Console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03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venir Black"/>
                        </a:rPr>
                        <a:t>id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venir Black"/>
                        </a:rPr>
                        <a:t>description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venir Black"/>
                        </a:rPr>
                        <a:t>compressor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venir Black"/>
                        </a:rPr>
                        <a:t>door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venir Black"/>
                        </a:rPr>
                        <a:t>temperature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482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/>
                        </a:rPr>
                        <a:t>kitchen fridge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/>
                        </a:rPr>
                        <a:t>on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/>
                        </a:rPr>
                        <a:t>closed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/>
                        </a:rPr>
                        <a:t>40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482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Console"/>
                        </a:rPr>
                        <a:t>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/>
                        </a:rPr>
                        <a:t>beer fridge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/>
                        </a:rPr>
                        <a:t>off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/>
                        </a:rPr>
                        <a:t>closed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/>
                        </a:rPr>
                        <a:t>48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482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/>
                        </a:rPr>
                        <a:t>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/>
                        </a:rPr>
                        <a:t>basement freezer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/>
                        </a:rPr>
                        <a:t>off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/>
                        </a:rPr>
                        <a:t>open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Console"/>
                        </a:rPr>
                        <a:t>28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 Placeholder 7"/>
          <p:cNvSpPr txBox="1">
            <a:spLocks/>
          </p:cNvSpPr>
          <p:nvPr/>
        </p:nvSpPr>
        <p:spPr>
          <a:xfrm>
            <a:off x="510739" y="7924768"/>
            <a:ext cx="1370833" cy="572528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/>
          <a:lstStyle>
            <a:lvl1pPr marL="0" indent="0" defTabSz="1219200" eaLnBrk="1" hangingPunct="1">
              <a:lnSpc>
                <a:spcPct val="120000"/>
              </a:lnSpc>
              <a:spcBef>
                <a:spcPts val="600"/>
              </a:spcBef>
              <a:buClr>
                <a:srgbClr val="F14D3A"/>
              </a:buClr>
              <a:buSzPct val="109999"/>
              <a:buFontTx/>
              <a:buNone/>
              <a:defRPr sz="2400" i="1">
                <a:solidFill>
                  <a:srgbClr val="FF0000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1pPr>
            <a:lvl2pPr marL="231775" indent="0" defTabSz="1219200" eaLnBrk="1" hangingPunct="1">
              <a:lnSpc>
                <a:spcPct val="120000"/>
              </a:lnSpc>
              <a:spcBef>
                <a:spcPts val="600"/>
              </a:spcBef>
              <a:buClr>
                <a:srgbClr val="F14D3A"/>
              </a:buClr>
              <a:buSzPct val="90000"/>
              <a:buFontTx/>
              <a:buNone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2pPr>
            <a:lvl3pPr marL="461962" indent="0" defTabSz="1219200" eaLnBrk="1" hangingPunct="1">
              <a:lnSpc>
                <a:spcPct val="120000"/>
              </a:lnSpc>
              <a:spcBef>
                <a:spcPts val="600"/>
              </a:spcBef>
              <a:buClr>
                <a:srgbClr val="F14D3A"/>
              </a:buClr>
              <a:buSzPct val="90000"/>
              <a:buFontTx/>
              <a:buNone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3pPr>
            <a:lvl4pPr marL="682625" indent="0" defTabSz="1219200" eaLnBrk="1" hangingPunct="1">
              <a:lnSpc>
                <a:spcPct val="120000"/>
              </a:lnSpc>
              <a:spcBef>
                <a:spcPts val="600"/>
              </a:spcBef>
              <a:buClr>
                <a:srgbClr val="F14D3A"/>
              </a:buClr>
              <a:buSzPct val="90000"/>
              <a:buFontTx/>
              <a:buNone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4pPr>
            <a:lvl5pPr marL="914400" indent="0" defTabSz="1219200" eaLnBrk="1" hangingPunct="1">
              <a:lnSpc>
                <a:spcPct val="100000"/>
              </a:lnSpc>
              <a:spcBef>
                <a:spcPts val="600"/>
              </a:spcBef>
              <a:buClr>
                <a:srgbClr val="F1492F"/>
              </a:buClr>
              <a:buSzPct val="90000"/>
              <a:buFontTx/>
              <a:buNone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5pPr>
            <a:lvl6pPr marL="1511935" indent="-365760" defTabSz="1219200" eaLnBrk="1" hangingPunct="1">
              <a:lnSpc>
                <a:spcPct val="120000"/>
              </a:lnSpc>
              <a:spcBef>
                <a:spcPts val="600"/>
              </a:spcBef>
              <a:buClr>
                <a:srgbClr val="F14D3A"/>
              </a:buClr>
              <a:buSzPct val="90000"/>
              <a:buFont typeface="Wingdings"/>
              <a:buChar char=""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6pPr>
            <a:lvl7pPr marL="1743710" indent="-365760" defTabSz="1219200" eaLnBrk="1" hangingPunct="1">
              <a:lnSpc>
                <a:spcPct val="120000"/>
              </a:lnSpc>
              <a:spcBef>
                <a:spcPts val="600"/>
              </a:spcBef>
              <a:buClr>
                <a:srgbClr val="F14D3A"/>
              </a:buClr>
              <a:buSzPct val="90000"/>
              <a:buFont typeface="Wingdings"/>
              <a:buChar char=""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7pPr>
            <a:lvl8pPr marL="1975485" indent="-365760" defTabSz="1219200" eaLnBrk="1" hangingPunct="1">
              <a:lnSpc>
                <a:spcPct val="120000"/>
              </a:lnSpc>
              <a:spcBef>
                <a:spcPts val="600"/>
              </a:spcBef>
              <a:buClr>
                <a:srgbClr val="F14D3A"/>
              </a:buClr>
              <a:buSzPct val="90000"/>
              <a:buFont typeface="Wingdings"/>
              <a:buChar char=""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8pPr>
            <a:lvl9pPr marL="2207260" indent="-365760" defTabSz="1219200" eaLnBrk="1" hangingPunct="1">
              <a:lnSpc>
                <a:spcPct val="120000"/>
              </a:lnSpc>
              <a:spcBef>
                <a:spcPts val="600"/>
              </a:spcBef>
              <a:buClr>
                <a:srgbClr val="F14D3A"/>
              </a:buClr>
              <a:buSzPct val="90000"/>
              <a:buFont typeface="Wingdings"/>
              <a:buChar char=""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9pPr>
          </a:lstStyle>
          <a:p>
            <a:r>
              <a:rPr lang="en-US" dirty="0" smtClean="0"/>
              <a:t>A Table!</a:t>
            </a:r>
            <a:endParaRPr lang="en-US" dirty="0"/>
          </a:p>
        </p:txBody>
      </p:sp>
      <p:pic>
        <p:nvPicPr>
          <p:cNvPr id="6" name="Picture 5" descr="cats3.jpg"/>
          <p:cNvPicPr>
            <a:picLocks noChangeAspect="1"/>
          </p:cNvPicPr>
          <p:nvPr/>
        </p:nvPicPr>
        <p:blipFill rotWithShape="1">
          <a:blip r:embed="rId3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533539" y="133672"/>
            <a:ext cx="3439822" cy="519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40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0739" y="254000"/>
            <a:ext cx="11564072" cy="1358900"/>
          </a:xfrm>
        </p:spPr>
        <p:txBody>
          <a:bodyPr/>
          <a:lstStyle/>
          <a:p>
            <a:r>
              <a:rPr lang="en-US" dirty="0" smtClean="0"/>
              <a:t>Things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510740" y="2487853"/>
            <a:ext cx="12724678" cy="5629717"/>
          </a:xfrm>
        </p:spPr>
        <p:txBody>
          <a:bodyPr/>
          <a:lstStyle/>
          <a:p>
            <a:r>
              <a:rPr lang="en-US" u="dbl" dirty="0" smtClean="0"/>
              <a:t>Well Known and Widely Supported Interface</a:t>
            </a:r>
          </a:p>
          <a:p>
            <a:r>
              <a:rPr lang="en-US" dirty="0" smtClean="0"/>
              <a:t>Consistent interface across things</a:t>
            </a:r>
          </a:p>
          <a:p>
            <a:r>
              <a:rPr lang="en-US" dirty="0" smtClean="0"/>
              <a:t>Discover patterns in the current state of large sets of things</a:t>
            </a:r>
          </a:p>
          <a:p>
            <a:r>
              <a:rPr lang="en-US" dirty="0" smtClean="0"/>
              <a:t>Join with Reference Tables and Maintenance Logs, and other data</a:t>
            </a:r>
          </a:p>
          <a:p>
            <a:pPr lvl="1"/>
            <a:r>
              <a:rPr lang="en-US" sz="2000" dirty="0" smtClean="0"/>
              <a:t>What are the GPS coordinates where thing 1 was installed, who installed it, and when?</a:t>
            </a:r>
          </a:p>
          <a:p>
            <a:pPr lvl="1"/>
            <a:r>
              <a:rPr lang="en-US" sz="2000" dirty="0" smtClean="0"/>
              <a:t>When were the belts last changed on thing 1</a:t>
            </a:r>
            <a:r>
              <a:rPr lang="en-US" sz="2000" dirty="0" smtClean="0"/>
              <a:t>?</a:t>
            </a:r>
            <a:endParaRPr lang="en-US" sz="2000" dirty="0" smtClean="0"/>
          </a:p>
          <a:p>
            <a:r>
              <a:rPr lang="en-US" dirty="0" smtClean="0"/>
              <a:t>Join and Union with each </a:t>
            </a:r>
            <a:r>
              <a:rPr lang="en-US" dirty="0" smtClean="0"/>
              <a:t>other</a:t>
            </a:r>
            <a:endParaRPr lang="en-US" dirty="0"/>
          </a:p>
          <a:p>
            <a:pPr lvl="1"/>
            <a:r>
              <a:rPr lang="en-US" dirty="0" smtClean="0"/>
              <a:t> </a:t>
            </a:r>
            <a:r>
              <a:rPr lang="en-US" sz="2000" dirty="0" smtClean="0"/>
              <a:t>Build </a:t>
            </a:r>
            <a:r>
              <a:rPr lang="en-US" sz="2000" dirty="0"/>
              <a:t>F</a:t>
            </a:r>
            <a:r>
              <a:rPr lang="en-US" sz="2000" dirty="0" smtClean="0"/>
              <a:t>rankenstein thing </a:t>
            </a:r>
            <a:r>
              <a:rPr lang="en-US" sz="2000" dirty="0" smtClean="0"/>
              <a:t>monsters</a:t>
            </a:r>
          </a:p>
          <a:p>
            <a:pPr lvl="1"/>
            <a:r>
              <a:rPr lang="en-US" sz="2000" dirty="0" smtClean="0"/>
              <a:t>If you can’t beat them, join them!</a:t>
            </a:r>
            <a:endParaRPr lang="en-US" sz="2000" dirty="0" smtClean="0"/>
          </a:p>
          <a:p>
            <a:r>
              <a:rPr lang="en-US" dirty="0" smtClean="0"/>
              <a:t>Triggers! </a:t>
            </a:r>
            <a:r>
              <a:rPr lang="en-US" sz="2000" i="1" dirty="0" smtClean="0"/>
              <a:t>(PostgreSQL 9.4) </a:t>
            </a:r>
          </a:p>
          <a:p>
            <a:pPr lvl="1"/>
            <a:r>
              <a:rPr lang="en-US" sz="2000" dirty="0" smtClean="0"/>
              <a:t>For turning the light on in the kitchen whenever the garage door is opened,</a:t>
            </a:r>
            <a:r>
              <a:rPr lang="en-US" sz="2000" dirty="0"/>
              <a:t> </a:t>
            </a:r>
            <a:r>
              <a:rPr lang="en-US" sz="2000" dirty="0" smtClean="0"/>
              <a:t>or logging events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B08C2786-D3C6-A741-908B-9F349F99BB9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510740" y="1257300"/>
            <a:ext cx="11564072" cy="711200"/>
          </a:xfrm>
        </p:spPr>
        <p:txBody>
          <a:bodyPr/>
          <a:lstStyle/>
          <a:p>
            <a:r>
              <a:rPr lang="en-US" dirty="0"/>
              <a:t>Why a “Database of Things”?</a:t>
            </a:r>
          </a:p>
        </p:txBody>
      </p:sp>
    </p:spTree>
    <p:extLst>
      <p:ext uri="{BB962C8B-B14F-4D97-AF65-F5344CB8AC3E}">
        <p14:creationId xmlns:p14="http://schemas.microsoft.com/office/powerpoint/2010/main" val="1263031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4375" y="5891673"/>
            <a:ext cx="13206930" cy="1234782"/>
          </a:xfrm>
        </p:spPr>
        <p:txBody>
          <a:bodyPr/>
          <a:lstStyle/>
          <a:p>
            <a:r>
              <a:rPr lang="en-US" dirty="0" smtClean="0"/>
              <a:t>Multicorn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3" name="Picture 2" descr="multicor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959640" y="6672240"/>
            <a:ext cx="13716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439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86777" y="254000"/>
            <a:ext cx="9068608" cy="801077"/>
          </a:xfrm>
        </p:spPr>
        <p:txBody>
          <a:bodyPr/>
          <a:lstStyle/>
          <a:p>
            <a:r>
              <a:rPr lang="en-US" dirty="0" smtClean="0"/>
              <a:t>Multicorn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0608150" y="254000"/>
            <a:ext cx="5409416" cy="1289100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0" indent="0" algn="ctr">
              <a:buNone/>
            </a:pP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multicorn.org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://github.com/Kozea/</a:t>
            </a:r>
            <a:r>
              <a:rPr lang="en-US" dirty="0" smtClean="0">
                <a:hlinkClick r:id="rId4"/>
              </a:rPr>
              <a:t>Multicorn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B08C2786-D3C6-A741-908B-9F349F99BB9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939800" y="1257300"/>
            <a:ext cx="14554200" cy="711200"/>
          </a:xfrm>
        </p:spPr>
        <p:txBody>
          <a:bodyPr/>
          <a:lstStyle/>
          <a:p>
            <a:r>
              <a:rPr lang="en-US" dirty="0" smtClean="0"/>
              <a:t>Python framework for building Foreign Data Wrappers</a:t>
            </a:r>
            <a:endParaRPr lang="en-US" dirty="0"/>
          </a:p>
        </p:txBody>
      </p:sp>
      <p:sp>
        <p:nvSpPr>
          <p:cNvPr id="9" name="Text Placeholder 4"/>
          <p:cNvSpPr txBox="1">
            <a:spLocks/>
          </p:cNvSpPr>
          <p:nvPr/>
        </p:nvSpPr>
        <p:spPr>
          <a:xfrm>
            <a:off x="2161588" y="3713886"/>
            <a:ext cx="2567956" cy="3999527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/>
          <a:lstStyle>
            <a:lvl1pPr marL="365759" indent="-365759" defTabSz="1219200" eaLnBrk="1" hangingPunct="1">
              <a:lnSpc>
                <a:spcPct val="120000"/>
              </a:lnSpc>
              <a:spcBef>
                <a:spcPts val="600"/>
              </a:spcBef>
              <a:buClr>
                <a:srgbClr val="F14D3A"/>
              </a:buClr>
              <a:buSzPct val="109999"/>
              <a:buFont typeface="Wingdings"/>
              <a:buChar char=""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1pPr>
            <a:lvl2pPr marL="597534" indent="-365759" defTabSz="1219200" eaLnBrk="1" hangingPunct="1">
              <a:lnSpc>
                <a:spcPct val="120000"/>
              </a:lnSpc>
              <a:spcBef>
                <a:spcPts val="600"/>
              </a:spcBef>
              <a:buClr>
                <a:srgbClr val="F14D3A"/>
              </a:buClr>
              <a:buSzPct val="90000"/>
              <a:buFont typeface="Calibri"/>
              <a:buChar char="–"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2pPr>
            <a:lvl3pPr marL="827721" indent="-365759" defTabSz="1219200" eaLnBrk="1" hangingPunct="1">
              <a:lnSpc>
                <a:spcPct val="120000"/>
              </a:lnSpc>
              <a:spcBef>
                <a:spcPts val="600"/>
              </a:spcBef>
              <a:buClr>
                <a:srgbClr val="F14D3A"/>
              </a:buClr>
              <a:buSzPct val="90000"/>
              <a:buFont typeface="Arial"/>
              <a:buChar char="•"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3pPr>
            <a:lvl4pPr marL="1048385" indent="-365760" defTabSz="1219200" eaLnBrk="1" hangingPunct="1">
              <a:lnSpc>
                <a:spcPct val="120000"/>
              </a:lnSpc>
              <a:spcBef>
                <a:spcPts val="600"/>
              </a:spcBef>
              <a:buClr>
                <a:srgbClr val="F14D3A"/>
              </a:buClr>
              <a:buSzPct val="90000"/>
              <a:buFont typeface="Calibri"/>
              <a:buChar char="›"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4pPr>
            <a:lvl5pPr marL="1280160" indent="-365760" defTabSz="1219200" eaLnBrk="1" hangingPunct="1">
              <a:lnSpc>
                <a:spcPct val="100000"/>
              </a:lnSpc>
              <a:spcBef>
                <a:spcPts val="600"/>
              </a:spcBef>
              <a:buClr>
                <a:srgbClr val="F1492F"/>
              </a:buClr>
              <a:buSzPct val="90000"/>
              <a:buFontTx/>
              <a:buChar char="»"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5pPr>
            <a:lvl6pPr marL="1511935" indent="-365760" defTabSz="1219200" eaLnBrk="1" hangingPunct="1">
              <a:lnSpc>
                <a:spcPct val="120000"/>
              </a:lnSpc>
              <a:spcBef>
                <a:spcPts val="600"/>
              </a:spcBef>
              <a:buClr>
                <a:srgbClr val="F14D3A"/>
              </a:buClr>
              <a:buSzPct val="90000"/>
              <a:buFont typeface="Wingdings"/>
              <a:buChar char=""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6pPr>
            <a:lvl7pPr marL="1743710" indent="-365760" defTabSz="1219200" eaLnBrk="1" hangingPunct="1">
              <a:lnSpc>
                <a:spcPct val="120000"/>
              </a:lnSpc>
              <a:spcBef>
                <a:spcPts val="600"/>
              </a:spcBef>
              <a:buClr>
                <a:srgbClr val="F14D3A"/>
              </a:buClr>
              <a:buSzPct val="90000"/>
              <a:buFont typeface="Wingdings"/>
              <a:buChar char=""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7pPr>
            <a:lvl8pPr marL="1975485" indent="-365760" defTabSz="1219200" eaLnBrk="1" hangingPunct="1">
              <a:lnSpc>
                <a:spcPct val="120000"/>
              </a:lnSpc>
              <a:spcBef>
                <a:spcPts val="600"/>
              </a:spcBef>
              <a:buClr>
                <a:srgbClr val="F14D3A"/>
              </a:buClr>
              <a:buSzPct val="90000"/>
              <a:buFont typeface="Wingdings"/>
              <a:buChar char=""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8pPr>
            <a:lvl9pPr marL="2207260" indent="-365760" defTabSz="1219200" eaLnBrk="1" hangingPunct="1">
              <a:lnSpc>
                <a:spcPct val="120000"/>
              </a:lnSpc>
              <a:spcBef>
                <a:spcPts val="600"/>
              </a:spcBef>
              <a:buClr>
                <a:srgbClr val="F14D3A"/>
              </a:buClr>
              <a:buSzPct val="90000"/>
              <a:buFont typeface="Wingdings"/>
              <a:buChar char=""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9pPr>
          </a:lstStyle>
          <a:p>
            <a:r>
              <a:rPr lang="en-US" sz="2800" dirty="0" smtClean="0"/>
              <a:t>SELECT</a:t>
            </a:r>
          </a:p>
          <a:p>
            <a:r>
              <a:rPr lang="en-US" sz="2800" dirty="0" smtClean="0"/>
              <a:t>UPDATE</a:t>
            </a:r>
          </a:p>
          <a:p>
            <a:r>
              <a:rPr lang="en-US" sz="2800" dirty="0" smtClean="0"/>
              <a:t>INSERT</a:t>
            </a:r>
          </a:p>
          <a:p>
            <a:r>
              <a:rPr lang="en-US" sz="2800" dirty="0" smtClean="0"/>
              <a:t>DELETE</a:t>
            </a:r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dirty="0" smtClean="0"/>
              <a:t>Rollback</a:t>
            </a:r>
          </a:p>
          <a:p>
            <a:r>
              <a:rPr lang="en-US" dirty="0" smtClean="0"/>
              <a:t>Commit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97697" y="2979646"/>
            <a:ext cx="11264878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219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b="1" dirty="0" smtClean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Then y</a:t>
            </a:r>
            <a:r>
              <a:rPr kumimoji="0" lang="en-US" sz="2800" b="1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sym typeface="Open Sans"/>
              </a:rPr>
              <a:t>ou build Functions to implement</a:t>
            </a:r>
            <a:r>
              <a:rPr kumimoji="0" lang="en-US" sz="2800" b="1" i="0" u="none" strike="noStrike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sym typeface="Open Sans"/>
              </a:rPr>
              <a:t> these Database Functions:</a:t>
            </a:r>
            <a:endParaRPr kumimoji="0" lang="en-US" sz="2800" b="1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>
                <a:solidFill>
                  <a:srgbClr val="000000"/>
                </a:solidFill>
              </a:uFill>
              <a:latin typeface="+mn-lt"/>
              <a:sym typeface="Open San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39800" y="7927334"/>
            <a:ext cx="10370703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219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Open Sans"/>
                <a:cs typeface="Open Sans"/>
                <a:sym typeface="Open Sans"/>
              </a:rPr>
              <a:t>Everything</a:t>
            </a:r>
            <a:r>
              <a:rPr kumimoji="0" lang="en-US" sz="2800" b="1" i="0" u="none" strike="noStrike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Open Sans"/>
                <a:cs typeface="Open Sans"/>
                <a:sym typeface="Open Sans"/>
              </a:rPr>
              <a:t> else takes place in the </a:t>
            </a:r>
            <a:r>
              <a:rPr kumimoji="0" lang="en-US" sz="2800" b="1" i="0" u="none" strike="noStrike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Open Sans"/>
                <a:cs typeface="Open Sans"/>
                <a:sym typeface="Open Sans"/>
              </a:rPr>
              <a:t>database (or in Multicorn).</a:t>
            </a:r>
            <a:endParaRPr kumimoji="0" lang="en-US" sz="2800" b="1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Open Sans"/>
              <a:cs typeface="Open Sans"/>
              <a:sym typeface="Open San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60575" y="2313838"/>
            <a:ext cx="9484592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219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sym typeface="Open Sans"/>
              </a:rPr>
              <a:t>Inherit</a:t>
            </a:r>
            <a:r>
              <a:rPr kumimoji="0" lang="en-US" sz="2800" b="1" i="0" u="none" strike="noStrike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sym typeface="Open Sans"/>
              </a:rPr>
              <a:t> a new class from </a:t>
            </a:r>
            <a:r>
              <a:rPr kumimoji="0" lang="en-US" sz="2800" i="0" u="none" strike="noStrike" cap="none" spc="0" normalizeH="0" dirty="0" err="1" smtClean="0">
                <a:ln>
                  <a:noFill/>
                </a:ln>
                <a:solidFill>
                  <a:srgbClr val="660066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sym typeface="Open Sans"/>
              </a:rPr>
              <a:t>multicorn.ForeignDataWrapper</a:t>
            </a:r>
            <a:r>
              <a:rPr lang="en-US" sz="2800" b="1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</a:t>
            </a:r>
            <a:r>
              <a:rPr lang="en-US" sz="2800" b="1" dirty="0" smtClean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.</a:t>
            </a:r>
            <a:endParaRPr kumimoji="0" lang="en-US" sz="2800" b="1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>
                <a:solidFill>
                  <a:srgbClr val="000000"/>
                </a:solidFill>
              </a:uFill>
              <a:latin typeface="+mn-lt"/>
              <a:sym typeface="Open Sans"/>
            </a:endParaRPr>
          </a:p>
        </p:txBody>
      </p:sp>
      <p:pic>
        <p:nvPicPr>
          <p:cNvPr id="4" name="Picture 3" descr="multicorn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1934" y="81858"/>
            <a:ext cx="946916" cy="973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727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decel="100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 tmFilter="0,0; .5, 1; 1, 1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 tmFilter="0,0; .5, 1; 1, 1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9800" y="254000"/>
            <a:ext cx="9415585" cy="801077"/>
          </a:xfrm>
        </p:spPr>
        <p:txBody>
          <a:bodyPr/>
          <a:lstStyle/>
          <a:p>
            <a:r>
              <a:rPr lang="en-US" dirty="0" smtClean="0"/>
              <a:t> Phillips Hue Systems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B08C2786-D3C6-A741-908B-9F349F99BB9B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4" name="Picture 3" descr="Hue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9800" y="1192686"/>
            <a:ext cx="1879600" cy="1879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11001" y="2308483"/>
            <a:ext cx="4446179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219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 smtClean="0">
                <a:ln>
                  <a:noFill/>
                </a:ln>
                <a:solidFill>
                  <a:srgbClr val="0C0C0C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Open Sans"/>
                <a:cs typeface="Open Sans"/>
                <a:sym typeface="Open Sans"/>
                <a:hlinkClick r:id="rId4"/>
              </a:rPr>
              <a:t>http://</a:t>
            </a:r>
            <a:r>
              <a:rPr kumimoji="0" lang="en-US" sz="2800" b="0" i="0" u="none" strike="noStrike" cap="none" spc="0" normalizeH="0" baseline="0" dirty="0" err="1" smtClean="0">
                <a:ln>
                  <a:noFill/>
                </a:ln>
                <a:solidFill>
                  <a:srgbClr val="0C0C0C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Open Sans"/>
                <a:cs typeface="Open Sans"/>
                <a:sym typeface="Open Sans"/>
                <a:hlinkClick r:id="rId4"/>
              </a:rPr>
              <a:t>www.meethue.com</a:t>
            </a:r>
            <a:endParaRPr kumimoji="0" lang="en-US" sz="2800" b="0" i="0" u="none" strike="noStrike" cap="none" spc="0" normalizeH="0" baseline="0" dirty="0" smtClean="0">
              <a:ln>
                <a:noFill/>
              </a:ln>
              <a:solidFill>
                <a:srgbClr val="0C0C0C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Open Sans"/>
              <a:cs typeface="Open Sans"/>
              <a:sym typeface="Open Sans"/>
            </a:endParaRPr>
          </a:p>
        </p:txBody>
      </p:sp>
      <p:pic>
        <p:nvPicPr>
          <p:cNvPr id="6" name="Picture 5" descr="HueBulb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61521" y="-80904"/>
            <a:ext cx="3987655" cy="3987655"/>
          </a:xfrm>
          <a:prstGeom prst="rect">
            <a:avLst/>
          </a:prstGeom>
        </p:spPr>
      </p:pic>
      <p:pic>
        <p:nvPicPr>
          <p:cNvPr id="9" name="Picture 8" descr="HueBulb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51637" y="-80904"/>
            <a:ext cx="3987655" cy="3987655"/>
          </a:xfrm>
          <a:prstGeom prst="rect">
            <a:avLst/>
          </a:prstGeom>
        </p:spPr>
      </p:pic>
      <p:pic>
        <p:nvPicPr>
          <p:cNvPr id="10" name="Picture 9" descr="HueBulb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89353" y="-80904"/>
            <a:ext cx="3987655" cy="398765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87850" y="5455056"/>
            <a:ext cx="8102829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 rtl="0" latinLnBrk="1" hangingPunct="0"/>
            <a:r>
              <a:rPr lang="en-US" sz="3600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+mn-lt"/>
                <a:hlinkClick r:id="rId6"/>
              </a:rPr>
              <a:t>http://</a:t>
            </a:r>
            <a:r>
              <a:rPr lang="en-US" sz="3600" dirty="0" err="1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+mn-lt"/>
                <a:hlinkClick r:id="rId6"/>
              </a:rPr>
              <a:t>www.developers.meethue.com</a:t>
            </a:r>
            <a:endParaRPr kumimoji="0" lang="en-US" sz="3600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>
                <a:solidFill>
                  <a:srgbClr val="000000"/>
                </a:solidFill>
              </a:uFill>
              <a:latin typeface="+mn-lt"/>
              <a:sym typeface="Open San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03756" y="4597616"/>
            <a:ext cx="7504082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219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Open Sans"/>
                <a:cs typeface="Open Sans"/>
                <a:sym typeface="Open Sans"/>
              </a:rPr>
              <a:t>Developer Friendly</a:t>
            </a:r>
            <a:r>
              <a:rPr kumimoji="0" lang="en-US" sz="2800" b="0" i="0" u="none" strike="noStrike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Open Sans"/>
                <a:cs typeface="Open Sans"/>
                <a:sym typeface="Open Sans"/>
              </a:rPr>
              <a:t> Documentation and Forum</a:t>
            </a:r>
            <a:endParaRPr kumimoji="0" lang="en-US" sz="2800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Open Sans"/>
              <a:cs typeface="Open Sans"/>
              <a:sym typeface="Open San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90202" y="7090371"/>
            <a:ext cx="12646555" cy="932688"/>
          </a:xfrm>
          <a:prstGeom prst="rect">
            <a:avLst/>
          </a:prstGeom>
          <a:noFill/>
          <a:ln w="44450" cap="flat">
            <a:solidFill>
              <a:srgbClr val="718674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 rtl="0" latinLnBrk="1" hangingPunct="0"/>
            <a:r>
              <a:rPr lang="en-US" sz="3600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+mn-lt"/>
                <a:hlinkClick r:id="rId7"/>
              </a:rPr>
              <a:t>https://</a:t>
            </a:r>
            <a:r>
              <a:rPr lang="en-US" sz="3600" dirty="0" err="1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+mn-lt"/>
                <a:hlinkClick r:id="rId7"/>
              </a:rPr>
              <a:t>github.com</a:t>
            </a:r>
            <a:r>
              <a:rPr lang="en-US" sz="3600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+mn-lt"/>
                <a:hlinkClick r:id="rId7"/>
              </a:rPr>
              <a:t>/rotten/hue-</a:t>
            </a:r>
            <a:r>
              <a:rPr lang="en-US" sz="3600" dirty="0" err="1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+mn-lt"/>
                <a:hlinkClick r:id="rId7"/>
              </a:rPr>
              <a:t>multicorn</a:t>
            </a:r>
            <a:r>
              <a:rPr lang="en-US" sz="3600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+mn-lt"/>
                <a:hlinkClick r:id="rId7"/>
              </a:rPr>
              <a:t>-</a:t>
            </a:r>
            <a:r>
              <a:rPr lang="en-US" sz="3600" dirty="0" err="1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+mn-lt"/>
                <a:hlinkClick r:id="rId7"/>
              </a:rPr>
              <a:t>postgresql-fdw</a:t>
            </a:r>
            <a:endParaRPr kumimoji="0" lang="en-US" sz="3600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>
                <a:solidFill>
                  <a:srgbClr val="000000"/>
                </a:solidFill>
              </a:uFill>
              <a:latin typeface="+mn-lt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592663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88850" y="254000"/>
            <a:ext cx="9166535" cy="801077"/>
          </a:xfrm>
        </p:spPr>
        <p:txBody>
          <a:bodyPr/>
          <a:lstStyle/>
          <a:p>
            <a:r>
              <a:rPr lang="en-US" dirty="0" smtClean="0"/>
              <a:t>Multicorn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B08C2786-D3C6-A741-908B-9F349F99BB9B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188850" y="1055077"/>
            <a:ext cx="14305150" cy="711200"/>
          </a:xfrm>
        </p:spPr>
        <p:txBody>
          <a:bodyPr/>
          <a:lstStyle/>
          <a:p>
            <a:r>
              <a:rPr lang="en-US" dirty="0" smtClean="0"/>
              <a:t>Inherit and set up a Class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88849" y="2600852"/>
            <a:ext cx="13192283" cy="224676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class </a:t>
            </a:r>
            <a:r>
              <a:rPr lang="en-US" sz="2000" dirty="0" err="1"/>
              <a:t>HueLightsFDW</a:t>
            </a:r>
            <a:r>
              <a:rPr lang="en-US" sz="2000" dirty="0"/>
              <a:t>(</a:t>
            </a:r>
            <a:r>
              <a:rPr lang="en-US" sz="2000" b="1" dirty="0" err="1"/>
              <a:t>ForeignDataWrapper</a:t>
            </a:r>
            <a:r>
              <a:rPr lang="en-US" sz="2000" dirty="0"/>
              <a:t>):</a:t>
            </a:r>
          </a:p>
          <a:p>
            <a:endParaRPr lang="en-US" sz="2000" dirty="0"/>
          </a:p>
          <a:p>
            <a:r>
              <a:rPr lang="en-US" sz="2000" dirty="0"/>
              <a:t>    """</a:t>
            </a:r>
          </a:p>
          <a:p>
            <a:r>
              <a:rPr lang="en-US" sz="2000" dirty="0"/>
              <a:t>    Philips Hue Lights Foreign Data Wrapper for PostgreSQL</a:t>
            </a:r>
          </a:p>
          <a:p>
            <a:r>
              <a:rPr lang="en-US" sz="2000" dirty="0"/>
              <a:t>    """</a:t>
            </a:r>
          </a:p>
          <a:p>
            <a:endParaRPr lang="en-US" sz="2000" dirty="0"/>
          </a:p>
          <a:p>
            <a:r>
              <a:rPr lang="en-US" sz="2000" dirty="0"/>
              <a:t>    </a:t>
            </a:r>
            <a:r>
              <a:rPr lang="en-US" sz="2000" dirty="0" err="1"/>
              <a:t>def</a:t>
            </a:r>
            <a:r>
              <a:rPr lang="en-US" sz="2000" dirty="0"/>
              <a:t> __</a:t>
            </a:r>
            <a:r>
              <a:rPr lang="en-US" sz="2000" dirty="0" err="1"/>
              <a:t>init</a:t>
            </a:r>
            <a:r>
              <a:rPr lang="en-US" sz="2000" dirty="0"/>
              <a:t>__(self, </a:t>
            </a:r>
            <a:r>
              <a:rPr lang="en-US" sz="2000" b="1" dirty="0"/>
              <a:t>options</a:t>
            </a:r>
            <a:r>
              <a:rPr lang="en-US" sz="2000" dirty="0"/>
              <a:t>, </a:t>
            </a:r>
            <a:r>
              <a:rPr lang="en-US" sz="2000" b="1" dirty="0"/>
              <a:t>columns</a:t>
            </a:r>
            <a:r>
              <a:rPr lang="en-US" sz="2000" dirty="0"/>
              <a:t>):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88850" y="5144010"/>
            <a:ext cx="13192283" cy="3241913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 rtl="0" latinLnBrk="1" hangingPunct="0"/>
            <a:r>
              <a:rPr lang="en-US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</a:t>
            </a:r>
            <a:r>
              <a:rPr lang="en-US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</a:rPr>
              <a:t> </a:t>
            </a:r>
            <a:r>
              <a:rPr lang="en-US" dirty="0" smtClean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</a:rPr>
              <a:t>      </a:t>
            </a:r>
            <a:r>
              <a:rPr lang="en-US" sz="2000" dirty="0" smtClean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if </a:t>
            </a:r>
            <a:r>
              <a:rPr lang="en-US" sz="2000" dirty="0" err="1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options.has_key</a:t>
            </a:r>
            <a:r>
              <a:rPr lang="en-US" sz="2000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('bridge'):</a:t>
            </a:r>
          </a:p>
          <a:p>
            <a:pPr algn="l" rtl="0" latinLnBrk="1" hangingPunct="0"/>
            <a:r>
              <a:rPr lang="en-US" sz="2000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      </a:t>
            </a:r>
            <a:r>
              <a:rPr lang="en-US" sz="2000" dirty="0" smtClean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        </a:t>
            </a:r>
            <a:r>
              <a:rPr lang="en-US" sz="2000" dirty="0" err="1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self.bridge</a:t>
            </a:r>
            <a:r>
              <a:rPr lang="en-US" sz="2000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= options['bridge']</a:t>
            </a:r>
          </a:p>
          <a:p>
            <a:pPr algn="l" rtl="0" latinLnBrk="1" hangingPunct="0"/>
            <a:r>
              <a:rPr lang="en-US" sz="2000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      </a:t>
            </a:r>
            <a:r>
              <a:rPr lang="en-US" sz="2000" dirty="0" smtClean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    </a:t>
            </a:r>
            <a:r>
              <a:rPr lang="en-US" sz="2000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else:</a:t>
            </a:r>
          </a:p>
          <a:p>
            <a:pPr algn="l" rtl="0" latinLnBrk="1" hangingPunct="0"/>
            <a:r>
              <a:rPr lang="en-US" sz="2000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      </a:t>
            </a:r>
            <a:r>
              <a:rPr lang="en-US" sz="2000" dirty="0" smtClean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        </a:t>
            </a:r>
            <a:r>
              <a:rPr lang="en-US" sz="2000" dirty="0" err="1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log_to_postgres</a:t>
            </a:r>
            <a:r>
              <a:rPr lang="en-US" sz="2000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('bridge IP address is required for Hue Lights setup.', ERROR)</a:t>
            </a:r>
          </a:p>
          <a:p>
            <a:pPr algn="l" rtl="0" latinLnBrk="1" hangingPunct="0"/>
            <a:endParaRPr lang="en-US" sz="2000" dirty="0">
              <a:solidFill>
                <a:schemeClr val="bg1"/>
              </a:solidFill>
              <a:uFill>
                <a:solidFill>
                  <a:srgbClr val="000000"/>
                </a:solidFill>
              </a:uFill>
              <a:latin typeface="+mn-lt"/>
            </a:endParaRPr>
          </a:p>
          <a:p>
            <a:pPr algn="l" rtl="0" latinLnBrk="1" hangingPunct="0"/>
            <a:r>
              <a:rPr lang="en-US" sz="2000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    </a:t>
            </a:r>
            <a:r>
              <a:rPr lang="en-US" sz="2000" dirty="0" smtClean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    </a:t>
            </a:r>
            <a:r>
              <a:rPr lang="en-US" sz="2000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if </a:t>
            </a:r>
            <a:r>
              <a:rPr lang="en-US" sz="2000" dirty="0" err="1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options.has_key</a:t>
            </a:r>
            <a:r>
              <a:rPr lang="en-US" sz="2000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('username'):</a:t>
            </a:r>
          </a:p>
          <a:p>
            <a:pPr algn="l" rtl="0" latinLnBrk="1" hangingPunct="0"/>
            <a:r>
              <a:rPr lang="en-US" sz="2000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         </a:t>
            </a:r>
            <a:r>
              <a:rPr lang="en-US" sz="2000" dirty="0" smtClean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     </a:t>
            </a:r>
            <a:r>
              <a:rPr lang="en-US" sz="2000" dirty="0" err="1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self.userName</a:t>
            </a:r>
            <a:r>
              <a:rPr lang="en-US" sz="2000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= options['username']</a:t>
            </a:r>
          </a:p>
          <a:p>
            <a:pPr algn="l" rtl="0" latinLnBrk="1" hangingPunct="0"/>
            <a:r>
              <a:rPr lang="en-US" sz="2000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      </a:t>
            </a:r>
            <a:r>
              <a:rPr lang="en-US" sz="2000" dirty="0" smtClean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  </a:t>
            </a:r>
            <a:r>
              <a:rPr lang="en-US" sz="2000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else:</a:t>
            </a:r>
          </a:p>
          <a:p>
            <a:pPr algn="l" rtl="0" latinLnBrk="1" hangingPunct="0"/>
            <a:r>
              <a:rPr lang="en-US" sz="2000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        </a:t>
            </a:r>
            <a:r>
              <a:rPr lang="en-US" sz="2000" dirty="0" smtClean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      </a:t>
            </a:r>
            <a:r>
              <a:rPr lang="en-US" sz="2000" dirty="0" err="1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self.userName</a:t>
            </a:r>
            <a:r>
              <a:rPr lang="en-US" sz="2000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= '</a:t>
            </a:r>
            <a:r>
              <a:rPr lang="en-US" sz="2000" dirty="0" err="1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postgreshue</a:t>
            </a:r>
            <a:r>
              <a:rPr lang="en-US" sz="2000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'</a:t>
            </a:r>
          </a:p>
          <a:p>
            <a:pPr algn="l" rtl="0" latinLnBrk="1" hangingPunct="0"/>
            <a:r>
              <a:rPr lang="en-US" sz="2000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          </a:t>
            </a:r>
            <a:r>
              <a:rPr lang="en-US" sz="2000" dirty="0" smtClean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    </a:t>
            </a:r>
            <a:r>
              <a:rPr lang="en-US" sz="2000" dirty="0" err="1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log_to_postgres</a:t>
            </a:r>
            <a:r>
              <a:rPr lang="en-US" sz="2000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('Using Default Username for Hue Lights setup:  </a:t>
            </a:r>
            <a:r>
              <a:rPr lang="en-US" sz="2000" dirty="0" err="1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postgreshue</a:t>
            </a:r>
            <a:r>
              <a:rPr lang="en-US" sz="2000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.', WARNING)</a:t>
            </a:r>
            <a:endParaRPr kumimoji="0" lang="en-US" sz="2000" b="0" i="0" u="none" strike="noStrike" cap="none" spc="0" normalizeH="0" baseline="0" dirty="0" smtClean="0">
              <a:ln>
                <a:noFill/>
              </a:ln>
              <a:solidFill>
                <a:schemeClr val="bg1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Open Sans"/>
              <a:cs typeface="Open Sans"/>
              <a:sym typeface="Open Sans"/>
            </a:endParaRPr>
          </a:p>
        </p:txBody>
      </p:sp>
      <p:pic>
        <p:nvPicPr>
          <p:cNvPr id="9" name="Picture 8" descr="multicor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1934" y="81858"/>
            <a:ext cx="946916" cy="97321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541973" y="85372"/>
            <a:ext cx="9525254" cy="2318583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19050" cap="flat">
            <a:solidFill>
              <a:srgbClr val="718674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 rtl="0" latinLnBrk="1" hangingPunct="0"/>
            <a:r>
              <a:rPr lang="en-US" b="1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create server </a:t>
            </a:r>
            <a:r>
              <a:rPr lang="en-US" dirty="0" err="1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myhuelights</a:t>
            </a:r>
            <a:r>
              <a:rPr lang="en-US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</a:t>
            </a:r>
            <a:r>
              <a:rPr lang="en-US" b="1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foreign data wrapper </a:t>
            </a:r>
            <a:r>
              <a:rPr lang="en-US" b="1" dirty="0" err="1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multicorn</a:t>
            </a:r>
            <a:r>
              <a:rPr lang="en-US" b="1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options</a:t>
            </a:r>
          </a:p>
          <a:p>
            <a:pPr algn="l" rtl="0" latinLnBrk="1" hangingPunct="0"/>
            <a:r>
              <a:rPr lang="en-US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   (wrapper '</a:t>
            </a:r>
            <a:r>
              <a:rPr lang="en-US" dirty="0" err="1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hue_fdw.HueLightsFDW.HueLightsFDW</a:t>
            </a:r>
            <a:r>
              <a:rPr lang="en-US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',</a:t>
            </a:r>
          </a:p>
          <a:p>
            <a:pPr algn="l" rtl="0" latinLnBrk="1" hangingPunct="0"/>
            <a:r>
              <a:rPr lang="en-US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    bridge '192.168.0.101',</a:t>
            </a:r>
          </a:p>
          <a:p>
            <a:pPr algn="l" rtl="0" latinLnBrk="1" hangingPunct="0"/>
            <a:r>
              <a:rPr lang="en-US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    </a:t>
            </a:r>
            <a:r>
              <a:rPr lang="en-US" dirty="0" err="1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userName</a:t>
            </a:r>
            <a:r>
              <a:rPr lang="en-US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'</a:t>
            </a:r>
            <a:r>
              <a:rPr lang="en-US" dirty="0" err="1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postgreshue</a:t>
            </a:r>
            <a:r>
              <a:rPr lang="en-US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',</a:t>
            </a:r>
          </a:p>
          <a:p>
            <a:pPr algn="l" rtl="0" latinLnBrk="1" hangingPunct="0"/>
            <a:r>
              <a:rPr lang="en-US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    </a:t>
            </a:r>
            <a:r>
              <a:rPr lang="en-US" dirty="0" err="1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transitionTime</a:t>
            </a:r>
            <a:r>
              <a:rPr lang="en-US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'1')</a:t>
            </a:r>
          </a:p>
          <a:p>
            <a:pPr algn="l" rtl="0" latinLnBrk="1" hangingPunct="0"/>
            <a:r>
              <a:rPr lang="en-US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;</a:t>
            </a:r>
            <a:endParaRPr kumimoji="0" lang="en-US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435937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88850" y="254000"/>
            <a:ext cx="9166535" cy="801077"/>
          </a:xfrm>
        </p:spPr>
        <p:txBody>
          <a:bodyPr/>
          <a:lstStyle/>
          <a:p>
            <a:r>
              <a:rPr lang="en-US" dirty="0" smtClean="0"/>
              <a:t>Multicorn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B08C2786-D3C6-A741-908B-9F349F99BB9B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188850" y="1257300"/>
            <a:ext cx="14305150" cy="711200"/>
          </a:xfrm>
        </p:spPr>
        <p:txBody>
          <a:bodyPr/>
          <a:lstStyle/>
          <a:p>
            <a:r>
              <a:rPr lang="en-US" dirty="0" smtClean="0"/>
              <a:t>Execute (SELECT)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8850" y="2204462"/>
            <a:ext cx="7300534" cy="471924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 rtl="0" latinLnBrk="1" hangingPunct="0"/>
            <a:r>
              <a:rPr lang="en-US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</a:t>
            </a:r>
            <a:r>
              <a:rPr lang="en-US" dirty="0" err="1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def</a:t>
            </a:r>
            <a:r>
              <a:rPr lang="en-US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execute(self, </a:t>
            </a:r>
            <a:r>
              <a:rPr lang="en-US" dirty="0" err="1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quals</a:t>
            </a:r>
            <a:r>
              <a:rPr lang="en-US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, columns):</a:t>
            </a:r>
            <a:endParaRPr kumimoji="0" lang="en-US" b="0" i="0" u="none" strike="noStrike" cap="none" spc="0" normalizeH="0" baseline="0" dirty="0" smtClean="0">
              <a:ln>
                <a:noFill/>
              </a:ln>
              <a:solidFill>
                <a:srgbClr val="FFFFFF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Open Sans"/>
              <a:cs typeface="Open Sans"/>
              <a:sym typeface="Open San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8850" y="3956662"/>
            <a:ext cx="7300534" cy="1949252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 rtl="0" latinLnBrk="1" hangingPunct="0"/>
            <a:r>
              <a:rPr lang="en-US" dirty="0" smtClean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	row </a:t>
            </a:r>
            <a:r>
              <a:rPr lang="en-US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= </a:t>
            </a:r>
            <a:r>
              <a:rPr lang="en-US" dirty="0" err="1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OrderedDict</a:t>
            </a:r>
            <a:r>
              <a:rPr lang="en-US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()</a:t>
            </a:r>
          </a:p>
          <a:p>
            <a:pPr algn="l" rtl="0" latinLnBrk="1" hangingPunct="0"/>
            <a:endParaRPr lang="en-US" dirty="0">
              <a:solidFill>
                <a:srgbClr val="FFFFFF"/>
              </a:solidFill>
              <a:uFill>
                <a:solidFill>
                  <a:srgbClr val="000000"/>
                </a:solidFill>
              </a:uFill>
              <a:latin typeface="+mn-lt"/>
            </a:endParaRPr>
          </a:p>
          <a:p>
            <a:pPr algn="l" rtl="0" latinLnBrk="1" hangingPunct="0"/>
            <a:r>
              <a:rPr lang="en-US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           # add the requested columns to the output:</a:t>
            </a:r>
          </a:p>
          <a:p>
            <a:pPr algn="l" rtl="0" latinLnBrk="1" hangingPunct="0"/>
            <a:r>
              <a:rPr lang="en-US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           for column in columns:</a:t>
            </a:r>
          </a:p>
          <a:p>
            <a:pPr marL="0" marR="0" indent="0" algn="l" defTabSz="1219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Open Sans"/>
              <a:cs typeface="Open Sans"/>
              <a:sym typeface="Open San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32571" y="6215387"/>
            <a:ext cx="8854693" cy="1210588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 rtl="0" latinLnBrk="1" hangingPunct="0"/>
            <a:r>
              <a:rPr lang="en-US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</a:t>
            </a:r>
            <a:r>
              <a:rPr lang="en-US" dirty="0" err="1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operatorFunction</a:t>
            </a:r>
            <a:r>
              <a:rPr lang="en-US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= </a:t>
            </a:r>
            <a:r>
              <a:rPr lang="en-US" dirty="0" err="1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getOperatorFunction</a:t>
            </a:r>
            <a:r>
              <a:rPr lang="en-US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(</a:t>
            </a:r>
            <a:r>
              <a:rPr lang="en-US" dirty="0" err="1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qual.operator</a:t>
            </a:r>
            <a:r>
              <a:rPr lang="en-US" dirty="0" smtClean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)</a:t>
            </a:r>
          </a:p>
          <a:p>
            <a:pPr algn="l" rtl="0" latinLnBrk="1" hangingPunct="0"/>
            <a:r>
              <a:rPr lang="en-US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ea typeface="Open Sans"/>
                <a:cs typeface="Open Sans"/>
              </a:rPr>
              <a:t> </a:t>
            </a:r>
            <a:r>
              <a:rPr lang="en-US" dirty="0" smtClean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ea typeface="Open Sans"/>
                <a:cs typeface="Open Sans"/>
              </a:rPr>
              <a:t>if </a:t>
            </a:r>
            <a:r>
              <a:rPr lang="en-US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ea typeface="Open Sans"/>
                <a:cs typeface="Open Sans"/>
              </a:rPr>
              <a:t>not </a:t>
            </a:r>
            <a:r>
              <a:rPr lang="en-US" dirty="0" err="1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ea typeface="Open Sans"/>
                <a:cs typeface="Open Sans"/>
              </a:rPr>
              <a:t>operatorFunction</a:t>
            </a:r>
            <a:r>
              <a:rPr lang="en-US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ea typeface="Open Sans"/>
                <a:cs typeface="Open Sans"/>
              </a:rPr>
              <a:t>(row[</a:t>
            </a:r>
            <a:r>
              <a:rPr lang="en-US" dirty="0" err="1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ea typeface="Open Sans"/>
                <a:cs typeface="Open Sans"/>
              </a:rPr>
              <a:t>qual.field_name</a:t>
            </a:r>
            <a:r>
              <a:rPr lang="en-US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ea typeface="Open Sans"/>
                <a:cs typeface="Open Sans"/>
              </a:rPr>
              <a:t>], </a:t>
            </a:r>
            <a:r>
              <a:rPr lang="en-US" dirty="0" err="1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ea typeface="Open Sans"/>
                <a:cs typeface="Open Sans"/>
              </a:rPr>
              <a:t>qual.value</a:t>
            </a:r>
            <a:r>
              <a:rPr lang="en-US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ea typeface="Open Sans"/>
                <a:cs typeface="Open Sans"/>
              </a:rPr>
              <a:t>)</a:t>
            </a:r>
            <a:r>
              <a:rPr lang="en-US" dirty="0" smtClean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ea typeface="Open Sans"/>
                <a:cs typeface="Open Sans"/>
              </a:rPr>
              <a:t>:</a:t>
            </a:r>
          </a:p>
          <a:p>
            <a:pPr algn="l" rtl="0" latinLnBrk="1" hangingPunct="0"/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Open Sans"/>
                <a:cs typeface="Open Sans"/>
                <a:sym typeface="Open Sans"/>
              </a:rPr>
              <a:t> </a:t>
            </a:r>
            <a:r>
              <a:rPr kumimoji="0" lang="en-US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Open Sans"/>
                <a:cs typeface="Open Sans"/>
                <a:sym typeface="Open Sans"/>
              </a:rPr>
              <a:t>   break</a:t>
            </a:r>
            <a:endParaRPr kumimoji="0" lang="en-US" b="0" i="0" u="none" strike="noStrike" cap="none" spc="0" normalizeH="0" baseline="0" dirty="0" smtClean="0">
              <a:ln>
                <a:noFill/>
              </a:ln>
              <a:solidFill>
                <a:srgbClr val="FFFFFF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Open Sans"/>
              <a:cs typeface="Open Sans"/>
              <a:sym typeface="Open San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32571" y="7914075"/>
            <a:ext cx="1471507" cy="471924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 rtl="0" latinLnBrk="1" hangingPunct="0"/>
            <a:r>
              <a:rPr lang="en-US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yield row</a:t>
            </a:r>
            <a:endParaRPr kumimoji="0" lang="en-US" b="0" i="0" u="none" strike="noStrike" cap="none" spc="0" normalizeH="0" baseline="0" dirty="0" smtClean="0">
              <a:ln>
                <a:noFill/>
              </a:ln>
              <a:solidFill>
                <a:srgbClr val="FFFFFF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Open Sans"/>
              <a:cs typeface="Open Sans"/>
              <a:sym typeface="Open Sans"/>
            </a:endParaRPr>
          </a:p>
        </p:txBody>
      </p:sp>
      <p:pic>
        <p:nvPicPr>
          <p:cNvPr id="11" name="Picture 10" descr="multicor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1934" y="81858"/>
            <a:ext cx="946916" cy="97321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2050955" y="265117"/>
            <a:ext cx="3070652" cy="1579920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19050" cap="flat">
            <a:solidFill>
              <a:srgbClr val="718674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 rtl="0" latinLnBrk="1" hangingPunct="0"/>
            <a:r>
              <a:rPr lang="en-US" b="1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s</a:t>
            </a:r>
            <a:r>
              <a:rPr lang="en-US" b="1" dirty="0" smtClean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elect </a:t>
            </a:r>
            <a:endParaRPr lang="en-US" dirty="0">
              <a:solidFill>
                <a:schemeClr val="tx1"/>
              </a:solidFill>
              <a:uFill>
                <a:solidFill>
                  <a:srgbClr val="000000"/>
                </a:solidFill>
              </a:uFill>
              <a:latin typeface="+mn-lt"/>
            </a:endParaRPr>
          </a:p>
          <a:p>
            <a:pPr algn="l" rtl="0" latinLnBrk="1" hangingPunct="0"/>
            <a:r>
              <a:rPr lang="en-US" dirty="0" smtClean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   </a:t>
            </a:r>
            <a:r>
              <a:rPr lang="en-US" dirty="0" err="1" smtClean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light_id</a:t>
            </a:r>
            <a:r>
              <a:rPr lang="en-US" dirty="0" smtClean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xy</a:t>
            </a:r>
            <a:endParaRPr lang="en-US" dirty="0" smtClean="0">
              <a:solidFill>
                <a:schemeClr val="tx1"/>
              </a:solidFill>
              <a:uFill>
                <a:solidFill>
                  <a:srgbClr val="000000"/>
                </a:solidFill>
              </a:uFill>
              <a:latin typeface="+mn-lt"/>
            </a:endParaRPr>
          </a:p>
          <a:p>
            <a:pPr algn="l" rtl="0" latinLnBrk="1" hangingPunct="0"/>
            <a:r>
              <a:rPr lang="en-US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f</a:t>
            </a:r>
            <a:r>
              <a:rPr lang="en-US" dirty="0" smtClean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rom </a:t>
            </a:r>
            <a:r>
              <a:rPr lang="en-US" dirty="0" err="1" smtClean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mylights</a:t>
            </a:r>
            <a:endParaRPr lang="en-US" dirty="0" smtClean="0">
              <a:solidFill>
                <a:schemeClr val="tx1"/>
              </a:solidFill>
              <a:uFill>
                <a:solidFill>
                  <a:srgbClr val="000000"/>
                </a:solidFill>
              </a:uFill>
              <a:latin typeface="+mn-lt"/>
            </a:endParaRPr>
          </a:p>
          <a:p>
            <a:pPr algn="l" rtl="0" latinLnBrk="1" hangingPunct="0"/>
            <a:r>
              <a:rPr lang="en-US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</a:t>
            </a:r>
            <a:r>
              <a:rPr lang="en-US" dirty="0" smtClean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 where </a:t>
            </a:r>
            <a:r>
              <a:rPr lang="en-US" dirty="0" err="1" smtClean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is_on</a:t>
            </a:r>
            <a:r>
              <a:rPr lang="en-US" dirty="0" smtClean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= true;</a:t>
            </a:r>
            <a:endParaRPr kumimoji="0" lang="en-US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Open Sans"/>
              <a:cs typeface="Open Sans"/>
              <a:sym typeface="Open San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88850" y="3093810"/>
            <a:ext cx="545291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219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Open Sans"/>
                <a:cs typeface="Open Sans"/>
                <a:sym typeface="Open Sans"/>
              </a:rPr>
              <a:t>For each light returned from</a:t>
            </a:r>
            <a:r>
              <a:rPr kumimoji="0" lang="en-US" b="0" i="0" u="none" strike="noStrike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Open Sans"/>
                <a:cs typeface="Open Sans"/>
                <a:sym typeface="Open Sans"/>
              </a:rPr>
              <a:t> the GET :</a:t>
            </a:r>
            <a:endParaRPr kumimoji="0" lang="en-US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957504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9" grpId="0" animBg="1"/>
      <p:bldP spid="10" grpId="0" animBg="1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98682" y="254000"/>
            <a:ext cx="14554200" cy="980782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chemeClr val="accent3"/>
                </a:solidFill>
              </a:rPr>
              <a:t>I</a:t>
            </a:r>
            <a:r>
              <a:rPr lang="en-US" dirty="0" smtClean="0"/>
              <a:t>nternet </a:t>
            </a:r>
            <a:r>
              <a:rPr lang="en-US" dirty="0" smtClean="0">
                <a:solidFill>
                  <a:srgbClr val="0C0C0C"/>
                </a:solidFill>
              </a:rPr>
              <a:t>o</a:t>
            </a:r>
            <a:r>
              <a:rPr lang="en-US" dirty="0" smtClean="0"/>
              <a:t>f </a:t>
            </a:r>
            <a:r>
              <a:rPr lang="en-US" dirty="0" smtClean="0">
                <a:solidFill>
                  <a:srgbClr val="0C0C0C"/>
                </a:solidFill>
              </a:rPr>
              <a:t>T</a:t>
            </a:r>
            <a:r>
              <a:rPr lang="en-US" dirty="0" smtClean="0"/>
              <a:t>hings </a:t>
            </a:r>
            <a:r>
              <a:rPr lang="en-US" dirty="0" smtClean="0"/>
              <a:t>– </a:t>
            </a:r>
            <a:r>
              <a:rPr lang="en-US" b="1" dirty="0" err="1" smtClean="0">
                <a:solidFill>
                  <a:srgbClr val="2F2F2F"/>
                </a:solidFill>
              </a:rPr>
              <a:t>IoT</a:t>
            </a:r>
            <a:endParaRPr lang="en-US" dirty="0">
              <a:solidFill>
                <a:srgbClr val="2F2F2F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0" y="1552090"/>
            <a:ext cx="16256000" cy="6749770"/>
          </a:xfrm>
        </p:spPr>
        <p:txBody>
          <a:bodyPr/>
          <a:lstStyle/>
          <a:p>
            <a:r>
              <a:rPr lang="en-US" dirty="0" smtClean="0"/>
              <a:t>Gartner Research</a:t>
            </a:r>
            <a:r>
              <a:rPr lang="en-US" dirty="0"/>
              <a:t>:  “</a:t>
            </a:r>
            <a:r>
              <a:rPr lang="en-US" dirty="0" err="1"/>
              <a:t>IoT</a:t>
            </a:r>
            <a:r>
              <a:rPr lang="en-US" dirty="0"/>
              <a:t> product and service suppliers will generate incremental revenue exceeding $300 billion, mostly in services, in 2020. It will result in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$1.9 trillion </a:t>
            </a:r>
            <a:r>
              <a:rPr lang="en-US" dirty="0"/>
              <a:t>in global economic value-add through sales into diverse end markets.” </a:t>
            </a:r>
            <a:r>
              <a:rPr lang="en-US" dirty="0" smtClean="0"/>
              <a:t>- (December 2013)</a:t>
            </a:r>
          </a:p>
          <a:p>
            <a:pPr lvl="1"/>
            <a:r>
              <a:rPr lang="en-US" sz="1600" dirty="0">
                <a:hlinkClick r:id="rId3"/>
              </a:rPr>
              <a:t>http://www.gartner.com/newsroom/id/</a:t>
            </a:r>
            <a:r>
              <a:rPr lang="en-US" sz="1600" dirty="0" smtClean="0">
                <a:hlinkClick r:id="rId3"/>
              </a:rPr>
              <a:t>2636073</a:t>
            </a:r>
            <a:endParaRPr lang="en-US" sz="1600" dirty="0" smtClean="0"/>
          </a:p>
          <a:p>
            <a:r>
              <a:rPr lang="en-US" dirty="0"/>
              <a:t>Cisco Systems Inc. Chief Executive Officer John Chambers said that the Internet of Everything -- connected products ranging from cars to household goods -- could be a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$19 trillion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opportunity</a:t>
            </a:r>
            <a:r>
              <a:rPr lang="en-US" dirty="0"/>
              <a:t>. </a:t>
            </a:r>
            <a:r>
              <a:rPr lang="en-US" dirty="0" smtClean="0"/>
              <a:t>(January 2014)</a:t>
            </a:r>
          </a:p>
          <a:p>
            <a:pPr lvl="1"/>
            <a:r>
              <a:rPr lang="en-US" sz="1600" dirty="0">
                <a:hlinkClick r:id="rId4"/>
              </a:rPr>
              <a:t>http://www.bloomberg.com/news/articles/2014-01-08/cisco-ceo-pegs-internet-of-things-as-19-trillion-</a:t>
            </a:r>
            <a:r>
              <a:rPr lang="en-US" sz="1600" dirty="0" smtClean="0">
                <a:hlinkClick r:id="rId4"/>
              </a:rPr>
              <a:t>market</a:t>
            </a:r>
            <a:r>
              <a:rPr lang="en-US" sz="1600" dirty="0" smtClean="0"/>
              <a:t> </a:t>
            </a:r>
            <a:endParaRPr lang="en-US" sz="1600" dirty="0" smtClean="0"/>
          </a:p>
          <a:p>
            <a:pPr marL="231775" lvl="1" indent="0">
              <a:buNone/>
            </a:pPr>
            <a:endParaRPr lang="en-US" dirty="0" smtClean="0"/>
          </a:p>
          <a:p>
            <a:r>
              <a:rPr lang="en-US" dirty="0" smtClean="0"/>
              <a:t>Tim O’Reilly:  “Silicon Valley is massively underestimating the impact of </a:t>
            </a:r>
            <a:r>
              <a:rPr lang="en-US" dirty="0" err="1" smtClean="0"/>
              <a:t>IoT</a:t>
            </a:r>
            <a:r>
              <a:rPr lang="en-US" dirty="0" smtClean="0"/>
              <a:t>” … “they aren’t thinking about systems.”– (March 4, 2015)</a:t>
            </a:r>
          </a:p>
          <a:p>
            <a:pPr lvl="1"/>
            <a:r>
              <a:rPr lang="en-US" sz="1600" dirty="0">
                <a:hlinkClick r:id="rId5"/>
              </a:rPr>
              <a:t>http://venturebeat.com/2015/03/04/tim-oreilly-silicon-valley-is-massively-underestimating-the-impact-of-iot-interview</a:t>
            </a:r>
            <a:r>
              <a:rPr lang="en-US" sz="1600" dirty="0" smtClean="0">
                <a:hlinkClick r:id="rId5"/>
              </a:rPr>
              <a:t>/</a:t>
            </a:r>
            <a:r>
              <a:rPr lang="en-US" sz="1600" dirty="0" smtClean="0"/>
              <a:t> </a:t>
            </a:r>
          </a:p>
          <a:p>
            <a:r>
              <a:rPr lang="en-US" dirty="0" smtClean="0"/>
              <a:t>“</a:t>
            </a:r>
            <a:r>
              <a:rPr lang="en-US" dirty="0"/>
              <a:t>While these open-source projects and alliances try to figure out how to standardize device-to-device communication protocols and data platforms, some think a consensus is unlikely</a:t>
            </a:r>
            <a:r>
              <a:rPr lang="en-US" dirty="0" smtClean="0"/>
              <a:t>.” – (</a:t>
            </a:r>
            <a:r>
              <a:rPr lang="en-US" dirty="0" smtClean="0"/>
              <a:t>February </a:t>
            </a:r>
            <a:r>
              <a:rPr lang="en-US" dirty="0" smtClean="0"/>
              <a:t>2015)</a:t>
            </a:r>
          </a:p>
          <a:p>
            <a:pPr lvl="1"/>
            <a:r>
              <a:rPr lang="en-US" sz="1600" dirty="0">
                <a:hlinkClick r:id="rId6"/>
              </a:rPr>
              <a:t>http://www.fastcompany.com/3041698/googles-secret-weapon-in-the-battle-for-the-internet-of-things-</a:t>
            </a:r>
            <a:r>
              <a:rPr lang="en-US" sz="1600" dirty="0" smtClean="0">
                <a:hlinkClick r:id="rId6"/>
              </a:rPr>
              <a:t>academia</a:t>
            </a:r>
            <a:r>
              <a:rPr lang="en-US" sz="1600" dirty="0" smtClean="0"/>
              <a:t> 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B08C2786-D3C6-A741-908B-9F349F99BB9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509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88850" y="254000"/>
            <a:ext cx="9166535" cy="801077"/>
          </a:xfrm>
        </p:spPr>
        <p:txBody>
          <a:bodyPr/>
          <a:lstStyle/>
          <a:p>
            <a:r>
              <a:rPr lang="en-US" dirty="0" smtClean="0"/>
              <a:t>Multicorn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B08C2786-D3C6-A741-908B-9F349F99BB9B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188850" y="1257299"/>
            <a:ext cx="14305150" cy="1198923"/>
          </a:xfrm>
        </p:spPr>
        <p:txBody>
          <a:bodyPr/>
          <a:lstStyle/>
          <a:p>
            <a:r>
              <a:rPr lang="en-US" dirty="0" smtClean="0"/>
              <a:t>Execute (SELECT)</a:t>
            </a:r>
          </a:p>
          <a:p>
            <a:r>
              <a:rPr lang="en-US" dirty="0" err="1" smtClean="0"/>
              <a:t>getOperatorFunction</a:t>
            </a:r>
            <a:r>
              <a:rPr lang="en-US" dirty="0" smtClean="0"/>
              <a:t>(</a:t>
            </a:r>
            <a:r>
              <a:rPr lang="en-US" dirty="0" err="1" smtClean="0"/>
              <a:t>qual.operator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88849" y="2917140"/>
            <a:ext cx="4610001" cy="3426579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 rtl="0" latinLnBrk="1" hangingPunct="0"/>
            <a:r>
              <a:rPr lang="en-US" dirty="0" err="1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def</a:t>
            </a:r>
            <a:r>
              <a:rPr lang="en-US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</a:t>
            </a:r>
            <a:r>
              <a:rPr lang="en-US" dirty="0" err="1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getOperatorFunction</a:t>
            </a:r>
            <a:r>
              <a:rPr lang="en-US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(</a:t>
            </a:r>
            <a:r>
              <a:rPr lang="en-US" dirty="0" err="1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opr</a:t>
            </a:r>
            <a:r>
              <a:rPr lang="en-US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):</a:t>
            </a:r>
          </a:p>
          <a:p>
            <a:pPr algn="l" rtl="0" latinLnBrk="1" hangingPunct="0"/>
            <a:endParaRPr lang="en-US" dirty="0">
              <a:solidFill>
                <a:srgbClr val="FFFFFF"/>
              </a:solidFill>
              <a:uFill>
                <a:solidFill>
                  <a:srgbClr val="000000"/>
                </a:solidFill>
              </a:uFill>
              <a:latin typeface="+mn-lt"/>
            </a:endParaRPr>
          </a:p>
          <a:p>
            <a:pPr algn="l" rtl="0" latinLnBrk="1" hangingPunct="0"/>
            <a:r>
              <a:rPr lang="en-US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 </a:t>
            </a:r>
            <a:r>
              <a:rPr lang="en-US" dirty="0" smtClean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 </a:t>
            </a:r>
            <a:r>
              <a:rPr lang="en-US" dirty="0" err="1" smtClean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operatorFunctionMap</a:t>
            </a:r>
            <a:r>
              <a:rPr lang="en-US" dirty="0" smtClean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</a:t>
            </a:r>
            <a:r>
              <a:rPr lang="en-US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= {</a:t>
            </a:r>
          </a:p>
          <a:p>
            <a:pPr algn="l" rtl="0" latinLnBrk="1" hangingPunct="0"/>
            <a:r>
              <a:rPr lang="en-US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   </a:t>
            </a:r>
            <a:r>
              <a:rPr lang="en-US" dirty="0" smtClean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   </a:t>
            </a:r>
            <a:r>
              <a:rPr lang="en-US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'&lt;':          </a:t>
            </a:r>
            <a:r>
              <a:rPr lang="en-US" dirty="0" err="1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operator.lt</a:t>
            </a:r>
            <a:r>
              <a:rPr lang="en-US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,</a:t>
            </a:r>
          </a:p>
          <a:p>
            <a:pPr algn="l" rtl="0" latinLnBrk="1" hangingPunct="0"/>
            <a:r>
              <a:rPr lang="en-US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  </a:t>
            </a:r>
            <a:r>
              <a:rPr lang="en-US" dirty="0" smtClean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    </a:t>
            </a:r>
            <a:r>
              <a:rPr lang="en-US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'&gt;':          </a:t>
            </a:r>
            <a:r>
              <a:rPr lang="en-US" dirty="0" err="1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operator.gt</a:t>
            </a:r>
            <a:r>
              <a:rPr lang="en-US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,</a:t>
            </a:r>
          </a:p>
          <a:p>
            <a:pPr algn="l" rtl="0" latinLnBrk="1" hangingPunct="0"/>
            <a:r>
              <a:rPr lang="en-US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  </a:t>
            </a:r>
            <a:r>
              <a:rPr lang="en-US" dirty="0" smtClean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    </a:t>
            </a:r>
            <a:r>
              <a:rPr lang="en-US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'&lt;=':        </a:t>
            </a:r>
            <a:r>
              <a:rPr lang="en-US" dirty="0" err="1" smtClean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operator.le</a:t>
            </a:r>
            <a:r>
              <a:rPr lang="en-US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,</a:t>
            </a:r>
          </a:p>
          <a:p>
            <a:pPr algn="l" rtl="0" latinLnBrk="1" hangingPunct="0"/>
            <a:r>
              <a:rPr lang="en-US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   </a:t>
            </a:r>
            <a:r>
              <a:rPr lang="en-US" dirty="0" smtClean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   </a:t>
            </a:r>
            <a:r>
              <a:rPr lang="en-US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'&gt;=':        </a:t>
            </a:r>
            <a:r>
              <a:rPr lang="en-US" dirty="0" err="1" smtClean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operator.ge</a:t>
            </a:r>
            <a:r>
              <a:rPr lang="en-US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,</a:t>
            </a:r>
          </a:p>
          <a:p>
            <a:pPr algn="l" rtl="0" latinLnBrk="1" hangingPunct="0"/>
            <a:r>
              <a:rPr lang="en-US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   </a:t>
            </a:r>
            <a:r>
              <a:rPr lang="en-US" dirty="0" smtClean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   </a:t>
            </a:r>
            <a:r>
              <a:rPr lang="en-US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'=':          </a:t>
            </a:r>
            <a:r>
              <a:rPr lang="en-US" dirty="0" err="1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operator.eq</a:t>
            </a:r>
            <a:r>
              <a:rPr lang="en-US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,</a:t>
            </a:r>
          </a:p>
          <a:p>
            <a:pPr algn="l" rtl="0" latinLnBrk="1" hangingPunct="0"/>
            <a:r>
              <a:rPr lang="en-US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   </a:t>
            </a:r>
            <a:r>
              <a:rPr lang="en-US" dirty="0" smtClean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   </a:t>
            </a:r>
            <a:r>
              <a:rPr lang="en-US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'&lt;&gt;':        </a:t>
            </a:r>
            <a:r>
              <a:rPr lang="en-US" dirty="0" err="1" smtClean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operator.ne</a:t>
            </a:r>
            <a:r>
              <a:rPr lang="en-US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,</a:t>
            </a:r>
            <a:endParaRPr kumimoji="0" lang="en-US" b="0" i="0" u="none" strike="noStrike" cap="none" spc="0" normalizeH="0" baseline="0" dirty="0" smtClean="0">
              <a:ln>
                <a:noFill/>
              </a:ln>
              <a:solidFill>
                <a:srgbClr val="FFFFFF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Open Sans"/>
              <a:cs typeface="Open Sans"/>
              <a:sym typeface="Open Sans"/>
            </a:endParaRPr>
          </a:p>
        </p:txBody>
      </p:sp>
      <p:pic>
        <p:nvPicPr>
          <p:cNvPr id="11" name="Picture 10" descr="multicor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1934" y="81858"/>
            <a:ext cx="946916" cy="97321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88849" y="7045808"/>
            <a:ext cx="7511908" cy="471924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 rtl="0" latinLnBrk="1" hangingPunct="0"/>
            <a:r>
              <a:rPr lang="en-US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operatorFunction</a:t>
            </a:r>
            <a:r>
              <a:rPr lang="en-US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(row[</a:t>
            </a:r>
            <a:r>
              <a:rPr lang="en-US" dirty="0" err="1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qual.field_name</a:t>
            </a:r>
            <a:r>
              <a:rPr lang="en-US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], </a:t>
            </a:r>
            <a:r>
              <a:rPr lang="en-US" dirty="0" err="1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qual.value</a:t>
            </a:r>
            <a:r>
              <a:rPr lang="en-US" dirty="0" smtClean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)</a:t>
            </a:r>
            <a:endParaRPr kumimoji="0" lang="en-US" b="0" i="0" u="none" strike="noStrike" cap="none" spc="0" normalizeH="0" baseline="0" dirty="0" smtClean="0">
              <a:ln>
                <a:noFill/>
              </a:ln>
              <a:solidFill>
                <a:srgbClr val="FFFFFF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795777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88850" y="254000"/>
            <a:ext cx="9166535" cy="801077"/>
          </a:xfrm>
        </p:spPr>
        <p:txBody>
          <a:bodyPr/>
          <a:lstStyle/>
          <a:p>
            <a:r>
              <a:rPr lang="en-US" dirty="0" smtClean="0"/>
              <a:t>Multicorn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B08C2786-D3C6-A741-908B-9F349F99BB9B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188850" y="1257300"/>
            <a:ext cx="14305150" cy="731072"/>
          </a:xfrm>
        </p:spPr>
        <p:txBody>
          <a:bodyPr/>
          <a:lstStyle/>
          <a:p>
            <a:r>
              <a:rPr lang="en-US" dirty="0" smtClean="0"/>
              <a:t>UPDATE</a:t>
            </a:r>
          </a:p>
        </p:txBody>
      </p:sp>
      <p:pic>
        <p:nvPicPr>
          <p:cNvPr id="11" name="Picture 10" descr="multicor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1934" y="81858"/>
            <a:ext cx="946916" cy="97321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88850" y="2454187"/>
            <a:ext cx="4551677" cy="471924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 rtl="0" latinLnBrk="1" hangingPunct="0"/>
            <a:r>
              <a:rPr lang="en-US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self._</a:t>
            </a:r>
            <a:r>
              <a:rPr lang="en-US" dirty="0" err="1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row_id_column</a:t>
            </a:r>
            <a:r>
              <a:rPr lang="en-US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= '</a:t>
            </a:r>
            <a:r>
              <a:rPr lang="en-US" dirty="0" err="1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light_id</a:t>
            </a:r>
            <a:r>
              <a:rPr lang="en-US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'</a:t>
            </a:r>
            <a:endParaRPr kumimoji="0" lang="en-US" b="0" i="0" u="none" strike="noStrike" cap="none" spc="0" normalizeH="0" baseline="0" dirty="0" smtClean="0">
              <a:ln>
                <a:noFill/>
              </a:ln>
              <a:solidFill>
                <a:srgbClr val="FFFFFF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Open Sans"/>
              <a:cs typeface="Open Sans"/>
              <a:sym typeface="Open San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8850" y="3548273"/>
            <a:ext cx="4669948" cy="1210588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 rtl="0" latinLnBrk="1" hangingPunct="0"/>
            <a:r>
              <a:rPr lang="en-US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</a:t>
            </a:r>
            <a:r>
              <a:rPr lang="en-US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@property</a:t>
            </a:r>
          </a:p>
          <a:p>
            <a:pPr algn="l" rtl="0" latinLnBrk="1" hangingPunct="0"/>
            <a:r>
              <a:rPr lang="en-US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   </a:t>
            </a:r>
            <a:r>
              <a:rPr lang="en-US" dirty="0" err="1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def</a:t>
            </a:r>
            <a:r>
              <a:rPr lang="en-US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</a:t>
            </a:r>
            <a:r>
              <a:rPr lang="en-US" dirty="0" err="1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rowid_column</a:t>
            </a:r>
            <a:r>
              <a:rPr lang="en-US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(self):</a:t>
            </a:r>
          </a:p>
          <a:p>
            <a:pPr algn="l" rtl="0" latinLnBrk="1" hangingPunct="0"/>
            <a:r>
              <a:rPr lang="en-US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       return self._</a:t>
            </a:r>
            <a:r>
              <a:rPr lang="en-US" dirty="0" err="1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row_id_column</a:t>
            </a:r>
            <a:endParaRPr kumimoji="0" lang="en-US" b="0" i="0" u="none" strike="noStrike" cap="none" spc="0" normalizeH="0" baseline="0" dirty="0" smtClean="0">
              <a:ln>
                <a:noFill/>
              </a:ln>
              <a:solidFill>
                <a:srgbClr val="FFFFFF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Open Sans"/>
              <a:cs typeface="Open Sans"/>
              <a:sym typeface="Open San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88850" y="5324063"/>
            <a:ext cx="5307894" cy="471924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 rtl="0" latinLnBrk="1" hangingPunct="0"/>
            <a:r>
              <a:rPr lang="en-US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</a:t>
            </a:r>
            <a:r>
              <a:rPr lang="en-US" dirty="0" err="1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def</a:t>
            </a:r>
            <a:r>
              <a:rPr lang="en-US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update(self, </a:t>
            </a:r>
            <a:r>
              <a:rPr lang="en-US" dirty="0" err="1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lightID</a:t>
            </a:r>
            <a:r>
              <a:rPr lang="en-US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, </a:t>
            </a:r>
            <a:r>
              <a:rPr lang="en-US" dirty="0" err="1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newValues</a:t>
            </a:r>
            <a:r>
              <a:rPr lang="en-US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):</a:t>
            </a:r>
            <a:endParaRPr kumimoji="0" lang="en-US" b="0" i="0" u="none" strike="noStrike" cap="none" spc="0" normalizeH="0" baseline="0" dirty="0" smtClean="0">
              <a:ln>
                <a:noFill/>
              </a:ln>
              <a:solidFill>
                <a:srgbClr val="FFFFFF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Open Sans"/>
              <a:cs typeface="Open Sans"/>
              <a:sym typeface="Open San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050955" y="80451"/>
            <a:ext cx="2400848" cy="1949252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19050" cap="flat">
            <a:solidFill>
              <a:srgbClr val="718674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 rtl="0" latinLnBrk="1" hangingPunct="0"/>
            <a:r>
              <a:rPr lang="en-US" b="1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u</a:t>
            </a:r>
            <a:r>
              <a:rPr lang="en-US" b="1" dirty="0" smtClean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pdate </a:t>
            </a:r>
            <a:r>
              <a:rPr lang="en-US" b="1" dirty="0" err="1" smtClean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mylights</a:t>
            </a:r>
            <a:endParaRPr lang="en-US" dirty="0">
              <a:solidFill>
                <a:schemeClr val="tx1"/>
              </a:solidFill>
              <a:uFill>
                <a:solidFill>
                  <a:srgbClr val="000000"/>
                </a:solidFill>
              </a:uFill>
              <a:latin typeface="+mn-lt"/>
            </a:endParaRPr>
          </a:p>
          <a:p>
            <a:pPr algn="l" rtl="0" latinLnBrk="1" hangingPunct="0"/>
            <a:r>
              <a:rPr lang="en-US" dirty="0" smtClean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set  </a:t>
            </a:r>
          </a:p>
          <a:p>
            <a:pPr algn="l" rtl="0" latinLnBrk="1" hangingPunct="0"/>
            <a:r>
              <a:rPr lang="en-US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</a:t>
            </a:r>
            <a:r>
              <a:rPr lang="en-US" dirty="0" smtClean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  </a:t>
            </a:r>
            <a:r>
              <a:rPr lang="en-US" dirty="0" err="1" smtClean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is_on</a:t>
            </a:r>
            <a:r>
              <a:rPr lang="en-US" dirty="0" smtClean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= true</a:t>
            </a:r>
          </a:p>
          <a:p>
            <a:pPr algn="l" rtl="0" latinLnBrk="1" hangingPunct="0"/>
            <a:r>
              <a:rPr lang="en-US" dirty="0" smtClean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where</a:t>
            </a:r>
          </a:p>
          <a:p>
            <a:pPr algn="l" rtl="0" latinLnBrk="1" hangingPunct="0"/>
            <a:r>
              <a:rPr lang="en-US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</a:t>
            </a:r>
            <a:r>
              <a:rPr lang="en-US" dirty="0" smtClean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 </a:t>
            </a:r>
            <a:r>
              <a:rPr lang="en-US" dirty="0" err="1" smtClean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light_id</a:t>
            </a:r>
            <a:r>
              <a:rPr lang="en-US" dirty="0" smtClean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= 1;</a:t>
            </a:r>
            <a:endParaRPr kumimoji="0" lang="en-US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Open Sans"/>
              <a:cs typeface="Open Sans"/>
              <a:sym typeface="Open San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88850" y="6148766"/>
            <a:ext cx="8491607" cy="841256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 rtl="0" latinLnBrk="1" hangingPunct="0"/>
            <a:r>
              <a:rPr lang="en-US" dirty="0" smtClean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   </a:t>
            </a:r>
            <a:r>
              <a:rPr lang="en-US" dirty="0" smtClean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</a:t>
            </a:r>
            <a:r>
              <a:rPr lang="en-US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if </a:t>
            </a:r>
            <a:r>
              <a:rPr lang="en-US" dirty="0" err="1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newValues</a:t>
            </a:r>
            <a:r>
              <a:rPr lang="en-US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[</a:t>
            </a:r>
            <a:r>
              <a:rPr lang="en-US" dirty="0" err="1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changedColumn</a:t>
            </a:r>
            <a:r>
              <a:rPr lang="en-US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] == 't':</a:t>
            </a:r>
          </a:p>
          <a:p>
            <a:pPr algn="l" rtl="0" latinLnBrk="1" hangingPunct="0"/>
            <a:r>
              <a:rPr lang="en-US" dirty="0" smtClean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        </a:t>
            </a:r>
            <a:r>
              <a:rPr lang="en-US" dirty="0" err="1" smtClean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newState</a:t>
            </a:r>
            <a:r>
              <a:rPr lang="en-US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[</a:t>
            </a:r>
            <a:r>
              <a:rPr lang="en-US" dirty="0" err="1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self.columnKeyMap</a:t>
            </a:r>
            <a:r>
              <a:rPr lang="en-US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[</a:t>
            </a:r>
            <a:r>
              <a:rPr lang="en-US" dirty="0" err="1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changedColumn</a:t>
            </a:r>
            <a:r>
              <a:rPr lang="en-US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]] = True</a:t>
            </a:r>
            <a:endParaRPr kumimoji="0" lang="en-US" b="0" i="0" u="none" strike="noStrike" cap="none" spc="0" normalizeH="0" baseline="0" dirty="0" smtClean="0">
              <a:ln>
                <a:noFill/>
              </a:ln>
              <a:solidFill>
                <a:schemeClr val="bg1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537599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88850" y="254000"/>
            <a:ext cx="9166535" cy="801077"/>
          </a:xfrm>
        </p:spPr>
        <p:txBody>
          <a:bodyPr/>
          <a:lstStyle/>
          <a:p>
            <a:r>
              <a:rPr lang="en-US" dirty="0" smtClean="0"/>
              <a:t>Multicorn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B08C2786-D3C6-A741-908B-9F349F99BB9B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188850" y="1257300"/>
            <a:ext cx="14305150" cy="731072"/>
          </a:xfrm>
        </p:spPr>
        <p:txBody>
          <a:bodyPr/>
          <a:lstStyle/>
          <a:p>
            <a:r>
              <a:rPr lang="en-US" dirty="0" smtClean="0"/>
              <a:t>Error logging</a:t>
            </a:r>
            <a:r>
              <a:rPr lang="en-US" dirty="0"/>
              <a:t> </a:t>
            </a:r>
            <a:r>
              <a:rPr lang="en-US" dirty="0" smtClean="0"/>
              <a:t>&amp; Troubleshooting</a:t>
            </a:r>
          </a:p>
        </p:txBody>
      </p:sp>
      <p:pic>
        <p:nvPicPr>
          <p:cNvPr id="11" name="Picture 10" descr="multicor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1934" y="81858"/>
            <a:ext cx="946916" cy="97321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88850" y="1980856"/>
            <a:ext cx="14818910" cy="3303468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 rtl="0" latinLnBrk="1" hangingPunct="0"/>
            <a:r>
              <a:rPr lang="en-US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</a:t>
            </a:r>
            <a:r>
              <a:rPr lang="en-US" sz="2000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</a:rPr>
              <a:t>except Exception, e:</a:t>
            </a:r>
          </a:p>
          <a:p>
            <a:pPr algn="l" rtl="0" latinLnBrk="1" hangingPunct="0"/>
            <a:endParaRPr lang="en-US" sz="2000" dirty="0">
              <a:solidFill>
                <a:srgbClr val="FFFFFF"/>
              </a:solidFill>
              <a:uFill>
                <a:solidFill>
                  <a:srgbClr val="000000"/>
                </a:solidFill>
              </a:uFill>
            </a:endParaRPr>
          </a:p>
          <a:p>
            <a:pPr algn="l" rtl="0" latinLnBrk="1" hangingPunct="0"/>
            <a:r>
              <a:rPr lang="en-US" sz="2000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</a:rPr>
              <a:t>            </a:t>
            </a:r>
            <a:r>
              <a:rPr lang="en-US" sz="2000" b="1" dirty="0" err="1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</a:rPr>
              <a:t>log_to_postgres</a:t>
            </a:r>
            <a:r>
              <a:rPr lang="en-US" sz="2000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</a:rPr>
              <a:t>('Unexpected (non-JSON) response from the Hue Bridge: %s' % </a:t>
            </a:r>
            <a:r>
              <a:rPr lang="en-US" sz="2000" dirty="0" err="1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</a:rPr>
              <a:t>self.bridge</a:t>
            </a:r>
            <a:r>
              <a:rPr lang="en-US" sz="2000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</a:rPr>
              <a:t>, ERROR)</a:t>
            </a:r>
          </a:p>
          <a:p>
            <a:pPr algn="l" rtl="0" latinLnBrk="1" hangingPunct="0"/>
            <a:r>
              <a:rPr lang="en-US" sz="2000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</a:rPr>
              <a:t>            </a:t>
            </a:r>
            <a:r>
              <a:rPr lang="en-US" sz="2000" b="1" dirty="0" err="1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</a:rPr>
              <a:t>log_to_postgres</a:t>
            </a:r>
            <a:r>
              <a:rPr lang="en-US" sz="2000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</a:rPr>
              <a:t>('%s' % e, ERROR)</a:t>
            </a:r>
          </a:p>
          <a:p>
            <a:pPr algn="l" rtl="0" latinLnBrk="1" hangingPunct="0"/>
            <a:r>
              <a:rPr lang="en-US" sz="2000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</a:rPr>
              <a:t>           </a:t>
            </a:r>
            <a:r>
              <a:rPr lang="en-US" sz="2000" b="1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</a:rPr>
              <a:t> </a:t>
            </a:r>
            <a:r>
              <a:rPr lang="en-US" sz="2000" b="1" dirty="0" err="1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</a:rPr>
              <a:t>log_to_postgres</a:t>
            </a:r>
            <a:r>
              <a:rPr lang="en-US" sz="2000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</a:rPr>
              <a:t>('%s' % results, ERROR</a:t>
            </a:r>
            <a:r>
              <a:rPr lang="en-US" sz="2000" dirty="0" smtClean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</a:rPr>
              <a:t>)</a:t>
            </a:r>
          </a:p>
          <a:p>
            <a:pPr algn="l" rtl="0" latinLnBrk="1" hangingPunct="0"/>
            <a:endParaRPr kumimoji="0" lang="en-US" sz="2000" b="0" i="0" u="none" strike="noStrike" cap="none" spc="0" normalizeH="0" baseline="0" dirty="0" smtClean="0">
              <a:ln>
                <a:noFill/>
              </a:ln>
              <a:solidFill>
                <a:srgbClr val="FFFFFF"/>
              </a:solidFill>
              <a:effectLst/>
              <a:uFill>
                <a:solidFill>
                  <a:srgbClr val="000000"/>
                </a:solidFill>
              </a:uFill>
              <a:ea typeface="Open Sans"/>
              <a:cs typeface="Open Sans"/>
              <a:sym typeface="Open Sans"/>
            </a:endParaRPr>
          </a:p>
          <a:p>
            <a:pPr algn="l" rtl="0" latinLnBrk="1" hangingPunct="0"/>
            <a:r>
              <a:rPr lang="en-US" sz="2000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ea typeface="Open Sans"/>
                <a:cs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ea typeface="Open Sans"/>
                <a:cs typeface="Open Sans"/>
              </a:rPr>
              <a:t>log_to_postgres</a:t>
            </a:r>
            <a:r>
              <a:rPr lang="en-US" sz="2000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ea typeface="Open Sans"/>
                <a:cs typeface="Open Sans"/>
              </a:rPr>
              <a:t>('Hue Lights Insert Request Ignored - not yet supported by API - requested values:  %s' % </a:t>
            </a:r>
            <a:r>
              <a:rPr lang="en-US" sz="2000" dirty="0" err="1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ea typeface="Open Sans"/>
                <a:cs typeface="Open Sans"/>
              </a:rPr>
              <a:t>new_values</a:t>
            </a:r>
            <a:r>
              <a:rPr lang="en-US" sz="2000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ea typeface="Open Sans"/>
                <a:cs typeface="Open Sans"/>
              </a:rPr>
              <a:t>, WARNING</a:t>
            </a:r>
            <a:r>
              <a:rPr lang="en-US" sz="2000" dirty="0" smtClean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ea typeface="Open Sans"/>
                <a:cs typeface="Open Sans"/>
              </a:rPr>
              <a:t>)</a:t>
            </a:r>
          </a:p>
          <a:p>
            <a:pPr algn="l" rtl="0" latinLnBrk="1" hangingPunct="0"/>
            <a:endParaRPr kumimoji="0" lang="en-US" sz="2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>
                <a:solidFill>
                  <a:srgbClr val="000000"/>
                </a:solidFill>
              </a:uFill>
              <a:ea typeface="Open Sans"/>
              <a:cs typeface="Open Sans"/>
              <a:sym typeface="Open Sans"/>
            </a:endParaRPr>
          </a:p>
          <a:p>
            <a:pPr algn="l" rtl="0" latinLnBrk="1" hangingPunct="0"/>
            <a:r>
              <a:rPr lang="en-US" sz="2000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ea typeface="Open Sans"/>
                <a:cs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ea typeface="Open Sans"/>
                <a:cs typeface="Open Sans"/>
              </a:rPr>
              <a:t>log_to_postgres</a:t>
            </a:r>
            <a:r>
              <a:rPr lang="en-US" sz="2000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ea typeface="Open Sans"/>
                <a:cs typeface="Open Sans"/>
              </a:rPr>
              <a:t>('Hue Lights Query Filters:  %s' % </a:t>
            </a:r>
            <a:r>
              <a:rPr lang="en-US" sz="2000" dirty="0" err="1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ea typeface="Open Sans"/>
                <a:cs typeface="Open Sans"/>
              </a:rPr>
              <a:t>quals</a:t>
            </a:r>
            <a:r>
              <a:rPr lang="en-US" sz="2000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ea typeface="Open Sans"/>
                <a:cs typeface="Open Sans"/>
              </a:rPr>
              <a:t>, DEBUG</a:t>
            </a:r>
            <a:r>
              <a:rPr lang="en-US" sz="2000" dirty="0" smtClean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ea typeface="Open Sans"/>
                <a:cs typeface="Open Sans"/>
              </a:rPr>
              <a:t>)</a:t>
            </a:r>
          </a:p>
          <a:p>
            <a:pPr algn="l" rtl="0" latinLnBrk="1" hangingPunct="0"/>
            <a:endParaRPr kumimoji="0" lang="en-US" b="0" i="0" u="none" strike="noStrike" cap="none" spc="0" normalizeH="0" baseline="0" dirty="0" smtClean="0">
              <a:ln>
                <a:noFill/>
              </a:ln>
              <a:solidFill>
                <a:srgbClr val="FFFFFF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Open Sans"/>
              <a:cs typeface="Open Sans"/>
              <a:sym typeface="Open San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98927" y="5965164"/>
            <a:ext cx="10893481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342900" marR="0" indent="-342900" algn="l" defTabSz="1219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kumimoji="0" lang="en-US" b="0" i="0" u="none" strike="noStrike" cap="none" spc="0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Open Sans"/>
                <a:cs typeface="Open Sans"/>
                <a:sym typeface="Open Sans"/>
              </a:rPr>
              <a:t>ERROR – Halt Transaction</a:t>
            </a:r>
          </a:p>
          <a:p>
            <a:pPr marL="342900" marR="0" indent="-342900" algn="l" defTabSz="1219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kumimoji="0" lang="en-US" b="0" i="0" u="none" strike="noStrike" cap="none" spc="0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Open Sans"/>
                <a:cs typeface="Open Sans"/>
                <a:sym typeface="Open Sans"/>
              </a:rPr>
              <a:t>WARNING – Let the User know they are doing something unusual</a:t>
            </a:r>
          </a:p>
          <a:p>
            <a:pPr marL="342900" marR="0" indent="-342900" algn="l" defTabSz="1219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kumimoji="0" lang="en-US" b="0" i="0" u="none" strike="noStrike" cap="none" spc="0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Open Sans"/>
                <a:cs typeface="Open Sans"/>
                <a:sym typeface="Open Sans"/>
              </a:rPr>
              <a:t>DEBUG – Only show up when in DEBUG</a:t>
            </a:r>
            <a:r>
              <a:rPr kumimoji="0" lang="en-US" b="0" i="0" u="none" strike="noStrike" cap="none" spc="0" normalizeH="0" dirty="0" smtClean="0">
                <a:ln>
                  <a:noFill/>
                </a:ln>
                <a:solidFill>
                  <a:schemeClr val="accent3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Open Sans"/>
                <a:cs typeface="Open Sans"/>
                <a:sym typeface="Open Sans"/>
              </a:rPr>
              <a:t> mode (to your log file)</a:t>
            </a:r>
            <a:endParaRPr lang="en-US" baseline="0" dirty="0">
              <a:solidFill>
                <a:schemeClr val="accent3"/>
              </a:solidFill>
              <a:uFill>
                <a:solidFill>
                  <a:srgbClr val="000000"/>
                </a:solidFill>
              </a:u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90817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88850" y="254000"/>
            <a:ext cx="9166535" cy="801077"/>
          </a:xfrm>
        </p:spPr>
        <p:txBody>
          <a:bodyPr/>
          <a:lstStyle/>
          <a:p>
            <a:r>
              <a:rPr lang="en-US" dirty="0" smtClean="0"/>
              <a:t>Multicorn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B08C2786-D3C6-A741-908B-9F349F99BB9B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188850" y="1257300"/>
            <a:ext cx="14305150" cy="731072"/>
          </a:xfrm>
        </p:spPr>
        <p:txBody>
          <a:bodyPr/>
          <a:lstStyle/>
          <a:p>
            <a:r>
              <a:rPr lang="en-US" dirty="0" smtClean="0"/>
              <a:t>Error logging</a:t>
            </a:r>
            <a:r>
              <a:rPr lang="en-US" dirty="0"/>
              <a:t> </a:t>
            </a:r>
            <a:r>
              <a:rPr lang="en-US" dirty="0" smtClean="0"/>
              <a:t>&amp; Troubleshooting continued</a:t>
            </a:r>
          </a:p>
        </p:txBody>
      </p:sp>
      <p:pic>
        <p:nvPicPr>
          <p:cNvPr id="11" name="Picture 10" descr="multicor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1934" y="81858"/>
            <a:ext cx="946916" cy="97321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881654" y="4306111"/>
            <a:ext cx="3970087" cy="471924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 rtl="0" latinLnBrk="1" hangingPunct="0"/>
            <a:r>
              <a:rPr lang="en-US" dirty="0" err="1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log_min_messages</a:t>
            </a:r>
            <a:r>
              <a:rPr lang="en-US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= debug1</a:t>
            </a:r>
            <a:endParaRPr kumimoji="0" lang="en-US" b="0" i="0" u="none" strike="noStrike" cap="none" spc="0" normalizeH="0" baseline="0" dirty="0" smtClean="0">
              <a:ln>
                <a:noFill/>
              </a:ln>
              <a:solidFill>
                <a:srgbClr val="FFFFFF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Open Sans"/>
              <a:cs typeface="Open Sans"/>
              <a:sym typeface="Open San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88850" y="3581061"/>
            <a:ext cx="1026823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219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accent3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To see DEBUG messages update your </a:t>
            </a:r>
            <a:r>
              <a:rPr lang="en-US" dirty="0" err="1" smtClean="0">
                <a:solidFill>
                  <a:srgbClr val="008000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postgresql.conf</a:t>
            </a:r>
            <a:r>
              <a:rPr lang="en-US" dirty="0" smtClean="0">
                <a:solidFill>
                  <a:srgbClr val="008000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</a:t>
            </a:r>
            <a:r>
              <a:rPr lang="en-US" dirty="0" smtClean="0">
                <a:solidFill>
                  <a:srgbClr val="0C0C0C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and then </a:t>
            </a:r>
            <a:r>
              <a:rPr lang="en-US" i="1" dirty="0" err="1" smtClean="0">
                <a:solidFill>
                  <a:srgbClr val="0C0C0C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pg_reload</a:t>
            </a:r>
            <a:r>
              <a:rPr lang="en-US" dirty="0" smtClean="0">
                <a:solidFill>
                  <a:srgbClr val="0C0C0C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:</a:t>
            </a:r>
            <a:r>
              <a:rPr lang="en-US" dirty="0" smtClean="0">
                <a:solidFill>
                  <a:srgbClr val="008000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 </a:t>
            </a:r>
            <a:endParaRPr kumimoji="0" lang="en-US" b="0" i="0" u="none" strike="noStrike" cap="none" spc="0" normalizeH="0" baseline="0" dirty="0" smtClean="0">
              <a:ln>
                <a:noFill/>
              </a:ln>
              <a:solidFill>
                <a:srgbClr val="008000"/>
              </a:solidFill>
              <a:effectLst/>
              <a:uFill>
                <a:solidFill>
                  <a:srgbClr val="000000"/>
                </a:solidFill>
              </a:uFill>
              <a:latin typeface="+mn-lt"/>
              <a:sym typeface="Open San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98927" y="2409558"/>
            <a:ext cx="530323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 rtl="0" latinLnBrk="1" hangingPunct="0"/>
            <a:r>
              <a:rPr lang="en-US" dirty="0">
                <a:solidFill>
                  <a:schemeClr val="accent3"/>
                </a:solidFill>
                <a:uFill>
                  <a:solidFill>
                    <a:srgbClr val="000000"/>
                  </a:solidFill>
                </a:uFill>
              </a:rPr>
              <a:t>Python stack traces go to your log </a:t>
            </a:r>
            <a:r>
              <a:rPr lang="en-US" dirty="0" smtClean="0">
                <a:solidFill>
                  <a:schemeClr val="accent3"/>
                </a:solidFill>
                <a:uFill>
                  <a:solidFill>
                    <a:srgbClr val="000000"/>
                  </a:solidFill>
                </a:uFill>
              </a:rPr>
              <a:t>file.</a:t>
            </a:r>
            <a:endParaRPr lang="en-US" dirty="0">
              <a:solidFill>
                <a:schemeClr val="accent3"/>
              </a:solidFill>
              <a:uFill>
                <a:solidFill>
                  <a:srgbClr val="000000"/>
                </a:solidFill>
              </a:u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88850" y="5520201"/>
            <a:ext cx="13370981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 rtl="0" latinLnBrk="1" hangingPunct="0"/>
            <a:r>
              <a:rPr lang="en-US" dirty="0" smtClean="0">
                <a:solidFill>
                  <a:schemeClr val="accent3"/>
                </a:solidFill>
                <a:uFill>
                  <a:solidFill>
                    <a:srgbClr val="000000"/>
                  </a:solidFill>
                </a:uFill>
              </a:rPr>
              <a:t>** After </a:t>
            </a:r>
            <a:r>
              <a:rPr lang="en-US" dirty="0">
                <a:solidFill>
                  <a:schemeClr val="accent3"/>
                </a:solidFill>
                <a:uFill>
                  <a:solidFill>
                    <a:srgbClr val="000000"/>
                  </a:solidFill>
                </a:uFill>
              </a:rPr>
              <a:t>deploying new </a:t>
            </a:r>
            <a:r>
              <a:rPr lang="en-US" dirty="0" smtClean="0">
                <a:solidFill>
                  <a:schemeClr val="accent3"/>
                </a:solidFill>
                <a:uFill>
                  <a:solidFill>
                    <a:srgbClr val="000000"/>
                  </a:solidFill>
                </a:uFill>
              </a:rPr>
              <a:t>code </a:t>
            </a:r>
            <a:r>
              <a:rPr lang="en-US" b="1" i="1" dirty="0" smtClean="0">
                <a:solidFill>
                  <a:schemeClr val="accent3"/>
                </a:solidFill>
                <a:uFill>
                  <a:solidFill>
                    <a:srgbClr val="000000"/>
                  </a:solidFill>
                </a:uFill>
              </a:rPr>
              <a:t>(python ./</a:t>
            </a:r>
            <a:r>
              <a:rPr lang="en-US" b="1" i="1" dirty="0" err="1" smtClean="0">
                <a:solidFill>
                  <a:schemeClr val="accent3"/>
                </a:solidFill>
                <a:uFill>
                  <a:solidFill>
                    <a:srgbClr val="000000"/>
                  </a:solidFill>
                </a:uFill>
              </a:rPr>
              <a:t>setup.py</a:t>
            </a:r>
            <a:r>
              <a:rPr lang="en-US" b="1" i="1" dirty="0" smtClean="0">
                <a:solidFill>
                  <a:schemeClr val="accent3"/>
                </a:solidFill>
                <a:uFill>
                  <a:solidFill>
                    <a:srgbClr val="000000"/>
                  </a:solidFill>
                </a:uFill>
              </a:rPr>
              <a:t> install</a:t>
            </a:r>
            <a:r>
              <a:rPr lang="en-US" dirty="0" smtClean="0">
                <a:solidFill>
                  <a:schemeClr val="accent3"/>
                </a:solidFill>
                <a:uFill>
                  <a:solidFill>
                    <a:srgbClr val="000000"/>
                  </a:solidFill>
                </a:uFill>
              </a:rPr>
              <a:t>) you do need </a:t>
            </a:r>
            <a:r>
              <a:rPr lang="en-US" dirty="0">
                <a:solidFill>
                  <a:schemeClr val="accent3"/>
                </a:solidFill>
                <a:uFill>
                  <a:solidFill>
                    <a:srgbClr val="000000"/>
                  </a:solidFill>
                </a:uFill>
              </a:rPr>
              <a:t>to exit your database session and log back in to pick up the changes.  You don’t need to restart the database</a:t>
            </a:r>
            <a:r>
              <a:rPr lang="en-US" dirty="0" smtClean="0">
                <a:solidFill>
                  <a:schemeClr val="accent3"/>
                </a:solidFill>
                <a:uFill>
                  <a:solidFill>
                    <a:srgbClr val="000000"/>
                  </a:solidFill>
                </a:uFill>
              </a:rPr>
              <a:t>. **</a:t>
            </a:r>
            <a:endParaRPr lang="en-US" dirty="0">
              <a:solidFill>
                <a:schemeClr val="accent3"/>
              </a:solidFill>
              <a:uFill>
                <a:solidFill>
                  <a:srgbClr val="000000"/>
                </a:solidFill>
              </a:uFill>
            </a:endParaRPr>
          </a:p>
          <a:p>
            <a:pPr marL="0" marR="0" indent="0" algn="l" defTabSz="1219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834873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4" grpId="0"/>
      <p:bldP spid="1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88850" y="254000"/>
            <a:ext cx="9166535" cy="801077"/>
          </a:xfrm>
        </p:spPr>
        <p:txBody>
          <a:bodyPr/>
          <a:lstStyle/>
          <a:p>
            <a:r>
              <a:rPr lang="en-US" dirty="0" smtClean="0"/>
              <a:t>Setting Up The Philips Hue FDW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B08C2786-D3C6-A741-908B-9F349F99BB9B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188850" y="1257300"/>
            <a:ext cx="14305150" cy="731072"/>
          </a:xfrm>
        </p:spPr>
        <p:txBody>
          <a:bodyPr/>
          <a:lstStyle/>
          <a:p>
            <a:r>
              <a:rPr lang="en-US" dirty="0" smtClean="0"/>
              <a:t>The ‘Lights FDW’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34615" y="3243947"/>
            <a:ext cx="10117053" cy="157992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 rtl="0" latinLnBrk="1" hangingPunct="0"/>
            <a:r>
              <a:rPr lang="en-US" dirty="0" smtClean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</a:rPr>
              <a:t>$ </a:t>
            </a:r>
            <a:r>
              <a:rPr lang="en-US" dirty="0" err="1" smtClean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</a:rPr>
              <a:t>pgxn</a:t>
            </a:r>
            <a:r>
              <a:rPr lang="en-US" dirty="0" smtClean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</a:rPr>
              <a:t> </a:t>
            </a:r>
            <a:r>
              <a:rPr lang="en-US" dirty="0" err="1" smtClean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</a:rPr>
              <a:t>multicorn</a:t>
            </a:r>
            <a:endParaRPr lang="en-US" dirty="0" smtClean="0">
              <a:solidFill>
                <a:schemeClr val="bg1"/>
              </a:solidFill>
              <a:uFill>
                <a:solidFill>
                  <a:srgbClr val="000000"/>
                </a:solidFill>
              </a:uFill>
            </a:endParaRPr>
          </a:p>
          <a:p>
            <a:pPr algn="l" rtl="0" latinLnBrk="1" hangingPunct="0"/>
            <a:r>
              <a:rPr lang="en-US" dirty="0" smtClean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$ </a:t>
            </a:r>
            <a:r>
              <a:rPr lang="en-US" dirty="0" err="1" smtClean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git</a:t>
            </a:r>
            <a:r>
              <a:rPr lang="en-US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</a:rPr>
              <a:t> clone </a:t>
            </a:r>
            <a:r>
              <a:rPr lang="en-US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</a:rPr>
              <a:t>https://github.com/rotten/hue-multicorn-postgresql-</a:t>
            </a:r>
            <a:r>
              <a:rPr lang="en-US" dirty="0" smtClean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</a:rPr>
              <a:t>fdw.git</a:t>
            </a:r>
          </a:p>
          <a:p>
            <a:pPr algn="l" rtl="0" latinLnBrk="1" hangingPunct="0"/>
            <a:r>
              <a:rPr lang="en-US" dirty="0" smtClean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</a:rPr>
              <a:t>$ cd hue-</a:t>
            </a:r>
            <a:r>
              <a:rPr lang="en-US" dirty="0" err="1" smtClean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</a:rPr>
              <a:t>multicorn</a:t>
            </a:r>
            <a:r>
              <a:rPr lang="en-US" dirty="0" smtClean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</a:rPr>
              <a:t>-</a:t>
            </a:r>
            <a:r>
              <a:rPr lang="en-US" dirty="0" err="1" smtClean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</a:rPr>
              <a:t>postgresql-fdw</a:t>
            </a:r>
            <a:endParaRPr lang="en-US" dirty="0" smtClean="0">
              <a:solidFill>
                <a:schemeClr val="bg1"/>
              </a:solidFill>
              <a:uFill>
                <a:solidFill>
                  <a:srgbClr val="000000"/>
                </a:solidFill>
              </a:uFill>
            </a:endParaRPr>
          </a:p>
          <a:p>
            <a:pPr algn="l" rtl="0" latinLnBrk="1" hangingPunct="0"/>
            <a:r>
              <a:rPr lang="en-US" dirty="0" smtClean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</a:rPr>
              <a:t>$ python </a:t>
            </a:r>
            <a:r>
              <a:rPr lang="en-US" dirty="0" smtClean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./</a:t>
            </a:r>
            <a:r>
              <a:rPr lang="en-US" dirty="0" err="1" smtClean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setup.py</a:t>
            </a:r>
            <a:r>
              <a:rPr lang="en-US" dirty="0" smtClean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install</a:t>
            </a:r>
            <a:endParaRPr kumimoji="0" lang="en-US" b="0" i="0" u="none" strike="noStrike" cap="none" spc="0" normalizeH="0" baseline="0" dirty="0" smtClean="0">
              <a:ln>
                <a:noFill/>
              </a:ln>
              <a:solidFill>
                <a:schemeClr val="bg1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Open Sans"/>
              <a:cs typeface="Open Sans"/>
              <a:sym typeface="Open San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34615" y="5618716"/>
            <a:ext cx="297898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219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b="1" dirty="0" err="1">
                <a:solidFill>
                  <a:schemeClr val="accent5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d</a:t>
            </a:r>
            <a:r>
              <a:rPr kumimoji="0" lang="en-US" b="1" i="0" u="none" strike="noStrike" cap="none" spc="0" normalizeH="0" baseline="0" dirty="0" err="1" smtClean="0">
                <a:ln>
                  <a:noFill/>
                </a:ln>
                <a:solidFill>
                  <a:schemeClr val="accent5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sym typeface="Open Sans"/>
              </a:rPr>
              <a:t>dl</a:t>
            </a:r>
            <a:r>
              <a:rPr kumimoji="0" lang="en-US" b="1" i="0" u="none" strike="noStrike" cap="none" spc="0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sym typeface="Open Sans"/>
              </a:rPr>
              <a:t>/</a:t>
            </a:r>
            <a:r>
              <a:rPr kumimoji="0" lang="en-US" b="1" i="0" u="none" strike="noStrike" cap="none" spc="0" normalizeH="0" baseline="0" dirty="0" err="1" smtClean="0">
                <a:ln>
                  <a:noFill/>
                </a:ln>
                <a:solidFill>
                  <a:schemeClr val="accent5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sym typeface="Open Sans"/>
              </a:rPr>
              <a:t>setup_lights.ddl</a:t>
            </a:r>
            <a:endParaRPr kumimoji="0" lang="en-US" b="1" i="0" u="none" strike="noStrike" cap="none" spc="0" normalizeH="0" baseline="0" dirty="0" smtClean="0">
              <a:ln>
                <a:noFill/>
              </a:ln>
              <a:solidFill>
                <a:schemeClr val="accent5"/>
              </a:solidFill>
              <a:effectLst/>
              <a:uFill>
                <a:solidFill>
                  <a:srgbClr val="000000"/>
                </a:solidFill>
              </a:uFill>
              <a:latin typeface="+mn-lt"/>
              <a:sym typeface="Open San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77841" y="6166477"/>
            <a:ext cx="3456915" cy="1395254"/>
          </a:xfrm>
          <a:prstGeom prst="rect">
            <a:avLst/>
          </a:prstGeom>
          <a:ln>
            <a:solidFill>
              <a:srgbClr val="718674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342900" marR="0" indent="-342900" algn="l" defTabSz="1219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sz="2800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c</a:t>
            </a:r>
            <a:r>
              <a:rPr kumimoji="0" lang="en-US" sz="28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sym typeface="Open Sans"/>
              </a:rPr>
              <a:t>reate extension</a:t>
            </a:r>
          </a:p>
          <a:p>
            <a:pPr marL="342900" marR="0" indent="-342900" algn="l" defTabSz="1219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sz="2800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c</a:t>
            </a:r>
            <a:r>
              <a:rPr lang="en-US" sz="2800" dirty="0" smtClean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reate server</a:t>
            </a:r>
          </a:p>
          <a:p>
            <a:pPr marL="342900" marR="0" indent="-342900" algn="l" defTabSz="1219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sz="2800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c</a:t>
            </a:r>
            <a:r>
              <a:rPr kumimoji="0" lang="en-US" sz="28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sym typeface="Open Sans"/>
              </a:rPr>
              <a:t>reate table</a:t>
            </a:r>
            <a:endParaRPr kumimoji="0" lang="en-US" sz="2800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>
                <a:solidFill>
                  <a:srgbClr val="000000"/>
                </a:solidFill>
              </a:uFill>
              <a:latin typeface="+mn-lt"/>
              <a:sym typeface="Open San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834615" y="2621277"/>
            <a:ext cx="991357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 rtl="0" latinLnBrk="1" hangingPunct="0"/>
            <a:r>
              <a:rPr lang="en-US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+mn-lt"/>
                <a:hlinkClick r:id="rId3"/>
              </a:rPr>
              <a:t>http://</a:t>
            </a:r>
            <a:r>
              <a:rPr lang="en-US" dirty="0" err="1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+mn-lt"/>
                <a:hlinkClick r:id="rId3"/>
              </a:rPr>
              <a:t>www.developers.meethue.com</a:t>
            </a:r>
            <a:r>
              <a:rPr lang="en-US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+mn-lt"/>
                <a:hlinkClick r:id="rId3"/>
              </a:rPr>
              <a:t>/documentation/getting-started</a:t>
            </a:r>
            <a:endParaRPr kumimoji="0" lang="en-US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Open Sans"/>
              <a:cs typeface="Open Sans"/>
              <a:sym typeface="Open Sans"/>
            </a:endParaRPr>
          </a:p>
        </p:txBody>
      </p:sp>
      <p:pic>
        <p:nvPicPr>
          <p:cNvPr id="15" name="Picture 14" descr="cats5.jp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988372"/>
            <a:ext cx="5589276" cy="6647596"/>
          </a:xfrm>
          <a:prstGeom prst="rect">
            <a:avLst/>
          </a:prstGeom>
        </p:spPr>
      </p:pic>
      <p:pic>
        <p:nvPicPr>
          <p:cNvPr id="16" name="Picture 15" descr="HueLogo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254001"/>
            <a:ext cx="1003300" cy="100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037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88850" y="254000"/>
            <a:ext cx="9166535" cy="801077"/>
          </a:xfrm>
        </p:spPr>
        <p:txBody>
          <a:bodyPr/>
          <a:lstStyle/>
          <a:p>
            <a:r>
              <a:rPr lang="en-US" dirty="0" smtClean="0"/>
              <a:t>Colors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B08C2786-D3C6-A741-908B-9F349F99BB9B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188850" y="1264297"/>
            <a:ext cx="4195950" cy="1834504"/>
          </a:xfrm>
        </p:spPr>
        <p:txBody>
          <a:bodyPr/>
          <a:lstStyle/>
          <a:p>
            <a:r>
              <a:rPr lang="en-US" dirty="0" err="1" smtClean="0"/>
              <a:t>xy</a:t>
            </a:r>
            <a:r>
              <a:rPr lang="en-US" dirty="0" smtClean="0"/>
              <a:t> colors (CIE)</a:t>
            </a:r>
          </a:p>
          <a:p>
            <a:r>
              <a:rPr lang="en-US" dirty="0" smtClean="0"/>
              <a:t>Color Temperature (Mired)</a:t>
            </a:r>
          </a:p>
          <a:p>
            <a:r>
              <a:rPr lang="en-US" dirty="0" smtClean="0"/>
              <a:t>Hue, Saturation, &amp; Brightness</a:t>
            </a:r>
          </a:p>
        </p:txBody>
      </p:sp>
      <p:pic>
        <p:nvPicPr>
          <p:cNvPr id="14" name="Picture 13" descr="cie-colorspace_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3399" y="675864"/>
            <a:ext cx="7467600" cy="773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451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88850" y="254000"/>
            <a:ext cx="9166535" cy="801077"/>
          </a:xfrm>
        </p:spPr>
        <p:txBody>
          <a:bodyPr/>
          <a:lstStyle/>
          <a:p>
            <a:r>
              <a:rPr lang="en-US" dirty="0" smtClean="0"/>
              <a:t>Colors Reference Table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B08C2786-D3C6-A741-908B-9F349F99BB9B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188850" y="891764"/>
            <a:ext cx="14305150" cy="731072"/>
          </a:xfrm>
        </p:spPr>
        <p:txBody>
          <a:bodyPr/>
          <a:lstStyle/>
          <a:p>
            <a:r>
              <a:rPr lang="en-US" dirty="0" smtClean="0"/>
              <a:t>Using color names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88850" y="2492278"/>
            <a:ext cx="12447640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342900" indent="-342900" algn="l" rtl="0" latinLnBrk="1" hangingPunct="0"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create table </a:t>
            </a:r>
            <a:r>
              <a:rPr lang="en-US" dirty="0" err="1" smtClean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html_colors</a:t>
            </a:r>
            <a:endParaRPr lang="en-US" dirty="0" smtClean="0">
              <a:solidFill>
                <a:schemeClr val="tx1"/>
              </a:solidFill>
              <a:uFill>
                <a:solidFill>
                  <a:srgbClr val="000000"/>
                </a:solidFill>
              </a:uFill>
              <a:latin typeface="+mn-lt"/>
            </a:endParaRPr>
          </a:p>
          <a:p>
            <a:pPr marL="342900" indent="-342900" algn="l" rtl="0" latinLnBrk="1" hangingPunct="0"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copy </a:t>
            </a:r>
            <a:r>
              <a:rPr lang="en-US" dirty="0" err="1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html_colors</a:t>
            </a:r>
            <a:r>
              <a:rPr lang="en-US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from '/some/path/to/</a:t>
            </a:r>
            <a:r>
              <a:rPr lang="en-US" dirty="0" err="1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html_colors_data.csv</a:t>
            </a:r>
            <a:r>
              <a:rPr lang="en-US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' with CSV </a:t>
            </a:r>
            <a:r>
              <a:rPr lang="en-US" dirty="0" smtClean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HEADER</a:t>
            </a:r>
          </a:p>
          <a:p>
            <a:pPr algn="l" rtl="0" latinLnBrk="1" hangingPunct="0"/>
            <a:endParaRPr kumimoji="0" lang="en-US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Open Sans"/>
              <a:cs typeface="Open Sans"/>
              <a:sym typeface="Open San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88850" y="2042575"/>
            <a:ext cx="425817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219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chemeClr val="accent5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colors</a:t>
            </a:r>
            <a:r>
              <a:rPr kumimoji="0" lang="en-US" b="1" i="0" u="none" strike="noStrike" cap="none" spc="0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sym typeface="Open Sans"/>
              </a:rPr>
              <a:t>/</a:t>
            </a:r>
            <a:r>
              <a:rPr kumimoji="0" lang="en-US" b="1" i="0" u="none" strike="noStrike" cap="none" spc="0" normalizeH="0" baseline="0" dirty="0" err="1" smtClean="0">
                <a:ln>
                  <a:noFill/>
                </a:ln>
                <a:solidFill>
                  <a:schemeClr val="accent5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sym typeface="Open Sans"/>
              </a:rPr>
              <a:t>html_colors_table.ddl</a:t>
            </a:r>
            <a:endParaRPr kumimoji="0" lang="en-US" b="1" i="0" u="none" strike="noStrike" cap="none" spc="0" normalizeH="0" baseline="0" dirty="0" smtClean="0">
              <a:ln>
                <a:noFill/>
              </a:ln>
              <a:solidFill>
                <a:schemeClr val="accent5"/>
              </a:solidFill>
              <a:effectLst/>
              <a:uFill>
                <a:solidFill>
                  <a:srgbClr val="000000"/>
                </a:solidFill>
              </a:uFill>
              <a:latin typeface="+mn-lt"/>
              <a:sym typeface="Open San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88850" y="3823989"/>
            <a:ext cx="7985234" cy="1641475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>
            <a:solidFill>
              <a:srgbClr val="718674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 rtl="0" latinLnBrk="1" hangingPunct="0"/>
            <a:r>
              <a:rPr lang="en-US" sz="2000" dirty="0">
                <a:solidFill>
                  <a:schemeClr val="accent3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update </a:t>
            </a:r>
            <a:r>
              <a:rPr lang="en-US" sz="2000" dirty="0" err="1">
                <a:solidFill>
                  <a:schemeClr val="accent3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mylights</a:t>
            </a:r>
            <a:endParaRPr lang="en-US" sz="2000" dirty="0">
              <a:solidFill>
                <a:schemeClr val="accent3"/>
              </a:solidFill>
              <a:uFill>
                <a:solidFill>
                  <a:srgbClr val="000000"/>
                </a:solidFill>
              </a:uFill>
              <a:latin typeface="+mn-lt"/>
            </a:endParaRPr>
          </a:p>
          <a:p>
            <a:pPr algn="l" rtl="0" latinLnBrk="1" hangingPunct="0"/>
            <a:r>
              <a:rPr lang="en-US" sz="2000" dirty="0">
                <a:solidFill>
                  <a:schemeClr val="accent3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 set</a:t>
            </a:r>
          </a:p>
          <a:p>
            <a:pPr algn="l" rtl="0" latinLnBrk="1" hangingPunct="0"/>
            <a:r>
              <a:rPr lang="en-US" sz="2000" dirty="0">
                <a:solidFill>
                  <a:schemeClr val="accent3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 </a:t>
            </a:r>
            <a:r>
              <a:rPr lang="en-US" sz="2000" dirty="0" err="1">
                <a:solidFill>
                  <a:schemeClr val="accent3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xy</a:t>
            </a:r>
            <a:r>
              <a:rPr lang="en-US" sz="2000" dirty="0">
                <a:solidFill>
                  <a:schemeClr val="accent3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= (select </a:t>
            </a:r>
            <a:r>
              <a:rPr lang="en-US" sz="2000" dirty="0" err="1">
                <a:solidFill>
                  <a:schemeClr val="accent3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xy</a:t>
            </a:r>
            <a:r>
              <a:rPr lang="en-US" sz="2000" dirty="0">
                <a:solidFill>
                  <a:schemeClr val="accent3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from </a:t>
            </a:r>
            <a:r>
              <a:rPr lang="en-US" sz="2000" dirty="0" err="1">
                <a:solidFill>
                  <a:schemeClr val="accent3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html_colors</a:t>
            </a:r>
            <a:r>
              <a:rPr lang="en-US" sz="2000" dirty="0">
                <a:solidFill>
                  <a:schemeClr val="accent3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where </a:t>
            </a:r>
            <a:r>
              <a:rPr lang="en-US" sz="2000" dirty="0" err="1">
                <a:solidFill>
                  <a:schemeClr val="accent3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color_name</a:t>
            </a:r>
            <a:r>
              <a:rPr lang="en-US" sz="2000" dirty="0">
                <a:solidFill>
                  <a:schemeClr val="accent3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= 'crimson red')</a:t>
            </a:r>
          </a:p>
          <a:p>
            <a:pPr algn="l" rtl="0" latinLnBrk="1" hangingPunct="0"/>
            <a:r>
              <a:rPr lang="en-US" sz="2000" dirty="0">
                <a:solidFill>
                  <a:schemeClr val="accent3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where</a:t>
            </a:r>
          </a:p>
          <a:p>
            <a:pPr algn="l" rtl="0" latinLnBrk="1" hangingPunct="0"/>
            <a:r>
              <a:rPr lang="en-US" sz="2000" dirty="0">
                <a:solidFill>
                  <a:schemeClr val="accent3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  </a:t>
            </a:r>
            <a:r>
              <a:rPr lang="en-US" sz="2000" dirty="0" err="1">
                <a:solidFill>
                  <a:schemeClr val="accent3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light_id</a:t>
            </a:r>
            <a:r>
              <a:rPr lang="en-US" sz="2000" dirty="0">
                <a:solidFill>
                  <a:schemeClr val="accent3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= 1;</a:t>
            </a:r>
            <a:endParaRPr kumimoji="0" lang="en-US" sz="2000" b="0" i="0" u="none" strike="noStrike" cap="none" spc="0" normalizeH="0" baseline="0" dirty="0" smtClean="0">
              <a:ln>
                <a:noFill/>
              </a:ln>
              <a:solidFill>
                <a:schemeClr val="accent3"/>
              </a:solidFill>
              <a:effectLst/>
              <a:uFill>
                <a:solidFill>
                  <a:srgbClr val="000000"/>
                </a:solidFill>
              </a:uFill>
              <a:latin typeface="+mn-lt"/>
              <a:sym typeface="Open San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88850" y="5761829"/>
            <a:ext cx="10572205" cy="2872581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>
            <a:solidFill>
              <a:srgbClr val="718674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 rtl="0" latinLnBrk="1" hangingPunct="0"/>
            <a:r>
              <a:rPr lang="en-US" sz="2000" dirty="0">
                <a:solidFill>
                  <a:schemeClr val="accent3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update </a:t>
            </a:r>
            <a:r>
              <a:rPr lang="en-US" sz="2000" dirty="0" err="1">
                <a:solidFill>
                  <a:schemeClr val="accent3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mylights</a:t>
            </a:r>
            <a:endParaRPr lang="en-US" sz="2000" dirty="0">
              <a:solidFill>
                <a:schemeClr val="accent3"/>
              </a:solidFill>
              <a:uFill>
                <a:solidFill>
                  <a:srgbClr val="000000"/>
                </a:solidFill>
              </a:uFill>
              <a:latin typeface="+mn-lt"/>
            </a:endParaRPr>
          </a:p>
          <a:p>
            <a:pPr algn="l" rtl="0" latinLnBrk="1" hangingPunct="0"/>
            <a:r>
              <a:rPr lang="en-US" sz="2000" dirty="0">
                <a:solidFill>
                  <a:schemeClr val="accent3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 set</a:t>
            </a:r>
          </a:p>
          <a:p>
            <a:pPr algn="l" rtl="0" latinLnBrk="1" hangingPunct="0"/>
            <a:r>
              <a:rPr lang="en-US" sz="2000" dirty="0">
                <a:solidFill>
                  <a:schemeClr val="accent3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 hue = </a:t>
            </a:r>
            <a:r>
              <a:rPr lang="en-US" sz="2000" dirty="0" err="1">
                <a:solidFill>
                  <a:schemeClr val="accent3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c.hue</a:t>
            </a:r>
            <a:r>
              <a:rPr lang="en-US" sz="2000" dirty="0">
                <a:solidFill>
                  <a:schemeClr val="accent3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,</a:t>
            </a:r>
          </a:p>
          <a:p>
            <a:pPr algn="l" rtl="0" latinLnBrk="1" hangingPunct="0"/>
            <a:r>
              <a:rPr lang="en-US" sz="2000" dirty="0">
                <a:solidFill>
                  <a:schemeClr val="accent3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 saturation = </a:t>
            </a:r>
            <a:r>
              <a:rPr lang="en-US" sz="2000" dirty="0" err="1">
                <a:solidFill>
                  <a:schemeClr val="accent3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c.saturation</a:t>
            </a:r>
            <a:r>
              <a:rPr lang="en-US" sz="2000" dirty="0">
                <a:solidFill>
                  <a:schemeClr val="accent3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,</a:t>
            </a:r>
          </a:p>
          <a:p>
            <a:pPr algn="l" rtl="0" latinLnBrk="1" hangingPunct="0"/>
            <a:r>
              <a:rPr lang="en-US" sz="2000" dirty="0">
                <a:solidFill>
                  <a:schemeClr val="accent3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 brightness = </a:t>
            </a:r>
            <a:r>
              <a:rPr lang="en-US" sz="2000" dirty="0" err="1">
                <a:solidFill>
                  <a:schemeClr val="accent3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c.brightness</a:t>
            </a:r>
            <a:endParaRPr lang="en-US" sz="2000" dirty="0">
              <a:solidFill>
                <a:schemeClr val="accent3"/>
              </a:solidFill>
              <a:uFill>
                <a:solidFill>
                  <a:srgbClr val="000000"/>
                </a:solidFill>
              </a:uFill>
              <a:latin typeface="+mn-lt"/>
            </a:endParaRPr>
          </a:p>
          <a:p>
            <a:pPr algn="l" rtl="0" latinLnBrk="1" hangingPunct="0"/>
            <a:r>
              <a:rPr lang="en-US" sz="2000" dirty="0">
                <a:solidFill>
                  <a:schemeClr val="accent3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from</a:t>
            </a:r>
          </a:p>
          <a:p>
            <a:pPr algn="l" rtl="0" latinLnBrk="1" hangingPunct="0"/>
            <a:r>
              <a:rPr lang="en-US" sz="2000" dirty="0">
                <a:solidFill>
                  <a:schemeClr val="accent3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  (select hue, saturation, brightness from </a:t>
            </a:r>
            <a:r>
              <a:rPr lang="en-US" sz="2000" dirty="0" err="1">
                <a:solidFill>
                  <a:schemeClr val="accent3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html_colors</a:t>
            </a:r>
            <a:r>
              <a:rPr lang="en-US" sz="2000" dirty="0">
                <a:solidFill>
                  <a:schemeClr val="accent3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where </a:t>
            </a:r>
            <a:r>
              <a:rPr lang="en-US" sz="2000" dirty="0" err="1">
                <a:solidFill>
                  <a:schemeClr val="accent3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color_name</a:t>
            </a:r>
            <a:r>
              <a:rPr lang="en-US" sz="2000" dirty="0">
                <a:solidFill>
                  <a:schemeClr val="accent3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= '</a:t>
            </a:r>
            <a:r>
              <a:rPr lang="en-US" sz="2000" dirty="0" smtClean="0">
                <a:solidFill>
                  <a:schemeClr val="accent3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crimson red'</a:t>
            </a:r>
            <a:r>
              <a:rPr lang="en-US" sz="2000" dirty="0">
                <a:solidFill>
                  <a:schemeClr val="accent3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) c</a:t>
            </a:r>
          </a:p>
          <a:p>
            <a:pPr algn="l" rtl="0" latinLnBrk="1" hangingPunct="0"/>
            <a:r>
              <a:rPr lang="en-US" sz="2000" dirty="0">
                <a:solidFill>
                  <a:schemeClr val="accent3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where</a:t>
            </a:r>
          </a:p>
          <a:p>
            <a:pPr algn="l" rtl="0" latinLnBrk="1" hangingPunct="0"/>
            <a:r>
              <a:rPr lang="en-US" sz="2000" dirty="0">
                <a:solidFill>
                  <a:schemeClr val="accent3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  </a:t>
            </a:r>
            <a:r>
              <a:rPr lang="en-US" sz="2000" dirty="0" err="1">
                <a:solidFill>
                  <a:schemeClr val="accent3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light_id</a:t>
            </a:r>
            <a:r>
              <a:rPr lang="en-US" sz="2000" dirty="0">
                <a:solidFill>
                  <a:schemeClr val="accent3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= 1;</a:t>
            </a:r>
            <a:endParaRPr kumimoji="0" lang="en-US" sz="2000" b="0" i="0" u="none" strike="noStrike" cap="none" spc="0" normalizeH="0" baseline="0" dirty="0" smtClean="0">
              <a:ln>
                <a:noFill/>
              </a:ln>
              <a:solidFill>
                <a:schemeClr val="accent3"/>
              </a:solidFill>
              <a:effectLst/>
              <a:uFill>
                <a:solidFill>
                  <a:srgbClr val="000000"/>
                </a:solidFill>
              </a:uFill>
              <a:latin typeface="+mn-lt"/>
              <a:sym typeface="Open San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88850" y="1386874"/>
            <a:ext cx="579856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 rtl="0" latinLnBrk="1" hangingPunct="0"/>
            <a:r>
              <a:rPr lang="en-US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+mn-lt"/>
                <a:hlinkClick r:id="rId3"/>
              </a:rPr>
              <a:t>http://</a:t>
            </a:r>
            <a:r>
              <a:rPr lang="en-US" dirty="0" err="1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+mn-lt"/>
                <a:hlinkClick r:id="rId3"/>
              </a:rPr>
              <a:t>www.colorhexa.com</a:t>
            </a:r>
            <a:r>
              <a:rPr lang="en-US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+mn-lt"/>
                <a:hlinkClick r:id="rId3"/>
              </a:rPr>
              <a:t>/color-names</a:t>
            </a:r>
            <a:endParaRPr kumimoji="0" lang="en-US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547585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88850" y="254000"/>
            <a:ext cx="9166535" cy="801077"/>
          </a:xfrm>
        </p:spPr>
        <p:txBody>
          <a:bodyPr/>
          <a:lstStyle/>
          <a:p>
            <a:r>
              <a:rPr lang="en-US" dirty="0" smtClean="0"/>
              <a:t>Mixing data And things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B08C2786-D3C6-A741-908B-9F349F99BB9B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188850" y="891764"/>
            <a:ext cx="14305150" cy="731072"/>
          </a:xfrm>
        </p:spPr>
        <p:txBody>
          <a:bodyPr/>
          <a:lstStyle/>
          <a:p>
            <a:r>
              <a:rPr lang="en-US" dirty="0" smtClean="0"/>
              <a:t>Blink on Donations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88850" y="1590034"/>
            <a:ext cx="7189243" cy="1949252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>
            <a:solidFill>
              <a:srgbClr val="718674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 rtl="0" latinLnBrk="1" hangingPunct="0"/>
            <a:r>
              <a:rPr lang="en-US" sz="2000" dirty="0">
                <a:solidFill>
                  <a:schemeClr val="accent3"/>
                </a:solidFill>
                <a:uFill>
                  <a:solidFill>
                    <a:srgbClr val="000000"/>
                  </a:solidFill>
                </a:uFill>
              </a:rPr>
              <a:t>create table donors (</a:t>
            </a:r>
          </a:p>
          <a:p>
            <a:pPr algn="l" rtl="0" latinLnBrk="1" hangingPunct="0"/>
            <a:r>
              <a:rPr lang="en-US" sz="2000" dirty="0">
                <a:solidFill>
                  <a:schemeClr val="accent3"/>
                </a:solidFill>
                <a:uFill>
                  <a:solidFill>
                    <a:srgbClr val="000000"/>
                  </a:solidFill>
                </a:uFill>
              </a:rPr>
              <a:t>   id            </a:t>
            </a:r>
            <a:r>
              <a:rPr lang="en-US" sz="2000" dirty="0" err="1">
                <a:solidFill>
                  <a:schemeClr val="accent3"/>
                </a:solidFill>
                <a:uFill>
                  <a:solidFill>
                    <a:srgbClr val="000000"/>
                  </a:solidFill>
                </a:uFill>
              </a:rPr>
              <a:t>uuid</a:t>
            </a:r>
            <a:r>
              <a:rPr lang="en-US" sz="2000" dirty="0">
                <a:solidFill>
                  <a:schemeClr val="accent3"/>
                </a:solidFill>
                <a:uFill>
                  <a:solidFill>
                    <a:srgbClr val="000000"/>
                  </a:solidFill>
                </a:uFill>
              </a:rPr>
              <a:t> primary key default uuid_generate_v4(),</a:t>
            </a:r>
          </a:p>
          <a:p>
            <a:pPr algn="l" rtl="0" latinLnBrk="1" hangingPunct="0"/>
            <a:r>
              <a:rPr lang="en-US" sz="2000" dirty="0">
                <a:solidFill>
                  <a:schemeClr val="accent3"/>
                </a:solidFill>
                <a:uFill>
                  <a:solidFill>
                    <a:srgbClr val="000000"/>
                  </a:solidFill>
                </a:uFill>
              </a:rPr>
              <a:t>   </a:t>
            </a:r>
            <a:r>
              <a:rPr lang="en-US" sz="2000" dirty="0" err="1">
                <a:solidFill>
                  <a:schemeClr val="accent3"/>
                </a:solidFill>
                <a:uFill>
                  <a:solidFill>
                    <a:srgbClr val="000000"/>
                  </a:solidFill>
                </a:uFill>
              </a:rPr>
              <a:t>donate_time</a:t>
            </a:r>
            <a:r>
              <a:rPr lang="en-US" sz="2000" dirty="0">
                <a:solidFill>
                  <a:schemeClr val="accent3"/>
                </a:solidFill>
                <a:uFill>
                  <a:solidFill>
                    <a:srgbClr val="000000"/>
                  </a:solidFill>
                </a:uFill>
              </a:rPr>
              <a:t>   timestamp (6) with time zone default now(),</a:t>
            </a:r>
          </a:p>
          <a:p>
            <a:pPr algn="l" rtl="0" latinLnBrk="1" hangingPunct="0"/>
            <a:r>
              <a:rPr lang="en-US" sz="2000" dirty="0">
                <a:solidFill>
                  <a:schemeClr val="accent3"/>
                </a:solidFill>
                <a:uFill>
                  <a:solidFill>
                    <a:srgbClr val="000000"/>
                  </a:solidFill>
                </a:uFill>
              </a:rPr>
              <a:t>   </a:t>
            </a:r>
            <a:r>
              <a:rPr lang="en-US" sz="2000" dirty="0" err="1">
                <a:solidFill>
                  <a:schemeClr val="accent3"/>
                </a:solidFill>
                <a:uFill>
                  <a:solidFill>
                    <a:srgbClr val="000000"/>
                  </a:solidFill>
                </a:uFill>
              </a:rPr>
              <a:t>donor_name</a:t>
            </a:r>
            <a:r>
              <a:rPr lang="en-US" sz="2000" dirty="0">
                <a:solidFill>
                  <a:schemeClr val="accent3"/>
                </a:solidFill>
                <a:uFill>
                  <a:solidFill>
                    <a:srgbClr val="000000"/>
                  </a:solidFill>
                </a:uFill>
              </a:rPr>
              <a:t>    </a:t>
            </a:r>
            <a:r>
              <a:rPr lang="en-US" sz="2000" dirty="0" err="1">
                <a:solidFill>
                  <a:schemeClr val="accent3"/>
                </a:solidFill>
                <a:uFill>
                  <a:solidFill>
                    <a:srgbClr val="000000"/>
                  </a:solidFill>
                </a:uFill>
              </a:rPr>
              <a:t>varchar</a:t>
            </a:r>
            <a:r>
              <a:rPr lang="en-US" sz="2000" dirty="0">
                <a:solidFill>
                  <a:schemeClr val="accent3"/>
                </a:solidFill>
                <a:uFill>
                  <a:solidFill>
                    <a:srgbClr val="000000"/>
                  </a:solidFill>
                </a:uFill>
              </a:rPr>
              <a:t>,</a:t>
            </a:r>
          </a:p>
          <a:p>
            <a:pPr algn="l" rtl="0" latinLnBrk="1" hangingPunct="0"/>
            <a:r>
              <a:rPr lang="en-US" sz="2000" dirty="0">
                <a:solidFill>
                  <a:schemeClr val="accent3"/>
                </a:solidFill>
                <a:uFill>
                  <a:solidFill>
                    <a:srgbClr val="000000"/>
                  </a:solidFill>
                </a:uFill>
              </a:rPr>
              <a:t>   donation      numeric</a:t>
            </a:r>
          </a:p>
          <a:p>
            <a:pPr algn="l" rtl="0" latinLnBrk="1" hangingPunct="0"/>
            <a:r>
              <a:rPr lang="en-US" sz="2000" dirty="0">
                <a:solidFill>
                  <a:schemeClr val="accent3"/>
                </a:solidFill>
                <a:uFill>
                  <a:solidFill>
                    <a:srgbClr val="000000"/>
                  </a:solidFill>
                </a:uFill>
              </a:rPr>
              <a:t>);</a:t>
            </a:r>
            <a:endParaRPr kumimoji="0" lang="en-US" sz="2000" b="0" i="0" u="none" strike="noStrike" cap="none" spc="0" normalizeH="0" baseline="0" dirty="0" smtClean="0">
              <a:ln>
                <a:noFill/>
              </a:ln>
              <a:solidFill>
                <a:schemeClr val="accent3"/>
              </a:solidFill>
              <a:effectLst/>
              <a:uFill>
                <a:solidFill>
                  <a:srgbClr val="000000"/>
                </a:solidFill>
              </a:uFill>
              <a:latin typeface="+mn-lt"/>
              <a:sym typeface="Open San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88850" y="3789753"/>
            <a:ext cx="8162691" cy="3795911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>
            <a:solidFill>
              <a:srgbClr val="718674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 rtl="0" latinLnBrk="1" hangingPunct="0"/>
            <a:r>
              <a:rPr lang="en-US" sz="2000" dirty="0">
                <a:solidFill>
                  <a:schemeClr val="accent3"/>
                </a:solidFill>
                <a:uFill>
                  <a:solidFill>
                    <a:srgbClr val="000000"/>
                  </a:solidFill>
                </a:uFill>
              </a:rPr>
              <a:t>create or replace function </a:t>
            </a:r>
            <a:r>
              <a:rPr lang="en-US" sz="2000" dirty="0" err="1">
                <a:solidFill>
                  <a:schemeClr val="accent3"/>
                </a:solidFill>
                <a:uFill>
                  <a:solidFill>
                    <a:srgbClr val="000000"/>
                  </a:solidFill>
                </a:uFill>
              </a:rPr>
              <a:t>blink_a_light</a:t>
            </a:r>
            <a:r>
              <a:rPr lang="en-US" sz="2000" dirty="0">
                <a:solidFill>
                  <a:schemeClr val="accent3"/>
                </a:solidFill>
                <a:uFill>
                  <a:solidFill>
                    <a:srgbClr val="000000"/>
                  </a:solidFill>
                </a:uFill>
              </a:rPr>
              <a:t>() returns trigger as $</a:t>
            </a:r>
            <a:r>
              <a:rPr lang="en-US" sz="2000" dirty="0" err="1">
                <a:solidFill>
                  <a:schemeClr val="accent3"/>
                </a:solidFill>
                <a:uFill>
                  <a:solidFill>
                    <a:srgbClr val="000000"/>
                  </a:solidFill>
                </a:uFill>
              </a:rPr>
              <a:t>blink_it</a:t>
            </a:r>
            <a:r>
              <a:rPr lang="en-US" sz="2000" dirty="0">
                <a:solidFill>
                  <a:schemeClr val="accent3"/>
                </a:solidFill>
                <a:uFill>
                  <a:solidFill>
                    <a:srgbClr val="000000"/>
                  </a:solidFill>
                </a:uFill>
              </a:rPr>
              <a:t>$</a:t>
            </a:r>
          </a:p>
          <a:p>
            <a:pPr algn="l" rtl="0" latinLnBrk="1" hangingPunct="0"/>
            <a:r>
              <a:rPr lang="en-US" sz="2000" dirty="0">
                <a:solidFill>
                  <a:schemeClr val="accent3"/>
                </a:solidFill>
                <a:uFill>
                  <a:solidFill>
                    <a:srgbClr val="000000"/>
                  </a:solidFill>
                </a:uFill>
              </a:rPr>
              <a:t>    begin</a:t>
            </a:r>
          </a:p>
          <a:p>
            <a:pPr algn="l" rtl="0" latinLnBrk="1" hangingPunct="0"/>
            <a:r>
              <a:rPr lang="en-US" sz="2000" dirty="0">
                <a:solidFill>
                  <a:schemeClr val="accent3"/>
                </a:solidFill>
                <a:uFill>
                  <a:solidFill>
                    <a:srgbClr val="000000"/>
                  </a:solidFill>
                </a:uFill>
              </a:rPr>
              <a:t>        if </a:t>
            </a:r>
            <a:r>
              <a:rPr lang="en-US" sz="2000" dirty="0" err="1">
                <a:solidFill>
                  <a:schemeClr val="accent3"/>
                </a:solidFill>
                <a:uFill>
                  <a:solidFill>
                    <a:srgbClr val="000000"/>
                  </a:solidFill>
                </a:uFill>
              </a:rPr>
              <a:t>NEW.donation</a:t>
            </a:r>
            <a:r>
              <a:rPr lang="en-US" sz="2000" dirty="0">
                <a:solidFill>
                  <a:schemeClr val="accent3"/>
                </a:solidFill>
                <a:uFill>
                  <a:solidFill>
                    <a:srgbClr val="000000"/>
                  </a:solidFill>
                </a:uFill>
              </a:rPr>
              <a:t> &lt; 10.0 then</a:t>
            </a:r>
          </a:p>
          <a:p>
            <a:pPr algn="l" rtl="0" latinLnBrk="1" hangingPunct="0"/>
            <a:r>
              <a:rPr lang="en-US" sz="2000" dirty="0">
                <a:solidFill>
                  <a:schemeClr val="accent3"/>
                </a:solidFill>
                <a:uFill>
                  <a:solidFill>
                    <a:srgbClr val="000000"/>
                  </a:solidFill>
                </a:uFill>
              </a:rPr>
              <a:t>            -- blink one light once if we get a small donation</a:t>
            </a:r>
          </a:p>
          <a:p>
            <a:pPr algn="l" rtl="0" latinLnBrk="1" hangingPunct="0"/>
            <a:r>
              <a:rPr lang="en-US" sz="2000" dirty="0">
                <a:solidFill>
                  <a:schemeClr val="accent3"/>
                </a:solidFill>
                <a:uFill>
                  <a:solidFill>
                    <a:srgbClr val="000000"/>
                  </a:solidFill>
                </a:uFill>
              </a:rPr>
              <a:t>            update </a:t>
            </a:r>
            <a:r>
              <a:rPr lang="en-US" sz="2000" dirty="0" err="1">
                <a:solidFill>
                  <a:schemeClr val="accent3"/>
                </a:solidFill>
                <a:uFill>
                  <a:solidFill>
                    <a:srgbClr val="000000"/>
                  </a:solidFill>
                </a:uFill>
              </a:rPr>
              <a:t>mylights</a:t>
            </a:r>
            <a:r>
              <a:rPr lang="en-US" sz="2000" dirty="0">
                <a:solidFill>
                  <a:schemeClr val="accent3"/>
                </a:solidFill>
                <a:uFill>
                  <a:solidFill>
                    <a:srgbClr val="000000"/>
                  </a:solidFill>
                </a:uFill>
              </a:rPr>
              <a:t> set alert = 'select' where </a:t>
            </a:r>
            <a:r>
              <a:rPr lang="en-US" sz="2000" dirty="0" err="1">
                <a:solidFill>
                  <a:schemeClr val="accent3"/>
                </a:solidFill>
                <a:uFill>
                  <a:solidFill>
                    <a:srgbClr val="000000"/>
                  </a:solidFill>
                </a:uFill>
              </a:rPr>
              <a:t>light_id</a:t>
            </a:r>
            <a:r>
              <a:rPr lang="en-US" sz="2000" dirty="0">
                <a:solidFill>
                  <a:schemeClr val="accent3"/>
                </a:solidFill>
                <a:uFill>
                  <a:solidFill>
                    <a:srgbClr val="000000"/>
                  </a:solidFill>
                </a:uFill>
              </a:rPr>
              <a:t> = 1;</a:t>
            </a:r>
          </a:p>
          <a:p>
            <a:pPr algn="l" rtl="0" latinLnBrk="1" hangingPunct="0"/>
            <a:r>
              <a:rPr lang="en-US" sz="2000" dirty="0">
                <a:solidFill>
                  <a:schemeClr val="accent3"/>
                </a:solidFill>
                <a:uFill>
                  <a:solidFill>
                    <a:srgbClr val="000000"/>
                  </a:solidFill>
                </a:uFill>
              </a:rPr>
              <a:t>        else</a:t>
            </a:r>
          </a:p>
          <a:p>
            <a:pPr algn="l" rtl="0" latinLnBrk="1" hangingPunct="0"/>
            <a:r>
              <a:rPr lang="en-US" sz="2000" dirty="0">
                <a:solidFill>
                  <a:schemeClr val="accent3"/>
                </a:solidFill>
                <a:uFill>
                  <a:solidFill>
                    <a:srgbClr val="000000"/>
                  </a:solidFill>
                </a:uFill>
              </a:rPr>
              <a:t>            -- blink all the lights for 30 seconds if we get more then $10.</a:t>
            </a:r>
          </a:p>
          <a:p>
            <a:pPr algn="l" rtl="0" latinLnBrk="1" hangingPunct="0"/>
            <a:r>
              <a:rPr lang="en-US" sz="2000" dirty="0">
                <a:solidFill>
                  <a:schemeClr val="accent3"/>
                </a:solidFill>
                <a:uFill>
                  <a:solidFill>
                    <a:srgbClr val="000000"/>
                  </a:solidFill>
                </a:uFill>
              </a:rPr>
              <a:t>            update </a:t>
            </a:r>
            <a:r>
              <a:rPr lang="en-US" sz="2000" dirty="0" err="1">
                <a:solidFill>
                  <a:schemeClr val="accent3"/>
                </a:solidFill>
                <a:uFill>
                  <a:solidFill>
                    <a:srgbClr val="000000"/>
                  </a:solidFill>
                </a:uFill>
              </a:rPr>
              <a:t>mylights</a:t>
            </a:r>
            <a:r>
              <a:rPr lang="en-US" sz="2000" dirty="0">
                <a:solidFill>
                  <a:schemeClr val="accent3"/>
                </a:solidFill>
                <a:uFill>
                  <a:solidFill>
                    <a:srgbClr val="000000"/>
                  </a:solidFill>
                </a:uFill>
              </a:rPr>
              <a:t> set alert = '</a:t>
            </a:r>
            <a:r>
              <a:rPr lang="en-US" sz="2000" dirty="0" err="1">
                <a:solidFill>
                  <a:schemeClr val="accent3"/>
                </a:solidFill>
                <a:uFill>
                  <a:solidFill>
                    <a:srgbClr val="000000"/>
                  </a:solidFill>
                </a:uFill>
              </a:rPr>
              <a:t>lselect</a:t>
            </a:r>
            <a:r>
              <a:rPr lang="en-US" sz="2000" dirty="0">
                <a:solidFill>
                  <a:schemeClr val="accent3"/>
                </a:solidFill>
                <a:uFill>
                  <a:solidFill>
                    <a:srgbClr val="000000"/>
                  </a:solidFill>
                </a:uFill>
              </a:rPr>
              <a:t>';</a:t>
            </a:r>
          </a:p>
          <a:p>
            <a:pPr algn="l" rtl="0" latinLnBrk="1" hangingPunct="0"/>
            <a:r>
              <a:rPr lang="en-US" sz="2000" dirty="0">
                <a:solidFill>
                  <a:schemeClr val="accent3"/>
                </a:solidFill>
                <a:uFill>
                  <a:solidFill>
                    <a:srgbClr val="000000"/>
                  </a:solidFill>
                </a:uFill>
              </a:rPr>
              <a:t>        end if;</a:t>
            </a:r>
          </a:p>
          <a:p>
            <a:pPr algn="l" rtl="0" latinLnBrk="1" hangingPunct="0"/>
            <a:r>
              <a:rPr lang="en-US" sz="2000" dirty="0">
                <a:solidFill>
                  <a:schemeClr val="accent3"/>
                </a:solidFill>
                <a:uFill>
                  <a:solidFill>
                    <a:srgbClr val="000000"/>
                  </a:solidFill>
                </a:uFill>
              </a:rPr>
              <a:t>        return null;</a:t>
            </a:r>
          </a:p>
          <a:p>
            <a:pPr algn="l" rtl="0" latinLnBrk="1" hangingPunct="0"/>
            <a:r>
              <a:rPr lang="en-US" sz="2000" dirty="0">
                <a:solidFill>
                  <a:schemeClr val="accent3"/>
                </a:solidFill>
                <a:uFill>
                  <a:solidFill>
                    <a:srgbClr val="000000"/>
                  </a:solidFill>
                </a:uFill>
              </a:rPr>
              <a:t>    end;</a:t>
            </a:r>
          </a:p>
          <a:p>
            <a:pPr algn="l" rtl="0" latinLnBrk="1" hangingPunct="0"/>
            <a:r>
              <a:rPr lang="en-US" sz="2000" dirty="0">
                <a:solidFill>
                  <a:schemeClr val="accent3"/>
                </a:solidFill>
                <a:uFill>
                  <a:solidFill>
                    <a:srgbClr val="000000"/>
                  </a:solidFill>
                </a:uFill>
              </a:rPr>
              <a:t>$</a:t>
            </a:r>
            <a:r>
              <a:rPr lang="en-US" sz="2000" dirty="0" err="1">
                <a:solidFill>
                  <a:schemeClr val="accent3"/>
                </a:solidFill>
                <a:uFill>
                  <a:solidFill>
                    <a:srgbClr val="000000"/>
                  </a:solidFill>
                </a:uFill>
              </a:rPr>
              <a:t>blink_it</a:t>
            </a:r>
            <a:r>
              <a:rPr lang="en-US" sz="2000" dirty="0">
                <a:solidFill>
                  <a:schemeClr val="accent3"/>
                </a:solidFill>
                <a:uFill>
                  <a:solidFill>
                    <a:srgbClr val="000000"/>
                  </a:solidFill>
                </a:uFill>
              </a:rPr>
              <a:t>$ LANGUAGE </a:t>
            </a:r>
            <a:r>
              <a:rPr lang="en-US" sz="2000" dirty="0" err="1">
                <a:solidFill>
                  <a:schemeClr val="accent3"/>
                </a:solidFill>
                <a:uFill>
                  <a:solidFill>
                    <a:srgbClr val="000000"/>
                  </a:solidFill>
                </a:uFill>
              </a:rPr>
              <a:t>plpgsql</a:t>
            </a:r>
            <a:r>
              <a:rPr lang="en-US" sz="2000" dirty="0">
                <a:solidFill>
                  <a:schemeClr val="accent3"/>
                </a:solidFill>
                <a:uFill>
                  <a:solidFill>
                    <a:srgbClr val="000000"/>
                  </a:solidFill>
                </a:uFill>
              </a:rPr>
              <a:t>;</a:t>
            </a:r>
            <a:endParaRPr kumimoji="0" lang="en-US" sz="2000" b="0" i="0" u="none" strike="noStrike" cap="none" spc="0" normalizeH="0" baseline="0" dirty="0" smtClean="0">
              <a:ln>
                <a:noFill/>
              </a:ln>
              <a:solidFill>
                <a:schemeClr val="accent3"/>
              </a:solidFill>
              <a:effectLst/>
              <a:uFill>
                <a:solidFill>
                  <a:srgbClr val="000000"/>
                </a:solidFill>
              </a:uFill>
              <a:latin typeface="+mn-lt"/>
              <a:sym typeface="Open San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88850" y="7798668"/>
            <a:ext cx="5953553" cy="1025922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>
            <a:solidFill>
              <a:srgbClr val="718674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 rtl="0" latinLnBrk="1" hangingPunct="0"/>
            <a:r>
              <a:rPr lang="en-US" sz="2000" dirty="0">
                <a:solidFill>
                  <a:schemeClr val="accent3"/>
                </a:solidFill>
                <a:uFill>
                  <a:solidFill>
                    <a:srgbClr val="000000"/>
                  </a:solidFill>
                </a:uFill>
              </a:rPr>
              <a:t>create trigger </a:t>
            </a:r>
            <a:r>
              <a:rPr lang="en-US" sz="2000" dirty="0" err="1">
                <a:solidFill>
                  <a:schemeClr val="accent3"/>
                </a:solidFill>
                <a:uFill>
                  <a:solidFill>
                    <a:srgbClr val="000000"/>
                  </a:solidFill>
                </a:uFill>
              </a:rPr>
              <a:t>donation_received</a:t>
            </a:r>
            <a:endParaRPr lang="en-US" sz="2000" dirty="0">
              <a:solidFill>
                <a:schemeClr val="accent3"/>
              </a:solidFill>
              <a:uFill>
                <a:solidFill>
                  <a:srgbClr val="000000"/>
                </a:solidFill>
              </a:uFill>
            </a:endParaRPr>
          </a:p>
          <a:p>
            <a:pPr algn="l" rtl="0" latinLnBrk="1" hangingPunct="0"/>
            <a:r>
              <a:rPr lang="en-US" sz="2000" dirty="0">
                <a:solidFill>
                  <a:schemeClr val="accent3"/>
                </a:solidFill>
                <a:uFill>
                  <a:solidFill>
                    <a:srgbClr val="000000"/>
                  </a:solidFill>
                </a:uFill>
              </a:rPr>
              <a:t>AFTER insert on donors</a:t>
            </a:r>
          </a:p>
          <a:p>
            <a:pPr algn="l" rtl="0" latinLnBrk="1" hangingPunct="0"/>
            <a:r>
              <a:rPr lang="en-US" sz="2000" dirty="0">
                <a:solidFill>
                  <a:schemeClr val="accent3"/>
                </a:solidFill>
                <a:uFill>
                  <a:solidFill>
                    <a:srgbClr val="000000"/>
                  </a:solidFill>
                </a:uFill>
              </a:rPr>
              <a:t>    for each row execute procedure </a:t>
            </a:r>
            <a:r>
              <a:rPr lang="en-US" sz="2000" dirty="0" err="1">
                <a:solidFill>
                  <a:schemeClr val="accent3"/>
                </a:solidFill>
                <a:uFill>
                  <a:solidFill>
                    <a:srgbClr val="000000"/>
                  </a:solidFill>
                </a:uFill>
              </a:rPr>
              <a:t>blink_a_light</a:t>
            </a:r>
            <a:r>
              <a:rPr lang="en-US" sz="2000" dirty="0">
                <a:solidFill>
                  <a:schemeClr val="accent3"/>
                </a:solidFill>
                <a:uFill>
                  <a:solidFill>
                    <a:srgbClr val="000000"/>
                  </a:solidFill>
                </a:uFill>
              </a:rPr>
              <a:t>();</a:t>
            </a:r>
            <a:endParaRPr kumimoji="0" lang="en-US" sz="2000" b="0" i="0" u="none" strike="noStrike" cap="none" spc="0" normalizeH="0" baseline="0" dirty="0" smtClean="0">
              <a:ln>
                <a:noFill/>
              </a:ln>
              <a:solidFill>
                <a:schemeClr val="accent3"/>
              </a:solidFill>
              <a:effectLst/>
              <a:uFill>
                <a:solidFill>
                  <a:srgbClr val="000000"/>
                </a:solidFill>
              </a:uFill>
              <a:latin typeface="+mn-lt"/>
              <a:sym typeface="Open Sans"/>
            </a:endParaRPr>
          </a:p>
        </p:txBody>
      </p:sp>
      <p:pic>
        <p:nvPicPr>
          <p:cNvPr id="7" name="Picture 6" descr="cats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9604" y="120146"/>
            <a:ext cx="5836171" cy="4377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892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88850" y="254000"/>
            <a:ext cx="9166535" cy="801077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B08C2786-D3C6-A741-908B-9F349F99BB9B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188850" y="1010816"/>
            <a:ext cx="14305150" cy="731072"/>
          </a:xfrm>
        </p:spPr>
        <p:txBody>
          <a:bodyPr/>
          <a:lstStyle/>
          <a:p>
            <a:r>
              <a:rPr lang="en-US" dirty="0" smtClean="0"/>
              <a:t>Just some of the people who made this possible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88849" y="2336476"/>
            <a:ext cx="8336641" cy="305724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342900" marR="0" indent="-342900" algn="l" defTabSz="1219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dirty="0" smtClean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Dustin </a:t>
            </a:r>
            <a:r>
              <a:rPr lang="en-US" dirty="0" err="1" smtClean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Leggans</a:t>
            </a:r>
            <a:endParaRPr lang="en-US" dirty="0" smtClean="0">
              <a:solidFill>
                <a:schemeClr val="tx1"/>
              </a:solidFill>
              <a:uFill>
                <a:solidFill>
                  <a:srgbClr val="000000"/>
                </a:solidFill>
              </a:uFill>
              <a:latin typeface="+mn-lt"/>
            </a:endParaRPr>
          </a:p>
          <a:p>
            <a:pPr marL="342900" marR="0" indent="-342900" algn="l" defTabSz="1219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kumimoji="0" lang="en-US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Open Sans"/>
                <a:cs typeface="Open Sans"/>
                <a:sym typeface="Open Sans"/>
              </a:rPr>
              <a:t>Dave</a:t>
            </a:r>
            <a:r>
              <a:rPr kumimoji="0" lang="en-US" b="0" i="0" u="none" strike="noStrike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Open Sans"/>
                <a:cs typeface="Open Sans"/>
                <a:sym typeface="Open Sans"/>
              </a:rPr>
              <a:t> Wilson</a:t>
            </a:r>
          </a:p>
          <a:p>
            <a:pPr marL="342900" marR="0" indent="-342900" algn="l" defTabSz="1219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baseline="0" dirty="0" smtClean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Jeff </a:t>
            </a:r>
            <a:r>
              <a:rPr lang="en-US" baseline="0" dirty="0" err="1" smtClean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Casavant</a:t>
            </a:r>
            <a:r>
              <a:rPr lang="en-US" baseline="0" dirty="0" smtClean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&amp; Brian Hoover</a:t>
            </a:r>
          </a:p>
          <a:p>
            <a:pPr marL="342900" marR="0" indent="-342900" algn="l" defTabSz="1219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kumimoji="0" lang="en-US" b="0" i="0" u="none" strike="noStrike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Open Sans"/>
                <a:cs typeface="Open Sans"/>
                <a:sym typeface="Open Sans"/>
              </a:rPr>
              <a:t>The rest Of The </a:t>
            </a:r>
            <a:r>
              <a:rPr kumimoji="0" lang="en-US" b="0" i="0" u="none" strike="noStrike" cap="none" spc="0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Open Sans"/>
                <a:cs typeface="Open Sans"/>
                <a:sym typeface="Open Sans"/>
              </a:rPr>
              <a:t>gearDigital</a:t>
            </a:r>
            <a:r>
              <a:rPr kumimoji="0" lang="en-US" b="0" i="0" u="none" strike="noStrike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Open Sans"/>
                <a:cs typeface="Open Sans"/>
                <a:sym typeface="Open Sans"/>
              </a:rPr>
              <a:t> Team</a:t>
            </a:r>
          </a:p>
          <a:p>
            <a:pPr marL="342900" marR="0" indent="-342900" algn="l" defTabSz="1219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baseline="0" dirty="0" smtClean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The PG </a:t>
            </a:r>
            <a:r>
              <a:rPr lang="en-US" baseline="0" dirty="0" err="1" smtClean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Conf</a:t>
            </a:r>
            <a:r>
              <a:rPr lang="en-US" baseline="0" dirty="0" smtClean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Organizers, Volunteers, and Attendees</a:t>
            </a:r>
          </a:p>
          <a:p>
            <a:pPr marL="342900" marR="0" indent="-342900" algn="l" defTabSz="1219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kumimoji="0" lang="en-US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Open Sans"/>
                <a:cs typeface="Open Sans"/>
                <a:sym typeface="Open Sans"/>
              </a:rPr>
              <a:t>Catherine </a:t>
            </a:r>
            <a:r>
              <a:rPr kumimoji="0" lang="en-US" b="0" i="0" u="none" strike="noStrike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Open Sans"/>
                <a:cs typeface="Open Sans"/>
                <a:sym typeface="Open Sans"/>
              </a:rPr>
              <a:t>Saveson</a:t>
            </a:r>
            <a:endParaRPr kumimoji="0" lang="en-US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Open Sans"/>
              <a:cs typeface="Open Sans"/>
              <a:sym typeface="Open Sans"/>
            </a:endParaRPr>
          </a:p>
          <a:p>
            <a:pPr marL="342900" marR="0" indent="-342900" algn="l" defTabSz="1219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dirty="0" smtClean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Liam &amp; Willow Otten</a:t>
            </a:r>
            <a:endParaRPr kumimoji="0" lang="en-US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Open Sans"/>
              <a:cs typeface="Open Sans"/>
              <a:sym typeface="Open Sans"/>
            </a:endParaRPr>
          </a:p>
          <a:p>
            <a:pPr marL="0" marR="0" indent="0" algn="l" defTabSz="1219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Open Sans"/>
              <a:cs typeface="Open Sans"/>
              <a:sym typeface="Open San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47016" y="5704366"/>
            <a:ext cx="1215697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219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Open Sans"/>
                <a:cs typeface="Open Sans"/>
                <a:sym typeface="Open Sans"/>
              </a:rPr>
              <a:t>These</a:t>
            </a:r>
            <a:r>
              <a:rPr kumimoji="0" lang="en-US" b="0" i="0" u="none" strike="noStrike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Open Sans"/>
                <a:cs typeface="Open Sans"/>
                <a:sym typeface="Open Sans"/>
              </a:rPr>
              <a:t> slides can be found in the ‘extra’ directory of the rotten Philips Hue </a:t>
            </a:r>
            <a:r>
              <a:rPr kumimoji="0" lang="en-US" b="0" i="0" u="none" strike="noStrike" cap="none" spc="0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Open Sans"/>
                <a:cs typeface="Open Sans"/>
                <a:sym typeface="Open Sans"/>
              </a:rPr>
              <a:t>github</a:t>
            </a:r>
            <a:r>
              <a:rPr kumimoji="0" lang="en-US" b="0" i="0" u="none" strike="noStrike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Open Sans"/>
                <a:cs typeface="Open Sans"/>
                <a:sym typeface="Open Sans"/>
              </a:rPr>
              <a:t> repo.</a:t>
            </a:r>
            <a:endParaRPr kumimoji="0" lang="en-US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Open Sans"/>
              <a:cs typeface="Open Sans"/>
              <a:sym typeface="Open San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292183" y="7988938"/>
            <a:ext cx="338759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219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Open Sans"/>
                <a:cs typeface="Open Sans"/>
                <a:sym typeface="Open Sans"/>
                <a:hlinkClick r:id="rId3"/>
              </a:rPr>
              <a:t>rotten@gearDigital.com</a:t>
            </a:r>
            <a:endParaRPr kumimoji="0" lang="en-US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Open Sans"/>
              <a:cs typeface="Open Sans"/>
              <a:sym typeface="Open San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61382" y="8123805"/>
            <a:ext cx="176140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219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Open Sans"/>
                <a:cs typeface="Open Sans"/>
                <a:sym typeface="Open Sans"/>
              </a:rPr>
              <a:t>@</a:t>
            </a:r>
            <a:r>
              <a:rPr kumimoji="0" lang="en-US" b="0" i="0" u="none" strike="noStrike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Open Sans"/>
                <a:cs typeface="Open Sans"/>
                <a:sym typeface="Open Sans"/>
              </a:rPr>
              <a:t>rick_otten</a:t>
            </a:r>
            <a:endParaRPr kumimoji="0" lang="en-US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Open Sans"/>
              <a:cs typeface="Open Sans"/>
              <a:sym typeface="Open Sans"/>
            </a:endParaRPr>
          </a:p>
        </p:txBody>
      </p:sp>
      <p:pic>
        <p:nvPicPr>
          <p:cNvPr id="14" name="Picture 13" descr="twitt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315" y="7988938"/>
            <a:ext cx="745067" cy="74506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247017" y="6182831"/>
            <a:ext cx="8157352" cy="471924"/>
          </a:xfrm>
          <a:prstGeom prst="rect">
            <a:avLst/>
          </a:prstGeom>
          <a:noFill/>
          <a:ln w="44450" cap="flat">
            <a:solidFill>
              <a:srgbClr val="718674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 rtl="0" latinLnBrk="1" hangingPunct="0"/>
            <a:r>
              <a:rPr lang="en-US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+mn-lt"/>
                <a:hlinkClick r:id="rId5"/>
              </a:rPr>
              <a:t>https://</a:t>
            </a:r>
            <a:r>
              <a:rPr lang="en-US" dirty="0" err="1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+mn-lt"/>
                <a:hlinkClick r:id="rId5"/>
              </a:rPr>
              <a:t>github.com</a:t>
            </a:r>
            <a:r>
              <a:rPr lang="en-US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+mn-lt"/>
                <a:hlinkClick r:id="rId5"/>
              </a:rPr>
              <a:t>/rotten/hue-</a:t>
            </a:r>
            <a:r>
              <a:rPr lang="en-US" dirty="0" err="1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+mn-lt"/>
                <a:hlinkClick r:id="rId5"/>
              </a:rPr>
              <a:t>multicorn</a:t>
            </a:r>
            <a:r>
              <a:rPr lang="en-US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+mn-lt"/>
                <a:hlinkClick r:id="rId5"/>
              </a:rPr>
              <a:t>-</a:t>
            </a:r>
            <a:r>
              <a:rPr lang="en-US" dirty="0" err="1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+mn-lt"/>
                <a:hlinkClick r:id="rId5"/>
              </a:rPr>
              <a:t>postgresql-fdw</a:t>
            </a:r>
            <a:endParaRPr kumimoji="0" lang="en-US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>
                <a:solidFill>
                  <a:srgbClr val="000000"/>
                </a:solidFill>
              </a:uFill>
              <a:latin typeface="+mn-lt"/>
              <a:sym typeface="Open Sans"/>
            </a:endParaRPr>
          </a:p>
        </p:txBody>
      </p:sp>
      <p:pic>
        <p:nvPicPr>
          <p:cNvPr id="17" name="Picture 16" descr="dog1.jp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279"/>
          <a:stretch/>
        </p:blipFill>
        <p:spPr>
          <a:xfrm>
            <a:off x="12292183" y="254000"/>
            <a:ext cx="3675693" cy="405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784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6007" y="4218983"/>
            <a:ext cx="13206930" cy="5189613"/>
          </a:xfrm>
        </p:spPr>
        <p:txBody>
          <a:bodyPr/>
          <a:lstStyle/>
          <a:p>
            <a:r>
              <a:rPr lang="en-US" dirty="0" smtClean="0"/>
              <a:t>Foreign Data Wrappers</a:t>
            </a:r>
            <a:br>
              <a:rPr lang="en-US" dirty="0" smtClean="0"/>
            </a:br>
            <a:r>
              <a:rPr lang="en-US" dirty="0" smtClean="0"/>
              <a:t>Things</a:t>
            </a:r>
            <a:br>
              <a:rPr lang="en-US" dirty="0" smtClean="0"/>
            </a:br>
            <a:r>
              <a:rPr lang="en-US" dirty="0" smtClean="0"/>
              <a:t>Multicorn</a:t>
            </a:r>
            <a:br>
              <a:rPr lang="en-US" dirty="0" smtClean="0"/>
            </a:br>
            <a:r>
              <a:rPr lang="en-US" dirty="0" smtClean="0"/>
              <a:t>Philips Hue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144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4375" y="5891673"/>
            <a:ext cx="13206930" cy="1234782"/>
          </a:xfrm>
        </p:spPr>
        <p:txBody>
          <a:bodyPr/>
          <a:lstStyle/>
          <a:p>
            <a:r>
              <a:rPr lang="en-US" dirty="0" smtClean="0"/>
              <a:t>Foreign Data Wrappers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470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Foreign Data Wrappers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98385" y="2782032"/>
            <a:ext cx="5569081" cy="3988423"/>
          </a:xfrm>
        </p:spPr>
        <p:txBody>
          <a:bodyPr/>
          <a:lstStyle/>
          <a:p>
            <a:r>
              <a:rPr lang="en-US" i="1" dirty="0" smtClean="0"/>
              <a:t>SQL/MED SQL:2003</a:t>
            </a:r>
          </a:p>
          <a:p>
            <a:pPr marL="461962" lvl="2" indent="0">
              <a:buNone/>
            </a:pPr>
            <a:r>
              <a:rPr lang="en-US" sz="2000" i="1" dirty="0" smtClean="0"/>
              <a:t> ( ISO/IEC 9075-9:2003 )</a:t>
            </a:r>
          </a:p>
          <a:p>
            <a:r>
              <a:rPr lang="en-US" i="1" dirty="0" smtClean="0"/>
              <a:t>Basic SQL/MED -- PostgreSQL 8.4</a:t>
            </a:r>
          </a:p>
          <a:p>
            <a:pPr marL="231775" lvl="1" indent="0">
              <a:buNone/>
            </a:pPr>
            <a:r>
              <a:rPr lang="en-US" i="1" dirty="0"/>
              <a:t>  </a:t>
            </a:r>
            <a:r>
              <a:rPr lang="en-US" sz="2000" i="1" dirty="0" smtClean="0"/>
              <a:t>(July 2009)</a:t>
            </a:r>
          </a:p>
          <a:p>
            <a:r>
              <a:rPr lang="en-US" i="1" dirty="0" smtClean="0"/>
              <a:t>Select -- PostgreSQL 9.1</a:t>
            </a:r>
          </a:p>
          <a:p>
            <a:pPr marL="0" indent="0">
              <a:buNone/>
            </a:pPr>
            <a:r>
              <a:rPr lang="en-US" i="1" dirty="0"/>
              <a:t> </a:t>
            </a:r>
            <a:r>
              <a:rPr lang="en-US" i="1" dirty="0" smtClean="0"/>
              <a:t>  </a:t>
            </a:r>
            <a:r>
              <a:rPr lang="en-US" sz="2000" i="1" dirty="0" smtClean="0"/>
              <a:t> (September 2011)</a:t>
            </a:r>
          </a:p>
          <a:p>
            <a:r>
              <a:rPr lang="en-US" i="1" dirty="0" smtClean="0"/>
              <a:t>Writable – PostgreSQL 9.3</a:t>
            </a:r>
          </a:p>
          <a:p>
            <a:pPr marL="0" indent="0">
              <a:buNone/>
            </a:pPr>
            <a:r>
              <a:rPr lang="en-US" i="1" dirty="0"/>
              <a:t> </a:t>
            </a:r>
            <a:r>
              <a:rPr lang="en-US" i="1" dirty="0" smtClean="0"/>
              <a:t>   </a:t>
            </a:r>
            <a:r>
              <a:rPr lang="en-US" sz="2000" i="1" dirty="0" smtClean="0"/>
              <a:t>(September 2013)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B08C2786-D3C6-A741-908B-9F349F99BB9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Share Data From One Database </a:t>
            </a:r>
            <a:r>
              <a:rPr lang="en-US" dirty="0"/>
              <a:t>I</a:t>
            </a:r>
            <a:r>
              <a:rPr lang="en-US" dirty="0" smtClean="0"/>
              <a:t>nto Another – Without having to actually copy the data!</a:t>
            </a:r>
            <a:endParaRPr lang="en-US" dirty="0"/>
          </a:p>
        </p:txBody>
      </p:sp>
      <p:pic>
        <p:nvPicPr>
          <p:cNvPr id="9" name="Picture 8" descr="Basic FDW - ERD(2)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6" t="19521" r="30575" b="51947"/>
          <a:stretch/>
        </p:blipFill>
        <p:spPr>
          <a:xfrm>
            <a:off x="5954955" y="2428583"/>
            <a:ext cx="8423070" cy="4850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628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2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42" dur="indefinite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Foreign Data Wrappers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939801" y="2642583"/>
            <a:ext cx="2697906" cy="5242381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chemeClr val="tx1">
                    <a:lumMod val="75000"/>
                  </a:schemeClr>
                </a:solidFill>
              </a:rPr>
              <a:t>SQL DATABASES</a:t>
            </a:r>
          </a:p>
          <a:p>
            <a:r>
              <a:rPr lang="en-US" dirty="0" smtClean="0"/>
              <a:t>PostgreSQL</a:t>
            </a:r>
          </a:p>
          <a:p>
            <a:r>
              <a:rPr lang="en-US" dirty="0" smtClean="0"/>
              <a:t>Oracle</a:t>
            </a:r>
          </a:p>
          <a:p>
            <a:r>
              <a:rPr lang="en-US" dirty="0" smtClean="0"/>
              <a:t>MySQL</a:t>
            </a:r>
          </a:p>
          <a:p>
            <a:r>
              <a:rPr lang="en-US" dirty="0" smtClean="0"/>
              <a:t>Informix</a:t>
            </a:r>
          </a:p>
          <a:p>
            <a:r>
              <a:rPr lang="en-US" dirty="0" smtClean="0"/>
              <a:t>Firebird</a:t>
            </a:r>
          </a:p>
          <a:p>
            <a:r>
              <a:rPr lang="en-US" dirty="0" smtClean="0"/>
              <a:t>SQLite</a:t>
            </a:r>
          </a:p>
          <a:p>
            <a:r>
              <a:rPr lang="en-US" dirty="0" smtClean="0"/>
              <a:t>ODBC</a:t>
            </a:r>
          </a:p>
          <a:p>
            <a:r>
              <a:rPr lang="en-US" dirty="0" smtClean="0"/>
              <a:t>JDBC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B08C2786-D3C6-A741-908B-9F349F99BB9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Supports Many Databases</a:t>
            </a:r>
            <a:endParaRPr lang="en-US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7536547" y="2642583"/>
            <a:ext cx="3311057" cy="5242381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/>
          <a:lstStyle>
            <a:lvl1pPr marL="365759" indent="-365759" defTabSz="1219200" eaLnBrk="1" hangingPunct="1">
              <a:lnSpc>
                <a:spcPct val="120000"/>
              </a:lnSpc>
              <a:spcBef>
                <a:spcPts val="600"/>
              </a:spcBef>
              <a:buClr>
                <a:srgbClr val="F14D3A"/>
              </a:buClr>
              <a:buSzPct val="109999"/>
              <a:buFont typeface="Wingdings"/>
              <a:buChar char=""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1pPr>
            <a:lvl2pPr marL="597534" indent="-365759" defTabSz="1219200" eaLnBrk="1" hangingPunct="1">
              <a:lnSpc>
                <a:spcPct val="120000"/>
              </a:lnSpc>
              <a:spcBef>
                <a:spcPts val="600"/>
              </a:spcBef>
              <a:buClr>
                <a:srgbClr val="F14D3A"/>
              </a:buClr>
              <a:buSzPct val="90000"/>
              <a:buFont typeface="Calibri"/>
              <a:buChar char="–"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2pPr>
            <a:lvl3pPr marL="827721" indent="-365759" defTabSz="1219200" eaLnBrk="1" hangingPunct="1">
              <a:lnSpc>
                <a:spcPct val="120000"/>
              </a:lnSpc>
              <a:spcBef>
                <a:spcPts val="600"/>
              </a:spcBef>
              <a:buClr>
                <a:srgbClr val="F14D3A"/>
              </a:buClr>
              <a:buSzPct val="90000"/>
              <a:buFont typeface="Arial"/>
              <a:buChar char="•"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3pPr>
            <a:lvl4pPr marL="1048385" indent="-365760" defTabSz="1219200" eaLnBrk="1" hangingPunct="1">
              <a:lnSpc>
                <a:spcPct val="120000"/>
              </a:lnSpc>
              <a:spcBef>
                <a:spcPts val="600"/>
              </a:spcBef>
              <a:buClr>
                <a:srgbClr val="F14D3A"/>
              </a:buClr>
              <a:buSzPct val="90000"/>
              <a:buFont typeface="Calibri"/>
              <a:buChar char="›"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4pPr>
            <a:lvl5pPr marL="1280160" indent="-365760" defTabSz="1219200" eaLnBrk="1" hangingPunct="1">
              <a:lnSpc>
                <a:spcPct val="100000"/>
              </a:lnSpc>
              <a:spcBef>
                <a:spcPts val="600"/>
              </a:spcBef>
              <a:buClr>
                <a:srgbClr val="F1492F"/>
              </a:buClr>
              <a:buSzPct val="90000"/>
              <a:buFontTx/>
              <a:buChar char="»"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5pPr>
            <a:lvl6pPr marL="1511935" indent="-365760" defTabSz="1219200" eaLnBrk="1" hangingPunct="1">
              <a:lnSpc>
                <a:spcPct val="120000"/>
              </a:lnSpc>
              <a:spcBef>
                <a:spcPts val="600"/>
              </a:spcBef>
              <a:buClr>
                <a:srgbClr val="F14D3A"/>
              </a:buClr>
              <a:buSzPct val="90000"/>
              <a:buFont typeface="Wingdings"/>
              <a:buChar char=""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6pPr>
            <a:lvl7pPr marL="1743710" indent="-365760" defTabSz="1219200" eaLnBrk="1" hangingPunct="1">
              <a:lnSpc>
                <a:spcPct val="120000"/>
              </a:lnSpc>
              <a:spcBef>
                <a:spcPts val="600"/>
              </a:spcBef>
              <a:buClr>
                <a:srgbClr val="F14D3A"/>
              </a:buClr>
              <a:buSzPct val="90000"/>
              <a:buFont typeface="Wingdings"/>
              <a:buChar char=""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7pPr>
            <a:lvl8pPr marL="1975485" indent="-365760" defTabSz="1219200" eaLnBrk="1" hangingPunct="1">
              <a:lnSpc>
                <a:spcPct val="120000"/>
              </a:lnSpc>
              <a:spcBef>
                <a:spcPts val="600"/>
              </a:spcBef>
              <a:buClr>
                <a:srgbClr val="F14D3A"/>
              </a:buClr>
              <a:buSzPct val="90000"/>
              <a:buFont typeface="Wingdings"/>
              <a:buChar char=""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8pPr>
            <a:lvl9pPr marL="2207260" indent="-365760" defTabSz="1219200" eaLnBrk="1" hangingPunct="1">
              <a:lnSpc>
                <a:spcPct val="120000"/>
              </a:lnSpc>
              <a:spcBef>
                <a:spcPts val="600"/>
              </a:spcBef>
              <a:buClr>
                <a:srgbClr val="F14D3A"/>
              </a:buClr>
              <a:buSzPct val="90000"/>
              <a:buFont typeface="Wingdings"/>
              <a:buChar char=""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9pPr>
          </a:lstStyle>
          <a:p>
            <a:pPr marL="0" indent="0">
              <a:buNone/>
            </a:pPr>
            <a:r>
              <a:rPr lang="en-US" b="1" dirty="0" smtClean="0">
                <a:solidFill>
                  <a:srgbClr val="464646"/>
                </a:solidFill>
              </a:rPr>
              <a:t>Connectors</a:t>
            </a:r>
          </a:p>
          <a:p>
            <a:r>
              <a:rPr lang="en-US" dirty="0" smtClean="0"/>
              <a:t>ODBC</a:t>
            </a:r>
          </a:p>
          <a:p>
            <a:r>
              <a:rPr lang="en-US" dirty="0" smtClean="0"/>
              <a:t>JDBC</a:t>
            </a:r>
          </a:p>
          <a:p>
            <a:r>
              <a:rPr lang="en-US" dirty="0" err="1" smtClean="0"/>
              <a:t>SQLAlchemy</a:t>
            </a:r>
            <a:endParaRPr lang="en-US" dirty="0"/>
          </a:p>
          <a:p>
            <a:endParaRPr lang="en-US" dirty="0"/>
          </a:p>
        </p:txBody>
      </p:sp>
      <p:sp>
        <p:nvSpPr>
          <p:cNvPr id="7" name="Text Placeholder 4"/>
          <p:cNvSpPr txBox="1">
            <a:spLocks/>
          </p:cNvSpPr>
          <p:nvPr/>
        </p:nvSpPr>
        <p:spPr>
          <a:xfrm>
            <a:off x="4066745" y="2642583"/>
            <a:ext cx="2973471" cy="5242381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/>
          <a:lstStyle>
            <a:lvl1pPr marL="365759" indent="-365759" defTabSz="1219200" eaLnBrk="1" hangingPunct="1">
              <a:lnSpc>
                <a:spcPct val="120000"/>
              </a:lnSpc>
              <a:spcBef>
                <a:spcPts val="600"/>
              </a:spcBef>
              <a:buClr>
                <a:srgbClr val="F14D3A"/>
              </a:buClr>
              <a:buSzPct val="109999"/>
              <a:buFont typeface="Wingdings"/>
              <a:buChar char=""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1pPr>
            <a:lvl2pPr marL="597534" indent="-365759" defTabSz="1219200" eaLnBrk="1" hangingPunct="1">
              <a:lnSpc>
                <a:spcPct val="120000"/>
              </a:lnSpc>
              <a:spcBef>
                <a:spcPts val="600"/>
              </a:spcBef>
              <a:buClr>
                <a:srgbClr val="F14D3A"/>
              </a:buClr>
              <a:buSzPct val="90000"/>
              <a:buFont typeface="Calibri"/>
              <a:buChar char="–"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2pPr>
            <a:lvl3pPr marL="827721" indent="-365759" defTabSz="1219200" eaLnBrk="1" hangingPunct="1">
              <a:lnSpc>
                <a:spcPct val="120000"/>
              </a:lnSpc>
              <a:spcBef>
                <a:spcPts val="600"/>
              </a:spcBef>
              <a:buClr>
                <a:srgbClr val="F14D3A"/>
              </a:buClr>
              <a:buSzPct val="90000"/>
              <a:buFont typeface="Arial"/>
              <a:buChar char="•"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3pPr>
            <a:lvl4pPr marL="1048385" indent="-365760" defTabSz="1219200" eaLnBrk="1" hangingPunct="1">
              <a:lnSpc>
                <a:spcPct val="120000"/>
              </a:lnSpc>
              <a:spcBef>
                <a:spcPts val="600"/>
              </a:spcBef>
              <a:buClr>
                <a:srgbClr val="F14D3A"/>
              </a:buClr>
              <a:buSzPct val="90000"/>
              <a:buFont typeface="Calibri"/>
              <a:buChar char="›"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4pPr>
            <a:lvl5pPr marL="1280160" indent="-365760" defTabSz="1219200" eaLnBrk="1" hangingPunct="1">
              <a:lnSpc>
                <a:spcPct val="100000"/>
              </a:lnSpc>
              <a:spcBef>
                <a:spcPts val="600"/>
              </a:spcBef>
              <a:buClr>
                <a:srgbClr val="F1492F"/>
              </a:buClr>
              <a:buSzPct val="90000"/>
              <a:buFontTx/>
              <a:buChar char="»"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5pPr>
            <a:lvl6pPr marL="1511935" indent="-365760" defTabSz="1219200" eaLnBrk="1" hangingPunct="1">
              <a:lnSpc>
                <a:spcPct val="120000"/>
              </a:lnSpc>
              <a:spcBef>
                <a:spcPts val="600"/>
              </a:spcBef>
              <a:buClr>
                <a:srgbClr val="F14D3A"/>
              </a:buClr>
              <a:buSzPct val="90000"/>
              <a:buFont typeface="Wingdings"/>
              <a:buChar char=""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6pPr>
            <a:lvl7pPr marL="1743710" indent="-365760" defTabSz="1219200" eaLnBrk="1" hangingPunct="1">
              <a:lnSpc>
                <a:spcPct val="120000"/>
              </a:lnSpc>
              <a:spcBef>
                <a:spcPts val="600"/>
              </a:spcBef>
              <a:buClr>
                <a:srgbClr val="F14D3A"/>
              </a:buClr>
              <a:buSzPct val="90000"/>
              <a:buFont typeface="Wingdings"/>
              <a:buChar char=""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7pPr>
            <a:lvl8pPr marL="1975485" indent="-365760" defTabSz="1219200" eaLnBrk="1" hangingPunct="1">
              <a:lnSpc>
                <a:spcPct val="120000"/>
              </a:lnSpc>
              <a:spcBef>
                <a:spcPts val="600"/>
              </a:spcBef>
              <a:buClr>
                <a:srgbClr val="F14D3A"/>
              </a:buClr>
              <a:buSzPct val="90000"/>
              <a:buFont typeface="Wingdings"/>
              <a:buChar char=""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8pPr>
            <a:lvl9pPr marL="2207260" indent="-365760" defTabSz="1219200" eaLnBrk="1" hangingPunct="1">
              <a:lnSpc>
                <a:spcPct val="120000"/>
              </a:lnSpc>
              <a:spcBef>
                <a:spcPts val="600"/>
              </a:spcBef>
              <a:buClr>
                <a:srgbClr val="F14D3A"/>
              </a:buClr>
              <a:buSzPct val="90000"/>
              <a:buFont typeface="Wingdings"/>
              <a:buChar char=""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9pPr>
          </a:lstStyle>
          <a:p>
            <a:pPr marL="0" indent="0">
              <a:buNone/>
            </a:pPr>
            <a:r>
              <a:rPr lang="en-US" b="1" dirty="0" err="1" smtClean="0">
                <a:solidFill>
                  <a:srgbClr val="464646"/>
                </a:solidFill>
              </a:rPr>
              <a:t>NoSQL</a:t>
            </a:r>
            <a:r>
              <a:rPr lang="en-US" b="1" dirty="0" smtClean="0">
                <a:solidFill>
                  <a:srgbClr val="464646"/>
                </a:solidFill>
              </a:rPr>
              <a:t> Databases</a:t>
            </a:r>
          </a:p>
          <a:p>
            <a:r>
              <a:rPr lang="en-US" dirty="0" smtClean="0"/>
              <a:t>Tycoon</a:t>
            </a:r>
          </a:p>
          <a:p>
            <a:r>
              <a:rPr lang="en-US" dirty="0" smtClean="0"/>
              <a:t>Hadoop</a:t>
            </a:r>
          </a:p>
          <a:p>
            <a:r>
              <a:rPr lang="en-US" dirty="0" smtClean="0"/>
              <a:t>Hive</a:t>
            </a:r>
          </a:p>
          <a:p>
            <a:r>
              <a:rPr lang="en-US" dirty="0" err="1"/>
              <a:t>MonetDB</a:t>
            </a:r>
            <a:endParaRPr lang="en-US" dirty="0"/>
          </a:p>
          <a:p>
            <a:r>
              <a:rPr lang="en-US" dirty="0" err="1"/>
              <a:t>CouchDB</a:t>
            </a:r>
            <a:endParaRPr lang="en-US" dirty="0"/>
          </a:p>
          <a:p>
            <a:r>
              <a:rPr lang="en-US" dirty="0" err="1"/>
              <a:t>MongoDB</a:t>
            </a:r>
            <a:endParaRPr lang="en-US" dirty="0"/>
          </a:p>
          <a:p>
            <a:r>
              <a:rPr lang="en-US" dirty="0"/>
              <a:t>Neo4j</a:t>
            </a:r>
          </a:p>
          <a:p>
            <a:r>
              <a:rPr lang="en-US" dirty="0" err="1" smtClean="0"/>
              <a:t>Redis</a:t>
            </a:r>
            <a:endParaRPr lang="en-US" dirty="0" smtClean="0"/>
          </a:p>
          <a:p>
            <a:r>
              <a:rPr lang="en-US" dirty="0" smtClean="0"/>
              <a:t>RethinkDB</a:t>
            </a:r>
            <a:endParaRPr lang="en-US" dirty="0"/>
          </a:p>
          <a:p>
            <a:endParaRPr lang="en-US" dirty="0"/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939800" y="8094045"/>
            <a:ext cx="7371468" cy="7112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/>
          <a:lstStyle>
            <a:lvl1pPr marL="0" indent="0" defTabSz="1219200" eaLnBrk="1" hangingPunct="1">
              <a:lnSpc>
                <a:spcPct val="120000"/>
              </a:lnSpc>
              <a:spcBef>
                <a:spcPts val="600"/>
              </a:spcBef>
              <a:buClr>
                <a:srgbClr val="F14D3A"/>
              </a:buClr>
              <a:buSzPct val="109999"/>
              <a:buFontTx/>
              <a:buNone/>
              <a:defRPr sz="2400" i="1">
                <a:solidFill>
                  <a:srgbClr val="FF0000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1pPr>
            <a:lvl2pPr marL="231775" indent="0" defTabSz="1219200" eaLnBrk="1" hangingPunct="1">
              <a:lnSpc>
                <a:spcPct val="120000"/>
              </a:lnSpc>
              <a:spcBef>
                <a:spcPts val="600"/>
              </a:spcBef>
              <a:buClr>
                <a:srgbClr val="F14D3A"/>
              </a:buClr>
              <a:buSzPct val="90000"/>
              <a:buFontTx/>
              <a:buNone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2pPr>
            <a:lvl3pPr marL="461962" indent="0" defTabSz="1219200" eaLnBrk="1" hangingPunct="1">
              <a:lnSpc>
                <a:spcPct val="120000"/>
              </a:lnSpc>
              <a:spcBef>
                <a:spcPts val="600"/>
              </a:spcBef>
              <a:buClr>
                <a:srgbClr val="F14D3A"/>
              </a:buClr>
              <a:buSzPct val="90000"/>
              <a:buFontTx/>
              <a:buNone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3pPr>
            <a:lvl4pPr marL="682625" indent="0" defTabSz="1219200" eaLnBrk="1" hangingPunct="1">
              <a:lnSpc>
                <a:spcPct val="120000"/>
              </a:lnSpc>
              <a:spcBef>
                <a:spcPts val="600"/>
              </a:spcBef>
              <a:buClr>
                <a:srgbClr val="F14D3A"/>
              </a:buClr>
              <a:buSzPct val="90000"/>
              <a:buFontTx/>
              <a:buNone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4pPr>
            <a:lvl5pPr marL="914400" indent="0" defTabSz="1219200" eaLnBrk="1" hangingPunct="1">
              <a:lnSpc>
                <a:spcPct val="100000"/>
              </a:lnSpc>
              <a:spcBef>
                <a:spcPts val="600"/>
              </a:spcBef>
              <a:buClr>
                <a:srgbClr val="F1492F"/>
              </a:buClr>
              <a:buSzPct val="90000"/>
              <a:buFontTx/>
              <a:buNone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5pPr>
            <a:lvl6pPr marL="1511935" indent="-365760" defTabSz="1219200" eaLnBrk="1" hangingPunct="1">
              <a:lnSpc>
                <a:spcPct val="120000"/>
              </a:lnSpc>
              <a:spcBef>
                <a:spcPts val="600"/>
              </a:spcBef>
              <a:buClr>
                <a:srgbClr val="F14D3A"/>
              </a:buClr>
              <a:buSzPct val="90000"/>
              <a:buFont typeface="Wingdings"/>
              <a:buChar char=""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6pPr>
            <a:lvl7pPr marL="1743710" indent="-365760" defTabSz="1219200" eaLnBrk="1" hangingPunct="1">
              <a:lnSpc>
                <a:spcPct val="120000"/>
              </a:lnSpc>
              <a:spcBef>
                <a:spcPts val="600"/>
              </a:spcBef>
              <a:buClr>
                <a:srgbClr val="F14D3A"/>
              </a:buClr>
              <a:buSzPct val="90000"/>
              <a:buFont typeface="Wingdings"/>
              <a:buChar char=""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7pPr>
            <a:lvl8pPr marL="1975485" indent="-365760" defTabSz="1219200" eaLnBrk="1" hangingPunct="1">
              <a:lnSpc>
                <a:spcPct val="120000"/>
              </a:lnSpc>
              <a:spcBef>
                <a:spcPts val="600"/>
              </a:spcBef>
              <a:buClr>
                <a:srgbClr val="F14D3A"/>
              </a:buClr>
              <a:buSzPct val="90000"/>
              <a:buFont typeface="Wingdings"/>
              <a:buChar char=""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8pPr>
            <a:lvl9pPr marL="2207260" indent="-365760" defTabSz="1219200" eaLnBrk="1" hangingPunct="1">
              <a:lnSpc>
                <a:spcPct val="120000"/>
              </a:lnSpc>
              <a:spcBef>
                <a:spcPts val="600"/>
              </a:spcBef>
              <a:buClr>
                <a:srgbClr val="F14D3A"/>
              </a:buClr>
              <a:buSzPct val="90000"/>
              <a:buFont typeface="Wingdings"/>
              <a:buChar char=""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9pPr>
          </a:lstStyle>
          <a:p>
            <a:r>
              <a:rPr lang="en-US" dirty="0" smtClean="0"/>
              <a:t>And more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962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Foreign Data Wrappers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939799" y="2642583"/>
            <a:ext cx="10114437" cy="4889586"/>
          </a:xfrm>
        </p:spPr>
        <p:txBody>
          <a:bodyPr/>
          <a:lstStyle/>
          <a:p>
            <a:r>
              <a:rPr lang="en-US" dirty="0" smtClean="0"/>
              <a:t>SAP (via “</a:t>
            </a:r>
            <a:r>
              <a:rPr lang="en-US" dirty="0" err="1" smtClean="0"/>
              <a:t>VirtDB</a:t>
            </a:r>
            <a:r>
              <a:rPr lang="en-US" dirty="0" smtClean="0"/>
              <a:t>”)</a:t>
            </a:r>
          </a:p>
          <a:p>
            <a:r>
              <a:rPr lang="en-US" dirty="0" err="1" smtClean="0"/>
              <a:t>CitusData</a:t>
            </a:r>
            <a:r>
              <a:rPr lang="en-US" dirty="0" smtClean="0"/>
              <a:t> Columnar Store</a:t>
            </a:r>
          </a:p>
          <a:p>
            <a:r>
              <a:rPr lang="en-US" dirty="0" smtClean="0"/>
              <a:t>CSV</a:t>
            </a:r>
          </a:p>
          <a:p>
            <a:r>
              <a:rPr lang="en-US" dirty="0" smtClean="0"/>
              <a:t>LDAP</a:t>
            </a:r>
          </a:p>
          <a:p>
            <a:r>
              <a:rPr lang="en-US" dirty="0" smtClean="0"/>
              <a:t>JSON</a:t>
            </a:r>
          </a:p>
          <a:p>
            <a:r>
              <a:rPr lang="en-US" dirty="0" smtClean="0"/>
              <a:t>S3</a:t>
            </a:r>
          </a:p>
          <a:p>
            <a:r>
              <a:rPr lang="en-US" dirty="0" smtClean="0"/>
              <a:t>Twitter</a:t>
            </a:r>
          </a:p>
          <a:p>
            <a:r>
              <a:rPr lang="en-US" dirty="0" smtClean="0"/>
              <a:t>Web Pages (“</a:t>
            </a:r>
            <a:r>
              <a:rPr lang="en-US" dirty="0" err="1" smtClean="0"/>
              <a:t>www_fdw</a:t>
            </a:r>
            <a:r>
              <a:rPr lang="en-US" dirty="0" smtClean="0"/>
              <a:t>”)</a:t>
            </a:r>
          </a:p>
          <a:p>
            <a:r>
              <a:rPr lang="en-US" dirty="0" smtClean="0"/>
              <a:t>Files and File systems (several implementations)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B08C2786-D3C6-A741-908B-9F349F99BB9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Supports “other” data sources too</a:t>
            </a:r>
            <a:endParaRPr lang="en-US" dirty="0"/>
          </a:p>
        </p:txBody>
      </p:sp>
      <p:sp>
        <p:nvSpPr>
          <p:cNvPr id="9" name="Text Placeholder 4"/>
          <p:cNvSpPr txBox="1">
            <a:spLocks/>
          </p:cNvSpPr>
          <p:nvPr/>
        </p:nvSpPr>
        <p:spPr>
          <a:xfrm>
            <a:off x="6701215" y="2642583"/>
            <a:ext cx="4739768" cy="4889586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/>
          <a:lstStyle>
            <a:lvl1pPr marL="365759" indent="-365759" defTabSz="1219200" eaLnBrk="1" hangingPunct="1">
              <a:lnSpc>
                <a:spcPct val="120000"/>
              </a:lnSpc>
              <a:spcBef>
                <a:spcPts val="600"/>
              </a:spcBef>
              <a:buClr>
                <a:srgbClr val="F14D3A"/>
              </a:buClr>
              <a:buSzPct val="109999"/>
              <a:buFont typeface="Wingdings"/>
              <a:buChar char=""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1pPr>
            <a:lvl2pPr marL="597534" indent="-365759" defTabSz="1219200" eaLnBrk="1" hangingPunct="1">
              <a:lnSpc>
                <a:spcPct val="120000"/>
              </a:lnSpc>
              <a:spcBef>
                <a:spcPts val="600"/>
              </a:spcBef>
              <a:buClr>
                <a:srgbClr val="F14D3A"/>
              </a:buClr>
              <a:buSzPct val="90000"/>
              <a:buFont typeface="Calibri"/>
              <a:buChar char="–"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2pPr>
            <a:lvl3pPr marL="827721" indent="-365759" defTabSz="1219200" eaLnBrk="1" hangingPunct="1">
              <a:lnSpc>
                <a:spcPct val="120000"/>
              </a:lnSpc>
              <a:spcBef>
                <a:spcPts val="600"/>
              </a:spcBef>
              <a:buClr>
                <a:srgbClr val="F14D3A"/>
              </a:buClr>
              <a:buSzPct val="90000"/>
              <a:buFont typeface="Arial"/>
              <a:buChar char="•"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3pPr>
            <a:lvl4pPr marL="1048385" indent="-365760" defTabSz="1219200" eaLnBrk="1" hangingPunct="1">
              <a:lnSpc>
                <a:spcPct val="120000"/>
              </a:lnSpc>
              <a:spcBef>
                <a:spcPts val="600"/>
              </a:spcBef>
              <a:buClr>
                <a:srgbClr val="F14D3A"/>
              </a:buClr>
              <a:buSzPct val="90000"/>
              <a:buFont typeface="Calibri"/>
              <a:buChar char="›"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4pPr>
            <a:lvl5pPr marL="1280160" indent="-365760" defTabSz="1219200" eaLnBrk="1" hangingPunct="1">
              <a:lnSpc>
                <a:spcPct val="100000"/>
              </a:lnSpc>
              <a:spcBef>
                <a:spcPts val="600"/>
              </a:spcBef>
              <a:buClr>
                <a:srgbClr val="F1492F"/>
              </a:buClr>
              <a:buSzPct val="90000"/>
              <a:buFontTx/>
              <a:buChar char="»"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5pPr>
            <a:lvl6pPr marL="1511935" indent="-365760" defTabSz="1219200" eaLnBrk="1" hangingPunct="1">
              <a:lnSpc>
                <a:spcPct val="120000"/>
              </a:lnSpc>
              <a:spcBef>
                <a:spcPts val="600"/>
              </a:spcBef>
              <a:buClr>
                <a:srgbClr val="F14D3A"/>
              </a:buClr>
              <a:buSzPct val="90000"/>
              <a:buFont typeface="Wingdings"/>
              <a:buChar char=""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6pPr>
            <a:lvl7pPr marL="1743710" indent="-365760" defTabSz="1219200" eaLnBrk="1" hangingPunct="1">
              <a:lnSpc>
                <a:spcPct val="120000"/>
              </a:lnSpc>
              <a:spcBef>
                <a:spcPts val="600"/>
              </a:spcBef>
              <a:buClr>
                <a:srgbClr val="F14D3A"/>
              </a:buClr>
              <a:buSzPct val="90000"/>
              <a:buFont typeface="Wingdings"/>
              <a:buChar char=""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7pPr>
            <a:lvl8pPr marL="1975485" indent="-365760" defTabSz="1219200" eaLnBrk="1" hangingPunct="1">
              <a:lnSpc>
                <a:spcPct val="120000"/>
              </a:lnSpc>
              <a:spcBef>
                <a:spcPts val="600"/>
              </a:spcBef>
              <a:buClr>
                <a:srgbClr val="F14D3A"/>
              </a:buClr>
              <a:buSzPct val="90000"/>
              <a:buFont typeface="Wingdings"/>
              <a:buChar char=""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8pPr>
            <a:lvl9pPr marL="2207260" indent="-365760" defTabSz="1219200" eaLnBrk="1" hangingPunct="1">
              <a:lnSpc>
                <a:spcPct val="120000"/>
              </a:lnSpc>
              <a:spcBef>
                <a:spcPts val="600"/>
              </a:spcBef>
              <a:buClr>
                <a:srgbClr val="F14D3A"/>
              </a:buClr>
              <a:buSzPct val="90000"/>
              <a:buFont typeface="Wingdings"/>
              <a:buChar char=""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9pPr>
          </a:lstStyle>
          <a:p>
            <a:r>
              <a:rPr lang="en-US" dirty="0" smtClean="0"/>
              <a:t>IMAP</a:t>
            </a:r>
          </a:p>
          <a:p>
            <a:r>
              <a:rPr lang="en-US" dirty="0" smtClean="0"/>
              <a:t>Google</a:t>
            </a:r>
          </a:p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endParaRPr lang="en-US" dirty="0" smtClean="0"/>
          </a:p>
          <a:p>
            <a:r>
              <a:rPr lang="en-US" dirty="0" smtClean="0"/>
              <a:t>XML</a:t>
            </a:r>
          </a:p>
          <a:p>
            <a:r>
              <a:rPr lang="en-US" dirty="0" smtClean="0"/>
              <a:t>RSS</a:t>
            </a:r>
          </a:p>
          <a:p>
            <a:r>
              <a:rPr lang="en-US" dirty="0" smtClean="0"/>
              <a:t>“Black Hole”  (/</a:t>
            </a:r>
            <a:r>
              <a:rPr lang="en-US" dirty="0" err="1" smtClean="0"/>
              <a:t>dev</a:t>
            </a:r>
            <a:r>
              <a:rPr lang="en-US" dirty="0" smtClean="0"/>
              <a:t>/null)</a:t>
            </a:r>
          </a:p>
          <a:p>
            <a:pPr marL="0" indent="0">
              <a:buFont typeface="Wingdings"/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24213" y="7716835"/>
            <a:ext cx="811001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 rtl="0" latinLnBrk="1" hangingPunct="0"/>
            <a:r>
              <a:rPr lang="en-US" dirty="0">
                <a:solidFill>
                  <a:srgbClr val="3366FF"/>
                </a:solidFill>
                <a:uFill>
                  <a:solidFill>
                    <a:srgbClr val="000000"/>
                  </a:solidFill>
                </a:uFill>
                <a:latin typeface="+mn-lt"/>
                <a:hlinkClick r:id="rId3"/>
              </a:rPr>
              <a:t>https://wiki.postgresql.org/wiki/</a:t>
            </a:r>
            <a:r>
              <a:rPr lang="en-US" dirty="0" smtClean="0">
                <a:solidFill>
                  <a:srgbClr val="3366FF"/>
                </a:solidFill>
                <a:uFill>
                  <a:solidFill>
                    <a:srgbClr val="000000"/>
                  </a:solidFill>
                </a:uFill>
                <a:latin typeface="+mn-lt"/>
                <a:hlinkClick r:id="rId3"/>
              </a:rPr>
              <a:t>Foreign_data_wrapper</a:t>
            </a:r>
            <a:endParaRPr lang="en-US" dirty="0" smtClean="0">
              <a:solidFill>
                <a:srgbClr val="3366FF"/>
              </a:solidFill>
              <a:uFill>
                <a:solidFill>
                  <a:srgbClr val="000000"/>
                </a:solidFill>
              </a:u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3888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9800" y="254000"/>
            <a:ext cx="14554200" cy="980782"/>
          </a:xfrm>
        </p:spPr>
        <p:txBody>
          <a:bodyPr/>
          <a:lstStyle/>
          <a:p>
            <a:r>
              <a:rPr lang="en-US" dirty="0" smtClean="0"/>
              <a:t>Foreign Data Wrappers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0" y="2328446"/>
            <a:ext cx="16256000" cy="597341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Set up a user on the foreign database with the relevant access permissions.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Install the extension on the local database:</a:t>
            </a:r>
          </a:p>
          <a:p>
            <a:pPr marL="682626" lvl="3" indent="0">
              <a:buNone/>
            </a:pPr>
            <a:r>
              <a:rPr lang="en-US" sz="1800" b="1" dirty="0">
                <a:solidFill>
                  <a:srgbClr val="5F0060"/>
                </a:solidFill>
                <a:latin typeface="Lucida Console"/>
                <a:cs typeface="Lucida Console"/>
              </a:rPr>
              <a:t>create extension </a:t>
            </a:r>
            <a:r>
              <a:rPr lang="en-US" sz="1800" b="1" dirty="0" err="1">
                <a:solidFill>
                  <a:srgbClr val="5F0060"/>
                </a:solidFill>
                <a:latin typeface="Lucida Console"/>
                <a:cs typeface="Lucida Console"/>
              </a:rPr>
              <a:t>postgres_fdw</a:t>
            </a:r>
            <a:r>
              <a:rPr lang="en-US" sz="1800" b="1" dirty="0" smtClean="0">
                <a:solidFill>
                  <a:srgbClr val="5F0060"/>
                </a:solidFill>
                <a:latin typeface="Lucida Console"/>
                <a:cs typeface="Lucida Console"/>
              </a:rPr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Create a “server” (on the local database):</a:t>
            </a:r>
          </a:p>
          <a:p>
            <a:pPr marL="682626" lvl="3" indent="0">
              <a:buNone/>
            </a:pPr>
            <a:r>
              <a:rPr lang="en-US" sz="1800" b="1" dirty="0">
                <a:solidFill>
                  <a:srgbClr val="5F0060"/>
                </a:solidFill>
                <a:latin typeface="Lucida Console"/>
                <a:cs typeface="Lucida Console"/>
              </a:rPr>
              <a:t>c</a:t>
            </a:r>
            <a:r>
              <a:rPr lang="en-US" sz="1800" b="1" dirty="0" smtClean="0">
                <a:solidFill>
                  <a:srgbClr val="5F0060"/>
                </a:solidFill>
                <a:latin typeface="Lucida Console"/>
                <a:cs typeface="Lucida Console"/>
              </a:rPr>
              <a:t>reate server </a:t>
            </a:r>
            <a:r>
              <a:rPr lang="en-US" sz="1800" b="1" dirty="0" err="1" smtClean="0">
                <a:solidFill>
                  <a:schemeClr val="accent5">
                    <a:lumMod val="90000"/>
                    <a:lumOff val="10000"/>
                  </a:schemeClr>
                </a:solidFill>
                <a:latin typeface="Lucida Console"/>
                <a:cs typeface="Lucida Console"/>
              </a:rPr>
              <a:t>OtherDBServer</a:t>
            </a:r>
            <a:r>
              <a:rPr lang="en-US" sz="1800" b="1" dirty="0" smtClean="0">
                <a:solidFill>
                  <a:schemeClr val="accent5">
                    <a:lumMod val="90000"/>
                    <a:lumOff val="10000"/>
                  </a:schemeClr>
                </a:solidFill>
                <a:latin typeface="Lucida Console"/>
                <a:cs typeface="Lucida Console"/>
              </a:rPr>
              <a:t> </a:t>
            </a:r>
            <a:r>
              <a:rPr lang="en-US" sz="1800" b="1" dirty="0" smtClean="0">
                <a:solidFill>
                  <a:srgbClr val="5F0060"/>
                </a:solidFill>
                <a:latin typeface="Lucida Console"/>
                <a:cs typeface="Lucida Console"/>
              </a:rPr>
              <a:t>foreign data wrapper </a:t>
            </a:r>
            <a:r>
              <a:rPr lang="en-US" sz="1800" b="1" dirty="0" err="1" smtClean="0">
                <a:solidFill>
                  <a:srgbClr val="5F0060"/>
                </a:solidFill>
                <a:latin typeface="Lucida Console"/>
                <a:cs typeface="Lucida Console"/>
              </a:rPr>
              <a:t>postgres_fdw</a:t>
            </a:r>
            <a:r>
              <a:rPr lang="en-US" sz="1800" b="1" dirty="0" smtClean="0">
                <a:solidFill>
                  <a:srgbClr val="5F0060"/>
                </a:solidFill>
                <a:latin typeface="Lucida Console"/>
                <a:cs typeface="Lucida Console"/>
              </a:rPr>
              <a:t> options (host ‘</a:t>
            </a:r>
            <a:r>
              <a:rPr lang="en-US" sz="1800" b="1" dirty="0" err="1" smtClean="0">
                <a:solidFill>
                  <a:srgbClr val="880089"/>
                </a:solidFill>
                <a:latin typeface="Lucida Console"/>
                <a:cs typeface="Lucida Console"/>
              </a:rPr>
              <a:t>otherdbhost</a:t>
            </a:r>
            <a:r>
              <a:rPr lang="en-US" sz="1800" b="1" dirty="0" smtClean="0">
                <a:solidFill>
                  <a:srgbClr val="5F0060"/>
                </a:solidFill>
                <a:latin typeface="Lucida Console"/>
                <a:cs typeface="Lucida Console"/>
              </a:rPr>
              <a:t>’, </a:t>
            </a:r>
            <a:r>
              <a:rPr lang="en-US" sz="1800" b="1" dirty="0" err="1" smtClean="0">
                <a:solidFill>
                  <a:srgbClr val="5F0060"/>
                </a:solidFill>
                <a:latin typeface="Lucida Console"/>
                <a:cs typeface="Lucida Console"/>
              </a:rPr>
              <a:t>dbname</a:t>
            </a:r>
            <a:r>
              <a:rPr lang="en-US" sz="1800" b="1" dirty="0" smtClean="0">
                <a:solidFill>
                  <a:srgbClr val="5F0060"/>
                </a:solidFill>
                <a:latin typeface="Lucida Console"/>
                <a:cs typeface="Lucida Console"/>
              </a:rPr>
              <a:t> ‘</a:t>
            </a:r>
            <a:r>
              <a:rPr lang="en-US" sz="1800" b="1" dirty="0" err="1" smtClean="0">
                <a:solidFill>
                  <a:srgbClr val="880089"/>
                </a:solidFill>
                <a:latin typeface="Lucida Console"/>
                <a:cs typeface="Lucida Console"/>
              </a:rPr>
              <a:t>otherdb</a:t>
            </a:r>
            <a:r>
              <a:rPr lang="en-US" sz="1800" b="1" dirty="0" smtClean="0">
                <a:solidFill>
                  <a:srgbClr val="5F0060"/>
                </a:solidFill>
                <a:latin typeface="Lucida Console"/>
                <a:cs typeface="Lucida Console"/>
              </a:rPr>
              <a:t>’);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Create a “user mapping”:</a:t>
            </a:r>
          </a:p>
          <a:p>
            <a:pPr marL="682626" lvl="3" indent="0">
              <a:buNone/>
            </a:pPr>
            <a:r>
              <a:rPr lang="en-US" sz="1800" b="1" dirty="0">
                <a:solidFill>
                  <a:srgbClr val="5F0060"/>
                </a:solidFill>
                <a:latin typeface="Lucida Console"/>
                <a:cs typeface="Lucida Console"/>
              </a:rPr>
              <a:t>c</a:t>
            </a:r>
            <a:r>
              <a:rPr lang="en-US" sz="1800" b="1" dirty="0" smtClean="0">
                <a:solidFill>
                  <a:srgbClr val="5F0060"/>
                </a:solidFill>
                <a:latin typeface="Lucida Console"/>
                <a:cs typeface="Lucida Console"/>
              </a:rPr>
              <a:t>reate user mapping for public server </a:t>
            </a:r>
            <a:r>
              <a:rPr lang="en-US" sz="1800" b="1" dirty="0" err="1" smtClean="0">
                <a:solidFill>
                  <a:srgbClr val="880089"/>
                </a:solidFill>
                <a:latin typeface="Lucida Console"/>
                <a:cs typeface="Lucida Console"/>
              </a:rPr>
              <a:t>OtherDBServer</a:t>
            </a:r>
            <a:r>
              <a:rPr lang="en-US" sz="1800" b="1" dirty="0" smtClean="0">
                <a:solidFill>
                  <a:srgbClr val="5F0060"/>
                </a:solidFill>
                <a:latin typeface="Lucida Console"/>
                <a:cs typeface="Lucida Console"/>
              </a:rPr>
              <a:t> options (user ‘</a:t>
            </a:r>
            <a:r>
              <a:rPr lang="en-US" sz="1800" b="1" dirty="0" smtClean="0">
                <a:solidFill>
                  <a:srgbClr val="880089"/>
                </a:solidFill>
                <a:latin typeface="Lucida Console"/>
                <a:cs typeface="Lucida Console"/>
              </a:rPr>
              <a:t>somebody</a:t>
            </a:r>
            <a:r>
              <a:rPr lang="en-US" sz="1800" b="1" dirty="0" smtClean="0">
                <a:solidFill>
                  <a:srgbClr val="5F0060"/>
                </a:solidFill>
                <a:latin typeface="Lucida Console"/>
                <a:cs typeface="Lucida Console"/>
              </a:rPr>
              <a:t>’, password ‘</a:t>
            </a:r>
            <a:r>
              <a:rPr lang="en-US" sz="1800" b="1" dirty="0" err="1" smtClean="0">
                <a:solidFill>
                  <a:srgbClr val="880089"/>
                </a:solidFill>
                <a:latin typeface="Lucida Console"/>
                <a:cs typeface="Lucida Console"/>
              </a:rPr>
              <a:t>secretstuff</a:t>
            </a:r>
            <a:r>
              <a:rPr lang="en-US" sz="1800" b="1" dirty="0" smtClean="0">
                <a:solidFill>
                  <a:srgbClr val="5F0060"/>
                </a:solidFill>
                <a:latin typeface="Lucida Console"/>
                <a:cs typeface="Lucida Console"/>
              </a:rPr>
              <a:t>’);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Create </a:t>
            </a:r>
            <a:r>
              <a:rPr lang="en-US" dirty="0" smtClean="0"/>
              <a:t>each Foreign </a:t>
            </a:r>
            <a:r>
              <a:rPr lang="en-US" dirty="0" smtClean="0"/>
              <a:t>Table:</a:t>
            </a:r>
          </a:p>
          <a:p>
            <a:pPr marL="682626" lvl="3" indent="0">
              <a:buNone/>
            </a:pPr>
            <a:r>
              <a:rPr lang="en-US" sz="1800" b="1" dirty="0">
                <a:solidFill>
                  <a:srgbClr val="5F0060"/>
                </a:solidFill>
                <a:latin typeface="Lucida Console"/>
                <a:cs typeface="Lucida Console"/>
              </a:rPr>
              <a:t>c</a:t>
            </a:r>
            <a:r>
              <a:rPr lang="en-US" sz="1800" b="1" dirty="0" smtClean="0">
                <a:solidFill>
                  <a:srgbClr val="5F0060"/>
                </a:solidFill>
                <a:latin typeface="Lucida Console"/>
                <a:cs typeface="Lucida Console"/>
              </a:rPr>
              <a:t>reate </a:t>
            </a:r>
            <a:r>
              <a:rPr lang="en-US" sz="1800" b="1" dirty="0" smtClean="0">
                <a:solidFill>
                  <a:srgbClr val="800000"/>
                </a:solidFill>
                <a:latin typeface="Lucida Console"/>
                <a:cs typeface="Lucida Console"/>
              </a:rPr>
              <a:t>foreign </a:t>
            </a:r>
            <a:r>
              <a:rPr lang="en-US" sz="1800" b="1" dirty="0" smtClean="0">
                <a:solidFill>
                  <a:srgbClr val="5F0060"/>
                </a:solidFill>
                <a:latin typeface="Lucida Console"/>
                <a:cs typeface="Lucida Console"/>
              </a:rPr>
              <a:t>table </a:t>
            </a:r>
            <a:r>
              <a:rPr lang="en-US" sz="1800" b="1" dirty="0" err="1" smtClean="0">
                <a:solidFill>
                  <a:srgbClr val="5F0060"/>
                </a:solidFill>
                <a:latin typeface="Lucida Console"/>
                <a:cs typeface="Lucida Console"/>
              </a:rPr>
              <a:t>myschema.mytable</a:t>
            </a:r>
            <a:r>
              <a:rPr lang="en-US" sz="1800" b="1" dirty="0" smtClean="0">
                <a:solidFill>
                  <a:srgbClr val="5F0060"/>
                </a:solidFill>
                <a:latin typeface="Lucida Console"/>
                <a:cs typeface="Lucida Console"/>
              </a:rPr>
              <a:t> </a:t>
            </a:r>
          </a:p>
          <a:p>
            <a:pPr marL="682626" lvl="3" indent="0">
              <a:buNone/>
            </a:pPr>
            <a:r>
              <a:rPr lang="en-US" sz="1800" b="1" dirty="0" smtClean="0">
                <a:solidFill>
                  <a:srgbClr val="5F0060"/>
                </a:solidFill>
                <a:latin typeface="Lucida Console"/>
                <a:cs typeface="Lucida Console"/>
              </a:rPr>
              <a:t>( </a:t>
            </a:r>
            <a:r>
              <a:rPr lang="en-US" sz="1800" b="1" i="1" dirty="0" smtClean="0">
                <a:solidFill>
                  <a:srgbClr val="5F0060"/>
                </a:solidFill>
                <a:latin typeface="Lucida Console"/>
                <a:cs typeface="Lucida Console"/>
              </a:rPr>
              <a:t>…columns… </a:t>
            </a:r>
            <a:r>
              <a:rPr lang="en-US" sz="1800" b="1" dirty="0" smtClean="0">
                <a:solidFill>
                  <a:srgbClr val="5F0060"/>
                </a:solidFill>
                <a:latin typeface="Lucida Console"/>
                <a:cs typeface="Lucida Console"/>
              </a:rPr>
              <a:t>)</a:t>
            </a:r>
          </a:p>
          <a:p>
            <a:pPr marL="682626" lvl="3" indent="0">
              <a:buNone/>
            </a:pPr>
            <a:r>
              <a:rPr lang="en-US" sz="1800" b="1" dirty="0" smtClean="0">
                <a:solidFill>
                  <a:srgbClr val="800000"/>
                </a:solidFill>
                <a:latin typeface="Lucida Console"/>
                <a:cs typeface="Lucida Console"/>
              </a:rPr>
              <a:t>server </a:t>
            </a:r>
            <a:r>
              <a:rPr lang="en-US" sz="1800" b="1" dirty="0" err="1" smtClean="0">
                <a:solidFill>
                  <a:srgbClr val="880089"/>
                </a:solidFill>
                <a:latin typeface="Lucida Console"/>
                <a:cs typeface="Lucida Console"/>
              </a:rPr>
              <a:t>OtherDBServer</a:t>
            </a:r>
            <a:r>
              <a:rPr lang="en-US" sz="1800" b="1" dirty="0" smtClean="0">
                <a:solidFill>
                  <a:srgbClr val="880089"/>
                </a:solidFill>
                <a:latin typeface="Lucida Console"/>
                <a:cs typeface="Lucida Console"/>
              </a:rPr>
              <a:t> </a:t>
            </a:r>
            <a:r>
              <a:rPr lang="en-US" sz="1800" b="1" dirty="0" smtClean="0">
                <a:solidFill>
                  <a:srgbClr val="800000"/>
                </a:solidFill>
                <a:latin typeface="Lucida Console"/>
                <a:cs typeface="Lucida Console"/>
              </a:rPr>
              <a:t>options (</a:t>
            </a:r>
            <a:r>
              <a:rPr lang="en-US" sz="1800" b="1" dirty="0" err="1" smtClean="0">
                <a:solidFill>
                  <a:srgbClr val="800000"/>
                </a:solidFill>
                <a:latin typeface="Lucida Console"/>
                <a:cs typeface="Lucida Console"/>
              </a:rPr>
              <a:t>schema_name</a:t>
            </a:r>
            <a:r>
              <a:rPr lang="en-US" sz="1800" b="1" dirty="0" smtClean="0">
                <a:solidFill>
                  <a:srgbClr val="800000"/>
                </a:solidFill>
                <a:latin typeface="Lucida Console"/>
                <a:cs typeface="Lucida Console"/>
              </a:rPr>
              <a:t> ‘</a:t>
            </a:r>
            <a:r>
              <a:rPr lang="en-US" sz="1800" b="1" dirty="0" err="1" smtClean="0">
                <a:solidFill>
                  <a:srgbClr val="880089"/>
                </a:solidFill>
                <a:latin typeface="Lucida Console"/>
                <a:cs typeface="Lucida Console"/>
              </a:rPr>
              <a:t>otherschema</a:t>
            </a:r>
            <a:r>
              <a:rPr lang="en-US" sz="1800" b="1" dirty="0" smtClean="0">
                <a:solidFill>
                  <a:srgbClr val="800000"/>
                </a:solidFill>
                <a:latin typeface="Lucida Console"/>
                <a:cs typeface="Lucida Console"/>
              </a:rPr>
              <a:t>’, </a:t>
            </a:r>
            <a:r>
              <a:rPr lang="en-US" sz="1800" b="1" dirty="0" err="1" smtClean="0">
                <a:solidFill>
                  <a:srgbClr val="800000"/>
                </a:solidFill>
                <a:latin typeface="Lucida Console"/>
                <a:cs typeface="Lucida Console"/>
              </a:rPr>
              <a:t>table_name</a:t>
            </a:r>
            <a:r>
              <a:rPr lang="en-US" sz="1800" b="1" dirty="0" smtClean="0">
                <a:solidFill>
                  <a:srgbClr val="800000"/>
                </a:solidFill>
                <a:latin typeface="Lucida Console"/>
                <a:cs typeface="Lucida Console"/>
              </a:rPr>
              <a:t> ‘</a:t>
            </a:r>
            <a:r>
              <a:rPr lang="en-US" sz="1800" b="1" dirty="0" err="1" smtClean="0">
                <a:solidFill>
                  <a:srgbClr val="880089"/>
                </a:solidFill>
                <a:latin typeface="Lucida Console"/>
                <a:cs typeface="Lucida Console"/>
              </a:rPr>
              <a:t>othertable</a:t>
            </a:r>
            <a:r>
              <a:rPr lang="en-US" sz="1800" b="1" dirty="0" smtClean="0">
                <a:solidFill>
                  <a:srgbClr val="800000"/>
                </a:solidFill>
                <a:latin typeface="Lucida Console"/>
                <a:cs typeface="Lucida Console"/>
              </a:rPr>
              <a:t>’)</a:t>
            </a:r>
          </a:p>
          <a:p>
            <a:pPr marL="682626" lvl="3" indent="0">
              <a:buNone/>
            </a:pPr>
            <a:r>
              <a:rPr lang="en-US" sz="1800" b="1" dirty="0" smtClean="0">
                <a:solidFill>
                  <a:srgbClr val="5F0060"/>
                </a:solidFill>
                <a:latin typeface="Lucida Console"/>
                <a:cs typeface="Lucida Console"/>
              </a:rPr>
              <a:t>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B08C2786-D3C6-A741-908B-9F349F99BB9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939492" y="1066068"/>
            <a:ext cx="14554200" cy="711200"/>
          </a:xfrm>
        </p:spPr>
        <p:txBody>
          <a:bodyPr/>
          <a:lstStyle/>
          <a:p>
            <a:r>
              <a:rPr lang="en-US" dirty="0" smtClean="0"/>
              <a:t>How To Use 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2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9800" y="254000"/>
            <a:ext cx="14554200" cy="984536"/>
          </a:xfrm>
        </p:spPr>
        <p:txBody>
          <a:bodyPr/>
          <a:lstStyle/>
          <a:p>
            <a:r>
              <a:rPr lang="en-US" dirty="0" smtClean="0"/>
              <a:t>Foreign Data Wrappers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3088043" y="3787113"/>
            <a:ext cx="4825935" cy="5048329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marL="0" indent="0">
              <a:buNone/>
            </a:pPr>
            <a:r>
              <a:rPr lang="en-US" sz="2000" dirty="0"/>
              <a:t>things-# </a:t>
            </a:r>
            <a:r>
              <a:rPr lang="en-US" b="1" dirty="0"/>
              <a:t>\</a:t>
            </a:r>
            <a:r>
              <a:rPr lang="en-US" b="1" dirty="0" err="1"/>
              <a:t>det</a:t>
            </a:r>
            <a:endParaRPr lang="en-US" b="1" dirty="0"/>
          </a:p>
          <a:p>
            <a:pPr marL="0" indent="0">
              <a:buNone/>
            </a:pPr>
            <a:r>
              <a:rPr lang="en-US" sz="2000" dirty="0" smtClean="0"/>
              <a:t>List </a:t>
            </a:r>
            <a:r>
              <a:rPr lang="en-US" sz="2000" dirty="0"/>
              <a:t>of foreign tables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2000" dirty="0" smtClean="0"/>
              <a:t>things</a:t>
            </a:r>
            <a:r>
              <a:rPr lang="en-US" sz="2000" dirty="0"/>
              <a:t>-# </a:t>
            </a:r>
            <a:r>
              <a:rPr lang="en-US" b="1" dirty="0"/>
              <a:t>\dew</a:t>
            </a:r>
          </a:p>
          <a:p>
            <a:pPr marL="0" indent="0">
              <a:buNone/>
            </a:pPr>
            <a:r>
              <a:rPr lang="en-US" sz="2000" dirty="0" smtClean="0"/>
              <a:t>List </a:t>
            </a:r>
            <a:r>
              <a:rPr lang="en-US" sz="2000" dirty="0"/>
              <a:t>of foreign-data wrappers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2000" dirty="0" smtClean="0"/>
              <a:t>things</a:t>
            </a:r>
            <a:r>
              <a:rPr lang="en-US" sz="2000" dirty="0"/>
              <a:t>-# </a:t>
            </a:r>
            <a:r>
              <a:rPr lang="en-US" b="1" dirty="0"/>
              <a:t>\des</a:t>
            </a:r>
          </a:p>
          <a:p>
            <a:pPr marL="0" indent="0">
              <a:buNone/>
            </a:pPr>
            <a:r>
              <a:rPr lang="en-US" sz="2000" dirty="0" smtClean="0"/>
              <a:t>List </a:t>
            </a:r>
            <a:r>
              <a:rPr lang="en-US" sz="2000" dirty="0"/>
              <a:t>of foreign servers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2000" dirty="0" smtClean="0"/>
              <a:t>things-# </a:t>
            </a:r>
            <a:r>
              <a:rPr lang="en-US" b="1" dirty="0" smtClean="0"/>
              <a:t>\</a:t>
            </a:r>
            <a:r>
              <a:rPr lang="en-US" b="1" dirty="0" err="1" smtClean="0"/>
              <a:t>deu</a:t>
            </a:r>
            <a:endParaRPr lang="en-US" b="1" dirty="0" smtClean="0"/>
          </a:p>
          <a:p>
            <a:pPr marL="0" indent="0">
              <a:buNone/>
            </a:pPr>
            <a:r>
              <a:rPr lang="en-US" sz="2000" dirty="0" smtClean="0"/>
              <a:t>List </a:t>
            </a:r>
            <a:r>
              <a:rPr lang="en-US" sz="2000" dirty="0"/>
              <a:t>of user </a:t>
            </a:r>
            <a:r>
              <a:rPr lang="en-US" sz="2000" dirty="0" smtClean="0"/>
              <a:t>mappings</a:t>
            </a:r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B08C2786-D3C6-A741-908B-9F349F99BB9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939800" y="934956"/>
            <a:ext cx="14554200" cy="711200"/>
          </a:xfrm>
        </p:spPr>
        <p:txBody>
          <a:bodyPr/>
          <a:lstStyle/>
          <a:p>
            <a:r>
              <a:rPr lang="en-US" dirty="0" smtClean="0"/>
              <a:t>Almost like real tables … except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9800" y="2724161"/>
            <a:ext cx="557845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342900" marR="0" indent="-342900" algn="l" defTabSz="1219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kumimoji="0" lang="en-US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Open Sans"/>
                <a:cs typeface="Open Sans"/>
                <a:sym typeface="Open Sans"/>
              </a:rPr>
              <a:t>Most </a:t>
            </a:r>
            <a:r>
              <a:rPr kumimoji="0" lang="en-US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000000"/>
                  </a:solidFill>
                </a:uFill>
                <a:latin typeface="Calibri"/>
                <a:ea typeface="Open Sans"/>
                <a:cs typeface="Calibri"/>
                <a:sym typeface="Open Sans"/>
              </a:rPr>
              <a:t>graphical</a:t>
            </a:r>
            <a:r>
              <a:rPr kumimoji="0" lang="en-US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Open Sans"/>
                <a:cs typeface="Open Sans"/>
                <a:sym typeface="Open Sans"/>
              </a:rPr>
              <a:t> clients can’t see them!</a:t>
            </a:r>
            <a:endParaRPr kumimoji="0" lang="en-US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Open Sans"/>
              <a:cs typeface="Open Sans"/>
              <a:sym typeface="Open San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95013" y="3196085"/>
            <a:ext cx="454852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219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Open Sans"/>
                <a:cs typeface="Open Sans"/>
                <a:sym typeface="Open Sans"/>
              </a:rPr>
              <a:t>Use Views or the command line:</a:t>
            </a:r>
            <a:endParaRPr kumimoji="0" lang="en-US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Open Sans"/>
              <a:cs typeface="Open Sans"/>
              <a:sym typeface="Open San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9800" y="1885880"/>
            <a:ext cx="610423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342900" marR="0" indent="-342900" algn="l" defTabSz="1219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kumimoji="0" lang="en-US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Open Sans"/>
                <a:cs typeface="Open Sans"/>
                <a:sym typeface="Open Sans"/>
              </a:rPr>
              <a:t>Can’t put indices</a:t>
            </a:r>
            <a:r>
              <a:rPr kumimoji="0" lang="en-US" b="0" i="0" u="none" strike="noStrike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Open Sans"/>
                <a:cs typeface="Open Sans"/>
                <a:sym typeface="Open Sans"/>
              </a:rPr>
              <a:t> or constraints on them.</a:t>
            </a:r>
            <a:endParaRPr kumimoji="0" lang="en-US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287190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4" grpId="0"/>
      <p:bldP spid="6" grpId="0"/>
    </p:bldLst>
  </p:timing>
</p:sld>
</file>

<file path=ppt/theme/theme1.xml><?xml version="1.0" encoding="utf-8"?>
<a:theme xmlns:a="http://schemas.openxmlformats.org/drawingml/2006/main" name="2014 Wilson PPT template_Widescreen_110714">
  <a:themeElements>
    <a:clrScheme name="Wilson widescreen template_2014">
      <a:dk1>
        <a:srgbClr val="5E5E5E"/>
      </a:dk1>
      <a:lt1>
        <a:sysClr val="window" lastClr="FFFFFF"/>
      </a:lt1>
      <a:dk2>
        <a:srgbClr val="B3B3B3"/>
      </a:dk2>
      <a:lt2>
        <a:srgbClr val="EB3124"/>
      </a:lt2>
      <a:accent1>
        <a:srgbClr val="F8982F"/>
      </a:accent1>
      <a:accent2>
        <a:srgbClr val="686868"/>
      </a:accent2>
      <a:accent3>
        <a:srgbClr val="0C0C0C"/>
      </a:accent3>
      <a:accent4>
        <a:srgbClr val="31859B"/>
      </a:accent4>
      <a:accent5>
        <a:srgbClr val="5F0060"/>
      </a:accent5>
      <a:accent6>
        <a:srgbClr val="6565FF"/>
      </a:accent6>
      <a:hlink>
        <a:srgbClr val="0000FF"/>
      </a:hlink>
      <a:folHlink>
        <a:srgbClr val="800080"/>
      </a:folHlink>
    </a:clrScheme>
    <a:fontScheme name="White">
      <a:majorFont>
        <a:latin typeface="Trebuchet MS Bold"/>
        <a:ea typeface="Trebuchet MS Bold"/>
        <a:cs typeface="Trebuchet MS Bold"/>
      </a:majorFont>
      <a:minorFont>
        <a:latin typeface="Trebuchet MS"/>
        <a:ea typeface="Trebuchet MS"/>
        <a:cs typeface="Trebuchet M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5400" cap="flat">
          <a:solidFill>
            <a:srgbClr val="B3B3B3"/>
          </a:solidFill>
          <a:prstDash val="solid"/>
          <a:miter lim="400000"/>
        </a:ln>
        <a:effectLst/>
      </a:spPr>
      <a:bodyPr rot="0" spcFirstLastPara="1" vertOverflow="overflow" horzOverflow="overflow" vert="horz" wrap="square" lIns="38100" tIns="38100" rIns="38100" bIns="38100" numCol="1" spcCol="38100" rtlCol="0" anchor="t">
        <a:spAutoFit/>
      </a:bodyPr>
      <a:lstStyle>
        <a:defPPr marL="0" marR="0" indent="0" algn="l" defTabSz="1219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Open Sans"/>
            <a:ea typeface="Open Sans"/>
            <a:cs typeface="Open Sans"/>
            <a:sym typeface="Open Sans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9525" cap="flat">
          <a:solidFill>
            <a:schemeClr val="tx2">
              <a:lumMod val="60000"/>
              <a:lumOff val="40000"/>
            </a:schemeClr>
          </a:solidFill>
          <a:prstDash val="solid"/>
          <a:miter lim="400000"/>
        </a:ln>
        <a:effectLst/>
      </a:spPr>
      <a:bodyPr/>
      <a:lstStyle/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none" lIns="50800" tIns="50800" rIns="50800" bIns="50800" numCol="1" spcCol="38100" rtlCol="0" anchor="ctr">
        <a:spAutoFit/>
      </a:bodyPr>
      <a:lstStyle>
        <a:defPPr marL="0" marR="0" indent="0" algn="l" defTabSz="1219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b="0" i="0" u="none" strike="noStrike" cap="none" spc="0" normalizeH="0" baseline="0" smtClean="0">
            <a:ln>
              <a:noFill/>
            </a:ln>
            <a:solidFill>
              <a:schemeClr val="tx1"/>
            </a:solidFill>
            <a:effectLst/>
            <a:uFill>
              <a:solidFill>
                <a:srgbClr val="000000"/>
              </a:solidFill>
            </a:uFill>
            <a:latin typeface="+mn-lt"/>
            <a:ea typeface="Open Sans"/>
            <a:cs typeface="Open Sans"/>
            <a:sym typeface="Open Sans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Trebuchet MS Bold"/>
        <a:ea typeface="Trebuchet MS Bold"/>
        <a:cs typeface="Trebuchet MS Bold"/>
      </a:majorFont>
      <a:minorFont>
        <a:latin typeface="Trebuchet MS"/>
        <a:ea typeface="Trebuchet MS"/>
        <a:cs typeface="Trebuchet M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38100" tIns="38100" rIns="38100" bIns="38100" numCol="1" spcCol="38100" rtlCol="0" anchor="t">
        <a:spAutoFit/>
      </a:bodyPr>
      <a:lstStyle>
        <a:defPPr marL="0" marR="0" indent="0" algn="l" defTabSz="1219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Open Sans"/>
            <a:ea typeface="Open Sans"/>
            <a:cs typeface="Open Sans"/>
            <a:sym typeface="Open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1219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Open Sans"/>
            <a:ea typeface="Open Sans"/>
            <a:cs typeface="Open Sans"/>
            <a:sym typeface="Open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2014 Wilson PPT template_Widescreen_110714.pptx</Template>
  <TotalTime>20853</TotalTime>
  <Words>2133</Words>
  <Application>Microsoft Macintosh PowerPoint</Application>
  <PresentationFormat>Custom</PresentationFormat>
  <Paragraphs>370</Paragraphs>
  <Slides>28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2014 Wilson PPT template_Widescreen_110714</vt:lpstr>
      <vt:lpstr>PowerPoint Presentation</vt:lpstr>
      <vt:lpstr>The Internet of Things – IoT</vt:lpstr>
      <vt:lpstr>Foreign Data Wrappers Things Multicorn Philips Hue </vt:lpstr>
      <vt:lpstr>Foreign Data Wrappers </vt:lpstr>
      <vt:lpstr>Foreign Data Wrappers</vt:lpstr>
      <vt:lpstr>Foreign Data Wrappers</vt:lpstr>
      <vt:lpstr>Foreign Data Wrappers</vt:lpstr>
      <vt:lpstr>Foreign Data Wrappers</vt:lpstr>
      <vt:lpstr>Foreign Data Wrappers</vt:lpstr>
      <vt:lpstr>Foreign Data Wrappers</vt:lpstr>
      <vt:lpstr>Things </vt:lpstr>
      <vt:lpstr>Things</vt:lpstr>
      <vt:lpstr>Things</vt:lpstr>
      <vt:lpstr>Things</vt:lpstr>
      <vt:lpstr>Multicorn </vt:lpstr>
      <vt:lpstr>Multicorn</vt:lpstr>
      <vt:lpstr> Phillips Hue Systems</vt:lpstr>
      <vt:lpstr>Multicorn</vt:lpstr>
      <vt:lpstr>Multicorn</vt:lpstr>
      <vt:lpstr>Multicorn</vt:lpstr>
      <vt:lpstr>Multicorn</vt:lpstr>
      <vt:lpstr>Multicorn</vt:lpstr>
      <vt:lpstr>Multicorn</vt:lpstr>
      <vt:lpstr>Setting Up The Philips Hue FDW</vt:lpstr>
      <vt:lpstr>Colors</vt:lpstr>
      <vt:lpstr>Colors Reference Table</vt:lpstr>
      <vt:lpstr>Mixing data And things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Tika Gulick</dc:creator>
  <cp:lastModifiedBy>Rick Otten</cp:lastModifiedBy>
  <cp:revision>397</cp:revision>
  <cp:lastPrinted>2014-09-24T23:52:44Z</cp:lastPrinted>
  <dcterms:modified xsi:type="dcterms:W3CDTF">2015-03-22T17:18:50Z</dcterms:modified>
</cp:coreProperties>
</file>