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473" r:id="rId2"/>
    <p:sldId id="558" r:id="rId3"/>
    <p:sldId id="540" r:id="rId4"/>
    <p:sldId id="545" r:id="rId5"/>
    <p:sldId id="546" r:id="rId6"/>
    <p:sldId id="549" r:id="rId7"/>
    <p:sldId id="547" r:id="rId8"/>
    <p:sldId id="548" r:id="rId9"/>
    <p:sldId id="474" r:id="rId10"/>
    <p:sldId id="569" r:id="rId11"/>
    <p:sldId id="551" r:id="rId12"/>
    <p:sldId id="550" r:id="rId13"/>
    <p:sldId id="552" r:id="rId14"/>
    <p:sldId id="555" r:id="rId15"/>
    <p:sldId id="553" r:id="rId16"/>
    <p:sldId id="554" r:id="rId17"/>
    <p:sldId id="556" r:id="rId18"/>
    <p:sldId id="564" r:id="rId19"/>
    <p:sldId id="560" r:id="rId20"/>
    <p:sldId id="561" r:id="rId21"/>
    <p:sldId id="562" r:id="rId22"/>
    <p:sldId id="563" r:id="rId23"/>
    <p:sldId id="565" r:id="rId24"/>
    <p:sldId id="566" r:id="rId25"/>
    <p:sldId id="567" r:id="rId26"/>
    <p:sldId id="568" r:id="rId27"/>
  </p:sldIdLst>
  <p:sldSz cx="16256000" cy="9144000"/>
  <p:notesSz cx="9283700" cy="6985000"/>
  <p:defaultTextStyle>
    <a:lvl1pPr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1pPr>
    <a:lvl2pPr indent="3429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2pPr>
    <a:lvl3pPr indent="6858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3pPr>
    <a:lvl4pPr indent="10287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4pPr>
    <a:lvl5pPr indent="13716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5pPr>
    <a:lvl6pPr indent="17145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6pPr>
    <a:lvl7pPr indent="20574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7pPr>
    <a:lvl8pPr indent="24003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8pPr>
    <a:lvl9pPr indent="27432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5A5"/>
    <a:srgbClr val="B3B3B3"/>
    <a:srgbClr val="5E5E5E"/>
    <a:srgbClr val="5F0060"/>
    <a:srgbClr val="F8982F"/>
    <a:srgbClr val="3E5D57"/>
    <a:srgbClr val="1C57A5"/>
    <a:srgbClr val="899F99"/>
    <a:srgbClr val="718674"/>
    <a:srgbClr val="5B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4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" y="-13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2314575" y="523875"/>
            <a:ext cx="4654550" cy="2619375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1237827" y="3317875"/>
            <a:ext cx="6808047" cy="3143250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671895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00667" y="3617192"/>
            <a:ext cx="14655801" cy="25401"/>
          </a:xfrm>
          <a:prstGeom prst="rect">
            <a:avLst/>
          </a:prstGeom>
          <a:solidFill>
            <a:srgbClr val="AAAAAA"/>
          </a:solidFill>
          <a:ln w="25400"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" name="wilson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2435" y="3886200"/>
            <a:ext cx="4254502" cy="6247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42028" y="3809749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30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42028" y="4421011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93700" y="-38100"/>
            <a:ext cx="9466815" cy="9182100"/>
          </a:xfrm>
          <a:prstGeom prst="rect">
            <a:avLst/>
          </a:prstGeom>
          <a:ln>
            <a:round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791171" y="5811013"/>
            <a:ext cx="13206930" cy="1283692"/>
          </a:xfrm>
          <a:prstGeom prst="rect">
            <a:avLst/>
          </a:prstGeom>
          <a:ln>
            <a:round/>
          </a:ln>
        </p:spPr>
        <p:txBody>
          <a:bodyPr lIns="12700" tIns="12700" rIns="12700" bIns="12700"/>
          <a:lstStyle>
            <a:lvl1pPr algn="r">
              <a:defRPr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</a:rPr>
              <a:t>Click to edit Master title style</a:t>
            </a:r>
            <a:endParaRPr sz="4800">
              <a:solidFill>
                <a:srgbClr val="FBA83C"/>
              </a:solidFill>
              <a:uFill>
                <a:solidFill>
                  <a:srgbClr val="FBA83C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411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9800" y="1612900"/>
            <a:ext cx="14554200" cy="711200"/>
          </a:xfrm>
        </p:spPr>
        <p:txBody>
          <a:bodyPr/>
          <a:lstStyle>
            <a:lvl1pPr marL="0" indent="0">
              <a:buFontTx/>
              <a:buNone/>
              <a:defRPr i="1">
                <a:solidFill>
                  <a:srgbClr val="FF0000"/>
                </a:solidFill>
                <a:latin typeface="+mn-lt"/>
              </a:defRPr>
            </a:lvl1pPr>
            <a:lvl2pPr marL="231775" indent="0">
              <a:buFontTx/>
              <a:buNone/>
              <a:defRPr/>
            </a:lvl2pPr>
            <a:lvl3pPr marL="461962" indent="0">
              <a:buFontTx/>
              <a:buNone/>
              <a:defRPr/>
            </a:lvl3pPr>
            <a:lvl4pPr marL="682625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Left s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7690145" y="2291119"/>
            <a:ext cx="1" cy="6104766"/>
          </a:xfrm>
          <a:prstGeom prst="line">
            <a:avLst/>
          </a:prstGeom>
          <a:ln w="38100">
            <a:solidFill>
              <a:srgbClr val="F1492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39492" y="2293495"/>
            <a:ext cx="6375401" cy="5957564"/>
          </a:xfrm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9" name="Shape 35"/>
          <p:cNvSpPr/>
          <p:nvPr userDrawn="1"/>
        </p:nvSpPr>
        <p:spPr>
          <a:xfrm>
            <a:off x="939800" y="1524000"/>
            <a:ext cx="14554200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spcBef>
                <a:spcPts val="600"/>
              </a:spcBef>
              <a:buClr>
                <a:srgbClr val="F14D3A"/>
              </a:buClr>
              <a:defRPr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2400"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rPr>
              <a:t>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143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wilson-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135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39492" y="2235200"/>
            <a:ext cx="14554201" cy="606665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332805" y="8635968"/>
            <a:ext cx="177934" cy="1692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100">
                <a:solidFill>
                  <a:srgbClr val="444444"/>
                </a:solidFill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5" r:id="rId3"/>
    <p:sldLayoutId id="2147483660" r:id="rId4"/>
    <p:sldLayoutId id="2147483659" r:id="rId5"/>
    <p:sldLayoutId id="214748365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indent="228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indent="457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indent="685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indent="9144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indent="11430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indent="1371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indent="1600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indent="1828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titleStyle>
    <p:bodyStyle>
      <a:lvl1pPr marL="365759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109999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marL="597534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marL="827721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marL="10483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marL="12801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marL="151193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marL="174371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marL="19754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marL="22072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bodyStyle>
    <p:otherStyle>
      <a:lvl1pPr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1pPr>
      <a:lvl2pPr indent="228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2pPr>
      <a:lvl3pPr indent="457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3pPr>
      <a:lvl4pPr indent="685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4pPr>
      <a:lvl5pPr indent="9144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5pPr>
      <a:lvl6pPr indent="11430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6pPr>
      <a:lvl7pPr indent="1371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7pPr>
      <a:lvl8pPr indent="1600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8pPr>
      <a:lvl9pPr indent="1828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corn.org" TargetMode="External"/><Relationship Id="rId4" Type="http://schemas.openxmlformats.org/officeDocument/2006/relationships/hyperlink" Target="https://github.com/Kozea/Multicorn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hyperlink" Target="http://www.meethue.com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://www.developers.meethue.com" TargetMode="External"/><Relationship Id="rId7" Type="http://schemas.openxmlformats.org/officeDocument/2006/relationships/hyperlink" Target="https://github.com/rotten/hue-multicorn-postgresql-fd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636073" TargetMode="External"/><Relationship Id="rId4" Type="http://schemas.openxmlformats.org/officeDocument/2006/relationships/hyperlink" Target="http://www.bloomberg.com/news/articles/2014-01-08/cisco-ceo-pegs-internet-of-things-as-19-trillion-market" TargetMode="External"/><Relationship Id="rId5" Type="http://schemas.openxmlformats.org/officeDocument/2006/relationships/hyperlink" Target="http://venturebeat.com/2015/03/04/tim-oreilly-silicon-valley-is-massively-underestimating-the-impact-of-iot-interview/" TargetMode="External"/><Relationship Id="rId6" Type="http://schemas.openxmlformats.org/officeDocument/2006/relationships/hyperlink" Target="http://www.fastcompany.com/3041698/googles-secret-weapon-in-the-battle-for-the-internet-of-things-academi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s.meethue.com/documentation/getting-started" TargetMode="External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rotten@geardigital.com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iki.postgresql.org/wiki/Foreign_data_wrapp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BDR_User_Guide" TargetMode="External"/><Relationship Id="rId4" Type="http://schemas.openxmlformats.org/officeDocument/2006/relationships/hyperlink" Target="http://symmetricds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28440" y="2849574"/>
            <a:ext cx="13970001" cy="12827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buClr>
                <a:srgbClr val="FBA83C"/>
              </a:buClr>
              <a:defRPr sz="4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+mj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4800" dirty="0" smtClean="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938675"/>
          </a:xfrm>
        </p:spPr>
        <p:txBody>
          <a:bodyPr/>
          <a:lstStyle/>
          <a:p>
            <a:r>
              <a:rPr lang="en-US" dirty="0" smtClean="0"/>
              <a:t>Building a ‘Database of Things’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Foreign Data Wrappers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42029" y="7567447"/>
            <a:ext cx="7950709" cy="1396653"/>
          </a:xfrm>
        </p:spPr>
        <p:txBody>
          <a:bodyPr/>
          <a:lstStyle/>
          <a:p>
            <a:r>
              <a:rPr lang="en-US" sz="2000" dirty="0" smtClean="0"/>
              <a:t>Rick Otten</a:t>
            </a:r>
          </a:p>
          <a:p>
            <a:r>
              <a:rPr lang="en-US" sz="2000" dirty="0" smtClean="0"/>
              <a:t>Director, Data Science and Engineering</a:t>
            </a:r>
          </a:p>
          <a:p>
            <a:r>
              <a:rPr lang="en-US" sz="2000" dirty="0" err="1" smtClean="0"/>
              <a:t>rotten@geardigital.com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47357" y="404432"/>
            <a:ext cx="28068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err="1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PGConf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US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7" y="233063"/>
            <a:ext cx="1151178" cy="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4536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64453" y="3241544"/>
            <a:ext cx="4825935" cy="527745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/>
              <a:t>things-# </a:t>
            </a:r>
            <a:r>
              <a:rPr lang="en-US" b="1" dirty="0"/>
              <a:t>\</a:t>
            </a:r>
            <a:r>
              <a:rPr lang="en-US" b="1" dirty="0" err="1"/>
              <a:t>det</a:t>
            </a: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foreign tables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things</a:t>
            </a:r>
            <a:r>
              <a:rPr lang="en-US" sz="2000" dirty="0"/>
              <a:t>-# </a:t>
            </a:r>
            <a:r>
              <a:rPr lang="en-US" b="1" dirty="0"/>
              <a:t>\dew</a:t>
            </a:r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foreign-data wrappers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things</a:t>
            </a:r>
            <a:r>
              <a:rPr lang="en-US" sz="2000" dirty="0"/>
              <a:t>-# </a:t>
            </a:r>
            <a:r>
              <a:rPr lang="en-US" b="1" dirty="0"/>
              <a:t>\des</a:t>
            </a:r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foreign servers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things-# </a:t>
            </a:r>
            <a:r>
              <a:rPr lang="en-US" b="1" dirty="0" smtClean="0"/>
              <a:t>\</a:t>
            </a:r>
            <a:r>
              <a:rPr lang="en-US" b="1" dirty="0" err="1" smtClean="0"/>
              <a:t>deu</a:t>
            </a:r>
            <a:endParaRPr lang="en-US" b="1" dirty="0" smtClean="0"/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of user </a:t>
            </a:r>
            <a:r>
              <a:rPr lang="en-US" sz="2000" dirty="0" smtClean="0"/>
              <a:t>mappings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934956"/>
            <a:ext cx="14554200" cy="711200"/>
          </a:xfrm>
        </p:spPr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9800" y="1917463"/>
            <a:ext cx="53821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Most 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/>
                <a:ea typeface="Open Sans"/>
                <a:cs typeface="Calibri"/>
                <a:sym typeface="Open Sans"/>
              </a:rPr>
              <a:t>graphical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clients can’t see them!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0602" y="2504314"/>
            <a:ext cx="44355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Use Views or the command line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871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Things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lien_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1"/>
            <a:ext cx="16171772" cy="83879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740" y="254000"/>
            <a:ext cx="9148442" cy="1358900"/>
          </a:xfrm>
        </p:spPr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7200" y="2893755"/>
            <a:ext cx="13988685" cy="3857496"/>
          </a:xfrm>
          <a:solidFill>
            <a:srgbClr val="FFFFFF">
              <a:alpha val="95000"/>
            </a:srgbClr>
          </a:solidFill>
        </p:spPr>
        <p:txBody>
          <a:bodyPr/>
          <a:lstStyle/>
          <a:p>
            <a:r>
              <a:rPr lang="en-US" dirty="0" smtClean="0"/>
              <a:t>Fridge:  Current Temperature? Compressor On?  Door Open?</a:t>
            </a:r>
          </a:p>
          <a:p>
            <a:r>
              <a:rPr lang="en-US" dirty="0" smtClean="0"/>
              <a:t>Lights:  On? Color? Brightness?</a:t>
            </a:r>
          </a:p>
          <a:p>
            <a:r>
              <a:rPr lang="en-US" dirty="0" smtClean="0"/>
              <a:t>Robot Vacuum:  Location?  On?  Bag status?</a:t>
            </a:r>
          </a:p>
          <a:p>
            <a:r>
              <a:rPr lang="en-US" dirty="0" smtClean="0"/>
              <a:t>Home Thermostat:  Furnace running?  Current Temperature?  Set Temperature?  Schedule?</a:t>
            </a:r>
          </a:p>
          <a:p>
            <a:r>
              <a:rPr lang="en-US" dirty="0" smtClean="0"/>
              <a:t>Garage Door:  Open?  Last Open Time?</a:t>
            </a:r>
          </a:p>
          <a:p>
            <a:r>
              <a:rPr lang="en-US" dirty="0" smtClean="0"/>
              <a:t>Coffee Pot:  How much Coffee is left?  When was it last brewed?</a:t>
            </a:r>
          </a:p>
          <a:p>
            <a:r>
              <a:rPr lang="en-US" dirty="0" smtClean="0"/>
              <a:t>Your car, your toaster, your electric space heater, your oven, home alarm system, and more…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93302" y="853121"/>
            <a:ext cx="3338315" cy="75977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4045" y="2324100"/>
            <a:ext cx="14554201" cy="2232726"/>
          </a:xfrm>
        </p:spPr>
        <p:txBody>
          <a:bodyPr/>
          <a:lstStyle/>
          <a:p>
            <a:r>
              <a:rPr lang="en-US" dirty="0" smtClean="0"/>
              <a:t>Things have Identifiers</a:t>
            </a:r>
          </a:p>
          <a:p>
            <a:r>
              <a:rPr lang="en-US" dirty="0" smtClean="0"/>
              <a:t>Things have State</a:t>
            </a:r>
          </a:p>
          <a:p>
            <a:r>
              <a:rPr lang="en-US" dirty="0" smtClean="0"/>
              <a:t>Some things have mutable State.</a:t>
            </a:r>
          </a:p>
          <a:p>
            <a:r>
              <a:rPr lang="en-US" dirty="0" smtClean="0"/>
              <a:t>Things are </a:t>
            </a:r>
            <a:r>
              <a:rPr lang="en-US" b="1" i="1" u="sng" dirty="0" smtClean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Internet </a:t>
            </a:r>
            <a:r>
              <a:rPr lang="en-US" dirty="0" smtClean="0"/>
              <a:t>of Things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1166"/>
              </p:ext>
            </p:extLst>
          </p:nvPr>
        </p:nvGraphicFramePr>
        <p:xfrm>
          <a:off x="1568868" y="4850403"/>
          <a:ext cx="10757956" cy="2785267"/>
        </p:xfrm>
        <a:graphic>
          <a:graphicData uri="http://schemas.openxmlformats.org/drawingml/2006/table">
            <a:tbl>
              <a:tblPr/>
              <a:tblGrid>
                <a:gridCol w="2477001"/>
                <a:gridCol w="2986972"/>
                <a:gridCol w="1942746"/>
                <a:gridCol w="1238501"/>
                <a:gridCol w="2112736"/>
              </a:tblGrid>
              <a:tr h="590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Heavy"/>
                        </a:rPr>
                        <a:t>refrigerators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id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compressor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door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temperature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kitchen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beer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basement freezer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open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Placeholder 7"/>
          <p:cNvSpPr txBox="1">
            <a:spLocks/>
          </p:cNvSpPr>
          <p:nvPr/>
        </p:nvSpPr>
        <p:spPr>
          <a:xfrm>
            <a:off x="510739" y="7924768"/>
            <a:ext cx="1370833" cy="57252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 Table!</a:t>
            </a:r>
            <a:endParaRPr lang="en-US" dirty="0"/>
          </a:p>
        </p:txBody>
      </p:sp>
      <p:pic>
        <p:nvPicPr>
          <p:cNvPr id="6" name="Picture 5" descr="cats3.jpg"/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33539" y="133672"/>
            <a:ext cx="3439822" cy="51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739" y="254000"/>
            <a:ext cx="11564072" cy="1358900"/>
          </a:xfrm>
        </p:spPr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0740" y="2487853"/>
            <a:ext cx="12724678" cy="5629717"/>
          </a:xfrm>
        </p:spPr>
        <p:txBody>
          <a:bodyPr/>
          <a:lstStyle/>
          <a:p>
            <a:r>
              <a:rPr lang="en-US" u="dbl" dirty="0" smtClean="0"/>
              <a:t>Well Known and Widely Supported Interface</a:t>
            </a:r>
          </a:p>
          <a:p>
            <a:r>
              <a:rPr lang="en-US" dirty="0" smtClean="0"/>
              <a:t>Consistent interface across things</a:t>
            </a:r>
          </a:p>
          <a:p>
            <a:r>
              <a:rPr lang="en-US" dirty="0" smtClean="0"/>
              <a:t>Discover patterns in the current state of large sets of things</a:t>
            </a:r>
          </a:p>
          <a:p>
            <a:r>
              <a:rPr lang="en-US" dirty="0" smtClean="0"/>
              <a:t>Join with Reference Tables and Maintenance Logs, and other data</a:t>
            </a:r>
          </a:p>
          <a:p>
            <a:pPr lvl="1"/>
            <a:r>
              <a:rPr lang="en-US" sz="2000" dirty="0" smtClean="0"/>
              <a:t>What are the GPS coordinates where thing 1 was installed, who installed it, and when?</a:t>
            </a:r>
          </a:p>
          <a:p>
            <a:pPr lvl="1"/>
            <a:r>
              <a:rPr lang="en-US" sz="2000" dirty="0" smtClean="0"/>
              <a:t>When were the belts last changed on thing 1?</a:t>
            </a:r>
          </a:p>
          <a:p>
            <a:r>
              <a:rPr lang="en-US" dirty="0" smtClean="0"/>
              <a:t>Join and Union with each </a:t>
            </a:r>
            <a:r>
              <a:rPr lang="en-US" dirty="0" smtClean="0"/>
              <a:t>other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Build </a:t>
            </a:r>
            <a:r>
              <a:rPr lang="en-US" sz="2000" dirty="0"/>
              <a:t>F</a:t>
            </a:r>
            <a:r>
              <a:rPr lang="en-US" sz="2000" dirty="0" smtClean="0"/>
              <a:t>rankenstein thing </a:t>
            </a:r>
            <a:r>
              <a:rPr lang="en-US" sz="2000" dirty="0" smtClean="0"/>
              <a:t>monsters</a:t>
            </a:r>
          </a:p>
          <a:p>
            <a:pPr lvl="1"/>
            <a:r>
              <a:rPr lang="en-US" sz="2000" dirty="0" smtClean="0"/>
              <a:t>If you can’t beat them, join them!</a:t>
            </a:r>
            <a:endParaRPr lang="en-US" sz="2000" dirty="0" smtClean="0"/>
          </a:p>
          <a:p>
            <a:r>
              <a:rPr lang="en-US" dirty="0" smtClean="0"/>
              <a:t>Triggers! </a:t>
            </a:r>
            <a:r>
              <a:rPr lang="en-US" sz="2000" i="1" dirty="0" smtClean="0"/>
              <a:t>(PostgreSQL 9.4) </a:t>
            </a:r>
          </a:p>
          <a:p>
            <a:pPr lvl="1"/>
            <a:r>
              <a:rPr lang="en-US" sz="2000" dirty="0" smtClean="0"/>
              <a:t>For turning the light on in the kitchen whenever the garage door is opened,</a:t>
            </a:r>
            <a:r>
              <a:rPr lang="en-US" sz="2000" dirty="0"/>
              <a:t> </a:t>
            </a:r>
            <a:r>
              <a:rPr lang="en-US" sz="2000" dirty="0" smtClean="0"/>
              <a:t>or logging events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10740" y="1257300"/>
            <a:ext cx="11564072" cy="711200"/>
          </a:xfrm>
        </p:spPr>
        <p:txBody>
          <a:bodyPr/>
          <a:lstStyle/>
          <a:p>
            <a:r>
              <a:rPr lang="en-US" dirty="0"/>
              <a:t>Why a “Database of Things”?</a:t>
            </a:r>
          </a:p>
        </p:txBody>
      </p:sp>
    </p:spTree>
    <p:extLst>
      <p:ext uri="{BB962C8B-B14F-4D97-AF65-F5344CB8AC3E}">
        <p14:creationId xmlns:p14="http://schemas.microsoft.com/office/powerpoint/2010/main" val="12630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Multicorn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multico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9640" y="6672240"/>
            <a:ext cx="137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6777" y="254000"/>
            <a:ext cx="9068608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08150" y="254000"/>
            <a:ext cx="5409416" cy="12891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multicorn.org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://github.com/Kozea/</a:t>
            </a:r>
            <a:r>
              <a:rPr lang="en-US" dirty="0" smtClean="0">
                <a:hlinkClick r:id="rId4"/>
              </a:rPr>
              <a:t>Multicorn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1257300"/>
            <a:ext cx="14554200" cy="711200"/>
          </a:xfrm>
        </p:spPr>
        <p:txBody>
          <a:bodyPr/>
          <a:lstStyle/>
          <a:p>
            <a:r>
              <a:rPr lang="en-US" dirty="0" smtClean="0"/>
              <a:t>Python framework for building Foreign Data Wrappers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61588" y="3713886"/>
            <a:ext cx="2567956" cy="39995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sz="2800" dirty="0" smtClean="0"/>
              <a:t>SELECT</a:t>
            </a:r>
          </a:p>
          <a:p>
            <a:r>
              <a:rPr lang="en-US" sz="2800" dirty="0" smtClean="0"/>
              <a:t>UPDATE</a:t>
            </a:r>
          </a:p>
          <a:p>
            <a:r>
              <a:rPr lang="en-US" sz="2800" dirty="0" smtClean="0"/>
              <a:t>INSERT</a:t>
            </a:r>
          </a:p>
          <a:p>
            <a:r>
              <a:rPr lang="en-US" sz="2800" dirty="0" smtClean="0"/>
              <a:t>DELETE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7697" y="2979646"/>
            <a:ext cx="1126487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Then y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ou build Functions to implement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these Database Functions: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800" y="7927334"/>
            <a:ext cx="103707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Everything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else takes place in the 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database (or in Multicorn).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575" y="2313838"/>
            <a:ext cx="948459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Inherit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a new class from </a:t>
            </a:r>
            <a:r>
              <a:rPr kumimoji="0" lang="en-US" sz="2800" i="0" u="none" strike="noStrike" cap="none" spc="0" normalizeH="0" dirty="0" err="1" smtClean="0">
                <a:ln>
                  <a:noFill/>
                </a:ln>
                <a:solidFill>
                  <a:srgbClr val="66006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multicorn.ForeignDataWrapper</a:t>
            </a:r>
            <a:r>
              <a:rPr lang="en-US" sz="28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pic>
        <p:nvPicPr>
          <p:cNvPr id="4" name="Picture 3" descr="multicor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9415585" cy="801077"/>
          </a:xfrm>
        </p:spPr>
        <p:txBody>
          <a:bodyPr/>
          <a:lstStyle/>
          <a:p>
            <a:r>
              <a:rPr lang="en-US" dirty="0" smtClean="0"/>
              <a:t> Phillips Hue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Hue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192686"/>
            <a:ext cx="1879600" cy="187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1001" y="2308483"/>
            <a:ext cx="444617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C0C0C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4"/>
              </a:rPr>
              <a:t>http://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C0C0C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4"/>
              </a:rPr>
              <a:t>www.meethue.com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C0C0C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1521" y="-80904"/>
            <a:ext cx="3987655" cy="3987655"/>
          </a:xfrm>
          <a:prstGeom prst="rect">
            <a:avLst/>
          </a:prstGeom>
        </p:spPr>
      </p:pic>
      <p:pic>
        <p:nvPicPr>
          <p:cNvPr id="9" name="Picture 8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1637" y="-80904"/>
            <a:ext cx="3987655" cy="3987655"/>
          </a:xfrm>
          <a:prstGeom prst="rect">
            <a:avLst/>
          </a:prstGeom>
        </p:spPr>
      </p:pic>
      <p:pic>
        <p:nvPicPr>
          <p:cNvPr id="10" name="Picture 9" descr="HueBu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9353" y="-80904"/>
            <a:ext cx="3987655" cy="3987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7850" y="5455056"/>
            <a:ext cx="81028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6"/>
              </a:rPr>
              <a:t>http://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6"/>
              </a:rPr>
              <a:t>www.developers.meethue.com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756" y="4597616"/>
            <a:ext cx="75040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Developer Friendly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Documentation and Forum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202" y="6952322"/>
            <a:ext cx="126465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rtl="0" latinLnBrk="1" hangingPunct="0"/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https://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github.com</a:t>
            </a:r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/rotten/hue-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multicorn</a:t>
            </a:r>
            <a:r>
              <a:rPr lang="en-US" sz="3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-</a:t>
            </a:r>
            <a:r>
              <a:rPr lang="en-US" sz="3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7"/>
              </a:rPr>
              <a:t>postgresql-fdw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2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11200"/>
          </a:xfrm>
        </p:spPr>
        <p:txBody>
          <a:bodyPr/>
          <a:lstStyle/>
          <a:p>
            <a:r>
              <a:rPr lang="en-US" dirty="0" smtClean="0"/>
              <a:t>Inherit and set up a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8850" y="1948629"/>
            <a:ext cx="11003150" cy="2677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HueLightsFDW</a:t>
            </a:r>
            <a:r>
              <a:rPr lang="en-US" dirty="0"/>
              <a:t>(</a:t>
            </a:r>
            <a:r>
              <a:rPr lang="en-US" b="1" dirty="0" err="1"/>
              <a:t>ForeignDataWrapper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    """</a:t>
            </a:r>
          </a:p>
          <a:p>
            <a:r>
              <a:rPr lang="en-US" dirty="0"/>
              <a:t>    Philips Hue Lights Foreign Data Wrapper for PostgreSQL</a:t>
            </a:r>
          </a:p>
          <a:p>
            <a:r>
              <a:rPr lang="en-US" dirty="0"/>
              <a:t>    """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b="1" dirty="0"/>
              <a:t>options</a:t>
            </a:r>
            <a:r>
              <a:rPr lang="en-US" dirty="0"/>
              <a:t>, </a:t>
            </a:r>
            <a:r>
              <a:rPr lang="en-US" b="1" dirty="0"/>
              <a:t>columns</a:t>
            </a:r>
            <a:r>
              <a:rPr lang="en-US" dirty="0"/>
              <a:t>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8520" y="4729701"/>
            <a:ext cx="13820316" cy="37959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if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options.has_key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('bridge'):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options['bridge']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else: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('bridge IP address is required for Hue Lights setup.', ERROR)</a:t>
            </a:r>
          </a:p>
          <a:p>
            <a:pPr algn="l" rtl="0" latinLnBrk="1" hangingPunct="0"/>
            <a:endParaRPr lang="en-US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if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options.has_key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('username'):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self.userName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options['username']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else: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self.userName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postgreshue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</a:t>
            </a:r>
          </a:p>
          <a:p>
            <a:pPr algn="l" rtl="0" latinLnBrk="1" hangingPunct="0"/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('Using Default Username for Hue Lights setup:  </a:t>
            </a:r>
            <a:r>
              <a:rPr lang="en-US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postgreshue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.', WARNING)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11200"/>
          </a:xfrm>
        </p:spPr>
        <p:txBody>
          <a:bodyPr/>
          <a:lstStyle/>
          <a:p>
            <a:r>
              <a:rPr lang="en-US" dirty="0" smtClean="0"/>
              <a:t>Execute (SELECT)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8850" y="2204462"/>
            <a:ext cx="7300534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execute(self,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columns):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3004152"/>
            <a:ext cx="7300534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	row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=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OrderedDict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()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# add the requested columns to the output: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for column in columns: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50" y="7012683"/>
            <a:ext cx="8854693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getOperatorFunction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qual.operator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1473" y="5425328"/>
            <a:ext cx="1471507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yield row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8682" y="254000"/>
            <a:ext cx="14554200" cy="9807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 smtClean="0">
                <a:solidFill>
                  <a:srgbClr val="0C0C0C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rgbClr val="0C0C0C"/>
                </a:solidFill>
              </a:rPr>
              <a:t>T</a:t>
            </a:r>
            <a:r>
              <a:rPr lang="en-US" dirty="0" smtClean="0"/>
              <a:t>hings </a:t>
            </a:r>
            <a:r>
              <a:rPr lang="en-US" dirty="0" smtClean="0"/>
              <a:t>– </a:t>
            </a:r>
            <a:r>
              <a:rPr lang="en-US" b="1" dirty="0" err="1" smtClean="0">
                <a:solidFill>
                  <a:srgbClr val="2F2F2F"/>
                </a:solidFill>
              </a:rPr>
              <a:t>IoT</a:t>
            </a:r>
            <a:endParaRPr lang="en-US" dirty="0">
              <a:solidFill>
                <a:srgbClr val="2F2F2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52090"/>
            <a:ext cx="16256000" cy="6749770"/>
          </a:xfrm>
        </p:spPr>
        <p:txBody>
          <a:bodyPr/>
          <a:lstStyle/>
          <a:p>
            <a:r>
              <a:rPr lang="en-US" dirty="0" smtClean="0"/>
              <a:t>Gartner Research</a:t>
            </a:r>
            <a:r>
              <a:rPr lang="en-US" dirty="0"/>
              <a:t>:  “</a:t>
            </a:r>
            <a:r>
              <a:rPr lang="en-US" dirty="0" err="1"/>
              <a:t>IoT</a:t>
            </a:r>
            <a:r>
              <a:rPr lang="en-US" dirty="0"/>
              <a:t> product and service suppliers will generate incremental revenue exceeding $300 billion, mostly in services, in 2020. It will result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$1.9 trillion </a:t>
            </a:r>
            <a:r>
              <a:rPr lang="en-US" dirty="0"/>
              <a:t>in global economic value-add through sales into diverse end markets.” </a:t>
            </a:r>
            <a:r>
              <a:rPr lang="en-US" dirty="0" smtClean="0"/>
              <a:t>- (December 2013)</a:t>
            </a:r>
          </a:p>
          <a:p>
            <a:pPr lvl="1"/>
            <a:r>
              <a:rPr lang="en-US" sz="1600" dirty="0">
                <a:hlinkClick r:id="rId3"/>
              </a:rPr>
              <a:t>http://www.gartner.com/newsroom/id/</a:t>
            </a:r>
            <a:r>
              <a:rPr lang="en-US" sz="1600" dirty="0" smtClean="0">
                <a:hlinkClick r:id="rId3"/>
              </a:rPr>
              <a:t>2636073</a:t>
            </a:r>
            <a:endParaRPr lang="en-US" sz="1600" dirty="0" smtClean="0"/>
          </a:p>
          <a:p>
            <a:r>
              <a:rPr lang="en-US" dirty="0"/>
              <a:t>Cisco Systems Inc. Chief Executive Officer John Chambers said that the Internet of Everything -- connected products ranging from cars to household goods -- could be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$19 trillion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opportunity</a:t>
            </a:r>
            <a:r>
              <a:rPr lang="en-US" dirty="0"/>
              <a:t>. </a:t>
            </a:r>
            <a:r>
              <a:rPr lang="en-US" dirty="0" smtClean="0"/>
              <a:t>(January 2014)</a:t>
            </a:r>
          </a:p>
          <a:p>
            <a:pPr lvl="1"/>
            <a:r>
              <a:rPr lang="en-US" sz="1600" dirty="0">
                <a:hlinkClick r:id="rId4"/>
              </a:rPr>
              <a:t>http://www.bloomberg.com/news/articles/2014-01-08/cisco-ceo-pegs-internet-of-things-as-19-trillion-</a:t>
            </a:r>
            <a:r>
              <a:rPr lang="en-US" sz="1600" dirty="0" smtClean="0">
                <a:hlinkClick r:id="rId4"/>
              </a:rPr>
              <a:t>market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231775" lvl="1" indent="0">
              <a:buNone/>
            </a:pPr>
            <a:endParaRPr lang="en-US" dirty="0" smtClean="0"/>
          </a:p>
          <a:p>
            <a:r>
              <a:rPr lang="en-US" dirty="0" smtClean="0"/>
              <a:t>Tim O’Reilly:  “Silicon Valley is massively underestimating the impact of </a:t>
            </a:r>
            <a:r>
              <a:rPr lang="en-US" dirty="0" err="1" smtClean="0"/>
              <a:t>IoT</a:t>
            </a:r>
            <a:r>
              <a:rPr lang="en-US" dirty="0" smtClean="0"/>
              <a:t>” … “they aren’t thinking about systems.”– (March 4, 2015)</a:t>
            </a:r>
          </a:p>
          <a:p>
            <a:pPr lvl="1"/>
            <a:r>
              <a:rPr lang="en-US" sz="1600" dirty="0">
                <a:hlinkClick r:id="rId5"/>
              </a:rPr>
              <a:t>http://venturebeat.com/2015/03/04/tim-oreilly-silicon-valley-is-massively-underestimating-the-impact-of-iot-interview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“</a:t>
            </a:r>
            <a:r>
              <a:rPr lang="en-US" dirty="0"/>
              <a:t>While these open-source projects and alliances try to figure out how to standardize device-to-device communication protocols and data platforms, some think a consensus is unlikely</a:t>
            </a:r>
            <a:r>
              <a:rPr lang="en-US" dirty="0" smtClean="0"/>
              <a:t>.” – (</a:t>
            </a:r>
            <a:r>
              <a:rPr lang="en-US" dirty="0" err="1" smtClean="0"/>
              <a:t>Februaruy</a:t>
            </a:r>
            <a:r>
              <a:rPr lang="en-US" dirty="0" smtClean="0"/>
              <a:t> 2015)</a:t>
            </a:r>
          </a:p>
          <a:p>
            <a:pPr lvl="1"/>
            <a:r>
              <a:rPr lang="en-US" sz="1600" dirty="0">
                <a:hlinkClick r:id="rId6"/>
              </a:rPr>
              <a:t>http://www.fastcompany.com/3041698/googles-secret-weapon-in-the-battle-for-the-internet-of-things-</a:t>
            </a:r>
            <a:r>
              <a:rPr lang="en-US" sz="1600" dirty="0" smtClean="0">
                <a:hlinkClick r:id="rId6"/>
              </a:rPr>
              <a:t>academia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299"/>
            <a:ext cx="14305150" cy="1198923"/>
          </a:xfrm>
        </p:spPr>
        <p:txBody>
          <a:bodyPr/>
          <a:lstStyle/>
          <a:p>
            <a:r>
              <a:rPr lang="en-US" dirty="0" smtClean="0"/>
              <a:t>Execute (SELECT)</a:t>
            </a:r>
          </a:p>
          <a:p>
            <a:r>
              <a:rPr lang="en-US" dirty="0" err="1" smtClean="0"/>
              <a:t>getOperatorFunction</a:t>
            </a:r>
            <a:r>
              <a:rPr lang="en-US" dirty="0" smtClean="0"/>
              <a:t>(</a:t>
            </a:r>
            <a:r>
              <a:rPr lang="en-US" dirty="0" err="1" smtClean="0"/>
              <a:t>qual.operator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8849" y="2917140"/>
            <a:ext cx="4610001" cy="342657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getOperatorFunction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opr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operatorFunctionMap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= {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operator.lt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'&gt;':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operator.gt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'&lt;=':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operator.le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'&gt;=':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'=': 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operator.eq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'&lt;&gt;':     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operator.ne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UPDATE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716" y="2690149"/>
            <a:ext cx="4551677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self._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row_id_column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850" y="3822893"/>
            <a:ext cx="4669948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@property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rowid_column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(self):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return self._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row_id_column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4830" y="6031949"/>
            <a:ext cx="5307894" cy="4719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def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update(self,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lightID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newValues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):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5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Error logging</a:t>
            </a:r>
            <a:r>
              <a:rPr lang="en-US" dirty="0"/>
              <a:t> </a:t>
            </a:r>
            <a:r>
              <a:rPr lang="en-US" dirty="0" smtClean="0"/>
              <a:t>&amp; Troubleshooting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850" y="2001612"/>
            <a:ext cx="14665473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except Exception, e: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('Unexpected (non-JSON) response from the Hue Bridge: %s' %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e,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</a:t>
            </a:r>
            <a:r>
              <a:rPr lang="en-US" b="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results, ERROR)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792" y="4411597"/>
            <a:ext cx="3970087" cy="4719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log_min_messages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debug1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4411597"/>
            <a:ext cx="23402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Postgresql.conf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:  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198626"/>
            <a:ext cx="1089348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ERROR – Halt Transaction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WARNING – Let the User know they are doing something unusual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DEBUG – Only show up when in DEBUG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mode (to your log file)</a:t>
            </a: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8927" y="6809076"/>
            <a:ext cx="545787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Python stack traces go to your log file.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8927" y="7594082"/>
            <a:ext cx="1010325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After deploying new code you need to exit your database session and log back in to pick up the changes.  You don’t need to restart the database.</a:t>
            </a: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08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2" grpId="0"/>
      <p:bldP spid="1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Error logging</a:t>
            </a:r>
            <a:r>
              <a:rPr lang="en-US" dirty="0"/>
              <a:t> </a:t>
            </a:r>
            <a:r>
              <a:rPr lang="en-US" dirty="0" smtClean="0"/>
              <a:t>&amp; Troubleshooting</a:t>
            </a:r>
          </a:p>
        </p:txBody>
      </p:sp>
      <p:pic>
        <p:nvPicPr>
          <p:cNvPr id="11" name="Picture 10" descr="multico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34" y="81858"/>
            <a:ext cx="946916" cy="973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850" y="2001612"/>
            <a:ext cx="14665473" cy="19492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except Exception, e:</a:t>
            </a:r>
          </a:p>
          <a:p>
            <a:pPr algn="l" rtl="0" latinLnBrk="1" hangingPunct="0"/>
            <a:endParaRPr lang="en-US" dirty="0">
              <a:solidFill>
                <a:srgbClr val="FFFF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('Unexpected (non-JSON) response from the Hue Bridge: %s' % </a:t>
            </a:r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self.bridge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e, ERROR)</a:t>
            </a:r>
          </a:p>
          <a:p>
            <a:pPr algn="l" rtl="0" latinLnBrk="1" hangingPunct="0"/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        </a:t>
            </a:r>
            <a:r>
              <a:rPr lang="en-US" b="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b="1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log_to_postgres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('%s' % results, ERROR)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792" y="4411597"/>
            <a:ext cx="3970087" cy="4719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log_min_messages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debug1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4411597"/>
            <a:ext cx="23402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Postgresql.conf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:  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163330"/>
            <a:ext cx="1089348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ERROR – Halt Transaction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WARNING – Let the User know they are doing something unusual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DEBUG – Only show up when in DEBUG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mode (to your log file)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R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Python stack traces go to your log file.</a:t>
            </a:r>
          </a:p>
          <a:p>
            <a:pPr marR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baseline="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R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After deploying new code you need to exit your database session and log back in to pick up the changes.  You don’t need to restart the database.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26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Setting Up The Philips Hue FDW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257300"/>
            <a:ext cx="14305150" cy="731072"/>
          </a:xfrm>
        </p:spPr>
        <p:txBody>
          <a:bodyPr/>
          <a:lstStyle/>
          <a:p>
            <a:r>
              <a:rPr lang="en-US" dirty="0" smtClean="0"/>
              <a:t>The ‘Lights FDW’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4615" y="3239812"/>
            <a:ext cx="10117053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git</a:t>
            </a:r>
            <a:r>
              <a:rPr lang="en-US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 clone 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https://github.com/rotten/hue-multicorn-postgresql-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rPr>
              <a:t>fdw.git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$ cd hue-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multicorn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-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postgresql-fdw</a:t>
            </a:r>
            <a:endParaRPr lang="en-US" dirty="0" smtClean="0">
              <a:solidFill>
                <a:schemeClr val="bg1"/>
              </a:solidFill>
              <a:uFill>
                <a:solidFill>
                  <a:srgbClr val="000000"/>
                </a:solidFill>
              </a:u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$ python 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setup.py</a:t>
            </a:r>
            <a:r>
              <a:rPr lang="en-US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install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4615" y="5000820"/>
            <a:ext cx="29789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dl</a:t>
            </a: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/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setup_lights.ddl</a:t>
            </a:r>
            <a:endParaRPr kumimoji="0" lang="en-US" b="1" i="0" u="none" strike="noStrike" cap="none" spc="0" normalizeH="0" baseline="0" dirty="0" smtClean="0">
              <a:ln>
                <a:noFill/>
              </a:ln>
              <a:solidFill>
                <a:schemeClr val="accent5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4615" y="5502089"/>
            <a:ext cx="3456915" cy="139525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reate extension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reate server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reate table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34615" y="2621277"/>
            <a:ext cx="99135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http://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www.developers.meethue.com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/documentation/getting-started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Picture 14" descr="cats5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88372"/>
            <a:ext cx="5589276" cy="66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891764"/>
            <a:ext cx="14305150" cy="731072"/>
          </a:xfrm>
        </p:spPr>
        <p:txBody>
          <a:bodyPr/>
          <a:lstStyle/>
          <a:p>
            <a:r>
              <a:rPr lang="en-US" dirty="0" smtClean="0"/>
              <a:t>Using color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850" y="2244746"/>
            <a:ext cx="1244764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copy 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from '/some/path/to/</a:t>
            </a:r>
            <a:r>
              <a:rPr lang="en-US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html_colors_data.csv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' with CSV 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HEADER</a:t>
            </a:r>
          </a:p>
          <a:p>
            <a:pPr algn="l" rtl="0" latinLnBrk="1" hangingPunct="0"/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50" y="1752410"/>
            <a:ext cx="42581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colors</a:t>
            </a: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/</a:t>
            </a:r>
            <a:r>
              <a:rPr kumimoji="0" lang="en-US" b="1" i="0" u="none" strike="noStrike" cap="none" spc="0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html_colors_table.ddl</a:t>
            </a:r>
            <a:endParaRPr kumimoji="0" lang="en-US" b="1" i="0" u="none" strike="noStrike" cap="none" spc="0" normalizeH="0" baseline="0" dirty="0" smtClean="0">
              <a:ln>
                <a:noFill/>
              </a:ln>
              <a:solidFill>
                <a:schemeClr val="accent5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50" y="3485323"/>
            <a:ext cx="7985234" cy="16414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update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sz="2000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set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xy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(select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xy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from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where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color_name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'crimson red')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where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1;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rgbClr val="FFFF00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50" y="5366309"/>
            <a:ext cx="10112469" cy="287258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update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mylights</a:t>
            </a:r>
            <a:endParaRPr lang="en-US" sz="2000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set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hue =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c.hue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saturation =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c.saturation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brightness =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c.brightness</a:t>
            </a:r>
            <a:endParaRPr lang="en-US" sz="2000" dirty="0">
              <a:solidFill>
                <a:srgbClr val="FFFF00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from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(select hue, saturation, brightness from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html_colors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where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color_name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'crimson') c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where</a:t>
            </a:r>
          </a:p>
          <a:p>
            <a:pPr algn="l" rtl="0" latinLnBrk="1" hangingPunct="0"/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  </a:t>
            </a:r>
            <a:r>
              <a:rPr lang="en-US" sz="2000" dirty="0" err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light_id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= 1;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rgbClr val="FFFF00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850" y="254000"/>
            <a:ext cx="9166535" cy="8010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88850" y="1010816"/>
            <a:ext cx="14305150" cy="731072"/>
          </a:xfrm>
        </p:spPr>
        <p:txBody>
          <a:bodyPr/>
          <a:lstStyle/>
          <a:p>
            <a:r>
              <a:rPr lang="en-US" dirty="0" smtClean="0"/>
              <a:t>Just some of the people who made this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849" y="2151810"/>
            <a:ext cx="8336641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Dustin 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Leggans</a:t>
            </a:r>
            <a:endParaRPr lang="en-US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Dave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Wilson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Jeff </a:t>
            </a:r>
            <a:r>
              <a:rPr lang="en-US" baseline="0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Casavant</a:t>
            </a:r>
            <a:endParaRPr lang="en-US" baseline="0" dirty="0" smtClean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 Rest Of The </a:t>
            </a:r>
            <a:r>
              <a:rPr kumimoji="0" lang="en-US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gearDigital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Team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 PG </a:t>
            </a:r>
            <a:r>
              <a:rPr lang="en-US" baseline="0" dirty="0" err="1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Conf</a:t>
            </a:r>
            <a:r>
              <a:rPr lang="en-US" baseline="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Organizers, Volunteers, and Attendees</a:t>
            </a: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 Philips Hue Folks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Catherine </a:t>
            </a: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Saveson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342900" marR="0" indent="-34290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Liam &amp; Willow Otten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016" y="5704366"/>
            <a:ext cx="121569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These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slides can be found in the ‘extra’ directory of the rotten Philips Hue </a:t>
            </a:r>
            <a:r>
              <a:rPr kumimoji="0" lang="en-US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github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repo.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850" y="7988938"/>
            <a:ext cx="33875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  <a:hlinkClick r:id="rId3"/>
              </a:rPr>
              <a:t>rotten@gearDigital.com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18900" y="7243914"/>
            <a:ext cx="1761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@</a:t>
            </a: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rick_otten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Picture 13" descr="twit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3" y="7007909"/>
            <a:ext cx="745067" cy="7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007" y="4218983"/>
            <a:ext cx="13206930" cy="5189613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r>
              <a:rPr lang="en-US" dirty="0" smtClean="0"/>
              <a:t>Things</a:t>
            </a:r>
            <a:br>
              <a:rPr lang="en-US" dirty="0" smtClean="0"/>
            </a:br>
            <a:r>
              <a:rPr lang="en-US" dirty="0" smtClean="0"/>
              <a:t>Multicorn</a:t>
            </a:r>
            <a:br>
              <a:rPr lang="en-US" dirty="0" smtClean="0"/>
            </a:br>
            <a:r>
              <a:rPr lang="en-US" dirty="0" smtClean="0"/>
              <a:t>Philips Hue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8385" y="2782032"/>
            <a:ext cx="5569081" cy="3988423"/>
          </a:xfrm>
        </p:spPr>
        <p:txBody>
          <a:bodyPr/>
          <a:lstStyle/>
          <a:p>
            <a:r>
              <a:rPr lang="en-US" i="1" dirty="0" smtClean="0"/>
              <a:t>SQL/MED SQL:2003</a:t>
            </a:r>
          </a:p>
          <a:p>
            <a:pPr marL="461962" lvl="2" indent="0">
              <a:buNone/>
            </a:pPr>
            <a:r>
              <a:rPr lang="en-US" sz="2000" i="1" dirty="0" smtClean="0"/>
              <a:t> ( ISO/IEC 9075-9:2003 )</a:t>
            </a:r>
          </a:p>
          <a:p>
            <a:r>
              <a:rPr lang="en-US" i="1" dirty="0" smtClean="0"/>
              <a:t>Basic SQL/MED -- PostgreSQL 8.4</a:t>
            </a:r>
          </a:p>
          <a:p>
            <a:pPr marL="231775" lvl="1" indent="0">
              <a:buNone/>
            </a:pPr>
            <a:r>
              <a:rPr lang="en-US" i="1" dirty="0"/>
              <a:t>  </a:t>
            </a:r>
            <a:r>
              <a:rPr lang="en-US" sz="2000" i="1" dirty="0" smtClean="0"/>
              <a:t>(July 2009)</a:t>
            </a:r>
          </a:p>
          <a:p>
            <a:r>
              <a:rPr lang="en-US" i="1" dirty="0" smtClean="0"/>
              <a:t>Select -- PostgreSQL 9.1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sz="2000" i="1" dirty="0" smtClean="0"/>
              <a:t> (September 2011)</a:t>
            </a:r>
          </a:p>
          <a:p>
            <a:r>
              <a:rPr lang="en-US" i="1" dirty="0" smtClean="0"/>
              <a:t>Writable – PostgreSQL 9.3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sz="2000" i="1" dirty="0" smtClean="0"/>
              <a:t>(September 2013)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Share Data From One Database </a:t>
            </a:r>
            <a:r>
              <a:rPr lang="en-US" dirty="0"/>
              <a:t>I</a:t>
            </a:r>
            <a:r>
              <a:rPr lang="en-US" dirty="0" smtClean="0"/>
              <a:t>nto Another – Without having to actually copy the data!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7" y="2095890"/>
            <a:ext cx="7333002" cy="46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0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2328446"/>
            <a:ext cx="16256000" cy="59734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user on the foreign database with the relevant access permissions.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the extension on the local database: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create extension </a:t>
            </a:r>
            <a:r>
              <a:rPr lang="en-US" sz="1800" b="1" dirty="0" err="1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“server” (on the local database):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server </a:t>
            </a:r>
            <a:r>
              <a:rPr lang="en-US" sz="1800" b="1" dirty="0" err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foreign data wrapper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(host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otherdbhost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dbname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“user mapping”: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user mapping for public 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(user ‘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somebody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password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secretstuff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Foreign Table: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foreign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table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myschema.mytable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( </a:t>
            </a:r>
            <a:r>
              <a:rPr lang="en-US" sz="1800" b="1" i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…columns…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options (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schema_name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otherschema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table_name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othertable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492" y="1066068"/>
            <a:ext cx="14554200" cy="711200"/>
          </a:xfrm>
        </p:spPr>
        <p:txBody>
          <a:bodyPr/>
          <a:lstStyle/>
          <a:p>
            <a:r>
              <a:rPr lang="en-US" dirty="0" smtClean="0"/>
              <a:t>How To Use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801" y="2642583"/>
            <a:ext cx="2697906" cy="52423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SQL DATABASES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Informix</a:t>
            </a:r>
          </a:p>
          <a:p>
            <a:r>
              <a:rPr lang="en-US" dirty="0" smtClean="0"/>
              <a:t>Firebird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Many Databases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36547" y="2642583"/>
            <a:ext cx="3311057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464646"/>
                </a:solidFill>
              </a:rPr>
              <a:t>Connectors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err="1" smtClean="0"/>
              <a:t>SQLAlchemy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066745" y="2642583"/>
            <a:ext cx="2973471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rgbClr val="464646"/>
                </a:solidFill>
              </a:rPr>
              <a:t>NoSQL</a:t>
            </a:r>
            <a:r>
              <a:rPr lang="en-US" b="1" dirty="0" smtClean="0">
                <a:solidFill>
                  <a:srgbClr val="464646"/>
                </a:solidFill>
              </a:rPr>
              <a:t> Databases</a:t>
            </a:r>
          </a:p>
          <a:p>
            <a:r>
              <a:rPr lang="en-US" dirty="0" smtClean="0"/>
              <a:t>Tycoon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err="1"/>
              <a:t>MonetDB</a:t>
            </a:r>
            <a:endParaRPr lang="en-US" dirty="0"/>
          </a:p>
          <a:p>
            <a:r>
              <a:rPr lang="en-US" dirty="0" err="1"/>
              <a:t>CouchDB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Neo4j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RethinkDB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39800" y="8094045"/>
            <a:ext cx="7371468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799" y="2642583"/>
            <a:ext cx="10114437" cy="4889586"/>
          </a:xfrm>
        </p:spPr>
        <p:txBody>
          <a:bodyPr/>
          <a:lstStyle/>
          <a:p>
            <a:r>
              <a:rPr lang="en-US" dirty="0" smtClean="0"/>
              <a:t>SAP (via “</a:t>
            </a:r>
            <a:r>
              <a:rPr lang="en-US" dirty="0" err="1" smtClean="0"/>
              <a:t>VirtDB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CitusData</a:t>
            </a:r>
            <a:r>
              <a:rPr lang="en-US" dirty="0" smtClean="0"/>
              <a:t> Columnar Store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LDAP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Web Pages (“</a:t>
            </a:r>
            <a:r>
              <a:rPr lang="en-US" dirty="0" err="1" smtClean="0"/>
              <a:t>www_fdw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Files and File systems (several implementations)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“other” data sources too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701215" y="2642583"/>
            <a:ext cx="4739768" cy="488958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IMAP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RSS</a:t>
            </a:r>
          </a:p>
          <a:p>
            <a:r>
              <a:rPr lang="en-US" dirty="0" smtClean="0"/>
              <a:t>“Black Hole”  (/</a:t>
            </a:r>
            <a:r>
              <a:rPr lang="en-US" dirty="0" err="1" smtClean="0"/>
              <a:t>dev</a:t>
            </a:r>
            <a:r>
              <a:rPr lang="en-US" dirty="0" smtClean="0"/>
              <a:t>/null)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4213" y="7716835"/>
            <a:ext cx="81100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https://wiki.postgresql.org/wiki/</a:t>
            </a:r>
            <a:r>
              <a:rPr lang="en-US" dirty="0" smtClean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Foreign_data_wrapper</a:t>
            </a:r>
            <a:endParaRPr lang="en-US" dirty="0" smtClean="0">
              <a:solidFill>
                <a:srgbClr val="3366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8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4536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492" y="1949736"/>
            <a:ext cx="14554201" cy="6686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Copy data when:</a:t>
            </a:r>
          </a:p>
          <a:p>
            <a:r>
              <a:rPr lang="en-US" dirty="0" smtClean="0"/>
              <a:t>Aggregating many small data sources into one.</a:t>
            </a:r>
          </a:p>
          <a:p>
            <a:r>
              <a:rPr lang="en-US" dirty="0" smtClean="0"/>
              <a:t>Query performance on remote systems is a concern.</a:t>
            </a:r>
          </a:p>
          <a:p>
            <a:r>
              <a:rPr lang="en-US" dirty="0" smtClean="0"/>
              <a:t>Making many small queries often.</a:t>
            </a:r>
          </a:p>
          <a:p>
            <a:r>
              <a:rPr lang="en-US" dirty="0" err="1" smtClean="0"/>
              <a:t>Intermittant</a:t>
            </a:r>
            <a:r>
              <a:rPr lang="en-US" dirty="0" smtClean="0"/>
              <a:t>, High Latency, or Slow Network connections.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smtClean="0"/>
              <a:t>technology such as:</a:t>
            </a:r>
          </a:p>
          <a:p>
            <a:pPr lvl="2"/>
            <a:r>
              <a:rPr lang="en-US" dirty="0" smtClean="0"/>
              <a:t>Synchronous or Streaming Replication</a:t>
            </a:r>
          </a:p>
          <a:p>
            <a:pPr lvl="2"/>
            <a:r>
              <a:rPr lang="en-US" dirty="0" smtClean="0"/>
              <a:t>Bidirectional </a:t>
            </a:r>
            <a:r>
              <a:rPr lang="en-US" dirty="0"/>
              <a:t>Replication (BDR</a:t>
            </a:r>
            <a:r>
              <a:rPr lang="en-US" dirty="0" smtClean="0"/>
              <a:t>) ( </a:t>
            </a:r>
            <a:r>
              <a:rPr lang="en-US" dirty="0">
                <a:hlinkClick r:id="rId3"/>
              </a:rPr>
              <a:t>https://wiki.postgresql.org/wiki/</a:t>
            </a:r>
            <a:r>
              <a:rPr lang="en-US" dirty="0" smtClean="0">
                <a:hlinkClick r:id="rId3"/>
              </a:rPr>
              <a:t>BDR_User_Guide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SymmetricDS</a:t>
            </a:r>
            <a:r>
              <a:rPr lang="en-US" dirty="0" smtClean="0"/>
              <a:t>  ( </a:t>
            </a:r>
            <a:r>
              <a:rPr lang="en-US" dirty="0" smtClean="0">
                <a:hlinkClick r:id="rId4"/>
              </a:rPr>
              <a:t>http://symmetricds.org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Batch jobs</a:t>
            </a:r>
          </a:p>
          <a:p>
            <a:pPr lvl="2"/>
            <a:r>
              <a:rPr lang="en-US" dirty="0" smtClean="0"/>
              <a:t>Materialized views on top of Foreign Tables</a:t>
            </a:r>
          </a:p>
          <a:p>
            <a:pPr lvl="3"/>
            <a:r>
              <a:rPr lang="en-US" dirty="0" smtClean="0"/>
              <a:t>( Concurrent Refresh in 9.4!   </a:t>
            </a:r>
            <a:r>
              <a:rPr lang="en-US" dirty="0" smtClean="0">
                <a:sym typeface="Wingdings"/>
              </a:rPr>
              <a:t> 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934956"/>
            <a:ext cx="14554200" cy="711200"/>
          </a:xfrm>
        </p:spPr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4 Wilson PPT template_Widescreen_110714">
  <a:themeElements>
    <a:clrScheme name="Wilson widescreen template_2014">
      <a:dk1>
        <a:srgbClr val="5E5E5E"/>
      </a:dk1>
      <a:lt1>
        <a:sysClr val="window" lastClr="FFFFFF"/>
      </a:lt1>
      <a:dk2>
        <a:srgbClr val="B3B3B3"/>
      </a:dk2>
      <a:lt2>
        <a:srgbClr val="EB3124"/>
      </a:lt2>
      <a:accent1>
        <a:srgbClr val="F8982F"/>
      </a:accent1>
      <a:accent2>
        <a:srgbClr val="686868"/>
      </a:accent2>
      <a:accent3>
        <a:srgbClr val="0C0C0C"/>
      </a:accent3>
      <a:accent4>
        <a:srgbClr val="31859B"/>
      </a:accent4>
      <a:accent5>
        <a:srgbClr val="5F0060"/>
      </a:accent5>
      <a:accent6>
        <a:srgbClr val="6565FF"/>
      </a:accent6>
      <a:hlink>
        <a:srgbClr val="0000FF"/>
      </a:hlink>
      <a:folHlink>
        <a:srgbClr val="800080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B3B3B3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chemeClr val="tx2">
              <a:lumMod val="60000"/>
              <a:lumOff val="40000"/>
            </a:schemeClr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smtClean="0">
            <a:ln>
              <a:noFill/>
            </a:ln>
            <a:solidFill>
              <a:schemeClr val="tx1"/>
            </a:solidFill>
            <a:effectLst/>
            <a:uFill>
              <a:solidFill>
                <a:srgbClr val="000000"/>
              </a:solidFill>
            </a:uFill>
            <a:latin typeface="+mn-lt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Wilson PPT template_Widescreen_110714.pptx</Template>
  <TotalTime>13330</TotalTime>
  <Words>1856</Words>
  <Application>Microsoft Macintosh PowerPoint</Application>
  <PresentationFormat>Custom</PresentationFormat>
  <Paragraphs>327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2014 Wilson PPT template_Widescreen_110714</vt:lpstr>
      <vt:lpstr>PowerPoint Presentation</vt:lpstr>
      <vt:lpstr>The Internet of Things – IoT</vt:lpstr>
      <vt:lpstr>Foreign Data Wrappers Things Multicorn Philips Hue </vt:lpstr>
      <vt:lpstr>Foreign Data Wrappers </vt:lpstr>
      <vt:lpstr>Foreign Data Wrappers</vt:lpstr>
      <vt:lpstr>Foreign Data Wrappers</vt:lpstr>
      <vt:lpstr>Foreign Data Wrappers</vt:lpstr>
      <vt:lpstr>Foreign Data Wrappers</vt:lpstr>
      <vt:lpstr>Foreign Data Wrappers</vt:lpstr>
      <vt:lpstr>Foreign Data Wrappers</vt:lpstr>
      <vt:lpstr>Things </vt:lpstr>
      <vt:lpstr>Things</vt:lpstr>
      <vt:lpstr>Things</vt:lpstr>
      <vt:lpstr>Things</vt:lpstr>
      <vt:lpstr>Multicorn </vt:lpstr>
      <vt:lpstr>Multicorn</vt:lpstr>
      <vt:lpstr> Phillips Hue Systems</vt:lpstr>
      <vt:lpstr>Multicorn</vt:lpstr>
      <vt:lpstr>Multicorn</vt:lpstr>
      <vt:lpstr>Multicorn</vt:lpstr>
      <vt:lpstr>Multicorn</vt:lpstr>
      <vt:lpstr>Multicorn</vt:lpstr>
      <vt:lpstr>Multicorn</vt:lpstr>
      <vt:lpstr>Setting Up The Philips Hue FDW</vt:lpstr>
      <vt:lpstr>Colors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Tika Gulick</dc:creator>
  <cp:lastModifiedBy>Rick Otten</cp:lastModifiedBy>
  <cp:revision>377</cp:revision>
  <cp:lastPrinted>2014-09-24T23:52:44Z</cp:lastPrinted>
  <dcterms:modified xsi:type="dcterms:W3CDTF">2015-03-17T11:56:17Z</dcterms:modified>
</cp:coreProperties>
</file>