
<file path=[Content_Types].xml><?xml version="1.0" encoding="utf-8"?>
<Types xmlns="http://schemas.openxmlformats.org/package/2006/content-types">
  <Override PartName="/ppt/notesSlides/notesSlide2.xml" ContentType="application/vnd.openxmlformats-officedocument.presentationml.notesSlide+xml"/>
  <Override PartName="/ppt/theme/themeOverride12.xml" ContentType="application/vnd.openxmlformats-officedocument.themeOverr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charts/chart13.xml" ContentType="application/vnd.openxmlformats-officedocument.drawingml.chart+xml"/>
  <Override PartName="/ppt/notesSlides/notesSlide16.xml" ContentType="application/vnd.openxmlformats-officedocument.presentationml.notesSlide+xml"/>
  <Override PartName="/ppt/charts/chart24.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7.xml" ContentType="application/vnd.openxmlformats-officedocument.drawingml.chart+xml"/>
  <Override PartName="/ppt/notesSlides/notesSlide12.xml" ContentType="application/vnd.openxmlformats-officedocument.presentationml.notesSlide+xml"/>
  <Override PartName="/ppt/theme/themeOverride17.xml" ContentType="application/vnd.openxmlformats-officedocument.themeOverride+xml"/>
  <Override PartName="/ppt/charts/chart20.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10.xml" ContentType="application/vnd.openxmlformats-officedocument.presentationml.notesSlide+xml"/>
  <Override PartName="/ppt/theme/themeOverride15.xml" ContentType="application/vnd.openxmlformats-officedocument.themeOverride+xml"/>
  <Override PartName="/ppt/theme/themeOverride24.xml" ContentType="application/vnd.openxmlformats-officedocument.themeOverr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theme/themeOverride13.xml" ContentType="application/vnd.openxmlformats-officedocument.themeOverride+xml"/>
  <Override PartName="/ppt/theme/themeOverride22.xml" ContentType="application/vnd.openxmlformats-officedocument.themeOverr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theme/themeOverride6.xml" ContentType="application/vnd.openxmlformats-officedocument.themeOverride+xml"/>
  <Override PartName="/ppt/charts/chart18.xml" ContentType="application/vnd.openxmlformats-officedocument.drawingml.char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charts/chart16.xml" ContentType="application/vnd.openxmlformats-officedocument.drawingml.chart+xml"/>
  <Override PartName="/ppt/notesSlides/notesSlide17.xml" ContentType="application/vnd.openxmlformats-officedocument.presentationml.notesSlide+xml"/>
  <Override PartName="/ppt/charts/chart25.xml" ContentType="application/vnd.openxmlformats-officedocument.drawingml.char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charts/chart14.xml" ContentType="application/vnd.openxmlformats-officedocument.drawingml.chart+xml"/>
  <Override PartName="/ppt/notesSlides/notesSlide15.xml" ContentType="application/vnd.openxmlformats-officedocument.presentationml.notesSlide+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Override PartName="/ppt/charts/chart21.xml" ContentType="application/vnd.openxmlformats-officedocument.drawingml.chart+xml"/>
  <Override PartName="/ppt/notesSlides/notesSlide22.xml" ContentType="application/vnd.openxmlformats-officedocument.presentationml.notesSlide+xml"/>
  <Override PartName="/ppt/notesSlides/notesSlide8.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11.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theme/themeOverride16.xml" ContentType="application/vnd.openxmlformats-officedocument.themeOverride+xml"/>
  <Override PartName="/ppt/theme/themeOverride25.xml" ContentType="application/vnd.openxmlformats-officedocument.themeOverride+xml"/>
  <Override PartName="/customXml/itemProps5.xml" ContentType="application/vnd.openxmlformats-officedocument.customXmlPropertie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Override PartName="/ppt/charts/chart26.xml" ContentType="application/vnd.openxmlformats-officedocument.drawingml.chart+xml"/>
  <Default Extension="rels" ContentType="application/vnd.openxmlformats-package.relationships+xml"/>
  <Override PartName="/ppt/charts/chart15.xml" ContentType="application/vnd.openxmlformats-officedocument.drawingml.chart+xml"/>
  <Override PartName="/ppt/slides/slide12.xml" ContentType="application/vnd.openxmlformats-officedocument.presentationml.slide+xml"/>
  <Override PartName="/ppt/charts/chart9.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theme/themeOverride19.xml" ContentType="application/vnd.openxmlformats-officedocument.themeOverride+xml"/>
  <Override PartName="/ppt/charts/chart22.xml" ContentType="application/vnd.openxmlformats-officedocument.drawingml.chart+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6"/>
  </p:sldMasterIdLst>
  <p:notesMasterIdLst>
    <p:notesMasterId r:id="rId29"/>
  </p:notesMasterIdLst>
  <p:handoutMasterIdLst>
    <p:handoutMasterId r:id="rId30"/>
  </p:handoutMasterIdLst>
  <p:sldIdLst>
    <p:sldId id="276" r:id="rId7"/>
    <p:sldId id="296" r:id="rId8"/>
    <p:sldId id="274" r:id="rId9"/>
    <p:sldId id="292" r:id="rId10"/>
    <p:sldId id="285" r:id="rId11"/>
    <p:sldId id="295" r:id="rId12"/>
    <p:sldId id="279" r:id="rId13"/>
    <p:sldId id="266" r:id="rId14"/>
    <p:sldId id="290" r:id="rId15"/>
    <p:sldId id="275" r:id="rId16"/>
    <p:sldId id="291" r:id="rId17"/>
    <p:sldId id="267" r:id="rId18"/>
    <p:sldId id="294" r:id="rId19"/>
    <p:sldId id="262" r:id="rId20"/>
    <p:sldId id="289" r:id="rId21"/>
    <p:sldId id="268" r:id="rId22"/>
    <p:sldId id="293" r:id="rId23"/>
    <p:sldId id="283" r:id="rId24"/>
    <p:sldId id="281" r:id="rId25"/>
    <p:sldId id="271" r:id="rId26"/>
    <p:sldId id="297" r:id="rId27"/>
    <p:sldId id="272" r:id="rId28"/>
  </p:sldIdLst>
  <p:sldSz cx="9144000" cy="6858000" type="screen4x3"/>
  <p:notesSz cx="6883400" cy="9906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BB"/>
    <a:srgbClr val="A55417"/>
    <a:srgbClr val="F79BC9"/>
    <a:srgbClr val="5BB4E5"/>
    <a:srgbClr val="FFEFD4"/>
    <a:srgbClr val="EAF2FA"/>
    <a:srgbClr val="D2E5F5"/>
    <a:srgbClr val="A9DA74"/>
    <a:srgbClr val="F03E9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8" autoAdjust="0"/>
  </p:normalViewPr>
  <p:slideViewPr>
    <p:cSldViewPr>
      <p:cViewPr>
        <p:scale>
          <a:sx n="75" d="100"/>
          <a:sy n="75" d="100"/>
        </p:scale>
        <p:origin x="-101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D:\Data\rogcnghiacy\My%20Documents\Benefits%20work\UK%20effective%20gov%20time%20series.xls"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2" Type="http://schemas.openxmlformats.org/officeDocument/2006/relationships/oleObject" Target="file:///D:\Data\rogcnghiacy\My%20Documents\Benefits%20work\effectiveness.xls"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oleObject" Target="file:///\\sdcrvnafil008\rcab_home$\RCABCSmith\My%20Documents\Q4%202014.xls" TargetMode="External"/><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21.xml"/></Relationships>
</file>

<file path=ppt/charts/_rels/chart22.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23.xml"/></Relationships>
</file>

<file path=ppt/charts/_rels/chart24.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24.xml"/></Relationships>
</file>

<file path=ppt/charts/_rels/chart25.xml.rels><?xml version="1.0" encoding="UTF-8" standalone="yes"?>
<Relationships xmlns="http://schemas.openxmlformats.org/package/2006/relationships"><Relationship Id="rId2" Type="http://schemas.openxmlformats.org/officeDocument/2006/relationships/oleObject" Target="file:///d:\data\rogcnghiacy\Sickness%20Absence%20Time%20Series%20Q4%202007-Present.xls" TargetMode="External"/><Relationship Id="rId1" Type="http://schemas.openxmlformats.org/officeDocument/2006/relationships/themeOverride" Target="../theme/themeOverride25.xml"/></Relationships>
</file>

<file path=ppt/charts/_rels/chart26.xml.rels><?xml version="1.0" encoding="UTF-8" standalone="yes"?>
<Relationships xmlns="http://schemas.openxmlformats.org/package/2006/relationships"><Relationship Id="rId1" Type="http://schemas.openxmlformats.org/officeDocument/2006/relationships/oleObject" Target="file:///D:\Data\rogcnghiacy\My%20Documents\Benefits%20work\%25%20SCS%20BME.xls" TargetMode="Externa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d:\data\rogcnghiacy\Annex%20D%20-%20Coalition%20Agreeement%20Update%20Document%20Final.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d:\data\rogcnghiacy\Annex%20D%20-%20Coalition%20Agreeement%20Update%20Document%20Final.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D:\Data\rogcnghiacy\My%20Documents\Benefits%20work\DWP%20service%20qualirty.xls"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D:\Data\rogcnghiacy\My%20Documents\Benefits%20work\DWP%20service%20qualirty.xls"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D:\Data\rogcnghiacy\My%20Documents\Benefits%20work\%25%20SCS%20BME.xls"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sz="1200"/>
            </a:pPr>
            <a:r>
              <a:rPr lang="en-GB" sz="1000" dirty="0"/>
              <a:t>UK Government</a:t>
            </a:r>
            <a:r>
              <a:rPr lang="en-GB" sz="1000" baseline="0" dirty="0"/>
              <a:t> effectiveness </a:t>
            </a:r>
            <a:r>
              <a:rPr lang="en-GB" sz="1000" dirty="0"/>
              <a:t>percentile rank 1996-2012</a:t>
            </a:r>
          </a:p>
        </c:rich>
      </c:tx>
      <c:layout>
        <c:manualLayout>
          <c:xMode val="edge"/>
          <c:yMode val="edge"/>
          <c:x val="0.14906352997815037"/>
          <c:y val="2.6825170481017944E-3"/>
        </c:manualLayout>
      </c:layout>
    </c:title>
    <c:plotArea>
      <c:layout>
        <c:manualLayout>
          <c:layoutTarget val="inner"/>
          <c:xMode val="edge"/>
          <c:yMode val="edge"/>
          <c:x val="9.3434062881902702E-2"/>
          <c:y val="0.15689195103700548"/>
          <c:w val="0.87423156686294057"/>
          <c:h val="0.64824436318457679"/>
        </c:manualLayout>
      </c:layout>
      <c:lineChart>
        <c:grouping val="standard"/>
        <c:ser>
          <c:idx val="0"/>
          <c:order val="0"/>
          <c:spPr>
            <a:ln>
              <a:solidFill>
                <a:srgbClr val="005ABB"/>
              </a:solidFill>
            </a:ln>
          </c:spPr>
          <c:marker>
            <c:symbol val="diamond"/>
            <c:size val="5"/>
            <c:spPr>
              <a:solidFill>
                <a:srgbClr val="005ABB"/>
              </a:solidFill>
            </c:spPr>
          </c:marker>
          <c:dLbls>
            <c:dLbl>
              <c:idx val="0"/>
              <c:layout>
                <c:manualLayout>
                  <c:x val="-3.6111111111111212E-2"/>
                  <c:y val="-3.7037037037037056E-2"/>
                </c:manualLayout>
              </c:layout>
              <c:showVal val="1"/>
            </c:dLbl>
            <c:dLbl>
              <c:idx val="1"/>
              <c:layout>
                <c:manualLayout>
                  <c:x val="-3.0555555555555582E-2"/>
                  <c:y val="-2.7778142315544058E-2"/>
                </c:manualLayout>
              </c:layout>
              <c:showVal val="1"/>
            </c:dLbl>
            <c:dLbl>
              <c:idx val="2"/>
              <c:layout>
                <c:manualLayout>
                  <c:x val="-3.333333333333334E-2"/>
                  <c:y val="-3.2407407407407655E-2"/>
                </c:manualLayout>
              </c:layout>
              <c:showVal val="1"/>
            </c:dLbl>
            <c:dLbl>
              <c:idx val="3"/>
              <c:layout>
                <c:manualLayout>
                  <c:x val="-3.888888888888889E-2"/>
                  <c:y val="-2.7777777777778054E-2"/>
                </c:manualLayout>
              </c:layout>
              <c:showVal val="1"/>
            </c:dLbl>
            <c:dLbl>
              <c:idx val="4"/>
              <c:layout>
                <c:manualLayout>
                  <c:x val="-3.333333333333334E-2"/>
                  <c:y val="-4.1667031204432804E-2"/>
                </c:manualLayout>
              </c:layout>
              <c:showVal val="1"/>
            </c:dLbl>
            <c:dLbl>
              <c:idx val="5"/>
              <c:layout>
                <c:manualLayout>
                  <c:x val="-3.3333333333333381E-2"/>
                  <c:y val="3.7037037037037056E-2"/>
                </c:manualLayout>
              </c:layout>
              <c:showVal val="1"/>
            </c:dLbl>
            <c:dLbl>
              <c:idx val="6"/>
              <c:layout>
                <c:manualLayout>
                  <c:x val="-3.333333333333334E-2"/>
                  <c:y val="-3.7037037037037056E-2"/>
                </c:manualLayout>
              </c:layout>
              <c:showVal val="1"/>
            </c:dLbl>
            <c:dLbl>
              <c:idx val="7"/>
              <c:layout>
                <c:manualLayout>
                  <c:x val="-3.6111111111111212E-2"/>
                  <c:y val="4.1666666666666664E-2"/>
                </c:manualLayout>
              </c:layout>
              <c:showVal val="1"/>
            </c:dLbl>
            <c:dLbl>
              <c:idx val="8"/>
              <c:layout>
                <c:manualLayout>
                  <c:x val="-3.333333333333334E-2"/>
                  <c:y val="-4.1666666666666664E-2"/>
                </c:manualLayout>
              </c:layout>
              <c:showVal val="1"/>
            </c:dLbl>
            <c:dLbl>
              <c:idx val="9"/>
              <c:layout>
                <c:manualLayout>
                  <c:x val="-3.0555555555555582E-2"/>
                  <c:y val="-4.1666666666666664E-2"/>
                </c:manualLayout>
              </c:layout>
              <c:showVal val="1"/>
            </c:dLbl>
            <c:dLbl>
              <c:idx val="10"/>
              <c:layout>
                <c:manualLayout>
                  <c:x val="-3.6111111111111212E-2"/>
                  <c:y val="4.1666666666666664E-2"/>
                </c:manualLayout>
              </c:layout>
              <c:showVal val="1"/>
            </c:dLbl>
            <c:dLbl>
              <c:idx val="11"/>
              <c:layout>
                <c:manualLayout>
                  <c:x val="-3.333333333333334E-2"/>
                  <c:y val="-4.1666666666666664E-2"/>
                </c:manualLayout>
              </c:layout>
              <c:showVal val="1"/>
            </c:dLbl>
            <c:dLbl>
              <c:idx val="12"/>
              <c:layout>
                <c:manualLayout>
                  <c:x val="-3.333333333333334E-2"/>
                  <c:y val="-3.7037037037037056E-2"/>
                </c:manualLayout>
              </c:layout>
              <c:showVal val="1"/>
            </c:dLbl>
            <c:dLbl>
              <c:idx val="13"/>
              <c:layout>
                <c:manualLayout>
                  <c:x val="-3.333333333333334E-2"/>
                  <c:y val="-3.7037037037037056E-2"/>
                </c:manualLayout>
              </c:layout>
              <c:showVal val="1"/>
            </c:dLbl>
            <c:txPr>
              <a:bodyPr/>
              <a:lstStyle/>
              <a:p>
                <a:pPr>
                  <a:defRPr sz="900" b="1"/>
                </a:pPr>
                <a:endParaRPr lang="en-US"/>
              </a:p>
            </c:txPr>
            <c:showVal val="1"/>
          </c:dLbls>
          <c:cat>
            <c:numRef>
              <c:f>GovernmentEffectiveness!$C$14:$P$14</c:f>
              <c:numCache>
                <c:formatCode>General</c:formatCode>
                <c:ptCount val="14"/>
                <c:pt idx="0">
                  <c:v>1996</c:v>
                </c:pt>
                <c:pt idx="1">
                  <c:v>1998</c:v>
                </c:pt>
                <c:pt idx="2">
                  <c:v>2000</c:v>
                </c:pt>
                <c:pt idx="3">
                  <c:v>2002</c:v>
                </c:pt>
                <c:pt idx="4">
                  <c:v>2003</c:v>
                </c:pt>
                <c:pt idx="5">
                  <c:v>2004</c:v>
                </c:pt>
                <c:pt idx="6">
                  <c:v>2005</c:v>
                </c:pt>
                <c:pt idx="7">
                  <c:v>2006</c:v>
                </c:pt>
                <c:pt idx="8">
                  <c:v>2007</c:v>
                </c:pt>
                <c:pt idx="9">
                  <c:v>2008</c:v>
                </c:pt>
                <c:pt idx="10">
                  <c:v>2009</c:v>
                </c:pt>
                <c:pt idx="11">
                  <c:v>2010</c:v>
                </c:pt>
                <c:pt idx="12">
                  <c:v>2011</c:v>
                </c:pt>
                <c:pt idx="13">
                  <c:v>2012</c:v>
                </c:pt>
              </c:numCache>
            </c:numRef>
          </c:cat>
          <c:val>
            <c:numRef>
              <c:f>GovernmentEffectiveness!$C$15:$P$15</c:f>
              <c:numCache>
                <c:formatCode>0</c:formatCode>
                <c:ptCount val="14"/>
                <c:pt idx="0">
                  <c:v>95.121951219512198</c:v>
                </c:pt>
                <c:pt idx="1">
                  <c:v>94.634146341463378</c:v>
                </c:pt>
                <c:pt idx="2">
                  <c:v>93.658536585365852</c:v>
                </c:pt>
                <c:pt idx="3">
                  <c:v>93.170731707316605</c:v>
                </c:pt>
                <c:pt idx="4">
                  <c:v>94.146341463414558</c:v>
                </c:pt>
                <c:pt idx="5">
                  <c:v>93.170731707316605</c:v>
                </c:pt>
                <c:pt idx="6">
                  <c:v>94.634146341463378</c:v>
                </c:pt>
                <c:pt idx="7">
                  <c:v>93.658536585365852</c:v>
                </c:pt>
                <c:pt idx="8">
                  <c:v>93.20388349514603</c:v>
                </c:pt>
                <c:pt idx="9">
                  <c:v>93.20388349514603</c:v>
                </c:pt>
                <c:pt idx="10">
                  <c:v>89.952153110047846</c:v>
                </c:pt>
                <c:pt idx="11">
                  <c:v>91.866028708133953</c:v>
                </c:pt>
                <c:pt idx="12">
                  <c:v>91.943127962085327</c:v>
                </c:pt>
                <c:pt idx="13">
                  <c:v>91.866028708133953</c:v>
                </c:pt>
              </c:numCache>
            </c:numRef>
          </c:val>
        </c:ser>
        <c:marker val="1"/>
        <c:axId val="133955968"/>
        <c:axId val="138628096"/>
      </c:lineChart>
      <c:catAx>
        <c:axId val="133955968"/>
        <c:scaling>
          <c:orientation val="minMax"/>
        </c:scaling>
        <c:axPos val="b"/>
        <c:numFmt formatCode="General" sourceLinked="1"/>
        <c:tickLblPos val="nextTo"/>
        <c:txPr>
          <a:bodyPr rot="-5400000" vert="horz"/>
          <a:lstStyle/>
          <a:p>
            <a:pPr>
              <a:defRPr/>
            </a:pPr>
            <a:endParaRPr lang="en-US"/>
          </a:p>
        </c:txPr>
        <c:crossAx val="138628096"/>
        <c:crosses val="autoZero"/>
        <c:auto val="1"/>
        <c:lblAlgn val="ctr"/>
        <c:lblOffset val="100"/>
      </c:catAx>
      <c:valAx>
        <c:axId val="138628096"/>
        <c:scaling>
          <c:orientation val="minMax"/>
          <c:min val="50"/>
        </c:scaling>
        <c:axPos val="l"/>
        <c:majorGridlines>
          <c:spPr>
            <a:ln>
              <a:solidFill>
                <a:schemeClr val="bg1">
                  <a:lumMod val="85000"/>
                </a:schemeClr>
              </a:solidFill>
            </a:ln>
          </c:spPr>
        </c:majorGridlines>
        <c:numFmt formatCode="0" sourceLinked="1"/>
        <c:tickLblPos val="nextTo"/>
        <c:crossAx val="133955968"/>
        <c:crosses val="autoZero"/>
        <c:crossBetween val="between"/>
      </c:valAx>
    </c:plotArea>
    <c:plotVisOnly val="1"/>
  </c:chart>
  <c:externalData r:id="rId2"/>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sz="1400"/>
            </a:pPr>
            <a:r>
              <a:rPr lang="en-GB" sz="1400" dirty="0" smtClean="0"/>
              <a:t>Q2</a:t>
            </a:r>
            <a:r>
              <a:rPr lang="en-GB" sz="1400" baseline="0" dirty="0" smtClean="0"/>
              <a:t> </a:t>
            </a:r>
            <a:r>
              <a:rPr lang="en-GB" sz="1400" baseline="0" dirty="0"/>
              <a:t>2012/3</a:t>
            </a:r>
            <a:endParaRPr lang="en-GB" sz="1400" dirty="0"/>
          </a:p>
        </c:rich>
      </c:tx>
      <c:layout>
        <c:manualLayout>
          <c:xMode val="edge"/>
          <c:yMode val="edge"/>
          <c:x val="0.55493581249299551"/>
          <c:y val="3.3069256657791778E-2"/>
        </c:manualLayout>
      </c:layout>
    </c:title>
    <c:view3D>
      <c:rotX val="75"/>
      <c:perspective val="30"/>
    </c:view3D>
    <c:plotArea>
      <c:layout>
        <c:manualLayout>
          <c:layoutTarget val="inner"/>
          <c:xMode val="edge"/>
          <c:yMode val="edge"/>
          <c:x val="1.8844725689976031E-2"/>
          <c:y val="0.14720770752020768"/>
          <c:w val="0.98115527431002403"/>
          <c:h val="0.84480392260652093"/>
        </c:manualLayout>
      </c:layout>
      <c:pie3DChart>
        <c:varyColors val="1"/>
        <c:ser>
          <c:idx val="0"/>
          <c:order val="0"/>
          <c:explosion val="5"/>
          <c:dPt>
            <c:idx val="0"/>
            <c:spPr>
              <a:solidFill>
                <a:srgbClr val="00B050"/>
              </a:solidFill>
            </c:spPr>
          </c:dPt>
          <c:dPt>
            <c:idx val="1"/>
            <c:spPr>
              <a:gradFill>
                <a:gsLst>
                  <a:gs pos="0">
                    <a:srgbClr val="FFC000"/>
                  </a:gs>
                  <a:gs pos="50000">
                    <a:srgbClr val="9CB86E"/>
                  </a:gs>
                  <a:gs pos="100000">
                    <a:srgbClr val="156B13"/>
                  </a:gs>
                </a:gsLst>
                <a:lin ang="5400000" scaled="0"/>
              </a:gradFill>
            </c:spPr>
          </c:dPt>
          <c:dPt>
            <c:idx val="2"/>
            <c:spPr>
              <a:solidFill>
                <a:srgbClr val="FFC000"/>
              </a:solidFill>
            </c:spPr>
          </c:dPt>
          <c:dPt>
            <c:idx val="3"/>
            <c:spPr>
              <a:gradFill>
                <a:gsLst>
                  <a:gs pos="0">
                    <a:srgbClr val="FFF200"/>
                  </a:gs>
                  <a:gs pos="45000">
                    <a:srgbClr val="FF7A00"/>
                  </a:gs>
                  <a:gs pos="70000">
                    <a:srgbClr val="FF0300"/>
                  </a:gs>
                  <a:gs pos="100000">
                    <a:srgbClr val="4D0808"/>
                  </a:gs>
                </a:gsLst>
                <a:lin ang="5400000" scaled="0"/>
              </a:gradFill>
            </c:spPr>
          </c:dPt>
          <c:dPt>
            <c:idx val="4"/>
            <c:spPr>
              <a:solidFill>
                <a:srgbClr val="FF0000"/>
              </a:solidFill>
            </c:spPr>
          </c:dPt>
          <c:dPt>
            <c:idx val="5"/>
            <c:spPr>
              <a:solidFill>
                <a:schemeClr val="bg1"/>
              </a:solidFill>
              <a:ln>
                <a:solidFill>
                  <a:sysClr val="windowText" lastClr="000000">
                    <a:lumMod val="95000"/>
                    <a:lumOff val="5000"/>
                  </a:sysClr>
                </a:solidFill>
              </a:ln>
            </c:spPr>
          </c:dPt>
          <c:dLbls>
            <c:dLbl>
              <c:idx val="3"/>
              <c:spPr/>
              <c:txPr>
                <a:bodyPr/>
                <a:lstStyle/>
                <a:p>
                  <a:pPr>
                    <a:defRPr b="1">
                      <a:solidFill>
                        <a:schemeClr val="bg1"/>
                      </a:solidFill>
                    </a:defRPr>
                  </a:pPr>
                  <a:endParaRPr lang="en-US"/>
                </a:p>
              </c:txPr>
            </c:dLbl>
            <c:dLbl>
              <c:idx val="4"/>
              <c:spPr/>
              <c:txPr>
                <a:bodyPr/>
                <a:lstStyle/>
                <a:p>
                  <a:pPr>
                    <a:defRPr b="1">
                      <a:solidFill>
                        <a:schemeClr val="bg1"/>
                      </a:solidFill>
                    </a:defRPr>
                  </a:pPr>
                  <a:endParaRPr lang="en-US"/>
                </a:p>
              </c:txPr>
            </c:dLbl>
            <c:txPr>
              <a:bodyPr/>
              <a:lstStyle/>
              <a:p>
                <a:pPr>
                  <a:defRPr b="1"/>
                </a:pPr>
                <a:endParaRPr lang="en-US"/>
              </a:p>
            </c:txPr>
            <c:showVal val="1"/>
            <c:showLeaderLines val="1"/>
          </c:dLbls>
          <c:cat>
            <c:strRef>
              <c:f>'Projects RAGS'!$B$7:$B$12</c:f>
              <c:strCache>
                <c:ptCount val="6"/>
                <c:pt idx="0">
                  <c:v>Green</c:v>
                </c:pt>
                <c:pt idx="1">
                  <c:v>Amber/Green</c:v>
                </c:pt>
                <c:pt idx="2">
                  <c:v>Amber</c:v>
                </c:pt>
                <c:pt idx="3">
                  <c:v>Amber/Red</c:v>
                </c:pt>
                <c:pt idx="4">
                  <c:v>Red</c:v>
                </c:pt>
                <c:pt idx="5">
                  <c:v>Other</c:v>
                </c:pt>
              </c:strCache>
            </c:strRef>
          </c:cat>
          <c:val>
            <c:numRef>
              <c:f>'Projects RAGS'!$S$7:$S$12</c:f>
              <c:numCache>
                <c:formatCode>0%</c:formatCode>
                <c:ptCount val="6"/>
                <c:pt idx="0">
                  <c:v>0.17277486910994763</c:v>
                </c:pt>
                <c:pt idx="1">
                  <c:v>0.2356020942408377</c:v>
                </c:pt>
                <c:pt idx="2">
                  <c:v>0.32984293193717379</c:v>
                </c:pt>
                <c:pt idx="3">
                  <c:v>0.16230366492146597</c:v>
                </c:pt>
                <c:pt idx="4">
                  <c:v>5.2356020942408564E-2</c:v>
                </c:pt>
                <c:pt idx="5">
                  <c:v>4.7120418848167554E-2</c:v>
                </c:pt>
              </c:numCache>
            </c:numRef>
          </c:val>
        </c:ser>
      </c:pie3DChart>
    </c:plotArea>
    <c:plotVisOnly val="1"/>
    <c:dispBlanksAs val="zero"/>
  </c:chart>
  <c:spPr>
    <a:ln w="0"/>
  </c:sp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sz="1400"/>
            </a:pPr>
            <a:r>
              <a:rPr lang="en-GB" sz="1400"/>
              <a:t>Spend</a:t>
            </a:r>
            <a:r>
              <a:rPr lang="en-GB" sz="1400" baseline="0"/>
              <a:t> on GMPP, Q2 2013/14</a:t>
            </a:r>
            <a:endParaRPr lang="en-GB" sz="1400"/>
          </a:p>
        </c:rich>
      </c:tx>
      <c:layout>
        <c:manualLayout>
          <c:xMode val="edge"/>
          <c:yMode val="edge"/>
          <c:x val="0.18866875685830478"/>
          <c:y val="2.7681554327435551E-2"/>
        </c:manualLayout>
      </c:layout>
    </c:title>
    <c:view3D>
      <c:rotX val="30"/>
      <c:perspective val="30"/>
    </c:view3D>
    <c:plotArea>
      <c:layout>
        <c:manualLayout>
          <c:layoutTarget val="inner"/>
          <c:xMode val="edge"/>
          <c:yMode val="edge"/>
          <c:x val="3.1926050461363951E-2"/>
          <c:y val="0.22795605814779696"/>
          <c:w val="0.87777981554197593"/>
          <c:h val="0.72612632769185625"/>
        </c:manualLayout>
      </c:layout>
      <c:pie3DChart>
        <c:varyColors val="1"/>
        <c:ser>
          <c:idx val="0"/>
          <c:order val="0"/>
          <c:spPr>
            <a:solidFill>
              <a:srgbClr val="00B050"/>
            </a:solidFill>
          </c:spPr>
          <c:explosion val="6"/>
          <c:dPt>
            <c:idx val="1"/>
            <c:spPr>
              <a:gradFill>
                <a:gsLst>
                  <a:gs pos="0">
                    <a:srgbClr val="FFC000"/>
                  </a:gs>
                  <a:gs pos="50000">
                    <a:srgbClr val="9CB86E"/>
                  </a:gs>
                  <a:gs pos="100000">
                    <a:srgbClr val="156B13"/>
                  </a:gs>
                </a:gsLst>
                <a:lin ang="2400000" scaled="0"/>
              </a:gradFill>
            </c:spPr>
          </c:dPt>
          <c:dPt>
            <c:idx val="2"/>
            <c:spPr>
              <a:solidFill>
                <a:srgbClr val="FFC000"/>
              </a:solidFill>
            </c:spPr>
          </c:dPt>
          <c:dPt>
            <c:idx val="3"/>
            <c:spPr>
              <a:gradFill>
                <a:gsLst>
                  <a:gs pos="0">
                    <a:srgbClr val="FFF200"/>
                  </a:gs>
                  <a:gs pos="45000">
                    <a:srgbClr val="FF7A00"/>
                  </a:gs>
                  <a:gs pos="70000">
                    <a:srgbClr val="FF0300"/>
                  </a:gs>
                  <a:gs pos="100000">
                    <a:srgbClr val="4D0808"/>
                  </a:gs>
                </a:gsLst>
                <a:lin ang="5400000" scaled="0"/>
              </a:gradFill>
            </c:spPr>
          </c:dPt>
          <c:dPt>
            <c:idx val="4"/>
            <c:spPr>
              <a:solidFill>
                <a:srgbClr val="FF0000"/>
              </a:solidFill>
            </c:spPr>
          </c:dPt>
          <c:dPt>
            <c:idx val="5"/>
            <c:spPr>
              <a:solidFill>
                <a:schemeClr val="bg1"/>
              </a:solidFill>
              <a:ln>
                <a:solidFill>
                  <a:schemeClr val="tx1">
                    <a:lumMod val="95000"/>
                    <a:lumOff val="5000"/>
                  </a:schemeClr>
                </a:solidFill>
              </a:ln>
            </c:spPr>
          </c:dPt>
          <c:dLbls>
            <c:dLbl>
              <c:idx val="0"/>
              <c:layout>
                <c:manualLayout>
                  <c:x val="-8.4065797703707246E-3"/>
                  <c:y val="-8.8645546322431486E-3"/>
                </c:manualLayout>
              </c:layout>
              <c:tx>
                <c:rich>
                  <a:bodyPr/>
                  <a:lstStyle/>
                  <a:p>
                    <a:r>
                      <a:rPr lang="en-US" sz="1200" b="1"/>
                      <a:t>£</a:t>
                    </a:r>
                    <a:r>
                      <a:rPr lang="en-US"/>
                      <a:t>13bn</a:t>
                    </a:r>
                  </a:p>
                </c:rich>
              </c:tx>
            </c:dLbl>
            <c:dLbl>
              <c:idx val="1"/>
              <c:layout/>
              <c:tx>
                <c:rich>
                  <a:bodyPr/>
                  <a:lstStyle/>
                  <a:p>
                    <a:r>
                      <a:rPr lang="en-US" sz="1200" b="1"/>
                      <a:t>£</a:t>
                    </a:r>
                    <a:r>
                      <a:rPr lang="en-US"/>
                      <a:t>145bn</a:t>
                    </a:r>
                  </a:p>
                </c:rich>
              </c:tx>
            </c:dLbl>
            <c:dLbl>
              <c:idx val="2"/>
              <c:layout/>
              <c:tx>
                <c:rich>
                  <a:bodyPr/>
                  <a:lstStyle/>
                  <a:p>
                    <a:r>
                      <a:rPr lang="en-US" sz="1200" b="1"/>
                      <a:t>£</a:t>
                    </a:r>
                    <a:r>
                      <a:rPr lang="en-US"/>
                      <a:t>173bn</a:t>
                    </a:r>
                  </a:p>
                </c:rich>
              </c:tx>
            </c:dLbl>
            <c:dLbl>
              <c:idx val="3"/>
              <c:layout/>
              <c:tx>
                <c:rich>
                  <a:bodyPr/>
                  <a:lstStyle/>
                  <a:p>
                    <a:r>
                      <a:rPr lang="en-US" sz="1200" b="1"/>
                      <a:t>£</a:t>
                    </a:r>
                    <a:r>
                      <a:rPr lang="en-US"/>
                      <a:t>126bn</a:t>
                    </a:r>
                  </a:p>
                </c:rich>
              </c:tx>
            </c:dLbl>
            <c:dLbl>
              <c:idx val="4"/>
              <c:layout>
                <c:manualLayout>
                  <c:x val="4.6763186656622824E-2"/>
                  <c:y val="-9.5786044203115834E-3"/>
                </c:manualLayout>
              </c:layout>
              <c:tx>
                <c:rich>
                  <a:bodyPr/>
                  <a:lstStyle/>
                  <a:p>
                    <a:r>
                      <a:rPr lang="en-US" sz="1200" b="1"/>
                      <a:t>£</a:t>
                    </a:r>
                    <a:r>
                      <a:rPr lang="en-US"/>
                      <a:t>24bn</a:t>
                    </a:r>
                  </a:p>
                </c:rich>
              </c:tx>
            </c:dLbl>
            <c:dLbl>
              <c:idx val="5"/>
              <c:delete val="1"/>
            </c:dLbl>
            <c:numFmt formatCode="\£#,##0" sourceLinked="0"/>
            <c:txPr>
              <a:bodyPr/>
              <a:lstStyle/>
              <a:p>
                <a:pPr>
                  <a:defRPr sz="1200" b="1"/>
                </a:pPr>
                <a:endParaRPr lang="en-US"/>
              </a:p>
            </c:txPr>
            <c:showVal val="1"/>
          </c:dLbls>
          <c:val>
            <c:numRef>
              <c:f>'Projects RAGS'!$AF$7:$AF$12</c:f>
              <c:numCache>
                <c:formatCode>_-"£"* #,##0.00_-;\-"£"* #,##0.00_-;_-"£"* "-"??_-;_-@_-</c:formatCode>
                <c:ptCount val="6"/>
                <c:pt idx="0">
                  <c:v>13967.622729277724</c:v>
                </c:pt>
                <c:pt idx="1">
                  <c:v>145515.32856319571</c:v>
                </c:pt>
                <c:pt idx="2">
                  <c:v>173912.49218826313</c:v>
                </c:pt>
                <c:pt idx="3">
                  <c:v>126675.86189454503</c:v>
                </c:pt>
                <c:pt idx="4">
                  <c:v>24068.829999999973</c:v>
                </c:pt>
                <c:pt idx="5">
                  <c:v>3438.2859999999987</c:v>
                </c:pt>
              </c:numCache>
            </c:numRef>
          </c:val>
        </c:ser>
      </c:pie3DChart>
      <c:spPr>
        <a:noFill/>
        <a:ln w="25400">
          <a:noFill/>
        </a:ln>
      </c:spPr>
    </c:plotArea>
    <c:plotVisOnly val="1"/>
    <c:dispBlanksAs val="zero"/>
  </c:chart>
  <c:externalData r:id="rId2"/>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200"/>
              <a:t>Average digital take-up (%)</a:t>
            </a:r>
            <a:r>
              <a:rPr lang="en-GB" sz="1200" baseline="0"/>
              <a:t> - all services</a:t>
            </a:r>
            <a:endParaRPr lang="en-GB" sz="1200"/>
          </a:p>
        </c:rich>
      </c:tx>
      <c:layout/>
    </c:title>
    <c:plotArea>
      <c:layout/>
      <c:lineChart>
        <c:grouping val="standard"/>
        <c:ser>
          <c:idx val="0"/>
          <c:order val="0"/>
          <c:tx>
            <c:strRef>
              <c:f>'Average digital take up'!$B$1</c:f>
              <c:strCache>
                <c:ptCount val="1"/>
                <c:pt idx="0">
                  <c:v>Average digital take-up (%)</c:v>
                </c:pt>
              </c:strCache>
            </c:strRef>
          </c:tx>
          <c:spPr>
            <a:ln w="41275">
              <a:solidFill>
                <a:schemeClr val="accent4">
                  <a:lumMod val="75000"/>
                </a:schemeClr>
              </a:solidFill>
            </a:ln>
          </c:spPr>
          <c:marker>
            <c:symbol val="diamond"/>
            <c:size val="4"/>
            <c:spPr>
              <a:solidFill>
                <a:schemeClr val="accent1"/>
              </a:solidFill>
            </c:spPr>
          </c:marker>
          <c:dLbls>
            <c:dLbl>
              <c:idx val="1"/>
              <c:layout>
                <c:manualLayout>
                  <c:x val="0"/>
                  <c:y val="2.7777777777777991E-2"/>
                </c:manualLayout>
              </c:layout>
              <c:showVal val="1"/>
            </c:dLbl>
            <c:dLbl>
              <c:idx val="2"/>
              <c:layout>
                <c:manualLayout>
                  <c:x val="0"/>
                  <c:y val="2.3148148148148147E-2"/>
                </c:manualLayout>
              </c:layout>
              <c:showVal val="1"/>
            </c:dLbl>
            <c:dLbl>
              <c:idx val="3"/>
              <c:layout>
                <c:manualLayout>
                  <c:x val="-1.018506752641615E-16"/>
                  <c:y val="1.3888888888888966E-2"/>
                </c:manualLayout>
              </c:layout>
              <c:showVal val="1"/>
            </c:dLbl>
            <c:dLbl>
              <c:idx val="4"/>
              <c:layout>
                <c:manualLayout>
                  <c:x val="0"/>
                  <c:y val="3.9193176066856801E-2"/>
                </c:manualLayout>
              </c:layout>
              <c:tx>
                <c:rich>
                  <a:bodyPr/>
                  <a:lstStyle/>
                  <a:p>
                    <a:pPr>
                      <a:defRPr sz="1200"/>
                    </a:pPr>
                    <a:r>
                      <a:rPr lang="en-US" sz="1200" b="1"/>
                      <a:t>73.5%</a:t>
                    </a:r>
                  </a:p>
                </c:rich>
              </c:tx>
              <c:numFmt formatCode="0.0%" sourceLinked="0"/>
              <c:spPr/>
              <c:showVal val="1"/>
            </c:dLbl>
            <c:numFmt formatCode="0.0%" sourceLinked="0"/>
            <c:showVal val="1"/>
          </c:dLbls>
          <c:cat>
            <c:strRef>
              <c:f>'Average digital take up'!$A$2:$A$6</c:f>
              <c:strCache>
                <c:ptCount val="5"/>
                <c:pt idx="0">
                  <c:v>Q2 2012/13</c:v>
                </c:pt>
                <c:pt idx="1">
                  <c:v>Q3 2012/13</c:v>
                </c:pt>
                <c:pt idx="2">
                  <c:v>Q4 2012/13</c:v>
                </c:pt>
                <c:pt idx="3">
                  <c:v>Q1 2013/14</c:v>
                </c:pt>
                <c:pt idx="4">
                  <c:v>Q2 2013/14</c:v>
                </c:pt>
              </c:strCache>
            </c:strRef>
          </c:cat>
          <c:val>
            <c:numRef>
              <c:f>'Average digital take up'!$B$2:$B$6</c:f>
              <c:numCache>
                <c:formatCode>0.00%</c:formatCode>
                <c:ptCount val="5"/>
                <c:pt idx="0">
                  <c:v>0.64890000000000259</c:v>
                </c:pt>
                <c:pt idx="1">
                  <c:v>0.68480000000000063</c:v>
                </c:pt>
                <c:pt idx="2">
                  <c:v>0.70380000000000065</c:v>
                </c:pt>
                <c:pt idx="3">
                  <c:v>0.71630000000000005</c:v>
                </c:pt>
                <c:pt idx="4">
                  <c:v>0.73520000000000063</c:v>
                </c:pt>
              </c:numCache>
            </c:numRef>
          </c:val>
        </c:ser>
        <c:marker val="1"/>
        <c:axId val="138434432"/>
        <c:axId val="138459392"/>
      </c:lineChart>
      <c:catAx>
        <c:axId val="138434432"/>
        <c:scaling>
          <c:orientation val="minMax"/>
        </c:scaling>
        <c:axPos val="b"/>
        <c:tickLblPos val="nextTo"/>
        <c:crossAx val="138459392"/>
        <c:crosses val="autoZero"/>
        <c:auto val="1"/>
        <c:lblAlgn val="ctr"/>
        <c:lblOffset val="100"/>
      </c:catAx>
      <c:valAx>
        <c:axId val="138459392"/>
        <c:scaling>
          <c:orientation val="minMax"/>
        </c:scaling>
        <c:axPos val="l"/>
        <c:majorGridlines>
          <c:spPr>
            <a:ln>
              <a:solidFill>
                <a:schemeClr val="bg1">
                  <a:lumMod val="75000"/>
                </a:schemeClr>
              </a:solidFill>
            </a:ln>
          </c:spPr>
        </c:majorGridlines>
        <c:numFmt formatCode="0%" sourceLinked="0"/>
        <c:tickLblPos val="nextTo"/>
        <c:crossAx val="138434432"/>
        <c:crosses val="autoZero"/>
        <c:crossBetween val="midCat"/>
      </c:valAx>
    </c:plotArea>
    <c:plotVisOnly val="1"/>
  </c:chart>
  <c:externalData r:id="rId2"/>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sz="1200"/>
            </a:pPr>
            <a:r>
              <a:rPr lang="en-GB" sz="1200"/>
              <a:t>Average cost per transaction - all services</a:t>
            </a:r>
          </a:p>
        </c:rich>
      </c:tx>
      <c:layout/>
    </c:title>
    <c:plotArea>
      <c:layout/>
      <c:lineChart>
        <c:grouping val="standard"/>
        <c:ser>
          <c:idx val="0"/>
          <c:order val="0"/>
          <c:tx>
            <c:strRef>
              <c:f>'Average digital take up'!$B$11</c:f>
              <c:strCache>
                <c:ptCount val="1"/>
                <c:pt idx="0">
                  <c:v>Average cost per transaction</c:v>
                </c:pt>
              </c:strCache>
            </c:strRef>
          </c:tx>
          <c:spPr>
            <a:ln w="41275">
              <a:solidFill>
                <a:srgbClr val="00B050"/>
              </a:solidFill>
            </a:ln>
          </c:spPr>
          <c:marker>
            <c:symbol val="diamond"/>
            <c:size val="4"/>
          </c:marker>
          <c:dLbls>
            <c:dLbl>
              <c:idx val="0"/>
              <c:layout>
                <c:manualLayout>
                  <c:x val="-6.666666666666668E-2"/>
                  <c:y val="3.2407407407407579E-2"/>
                </c:manualLayout>
              </c:layout>
              <c:showVal val="1"/>
            </c:dLbl>
            <c:dLbl>
              <c:idx val="1"/>
              <c:layout>
                <c:manualLayout>
                  <c:x val="-5.0000218722659667E-2"/>
                  <c:y val="-3.2407407407407579E-2"/>
                </c:manualLayout>
              </c:layout>
              <c:showVal val="1"/>
            </c:dLbl>
            <c:dLbl>
              <c:idx val="2"/>
              <c:layout>
                <c:manualLayout>
                  <c:x val="-0.05"/>
                  <c:y val="-3.2407771945173691E-2"/>
                </c:manualLayout>
              </c:layout>
              <c:showVal val="1"/>
            </c:dLbl>
            <c:dLbl>
              <c:idx val="3"/>
              <c:layout>
                <c:manualLayout>
                  <c:x val="0"/>
                  <c:y val="-2.3148148148148147E-2"/>
                </c:manualLayout>
              </c:layout>
              <c:showVal val="1"/>
            </c:dLbl>
            <c:dLbl>
              <c:idx val="4"/>
              <c:spPr/>
              <c:txPr>
                <a:bodyPr/>
                <a:lstStyle/>
                <a:p>
                  <a:pPr>
                    <a:defRPr sz="1200" b="1"/>
                  </a:pPr>
                  <a:endParaRPr lang="en-US"/>
                </a:p>
              </c:txPr>
            </c:dLbl>
            <c:showVal val="1"/>
          </c:dLbls>
          <c:cat>
            <c:strRef>
              <c:f>'Average digital take up'!$A$12:$A$16</c:f>
              <c:strCache>
                <c:ptCount val="5"/>
                <c:pt idx="0">
                  <c:v>Apr 11 - Mar 12</c:v>
                </c:pt>
                <c:pt idx="1">
                  <c:v>Jan 12 - Dec 12</c:v>
                </c:pt>
                <c:pt idx="2">
                  <c:v>Apr 12 - Mar 13</c:v>
                </c:pt>
                <c:pt idx="3">
                  <c:v>Jul 12 - Jun 13</c:v>
                </c:pt>
                <c:pt idx="4">
                  <c:v>Oct 12 - Sep 13</c:v>
                </c:pt>
              </c:strCache>
            </c:strRef>
          </c:cat>
          <c:val>
            <c:numRef>
              <c:f>'Average digital take up'!$B$12:$B$16</c:f>
              <c:numCache>
                <c:formatCode>"£"#,##0.00;[Red]\-"£"#,##0.00</c:formatCode>
                <c:ptCount val="5"/>
                <c:pt idx="0">
                  <c:v>5.0069999999999997</c:v>
                </c:pt>
                <c:pt idx="1">
                  <c:v>5.048</c:v>
                </c:pt>
                <c:pt idx="2">
                  <c:v>4.9880000000000004</c:v>
                </c:pt>
                <c:pt idx="3">
                  <c:v>4.9359999999999999</c:v>
                </c:pt>
                <c:pt idx="4">
                  <c:v>4.6529999999999845</c:v>
                </c:pt>
              </c:numCache>
            </c:numRef>
          </c:val>
        </c:ser>
        <c:marker val="1"/>
        <c:axId val="147225984"/>
        <c:axId val="147248256"/>
      </c:lineChart>
      <c:catAx>
        <c:axId val="147225984"/>
        <c:scaling>
          <c:orientation val="minMax"/>
        </c:scaling>
        <c:axPos val="b"/>
        <c:tickLblPos val="nextTo"/>
        <c:txPr>
          <a:bodyPr rot="-1500000" vert="horz"/>
          <a:lstStyle/>
          <a:p>
            <a:pPr>
              <a:defRPr/>
            </a:pPr>
            <a:endParaRPr lang="en-US"/>
          </a:p>
        </c:txPr>
        <c:crossAx val="147248256"/>
        <c:crosses val="autoZero"/>
        <c:auto val="1"/>
        <c:lblAlgn val="ctr"/>
        <c:lblOffset val="100"/>
      </c:catAx>
      <c:valAx>
        <c:axId val="147248256"/>
        <c:scaling>
          <c:orientation val="minMax"/>
        </c:scaling>
        <c:axPos val="l"/>
        <c:majorGridlines>
          <c:spPr>
            <a:ln>
              <a:solidFill>
                <a:schemeClr val="bg1">
                  <a:lumMod val="75000"/>
                </a:schemeClr>
              </a:solidFill>
            </a:ln>
          </c:spPr>
        </c:majorGridlines>
        <c:numFmt formatCode="&quot;£&quot;#,##0.00;[Red]\-&quot;£&quot;#,##0.00" sourceLinked="1"/>
        <c:tickLblPos val="nextTo"/>
        <c:crossAx val="147225984"/>
        <c:crosses val="autoZero"/>
        <c:crossBetween val="between"/>
      </c:valAx>
    </c:plotArea>
    <c:plotVisOnly val="1"/>
  </c:chart>
  <c:externalData r:id="rId2"/>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plotArea>
      <c:layout>
        <c:manualLayout>
          <c:layoutTarget val="inner"/>
          <c:xMode val="edge"/>
          <c:yMode val="edge"/>
          <c:x val="0.10355092710185421"/>
          <c:y val="8.257686539182689E-2"/>
          <c:w val="0.88417313427219468"/>
          <c:h val="0.88612800323036545"/>
        </c:manualLayout>
      </c:layout>
      <c:lineChart>
        <c:grouping val="standard"/>
        <c:ser>
          <c:idx val="0"/>
          <c:order val="0"/>
          <c:marker>
            <c:symbol val="none"/>
          </c:marker>
          <c:dLbls>
            <c:dLbl>
              <c:idx val="1"/>
              <c:layout>
                <c:manualLayout>
                  <c:x val="-1.1947431302270071E-2"/>
                  <c:y val="3.5714285714285712E-2"/>
                </c:manualLayout>
              </c:layout>
              <c:tx>
                <c:rich>
                  <a:bodyPr/>
                  <a:lstStyle/>
                  <a:p>
                    <a:r>
                      <a:rPr lang="en-US"/>
                      <a:t>6.14m</a:t>
                    </a:r>
                  </a:p>
                </c:rich>
              </c:tx>
              <c:showVal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delete val="1"/>
            </c:dLbl>
            <c:dLbl>
              <c:idx val="16"/>
              <c:delete val="1"/>
            </c:dLbl>
            <c:dLbl>
              <c:idx val="17"/>
              <c:delete val="1"/>
            </c:dLbl>
            <c:dLbl>
              <c:idx val="18"/>
              <c:delete val="1"/>
            </c:dLbl>
            <c:dLbl>
              <c:idx val="19"/>
              <c:layout/>
              <c:tx>
                <c:rich>
                  <a:bodyPr/>
                  <a:lstStyle/>
                  <a:p>
                    <a:r>
                      <a:rPr lang="en-US"/>
                      <a:t>3.52m</a:t>
                    </a:r>
                  </a:p>
                </c:rich>
              </c:tx>
              <c:showVal val="1"/>
            </c:dLbl>
            <c:dLbl>
              <c:idx val="20"/>
              <c:delete val="1"/>
            </c:dLbl>
            <c:dLbl>
              <c:idx val="21"/>
              <c:delete val="1"/>
            </c:dLbl>
            <c:dLbl>
              <c:idx val="22"/>
              <c:delete val="1"/>
            </c:dLbl>
            <c:dLbl>
              <c:idx val="23"/>
              <c:delete val="1"/>
            </c:dLbl>
            <c:dLbl>
              <c:idx val="24"/>
              <c:delete val="1"/>
            </c:dLbl>
            <c:dLbl>
              <c:idx val="25"/>
              <c:delete val="1"/>
            </c:dLbl>
            <c:dLbl>
              <c:idx val="26"/>
              <c:delete val="1"/>
            </c:dLbl>
            <c:dLbl>
              <c:idx val="27"/>
              <c:delete val="1"/>
            </c:dLbl>
            <c:dLbl>
              <c:idx val="28"/>
              <c:delete val="1"/>
            </c:dLbl>
            <c:dLbl>
              <c:idx val="29"/>
              <c:delete val="1"/>
            </c:dLbl>
            <c:dLbl>
              <c:idx val="30"/>
              <c:layout>
                <c:manualLayout>
                  <c:x val="0"/>
                  <c:y val="0.10893973159015502"/>
                </c:manualLayout>
              </c:layout>
              <c:tx>
                <c:rich>
                  <a:bodyPr/>
                  <a:lstStyle/>
                  <a:p>
                    <a:r>
                      <a:rPr lang="en-US"/>
                      <a:t>8.54m</a:t>
                    </a:r>
                  </a:p>
                </c:rich>
              </c:tx>
              <c:showVal val="1"/>
            </c:dLbl>
            <c:numFmt formatCode="#,##0.00" sourceLinked="0"/>
            <c:showVal val="1"/>
          </c:dLbls>
          <c:cat>
            <c:numRef>
              <c:f>savings!$A$75:$A$105</c:f>
              <c:numCache>
                <c:formatCode>dd\-mmm</c:formatCode>
                <c:ptCount val="31"/>
                <c:pt idx="0">
                  <c:v>41511</c:v>
                </c:pt>
                <c:pt idx="1">
                  <c:v>41518</c:v>
                </c:pt>
                <c:pt idx="2">
                  <c:v>41525</c:v>
                </c:pt>
                <c:pt idx="3">
                  <c:v>41532</c:v>
                </c:pt>
                <c:pt idx="4">
                  <c:v>41539</c:v>
                </c:pt>
                <c:pt idx="5">
                  <c:v>41546</c:v>
                </c:pt>
                <c:pt idx="6">
                  <c:v>41553</c:v>
                </c:pt>
                <c:pt idx="7">
                  <c:v>41560</c:v>
                </c:pt>
                <c:pt idx="8">
                  <c:v>41567</c:v>
                </c:pt>
                <c:pt idx="9">
                  <c:v>41574</c:v>
                </c:pt>
                <c:pt idx="10">
                  <c:v>41581</c:v>
                </c:pt>
                <c:pt idx="11">
                  <c:v>41588</c:v>
                </c:pt>
                <c:pt idx="12">
                  <c:v>41595</c:v>
                </c:pt>
                <c:pt idx="13">
                  <c:v>41602</c:v>
                </c:pt>
                <c:pt idx="14">
                  <c:v>41609</c:v>
                </c:pt>
                <c:pt idx="15">
                  <c:v>41616</c:v>
                </c:pt>
                <c:pt idx="16">
                  <c:v>41623</c:v>
                </c:pt>
                <c:pt idx="17">
                  <c:v>41630</c:v>
                </c:pt>
                <c:pt idx="18">
                  <c:v>41637</c:v>
                </c:pt>
                <c:pt idx="19">
                  <c:v>41644</c:v>
                </c:pt>
                <c:pt idx="20">
                  <c:v>41286</c:v>
                </c:pt>
                <c:pt idx="21">
                  <c:v>41658</c:v>
                </c:pt>
                <c:pt idx="22">
                  <c:v>41665</c:v>
                </c:pt>
                <c:pt idx="23">
                  <c:v>41672</c:v>
                </c:pt>
                <c:pt idx="24">
                  <c:v>41679</c:v>
                </c:pt>
                <c:pt idx="25">
                  <c:v>41686</c:v>
                </c:pt>
                <c:pt idx="26">
                  <c:v>41693</c:v>
                </c:pt>
                <c:pt idx="27">
                  <c:v>41700</c:v>
                </c:pt>
                <c:pt idx="28">
                  <c:v>41707</c:v>
                </c:pt>
                <c:pt idx="29">
                  <c:v>41714</c:v>
                </c:pt>
                <c:pt idx="30">
                  <c:v>41721</c:v>
                </c:pt>
              </c:numCache>
            </c:numRef>
          </c:cat>
          <c:val>
            <c:numRef>
              <c:f>savings!$B$75:$B$105</c:f>
              <c:numCache>
                <c:formatCode>General</c:formatCode>
                <c:ptCount val="31"/>
                <c:pt idx="0">
                  <c:v>6140285</c:v>
                </c:pt>
                <c:pt idx="1">
                  <c:v>6408942</c:v>
                </c:pt>
                <c:pt idx="2">
                  <c:v>6485323</c:v>
                </c:pt>
                <c:pt idx="3">
                  <c:v>6532183</c:v>
                </c:pt>
                <c:pt idx="4">
                  <c:v>6462883</c:v>
                </c:pt>
                <c:pt idx="5">
                  <c:v>6851583</c:v>
                </c:pt>
                <c:pt idx="6">
                  <c:v>6994569</c:v>
                </c:pt>
                <c:pt idx="7">
                  <c:v>7018829</c:v>
                </c:pt>
                <c:pt idx="8">
                  <c:v>6595662</c:v>
                </c:pt>
                <c:pt idx="9">
                  <c:v>6796077</c:v>
                </c:pt>
                <c:pt idx="10">
                  <c:v>6386119</c:v>
                </c:pt>
                <c:pt idx="11">
                  <c:v>6355531</c:v>
                </c:pt>
                <c:pt idx="12">
                  <c:v>6276239</c:v>
                </c:pt>
                <c:pt idx="13">
                  <c:v>6260910</c:v>
                </c:pt>
                <c:pt idx="14">
                  <c:v>6483207</c:v>
                </c:pt>
                <c:pt idx="15">
                  <c:v>6104301</c:v>
                </c:pt>
                <c:pt idx="16">
                  <c:v>5717492</c:v>
                </c:pt>
                <c:pt idx="17">
                  <c:v>5290339</c:v>
                </c:pt>
                <c:pt idx="18">
                  <c:v>3523594</c:v>
                </c:pt>
                <c:pt idx="19">
                  <c:v>6031786</c:v>
                </c:pt>
                <c:pt idx="20">
                  <c:v>7633364</c:v>
                </c:pt>
                <c:pt idx="21">
                  <c:v>7591966</c:v>
                </c:pt>
                <c:pt idx="22">
                  <c:v>7695113</c:v>
                </c:pt>
                <c:pt idx="23">
                  <c:v>7848105</c:v>
                </c:pt>
                <c:pt idx="24">
                  <c:v>7472467</c:v>
                </c:pt>
                <c:pt idx="25">
                  <c:v>7126025</c:v>
                </c:pt>
                <c:pt idx="26">
                  <c:v>7440548</c:v>
                </c:pt>
                <c:pt idx="27">
                  <c:v>8898901</c:v>
                </c:pt>
                <c:pt idx="28">
                  <c:v>7995203</c:v>
                </c:pt>
                <c:pt idx="29">
                  <c:v>7920707</c:v>
                </c:pt>
                <c:pt idx="30">
                  <c:v>8537964</c:v>
                </c:pt>
              </c:numCache>
            </c:numRef>
          </c:val>
        </c:ser>
        <c:marker val="1"/>
        <c:axId val="147309696"/>
        <c:axId val="147311232"/>
      </c:lineChart>
      <c:dateAx>
        <c:axId val="147309696"/>
        <c:scaling>
          <c:orientation val="minMax"/>
          <c:min val="41511"/>
        </c:scaling>
        <c:axPos val="b"/>
        <c:numFmt formatCode="dd\-mmm" sourceLinked="0"/>
        <c:tickLblPos val="low"/>
        <c:txPr>
          <a:bodyPr rot="0" anchor="t" anchorCtr="0"/>
          <a:lstStyle/>
          <a:p>
            <a:pPr>
              <a:defRPr/>
            </a:pPr>
            <a:endParaRPr lang="en-US"/>
          </a:p>
        </c:txPr>
        <c:crossAx val="147311232"/>
        <c:crossesAt val="3.9999999999999975E+108"/>
        <c:lblOffset val="100"/>
        <c:baseTimeUnit val="days"/>
      </c:dateAx>
      <c:valAx>
        <c:axId val="147311232"/>
        <c:scaling>
          <c:orientation val="minMax"/>
        </c:scaling>
        <c:axPos val="l"/>
        <c:majorGridlines>
          <c:spPr>
            <a:ln>
              <a:solidFill>
                <a:schemeClr val="bg1">
                  <a:lumMod val="75000"/>
                </a:schemeClr>
              </a:solidFill>
            </a:ln>
          </c:spPr>
        </c:majorGridlines>
        <c:numFmt formatCode="#,##0" sourceLinked="0"/>
        <c:tickLblPos val="nextTo"/>
        <c:crossAx val="147309696"/>
        <c:crosses val="autoZero"/>
        <c:crossBetween val="between"/>
        <c:dispUnits>
          <c:builtInUnit val="millions"/>
          <c:dispUnitsLbl>
            <c:layout/>
          </c:dispUnitsLbl>
        </c:dispUnits>
      </c:valAx>
    </c:plotArea>
    <c:plotVisOnly val="1"/>
    <c:dispBlanksAs val="gap"/>
  </c:chart>
  <c:externalData r:id="rId2"/>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400" dirty="0"/>
              <a:t>Number of staff</a:t>
            </a:r>
          </a:p>
        </c:rich>
      </c:tx>
      <c:layout/>
    </c:title>
    <c:view3D>
      <c:depthPercent val="100"/>
      <c:rAngAx val="1"/>
    </c:view3D>
    <c:plotArea>
      <c:layout/>
      <c:bar3DChart>
        <c:barDir val="col"/>
        <c:grouping val="stacked"/>
        <c:ser>
          <c:idx val="0"/>
          <c:order val="0"/>
          <c:tx>
            <c:strRef>
              <c:f>savings!$A$17</c:f>
              <c:strCache>
                <c:ptCount val="1"/>
                <c:pt idx="0">
                  <c:v>Number of staff</c:v>
                </c:pt>
              </c:strCache>
            </c:strRef>
          </c:tx>
          <c:dLbls>
            <c:dLbl>
              <c:idx val="0"/>
              <c:layout>
                <c:manualLayout>
                  <c:x val="1.6033572027350503E-2"/>
                  <c:y val="-0.35273858460171076"/>
                </c:manualLayout>
              </c:layout>
              <c:tx>
                <c:rich>
                  <a:bodyPr/>
                  <a:lstStyle/>
                  <a:p>
                    <a:r>
                      <a:rPr lang="en-US" dirty="0" smtClean="0"/>
                      <a:t>487,000</a:t>
                    </a:r>
                    <a:endParaRPr lang="en-US" dirty="0"/>
                  </a:p>
                </c:rich>
              </c:tx>
              <c:showVal val="1"/>
            </c:dLbl>
            <c:dLbl>
              <c:idx val="1"/>
              <c:layout>
                <c:manualLayout>
                  <c:x val="4.0083930068376709E-3"/>
                  <c:y val="-0.30086526333675789"/>
                </c:manualLayout>
              </c:layout>
              <c:tx>
                <c:rich>
                  <a:bodyPr/>
                  <a:lstStyle/>
                  <a:p>
                    <a:r>
                      <a:rPr lang="en-US" dirty="0" smtClean="0"/>
                      <a:t>412,000</a:t>
                    </a:r>
                    <a:endParaRPr lang="en-US" dirty="0"/>
                  </a:p>
                </c:rich>
              </c:tx>
              <c:showVal val="1"/>
            </c:dLbl>
            <c:numFmt formatCode="#,##0" sourceLinked="0"/>
            <c:showVal val="1"/>
          </c:dLbls>
          <c:cat>
            <c:strRef>
              <c:f>savings!$B$16:$C$16</c:f>
              <c:strCache>
                <c:ptCount val="2"/>
                <c:pt idx="0">
                  <c:v>2009/10</c:v>
                </c:pt>
                <c:pt idx="1">
                  <c:v>2013/14</c:v>
                </c:pt>
              </c:strCache>
            </c:strRef>
          </c:cat>
          <c:val>
            <c:numRef>
              <c:f>savings!$B$17:$C$17</c:f>
              <c:numCache>
                <c:formatCode>General</c:formatCode>
                <c:ptCount val="2"/>
                <c:pt idx="0">
                  <c:v>487000</c:v>
                </c:pt>
                <c:pt idx="1">
                  <c:v>415000</c:v>
                </c:pt>
              </c:numCache>
            </c:numRef>
          </c:val>
        </c:ser>
        <c:shape val="cylinder"/>
        <c:axId val="135043328"/>
        <c:axId val="135053312"/>
        <c:axId val="0"/>
      </c:bar3DChart>
      <c:catAx>
        <c:axId val="135043328"/>
        <c:scaling>
          <c:orientation val="minMax"/>
        </c:scaling>
        <c:axPos val="b"/>
        <c:numFmt formatCode="General" sourceLinked="1"/>
        <c:tickLblPos val="nextTo"/>
        <c:crossAx val="135053312"/>
        <c:crosses val="autoZero"/>
        <c:auto val="1"/>
        <c:lblAlgn val="ctr"/>
        <c:lblOffset val="100"/>
      </c:catAx>
      <c:valAx>
        <c:axId val="135053312"/>
        <c:scaling>
          <c:orientation val="minMax"/>
          <c:min val="200000"/>
        </c:scaling>
        <c:axPos val="l"/>
        <c:majorGridlines/>
        <c:numFmt formatCode="#,##0" sourceLinked="0"/>
        <c:tickLblPos val="nextTo"/>
        <c:crossAx val="135043328"/>
        <c:crosses val="autoZero"/>
        <c:crossBetween val="between"/>
      </c:valAx>
      <c:spPr>
        <a:noFill/>
        <a:ln w="25400">
          <a:noFill/>
        </a:ln>
      </c:spPr>
    </c:plotArea>
    <c:plotVisOnly val="1"/>
    <c:dispBlanksAs val="gap"/>
  </c:chart>
  <c:externalData r:id="rId2"/>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400" dirty="0" smtClean="0"/>
              <a:t>Efficiency savings</a:t>
            </a:r>
            <a:endParaRPr lang="en-US" sz="1400" dirty="0"/>
          </a:p>
        </c:rich>
      </c:tx>
      <c:layout/>
    </c:title>
    <c:view3D>
      <c:depthPercent val="100"/>
      <c:rAngAx val="1"/>
    </c:view3D>
    <c:plotArea>
      <c:layout/>
      <c:bar3DChart>
        <c:barDir val="col"/>
        <c:grouping val="stacked"/>
        <c:ser>
          <c:idx val="0"/>
          <c:order val="0"/>
          <c:spPr>
            <a:solidFill>
              <a:schemeClr val="accent6">
                <a:lumMod val="60000"/>
                <a:lumOff val="40000"/>
              </a:schemeClr>
            </a:solidFill>
          </c:spPr>
          <c:dLbls>
            <c:dLbl>
              <c:idx val="0"/>
              <c:layout>
                <c:manualLayout>
                  <c:x val="2.0887728459530092E-2"/>
                  <c:y val="-0.20558002936857517"/>
                </c:manualLayout>
              </c:layout>
              <c:tx>
                <c:rich>
                  <a:bodyPr/>
                  <a:lstStyle/>
                  <a:p>
                    <a:r>
                      <a:rPr lang="en-US"/>
                      <a:t>£3.75bn</a:t>
                    </a:r>
                  </a:p>
                </c:rich>
              </c:tx>
              <c:showVal val="1"/>
            </c:dLbl>
            <c:dLbl>
              <c:idx val="1"/>
              <c:layout>
                <c:manualLayout>
                  <c:x val="1.0443864229765185E-2"/>
                  <c:y val="-0.25844346549192371"/>
                </c:manualLayout>
              </c:layout>
              <c:tx>
                <c:rich>
                  <a:bodyPr/>
                  <a:lstStyle/>
                  <a:p>
                    <a:r>
                      <a:rPr lang="en-US" dirty="0"/>
                      <a:t>£</a:t>
                    </a:r>
                    <a:r>
                      <a:rPr lang="en-US" dirty="0" smtClean="0"/>
                      <a:t>5.5bn</a:t>
                    </a:r>
                    <a:endParaRPr lang="en-US" dirty="0"/>
                  </a:p>
                </c:rich>
              </c:tx>
              <c:showVal val="1"/>
            </c:dLbl>
            <c:dLbl>
              <c:idx val="2"/>
              <c:layout>
                <c:manualLayout>
                  <c:x val="1.0443864229765185E-2"/>
                  <c:y val="-0.34067547723935765"/>
                </c:manualLayout>
              </c:layout>
              <c:tx>
                <c:rich>
                  <a:bodyPr/>
                  <a:lstStyle/>
                  <a:p>
                    <a:r>
                      <a:rPr lang="en-US"/>
                      <a:t>£10bn</a:t>
                    </a:r>
                  </a:p>
                </c:rich>
              </c:tx>
              <c:showVal val="1"/>
            </c:dLbl>
            <c:dLbl>
              <c:idx val="3"/>
              <c:layout>
                <c:manualLayout>
                  <c:x val="1.3925152306353465E-2"/>
                  <c:y val="-0.27019089574155652"/>
                </c:manualLayout>
              </c:layout>
              <c:tx>
                <c:rich>
                  <a:bodyPr/>
                  <a:lstStyle/>
                  <a:p>
                    <a:r>
                      <a:rPr lang="en-US"/>
                      <a:t>£5.4bn</a:t>
                    </a:r>
                  </a:p>
                </c:rich>
              </c:tx>
              <c:showVal val="1"/>
            </c:dLbl>
            <c:showVal val="1"/>
          </c:dLbls>
          <c:cat>
            <c:strRef>
              <c:f>savings!$F$1:$F$4</c:f>
              <c:strCache>
                <c:ptCount val="4"/>
                <c:pt idx="0">
                  <c:v>2010/11</c:v>
                </c:pt>
                <c:pt idx="1">
                  <c:v>2011/12</c:v>
                </c:pt>
                <c:pt idx="2">
                  <c:v>2012/13</c:v>
                </c:pt>
                <c:pt idx="3">
                  <c:v>2013/14*</c:v>
                </c:pt>
              </c:strCache>
            </c:strRef>
          </c:cat>
          <c:val>
            <c:numRef>
              <c:f>savings!$G$1:$G$4</c:f>
              <c:numCache>
                <c:formatCode>#,##0</c:formatCode>
                <c:ptCount val="4"/>
                <c:pt idx="0">
                  <c:v>3750000000</c:v>
                </c:pt>
                <c:pt idx="1">
                  <c:v>5500000000</c:v>
                </c:pt>
                <c:pt idx="2">
                  <c:v>10000000000</c:v>
                </c:pt>
                <c:pt idx="3">
                  <c:v>5400000000</c:v>
                </c:pt>
              </c:numCache>
            </c:numRef>
          </c:val>
        </c:ser>
        <c:shape val="cylinder"/>
        <c:axId val="147488768"/>
        <c:axId val="147490304"/>
        <c:axId val="0"/>
      </c:bar3DChart>
      <c:catAx>
        <c:axId val="147488768"/>
        <c:scaling>
          <c:orientation val="minMax"/>
        </c:scaling>
        <c:axPos val="b"/>
        <c:numFmt formatCode="General" sourceLinked="1"/>
        <c:tickLblPos val="nextTo"/>
        <c:crossAx val="147490304"/>
        <c:crosses val="autoZero"/>
        <c:auto val="1"/>
        <c:lblAlgn val="ctr"/>
        <c:lblOffset val="100"/>
      </c:catAx>
      <c:valAx>
        <c:axId val="147490304"/>
        <c:scaling>
          <c:orientation val="minMax"/>
          <c:min val="200000"/>
        </c:scaling>
        <c:axPos val="l"/>
        <c:majorGridlines/>
        <c:numFmt formatCode="#,##0" sourceLinked="1"/>
        <c:tickLblPos val="nextTo"/>
        <c:crossAx val="147488768"/>
        <c:crosses val="autoZero"/>
        <c:crossBetween val="between"/>
        <c:dispUnits>
          <c:builtInUnit val="billions"/>
          <c:dispUnitsLbl>
            <c:layout/>
            <c:tx>
              <c:rich>
                <a:bodyPr/>
                <a:lstStyle/>
                <a:p>
                  <a:pPr>
                    <a:defRPr/>
                  </a:pPr>
                  <a:r>
                    <a:rPr lang="en-GB"/>
                    <a:t>£Billions</a:t>
                  </a:r>
                </a:p>
              </c:rich>
            </c:tx>
          </c:dispUnitsLbl>
        </c:dispUnits>
      </c:valAx>
      <c:spPr>
        <a:noFill/>
        <a:ln w="25400">
          <a:noFill/>
        </a:ln>
      </c:spPr>
    </c:plotArea>
    <c:plotVisOnly val="1"/>
    <c:dispBlanksAs val="gap"/>
  </c:chart>
  <c:externalData r:id="rId2"/>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plotArea>
      <c:layout/>
      <c:pieChart>
        <c:varyColors val="1"/>
        <c:ser>
          <c:idx val="0"/>
          <c:order val="0"/>
          <c:dLbls>
            <c:dLbl>
              <c:idx val="0"/>
              <c:spPr/>
              <c:txPr>
                <a:bodyPr/>
                <a:lstStyle/>
                <a:p>
                  <a:pPr>
                    <a:defRPr b="1"/>
                  </a:pPr>
                  <a:endParaRPr lang="en-US"/>
                </a:p>
              </c:txPr>
            </c:dLbl>
            <c:dLbl>
              <c:idx val="1"/>
              <c:spPr/>
              <c:txPr>
                <a:bodyPr/>
                <a:lstStyle/>
                <a:p>
                  <a:pPr>
                    <a:defRPr b="1">
                      <a:solidFill>
                        <a:schemeClr val="bg1"/>
                      </a:solidFill>
                    </a:defRPr>
                  </a:pPr>
                  <a:endParaRPr lang="en-US"/>
                </a:p>
              </c:txPr>
            </c:dLbl>
            <c:showVal val="1"/>
            <c:showLeaderLines val="1"/>
          </c:dLbls>
          <c:cat>
            <c:strRef>
              <c:f>'% CS across public sector'!$A$1:$A$2</c:f>
              <c:strCache>
                <c:ptCount val="2"/>
                <c:pt idx="0">
                  <c:v>Civil Servants </c:v>
                </c:pt>
                <c:pt idx="1">
                  <c:v>Rest of public sector</c:v>
                </c:pt>
              </c:strCache>
            </c:strRef>
          </c:cat>
          <c:val>
            <c:numRef>
              <c:f>'% CS across public sector'!$B$1:$B$2</c:f>
              <c:numCache>
                <c:formatCode>0.00%</c:formatCode>
                <c:ptCount val="2"/>
                <c:pt idx="0">
                  <c:v>7.9000000000000223E-2</c:v>
                </c:pt>
                <c:pt idx="1">
                  <c:v>0.92100000000000004</c:v>
                </c:pt>
              </c:numCache>
            </c:numRef>
          </c:val>
        </c:ser>
        <c:firstSliceAng val="0"/>
      </c:pieChart>
    </c:plotArea>
    <c:legend>
      <c:legendPos val="b"/>
      <c:layout/>
    </c:legend>
    <c:plotVisOnly val="1"/>
  </c:chart>
  <c:externalData r:id="rId2"/>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plotArea>
      <c:layout/>
      <c:pieChart>
        <c:varyColors val="1"/>
        <c:ser>
          <c:idx val="0"/>
          <c:order val="0"/>
          <c:dPt>
            <c:idx val="1"/>
            <c:spPr>
              <a:solidFill>
                <a:schemeClr val="accent2">
                  <a:lumMod val="60000"/>
                  <a:lumOff val="40000"/>
                </a:schemeClr>
              </a:solidFill>
            </c:spPr>
          </c:dPt>
          <c:dLbls>
            <c:dLbl>
              <c:idx val="1"/>
              <c:spPr/>
              <c:txPr>
                <a:bodyPr/>
                <a:lstStyle/>
                <a:p>
                  <a:pPr>
                    <a:defRPr b="1">
                      <a:solidFill>
                        <a:schemeClr val="bg1"/>
                      </a:solidFill>
                    </a:defRPr>
                  </a:pPr>
                  <a:endParaRPr lang="en-US"/>
                </a:p>
              </c:txPr>
            </c:dLbl>
            <c:txPr>
              <a:bodyPr/>
              <a:lstStyle/>
              <a:p>
                <a:pPr>
                  <a:defRPr b="1"/>
                </a:pPr>
                <a:endParaRPr lang="en-US"/>
              </a:p>
            </c:txPr>
            <c:showVal val="1"/>
            <c:showLeaderLines val="1"/>
          </c:dLbls>
          <c:cat>
            <c:strRef>
              <c:f>'% CS across public sector'!$A$5:$A$6</c:f>
              <c:strCache>
                <c:ptCount val="2"/>
                <c:pt idx="0">
                  <c:v>Civil Servants </c:v>
                </c:pt>
                <c:pt idx="1">
                  <c:v>Economy as a whole</c:v>
                </c:pt>
              </c:strCache>
            </c:strRef>
          </c:cat>
          <c:val>
            <c:numRef>
              <c:f>'% CS across public sector'!$B$5:$B$6</c:f>
              <c:numCache>
                <c:formatCode>0.00%</c:formatCode>
                <c:ptCount val="2"/>
                <c:pt idx="0">
                  <c:v>1.4999999999999998E-2</c:v>
                </c:pt>
                <c:pt idx="1">
                  <c:v>0.98499999999999999</c:v>
                </c:pt>
              </c:numCache>
            </c:numRef>
          </c:val>
        </c:ser>
        <c:firstSliceAng val="0"/>
      </c:pieChart>
    </c:plotArea>
    <c:legend>
      <c:legendPos val="b"/>
      <c:layout/>
    </c:legend>
    <c:plotVisOnly val="1"/>
  </c:chart>
  <c:externalData r:id="rId2"/>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600" dirty="0" err="1">
                <a:solidFill>
                  <a:schemeClr val="bg2">
                    <a:lumMod val="50000"/>
                  </a:schemeClr>
                </a:solidFill>
              </a:rPr>
              <a:t>MoJ</a:t>
            </a:r>
            <a:r>
              <a:rPr lang="en-GB" sz="1600" dirty="0">
                <a:solidFill>
                  <a:schemeClr val="bg2">
                    <a:lumMod val="50000"/>
                  </a:schemeClr>
                </a:solidFill>
              </a:rPr>
              <a:t> unit costs</a:t>
            </a:r>
          </a:p>
        </c:rich>
      </c:tx>
      <c:layout>
        <c:manualLayout>
          <c:xMode val="edge"/>
          <c:yMode val="edge"/>
          <c:x val="0.33088754027330464"/>
          <c:y val="1.7291162659931209E-2"/>
        </c:manualLayout>
      </c:layout>
    </c:title>
    <c:plotArea>
      <c:layout>
        <c:manualLayout>
          <c:layoutTarget val="inner"/>
          <c:xMode val="edge"/>
          <c:yMode val="edge"/>
          <c:x val="0.13423045587527402"/>
          <c:y val="0.11777340644067917"/>
          <c:w val="0.83118125763804362"/>
          <c:h val="0.65770639996916469"/>
        </c:manualLayout>
      </c:layout>
      <c:lineChart>
        <c:grouping val="standard"/>
        <c:ser>
          <c:idx val="0"/>
          <c:order val="0"/>
          <c:tx>
            <c:strRef>
              <c:f>'DWP productivity'!$A$9</c:f>
              <c:strCache>
                <c:ptCount val="1"/>
                <c:pt idx="0">
                  <c:v>Cost per prisoner</c:v>
                </c:pt>
              </c:strCache>
            </c:strRef>
          </c:tx>
          <c:spPr>
            <a:ln w="38100"/>
          </c:spPr>
          <c:marker>
            <c:symbol val="circle"/>
            <c:size val="2"/>
          </c:marker>
          <c:dLbls>
            <c:dLbl>
              <c:idx val="0"/>
              <c:layout>
                <c:manualLayout>
                  <c:x val="-9.4602169035283845E-2"/>
                  <c:y val="-1.5779003763358213E-2"/>
                </c:manualLayout>
              </c:layout>
              <c:tx>
                <c:rich>
                  <a:bodyPr/>
                  <a:lstStyle/>
                  <a:p>
                    <a:r>
                      <a:rPr lang="en-US"/>
                      <a:t>£38,140</a:t>
                    </a:r>
                  </a:p>
                </c:rich>
              </c:tx>
              <c:showVal val="1"/>
            </c:dLbl>
            <c:dLbl>
              <c:idx val="1"/>
              <c:delete val="1"/>
            </c:dLbl>
            <c:dLbl>
              <c:idx val="2"/>
              <c:delete val="1"/>
            </c:dLbl>
            <c:dLbl>
              <c:idx val="3"/>
              <c:layout/>
              <c:tx>
                <c:rich>
                  <a:bodyPr/>
                  <a:lstStyle/>
                  <a:p>
                    <a:r>
                      <a:rPr lang="en-US"/>
                      <a:t>£34,766</a:t>
                    </a:r>
                  </a:p>
                </c:rich>
              </c:tx>
              <c:showVal val="1"/>
            </c:dLbl>
            <c:showVal val="1"/>
          </c:dLbls>
          <c:cat>
            <c:strRef>
              <c:f>'DWP productivity'!$B$8:$E$8</c:f>
              <c:strCache>
                <c:ptCount val="4"/>
                <c:pt idx="0">
                  <c:v>2009/10</c:v>
                </c:pt>
                <c:pt idx="1">
                  <c:v>2010/11</c:v>
                </c:pt>
                <c:pt idx="2">
                  <c:v>2011/12</c:v>
                </c:pt>
                <c:pt idx="3">
                  <c:v>2012/13</c:v>
                </c:pt>
              </c:strCache>
            </c:strRef>
          </c:cat>
          <c:val>
            <c:numRef>
              <c:f>'DWP productivity'!$B$9:$E$9</c:f>
              <c:numCache>
                <c:formatCode>#,##0</c:formatCode>
                <c:ptCount val="4"/>
                <c:pt idx="0">
                  <c:v>38140</c:v>
                </c:pt>
                <c:pt idx="1">
                  <c:v>37163</c:v>
                </c:pt>
                <c:pt idx="2">
                  <c:v>34688</c:v>
                </c:pt>
                <c:pt idx="3">
                  <c:v>34766</c:v>
                </c:pt>
              </c:numCache>
            </c:numRef>
          </c:val>
        </c:ser>
        <c:ser>
          <c:idx val="1"/>
          <c:order val="1"/>
          <c:tx>
            <c:strRef>
              <c:f>'DWP productivity'!#REF!</c:f>
              <c:strCache>
                <c:ptCount val="1"/>
                <c:pt idx="0">
                  <c:v>#REF!</c:v>
                </c:pt>
              </c:strCache>
            </c:strRef>
          </c:tx>
          <c:marker>
            <c:symbol val="none"/>
          </c:marker>
          <c:cat>
            <c:strRef>
              <c:f>'DWP productivity'!$B$8:$E$8</c:f>
              <c:strCache>
                <c:ptCount val="4"/>
                <c:pt idx="0">
                  <c:v>2009/10</c:v>
                </c:pt>
                <c:pt idx="1">
                  <c:v>2010/11</c:v>
                </c:pt>
                <c:pt idx="2">
                  <c:v>2011/12</c:v>
                </c:pt>
                <c:pt idx="3">
                  <c:v>2012/13</c:v>
                </c:pt>
              </c:strCache>
            </c:strRef>
          </c:cat>
          <c:val>
            <c:numRef>
              <c:f>'DWP productivity'!#REF!</c:f>
              <c:numCache>
                <c:formatCode>General</c:formatCode>
                <c:ptCount val="1"/>
                <c:pt idx="0">
                  <c:v>1</c:v>
                </c:pt>
              </c:numCache>
            </c:numRef>
          </c:val>
        </c:ser>
        <c:ser>
          <c:idx val="2"/>
          <c:order val="2"/>
          <c:tx>
            <c:strRef>
              <c:f>'DWP productivity'!#REF!</c:f>
              <c:strCache>
                <c:ptCount val="1"/>
                <c:pt idx="0">
                  <c:v>#REF!</c:v>
                </c:pt>
              </c:strCache>
            </c:strRef>
          </c:tx>
          <c:marker>
            <c:symbol val="none"/>
          </c:marker>
          <c:cat>
            <c:strRef>
              <c:f>'DWP productivity'!$B$8:$E$8</c:f>
              <c:strCache>
                <c:ptCount val="4"/>
                <c:pt idx="0">
                  <c:v>2009/10</c:v>
                </c:pt>
                <c:pt idx="1">
                  <c:v>2010/11</c:v>
                </c:pt>
                <c:pt idx="2">
                  <c:v>2011/12</c:v>
                </c:pt>
                <c:pt idx="3">
                  <c:v>2012/13</c:v>
                </c:pt>
              </c:strCache>
            </c:strRef>
          </c:cat>
          <c:val>
            <c:numRef>
              <c:f>'DWP productivity'!#REF!</c:f>
              <c:numCache>
                <c:formatCode>General</c:formatCode>
                <c:ptCount val="1"/>
                <c:pt idx="0">
                  <c:v>1</c:v>
                </c:pt>
              </c:numCache>
            </c:numRef>
          </c:val>
        </c:ser>
        <c:ser>
          <c:idx val="3"/>
          <c:order val="3"/>
          <c:tx>
            <c:strRef>
              <c:f>'DWP productivity'!#REF!</c:f>
              <c:strCache>
                <c:ptCount val="1"/>
                <c:pt idx="0">
                  <c:v>#REF!</c:v>
                </c:pt>
              </c:strCache>
            </c:strRef>
          </c:tx>
          <c:marker>
            <c:symbol val="none"/>
          </c:marker>
          <c:cat>
            <c:strRef>
              <c:f>'DWP productivity'!$B$8:$E$8</c:f>
              <c:strCache>
                <c:ptCount val="4"/>
                <c:pt idx="0">
                  <c:v>2009/10</c:v>
                </c:pt>
                <c:pt idx="1">
                  <c:v>2010/11</c:v>
                </c:pt>
                <c:pt idx="2">
                  <c:v>2011/12</c:v>
                </c:pt>
                <c:pt idx="3">
                  <c:v>2012/13</c:v>
                </c:pt>
              </c:strCache>
            </c:strRef>
          </c:cat>
          <c:val>
            <c:numRef>
              <c:f>'DWP productivity'!#REF!</c:f>
              <c:numCache>
                <c:formatCode>General</c:formatCode>
                <c:ptCount val="1"/>
                <c:pt idx="0">
                  <c:v>1</c:v>
                </c:pt>
              </c:numCache>
            </c:numRef>
          </c:val>
        </c:ser>
        <c:ser>
          <c:idx val="4"/>
          <c:order val="4"/>
          <c:tx>
            <c:strRef>
              <c:f>'DWP productivity'!$A$10</c:f>
              <c:strCache>
                <c:ptCount val="1"/>
                <c:pt idx="0">
                  <c:v>Cost per prison place</c:v>
                </c:pt>
              </c:strCache>
            </c:strRef>
          </c:tx>
          <c:spPr>
            <a:ln w="38100">
              <a:solidFill>
                <a:srgbClr val="ECAC00"/>
              </a:solidFill>
            </a:ln>
          </c:spPr>
          <c:marker>
            <c:symbol val="diamond"/>
            <c:size val="2"/>
            <c:spPr>
              <a:solidFill>
                <a:schemeClr val="accent4"/>
              </a:solidFill>
            </c:spPr>
          </c:marker>
          <c:dLbls>
            <c:dLbl>
              <c:idx val="0"/>
              <c:layout>
                <c:manualLayout>
                  <c:x val="-0.11753906062458815"/>
                  <c:y val="-2.3138105567606652E-2"/>
                </c:manualLayout>
              </c:layout>
              <c:tx>
                <c:rich>
                  <a:bodyPr/>
                  <a:lstStyle/>
                  <a:p>
                    <a:r>
                      <a:rPr lang="en-US"/>
                      <a:t>£41,567</a:t>
                    </a:r>
                  </a:p>
                </c:rich>
              </c:tx>
              <c:showVal val="1"/>
            </c:dLbl>
            <c:dLbl>
              <c:idx val="1"/>
              <c:delete val="1"/>
            </c:dLbl>
            <c:dLbl>
              <c:idx val="2"/>
              <c:delete val="1"/>
            </c:dLbl>
            <c:dLbl>
              <c:idx val="3"/>
              <c:layout/>
              <c:tx>
                <c:rich>
                  <a:bodyPr/>
                  <a:lstStyle/>
                  <a:p>
                    <a:r>
                      <a:rPr lang="en-US"/>
                      <a:t>£36,808</a:t>
                    </a:r>
                  </a:p>
                </c:rich>
              </c:tx>
              <c:showVal val="1"/>
            </c:dLbl>
            <c:showVal val="1"/>
          </c:dLbls>
          <c:cat>
            <c:strRef>
              <c:f>'DWP productivity'!$B$8:$E$8</c:f>
              <c:strCache>
                <c:ptCount val="4"/>
                <c:pt idx="0">
                  <c:v>2009/10</c:v>
                </c:pt>
                <c:pt idx="1">
                  <c:v>2010/11</c:v>
                </c:pt>
                <c:pt idx="2">
                  <c:v>2011/12</c:v>
                </c:pt>
                <c:pt idx="3">
                  <c:v>2012/13</c:v>
                </c:pt>
              </c:strCache>
            </c:strRef>
          </c:cat>
          <c:val>
            <c:numRef>
              <c:f>'DWP productivity'!$B$10:$E$10</c:f>
              <c:numCache>
                <c:formatCode>#,##0</c:formatCode>
                <c:ptCount val="4"/>
                <c:pt idx="0">
                  <c:v>41567</c:v>
                </c:pt>
                <c:pt idx="1">
                  <c:v>39573</c:v>
                </c:pt>
                <c:pt idx="2">
                  <c:v>37557</c:v>
                </c:pt>
                <c:pt idx="3">
                  <c:v>36808</c:v>
                </c:pt>
              </c:numCache>
            </c:numRef>
          </c:val>
        </c:ser>
        <c:marker val="1"/>
        <c:axId val="147793024"/>
        <c:axId val="147794560"/>
      </c:lineChart>
      <c:catAx>
        <c:axId val="147793024"/>
        <c:scaling>
          <c:orientation val="minMax"/>
        </c:scaling>
        <c:axPos val="b"/>
        <c:tickLblPos val="nextTo"/>
        <c:spPr>
          <a:ln>
            <a:solidFill>
              <a:sysClr val="window" lastClr="FFFFFF">
                <a:lumMod val="65000"/>
              </a:sysClr>
            </a:solidFill>
          </a:ln>
        </c:spPr>
        <c:txPr>
          <a:bodyPr rot="-1800000" vert="horz"/>
          <a:lstStyle/>
          <a:p>
            <a:pPr>
              <a:defRPr/>
            </a:pPr>
            <a:endParaRPr lang="en-US"/>
          </a:p>
        </c:txPr>
        <c:crossAx val="147794560"/>
        <c:crosses val="autoZero"/>
        <c:auto val="1"/>
        <c:lblAlgn val="ctr"/>
        <c:lblOffset val="100"/>
      </c:catAx>
      <c:valAx>
        <c:axId val="147794560"/>
        <c:scaling>
          <c:orientation val="minMax"/>
          <c:min val="20000"/>
        </c:scaling>
        <c:axPos val="l"/>
        <c:majorGridlines>
          <c:spPr>
            <a:ln>
              <a:solidFill>
                <a:sysClr val="window" lastClr="FFFFFF">
                  <a:lumMod val="75000"/>
                </a:sysClr>
              </a:solidFill>
            </a:ln>
          </c:spPr>
        </c:majorGridlines>
        <c:numFmt formatCode="&quot;£&quot;#,##0" sourceLinked="0"/>
        <c:tickLblPos val="nextTo"/>
        <c:txPr>
          <a:bodyPr rot="-2280000"/>
          <a:lstStyle/>
          <a:p>
            <a:pPr>
              <a:defRPr/>
            </a:pPr>
            <a:endParaRPr lang="en-US"/>
          </a:p>
        </c:txPr>
        <c:crossAx val="147793024"/>
        <c:crosses val="autoZero"/>
        <c:crossBetween val="between"/>
      </c:valAx>
    </c:plotArea>
    <c:legend>
      <c:legendPos val="b"/>
      <c:legendEntry>
        <c:idx val="1"/>
        <c:delete val="1"/>
      </c:legendEntry>
      <c:legendEntry>
        <c:idx val="2"/>
        <c:delete val="1"/>
      </c:legendEntry>
      <c:legendEntry>
        <c:idx val="3"/>
        <c:delete val="1"/>
      </c:legendEntry>
      <c:layout>
        <c:manualLayout>
          <c:xMode val="edge"/>
          <c:yMode val="edge"/>
          <c:x val="0.14757503795874533"/>
          <c:y val="0.63348737766510865"/>
          <c:w val="0.84539571094839805"/>
          <c:h val="5.9008421722205488E-2"/>
        </c:manualLayout>
      </c:layout>
    </c:legend>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000" dirty="0" smtClean="0"/>
              <a:t>Top</a:t>
            </a:r>
            <a:r>
              <a:rPr lang="en-GB" sz="1000" baseline="0" dirty="0" smtClean="0"/>
              <a:t> ranking countries 2012</a:t>
            </a:r>
            <a:endParaRPr lang="en-GB" sz="1000" dirty="0"/>
          </a:p>
        </c:rich>
      </c:tx>
      <c:layout>
        <c:manualLayout>
          <c:xMode val="edge"/>
          <c:yMode val="edge"/>
          <c:x val="0.11960353347467684"/>
          <c:y val="0.48100716082051487"/>
        </c:manualLayout>
      </c:layout>
      <c:spPr>
        <a:solidFill>
          <a:schemeClr val="bg1"/>
        </a:solidFill>
      </c:spPr>
    </c:title>
    <c:plotArea>
      <c:layout>
        <c:manualLayout>
          <c:layoutTarget val="inner"/>
          <c:xMode val="edge"/>
          <c:yMode val="edge"/>
          <c:x val="3.8454789113899213E-2"/>
          <c:y val="4.3284677134656432E-2"/>
          <c:w val="0.95849674657242945"/>
          <c:h val="0.76264401160381601"/>
        </c:manualLayout>
      </c:layout>
      <c:barChart>
        <c:barDir val="col"/>
        <c:grouping val="clustered"/>
        <c:ser>
          <c:idx val="0"/>
          <c:order val="0"/>
          <c:dPt>
            <c:idx val="17"/>
            <c:spPr>
              <a:solidFill>
                <a:srgbClr val="005ABB"/>
              </a:solidFill>
            </c:spPr>
          </c:dPt>
          <c:dLbls>
            <c:dLbl>
              <c:idx val="0"/>
              <c:layout/>
              <c:tx>
                <c:rich>
                  <a:bodyPr/>
                  <a:lstStyle/>
                  <a:p>
                    <a:r>
                      <a:rPr lang="en-US" smtClean="0"/>
                      <a:t>1</a:t>
                    </a:r>
                    <a:endParaRPr lang="en-US" dirty="0"/>
                  </a:p>
                </c:rich>
              </c:tx>
              <c:showVal val="1"/>
            </c:dLbl>
            <c:dLbl>
              <c:idx val="1"/>
              <c:layout/>
              <c:tx>
                <c:rich>
                  <a:bodyPr/>
                  <a:lstStyle/>
                  <a:p>
                    <a:r>
                      <a:rPr lang="en-US" smtClean="0"/>
                      <a:t>1</a:t>
                    </a:r>
                    <a:endParaRPr lang="en-US"/>
                  </a:p>
                </c:rich>
              </c:tx>
              <c:showVal val="1"/>
            </c:dLbl>
            <c:dLbl>
              <c:idx val="2"/>
              <c:layout/>
              <c:tx>
                <c:rich>
                  <a:bodyPr/>
                  <a:lstStyle/>
                  <a:p>
                    <a:r>
                      <a:rPr lang="en-US" smtClean="0"/>
                      <a:t>3</a:t>
                    </a:r>
                    <a:endParaRPr lang="en-US" dirty="0"/>
                  </a:p>
                </c:rich>
              </c:tx>
              <c:showVal val="1"/>
            </c:dLbl>
            <c:dLbl>
              <c:idx val="3"/>
              <c:layout/>
              <c:tx>
                <c:rich>
                  <a:bodyPr/>
                  <a:lstStyle/>
                  <a:p>
                    <a:r>
                      <a:rPr lang="en-US" smtClean="0"/>
                      <a:t>3</a:t>
                    </a:r>
                    <a:endParaRPr lang="en-US" dirty="0"/>
                  </a:p>
                </c:rich>
              </c:tx>
              <c:showVal val="1"/>
            </c:dLbl>
            <c:dLbl>
              <c:idx val="4"/>
              <c:layout/>
              <c:tx>
                <c:rich>
                  <a:bodyPr/>
                  <a:lstStyle/>
                  <a:p>
                    <a:r>
                      <a:rPr lang="en-US" smtClean="0"/>
                      <a:t>5</a:t>
                    </a:r>
                    <a:endParaRPr lang="en-US" dirty="0"/>
                  </a:p>
                </c:rich>
              </c:tx>
              <c:showVal val="1"/>
            </c:dLbl>
            <c:dLbl>
              <c:idx val="5"/>
              <c:layout/>
              <c:tx>
                <c:rich>
                  <a:bodyPr/>
                  <a:lstStyle/>
                  <a:p>
                    <a:r>
                      <a:rPr lang="en-US" smtClean="0"/>
                      <a:t>5</a:t>
                    </a:r>
                    <a:endParaRPr lang="en-US"/>
                  </a:p>
                </c:rich>
              </c:tx>
              <c:showVal val="1"/>
            </c:dLbl>
            <c:dLbl>
              <c:idx val="6"/>
              <c:layout/>
              <c:tx>
                <c:rich>
                  <a:bodyPr/>
                  <a:lstStyle/>
                  <a:p>
                    <a:r>
                      <a:rPr lang="en-US" smtClean="0"/>
                      <a:t>7</a:t>
                    </a:r>
                    <a:endParaRPr lang="en-US" dirty="0"/>
                  </a:p>
                </c:rich>
              </c:tx>
              <c:showVal val="1"/>
            </c:dLbl>
            <c:dLbl>
              <c:idx val="7"/>
              <c:layout/>
              <c:tx>
                <c:rich>
                  <a:bodyPr/>
                  <a:lstStyle/>
                  <a:p>
                    <a:r>
                      <a:rPr lang="en-US" smtClean="0"/>
                      <a:t>7</a:t>
                    </a:r>
                    <a:endParaRPr lang="en-US" dirty="0"/>
                  </a:p>
                </c:rich>
              </c:tx>
              <c:showVal val="1"/>
            </c:dLbl>
            <c:dLbl>
              <c:idx val="8"/>
              <c:layout/>
              <c:tx>
                <c:rich>
                  <a:bodyPr/>
                  <a:lstStyle/>
                  <a:p>
                    <a:r>
                      <a:rPr lang="en-US" smtClean="0"/>
                      <a:t>9</a:t>
                    </a:r>
                    <a:endParaRPr lang="en-US" dirty="0"/>
                  </a:p>
                </c:rich>
              </c:tx>
              <c:showVal val="1"/>
            </c:dLbl>
            <c:dLbl>
              <c:idx val="9"/>
              <c:layout/>
              <c:tx>
                <c:rich>
                  <a:bodyPr/>
                  <a:lstStyle/>
                  <a:p>
                    <a:r>
                      <a:rPr lang="en-US" smtClean="0"/>
                      <a:t>9</a:t>
                    </a:r>
                    <a:endParaRPr lang="en-US" dirty="0"/>
                  </a:p>
                </c:rich>
              </c:tx>
              <c:showVal val="1"/>
            </c:dLbl>
            <c:dLbl>
              <c:idx val="10"/>
              <c:layout/>
              <c:tx>
                <c:rich>
                  <a:bodyPr/>
                  <a:lstStyle/>
                  <a:p>
                    <a:r>
                      <a:rPr lang="en-US" dirty="0" smtClean="0"/>
                      <a:t>11</a:t>
                    </a:r>
                    <a:endParaRPr lang="en-US" dirty="0"/>
                  </a:p>
                </c:rich>
              </c:tx>
              <c:showVal val="1"/>
            </c:dLbl>
            <c:dLbl>
              <c:idx val="11"/>
              <c:layout/>
              <c:tx>
                <c:rich>
                  <a:bodyPr/>
                  <a:lstStyle/>
                  <a:p>
                    <a:r>
                      <a:rPr lang="en-US" dirty="0" smtClean="0"/>
                      <a:t>11</a:t>
                    </a:r>
                    <a:endParaRPr lang="en-US" dirty="0"/>
                  </a:p>
                </c:rich>
              </c:tx>
              <c:showVal val="1"/>
            </c:dLbl>
            <c:dLbl>
              <c:idx val="12"/>
              <c:layout/>
              <c:tx>
                <c:rich>
                  <a:bodyPr/>
                  <a:lstStyle/>
                  <a:p>
                    <a:r>
                      <a:rPr lang="en-US" dirty="0" smtClean="0"/>
                      <a:t>13</a:t>
                    </a:r>
                    <a:endParaRPr lang="en-US" dirty="0"/>
                  </a:p>
                </c:rich>
              </c:tx>
              <c:showVal val="1"/>
            </c:dLbl>
            <c:dLbl>
              <c:idx val="13"/>
              <c:layout/>
              <c:tx>
                <c:rich>
                  <a:bodyPr/>
                  <a:lstStyle/>
                  <a:p>
                    <a:r>
                      <a:rPr lang="en-US" dirty="0" smtClean="0"/>
                      <a:t>13</a:t>
                    </a:r>
                    <a:endParaRPr lang="en-US" dirty="0"/>
                  </a:p>
                </c:rich>
              </c:tx>
              <c:showVal val="1"/>
            </c:dLbl>
            <c:dLbl>
              <c:idx val="14"/>
              <c:layout/>
              <c:tx>
                <c:rich>
                  <a:bodyPr/>
                  <a:lstStyle/>
                  <a:p>
                    <a:r>
                      <a:rPr lang="en-US" dirty="0" smtClean="0"/>
                      <a:t>15</a:t>
                    </a:r>
                    <a:endParaRPr lang="en-US" dirty="0"/>
                  </a:p>
                </c:rich>
              </c:tx>
              <c:showVal val="1"/>
            </c:dLbl>
            <c:dLbl>
              <c:idx val="15"/>
              <c:layout/>
              <c:tx>
                <c:rich>
                  <a:bodyPr/>
                  <a:lstStyle/>
                  <a:p>
                    <a:r>
                      <a:rPr lang="en-US" dirty="0" smtClean="0"/>
                      <a:t>15</a:t>
                    </a:r>
                    <a:endParaRPr lang="en-US" dirty="0"/>
                  </a:p>
                </c:rich>
              </c:tx>
              <c:showVal val="1"/>
            </c:dLbl>
            <c:dLbl>
              <c:idx val="16"/>
              <c:layout/>
              <c:tx>
                <c:rich>
                  <a:bodyPr/>
                  <a:lstStyle/>
                  <a:p>
                    <a:r>
                      <a:rPr lang="en-US" dirty="0" smtClean="0"/>
                      <a:t>16</a:t>
                    </a:r>
                    <a:endParaRPr lang="en-US" dirty="0"/>
                  </a:p>
                </c:rich>
              </c:tx>
              <c:showVal val="1"/>
            </c:dLbl>
            <c:dLbl>
              <c:idx val="17"/>
              <c:layout/>
              <c:tx>
                <c:rich>
                  <a:bodyPr/>
                  <a:lstStyle/>
                  <a:p>
                    <a:pPr>
                      <a:defRPr b="1"/>
                    </a:pPr>
                    <a:r>
                      <a:rPr lang="en-US" b="1" dirty="0" smtClean="0"/>
                      <a:t>16</a:t>
                    </a:r>
                    <a:endParaRPr lang="en-US" b="1" dirty="0"/>
                  </a:p>
                </c:rich>
              </c:tx>
              <c:spPr/>
              <c:showVal val="1"/>
            </c:dLbl>
            <c:dLbl>
              <c:idx val="18"/>
              <c:layout/>
              <c:tx>
                <c:rich>
                  <a:bodyPr/>
                  <a:lstStyle/>
                  <a:p>
                    <a:r>
                      <a:rPr lang="en-US" dirty="0" smtClean="0"/>
                      <a:t>18</a:t>
                    </a:r>
                    <a:endParaRPr lang="en-US" dirty="0"/>
                  </a:p>
                </c:rich>
              </c:tx>
              <c:showVal val="1"/>
            </c:dLbl>
            <c:dLbl>
              <c:idx val="19"/>
              <c:layout/>
              <c:tx>
                <c:rich>
                  <a:bodyPr/>
                  <a:lstStyle/>
                  <a:p>
                    <a:r>
                      <a:rPr lang="en-US" dirty="0" smtClean="0"/>
                      <a:t>18</a:t>
                    </a:r>
                    <a:endParaRPr lang="en-US" dirty="0"/>
                  </a:p>
                </c:rich>
              </c:tx>
              <c:showVal val="1"/>
            </c:dLbl>
            <c:dLbl>
              <c:idx val="20"/>
              <c:layout/>
              <c:tx>
                <c:rich>
                  <a:bodyPr/>
                  <a:lstStyle/>
                  <a:p>
                    <a:r>
                      <a:rPr lang="en-US" dirty="0" smtClean="0"/>
                      <a:t>20</a:t>
                    </a:r>
                    <a:endParaRPr lang="en-US" dirty="0"/>
                  </a:p>
                </c:rich>
              </c:tx>
              <c:showVal val="1"/>
            </c:dLbl>
            <c:dLbl>
              <c:idx val="21"/>
              <c:layout/>
              <c:tx>
                <c:rich>
                  <a:bodyPr/>
                  <a:lstStyle/>
                  <a:p>
                    <a:r>
                      <a:rPr lang="en-US" dirty="0" smtClean="0"/>
                      <a:t>20</a:t>
                    </a:r>
                    <a:endParaRPr lang="en-US" dirty="0"/>
                  </a:p>
                </c:rich>
              </c:tx>
              <c:showVal val="1"/>
            </c:dLbl>
            <c:txPr>
              <a:bodyPr/>
              <a:lstStyle/>
              <a:p>
                <a:pPr>
                  <a:defRPr b="0"/>
                </a:pPr>
                <a:endParaRPr lang="en-US"/>
              </a:p>
            </c:txPr>
            <c:showVal val="1"/>
          </c:dLbls>
          <c:cat>
            <c:strRef>
              <c:f>GovernmentEffectiveness!$A$3:$A$24</c:f>
              <c:strCache>
                <c:ptCount val="22"/>
                <c:pt idx="0">
                  <c:v>FINLAND</c:v>
                </c:pt>
                <c:pt idx="1">
                  <c:v>SINGAPORE</c:v>
                </c:pt>
                <c:pt idx="2">
                  <c:v>DENMARK</c:v>
                </c:pt>
                <c:pt idx="3">
                  <c:v>SWEDEN</c:v>
                </c:pt>
                <c:pt idx="4">
                  <c:v>NORWAY</c:v>
                </c:pt>
                <c:pt idx="5">
                  <c:v>SWITZERLAND</c:v>
                </c:pt>
                <c:pt idx="6">
                  <c:v>HONG KONG</c:v>
                </c:pt>
                <c:pt idx="7">
                  <c:v>NETHERLANDS</c:v>
                </c:pt>
                <c:pt idx="8">
                  <c:v>NZ</c:v>
                </c:pt>
                <c:pt idx="9">
                  <c:v>LIECHT'STN</c:v>
                </c:pt>
                <c:pt idx="10">
                  <c:v>CANADA</c:v>
                </c:pt>
                <c:pt idx="11">
                  <c:v>LUX</c:v>
                </c:pt>
                <c:pt idx="12">
                  <c:v>AUSTRALIA</c:v>
                </c:pt>
                <c:pt idx="13">
                  <c:v>BELGIUM</c:v>
                </c:pt>
                <c:pt idx="14">
                  <c:v>GERMANY</c:v>
                </c:pt>
                <c:pt idx="15">
                  <c:v>AUSTRIA</c:v>
                </c:pt>
                <c:pt idx="16">
                  <c:v>IRELAND</c:v>
                </c:pt>
                <c:pt idx="17">
                  <c:v>UK</c:v>
                </c:pt>
                <c:pt idx="18">
                  <c:v>ANDORRA</c:v>
                </c:pt>
                <c:pt idx="19">
                  <c:v>ANGUILLA</c:v>
                </c:pt>
                <c:pt idx="20">
                  <c:v>USA</c:v>
                </c:pt>
                <c:pt idx="21">
                  <c:v>ICELAND</c:v>
                </c:pt>
              </c:strCache>
            </c:strRef>
          </c:cat>
          <c:val>
            <c:numRef>
              <c:f>GovernmentEffectiveness!$B$3:$B$24</c:f>
              <c:numCache>
                <c:formatCode>0</c:formatCode>
                <c:ptCount val="22"/>
                <c:pt idx="0">
                  <c:v>100</c:v>
                </c:pt>
                <c:pt idx="1">
                  <c:v>99.521531100478342</c:v>
                </c:pt>
                <c:pt idx="2">
                  <c:v>99.043062200956939</c:v>
                </c:pt>
                <c:pt idx="3">
                  <c:v>98.564593301435423</c:v>
                </c:pt>
                <c:pt idx="4">
                  <c:v>98.086124401914034</c:v>
                </c:pt>
                <c:pt idx="5">
                  <c:v>97.607655502392362</c:v>
                </c:pt>
                <c:pt idx="6">
                  <c:v>97.129186602870789</c:v>
                </c:pt>
                <c:pt idx="7">
                  <c:v>96.650717703349258</c:v>
                </c:pt>
                <c:pt idx="8">
                  <c:v>96.172248803827529</c:v>
                </c:pt>
                <c:pt idx="9">
                  <c:v>95.693779904306211</c:v>
                </c:pt>
                <c:pt idx="10">
                  <c:v>95.215311004784496</c:v>
                </c:pt>
                <c:pt idx="11">
                  <c:v>94.73684210526315</c:v>
                </c:pt>
                <c:pt idx="12">
                  <c:v>94.258373205741549</c:v>
                </c:pt>
                <c:pt idx="13">
                  <c:v>93.779904306220089</c:v>
                </c:pt>
                <c:pt idx="14">
                  <c:v>93.301435406698559</c:v>
                </c:pt>
                <c:pt idx="15">
                  <c:v>92.822966507177028</c:v>
                </c:pt>
                <c:pt idx="16">
                  <c:v>92.344497607655498</c:v>
                </c:pt>
                <c:pt idx="17">
                  <c:v>91.866028708133953</c:v>
                </c:pt>
                <c:pt idx="18">
                  <c:v>91.387559808612437</c:v>
                </c:pt>
                <c:pt idx="19">
                  <c:v>91.387559808612437</c:v>
                </c:pt>
                <c:pt idx="20">
                  <c:v>90.430622009569376</c:v>
                </c:pt>
                <c:pt idx="21">
                  <c:v>89.952153110047846</c:v>
                </c:pt>
              </c:numCache>
            </c:numRef>
          </c:val>
        </c:ser>
        <c:gapWidth val="39"/>
        <c:axId val="134002944"/>
        <c:axId val="134594560"/>
      </c:barChart>
      <c:catAx>
        <c:axId val="134002944"/>
        <c:scaling>
          <c:orientation val="minMax"/>
        </c:scaling>
        <c:axPos val="b"/>
        <c:tickLblPos val="nextTo"/>
        <c:txPr>
          <a:bodyPr rot="-2280000"/>
          <a:lstStyle/>
          <a:p>
            <a:pPr>
              <a:defRPr sz="800"/>
            </a:pPr>
            <a:endParaRPr lang="en-US"/>
          </a:p>
        </c:txPr>
        <c:crossAx val="134594560"/>
        <c:crosses val="autoZero"/>
        <c:auto val="1"/>
        <c:lblAlgn val="ctr"/>
        <c:lblOffset val="100"/>
      </c:catAx>
      <c:valAx>
        <c:axId val="134594560"/>
        <c:scaling>
          <c:orientation val="minMax"/>
          <c:max val="100"/>
          <c:min val="40"/>
        </c:scaling>
        <c:delete val="1"/>
        <c:axPos val="l"/>
        <c:majorGridlines>
          <c:spPr>
            <a:ln>
              <a:solidFill>
                <a:schemeClr val="bg1"/>
              </a:solidFill>
            </a:ln>
          </c:spPr>
        </c:majorGridlines>
        <c:numFmt formatCode="0" sourceLinked="1"/>
        <c:tickLblPos val="none"/>
        <c:crossAx val="134002944"/>
        <c:crosses val="autoZero"/>
        <c:crossBetween val="between"/>
      </c:valAx>
    </c:plotArea>
    <c:plotVisOnly val="1"/>
  </c:chart>
  <c:externalData r:id="rId2"/>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lgn="l">
              <a:defRPr sz="1000" b="1" i="0" u="none" strike="noStrike" baseline="0">
                <a:solidFill>
                  <a:srgbClr val="333333"/>
                </a:solidFill>
                <a:latin typeface="Microsoft Sans Serif"/>
                <a:ea typeface="Microsoft Sans Serif"/>
                <a:cs typeface="Microsoft Sans Serif"/>
              </a:defRPr>
            </a:pPr>
            <a:r>
              <a:rPr lang="en-GB" sz="1200" dirty="0">
                <a:latin typeface="Arial" panose="020B0604020202020204" pitchFamily="34" charset="0"/>
                <a:cs typeface="Arial" panose="020B0604020202020204" pitchFamily="34" charset="0"/>
              </a:rPr>
              <a:t>Are you confident that you will be able to use your five days a year for learning and development through a combination of training, on the job learning and mentoring by the end of March 2014</a:t>
            </a:r>
            <a:r>
              <a:rPr lang="en-GB" sz="1200" dirty="0" smtClean="0">
                <a:latin typeface="Arial" panose="020B0604020202020204" pitchFamily="34" charset="0"/>
                <a:cs typeface="Arial" panose="020B0604020202020204" pitchFamily="34" charset="0"/>
              </a:rPr>
              <a:t>?</a:t>
            </a:r>
          </a:p>
          <a:p>
            <a:pPr algn="l">
              <a:defRPr sz="1000" b="1" i="0" u="none" strike="noStrike" baseline="0">
                <a:solidFill>
                  <a:srgbClr val="333333"/>
                </a:solidFill>
                <a:latin typeface="Microsoft Sans Serif"/>
                <a:ea typeface="Microsoft Sans Serif"/>
                <a:cs typeface="Microsoft Sans Serif"/>
              </a:defRPr>
            </a:pPr>
            <a:r>
              <a:rPr lang="en-GB" sz="1200" b="0" dirty="0" smtClean="0">
                <a:latin typeface="Arial" panose="020B0604020202020204" pitchFamily="34" charset="0"/>
                <a:cs typeface="Arial" panose="020B0604020202020204" pitchFamily="34" charset="0"/>
              </a:rPr>
              <a:t>(As at Jan</a:t>
            </a:r>
            <a:r>
              <a:rPr lang="en-GB" sz="1200" b="0" baseline="0" dirty="0" smtClean="0">
                <a:latin typeface="Arial" panose="020B0604020202020204" pitchFamily="34" charset="0"/>
                <a:cs typeface="Arial" panose="020B0604020202020204" pitchFamily="34" charset="0"/>
              </a:rPr>
              <a:t> 2014)</a:t>
            </a:r>
            <a:endParaRPr lang="en-GB" sz="1200" b="0" dirty="0">
              <a:latin typeface="Arial" panose="020B0604020202020204" pitchFamily="34" charset="0"/>
              <a:cs typeface="Arial" panose="020B0604020202020204" pitchFamily="34" charset="0"/>
            </a:endParaRPr>
          </a:p>
        </c:rich>
      </c:tx>
      <c:layout>
        <c:manualLayout>
          <c:xMode val="edge"/>
          <c:yMode val="edge"/>
          <c:x val="7.8049661148761371E-2"/>
          <c:y val="2.2629914505623485E-3"/>
        </c:manualLayout>
      </c:layout>
      <c:spPr>
        <a:noFill/>
        <a:ln w="25400">
          <a:noFill/>
        </a:ln>
      </c:spPr>
    </c:title>
    <c:plotArea>
      <c:layout>
        <c:manualLayout>
          <c:layoutTarget val="inner"/>
          <c:xMode val="edge"/>
          <c:yMode val="edge"/>
          <c:x val="0.28819493305618804"/>
          <c:y val="0.34117696055974467"/>
          <c:w val="0.34027835469284917"/>
          <c:h val="0.57647141611819086"/>
        </c:manualLayout>
      </c:layout>
      <c:pieChart>
        <c:varyColors val="1"/>
        <c:ser>
          <c:idx val="0"/>
          <c:order val="0"/>
          <c:spPr>
            <a:solidFill>
              <a:srgbClr val="FFFF00"/>
            </a:solidFill>
            <a:ln w="12700">
              <a:solidFill>
                <a:srgbClr val="333333"/>
              </a:solidFill>
              <a:prstDash val="solid"/>
            </a:ln>
          </c:spPr>
          <c:dPt>
            <c:idx val="1"/>
            <c:spPr>
              <a:solidFill>
                <a:srgbClr val="00B0F0"/>
              </a:solidFill>
              <a:ln w="12700">
                <a:solidFill>
                  <a:srgbClr val="333333"/>
                </a:solidFill>
                <a:prstDash val="solid"/>
              </a:ln>
            </c:spPr>
          </c:dPt>
          <c:dLbls>
            <c:dLbl>
              <c:idx val="0"/>
              <c:layout>
                <c:manualLayout>
                  <c:x val="1.330198308544768E-3"/>
                  <c:y val="-2.0762698780299542E-3"/>
                </c:manualLayout>
              </c:layout>
              <c:showVal val="1"/>
            </c:dLbl>
            <c:dLbl>
              <c:idx val="1"/>
              <c:layout>
                <c:manualLayout>
                  <c:x val="-3.0695902595508978E-3"/>
                  <c:y val="-2.5527250270186807E-3"/>
                </c:manualLayout>
              </c:layout>
              <c:showVal val="1"/>
            </c:dLbl>
            <c:txPr>
              <a:bodyPr/>
              <a:lstStyle/>
              <a:p>
                <a:pPr>
                  <a:defRPr sz="1400" b="1">
                    <a:latin typeface="Arial" panose="020B0604020202020204" pitchFamily="34" charset="0"/>
                    <a:cs typeface="Arial" panose="020B0604020202020204" pitchFamily="34" charset="0"/>
                  </a:defRPr>
                </a:pPr>
                <a:endParaRPr lang="en-US"/>
              </a:p>
            </c:txPr>
            <c:showVal val="1"/>
            <c:showLeaderLines val="1"/>
          </c:dLbls>
          <c:cat>
            <c:strRef>
              <c:f>'Question 10'!$A$4:$A$5</c:f>
              <c:strCache>
                <c:ptCount val="2"/>
                <c:pt idx="0">
                  <c:v>Yes</c:v>
                </c:pt>
                <c:pt idx="1">
                  <c:v>No</c:v>
                </c:pt>
              </c:strCache>
            </c:strRef>
          </c:cat>
          <c:val>
            <c:numRef>
              <c:f>'Question 10'!$C$4:$C$5</c:f>
              <c:numCache>
                <c:formatCode>0.0%</c:formatCode>
                <c:ptCount val="2"/>
                <c:pt idx="0">
                  <c:v>0.45300000000000001</c:v>
                </c:pt>
                <c:pt idx="1">
                  <c:v>0.54700000000000004</c:v>
                </c:pt>
              </c:numCache>
            </c:numRef>
          </c:val>
        </c:ser>
        <c:firstSliceAng val="0"/>
      </c:pieChart>
      <c:spPr>
        <a:noFill/>
        <a:ln w="25400">
          <a:noFill/>
        </a:ln>
      </c:spPr>
    </c:plotArea>
    <c:legend>
      <c:legendPos val="r"/>
      <c:layout>
        <c:manualLayout>
          <c:xMode val="edge"/>
          <c:yMode val="edge"/>
          <c:x val="0.74305701370661992"/>
          <c:y val="0.48921661262930388"/>
          <c:w val="0.15507699999145394"/>
          <c:h val="0.23311266448430798"/>
        </c:manualLayout>
      </c:layout>
      <c:spPr>
        <a:solidFill>
          <a:srgbClr val="FFFFFF"/>
        </a:solidFill>
        <a:ln w="3175">
          <a:noFill/>
          <a:prstDash val="solid"/>
        </a:ln>
      </c:spPr>
      <c:txPr>
        <a:bodyPr/>
        <a:lstStyle/>
        <a:p>
          <a:pPr>
            <a:defRPr sz="1200" b="0" i="0" u="none" strike="noStrike" baseline="0">
              <a:solidFill>
                <a:srgbClr val="333333"/>
              </a:solidFill>
              <a:latin typeface="Microsoft Sans Serif"/>
              <a:ea typeface="Microsoft Sans Serif"/>
              <a:cs typeface="Microsoft Sans Serif"/>
            </a:defRPr>
          </a:pPr>
          <a:endParaRPr lang="en-US"/>
        </a:p>
      </c:txPr>
    </c:legend>
    <c:plotVisOnly val="1"/>
    <c:dispBlanksAs val="zero"/>
  </c:chart>
  <c:spPr>
    <a:noFill/>
    <a:ln w="3175">
      <a:noFill/>
      <a:prstDash val="solid"/>
    </a:ln>
  </c:spPr>
  <c:txPr>
    <a:bodyPr/>
    <a:lstStyle/>
    <a:p>
      <a:pPr>
        <a:defRPr sz="1000" b="0" i="0" u="none" strike="noStrike" baseline="0">
          <a:solidFill>
            <a:srgbClr val="333333"/>
          </a:solidFill>
          <a:latin typeface="Microsoft Sans Serif"/>
          <a:ea typeface="Microsoft Sans Serif"/>
          <a:cs typeface="Microsoft Sans Serif"/>
        </a:defRPr>
      </a:pPr>
      <a:endParaRPr lang="en-US"/>
    </a:p>
  </c:txPr>
  <c:externalData r:id="rId2"/>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050"/>
              <a:t>% Women in the Civil Service and SCS</a:t>
            </a:r>
          </a:p>
        </c:rich>
      </c:tx>
      <c:layout>
        <c:manualLayout>
          <c:xMode val="edge"/>
          <c:yMode val="edge"/>
          <c:x val="0.16925022734099504"/>
          <c:y val="5.1054268823931923E-2"/>
        </c:manualLayout>
      </c:layout>
    </c:title>
    <c:plotArea>
      <c:layout/>
      <c:lineChart>
        <c:grouping val="standard"/>
        <c:ser>
          <c:idx val="0"/>
          <c:order val="0"/>
          <c:tx>
            <c:strRef>
              <c:f>'SCS diversity'!$C$2</c:f>
              <c:strCache>
                <c:ptCount val="1"/>
                <c:pt idx="0">
                  <c:v>% Women in the SCS</c:v>
                </c:pt>
              </c:strCache>
            </c:strRef>
          </c:tx>
          <c:marker>
            <c:symbol val="square"/>
            <c:size val="4"/>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layout>
                <c:manualLayout>
                  <c:x val="-4.7222440944881934E-2"/>
                  <c:y val="3.7037037037037056E-2"/>
                </c:manualLayout>
              </c:layout>
              <c:spPr/>
              <c:txPr>
                <a:bodyPr/>
                <a:lstStyle/>
                <a:p>
                  <a:pPr>
                    <a:defRPr/>
                  </a:pPr>
                  <a:endParaRPr lang="en-US"/>
                </a:p>
              </c:txPr>
              <c:dLblPos val="r"/>
              <c:showVal val="1"/>
            </c:dLbl>
            <c:dLbl>
              <c:idx val="9"/>
              <c:layout>
                <c:manualLayout>
                  <c:x val="-4.7222222222222332E-2"/>
                  <c:y val="-4.1666666666666664E-2"/>
                </c:manualLayout>
              </c:layout>
              <c:spPr/>
              <c:txPr>
                <a:bodyPr/>
                <a:lstStyle/>
                <a:p>
                  <a:pPr>
                    <a:defRPr/>
                  </a:pPr>
                  <a:endParaRPr lang="en-US"/>
                </a:p>
              </c:txPr>
              <c:dLblPos val="r"/>
              <c:showVal val="1"/>
            </c:dLbl>
            <c:dLbl>
              <c:idx val="10"/>
              <c:layout>
                <c:manualLayout>
                  <c:x val="-1.3888888888888848E-2"/>
                  <c:y val="4.1666666666666664E-2"/>
                </c:manualLayout>
              </c:layout>
              <c:tx>
                <c:rich>
                  <a:bodyPr/>
                  <a:lstStyle/>
                  <a:p>
                    <a:pPr>
                      <a:defRPr/>
                    </a:pPr>
                    <a:r>
                      <a:rPr lang="en-US" sz="1200" b="1" dirty="0"/>
                      <a:t>37.4%</a:t>
                    </a:r>
                  </a:p>
                </c:rich>
              </c:tx>
              <c:spPr/>
              <c:dLblPos val="r"/>
              <c:showVal val="1"/>
            </c:dLbl>
            <c:dLbl>
              <c:idx val="14"/>
              <c:layout>
                <c:manualLayout>
                  <c:x val="0"/>
                  <c:y val="4.1666666666666664E-2"/>
                </c:manualLayout>
              </c:layout>
              <c:spPr/>
              <c:txPr>
                <a:bodyPr/>
                <a:lstStyle/>
                <a:p>
                  <a:pPr>
                    <a:defRPr/>
                  </a:pPr>
                  <a:endParaRPr lang="en-US"/>
                </a:p>
              </c:txPr>
              <c:dLblPos val="r"/>
              <c:showVal val="1"/>
            </c:dLbl>
            <c:dLbl>
              <c:idx val="15"/>
              <c:layout>
                <c:manualLayout>
                  <c:x val="-5.8333333333333633E-2"/>
                  <c:y val="-2.7777777777777991E-2"/>
                </c:manualLayout>
              </c:layout>
              <c:spPr/>
              <c:txPr>
                <a:bodyPr/>
                <a:lstStyle/>
                <a:p>
                  <a:pPr>
                    <a:defRPr/>
                  </a:pPr>
                  <a:endParaRPr lang="en-US"/>
                </a:p>
              </c:txPr>
              <c:dLblPos val="r"/>
              <c:showVal val="1"/>
            </c:dLbl>
            <c:dLbl>
              <c:idx val="16"/>
              <c:layout>
                <c:manualLayout>
                  <c:x val="1.0185067526416134E-16"/>
                  <c:y val="9.7222222222222224E-2"/>
                </c:manualLayout>
              </c:layout>
              <c:spPr/>
              <c:txPr>
                <a:bodyPr/>
                <a:lstStyle/>
                <a:p>
                  <a:pPr>
                    <a:defRPr/>
                  </a:pPr>
                  <a:endParaRPr lang="en-US"/>
                </a:p>
              </c:txPr>
              <c:dLblPos val="r"/>
              <c:showVal val="1"/>
            </c:dLbl>
            <c:dLbl>
              <c:idx val="17"/>
              <c:layout>
                <c:manualLayout>
                  <c:x val="0"/>
                  <c:y val="-6.4814814814815117E-2"/>
                </c:manualLayout>
              </c:layout>
              <c:spPr/>
              <c:txPr>
                <a:bodyPr/>
                <a:lstStyle/>
                <a:p>
                  <a:pPr>
                    <a:defRPr/>
                  </a:pPr>
                  <a:endParaRPr lang="en-US"/>
                </a:p>
              </c:txPr>
              <c:dLblPos val="r"/>
              <c:showVal val="1"/>
            </c:dLbl>
            <c:showVal val="1"/>
          </c:dLbls>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diversity'!$C$10:$C$20</c:f>
              <c:numCache>
                <c:formatCode>0.0%</c:formatCode>
                <c:ptCount val="11"/>
                <c:pt idx="0">
                  <c:v>0.26400000000000001</c:v>
                </c:pt>
                <c:pt idx="1">
                  <c:v>0.27800000000000002</c:v>
                </c:pt>
                <c:pt idx="2">
                  <c:v>0.29100000000000031</c:v>
                </c:pt>
                <c:pt idx="3">
                  <c:v>0.30400000000000038</c:v>
                </c:pt>
                <c:pt idx="4">
                  <c:v>0.32100000000000101</c:v>
                </c:pt>
                <c:pt idx="5">
                  <c:v>0.32600000000000101</c:v>
                </c:pt>
                <c:pt idx="6">
                  <c:v>0.34300000000000008</c:v>
                </c:pt>
                <c:pt idx="7">
                  <c:v>0.35200000000000031</c:v>
                </c:pt>
                <c:pt idx="8">
                  <c:v>0.35900000000000032</c:v>
                </c:pt>
                <c:pt idx="9">
                  <c:v>0.37100000000000088</c:v>
                </c:pt>
                <c:pt idx="10">
                  <c:v>0.37400000000000089</c:v>
                </c:pt>
              </c:numCache>
            </c:numRef>
          </c:val>
        </c:ser>
        <c:ser>
          <c:idx val="1"/>
          <c:order val="1"/>
          <c:tx>
            <c:strRef>
              <c:f>'SCS diversity'!$D$2</c:f>
              <c:strCache>
                <c:ptCount val="1"/>
                <c:pt idx="0">
                  <c:v>% women in CS</c:v>
                </c:pt>
              </c:strCache>
            </c:strRef>
          </c:tx>
          <c:spPr>
            <a:ln>
              <a:solidFill>
                <a:srgbClr val="C0504D">
                  <a:lumMod val="75000"/>
                </a:srgbClr>
              </a:solidFill>
            </a:ln>
          </c:spPr>
          <c:dLbls>
            <c:dLbl>
              <c:idx val="0"/>
              <c:layout>
                <c:manualLayout>
                  <c:x val="-1.9444444444444445E-2"/>
                  <c:y val="-3.7037037037037056E-2"/>
                </c:manualLayout>
              </c:layout>
              <c:showVal val="1"/>
            </c:dLbl>
            <c:dLbl>
              <c:idx val="5"/>
              <c:layout>
                <c:manualLayout>
                  <c:x val="2.7777777777778004E-3"/>
                  <c:y val="-2.777777777777795E-2"/>
                </c:manualLayout>
              </c:layout>
              <c:tx>
                <c:rich>
                  <a:bodyPr/>
                  <a:lstStyle/>
                  <a:p>
                    <a:r>
                      <a:rPr lang="en-US" sz="1000" b="0" dirty="0"/>
                      <a:t>53.0%</a:t>
                    </a:r>
                  </a:p>
                </c:rich>
              </c:tx>
              <c:showVal val="1"/>
            </c:dLbl>
            <c:dLbl>
              <c:idx val="10"/>
              <c:layout>
                <c:manualLayout>
                  <c:x val="-2.2222440944881877E-2"/>
                  <c:y val="-5.0925925925925992E-2"/>
                </c:manualLayout>
              </c:layout>
              <c:spPr/>
              <c:txPr>
                <a:bodyPr/>
                <a:lstStyle/>
                <a:p>
                  <a:pPr>
                    <a:defRPr sz="1200" b="1"/>
                  </a:pPr>
                  <a:endParaRPr lang="en-US"/>
                </a:p>
              </c:txPr>
              <c:showVal val="1"/>
            </c:dLbl>
            <c:showVal val="1"/>
          </c:dLbls>
          <c:trendline>
            <c:spPr>
              <a:ln w="31750">
                <a:solidFill>
                  <a:srgbClr val="C0504D">
                    <a:lumMod val="75000"/>
                  </a:srgbClr>
                </a:solidFill>
              </a:ln>
            </c:spPr>
            <c:trendlineType val="linear"/>
          </c:trendline>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diversity'!$D$10:$D$20</c:f>
              <c:numCache>
                <c:formatCode>General</c:formatCode>
                <c:ptCount val="11"/>
                <c:pt idx="0" formatCode="0.0%">
                  <c:v>0.52300000000000002</c:v>
                </c:pt>
                <c:pt idx="5" formatCode="0.0%">
                  <c:v>0.53</c:v>
                </c:pt>
                <c:pt idx="10" formatCode="0.0%">
                  <c:v>0.53300000000000003</c:v>
                </c:pt>
              </c:numCache>
            </c:numRef>
          </c:val>
        </c:ser>
        <c:marker val="1"/>
        <c:axId val="148131840"/>
        <c:axId val="148133376"/>
      </c:lineChart>
      <c:catAx>
        <c:axId val="148131840"/>
        <c:scaling>
          <c:orientation val="minMax"/>
        </c:scaling>
        <c:axPos val="b"/>
        <c:numFmt formatCode="General" sourceLinked="1"/>
        <c:tickLblPos val="nextTo"/>
        <c:txPr>
          <a:bodyPr rot="-660000"/>
          <a:lstStyle/>
          <a:p>
            <a:pPr>
              <a:defRPr/>
            </a:pPr>
            <a:endParaRPr lang="en-US"/>
          </a:p>
        </c:txPr>
        <c:crossAx val="148133376"/>
        <c:crosses val="autoZero"/>
        <c:auto val="1"/>
        <c:lblAlgn val="ctr"/>
        <c:lblOffset val="100"/>
      </c:catAx>
      <c:valAx>
        <c:axId val="148133376"/>
        <c:scaling>
          <c:orientation val="minMax"/>
        </c:scaling>
        <c:axPos val="l"/>
        <c:majorGridlines>
          <c:spPr>
            <a:ln>
              <a:solidFill>
                <a:schemeClr val="bg1">
                  <a:lumMod val="85000"/>
                </a:schemeClr>
              </a:solidFill>
            </a:ln>
          </c:spPr>
        </c:majorGridlines>
        <c:numFmt formatCode="0%" sourceLinked="0"/>
        <c:tickLblPos val="nextTo"/>
        <c:crossAx val="148131840"/>
        <c:crosses val="autoZero"/>
        <c:crossBetween val="between"/>
      </c:valAx>
    </c:plotArea>
    <c:legend>
      <c:legendPos val="b"/>
      <c:legendEntry>
        <c:idx val="2"/>
        <c:delete val="1"/>
      </c:legendEntry>
      <c:layout>
        <c:manualLayout>
          <c:xMode val="edge"/>
          <c:yMode val="edge"/>
          <c:x val="9.0111129627572215E-2"/>
          <c:y val="0.84654373198299548"/>
          <c:w val="0.84590626761635535"/>
          <c:h val="7.9195513364012191E-2"/>
        </c:manualLayout>
      </c:layout>
    </c:legend>
    <c:plotVisOnly val="1"/>
    <c:dispBlanksAs val="gap"/>
  </c:chart>
  <c:externalData r:id="rId2"/>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050"/>
              <a:t>% BME in the Civil Service and SCS</a:t>
            </a:r>
          </a:p>
        </c:rich>
      </c:tx>
      <c:layout>
        <c:manualLayout>
          <c:xMode val="edge"/>
          <c:yMode val="edge"/>
          <c:x val="0.21788134651705426"/>
          <c:y val="7.8902051818804025E-2"/>
        </c:manualLayout>
      </c:layout>
    </c:title>
    <c:plotArea>
      <c:layout/>
      <c:lineChart>
        <c:grouping val="standard"/>
        <c:ser>
          <c:idx val="0"/>
          <c:order val="0"/>
          <c:tx>
            <c:strRef>
              <c:f>'SCS diversity'!$F$2</c:f>
              <c:strCache>
                <c:ptCount val="1"/>
                <c:pt idx="0">
                  <c:v>% BME in the SCS</c:v>
                </c:pt>
              </c:strCache>
            </c:strRef>
          </c:tx>
          <c:marker>
            <c:symbol val="square"/>
            <c:size val="4"/>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layout>
                <c:manualLayout>
                  <c:x val="-4.7222440944881934E-2"/>
                  <c:y val="3.7037037037037056E-2"/>
                </c:manualLayout>
              </c:layout>
              <c:spPr/>
              <c:txPr>
                <a:bodyPr/>
                <a:lstStyle/>
                <a:p>
                  <a:pPr>
                    <a:defRPr/>
                  </a:pPr>
                  <a:endParaRPr lang="en-US"/>
                </a:p>
              </c:txPr>
              <c:dLblPos val="r"/>
              <c:showVal val="1"/>
            </c:dLbl>
            <c:dLbl>
              <c:idx val="9"/>
              <c:layout>
                <c:manualLayout>
                  <c:x val="-4.7222222222222332E-2"/>
                  <c:y val="-4.1666666666666664E-2"/>
                </c:manualLayout>
              </c:layout>
              <c:spPr/>
              <c:txPr>
                <a:bodyPr/>
                <a:lstStyle/>
                <a:p>
                  <a:pPr>
                    <a:defRPr/>
                  </a:pPr>
                  <a:endParaRPr lang="en-US"/>
                </a:p>
              </c:txPr>
              <c:dLblPos val="r"/>
              <c:showVal val="1"/>
            </c:dLbl>
            <c:dLbl>
              <c:idx val="10"/>
              <c:layout>
                <c:manualLayout>
                  <c:x val="-1.3888888888888848E-2"/>
                  <c:y val="4.1666666666666664E-2"/>
                </c:manualLayout>
              </c:layout>
              <c:tx>
                <c:rich>
                  <a:bodyPr/>
                  <a:lstStyle/>
                  <a:p>
                    <a:pPr>
                      <a:defRPr/>
                    </a:pPr>
                    <a:r>
                      <a:rPr lang="en-US" sz="1200" b="1" dirty="0"/>
                      <a:t>3.9%</a:t>
                    </a:r>
                  </a:p>
                </c:rich>
              </c:tx>
              <c:spPr/>
              <c:dLblPos val="r"/>
              <c:showVal val="1"/>
            </c:dLbl>
            <c:dLbl>
              <c:idx val="14"/>
              <c:layout>
                <c:manualLayout>
                  <c:x val="0"/>
                  <c:y val="4.1666666666666664E-2"/>
                </c:manualLayout>
              </c:layout>
              <c:spPr/>
              <c:txPr>
                <a:bodyPr/>
                <a:lstStyle/>
                <a:p>
                  <a:pPr>
                    <a:defRPr/>
                  </a:pPr>
                  <a:endParaRPr lang="en-US"/>
                </a:p>
              </c:txPr>
              <c:dLblPos val="r"/>
              <c:showVal val="1"/>
            </c:dLbl>
            <c:dLbl>
              <c:idx val="15"/>
              <c:layout>
                <c:manualLayout>
                  <c:x val="-5.8333333333333633E-2"/>
                  <c:y val="-2.7777777777777991E-2"/>
                </c:manualLayout>
              </c:layout>
              <c:spPr/>
              <c:txPr>
                <a:bodyPr/>
                <a:lstStyle/>
                <a:p>
                  <a:pPr>
                    <a:defRPr/>
                  </a:pPr>
                  <a:endParaRPr lang="en-US"/>
                </a:p>
              </c:txPr>
              <c:dLblPos val="r"/>
              <c:showVal val="1"/>
            </c:dLbl>
            <c:dLbl>
              <c:idx val="16"/>
              <c:layout>
                <c:manualLayout>
                  <c:x val="1.0185067526416134E-16"/>
                  <c:y val="9.7222222222222224E-2"/>
                </c:manualLayout>
              </c:layout>
              <c:spPr/>
              <c:txPr>
                <a:bodyPr/>
                <a:lstStyle/>
                <a:p>
                  <a:pPr>
                    <a:defRPr/>
                  </a:pPr>
                  <a:endParaRPr lang="en-US"/>
                </a:p>
              </c:txPr>
              <c:dLblPos val="r"/>
              <c:showVal val="1"/>
            </c:dLbl>
            <c:dLbl>
              <c:idx val="17"/>
              <c:layout>
                <c:manualLayout>
                  <c:x val="0"/>
                  <c:y val="-6.4814814814815117E-2"/>
                </c:manualLayout>
              </c:layout>
              <c:spPr/>
              <c:txPr>
                <a:bodyPr/>
                <a:lstStyle/>
                <a:p>
                  <a:pPr>
                    <a:defRPr/>
                  </a:pPr>
                  <a:endParaRPr lang="en-US"/>
                </a:p>
              </c:txPr>
              <c:dLblPos val="r"/>
              <c:showVal val="1"/>
            </c:dLbl>
            <c:showVal val="1"/>
          </c:dLbls>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diversity'!$F$10:$F$20</c:f>
              <c:numCache>
                <c:formatCode>0.0%</c:formatCode>
                <c:ptCount val="11"/>
                <c:pt idx="0">
                  <c:v>2.4E-2</c:v>
                </c:pt>
                <c:pt idx="1">
                  <c:v>2.5999999999999999E-2</c:v>
                </c:pt>
                <c:pt idx="2">
                  <c:v>2.8000000000000001E-2</c:v>
                </c:pt>
                <c:pt idx="3">
                  <c:v>3.1000000000000052E-2</c:v>
                </c:pt>
                <c:pt idx="4">
                  <c:v>3.2000000000000042E-2</c:v>
                </c:pt>
                <c:pt idx="5">
                  <c:v>3.5999999999999997E-2</c:v>
                </c:pt>
                <c:pt idx="6">
                  <c:v>4.0000000000000022E-2</c:v>
                </c:pt>
                <c:pt idx="7">
                  <c:v>4.2000000000000023E-2</c:v>
                </c:pt>
                <c:pt idx="8">
                  <c:v>4.3000000000000003E-2</c:v>
                </c:pt>
                <c:pt idx="9">
                  <c:v>4.0000000000000022E-2</c:v>
                </c:pt>
                <c:pt idx="10">
                  <c:v>3.9000000000000014E-2</c:v>
                </c:pt>
              </c:numCache>
            </c:numRef>
          </c:val>
        </c:ser>
        <c:ser>
          <c:idx val="1"/>
          <c:order val="1"/>
          <c:tx>
            <c:strRef>
              <c:f>'SCS diversity'!$G$2</c:f>
              <c:strCache>
                <c:ptCount val="1"/>
                <c:pt idx="0">
                  <c:v>% BME in Civil Service</c:v>
                </c:pt>
              </c:strCache>
            </c:strRef>
          </c:tx>
          <c:dLbls>
            <c:dLbl>
              <c:idx val="0"/>
              <c:layout>
                <c:manualLayout>
                  <c:x val="0"/>
                  <c:y val="2.7777777777777991E-2"/>
                </c:manualLayout>
              </c:layout>
              <c:showVal val="1"/>
            </c:dLbl>
            <c:dLbl>
              <c:idx val="5"/>
              <c:layout>
                <c:manualLayout>
                  <c:x val="0"/>
                  <c:y val="2.7777777777777991E-2"/>
                </c:manualLayout>
              </c:layout>
              <c:showVal val="1"/>
            </c:dLbl>
            <c:dLbl>
              <c:idx val="10"/>
              <c:layout>
                <c:manualLayout>
                  <c:x val="-8.3333333333333367E-3"/>
                  <c:y val="4.1666666666666664E-2"/>
                </c:manualLayout>
              </c:layout>
              <c:spPr/>
              <c:txPr>
                <a:bodyPr/>
                <a:lstStyle/>
                <a:p>
                  <a:pPr>
                    <a:defRPr sz="1200" b="1"/>
                  </a:pPr>
                  <a:endParaRPr lang="en-US"/>
                </a:p>
              </c:txPr>
              <c:showVal val="1"/>
            </c:dLbl>
            <c:showVal val="1"/>
          </c:dLbls>
          <c:trendline>
            <c:spPr>
              <a:ln w="31750">
                <a:solidFill>
                  <a:srgbClr val="C0504D">
                    <a:lumMod val="75000"/>
                  </a:srgbClr>
                </a:solidFill>
              </a:ln>
            </c:spPr>
            <c:trendlineType val="linear"/>
          </c:trendline>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diversity'!$G$10:$G$20</c:f>
              <c:numCache>
                <c:formatCode>General</c:formatCode>
                <c:ptCount val="11"/>
                <c:pt idx="0" formatCode="0.0%">
                  <c:v>8.0000000000000043E-2</c:v>
                </c:pt>
                <c:pt idx="5" formatCode="0.0%">
                  <c:v>8.5000000000000006E-2</c:v>
                </c:pt>
                <c:pt idx="10" formatCode="0.0%">
                  <c:v>9.6000000000000002E-2</c:v>
                </c:pt>
              </c:numCache>
            </c:numRef>
          </c:val>
        </c:ser>
        <c:ser>
          <c:idx val="2"/>
          <c:order val="2"/>
          <c:tx>
            <c:strRef>
              <c:f>'SCS diversity'!$H$2</c:f>
              <c:strCache>
                <c:ptCount val="1"/>
                <c:pt idx="0">
                  <c:v>UK pop % BME</c:v>
                </c:pt>
              </c:strCache>
            </c:strRef>
          </c:tx>
          <c:spPr>
            <a:ln w="38100">
              <a:solidFill>
                <a:srgbClr val="00B050"/>
              </a:solidFill>
            </a:ln>
          </c:spPr>
          <c:marker>
            <c:symbol val="none"/>
          </c:marker>
          <c:dLbls>
            <c:dLbl>
              <c:idx val="0"/>
              <c:layout>
                <c:manualLayout>
                  <c:x val="0"/>
                  <c:y val="4.1666666666666664E-2"/>
                </c:manualLayout>
              </c:layout>
              <c:showVal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layout>
                <c:manualLayout>
                  <c:x val="0"/>
                  <c:y val="3.7037037037037056E-2"/>
                </c:manualLayout>
              </c:layout>
              <c:tx>
                <c:rich>
                  <a:bodyPr/>
                  <a:lstStyle/>
                  <a:p>
                    <a:r>
                      <a:rPr lang="en-US" sz="1200" b="1" dirty="0"/>
                      <a:t>14.0%</a:t>
                    </a:r>
                  </a:p>
                </c:rich>
              </c:tx>
              <c:showVal val="1"/>
            </c:dLbl>
            <c:showVal val="1"/>
          </c:dLbls>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diversity'!$H$10:$H$20</c:f>
              <c:numCache>
                <c:formatCode>0.0%</c:formatCode>
                <c:ptCount val="11"/>
                <c:pt idx="0">
                  <c:v>0.13</c:v>
                </c:pt>
                <c:pt idx="1">
                  <c:v>0.13</c:v>
                </c:pt>
                <c:pt idx="2">
                  <c:v>0.13</c:v>
                </c:pt>
                <c:pt idx="3">
                  <c:v>0.13</c:v>
                </c:pt>
                <c:pt idx="4">
                  <c:v>0.13</c:v>
                </c:pt>
                <c:pt idx="5">
                  <c:v>0.13</c:v>
                </c:pt>
                <c:pt idx="6">
                  <c:v>0.13</c:v>
                </c:pt>
                <c:pt idx="7">
                  <c:v>0.13</c:v>
                </c:pt>
                <c:pt idx="8">
                  <c:v>0.14000000000000001</c:v>
                </c:pt>
                <c:pt idx="9">
                  <c:v>0.14000000000000001</c:v>
                </c:pt>
                <c:pt idx="10">
                  <c:v>0.14000000000000001</c:v>
                </c:pt>
              </c:numCache>
            </c:numRef>
          </c:val>
        </c:ser>
        <c:marker val="1"/>
        <c:axId val="148484480"/>
        <c:axId val="148486016"/>
      </c:lineChart>
      <c:catAx>
        <c:axId val="148484480"/>
        <c:scaling>
          <c:orientation val="minMax"/>
        </c:scaling>
        <c:axPos val="b"/>
        <c:numFmt formatCode="General" sourceLinked="1"/>
        <c:tickLblPos val="nextTo"/>
        <c:txPr>
          <a:bodyPr rot="-1080000"/>
          <a:lstStyle/>
          <a:p>
            <a:pPr>
              <a:defRPr/>
            </a:pPr>
            <a:endParaRPr lang="en-US"/>
          </a:p>
        </c:txPr>
        <c:crossAx val="148486016"/>
        <c:crosses val="autoZero"/>
        <c:auto val="1"/>
        <c:lblAlgn val="ctr"/>
        <c:lblOffset val="100"/>
      </c:catAx>
      <c:valAx>
        <c:axId val="148486016"/>
        <c:scaling>
          <c:orientation val="minMax"/>
          <c:max val="0.15000000000000024"/>
          <c:min val="0"/>
        </c:scaling>
        <c:axPos val="l"/>
        <c:majorGridlines>
          <c:spPr>
            <a:ln>
              <a:solidFill>
                <a:schemeClr val="bg1">
                  <a:lumMod val="75000"/>
                </a:schemeClr>
              </a:solidFill>
            </a:ln>
          </c:spPr>
        </c:majorGridlines>
        <c:numFmt formatCode="0%" sourceLinked="0"/>
        <c:tickLblPos val="nextTo"/>
        <c:crossAx val="148484480"/>
        <c:crosses val="autoZero"/>
        <c:crossBetween val="between"/>
      </c:valAx>
    </c:plotArea>
    <c:legend>
      <c:legendPos val="b"/>
      <c:legendEntry>
        <c:idx val="3"/>
        <c:delete val="1"/>
      </c:legendEntry>
      <c:layout>
        <c:manualLayout>
          <c:xMode val="edge"/>
          <c:yMode val="edge"/>
          <c:x val="2.866666666666667E-2"/>
          <c:y val="0.82117381160688518"/>
          <c:w val="0.91766666666666652"/>
          <c:h val="0.15104841061534052"/>
        </c:manualLayout>
      </c:layout>
    </c:legend>
    <c:plotVisOnly val="1"/>
    <c:dispBlanksAs val="gap"/>
  </c:chart>
  <c:externalData r:id="rId2"/>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050" dirty="0"/>
              <a:t>% disabled in the Civil Service and SCS</a:t>
            </a:r>
          </a:p>
        </c:rich>
      </c:tx>
      <c:layout>
        <c:manualLayout>
          <c:xMode val="edge"/>
          <c:yMode val="edge"/>
          <c:x val="0.20132601007295486"/>
          <c:y val="8.3285499142071104E-2"/>
        </c:manualLayout>
      </c:layout>
    </c:title>
    <c:plotArea>
      <c:layout/>
      <c:lineChart>
        <c:grouping val="standard"/>
        <c:ser>
          <c:idx val="0"/>
          <c:order val="0"/>
          <c:tx>
            <c:strRef>
              <c:f>'SCS diversity'!$I$2</c:f>
              <c:strCache>
                <c:ptCount val="1"/>
                <c:pt idx="0">
                  <c:v>% Disabled in SCS</c:v>
                </c:pt>
              </c:strCache>
            </c:strRef>
          </c:tx>
          <c:marker>
            <c:symbol val="square"/>
            <c:size val="4"/>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layout>
                <c:manualLayout>
                  <c:x val="-4.7222440944881934E-2"/>
                  <c:y val="3.7037037037037056E-2"/>
                </c:manualLayout>
              </c:layout>
              <c:spPr/>
              <c:txPr>
                <a:bodyPr/>
                <a:lstStyle/>
                <a:p>
                  <a:pPr>
                    <a:defRPr/>
                  </a:pPr>
                  <a:endParaRPr lang="en-US"/>
                </a:p>
              </c:txPr>
              <c:dLblPos val="r"/>
              <c:showVal val="1"/>
            </c:dLbl>
            <c:dLbl>
              <c:idx val="9"/>
              <c:layout>
                <c:manualLayout>
                  <c:x val="-4.7222222222222332E-2"/>
                  <c:y val="-4.1666666666666664E-2"/>
                </c:manualLayout>
              </c:layout>
              <c:spPr/>
              <c:txPr>
                <a:bodyPr/>
                <a:lstStyle/>
                <a:p>
                  <a:pPr>
                    <a:defRPr/>
                  </a:pPr>
                  <a:endParaRPr lang="en-US"/>
                </a:p>
              </c:txPr>
              <c:dLblPos val="r"/>
              <c:showVal val="1"/>
            </c:dLbl>
            <c:dLbl>
              <c:idx val="10"/>
              <c:layout>
                <c:manualLayout>
                  <c:x val="-1.3888888888888857E-2"/>
                  <c:y val="4.1666666666666664E-2"/>
                </c:manualLayout>
              </c:layout>
              <c:spPr/>
              <c:txPr>
                <a:bodyPr/>
                <a:lstStyle/>
                <a:p>
                  <a:pPr>
                    <a:defRPr/>
                  </a:pPr>
                  <a:endParaRPr lang="en-US"/>
                </a:p>
              </c:txPr>
              <c:dLblPos val="r"/>
              <c:showVal val="1"/>
            </c:dLbl>
            <c:dLbl>
              <c:idx val="14"/>
              <c:layout>
                <c:manualLayout>
                  <c:x val="0"/>
                  <c:y val="4.1666666666666664E-2"/>
                </c:manualLayout>
              </c:layout>
              <c:spPr/>
              <c:txPr>
                <a:bodyPr/>
                <a:lstStyle/>
                <a:p>
                  <a:pPr>
                    <a:defRPr/>
                  </a:pPr>
                  <a:endParaRPr lang="en-US"/>
                </a:p>
              </c:txPr>
              <c:dLblPos val="r"/>
              <c:showVal val="1"/>
            </c:dLbl>
            <c:dLbl>
              <c:idx val="15"/>
              <c:layout>
                <c:manualLayout>
                  <c:x val="-5.8333333333333674E-2"/>
                  <c:y val="-2.7777777777778012E-2"/>
                </c:manualLayout>
              </c:layout>
              <c:spPr/>
              <c:txPr>
                <a:bodyPr/>
                <a:lstStyle/>
                <a:p>
                  <a:pPr>
                    <a:defRPr/>
                  </a:pPr>
                  <a:endParaRPr lang="en-US"/>
                </a:p>
              </c:txPr>
              <c:dLblPos val="r"/>
              <c:showVal val="1"/>
            </c:dLbl>
            <c:dLbl>
              <c:idx val="16"/>
              <c:layout>
                <c:manualLayout>
                  <c:x val="1.018506752641615E-16"/>
                  <c:y val="9.7222222222222224E-2"/>
                </c:manualLayout>
              </c:layout>
              <c:spPr/>
              <c:txPr>
                <a:bodyPr/>
                <a:lstStyle/>
                <a:p>
                  <a:pPr>
                    <a:defRPr/>
                  </a:pPr>
                  <a:endParaRPr lang="en-US"/>
                </a:p>
              </c:txPr>
              <c:dLblPos val="r"/>
              <c:showVal val="1"/>
            </c:dLbl>
            <c:dLbl>
              <c:idx val="17"/>
              <c:layout>
                <c:manualLayout>
                  <c:x val="0"/>
                  <c:y val="-6.4814814814815144E-2"/>
                </c:manualLayout>
              </c:layout>
              <c:spPr/>
              <c:txPr>
                <a:bodyPr/>
                <a:lstStyle/>
                <a:p>
                  <a:pPr>
                    <a:defRPr/>
                  </a:pPr>
                  <a:endParaRPr lang="en-US"/>
                </a:p>
              </c:txPr>
              <c:dLblPos val="r"/>
              <c:showVal val="1"/>
            </c:dLbl>
            <c:showVal val="1"/>
          </c:dLbls>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diversity'!$I$10:$I$20</c:f>
              <c:numCache>
                <c:formatCode>0.0%</c:formatCode>
                <c:ptCount val="11"/>
                <c:pt idx="0">
                  <c:v>1.7999999999999999E-2</c:v>
                </c:pt>
                <c:pt idx="1">
                  <c:v>3.6999999999999998E-2</c:v>
                </c:pt>
                <c:pt idx="2">
                  <c:v>2.9000000000000001E-2</c:v>
                </c:pt>
                <c:pt idx="3">
                  <c:v>2.8000000000000001E-2</c:v>
                </c:pt>
                <c:pt idx="4">
                  <c:v>2.8000000000000001E-2</c:v>
                </c:pt>
                <c:pt idx="5">
                  <c:v>3.1000000000000052E-2</c:v>
                </c:pt>
                <c:pt idx="6">
                  <c:v>3.2000000000000042E-2</c:v>
                </c:pt>
                <c:pt idx="7">
                  <c:v>3.4000000000000002E-2</c:v>
                </c:pt>
                <c:pt idx="8">
                  <c:v>3.5999999999999997E-2</c:v>
                </c:pt>
                <c:pt idx="9">
                  <c:v>3.4000000000000002E-2</c:v>
                </c:pt>
                <c:pt idx="10">
                  <c:v>3.2000000000000042E-2</c:v>
                </c:pt>
              </c:numCache>
            </c:numRef>
          </c:val>
        </c:ser>
        <c:ser>
          <c:idx val="1"/>
          <c:order val="1"/>
          <c:tx>
            <c:strRef>
              <c:f>'SCS diversity'!$J$2</c:f>
              <c:strCache>
                <c:ptCount val="1"/>
                <c:pt idx="0">
                  <c:v>% disabled in Civil Service</c:v>
                </c:pt>
              </c:strCache>
            </c:strRef>
          </c:tx>
          <c:dLbls>
            <c:dLbl>
              <c:idx val="0"/>
              <c:layout>
                <c:manualLayout>
                  <c:x val="-0.05"/>
                  <c:y val="-4.7694085409135334E-2"/>
                </c:manualLayout>
              </c:layout>
              <c:showVal val="1"/>
            </c:dLbl>
            <c:dLbl>
              <c:idx val="5"/>
              <c:layout>
                <c:manualLayout>
                  <c:x val="0"/>
                  <c:y val="2.7777777777778012E-2"/>
                </c:manualLayout>
              </c:layout>
              <c:showVal val="1"/>
            </c:dLbl>
            <c:dLbl>
              <c:idx val="10"/>
              <c:layout>
                <c:manualLayout>
                  <c:x val="-8.3333333333333367E-3"/>
                  <c:y val="4.1666666666666664E-2"/>
                </c:manualLayout>
              </c:layout>
              <c:showVal val="1"/>
            </c:dLbl>
            <c:showVal val="1"/>
          </c:dLbls>
          <c:trendline>
            <c:spPr>
              <a:ln w="31750">
                <a:solidFill>
                  <a:srgbClr val="005ABB"/>
                </a:solidFill>
              </a:ln>
            </c:spPr>
            <c:trendlineType val="linear"/>
          </c:trendline>
          <c:cat>
            <c:numRef>
              <c:f>'SCS diversity'!$B$10:$B$20</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'SCS diversity'!$J$10:$J$20</c:f>
              <c:numCache>
                <c:formatCode>General</c:formatCode>
                <c:ptCount val="11"/>
                <c:pt idx="0" formatCode="0.0%">
                  <c:v>3.5999999999999997E-2</c:v>
                </c:pt>
                <c:pt idx="5" formatCode="0.0%">
                  <c:v>6.6000000000000003E-2</c:v>
                </c:pt>
                <c:pt idx="9" formatCode="0.0%">
                  <c:v>8.6000000000000021E-2</c:v>
                </c:pt>
              </c:numCache>
            </c:numRef>
          </c:val>
        </c:ser>
        <c:marker val="1"/>
        <c:axId val="148507648"/>
        <c:axId val="148525824"/>
      </c:lineChart>
      <c:catAx>
        <c:axId val="148507648"/>
        <c:scaling>
          <c:orientation val="minMax"/>
        </c:scaling>
        <c:axPos val="b"/>
        <c:numFmt formatCode="General" sourceLinked="1"/>
        <c:tickLblPos val="nextTo"/>
        <c:txPr>
          <a:bodyPr rot="-1320000"/>
          <a:lstStyle/>
          <a:p>
            <a:pPr>
              <a:defRPr/>
            </a:pPr>
            <a:endParaRPr lang="en-US"/>
          </a:p>
        </c:txPr>
        <c:crossAx val="148525824"/>
        <c:crosses val="autoZero"/>
        <c:auto val="1"/>
        <c:lblAlgn val="ctr"/>
        <c:lblOffset val="100"/>
      </c:catAx>
      <c:valAx>
        <c:axId val="148525824"/>
        <c:scaling>
          <c:orientation val="minMax"/>
          <c:max val="0.18000000000000024"/>
          <c:min val="0"/>
        </c:scaling>
        <c:axPos val="l"/>
        <c:majorGridlines>
          <c:spPr>
            <a:ln>
              <a:solidFill>
                <a:schemeClr val="bg1">
                  <a:lumMod val="75000"/>
                </a:schemeClr>
              </a:solidFill>
            </a:ln>
          </c:spPr>
        </c:majorGridlines>
        <c:numFmt formatCode="0%" sourceLinked="0"/>
        <c:tickLblPos val="nextTo"/>
        <c:crossAx val="148507648"/>
        <c:crosses val="autoZero"/>
        <c:crossBetween val="between"/>
      </c:valAx>
    </c:plotArea>
    <c:legend>
      <c:legendPos val="b"/>
      <c:legendEntry>
        <c:idx val="2"/>
        <c:delete val="1"/>
      </c:legendEntry>
      <c:layout/>
    </c:legend>
    <c:plotVisOnly val="1"/>
    <c:dispBlanksAs val="gap"/>
  </c:chart>
  <c:externalData r:id="rId2"/>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200" dirty="0"/>
              <a:t>Average Working Days Lost per Staff </a:t>
            </a:r>
            <a:r>
              <a:rPr lang="en-GB" sz="1200" dirty="0" smtClean="0"/>
              <a:t>Year*</a:t>
            </a:r>
            <a:endParaRPr lang="en-GB" sz="1200" dirty="0"/>
          </a:p>
        </c:rich>
      </c:tx>
      <c:layout/>
    </c:title>
    <c:plotArea>
      <c:layout/>
      <c:lineChart>
        <c:grouping val="standard"/>
        <c:ser>
          <c:idx val="0"/>
          <c:order val="0"/>
          <c:spPr>
            <a:ln w="44450">
              <a:solidFill>
                <a:schemeClr val="accent2"/>
              </a:solidFill>
            </a:ln>
          </c:spPr>
          <c:marker>
            <c:symbol val="none"/>
          </c:marker>
          <c:dLbls>
            <c:dLbl>
              <c:idx val="1"/>
              <c:delete val="1"/>
            </c:dLbl>
            <c:dLbl>
              <c:idx val="2"/>
              <c:delete val="1"/>
            </c:dLbl>
            <c:dLbl>
              <c:idx val="4"/>
              <c:delete val="1"/>
            </c:dLbl>
            <c:dLbl>
              <c:idx val="5"/>
              <c:delete val="1"/>
            </c:dLbl>
            <c:dLbl>
              <c:idx val="6"/>
              <c:layout>
                <c:manualLayout>
                  <c:x val="0"/>
                  <c:y val="-4.5352103734505704E-2"/>
                </c:manualLayout>
              </c:layout>
              <c:showVal val="1"/>
            </c:dLbl>
            <c:dLbl>
              <c:idx val="7"/>
              <c:delete val="1"/>
            </c:dLbl>
            <c:dLbl>
              <c:idx val="8"/>
              <c:delete val="1"/>
            </c:dLbl>
            <c:dLbl>
              <c:idx val="9"/>
              <c:layout>
                <c:manualLayout>
                  <c:x val="-3.6111111111111212E-2"/>
                  <c:y val="3.2407407407407697E-2"/>
                </c:manualLayout>
              </c:layout>
              <c:showVal val="1"/>
            </c:dLbl>
            <c:dLbl>
              <c:idx val="10"/>
              <c:delete val="1"/>
            </c:dLbl>
            <c:dLbl>
              <c:idx val="11"/>
              <c:delete val="1"/>
            </c:dLbl>
            <c:dLbl>
              <c:idx val="12"/>
              <c:delete val="1"/>
            </c:dLbl>
            <c:dLbl>
              <c:idx val="13"/>
              <c:layout>
                <c:manualLayout>
                  <c:x val="-8.6033801122368525E-3"/>
                  <c:y val="-6.550859428317489E-2"/>
                </c:manualLayout>
              </c:layout>
              <c:tx>
                <c:rich>
                  <a:bodyPr/>
                  <a:lstStyle/>
                  <a:p>
                    <a:r>
                      <a:rPr lang="en-US" sz="1400" b="1" dirty="0"/>
                      <a:t>7.6</a:t>
                    </a:r>
                  </a:p>
                </c:rich>
              </c:tx>
              <c:showVal val="1"/>
            </c:dLbl>
            <c:showVal val="1"/>
          </c:dLbls>
          <c:cat>
            <c:strRef>
              <c:f>sickness!$B$15:$B$28</c:f>
              <c:strCache>
                <c:ptCount val="14"/>
                <c:pt idx="0">
                  <c:v>Q2 2010</c:v>
                </c:pt>
                <c:pt idx="1">
                  <c:v>Q3 2010</c:v>
                </c:pt>
                <c:pt idx="2">
                  <c:v>Q4 2010</c:v>
                </c:pt>
                <c:pt idx="3">
                  <c:v>Q1 2011</c:v>
                </c:pt>
                <c:pt idx="4">
                  <c:v>Q2 2011</c:v>
                </c:pt>
                <c:pt idx="5">
                  <c:v>Q3 2011</c:v>
                </c:pt>
                <c:pt idx="6">
                  <c:v>Q4 2011</c:v>
                </c:pt>
                <c:pt idx="7">
                  <c:v>Q1 2012</c:v>
                </c:pt>
                <c:pt idx="8">
                  <c:v>Q2 2012</c:v>
                </c:pt>
                <c:pt idx="9">
                  <c:v>Q3 2012</c:v>
                </c:pt>
                <c:pt idx="10">
                  <c:v>Q4 2012</c:v>
                </c:pt>
                <c:pt idx="11">
                  <c:v>Q1 2013</c:v>
                </c:pt>
                <c:pt idx="12">
                  <c:v>Q3 2013</c:v>
                </c:pt>
                <c:pt idx="13">
                  <c:v>Q2 2013</c:v>
                </c:pt>
              </c:strCache>
            </c:strRef>
          </c:cat>
          <c:val>
            <c:numRef>
              <c:f>sickness!$C$15:$C$28</c:f>
              <c:numCache>
                <c:formatCode>General</c:formatCode>
                <c:ptCount val="14"/>
                <c:pt idx="0">
                  <c:v>8.7000000000000011</c:v>
                </c:pt>
                <c:pt idx="1">
                  <c:v>8.5</c:v>
                </c:pt>
                <c:pt idx="2">
                  <c:v>8.3000000000000007</c:v>
                </c:pt>
                <c:pt idx="3">
                  <c:v>8.2000000000000011</c:v>
                </c:pt>
                <c:pt idx="4">
                  <c:v>8</c:v>
                </c:pt>
                <c:pt idx="5">
                  <c:v>7.9</c:v>
                </c:pt>
                <c:pt idx="6">
                  <c:v>7.7</c:v>
                </c:pt>
                <c:pt idx="7">
                  <c:v>7.6</c:v>
                </c:pt>
                <c:pt idx="8">
                  <c:v>7.6</c:v>
                </c:pt>
                <c:pt idx="9">
                  <c:v>7.6</c:v>
                </c:pt>
                <c:pt idx="10">
                  <c:v>7.7</c:v>
                </c:pt>
                <c:pt idx="11">
                  <c:v>7.6</c:v>
                </c:pt>
                <c:pt idx="12">
                  <c:v>7.6</c:v>
                </c:pt>
                <c:pt idx="13">
                  <c:v>7.6</c:v>
                </c:pt>
              </c:numCache>
            </c:numRef>
          </c:val>
        </c:ser>
        <c:marker val="1"/>
        <c:axId val="148915712"/>
        <c:axId val="148917248"/>
      </c:lineChart>
      <c:catAx>
        <c:axId val="148915712"/>
        <c:scaling>
          <c:orientation val="minMax"/>
        </c:scaling>
        <c:axPos val="b"/>
        <c:tickLblPos val="nextTo"/>
        <c:crossAx val="148917248"/>
        <c:crosses val="autoZero"/>
        <c:auto val="1"/>
        <c:lblAlgn val="ctr"/>
        <c:lblOffset val="100"/>
      </c:catAx>
      <c:valAx>
        <c:axId val="148917248"/>
        <c:scaling>
          <c:orientation val="minMax"/>
        </c:scaling>
        <c:axPos val="l"/>
        <c:majorGridlines>
          <c:spPr>
            <a:ln>
              <a:solidFill>
                <a:schemeClr val="bg1"/>
              </a:solidFill>
            </a:ln>
          </c:spPr>
        </c:majorGridlines>
        <c:numFmt formatCode="General" sourceLinked="1"/>
        <c:tickLblPos val="nextTo"/>
        <c:crossAx val="148915712"/>
        <c:crosses val="autoZero"/>
        <c:crossBetween val="between"/>
      </c:valAx>
    </c:plotArea>
    <c:plotVisOnly val="1"/>
  </c:chart>
  <c:externalData r:id="rId2"/>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US" sz="1200" dirty="0"/>
              <a:t>Average working days lost per </a:t>
            </a:r>
            <a:r>
              <a:rPr lang="en-US" sz="1200" dirty="0" smtClean="0"/>
              <a:t>person,</a:t>
            </a:r>
          </a:p>
          <a:p>
            <a:pPr>
              <a:defRPr/>
            </a:pPr>
            <a:r>
              <a:rPr lang="en-US" sz="1200" dirty="0" smtClean="0"/>
              <a:t>Q3 </a:t>
            </a:r>
            <a:r>
              <a:rPr lang="en-US" sz="1200" dirty="0"/>
              <a:t>2013</a:t>
            </a:r>
          </a:p>
        </c:rich>
      </c:tx>
      <c:layout>
        <c:manualLayout>
          <c:xMode val="edge"/>
          <c:yMode val="edge"/>
          <c:x val="0.12989477506614489"/>
          <c:y val="2.3687182905603118E-2"/>
        </c:manualLayout>
      </c:layout>
    </c:title>
    <c:plotArea>
      <c:layout/>
      <c:barChart>
        <c:barDir val="col"/>
        <c:grouping val="clustered"/>
        <c:ser>
          <c:idx val="0"/>
          <c:order val="0"/>
          <c:tx>
            <c:strRef>
              <c:f>Sheet1!$F$4</c:f>
              <c:strCache>
                <c:ptCount val="1"/>
                <c:pt idx="0">
                  <c:v>Average working days lost per person Q3 2013</c:v>
                </c:pt>
              </c:strCache>
            </c:strRef>
          </c:tx>
          <c:spPr>
            <a:solidFill>
              <a:srgbClr val="92D050"/>
            </a:solidFill>
          </c:spPr>
          <c:dPt>
            <c:idx val="0"/>
            <c:spPr>
              <a:solidFill>
                <a:srgbClr val="00B050"/>
              </a:solidFill>
            </c:spPr>
          </c:dPt>
          <c:dLbls>
            <c:dLbl>
              <c:idx val="0"/>
              <c:spPr/>
              <c:txPr>
                <a:bodyPr/>
                <a:lstStyle/>
                <a:p>
                  <a:pPr>
                    <a:defRPr b="1"/>
                  </a:pPr>
                  <a:endParaRPr lang="en-US"/>
                </a:p>
              </c:txPr>
            </c:dLbl>
            <c:showVal val="1"/>
          </c:dLbls>
          <c:cat>
            <c:strRef>
              <c:f>Sheet1!$E$5:$E$7</c:f>
              <c:strCache>
                <c:ptCount val="3"/>
                <c:pt idx="0">
                  <c:v>Civil Service</c:v>
                </c:pt>
                <c:pt idx="1">
                  <c:v>Private sector</c:v>
                </c:pt>
                <c:pt idx="2">
                  <c:v>Public sector</c:v>
                </c:pt>
              </c:strCache>
            </c:strRef>
          </c:cat>
          <c:val>
            <c:numRef>
              <c:f>Sheet1!$F$5:$F$7</c:f>
              <c:numCache>
                <c:formatCode>General</c:formatCode>
                <c:ptCount val="3"/>
                <c:pt idx="0">
                  <c:v>6.6</c:v>
                </c:pt>
                <c:pt idx="1">
                  <c:v>7.2</c:v>
                </c:pt>
                <c:pt idx="2">
                  <c:v>8.7000000000000011</c:v>
                </c:pt>
              </c:numCache>
            </c:numRef>
          </c:val>
        </c:ser>
        <c:axId val="148886272"/>
        <c:axId val="148887808"/>
      </c:barChart>
      <c:catAx>
        <c:axId val="148886272"/>
        <c:scaling>
          <c:orientation val="minMax"/>
        </c:scaling>
        <c:axPos val="b"/>
        <c:tickLblPos val="nextTo"/>
        <c:crossAx val="148887808"/>
        <c:crosses val="autoZero"/>
        <c:auto val="1"/>
        <c:lblAlgn val="ctr"/>
        <c:lblOffset val="100"/>
      </c:catAx>
      <c:valAx>
        <c:axId val="148887808"/>
        <c:scaling>
          <c:orientation val="minMax"/>
        </c:scaling>
        <c:axPos val="l"/>
        <c:majorGridlines>
          <c:spPr>
            <a:ln>
              <a:solidFill>
                <a:schemeClr val="bg1"/>
              </a:solidFill>
            </a:ln>
          </c:spPr>
        </c:majorGridlines>
        <c:numFmt formatCode="General" sourceLinked="1"/>
        <c:tickLblPos val="nextTo"/>
        <c:crossAx val="148886272"/>
        <c:crosses val="autoZero"/>
        <c:crossBetween val="between"/>
      </c:valAx>
    </c:plotArea>
    <c:plotVisOnly val="1"/>
  </c:chart>
  <c:externalData r:id="rId2"/>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sz="1400"/>
            </a:pPr>
            <a:r>
              <a:rPr lang="en-GB" sz="1400" dirty="0" smtClean="0"/>
              <a:t>Modern Workplaces</a:t>
            </a:r>
            <a:r>
              <a:rPr lang="en-GB" sz="1400" baseline="0" dirty="0" smtClean="0"/>
              <a:t> accreditation </a:t>
            </a:r>
            <a:r>
              <a:rPr lang="en-GB" sz="1400" baseline="0" dirty="0"/>
              <a:t>by department </a:t>
            </a:r>
            <a:r>
              <a:rPr lang="en-GB" sz="1400" baseline="0" dirty="0" smtClean="0"/>
              <a:t>(mock version)</a:t>
            </a:r>
            <a:endParaRPr lang="en-GB" sz="1400" dirty="0"/>
          </a:p>
        </c:rich>
      </c:tx>
      <c:layout/>
    </c:title>
    <c:view3D>
      <c:rotX val="30"/>
      <c:perspective val="30"/>
    </c:view3D>
    <c:plotArea>
      <c:layout>
        <c:manualLayout>
          <c:layoutTarget val="inner"/>
          <c:xMode val="edge"/>
          <c:yMode val="edge"/>
          <c:x val="0.10941742802436066"/>
          <c:y val="0.21686174435902791"/>
          <c:w val="0.66879179607653894"/>
          <c:h val="0.74141253952812858"/>
        </c:manualLayout>
      </c:layout>
      <c:pie3DChart>
        <c:varyColors val="1"/>
        <c:ser>
          <c:idx val="0"/>
          <c:order val="0"/>
          <c:dPt>
            <c:idx val="0"/>
            <c:spPr>
              <a:solidFill>
                <a:srgbClr val="CCAB34"/>
              </a:solidFill>
            </c:spPr>
          </c:dPt>
          <c:dPt>
            <c:idx val="1"/>
            <c:spPr>
              <a:solidFill>
                <a:schemeClr val="bg1">
                  <a:lumMod val="75000"/>
                </a:schemeClr>
              </a:solidFill>
            </c:spPr>
          </c:dPt>
          <c:dPt>
            <c:idx val="2"/>
            <c:spPr>
              <a:solidFill>
                <a:srgbClr val="A55417"/>
              </a:solidFill>
            </c:spPr>
          </c:dPt>
          <c:dPt>
            <c:idx val="3"/>
            <c:spPr>
              <a:solidFill>
                <a:schemeClr val="tx1"/>
              </a:solidFill>
            </c:spPr>
          </c:dPt>
          <c:cat>
            <c:strRef>
              <c:f>savings!$A$20:$A$23</c:f>
              <c:strCache>
                <c:ptCount val="4"/>
                <c:pt idx="0">
                  <c:v>Gold</c:v>
                </c:pt>
                <c:pt idx="1">
                  <c:v>Silver</c:v>
                </c:pt>
                <c:pt idx="2">
                  <c:v>Bronze</c:v>
                </c:pt>
                <c:pt idx="3">
                  <c:v>Unaccredited</c:v>
                </c:pt>
              </c:strCache>
            </c:strRef>
          </c:cat>
          <c:val>
            <c:numRef>
              <c:f>savings!$B$20:$B$23</c:f>
              <c:numCache>
                <c:formatCode>General</c:formatCode>
                <c:ptCount val="4"/>
                <c:pt idx="0">
                  <c:v>1</c:v>
                </c:pt>
                <c:pt idx="1">
                  <c:v>5</c:v>
                </c:pt>
                <c:pt idx="2">
                  <c:v>10</c:v>
                </c:pt>
                <c:pt idx="3">
                  <c:v>2</c:v>
                </c:pt>
              </c:numCache>
            </c:numRef>
          </c:val>
        </c:ser>
      </c:pie3DChart>
      <c:spPr>
        <a:noFill/>
        <a:ln w="25400">
          <a:noFill/>
        </a:ln>
      </c:spPr>
    </c:plotArea>
    <c:legend>
      <c:legendPos val="r"/>
      <c:layout>
        <c:manualLayout>
          <c:xMode val="edge"/>
          <c:yMode val="edge"/>
          <c:x val="0.79086012448883014"/>
          <c:y val="0.36505733780257482"/>
          <c:w val="0.19606331772246324"/>
          <c:h val="0.26750484514066347"/>
        </c:manualLayout>
      </c:layout>
    </c:legend>
    <c:plotVisOnly val="1"/>
    <c:dispBlanksAs val="zero"/>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400"/>
              <a:t>Trust in professions to tell the truth</a:t>
            </a:r>
          </a:p>
        </c:rich>
      </c:tx>
      <c:layout/>
    </c:title>
    <c:plotArea>
      <c:layout/>
      <c:lineChart>
        <c:grouping val="standard"/>
        <c:ser>
          <c:idx val="0"/>
          <c:order val="0"/>
          <c:tx>
            <c:strRef>
              <c:f>'CS minorities'!$B$45</c:f>
              <c:strCache>
                <c:ptCount val="1"/>
                <c:pt idx="0">
                  <c:v>Doctors</c:v>
                </c:pt>
              </c:strCache>
            </c:strRef>
          </c:tx>
          <c:spPr>
            <a:ln w="22225">
              <a:solidFill>
                <a:sysClr val="window" lastClr="FFFFFF">
                  <a:lumMod val="50000"/>
                </a:sysClr>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tx>
                <c:rich>
                  <a:bodyPr/>
                  <a:lstStyle/>
                  <a:p>
                    <a:r>
                      <a:rPr lang="en-US" smtClean="0"/>
                      <a:t>89%</a:t>
                    </a:r>
                    <a:endParaRPr lang="en-US"/>
                  </a:p>
                </c:rich>
              </c:tx>
              <c:showVal val="1"/>
            </c:dLbl>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minorities'!$B$46:$B$61</c:f>
              <c:numCache>
                <c:formatCode>General</c:formatCode>
                <c:ptCount val="16"/>
                <c:pt idx="0">
                  <c:v>82</c:v>
                </c:pt>
                <c:pt idx="1">
                  <c:v>84</c:v>
                </c:pt>
                <c:pt idx="2">
                  <c:v>86</c:v>
                </c:pt>
                <c:pt idx="3">
                  <c:v>91</c:v>
                </c:pt>
                <c:pt idx="4">
                  <c:v>87</c:v>
                </c:pt>
                <c:pt idx="5">
                  <c:v>89</c:v>
                </c:pt>
                <c:pt idx="6">
                  <c:v>91</c:v>
                </c:pt>
                <c:pt idx="7">
                  <c:v>91</c:v>
                </c:pt>
                <c:pt idx="8">
                  <c:v>92</c:v>
                </c:pt>
                <c:pt idx="9">
                  <c:v>91</c:v>
                </c:pt>
                <c:pt idx="10">
                  <c:v>92</c:v>
                </c:pt>
                <c:pt idx="11">
                  <c:v>90</c:v>
                </c:pt>
                <c:pt idx="12">
                  <c:v>92</c:v>
                </c:pt>
                <c:pt idx="13">
                  <c:v>92</c:v>
                </c:pt>
                <c:pt idx="14">
                  <c:v>88</c:v>
                </c:pt>
                <c:pt idx="15">
                  <c:v>89</c:v>
                </c:pt>
              </c:numCache>
            </c:numRef>
          </c:val>
        </c:ser>
        <c:ser>
          <c:idx val="2"/>
          <c:order val="1"/>
          <c:tx>
            <c:strRef>
              <c:f>'CS minorities'!$D$45</c:f>
              <c:strCache>
                <c:ptCount val="1"/>
                <c:pt idx="0">
                  <c:v>Judiciary</c:v>
                </c:pt>
              </c:strCache>
            </c:strRef>
          </c:tx>
          <c:spPr>
            <a:ln w="22225">
              <a:solidFill>
                <a:srgbClr val="FF0000"/>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tx>
                <c:rich>
                  <a:bodyPr/>
                  <a:lstStyle/>
                  <a:p>
                    <a:r>
                      <a:rPr lang="en-US" smtClean="0"/>
                      <a:t>82%</a:t>
                    </a:r>
                    <a:endParaRPr lang="en-US"/>
                  </a:p>
                </c:rich>
              </c:tx>
              <c:showVal val="1"/>
            </c:dLbl>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minorities'!$D$46:$D$61</c:f>
              <c:numCache>
                <c:formatCode>General</c:formatCode>
                <c:ptCount val="16"/>
                <c:pt idx="0">
                  <c:v>77</c:v>
                </c:pt>
                <c:pt idx="1">
                  <c:v>68</c:v>
                </c:pt>
                <c:pt idx="2">
                  <c:v>72</c:v>
                </c:pt>
                <c:pt idx="3">
                  <c:v>77</c:v>
                </c:pt>
                <c:pt idx="4">
                  <c:v>77</c:v>
                </c:pt>
                <c:pt idx="5">
                  <c:v>78</c:v>
                </c:pt>
                <c:pt idx="6">
                  <c:v>77</c:v>
                </c:pt>
                <c:pt idx="7">
                  <c:v>72</c:v>
                </c:pt>
                <c:pt idx="8">
                  <c:v>75</c:v>
                </c:pt>
                <c:pt idx="9">
                  <c:v>76</c:v>
                </c:pt>
                <c:pt idx="10">
                  <c:v>75</c:v>
                </c:pt>
                <c:pt idx="11">
                  <c:v>78</c:v>
                </c:pt>
                <c:pt idx="12">
                  <c:v>78</c:v>
                </c:pt>
                <c:pt idx="13">
                  <c:v>80</c:v>
                </c:pt>
                <c:pt idx="14">
                  <c:v>72</c:v>
                </c:pt>
                <c:pt idx="15">
                  <c:v>82</c:v>
                </c:pt>
              </c:numCache>
            </c:numRef>
          </c:val>
        </c:ser>
        <c:ser>
          <c:idx val="6"/>
          <c:order val="2"/>
          <c:tx>
            <c:strRef>
              <c:f>'CS minorities'!$H$45</c:f>
              <c:strCache>
                <c:ptCount val="1"/>
                <c:pt idx="0">
                  <c:v>Police</c:v>
                </c:pt>
              </c:strCache>
            </c:strRef>
          </c:tx>
          <c:spPr>
            <a:ln w="22225">
              <a:solidFill>
                <a:srgbClr val="005ABB"/>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layout/>
              <c:tx>
                <c:rich>
                  <a:bodyPr/>
                  <a:lstStyle/>
                  <a:p>
                    <a:r>
                      <a:rPr lang="en-US" smtClean="0"/>
                      <a:t>63%</a:t>
                    </a:r>
                    <a:endParaRPr lang="en-US"/>
                  </a:p>
                </c:rich>
              </c:tx>
              <c:showVal val="1"/>
            </c:dLbl>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minorities'!$H$46:$H$60</c:f>
              <c:numCache>
                <c:formatCode>General</c:formatCode>
                <c:ptCount val="15"/>
                <c:pt idx="0">
                  <c:v>61</c:v>
                </c:pt>
                <c:pt idx="1">
                  <c:v>63</c:v>
                </c:pt>
                <c:pt idx="2">
                  <c:v>61</c:v>
                </c:pt>
                <c:pt idx="3">
                  <c:v>61</c:v>
                </c:pt>
                <c:pt idx="4">
                  <c:v>60</c:v>
                </c:pt>
                <c:pt idx="5">
                  <c:v>63</c:v>
                </c:pt>
                <c:pt idx="6">
                  <c:v>59</c:v>
                </c:pt>
                <c:pt idx="7">
                  <c:v>64</c:v>
                </c:pt>
                <c:pt idx="8">
                  <c:v>63</c:v>
                </c:pt>
                <c:pt idx="9">
                  <c:v>58</c:v>
                </c:pt>
                <c:pt idx="10">
                  <c:v>61</c:v>
                </c:pt>
                <c:pt idx="11">
                  <c:v>59</c:v>
                </c:pt>
                <c:pt idx="12">
                  <c:v>65</c:v>
                </c:pt>
                <c:pt idx="13">
                  <c:v>60</c:v>
                </c:pt>
                <c:pt idx="14">
                  <c:v>63</c:v>
                </c:pt>
              </c:numCache>
            </c:numRef>
          </c:val>
        </c:ser>
        <c:ser>
          <c:idx val="8"/>
          <c:order val="3"/>
          <c:tx>
            <c:strRef>
              <c:f>'CS minorities'!$J$45</c:f>
              <c:strCache>
                <c:ptCount val="1"/>
                <c:pt idx="0">
                  <c:v>Civil Servants</c:v>
                </c:pt>
              </c:strCache>
            </c:strRef>
          </c:tx>
          <c:spPr>
            <a:ln w="50800">
              <a:solidFill>
                <a:schemeClr val="accent2"/>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layout>
                <c:manualLayout>
                  <c:x val="-8.0903345092135526E-3"/>
                  <c:y val="-3.1123992758974834E-2"/>
                </c:manualLayout>
              </c:layout>
              <c:tx>
                <c:rich>
                  <a:bodyPr/>
                  <a:lstStyle/>
                  <a:p>
                    <a:r>
                      <a:rPr lang="en-US" dirty="0" smtClean="0"/>
                      <a:t>51%</a:t>
                    </a:r>
                    <a:endParaRPr lang="en-US" dirty="0"/>
                  </a:p>
                </c:rich>
              </c:tx>
              <c:showVal val="1"/>
            </c:dLbl>
            <c:dLbl>
              <c:idx val="9"/>
              <c:delete val="1"/>
            </c:dLbl>
            <c:dLbl>
              <c:idx val="10"/>
              <c:delete val="1"/>
            </c:dLbl>
            <c:dLbl>
              <c:idx val="11"/>
              <c:delete val="1"/>
            </c:dLbl>
            <c:dLbl>
              <c:idx val="12"/>
              <c:layout>
                <c:manualLayout>
                  <c:x val="-3.0743271135011511E-2"/>
                  <c:y val="-3.4582486477537408E-2"/>
                </c:manualLayout>
              </c:layout>
              <c:tx>
                <c:rich>
                  <a:bodyPr/>
                  <a:lstStyle/>
                  <a:p>
                    <a:r>
                      <a:rPr lang="en-US" dirty="0" smtClean="0"/>
                      <a:t>48%</a:t>
                    </a:r>
                    <a:endParaRPr lang="en-US" dirty="0"/>
                  </a:p>
                </c:rich>
              </c:tx>
              <c:showVal val="1"/>
            </c:dLbl>
            <c:dLbl>
              <c:idx val="13"/>
              <c:layout>
                <c:manualLayout>
                  <c:x val="-3.0743271135011511E-2"/>
                  <c:y val="2.7665771341310659E-2"/>
                </c:manualLayout>
              </c:layout>
              <c:tx>
                <c:rich>
                  <a:bodyPr/>
                  <a:lstStyle/>
                  <a:p>
                    <a:r>
                      <a:rPr lang="en-US" dirty="0" smtClean="0"/>
                      <a:t>44%</a:t>
                    </a:r>
                    <a:endParaRPr lang="en-US" dirty="0"/>
                  </a:p>
                </c:rich>
              </c:tx>
              <c:showVal val="1"/>
            </c:dLbl>
            <c:dLbl>
              <c:idx val="14"/>
              <c:layout>
                <c:manualLayout>
                  <c:x val="-1.4562602116584399E-2"/>
                  <c:y val="3.4582214176638329E-2"/>
                </c:manualLayout>
              </c:layout>
              <c:tx>
                <c:rich>
                  <a:bodyPr/>
                  <a:lstStyle/>
                  <a:p>
                    <a:r>
                      <a:rPr lang="en-US" dirty="0" smtClean="0"/>
                      <a:t>47%</a:t>
                    </a:r>
                    <a:endParaRPr lang="en-US" dirty="0"/>
                  </a:p>
                </c:rich>
              </c:tx>
              <c:showVal val="1"/>
            </c:dLbl>
            <c:dLbl>
              <c:idx val="15"/>
              <c:layout>
                <c:manualLayout>
                  <c:x val="-6.472267607370923E-3"/>
                  <c:y val="6.3399993588369814E-17"/>
                </c:manualLayout>
              </c:layout>
              <c:tx>
                <c:rich>
                  <a:bodyPr/>
                  <a:lstStyle/>
                  <a:p>
                    <a:r>
                      <a:rPr lang="en-US" b="1" dirty="0" smtClean="0"/>
                      <a:t>53%</a:t>
                    </a:r>
                    <a:endParaRPr lang="en-US" b="1" dirty="0"/>
                  </a:p>
                </c:rich>
              </c:tx>
              <c:showVal val="1"/>
            </c:dLbl>
            <c:txPr>
              <a:bodyPr/>
              <a:lstStyle/>
              <a:p>
                <a:pPr>
                  <a:defRPr sz="1200"/>
                </a:pPr>
                <a:endParaRPr lang="en-US"/>
              </a:p>
            </c:txPr>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minorities'!$J$46:$J$61</c:f>
              <c:numCache>
                <c:formatCode>General</c:formatCode>
                <c:ptCount val="16"/>
                <c:pt idx="0">
                  <c:v>25</c:v>
                </c:pt>
                <c:pt idx="1">
                  <c:v>37</c:v>
                </c:pt>
                <c:pt idx="2">
                  <c:v>36</c:v>
                </c:pt>
                <c:pt idx="3">
                  <c:v>47</c:v>
                </c:pt>
                <c:pt idx="4">
                  <c:v>47</c:v>
                </c:pt>
                <c:pt idx="5">
                  <c:v>43</c:v>
                </c:pt>
                <c:pt idx="6">
                  <c:v>45</c:v>
                </c:pt>
                <c:pt idx="7">
                  <c:v>46</c:v>
                </c:pt>
                <c:pt idx="8">
                  <c:v>51</c:v>
                </c:pt>
                <c:pt idx="9">
                  <c:v>44</c:v>
                </c:pt>
                <c:pt idx="10">
                  <c:v>48</c:v>
                </c:pt>
                <c:pt idx="11">
                  <c:v>44</c:v>
                </c:pt>
                <c:pt idx="12">
                  <c:v>48</c:v>
                </c:pt>
                <c:pt idx="13">
                  <c:v>44</c:v>
                </c:pt>
                <c:pt idx="14">
                  <c:v>47</c:v>
                </c:pt>
                <c:pt idx="15">
                  <c:v>53</c:v>
                </c:pt>
              </c:numCache>
            </c:numRef>
          </c:val>
        </c:ser>
        <c:ser>
          <c:idx val="10"/>
          <c:order val="4"/>
          <c:tx>
            <c:strRef>
              <c:f>'CS minorities'!$L$45</c:f>
              <c:strCache>
                <c:ptCount val="1"/>
                <c:pt idx="0">
                  <c:v>Business leaders</c:v>
                </c:pt>
              </c:strCache>
            </c:strRef>
          </c:tx>
          <c:spPr>
            <a:ln w="22225"/>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tx>
                <c:rich>
                  <a:bodyPr/>
                  <a:lstStyle/>
                  <a:p>
                    <a:r>
                      <a:rPr lang="en-US" smtClean="0"/>
                      <a:t>34%</a:t>
                    </a:r>
                    <a:endParaRPr lang="en-US"/>
                  </a:p>
                </c:rich>
              </c:tx>
              <c:showVal val="1"/>
            </c:dLbl>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minorities'!$L$46:$L$61</c:f>
              <c:numCache>
                <c:formatCode>General</c:formatCode>
                <c:ptCount val="16"/>
                <c:pt idx="0">
                  <c:v>25</c:v>
                </c:pt>
                <c:pt idx="1">
                  <c:v>32</c:v>
                </c:pt>
                <c:pt idx="2">
                  <c:v>29</c:v>
                </c:pt>
                <c:pt idx="3">
                  <c:v>28</c:v>
                </c:pt>
                <c:pt idx="4">
                  <c:v>28</c:v>
                </c:pt>
                <c:pt idx="5">
                  <c:v>27</c:v>
                </c:pt>
                <c:pt idx="6">
                  <c:v>25</c:v>
                </c:pt>
                <c:pt idx="7">
                  <c:v>28</c:v>
                </c:pt>
                <c:pt idx="8">
                  <c:v>30</c:v>
                </c:pt>
                <c:pt idx="9">
                  <c:v>24</c:v>
                </c:pt>
                <c:pt idx="10">
                  <c:v>31</c:v>
                </c:pt>
                <c:pt idx="11">
                  <c:v>26</c:v>
                </c:pt>
                <c:pt idx="12">
                  <c:v>30</c:v>
                </c:pt>
                <c:pt idx="13">
                  <c:v>25</c:v>
                </c:pt>
                <c:pt idx="14">
                  <c:v>29</c:v>
                </c:pt>
                <c:pt idx="15">
                  <c:v>34</c:v>
                </c:pt>
              </c:numCache>
            </c:numRef>
          </c:val>
        </c:ser>
        <c:ser>
          <c:idx val="11"/>
          <c:order val="5"/>
          <c:tx>
            <c:strRef>
              <c:f>'CS minorities'!$M$45</c:f>
              <c:strCache>
                <c:ptCount val="1"/>
                <c:pt idx="0">
                  <c:v>Journalists </c:v>
                </c:pt>
              </c:strCache>
            </c:strRef>
          </c:tx>
          <c:spPr>
            <a:ln w="22225">
              <a:solidFill>
                <a:sysClr val="windowText" lastClr="000000"/>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tx>
                <c:rich>
                  <a:bodyPr/>
                  <a:lstStyle/>
                  <a:p>
                    <a:r>
                      <a:rPr lang="en-US" smtClean="0"/>
                      <a:t>21%</a:t>
                    </a:r>
                    <a:endParaRPr lang="en-US"/>
                  </a:p>
                </c:rich>
              </c:tx>
              <c:showVal val="1"/>
            </c:dLbl>
            <c:showVal val="1"/>
          </c:dLbls>
          <c:cat>
            <c:numRef>
              <c:f>'CS minorities'!$A$46:$A$61</c:f>
              <c:numCache>
                <c:formatCode>General</c:formatCode>
                <c:ptCount val="16"/>
                <c:pt idx="0">
                  <c:v>1983</c:v>
                </c:pt>
                <c:pt idx="1">
                  <c:v>1993</c:v>
                </c:pt>
                <c:pt idx="2">
                  <c:v>1997</c:v>
                </c:pt>
                <c:pt idx="3">
                  <c:v>1999</c:v>
                </c:pt>
                <c:pt idx="4">
                  <c:v>2000</c:v>
                </c:pt>
                <c:pt idx="5">
                  <c:v>2001</c:v>
                </c:pt>
                <c:pt idx="6">
                  <c:v>2002</c:v>
                </c:pt>
                <c:pt idx="7">
                  <c:v>2003</c:v>
                </c:pt>
                <c:pt idx="8">
                  <c:v>2004</c:v>
                </c:pt>
                <c:pt idx="9">
                  <c:v>2005</c:v>
                </c:pt>
                <c:pt idx="10">
                  <c:v>2006</c:v>
                </c:pt>
                <c:pt idx="11">
                  <c:v>2007</c:v>
                </c:pt>
                <c:pt idx="12">
                  <c:v>2008</c:v>
                </c:pt>
                <c:pt idx="13">
                  <c:v>2009</c:v>
                </c:pt>
                <c:pt idx="14">
                  <c:v>2011</c:v>
                </c:pt>
                <c:pt idx="15">
                  <c:v>2013</c:v>
                </c:pt>
              </c:numCache>
            </c:numRef>
          </c:cat>
          <c:val>
            <c:numRef>
              <c:f>'CS minorities'!$M$46:$M$61</c:f>
              <c:numCache>
                <c:formatCode>General</c:formatCode>
                <c:ptCount val="16"/>
                <c:pt idx="0">
                  <c:v>19</c:v>
                </c:pt>
                <c:pt idx="1">
                  <c:v>10</c:v>
                </c:pt>
                <c:pt idx="2">
                  <c:v>15</c:v>
                </c:pt>
                <c:pt idx="3">
                  <c:v>15</c:v>
                </c:pt>
                <c:pt idx="4">
                  <c:v>15</c:v>
                </c:pt>
                <c:pt idx="5">
                  <c:v>18</c:v>
                </c:pt>
                <c:pt idx="6">
                  <c:v>13</c:v>
                </c:pt>
                <c:pt idx="7">
                  <c:v>18</c:v>
                </c:pt>
                <c:pt idx="8">
                  <c:v>20</c:v>
                </c:pt>
                <c:pt idx="9">
                  <c:v>16</c:v>
                </c:pt>
                <c:pt idx="10">
                  <c:v>19</c:v>
                </c:pt>
                <c:pt idx="11">
                  <c:v>18</c:v>
                </c:pt>
                <c:pt idx="12">
                  <c:v>19</c:v>
                </c:pt>
                <c:pt idx="13">
                  <c:v>22</c:v>
                </c:pt>
                <c:pt idx="14">
                  <c:v>19</c:v>
                </c:pt>
                <c:pt idx="15">
                  <c:v>21</c:v>
                </c:pt>
              </c:numCache>
            </c:numRef>
          </c:val>
        </c:ser>
        <c:ser>
          <c:idx val="1"/>
          <c:order val="6"/>
          <c:tx>
            <c:strRef>
              <c:f>'CS minorities'!$O$45</c:f>
              <c:strCache>
                <c:ptCount val="1"/>
                <c:pt idx="0">
                  <c:v>Ministers</c:v>
                </c:pt>
              </c:strCache>
            </c:strRef>
          </c:tx>
          <c:spPr>
            <a:ln>
              <a:solidFill>
                <a:srgbClr val="F79646">
                  <a:lumMod val="75000"/>
                </a:srgbClr>
              </a:solidFill>
            </a:ln>
          </c:spPr>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layout>
                <c:manualLayout>
                  <c:x val="-1.2944535214741721E-2"/>
                  <c:y val="0"/>
                </c:manualLayout>
              </c:layout>
              <c:tx>
                <c:rich>
                  <a:bodyPr/>
                  <a:lstStyle/>
                  <a:p>
                    <a:r>
                      <a:rPr lang="en-US"/>
                      <a:t>17%</a:t>
                    </a:r>
                  </a:p>
                </c:rich>
              </c:tx>
              <c:showVal val="1"/>
            </c:dLbl>
            <c:showVal val="1"/>
          </c:dLbls>
          <c:val>
            <c:numRef>
              <c:f>'CS minorities'!$O$46:$O$60</c:f>
              <c:numCache>
                <c:formatCode>General</c:formatCode>
                <c:ptCount val="15"/>
                <c:pt idx="0">
                  <c:v>16</c:v>
                </c:pt>
                <c:pt idx="1">
                  <c:v>11</c:v>
                </c:pt>
                <c:pt idx="2">
                  <c:v>12</c:v>
                </c:pt>
                <c:pt idx="3">
                  <c:v>23</c:v>
                </c:pt>
                <c:pt idx="4">
                  <c:v>21</c:v>
                </c:pt>
                <c:pt idx="5">
                  <c:v>20</c:v>
                </c:pt>
                <c:pt idx="6">
                  <c:v>20</c:v>
                </c:pt>
                <c:pt idx="7">
                  <c:v>20</c:v>
                </c:pt>
                <c:pt idx="8">
                  <c:v>23</c:v>
                </c:pt>
                <c:pt idx="9">
                  <c:v>20</c:v>
                </c:pt>
                <c:pt idx="10">
                  <c:v>22</c:v>
                </c:pt>
                <c:pt idx="11">
                  <c:v>22</c:v>
                </c:pt>
                <c:pt idx="12">
                  <c:v>24</c:v>
                </c:pt>
                <c:pt idx="13">
                  <c:v>16</c:v>
                </c:pt>
                <c:pt idx="14">
                  <c:v>17</c:v>
                </c:pt>
              </c:numCache>
            </c:numRef>
          </c:val>
        </c:ser>
        <c:ser>
          <c:idx val="3"/>
          <c:order val="7"/>
          <c:tx>
            <c:strRef>
              <c:f>'CS minorities'!$P$45</c:f>
              <c:strCache>
                <c:ptCount val="1"/>
                <c:pt idx="0">
                  <c:v>Politicians generally</c:v>
                </c:pt>
              </c:strCache>
            </c:strRef>
          </c:tx>
          <c:marker>
            <c:symbol val="none"/>
          </c:marker>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dLbl>
              <c:idx val="11"/>
              <c:delete val="1"/>
            </c:dLbl>
            <c:dLbl>
              <c:idx val="12"/>
              <c:delete val="1"/>
            </c:dLbl>
            <c:dLbl>
              <c:idx val="13"/>
              <c:delete val="1"/>
            </c:dLbl>
            <c:dLbl>
              <c:idx val="14"/>
              <c:delete val="1"/>
            </c:dLbl>
            <c:dLbl>
              <c:idx val="15"/>
              <c:layout>
                <c:manualLayout>
                  <c:x val="-2.0467145950644871E-2"/>
                  <c:y val="1.4650843184130966E-2"/>
                </c:manualLayout>
              </c:layout>
              <c:tx>
                <c:rich>
                  <a:bodyPr/>
                  <a:lstStyle/>
                  <a:p>
                    <a:r>
                      <a:rPr lang="en-US"/>
                      <a:t>18%</a:t>
                    </a:r>
                  </a:p>
                </c:rich>
              </c:tx>
              <c:showVal val="1"/>
            </c:dLbl>
            <c:showVal val="1"/>
          </c:dLbls>
          <c:val>
            <c:numRef>
              <c:f>'CS minorities'!$P$46:$P$61</c:f>
              <c:numCache>
                <c:formatCode>General</c:formatCode>
                <c:ptCount val="16"/>
                <c:pt idx="0">
                  <c:v>18</c:v>
                </c:pt>
                <c:pt idx="1">
                  <c:v>14</c:v>
                </c:pt>
                <c:pt idx="2">
                  <c:v>15</c:v>
                </c:pt>
                <c:pt idx="3">
                  <c:v>23</c:v>
                </c:pt>
                <c:pt idx="4">
                  <c:v>20</c:v>
                </c:pt>
                <c:pt idx="5">
                  <c:v>17</c:v>
                </c:pt>
                <c:pt idx="6">
                  <c:v>19</c:v>
                </c:pt>
                <c:pt idx="7">
                  <c:v>18</c:v>
                </c:pt>
                <c:pt idx="8">
                  <c:v>22</c:v>
                </c:pt>
                <c:pt idx="9">
                  <c:v>20</c:v>
                </c:pt>
                <c:pt idx="10">
                  <c:v>20</c:v>
                </c:pt>
                <c:pt idx="11">
                  <c:v>18</c:v>
                </c:pt>
                <c:pt idx="12">
                  <c:v>21</c:v>
                </c:pt>
                <c:pt idx="13">
                  <c:v>13</c:v>
                </c:pt>
                <c:pt idx="14">
                  <c:v>14</c:v>
                </c:pt>
                <c:pt idx="15">
                  <c:v>18</c:v>
                </c:pt>
              </c:numCache>
            </c:numRef>
          </c:val>
        </c:ser>
        <c:marker val="1"/>
        <c:axId val="134840320"/>
        <c:axId val="134841856"/>
      </c:lineChart>
      <c:catAx>
        <c:axId val="134840320"/>
        <c:scaling>
          <c:orientation val="minMax"/>
        </c:scaling>
        <c:axPos val="b"/>
        <c:numFmt formatCode="General" sourceLinked="1"/>
        <c:tickLblPos val="nextTo"/>
        <c:txPr>
          <a:bodyPr rot="-5400000" vert="horz"/>
          <a:lstStyle/>
          <a:p>
            <a:pPr>
              <a:defRPr/>
            </a:pPr>
            <a:endParaRPr lang="en-US"/>
          </a:p>
        </c:txPr>
        <c:crossAx val="134841856"/>
        <c:crosses val="autoZero"/>
        <c:auto val="1"/>
        <c:lblAlgn val="ctr"/>
        <c:lblOffset val="100"/>
      </c:catAx>
      <c:valAx>
        <c:axId val="134841856"/>
        <c:scaling>
          <c:orientation val="minMax"/>
        </c:scaling>
        <c:axPos val="l"/>
        <c:majorGridlines>
          <c:spPr>
            <a:ln>
              <a:solidFill>
                <a:schemeClr val="bg1">
                  <a:lumMod val="75000"/>
                </a:schemeClr>
              </a:solidFill>
            </a:ln>
          </c:spPr>
        </c:majorGridlines>
        <c:numFmt formatCode="General" sourceLinked="1"/>
        <c:tickLblPos val="nextTo"/>
        <c:crossAx val="134840320"/>
        <c:crosses val="autoZero"/>
        <c:crossBetween val="between"/>
        <c:majorUnit val="20"/>
      </c:valAx>
    </c:plotArea>
    <c:legend>
      <c:legendPos val="r"/>
      <c:layout>
        <c:manualLayout>
          <c:xMode val="edge"/>
          <c:yMode val="edge"/>
          <c:x val="0.80560036425875614"/>
          <c:y val="0.12545384905384935"/>
          <c:w val="0.19151439850210375"/>
          <c:h val="0.70562136967788025"/>
        </c:manualLayout>
      </c:layout>
    </c:legend>
    <c:plotVisOnly val="1"/>
    <c:dispBlanksAs val="gap"/>
  </c:chart>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pivotSource>
    <c:name>[Annex D - Coalition Agreeement Update Document Final.XLSX]New Summary!PivotTable1</c:name>
    <c:fmtId val="2"/>
  </c:pivotSource>
  <c:chart>
    <c:title>
      <c:tx>
        <c:rich>
          <a:bodyPr/>
          <a:lstStyle/>
          <a:p>
            <a:pPr>
              <a:defRPr/>
            </a:pPr>
            <a:r>
              <a:rPr lang="en-GB" sz="1400" dirty="0" smtClean="0"/>
              <a:t>Programme for Government</a:t>
            </a:r>
            <a:r>
              <a:rPr lang="en-GB" sz="1400" baseline="0" dirty="0" smtClean="0"/>
              <a:t> commitments</a:t>
            </a:r>
            <a:endParaRPr lang="en-GB" sz="1400" dirty="0"/>
          </a:p>
        </c:rich>
      </c:tx>
      <c:layout/>
    </c:title>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s>
    <c:plotArea>
      <c:layout/>
      <c:barChart>
        <c:barDir val="col"/>
        <c:grouping val="clustered"/>
        <c:ser>
          <c:idx val="0"/>
          <c:order val="0"/>
          <c:tx>
            <c:strRef>
              <c:f>'New Summary'!$D$5:$D$6</c:f>
              <c:strCache>
                <c:ptCount val="1"/>
                <c:pt idx="0">
                  <c:v>Expected to be fulfilled</c:v>
                </c:pt>
              </c:strCache>
            </c:strRef>
          </c:tx>
          <c:spPr>
            <a:solidFill>
              <a:schemeClr val="bg2">
                <a:lumMod val="50000"/>
              </a:schemeClr>
            </a:solidFill>
          </c:spPr>
          <c:dLbls>
            <c:txPr>
              <a:bodyPr/>
              <a:lstStyle/>
              <a:p>
                <a:pPr>
                  <a:defRPr/>
                </a:pPr>
                <a:endParaRPr lang="en-US"/>
              </a:p>
            </c:txPr>
            <c:showVal val="1"/>
          </c:dLbls>
          <c:cat>
            <c:strRef>
              <c:f>'New Summary'!$C$7</c:f>
              <c:strCache>
                <c:ptCount val="1"/>
                <c:pt idx="0">
                  <c:v>Total</c:v>
                </c:pt>
              </c:strCache>
            </c:strRef>
          </c:cat>
          <c:val>
            <c:numRef>
              <c:f>'New Summary'!$D$7</c:f>
              <c:numCache>
                <c:formatCode>General</c:formatCode>
                <c:ptCount val="1"/>
                <c:pt idx="0">
                  <c:v>96</c:v>
                </c:pt>
              </c:numCache>
            </c:numRef>
          </c:val>
        </c:ser>
        <c:ser>
          <c:idx val="1"/>
          <c:order val="1"/>
          <c:tx>
            <c:strRef>
              <c:f>'New Summary'!$E$5:$E$6</c:f>
              <c:strCache>
                <c:ptCount val="1"/>
                <c:pt idx="0">
                  <c:v>Fulfilled</c:v>
                </c:pt>
              </c:strCache>
            </c:strRef>
          </c:tx>
          <c:spPr>
            <a:solidFill>
              <a:srgbClr val="953735"/>
            </a:solidFill>
          </c:spPr>
          <c:dLbls>
            <c:txPr>
              <a:bodyPr/>
              <a:lstStyle/>
              <a:p>
                <a:pPr>
                  <a:defRPr/>
                </a:pPr>
                <a:endParaRPr lang="en-US"/>
              </a:p>
            </c:txPr>
            <c:showVal val="1"/>
          </c:dLbls>
          <c:cat>
            <c:strRef>
              <c:f>'New Summary'!$C$7</c:f>
              <c:strCache>
                <c:ptCount val="1"/>
                <c:pt idx="0">
                  <c:v>Total</c:v>
                </c:pt>
              </c:strCache>
            </c:strRef>
          </c:cat>
          <c:val>
            <c:numRef>
              <c:f>'New Summary'!$E$7</c:f>
              <c:numCache>
                <c:formatCode>General</c:formatCode>
                <c:ptCount val="1"/>
                <c:pt idx="0">
                  <c:v>287</c:v>
                </c:pt>
              </c:numCache>
            </c:numRef>
          </c:val>
        </c:ser>
        <c:ser>
          <c:idx val="2"/>
          <c:order val="2"/>
          <c:tx>
            <c:strRef>
              <c:f>'New Summary'!$F$5:$F$6</c:f>
              <c:strCache>
                <c:ptCount val="1"/>
                <c:pt idx="0">
                  <c:v>Not fulfilled</c:v>
                </c:pt>
              </c:strCache>
            </c:strRef>
          </c:tx>
          <c:spPr>
            <a:solidFill>
              <a:srgbClr val="A9DA74"/>
            </a:solidFill>
          </c:spPr>
          <c:dLbls>
            <c:txPr>
              <a:bodyPr/>
              <a:lstStyle/>
              <a:p>
                <a:pPr>
                  <a:defRPr/>
                </a:pPr>
                <a:endParaRPr lang="en-US"/>
              </a:p>
            </c:txPr>
            <c:showVal val="1"/>
          </c:dLbls>
          <c:cat>
            <c:strRef>
              <c:f>'New Summary'!$C$7</c:f>
              <c:strCache>
                <c:ptCount val="1"/>
                <c:pt idx="0">
                  <c:v>Total</c:v>
                </c:pt>
              </c:strCache>
            </c:strRef>
          </c:cat>
          <c:val>
            <c:numRef>
              <c:f>'New Summary'!$F$7</c:f>
              <c:numCache>
                <c:formatCode>General</c:formatCode>
                <c:ptCount val="1"/>
                <c:pt idx="0">
                  <c:v>16</c:v>
                </c:pt>
              </c:numCache>
            </c:numRef>
          </c:val>
        </c:ser>
        <c:axId val="134921216"/>
        <c:axId val="134947584"/>
      </c:barChart>
      <c:catAx>
        <c:axId val="134921216"/>
        <c:scaling>
          <c:orientation val="minMax"/>
        </c:scaling>
        <c:delete val="1"/>
        <c:axPos val="b"/>
        <c:tickLblPos val="none"/>
        <c:crossAx val="134947584"/>
        <c:crosses val="autoZero"/>
        <c:auto val="1"/>
        <c:lblAlgn val="ctr"/>
        <c:lblOffset val="100"/>
      </c:catAx>
      <c:valAx>
        <c:axId val="134947584"/>
        <c:scaling>
          <c:orientation val="minMax"/>
        </c:scaling>
        <c:axPos val="l"/>
        <c:majorGridlines>
          <c:spPr>
            <a:ln>
              <a:solidFill>
                <a:schemeClr val="bg1"/>
              </a:solidFill>
            </a:ln>
          </c:spPr>
        </c:majorGridlines>
        <c:numFmt formatCode="General" sourceLinked="1"/>
        <c:tickLblPos val="nextTo"/>
        <c:crossAx val="134921216"/>
        <c:crosses val="autoZero"/>
        <c:crossBetween val="between"/>
      </c:valAx>
    </c:plotArea>
    <c:legend>
      <c:legendPos val="b"/>
      <c:layout/>
    </c:legend>
    <c:plotVisOnly val="1"/>
  </c:chart>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pivotSource>
    <c:name>[Annex D - Coalition Agreeement Update Document Final.XLSX]New Summary!PivotTable4</c:name>
    <c:fmtId val="2"/>
  </c:pivotSource>
  <c:chart>
    <c:title>
      <c:tx>
        <c:rich>
          <a:bodyPr/>
          <a:lstStyle/>
          <a:p>
            <a:pPr>
              <a:defRPr/>
            </a:pPr>
            <a:r>
              <a:rPr lang="en-GB" sz="1400" dirty="0" smtClean="0"/>
              <a:t>Mid-term Review</a:t>
            </a:r>
            <a:r>
              <a:rPr lang="en-GB" sz="1400" baseline="0" dirty="0" smtClean="0"/>
              <a:t> commitments</a:t>
            </a:r>
            <a:endParaRPr lang="en-GB" sz="1400" dirty="0"/>
          </a:p>
        </c:rich>
      </c:tx>
      <c:layout>
        <c:manualLayout>
          <c:xMode val="edge"/>
          <c:yMode val="edge"/>
          <c:x val="0.13834203619284596"/>
          <c:y val="0"/>
        </c:manualLayout>
      </c:layout>
    </c:title>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
        <c:idx val="6"/>
        <c:marker>
          <c:symbol val="none"/>
        </c:marker>
        <c:dLbl>
          <c:idx val="0"/>
          <c:spPr/>
          <c:txPr>
            <a:bodyPr/>
            <a:lstStyle/>
            <a:p>
              <a:pPr>
                <a:defRPr/>
              </a:pPr>
              <a:endParaRPr lang="en-US"/>
            </a:p>
          </c:txPr>
          <c:showVal val="1"/>
        </c:dLbl>
      </c:pivotFmt>
      <c:pivotFmt>
        <c:idx val="7"/>
        <c:marker>
          <c:symbol val="none"/>
        </c:marker>
      </c:pivotFmt>
    </c:pivotFmts>
    <c:plotArea>
      <c:layout/>
      <c:barChart>
        <c:barDir val="col"/>
        <c:grouping val="clustered"/>
        <c:ser>
          <c:idx val="0"/>
          <c:order val="0"/>
          <c:tx>
            <c:strRef>
              <c:f>'New Summary'!$D$27:$D$28</c:f>
              <c:strCache>
                <c:ptCount val="1"/>
                <c:pt idx="0">
                  <c:v>Expect to be fulfilled</c:v>
                </c:pt>
              </c:strCache>
            </c:strRef>
          </c:tx>
          <c:spPr>
            <a:solidFill>
              <a:srgbClr val="CCDEF1">
                <a:lumMod val="50000"/>
              </a:srgbClr>
            </a:solidFill>
          </c:spPr>
          <c:dLbls>
            <c:txPr>
              <a:bodyPr/>
              <a:lstStyle/>
              <a:p>
                <a:pPr>
                  <a:defRPr/>
                </a:pPr>
                <a:endParaRPr lang="en-US"/>
              </a:p>
            </c:txPr>
            <c:showVal val="1"/>
          </c:dLbls>
          <c:cat>
            <c:strRef>
              <c:f>'New Summary'!$C$29</c:f>
              <c:strCache>
                <c:ptCount val="1"/>
                <c:pt idx="0">
                  <c:v>Total</c:v>
                </c:pt>
              </c:strCache>
            </c:strRef>
          </c:cat>
          <c:val>
            <c:numRef>
              <c:f>'New Summary'!$D$29</c:f>
              <c:numCache>
                <c:formatCode>General</c:formatCode>
                <c:ptCount val="1"/>
                <c:pt idx="0">
                  <c:v>152</c:v>
                </c:pt>
              </c:numCache>
            </c:numRef>
          </c:val>
        </c:ser>
        <c:ser>
          <c:idx val="1"/>
          <c:order val="1"/>
          <c:tx>
            <c:strRef>
              <c:f>'New Summary'!$E$27:$E$28</c:f>
              <c:strCache>
                <c:ptCount val="1"/>
                <c:pt idx="0">
                  <c:v>Fulfilled</c:v>
                </c:pt>
              </c:strCache>
            </c:strRef>
          </c:tx>
          <c:spPr>
            <a:solidFill>
              <a:srgbClr val="A23138"/>
            </a:solidFill>
          </c:spPr>
          <c:dLbls>
            <c:txPr>
              <a:bodyPr/>
              <a:lstStyle/>
              <a:p>
                <a:pPr>
                  <a:defRPr/>
                </a:pPr>
                <a:endParaRPr lang="en-US"/>
              </a:p>
            </c:txPr>
            <c:showVal val="1"/>
          </c:dLbls>
          <c:cat>
            <c:strRef>
              <c:f>'New Summary'!$C$29</c:f>
              <c:strCache>
                <c:ptCount val="1"/>
                <c:pt idx="0">
                  <c:v>Total</c:v>
                </c:pt>
              </c:strCache>
            </c:strRef>
          </c:cat>
          <c:val>
            <c:numRef>
              <c:f>'New Summary'!$E$29</c:f>
              <c:numCache>
                <c:formatCode>General</c:formatCode>
                <c:ptCount val="1"/>
                <c:pt idx="0">
                  <c:v>62</c:v>
                </c:pt>
              </c:numCache>
            </c:numRef>
          </c:val>
        </c:ser>
        <c:ser>
          <c:idx val="2"/>
          <c:order val="2"/>
          <c:tx>
            <c:strRef>
              <c:f>'New Summary'!$F$27:$F$28</c:f>
              <c:strCache>
                <c:ptCount val="1"/>
                <c:pt idx="0">
                  <c:v>Not fulfilled</c:v>
                </c:pt>
              </c:strCache>
            </c:strRef>
          </c:tx>
          <c:spPr>
            <a:solidFill>
              <a:srgbClr val="A9DA74"/>
            </a:solidFill>
          </c:spPr>
          <c:dLbls>
            <c:txPr>
              <a:bodyPr/>
              <a:lstStyle/>
              <a:p>
                <a:pPr>
                  <a:defRPr/>
                </a:pPr>
                <a:endParaRPr lang="en-US"/>
              </a:p>
            </c:txPr>
            <c:showVal val="1"/>
          </c:dLbls>
          <c:cat>
            <c:strRef>
              <c:f>'New Summary'!$C$29</c:f>
              <c:strCache>
                <c:ptCount val="1"/>
                <c:pt idx="0">
                  <c:v>Total</c:v>
                </c:pt>
              </c:strCache>
            </c:strRef>
          </c:cat>
          <c:val>
            <c:numRef>
              <c:f>'New Summary'!$F$29</c:f>
              <c:numCache>
                <c:formatCode>General</c:formatCode>
                <c:ptCount val="1"/>
                <c:pt idx="0">
                  <c:v>2</c:v>
                </c:pt>
              </c:numCache>
            </c:numRef>
          </c:val>
        </c:ser>
        <c:ser>
          <c:idx val="3"/>
          <c:order val="3"/>
          <c:tx>
            <c:strRef>
              <c:f>'New Summary'!$G$27:$G$28</c:f>
              <c:strCache>
                <c:ptCount val="1"/>
                <c:pt idx="0">
                  <c:v>(blank)</c:v>
                </c:pt>
              </c:strCache>
            </c:strRef>
          </c:tx>
          <c:cat>
            <c:strRef>
              <c:f>'New Summary'!$C$29</c:f>
              <c:strCache>
                <c:ptCount val="1"/>
                <c:pt idx="0">
                  <c:v>Total</c:v>
                </c:pt>
              </c:strCache>
            </c:strRef>
          </c:cat>
          <c:val>
            <c:numRef>
              <c:f>'New Summary'!$G$29</c:f>
              <c:numCache>
                <c:formatCode>General</c:formatCode>
                <c:ptCount val="1"/>
              </c:numCache>
            </c:numRef>
          </c:val>
        </c:ser>
        <c:axId val="134416640"/>
        <c:axId val="134430720"/>
      </c:barChart>
      <c:catAx>
        <c:axId val="134416640"/>
        <c:scaling>
          <c:orientation val="minMax"/>
        </c:scaling>
        <c:delete val="1"/>
        <c:axPos val="b"/>
        <c:tickLblPos val="none"/>
        <c:crossAx val="134430720"/>
        <c:crosses val="autoZero"/>
        <c:auto val="1"/>
        <c:lblAlgn val="ctr"/>
        <c:lblOffset val="100"/>
      </c:catAx>
      <c:valAx>
        <c:axId val="134430720"/>
        <c:scaling>
          <c:orientation val="minMax"/>
        </c:scaling>
        <c:axPos val="l"/>
        <c:majorGridlines>
          <c:spPr>
            <a:ln>
              <a:solidFill>
                <a:prstClr val="white"/>
              </a:solidFill>
            </a:ln>
          </c:spPr>
        </c:majorGridlines>
        <c:numFmt formatCode="General" sourceLinked="1"/>
        <c:tickLblPos val="nextTo"/>
        <c:crossAx val="134416640"/>
        <c:crosses val="autoZero"/>
        <c:crossBetween val="between"/>
      </c:valAx>
    </c:plotArea>
    <c:legend>
      <c:legendPos val="b"/>
      <c:legendEntry>
        <c:idx val="3"/>
        <c:delete val="1"/>
      </c:legendEntry>
      <c:layout/>
    </c:legend>
    <c:plotVisOnly val="1"/>
  </c:chart>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lgn="l">
              <a:defRPr/>
            </a:pPr>
            <a:r>
              <a:rPr lang="en-GB" sz="1400" dirty="0" smtClean="0"/>
              <a:t>HMRC - Cash </a:t>
            </a:r>
            <a:r>
              <a:rPr lang="en-GB" sz="1400" dirty="0"/>
              <a:t>collected from compliance</a:t>
            </a:r>
          </a:p>
        </c:rich>
      </c:tx>
      <c:layout>
        <c:manualLayout>
          <c:xMode val="edge"/>
          <c:yMode val="edge"/>
          <c:x val="3.3296430604932779E-2"/>
          <c:y val="2.6455393845128412E-2"/>
        </c:manualLayout>
      </c:layout>
      <c:overlay val="1"/>
      <c:spPr>
        <a:solidFill>
          <a:schemeClr val="bg1"/>
        </a:solidFill>
      </c:spPr>
    </c:title>
    <c:plotArea>
      <c:layout>
        <c:manualLayout>
          <c:layoutTarget val="inner"/>
          <c:xMode val="edge"/>
          <c:yMode val="edge"/>
          <c:x val="3.0555555555555582E-2"/>
          <c:y val="0.10709628754699826"/>
          <c:w val="0.81208294564492756"/>
          <c:h val="0.79116167227210465"/>
        </c:manualLayout>
      </c:layout>
      <c:lineChart>
        <c:grouping val="stacked"/>
        <c:ser>
          <c:idx val="1"/>
          <c:order val="1"/>
          <c:tx>
            <c:strRef>
              <c:f>'DWP productivity'!$A$82</c:f>
              <c:strCache>
                <c:ptCount val="1"/>
                <c:pt idx="0">
                  <c:v>2012/13</c:v>
                </c:pt>
              </c:strCache>
            </c:strRef>
          </c:tx>
          <c:spPr>
            <a:ln w="38100">
              <a:solidFill>
                <a:schemeClr val="bg2">
                  <a:lumMod val="50000"/>
                </a:schemeClr>
              </a:solidFill>
            </a:ln>
          </c:spPr>
          <c:marker>
            <c:symbol val="square"/>
            <c:size val="3"/>
          </c:marker>
          <c:dLbls>
            <c:dLbl>
              <c:idx val="0"/>
              <c:layout>
                <c:manualLayout>
                  <c:x val="-5.5598981065595923E-2"/>
                  <c:y val="3.218704866126005E-2"/>
                </c:manualLayout>
              </c:layout>
              <c:tx>
                <c:rich>
                  <a:bodyPr/>
                  <a:lstStyle/>
                  <a:p>
                    <a:r>
                      <a:rPr lang="en-US"/>
                      <a:t>£1,340m</a:t>
                    </a:r>
                  </a:p>
                </c:rich>
              </c:tx>
              <c:showVal val="1"/>
            </c:dLbl>
            <c:dLbl>
              <c:idx val="1"/>
              <c:layout>
                <c:manualLayout>
                  <c:x val="-0.10277777777777777"/>
                  <c:y val="-4.1666666666666664E-2"/>
                </c:manualLayout>
              </c:layout>
              <c:tx>
                <c:rich>
                  <a:bodyPr/>
                  <a:lstStyle/>
                  <a:p>
                    <a:r>
                      <a:rPr lang="en-US"/>
                      <a:t>£1,730m</a:t>
                    </a:r>
                  </a:p>
                </c:rich>
              </c:tx>
              <c:showVal val="1"/>
            </c:dLbl>
            <c:dLbl>
              <c:idx val="2"/>
              <c:layout/>
              <c:tx>
                <c:rich>
                  <a:bodyPr/>
                  <a:lstStyle/>
                  <a:p>
                    <a:r>
                      <a:rPr lang="en-US"/>
                      <a:t>£2,890m</a:t>
                    </a:r>
                  </a:p>
                </c:rich>
              </c:tx>
              <c:showVal val="1"/>
            </c:dLbl>
            <c:showVal val="1"/>
          </c:dLbls>
          <c:cat>
            <c:strRef>
              <c:f>'DWP productivity'!$B$80:$E$80</c:f>
              <c:strCache>
                <c:ptCount val="4"/>
                <c:pt idx="0">
                  <c:v>Q1</c:v>
                </c:pt>
                <c:pt idx="1">
                  <c:v>Q2 </c:v>
                </c:pt>
                <c:pt idx="2">
                  <c:v>Q3</c:v>
                </c:pt>
                <c:pt idx="3">
                  <c:v>Q4</c:v>
                </c:pt>
              </c:strCache>
            </c:strRef>
          </c:cat>
          <c:val>
            <c:numRef>
              <c:f>'DWP productivity'!$B$82:$D$82</c:f>
              <c:numCache>
                <c:formatCode>#,##0</c:formatCode>
                <c:ptCount val="3"/>
                <c:pt idx="0">
                  <c:v>1340</c:v>
                </c:pt>
                <c:pt idx="1">
                  <c:v>1730</c:v>
                </c:pt>
                <c:pt idx="2">
                  <c:v>2890</c:v>
                </c:pt>
              </c:numCache>
            </c:numRef>
          </c:val>
        </c:ser>
        <c:marker val="1"/>
        <c:axId val="135072384"/>
        <c:axId val="135090560"/>
      </c:lineChart>
      <c:lineChart>
        <c:grouping val="stacked"/>
        <c:ser>
          <c:idx val="0"/>
          <c:order val="0"/>
          <c:tx>
            <c:strRef>
              <c:f>'DWP productivity'!$A$81</c:f>
              <c:strCache>
                <c:ptCount val="1"/>
                <c:pt idx="0">
                  <c:v>2011/12</c:v>
                </c:pt>
              </c:strCache>
            </c:strRef>
          </c:tx>
          <c:spPr>
            <a:ln w="38100">
              <a:solidFill>
                <a:srgbClr val="A23138"/>
              </a:solidFill>
            </a:ln>
          </c:spPr>
          <c:marker>
            <c:symbol val="diamond"/>
            <c:size val="3"/>
            <c:spPr>
              <a:solidFill>
                <a:srgbClr val="953735"/>
              </a:solidFill>
            </c:spPr>
          </c:marker>
          <c:dLbls>
            <c:dLbl>
              <c:idx val="0"/>
              <c:layout>
                <c:manualLayout>
                  <c:x val="-6.9596543946616671E-2"/>
                  <c:y val="-6.3933174091767575E-2"/>
                </c:manualLayout>
              </c:layout>
              <c:tx>
                <c:rich>
                  <a:bodyPr/>
                  <a:lstStyle/>
                  <a:p>
                    <a:r>
                      <a:rPr lang="en-US"/>
                      <a:t>£1,460m</a:t>
                    </a:r>
                  </a:p>
                </c:rich>
              </c:tx>
              <c:showVal val="1"/>
            </c:dLbl>
            <c:dLbl>
              <c:idx val="1"/>
              <c:layout>
                <c:manualLayout>
                  <c:x val="-3.888888888888889E-2"/>
                  <c:y val="4.6296296296296523E-2"/>
                </c:manualLayout>
              </c:layout>
              <c:tx>
                <c:rich>
                  <a:bodyPr/>
                  <a:lstStyle/>
                  <a:p>
                    <a:r>
                      <a:rPr lang="en-US"/>
                      <a:t>£1,640m</a:t>
                    </a:r>
                  </a:p>
                </c:rich>
              </c:tx>
              <c:showVal val="1"/>
            </c:dLbl>
            <c:dLbl>
              <c:idx val="2"/>
              <c:layout/>
              <c:tx>
                <c:rich>
                  <a:bodyPr/>
                  <a:lstStyle/>
                  <a:p>
                    <a:r>
                      <a:rPr lang="en-US"/>
                      <a:t>£2,220m</a:t>
                    </a:r>
                  </a:p>
                </c:rich>
              </c:tx>
              <c:showVal val="1"/>
            </c:dLbl>
            <c:dLbl>
              <c:idx val="3"/>
              <c:layout>
                <c:manualLayout>
                  <c:x val="-1.8155662442735025E-2"/>
                  <c:y val="4.8501555382735255E-2"/>
                </c:manualLayout>
              </c:layout>
              <c:tx>
                <c:rich>
                  <a:bodyPr/>
                  <a:lstStyle/>
                  <a:p>
                    <a:r>
                      <a:rPr lang="en-US"/>
                      <a:t>£2,880m</a:t>
                    </a:r>
                  </a:p>
                </c:rich>
              </c:tx>
              <c:showVal val="1"/>
            </c:dLbl>
            <c:showVal val="1"/>
          </c:dLbls>
          <c:cat>
            <c:strRef>
              <c:f>'DWP productivity'!$B$80:$E$80</c:f>
              <c:strCache>
                <c:ptCount val="4"/>
                <c:pt idx="0">
                  <c:v>Q1</c:v>
                </c:pt>
                <c:pt idx="1">
                  <c:v>Q2 </c:v>
                </c:pt>
                <c:pt idx="2">
                  <c:v>Q3</c:v>
                </c:pt>
                <c:pt idx="3">
                  <c:v>Q4</c:v>
                </c:pt>
              </c:strCache>
            </c:strRef>
          </c:cat>
          <c:val>
            <c:numRef>
              <c:f>'DWP productivity'!$B$81:$E$81</c:f>
              <c:numCache>
                <c:formatCode>#,##0</c:formatCode>
                <c:ptCount val="4"/>
                <c:pt idx="0">
                  <c:v>1460</c:v>
                </c:pt>
                <c:pt idx="1">
                  <c:v>1640</c:v>
                </c:pt>
                <c:pt idx="2">
                  <c:v>2220</c:v>
                </c:pt>
                <c:pt idx="3">
                  <c:v>2880</c:v>
                </c:pt>
              </c:numCache>
            </c:numRef>
          </c:val>
        </c:ser>
        <c:marker val="1"/>
        <c:axId val="135106560"/>
        <c:axId val="135092480"/>
      </c:lineChart>
      <c:catAx>
        <c:axId val="135072384"/>
        <c:scaling>
          <c:orientation val="minMax"/>
        </c:scaling>
        <c:axPos val="b"/>
        <c:tickLblPos val="nextTo"/>
        <c:crossAx val="135090560"/>
        <c:crosses val="autoZero"/>
        <c:auto val="1"/>
        <c:lblAlgn val="ctr"/>
        <c:lblOffset val="100"/>
      </c:catAx>
      <c:valAx>
        <c:axId val="135090560"/>
        <c:scaling>
          <c:orientation val="minMax"/>
        </c:scaling>
        <c:delete val="1"/>
        <c:axPos val="l"/>
        <c:majorGridlines>
          <c:spPr>
            <a:ln>
              <a:solidFill>
                <a:schemeClr val="bg1">
                  <a:lumMod val="85000"/>
                </a:schemeClr>
              </a:solidFill>
            </a:ln>
          </c:spPr>
        </c:majorGridlines>
        <c:title>
          <c:tx>
            <c:rich>
              <a:bodyPr rot="0" vert="horz"/>
              <a:lstStyle/>
              <a:p>
                <a:pPr>
                  <a:defRPr/>
                </a:pPr>
                <a:r>
                  <a:rPr lang="en-GB"/>
                  <a:t>£m</a:t>
                </a:r>
              </a:p>
            </c:rich>
          </c:tx>
          <c:layout>
            <c:manualLayout>
              <c:xMode val="edge"/>
              <c:yMode val="edge"/>
              <c:x val="0.8764496239607531"/>
              <c:y val="1.5458808670381363E-4"/>
            </c:manualLayout>
          </c:layout>
        </c:title>
        <c:numFmt formatCode="#,##0" sourceLinked="1"/>
        <c:tickLblPos val="none"/>
        <c:crossAx val="135072384"/>
        <c:crosses val="autoZero"/>
        <c:crossBetween val="between"/>
      </c:valAx>
      <c:valAx>
        <c:axId val="135092480"/>
        <c:scaling>
          <c:orientation val="minMax"/>
          <c:max val="3500"/>
        </c:scaling>
        <c:axPos val="r"/>
        <c:numFmt formatCode="#,##0" sourceLinked="1"/>
        <c:tickLblPos val="nextTo"/>
        <c:crossAx val="135106560"/>
        <c:crosses val="max"/>
        <c:crossBetween val="between"/>
      </c:valAx>
      <c:catAx>
        <c:axId val="135106560"/>
        <c:scaling>
          <c:orientation val="minMax"/>
        </c:scaling>
        <c:delete val="1"/>
        <c:axPos val="b"/>
        <c:tickLblPos val="none"/>
        <c:crossAx val="135092480"/>
        <c:crosses val="autoZero"/>
        <c:auto val="1"/>
        <c:lblAlgn val="ctr"/>
        <c:lblOffset val="100"/>
      </c:catAx>
    </c:plotArea>
    <c:legend>
      <c:legendPos val="b"/>
      <c:layout>
        <c:manualLayout>
          <c:xMode val="edge"/>
          <c:yMode val="edge"/>
          <c:x val="0.24748909339287412"/>
          <c:y val="0.75933942775127083"/>
          <c:w val="0.39775680306355043"/>
          <c:h val="7.5235737695811572E-2"/>
        </c:manualLayout>
      </c:layout>
    </c:legend>
    <c:plotVisOnly val="1"/>
  </c:chart>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400" dirty="0"/>
              <a:t>Home Office - % of migration applications</a:t>
            </a:r>
            <a:r>
              <a:rPr lang="en-GB" sz="1400" baseline="0" dirty="0"/>
              <a:t>  decided within timescale</a:t>
            </a:r>
            <a:endParaRPr lang="en-GB" sz="1400" dirty="0"/>
          </a:p>
        </c:rich>
      </c:tx>
      <c:layout>
        <c:manualLayout>
          <c:xMode val="edge"/>
          <c:yMode val="edge"/>
          <c:x val="0.14759711286089344"/>
          <c:y val="0"/>
        </c:manualLayout>
      </c:layout>
    </c:title>
    <c:plotArea>
      <c:layout>
        <c:manualLayout>
          <c:layoutTarget val="inner"/>
          <c:xMode val="edge"/>
          <c:yMode val="edge"/>
          <c:x val="0.10593285214348212"/>
          <c:y val="0.18241907261592402"/>
          <c:w val="0.86351159230096242"/>
          <c:h val="0.59309784193642456"/>
        </c:manualLayout>
      </c:layout>
      <c:lineChart>
        <c:grouping val="stacked"/>
        <c:ser>
          <c:idx val="0"/>
          <c:order val="0"/>
          <c:spPr>
            <a:ln w="44450">
              <a:solidFill>
                <a:srgbClr val="7030A0"/>
              </a:solidFill>
            </a:ln>
          </c:spPr>
          <c:marker>
            <c:symbol val="diamond"/>
            <c:size val="5"/>
            <c:spPr>
              <a:solidFill>
                <a:schemeClr val="accent2">
                  <a:lumMod val="75000"/>
                </a:schemeClr>
              </a:solidFill>
            </c:spPr>
          </c:marker>
          <c:dLbls>
            <c:dLbl>
              <c:idx val="0"/>
              <c:layout>
                <c:manualLayout>
                  <c:x val="-3.0555555555555582E-2"/>
                  <c:y val="4.1666666666666664E-2"/>
                </c:manualLayout>
              </c:layout>
              <c:showVal val="1"/>
            </c:dLbl>
            <c:dLbl>
              <c:idx val="1"/>
              <c:layout>
                <c:manualLayout>
                  <c:x val="-3.888888888888889E-2"/>
                  <c:y val="-1.8518518518518583E-2"/>
                </c:manualLayout>
              </c:layout>
              <c:showVal val="1"/>
            </c:dLbl>
            <c:dLbl>
              <c:idx val="2"/>
              <c:delete val="1"/>
            </c:dLbl>
            <c:dLbl>
              <c:idx val="3"/>
              <c:delete val="1"/>
            </c:dLbl>
            <c:dLbl>
              <c:idx val="4"/>
              <c:delete val="1"/>
            </c:dLbl>
            <c:dLbl>
              <c:idx val="5"/>
              <c:delete val="1"/>
            </c:dLbl>
            <c:dLbl>
              <c:idx val="6"/>
              <c:delete val="1"/>
            </c:dLbl>
            <c:dLbl>
              <c:idx val="7"/>
              <c:layout>
                <c:manualLayout>
                  <c:x val="-1.1111111111111125E-2"/>
                  <c:y val="-1.8518518518518583E-2"/>
                </c:manualLayout>
              </c:layout>
              <c:showVal val="1"/>
            </c:dLbl>
            <c:dLbl>
              <c:idx val="8"/>
              <c:delete val="1"/>
            </c:dLbl>
            <c:dLbl>
              <c:idx val="9"/>
              <c:delete val="1"/>
            </c:dLbl>
            <c:dLbl>
              <c:idx val="10"/>
              <c:layout>
                <c:manualLayout>
                  <c:x val="-4.1666666666666664E-2"/>
                  <c:y val="6.9444444444444503E-2"/>
                </c:manualLayout>
              </c:layout>
              <c:showVal val="1"/>
            </c:dLbl>
            <c:dLbl>
              <c:idx val="11"/>
              <c:layout>
                <c:manualLayout>
                  <c:x val="-4.1666885389326336E-2"/>
                  <c:y val="6.0185185185185147E-2"/>
                </c:manualLayout>
              </c:layout>
              <c:showVal val="1"/>
            </c:dLbl>
            <c:dLbl>
              <c:idx val="12"/>
              <c:layout>
                <c:manualLayout>
                  <c:x val="-8.3333333333333367E-3"/>
                  <c:y val="5.0925925925925923E-2"/>
                </c:manualLayout>
              </c:layout>
              <c:spPr/>
              <c:txPr>
                <a:bodyPr/>
                <a:lstStyle/>
                <a:p>
                  <a:pPr>
                    <a:defRPr sz="1200" b="1"/>
                  </a:pPr>
                  <a:endParaRPr lang="en-US"/>
                </a:p>
              </c:txPr>
              <c:showVal val="1"/>
            </c:dLbl>
            <c:showVal val="1"/>
          </c:dLbls>
          <c:cat>
            <c:strRef>
              <c:f>Sheet1!$B$32:$N$32</c:f>
              <c:strCache>
                <c:ptCount val="13"/>
                <c:pt idx="0">
                  <c:v>Q1 10/11</c:v>
                </c:pt>
                <c:pt idx="1">
                  <c:v>Q2 10/11</c:v>
                </c:pt>
                <c:pt idx="2">
                  <c:v>Q3 10/11</c:v>
                </c:pt>
                <c:pt idx="3">
                  <c:v>Q4 10/11</c:v>
                </c:pt>
                <c:pt idx="4">
                  <c:v>Q1 11/12</c:v>
                </c:pt>
                <c:pt idx="5">
                  <c:v>Q2 11/12</c:v>
                </c:pt>
                <c:pt idx="6">
                  <c:v>Q3 11/12</c:v>
                </c:pt>
                <c:pt idx="7">
                  <c:v>Q4 11/12</c:v>
                </c:pt>
                <c:pt idx="8">
                  <c:v>Q1 12/13</c:v>
                </c:pt>
                <c:pt idx="9">
                  <c:v>Q2 12/13</c:v>
                </c:pt>
                <c:pt idx="10">
                  <c:v>Q3 12/13</c:v>
                </c:pt>
                <c:pt idx="11">
                  <c:v>Q4 12/13</c:v>
                </c:pt>
                <c:pt idx="12">
                  <c:v>Q1 13/14</c:v>
                </c:pt>
              </c:strCache>
            </c:strRef>
          </c:cat>
          <c:val>
            <c:numRef>
              <c:f>Sheet1!$B$33:$N$33</c:f>
              <c:numCache>
                <c:formatCode>0%</c:formatCode>
                <c:ptCount val="13"/>
                <c:pt idx="0">
                  <c:v>0.92</c:v>
                </c:pt>
                <c:pt idx="1">
                  <c:v>0.94000000000000061</c:v>
                </c:pt>
                <c:pt idx="2">
                  <c:v>0.92</c:v>
                </c:pt>
                <c:pt idx="3">
                  <c:v>0.93</c:v>
                </c:pt>
                <c:pt idx="4">
                  <c:v>0.89</c:v>
                </c:pt>
                <c:pt idx="5">
                  <c:v>0.9</c:v>
                </c:pt>
                <c:pt idx="6">
                  <c:v>0.92</c:v>
                </c:pt>
                <c:pt idx="7">
                  <c:v>0.94000000000000061</c:v>
                </c:pt>
                <c:pt idx="8">
                  <c:v>0.91</c:v>
                </c:pt>
                <c:pt idx="9">
                  <c:v>0.88</c:v>
                </c:pt>
                <c:pt idx="10">
                  <c:v>0.86000000000000065</c:v>
                </c:pt>
                <c:pt idx="11">
                  <c:v>0.88</c:v>
                </c:pt>
                <c:pt idx="12">
                  <c:v>0.93</c:v>
                </c:pt>
              </c:numCache>
            </c:numRef>
          </c:val>
        </c:ser>
        <c:marker val="1"/>
        <c:axId val="135226880"/>
        <c:axId val="135228416"/>
      </c:lineChart>
      <c:catAx>
        <c:axId val="135226880"/>
        <c:scaling>
          <c:orientation val="minMax"/>
        </c:scaling>
        <c:axPos val="b"/>
        <c:tickLblPos val="nextTo"/>
        <c:crossAx val="135228416"/>
        <c:crosses val="autoZero"/>
        <c:auto val="1"/>
        <c:lblAlgn val="ctr"/>
        <c:lblOffset val="100"/>
      </c:catAx>
      <c:valAx>
        <c:axId val="135228416"/>
        <c:scaling>
          <c:orientation val="minMax"/>
          <c:min val="0.30000000000000032"/>
        </c:scaling>
        <c:axPos val="l"/>
        <c:majorGridlines>
          <c:spPr>
            <a:ln>
              <a:solidFill>
                <a:schemeClr val="bg1">
                  <a:lumMod val="75000"/>
                </a:schemeClr>
              </a:solidFill>
            </a:ln>
          </c:spPr>
        </c:majorGridlines>
        <c:numFmt formatCode="0%" sourceLinked="1"/>
        <c:tickLblPos val="nextTo"/>
        <c:crossAx val="135226880"/>
        <c:crosses val="autoZero"/>
        <c:crossBetween val="between"/>
      </c:valAx>
    </c:plotArea>
    <c:plotVisOnly val="1"/>
  </c:chart>
  <c:externalData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a:pPr>
            <a:r>
              <a:rPr lang="en-GB" sz="1200" dirty="0"/>
              <a:t>DWP - %</a:t>
            </a:r>
            <a:r>
              <a:rPr lang="en-GB" sz="1200" baseline="0" dirty="0"/>
              <a:t> of JSA claimants leaving benefits within 52 weeks</a:t>
            </a:r>
            <a:endParaRPr lang="en-GB" sz="1200" dirty="0"/>
          </a:p>
        </c:rich>
      </c:tx>
      <c:layout/>
    </c:title>
    <c:plotArea>
      <c:layout>
        <c:manualLayout>
          <c:layoutTarget val="inner"/>
          <c:xMode val="edge"/>
          <c:yMode val="edge"/>
          <c:x val="0.10641729463009833"/>
          <c:y val="0.17281243818437608"/>
          <c:w val="0.85494222816243914"/>
          <c:h val="0.59052483328410665"/>
        </c:manualLayout>
      </c:layout>
      <c:lineChart>
        <c:grouping val="stacked"/>
        <c:ser>
          <c:idx val="0"/>
          <c:order val="0"/>
          <c:spPr>
            <a:ln w="41275">
              <a:solidFill>
                <a:srgbClr val="005ABB"/>
              </a:solidFill>
            </a:ln>
          </c:spPr>
          <c:marker>
            <c:symbol val="diamond"/>
            <c:size val="3"/>
            <c:spPr>
              <a:solidFill>
                <a:srgbClr val="005ABB"/>
              </a:solidFill>
            </c:spPr>
          </c:marker>
          <c:dLbls>
            <c:dLbl>
              <c:idx val="0"/>
              <c:layout>
                <c:manualLayout>
                  <c:x val="-2.7777777777777991E-2"/>
                  <c:y val="-3.7037037037037056E-2"/>
                </c:manualLayout>
              </c:layout>
              <c:numFmt formatCode="0.0%" sourceLinked="0"/>
              <c:spPr/>
              <c:txPr>
                <a:bodyPr/>
                <a:lstStyle/>
                <a:p>
                  <a:pPr>
                    <a:defRPr/>
                  </a:pPr>
                  <a:endParaRPr lang="en-US"/>
                </a:p>
              </c:txPr>
              <c:dLblPos val="r"/>
              <c:showVal val="1"/>
            </c:dLbl>
            <c:dLbl>
              <c:idx val="1"/>
              <c:delete val="1"/>
            </c:dLbl>
            <c:dLbl>
              <c:idx val="2"/>
              <c:delete val="1"/>
            </c:dLbl>
            <c:dLbl>
              <c:idx val="3"/>
              <c:layout>
                <c:manualLayout>
                  <c:x val="-3.8888888888888841E-2"/>
                  <c:y val="3.2407407407407579E-2"/>
                </c:manualLayout>
              </c:layout>
              <c:numFmt formatCode="0.0%" sourceLinked="0"/>
              <c:spPr/>
              <c:txPr>
                <a:bodyPr/>
                <a:lstStyle/>
                <a:p>
                  <a:pPr>
                    <a:defRPr/>
                  </a:pPr>
                  <a:endParaRPr lang="en-US"/>
                </a:p>
              </c:txPr>
              <c:dLblPos val="r"/>
              <c:showVal val="1"/>
            </c:dLbl>
            <c:dLbl>
              <c:idx val="4"/>
              <c:delete val="1"/>
            </c:dLbl>
            <c:dLbl>
              <c:idx val="5"/>
              <c:delete val="1"/>
            </c:dLbl>
            <c:dLbl>
              <c:idx val="6"/>
              <c:delete val="1"/>
            </c:dLbl>
            <c:dLbl>
              <c:idx val="7"/>
              <c:layout>
                <c:manualLayout>
                  <c:x val="-5.2777777777777792E-2"/>
                  <c:y val="-4.1666666666666664E-2"/>
                </c:manualLayout>
              </c:layout>
              <c:numFmt formatCode="0.0%" sourceLinked="0"/>
              <c:spPr/>
              <c:txPr>
                <a:bodyPr/>
                <a:lstStyle/>
                <a:p>
                  <a:pPr>
                    <a:defRPr/>
                  </a:pPr>
                  <a:endParaRPr lang="en-US"/>
                </a:p>
              </c:txPr>
              <c:dLblPos val="r"/>
              <c:showVal val="1"/>
            </c:dLbl>
            <c:dLbl>
              <c:idx val="8"/>
              <c:layout>
                <c:manualLayout>
                  <c:x val="-5.2777777777777792E-2"/>
                  <c:y val="3.2407407407407579E-2"/>
                </c:manualLayout>
              </c:layout>
              <c:numFmt formatCode="0.0%" sourceLinked="0"/>
              <c:spPr/>
              <c:txPr>
                <a:bodyPr/>
                <a:lstStyle/>
                <a:p>
                  <a:pPr>
                    <a:defRPr/>
                  </a:pPr>
                  <a:endParaRPr lang="en-US"/>
                </a:p>
              </c:txPr>
              <c:dLblPos val="r"/>
              <c:showVal val="1"/>
            </c:dLbl>
            <c:dLbl>
              <c:idx val="9"/>
              <c:delete val="1"/>
            </c:dLbl>
            <c:dLbl>
              <c:idx val="10"/>
              <c:layout>
                <c:manualLayout>
                  <c:x val="0"/>
                  <c:y val="-2.7777777777777991E-2"/>
                </c:manualLayout>
              </c:layout>
              <c:numFmt formatCode="0.0%" sourceLinked="0"/>
              <c:spPr/>
              <c:txPr>
                <a:bodyPr/>
                <a:lstStyle/>
                <a:p>
                  <a:pPr>
                    <a:defRPr sz="1200" b="1"/>
                  </a:pPr>
                  <a:endParaRPr lang="en-US"/>
                </a:p>
              </c:txPr>
              <c:dLblPos val="r"/>
              <c:showVal val="1"/>
            </c:dLbl>
            <c:numFmt formatCode="0.0%" sourceLinked="0"/>
            <c:showVal val="1"/>
          </c:dLbls>
          <c:cat>
            <c:strRef>
              <c:f>Sheet1!$B$42:$L$42</c:f>
              <c:strCache>
                <c:ptCount val="11"/>
                <c:pt idx="0">
                  <c:v>Q1 2011/12</c:v>
                </c:pt>
                <c:pt idx="1">
                  <c:v>Q2 2011/12</c:v>
                </c:pt>
                <c:pt idx="2">
                  <c:v>Q3 2011/12</c:v>
                </c:pt>
                <c:pt idx="3">
                  <c:v>Q4 2011/12</c:v>
                </c:pt>
                <c:pt idx="4">
                  <c:v>Q1 2012/13</c:v>
                </c:pt>
                <c:pt idx="5">
                  <c:v>Q2 2012/13</c:v>
                </c:pt>
                <c:pt idx="6">
                  <c:v>Q3 2012/13</c:v>
                </c:pt>
                <c:pt idx="7">
                  <c:v>Q4 2012/13</c:v>
                </c:pt>
                <c:pt idx="8">
                  <c:v>Q1 2013/14</c:v>
                </c:pt>
                <c:pt idx="9">
                  <c:v>Q2 2013/14</c:v>
                </c:pt>
                <c:pt idx="10">
                  <c:v>Q3 2013/14</c:v>
                </c:pt>
              </c:strCache>
            </c:strRef>
          </c:cat>
          <c:val>
            <c:numRef>
              <c:f>Sheet1!$B$43:$L$43</c:f>
              <c:numCache>
                <c:formatCode>0.00%</c:formatCode>
                <c:ptCount val="11"/>
                <c:pt idx="0">
                  <c:v>0.90700000000000003</c:v>
                </c:pt>
                <c:pt idx="1">
                  <c:v>0.89700000000000002</c:v>
                </c:pt>
                <c:pt idx="2">
                  <c:v>0.88500000000000001</c:v>
                </c:pt>
                <c:pt idx="3">
                  <c:v>0.87300000000000177</c:v>
                </c:pt>
                <c:pt idx="4">
                  <c:v>0.87400000000000178</c:v>
                </c:pt>
                <c:pt idx="5">
                  <c:v>0.88300000000000001</c:v>
                </c:pt>
                <c:pt idx="6">
                  <c:v>0.89400000000000002</c:v>
                </c:pt>
                <c:pt idx="7">
                  <c:v>0.90200000000000002</c:v>
                </c:pt>
                <c:pt idx="8">
                  <c:v>0.89500000000000002</c:v>
                </c:pt>
                <c:pt idx="9">
                  <c:v>0.89400000000000002</c:v>
                </c:pt>
                <c:pt idx="10">
                  <c:v>0.90900000000000003</c:v>
                </c:pt>
              </c:numCache>
            </c:numRef>
          </c:val>
        </c:ser>
        <c:marker val="1"/>
        <c:axId val="135164672"/>
        <c:axId val="135166208"/>
      </c:lineChart>
      <c:catAx>
        <c:axId val="135164672"/>
        <c:scaling>
          <c:orientation val="minMax"/>
        </c:scaling>
        <c:axPos val="b"/>
        <c:numFmt formatCode="mmm\-yyyy" sourceLinked="0"/>
        <c:tickLblPos val="nextTo"/>
        <c:txPr>
          <a:bodyPr rot="-2700000"/>
          <a:lstStyle/>
          <a:p>
            <a:pPr>
              <a:defRPr/>
            </a:pPr>
            <a:endParaRPr lang="en-US"/>
          </a:p>
        </c:txPr>
        <c:crossAx val="135166208"/>
        <c:crosses val="autoZero"/>
        <c:auto val="1"/>
        <c:lblAlgn val="ctr"/>
        <c:lblOffset val="100"/>
      </c:catAx>
      <c:valAx>
        <c:axId val="135166208"/>
        <c:scaling>
          <c:orientation val="minMax"/>
          <c:min val="0.70000000000000062"/>
        </c:scaling>
        <c:axPos val="l"/>
        <c:majorGridlines/>
        <c:numFmt formatCode="0%" sourceLinked="0"/>
        <c:tickLblPos val="nextTo"/>
        <c:crossAx val="135164672"/>
        <c:crosses val="autoZero"/>
        <c:crossBetween val="between"/>
      </c:valAx>
    </c:plotArea>
    <c:plotVisOnly val="1"/>
    <c:dispBlanksAs val="zero"/>
  </c:chart>
  <c:externalData r:id="rId2"/>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GB"/>
  <c:clrMapOvr bg1="lt1" tx1="dk1" bg2="lt2" tx2="dk2" accent1="accent1" accent2="accent2" accent3="accent3" accent4="accent4" accent5="accent5" accent6="accent6" hlink="hlink" folHlink="folHlink"/>
  <c:chart>
    <c:title>
      <c:tx>
        <c:rich>
          <a:bodyPr/>
          <a:lstStyle/>
          <a:p>
            <a:pPr>
              <a:defRPr sz="1400"/>
            </a:pPr>
            <a:r>
              <a:rPr lang="en-GB" sz="1400" dirty="0" smtClean="0"/>
              <a:t>Q2</a:t>
            </a:r>
            <a:r>
              <a:rPr lang="en-GB" sz="1400" baseline="0" dirty="0" smtClean="0"/>
              <a:t> </a:t>
            </a:r>
            <a:r>
              <a:rPr lang="en-GB" sz="1400" baseline="0" dirty="0"/>
              <a:t>2011/2</a:t>
            </a:r>
            <a:endParaRPr lang="en-GB" sz="1400" dirty="0"/>
          </a:p>
        </c:rich>
      </c:tx>
      <c:layout>
        <c:manualLayout>
          <c:xMode val="edge"/>
          <c:yMode val="edge"/>
          <c:x val="0.51647530010541154"/>
          <c:y val="3.2067144054701006E-2"/>
        </c:manualLayout>
      </c:layout>
    </c:title>
    <c:view3D>
      <c:rotX val="75"/>
      <c:perspective val="30"/>
    </c:view3D>
    <c:plotArea>
      <c:layout>
        <c:manualLayout>
          <c:layoutTarget val="inner"/>
          <c:xMode val="edge"/>
          <c:yMode val="edge"/>
          <c:x val="2.2930554039697227E-2"/>
          <c:y val="0.1500952756091074"/>
          <c:w val="0.91390535609930068"/>
          <c:h val="0.79691313759750604"/>
        </c:manualLayout>
      </c:layout>
      <c:pie3DChart>
        <c:varyColors val="1"/>
        <c:ser>
          <c:idx val="0"/>
          <c:order val="0"/>
          <c:explosion val="5"/>
          <c:dPt>
            <c:idx val="0"/>
            <c:spPr>
              <a:solidFill>
                <a:srgbClr val="00B050"/>
              </a:solidFill>
            </c:spPr>
          </c:dPt>
          <c:dPt>
            <c:idx val="1"/>
            <c:spPr>
              <a:gradFill>
                <a:gsLst>
                  <a:gs pos="0">
                    <a:srgbClr val="FFC000"/>
                  </a:gs>
                  <a:gs pos="50000">
                    <a:srgbClr val="9CB86E"/>
                  </a:gs>
                  <a:gs pos="100000">
                    <a:srgbClr val="156B13"/>
                  </a:gs>
                </a:gsLst>
                <a:lin ang="5400000" scaled="0"/>
              </a:gradFill>
            </c:spPr>
          </c:dPt>
          <c:dPt>
            <c:idx val="2"/>
            <c:spPr>
              <a:solidFill>
                <a:srgbClr val="FFC000"/>
              </a:solidFill>
            </c:spPr>
          </c:dPt>
          <c:dPt>
            <c:idx val="3"/>
            <c:spPr>
              <a:gradFill>
                <a:gsLst>
                  <a:gs pos="0">
                    <a:srgbClr val="FFF200"/>
                  </a:gs>
                  <a:gs pos="45000">
                    <a:srgbClr val="FF7A00"/>
                  </a:gs>
                  <a:gs pos="70000">
                    <a:srgbClr val="FF0300"/>
                  </a:gs>
                  <a:gs pos="100000">
                    <a:srgbClr val="4D0808"/>
                  </a:gs>
                </a:gsLst>
                <a:lin ang="5400000" scaled="0"/>
              </a:gradFill>
            </c:spPr>
          </c:dPt>
          <c:dPt>
            <c:idx val="4"/>
            <c:spPr>
              <a:solidFill>
                <a:srgbClr val="FF0000"/>
              </a:solidFill>
            </c:spPr>
          </c:dPt>
          <c:dPt>
            <c:idx val="5"/>
            <c:spPr>
              <a:solidFill>
                <a:schemeClr val="bg1"/>
              </a:solidFill>
              <a:ln>
                <a:solidFill>
                  <a:sysClr val="windowText" lastClr="000000">
                    <a:lumMod val="95000"/>
                    <a:lumOff val="5000"/>
                  </a:sysClr>
                </a:solidFill>
              </a:ln>
            </c:spPr>
          </c:dPt>
          <c:dLbls>
            <c:dLbl>
              <c:idx val="3"/>
              <c:spPr/>
              <c:txPr>
                <a:bodyPr/>
                <a:lstStyle/>
                <a:p>
                  <a:pPr>
                    <a:defRPr sz="1100" b="1">
                      <a:solidFill>
                        <a:schemeClr val="bg1"/>
                      </a:solidFill>
                    </a:defRPr>
                  </a:pPr>
                  <a:endParaRPr lang="en-US"/>
                </a:p>
              </c:txPr>
            </c:dLbl>
            <c:dLbl>
              <c:idx val="4"/>
              <c:spPr/>
              <c:txPr>
                <a:bodyPr/>
                <a:lstStyle/>
                <a:p>
                  <a:pPr>
                    <a:defRPr sz="1100" b="1">
                      <a:solidFill>
                        <a:sysClr val="windowText" lastClr="000000"/>
                      </a:solidFill>
                    </a:defRPr>
                  </a:pPr>
                  <a:endParaRPr lang="en-US"/>
                </a:p>
              </c:txPr>
            </c:dLbl>
            <c:txPr>
              <a:bodyPr/>
              <a:lstStyle/>
              <a:p>
                <a:pPr>
                  <a:defRPr sz="1100" b="1"/>
                </a:pPr>
                <a:endParaRPr lang="en-US"/>
              </a:p>
            </c:txPr>
            <c:showVal val="1"/>
            <c:showLeaderLines val="1"/>
          </c:dLbls>
          <c:cat>
            <c:strRef>
              <c:f>'Projects RAGS'!$B$7:$B$12</c:f>
              <c:strCache>
                <c:ptCount val="6"/>
                <c:pt idx="0">
                  <c:v>Green</c:v>
                </c:pt>
                <c:pt idx="1">
                  <c:v>Amber/Green</c:v>
                </c:pt>
                <c:pt idx="2">
                  <c:v>Amber</c:v>
                </c:pt>
                <c:pt idx="3">
                  <c:v>Amber/Red</c:v>
                </c:pt>
                <c:pt idx="4">
                  <c:v>Red</c:v>
                </c:pt>
                <c:pt idx="5">
                  <c:v>Other</c:v>
                </c:pt>
              </c:strCache>
            </c:strRef>
          </c:cat>
          <c:val>
            <c:numRef>
              <c:f>'Projects RAGS'!$G$7:$G$12</c:f>
              <c:numCache>
                <c:formatCode>0%</c:formatCode>
                <c:ptCount val="6"/>
                <c:pt idx="0">
                  <c:v>6.7307692307692429E-2</c:v>
                </c:pt>
                <c:pt idx="1">
                  <c:v>0.19711538461538483</c:v>
                </c:pt>
                <c:pt idx="2">
                  <c:v>0.27403846153846206</c:v>
                </c:pt>
                <c:pt idx="3">
                  <c:v>0.16346153846153846</c:v>
                </c:pt>
                <c:pt idx="4">
                  <c:v>1.4423076923076919E-2</c:v>
                </c:pt>
                <c:pt idx="5">
                  <c:v>0.28365384615384631</c:v>
                </c:pt>
              </c:numCache>
            </c:numRef>
          </c:val>
        </c:ser>
      </c:pie3DChart>
    </c:plotArea>
    <c:plotVisOnly val="1"/>
    <c:dispBlanksAs val="zero"/>
  </c:chart>
  <c:spPr>
    <a:ln w="0"/>
  </c:spPr>
  <c:externalData r:id="rId2"/>
</c:chartSpace>
</file>

<file path=ppt/drawings/drawing1.xml><?xml version="1.0" encoding="utf-8"?>
<c:userShapes xmlns:c="http://schemas.openxmlformats.org/drawingml/2006/chart">
  <cdr:relSizeAnchor xmlns:cdr="http://schemas.openxmlformats.org/drawingml/2006/chartDrawing">
    <cdr:from>
      <cdr:x>0.04587</cdr:x>
      <cdr:y>0.60784</cdr:y>
    </cdr:from>
    <cdr:to>
      <cdr:x>0.14679</cdr:x>
      <cdr:y>0.68627</cdr:y>
    </cdr:to>
    <cdr:sp macro="" textlink="">
      <cdr:nvSpPr>
        <cdr:cNvPr id="2" name="TextBox 1"/>
        <cdr:cNvSpPr txBox="1"/>
      </cdr:nvSpPr>
      <cdr:spPr>
        <a:xfrm xmlns:a="http://schemas.openxmlformats.org/drawingml/2006/main">
          <a:off x="360040" y="2232248"/>
          <a:ext cx="792088" cy="288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100" b="1" dirty="0" smtClean="0"/>
            <a:t>25%</a:t>
          </a:r>
          <a:endParaRPr lang="en-GB" sz="11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95300"/>
          </a:xfrm>
          <a:prstGeom prst="rect">
            <a:avLst/>
          </a:prstGeom>
        </p:spPr>
        <p:txBody>
          <a:bodyPr vert="horz" lIns="95939" tIns="47969" rIns="95939" bIns="47969" rtlCol="0"/>
          <a:lstStyle>
            <a:lvl1pPr algn="l">
              <a:defRPr sz="1300">
                <a:latin typeface="Arial" charset="0"/>
              </a:defRPr>
            </a:lvl1pPr>
          </a:lstStyle>
          <a:p>
            <a:pPr>
              <a:defRPr/>
            </a:pPr>
            <a:endParaRPr lang="en-GB"/>
          </a:p>
        </p:txBody>
      </p:sp>
      <p:sp>
        <p:nvSpPr>
          <p:cNvPr id="3" name="Date Placeholder 2"/>
          <p:cNvSpPr>
            <a:spLocks noGrp="1"/>
          </p:cNvSpPr>
          <p:nvPr>
            <p:ph type="dt" sz="quarter" idx="1"/>
          </p:nvPr>
        </p:nvSpPr>
        <p:spPr>
          <a:xfrm>
            <a:off x="3898900" y="0"/>
            <a:ext cx="2982913" cy="495300"/>
          </a:xfrm>
          <a:prstGeom prst="rect">
            <a:avLst/>
          </a:prstGeom>
        </p:spPr>
        <p:txBody>
          <a:bodyPr vert="horz" lIns="95939" tIns="47969" rIns="95939" bIns="47969" rtlCol="0"/>
          <a:lstStyle>
            <a:lvl1pPr algn="r">
              <a:defRPr sz="1300">
                <a:latin typeface="Arial" charset="0"/>
              </a:defRPr>
            </a:lvl1pPr>
          </a:lstStyle>
          <a:p>
            <a:pPr>
              <a:defRPr/>
            </a:pPr>
            <a:fld id="{0F192CC6-C646-4B49-8C67-A339EE0F13B1}" type="datetimeFigureOut">
              <a:rPr lang="en-GB"/>
              <a:pPr>
                <a:defRPr/>
              </a:pPr>
              <a:t>15/04/2014</a:t>
            </a:fld>
            <a:endParaRPr lang="en-GB"/>
          </a:p>
        </p:txBody>
      </p:sp>
      <p:sp>
        <p:nvSpPr>
          <p:cNvPr id="4" name="Footer Placeholder 3"/>
          <p:cNvSpPr>
            <a:spLocks noGrp="1"/>
          </p:cNvSpPr>
          <p:nvPr>
            <p:ph type="ftr" sz="quarter" idx="2"/>
          </p:nvPr>
        </p:nvSpPr>
        <p:spPr>
          <a:xfrm>
            <a:off x="0" y="9409113"/>
            <a:ext cx="2982913" cy="495300"/>
          </a:xfrm>
          <a:prstGeom prst="rect">
            <a:avLst/>
          </a:prstGeom>
        </p:spPr>
        <p:txBody>
          <a:bodyPr vert="horz" lIns="95939" tIns="47969" rIns="95939" bIns="47969" rtlCol="0" anchor="b"/>
          <a:lstStyle>
            <a:lvl1pPr algn="l">
              <a:defRPr sz="1300">
                <a:latin typeface="Arial" charset="0"/>
              </a:defRPr>
            </a:lvl1pPr>
          </a:lstStyle>
          <a:p>
            <a:pPr>
              <a:defRPr/>
            </a:pPr>
            <a:r>
              <a:rPr lang="en-GB"/>
              <a:t>UNCLASSIFIED</a:t>
            </a:r>
          </a:p>
        </p:txBody>
      </p:sp>
      <p:sp>
        <p:nvSpPr>
          <p:cNvPr id="5" name="Slide Number Placeholder 4"/>
          <p:cNvSpPr>
            <a:spLocks noGrp="1"/>
          </p:cNvSpPr>
          <p:nvPr>
            <p:ph type="sldNum" sz="quarter" idx="3"/>
          </p:nvPr>
        </p:nvSpPr>
        <p:spPr>
          <a:xfrm>
            <a:off x="3898900" y="9409113"/>
            <a:ext cx="2982913" cy="495300"/>
          </a:xfrm>
          <a:prstGeom prst="rect">
            <a:avLst/>
          </a:prstGeom>
        </p:spPr>
        <p:txBody>
          <a:bodyPr vert="horz" lIns="95939" tIns="47969" rIns="95939" bIns="47969" rtlCol="0" anchor="b"/>
          <a:lstStyle>
            <a:lvl1pPr algn="r">
              <a:defRPr sz="1300">
                <a:latin typeface="Arial" charset="0"/>
              </a:defRPr>
            </a:lvl1pPr>
          </a:lstStyle>
          <a:p>
            <a:pPr>
              <a:defRPr/>
            </a:pPr>
            <a:fld id="{9104611E-39F5-401C-A4C2-C7A180B813C5}" type="slidenum">
              <a:rPr lang="en-GB"/>
              <a:pPr>
                <a:defRPr/>
              </a:pPr>
              <a:t>‹#›</a:t>
            </a:fld>
            <a:endParaRPr lang="en-GB"/>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95300"/>
          </a:xfrm>
          <a:prstGeom prst="rect">
            <a:avLst/>
          </a:prstGeom>
        </p:spPr>
        <p:txBody>
          <a:bodyPr vert="horz" lIns="95939" tIns="47969" rIns="95939" bIns="47969"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3898900" y="0"/>
            <a:ext cx="2982913" cy="495300"/>
          </a:xfrm>
          <a:prstGeom prst="rect">
            <a:avLst/>
          </a:prstGeom>
        </p:spPr>
        <p:txBody>
          <a:bodyPr vert="horz" lIns="95939" tIns="47969" rIns="95939" bIns="47969" rtlCol="0"/>
          <a:lstStyle>
            <a:lvl1pPr algn="r" fontAlgn="auto">
              <a:spcBef>
                <a:spcPts val="0"/>
              </a:spcBef>
              <a:spcAft>
                <a:spcPts val="0"/>
              </a:spcAft>
              <a:defRPr sz="1300">
                <a:latin typeface="+mn-lt"/>
              </a:defRPr>
            </a:lvl1pPr>
          </a:lstStyle>
          <a:p>
            <a:pPr>
              <a:defRPr/>
            </a:pPr>
            <a:fld id="{8A94F868-0056-48FB-BF9C-7112B7FA729B}" type="datetimeFigureOut">
              <a:rPr lang="en-US"/>
              <a:pPr>
                <a:defRPr/>
              </a:pPr>
              <a:t>4/15/2014</a:t>
            </a:fld>
            <a:endParaRPr lang="en-US"/>
          </a:p>
        </p:txBody>
      </p:sp>
      <p:sp>
        <p:nvSpPr>
          <p:cNvPr id="4" name="Slide Image Placeholder 3"/>
          <p:cNvSpPr>
            <a:spLocks noGrp="1" noRot="1" noChangeAspect="1"/>
          </p:cNvSpPr>
          <p:nvPr>
            <p:ph type="sldImg" idx="2"/>
          </p:nvPr>
        </p:nvSpPr>
        <p:spPr>
          <a:xfrm>
            <a:off x="965200" y="742950"/>
            <a:ext cx="4953000" cy="3714750"/>
          </a:xfrm>
          <a:prstGeom prst="rect">
            <a:avLst/>
          </a:prstGeom>
          <a:noFill/>
          <a:ln w="12700">
            <a:solidFill>
              <a:prstClr val="black"/>
            </a:solidFill>
          </a:ln>
        </p:spPr>
        <p:txBody>
          <a:bodyPr vert="horz" lIns="95939" tIns="47969" rIns="95939" bIns="47969" rtlCol="0" anchor="ctr"/>
          <a:lstStyle/>
          <a:p>
            <a:pPr lvl="0"/>
            <a:endParaRPr lang="en-US" noProof="0"/>
          </a:p>
        </p:txBody>
      </p:sp>
      <p:sp>
        <p:nvSpPr>
          <p:cNvPr id="5" name="Notes Placeholder 4"/>
          <p:cNvSpPr>
            <a:spLocks noGrp="1"/>
          </p:cNvSpPr>
          <p:nvPr>
            <p:ph type="body" sz="quarter" idx="3"/>
          </p:nvPr>
        </p:nvSpPr>
        <p:spPr>
          <a:xfrm>
            <a:off x="688975" y="4705350"/>
            <a:ext cx="5505450" cy="4457700"/>
          </a:xfrm>
          <a:prstGeom prst="rect">
            <a:avLst/>
          </a:prstGeom>
        </p:spPr>
        <p:txBody>
          <a:bodyPr vert="horz" lIns="95939" tIns="47969" rIns="95939" bIns="4796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09113"/>
            <a:ext cx="2982913" cy="495300"/>
          </a:xfrm>
          <a:prstGeom prst="rect">
            <a:avLst/>
          </a:prstGeom>
        </p:spPr>
        <p:txBody>
          <a:bodyPr vert="horz" lIns="95939" tIns="47969" rIns="95939" bIns="47969" rtlCol="0" anchor="b"/>
          <a:lstStyle>
            <a:lvl1pPr algn="l" fontAlgn="auto">
              <a:spcBef>
                <a:spcPts val="0"/>
              </a:spcBef>
              <a:spcAft>
                <a:spcPts val="0"/>
              </a:spcAft>
              <a:defRPr sz="1300">
                <a:latin typeface="+mn-lt"/>
              </a:defRPr>
            </a:lvl1pPr>
          </a:lstStyle>
          <a:p>
            <a:pPr>
              <a:defRPr/>
            </a:pPr>
            <a:r>
              <a:rPr lang="en-US"/>
              <a:t>UNCLASSIFIED</a:t>
            </a:r>
          </a:p>
        </p:txBody>
      </p:sp>
      <p:sp>
        <p:nvSpPr>
          <p:cNvPr id="7" name="Slide Number Placeholder 6"/>
          <p:cNvSpPr>
            <a:spLocks noGrp="1"/>
          </p:cNvSpPr>
          <p:nvPr>
            <p:ph type="sldNum" sz="quarter" idx="5"/>
          </p:nvPr>
        </p:nvSpPr>
        <p:spPr>
          <a:xfrm>
            <a:off x="3898900" y="9409113"/>
            <a:ext cx="2982913" cy="495300"/>
          </a:xfrm>
          <a:prstGeom prst="rect">
            <a:avLst/>
          </a:prstGeom>
        </p:spPr>
        <p:txBody>
          <a:bodyPr vert="horz" lIns="95939" tIns="47969" rIns="95939" bIns="47969" rtlCol="0" anchor="b"/>
          <a:lstStyle>
            <a:lvl1pPr algn="r" fontAlgn="auto">
              <a:spcBef>
                <a:spcPts val="0"/>
              </a:spcBef>
              <a:spcAft>
                <a:spcPts val="0"/>
              </a:spcAft>
              <a:defRPr sz="1300">
                <a:latin typeface="+mn-lt"/>
              </a:defRPr>
            </a:lvl1pPr>
          </a:lstStyle>
          <a:p>
            <a:pPr>
              <a:defRPr/>
            </a:pPr>
            <a:fld id="{183AB94A-1F5B-4D04-B4B0-2D9EC977DE95}"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2772"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C820B33B-9122-415F-BDA4-C514A9BA53BE}"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39940"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E5760A4C-B78F-4AFD-B87B-B4618DF7388D}"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0964"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C9B8333E-C0A1-4999-BC02-0F03E6454C56}"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1988"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4CA3FF56-0EE4-4FDA-B432-44520F3D1061}"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3012"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62FE5283-0632-40B3-AB11-E99F0E71BA0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4036"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557FD83A-115D-4BC8-AFED-1738861CF3B2}"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6084"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0E50A2AE-669C-4E8B-9C5B-47E7CD58C32A}"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7108"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BE5CB5B6-678F-4ACA-AA25-F2962FAE7FE6}"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8132"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696B5331-F12D-44E3-8B56-16E293E6A1EF}"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49156"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76EA6344-AEFF-4114-B45C-A812EBBCC5B1}"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50180"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19AB89A3-A428-4EB0-A659-0F6AB51E779D}"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4820"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199AE256-407D-4E1D-9253-62D86B107552}"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51204"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8DCC0D25-32C5-4179-85D2-E12D61CEC117}"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44036"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557FD83A-115D-4BC8-AFED-1738861CF3B2}"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52228"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6E08DA43-967A-40B2-B3C6-1263EBDAC2A5}" type="slidenum">
              <a:rPr lang="en-US" smtClean="0"/>
              <a:pPr>
                <a:defRPr/>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3796"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DED1F079-2416-40ED-B8B3-76C320824CE2}"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4820"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86F986E3-9DAF-4484-9900-A2000799F4B7}"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5844"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F0EEEF60-97D1-46D9-A088-7BDCCCB1FF0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5844"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0EE03CC0-D430-4367-991E-4F848FBCF41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36868"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16F5B5B2-CC0D-4BEF-B775-BA101E99D636}"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
        <p:nvSpPr>
          <p:cNvPr id="37892"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56C9698C-E062-4D26-8E71-912B7738C94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38916" name="Footer Placeholder 3"/>
          <p:cNvSpPr>
            <a:spLocks noGrp="1"/>
          </p:cNvSpPr>
          <p:nvPr>
            <p:ph type="ftr" sz="quarter" idx="4"/>
          </p:nvPr>
        </p:nvSpPr>
        <p:spPr bwMode="auto">
          <a:xfrm>
            <a:off x="0" y="9409113"/>
            <a:ext cx="6883400" cy="495300"/>
          </a:xfrm>
          <a:ln>
            <a:miter lim="800000"/>
            <a:headEnd/>
            <a:tailEnd/>
          </a:ln>
        </p:spPr>
        <p:txBody>
          <a:bodyPr wrap="square" numCol="1" anchorCtr="0" compatLnSpc="1">
            <a:prstTxWarp prst="textNoShape">
              <a:avLst/>
            </a:prstTxWarp>
          </a:bodyPr>
          <a:lstStyle/>
          <a:p>
            <a:pPr algn="ctr" fontAlgn="base">
              <a:spcBef>
                <a:spcPct val="0"/>
              </a:spcBef>
              <a:spcAft>
                <a:spcPct val="0"/>
              </a:spcAft>
              <a:defRPr/>
            </a:pPr>
            <a:r>
              <a:rPr lang="en-US" sz="1100" smtClean="0">
                <a:solidFill>
                  <a:srgbClr val="000000"/>
                </a:solidFill>
              </a:rPr>
              <a:t>UNCLASSIFIED</a:t>
            </a:r>
          </a:p>
        </p:txBody>
      </p:sp>
      <p:sp>
        <p:nvSpPr>
          <p:cNvPr id="5" name="Slide Number Placeholder 4"/>
          <p:cNvSpPr>
            <a:spLocks noGrp="1"/>
          </p:cNvSpPr>
          <p:nvPr>
            <p:ph type="sldNum" sz="quarter" idx="5"/>
          </p:nvPr>
        </p:nvSpPr>
        <p:spPr/>
        <p:txBody>
          <a:bodyPr/>
          <a:lstStyle/>
          <a:p>
            <a:pPr>
              <a:defRPr/>
            </a:pPr>
            <a:fld id="{81244087-85BD-492A-9CC6-FE7A52EB92A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1187450"/>
            <a:ext cx="9144000" cy="56705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GIB_377_AW-RGB.wmf"/>
          <p:cNvPicPr>
            <a:picLocks noChangeAspect="1"/>
          </p:cNvPicPr>
          <p:nvPr userDrawn="1"/>
        </p:nvPicPr>
        <p:blipFill>
          <a:blip r:embed="rId2" cstate="print"/>
          <a:srcRect/>
          <a:stretch>
            <a:fillRect/>
          </a:stretch>
        </p:blipFill>
        <p:spPr bwMode="auto">
          <a:xfrm>
            <a:off x="557213" y="303213"/>
            <a:ext cx="1584325" cy="604837"/>
          </a:xfrm>
          <a:prstGeom prst="rect">
            <a:avLst/>
          </a:prstGeom>
          <a:noFill/>
          <a:ln w="9525">
            <a:noFill/>
            <a:miter lim="800000"/>
            <a:headEnd/>
            <a:tailEnd/>
          </a:ln>
        </p:spPr>
      </p:pic>
      <p:sp>
        <p:nvSpPr>
          <p:cNvPr id="2" name="Title 1"/>
          <p:cNvSpPr>
            <a:spLocks noGrp="1"/>
          </p:cNvSpPr>
          <p:nvPr>
            <p:ph type="ctrTitle"/>
          </p:nvPr>
        </p:nvSpPr>
        <p:spPr>
          <a:xfrm>
            <a:off x="558000" y="2132856"/>
            <a:ext cx="7633648" cy="2084543"/>
          </a:xfrm>
          <a:ln>
            <a:noFill/>
          </a:ln>
        </p:spPr>
        <p:txBody>
          <a:bodyPr anchor="t">
            <a:noAutofit/>
          </a:bodyPr>
          <a:lstStyle>
            <a:lvl1pPr algn="l">
              <a:defRPr sz="4500" baseline="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58000" y="5445224"/>
            <a:ext cx="7633648" cy="914400"/>
          </a:xfrm>
        </p:spPr>
        <p:txBody>
          <a:bodyPr anchor="b">
            <a:normAutofit/>
          </a:bodyPr>
          <a:lstStyle>
            <a:lvl1pPr marL="0" indent="0" algn="l">
              <a:spcBef>
                <a:spcPts val="0"/>
              </a:spcBef>
              <a:buNone/>
              <a:defRPr sz="20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1 line) and Content">
    <p:spTree>
      <p:nvGrpSpPr>
        <p:cNvPr id="1" name=""/>
        <p:cNvGrpSpPr/>
        <p:nvPr/>
      </p:nvGrpSpPr>
      <p:grpSpPr>
        <a:xfrm>
          <a:off x="0" y="0"/>
          <a:ext cx="0" cy="0"/>
          <a:chOff x="0" y="0"/>
          <a:chExt cx="0" cy="0"/>
        </a:xfrm>
      </p:grpSpPr>
      <p:pic>
        <p:nvPicPr>
          <p:cNvPr id="4" name="Picture 7" descr="GIB_377_AW-RGB.wmf"/>
          <p:cNvPicPr>
            <a:picLocks noChangeAspect="1"/>
          </p:cNvPicPr>
          <p:nvPr userDrawn="1"/>
        </p:nvPicPr>
        <p:blipFill>
          <a:blip r:embed="rId2" cstate="print"/>
          <a:srcRect/>
          <a:stretch>
            <a:fillRect/>
          </a:stretch>
        </p:blipFill>
        <p:spPr bwMode="auto">
          <a:xfrm>
            <a:off x="323850" y="188913"/>
            <a:ext cx="1379538" cy="527050"/>
          </a:xfrm>
          <a:prstGeom prst="rect">
            <a:avLst/>
          </a:prstGeom>
          <a:noFill/>
          <a:ln w="9525">
            <a:noFill/>
            <a:miter lim="800000"/>
            <a:headEnd/>
            <a:tailEnd/>
          </a:ln>
        </p:spPr>
      </p:pic>
      <p:sp>
        <p:nvSpPr>
          <p:cNvPr id="2" name="Title 1"/>
          <p:cNvSpPr>
            <a:spLocks noGrp="1"/>
          </p:cNvSpPr>
          <p:nvPr>
            <p:ph type="title"/>
          </p:nvPr>
        </p:nvSpPr>
        <p:spPr>
          <a:xfrm>
            <a:off x="558000" y="1368000"/>
            <a:ext cx="8028000" cy="648072"/>
          </a:xfrm>
        </p:spPr>
        <p:txBody>
          <a:bodyPr anchor="t" anchorCtr="0"/>
          <a:lstStyle>
            <a:lvl1pPr>
              <a:defRPr sz="3600" baseline="0">
                <a:solidFill>
                  <a:schemeClr val="tx2"/>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58000" y="2088000"/>
            <a:ext cx="8028000" cy="4064455"/>
          </a:xfrm>
        </p:spPr>
        <p:txBody>
          <a:bodyPr/>
          <a:lstStyle>
            <a:lvl1pPr>
              <a:spcBef>
                <a:spcPts val="1200"/>
              </a:spcBef>
              <a:defRPr sz="2000" b="0">
                <a:solidFill>
                  <a:schemeClr val="tx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7082369C-FCFD-4803-93F9-BFEC9BC61E12}" type="slidenum">
              <a:rPr lang="en-US"/>
              <a:pPr>
                <a:defRPr/>
              </a:pPr>
              <a:t>‹#›</a:t>
            </a:fld>
            <a:endParaRPr lang="en-US"/>
          </a:p>
        </p:txBody>
      </p:sp>
      <p:sp>
        <p:nvSpPr>
          <p:cNvPr id="6"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2 lines) and Content">
    <p:spTree>
      <p:nvGrpSpPr>
        <p:cNvPr id="1" name=""/>
        <p:cNvGrpSpPr/>
        <p:nvPr/>
      </p:nvGrpSpPr>
      <p:grpSpPr>
        <a:xfrm>
          <a:off x="0" y="0"/>
          <a:ext cx="0" cy="0"/>
          <a:chOff x="0" y="0"/>
          <a:chExt cx="0" cy="0"/>
        </a:xfrm>
      </p:grpSpPr>
      <p:pic>
        <p:nvPicPr>
          <p:cNvPr id="4" name="Picture 7"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2" name="Title 1"/>
          <p:cNvSpPr>
            <a:spLocks noGrp="1"/>
          </p:cNvSpPr>
          <p:nvPr>
            <p:ph type="title"/>
          </p:nvPr>
        </p:nvSpPr>
        <p:spPr>
          <a:xfrm>
            <a:off x="558000" y="1368000"/>
            <a:ext cx="8028000" cy="1188000"/>
          </a:xfrm>
        </p:spPr>
        <p:txBody>
          <a:bodyPr anchor="t" anchorCtr="0"/>
          <a:lstStyle>
            <a:lvl1pPr>
              <a:defRPr sz="3600" baseline="0">
                <a:solidFill>
                  <a:schemeClr val="tx2"/>
                </a:solidFill>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58000" y="2628000"/>
            <a:ext cx="8028000" cy="3537304"/>
          </a:xfrm>
        </p:spPr>
        <p:txBody>
          <a:bodyPr/>
          <a:lstStyle>
            <a:lvl1pPr>
              <a:spcBef>
                <a:spcPts val="1200"/>
              </a:spcBef>
              <a:defRPr>
                <a:solidFill>
                  <a:schemeClr val="tx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C0F23B0F-E13D-4D02-A430-EB3C58E3231A}" type="slidenum">
              <a:rPr lang="en-US"/>
              <a:pPr>
                <a:defRPr/>
              </a:pPr>
              <a:t>‹#›</a:t>
            </a:fld>
            <a:endParaRPr lang="en-US"/>
          </a:p>
        </p:txBody>
      </p:sp>
      <p:sp>
        <p:nvSpPr>
          <p:cNvPr id="6"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1 line) and Two Col Content">
    <p:spTree>
      <p:nvGrpSpPr>
        <p:cNvPr id="1" name=""/>
        <p:cNvGrpSpPr/>
        <p:nvPr/>
      </p:nvGrpSpPr>
      <p:grpSpPr>
        <a:xfrm>
          <a:off x="0" y="0"/>
          <a:ext cx="0" cy="0"/>
          <a:chOff x="0" y="0"/>
          <a:chExt cx="0" cy="0"/>
        </a:xfrm>
      </p:grpSpPr>
      <p:pic>
        <p:nvPicPr>
          <p:cNvPr id="5" name="Picture 7"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2" name="Title 1"/>
          <p:cNvSpPr>
            <a:spLocks noGrp="1"/>
          </p:cNvSpPr>
          <p:nvPr>
            <p:ph type="title"/>
          </p:nvPr>
        </p:nvSpPr>
        <p:spPr>
          <a:xfrm>
            <a:off x="558000" y="1368000"/>
            <a:ext cx="8028000" cy="648000"/>
          </a:xfrm>
        </p:spPr>
        <p:txBody>
          <a:bodyPr anchor="t" anchorCtr="0"/>
          <a:lstStyle/>
          <a:p>
            <a:r>
              <a:rPr lang="en-US" dirty="0" smtClean="0"/>
              <a:t>Click to edit Master title style</a:t>
            </a:r>
            <a:endParaRPr lang="en-US" dirty="0"/>
          </a:p>
        </p:txBody>
      </p:sp>
      <p:sp>
        <p:nvSpPr>
          <p:cNvPr id="3" name="Content Placeholder 2"/>
          <p:cNvSpPr>
            <a:spLocks noGrp="1"/>
          </p:cNvSpPr>
          <p:nvPr>
            <p:ph sz="half" idx="1"/>
          </p:nvPr>
        </p:nvSpPr>
        <p:spPr>
          <a:xfrm>
            <a:off x="558000" y="2088000"/>
            <a:ext cx="3924000" cy="4068000"/>
          </a:xfrm>
        </p:spPr>
        <p:txBody>
          <a:bodyPr/>
          <a:lstStyle>
            <a:lvl1pPr>
              <a:defRPr sz="20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000" y="2088000"/>
            <a:ext cx="3924000" cy="4068000"/>
          </a:xfrm>
        </p:spPr>
        <p:txBody>
          <a:bodyPr/>
          <a:lstStyle>
            <a:lvl1pPr>
              <a:defRPr sz="20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BD4BCC59-0BEF-45AD-96F5-12A2A22E0C85}" type="slidenum">
              <a:rPr lang="en-US"/>
              <a:pPr>
                <a:defRPr/>
              </a:pPr>
              <a:t>‹#›</a:t>
            </a:fld>
            <a:endParaRPr lang="en-US"/>
          </a:p>
        </p:txBody>
      </p:sp>
      <p:sp>
        <p:nvSpPr>
          <p:cNvPr id="7"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lines) and Two Col Content">
    <p:spTree>
      <p:nvGrpSpPr>
        <p:cNvPr id="1" name=""/>
        <p:cNvGrpSpPr/>
        <p:nvPr/>
      </p:nvGrpSpPr>
      <p:grpSpPr>
        <a:xfrm>
          <a:off x="0" y="0"/>
          <a:ext cx="0" cy="0"/>
          <a:chOff x="0" y="0"/>
          <a:chExt cx="0" cy="0"/>
        </a:xfrm>
      </p:grpSpPr>
      <p:pic>
        <p:nvPicPr>
          <p:cNvPr id="5" name="Picture 7"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2" name="Title 1"/>
          <p:cNvSpPr>
            <a:spLocks noGrp="1"/>
          </p:cNvSpPr>
          <p:nvPr>
            <p:ph type="title"/>
          </p:nvPr>
        </p:nvSpPr>
        <p:spPr>
          <a:xfrm>
            <a:off x="558000" y="1368000"/>
            <a:ext cx="8028000" cy="1188000"/>
          </a:xfrm>
        </p:spPr>
        <p:txBody>
          <a:bodyPr anchor="t" anchorCtr="0"/>
          <a:lstStyle/>
          <a:p>
            <a:r>
              <a:rPr lang="en-US" dirty="0" smtClean="0"/>
              <a:t>Click to edit Master title style</a:t>
            </a:r>
            <a:endParaRPr lang="en-US" dirty="0"/>
          </a:p>
        </p:txBody>
      </p:sp>
      <p:sp>
        <p:nvSpPr>
          <p:cNvPr id="3" name="Content Placeholder 2"/>
          <p:cNvSpPr>
            <a:spLocks noGrp="1"/>
          </p:cNvSpPr>
          <p:nvPr>
            <p:ph sz="half" idx="1"/>
          </p:nvPr>
        </p:nvSpPr>
        <p:spPr>
          <a:xfrm>
            <a:off x="558000" y="2628000"/>
            <a:ext cx="3924000" cy="3564000"/>
          </a:xfrm>
        </p:spPr>
        <p:txBody>
          <a:bodyPr/>
          <a:lstStyle>
            <a:lvl1pPr>
              <a:defRPr sz="20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000" y="2628000"/>
            <a:ext cx="3924000" cy="3564000"/>
          </a:xfrm>
        </p:spPr>
        <p:txBody>
          <a:bodyPr/>
          <a:lstStyle>
            <a:lvl1pPr>
              <a:defRPr sz="20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EC406660-1700-4C8E-A860-FE32F4E2B780}" type="slidenum">
              <a:rPr lang="en-US"/>
              <a:pPr>
                <a:defRPr/>
              </a:pPr>
              <a:t>‹#›</a:t>
            </a:fld>
            <a:endParaRPr lang="en-US"/>
          </a:p>
        </p:txBody>
      </p:sp>
      <p:sp>
        <p:nvSpPr>
          <p:cNvPr id="7"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pic>
        <p:nvPicPr>
          <p:cNvPr id="4" name="Picture 7"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3" name="Content Placeholder 2"/>
          <p:cNvSpPr>
            <a:spLocks noGrp="1"/>
          </p:cNvSpPr>
          <p:nvPr>
            <p:ph idx="1"/>
          </p:nvPr>
        </p:nvSpPr>
        <p:spPr>
          <a:xfrm>
            <a:off x="558000" y="1367999"/>
            <a:ext cx="8028000" cy="4788000"/>
          </a:xfrm>
        </p:spPr>
        <p:txBody>
          <a:bodyPr/>
          <a:lstStyle>
            <a:lvl1pPr>
              <a:spcBef>
                <a:spcPts val="1200"/>
              </a:spcBef>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BC3760D-B142-4EAD-8EA4-2CDB52049E46}" type="slidenum">
              <a:rPr lang="en-US"/>
              <a:pPr>
                <a:defRPr/>
              </a:pPr>
              <a:t>‹#›</a:t>
            </a:fld>
            <a:endParaRPr lang="en-US"/>
          </a:p>
        </p:txBody>
      </p:sp>
      <p:sp>
        <p:nvSpPr>
          <p:cNvPr id="6"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2" name="Title 1"/>
          <p:cNvSpPr>
            <a:spLocks noGrp="1"/>
          </p:cNvSpPr>
          <p:nvPr>
            <p:ph type="title"/>
          </p:nvPr>
        </p:nvSpPr>
        <p:spPr>
          <a:xfrm>
            <a:off x="558000" y="1368000"/>
            <a:ext cx="3077896" cy="670396"/>
          </a:xfrm>
        </p:spPr>
        <p:txBody>
          <a:bodyPr anchor="t" anchorCtr="0"/>
          <a:lstStyle>
            <a:lvl1pPr algn="l">
              <a:defRPr sz="2000" b="0" i="0" spc="0" baseline="0">
                <a:latin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779912" y="1368001"/>
            <a:ext cx="4799138" cy="4788000"/>
          </a:xfrm>
        </p:spPr>
        <p:txBody>
          <a:bodyPr/>
          <a:lstStyle>
            <a:lvl1pPr>
              <a:defRPr sz="2000" baseline="0"/>
            </a:lvl1pPr>
            <a:lvl2pPr>
              <a:defRPr sz="1800" baseline="0"/>
            </a:lvl2pPr>
            <a:lvl3pPr>
              <a:defRPr sz="1800" baseline="0"/>
            </a:lvl3pPr>
            <a:lvl4pPr>
              <a:defRPr sz="1600" baseline="0"/>
            </a:lvl4pPr>
            <a:lvl5pPr>
              <a:defRPr sz="1600" baseline="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58000" y="2132856"/>
            <a:ext cx="3077896" cy="4032448"/>
          </a:xfrm>
        </p:spPr>
        <p:txBody>
          <a:bodyPr/>
          <a:lstStyle>
            <a:lvl1pPr marL="0" indent="0">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D6A07ACF-4B31-4CD8-8053-DFDFBAF10F2F}" type="slidenum">
              <a:rPr lang="en-US"/>
              <a:pPr>
                <a:defRPr/>
              </a:pPr>
              <a:t>‹#›</a:t>
            </a:fld>
            <a:endParaRPr lang="en-US"/>
          </a:p>
        </p:txBody>
      </p:sp>
      <p:sp>
        <p:nvSpPr>
          <p:cNvPr id="7"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1187450"/>
            <a:ext cx="9144000" cy="56705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GIB_377_AW-RGB.wmf"/>
          <p:cNvPicPr>
            <a:picLocks noChangeAspect="1"/>
          </p:cNvPicPr>
          <p:nvPr userDrawn="1"/>
        </p:nvPicPr>
        <p:blipFill>
          <a:blip r:embed="rId2" cstate="print"/>
          <a:srcRect/>
          <a:stretch>
            <a:fillRect/>
          </a:stretch>
        </p:blipFill>
        <p:spPr bwMode="auto">
          <a:xfrm>
            <a:off x="557213" y="303213"/>
            <a:ext cx="1379537" cy="527050"/>
          </a:xfrm>
          <a:prstGeom prst="rect">
            <a:avLst/>
          </a:prstGeom>
          <a:noFill/>
          <a:ln w="9525">
            <a:noFill/>
            <a:miter lim="800000"/>
            <a:headEnd/>
            <a:tailEnd/>
          </a:ln>
        </p:spPr>
      </p:pic>
      <p:sp>
        <p:nvSpPr>
          <p:cNvPr id="3" name="Text Placeholder 2"/>
          <p:cNvSpPr>
            <a:spLocks noGrp="1"/>
          </p:cNvSpPr>
          <p:nvPr>
            <p:ph type="body" idx="1"/>
          </p:nvPr>
        </p:nvSpPr>
        <p:spPr>
          <a:xfrm>
            <a:off x="558000" y="1800000"/>
            <a:ext cx="8028000" cy="4377600"/>
          </a:xfrm>
        </p:spPr>
        <p:txBody>
          <a:bodyPr/>
          <a:lstStyle>
            <a:lvl1pPr marL="0" indent="0">
              <a:buNone/>
              <a:defRPr sz="3600" b="0" i="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0"/>
          </p:nvPr>
        </p:nvSpPr>
        <p:spPr>
          <a:noFill/>
        </p:spPr>
        <p:txBody>
          <a:bodyPr/>
          <a:lstStyle>
            <a:lvl1pPr>
              <a:defRPr/>
            </a:lvl1pPr>
          </a:lstStyle>
          <a:p>
            <a:pPr>
              <a:defRPr/>
            </a:pPr>
            <a:fld id="{77C1D2EA-FA60-4FDA-95B7-D002D2D8F458}" type="slidenum">
              <a:rPr lang="en-US"/>
              <a:pPr>
                <a:defRPr/>
              </a:pPr>
              <a:t>‹#›</a:t>
            </a:fld>
            <a:endParaRPr lang="en-US"/>
          </a:p>
        </p:txBody>
      </p:sp>
      <p:sp>
        <p:nvSpPr>
          <p:cNvPr id="7" name="Footer Placeholder 5"/>
          <p:cNvSpPr>
            <a:spLocks noGrp="1"/>
          </p:cNvSpPr>
          <p:nvPr>
            <p:ph type="ftr" sz="quarter" idx="11"/>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308725"/>
          </a:xfrm>
        </p:spPr>
        <p:txBody>
          <a:bodyPr rtlCol="0">
            <a:normAutofit/>
          </a:bodyPr>
          <a:lstStyle/>
          <a:p>
            <a:pPr lvl="0"/>
            <a:endParaRPr lang="en-US" noProof="0"/>
          </a:p>
        </p:txBody>
      </p:sp>
      <p:sp>
        <p:nvSpPr>
          <p:cNvPr id="3" name="Slide Number Placeholder 5"/>
          <p:cNvSpPr>
            <a:spLocks noGrp="1"/>
          </p:cNvSpPr>
          <p:nvPr>
            <p:ph type="sldNum" sz="quarter" idx="14"/>
          </p:nvPr>
        </p:nvSpPr>
        <p:spPr/>
        <p:txBody>
          <a:bodyPr/>
          <a:lstStyle>
            <a:lvl1pPr>
              <a:defRPr/>
            </a:lvl1pPr>
          </a:lstStyle>
          <a:p>
            <a:pPr>
              <a:defRPr/>
            </a:pPr>
            <a:fld id="{3A0E01F7-7302-4AA2-A543-4A5F1ABE7C43}" type="slidenum">
              <a:rPr lang="en-US"/>
              <a:pPr>
                <a:defRPr/>
              </a:pPr>
              <a:t>‹#›</a:t>
            </a:fld>
            <a:endParaRPr lang="en-US"/>
          </a:p>
        </p:txBody>
      </p:sp>
      <p:sp>
        <p:nvSpPr>
          <p:cNvPr id="4" name="Footer Placeholder 5"/>
          <p:cNvSpPr>
            <a:spLocks noGrp="1"/>
          </p:cNvSpPr>
          <p:nvPr>
            <p:ph type="ftr" sz="quarter" idx="15"/>
          </p:nvPr>
        </p:nvSpPr>
        <p:spPr/>
        <p:txBody>
          <a:bodyPr/>
          <a:lstStyle>
            <a:lvl1pPr algn="l">
              <a:defRPr sz="1200" baseline="0" smtClean="0">
                <a:solidFill>
                  <a:schemeClr val="bg1"/>
                </a:solidFill>
                <a:latin typeface="Arial" pitchFamily="34" charset="0"/>
              </a:defRPr>
            </a:lvl1pPr>
          </a:lstStyle>
          <a:p>
            <a:pPr>
              <a:defRPr/>
            </a:pPr>
            <a:r>
              <a:rPr lang="en-US"/>
              <a:t>RESTRICTED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213" y="274638"/>
            <a:ext cx="8029575" cy="1143000"/>
          </a:xfrm>
          <a:prstGeom prst="rect">
            <a:avLst/>
          </a:prstGeom>
        </p:spPr>
        <p:txBody>
          <a:bodyPr vert="horz" lIns="0" tIns="0" rIns="0" bIns="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557213" y="1600200"/>
            <a:ext cx="8029575" cy="45259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Slide Number Placeholder 5"/>
          <p:cNvSpPr>
            <a:spLocks noGrp="1"/>
          </p:cNvSpPr>
          <p:nvPr>
            <p:ph type="sldNum" sz="quarter" idx="4"/>
          </p:nvPr>
        </p:nvSpPr>
        <p:spPr>
          <a:xfrm>
            <a:off x="0" y="6308725"/>
            <a:ext cx="9144000" cy="549275"/>
          </a:xfrm>
          <a:prstGeom prst="rect">
            <a:avLst/>
          </a:prstGeom>
          <a:solidFill>
            <a:schemeClr val="tx2"/>
          </a:solidFill>
        </p:spPr>
        <p:txBody>
          <a:bodyPr vert="horz" wrap="square" lIns="0" tIns="0" rIns="91440" bIns="0" numCol="1" anchor="ctr" anchorCtr="0" compatLnSpc="1">
            <a:prstTxWarp prst="textNoShape">
              <a:avLst/>
            </a:prstTxWarp>
          </a:bodyPr>
          <a:lstStyle>
            <a:lvl1pPr>
              <a:defRPr sz="1200">
                <a:solidFill>
                  <a:schemeClr val="bg1"/>
                </a:solidFill>
                <a:latin typeface="Arial" charset="0"/>
              </a:defRPr>
            </a:lvl1pPr>
          </a:lstStyle>
          <a:p>
            <a:pPr>
              <a:defRPr/>
            </a:pPr>
            <a:fld id="{4AB1D2F8-9141-48F6-9F08-12B181417AEE}" type="slidenum">
              <a:rPr lang="en-US"/>
              <a:pPr>
                <a:defRPr/>
              </a:pPr>
              <a:t>‹#›</a:t>
            </a:fld>
            <a:r>
              <a:rPr lang="en-US"/>
              <a:t> </a:t>
            </a:r>
          </a:p>
        </p:txBody>
      </p:sp>
      <p:sp>
        <p:nvSpPr>
          <p:cNvPr id="6" name="Footer Placeholder 5"/>
          <p:cNvSpPr>
            <a:spLocks noGrp="1"/>
          </p:cNvSpPr>
          <p:nvPr>
            <p:ph type="ftr" sz="quarter" idx="3"/>
          </p:nvPr>
        </p:nvSpPr>
        <p:spPr>
          <a:xfrm>
            <a:off x="900113" y="6308725"/>
            <a:ext cx="7704137" cy="549275"/>
          </a:xfrm>
          <a:prstGeom prst="rect">
            <a:avLst/>
          </a:prstGeom>
        </p:spPr>
        <p:txBody>
          <a:bodyPr vert="horz" lIns="0" tIns="0" rIns="0" bIns="0" rtlCol="0" anchor="ctr"/>
          <a:lstStyle>
            <a:lvl1pPr algn="l" fontAlgn="auto">
              <a:spcBef>
                <a:spcPts val="0"/>
              </a:spcBef>
              <a:spcAft>
                <a:spcPts val="0"/>
              </a:spcAft>
              <a:defRPr sz="1200" baseline="0" smtClean="0">
                <a:solidFill>
                  <a:schemeClr val="bg1"/>
                </a:solidFill>
                <a:latin typeface="Arial" pitchFamily="34" charset="0"/>
              </a:defRPr>
            </a:lvl1pPr>
          </a:lstStyle>
          <a:p>
            <a:pPr>
              <a:defRPr/>
            </a:pPr>
            <a:r>
              <a:rPr lang="en-US"/>
              <a:t>RESTRICTED</a:t>
            </a:r>
            <a:endParaRPr lang="en-US" dirty="0"/>
          </a:p>
        </p:txBody>
      </p:sp>
    </p:spTree>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Lst>
  <p:hf sldNum="0" hdr="0" ftr="0" dt="0"/>
  <p:txStyles>
    <p:titleStyle>
      <a:lvl1pPr algn="l" rtl="0" eaLnBrk="0" fontAlgn="base" hangingPunct="0">
        <a:spcBef>
          <a:spcPct val="0"/>
        </a:spcBef>
        <a:spcAft>
          <a:spcPct val="0"/>
        </a:spcAft>
        <a:defRPr sz="3600" kern="1200" spc="-1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algn="l" rtl="0" eaLnBrk="0" fontAlgn="base" hangingPunct="0">
        <a:spcBef>
          <a:spcPts val="1200"/>
        </a:spcBef>
        <a:spcAft>
          <a:spcPct val="0"/>
        </a:spcAft>
        <a:buFont typeface="Arial" charset="0"/>
        <a:defRPr sz="2000" kern="1200">
          <a:solidFill>
            <a:schemeClr val="tx2"/>
          </a:solidFill>
          <a:latin typeface="Arial" pitchFamily="34" charset="0"/>
          <a:ea typeface="+mn-ea"/>
          <a:cs typeface="+mn-cs"/>
        </a:defRPr>
      </a:lvl1pPr>
      <a:lvl2pPr algn="l" rtl="0" eaLnBrk="0" fontAlgn="base" hangingPunct="0">
        <a:spcBef>
          <a:spcPts val="600"/>
        </a:spcBef>
        <a:spcAft>
          <a:spcPct val="0"/>
        </a:spcAft>
        <a:defRPr kern="1200">
          <a:solidFill>
            <a:schemeClr val="tx1"/>
          </a:solidFill>
          <a:latin typeface="Arial" pitchFamily="34" charset="0"/>
          <a:ea typeface="+mn-ea"/>
          <a:cs typeface="+mn-cs"/>
        </a:defRPr>
      </a:lvl2pPr>
      <a:lvl3pPr marL="215900" indent="-215900" algn="l" rtl="0" eaLnBrk="0" fontAlgn="base" hangingPunct="0">
        <a:spcBef>
          <a:spcPts val="600"/>
        </a:spcBef>
        <a:spcAft>
          <a:spcPct val="0"/>
        </a:spcAft>
        <a:buFont typeface="Arial" charset="0"/>
        <a:buChar char="•"/>
        <a:defRPr kern="1200">
          <a:solidFill>
            <a:schemeClr val="tx1"/>
          </a:solidFill>
          <a:latin typeface="Arial" pitchFamily="34" charset="0"/>
          <a:ea typeface="+mn-ea"/>
          <a:cs typeface="+mn-cs"/>
        </a:defRPr>
      </a:lvl3pPr>
      <a:lvl4pPr marL="898525" indent="-287338" algn="l" rtl="0" eaLnBrk="0" fontAlgn="base" hangingPunct="0">
        <a:spcBef>
          <a:spcPts val="600"/>
        </a:spcBef>
        <a:spcAft>
          <a:spcPct val="0"/>
        </a:spcAft>
        <a:buFont typeface="Arial" charset="0"/>
        <a:buChar char="–"/>
        <a:defRPr sz="1600" kern="1200">
          <a:solidFill>
            <a:schemeClr val="tx1"/>
          </a:solidFill>
          <a:latin typeface="Arial" pitchFamily="34" charset="0"/>
          <a:ea typeface="+mn-ea"/>
          <a:cs typeface="+mn-cs"/>
        </a:defRPr>
      </a:lvl4pPr>
      <a:lvl5pPr marL="898525" indent="-287338" algn="l" rtl="0" eaLnBrk="0" fontAlgn="base" hangingPunct="0">
        <a:spcBef>
          <a:spcPct val="20000"/>
        </a:spcBef>
        <a:spcAft>
          <a:spcPct val="0"/>
        </a:spcAft>
        <a:buFont typeface="Arial" charset="0"/>
        <a:buAutoNum type="arabicPeriod"/>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chart" Target="../charts/chart23.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2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hyperlink" Target="http://doingbusiness.org/data/exploreeconomies/denmark/" TargetMode="External"/><Relationship Id="rId13" Type="http://schemas.openxmlformats.org/officeDocument/2006/relationships/hyperlink" Target="http://doingbusiness.org/data/exploreeconomies/united-kingdom/" TargetMode="External"/><Relationship Id="rId18" Type="http://schemas.openxmlformats.org/officeDocument/2006/relationships/hyperlink" Target="http://doingbusiness.org/data/exploreeconomies/ireland/" TargetMode="External"/><Relationship Id="rId3" Type="http://schemas.openxmlformats.org/officeDocument/2006/relationships/hyperlink" Target="http://doingbusiness.org/Rankings?sortcolumn=2&amp;sortorder=desc&amp;regionID=0&amp;incomeID=0&amp;tercile=&amp;ajax=1" TargetMode="External"/><Relationship Id="rId21" Type="http://schemas.openxmlformats.org/officeDocument/2006/relationships/hyperlink" Target="http://doingbusiness.org/data/exploreeconomies/canada/" TargetMode="External"/><Relationship Id="rId7" Type="http://schemas.openxmlformats.org/officeDocument/2006/relationships/hyperlink" Target="http://doingbusiness.org/data/exploreeconomies/united-states/" TargetMode="External"/><Relationship Id="rId12" Type="http://schemas.openxmlformats.org/officeDocument/2006/relationships/hyperlink" Target="http://doingbusiness.org/data/exploreeconomies/norway/" TargetMode="External"/><Relationship Id="rId17" Type="http://schemas.openxmlformats.org/officeDocument/2006/relationships/hyperlink" Target="http://doingbusiness.org/data/exploreeconomies/sweden/" TargetMode="External"/><Relationship Id="rId2" Type="http://schemas.openxmlformats.org/officeDocument/2006/relationships/notesSlide" Target="../notesSlides/notesSlide6.xml"/><Relationship Id="rId16" Type="http://schemas.openxmlformats.org/officeDocument/2006/relationships/hyperlink" Target="http://doingbusiness.org/data/exploreeconomies/iceland/" TargetMode="External"/><Relationship Id="rId20" Type="http://schemas.openxmlformats.org/officeDocument/2006/relationships/hyperlink" Target="http://doingbusiness.org/data/exploreeconomies/thailand/" TargetMode="External"/><Relationship Id="rId1" Type="http://schemas.openxmlformats.org/officeDocument/2006/relationships/slideLayout" Target="../slideLayouts/slideLayout2.xml"/><Relationship Id="rId6" Type="http://schemas.openxmlformats.org/officeDocument/2006/relationships/hyperlink" Target="http://doingbusiness.org/data/exploreeconomies/new-zealand/" TargetMode="External"/><Relationship Id="rId11" Type="http://schemas.openxmlformats.org/officeDocument/2006/relationships/hyperlink" Target="http://doingbusiness.org/data/exploreeconomies/georgia/" TargetMode="External"/><Relationship Id="rId5" Type="http://schemas.openxmlformats.org/officeDocument/2006/relationships/hyperlink" Target="http://doingbusiness.org/data/exploreeconomies/hong-kong-china/" TargetMode="External"/><Relationship Id="rId15" Type="http://schemas.openxmlformats.org/officeDocument/2006/relationships/hyperlink" Target="http://doingbusiness.org/data/exploreeconomies/finland/" TargetMode="External"/><Relationship Id="rId10" Type="http://schemas.openxmlformats.org/officeDocument/2006/relationships/hyperlink" Target="http://doingbusiness.org/data/exploreeconomies/korea/" TargetMode="External"/><Relationship Id="rId19" Type="http://schemas.openxmlformats.org/officeDocument/2006/relationships/hyperlink" Target="http://doingbusiness.org/data/exploreeconomies/lithuania/" TargetMode="External"/><Relationship Id="rId4" Type="http://schemas.openxmlformats.org/officeDocument/2006/relationships/hyperlink" Target="http://doingbusiness.org/data/exploreeconomies/singapore/" TargetMode="External"/><Relationship Id="rId9" Type="http://schemas.openxmlformats.org/officeDocument/2006/relationships/hyperlink" Target="http://doingbusiness.org/data/exploreeconomies/malaysia/" TargetMode="External"/><Relationship Id="rId14" Type="http://schemas.openxmlformats.org/officeDocument/2006/relationships/hyperlink" Target="http://doingbusiness.org/data/exploreeconomies/australia/" TargetMode="External"/><Relationship Id="rId22" Type="http://schemas.openxmlformats.org/officeDocument/2006/relationships/hyperlink" Target="http://doingbusiness.org/data/exploreeconomies/mauritius/"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213" y="2133600"/>
            <a:ext cx="7759700" cy="2084388"/>
          </a:xfrm>
        </p:spPr>
        <p:txBody>
          <a:bodyPr/>
          <a:lstStyle/>
          <a:p>
            <a:pPr eaLnBrk="1" fontAlgn="auto" hangingPunct="1">
              <a:spcAft>
                <a:spcPts val="0"/>
              </a:spcAft>
              <a:defRPr/>
            </a:pPr>
            <a:r>
              <a:rPr lang="en-GB" b="1" dirty="0" smtClean="0"/>
              <a:t>Civil Service Reform</a:t>
            </a:r>
            <a:br>
              <a:rPr lang="en-GB" b="1" dirty="0" smtClean="0"/>
            </a:br>
            <a:r>
              <a:rPr lang="en-GB" b="1" dirty="0" smtClean="0"/>
              <a:t>Key metrics</a:t>
            </a:r>
            <a:br>
              <a:rPr lang="en-GB" b="1" dirty="0" smtClean="0"/>
            </a:br>
            <a:endParaRPr lang="en-GB" dirty="0"/>
          </a:p>
        </p:txBody>
      </p:sp>
      <p:sp>
        <p:nvSpPr>
          <p:cNvPr id="11267" name="Subtitle 2"/>
          <p:cNvSpPr txBox="1">
            <a:spLocks/>
          </p:cNvSpPr>
          <p:nvPr/>
        </p:nvSpPr>
        <p:spPr bwMode="auto">
          <a:xfrm>
            <a:off x="395288" y="4005263"/>
            <a:ext cx="7634287" cy="1057275"/>
          </a:xfrm>
          <a:prstGeom prst="rect">
            <a:avLst/>
          </a:prstGeom>
          <a:noFill/>
          <a:ln w="9525">
            <a:noFill/>
            <a:miter lim="800000"/>
            <a:headEnd/>
            <a:tailEnd/>
          </a:ln>
        </p:spPr>
        <p:txBody>
          <a:bodyPr lIns="0" tIns="0" rIns="0" bIns="0" anchor="b"/>
          <a:lstStyle/>
          <a:p>
            <a:pPr>
              <a:buFont typeface="Arial" charset="0"/>
              <a:buNone/>
            </a:pPr>
            <a:endParaRPr lang="en-GB" sz="2400">
              <a:solidFill>
                <a:schemeClr val="bg1"/>
              </a:solidFill>
            </a:endParaRPr>
          </a:p>
          <a:p>
            <a:pPr>
              <a:buFont typeface="Arial" charset="0"/>
              <a:buNone/>
            </a:pPr>
            <a:endParaRPr lang="en-GB" sz="2400">
              <a:solidFill>
                <a:schemeClr val="bg1"/>
              </a:solidFill>
            </a:endParaRPr>
          </a:p>
          <a:p>
            <a:pPr>
              <a:buFont typeface="Arial" charset="0"/>
              <a:buNone/>
            </a:pPr>
            <a:r>
              <a:rPr lang="en-GB" sz="2400">
                <a:solidFill>
                  <a:schemeClr val="bg1"/>
                </a:solidFill>
              </a:rPr>
              <a:t> </a:t>
            </a:r>
          </a:p>
          <a:p>
            <a:pPr>
              <a:buFont typeface="Arial" charset="0"/>
              <a:buNone/>
            </a:pPr>
            <a:r>
              <a:rPr lang="en-GB" sz="2400">
                <a:solidFill>
                  <a:schemeClr val="bg1"/>
                </a:solidFill>
              </a:rPr>
              <a:t>Civil Service Board</a:t>
            </a:r>
          </a:p>
          <a:p>
            <a:pPr>
              <a:buFont typeface="Arial" charset="0"/>
              <a:buNone/>
            </a:pPr>
            <a:r>
              <a:rPr lang="en-GB" sz="2400">
                <a:solidFill>
                  <a:schemeClr val="bg1"/>
                </a:solidFill>
              </a:rPr>
              <a:t>9</a:t>
            </a:r>
            <a:r>
              <a:rPr lang="en-GB" sz="2400" baseline="30000">
                <a:solidFill>
                  <a:schemeClr val="bg1"/>
                </a:solidFill>
              </a:rPr>
              <a:t>th</a:t>
            </a:r>
            <a:r>
              <a:rPr lang="en-GB" sz="2400">
                <a:solidFill>
                  <a:schemeClr val="bg1"/>
                </a:solidFill>
              </a:rPr>
              <a:t> April 2014</a:t>
            </a:r>
          </a:p>
        </p:txBody>
      </p:sp>
      <p:pic>
        <p:nvPicPr>
          <p:cNvPr id="11268" name="Picture 2" descr="C:\Users\rcabcsmith\AppData\Local\Microsoft\Windows\Temporary Internet Files\Content.Outlook\GL5W6TMP\CSR_ID+LINE_2728+CYAN_V1 (2).png"/>
          <p:cNvPicPr>
            <a:picLocks noChangeAspect="1" noChangeArrowheads="1"/>
          </p:cNvPicPr>
          <p:nvPr/>
        </p:nvPicPr>
        <p:blipFill>
          <a:blip r:embed="rId3" cstate="print"/>
          <a:srcRect/>
          <a:stretch>
            <a:fillRect/>
          </a:stretch>
        </p:blipFill>
        <p:spPr bwMode="auto">
          <a:xfrm>
            <a:off x="6875463" y="4652963"/>
            <a:ext cx="1558925" cy="155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555776" y="332656"/>
            <a:ext cx="6119813" cy="360363"/>
          </a:xfrm>
        </p:spPr>
        <p:txBody>
          <a:bodyPr>
            <a:noAutofit/>
          </a:bodyPr>
          <a:lstStyle/>
          <a:p>
            <a:pPr eaLnBrk="1" fontAlgn="auto" hangingPunct="1">
              <a:spcAft>
                <a:spcPts val="0"/>
              </a:spcAft>
              <a:defRPr/>
            </a:pPr>
            <a:r>
              <a:rPr lang="en-GB" sz="2400" dirty="0" smtClean="0"/>
              <a:t>Better delivery – projects and programmes</a:t>
            </a:r>
            <a:endParaRPr lang="en-US" sz="2400" dirty="0"/>
          </a:p>
        </p:txBody>
      </p:sp>
      <p:graphicFrame>
        <p:nvGraphicFramePr>
          <p:cNvPr id="15" name="Table 14"/>
          <p:cNvGraphicFramePr>
            <a:graphicFrameLocks noGrp="1"/>
          </p:cNvGraphicFramePr>
          <p:nvPr/>
        </p:nvGraphicFramePr>
        <p:xfrm>
          <a:off x="395288" y="3573463"/>
          <a:ext cx="4032448" cy="2716719"/>
        </p:xfrm>
        <a:graphic>
          <a:graphicData uri="http://schemas.openxmlformats.org/drawingml/2006/table">
            <a:tbl>
              <a:tblPr/>
              <a:tblGrid>
                <a:gridCol w="715434"/>
                <a:gridCol w="796735"/>
                <a:gridCol w="1008112"/>
                <a:gridCol w="1512167"/>
              </a:tblGrid>
              <a:tr h="522159">
                <a:tc>
                  <a:txBody>
                    <a:bodyPr/>
                    <a:lstStyle/>
                    <a:p>
                      <a:pPr algn="l" fontAlgn="ctr"/>
                      <a:r>
                        <a:rPr lang="en-GB" sz="1200" b="1" i="0" u="none" strike="noStrike" dirty="0">
                          <a:solidFill>
                            <a:srgbClr val="000000"/>
                          </a:solidFill>
                          <a:latin typeface="Calibri"/>
                        </a:rPr>
                        <a:t>Date</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00B050"/>
                    </a:solidFill>
                  </a:tcPr>
                </a:tc>
                <a:tc>
                  <a:txBody>
                    <a:bodyPr/>
                    <a:lstStyle/>
                    <a:p>
                      <a:pPr algn="l" fontAlgn="ctr"/>
                      <a:r>
                        <a:rPr lang="en-GB" sz="1200" b="1" i="0" u="none" strike="noStrike" dirty="0">
                          <a:solidFill>
                            <a:srgbClr val="000000"/>
                          </a:solidFill>
                          <a:latin typeface="Calibri"/>
                        </a:rPr>
                        <a:t>SRO Turnover</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00B050"/>
                    </a:solidFill>
                  </a:tcPr>
                </a:tc>
                <a:tc>
                  <a:txBody>
                    <a:bodyPr/>
                    <a:lstStyle/>
                    <a:p>
                      <a:pPr algn="l" fontAlgn="ctr"/>
                      <a:r>
                        <a:rPr lang="en-GB" sz="1200" b="1" i="0" u="none" strike="noStrike" dirty="0">
                          <a:solidFill>
                            <a:srgbClr val="000000"/>
                          </a:solidFill>
                          <a:latin typeface="Calibri"/>
                        </a:rPr>
                        <a:t>Project Director Turnover</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00B050"/>
                    </a:solidFill>
                  </a:tcPr>
                </a:tc>
                <a:tc>
                  <a:txBody>
                    <a:bodyPr/>
                    <a:lstStyle/>
                    <a:p>
                      <a:pPr algn="l" fontAlgn="ctr"/>
                      <a:r>
                        <a:rPr lang="en-GB" sz="1200" b="1" i="0" u="none" strike="noStrike" dirty="0">
                          <a:solidFill>
                            <a:srgbClr val="000000"/>
                          </a:solidFill>
                          <a:latin typeface="Calibri"/>
                        </a:rPr>
                        <a:t>Comments</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00B050"/>
                    </a:solidFill>
                  </a:tcPr>
                </a:tc>
              </a:tr>
              <a:tr h="696211">
                <a:tc>
                  <a:txBody>
                    <a:bodyPr/>
                    <a:lstStyle/>
                    <a:p>
                      <a:pPr algn="l" fontAlgn="ctr"/>
                      <a:r>
                        <a:rPr lang="en-GB" sz="1200" b="1" i="0" u="none" strike="noStrike" dirty="0">
                          <a:solidFill>
                            <a:srgbClr val="000000"/>
                          </a:solidFill>
                          <a:latin typeface="Calibri"/>
                        </a:rPr>
                        <a:t>Q1 </a:t>
                      </a:r>
                      <a:r>
                        <a:rPr lang="en-GB" sz="1200" b="1" i="0" u="none" strike="noStrike" dirty="0" smtClean="0">
                          <a:solidFill>
                            <a:srgbClr val="000000"/>
                          </a:solidFill>
                          <a:latin typeface="Calibri"/>
                        </a:rPr>
                        <a:t>12/13</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13%</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16%</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r>
                        <a:rPr lang="en-GB" sz="1200" b="0" i="0" u="none" strike="noStrike" dirty="0" smtClean="0">
                          <a:solidFill>
                            <a:srgbClr val="000000"/>
                          </a:solidFill>
                          <a:latin typeface="Calibri"/>
                        </a:rPr>
                        <a:t>Figures</a:t>
                      </a:r>
                      <a:r>
                        <a:rPr lang="en-GB" sz="1200" b="0" i="0" u="none" strike="noStrike" baseline="0" dirty="0" smtClean="0">
                          <a:solidFill>
                            <a:srgbClr val="000000"/>
                          </a:solidFill>
                          <a:latin typeface="Calibri"/>
                        </a:rPr>
                        <a:t> do not currently differentiate between planned and unplanned turnover</a:t>
                      </a:r>
                      <a:endParaRPr lang="en-GB" sz="1200" b="0" i="0" u="none" strike="noStrike" dirty="0">
                        <a:solidFill>
                          <a:srgbClr val="000000"/>
                        </a:solidFill>
                        <a:latin typeface="Calibri"/>
                      </a:endParaRP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174053">
                <a:tc>
                  <a:txBody>
                    <a:bodyPr/>
                    <a:lstStyle/>
                    <a:p>
                      <a:pPr algn="l" fontAlgn="ctr"/>
                      <a:r>
                        <a:rPr lang="en-GB" sz="1200" b="1" i="0" u="none" strike="noStrike" dirty="0">
                          <a:solidFill>
                            <a:srgbClr val="000000"/>
                          </a:solidFill>
                          <a:latin typeface="Calibri"/>
                        </a:rPr>
                        <a:t>Q2 </a:t>
                      </a:r>
                      <a:r>
                        <a:rPr lang="en-GB" sz="1200" b="1" i="0" u="none" strike="noStrike" dirty="0" smtClean="0">
                          <a:solidFill>
                            <a:srgbClr val="000000"/>
                          </a:solidFill>
                          <a:latin typeface="Calibri"/>
                        </a:rPr>
                        <a:t>12/13</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a:solidFill>
                            <a:srgbClr val="000000"/>
                          </a:solidFill>
                          <a:latin typeface="Calibri"/>
                        </a:rPr>
                        <a:t>15%</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9%</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174053">
                <a:tc>
                  <a:txBody>
                    <a:bodyPr/>
                    <a:lstStyle/>
                    <a:p>
                      <a:pPr algn="l" fontAlgn="ctr"/>
                      <a:r>
                        <a:rPr lang="en-GB" sz="1200" b="1" i="0" u="none" strike="noStrike" dirty="0">
                          <a:solidFill>
                            <a:srgbClr val="000000"/>
                          </a:solidFill>
                          <a:latin typeface="Calibri"/>
                        </a:rPr>
                        <a:t>Q3 </a:t>
                      </a:r>
                      <a:r>
                        <a:rPr lang="en-GB" sz="1200" b="1" i="0" u="none" strike="noStrike" dirty="0" smtClean="0">
                          <a:solidFill>
                            <a:srgbClr val="000000"/>
                          </a:solidFill>
                          <a:latin typeface="Calibri"/>
                        </a:rPr>
                        <a:t>12/13</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12%</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a:solidFill>
                            <a:srgbClr val="000000"/>
                          </a:solidFill>
                          <a:latin typeface="Calibri"/>
                        </a:rPr>
                        <a:t>15%</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174053">
                <a:tc>
                  <a:txBody>
                    <a:bodyPr/>
                    <a:lstStyle/>
                    <a:p>
                      <a:pPr algn="l" fontAlgn="ctr"/>
                      <a:r>
                        <a:rPr lang="en-GB" sz="1200" b="1" i="0" u="none" strike="noStrike" dirty="0">
                          <a:solidFill>
                            <a:srgbClr val="000000"/>
                          </a:solidFill>
                          <a:latin typeface="Calibri"/>
                        </a:rPr>
                        <a:t>Q4 </a:t>
                      </a:r>
                      <a:r>
                        <a:rPr lang="en-GB" sz="1200" b="1" i="0" u="none" strike="noStrike" dirty="0" smtClean="0">
                          <a:solidFill>
                            <a:srgbClr val="000000"/>
                          </a:solidFill>
                          <a:latin typeface="Calibri"/>
                        </a:rPr>
                        <a:t>12/13</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17%</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a:solidFill>
                            <a:srgbClr val="000000"/>
                          </a:solidFill>
                          <a:latin typeface="Calibri"/>
                        </a:rPr>
                        <a:t>13%</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522159">
                <a:tc>
                  <a:txBody>
                    <a:bodyPr/>
                    <a:lstStyle/>
                    <a:p>
                      <a:pPr algn="l" fontAlgn="ctr"/>
                      <a:r>
                        <a:rPr lang="en-GB" sz="1200" b="1" i="0" u="none" strike="noStrike" dirty="0">
                          <a:solidFill>
                            <a:srgbClr val="000000"/>
                          </a:solidFill>
                          <a:latin typeface="Calibri"/>
                        </a:rPr>
                        <a:t>Q1 </a:t>
                      </a:r>
                      <a:r>
                        <a:rPr lang="en-GB" sz="1200" b="1" i="0" u="none" strike="noStrike" dirty="0" smtClean="0">
                          <a:solidFill>
                            <a:srgbClr val="000000"/>
                          </a:solidFill>
                          <a:latin typeface="Calibri"/>
                        </a:rPr>
                        <a:t>13/14</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24%</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24%</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ctr"/>
                      <a:r>
                        <a:rPr lang="en-GB" sz="1200" b="0" i="0" u="none" strike="noStrike" dirty="0">
                          <a:solidFill>
                            <a:srgbClr val="000000"/>
                          </a:solidFill>
                          <a:latin typeface="Calibri"/>
                        </a:rPr>
                        <a:t>Large planned movements of SROs within MoD and </a:t>
                      </a:r>
                      <a:r>
                        <a:rPr lang="en-GB" sz="1200" b="0" i="0" u="none" strike="noStrike" dirty="0" err="1">
                          <a:solidFill>
                            <a:srgbClr val="000000"/>
                          </a:solidFill>
                          <a:latin typeface="Calibri"/>
                        </a:rPr>
                        <a:t>DoH</a:t>
                      </a:r>
                      <a:r>
                        <a:rPr lang="en-GB" sz="1200" b="0" i="0" u="none" strike="noStrike" dirty="0">
                          <a:solidFill>
                            <a:srgbClr val="000000"/>
                          </a:solidFill>
                          <a:latin typeface="Calibri"/>
                        </a:rPr>
                        <a:t> </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174053">
                <a:tc>
                  <a:txBody>
                    <a:bodyPr/>
                    <a:lstStyle/>
                    <a:p>
                      <a:pPr algn="l" fontAlgn="ctr"/>
                      <a:r>
                        <a:rPr lang="en-GB" sz="1200" b="1" i="0" u="none" strike="noStrike" dirty="0">
                          <a:solidFill>
                            <a:srgbClr val="000000"/>
                          </a:solidFill>
                          <a:latin typeface="Calibri"/>
                        </a:rPr>
                        <a:t>Q2 </a:t>
                      </a:r>
                      <a:r>
                        <a:rPr lang="en-GB" sz="1200" b="1" i="0" u="none" strike="noStrike" dirty="0" smtClean="0">
                          <a:solidFill>
                            <a:srgbClr val="000000"/>
                          </a:solidFill>
                          <a:latin typeface="Calibri"/>
                        </a:rPr>
                        <a:t>13/14</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a:solidFill>
                            <a:srgbClr val="000000"/>
                          </a:solidFill>
                          <a:latin typeface="Calibri"/>
                        </a:rPr>
                        <a:t>7%</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a:solidFill>
                            <a:srgbClr val="000000"/>
                          </a:solidFill>
                          <a:latin typeface="Calibri"/>
                        </a:rPr>
                        <a:t>11%</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r h="174053">
                <a:tc>
                  <a:txBody>
                    <a:bodyPr/>
                    <a:lstStyle/>
                    <a:p>
                      <a:pPr algn="l" fontAlgn="ctr"/>
                      <a:r>
                        <a:rPr lang="en-GB" sz="1200" b="1" i="0" u="none" strike="noStrike" dirty="0">
                          <a:solidFill>
                            <a:srgbClr val="000000"/>
                          </a:solidFill>
                          <a:latin typeface="Calibri"/>
                        </a:rPr>
                        <a:t>Q3 </a:t>
                      </a:r>
                      <a:r>
                        <a:rPr lang="en-GB" sz="1200" b="1" i="0" u="none" strike="noStrike" dirty="0" smtClean="0">
                          <a:solidFill>
                            <a:srgbClr val="000000"/>
                          </a:solidFill>
                          <a:latin typeface="Calibri"/>
                        </a:rPr>
                        <a:t>13/14</a:t>
                      </a:r>
                      <a:endParaRPr lang="en-GB" sz="1200" b="1" i="0" u="none" strike="noStrike" dirty="0">
                        <a:solidFill>
                          <a:srgbClr val="000000"/>
                        </a:solidFill>
                        <a:latin typeface="Calibri"/>
                      </a:endParaRP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9%</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r" fontAlgn="ctr"/>
                      <a:r>
                        <a:rPr lang="en-GB" sz="1200" b="0" i="0" u="none" strike="noStrike" dirty="0">
                          <a:solidFill>
                            <a:srgbClr val="000000"/>
                          </a:solidFill>
                          <a:latin typeface="Calibri"/>
                        </a:rPr>
                        <a:t>12%</a:t>
                      </a:r>
                    </a:p>
                  </a:txBody>
                  <a:tcPr marL="0" marR="0" marT="0"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c>
                  <a:txBody>
                    <a:bodyPr/>
                    <a:lstStyle/>
                    <a:p>
                      <a:pPr algn="l" fontAlgn="b"/>
                      <a:r>
                        <a:rPr lang="en-GB" sz="1200" b="0" i="0" u="none" strike="noStrike" dirty="0">
                          <a:solidFill>
                            <a:srgbClr val="000000"/>
                          </a:solidFill>
                          <a:latin typeface="Calibri"/>
                        </a:rPr>
                        <a:t> </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3F7AD"/>
                    </a:solidFill>
                  </a:tcPr>
                </a:tc>
              </a:tr>
            </a:tbl>
          </a:graphicData>
        </a:graphic>
      </p:graphicFrame>
      <p:sp>
        <p:nvSpPr>
          <p:cNvPr id="12" name="TextBox 9"/>
          <p:cNvSpPr txBox="1"/>
          <p:nvPr/>
        </p:nvSpPr>
        <p:spPr>
          <a:xfrm>
            <a:off x="228600" y="2746375"/>
            <a:ext cx="712788" cy="355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GB" sz="1000" b="1" dirty="0">
                <a:solidFill>
                  <a:schemeClr val="bg1"/>
                </a:solidFill>
              </a:rPr>
              <a:t>12/13</a:t>
            </a:r>
          </a:p>
        </p:txBody>
      </p:sp>
      <p:sp>
        <p:nvSpPr>
          <p:cNvPr id="13" name="TextBox 10"/>
          <p:cNvSpPr txBox="1"/>
          <p:nvPr/>
        </p:nvSpPr>
        <p:spPr>
          <a:xfrm>
            <a:off x="1476375" y="2708275"/>
            <a:ext cx="574675" cy="355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GB" sz="1000" b="1" dirty="0">
                <a:solidFill>
                  <a:schemeClr val="bg1"/>
                </a:solidFill>
              </a:rPr>
              <a:t>13/14</a:t>
            </a:r>
          </a:p>
        </p:txBody>
      </p:sp>
      <p:sp>
        <p:nvSpPr>
          <p:cNvPr id="31" name="TextBox 23"/>
          <p:cNvSpPr txBox="1"/>
          <p:nvPr/>
        </p:nvSpPr>
        <p:spPr>
          <a:xfrm>
            <a:off x="8339138" y="1493838"/>
            <a:ext cx="712787" cy="355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GB" sz="1000" b="1">
                <a:solidFill>
                  <a:schemeClr val="bg1"/>
                </a:solidFill>
              </a:rPr>
              <a:t>11/12</a:t>
            </a:r>
          </a:p>
        </p:txBody>
      </p:sp>
      <p:sp>
        <p:nvSpPr>
          <p:cNvPr id="32" name="TextBox 24"/>
          <p:cNvSpPr txBox="1"/>
          <p:nvPr/>
        </p:nvSpPr>
        <p:spPr>
          <a:xfrm>
            <a:off x="8720138" y="3235325"/>
            <a:ext cx="712787" cy="355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defRPr/>
            </a:pPr>
            <a:r>
              <a:rPr lang="en-GB" sz="1000" b="1">
                <a:solidFill>
                  <a:schemeClr val="bg1"/>
                </a:solidFill>
              </a:rPr>
              <a:t>12/13</a:t>
            </a:r>
          </a:p>
        </p:txBody>
      </p:sp>
      <p:graphicFrame>
        <p:nvGraphicFramePr>
          <p:cNvPr id="21" name="Chart 20"/>
          <p:cNvGraphicFramePr>
            <a:graphicFrameLocks/>
          </p:cNvGraphicFramePr>
          <p:nvPr/>
        </p:nvGraphicFramePr>
        <p:xfrm>
          <a:off x="1907704" y="908720"/>
          <a:ext cx="3619145" cy="2376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p:cNvGraphicFramePr>
            <a:graphicFrameLocks/>
          </p:cNvGraphicFramePr>
          <p:nvPr/>
        </p:nvGraphicFramePr>
        <p:xfrm>
          <a:off x="5508104" y="908720"/>
          <a:ext cx="2845803" cy="23042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p:cNvGraphicFramePr>
            <a:graphicFrameLocks/>
          </p:cNvGraphicFramePr>
          <p:nvPr/>
        </p:nvGraphicFramePr>
        <p:xfrm>
          <a:off x="4574722" y="3501008"/>
          <a:ext cx="4569278" cy="2824733"/>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p:cNvSpPr txBox="1"/>
          <p:nvPr/>
        </p:nvSpPr>
        <p:spPr>
          <a:xfrm>
            <a:off x="251520" y="1700808"/>
            <a:ext cx="2304256" cy="307777"/>
          </a:xfrm>
          <a:prstGeom prst="rect">
            <a:avLst/>
          </a:prstGeom>
          <a:noFill/>
        </p:spPr>
        <p:txBody>
          <a:bodyPr wrap="square" rtlCol="0">
            <a:spAutoFit/>
          </a:bodyPr>
          <a:lstStyle/>
          <a:p>
            <a:r>
              <a:rPr lang="en-GB" sz="1400" b="1" dirty="0" smtClean="0"/>
              <a:t>GMPP RAG ratings</a:t>
            </a:r>
            <a:endParaRPr lang="en-GB" sz="1400" b="1" dirty="0"/>
          </a:p>
        </p:txBody>
      </p:sp>
      <p:sp>
        <p:nvSpPr>
          <p:cNvPr id="17" name="TextBox 16"/>
          <p:cNvSpPr txBox="1"/>
          <p:nvPr/>
        </p:nvSpPr>
        <p:spPr>
          <a:xfrm rot="2353289">
            <a:off x="7940054" y="235276"/>
            <a:ext cx="1262499" cy="1015663"/>
          </a:xfrm>
          <a:prstGeom prst="rect">
            <a:avLst/>
          </a:prstGeom>
          <a:noFill/>
        </p:spPr>
        <p:txBody>
          <a:bodyPr wrap="square" rtlCol="0">
            <a:spAutoFit/>
          </a:bodyPr>
          <a:lstStyle/>
          <a:p>
            <a:r>
              <a:rPr lang="en-GB" sz="1200" dirty="0" smtClean="0">
                <a:solidFill>
                  <a:srgbClr val="FF0000"/>
                </a:solidFill>
              </a:rPr>
              <a:t>GMPP RAG ratings = pen. Spend and turnover = closed</a:t>
            </a:r>
            <a:endParaRPr lang="en-GB" sz="12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555875" y="188913"/>
            <a:ext cx="2663825" cy="358775"/>
          </a:xfrm>
        </p:spPr>
        <p:txBody>
          <a:bodyPr>
            <a:noAutofit/>
          </a:bodyPr>
          <a:lstStyle/>
          <a:p>
            <a:pPr eaLnBrk="1" fontAlgn="auto" hangingPunct="1">
              <a:spcAft>
                <a:spcPts val="0"/>
              </a:spcAft>
              <a:defRPr/>
            </a:pPr>
            <a:r>
              <a:rPr lang="en-GB" sz="2400" dirty="0" smtClean="0"/>
              <a:t>Better Delivery - Digital </a:t>
            </a:r>
            <a:endParaRPr lang="en-US" sz="2400" dirty="0"/>
          </a:p>
        </p:txBody>
      </p:sp>
      <p:graphicFrame>
        <p:nvGraphicFramePr>
          <p:cNvPr id="10" name="Table 9"/>
          <p:cNvGraphicFramePr>
            <a:graphicFrameLocks noGrp="1"/>
          </p:cNvGraphicFramePr>
          <p:nvPr/>
        </p:nvGraphicFramePr>
        <p:xfrm>
          <a:off x="1692275" y="836613"/>
          <a:ext cx="3887836" cy="548640"/>
        </p:xfrm>
        <a:graphic>
          <a:graphicData uri="http://schemas.openxmlformats.org/drawingml/2006/table">
            <a:tbl>
              <a:tblPr firstRow="1" bandRow="1">
                <a:tableStyleId>{5C22544A-7EE6-4342-B048-85BDC9FD1C3A}</a:tableStyleId>
              </a:tblPr>
              <a:tblGrid>
                <a:gridCol w="971959"/>
                <a:gridCol w="971959"/>
                <a:gridCol w="971959"/>
                <a:gridCol w="971959"/>
              </a:tblGrid>
              <a:tr h="215851">
                <a:tc>
                  <a:txBody>
                    <a:bodyPr/>
                    <a:lstStyle/>
                    <a:p>
                      <a:pPr algn="ctr"/>
                      <a:r>
                        <a:rPr lang="en-GB" sz="1200" dirty="0" smtClean="0"/>
                        <a:t>Discovery</a:t>
                      </a:r>
                      <a:endParaRPr lang="en-GB" sz="1200" dirty="0"/>
                    </a:p>
                  </a:txBody>
                  <a:tcPr>
                    <a:solidFill>
                      <a:srgbClr val="9148C8"/>
                    </a:solidFill>
                  </a:tcPr>
                </a:tc>
                <a:tc>
                  <a:txBody>
                    <a:bodyPr/>
                    <a:lstStyle/>
                    <a:p>
                      <a:pPr algn="ctr"/>
                      <a:r>
                        <a:rPr lang="en-GB" sz="1200" dirty="0" smtClean="0"/>
                        <a:t>Alpha</a:t>
                      </a:r>
                      <a:endParaRPr lang="en-GB" sz="1200" dirty="0"/>
                    </a:p>
                  </a:txBody>
                  <a:tcPr>
                    <a:solidFill>
                      <a:srgbClr val="ED3DA2"/>
                    </a:solidFill>
                  </a:tcPr>
                </a:tc>
                <a:tc>
                  <a:txBody>
                    <a:bodyPr/>
                    <a:lstStyle/>
                    <a:p>
                      <a:pPr algn="ctr"/>
                      <a:r>
                        <a:rPr lang="en-GB" sz="1200" dirty="0" smtClean="0"/>
                        <a:t>Beta</a:t>
                      </a:r>
                      <a:endParaRPr lang="en-GB" sz="1200" dirty="0"/>
                    </a:p>
                  </a:txBody>
                  <a:tcPr>
                    <a:solidFill>
                      <a:srgbClr val="F69A34"/>
                    </a:solidFill>
                  </a:tcPr>
                </a:tc>
                <a:tc>
                  <a:txBody>
                    <a:bodyPr/>
                    <a:lstStyle/>
                    <a:p>
                      <a:pPr algn="ctr"/>
                      <a:r>
                        <a:rPr lang="en-GB" sz="1200" dirty="0" smtClean="0"/>
                        <a:t>Live</a:t>
                      </a:r>
                      <a:endParaRPr lang="en-GB" sz="1200" dirty="0"/>
                    </a:p>
                  </a:txBody>
                  <a:tcPr>
                    <a:solidFill>
                      <a:srgbClr val="92D050"/>
                    </a:solidFill>
                  </a:tcPr>
                </a:tc>
              </a:tr>
              <a:tr h="215851">
                <a:tc>
                  <a:txBody>
                    <a:bodyPr/>
                    <a:lstStyle/>
                    <a:p>
                      <a:pPr algn="ctr"/>
                      <a:r>
                        <a:rPr lang="en-GB" sz="1200" b="1" dirty="0" smtClean="0">
                          <a:solidFill>
                            <a:schemeClr val="bg1"/>
                          </a:solidFill>
                        </a:rPr>
                        <a:t>1 </a:t>
                      </a:r>
                      <a:r>
                        <a:rPr lang="en-GB" sz="1000" b="1" dirty="0" smtClean="0">
                          <a:solidFill>
                            <a:schemeClr val="bg1"/>
                          </a:solidFill>
                        </a:rPr>
                        <a:t>(-2)</a:t>
                      </a:r>
                      <a:endParaRPr lang="en-GB" sz="1000" b="1" dirty="0">
                        <a:solidFill>
                          <a:schemeClr val="bg1"/>
                        </a:solidFill>
                      </a:endParaRPr>
                    </a:p>
                  </a:txBody>
                  <a:tcPr>
                    <a:solidFill>
                      <a:srgbClr val="9148C8"/>
                    </a:solidFill>
                  </a:tcPr>
                </a:tc>
                <a:tc>
                  <a:txBody>
                    <a:bodyPr/>
                    <a:lstStyle/>
                    <a:p>
                      <a:pPr algn="ctr"/>
                      <a:r>
                        <a:rPr lang="en-GB" sz="1200" b="1" dirty="0" smtClean="0">
                          <a:solidFill>
                            <a:schemeClr val="bg1"/>
                          </a:solidFill>
                        </a:rPr>
                        <a:t>7 </a:t>
                      </a:r>
                      <a:r>
                        <a:rPr lang="en-GB" sz="1000" b="1" dirty="0" smtClean="0">
                          <a:solidFill>
                            <a:schemeClr val="bg1"/>
                          </a:solidFill>
                        </a:rPr>
                        <a:t>(+2)</a:t>
                      </a:r>
                      <a:endParaRPr lang="en-GB" sz="1000" b="1" dirty="0">
                        <a:solidFill>
                          <a:schemeClr val="bg1"/>
                        </a:solidFill>
                      </a:endParaRPr>
                    </a:p>
                  </a:txBody>
                  <a:tcPr>
                    <a:solidFill>
                      <a:srgbClr val="ED3DA2"/>
                    </a:solidFill>
                  </a:tcPr>
                </a:tc>
                <a:tc>
                  <a:txBody>
                    <a:bodyPr/>
                    <a:lstStyle/>
                    <a:p>
                      <a:pPr algn="ctr"/>
                      <a:r>
                        <a:rPr lang="en-GB" sz="1200" b="1" dirty="0" smtClean="0">
                          <a:solidFill>
                            <a:schemeClr val="bg1"/>
                          </a:solidFill>
                        </a:rPr>
                        <a:t>16</a:t>
                      </a:r>
                      <a:endParaRPr lang="en-GB" sz="1200" b="1" dirty="0">
                        <a:solidFill>
                          <a:schemeClr val="bg1"/>
                        </a:solidFill>
                      </a:endParaRPr>
                    </a:p>
                  </a:txBody>
                  <a:tcPr>
                    <a:solidFill>
                      <a:srgbClr val="F69A34"/>
                    </a:solidFill>
                  </a:tcPr>
                </a:tc>
                <a:tc>
                  <a:txBody>
                    <a:bodyPr/>
                    <a:lstStyle/>
                    <a:p>
                      <a:pPr algn="ctr"/>
                      <a:r>
                        <a:rPr lang="en-GB" sz="1200" b="1" dirty="0" smtClean="0">
                          <a:solidFill>
                            <a:schemeClr val="bg1"/>
                          </a:solidFill>
                        </a:rPr>
                        <a:t>1</a:t>
                      </a:r>
                      <a:endParaRPr lang="en-GB" sz="1200" b="1" dirty="0">
                        <a:solidFill>
                          <a:schemeClr val="bg1"/>
                        </a:solidFill>
                      </a:endParaRPr>
                    </a:p>
                  </a:txBody>
                  <a:tcPr>
                    <a:solidFill>
                      <a:srgbClr val="92D050"/>
                    </a:solidFill>
                  </a:tcPr>
                </a:tc>
              </a:tr>
            </a:tbl>
          </a:graphicData>
        </a:graphic>
      </p:graphicFrame>
      <p:sp>
        <p:nvSpPr>
          <p:cNvPr id="21524" name="TextBox 10"/>
          <p:cNvSpPr txBox="1">
            <a:spLocks noChangeArrowheads="1"/>
          </p:cNvSpPr>
          <p:nvPr/>
        </p:nvSpPr>
        <p:spPr bwMode="auto">
          <a:xfrm>
            <a:off x="0" y="763588"/>
            <a:ext cx="1692275" cy="523875"/>
          </a:xfrm>
          <a:prstGeom prst="rect">
            <a:avLst/>
          </a:prstGeom>
          <a:noFill/>
          <a:ln w="9525">
            <a:noFill/>
            <a:miter lim="800000"/>
            <a:headEnd/>
            <a:tailEnd/>
          </a:ln>
        </p:spPr>
        <p:txBody>
          <a:bodyPr>
            <a:spAutoFit/>
          </a:bodyPr>
          <a:lstStyle/>
          <a:p>
            <a:pPr algn="r"/>
            <a:r>
              <a:rPr lang="en-GB" sz="1400" b="1">
                <a:solidFill>
                  <a:schemeClr val="tx2"/>
                </a:solidFill>
              </a:rPr>
              <a:t>Exemplar project status</a:t>
            </a:r>
          </a:p>
        </p:txBody>
      </p:sp>
      <p:sp>
        <p:nvSpPr>
          <p:cNvPr id="21525" name="TextBox 13"/>
          <p:cNvSpPr txBox="1">
            <a:spLocks noChangeArrowheads="1"/>
          </p:cNvSpPr>
          <p:nvPr/>
        </p:nvSpPr>
        <p:spPr bwMode="auto">
          <a:xfrm>
            <a:off x="5940425" y="260350"/>
            <a:ext cx="1081088" cy="738188"/>
          </a:xfrm>
          <a:prstGeom prst="rect">
            <a:avLst/>
          </a:prstGeom>
          <a:noFill/>
          <a:ln w="9525">
            <a:noFill/>
            <a:miter lim="800000"/>
            <a:headEnd/>
            <a:tailEnd/>
          </a:ln>
        </p:spPr>
        <p:txBody>
          <a:bodyPr>
            <a:spAutoFit/>
          </a:bodyPr>
          <a:lstStyle/>
          <a:p>
            <a:r>
              <a:rPr lang="en-GB" sz="1400" b="1" dirty="0">
                <a:solidFill>
                  <a:schemeClr val="tx2"/>
                </a:solidFill>
              </a:rPr>
              <a:t>Gov.uk</a:t>
            </a:r>
          </a:p>
          <a:p>
            <a:r>
              <a:rPr lang="en-GB" sz="1400" b="1" dirty="0">
                <a:solidFill>
                  <a:schemeClr val="tx2"/>
                </a:solidFill>
              </a:rPr>
              <a:t> (million</a:t>
            </a:r>
          </a:p>
          <a:p>
            <a:r>
              <a:rPr lang="en-GB" sz="1400" b="1" dirty="0">
                <a:solidFill>
                  <a:schemeClr val="tx2"/>
                </a:solidFill>
              </a:rPr>
              <a:t> visits)</a:t>
            </a:r>
          </a:p>
        </p:txBody>
      </p:sp>
      <p:graphicFrame>
        <p:nvGraphicFramePr>
          <p:cNvPr id="12" name="Chart 11"/>
          <p:cNvGraphicFramePr/>
          <p:nvPr/>
        </p:nvGraphicFramePr>
        <p:xfrm>
          <a:off x="4860032" y="4077072"/>
          <a:ext cx="3888432" cy="2088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4788024" y="1628800"/>
          <a:ext cx="3888432" cy="244827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ontent Placeholder 5"/>
          <p:cNvGraphicFramePr>
            <a:graphicFrameLocks/>
          </p:cNvGraphicFramePr>
          <p:nvPr/>
        </p:nvGraphicFramePr>
        <p:xfrm>
          <a:off x="251520" y="1700808"/>
          <a:ext cx="4320480" cy="1771762"/>
        </p:xfrm>
        <a:graphic>
          <a:graphicData uri="http://schemas.openxmlformats.org/drawingml/2006/table">
            <a:tbl>
              <a:tblPr firstRow="1" bandRow="1">
                <a:tableStyleId>{5C22544A-7EE6-4342-B048-85BDC9FD1C3A}</a:tableStyleId>
              </a:tblPr>
              <a:tblGrid>
                <a:gridCol w="1800200"/>
                <a:gridCol w="1296144"/>
                <a:gridCol w="1224136"/>
              </a:tblGrid>
              <a:tr h="143991">
                <a:tc>
                  <a:txBody>
                    <a:bodyPr/>
                    <a:lstStyle/>
                    <a:p>
                      <a:r>
                        <a:rPr lang="en-GB" sz="1000" dirty="0" smtClean="0"/>
                        <a:t>Exemplar </a:t>
                      </a:r>
                      <a:r>
                        <a:rPr lang="en-GB" sz="1000" b="0" dirty="0" smtClean="0"/>
                        <a:t>(data is provided for exemplars where current cost and take up is known</a:t>
                      </a:r>
                      <a:r>
                        <a:rPr lang="en-GB" sz="1000" b="0" baseline="0" dirty="0" smtClean="0"/>
                        <a:t>) </a:t>
                      </a:r>
                      <a:endParaRPr lang="en-GB" sz="1000" b="0" dirty="0"/>
                    </a:p>
                  </a:txBody>
                  <a:tcPr/>
                </a:tc>
                <a:tc>
                  <a:txBody>
                    <a:bodyPr/>
                    <a:lstStyle/>
                    <a:p>
                      <a:r>
                        <a:rPr lang="en-GB" sz="1000" dirty="0" smtClean="0"/>
                        <a:t>Cost per transaction Oct 12</a:t>
                      </a:r>
                      <a:r>
                        <a:rPr lang="en-GB" sz="1000" baseline="0" dirty="0" smtClean="0"/>
                        <a:t> – Sept 13</a:t>
                      </a:r>
                      <a:endParaRPr lang="en-GB" sz="1000" dirty="0"/>
                    </a:p>
                  </a:txBody>
                  <a:tcPr/>
                </a:tc>
                <a:tc>
                  <a:txBody>
                    <a:bodyPr/>
                    <a:lstStyle/>
                    <a:p>
                      <a:r>
                        <a:rPr lang="en-GB" sz="1000" dirty="0" smtClean="0"/>
                        <a:t>Online take up (July-Sept</a:t>
                      </a:r>
                      <a:r>
                        <a:rPr lang="en-GB" sz="1000" baseline="0" dirty="0" smtClean="0"/>
                        <a:t> 13)</a:t>
                      </a:r>
                      <a:endParaRPr lang="en-GB" sz="1000" dirty="0"/>
                    </a:p>
                  </a:txBody>
                  <a:tcPr/>
                </a:tc>
              </a:tr>
              <a:tr h="247762">
                <a:tc>
                  <a:txBody>
                    <a:bodyPr/>
                    <a:lstStyle/>
                    <a:p>
                      <a:r>
                        <a:rPr lang="en-GB" sz="1000" dirty="0" smtClean="0"/>
                        <a:t>Student Finance (full time)</a:t>
                      </a:r>
                      <a:endParaRPr lang="en-GB" sz="1000" b="1" dirty="0"/>
                    </a:p>
                  </a:txBody>
                  <a:tcPr>
                    <a:solidFill>
                      <a:srgbClr val="92D050"/>
                    </a:solidFill>
                  </a:tcPr>
                </a:tc>
                <a:tc>
                  <a:txBody>
                    <a:bodyPr/>
                    <a:lstStyle/>
                    <a:p>
                      <a:r>
                        <a:rPr lang="en-GB" sz="1000" dirty="0" smtClean="0"/>
                        <a:t>£47.00</a:t>
                      </a:r>
                      <a:endParaRPr lang="en-GB" sz="1000" dirty="0"/>
                    </a:p>
                  </a:txBody>
                  <a:tcPr>
                    <a:solidFill>
                      <a:srgbClr val="92D050"/>
                    </a:solidFill>
                  </a:tcPr>
                </a:tc>
                <a:tc>
                  <a:txBody>
                    <a:bodyPr/>
                    <a:lstStyle/>
                    <a:p>
                      <a:r>
                        <a:rPr lang="en-GB" sz="1000" dirty="0" smtClean="0"/>
                        <a:t>92.4%</a:t>
                      </a:r>
                      <a:endParaRPr lang="en-GB" sz="1000" dirty="0"/>
                    </a:p>
                  </a:txBody>
                  <a:tcPr>
                    <a:solidFill>
                      <a:srgbClr val="92D050"/>
                    </a:solidFill>
                  </a:tcPr>
                </a:tc>
              </a:tr>
              <a:tr h="239899">
                <a:tc>
                  <a:txBody>
                    <a:bodyPr/>
                    <a:lstStyle/>
                    <a:p>
                      <a:r>
                        <a:rPr lang="en-GB" sz="1000" dirty="0" smtClean="0"/>
                        <a:t>Rural support (CAP)</a:t>
                      </a:r>
                      <a:endParaRPr lang="en-GB" sz="1000" dirty="0"/>
                    </a:p>
                  </a:txBody>
                  <a:tcPr>
                    <a:solidFill>
                      <a:srgbClr val="F79BC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£727</a:t>
                      </a:r>
                    </a:p>
                  </a:txBody>
                  <a:tcPr>
                    <a:solidFill>
                      <a:srgbClr val="F79BC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40%</a:t>
                      </a:r>
                    </a:p>
                  </a:txBody>
                  <a:tcPr>
                    <a:solidFill>
                      <a:srgbClr val="F79BC9"/>
                    </a:solidFill>
                  </a:tcPr>
                </a:tc>
              </a:tr>
              <a:tr h="239899">
                <a:tc>
                  <a:txBody>
                    <a:bodyPr/>
                    <a:lstStyle/>
                    <a:p>
                      <a:r>
                        <a:rPr lang="en-GB" sz="1000" dirty="0" smtClean="0"/>
                        <a:t>Claim Carer’s allowance</a:t>
                      </a:r>
                      <a:endParaRPr lang="en-GB" sz="1000" dirty="0"/>
                    </a:p>
                  </a:txBody>
                  <a:tcPr>
                    <a:solidFill>
                      <a:srgbClr val="F69A3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£62</a:t>
                      </a:r>
                    </a:p>
                  </a:txBody>
                  <a:tcPr>
                    <a:solidFill>
                      <a:srgbClr val="F69A3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28.8%</a:t>
                      </a:r>
                    </a:p>
                  </a:txBody>
                  <a:tcPr>
                    <a:solidFill>
                      <a:srgbClr val="F69A34"/>
                    </a:solidFill>
                  </a:tcPr>
                </a:tc>
              </a:tr>
              <a:tr h="239899">
                <a:tc>
                  <a:txBody>
                    <a:bodyPr/>
                    <a:lstStyle/>
                    <a:p>
                      <a:r>
                        <a:rPr lang="en-GB" sz="1000" dirty="0" smtClean="0"/>
                        <a:t>Civil Claims</a:t>
                      </a:r>
                      <a:endParaRPr lang="en-GB" sz="1000" dirty="0"/>
                    </a:p>
                  </a:txBody>
                  <a:tcPr>
                    <a:solidFill>
                      <a:srgbClr val="B060A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£9.99</a:t>
                      </a:r>
                    </a:p>
                  </a:txBody>
                  <a:tcPr>
                    <a:solidFill>
                      <a:srgbClr val="B060A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46.2%</a:t>
                      </a:r>
                    </a:p>
                  </a:txBody>
                  <a:tcPr>
                    <a:solidFill>
                      <a:srgbClr val="B060AA"/>
                    </a:solidFill>
                  </a:tcPr>
                </a:tc>
              </a:tr>
              <a:tr h="239899">
                <a:tc>
                  <a:txBody>
                    <a:bodyPr/>
                    <a:lstStyle/>
                    <a:p>
                      <a:r>
                        <a:rPr lang="en-GB" sz="1000" dirty="0" smtClean="0"/>
                        <a:t>Prison</a:t>
                      </a:r>
                      <a:r>
                        <a:rPr lang="en-GB" sz="1000" baseline="0" dirty="0" smtClean="0"/>
                        <a:t> visit booking</a:t>
                      </a:r>
                      <a:endParaRPr lang="en-GB" sz="1000" dirty="0"/>
                    </a:p>
                  </a:txBody>
                  <a:tcPr>
                    <a:solidFill>
                      <a:srgbClr val="F79BC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£0.87</a:t>
                      </a:r>
                    </a:p>
                  </a:txBody>
                  <a:tcPr>
                    <a:solidFill>
                      <a:srgbClr val="F79BC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0%</a:t>
                      </a:r>
                    </a:p>
                  </a:txBody>
                  <a:tcPr>
                    <a:solidFill>
                      <a:srgbClr val="F79BC9"/>
                    </a:solidFill>
                  </a:tcPr>
                </a:tc>
              </a:tr>
            </a:tbl>
          </a:graphicData>
        </a:graphic>
      </p:graphicFrame>
      <p:graphicFrame>
        <p:nvGraphicFramePr>
          <p:cNvPr id="17" name="Chart 16"/>
          <p:cNvGraphicFramePr>
            <a:graphicFrameLocks/>
          </p:cNvGraphicFramePr>
          <p:nvPr/>
        </p:nvGraphicFramePr>
        <p:xfrm>
          <a:off x="6732240" y="188640"/>
          <a:ext cx="2232248" cy="122413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Table 10"/>
          <p:cNvGraphicFramePr>
            <a:graphicFrameLocks noGrp="1"/>
          </p:cNvGraphicFramePr>
          <p:nvPr/>
        </p:nvGraphicFramePr>
        <p:xfrm>
          <a:off x="251520" y="3645024"/>
          <a:ext cx="4320480" cy="2846385"/>
        </p:xfrm>
        <a:graphic>
          <a:graphicData uri="http://schemas.openxmlformats.org/drawingml/2006/table">
            <a:tbl>
              <a:tblPr firstRow="1" bandRow="1">
                <a:tableStyleId>{5C22544A-7EE6-4342-B048-85BDC9FD1C3A}</a:tableStyleId>
              </a:tblPr>
              <a:tblGrid>
                <a:gridCol w="1800200"/>
                <a:gridCol w="1296144"/>
                <a:gridCol w="1224136"/>
              </a:tblGrid>
              <a:tr h="501249">
                <a:tc>
                  <a:txBody>
                    <a:bodyPr/>
                    <a:lstStyle/>
                    <a:p>
                      <a:r>
                        <a:rPr lang="en-GB" sz="1000" dirty="0" smtClean="0"/>
                        <a:t>Transaction</a:t>
                      </a:r>
                      <a:endParaRPr lang="en-GB" sz="1000" dirty="0"/>
                    </a:p>
                  </a:txBody>
                  <a:tcPr>
                    <a:solidFill>
                      <a:srgbClr val="5BB4E5"/>
                    </a:solidFill>
                  </a:tcPr>
                </a:tc>
                <a:tc>
                  <a:txBody>
                    <a:bodyPr/>
                    <a:lstStyle/>
                    <a:p>
                      <a:r>
                        <a:rPr lang="en-GB" sz="1000" dirty="0" smtClean="0"/>
                        <a:t>Cost per transaction Oct 12</a:t>
                      </a:r>
                      <a:r>
                        <a:rPr lang="en-GB" sz="1000" baseline="0" dirty="0" smtClean="0"/>
                        <a:t> – Sept 13</a:t>
                      </a:r>
                      <a:endParaRPr lang="en-GB" sz="1000" dirty="0"/>
                    </a:p>
                  </a:txBody>
                  <a:tcPr>
                    <a:solidFill>
                      <a:srgbClr val="5BB4E5"/>
                    </a:solidFill>
                  </a:tcPr>
                </a:tc>
                <a:tc>
                  <a:txBody>
                    <a:bodyPr/>
                    <a:lstStyle/>
                    <a:p>
                      <a:r>
                        <a:rPr lang="en-GB" sz="1000" dirty="0" smtClean="0"/>
                        <a:t>Online take up (July-Sept</a:t>
                      </a:r>
                      <a:r>
                        <a:rPr lang="en-GB" sz="1000" baseline="0" dirty="0" smtClean="0"/>
                        <a:t> 13)</a:t>
                      </a:r>
                      <a:endParaRPr lang="en-GB" sz="1000" dirty="0"/>
                    </a:p>
                  </a:txBody>
                  <a:tcPr>
                    <a:solidFill>
                      <a:srgbClr val="5BB4E5"/>
                    </a:solidFill>
                  </a:tcPr>
                </a:tc>
              </a:tr>
              <a:tr h="362013">
                <a:tc>
                  <a:txBody>
                    <a:bodyPr/>
                    <a:lstStyle/>
                    <a:p>
                      <a:r>
                        <a:rPr lang="en-GB" sz="1000" dirty="0" smtClean="0"/>
                        <a:t>Apprenticeship applications</a:t>
                      </a:r>
                      <a:endParaRPr lang="en-GB" sz="1000" dirty="0"/>
                    </a:p>
                  </a:txBody>
                  <a:tcPr>
                    <a:solidFill>
                      <a:schemeClr val="accent1">
                        <a:lumMod val="40000"/>
                        <a:lumOff val="60000"/>
                      </a:schemeClr>
                    </a:solidFill>
                  </a:tcPr>
                </a:tc>
                <a:tc>
                  <a:txBody>
                    <a:bodyPr/>
                    <a:lstStyle/>
                    <a:p>
                      <a:r>
                        <a:rPr lang="en-GB" sz="1000" dirty="0" smtClean="0"/>
                        <a:t>£2.33</a:t>
                      </a:r>
                      <a:endParaRPr lang="en-GB" sz="1000" dirty="0"/>
                    </a:p>
                  </a:txBody>
                  <a:tcPr>
                    <a:solidFill>
                      <a:schemeClr val="accent1">
                        <a:lumMod val="40000"/>
                        <a:lumOff val="60000"/>
                      </a:schemeClr>
                    </a:solidFill>
                  </a:tcPr>
                </a:tc>
                <a:tc>
                  <a:txBody>
                    <a:bodyPr/>
                    <a:lstStyle/>
                    <a:p>
                      <a:r>
                        <a:rPr lang="en-GB" sz="1000" dirty="0" smtClean="0"/>
                        <a:t>100%</a:t>
                      </a:r>
                      <a:endParaRPr lang="en-GB" sz="1000" dirty="0"/>
                    </a:p>
                  </a:txBody>
                  <a:tcPr>
                    <a:solidFill>
                      <a:schemeClr val="accent1">
                        <a:lumMod val="40000"/>
                        <a:lumOff val="60000"/>
                      </a:schemeClr>
                    </a:solidFill>
                  </a:tcPr>
                </a:tc>
              </a:tr>
              <a:tr h="362013">
                <a:tc>
                  <a:txBody>
                    <a:bodyPr/>
                    <a:lstStyle/>
                    <a:p>
                      <a:r>
                        <a:rPr lang="en-GB" sz="1000" dirty="0" smtClean="0"/>
                        <a:t>Patent renewals</a:t>
                      </a:r>
                      <a:endParaRPr lang="en-GB" sz="1000" dirty="0"/>
                    </a:p>
                  </a:txBody>
                  <a:tcPr>
                    <a:solidFill>
                      <a:schemeClr val="accent1">
                        <a:lumMod val="40000"/>
                        <a:lumOff val="60000"/>
                      </a:schemeClr>
                    </a:solidFill>
                  </a:tcPr>
                </a:tc>
                <a:tc>
                  <a:txBody>
                    <a:bodyPr/>
                    <a:lstStyle/>
                    <a:p>
                      <a:r>
                        <a:rPr lang="en-GB" sz="1000" dirty="0" smtClean="0"/>
                        <a:t>£2.95</a:t>
                      </a:r>
                      <a:endParaRPr lang="en-GB" sz="1000" dirty="0"/>
                    </a:p>
                  </a:txBody>
                  <a:tcPr>
                    <a:solidFill>
                      <a:schemeClr val="accent1">
                        <a:lumMod val="40000"/>
                        <a:lumOff val="60000"/>
                      </a:schemeClr>
                    </a:solidFill>
                  </a:tcPr>
                </a:tc>
                <a:tc>
                  <a:txBody>
                    <a:bodyPr/>
                    <a:lstStyle/>
                    <a:p>
                      <a:r>
                        <a:rPr lang="en-GB" sz="1000" dirty="0" smtClean="0"/>
                        <a:t>86.4%</a:t>
                      </a:r>
                      <a:endParaRPr lang="en-GB" sz="1000" dirty="0"/>
                    </a:p>
                  </a:txBody>
                  <a:tcPr>
                    <a:solidFill>
                      <a:schemeClr val="accent1">
                        <a:lumMod val="40000"/>
                        <a:lumOff val="60000"/>
                      </a:schemeClr>
                    </a:solidFill>
                  </a:tcPr>
                </a:tc>
              </a:tr>
              <a:tr h="222778">
                <a:tc>
                  <a:txBody>
                    <a:bodyPr/>
                    <a:lstStyle/>
                    <a:p>
                      <a:r>
                        <a:rPr lang="en-GB" sz="1000" dirty="0" smtClean="0"/>
                        <a:t>View driving record</a:t>
                      </a:r>
                      <a:endParaRPr lang="en-GB" sz="10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£2.88</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60%</a:t>
                      </a:r>
                    </a:p>
                  </a:txBody>
                  <a:tcPr>
                    <a:solidFill>
                      <a:schemeClr val="accent1">
                        <a:lumMod val="40000"/>
                        <a:lumOff val="60000"/>
                      </a:schemeClr>
                    </a:solidFill>
                  </a:tcPr>
                </a:tc>
              </a:tr>
              <a:tr h="362013">
                <a:tc>
                  <a:txBody>
                    <a:bodyPr/>
                    <a:lstStyle/>
                    <a:p>
                      <a:r>
                        <a:rPr lang="en-GB" sz="1000" dirty="0" smtClean="0"/>
                        <a:t>Personalised registration</a:t>
                      </a:r>
                      <a:endParaRPr lang="en-GB" sz="10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£7.87</a:t>
                      </a:r>
                      <a:r>
                        <a:rPr lang="en-GB" sz="1000" baseline="0" dirty="0" smtClean="0"/>
                        <a:t> </a:t>
                      </a:r>
                      <a:endParaRPr lang="en-GB" sz="1000" dirty="0" smtClean="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1.77%</a:t>
                      </a:r>
                    </a:p>
                  </a:txBody>
                  <a:tcPr>
                    <a:solidFill>
                      <a:schemeClr val="accent1">
                        <a:lumMod val="40000"/>
                        <a:lumOff val="60000"/>
                      </a:schemeClr>
                    </a:solidFill>
                  </a:tcPr>
                </a:tc>
              </a:tr>
              <a:tr h="362013">
                <a:tc>
                  <a:txBody>
                    <a:bodyPr/>
                    <a:lstStyle/>
                    <a:p>
                      <a:r>
                        <a:rPr lang="en-GB" sz="1000" dirty="0" smtClean="0"/>
                        <a:t>Vehicle change of ownership</a:t>
                      </a:r>
                      <a:endParaRPr lang="en-GB" sz="10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£5.40</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0%</a:t>
                      </a:r>
                    </a:p>
                  </a:txBody>
                  <a:tcPr>
                    <a:solidFill>
                      <a:schemeClr val="accent1">
                        <a:lumMod val="40000"/>
                        <a:lumOff val="60000"/>
                      </a:schemeClr>
                    </a:solidFill>
                  </a:tcPr>
                </a:tc>
              </a:tr>
              <a:tr h="222778">
                <a:tc>
                  <a:txBody>
                    <a:bodyPr/>
                    <a:lstStyle/>
                    <a:p>
                      <a:r>
                        <a:rPr lang="en-GB" sz="1000" dirty="0" smtClean="0"/>
                        <a:t>PAYE </a:t>
                      </a:r>
                      <a:endParaRPr lang="en-GB" sz="10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£1.24</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90.4%</a:t>
                      </a:r>
                    </a:p>
                  </a:txBody>
                  <a:tcPr>
                    <a:solidFill>
                      <a:schemeClr val="accent1">
                        <a:lumMod val="40000"/>
                        <a:lumOff val="60000"/>
                      </a:schemeClr>
                    </a:solidFill>
                  </a:tcPr>
                </a:tc>
              </a:tr>
              <a:tr h="362013">
                <a:tc>
                  <a:txBody>
                    <a:bodyPr/>
                    <a:lstStyle/>
                    <a:p>
                      <a:r>
                        <a:rPr lang="en-GB" sz="1000" dirty="0" smtClean="0"/>
                        <a:t>Self assessment </a:t>
                      </a:r>
                      <a:endParaRPr lang="en-GB" sz="1000" dirty="0"/>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£3.48</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dirty="0" smtClean="0"/>
                        <a:t>63.9%</a:t>
                      </a:r>
                    </a:p>
                  </a:txBody>
                  <a:tcPr>
                    <a:solidFill>
                      <a:schemeClr val="accent1">
                        <a:lumMod val="40000"/>
                        <a:lumOff val="60000"/>
                      </a:schemeClr>
                    </a:solidFill>
                  </a:tcPr>
                </a:tc>
              </a:tr>
            </a:tbl>
          </a:graphicData>
        </a:graphic>
      </p:graphicFrame>
      <p:sp>
        <p:nvSpPr>
          <p:cNvPr id="13" name="TextBox 12"/>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Open</a:t>
            </a:r>
            <a:endParaRPr lang="en-GB" sz="12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692275" y="115888"/>
            <a:ext cx="8029575" cy="288925"/>
          </a:xfrm>
        </p:spPr>
        <p:txBody>
          <a:bodyPr/>
          <a:lstStyle/>
          <a:p>
            <a:pPr eaLnBrk="1" fontAlgn="auto" hangingPunct="1">
              <a:spcAft>
                <a:spcPts val="0"/>
              </a:spcAft>
              <a:defRPr/>
            </a:pPr>
            <a:r>
              <a:rPr lang="en-GB" sz="1800" b="1" dirty="0" smtClean="0"/>
              <a:t>Better Policy – Survey to ministers</a:t>
            </a:r>
            <a:endParaRPr lang="en-US" sz="1800" b="1" dirty="0"/>
          </a:p>
        </p:txBody>
      </p:sp>
      <p:graphicFrame>
        <p:nvGraphicFramePr>
          <p:cNvPr id="6" name="Content Placeholder 5"/>
          <p:cNvGraphicFramePr>
            <a:graphicFrameLocks noGrp="1"/>
          </p:cNvGraphicFramePr>
          <p:nvPr>
            <p:ph idx="1"/>
          </p:nvPr>
        </p:nvGraphicFramePr>
        <p:xfrm>
          <a:off x="250825" y="404813"/>
          <a:ext cx="8712968" cy="6289266"/>
        </p:xfrm>
        <a:graphic>
          <a:graphicData uri="http://schemas.openxmlformats.org/drawingml/2006/table">
            <a:tbl>
              <a:tblPr firstRow="1" bandRow="1">
                <a:tableStyleId>{5C22544A-7EE6-4342-B048-85BDC9FD1C3A}</a:tableStyleId>
              </a:tblPr>
              <a:tblGrid>
                <a:gridCol w="5256584"/>
                <a:gridCol w="3456384"/>
              </a:tblGrid>
              <a:tr h="330475">
                <a:tc>
                  <a:txBody>
                    <a:bodyPr/>
                    <a:lstStyle/>
                    <a:p>
                      <a:r>
                        <a:rPr lang="en-GB" sz="1600" dirty="0" smtClean="0">
                          <a:latin typeface="Calibri" pitchFamily="34" charset="0"/>
                        </a:rPr>
                        <a:t>Questions</a:t>
                      </a:r>
                      <a:endParaRPr lang="en-GB" sz="1600" dirty="0">
                        <a:latin typeface="Calibri" pitchFamily="34" charset="0"/>
                      </a:endParaRPr>
                    </a:p>
                  </a:txBody>
                  <a:tcPr/>
                </a:tc>
                <a:tc>
                  <a:txBody>
                    <a:bodyPr/>
                    <a:lstStyle/>
                    <a:p>
                      <a:r>
                        <a:rPr lang="en-GB" sz="1600" dirty="0" smtClean="0">
                          <a:latin typeface="Calibri" pitchFamily="34" charset="0"/>
                        </a:rPr>
                        <a:t>Response options</a:t>
                      </a:r>
                      <a:endParaRPr lang="en-GB" sz="1600" dirty="0">
                        <a:latin typeface="Calibri" pitchFamily="34" charset="0"/>
                      </a:endParaRPr>
                    </a:p>
                  </a:txBody>
                  <a:tcPr/>
                </a:tc>
              </a:tr>
              <a:tr h="390562">
                <a:tc>
                  <a:txBody>
                    <a:bodyPr/>
                    <a:lstStyle/>
                    <a:p>
                      <a:r>
                        <a:rPr lang="en-GB" sz="1000" b="0" kern="1200" dirty="0" smtClean="0">
                          <a:solidFill>
                            <a:schemeClr val="dk1"/>
                          </a:solidFill>
                          <a:latin typeface="+mn-lt"/>
                          <a:ea typeface="+mn-ea"/>
                          <a:cs typeface="+mn-cs"/>
                        </a:rPr>
                        <a:t>1. How satisfied are you overall with the quality and clarity of the policy advice you receive from the Civil Service?</a:t>
                      </a:r>
                    </a:p>
                  </a:txBody>
                  <a:tcPr/>
                </a:tc>
                <a:tc>
                  <a:txBody>
                    <a:bodyPr/>
                    <a:lstStyle/>
                    <a:p>
                      <a:r>
                        <a:rPr lang="en-GB" sz="1000" kern="1200" dirty="0" smtClean="0">
                          <a:solidFill>
                            <a:schemeClr val="dk1"/>
                          </a:solidFill>
                          <a:latin typeface="+mn-lt"/>
                          <a:ea typeface="+mn-ea"/>
                          <a:cs typeface="+mn-cs"/>
                        </a:rPr>
                        <a:t>Very satisfied / fairly satisfied / neither satisfied not dissatisfied/ fairly dissatisfied/very dissatisfied</a:t>
                      </a:r>
                      <a:endParaRPr lang="en-GB" sz="1000" kern="1200" dirty="0">
                        <a:solidFill>
                          <a:schemeClr val="dk1"/>
                        </a:solidFill>
                        <a:latin typeface="+mn-lt"/>
                        <a:ea typeface="+mn-ea"/>
                        <a:cs typeface="+mn-cs"/>
                      </a:endParaRPr>
                    </a:p>
                  </a:txBody>
                  <a:tcPr/>
                </a:tc>
              </a:tr>
              <a:tr h="390562">
                <a:tc>
                  <a:txBody>
                    <a:bodyPr/>
                    <a:lstStyle/>
                    <a:p>
                      <a:r>
                        <a:rPr lang="en-GB" sz="1000" b="0" kern="1200" dirty="0" smtClean="0">
                          <a:solidFill>
                            <a:schemeClr val="dk1"/>
                          </a:solidFill>
                          <a:latin typeface="+mn-lt"/>
                          <a:ea typeface="+mn-ea"/>
                          <a:cs typeface="+mn-cs"/>
                        </a:rPr>
                        <a:t>2. How confident are you in the capability of the Civil Service to deliver your policy priorities?</a:t>
                      </a:r>
                      <a:endParaRPr lang="en-GB" sz="1000" b="0" kern="1200" dirty="0">
                        <a:solidFill>
                          <a:schemeClr val="dk1"/>
                        </a:solidFill>
                        <a:latin typeface="+mn-lt"/>
                        <a:ea typeface="+mn-ea"/>
                        <a:cs typeface="+mn-cs"/>
                      </a:endParaRPr>
                    </a:p>
                  </a:txBody>
                  <a:tcPr/>
                </a:tc>
                <a:tc>
                  <a:txBody>
                    <a:bodyPr/>
                    <a:lstStyle/>
                    <a:p>
                      <a:r>
                        <a:rPr lang="en-GB" sz="1000" kern="1200" dirty="0" smtClean="0">
                          <a:solidFill>
                            <a:schemeClr val="dk1"/>
                          </a:solidFill>
                          <a:latin typeface="+mn-lt"/>
                          <a:ea typeface="+mn-ea"/>
                          <a:cs typeface="+mn-cs"/>
                        </a:rPr>
                        <a:t>Very confident/ fairly confident/ marginally confident/ not at all confident</a:t>
                      </a:r>
                    </a:p>
                  </a:txBody>
                  <a:tcPr/>
                </a:tc>
              </a:tr>
              <a:tr h="390562">
                <a:tc>
                  <a:txBody>
                    <a:bodyPr/>
                    <a:lstStyle/>
                    <a:p>
                      <a:r>
                        <a:rPr lang="en-GB" sz="1000" b="0" kern="1200" dirty="0" smtClean="0">
                          <a:solidFill>
                            <a:schemeClr val="dk1"/>
                          </a:solidFill>
                          <a:latin typeface="+mn-lt"/>
                          <a:ea typeface="+mn-ea"/>
                          <a:cs typeface="+mn-cs"/>
                        </a:rPr>
                        <a:t>3. How satisfied are you with the evidence provided by the Civil Service to support the policy advice you receive?</a:t>
                      </a:r>
                    </a:p>
                  </a:txBody>
                  <a:tcPr/>
                </a:tc>
                <a:tc>
                  <a:txBody>
                    <a:bodyPr/>
                    <a:lstStyle/>
                    <a:p>
                      <a:r>
                        <a:rPr lang="en-GB" sz="1000" kern="1200" dirty="0" smtClean="0">
                          <a:solidFill>
                            <a:schemeClr val="dk1"/>
                          </a:solidFill>
                          <a:latin typeface="+mn-lt"/>
                          <a:ea typeface="+mn-ea"/>
                          <a:cs typeface="+mn-cs"/>
                        </a:rPr>
                        <a:t>Very satisfied / fairly satisfied / neither satisfied not dissatisfied/ fairly dissatisfied/very dissatisfied</a:t>
                      </a:r>
                      <a:endParaRPr lang="en-GB" sz="1000" kern="1200" dirty="0">
                        <a:solidFill>
                          <a:schemeClr val="dk1"/>
                        </a:solidFill>
                        <a:latin typeface="+mn-lt"/>
                        <a:ea typeface="+mn-ea"/>
                        <a:cs typeface="+mn-cs"/>
                      </a:endParaRPr>
                    </a:p>
                  </a:txBody>
                  <a:tcPr/>
                </a:tc>
              </a:tr>
              <a:tr h="39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4. How satisfied are you with the Civil Service’s understanding of implementation challenges related to policy options?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Very satisfied / fairly satisfied / neither satisfied not dissatisfied/ fairly dissatisfied/very dissatisfied</a:t>
                      </a:r>
                    </a:p>
                  </a:txBody>
                  <a:tcPr/>
                </a:tc>
              </a:tr>
              <a:tr h="540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5. Have you experienced an improvement in how the Civil Service presents policy advice over the lifetime of this Parliament? If yes, how significant?</a:t>
                      </a:r>
                    </a:p>
                    <a:p>
                      <a:endParaRPr lang="en-GB" sz="1000" b="0" dirty="0" smtClean="0">
                        <a:latin typeface="+mn-lt"/>
                      </a:endParaRPr>
                    </a:p>
                  </a:txBody>
                  <a:tcPr/>
                </a:tc>
                <a:tc>
                  <a:txBody>
                    <a:bodyPr/>
                    <a:lstStyle/>
                    <a:p>
                      <a:r>
                        <a:rPr lang="en-GB" sz="1000" kern="1200" dirty="0" smtClean="0">
                          <a:solidFill>
                            <a:schemeClr val="dk1"/>
                          </a:solidFill>
                          <a:latin typeface="+mn-lt"/>
                          <a:ea typeface="+mn-ea"/>
                          <a:cs typeface="+mn-cs"/>
                        </a:rPr>
                        <a:t>Very significant / significant / no significant improvement</a:t>
                      </a:r>
                      <a:endParaRPr lang="en-GB" sz="1000" b="0" dirty="0">
                        <a:latin typeface="+mn-lt"/>
                      </a:endParaRPr>
                    </a:p>
                  </a:txBody>
                  <a:tcPr/>
                </a:tc>
              </a:tr>
              <a:tr h="39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u="sng" kern="1200" dirty="0" smtClean="0">
                          <a:solidFill>
                            <a:schemeClr val="dk1"/>
                          </a:solidFill>
                          <a:latin typeface="+mn-lt"/>
                          <a:ea typeface="+mn-ea"/>
                          <a:cs typeface="+mn-cs"/>
                        </a:rPr>
                        <a:t>To what extent do you agree/disagree with the following statements?</a:t>
                      </a:r>
                      <a:endParaRPr lang="en-GB" sz="1000" b="0" kern="1200" dirty="0" smtClean="0">
                        <a:solidFill>
                          <a:schemeClr val="dk1"/>
                        </a:solidFill>
                        <a:latin typeface="+mn-lt"/>
                        <a:ea typeface="+mn-ea"/>
                        <a:cs typeface="+mn-cs"/>
                      </a:endParaRPr>
                    </a:p>
                    <a:p>
                      <a:endParaRPr lang="en-GB" sz="10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Strongly agree / agree / neither agree nor disagree/ disagree/strongly disagree</a:t>
                      </a:r>
                    </a:p>
                  </a:txBody>
                  <a:tcPr/>
                </a:tc>
              </a:tr>
              <a:tr h="390562">
                <a:tc>
                  <a:txBody>
                    <a:bodyPr/>
                    <a:lstStyle/>
                    <a:p>
                      <a:r>
                        <a:rPr lang="en-GB" sz="1000" b="0" kern="1200" dirty="0" smtClean="0">
                          <a:solidFill>
                            <a:schemeClr val="dk1"/>
                          </a:solidFill>
                          <a:latin typeface="+mn-lt"/>
                          <a:ea typeface="+mn-ea"/>
                          <a:cs typeface="+mn-cs"/>
                        </a:rPr>
                        <a:t>6. The Civil Service is more agile in its policy development now than at the start of the Parliament</a:t>
                      </a:r>
                      <a:endParaRPr lang="en-GB" sz="10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39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7. The Civil Service provides solutions to policy challenges in an open and innovative way</a:t>
                      </a:r>
                    </a:p>
                    <a:p>
                      <a:endParaRPr lang="en-GB" sz="10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510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8. The Civil Service recognises the potential of open policy making</a:t>
                      </a:r>
                      <a:r>
                        <a:rPr lang="en-GB" sz="1800" b="0" kern="1200" dirty="0" smtClean="0">
                          <a:solidFill>
                            <a:schemeClr val="dk1"/>
                          </a:solidFill>
                          <a:latin typeface="+mn-lt"/>
                          <a:ea typeface="+mn-ea"/>
                          <a:cs typeface="+mn-cs"/>
                        </a:rPr>
                        <a:t> </a:t>
                      </a:r>
                      <a:r>
                        <a:rPr lang="en-GB" sz="1000" b="0" kern="1200" dirty="0" smtClean="0">
                          <a:solidFill>
                            <a:schemeClr val="dk1"/>
                          </a:solidFill>
                          <a:latin typeface="+mn-lt"/>
                          <a:ea typeface="+mn-ea"/>
                          <a:cs typeface="+mn-cs"/>
                        </a:rPr>
                        <a:t>techniques and is adopting these into its day to day business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390562">
                <a:tc>
                  <a:txBody>
                    <a:bodyPr/>
                    <a:lstStyle/>
                    <a:p>
                      <a:r>
                        <a:rPr lang="en-GB" sz="1000" b="0" kern="1200" dirty="0" smtClean="0">
                          <a:solidFill>
                            <a:schemeClr val="dk1"/>
                          </a:solidFill>
                          <a:latin typeface="+mn-lt"/>
                          <a:ea typeface="+mn-ea"/>
                          <a:cs typeface="+mn-cs"/>
                        </a:rPr>
                        <a:t>9. The Civil Service is mindful of political issues and incorporates these into its policy advice without compromising its impartiality</a:t>
                      </a:r>
                      <a:endParaRPr lang="en-GB" sz="10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Strongly agree / agree / neither agree nor disagree/ disagree/strongly disagree</a:t>
                      </a:r>
                    </a:p>
                  </a:txBody>
                  <a:tcPr/>
                </a:tc>
              </a:tr>
              <a:tr h="390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10. The Civil Service implements policy at pace and adopts a balanced approach when assessing risks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a:t>
                      </a:r>
                      <a:r>
                        <a:rPr lang="en-GB" sz="1000" kern="1200" baseline="0" dirty="0" smtClean="0">
                          <a:solidFill>
                            <a:schemeClr val="dk1"/>
                          </a:solidFill>
                          <a:latin typeface="+mn-lt"/>
                          <a:ea typeface="+mn-ea"/>
                          <a:cs typeface="+mn-cs"/>
                        </a:rPr>
                        <a:t> above</a:t>
                      </a:r>
                      <a:endParaRPr lang="en-GB" sz="1000" kern="1200" dirty="0" smtClean="0">
                        <a:solidFill>
                          <a:schemeClr val="dk1"/>
                        </a:solidFill>
                        <a:latin typeface="+mn-lt"/>
                        <a:ea typeface="+mn-ea"/>
                        <a:cs typeface="+mn-cs"/>
                      </a:endParaRPr>
                    </a:p>
                  </a:txBody>
                  <a:tcPr/>
                </a:tc>
              </a:tr>
              <a:tr h="390562">
                <a:tc>
                  <a:txBody>
                    <a:bodyPr/>
                    <a:lstStyle/>
                    <a:p>
                      <a:r>
                        <a:rPr lang="en-GB" sz="1000" b="0" kern="1200" dirty="0" smtClean="0">
                          <a:solidFill>
                            <a:schemeClr val="dk1"/>
                          </a:solidFill>
                          <a:latin typeface="+mn-lt"/>
                          <a:ea typeface="+mn-ea"/>
                          <a:cs typeface="+mn-cs"/>
                        </a:rPr>
                        <a:t>11. The Civil Service understand the needs of citizens and keeps these in mind when developing policy</a:t>
                      </a:r>
                      <a:endParaRPr lang="en-GB" sz="10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2521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12. The Civil Service works closely with Ministers to achieve their policy objectives.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2880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13. The Civil Service continues to speak truth to power, no matter how inconvenient.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See above</a:t>
                      </a:r>
                    </a:p>
                  </a:txBody>
                  <a:tcPr/>
                </a:tc>
              </a:tr>
              <a:tr h="384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0" kern="1200" dirty="0" smtClean="0">
                          <a:solidFill>
                            <a:schemeClr val="dk1"/>
                          </a:solidFill>
                          <a:latin typeface="+mn-lt"/>
                          <a:ea typeface="+mn-ea"/>
                          <a:cs typeface="+mn-cs"/>
                        </a:rPr>
                        <a:t>14. If you wish to make any additional comments please do so here.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kern="1200" dirty="0" smtClean="0">
                          <a:solidFill>
                            <a:schemeClr val="dk1"/>
                          </a:solidFill>
                          <a:latin typeface="+mn-lt"/>
                          <a:ea typeface="+mn-ea"/>
                          <a:cs typeface="+mn-cs"/>
                        </a:rPr>
                        <a:t>free text section</a:t>
                      </a:r>
                    </a:p>
                  </a:txBody>
                  <a:tcPr/>
                </a:tc>
              </a:tr>
            </a:tbl>
          </a:graphicData>
        </a:graphic>
      </p:graphicFrame>
      <p:sp>
        <p:nvSpPr>
          <p:cNvPr id="4" name="TextBox 3"/>
          <p:cNvSpPr txBox="1"/>
          <p:nvPr/>
        </p:nvSpPr>
        <p:spPr>
          <a:xfrm rot="2353289">
            <a:off x="7871413" y="184033"/>
            <a:ext cx="1203853" cy="646331"/>
          </a:xfrm>
          <a:prstGeom prst="rect">
            <a:avLst/>
          </a:prstGeom>
          <a:noFill/>
        </p:spPr>
        <p:txBody>
          <a:bodyPr wrap="square" rtlCol="0">
            <a:spAutoFit/>
          </a:bodyPr>
          <a:lstStyle/>
          <a:p>
            <a:r>
              <a:rPr lang="en-GB" sz="1200" dirty="0" smtClean="0">
                <a:solidFill>
                  <a:srgbClr val="FF0000"/>
                </a:solidFill>
              </a:rPr>
              <a:t>In development, will be closed</a:t>
            </a:r>
            <a:endParaRPr lang="en-GB" sz="12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051050" y="476250"/>
            <a:ext cx="8029575" cy="360363"/>
          </a:xfrm>
        </p:spPr>
        <p:txBody>
          <a:bodyPr/>
          <a:lstStyle/>
          <a:p>
            <a:pPr eaLnBrk="1" fontAlgn="auto" hangingPunct="1">
              <a:spcAft>
                <a:spcPts val="0"/>
              </a:spcAft>
              <a:defRPr/>
            </a:pPr>
            <a:r>
              <a:rPr lang="en-GB" sz="1800" b="1" dirty="0" smtClean="0"/>
              <a:t>Better Policy – Survey to operational delivery arms</a:t>
            </a:r>
            <a:endParaRPr lang="en-US" sz="1800" b="1" dirty="0"/>
          </a:p>
        </p:txBody>
      </p:sp>
      <p:graphicFrame>
        <p:nvGraphicFramePr>
          <p:cNvPr id="6" name="Content Placeholder 5"/>
          <p:cNvGraphicFramePr>
            <a:graphicFrameLocks noGrp="1"/>
          </p:cNvGraphicFramePr>
          <p:nvPr>
            <p:ph idx="1"/>
          </p:nvPr>
        </p:nvGraphicFramePr>
        <p:xfrm>
          <a:off x="179388" y="981075"/>
          <a:ext cx="8712968" cy="5032963"/>
        </p:xfrm>
        <a:graphic>
          <a:graphicData uri="http://schemas.openxmlformats.org/drawingml/2006/table">
            <a:tbl>
              <a:tblPr firstRow="1" bandRow="1">
                <a:tableStyleId>{5C22544A-7EE6-4342-B048-85BDC9FD1C3A}</a:tableStyleId>
              </a:tblPr>
              <a:tblGrid>
                <a:gridCol w="5319484"/>
                <a:gridCol w="3393484"/>
              </a:tblGrid>
              <a:tr h="215241">
                <a:tc>
                  <a:txBody>
                    <a:bodyPr/>
                    <a:lstStyle/>
                    <a:p>
                      <a:r>
                        <a:rPr lang="en-GB" sz="1100" dirty="0" smtClean="0">
                          <a:latin typeface="Calibri" pitchFamily="34" charset="0"/>
                        </a:rPr>
                        <a:t>Suggested questions</a:t>
                      </a:r>
                      <a:endParaRPr lang="en-GB" sz="1100" dirty="0">
                        <a:latin typeface="Calibri" pitchFamily="34" charset="0"/>
                      </a:endParaRPr>
                    </a:p>
                  </a:txBody>
                  <a:tcPr/>
                </a:tc>
                <a:tc>
                  <a:txBody>
                    <a:bodyPr/>
                    <a:lstStyle/>
                    <a:p>
                      <a:r>
                        <a:rPr lang="en-GB" sz="1100" dirty="0" smtClean="0">
                          <a:latin typeface="Calibri" pitchFamily="34" charset="0"/>
                        </a:rPr>
                        <a:t>Response options</a:t>
                      </a:r>
                      <a:endParaRPr lang="en-GB" sz="1100" dirty="0">
                        <a:latin typeface="Calibri" pitchFamily="34" charset="0"/>
                      </a:endParaRPr>
                    </a:p>
                  </a:txBody>
                  <a:tcPr/>
                </a:tc>
              </a:tr>
              <a:tr h="254376">
                <a:tc>
                  <a:txBody>
                    <a:bodyPr/>
                    <a:lstStyle/>
                    <a:p>
                      <a:r>
                        <a:rPr lang="en-GB" sz="1100" b="0" kern="1200" dirty="0" smtClean="0">
                          <a:solidFill>
                            <a:schemeClr val="dk1"/>
                          </a:solidFill>
                          <a:latin typeface="+mn-lt"/>
                          <a:ea typeface="+mn-ea"/>
                          <a:cs typeface="+mn-cs"/>
                        </a:rPr>
                        <a:t>1. How satisfied are you at the level of involvement your organisation has in formulating policy advice to Ministers?</a:t>
                      </a:r>
                      <a:endParaRPr lang="en-GB" sz="1100" b="0" kern="1200" dirty="0">
                        <a:solidFill>
                          <a:schemeClr val="dk1"/>
                        </a:solidFill>
                        <a:latin typeface="+mn-lt"/>
                        <a:ea typeface="+mn-ea"/>
                        <a:cs typeface="+mn-cs"/>
                      </a:endParaRPr>
                    </a:p>
                  </a:txBody>
                  <a:tcPr/>
                </a:tc>
                <a:tc>
                  <a:txBody>
                    <a:bodyPr/>
                    <a:lstStyle/>
                    <a:p>
                      <a:r>
                        <a:rPr lang="en-GB" sz="1100" b="0" kern="1200" dirty="0" smtClean="0">
                          <a:solidFill>
                            <a:schemeClr val="dk1"/>
                          </a:solidFill>
                          <a:latin typeface="+mn-lt"/>
                          <a:ea typeface="+mn-ea"/>
                          <a:cs typeface="+mn-cs"/>
                        </a:rPr>
                        <a:t>Very satisfied / fairly satisfied / neither satisfied not dissatisfied/ fairly dissatisfied/very dissatisfied</a:t>
                      </a:r>
                      <a:endParaRPr lang="en-GB" sz="1100" b="0" kern="1200" dirty="0">
                        <a:solidFill>
                          <a:schemeClr val="dk1"/>
                        </a:solidFill>
                        <a:latin typeface="+mn-lt"/>
                        <a:ea typeface="+mn-ea"/>
                        <a:cs typeface="+mn-cs"/>
                      </a:endParaRPr>
                    </a:p>
                  </a:txBody>
                  <a:tcPr/>
                </a:tc>
              </a:tr>
              <a:tr h="391348">
                <a:tc>
                  <a:txBody>
                    <a:bodyPr/>
                    <a:lstStyle/>
                    <a:p>
                      <a:r>
                        <a:rPr lang="en-GB" sz="1100" b="0" kern="1200" dirty="0" smtClean="0">
                          <a:solidFill>
                            <a:schemeClr val="dk1"/>
                          </a:solidFill>
                          <a:latin typeface="+mn-lt"/>
                          <a:ea typeface="+mn-ea"/>
                          <a:cs typeface="+mn-cs"/>
                        </a:rPr>
                        <a:t>2. Very satisfied / fairly satisfied / neither satisfied not dissatisfied/ fairly dissatisfied/very dissatisfied</a:t>
                      </a:r>
                      <a:endParaRPr lang="en-GB" sz="1100" b="0" kern="1200" dirty="0">
                        <a:solidFill>
                          <a:schemeClr val="dk1"/>
                        </a:solidFill>
                        <a:latin typeface="+mn-lt"/>
                        <a:ea typeface="+mn-ea"/>
                        <a:cs typeface="+mn-cs"/>
                      </a:endParaRPr>
                    </a:p>
                  </a:txBody>
                  <a:tcPr/>
                </a:tc>
                <a:tc>
                  <a:txBody>
                    <a:bodyPr/>
                    <a:lstStyle/>
                    <a:p>
                      <a:r>
                        <a:rPr lang="en-GB" sz="1100" b="0" kern="1200" dirty="0" smtClean="0">
                          <a:solidFill>
                            <a:schemeClr val="dk1"/>
                          </a:solidFill>
                          <a:latin typeface="+mn-lt"/>
                          <a:ea typeface="+mn-ea"/>
                          <a:cs typeface="+mn-cs"/>
                        </a:rPr>
                        <a:t>Yes/ No</a:t>
                      </a:r>
                      <a:endParaRPr lang="en-GB" sz="1100" b="0" kern="1200" dirty="0">
                        <a:solidFill>
                          <a:schemeClr val="dk1"/>
                        </a:solidFill>
                        <a:latin typeface="+mn-lt"/>
                        <a:ea typeface="+mn-ea"/>
                        <a:cs typeface="+mn-cs"/>
                      </a:endParaRPr>
                    </a:p>
                  </a:txBody>
                  <a:tcPr/>
                </a:tc>
              </a:tr>
              <a:tr h="254376">
                <a:tc>
                  <a:txBody>
                    <a:bodyPr/>
                    <a:lstStyle/>
                    <a:p>
                      <a:r>
                        <a:rPr lang="en-GB" sz="1100" b="0" kern="1200" dirty="0" smtClean="0">
                          <a:solidFill>
                            <a:schemeClr val="dk1"/>
                          </a:solidFill>
                          <a:latin typeface="+mn-lt"/>
                          <a:ea typeface="+mn-ea"/>
                          <a:cs typeface="+mn-cs"/>
                        </a:rPr>
                        <a:t>3. Have you experienced an improvement in the interaction between policy and delivery over the lifetime of this Parliament? If yes, how significant?</a:t>
                      </a:r>
                    </a:p>
                  </a:txBody>
                  <a:tcPr/>
                </a:tc>
                <a:tc>
                  <a:txBody>
                    <a:bodyPr/>
                    <a:lstStyle/>
                    <a:p>
                      <a:r>
                        <a:rPr lang="en-GB" sz="1100" b="0" kern="1200" dirty="0" smtClean="0">
                          <a:solidFill>
                            <a:schemeClr val="dk1"/>
                          </a:solidFill>
                          <a:latin typeface="+mn-lt"/>
                          <a:ea typeface="+mn-ea"/>
                          <a:cs typeface="+mn-cs"/>
                        </a:rPr>
                        <a:t>Very significant / significant / no significant improvement/ </a:t>
                      </a:r>
                      <a:endParaRPr lang="en-GB" sz="1100" b="0" kern="1200" dirty="0">
                        <a:solidFill>
                          <a:schemeClr val="dk1"/>
                        </a:solidFill>
                        <a:latin typeface="+mn-lt"/>
                        <a:ea typeface="+mn-ea"/>
                        <a:cs typeface="+mn-cs"/>
                      </a:endParaRPr>
                    </a:p>
                  </a:txBody>
                  <a:tcPr/>
                </a:tc>
              </a:tr>
              <a:tr h="391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4. How strong are the links between senior leaders in policy and in delivery?</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kern="1200" dirty="0" smtClean="0">
                        <a:solidFill>
                          <a:schemeClr val="dk1"/>
                        </a:solidFill>
                        <a:latin typeface="+mn-lt"/>
                        <a:ea typeface="+mn-ea"/>
                        <a:cs typeface="+mn-cs"/>
                      </a:endParaRPr>
                    </a:p>
                  </a:txBody>
                  <a:tcPr/>
                </a:tc>
                <a:tc>
                  <a:txBody>
                    <a:bodyPr/>
                    <a:lstStyle/>
                    <a:p>
                      <a:r>
                        <a:rPr lang="en-GB" sz="1100" b="0" kern="1200" dirty="0" smtClean="0">
                          <a:solidFill>
                            <a:schemeClr val="dk1"/>
                          </a:solidFill>
                          <a:latin typeface="+mn-lt"/>
                          <a:ea typeface="+mn-ea"/>
                          <a:cs typeface="+mn-cs"/>
                        </a:rPr>
                        <a:t>Very strong/ fairly strong/ fairly weak / very weak</a:t>
                      </a:r>
                      <a:endParaRPr lang="en-GB" sz="1100" b="0" kern="1200" dirty="0">
                        <a:solidFill>
                          <a:schemeClr val="dk1"/>
                        </a:solidFill>
                        <a:latin typeface="+mn-lt"/>
                        <a:ea typeface="+mn-ea"/>
                        <a:cs typeface="+mn-cs"/>
                      </a:endParaRPr>
                    </a:p>
                  </a:txBody>
                  <a:tcPr/>
                </a:tc>
              </a:tr>
              <a:tr h="3913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u="sng" kern="1200" dirty="0" smtClean="0">
                          <a:solidFill>
                            <a:schemeClr val="dk1"/>
                          </a:solidFill>
                          <a:latin typeface="+mn-lt"/>
                          <a:ea typeface="+mn-ea"/>
                          <a:cs typeface="+mn-cs"/>
                        </a:rPr>
                        <a:t>To what extent do you agree/disagree with the following statements?</a:t>
                      </a:r>
                      <a:endParaRPr lang="en-GB" sz="1100" b="0" kern="1200" dirty="0" smtClean="0">
                        <a:solidFill>
                          <a:schemeClr val="dk1"/>
                        </a:solidFill>
                        <a:latin typeface="+mn-lt"/>
                        <a:ea typeface="+mn-ea"/>
                        <a:cs typeface="+mn-cs"/>
                      </a:endParaRPr>
                    </a:p>
                    <a:p>
                      <a:endParaRPr lang="en-GB" sz="11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txBody>
                  <a:tcPr/>
                </a:tc>
              </a:tr>
              <a:tr h="352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6. As a delivery arm we are able to act as an intelligent commissioner of the department’s policy function </a:t>
                      </a:r>
                    </a:p>
                    <a:p>
                      <a:endParaRPr lang="en-GB" sz="11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txBody>
                  <a:tcPr/>
                </a:tc>
              </a:tr>
              <a:tr h="352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7. Policy colleagues understand the aim of our organisation and the nature of our business</a:t>
                      </a:r>
                      <a:endParaRPr lang="en-GB" sz="11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txBody>
                  <a:tcPr/>
                </a:tc>
              </a:tr>
              <a:tr h="4304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8. Policy teams understand the needs of our users/ customers and if not they seek our input at an early stage of policy development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txBody>
                  <a:tcPr/>
                </a:tc>
              </a:tr>
              <a:tr h="352213">
                <a:tc>
                  <a:txBody>
                    <a:bodyPr/>
                    <a:lstStyle/>
                    <a:p>
                      <a:r>
                        <a:rPr lang="en-GB" sz="1100" b="0" kern="1200" dirty="0" smtClean="0">
                          <a:solidFill>
                            <a:schemeClr val="dk1"/>
                          </a:solidFill>
                          <a:latin typeface="+mn-lt"/>
                          <a:ea typeface="+mn-ea"/>
                          <a:cs typeface="+mn-cs"/>
                        </a:rPr>
                        <a:t>9. Policy colleagues are aware of our operating model and are mindful of the cost impact of individual policy options on the delivery arm</a:t>
                      </a:r>
                      <a:endParaRPr lang="en-GB" sz="11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p>
                      <a:endParaRPr lang="en-GB" sz="1100" b="0" dirty="0">
                        <a:latin typeface="+mn-lt"/>
                      </a:endParaRPr>
                    </a:p>
                  </a:txBody>
                  <a:tcPr/>
                </a:tc>
              </a:tr>
              <a:tr h="3522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10. Policy developed in the Civil Service</a:t>
                      </a:r>
                      <a:r>
                        <a:rPr lang="en-GB" sz="1100" b="0" kern="1200" baseline="0" dirty="0" smtClean="0">
                          <a:solidFill>
                            <a:schemeClr val="dk1"/>
                          </a:solidFill>
                          <a:latin typeface="+mn-lt"/>
                          <a:ea typeface="+mn-ea"/>
                          <a:cs typeface="+mn-cs"/>
                        </a:rPr>
                        <a:t>  recognises the reality of the delivery environment and can be implemented in a practical way</a:t>
                      </a:r>
                      <a:endParaRPr lang="en-GB" sz="1100" b="0" kern="1200" dirty="0" smtClean="0">
                        <a:solidFill>
                          <a:schemeClr val="dk1"/>
                        </a:solidFill>
                        <a:latin typeface="+mn-lt"/>
                        <a:ea typeface="+mn-ea"/>
                        <a:cs typeface="+mn-cs"/>
                      </a:endParaRPr>
                    </a:p>
                    <a:p>
                      <a:endParaRPr lang="en-GB" sz="1100" b="0"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kern="1200" dirty="0" smtClean="0">
                          <a:solidFill>
                            <a:schemeClr val="dk1"/>
                          </a:solidFill>
                          <a:latin typeface="+mn-lt"/>
                          <a:ea typeface="+mn-ea"/>
                          <a:cs typeface="+mn-cs"/>
                        </a:rPr>
                        <a:t>Strongly agree / agree / neither agree nor disagree/ disagree/strongly disagree</a:t>
                      </a:r>
                    </a:p>
                  </a:txBody>
                  <a:tcPr/>
                </a:tc>
              </a:tr>
            </a:tbl>
          </a:graphicData>
        </a:graphic>
      </p:graphicFrame>
      <p:sp>
        <p:nvSpPr>
          <p:cNvPr id="4" name="TextBox 3"/>
          <p:cNvSpPr txBox="1"/>
          <p:nvPr/>
        </p:nvSpPr>
        <p:spPr>
          <a:xfrm rot="2353289">
            <a:off x="7871413" y="184033"/>
            <a:ext cx="1203853" cy="646331"/>
          </a:xfrm>
          <a:prstGeom prst="rect">
            <a:avLst/>
          </a:prstGeom>
          <a:noFill/>
        </p:spPr>
        <p:txBody>
          <a:bodyPr wrap="square" rtlCol="0">
            <a:spAutoFit/>
          </a:bodyPr>
          <a:lstStyle/>
          <a:p>
            <a:r>
              <a:rPr lang="en-GB" sz="1200" dirty="0" smtClean="0">
                <a:solidFill>
                  <a:srgbClr val="FF0000"/>
                </a:solidFill>
              </a:rPr>
              <a:t>In development, will be closed</a:t>
            </a:r>
            <a:endParaRPr lang="en-GB" sz="1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3348038" y="404813"/>
            <a:ext cx="2087562" cy="360362"/>
          </a:xfrm>
        </p:spPr>
        <p:txBody>
          <a:bodyPr>
            <a:noAutofit/>
          </a:bodyPr>
          <a:lstStyle/>
          <a:p>
            <a:pPr eaLnBrk="1" fontAlgn="auto" hangingPunct="1">
              <a:spcAft>
                <a:spcPts val="0"/>
              </a:spcAft>
              <a:defRPr/>
            </a:pPr>
            <a:r>
              <a:rPr lang="en-GB" sz="2400" dirty="0" smtClean="0"/>
              <a:t>Efficiency</a:t>
            </a:r>
            <a:endParaRPr lang="en-US" sz="2400" dirty="0"/>
          </a:p>
        </p:txBody>
      </p:sp>
      <p:graphicFrame>
        <p:nvGraphicFramePr>
          <p:cNvPr id="9" name="Chart 8"/>
          <p:cNvGraphicFramePr>
            <a:graphicFrameLocks/>
          </p:cNvGraphicFramePr>
          <p:nvPr/>
        </p:nvGraphicFramePr>
        <p:xfrm>
          <a:off x="5364088" y="3356992"/>
          <a:ext cx="3168352" cy="24482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nvGraphicFramePr>
        <p:xfrm>
          <a:off x="5076056" y="1052736"/>
          <a:ext cx="3648075" cy="2162175"/>
        </p:xfrm>
        <a:graphic>
          <a:graphicData uri="http://schemas.openxmlformats.org/drawingml/2006/chart">
            <c:chart xmlns:c="http://schemas.openxmlformats.org/drawingml/2006/chart" xmlns:r="http://schemas.openxmlformats.org/officeDocument/2006/relationships" r:id="rId4"/>
          </a:graphicData>
        </a:graphic>
      </p:graphicFrame>
      <p:sp>
        <p:nvSpPr>
          <p:cNvPr id="24581" name="TextBox 14"/>
          <p:cNvSpPr txBox="1">
            <a:spLocks noChangeArrowheads="1"/>
          </p:cNvSpPr>
          <p:nvPr/>
        </p:nvSpPr>
        <p:spPr bwMode="auto">
          <a:xfrm>
            <a:off x="323850" y="1196975"/>
            <a:ext cx="4465638" cy="2154238"/>
          </a:xfrm>
          <a:prstGeom prst="rect">
            <a:avLst/>
          </a:prstGeom>
          <a:noFill/>
          <a:ln w="9525">
            <a:noFill/>
            <a:miter lim="800000"/>
            <a:headEnd/>
            <a:tailEnd/>
          </a:ln>
        </p:spPr>
        <p:txBody>
          <a:bodyPr>
            <a:spAutoFit/>
          </a:bodyPr>
          <a:lstStyle/>
          <a:p>
            <a:r>
              <a:rPr lang="en-GB" sz="1400"/>
              <a:t>In 2012/13, cumulative paybill savings were £3.8bn since 2009/10, of which £2.2bn came from payroll staff. </a:t>
            </a:r>
          </a:p>
          <a:p>
            <a:endParaRPr lang="en-GB" sz="1400"/>
          </a:p>
          <a:p>
            <a:r>
              <a:rPr lang="en-GB" sz="1400"/>
              <a:t>Staff numbers have fallen 16.2% since 2009/10, from 492,000 to 412,000</a:t>
            </a:r>
          </a:p>
          <a:p>
            <a:endParaRPr lang="en-GB" sz="1400"/>
          </a:p>
          <a:p>
            <a:endParaRPr lang="en-GB"/>
          </a:p>
          <a:p>
            <a:r>
              <a:rPr lang="en-GB"/>
              <a:t> </a:t>
            </a:r>
          </a:p>
        </p:txBody>
      </p:sp>
      <p:graphicFrame>
        <p:nvGraphicFramePr>
          <p:cNvPr id="12" name="Chart 11"/>
          <p:cNvGraphicFramePr/>
          <p:nvPr/>
        </p:nvGraphicFramePr>
        <p:xfrm>
          <a:off x="251520" y="3212976"/>
          <a:ext cx="2664296" cy="216713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p:cNvGraphicFramePr/>
          <p:nvPr/>
        </p:nvGraphicFramePr>
        <p:xfrm>
          <a:off x="2411760" y="4149080"/>
          <a:ext cx="2520280" cy="2232248"/>
        </p:xfrm>
        <a:graphic>
          <a:graphicData uri="http://schemas.openxmlformats.org/drawingml/2006/chart">
            <c:chart xmlns:c="http://schemas.openxmlformats.org/drawingml/2006/chart" xmlns:r="http://schemas.openxmlformats.org/officeDocument/2006/relationships" r:id="rId6"/>
          </a:graphicData>
        </a:graphic>
      </p:graphicFrame>
      <p:sp>
        <p:nvSpPr>
          <p:cNvPr id="24584" name="TextBox 14"/>
          <p:cNvSpPr txBox="1">
            <a:spLocks noChangeArrowheads="1"/>
          </p:cNvSpPr>
          <p:nvPr/>
        </p:nvSpPr>
        <p:spPr bwMode="auto">
          <a:xfrm>
            <a:off x="250825" y="2924175"/>
            <a:ext cx="4752975" cy="954088"/>
          </a:xfrm>
          <a:prstGeom prst="rect">
            <a:avLst/>
          </a:prstGeom>
          <a:noFill/>
          <a:ln w="9525">
            <a:noFill/>
            <a:miter lim="800000"/>
            <a:headEnd/>
            <a:tailEnd/>
          </a:ln>
        </p:spPr>
        <p:txBody>
          <a:bodyPr>
            <a:spAutoFit/>
          </a:bodyPr>
          <a:lstStyle/>
          <a:p>
            <a:r>
              <a:rPr lang="en-GB" sz="1400" b="1"/>
              <a:t>Civil Servants as a proportion of the wider  economy</a:t>
            </a:r>
          </a:p>
          <a:p>
            <a:endParaRPr lang="en-GB" sz="1400" b="1"/>
          </a:p>
          <a:p>
            <a:endParaRPr lang="en-GB" sz="1400" b="1"/>
          </a:p>
          <a:p>
            <a:r>
              <a:rPr lang="en-GB" sz="1400" b="1"/>
              <a:t> </a:t>
            </a:r>
          </a:p>
        </p:txBody>
      </p:sp>
      <p:sp>
        <p:nvSpPr>
          <p:cNvPr id="10" name="TextBox 9"/>
          <p:cNvSpPr txBox="1"/>
          <p:nvPr/>
        </p:nvSpPr>
        <p:spPr>
          <a:xfrm rot="2353289">
            <a:off x="7813029" y="287001"/>
            <a:ext cx="1203853" cy="830997"/>
          </a:xfrm>
          <a:prstGeom prst="rect">
            <a:avLst/>
          </a:prstGeom>
          <a:noFill/>
        </p:spPr>
        <p:txBody>
          <a:bodyPr wrap="square" rtlCol="0">
            <a:spAutoFit/>
          </a:bodyPr>
          <a:lstStyle/>
          <a:p>
            <a:r>
              <a:rPr lang="en-GB" sz="1200" dirty="0" smtClean="0">
                <a:solidFill>
                  <a:srgbClr val="FF0000"/>
                </a:solidFill>
              </a:rPr>
              <a:t>Closed, except efficiency savings which is open</a:t>
            </a:r>
            <a:endParaRPr lang="en-GB" sz="12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413" y="333375"/>
            <a:ext cx="5040312" cy="647700"/>
          </a:xfrm>
        </p:spPr>
        <p:txBody>
          <a:bodyPr>
            <a:normAutofit fontScale="90000"/>
          </a:bodyPr>
          <a:lstStyle/>
          <a:p>
            <a:pPr>
              <a:defRPr/>
            </a:pPr>
            <a:r>
              <a:rPr lang="en-GB" sz="2800" dirty="0" smtClean="0"/>
              <a:t>Departmental productivity and unit costs</a:t>
            </a:r>
            <a:endParaRPr lang="en-GB" sz="2800" dirty="0"/>
          </a:p>
        </p:txBody>
      </p:sp>
      <p:sp>
        <p:nvSpPr>
          <p:cNvPr id="25603" name="TextBox 6"/>
          <p:cNvSpPr txBox="1">
            <a:spLocks noChangeArrowheads="1"/>
          </p:cNvSpPr>
          <p:nvPr/>
        </p:nvSpPr>
        <p:spPr bwMode="auto">
          <a:xfrm>
            <a:off x="179512" y="2708920"/>
            <a:ext cx="4320480" cy="2168525"/>
          </a:xfrm>
          <a:prstGeom prst="rect">
            <a:avLst/>
          </a:prstGeom>
          <a:noFill/>
          <a:ln w="9525">
            <a:noFill/>
            <a:miter lim="800000"/>
            <a:headEnd/>
            <a:tailEnd/>
          </a:ln>
        </p:spPr>
        <p:txBody>
          <a:bodyPr wrap="square">
            <a:spAutoFit/>
          </a:bodyPr>
          <a:lstStyle/>
          <a:p>
            <a:r>
              <a:rPr lang="en-GB" sz="1200" dirty="0"/>
              <a:t>In DWP productivity has remained positive despite the reduction in expenditure. 100 = no change in productivity, </a:t>
            </a:r>
          </a:p>
          <a:p>
            <a:r>
              <a:rPr lang="en-GB" sz="1200" dirty="0"/>
              <a:t>105 = 5% increase.</a:t>
            </a:r>
            <a:endParaRPr lang="en-GB" sz="900" dirty="0"/>
          </a:p>
          <a:p>
            <a:endParaRPr lang="en-GB" sz="900" dirty="0"/>
          </a:p>
          <a:p>
            <a:r>
              <a:rPr lang="en-GB" sz="900" dirty="0"/>
              <a:t>The output index measures the growth in output, by weighting the growth in individual services by their relative share of the total cost in the previous year. Volumes of benefit claims processed, cases maintained, children benefiting and job broking interventions are cost-weighted and combined with expenditure on employment programmes and the department’s policy, Ministerial and regulatory functions. </a:t>
            </a:r>
          </a:p>
          <a:p>
            <a:endParaRPr lang="en-GB" sz="900" dirty="0"/>
          </a:p>
          <a:p>
            <a:r>
              <a:rPr lang="en-GB" sz="900" dirty="0"/>
              <a:t>The input index measures real changes in Departmental Expenditure Limit (DEL) expenditure on staff, goods and services, and depreciation from one year to the next. </a:t>
            </a:r>
          </a:p>
        </p:txBody>
      </p:sp>
      <p:sp>
        <p:nvSpPr>
          <p:cNvPr id="8" name="Title 1"/>
          <p:cNvSpPr txBox="1">
            <a:spLocks/>
          </p:cNvSpPr>
          <p:nvPr/>
        </p:nvSpPr>
        <p:spPr>
          <a:xfrm>
            <a:off x="251520" y="1124744"/>
            <a:ext cx="4103687" cy="431800"/>
          </a:xfrm>
          <a:prstGeom prst="rect">
            <a:avLst/>
          </a:prstGeom>
        </p:spPr>
        <p:txBody>
          <a:bodyPr lIns="0" tIns="0" rIns="0" bIns="0">
            <a:noAutofit/>
          </a:bodyPr>
          <a:lstStyle/>
          <a:p>
            <a:pPr algn="ctr"/>
            <a:r>
              <a:rPr lang="en-GB" sz="1600" b="1" dirty="0" smtClean="0">
                <a:solidFill>
                  <a:srgbClr val="005ABB"/>
                </a:solidFill>
              </a:rPr>
              <a:t>DWP productivity: annual growth in DWP input, output and productivity</a:t>
            </a:r>
            <a:endParaRPr lang="en-GB" sz="1600" b="1" dirty="0">
              <a:solidFill>
                <a:srgbClr val="005ABB"/>
              </a:solidFill>
            </a:endParaRPr>
          </a:p>
        </p:txBody>
      </p:sp>
      <p:graphicFrame>
        <p:nvGraphicFramePr>
          <p:cNvPr id="9" name="Chart 8"/>
          <p:cNvGraphicFramePr/>
          <p:nvPr/>
        </p:nvGraphicFramePr>
        <p:xfrm>
          <a:off x="4572000" y="1124744"/>
          <a:ext cx="4320480" cy="36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p:cNvGraphicFramePr>
            <a:graphicFrameLocks noGrp="1"/>
          </p:cNvGraphicFramePr>
          <p:nvPr/>
        </p:nvGraphicFramePr>
        <p:xfrm>
          <a:off x="4643562" y="5301084"/>
          <a:ext cx="4320480" cy="1097280"/>
        </p:xfrm>
        <a:graphic>
          <a:graphicData uri="http://schemas.openxmlformats.org/drawingml/2006/table">
            <a:tbl>
              <a:tblPr firstRow="1" bandRow="1">
                <a:tableStyleId>{5C22544A-7EE6-4342-B048-85BDC9FD1C3A}</a:tableStyleId>
              </a:tblPr>
              <a:tblGrid>
                <a:gridCol w="1944216"/>
                <a:gridCol w="792088"/>
                <a:gridCol w="792088"/>
                <a:gridCol w="792088"/>
              </a:tblGrid>
              <a:tr h="370840">
                <a:tc>
                  <a:txBody>
                    <a:bodyPr/>
                    <a:lstStyle/>
                    <a:p>
                      <a:r>
                        <a:rPr lang="en-GB" sz="1200" dirty="0" smtClean="0"/>
                        <a:t>Metric</a:t>
                      </a:r>
                      <a:endParaRPr lang="en-GB" sz="1200" dirty="0"/>
                    </a:p>
                  </a:txBody>
                  <a:tcPr/>
                </a:tc>
                <a:tc>
                  <a:txBody>
                    <a:bodyPr/>
                    <a:lstStyle/>
                    <a:p>
                      <a:r>
                        <a:rPr lang="en-GB" sz="1200" dirty="0" smtClean="0"/>
                        <a:t>Q1 2010/11</a:t>
                      </a:r>
                      <a:endParaRPr lang="en-GB" sz="1200" dirty="0"/>
                    </a:p>
                  </a:txBody>
                  <a:tcPr/>
                </a:tc>
                <a:tc>
                  <a:txBody>
                    <a:bodyPr/>
                    <a:lstStyle/>
                    <a:p>
                      <a:r>
                        <a:rPr lang="en-GB" sz="1200" dirty="0" smtClean="0"/>
                        <a:t>Q1 2011/12</a:t>
                      </a:r>
                      <a:endParaRPr lang="en-GB" sz="1200" dirty="0"/>
                    </a:p>
                  </a:txBody>
                  <a:tcPr/>
                </a:tc>
                <a:tc>
                  <a:txBody>
                    <a:bodyPr/>
                    <a:lstStyle/>
                    <a:p>
                      <a:r>
                        <a:rPr lang="en-GB" sz="1200" dirty="0" smtClean="0"/>
                        <a:t>Q1 2012/13</a:t>
                      </a:r>
                      <a:endParaRPr lang="en-GB" sz="1200" dirty="0"/>
                    </a:p>
                  </a:txBody>
                  <a:tcPr/>
                </a:tc>
              </a:tr>
              <a:tr h="370840">
                <a:tc>
                  <a:txBody>
                    <a:bodyPr/>
                    <a:lstStyle/>
                    <a:p>
                      <a:r>
                        <a:rPr lang="en-GB" sz="1200" dirty="0" smtClean="0"/>
                        <a:t>Pence</a:t>
                      </a:r>
                      <a:r>
                        <a:rPr lang="en-GB" sz="1200" baseline="0" dirty="0" smtClean="0"/>
                        <a:t> spent by HMRC </a:t>
                      </a:r>
                      <a:r>
                        <a:rPr lang="en-GB" sz="1200" dirty="0" smtClean="0"/>
                        <a:t>per £ of income tax collected</a:t>
                      </a:r>
                      <a:endParaRPr lang="en-GB" sz="1200" dirty="0"/>
                    </a:p>
                  </a:txBody>
                  <a:tcPr/>
                </a:tc>
                <a:tc>
                  <a:txBody>
                    <a:bodyPr/>
                    <a:lstStyle/>
                    <a:p>
                      <a:r>
                        <a:rPr lang="en-GB" sz="1200" dirty="0" smtClean="0"/>
                        <a:t>1.08</a:t>
                      </a:r>
                      <a:endParaRPr lang="en-GB" sz="1200" dirty="0"/>
                    </a:p>
                  </a:txBody>
                  <a:tcPr/>
                </a:tc>
                <a:tc>
                  <a:txBody>
                    <a:bodyPr/>
                    <a:lstStyle/>
                    <a:p>
                      <a:r>
                        <a:rPr lang="en-GB" sz="1200" dirty="0" smtClean="0"/>
                        <a:t>0.98</a:t>
                      </a:r>
                      <a:endParaRPr lang="en-GB" sz="1200" dirty="0"/>
                    </a:p>
                  </a:txBody>
                  <a:tcPr/>
                </a:tc>
                <a:tc>
                  <a:txBody>
                    <a:bodyPr/>
                    <a:lstStyle/>
                    <a:p>
                      <a:r>
                        <a:rPr lang="en-GB" sz="1200" dirty="0" smtClean="0"/>
                        <a:t>1.01</a:t>
                      </a:r>
                      <a:endParaRPr lang="en-GB" sz="1200" dirty="0"/>
                    </a:p>
                  </a:txBody>
                  <a:tcPr/>
                </a:tc>
              </a:tr>
            </a:tbl>
          </a:graphicData>
        </a:graphic>
      </p:graphicFrame>
      <p:graphicFrame>
        <p:nvGraphicFramePr>
          <p:cNvPr id="14" name="Table 13"/>
          <p:cNvGraphicFramePr>
            <a:graphicFrameLocks noGrp="1"/>
          </p:cNvGraphicFramePr>
          <p:nvPr/>
        </p:nvGraphicFramePr>
        <p:xfrm>
          <a:off x="179190" y="5300760"/>
          <a:ext cx="4320356" cy="1080568"/>
        </p:xfrm>
        <a:graphic>
          <a:graphicData uri="http://schemas.openxmlformats.org/drawingml/2006/table">
            <a:tbl>
              <a:tblPr firstRow="1" bandRow="1">
                <a:tableStyleId>{5C22544A-7EE6-4342-B048-85BDC9FD1C3A}</a:tableStyleId>
              </a:tblPr>
              <a:tblGrid>
                <a:gridCol w="1977044"/>
                <a:gridCol w="805514"/>
                <a:gridCol w="805514"/>
                <a:gridCol w="732284"/>
              </a:tblGrid>
              <a:tr h="454114">
                <a:tc>
                  <a:txBody>
                    <a:bodyPr/>
                    <a:lstStyle/>
                    <a:p>
                      <a:r>
                        <a:rPr lang="en-GB" sz="1200" dirty="0" smtClean="0"/>
                        <a:t>Metric</a:t>
                      </a:r>
                      <a:endParaRPr lang="en-GB" sz="1200" dirty="0"/>
                    </a:p>
                  </a:txBody>
                  <a:tcPr/>
                </a:tc>
                <a:tc>
                  <a:txBody>
                    <a:bodyPr/>
                    <a:lstStyle/>
                    <a:p>
                      <a:r>
                        <a:rPr lang="en-GB" sz="1200" dirty="0" smtClean="0"/>
                        <a:t>2010/11</a:t>
                      </a:r>
                      <a:endParaRPr lang="en-GB" sz="1200" dirty="0"/>
                    </a:p>
                  </a:txBody>
                  <a:tcPr/>
                </a:tc>
                <a:tc>
                  <a:txBody>
                    <a:bodyPr/>
                    <a:lstStyle/>
                    <a:p>
                      <a:r>
                        <a:rPr lang="en-GB" sz="1200" dirty="0" smtClean="0"/>
                        <a:t>2011/12</a:t>
                      </a:r>
                      <a:endParaRPr lang="en-GB" sz="1200" dirty="0"/>
                    </a:p>
                  </a:txBody>
                  <a:tcPr/>
                </a:tc>
                <a:tc>
                  <a:txBody>
                    <a:bodyPr/>
                    <a:lstStyle/>
                    <a:p>
                      <a:r>
                        <a:rPr lang="en-GB" sz="1200" dirty="0" smtClean="0"/>
                        <a:t>2012/13</a:t>
                      </a:r>
                      <a:endParaRPr lang="en-GB" sz="1200" dirty="0"/>
                    </a:p>
                  </a:txBody>
                  <a:tcPr/>
                </a:tc>
              </a:tr>
              <a:tr h="626454">
                <a:tc>
                  <a:txBody>
                    <a:bodyPr/>
                    <a:lstStyle/>
                    <a:p>
                      <a:r>
                        <a:rPr lang="en-GB" sz="1200" dirty="0" smtClean="0"/>
                        <a:t>Cost per passenger</a:t>
                      </a:r>
                      <a:r>
                        <a:rPr lang="en-GB" sz="1200" baseline="0" dirty="0" smtClean="0"/>
                        <a:t> processed at border</a:t>
                      </a:r>
                      <a:endParaRPr lang="en-GB" sz="1200" dirty="0"/>
                    </a:p>
                  </a:txBody>
                  <a:tcPr/>
                </a:tc>
                <a:tc>
                  <a:txBody>
                    <a:bodyPr/>
                    <a:lstStyle/>
                    <a:p>
                      <a:r>
                        <a:rPr lang="en-GB" sz="1200" dirty="0" smtClean="0"/>
                        <a:t>£3.25</a:t>
                      </a:r>
                      <a:endParaRPr lang="en-GB" sz="1200" dirty="0"/>
                    </a:p>
                  </a:txBody>
                  <a:tcPr/>
                </a:tc>
                <a:tc>
                  <a:txBody>
                    <a:bodyPr/>
                    <a:lstStyle/>
                    <a:p>
                      <a:r>
                        <a:rPr lang="en-GB" sz="1200" dirty="0" smtClean="0"/>
                        <a:t>£2.90</a:t>
                      </a:r>
                      <a:endParaRPr lang="en-GB" sz="1200" dirty="0"/>
                    </a:p>
                  </a:txBody>
                  <a:tcPr/>
                </a:tc>
                <a:tc>
                  <a:txBody>
                    <a:bodyPr/>
                    <a:lstStyle/>
                    <a:p>
                      <a:r>
                        <a:rPr lang="en-GB" sz="1200" dirty="0" smtClean="0"/>
                        <a:t>£2.85</a:t>
                      </a:r>
                      <a:endParaRPr lang="en-GB" sz="1200" dirty="0"/>
                    </a:p>
                  </a:txBody>
                  <a:tcPr/>
                </a:tc>
              </a:tr>
            </a:tbl>
          </a:graphicData>
        </a:graphic>
      </p:graphicFrame>
      <p:sp>
        <p:nvSpPr>
          <p:cNvPr id="16" name="Title 1"/>
          <p:cNvSpPr txBox="1">
            <a:spLocks/>
          </p:cNvSpPr>
          <p:nvPr/>
        </p:nvSpPr>
        <p:spPr>
          <a:xfrm>
            <a:off x="4788024" y="5085184"/>
            <a:ext cx="4103688" cy="288925"/>
          </a:xfrm>
          <a:prstGeom prst="rect">
            <a:avLst/>
          </a:prstGeom>
        </p:spPr>
        <p:txBody>
          <a:bodyPr lIns="0" tIns="0" rIns="0" bIns="0">
            <a:normAutofit/>
          </a:bodyPr>
          <a:lstStyle/>
          <a:p>
            <a:pPr eaLnBrk="0" hangingPunct="0">
              <a:defRPr/>
            </a:pPr>
            <a:r>
              <a:rPr lang="en-GB" sz="1600" b="1" spc="-150" dirty="0">
                <a:solidFill>
                  <a:schemeClr val="bg2">
                    <a:lumMod val="50000"/>
                  </a:schemeClr>
                </a:solidFill>
                <a:latin typeface="Arial" pitchFamily="34" charset="0"/>
                <a:ea typeface="+mj-ea"/>
                <a:cs typeface="+mj-cs"/>
              </a:rPr>
              <a:t>HMRC</a:t>
            </a:r>
          </a:p>
        </p:txBody>
      </p:sp>
      <p:sp>
        <p:nvSpPr>
          <p:cNvPr id="17" name="Title 1"/>
          <p:cNvSpPr txBox="1">
            <a:spLocks/>
          </p:cNvSpPr>
          <p:nvPr/>
        </p:nvSpPr>
        <p:spPr>
          <a:xfrm>
            <a:off x="323652" y="5084861"/>
            <a:ext cx="4103688" cy="287337"/>
          </a:xfrm>
          <a:prstGeom prst="rect">
            <a:avLst/>
          </a:prstGeom>
        </p:spPr>
        <p:txBody>
          <a:bodyPr lIns="0" tIns="0" rIns="0" bIns="0">
            <a:normAutofit/>
          </a:bodyPr>
          <a:lstStyle/>
          <a:p>
            <a:pPr eaLnBrk="0" hangingPunct="0">
              <a:defRPr/>
            </a:pPr>
            <a:r>
              <a:rPr lang="en-GB" sz="1600" b="1" spc="-150" dirty="0">
                <a:solidFill>
                  <a:schemeClr val="bg2">
                    <a:lumMod val="50000"/>
                  </a:schemeClr>
                </a:solidFill>
                <a:latin typeface="Arial" pitchFamily="34" charset="0"/>
                <a:ea typeface="+mj-ea"/>
                <a:cs typeface="+mj-cs"/>
              </a:rPr>
              <a:t>Home Office</a:t>
            </a:r>
          </a:p>
        </p:txBody>
      </p:sp>
      <p:graphicFrame>
        <p:nvGraphicFramePr>
          <p:cNvPr id="11" name="Table 10"/>
          <p:cNvGraphicFramePr>
            <a:graphicFrameLocks noGrp="1"/>
          </p:cNvGraphicFramePr>
          <p:nvPr/>
        </p:nvGraphicFramePr>
        <p:xfrm>
          <a:off x="251520" y="1772816"/>
          <a:ext cx="4033143" cy="762000"/>
        </p:xfrm>
        <a:graphic>
          <a:graphicData uri="http://schemas.openxmlformats.org/drawingml/2006/table">
            <a:tbl>
              <a:tblPr/>
              <a:tblGrid>
                <a:gridCol w="1080815"/>
                <a:gridCol w="720080"/>
                <a:gridCol w="720080"/>
                <a:gridCol w="792088"/>
                <a:gridCol w="720080"/>
              </a:tblGrid>
              <a:tr h="190500">
                <a:tc>
                  <a:txBody>
                    <a:bodyPr/>
                    <a:lstStyle/>
                    <a:p>
                      <a:pPr algn="l" fontAlgn="t"/>
                      <a:r>
                        <a:rPr lang="en-GB" sz="1200" b="1" i="0" u="none" strike="noStrike" dirty="0">
                          <a:solidFill>
                            <a:srgbClr val="0B0C0C"/>
                          </a:solidFill>
                          <a:latin typeface="Nta"/>
                        </a:rPr>
                        <a:t> </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100" b="0" i="0" u="none" strike="noStrike" dirty="0">
                          <a:solidFill>
                            <a:srgbClr val="0B0C0C"/>
                          </a:solidFill>
                          <a:latin typeface="+mn-lt"/>
                        </a:rPr>
                        <a:t>2009/2010 </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100" b="0" i="0" u="none" strike="noStrike" dirty="0">
                          <a:solidFill>
                            <a:srgbClr val="0B0C0C"/>
                          </a:solidFill>
                          <a:latin typeface="+mn-lt"/>
                        </a:rPr>
                        <a:t>2010/2011</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100" b="0" i="0" u="none" strike="noStrike" dirty="0">
                          <a:solidFill>
                            <a:srgbClr val="0B0C0C"/>
                          </a:solidFill>
                          <a:latin typeface="+mn-lt"/>
                        </a:rPr>
                        <a:t>2011/2012</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100" b="0" i="0" u="none" strike="noStrike" dirty="0">
                          <a:solidFill>
                            <a:srgbClr val="0B0C0C"/>
                          </a:solidFill>
                          <a:latin typeface="+mn-lt"/>
                        </a:rPr>
                        <a:t>2012/2013</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r>
              <a:tr h="190500">
                <a:tc>
                  <a:txBody>
                    <a:bodyPr/>
                    <a:lstStyle/>
                    <a:p>
                      <a:pPr algn="r" rtl="0" fontAlgn="t"/>
                      <a:r>
                        <a:rPr lang="en-GB" sz="1200" b="0" i="0" u="none" strike="noStrike" dirty="0" smtClean="0">
                          <a:solidFill>
                            <a:srgbClr val="000000"/>
                          </a:solidFill>
                          <a:latin typeface="Nta"/>
                        </a:rPr>
                        <a:t>Input  </a:t>
                      </a:r>
                      <a:endParaRPr lang="en-GB" sz="1200" b="0" i="0" u="none" strike="noStrike" dirty="0">
                        <a:solidFill>
                          <a:srgbClr val="000000"/>
                        </a:solidFill>
                        <a:latin typeface="Nta"/>
                      </a:endParaRP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200" b="0" i="0" u="none" strike="noStrike">
                          <a:solidFill>
                            <a:srgbClr val="000000"/>
                          </a:solidFill>
                          <a:latin typeface="Nta"/>
                        </a:rPr>
                        <a:t>13%</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-3%</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-22%</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-6%</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r>
              <a:tr h="190500">
                <a:tc>
                  <a:txBody>
                    <a:bodyPr/>
                    <a:lstStyle/>
                    <a:p>
                      <a:pPr algn="r" rtl="0" fontAlgn="t"/>
                      <a:r>
                        <a:rPr lang="en-GB" sz="1200" b="0" i="0" u="none" strike="noStrike" dirty="0">
                          <a:solidFill>
                            <a:srgbClr val="000000"/>
                          </a:solidFill>
                          <a:latin typeface="Nta"/>
                        </a:rPr>
                        <a:t>Output</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200" b="0" i="0" u="none" strike="noStrike">
                          <a:solidFill>
                            <a:srgbClr val="000000"/>
                          </a:solidFill>
                          <a:latin typeface="Nta"/>
                        </a:rPr>
                        <a:t>19%</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dirty="0">
                          <a:solidFill>
                            <a:srgbClr val="000000"/>
                          </a:solidFill>
                          <a:latin typeface="Nta"/>
                        </a:rPr>
                        <a:t>6%</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-12%</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-4%</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r>
              <a:tr h="190500">
                <a:tc>
                  <a:txBody>
                    <a:bodyPr/>
                    <a:lstStyle/>
                    <a:p>
                      <a:pPr algn="r" rtl="0" fontAlgn="t"/>
                      <a:r>
                        <a:rPr lang="en-GB" sz="1200" b="0" i="0" u="none" strike="noStrike" dirty="0">
                          <a:solidFill>
                            <a:srgbClr val="000000"/>
                          </a:solidFill>
                          <a:latin typeface="Nta"/>
                        </a:rPr>
                        <a:t>Productivity</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8DB4E3"/>
                    </a:solidFill>
                  </a:tcPr>
                </a:tc>
                <a:tc>
                  <a:txBody>
                    <a:bodyPr/>
                    <a:lstStyle/>
                    <a:p>
                      <a:pPr algn="l" rtl="0" fontAlgn="t"/>
                      <a:r>
                        <a:rPr lang="en-GB" sz="1200" b="0" i="0" u="none" strike="noStrike" dirty="0">
                          <a:solidFill>
                            <a:srgbClr val="000000"/>
                          </a:solidFill>
                          <a:latin typeface="Nta"/>
                        </a:rPr>
                        <a:t>5%</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dirty="0">
                          <a:solidFill>
                            <a:srgbClr val="000000"/>
                          </a:solidFill>
                          <a:latin typeface="Nta"/>
                        </a:rPr>
                        <a:t>10%</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a:solidFill>
                            <a:srgbClr val="000000"/>
                          </a:solidFill>
                          <a:latin typeface="Nta"/>
                        </a:rPr>
                        <a:t>12%</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c>
                  <a:txBody>
                    <a:bodyPr/>
                    <a:lstStyle/>
                    <a:p>
                      <a:pPr algn="l" rtl="0" fontAlgn="t"/>
                      <a:r>
                        <a:rPr lang="en-GB" sz="1200" b="0" i="0" u="none" strike="noStrike" dirty="0">
                          <a:solidFill>
                            <a:srgbClr val="000000"/>
                          </a:solidFill>
                          <a:latin typeface="Nta"/>
                        </a:rPr>
                        <a:t>3%</a:t>
                      </a:r>
                    </a:p>
                  </a:txBody>
                  <a:tcPr marL="0" marR="0" marT="0" marB="0">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DBE5F1"/>
                    </a:solidFill>
                  </a:tcPr>
                </a:tc>
              </a:tr>
            </a:tbl>
          </a:graphicData>
        </a:graphic>
      </p:graphicFrame>
      <p:sp>
        <p:nvSpPr>
          <p:cNvPr id="12" name="TextBox 11"/>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Open</a:t>
            </a:r>
            <a:endParaRPr lang="en-GB" sz="12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835150" y="260350"/>
            <a:ext cx="8029575" cy="360363"/>
          </a:xfrm>
        </p:spPr>
        <p:txBody>
          <a:bodyPr/>
          <a:lstStyle/>
          <a:p>
            <a:pPr eaLnBrk="1" fontAlgn="auto" hangingPunct="1">
              <a:spcAft>
                <a:spcPts val="0"/>
              </a:spcAft>
              <a:defRPr/>
            </a:pPr>
            <a:r>
              <a:rPr lang="en-GB" sz="1800" b="1" dirty="0" smtClean="0"/>
              <a:t>Capabilities</a:t>
            </a:r>
            <a:endParaRPr lang="en-US" sz="1800" b="1" dirty="0"/>
          </a:p>
        </p:txBody>
      </p:sp>
      <p:graphicFrame>
        <p:nvGraphicFramePr>
          <p:cNvPr id="7" name="Content Placeholder 5"/>
          <p:cNvGraphicFramePr>
            <a:graphicFrameLocks/>
          </p:cNvGraphicFramePr>
          <p:nvPr/>
        </p:nvGraphicFramePr>
        <p:xfrm>
          <a:off x="323850" y="981075"/>
          <a:ext cx="8496945" cy="2820900"/>
        </p:xfrm>
        <a:graphic>
          <a:graphicData uri="http://schemas.openxmlformats.org/drawingml/2006/table">
            <a:tbl>
              <a:tblPr firstRow="1" bandRow="1">
                <a:tableStyleId>{5C22544A-7EE6-4342-B048-85BDC9FD1C3A}</a:tableStyleId>
              </a:tblPr>
              <a:tblGrid>
                <a:gridCol w="1517483"/>
                <a:gridCol w="1373330"/>
                <a:gridCol w="1226341"/>
                <a:gridCol w="1138747"/>
                <a:gridCol w="1198544"/>
                <a:gridCol w="1000440"/>
                <a:gridCol w="1042060"/>
              </a:tblGrid>
              <a:tr h="1152128">
                <a:tc>
                  <a:txBody>
                    <a:bodyPr/>
                    <a:lstStyle/>
                    <a:p>
                      <a:pPr algn="r"/>
                      <a:r>
                        <a:rPr lang="en-GB" sz="1400" dirty="0" smtClean="0">
                          <a:latin typeface="Calibri" pitchFamily="34" charset="0"/>
                        </a:rPr>
                        <a:t>Priority area</a:t>
                      </a:r>
                      <a:endParaRPr lang="en-GB" sz="1400" dirty="0">
                        <a:latin typeface="Calibri" pitchFamily="34" charset="0"/>
                      </a:endParaRPr>
                    </a:p>
                  </a:txBody>
                  <a:tcPr/>
                </a:tc>
                <a:tc>
                  <a:txBody>
                    <a:bodyPr/>
                    <a:lstStyle/>
                    <a:p>
                      <a:r>
                        <a:rPr lang="en-GB" sz="1400" dirty="0" smtClean="0">
                          <a:latin typeface="Calibri" pitchFamily="34" charset="0"/>
                        </a:rPr>
                        <a:t>% of capability in place</a:t>
                      </a:r>
                      <a:endParaRPr lang="en-GB" sz="1400" dirty="0">
                        <a:latin typeface="Calibri" pitchFamily="34" charset="0"/>
                      </a:endParaRPr>
                    </a:p>
                  </a:txBody>
                  <a:tcPr/>
                </a:tc>
                <a:tc>
                  <a:txBody>
                    <a:bodyPr/>
                    <a:lstStyle/>
                    <a:p>
                      <a:r>
                        <a:rPr lang="en-GB" sz="1400" dirty="0" smtClean="0">
                          <a:latin typeface="Calibri" pitchFamily="34" charset="0"/>
                        </a:rPr>
                        <a:t>Awareness (%)</a:t>
                      </a:r>
                      <a:endParaRPr lang="en-GB" sz="1400" dirty="0">
                        <a:latin typeface="Calibri" pitchFamily="34" charset="0"/>
                      </a:endParaRPr>
                    </a:p>
                  </a:txBody>
                  <a:tcPr/>
                </a:tc>
                <a:tc>
                  <a:txBody>
                    <a:bodyPr/>
                    <a:lstStyle/>
                    <a:p>
                      <a:r>
                        <a:rPr lang="en-GB" sz="1400" dirty="0" smtClean="0">
                          <a:latin typeface="Calibri" pitchFamily="34" charset="0"/>
                        </a:rPr>
                        <a:t>Working (%)</a:t>
                      </a:r>
                      <a:endParaRPr lang="en-GB" sz="14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Calibri" pitchFamily="34" charset="0"/>
                        </a:rPr>
                        <a:t>Practitioner (%)</a:t>
                      </a:r>
                    </a:p>
                    <a:p>
                      <a:endParaRPr lang="en-GB" sz="14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Calibri" pitchFamily="34" charset="0"/>
                        </a:rPr>
                        <a:t>Expert (%)</a:t>
                      </a:r>
                    </a:p>
                    <a:p>
                      <a:endParaRPr lang="en-GB" sz="1400" dirty="0">
                        <a:latin typeface="Calibri" pitchFamily="34" charset="0"/>
                      </a:endParaRPr>
                    </a:p>
                  </a:txBody>
                  <a:tcPr/>
                </a:tc>
                <a:tc>
                  <a:txBody>
                    <a:bodyPr/>
                    <a:lstStyle/>
                    <a:p>
                      <a:pPr algn="r"/>
                      <a:r>
                        <a:rPr lang="en-GB" sz="1400" dirty="0" smtClean="0">
                          <a:latin typeface="Calibri" pitchFamily="34" charset="0"/>
                        </a:rPr>
                        <a:t>Average</a:t>
                      </a:r>
                      <a:r>
                        <a:rPr lang="en-GB" sz="1400" baseline="0" dirty="0" smtClean="0">
                          <a:latin typeface="Calibri" pitchFamily="34" charset="0"/>
                        </a:rPr>
                        <a:t> criticality rating</a:t>
                      </a:r>
                      <a:endParaRPr lang="en-GB" sz="1400" dirty="0">
                        <a:latin typeface="Calibri" pitchFamily="34" charset="0"/>
                      </a:endParaRPr>
                    </a:p>
                  </a:txBody>
                  <a:tcPr/>
                </a:tc>
              </a:tr>
              <a:tr h="232984">
                <a:tc>
                  <a:txBody>
                    <a:bodyPr/>
                    <a:lstStyle/>
                    <a:p>
                      <a:pPr algn="r" fontAlgn="b"/>
                      <a:r>
                        <a:rPr lang="en-GB" sz="1400" b="0" i="0" u="none" strike="noStrike" dirty="0">
                          <a:solidFill>
                            <a:srgbClr val="000000"/>
                          </a:solidFill>
                          <a:latin typeface="Calibri" pitchFamily="34" charset="0"/>
                        </a:rPr>
                        <a:t>Commercial</a:t>
                      </a:r>
                    </a:p>
                  </a:txBody>
                  <a:tcPr marL="0" marR="0" marT="0" marB="0" anchor="b"/>
                </a:tc>
                <a:tc>
                  <a:txBody>
                    <a:bodyPr/>
                    <a:lstStyle/>
                    <a:p>
                      <a:pPr algn="r" fontAlgn="b"/>
                      <a:r>
                        <a:rPr lang="en-GB" sz="1400" b="1" i="0" u="none" strike="noStrike" dirty="0">
                          <a:solidFill>
                            <a:srgbClr val="000000"/>
                          </a:solidFill>
                          <a:latin typeface="Calibri" pitchFamily="34" charset="0"/>
                        </a:rPr>
                        <a:t>33.4%</a:t>
                      </a:r>
                    </a:p>
                  </a:txBody>
                  <a:tcPr marL="0" marR="0" marT="0" marB="0" anchor="b"/>
                </a:tc>
                <a:tc>
                  <a:txBody>
                    <a:bodyPr/>
                    <a:lstStyle/>
                    <a:p>
                      <a:pPr algn="r" fontAlgn="b"/>
                      <a:r>
                        <a:rPr lang="en-GB" sz="1400" b="0" i="0" u="none" strike="noStrike" dirty="0" smtClean="0">
                          <a:solidFill>
                            <a:srgbClr val="000000"/>
                          </a:solidFill>
                          <a:latin typeface="Calibri" pitchFamily="34" charset="0"/>
                        </a:rPr>
                        <a:t>28%</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48%</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58%</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64%</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1" i="0" u="none" strike="noStrike" dirty="0" smtClean="0">
                          <a:solidFill>
                            <a:srgbClr val="000000"/>
                          </a:solidFill>
                          <a:latin typeface="Calibri" pitchFamily="34" charset="0"/>
                        </a:rPr>
                        <a:t>2.8</a:t>
                      </a:r>
                      <a:endParaRPr lang="en-GB" sz="1400" b="1" i="0" u="none" strike="noStrike" dirty="0">
                        <a:solidFill>
                          <a:srgbClr val="000000"/>
                        </a:solidFill>
                        <a:latin typeface="Calibri" pitchFamily="34" charset="0"/>
                      </a:endParaRPr>
                    </a:p>
                  </a:txBody>
                  <a:tcPr marL="0" marR="0" marT="0" marB="0" anchor="b">
                    <a:solidFill>
                      <a:srgbClr val="FFC000">
                        <a:alpha val="76000"/>
                      </a:srgbClr>
                    </a:solidFill>
                  </a:tcPr>
                </a:tc>
              </a:tr>
              <a:tr h="258962">
                <a:tc>
                  <a:txBody>
                    <a:bodyPr/>
                    <a:lstStyle/>
                    <a:p>
                      <a:pPr algn="r" fontAlgn="b"/>
                      <a:r>
                        <a:rPr lang="en-GB" sz="1400" b="0" i="0" u="none" strike="noStrike" dirty="0">
                          <a:solidFill>
                            <a:srgbClr val="000000"/>
                          </a:solidFill>
                          <a:latin typeface="Calibri" pitchFamily="34" charset="0"/>
                        </a:rPr>
                        <a:t>PPM</a:t>
                      </a:r>
                    </a:p>
                  </a:txBody>
                  <a:tcPr marL="0" marR="0" marT="0" marB="0" anchor="b"/>
                </a:tc>
                <a:tc>
                  <a:txBody>
                    <a:bodyPr/>
                    <a:lstStyle/>
                    <a:p>
                      <a:pPr algn="r" fontAlgn="b"/>
                      <a:r>
                        <a:rPr lang="en-GB" sz="1400" b="1" i="0" u="none" strike="noStrike" dirty="0">
                          <a:solidFill>
                            <a:srgbClr val="000000"/>
                          </a:solidFill>
                          <a:latin typeface="Calibri" pitchFamily="34" charset="0"/>
                        </a:rPr>
                        <a:t>65.4%</a:t>
                      </a:r>
                    </a:p>
                  </a:txBody>
                  <a:tcPr marL="0" marR="0" marT="0" marB="0" anchor="b"/>
                </a:tc>
                <a:tc>
                  <a:txBody>
                    <a:bodyPr/>
                    <a:lstStyle/>
                    <a:p>
                      <a:pPr algn="r" fontAlgn="b"/>
                      <a:r>
                        <a:rPr lang="en-GB" sz="1400" b="0" i="0" u="none" strike="noStrike" dirty="0" smtClean="0">
                          <a:solidFill>
                            <a:srgbClr val="000000"/>
                          </a:solidFill>
                          <a:latin typeface="Calibri" pitchFamily="34" charset="0"/>
                        </a:rPr>
                        <a:t>63%</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71%</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67%</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66%</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1" i="0" u="none" strike="noStrike" dirty="0" smtClean="0">
                          <a:solidFill>
                            <a:srgbClr val="000000"/>
                          </a:solidFill>
                          <a:latin typeface="Calibri" pitchFamily="34" charset="0"/>
                        </a:rPr>
                        <a:t>2.8</a:t>
                      </a:r>
                      <a:endParaRPr lang="en-GB" sz="1400" b="1" i="0" u="none" strike="noStrike" dirty="0">
                        <a:solidFill>
                          <a:srgbClr val="000000"/>
                        </a:solidFill>
                        <a:latin typeface="Calibri" pitchFamily="34" charset="0"/>
                      </a:endParaRPr>
                    </a:p>
                  </a:txBody>
                  <a:tcPr marL="0" marR="0" marT="0" marB="0" anchor="b">
                    <a:solidFill>
                      <a:srgbClr val="FFC000">
                        <a:alpha val="76000"/>
                      </a:srgbClr>
                    </a:solidFill>
                  </a:tcPr>
                </a:tc>
              </a:tr>
              <a:tr h="306302">
                <a:tc>
                  <a:txBody>
                    <a:bodyPr/>
                    <a:lstStyle/>
                    <a:p>
                      <a:pPr algn="r" fontAlgn="b"/>
                      <a:r>
                        <a:rPr lang="en-GB" sz="1400" b="0" i="0" u="none" strike="noStrike" dirty="0">
                          <a:solidFill>
                            <a:srgbClr val="000000"/>
                          </a:solidFill>
                          <a:latin typeface="Calibri" pitchFamily="34" charset="0"/>
                        </a:rPr>
                        <a:t>Digital</a:t>
                      </a:r>
                    </a:p>
                  </a:txBody>
                  <a:tcPr marL="0" marR="0" marT="0" marB="0" anchor="b"/>
                </a:tc>
                <a:tc>
                  <a:txBody>
                    <a:bodyPr/>
                    <a:lstStyle/>
                    <a:p>
                      <a:pPr algn="r" fontAlgn="b"/>
                      <a:r>
                        <a:rPr lang="en-GB" sz="1400" b="1" i="0" u="none" strike="noStrike" dirty="0">
                          <a:solidFill>
                            <a:srgbClr val="000000"/>
                          </a:solidFill>
                          <a:latin typeface="Calibri" pitchFamily="34" charset="0"/>
                        </a:rPr>
                        <a:t>36.7%</a:t>
                      </a:r>
                    </a:p>
                  </a:txBody>
                  <a:tcPr marL="0" marR="0" marT="0" marB="0" anchor="b"/>
                </a:tc>
                <a:tc>
                  <a:txBody>
                    <a:bodyPr/>
                    <a:lstStyle/>
                    <a:p>
                      <a:pPr algn="r" fontAlgn="b"/>
                      <a:r>
                        <a:rPr lang="en-GB" sz="1400" b="0" i="0" u="none" strike="noStrike" dirty="0" smtClean="0">
                          <a:solidFill>
                            <a:srgbClr val="000000"/>
                          </a:solidFill>
                          <a:latin typeface="Calibri" pitchFamily="34" charset="0"/>
                        </a:rPr>
                        <a:t>34%</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48%</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57%</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60%</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1" i="0" u="none" strike="noStrike" dirty="0" smtClean="0">
                          <a:solidFill>
                            <a:srgbClr val="000000"/>
                          </a:solidFill>
                          <a:latin typeface="Calibri" pitchFamily="34" charset="0"/>
                        </a:rPr>
                        <a:t>2.5</a:t>
                      </a:r>
                      <a:endParaRPr lang="en-GB" sz="1400" b="1" i="0" u="none" strike="noStrike" dirty="0">
                        <a:solidFill>
                          <a:srgbClr val="000000"/>
                        </a:solidFill>
                        <a:latin typeface="Calibri" pitchFamily="34" charset="0"/>
                      </a:endParaRPr>
                    </a:p>
                  </a:txBody>
                  <a:tcPr marL="0" marR="0" marT="0" marB="0" anchor="b">
                    <a:solidFill>
                      <a:srgbClr val="FFC000">
                        <a:alpha val="76000"/>
                      </a:srgbClr>
                    </a:solidFill>
                  </a:tcPr>
                </a:tc>
              </a:tr>
              <a:tr h="443804">
                <a:tc>
                  <a:txBody>
                    <a:bodyPr/>
                    <a:lstStyle/>
                    <a:p>
                      <a:pPr algn="r" fontAlgn="b"/>
                      <a:r>
                        <a:rPr lang="en-GB" sz="1400" b="0" i="0" u="none" strike="noStrike" dirty="0">
                          <a:solidFill>
                            <a:srgbClr val="000000"/>
                          </a:solidFill>
                          <a:latin typeface="Calibri" pitchFamily="34" charset="0"/>
                        </a:rPr>
                        <a:t>Leading and Managing change</a:t>
                      </a:r>
                    </a:p>
                  </a:txBody>
                  <a:tcPr marL="0" marR="0" marT="0" marB="0" anchor="b"/>
                </a:tc>
                <a:tc>
                  <a:txBody>
                    <a:bodyPr/>
                    <a:lstStyle/>
                    <a:p>
                      <a:pPr algn="r" fontAlgn="b"/>
                      <a:r>
                        <a:rPr lang="en-GB" sz="1400" b="1" i="0" u="none" strike="noStrike" dirty="0">
                          <a:solidFill>
                            <a:srgbClr val="000000"/>
                          </a:solidFill>
                          <a:latin typeface="Calibri" pitchFamily="34" charset="0"/>
                        </a:rPr>
                        <a:t>54.4%</a:t>
                      </a:r>
                    </a:p>
                  </a:txBody>
                  <a:tcPr marL="0" marR="0" marT="0" marB="0" anchor="b"/>
                </a:tc>
                <a:tc>
                  <a:txBody>
                    <a:bodyPr/>
                    <a:lstStyle/>
                    <a:p>
                      <a:pPr algn="r" fontAlgn="b"/>
                      <a:r>
                        <a:rPr lang="en-GB" sz="1400" b="0" i="0" u="none" strike="noStrike" dirty="0" smtClean="0">
                          <a:solidFill>
                            <a:srgbClr val="000000"/>
                          </a:solidFill>
                          <a:latin typeface="Calibri" pitchFamily="34" charset="0"/>
                        </a:rPr>
                        <a:t>56%</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52%</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53%</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0" i="0" u="none" strike="noStrike" dirty="0" smtClean="0">
                          <a:solidFill>
                            <a:srgbClr val="000000"/>
                          </a:solidFill>
                          <a:latin typeface="Calibri" pitchFamily="34" charset="0"/>
                        </a:rPr>
                        <a:t>62%</a:t>
                      </a:r>
                      <a:endParaRPr lang="en-GB" sz="1400" b="0" i="0" u="none" strike="noStrike" dirty="0">
                        <a:solidFill>
                          <a:srgbClr val="000000"/>
                        </a:solidFill>
                        <a:latin typeface="Calibri" pitchFamily="34" charset="0"/>
                      </a:endParaRPr>
                    </a:p>
                  </a:txBody>
                  <a:tcPr marL="0" marR="0" marT="0" marB="0" anchor="b"/>
                </a:tc>
                <a:tc>
                  <a:txBody>
                    <a:bodyPr/>
                    <a:lstStyle/>
                    <a:p>
                      <a:pPr algn="r" fontAlgn="b"/>
                      <a:r>
                        <a:rPr lang="en-GB" sz="1400" b="1" i="0" u="none" strike="noStrike" dirty="0" smtClean="0">
                          <a:solidFill>
                            <a:schemeClr val="tx1"/>
                          </a:solidFill>
                          <a:latin typeface="Calibri" pitchFamily="34" charset="0"/>
                        </a:rPr>
                        <a:t>3.2</a:t>
                      </a:r>
                      <a:endParaRPr lang="en-GB" sz="1400" b="1" i="0" u="none" strike="noStrike" dirty="0">
                        <a:solidFill>
                          <a:schemeClr val="tx1"/>
                        </a:solidFill>
                        <a:latin typeface="Calibri" pitchFamily="34" charset="0"/>
                      </a:endParaRPr>
                    </a:p>
                  </a:txBody>
                  <a:tcPr marL="0" marR="0" marT="0" marB="0" anchor="b">
                    <a:solidFill>
                      <a:srgbClr val="FF0000">
                        <a:alpha val="69000"/>
                      </a:srgbClr>
                    </a:solidFill>
                  </a:tcPr>
                </a:tc>
              </a:tr>
              <a:tr h="377195">
                <a:tc>
                  <a:txBody>
                    <a:bodyPr/>
                    <a:lstStyle/>
                    <a:p>
                      <a:pPr algn="r" fontAlgn="b"/>
                      <a:r>
                        <a:rPr lang="en-GB" sz="1400" b="1" i="0" u="none" strike="noStrike" dirty="0" smtClean="0">
                          <a:solidFill>
                            <a:srgbClr val="000000"/>
                          </a:solidFill>
                          <a:latin typeface="Calibri" pitchFamily="34" charset="0"/>
                        </a:rPr>
                        <a:t>Total capability in place</a:t>
                      </a:r>
                      <a:endParaRPr lang="en-GB" sz="1400" b="1" i="0" u="none" strike="noStrike" dirty="0">
                        <a:solidFill>
                          <a:srgbClr val="000000"/>
                        </a:solidFill>
                        <a:latin typeface="Calibri" pitchFamily="34" charset="0"/>
                      </a:endParaRPr>
                    </a:p>
                  </a:txBody>
                  <a:tcPr marL="0" marR="0" marT="0" marB="0" anchor="b"/>
                </a:tc>
                <a:tc>
                  <a:txBody>
                    <a:bodyPr/>
                    <a:lstStyle/>
                    <a:p>
                      <a:pPr algn="r" fontAlgn="b"/>
                      <a:r>
                        <a:rPr lang="en-GB" sz="1400" b="1" i="0" u="none" strike="noStrike" dirty="0">
                          <a:solidFill>
                            <a:srgbClr val="000000"/>
                          </a:solidFill>
                          <a:latin typeface="Calibri" pitchFamily="34" charset="0"/>
                        </a:rPr>
                        <a:t>45%</a:t>
                      </a:r>
                    </a:p>
                  </a:txBody>
                  <a:tcPr marL="0" marR="0" marT="0" marB="0" anchor="b"/>
                </a:tc>
                <a:tc>
                  <a:txBody>
                    <a:bodyPr/>
                    <a:lstStyle/>
                    <a:p>
                      <a:pPr algn="r" fontAlgn="b"/>
                      <a:endParaRPr lang="en-GB" sz="1400" b="1" i="0" u="none" strike="noStrike" dirty="0">
                        <a:solidFill>
                          <a:srgbClr val="000000"/>
                        </a:solidFill>
                        <a:latin typeface="Calibri" pitchFamily="34" charset="0"/>
                      </a:endParaRPr>
                    </a:p>
                  </a:txBody>
                  <a:tcPr marL="0" marR="0" marT="0" marB="0" anchor="b">
                    <a:solidFill>
                      <a:schemeClr val="bg1">
                        <a:lumMod val="65000"/>
                      </a:schemeClr>
                    </a:solidFill>
                  </a:tcPr>
                </a:tc>
                <a:tc>
                  <a:txBody>
                    <a:bodyPr/>
                    <a:lstStyle/>
                    <a:p>
                      <a:pPr algn="r" fontAlgn="b"/>
                      <a:endParaRPr lang="en-GB" sz="1400" b="1" i="0" u="none" strike="noStrike" dirty="0">
                        <a:solidFill>
                          <a:srgbClr val="000000"/>
                        </a:solidFill>
                        <a:latin typeface="Calibri" pitchFamily="34" charset="0"/>
                      </a:endParaRPr>
                    </a:p>
                  </a:txBody>
                  <a:tcPr marL="0" marR="0" marT="0" marB="0" anchor="b">
                    <a:solidFill>
                      <a:schemeClr val="bg1">
                        <a:lumMod val="65000"/>
                      </a:schemeClr>
                    </a:solidFill>
                  </a:tcPr>
                </a:tc>
                <a:tc>
                  <a:txBody>
                    <a:bodyPr/>
                    <a:lstStyle/>
                    <a:p>
                      <a:pPr algn="r" fontAlgn="b"/>
                      <a:endParaRPr lang="en-GB" sz="1400" b="1" i="0" u="none" strike="noStrike" dirty="0">
                        <a:solidFill>
                          <a:srgbClr val="000000"/>
                        </a:solidFill>
                        <a:latin typeface="Calibri" pitchFamily="34" charset="0"/>
                      </a:endParaRPr>
                    </a:p>
                  </a:txBody>
                  <a:tcPr marL="0" marR="0" marT="0" marB="0" anchor="b">
                    <a:solidFill>
                      <a:schemeClr val="bg1">
                        <a:lumMod val="65000"/>
                      </a:schemeClr>
                    </a:solidFill>
                  </a:tcPr>
                </a:tc>
                <a:tc>
                  <a:txBody>
                    <a:bodyPr/>
                    <a:lstStyle/>
                    <a:p>
                      <a:pPr algn="r" fontAlgn="b"/>
                      <a:endParaRPr lang="en-GB" sz="1400" b="1" i="0" u="none" strike="noStrike" dirty="0">
                        <a:solidFill>
                          <a:srgbClr val="000000"/>
                        </a:solidFill>
                        <a:latin typeface="Calibri" pitchFamily="34" charset="0"/>
                      </a:endParaRPr>
                    </a:p>
                  </a:txBody>
                  <a:tcPr marL="0" marR="0" marT="0" marB="0" anchor="b">
                    <a:solidFill>
                      <a:schemeClr val="bg1">
                        <a:lumMod val="65000"/>
                      </a:schemeClr>
                    </a:solidFill>
                  </a:tcPr>
                </a:tc>
                <a:tc>
                  <a:txBody>
                    <a:bodyPr/>
                    <a:lstStyle/>
                    <a:p>
                      <a:pPr algn="r" fontAlgn="b"/>
                      <a:endParaRPr lang="en-GB" sz="1400" b="1" i="0" u="none" strike="noStrike" dirty="0">
                        <a:solidFill>
                          <a:srgbClr val="000000"/>
                        </a:solidFill>
                        <a:latin typeface="Calibri" pitchFamily="34" charset="0"/>
                      </a:endParaRPr>
                    </a:p>
                  </a:txBody>
                  <a:tcPr marL="0" marR="0" marT="0" marB="0" anchor="b">
                    <a:solidFill>
                      <a:schemeClr val="bg1">
                        <a:lumMod val="65000"/>
                      </a:schemeClr>
                    </a:solidFill>
                  </a:tcPr>
                </a:tc>
              </a:tr>
            </a:tbl>
          </a:graphicData>
        </a:graphic>
      </p:graphicFrame>
      <p:graphicFrame>
        <p:nvGraphicFramePr>
          <p:cNvPr id="9" name="Table 8"/>
          <p:cNvGraphicFramePr>
            <a:graphicFrameLocks noGrp="1"/>
          </p:cNvGraphicFramePr>
          <p:nvPr/>
        </p:nvGraphicFramePr>
        <p:xfrm>
          <a:off x="179388" y="4292600"/>
          <a:ext cx="4032572" cy="2304256"/>
        </p:xfrm>
        <a:graphic>
          <a:graphicData uri="http://schemas.openxmlformats.org/drawingml/2006/table">
            <a:tbl>
              <a:tblPr firstRow="1" bandRow="1">
                <a:tableStyleId>{5C22544A-7EE6-4342-B048-85BDC9FD1C3A}</a:tableStyleId>
              </a:tblPr>
              <a:tblGrid>
                <a:gridCol w="1415017"/>
                <a:gridCol w="2617555"/>
              </a:tblGrid>
              <a:tr h="532330">
                <a:tc>
                  <a:txBody>
                    <a:bodyPr/>
                    <a:lstStyle/>
                    <a:p>
                      <a:pPr algn="r"/>
                      <a:r>
                        <a:rPr lang="en-GB" sz="1400" dirty="0" smtClean="0">
                          <a:latin typeface="Calibri" pitchFamily="34" charset="0"/>
                        </a:rPr>
                        <a:t>Priority area</a:t>
                      </a:r>
                      <a:endParaRPr lang="en-GB" sz="1400" dirty="0">
                        <a:latin typeface="Calibri" pitchFamily="34" charset="0"/>
                      </a:endParaRPr>
                    </a:p>
                  </a:txBody>
                  <a:tcPr/>
                </a:tc>
                <a:tc>
                  <a:txBody>
                    <a:bodyPr/>
                    <a:lstStyle/>
                    <a:p>
                      <a:r>
                        <a:rPr lang="en-GB" sz="1400" dirty="0" smtClean="0">
                          <a:latin typeface="Calibri" pitchFamily="34" charset="0"/>
                        </a:rPr>
                        <a:t>% of staff</a:t>
                      </a:r>
                      <a:r>
                        <a:rPr lang="en-GB" sz="1400" baseline="0" dirty="0" smtClean="0">
                          <a:latin typeface="Calibri" pitchFamily="34" charset="0"/>
                        </a:rPr>
                        <a:t> self assessed as having the right level of capability</a:t>
                      </a:r>
                      <a:endParaRPr lang="en-GB" sz="1400" dirty="0">
                        <a:latin typeface="Calibri" pitchFamily="34" charset="0"/>
                      </a:endParaRPr>
                    </a:p>
                  </a:txBody>
                  <a:tcPr/>
                </a:tc>
              </a:tr>
              <a:tr h="333980">
                <a:tc>
                  <a:txBody>
                    <a:bodyPr/>
                    <a:lstStyle/>
                    <a:p>
                      <a:pPr algn="r" fontAlgn="b"/>
                      <a:r>
                        <a:rPr lang="en-GB" sz="1400" b="0" i="0" u="none" strike="noStrike" dirty="0">
                          <a:solidFill>
                            <a:srgbClr val="000000"/>
                          </a:solidFill>
                          <a:latin typeface="Calibri" pitchFamily="34" charset="0"/>
                        </a:rPr>
                        <a:t>Commercial</a:t>
                      </a:r>
                    </a:p>
                  </a:txBody>
                  <a:tcPr marL="0" marR="0" marT="0" marB="0" anchor="b"/>
                </a:tc>
                <a:tc>
                  <a:txBody>
                    <a:bodyPr/>
                    <a:lstStyle/>
                    <a:p>
                      <a:endParaRPr lang="en-GB" dirty="0"/>
                    </a:p>
                  </a:txBody>
                  <a:tcPr marL="0" marR="0" marT="0" marB="0" anchor="b"/>
                </a:tc>
              </a:tr>
              <a:tr h="333980">
                <a:tc>
                  <a:txBody>
                    <a:bodyPr/>
                    <a:lstStyle/>
                    <a:p>
                      <a:pPr algn="r" fontAlgn="b"/>
                      <a:r>
                        <a:rPr lang="en-GB" sz="1400" b="0" i="0" u="none" strike="noStrike" dirty="0">
                          <a:solidFill>
                            <a:srgbClr val="000000"/>
                          </a:solidFill>
                          <a:latin typeface="Calibri" pitchFamily="34" charset="0"/>
                        </a:rPr>
                        <a:t>PPM</a:t>
                      </a:r>
                    </a:p>
                  </a:txBody>
                  <a:tcPr marL="0" marR="0" marT="0" marB="0" anchor="b"/>
                </a:tc>
                <a:tc>
                  <a:txBody>
                    <a:bodyPr/>
                    <a:lstStyle/>
                    <a:p>
                      <a:endParaRPr lang="en-GB" dirty="0"/>
                    </a:p>
                  </a:txBody>
                  <a:tcPr marL="0" marR="0" marT="0" marB="0" anchor="b"/>
                </a:tc>
              </a:tr>
              <a:tr h="563643">
                <a:tc>
                  <a:txBody>
                    <a:bodyPr/>
                    <a:lstStyle/>
                    <a:p>
                      <a:pPr algn="r" fontAlgn="b"/>
                      <a:r>
                        <a:rPr lang="en-GB" sz="1400" b="0" i="0" u="none" strike="noStrike" dirty="0">
                          <a:solidFill>
                            <a:srgbClr val="000000"/>
                          </a:solidFill>
                          <a:latin typeface="Calibri" pitchFamily="34" charset="0"/>
                        </a:rPr>
                        <a:t>Digital</a:t>
                      </a:r>
                    </a:p>
                  </a:txBody>
                  <a:tcPr marL="0" marR="0" marT="0" marB="0" anchor="b"/>
                </a:tc>
                <a:tc>
                  <a:txBody>
                    <a:bodyPr/>
                    <a:lstStyle/>
                    <a:p>
                      <a:endParaRPr lang="en-GB" dirty="0" smtClean="0"/>
                    </a:p>
                    <a:p>
                      <a:endParaRPr lang="en-GB" dirty="0"/>
                    </a:p>
                  </a:txBody>
                  <a:tcPr marL="0" marR="0" marT="0" marB="0" anchor="b"/>
                </a:tc>
              </a:tr>
              <a:tr h="540323">
                <a:tc>
                  <a:txBody>
                    <a:bodyPr/>
                    <a:lstStyle/>
                    <a:p>
                      <a:pPr algn="r" fontAlgn="b"/>
                      <a:r>
                        <a:rPr lang="en-GB" sz="1400" b="0" i="0" u="none" strike="noStrike" dirty="0">
                          <a:solidFill>
                            <a:srgbClr val="000000"/>
                          </a:solidFill>
                          <a:latin typeface="Calibri" pitchFamily="34" charset="0"/>
                        </a:rPr>
                        <a:t>Leading and Managing change</a:t>
                      </a:r>
                    </a:p>
                  </a:txBody>
                  <a:tcPr marL="0" marR="0" marT="0" marB="0" anchor="b"/>
                </a:tc>
                <a:tc>
                  <a:txBody>
                    <a:bodyPr/>
                    <a:lstStyle/>
                    <a:p>
                      <a:endParaRPr lang="en-GB" dirty="0"/>
                    </a:p>
                  </a:txBody>
                  <a:tcPr marL="0" marR="0" marT="0" marB="0" anchor="b"/>
                </a:tc>
              </a:tr>
            </a:tbl>
          </a:graphicData>
        </a:graphic>
      </p:graphicFrame>
      <p:sp>
        <p:nvSpPr>
          <p:cNvPr id="11" name="Title 15"/>
          <p:cNvSpPr txBox="1">
            <a:spLocks/>
          </p:cNvSpPr>
          <p:nvPr/>
        </p:nvSpPr>
        <p:spPr>
          <a:xfrm>
            <a:off x="250825" y="3933825"/>
            <a:ext cx="8029575" cy="360363"/>
          </a:xfrm>
          <a:prstGeom prst="rect">
            <a:avLst/>
          </a:prstGeom>
        </p:spPr>
        <p:txBody>
          <a:bodyPr lIns="0" tIns="0" rIns="0" bIns="0">
            <a:normAutofit/>
          </a:bodyPr>
          <a:lstStyle/>
          <a:p>
            <a:pPr fontAlgn="auto">
              <a:spcAft>
                <a:spcPts val="0"/>
              </a:spcAft>
              <a:defRPr/>
            </a:pPr>
            <a:r>
              <a:rPr lang="en-GB" sz="1600" b="1" spc="-150" dirty="0">
                <a:solidFill>
                  <a:schemeClr val="tx2"/>
                </a:solidFill>
                <a:latin typeface="Arial" pitchFamily="34" charset="0"/>
                <a:ea typeface="+mj-ea"/>
                <a:cs typeface="+mj-cs"/>
              </a:rPr>
              <a:t>Competency Framework Self-Assessment</a:t>
            </a:r>
            <a:endParaRPr lang="en-US" sz="1600" b="1" spc="-150" dirty="0">
              <a:solidFill>
                <a:schemeClr val="tx2"/>
              </a:solidFill>
              <a:latin typeface="Arial" pitchFamily="34" charset="0"/>
              <a:ea typeface="+mj-ea"/>
              <a:cs typeface="+mj-cs"/>
            </a:endParaRPr>
          </a:p>
        </p:txBody>
      </p:sp>
      <p:sp>
        <p:nvSpPr>
          <p:cNvPr id="8" name="Title 15"/>
          <p:cNvSpPr txBox="1">
            <a:spLocks/>
          </p:cNvSpPr>
          <p:nvPr/>
        </p:nvSpPr>
        <p:spPr>
          <a:xfrm>
            <a:off x="1763713" y="692150"/>
            <a:ext cx="8029575" cy="360363"/>
          </a:xfrm>
          <a:prstGeom prst="rect">
            <a:avLst/>
          </a:prstGeom>
        </p:spPr>
        <p:txBody>
          <a:bodyPr lIns="0" tIns="0" rIns="0" bIns="0">
            <a:normAutofit/>
          </a:bodyPr>
          <a:lstStyle/>
          <a:p>
            <a:pPr fontAlgn="auto">
              <a:spcAft>
                <a:spcPts val="0"/>
              </a:spcAft>
              <a:defRPr/>
            </a:pPr>
            <a:r>
              <a:rPr lang="en-GB" sz="1600" b="1" spc="-150" dirty="0">
                <a:solidFill>
                  <a:schemeClr val="tx2"/>
                </a:solidFill>
                <a:latin typeface="Arial" pitchFamily="34" charset="0"/>
                <a:ea typeface="+mj-ea"/>
                <a:cs typeface="+mj-cs"/>
              </a:rPr>
              <a:t>Annual Skills Review</a:t>
            </a:r>
            <a:endParaRPr lang="en-US" sz="1600" b="1" spc="-150" dirty="0">
              <a:solidFill>
                <a:schemeClr val="tx2"/>
              </a:solidFill>
              <a:latin typeface="Arial" pitchFamily="34" charset="0"/>
              <a:ea typeface="+mj-ea"/>
              <a:cs typeface="+mj-cs"/>
            </a:endParaRPr>
          </a:p>
        </p:txBody>
      </p:sp>
      <p:graphicFrame>
        <p:nvGraphicFramePr>
          <p:cNvPr id="12" name="Table 11"/>
          <p:cNvGraphicFramePr>
            <a:graphicFrameLocks noGrp="1"/>
          </p:cNvGraphicFramePr>
          <p:nvPr/>
        </p:nvGraphicFramePr>
        <p:xfrm>
          <a:off x="4500563" y="3933825"/>
          <a:ext cx="4320480" cy="2712720"/>
        </p:xfrm>
        <a:graphic>
          <a:graphicData uri="http://schemas.openxmlformats.org/drawingml/2006/table">
            <a:tbl>
              <a:tblPr firstRow="1" bandRow="1">
                <a:tableStyleId>{5C22544A-7EE6-4342-B048-85BDC9FD1C3A}</a:tableStyleId>
              </a:tblPr>
              <a:tblGrid>
                <a:gridCol w="1516043"/>
                <a:gridCol w="2804437"/>
              </a:tblGrid>
              <a:tr h="385121">
                <a:tc>
                  <a:txBody>
                    <a:bodyPr/>
                    <a:lstStyle/>
                    <a:p>
                      <a:pPr algn="r"/>
                      <a:r>
                        <a:rPr lang="en-GB" sz="1400" dirty="0" smtClean="0">
                          <a:latin typeface="Calibri" pitchFamily="34" charset="0"/>
                        </a:rPr>
                        <a:t>Function</a:t>
                      </a:r>
                      <a:endParaRPr lang="en-GB" sz="1400" dirty="0">
                        <a:latin typeface="Calibri" pitchFamily="34" charset="0"/>
                      </a:endParaRPr>
                    </a:p>
                  </a:txBody>
                  <a:tcPr/>
                </a:tc>
                <a:tc>
                  <a:txBody>
                    <a:bodyPr/>
                    <a:lstStyle/>
                    <a:p>
                      <a:r>
                        <a:rPr lang="en-GB" sz="1400" dirty="0" smtClean="0">
                          <a:latin typeface="Calibri" pitchFamily="34" charset="0"/>
                        </a:rPr>
                        <a:t>% of staff</a:t>
                      </a:r>
                      <a:r>
                        <a:rPr lang="en-GB" sz="1400" baseline="0" dirty="0" smtClean="0">
                          <a:latin typeface="Calibri" pitchFamily="34" charset="0"/>
                        </a:rPr>
                        <a:t> with a professional qualification</a:t>
                      </a:r>
                      <a:endParaRPr lang="en-GB" sz="1400" dirty="0">
                        <a:latin typeface="Calibri" pitchFamily="34" charset="0"/>
                      </a:endParaRPr>
                    </a:p>
                  </a:txBody>
                  <a:tcPr/>
                </a:tc>
              </a:tr>
              <a:tr h="203888">
                <a:tc>
                  <a:txBody>
                    <a:bodyPr/>
                    <a:lstStyle/>
                    <a:p>
                      <a:pPr algn="r" fontAlgn="b"/>
                      <a:r>
                        <a:rPr lang="en-GB" sz="1400" b="0" i="0" u="none" strike="noStrike" dirty="0" smtClean="0">
                          <a:solidFill>
                            <a:srgbClr val="000000"/>
                          </a:solidFill>
                          <a:latin typeface="Calibri" pitchFamily="34" charset="0"/>
                        </a:rPr>
                        <a:t>Commercial</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HR</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IT</a:t>
                      </a:r>
                      <a:endParaRPr lang="en-GB" sz="1400" b="0" i="0" u="none" strike="noStrike" dirty="0">
                        <a:solidFill>
                          <a:srgbClr val="000000"/>
                        </a:solidFill>
                        <a:latin typeface="Calibri" pitchFamily="34" charset="0"/>
                      </a:endParaRPr>
                    </a:p>
                  </a:txBody>
                  <a:tcPr marL="0" marR="0" marT="0" marB="0" anchor="b"/>
                </a:tc>
                <a:tc>
                  <a:txBody>
                    <a:bodyPr/>
                    <a:lstStyle/>
                    <a:p>
                      <a:endParaRPr lang="en-GB"/>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Property</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Finance</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Internal Audit</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Communications</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r h="203888">
                <a:tc>
                  <a:txBody>
                    <a:bodyPr/>
                    <a:lstStyle/>
                    <a:p>
                      <a:pPr algn="r" fontAlgn="b"/>
                      <a:r>
                        <a:rPr lang="en-GB" sz="1400" b="0" i="0" u="none" strike="noStrike" dirty="0" smtClean="0">
                          <a:solidFill>
                            <a:srgbClr val="000000"/>
                          </a:solidFill>
                          <a:latin typeface="Calibri" pitchFamily="34" charset="0"/>
                        </a:rPr>
                        <a:t>Legal</a:t>
                      </a:r>
                      <a:endParaRPr lang="en-GB" sz="1400" b="0" i="0" u="none" strike="noStrike" dirty="0">
                        <a:solidFill>
                          <a:srgbClr val="000000"/>
                        </a:solidFill>
                        <a:latin typeface="Calibri" pitchFamily="34" charset="0"/>
                      </a:endParaRPr>
                    </a:p>
                  </a:txBody>
                  <a:tcPr marL="0" marR="0" marT="0" marB="0" anchor="b"/>
                </a:tc>
                <a:tc>
                  <a:txBody>
                    <a:bodyPr/>
                    <a:lstStyle/>
                    <a:p>
                      <a:endParaRPr lang="en-GB" dirty="0"/>
                    </a:p>
                  </a:txBody>
                  <a:tcPr marL="0" marR="0" marT="0" marB="0" anchor="b"/>
                </a:tc>
              </a:tr>
            </a:tbl>
          </a:graphicData>
        </a:graphic>
      </p:graphicFrame>
      <p:sp>
        <p:nvSpPr>
          <p:cNvPr id="10" name="TextBox 9"/>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Closed</a:t>
            </a:r>
            <a:endParaRPr lang="en-GB" sz="1200"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79388" y="4437063"/>
          <a:ext cx="8640638" cy="1872615"/>
        </p:xfrm>
        <a:graphic>
          <a:graphicData uri="http://schemas.openxmlformats.org/drawingml/2006/table">
            <a:tbl>
              <a:tblPr/>
              <a:tblGrid>
                <a:gridCol w="4320319"/>
                <a:gridCol w="4320319"/>
              </a:tblGrid>
              <a:tr h="576064">
                <a:tc>
                  <a:txBody>
                    <a:bodyPr/>
                    <a:lstStyle/>
                    <a:p>
                      <a:pPr algn="l" fontAlgn="b"/>
                      <a:r>
                        <a:rPr lang="en-GB" sz="1100" b="0" i="0" u="none" strike="noStrike" dirty="0" smtClean="0">
                          <a:latin typeface="Arial"/>
                        </a:rPr>
                        <a:t>1. Have </a:t>
                      </a:r>
                      <a:r>
                        <a:rPr lang="en-GB" sz="1100" b="0" i="0" u="none" strike="noStrike" dirty="0">
                          <a:latin typeface="Arial"/>
                        </a:rPr>
                        <a:t>you completed 5 days learning and development in the last 12 months</a:t>
                      </a:r>
                      <a:r>
                        <a:rPr lang="en-GB" sz="1100" b="0" i="0" u="none" strike="noStrike" dirty="0" smtClean="0">
                          <a:latin typeface="Arial"/>
                        </a:rPr>
                        <a:t>? (to be</a:t>
                      </a:r>
                      <a:r>
                        <a:rPr lang="en-GB" sz="1100" b="0" i="0" u="none" strike="noStrike" baseline="0" dirty="0" smtClean="0">
                          <a:latin typeface="Arial"/>
                        </a:rPr>
                        <a:t> cut by grade)</a:t>
                      </a:r>
                      <a:endParaRPr lang="en-GB" sz="1100" b="0" i="0" u="none" strike="noStrike" dirty="0">
                        <a:latin typeface="Arial"/>
                      </a:endParaRP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latin typeface="+mn-lt"/>
                        </a:rPr>
                        <a:t>4. Do you are agree with the following statement? - "L&amp;D activities I have completed since April 2014 has helped me to improve my performance"</a:t>
                      </a:r>
                    </a:p>
                    <a:p>
                      <a:pPr algn="l" fontAlgn="b"/>
                      <a:endParaRPr lang="en-GB" sz="1100" b="0" i="0" u="none" strike="noStrike" dirty="0">
                        <a:latin typeface="Arial"/>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r>
              <a:tr h="760075">
                <a:tc>
                  <a:txBody>
                    <a:bodyPr/>
                    <a:lstStyle/>
                    <a:p>
                      <a:pPr algn="l" fontAlgn="b"/>
                      <a:r>
                        <a:rPr lang="en-GB" sz="1100" b="0" i="0" u="none" strike="noStrike" dirty="0" smtClean="0">
                          <a:latin typeface="Arial"/>
                        </a:rPr>
                        <a:t>2. How </a:t>
                      </a:r>
                      <a:r>
                        <a:rPr lang="en-GB" sz="1100" b="0" i="0" u="none" strike="noStrike" dirty="0">
                          <a:latin typeface="Arial"/>
                        </a:rPr>
                        <a:t>many of these days led to an improvement in your capability in one or more of the priority areas?</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100" b="1" i="0" u="none" strike="noStrike" dirty="0" smtClean="0">
                          <a:latin typeface="+mn-lt"/>
                        </a:rPr>
                        <a:t>5. For line managers: </a:t>
                      </a:r>
                      <a:r>
                        <a:rPr lang="en-GB" sz="1100" b="0" i="0" u="none" strike="noStrike" dirty="0" smtClean="0">
                          <a:latin typeface="+mn-lt"/>
                        </a:rPr>
                        <a:t>Do you are agree with the following statement? - "My team has access to the skills and expertise we need to do our job, both within the team and via shared or central resources"</a:t>
                      </a:r>
                    </a:p>
                    <a:p>
                      <a:pPr algn="l" fontAlgn="b"/>
                      <a:endParaRPr lang="en-GB" sz="1100" b="0" i="0" u="none" strike="noStrike" dirty="0">
                        <a:latin typeface="Arial"/>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r>
              <a:tr h="322259">
                <a:tc>
                  <a:txBody>
                    <a:bodyPr/>
                    <a:lstStyle/>
                    <a:p>
                      <a:pPr algn="l" fontAlgn="b"/>
                      <a:r>
                        <a:rPr lang="en-GB" sz="1100" b="0" i="0" u="none" strike="noStrike" dirty="0" smtClean="0">
                          <a:latin typeface="Arial"/>
                        </a:rPr>
                        <a:t>3. Will </a:t>
                      </a:r>
                      <a:r>
                        <a:rPr lang="en-GB" sz="1100" b="0" i="0" u="none" strike="noStrike" dirty="0">
                          <a:latin typeface="Arial"/>
                        </a:rPr>
                        <a:t>improving your capability in the priority areas help you to improve your performance in </a:t>
                      </a:r>
                      <a:r>
                        <a:rPr lang="en-GB" sz="1100" b="0" i="0" u="none" strike="noStrike" dirty="0" smtClean="0">
                          <a:latin typeface="Arial"/>
                        </a:rPr>
                        <a:t>your </a:t>
                      </a:r>
                      <a:r>
                        <a:rPr lang="en-GB" sz="1100" b="0" i="0" u="none" strike="noStrike" dirty="0">
                          <a:latin typeface="Arial"/>
                        </a:rPr>
                        <a:t>job?</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l" fontAlgn="b"/>
                      <a:r>
                        <a:rPr lang="en-GB" sz="1100" b="0" i="0" u="none" strike="noStrike" dirty="0" smtClean="0">
                          <a:latin typeface="Arial"/>
                        </a:rPr>
                        <a:t>6. Given our</a:t>
                      </a:r>
                      <a:r>
                        <a:rPr lang="en-GB" sz="1100" b="0" i="0" u="none" strike="noStrike" baseline="0" dirty="0" smtClean="0">
                          <a:latin typeface="Arial"/>
                        </a:rPr>
                        <a:t> statements in the Capabilities Plan, how clear are you on the action you need to take to improve your skills?</a:t>
                      </a:r>
                      <a:endParaRPr lang="en-GB" sz="1100" b="0" i="0" u="none" strike="noStrike" dirty="0">
                        <a:latin typeface="Arial"/>
                      </a:endParaRP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r>
            </a:tbl>
          </a:graphicData>
        </a:graphic>
      </p:graphicFrame>
      <p:sp>
        <p:nvSpPr>
          <p:cNvPr id="27664" name="TextBox 9"/>
          <p:cNvSpPr txBox="1">
            <a:spLocks noChangeArrowheads="1"/>
          </p:cNvSpPr>
          <p:nvPr/>
        </p:nvSpPr>
        <p:spPr bwMode="auto">
          <a:xfrm>
            <a:off x="250825" y="4149725"/>
            <a:ext cx="8713788" cy="260350"/>
          </a:xfrm>
          <a:prstGeom prst="rect">
            <a:avLst/>
          </a:prstGeom>
          <a:noFill/>
          <a:ln w="9525">
            <a:noFill/>
            <a:miter lim="800000"/>
            <a:headEnd/>
            <a:tailEnd/>
          </a:ln>
        </p:spPr>
        <p:txBody>
          <a:bodyPr>
            <a:spAutoFit/>
          </a:bodyPr>
          <a:lstStyle/>
          <a:p>
            <a:r>
              <a:rPr lang="en-GB" sz="1100" b="1"/>
              <a:t>Pulse survey: </a:t>
            </a:r>
            <a:r>
              <a:rPr lang="en-GB" sz="1100"/>
              <a:t>we have agreed with CSHR that we will conduct a pulse survey to assess impact of Capabilities. Proposed questions are:  </a:t>
            </a:r>
          </a:p>
        </p:txBody>
      </p:sp>
      <p:sp>
        <p:nvSpPr>
          <p:cNvPr id="27665" name="TextBox 10"/>
          <p:cNvSpPr txBox="1">
            <a:spLocks noChangeArrowheads="1"/>
          </p:cNvSpPr>
          <p:nvPr/>
        </p:nvSpPr>
        <p:spPr bwMode="auto">
          <a:xfrm>
            <a:off x="1835150" y="404813"/>
            <a:ext cx="4752975" cy="369887"/>
          </a:xfrm>
          <a:prstGeom prst="rect">
            <a:avLst/>
          </a:prstGeom>
          <a:noFill/>
          <a:ln w="9525">
            <a:noFill/>
            <a:miter lim="800000"/>
            <a:headEnd/>
            <a:tailEnd/>
          </a:ln>
        </p:spPr>
        <p:txBody>
          <a:bodyPr>
            <a:spAutoFit/>
          </a:bodyPr>
          <a:lstStyle/>
          <a:p>
            <a:pPr algn="ctr"/>
            <a:r>
              <a:rPr lang="en-GB" b="1">
                <a:solidFill>
                  <a:srgbClr val="005ABB"/>
                </a:solidFill>
              </a:rPr>
              <a:t>Learning and development</a:t>
            </a:r>
          </a:p>
        </p:txBody>
      </p:sp>
      <p:graphicFrame>
        <p:nvGraphicFramePr>
          <p:cNvPr id="12" name="Table 11"/>
          <p:cNvGraphicFramePr>
            <a:graphicFrameLocks noGrp="1"/>
          </p:cNvGraphicFramePr>
          <p:nvPr/>
        </p:nvGraphicFramePr>
        <p:xfrm>
          <a:off x="179388" y="908050"/>
          <a:ext cx="4104456" cy="1034415"/>
        </p:xfrm>
        <a:graphic>
          <a:graphicData uri="http://schemas.openxmlformats.org/drawingml/2006/table">
            <a:tbl>
              <a:tblPr/>
              <a:tblGrid>
                <a:gridCol w="2611852"/>
                <a:gridCol w="746302"/>
                <a:gridCol w="746302"/>
              </a:tblGrid>
              <a:tr h="260373">
                <a:tc gridSpan="2">
                  <a:txBody>
                    <a:bodyPr/>
                    <a:lstStyle/>
                    <a:p>
                      <a:pPr algn="l" fontAlgn="b"/>
                      <a:r>
                        <a:rPr lang="en-GB" sz="1100" b="1" i="0" u="none" strike="noStrike" dirty="0" smtClean="0">
                          <a:solidFill>
                            <a:schemeClr val="bg1"/>
                          </a:solidFill>
                          <a:latin typeface="Arial"/>
                        </a:rPr>
                        <a:t>L&amp;D evaluation scores - April 2012 to January 2014 inclusive</a:t>
                      </a:r>
                    </a:p>
                  </a:txBody>
                  <a:tcPr marL="9525" marR="9525" marT="9525" marB="0" anchor="b">
                    <a:lnL>
                      <a:noFill/>
                    </a:lnL>
                    <a:lnR>
                      <a:noFill/>
                    </a:lnR>
                    <a:lnT>
                      <a:noFill/>
                    </a:lnT>
                    <a:lnB>
                      <a:noFill/>
                    </a:lnB>
                    <a:solidFill>
                      <a:srgbClr val="5BB4E5"/>
                    </a:solidFill>
                  </a:tcPr>
                </a:tc>
                <a:tc hMerge="1">
                  <a:txBody>
                    <a:bodyPr/>
                    <a:lstStyle/>
                    <a:p>
                      <a:endParaRPr lang="en-GB" dirty="0"/>
                    </a:p>
                  </a:txBody>
                  <a:tcPr marL="9525" marR="9525" marT="9525" marB="0" anchor="b">
                    <a:lnL>
                      <a:noFill/>
                    </a:lnL>
                    <a:lnR>
                      <a:noFill/>
                    </a:lnR>
                    <a:lnT>
                      <a:noFill/>
                    </a:lnT>
                    <a:lnB w="12700" cap="flat" cmpd="sng" algn="ctr">
                      <a:solidFill>
                        <a:srgbClr val="FFFFFF"/>
                      </a:solidFill>
                      <a:prstDash val="solid"/>
                      <a:round/>
                      <a:headEnd type="none" w="med" len="med"/>
                      <a:tailEnd type="none" w="med" len="med"/>
                    </a:lnB>
                    <a:solidFill>
                      <a:srgbClr val="5BB4E5"/>
                    </a:solidFill>
                  </a:tcPr>
                </a:tc>
                <a:tc>
                  <a:txBody>
                    <a:bodyPr/>
                    <a:lstStyle/>
                    <a:p>
                      <a:r>
                        <a:rPr lang="en-GB" sz="1100" b="1" dirty="0" smtClean="0">
                          <a:solidFill>
                            <a:schemeClr val="bg1"/>
                          </a:solidFill>
                        </a:rPr>
                        <a:t>Sample</a:t>
                      </a:r>
                      <a:r>
                        <a:rPr lang="en-GB" sz="1100" b="1" baseline="0" dirty="0" smtClean="0">
                          <a:solidFill>
                            <a:schemeClr val="bg1"/>
                          </a:solidFill>
                        </a:rPr>
                        <a:t> size</a:t>
                      </a:r>
                      <a:endParaRPr lang="en-GB" sz="1100" b="1" dirty="0">
                        <a:solidFill>
                          <a:schemeClr val="bg1"/>
                        </a:solidFill>
                      </a:endParaRPr>
                    </a:p>
                  </a:txBody>
                  <a:tcPr marL="9525" marR="9525" marT="9525" marB="0" anchor="b">
                    <a:lnL>
                      <a:noFill/>
                    </a:lnL>
                    <a:lnR>
                      <a:noFill/>
                    </a:lnR>
                    <a:lnT>
                      <a:noFill/>
                    </a:lnT>
                    <a:lnB w="12700" cap="flat" cmpd="sng" algn="ctr">
                      <a:solidFill>
                        <a:srgbClr val="FFFFFF"/>
                      </a:solidFill>
                      <a:prstDash val="solid"/>
                      <a:round/>
                      <a:headEnd type="none" w="med" len="med"/>
                      <a:tailEnd type="none" w="med" len="med"/>
                    </a:lnB>
                    <a:solidFill>
                      <a:srgbClr val="5BB4E5"/>
                    </a:solidFill>
                  </a:tcPr>
                </a:tc>
              </a:tr>
              <a:tr h="272772">
                <a:tc>
                  <a:txBody>
                    <a:bodyPr/>
                    <a:lstStyle/>
                    <a:p>
                      <a:pPr algn="l" fontAlgn="t"/>
                      <a:r>
                        <a:rPr lang="en-GB" sz="1100" b="0" i="0" u="none" strike="noStrike" dirty="0" smtClean="0">
                          <a:solidFill>
                            <a:srgbClr val="000000"/>
                          </a:solidFill>
                          <a:latin typeface="Arial"/>
                        </a:rPr>
                        <a:t>% of staff reporting an increase in knowledge or skills following </a:t>
                      </a:r>
                      <a:r>
                        <a:rPr lang="en-GB" sz="1100" b="0" i="0" u="none" strike="noStrike" baseline="0" dirty="0" smtClean="0">
                          <a:solidFill>
                            <a:srgbClr val="000000"/>
                          </a:solidFill>
                          <a:latin typeface="Arial"/>
                        </a:rPr>
                        <a:t>L&amp;D</a:t>
                      </a:r>
                      <a:endParaRPr lang="en-GB" sz="1100" b="0" i="0" u="none" strike="noStrike" dirty="0">
                        <a:solidFill>
                          <a:srgbClr val="000000"/>
                        </a:solidFill>
                        <a:latin typeface="Arial"/>
                      </a:endParaRP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5F5"/>
                    </a:solidFill>
                  </a:tcPr>
                </a:tc>
                <a:tc>
                  <a:txBody>
                    <a:bodyPr/>
                    <a:lstStyle/>
                    <a:p>
                      <a:pPr algn="ctr" fontAlgn="t"/>
                      <a:r>
                        <a:rPr lang="en-GB" sz="1100" b="1" i="0" u="none" strike="noStrike" dirty="0">
                          <a:solidFill>
                            <a:srgbClr val="000000"/>
                          </a:solidFill>
                          <a:latin typeface="Arial"/>
                        </a:rPr>
                        <a:t>96%</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5F5"/>
                    </a:solidFill>
                  </a:tcPr>
                </a:tc>
                <a:tc>
                  <a:txBody>
                    <a:bodyPr/>
                    <a:lstStyle/>
                    <a:p>
                      <a:pPr algn="ctr" fontAlgn="t"/>
                      <a:r>
                        <a:rPr lang="en-GB" sz="1100" b="1" i="0" u="none" strike="noStrike" dirty="0">
                          <a:solidFill>
                            <a:srgbClr val="000000"/>
                          </a:solidFill>
                          <a:latin typeface="Arial"/>
                        </a:rPr>
                        <a:t>391,467</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E5F5"/>
                    </a:solidFill>
                  </a:tcPr>
                </a:tc>
              </a:tr>
              <a:tr h="272772">
                <a:tc>
                  <a:txBody>
                    <a:bodyPr/>
                    <a:lstStyle/>
                    <a:p>
                      <a:pPr algn="l" fontAlgn="t"/>
                      <a:r>
                        <a:rPr lang="en-GB" sz="1100" b="0" i="0" u="none" strike="noStrike" dirty="0" smtClean="0">
                          <a:solidFill>
                            <a:srgbClr val="000000"/>
                          </a:solidFill>
                          <a:latin typeface="+mn-lt"/>
                        </a:rPr>
                        <a:t>% of line</a:t>
                      </a:r>
                      <a:r>
                        <a:rPr lang="en-GB" sz="1100" b="0" i="0" u="none" strike="noStrike" baseline="0" dirty="0" smtClean="0">
                          <a:solidFill>
                            <a:srgbClr val="000000"/>
                          </a:solidFill>
                          <a:latin typeface="+mn-lt"/>
                        </a:rPr>
                        <a:t> managers </a:t>
                      </a:r>
                      <a:r>
                        <a:rPr lang="en-GB" sz="1100" b="0" i="0" u="none" strike="noStrike" dirty="0" smtClean="0">
                          <a:solidFill>
                            <a:srgbClr val="000000"/>
                          </a:solidFill>
                          <a:latin typeface="+mn-lt"/>
                        </a:rPr>
                        <a:t>reporting an increase in knowledge or skills following </a:t>
                      </a:r>
                      <a:r>
                        <a:rPr lang="en-GB" sz="1100" b="0" i="0" u="none" strike="noStrike" baseline="0" dirty="0" smtClean="0">
                          <a:solidFill>
                            <a:srgbClr val="000000"/>
                          </a:solidFill>
                          <a:latin typeface="+mn-lt"/>
                        </a:rPr>
                        <a:t>L&amp;D</a:t>
                      </a:r>
                      <a:endParaRPr lang="en-GB" sz="1100" b="0" i="0" u="none" strike="noStrike" dirty="0">
                        <a:solidFill>
                          <a:srgbClr val="000000"/>
                        </a:solidFill>
                        <a:latin typeface="+mn-lt"/>
                      </a:endParaRP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2FA"/>
                    </a:solidFill>
                  </a:tcPr>
                </a:tc>
                <a:tc>
                  <a:txBody>
                    <a:bodyPr/>
                    <a:lstStyle/>
                    <a:p>
                      <a:pPr algn="ctr" fontAlgn="t"/>
                      <a:r>
                        <a:rPr lang="en-GB" sz="1100" b="1" i="0" u="none" strike="noStrike" dirty="0">
                          <a:solidFill>
                            <a:srgbClr val="000000"/>
                          </a:solidFill>
                          <a:latin typeface="Arial"/>
                        </a:rPr>
                        <a:t>80%</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2FA"/>
                    </a:solidFill>
                  </a:tcPr>
                </a:tc>
                <a:tc>
                  <a:txBody>
                    <a:bodyPr/>
                    <a:lstStyle/>
                    <a:p>
                      <a:pPr algn="ctr" fontAlgn="t"/>
                      <a:r>
                        <a:rPr lang="en-GB" sz="1100" b="1" i="0" u="none" strike="noStrike" dirty="0">
                          <a:solidFill>
                            <a:srgbClr val="000000"/>
                          </a:solidFill>
                          <a:latin typeface="Arial"/>
                        </a:rPr>
                        <a:t>4,170</a:t>
                      </a:r>
                    </a:p>
                  </a:txBody>
                  <a:tcPr marL="9525" marR="9525" marT="952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2FA"/>
                    </a:solidFill>
                  </a:tcPr>
                </a:tc>
              </a:tr>
            </a:tbl>
          </a:graphicData>
        </a:graphic>
      </p:graphicFrame>
      <p:graphicFrame>
        <p:nvGraphicFramePr>
          <p:cNvPr id="14" name="Table 13"/>
          <p:cNvGraphicFramePr>
            <a:graphicFrameLocks noGrp="1"/>
          </p:cNvGraphicFramePr>
          <p:nvPr/>
        </p:nvGraphicFramePr>
        <p:xfrm>
          <a:off x="179388" y="3141663"/>
          <a:ext cx="4104456" cy="948688"/>
        </p:xfrm>
        <a:graphic>
          <a:graphicData uri="http://schemas.openxmlformats.org/drawingml/2006/table">
            <a:tbl>
              <a:tblPr firstRow="1" bandRow="1">
                <a:tableStyleId>{5C22544A-7EE6-4342-B048-85BDC9FD1C3A}</a:tableStyleId>
              </a:tblPr>
              <a:tblGrid>
                <a:gridCol w="2520280"/>
                <a:gridCol w="1584176"/>
              </a:tblGrid>
              <a:tr h="233773">
                <a:tc>
                  <a:txBody>
                    <a:bodyPr/>
                    <a:lstStyle/>
                    <a:p>
                      <a:r>
                        <a:rPr lang="en-GB" sz="1100" b="1" dirty="0" smtClean="0"/>
                        <a:t>Course</a:t>
                      </a:r>
                      <a:r>
                        <a:rPr lang="en-GB" sz="1100" b="1" baseline="0" dirty="0" smtClean="0"/>
                        <a:t> completions</a:t>
                      </a:r>
                      <a:endParaRPr lang="en-GB" sz="1100" b="1" dirty="0"/>
                    </a:p>
                  </a:txBody>
                  <a:tcPr/>
                </a:tc>
                <a:tc>
                  <a:txBody>
                    <a:bodyPr/>
                    <a:lstStyle/>
                    <a:p>
                      <a:r>
                        <a:rPr lang="en-GB" sz="1100" b="1" dirty="0" smtClean="0"/>
                        <a:t>Mar</a:t>
                      </a:r>
                      <a:r>
                        <a:rPr lang="en-GB" sz="1100" b="1" baseline="0" dirty="0" smtClean="0"/>
                        <a:t> 13 – Feb 14</a:t>
                      </a:r>
                      <a:endParaRPr lang="en-GB" sz="1100" b="1" dirty="0"/>
                    </a:p>
                  </a:txBody>
                  <a:tcPr/>
                </a:tc>
              </a:tr>
              <a:tr h="332249">
                <a:tc>
                  <a:txBody>
                    <a:bodyPr/>
                    <a:lstStyle/>
                    <a:p>
                      <a:r>
                        <a:rPr lang="en-GB" sz="1100" b="0" dirty="0" smtClean="0"/>
                        <a:t>- %</a:t>
                      </a:r>
                      <a:r>
                        <a:rPr lang="en-GB" sz="1100" b="0" baseline="0" dirty="0" smtClean="0"/>
                        <a:t> of CSL course completions on priority area courses</a:t>
                      </a:r>
                      <a:endParaRPr lang="en-GB" sz="1100" b="0" dirty="0"/>
                    </a:p>
                  </a:txBody>
                  <a:tcPr/>
                </a:tc>
                <a:tc>
                  <a:txBody>
                    <a:bodyPr/>
                    <a:lstStyle/>
                    <a:p>
                      <a:r>
                        <a:rPr lang="en-GB" sz="1100" b="0" dirty="0" smtClean="0"/>
                        <a:t>4.1%</a:t>
                      </a:r>
                      <a:endParaRPr lang="en-GB" sz="1100" b="0" dirty="0"/>
                    </a:p>
                  </a:txBody>
                  <a:tcPr/>
                </a:tc>
              </a:tr>
              <a:tr h="262888">
                <a:tc>
                  <a:txBody>
                    <a:bodyPr/>
                    <a:lstStyle/>
                    <a:p>
                      <a:r>
                        <a:rPr lang="en-GB" sz="1100" b="0" dirty="0" smtClean="0"/>
                        <a:t>- Volume of</a:t>
                      </a:r>
                      <a:r>
                        <a:rPr lang="en-GB" sz="1100" b="0" baseline="0" dirty="0" smtClean="0"/>
                        <a:t> unique visitors to CSL  </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dirty="0" smtClean="0"/>
                        <a:t>208,393 (monthly</a:t>
                      </a:r>
                      <a:r>
                        <a:rPr lang="en-GB" sz="1100" b="0" baseline="0" dirty="0" smtClean="0"/>
                        <a:t> </a:t>
                      </a:r>
                      <a:r>
                        <a:rPr lang="en-GB" sz="1100" b="0" baseline="0" dirty="0" err="1" smtClean="0"/>
                        <a:t>avg</a:t>
                      </a:r>
                      <a:r>
                        <a:rPr lang="en-GB" sz="1100" b="0" baseline="0" dirty="0" smtClean="0"/>
                        <a:t>)</a:t>
                      </a:r>
                      <a:endParaRPr lang="en-GB" sz="1100" b="0" dirty="0" smtClean="0"/>
                    </a:p>
                  </a:txBody>
                  <a:tcPr/>
                </a:tc>
              </a:tr>
            </a:tbl>
          </a:graphicData>
        </a:graphic>
      </p:graphicFrame>
      <p:graphicFrame>
        <p:nvGraphicFramePr>
          <p:cNvPr id="15" name="Content Placeholder 7"/>
          <p:cNvGraphicFramePr>
            <a:graphicFrameLocks noGrp="1"/>
          </p:cNvGraphicFramePr>
          <p:nvPr>
            <p:ph idx="1"/>
          </p:nvPr>
        </p:nvGraphicFramePr>
        <p:xfrm>
          <a:off x="179388" y="1989138"/>
          <a:ext cx="4104456" cy="1120663"/>
        </p:xfrm>
        <a:graphic>
          <a:graphicData uri="http://schemas.openxmlformats.org/drawingml/2006/table">
            <a:tbl>
              <a:tblPr firstRow="1" bandRow="1">
                <a:tableStyleId>{5C22544A-7EE6-4342-B048-85BDC9FD1C3A}</a:tableStyleId>
              </a:tblPr>
              <a:tblGrid>
                <a:gridCol w="2304256"/>
                <a:gridCol w="864255"/>
                <a:gridCol w="935945"/>
              </a:tblGrid>
              <a:tr h="406448">
                <a:tc>
                  <a:txBody>
                    <a:bodyPr/>
                    <a:lstStyle/>
                    <a:p>
                      <a:r>
                        <a:rPr lang="en-GB" sz="1100" i="0" dirty="0" smtClean="0"/>
                        <a:t>Investment</a:t>
                      </a:r>
                      <a:r>
                        <a:rPr lang="en-GB" sz="1100" i="0" baseline="0" dirty="0" smtClean="0"/>
                        <a:t> in L&amp;D</a:t>
                      </a:r>
                      <a:endParaRPr lang="en-GB" sz="1100" i="0" dirty="0"/>
                    </a:p>
                  </a:txBody>
                  <a:tcPr/>
                </a:tc>
                <a:tc>
                  <a:txBody>
                    <a:bodyPr/>
                    <a:lstStyle/>
                    <a:p>
                      <a:r>
                        <a:rPr lang="en-GB" sz="1100" dirty="0" smtClean="0"/>
                        <a:t>12/13</a:t>
                      </a:r>
                      <a:r>
                        <a:rPr lang="en-GB" sz="1100" baseline="0" dirty="0" smtClean="0"/>
                        <a:t> + Q1 13/14</a:t>
                      </a:r>
                      <a:endParaRPr lang="en-GB" sz="1100" dirty="0"/>
                    </a:p>
                  </a:txBody>
                  <a:tcPr/>
                </a:tc>
                <a:tc>
                  <a:txBody>
                    <a:bodyPr/>
                    <a:lstStyle/>
                    <a:p>
                      <a:r>
                        <a:rPr lang="en-GB" sz="1100" dirty="0" smtClean="0"/>
                        <a:t>Saratoga benchmark</a:t>
                      </a:r>
                      <a:endParaRPr lang="en-GB" sz="1100" dirty="0"/>
                    </a:p>
                  </a:txBody>
                  <a:tcPr/>
                </a:tc>
              </a:tr>
              <a:tr h="406448">
                <a:tc>
                  <a:txBody>
                    <a:bodyPr/>
                    <a:lstStyle/>
                    <a:p>
                      <a:r>
                        <a:rPr lang="en-GB" sz="1100" baseline="0" dirty="0" smtClean="0"/>
                        <a:t>Median investment in L&amp;D per head</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£386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smtClean="0"/>
                        <a:t>£489</a:t>
                      </a:r>
                    </a:p>
                  </a:txBody>
                  <a:tcPr/>
                </a:tc>
              </a:tr>
              <a:tr h="267223">
                <a:tc>
                  <a:txBody>
                    <a:bodyPr/>
                    <a:lstStyle/>
                    <a:p>
                      <a:r>
                        <a:rPr lang="en-GB" sz="1100" dirty="0" smtClean="0"/>
                        <a:t>Learner hours per head</a:t>
                      </a:r>
                      <a:endParaRPr lang="en-GB" sz="1100" dirty="0"/>
                    </a:p>
                  </a:txBody>
                  <a:tcPr/>
                </a:tc>
                <a:tc>
                  <a:txBody>
                    <a:bodyPr/>
                    <a:lstStyle/>
                    <a:p>
                      <a:r>
                        <a:rPr lang="en-GB" sz="1100" dirty="0" smtClean="0"/>
                        <a:t>12.4</a:t>
                      </a:r>
                      <a:endParaRPr lang="en-GB" sz="1100" dirty="0"/>
                    </a:p>
                  </a:txBody>
                  <a:tcPr/>
                </a:tc>
                <a:tc>
                  <a:txBody>
                    <a:bodyPr/>
                    <a:lstStyle/>
                    <a:p>
                      <a:r>
                        <a:rPr lang="en-GB" sz="1100" dirty="0" smtClean="0"/>
                        <a:t>18.7</a:t>
                      </a:r>
                      <a:endParaRPr lang="en-GB" sz="1100" dirty="0"/>
                    </a:p>
                  </a:txBody>
                  <a:tcPr/>
                </a:tc>
              </a:tr>
            </a:tbl>
          </a:graphicData>
        </a:graphic>
      </p:graphicFrame>
      <p:graphicFrame>
        <p:nvGraphicFramePr>
          <p:cNvPr id="10" name="Chart 9"/>
          <p:cNvGraphicFramePr>
            <a:graphicFrameLocks/>
          </p:cNvGraphicFramePr>
          <p:nvPr/>
        </p:nvGraphicFramePr>
        <p:xfrm>
          <a:off x="4463480" y="908720"/>
          <a:ext cx="4680520" cy="331236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Closed</a:t>
            </a:r>
            <a:endParaRPr lang="en-GB" sz="12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95288" y="1268413"/>
          <a:ext cx="3744416" cy="1726042"/>
        </p:xfrm>
        <a:graphic>
          <a:graphicData uri="http://schemas.openxmlformats.org/drawingml/2006/table">
            <a:tbl>
              <a:tblPr firstRow="1" bandRow="1">
                <a:tableStyleId>{5C22544A-7EE6-4342-B048-85BDC9FD1C3A}</a:tableStyleId>
              </a:tblPr>
              <a:tblGrid>
                <a:gridCol w="921791"/>
                <a:gridCol w="565328"/>
                <a:gridCol w="944915"/>
                <a:gridCol w="1312382"/>
              </a:tblGrid>
              <a:tr h="329621">
                <a:tc>
                  <a:txBody>
                    <a:bodyPr/>
                    <a:lstStyle/>
                    <a:p>
                      <a:pPr algn="ctr" fontAlgn="b"/>
                      <a:r>
                        <a:rPr lang="en-GB" sz="1400" b="0" i="0" u="none" strike="noStrike" dirty="0">
                          <a:solidFill>
                            <a:srgbClr val="000000"/>
                          </a:solidFill>
                          <a:latin typeface="Calibri"/>
                        </a:rPr>
                        <a:t> </a:t>
                      </a:r>
                    </a:p>
                  </a:txBody>
                  <a:tcPr marL="0" marR="0" marT="0" marB="0" anchor="b">
                    <a:solidFill>
                      <a:schemeClr val="bg2">
                        <a:lumMod val="75000"/>
                      </a:schemeClr>
                    </a:solidFill>
                  </a:tcPr>
                </a:tc>
                <a:tc>
                  <a:txBody>
                    <a:bodyPr/>
                    <a:lstStyle/>
                    <a:p>
                      <a:pPr algn="ctr" fontAlgn="b"/>
                      <a:r>
                        <a:rPr lang="en-GB" sz="1400" b="1" i="0" u="none" strike="noStrike" dirty="0" smtClean="0">
                          <a:solidFill>
                            <a:srgbClr val="000000"/>
                          </a:solidFill>
                          <a:latin typeface="Calibri"/>
                        </a:rPr>
                        <a:t>Talent Stream</a:t>
                      </a:r>
                      <a:r>
                        <a:rPr lang="en-GB" sz="1400" b="0" i="0" u="none" strike="noStrike" dirty="0">
                          <a:solidFill>
                            <a:srgbClr val="000000"/>
                          </a:solidFill>
                          <a:latin typeface="Calibri"/>
                        </a:rPr>
                        <a:t> </a:t>
                      </a:r>
                    </a:p>
                  </a:txBody>
                  <a:tcPr marL="0" marR="0" marT="0" marB="0" anchor="b">
                    <a:solidFill>
                      <a:schemeClr val="bg2">
                        <a:lumMod val="75000"/>
                      </a:schemeClr>
                    </a:solidFill>
                  </a:tcPr>
                </a:tc>
                <a:tc>
                  <a:txBody>
                    <a:bodyPr/>
                    <a:lstStyle/>
                    <a:p>
                      <a:pPr algn="ctr" fontAlgn="b"/>
                      <a:r>
                        <a:rPr lang="en-GB" sz="1400" b="1" i="0" u="none" strike="noStrike" dirty="0">
                          <a:solidFill>
                            <a:srgbClr val="000000"/>
                          </a:solidFill>
                          <a:latin typeface="Calibri"/>
                        </a:rPr>
                        <a:t>BME</a:t>
                      </a:r>
                    </a:p>
                  </a:txBody>
                  <a:tcPr marL="0" marR="0" marT="0" marB="0" anchor="b">
                    <a:solidFill>
                      <a:schemeClr val="bg2">
                        <a:lumMod val="75000"/>
                      </a:schemeClr>
                    </a:solidFill>
                  </a:tcPr>
                </a:tc>
                <a:tc>
                  <a:txBody>
                    <a:bodyPr/>
                    <a:lstStyle/>
                    <a:p>
                      <a:pPr algn="ctr" fontAlgn="b"/>
                      <a:r>
                        <a:rPr lang="en-GB" sz="1400" b="1" i="0" u="none" strike="noStrike" dirty="0">
                          <a:solidFill>
                            <a:srgbClr val="000000"/>
                          </a:solidFill>
                          <a:latin typeface="Calibri"/>
                        </a:rPr>
                        <a:t>Women</a:t>
                      </a:r>
                    </a:p>
                  </a:txBody>
                  <a:tcPr marL="0" marR="0" marT="0" marB="0" anchor="b">
                    <a:solidFill>
                      <a:schemeClr val="bg2">
                        <a:lumMod val="75000"/>
                      </a:schemeClr>
                    </a:solidFill>
                  </a:tcPr>
                </a:tc>
              </a:tr>
              <a:tr h="329621">
                <a:tc>
                  <a:txBody>
                    <a:bodyPr/>
                    <a:lstStyle/>
                    <a:p>
                      <a:pPr algn="ctr" fontAlgn="b"/>
                      <a:endParaRPr lang="en-GB" sz="1400" b="1" i="0" u="none" strike="noStrike" dirty="0" smtClean="0">
                        <a:solidFill>
                          <a:srgbClr val="000000"/>
                        </a:solidFill>
                        <a:latin typeface="Calibri"/>
                      </a:endParaRPr>
                    </a:p>
                    <a:p>
                      <a:pPr algn="ctr" fontAlgn="b"/>
                      <a:r>
                        <a:rPr lang="en-GB" sz="1400" b="1" i="0" u="none" strike="noStrike" dirty="0" smtClean="0">
                          <a:solidFill>
                            <a:srgbClr val="000000"/>
                          </a:solidFill>
                          <a:latin typeface="Calibri"/>
                        </a:rPr>
                        <a:t>2013 intake</a:t>
                      </a:r>
                    </a:p>
                  </a:txBody>
                  <a:tcPr marL="0" marR="0" marT="0" marB="0" anchor="b">
                    <a:solidFill>
                      <a:schemeClr val="bg2">
                        <a:lumMod val="75000"/>
                      </a:schemeClr>
                    </a:solidFill>
                  </a:tcPr>
                </a:tc>
                <a:tc>
                  <a:txBody>
                    <a:bodyPr/>
                    <a:lstStyle/>
                    <a:p>
                      <a:pPr algn="ctr" fontAlgn="b"/>
                      <a:r>
                        <a:rPr lang="en-GB" sz="1400" b="0" i="0" u="none" strike="noStrike" dirty="0">
                          <a:solidFill>
                            <a:srgbClr val="000000"/>
                          </a:solidFill>
                          <a:latin typeface="Calibri"/>
                        </a:rPr>
                        <a:t>FS</a:t>
                      </a:r>
                    </a:p>
                  </a:txBody>
                  <a:tcPr marL="0" marR="0" marT="0" marB="0" anchor="b"/>
                </a:tc>
                <a:tc>
                  <a:txBody>
                    <a:bodyPr/>
                    <a:lstStyle/>
                    <a:p>
                      <a:pPr algn="ctr" fontAlgn="b"/>
                      <a:r>
                        <a:rPr lang="en-GB" sz="1400" b="0" i="0" u="none" strike="noStrike" dirty="0" smtClean="0">
                          <a:solidFill>
                            <a:srgbClr val="000000"/>
                          </a:solidFill>
                          <a:latin typeface="Calibri"/>
                        </a:rPr>
                        <a:t>9.60</a:t>
                      </a:r>
                      <a:r>
                        <a:rPr lang="en-GB" sz="1400" b="0" i="0" u="none" strike="noStrike" dirty="0">
                          <a:solidFill>
                            <a:srgbClr val="000000"/>
                          </a:solidFill>
                          <a:latin typeface="Calibri"/>
                        </a:rPr>
                        <a:t>%</a:t>
                      </a:r>
                    </a:p>
                  </a:txBody>
                  <a:tcPr marL="0" marR="0" marT="0" marB="0" anchor="b"/>
                </a:tc>
                <a:tc>
                  <a:txBody>
                    <a:bodyPr/>
                    <a:lstStyle/>
                    <a:p>
                      <a:pPr algn="ctr" fontAlgn="b"/>
                      <a:r>
                        <a:rPr lang="en-GB" sz="1400" b="0" i="0" u="none" strike="noStrike" dirty="0">
                          <a:solidFill>
                            <a:srgbClr val="000000"/>
                          </a:solidFill>
                          <a:latin typeface="Calibri"/>
                        </a:rPr>
                        <a:t>49.40%</a:t>
                      </a:r>
                    </a:p>
                  </a:txBody>
                  <a:tcPr marL="0" marR="0" marT="0" marB="0" anchor="b"/>
                </a:tc>
              </a:tr>
              <a:tr h="329621">
                <a:tc rowSpan="2">
                  <a:txBody>
                    <a:bodyPr/>
                    <a:lstStyle/>
                    <a:p>
                      <a:pPr algn="ctr" fontAlgn="ctr"/>
                      <a:r>
                        <a:rPr lang="en-GB" sz="1400" b="1" i="0" u="none" strike="noStrike" dirty="0">
                          <a:solidFill>
                            <a:srgbClr val="000000"/>
                          </a:solidFill>
                          <a:latin typeface="Calibri"/>
                        </a:rPr>
                        <a:t>Current</a:t>
                      </a:r>
                    </a:p>
                  </a:txBody>
                  <a:tcPr marL="0" marR="0" marT="0" marB="0" anchor="ctr">
                    <a:solidFill>
                      <a:schemeClr val="bg2">
                        <a:lumMod val="75000"/>
                      </a:schemeClr>
                    </a:solidFill>
                  </a:tcPr>
                </a:tc>
                <a:tc>
                  <a:txBody>
                    <a:bodyPr/>
                    <a:lstStyle/>
                    <a:p>
                      <a:pPr algn="ctr" fontAlgn="b"/>
                      <a:r>
                        <a:rPr lang="en-GB" sz="1400" b="0" i="0" u="none" strike="noStrike" dirty="0">
                          <a:solidFill>
                            <a:srgbClr val="000000"/>
                          </a:solidFill>
                          <a:latin typeface="Calibri"/>
                        </a:rPr>
                        <a:t>FLS</a:t>
                      </a:r>
                    </a:p>
                  </a:txBody>
                  <a:tcPr marL="0" marR="0" marT="0" marB="0" anchor="b"/>
                </a:tc>
                <a:tc>
                  <a:txBody>
                    <a:bodyPr/>
                    <a:lstStyle/>
                    <a:p>
                      <a:pPr algn="ctr" fontAlgn="b"/>
                      <a:r>
                        <a:rPr lang="en-GB" sz="1400" b="0" i="0" u="none" strike="noStrike" dirty="0">
                          <a:solidFill>
                            <a:srgbClr val="000000"/>
                          </a:solidFill>
                          <a:latin typeface="Calibri"/>
                        </a:rPr>
                        <a:t>&lt;5%</a:t>
                      </a:r>
                    </a:p>
                  </a:txBody>
                  <a:tcPr marL="0" marR="0" marT="0" marB="0" anchor="b"/>
                </a:tc>
                <a:tc>
                  <a:txBody>
                    <a:bodyPr/>
                    <a:lstStyle/>
                    <a:p>
                      <a:pPr algn="ctr" fontAlgn="b"/>
                      <a:r>
                        <a:rPr lang="en-GB" sz="1400" b="0" i="0" u="none" strike="noStrike" dirty="0">
                          <a:solidFill>
                            <a:srgbClr val="000000"/>
                          </a:solidFill>
                          <a:latin typeface="Calibri"/>
                        </a:rPr>
                        <a:t>59.68%</a:t>
                      </a:r>
                    </a:p>
                  </a:txBody>
                  <a:tcPr marL="0" marR="0" marT="0" marB="0" anchor="b"/>
                </a:tc>
              </a:tr>
              <a:tr h="329621">
                <a:tc vMerge="1">
                  <a:txBody>
                    <a:bodyPr/>
                    <a:lstStyle/>
                    <a:p>
                      <a:endParaRPr lang="en-GB"/>
                    </a:p>
                  </a:txBody>
                  <a:tcPr/>
                </a:tc>
                <a:tc>
                  <a:txBody>
                    <a:bodyPr/>
                    <a:lstStyle/>
                    <a:p>
                      <a:pPr algn="ctr" fontAlgn="b"/>
                      <a:r>
                        <a:rPr lang="en-GB" sz="1400" b="0" i="0" u="none" strike="noStrike" dirty="0">
                          <a:solidFill>
                            <a:srgbClr val="000000"/>
                          </a:solidFill>
                          <a:latin typeface="Calibri"/>
                        </a:rPr>
                        <a:t>SLS</a:t>
                      </a:r>
                    </a:p>
                  </a:txBody>
                  <a:tcPr marL="0" marR="0" marT="0" marB="0" anchor="b"/>
                </a:tc>
                <a:tc>
                  <a:txBody>
                    <a:bodyPr/>
                    <a:lstStyle/>
                    <a:p>
                      <a:pPr algn="ctr" fontAlgn="b"/>
                      <a:r>
                        <a:rPr lang="en-GB" sz="1400" b="0" i="0" u="none" strike="noStrike" dirty="0">
                          <a:solidFill>
                            <a:srgbClr val="000000"/>
                          </a:solidFill>
                          <a:latin typeface="Calibri"/>
                        </a:rPr>
                        <a:t>&lt;5%</a:t>
                      </a:r>
                    </a:p>
                  </a:txBody>
                  <a:tcPr marL="0" marR="0" marT="0" marB="0" anchor="b"/>
                </a:tc>
                <a:tc>
                  <a:txBody>
                    <a:bodyPr/>
                    <a:lstStyle/>
                    <a:p>
                      <a:pPr algn="ctr" fontAlgn="b"/>
                      <a:r>
                        <a:rPr lang="en-GB" sz="1400" b="0" i="0" u="none" strike="noStrike" dirty="0">
                          <a:solidFill>
                            <a:srgbClr val="000000"/>
                          </a:solidFill>
                          <a:latin typeface="Calibri"/>
                        </a:rPr>
                        <a:t>40.48%</a:t>
                      </a:r>
                    </a:p>
                  </a:txBody>
                  <a:tcPr marL="0" marR="0" marT="0" marB="0" anchor="b"/>
                </a:tc>
              </a:tr>
            </a:tbl>
          </a:graphicData>
        </a:graphic>
      </p:graphicFrame>
      <p:sp>
        <p:nvSpPr>
          <p:cNvPr id="28700" name="TextBox 7"/>
          <p:cNvSpPr txBox="1">
            <a:spLocks noChangeArrowheads="1"/>
          </p:cNvSpPr>
          <p:nvPr/>
        </p:nvSpPr>
        <p:spPr bwMode="auto">
          <a:xfrm>
            <a:off x="395288" y="908050"/>
            <a:ext cx="3527425" cy="307975"/>
          </a:xfrm>
          <a:prstGeom prst="rect">
            <a:avLst/>
          </a:prstGeom>
          <a:noFill/>
          <a:ln w="9525">
            <a:noFill/>
            <a:miter lim="800000"/>
            <a:headEnd/>
            <a:tailEnd/>
          </a:ln>
        </p:spPr>
        <p:txBody>
          <a:bodyPr>
            <a:spAutoFit/>
          </a:bodyPr>
          <a:lstStyle/>
          <a:p>
            <a:r>
              <a:rPr lang="en-GB" sz="1400" b="1"/>
              <a:t>Talent stream diversity</a:t>
            </a:r>
          </a:p>
        </p:txBody>
      </p:sp>
      <p:sp>
        <p:nvSpPr>
          <p:cNvPr id="9" name="Title 15"/>
          <p:cNvSpPr>
            <a:spLocks noGrp="1"/>
          </p:cNvSpPr>
          <p:nvPr>
            <p:ph type="title"/>
          </p:nvPr>
        </p:nvSpPr>
        <p:spPr>
          <a:xfrm>
            <a:off x="395288" y="3573462"/>
            <a:ext cx="8424862" cy="2807865"/>
          </a:xfrm>
        </p:spPr>
        <p:txBody>
          <a:bodyPr>
            <a:noAutofit/>
          </a:bodyPr>
          <a:lstStyle/>
          <a:p>
            <a:pPr eaLnBrk="1" fontAlgn="auto" hangingPunct="1">
              <a:spcAft>
                <a:spcPts val="0"/>
              </a:spcAft>
              <a:defRPr/>
            </a:pPr>
            <a:r>
              <a:rPr lang="en-GB" sz="1400" spc="0" dirty="0" smtClean="0">
                <a:solidFill>
                  <a:schemeClr val="tx1"/>
                </a:solidFill>
                <a:latin typeface="+mn-lt"/>
                <a:cs typeface="Arial" pitchFamily="34" charset="0"/>
              </a:rPr>
              <a:t>Remaining Talent metrics will be confirmed by CSHR in  April 2014, following review by CSB on 9 April and Talent Board in May. </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Metrics will likely include:</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Performance at entry to and exit from the stream, and at continuous review points</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Promotion rates of  each group compared to general population, broken down by % BME, % female, % disabled</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Number of top 200 posts filled from the CSHPS</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Time taken to gain promotion to top 200, vs. control group</a:t>
            </a:r>
            <a:br>
              <a:rPr lang="en-GB" sz="1400" spc="0" dirty="0" smtClean="0">
                <a:solidFill>
                  <a:schemeClr val="tx1"/>
                </a:solidFill>
                <a:latin typeface="+mn-lt"/>
                <a:cs typeface="Arial" pitchFamily="34" charset="0"/>
              </a:rPr>
            </a:br>
            <a:r>
              <a:rPr lang="en-GB" sz="1400" spc="0" dirty="0" smtClean="0">
                <a:solidFill>
                  <a:schemeClr val="tx1"/>
                </a:solidFill>
                <a:latin typeface="+mn-lt"/>
                <a:cs typeface="Arial" pitchFamily="34" charset="0"/>
              </a:rPr>
              <a:t>- 360 feedback after selection, at end of phase 1 and end of scheme to baseline and measure improvement in leadership capability</a:t>
            </a:r>
            <a:endParaRPr lang="en-US" sz="1400" spc="0" dirty="0">
              <a:solidFill>
                <a:schemeClr val="tx1"/>
              </a:solidFill>
              <a:latin typeface="+mn-lt"/>
              <a:cs typeface="Arial" pitchFamily="34" charset="0"/>
            </a:endParaRPr>
          </a:p>
        </p:txBody>
      </p:sp>
      <p:sp>
        <p:nvSpPr>
          <p:cNvPr id="28702" name="TextBox 10"/>
          <p:cNvSpPr txBox="1">
            <a:spLocks noChangeArrowheads="1"/>
          </p:cNvSpPr>
          <p:nvPr/>
        </p:nvSpPr>
        <p:spPr bwMode="auto">
          <a:xfrm>
            <a:off x="1835150" y="404813"/>
            <a:ext cx="4752975" cy="461962"/>
          </a:xfrm>
          <a:prstGeom prst="rect">
            <a:avLst/>
          </a:prstGeom>
          <a:noFill/>
          <a:ln w="9525">
            <a:noFill/>
            <a:miter lim="800000"/>
            <a:headEnd/>
            <a:tailEnd/>
          </a:ln>
        </p:spPr>
        <p:txBody>
          <a:bodyPr>
            <a:spAutoFit/>
          </a:bodyPr>
          <a:lstStyle/>
          <a:p>
            <a:pPr algn="ctr"/>
            <a:r>
              <a:rPr lang="en-GB" sz="2400">
                <a:solidFill>
                  <a:srgbClr val="005ABB"/>
                </a:solidFill>
              </a:rPr>
              <a:t>Talent</a:t>
            </a:r>
          </a:p>
        </p:txBody>
      </p:sp>
      <p:graphicFrame>
        <p:nvGraphicFramePr>
          <p:cNvPr id="13" name="Table 12"/>
          <p:cNvGraphicFramePr>
            <a:graphicFrameLocks noGrp="1"/>
          </p:cNvGraphicFramePr>
          <p:nvPr/>
        </p:nvGraphicFramePr>
        <p:xfrm>
          <a:off x="4427538" y="1268413"/>
          <a:ext cx="3744416" cy="365760"/>
        </p:xfrm>
        <a:graphic>
          <a:graphicData uri="http://schemas.openxmlformats.org/drawingml/2006/table">
            <a:tbl>
              <a:tblPr firstRow="1" bandRow="1">
                <a:tableStyleId>{5C22544A-7EE6-4342-B048-85BDC9FD1C3A}</a:tableStyleId>
              </a:tblPr>
              <a:tblGrid>
                <a:gridCol w="2520279"/>
                <a:gridCol w="1224137"/>
              </a:tblGrid>
              <a:tr h="229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Calibri" pitchFamily="34" charset="0"/>
                        </a:rPr>
                        <a:t>% Fast Stream candidates who</a:t>
                      </a:r>
                      <a:r>
                        <a:rPr lang="en-GB" sz="1200" b="1" baseline="0" dirty="0" smtClean="0">
                          <a:solidFill>
                            <a:schemeClr val="tx1"/>
                          </a:solidFill>
                          <a:latin typeface="Calibri" pitchFamily="34" charset="0"/>
                        </a:rPr>
                        <a:t> accept job offers (2013 intake)</a:t>
                      </a:r>
                      <a:endParaRPr lang="en-GB" sz="1200" b="1" dirty="0" smtClean="0">
                        <a:solidFill>
                          <a:schemeClr val="tx1"/>
                        </a:solidFill>
                        <a:latin typeface="Calibri" pitchFamily="34" charset="0"/>
                      </a:endParaRPr>
                    </a:p>
                  </a:txBody>
                  <a:tcPr marL="36000" marR="36000" marT="0" marB="0" anchor="ctr">
                    <a:solidFill>
                      <a:schemeClr val="accent1">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200" b="0" i="0" u="none" strike="noStrike" dirty="0" smtClean="0">
                          <a:solidFill>
                            <a:schemeClr val="tx1"/>
                          </a:solidFill>
                          <a:latin typeface="Calibri" pitchFamily="34" charset="0"/>
                        </a:rPr>
                        <a:t>72%</a:t>
                      </a:r>
                    </a:p>
                  </a:txBody>
                  <a:tcPr marL="36000" marR="36000" marT="0" marB="0" anchor="ctr">
                    <a:solidFill>
                      <a:schemeClr val="accent1">
                        <a:lumMod val="40000"/>
                        <a:lumOff val="60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148263" y="333375"/>
          <a:ext cx="3672409" cy="2102789"/>
        </p:xfrm>
        <a:graphic>
          <a:graphicData uri="http://schemas.openxmlformats.org/drawingml/2006/table">
            <a:tbl>
              <a:tblPr/>
              <a:tblGrid>
                <a:gridCol w="288958"/>
                <a:gridCol w="566330"/>
                <a:gridCol w="592122"/>
                <a:gridCol w="735187"/>
                <a:gridCol w="715749"/>
                <a:gridCol w="774063"/>
              </a:tblGrid>
              <a:tr h="318698">
                <a:tc>
                  <a:txBody>
                    <a:bodyPr/>
                    <a:lstStyle/>
                    <a:p>
                      <a:pPr algn="ctr" fontAlgn="b"/>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l" fontAlgn="b"/>
                      <a:endParaRPr lang="en-GB" sz="1100" b="1"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gridSpan="2">
                  <a:txBody>
                    <a:bodyPr/>
                    <a:lstStyle/>
                    <a:p>
                      <a:pPr algn="ctr" fontAlgn="b"/>
                      <a:r>
                        <a:rPr lang="en-GB" sz="1100" b="1" i="0" u="none" strike="noStrike" dirty="0" smtClean="0">
                          <a:solidFill>
                            <a:schemeClr val="tx1"/>
                          </a:solidFill>
                          <a:latin typeface="Arial"/>
                        </a:rPr>
                        <a:t>Main Departments</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endParaRPr lang="en-GB"/>
                    </a:p>
                  </a:txBody>
                  <a:tcP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2">
                  <a:txBody>
                    <a:bodyPr/>
                    <a:lstStyle/>
                    <a:p>
                      <a:pPr algn="ctr" fontAlgn="b"/>
                      <a:r>
                        <a:rPr lang="en-GB" sz="1100" b="1" i="0" u="none" strike="noStrike" dirty="0" smtClean="0">
                          <a:solidFill>
                            <a:schemeClr val="tx1"/>
                          </a:solidFill>
                          <a:latin typeface="Arial"/>
                        </a:rPr>
                        <a:t>All organisations</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pPr algn="l" fontAlgn="b"/>
                      <a:endParaRPr lang="en-GB" sz="1000" b="0" i="0" u="none" strike="noStrike" dirty="0">
                        <a:solidFill>
                          <a:srgbClr val="000000"/>
                        </a:solidFill>
                        <a:latin typeface="Arial"/>
                      </a:endParaRPr>
                    </a:p>
                  </a:txBody>
                  <a:tcPr marL="6206" marR="6206" marT="6206" marB="0" anchor="b">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411457">
                <a:tc gridSpan="2">
                  <a:txBody>
                    <a:bodyPr/>
                    <a:lstStyle/>
                    <a:p>
                      <a:pPr algn="l" fontAlgn="b"/>
                      <a:endParaRPr lang="en-GB" sz="1100" b="1"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pPr algn="l" fontAlgn="b"/>
                      <a:endParaRPr lang="en-GB" sz="1000" b="0" i="0" u="none" strike="noStrike" dirty="0">
                        <a:solidFill>
                          <a:srgbClr val="000000"/>
                        </a:solidFill>
                        <a:latin typeface="Arial"/>
                      </a:endParaRPr>
                    </a:p>
                  </a:txBody>
                  <a:tcPr marL="6206" marR="6206" marT="6206"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Lowest</a:t>
                      </a:r>
                      <a:endParaRPr lang="en-GB" sz="1100" b="0"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Highest</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Lowest</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Highest</a:t>
                      </a:r>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r h="488362">
                <a:tc gridSpan="2">
                  <a:txBody>
                    <a:bodyPr/>
                    <a:lstStyle/>
                    <a:p>
                      <a:r>
                        <a:rPr lang="en-GB" sz="1100" b="1" dirty="0" smtClean="0">
                          <a:solidFill>
                            <a:schemeClr val="tx1"/>
                          </a:solidFill>
                        </a:rPr>
                        <a:t>% BME</a:t>
                      </a:r>
                      <a:r>
                        <a:rPr lang="en-GB" sz="1100" b="1" baseline="0" dirty="0" smtClean="0">
                          <a:solidFill>
                            <a:schemeClr val="tx1"/>
                          </a:solidFill>
                        </a:rPr>
                        <a:t> SCS*</a:t>
                      </a:r>
                      <a:endParaRPr lang="en-GB" sz="1100" b="1" dirty="0">
                        <a:solidFill>
                          <a:schemeClr val="tx1"/>
                        </a:solidFil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endParaRPr lang="en-GB"/>
                    </a:p>
                  </a:txBody>
                  <a:tcPr/>
                </a:tc>
                <a:tc>
                  <a:txBody>
                    <a:bodyPr/>
                    <a:lstStyle/>
                    <a:p>
                      <a:pPr algn="ctr" fontAlgn="b"/>
                      <a:r>
                        <a:rPr lang="en-GB" sz="1100" b="0" i="0" u="none" strike="noStrike" dirty="0" smtClean="0">
                          <a:solidFill>
                            <a:schemeClr val="tx1"/>
                          </a:solidFill>
                          <a:latin typeface="Arial"/>
                        </a:rPr>
                        <a:t>DECC 1%</a:t>
                      </a:r>
                      <a:endParaRPr lang="en-GB" sz="1100" b="0"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TSOL</a:t>
                      </a:r>
                      <a:r>
                        <a:rPr lang="en-GB" sz="1100" b="0" i="0" u="none" strike="noStrike" baseline="0" dirty="0" smtClean="0">
                          <a:solidFill>
                            <a:schemeClr val="tx1"/>
                          </a:solidFill>
                          <a:latin typeface="Arial"/>
                        </a:rPr>
                        <a:t> 26.3%</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Welsh Gov</a:t>
                      </a:r>
                      <a:r>
                        <a:rPr lang="en-GB" sz="1100" b="0" i="0" u="none" strike="noStrike" baseline="0" dirty="0" smtClean="0">
                          <a:solidFill>
                            <a:schemeClr val="tx1"/>
                          </a:solidFill>
                          <a:latin typeface="Arial"/>
                        </a:rPr>
                        <a:t> 0.7%</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tx1"/>
                          </a:solidFill>
                          <a:latin typeface="+mn-lt"/>
                        </a:rPr>
                        <a:t>TSOL</a:t>
                      </a:r>
                      <a:r>
                        <a:rPr lang="en-GB" sz="1100" b="0" i="0" u="none" strike="noStrike" baseline="0" dirty="0" smtClean="0">
                          <a:solidFill>
                            <a:schemeClr val="tx1"/>
                          </a:solidFill>
                          <a:latin typeface="+mn-lt"/>
                        </a:rPr>
                        <a:t> 26.3%</a:t>
                      </a:r>
                      <a:endParaRPr lang="en-GB" sz="1100" b="0" i="0" u="none" strike="noStrike" dirty="0" smtClean="0">
                        <a:solidFill>
                          <a:schemeClr val="tx1"/>
                        </a:solidFill>
                        <a:latin typeface="+mn-lt"/>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r h="38135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dirty="0" smtClean="0"/>
                        <a:t>% women SCS</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endParaRPr lang="en-GB"/>
                    </a:p>
                  </a:txBody>
                  <a:tcPr/>
                </a:tc>
                <a:tc>
                  <a:txBody>
                    <a:bodyPr/>
                    <a:lstStyle/>
                    <a:p>
                      <a:pPr algn="ctr"/>
                      <a:r>
                        <a:rPr lang="en-GB" sz="1100" b="0" dirty="0" smtClean="0"/>
                        <a:t>24% MoD</a:t>
                      </a:r>
                      <a:endParaRPr lang="en-GB" sz="1100" b="0" dirty="0"/>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a:r>
                        <a:rPr lang="en-GB" sz="1100" b="0" dirty="0" smtClean="0"/>
                        <a:t>58.8% DCMS</a:t>
                      </a:r>
                      <a:endParaRPr lang="en-GB" sz="1100" b="0" dirty="0"/>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dirty="0" smtClean="0"/>
                        <a:t>24% </a:t>
                      </a:r>
                    </a:p>
                    <a:p>
                      <a:pPr marL="0" marR="0" indent="0" algn="ctr" defTabSz="914400" rtl="0" eaLnBrk="1" fontAlgn="b" latinLnBrk="0" hangingPunct="1">
                        <a:lnSpc>
                          <a:spcPct val="100000"/>
                        </a:lnSpc>
                        <a:spcBef>
                          <a:spcPts val="0"/>
                        </a:spcBef>
                        <a:spcAft>
                          <a:spcPts val="0"/>
                        </a:spcAft>
                        <a:buClrTx/>
                        <a:buSzTx/>
                        <a:buFontTx/>
                        <a:buNone/>
                        <a:tabLst/>
                        <a:defRPr/>
                      </a:pPr>
                      <a:r>
                        <a:rPr lang="en-GB" sz="1100" dirty="0" smtClean="0"/>
                        <a:t>MoD</a:t>
                      </a:r>
                      <a:endParaRPr lang="en-GB" sz="1100" dirty="0" smtClean="0"/>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auto">
                        <a:spcBef>
                          <a:spcPts val="0"/>
                        </a:spcBef>
                        <a:spcAft>
                          <a:spcPts val="0"/>
                        </a:spcAft>
                        <a:defRPr/>
                      </a:pPr>
                      <a:r>
                        <a:rPr lang="en-GB" sz="1100" dirty="0" smtClean="0"/>
                        <a:t>58.8% DCMS</a:t>
                      </a:r>
                      <a:endParaRPr lang="en-GB" sz="1100" dirty="0" smtClean="0"/>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r h="48836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 disabled</a:t>
                      </a:r>
                      <a:r>
                        <a:rPr lang="en-US" sz="1100" b="1" baseline="0" dirty="0" smtClean="0"/>
                        <a:t> SCS**</a:t>
                      </a:r>
                      <a:endParaRPr lang="en-GB" sz="1100" b="1" dirty="0" smtClean="0"/>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hMerge="1">
                  <a:txBody>
                    <a:bodyPr/>
                    <a:lstStyle/>
                    <a:p>
                      <a:endParaRPr lang="en-GB"/>
                    </a:p>
                  </a:txBody>
                  <a:tcPr/>
                </a:tc>
                <a:tc>
                  <a:txBody>
                    <a:bodyPr/>
                    <a:lstStyle/>
                    <a:p>
                      <a:pPr algn="ctr"/>
                      <a:r>
                        <a:rPr lang="en-GB" sz="1100" b="0" dirty="0" smtClean="0"/>
                        <a:t>2.2% Welsh Gov</a:t>
                      </a:r>
                      <a:endParaRPr lang="en-GB" sz="1100" b="0" dirty="0"/>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tx1"/>
                          </a:solidFill>
                          <a:latin typeface="+mn-lt"/>
                        </a:rPr>
                        <a:t>7.9% DEFRA</a:t>
                      </a: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0% </a:t>
                      </a:r>
                    </a:p>
                    <a:p>
                      <a:pPr algn="ctr" fontAlgn="b"/>
                      <a:r>
                        <a:rPr lang="en-GB" sz="1100" b="0" i="0" u="none" strike="noStrike" dirty="0" smtClean="0">
                          <a:solidFill>
                            <a:schemeClr val="tx1"/>
                          </a:solidFill>
                          <a:latin typeface="Arial"/>
                        </a:rPr>
                        <a:t>CPS</a:t>
                      </a:r>
                      <a:endParaRPr lang="en-GB" sz="1100" b="0"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Arial"/>
                        </a:rPr>
                        <a:t>7.9% DEFRA</a:t>
                      </a:r>
                      <a:endParaRPr lang="en-GB" sz="1100" b="0"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bl>
          </a:graphicData>
        </a:graphic>
      </p:graphicFrame>
      <p:sp>
        <p:nvSpPr>
          <p:cNvPr id="7" name="Title 15"/>
          <p:cNvSpPr>
            <a:spLocks noGrp="1"/>
          </p:cNvSpPr>
          <p:nvPr>
            <p:ph type="title"/>
          </p:nvPr>
        </p:nvSpPr>
        <p:spPr>
          <a:xfrm>
            <a:off x="2124075" y="404813"/>
            <a:ext cx="2808288" cy="360362"/>
          </a:xfrm>
        </p:spPr>
        <p:txBody>
          <a:bodyPr>
            <a:noAutofit/>
          </a:bodyPr>
          <a:lstStyle/>
          <a:p>
            <a:pPr eaLnBrk="1" fontAlgn="auto" hangingPunct="1">
              <a:spcAft>
                <a:spcPts val="0"/>
              </a:spcAft>
              <a:defRPr/>
            </a:pPr>
            <a:r>
              <a:rPr lang="en-GB" sz="2400" dirty="0" smtClean="0"/>
              <a:t>Diversity </a:t>
            </a:r>
            <a:endParaRPr lang="en-US" sz="2400" dirty="0"/>
          </a:p>
        </p:txBody>
      </p:sp>
      <p:sp>
        <p:nvSpPr>
          <p:cNvPr id="29731" name="TextBox 10"/>
          <p:cNvSpPr txBox="1">
            <a:spLocks noChangeArrowheads="1"/>
          </p:cNvSpPr>
          <p:nvPr/>
        </p:nvSpPr>
        <p:spPr bwMode="auto">
          <a:xfrm>
            <a:off x="5148263" y="2565400"/>
            <a:ext cx="3600450" cy="862013"/>
          </a:xfrm>
          <a:prstGeom prst="rect">
            <a:avLst/>
          </a:prstGeom>
          <a:noFill/>
          <a:ln w="9525">
            <a:noFill/>
            <a:miter lim="800000"/>
            <a:headEnd/>
            <a:tailEnd/>
          </a:ln>
        </p:spPr>
        <p:txBody>
          <a:bodyPr>
            <a:spAutoFit/>
          </a:bodyPr>
          <a:lstStyle/>
          <a:p>
            <a:r>
              <a:rPr lang="en-GB" sz="1000"/>
              <a:t>*Excludes BIS and MoD whose numbers were too low to report. TSol figures are as of 31 March 2013.</a:t>
            </a:r>
          </a:p>
          <a:p>
            <a:r>
              <a:rPr lang="en-GB" sz="1000"/>
              <a:t>**Excludes MoD who do not hold data and DCMS who have high levels of non-declaration</a:t>
            </a:r>
          </a:p>
          <a:p>
            <a:r>
              <a:rPr lang="en-GB" sz="1000"/>
              <a:t>All figures exclude FCO and agencies. </a:t>
            </a:r>
          </a:p>
        </p:txBody>
      </p:sp>
      <p:graphicFrame>
        <p:nvGraphicFramePr>
          <p:cNvPr id="12" name="Chart 11"/>
          <p:cNvGraphicFramePr>
            <a:graphicFrameLocks/>
          </p:cNvGraphicFramePr>
          <p:nvPr/>
        </p:nvGraphicFramePr>
        <p:xfrm>
          <a:off x="395536" y="908720"/>
          <a:ext cx="3888432" cy="27363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nvGraphicFramePr>
        <p:xfrm>
          <a:off x="467544" y="3429000"/>
          <a:ext cx="3960440" cy="27363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nvGraphicFramePr>
        <p:xfrm>
          <a:off x="4644008" y="3429000"/>
          <a:ext cx="4320480" cy="2592288"/>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980728"/>
            <a:ext cx="7380287" cy="431800"/>
          </a:xfrm>
        </p:spPr>
        <p:txBody>
          <a:bodyPr/>
          <a:lstStyle/>
          <a:p>
            <a:pPr>
              <a:defRPr/>
            </a:pPr>
            <a:r>
              <a:rPr lang="en-GB" sz="2400" dirty="0" smtClean="0">
                <a:solidFill>
                  <a:srgbClr val="0070C0"/>
                </a:solidFill>
              </a:rPr>
              <a:t>Civil Service Reform Key Metrics - background and purpose </a:t>
            </a:r>
            <a:endParaRPr lang="en-GB" sz="2400" dirty="0">
              <a:solidFill>
                <a:srgbClr val="0070C0"/>
              </a:solidFill>
            </a:endParaRPr>
          </a:p>
        </p:txBody>
      </p:sp>
      <p:sp>
        <p:nvSpPr>
          <p:cNvPr id="12291" name="Content Placeholder 2"/>
          <p:cNvSpPr>
            <a:spLocks noGrp="1"/>
          </p:cNvSpPr>
          <p:nvPr>
            <p:ph idx="1"/>
          </p:nvPr>
        </p:nvSpPr>
        <p:spPr>
          <a:xfrm>
            <a:off x="539552" y="1556792"/>
            <a:ext cx="8135937" cy="3340397"/>
          </a:xfrm>
        </p:spPr>
        <p:txBody>
          <a:bodyPr/>
          <a:lstStyle/>
          <a:p>
            <a:r>
              <a:rPr lang="en-GB" sz="1400" dirty="0" smtClean="0">
                <a:solidFill>
                  <a:schemeClr val="tx1"/>
                </a:solidFill>
                <a:latin typeface="Arial" charset="0"/>
              </a:rPr>
              <a:t>This pack aims to address the question of how we know whether the Civil Service is changing. We have looked to include outcome-based metrics wherever possible. Where they do not exist, we have taken the approach of including the highest level measures of Civil Service success whilst also looking at outputs and leading indicators. </a:t>
            </a:r>
          </a:p>
          <a:p>
            <a:r>
              <a:rPr lang="en-GB" sz="1400" dirty="0" smtClean="0">
                <a:solidFill>
                  <a:schemeClr val="tx1"/>
                </a:solidFill>
                <a:latin typeface="Arial" charset="0"/>
              </a:rPr>
              <a:t>At this stage, much of the data is at a Civil Service, rather than Departmental, level. In time, we aim to develop the metrics so that a Departmental breakdown is included, where comparisons are relevant and helpful to decision making. For the time being, where we don’t have a full range of comparable Departmental data, we have picked examples where Department-specific data does already exist.</a:t>
            </a:r>
          </a:p>
          <a:p>
            <a:r>
              <a:rPr lang="en-GB" sz="1400" dirty="0" smtClean="0">
                <a:solidFill>
                  <a:schemeClr val="tx1"/>
                </a:solidFill>
                <a:latin typeface="Arial" charset="0"/>
              </a:rPr>
              <a:t>Where outcome indicators are particularly hard to find, for example on policy, we have developed some proposals on Ministerial and other surveys. This approach has yet to be signed off at a Ministerial level.</a:t>
            </a:r>
          </a:p>
          <a:p>
            <a:r>
              <a:rPr lang="en-GB" sz="1400" dirty="0" smtClean="0">
                <a:solidFill>
                  <a:schemeClr val="tx1"/>
                </a:solidFill>
                <a:latin typeface="Arial" charset="0"/>
              </a:rPr>
              <a:t>It should be emphasised that this is work in progress. We have chosen to share it with Civil Service Board at an early stage to help form and shape it. We hope eventually it will become an important source of data for the Board as the leaders of the Civil Service.</a:t>
            </a:r>
          </a:p>
          <a:p>
            <a:pPr>
              <a:buFontTx/>
              <a:buChar char="-"/>
            </a:pPr>
            <a:endParaRPr lang="en-GB" sz="1400" dirty="0" smtClean="0">
              <a:solidFill>
                <a:schemeClr val="tx1"/>
              </a:solidFill>
              <a:latin typeface="Arial" charset="0"/>
            </a:endParaRPr>
          </a:p>
          <a:p>
            <a:pPr>
              <a:buFontTx/>
              <a:buChar char="-"/>
            </a:pPr>
            <a:endParaRPr lang="en-GB" sz="1400" dirty="0" smtClean="0">
              <a:latin typeface="Arial" charset="0"/>
            </a:endParaRPr>
          </a:p>
          <a:p>
            <a:pPr>
              <a:buFontTx/>
              <a:buChar char="-"/>
            </a:pPr>
            <a:endParaRPr lang="en-GB" sz="1400" dirty="0" smtClean="0">
              <a:latin typeface="Arial" charset="0"/>
            </a:endParaRPr>
          </a:p>
          <a:p>
            <a:pPr>
              <a:buFontTx/>
              <a:buChar char="-"/>
            </a:pPr>
            <a:endParaRPr lang="en-GB" dirty="0" smtClean="0">
              <a:latin typeface="Arial" charset="0"/>
            </a:endParaRPr>
          </a:p>
          <a:p>
            <a:pPr>
              <a:buFontTx/>
              <a:buChar char="-"/>
            </a:pPr>
            <a:endParaRPr lang="en-GB" dirty="0" smtClean="0">
              <a:latin typeface="Arial" charset="0"/>
            </a:endParaRPr>
          </a:p>
          <a:p>
            <a:pPr>
              <a:buFontTx/>
              <a:buChar char="-"/>
            </a:pPr>
            <a:endParaRPr lang="en-GB" dirty="0" smtClean="0">
              <a:latin typeface="Arial" charset="0"/>
            </a:endParaRPr>
          </a:p>
          <a:p>
            <a:pPr>
              <a:buFontTx/>
              <a:buChar char="-"/>
            </a:pPr>
            <a:endParaRPr lang="en-GB" dirty="0" smtClean="0">
              <a:latin typeface="Arial" charset="0"/>
            </a:endParaRPr>
          </a:p>
          <a:p>
            <a:pPr>
              <a:buFontTx/>
              <a:buChar char="-"/>
            </a:pPr>
            <a:endParaRPr lang="en-GB" dirty="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555875" y="333375"/>
            <a:ext cx="6119813" cy="360363"/>
          </a:xfrm>
        </p:spPr>
        <p:txBody>
          <a:bodyPr>
            <a:noAutofit/>
          </a:bodyPr>
          <a:lstStyle/>
          <a:p>
            <a:pPr eaLnBrk="1" fontAlgn="auto" hangingPunct="1">
              <a:spcAft>
                <a:spcPts val="0"/>
              </a:spcAft>
              <a:defRPr/>
            </a:pPr>
            <a:r>
              <a:rPr lang="en-GB" sz="2400" dirty="0" smtClean="0"/>
              <a:t>Performance management</a:t>
            </a:r>
            <a:endParaRPr lang="en-US" sz="2400" dirty="0"/>
          </a:p>
        </p:txBody>
      </p:sp>
      <p:graphicFrame>
        <p:nvGraphicFramePr>
          <p:cNvPr id="8" name="Table 7"/>
          <p:cNvGraphicFramePr>
            <a:graphicFrameLocks noGrp="1"/>
          </p:cNvGraphicFramePr>
          <p:nvPr/>
        </p:nvGraphicFramePr>
        <p:xfrm>
          <a:off x="467792" y="836712"/>
          <a:ext cx="4824535" cy="774557"/>
        </p:xfrm>
        <a:graphic>
          <a:graphicData uri="http://schemas.openxmlformats.org/drawingml/2006/table">
            <a:tbl>
              <a:tblPr/>
              <a:tblGrid>
                <a:gridCol w="2088231"/>
                <a:gridCol w="1080120"/>
                <a:gridCol w="834986"/>
                <a:gridCol w="821198"/>
              </a:tblGrid>
              <a:tr h="405752">
                <a:tc>
                  <a:txBody>
                    <a:bodyPr/>
                    <a:lstStyle/>
                    <a:p>
                      <a:pPr algn="l" fontAlgn="b"/>
                      <a:endParaRPr lang="en-GB" sz="1200" b="0" i="0" u="none" strike="noStrike" dirty="0">
                        <a:solidFill>
                          <a:schemeClr val="tx1"/>
                        </a:solidFill>
                        <a:latin typeface="Calibri" pitchFamily="34" charset="0"/>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GB" sz="1200" b="0" i="0" u="none" strike="noStrike" dirty="0" smtClean="0">
                          <a:solidFill>
                            <a:schemeClr val="tx1"/>
                          </a:solidFill>
                          <a:latin typeface="Calibri" pitchFamily="34" charset="0"/>
                        </a:rPr>
                        <a:t>% must</a:t>
                      </a:r>
                      <a:r>
                        <a:rPr lang="en-GB" sz="1200" b="0" i="0" u="none" strike="noStrike" baseline="0" dirty="0" smtClean="0">
                          <a:solidFill>
                            <a:schemeClr val="tx1"/>
                          </a:solidFill>
                          <a:latin typeface="Calibri" pitchFamily="34" charset="0"/>
                        </a:rPr>
                        <a:t> improve</a:t>
                      </a:r>
                      <a:endParaRPr lang="en-GB" sz="12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GB" sz="1200" b="0" i="0" u="none" strike="noStrike" dirty="0" smtClean="0">
                          <a:solidFill>
                            <a:schemeClr val="tx1"/>
                          </a:solidFill>
                          <a:latin typeface="Calibri" pitchFamily="34" charset="0"/>
                        </a:rPr>
                        <a:t>% met</a:t>
                      </a:r>
                      <a:endParaRPr lang="en-GB" sz="1200" b="0" i="0" u="none" strike="noStrike" dirty="0">
                        <a:solidFill>
                          <a:schemeClr val="tx1"/>
                        </a:solidFill>
                        <a:latin typeface="Calibri" pitchFamily="34" charset="0"/>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US" sz="1200" b="0" i="0" u="none" strike="noStrike" dirty="0" smtClean="0">
                          <a:solidFill>
                            <a:schemeClr val="tx1"/>
                          </a:solidFill>
                          <a:latin typeface="Calibri" pitchFamily="34" charset="0"/>
                        </a:rPr>
                        <a:t>% exceeded</a:t>
                      </a:r>
                      <a:endParaRPr lang="en-GB" sz="1200" b="0" i="0" u="none" strike="noStrike" dirty="0">
                        <a:solidFill>
                          <a:schemeClr val="tx1"/>
                        </a:solidFill>
                        <a:latin typeface="Calibri" pitchFamily="34" charset="0"/>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r>
              <a:tr h="368805">
                <a:tc>
                  <a:txBody>
                    <a:bodyPr/>
                    <a:lstStyle/>
                    <a:p>
                      <a:r>
                        <a:rPr lang="en-US" sz="1200" dirty="0" smtClean="0">
                          <a:solidFill>
                            <a:schemeClr val="tx1"/>
                          </a:solidFill>
                          <a:latin typeface="Calibri" pitchFamily="34" charset="0"/>
                        </a:rPr>
                        <a:t>Performance</a:t>
                      </a:r>
                      <a:r>
                        <a:rPr lang="en-US" sz="1200" baseline="0" dirty="0" smtClean="0">
                          <a:solidFill>
                            <a:schemeClr val="tx1"/>
                          </a:solidFill>
                          <a:latin typeface="Calibri" pitchFamily="34" charset="0"/>
                        </a:rPr>
                        <a:t> distribution of all Civil Servants (2012/13)</a:t>
                      </a:r>
                      <a:endParaRPr lang="en-GB" sz="1200" dirty="0">
                        <a:solidFill>
                          <a:schemeClr val="tx1"/>
                        </a:solidFill>
                        <a:latin typeface="Calibri" pitchFamily="34" charset="0"/>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US" sz="1200" b="0" i="0" u="none" strike="noStrike" dirty="0" smtClean="0">
                          <a:solidFill>
                            <a:schemeClr val="tx1"/>
                          </a:solidFill>
                          <a:latin typeface="Calibri" pitchFamily="34" charset="0"/>
                        </a:rPr>
                        <a:t>7.2%</a:t>
                      </a:r>
                      <a:endParaRPr lang="en-GB" sz="12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GB" sz="1200" b="0" i="0" u="none" strike="noStrike" dirty="0" smtClean="0">
                          <a:solidFill>
                            <a:schemeClr val="tx1"/>
                          </a:solidFill>
                          <a:latin typeface="Calibri" pitchFamily="34" charset="0"/>
                        </a:rPr>
                        <a:t>73.4%</a:t>
                      </a:r>
                      <a:endParaRPr lang="en-GB" sz="1200" b="0" i="0" u="none" strike="noStrike" dirty="0">
                        <a:solidFill>
                          <a:schemeClr val="tx1"/>
                        </a:solidFill>
                        <a:latin typeface="Calibri" pitchFamily="34" charset="0"/>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c>
                  <a:txBody>
                    <a:bodyPr/>
                    <a:lstStyle/>
                    <a:p>
                      <a:pPr algn="ctr" fontAlgn="b"/>
                      <a:r>
                        <a:rPr lang="en-US" sz="1200" b="0" i="0" u="none" strike="noStrike" dirty="0" smtClean="0">
                          <a:solidFill>
                            <a:schemeClr val="tx1"/>
                          </a:solidFill>
                          <a:latin typeface="Calibri" pitchFamily="34" charset="0"/>
                        </a:rPr>
                        <a:t>19.5%</a:t>
                      </a:r>
                      <a:endParaRPr lang="en-GB" sz="1200" b="0" i="0" u="none" strike="noStrike" dirty="0">
                        <a:solidFill>
                          <a:schemeClr val="tx1"/>
                        </a:solidFill>
                        <a:latin typeface="Calibri" pitchFamily="34" charset="0"/>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CC4C0"/>
                    </a:solidFill>
                  </a:tcPr>
                </a:tc>
              </a:tr>
            </a:tbl>
          </a:graphicData>
        </a:graphic>
      </p:graphicFrame>
      <p:graphicFrame>
        <p:nvGraphicFramePr>
          <p:cNvPr id="9" name="Table 8"/>
          <p:cNvGraphicFramePr>
            <a:graphicFrameLocks noGrp="1"/>
          </p:cNvGraphicFramePr>
          <p:nvPr/>
        </p:nvGraphicFramePr>
        <p:xfrm>
          <a:off x="5508104" y="836712"/>
          <a:ext cx="3240360" cy="792088"/>
        </p:xfrm>
        <a:graphic>
          <a:graphicData uri="http://schemas.openxmlformats.org/drawingml/2006/table">
            <a:tbl>
              <a:tblPr/>
              <a:tblGrid>
                <a:gridCol w="2520280"/>
                <a:gridCol w="720080"/>
              </a:tblGrid>
              <a:tr h="396044">
                <a:tc>
                  <a:txBody>
                    <a:bodyPr/>
                    <a:lstStyle/>
                    <a:p>
                      <a:r>
                        <a:rPr lang="en-GB" sz="1200" dirty="0" smtClean="0">
                          <a:solidFill>
                            <a:schemeClr val="tx1"/>
                          </a:solidFill>
                          <a:latin typeface="Calibri" pitchFamily="34" charset="0"/>
                        </a:rPr>
                        <a:t>% of SCS</a:t>
                      </a:r>
                      <a:r>
                        <a:rPr lang="en-GB" sz="1200" baseline="0" dirty="0" smtClean="0">
                          <a:solidFill>
                            <a:schemeClr val="tx1"/>
                          </a:solidFill>
                          <a:latin typeface="Calibri" pitchFamily="34" charset="0"/>
                        </a:rPr>
                        <a:t> placed in must improve (2011/12)</a:t>
                      </a:r>
                      <a:endParaRPr lang="en-GB" sz="1200" dirty="0">
                        <a:solidFill>
                          <a:schemeClr val="tx1"/>
                        </a:solidFill>
                        <a:latin typeface="Calibri" pitchFamily="34" charset="0"/>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Calibri" pitchFamily="34" charset="0"/>
                        </a:rPr>
                        <a:t>6.8%</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r h="3960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solidFill>
                            <a:schemeClr val="tx1"/>
                          </a:solidFill>
                          <a:latin typeface="Calibri" pitchFamily="34" charset="0"/>
                        </a:rPr>
                        <a:t>Number of staff exited due to poor performance</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c>
                  <a:txBody>
                    <a:bodyPr/>
                    <a:lstStyle/>
                    <a:p>
                      <a:pPr algn="ctr" fontAlgn="b"/>
                      <a:r>
                        <a:rPr lang="en-GB" sz="1100" b="0" i="0" u="none" strike="noStrike" dirty="0" smtClean="0">
                          <a:solidFill>
                            <a:schemeClr val="tx1"/>
                          </a:solidFill>
                          <a:latin typeface="Calibri" pitchFamily="34" charset="0"/>
                        </a:rPr>
                        <a:t>Unknown</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2">
                        <a:lumMod val="90000"/>
                      </a:schemeClr>
                    </a:solidFill>
                  </a:tcPr>
                </a:tc>
              </a:tr>
            </a:tbl>
          </a:graphicData>
        </a:graphic>
      </p:graphicFrame>
      <p:graphicFrame>
        <p:nvGraphicFramePr>
          <p:cNvPr id="11" name="Table 10"/>
          <p:cNvGraphicFramePr>
            <a:graphicFrameLocks noGrp="1"/>
          </p:cNvGraphicFramePr>
          <p:nvPr/>
        </p:nvGraphicFramePr>
        <p:xfrm>
          <a:off x="467792" y="1771750"/>
          <a:ext cx="8280921" cy="1451900"/>
        </p:xfrm>
        <a:graphic>
          <a:graphicData uri="http://schemas.openxmlformats.org/drawingml/2006/table">
            <a:tbl>
              <a:tblPr/>
              <a:tblGrid>
                <a:gridCol w="4080451"/>
                <a:gridCol w="840094"/>
                <a:gridCol w="840094"/>
                <a:gridCol w="960106"/>
                <a:gridCol w="840094"/>
                <a:gridCol w="720082"/>
              </a:tblGrid>
              <a:tr h="323539">
                <a:tc>
                  <a:txBody>
                    <a:bodyPr/>
                    <a:lstStyle/>
                    <a:p>
                      <a:endParaRPr lang="en-GB" sz="1100" kern="1200" baseline="0" dirty="0" smtClean="0">
                        <a:solidFill>
                          <a:schemeClr val="tx1"/>
                        </a:solidFill>
                        <a:latin typeface="+mn-lt"/>
                        <a:ea typeface="+mn-ea"/>
                        <a:cs typeface="+mn-cs"/>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2009</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2010</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2011</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2012</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2013</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r>
              <a:tr h="323539">
                <a:tc>
                  <a:txBody>
                    <a:bodyPr/>
                    <a:lstStyle/>
                    <a:p>
                      <a:r>
                        <a:rPr lang="en-GB" sz="1100" kern="1200" baseline="0" dirty="0" smtClean="0">
                          <a:solidFill>
                            <a:schemeClr val="tx1"/>
                          </a:solidFill>
                          <a:latin typeface="+mn-lt"/>
                          <a:ea typeface="+mn-ea"/>
                          <a:cs typeface="+mn-cs"/>
                        </a:rPr>
                        <a:t>People Survey: I receive regular feedback on my performance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60%</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latin typeface="Calibri" pitchFamily="34" charset="0"/>
                        </a:rPr>
                        <a:t>60%</a:t>
                      </a:r>
                      <a:endParaRPr lang="en-GB" sz="1100" b="0" i="0" u="none" strike="noStrike" dirty="0" smtClean="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tx1"/>
                          </a:solidFill>
                          <a:latin typeface="Calibri" pitchFamily="34" charset="0"/>
                        </a:rPr>
                        <a:t>60%</a:t>
                      </a:r>
                      <a:endParaRPr lang="en-GB" sz="1100" b="0" i="0" u="none" strike="noStrike" dirty="0" smtClean="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63%</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64%</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r>
              <a:tr h="469542">
                <a:tc>
                  <a:txBody>
                    <a:bodyPr/>
                    <a:lstStyle/>
                    <a:p>
                      <a:r>
                        <a:rPr lang="en-GB" sz="1100" kern="1200" baseline="0" dirty="0" smtClean="0">
                          <a:solidFill>
                            <a:schemeClr val="tx1"/>
                          </a:solidFill>
                          <a:latin typeface="+mn-lt"/>
                          <a:ea typeface="+mn-ea"/>
                          <a:cs typeface="+mn-cs"/>
                        </a:rPr>
                        <a:t>People Survey: The feedback I receive helps me to improve my performance</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57%</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57%</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58%</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60%</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60%</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r>
              <a:tr h="3235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kern="1200" baseline="0" dirty="0" smtClean="0">
                          <a:solidFill>
                            <a:schemeClr val="tx1"/>
                          </a:solidFill>
                          <a:latin typeface="+mn-lt"/>
                          <a:ea typeface="+mn-ea"/>
                          <a:cs typeface="+mn-cs"/>
                        </a:rPr>
                        <a:t>People Survey: Poor performance is dealt with effectively in my team</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38%</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37%</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37%</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37%</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c>
                  <a:txBody>
                    <a:bodyPr/>
                    <a:lstStyle/>
                    <a:p>
                      <a:pPr algn="ctr" fontAlgn="b"/>
                      <a:r>
                        <a:rPr lang="en-US" sz="1100" b="0" i="0" u="none" strike="noStrike" dirty="0" smtClean="0">
                          <a:solidFill>
                            <a:schemeClr val="tx1"/>
                          </a:solidFill>
                          <a:latin typeface="Calibri" pitchFamily="34" charset="0"/>
                        </a:rPr>
                        <a:t>38%</a:t>
                      </a:r>
                      <a:endParaRPr lang="en-GB" sz="1100" b="0" i="0" u="none" strike="noStrike" dirty="0">
                        <a:solidFill>
                          <a:schemeClr val="tx1"/>
                        </a:solidFill>
                        <a:latin typeface="Calibri" pitchFamily="34" charset="0"/>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CDE18B"/>
                    </a:solidFill>
                  </a:tcPr>
                </a:tc>
              </a:tr>
            </a:tbl>
          </a:graphicData>
        </a:graphic>
      </p:graphicFrame>
      <p:graphicFrame>
        <p:nvGraphicFramePr>
          <p:cNvPr id="15" name="Chart 14"/>
          <p:cNvGraphicFramePr/>
          <p:nvPr/>
        </p:nvGraphicFramePr>
        <p:xfrm>
          <a:off x="467023" y="3428529"/>
          <a:ext cx="3960440" cy="2520280"/>
        </p:xfrm>
        <a:graphic>
          <a:graphicData uri="http://schemas.openxmlformats.org/drawingml/2006/chart">
            <c:chart xmlns:c="http://schemas.openxmlformats.org/drawingml/2006/chart" xmlns:r="http://schemas.openxmlformats.org/officeDocument/2006/relationships" r:id="rId3"/>
          </a:graphicData>
        </a:graphic>
      </p:graphicFrame>
      <p:sp>
        <p:nvSpPr>
          <p:cNvPr id="30778" name="TextBox 1"/>
          <p:cNvSpPr txBox="1">
            <a:spLocks noChangeArrowheads="1"/>
          </p:cNvSpPr>
          <p:nvPr/>
        </p:nvSpPr>
        <p:spPr bwMode="auto">
          <a:xfrm>
            <a:off x="683568" y="5949280"/>
            <a:ext cx="2951162" cy="288925"/>
          </a:xfrm>
          <a:prstGeom prst="rect">
            <a:avLst/>
          </a:prstGeom>
          <a:noFill/>
          <a:ln w="9525">
            <a:noFill/>
            <a:miter lim="800000"/>
            <a:headEnd/>
            <a:tailEnd/>
          </a:ln>
        </p:spPr>
        <p:txBody>
          <a:bodyPr/>
          <a:lstStyle/>
          <a:p>
            <a:r>
              <a:rPr lang="en-GB" sz="1100" dirty="0"/>
              <a:t>*All years as at Q1 except 2013 as at Q3</a:t>
            </a:r>
          </a:p>
        </p:txBody>
      </p:sp>
      <p:graphicFrame>
        <p:nvGraphicFramePr>
          <p:cNvPr id="17" name="Chart 16"/>
          <p:cNvGraphicFramePr/>
          <p:nvPr/>
        </p:nvGraphicFramePr>
        <p:xfrm>
          <a:off x="4715495" y="3428529"/>
          <a:ext cx="3888432" cy="259228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Closed</a:t>
            </a:r>
            <a:endParaRPr lang="en-GB" sz="12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051720" y="404664"/>
            <a:ext cx="6732240" cy="360362"/>
          </a:xfrm>
        </p:spPr>
        <p:txBody>
          <a:bodyPr>
            <a:noAutofit/>
          </a:bodyPr>
          <a:lstStyle/>
          <a:p>
            <a:pPr eaLnBrk="1" fontAlgn="auto" hangingPunct="1">
              <a:spcAft>
                <a:spcPts val="0"/>
              </a:spcAft>
              <a:defRPr/>
            </a:pPr>
            <a:r>
              <a:rPr lang="en-GB" sz="2200" dirty="0" smtClean="0"/>
              <a:t>Modern Workplaces and Functional Leadership (placeholder)</a:t>
            </a:r>
            <a:endParaRPr lang="en-US" sz="2200" dirty="0"/>
          </a:p>
        </p:txBody>
      </p:sp>
      <p:sp>
        <p:nvSpPr>
          <p:cNvPr id="24581" name="TextBox 14"/>
          <p:cNvSpPr txBox="1">
            <a:spLocks noChangeArrowheads="1"/>
          </p:cNvSpPr>
          <p:nvPr/>
        </p:nvSpPr>
        <p:spPr bwMode="auto">
          <a:xfrm>
            <a:off x="4644008" y="1124744"/>
            <a:ext cx="4214118" cy="2585323"/>
          </a:xfrm>
          <a:prstGeom prst="rect">
            <a:avLst/>
          </a:prstGeom>
          <a:noFill/>
          <a:ln w="9525">
            <a:noFill/>
            <a:miter lim="800000"/>
            <a:headEnd/>
            <a:tailEnd/>
          </a:ln>
        </p:spPr>
        <p:txBody>
          <a:bodyPr wrap="square">
            <a:spAutoFit/>
          </a:bodyPr>
          <a:lstStyle/>
          <a:p>
            <a:r>
              <a:rPr lang="en-GB" sz="1400" dirty="0" smtClean="0"/>
              <a:t>An accreditation scheme is being developed to assess departments against modern workplaces criteria. This will be a key metric for assessing progress in this area of Civil Service Reform and will likely break down into gold, silver and bronze accreditations. </a:t>
            </a:r>
          </a:p>
          <a:p>
            <a:endParaRPr lang="en-GB" sz="1400" dirty="0" smtClean="0"/>
          </a:p>
          <a:p>
            <a:endParaRPr lang="en-GB" sz="1400" dirty="0"/>
          </a:p>
          <a:p>
            <a:endParaRPr lang="en-GB" sz="1400" dirty="0"/>
          </a:p>
          <a:p>
            <a:endParaRPr lang="en-GB" dirty="0"/>
          </a:p>
          <a:p>
            <a:r>
              <a:rPr lang="en-GB" dirty="0"/>
              <a:t> </a:t>
            </a:r>
          </a:p>
        </p:txBody>
      </p:sp>
      <p:graphicFrame>
        <p:nvGraphicFramePr>
          <p:cNvPr id="10" name="Chart 9"/>
          <p:cNvGraphicFramePr>
            <a:graphicFrameLocks/>
          </p:cNvGraphicFramePr>
          <p:nvPr/>
        </p:nvGraphicFramePr>
        <p:xfrm>
          <a:off x="0" y="1052736"/>
          <a:ext cx="4572000" cy="295232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4"/>
          <p:cNvSpPr txBox="1">
            <a:spLocks noChangeArrowheads="1"/>
          </p:cNvSpPr>
          <p:nvPr/>
        </p:nvSpPr>
        <p:spPr bwMode="auto">
          <a:xfrm>
            <a:off x="755576" y="4149080"/>
            <a:ext cx="8174558" cy="3616375"/>
          </a:xfrm>
          <a:prstGeom prst="rect">
            <a:avLst/>
          </a:prstGeom>
          <a:noFill/>
          <a:ln w="9525">
            <a:solidFill>
              <a:schemeClr val="bg1"/>
            </a:solidFill>
            <a:miter lim="800000"/>
            <a:headEnd/>
            <a:tailEnd/>
          </a:ln>
        </p:spPr>
        <p:txBody>
          <a:bodyPr wrap="square">
            <a:spAutoFit/>
          </a:bodyPr>
          <a:lstStyle/>
          <a:p>
            <a:r>
              <a:rPr lang="en-GB" sz="1400" dirty="0" smtClean="0"/>
              <a:t>Metrics for Functional Leadership will align with the business cases and benefits realisation plans currently being developed for each function, and due for completion in June 2014. Benefits will align to the following categories:</a:t>
            </a:r>
          </a:p>
          <a:p>
            <a:endParaRPr lang="en-GB" sz="1400" dirty="0" smtClean="0"/>
          </a:p>
          <a:p>
            <a:pPr>
              <a:buFontTx/>
              <a:buChar char="-"/>
            </a:pPr>
            <a:r>
              <a:rPr lang="en-GB" sz="1400" dirty="0" smtClean="0"/>
              <a:t>People</a:t>
            </a:r>
          </a:p>
          <a:p>
            <a:pPr>
              <a:buFontTx/>
              <a:buChar char="-"/>
            </a:pPr>
            <a:r>
              <a:rPr lang="en-GB" sz="1400" dirty="0" smtClean="0"/>
              <a:t>Leadership and Governance</a:t>
            </a:r>
          </a:p>
          <a:p>
            <a:pPr>
              <a:buFontTx/>
              <a:buChar char="-"/>
            </a:pPr>
            <a:r>
              <a:rPr lang="en-GB" sz="1400" dirty="0" smtClean="0"/>
              <a:t>Ensuring consistent quality</a:t>
            </a:r>
          </a:p>
          <a:p>
            <a:pPr>
              <a:buFontTx/>
              <a:buChar char="-"/>
            </a:pPr>
            <a:r>
              <a:rPr lang="en-GB" sz="1400" dirty="0" smtClean="0"/>
              <a:t>Delivery across Government</a:t>
            </a:r>
          </a:p>
          <a:p>
            <a:pPr>
              <a:buFontTx/>
              <a:buChar char="-"/>
            </a:pPr>
            <a:r>
              <a:rPr lang="en-GB" sz="1400" dirty="0" smtClean="0"/>
              <a:t>Efficiency, productivity and cashable savings</a:t>
            </a:r>
          </a:p>
          <a:p>
            <a:pPr>
              <a:buFontTx/>
              <a:buChar char="-"/>
            </a:pPr>
            <a:endParaRPr lang="en-GB" sz="1100" dirty="0" smtClean="0">
              <a:solidFill>
                <a:schemeClr val="tx2"/>
              </a:solidFill>
            </a:endParaRPr>
          </a:p>
          <a:p>
            <a:endParaRPr lang="en-GB" sz="1400" dirty="0" smtClean="0"/>
          </a:p>
          <a:p>
            <a:endParaRPr lang="en-GB" sz="1400" dirty="0" smtClean="0"/>
          </a:p>
          <a:p>
            <a:endParaRPr lang="en-GB" sz="1400" dirty="0"/>
          </a:p>
          <a:p>
            <a:endParaRPr lang="en-GB" sz="1400" dirty="0"/>
          </a:p>
          <a:p>
            <a:endParaRPr lang="en-GB" dirty="0"/>
          </a:p>
          <a:p>
            <a:r>
              <a:rPr lang="en-GB" dirty="0"/>
              <a:t> </a:t>
            </a:r>
          </a:p>
        </p:txBody>
      </p:sp>
      <p:sp>
        <p:nvSpPr>
          <p:cNvPr id="6" name="TextBox 5"/>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N/A</a:t>
            </a:r>
            <a:endParaRPr lang="en-GB" sz="12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835150" y="404813"/>
            <a:ext cx="7058025" cy="360362"/>
          </a:xfrm>
        </p:spPr>
        <p:txBody>
          <a:bodyPr>
            <a:noAutofit/>
          </a:bodyPr>
          <a:lstStyle/>
          <a:p>
            <a:pPr eaLnBrk="1" fontAlgn="auto" hangingPunct="1">
              <a:spcAft>
                <a:spcPts val="0"/>
              </a:spcAft>
              <a:defRPr/>
            </a:pPr>
            <a:r>
              <a:rPr lang="en-GB" sz="2400" dirty="0" smtClean="0"/>
              <a:t>Engagement and culture</a:t>
            </a:r>
            <a:endParaRPr lang="en-US" sz="2400" dirty="0"/>
          </a:p>
        </p:txBody>
      </p:sp>
      <p:graphicFrame>
        <p:nvGraphicFramePr>
          <p:cNvPr id="7" name="Table 6"/>
          <p:cNvGraphicFramePr>
            <a:graphicFrameLocks noGrp="1"/>
          </p:cNvGraphicFramePr>
          <p:nvPr/>
        </p:nvGraphicFramePr>
        <p:xfrm>
          <a:off x="179512" y="404664"/>
          <a:ext cx="8833932" cy="1821383"/>
        </p:xfrm>
        <a:graphic>
          <a:graphicData uri="http://schemas.openxmlformats.org/drawingml/2006/table">
            <a:tbl>
              <a:tblPr/>
              <a:tblGrid>
                <a:gridCol w="334089"/>
                <a:gridCol w="4336827"/>
                <a:gridCol w="566172"/>
                <a:gridCol w="527145"/>
                <a:gridCol w="428455"/>
                <a:gridCol w="742915"/>
                <a:gridCol w="697245"/>
                <a:gridCol w="553012"/>
                <a:gridCol w="648072"/>
              </a:tblGrid>
              <a:tr h="347685">
                <a:tc gridSpan="2">
                  <a:txBody>
                    <a:bodyPr/>
                    <a:lstStyle/>
                    <a:p>
                      <a:pPr algn="l" fontAlgn="b"/>
                      <a:endParaRPr lang="en-GB" sz="1100" b="1" i="0" u="none" strike="noStrike" dirty="0">
                        <a:solidFill>
                          <a:schemeClr val="tx1"/>
                        </a:solidFill>
                        <a:latin typeface="Arial"/>
                      </a:endParaRPr>
                    </a:p>
                  </a:txBody>
                  <a:tcPr marL="36000" marR="36000" marT="0" marB="0" anchor="ctr">
                    <a:lnL>
                      <a:noFill/>
                    </a:lnL>
                    <a:lnR>
                      <a:noFill/>
                    </a:lnR>
                    <a:lnT>
                      <a:noFill/>
                    </a:lnT>
                    <a:lnB>
                      <a:noFill/>
                    </a:lnB>
                  </a:tcPr>
                </a:tc>
                <a:tc hMerge="1">
                  <a:txBody>
                    <a:bodyPr/>
                    <a:lstStyle/>
                    <a:p>
                      <a:pPr algn="l" fontAlgn="b"/>
                      <a:endParaRPr lang="en-GB" sz="1000" b="0" i="0" u="none" strike="noStrike" dirty="0">
                        <a:solidFill>
                          <a:srgbClr val="000000"/>
                        </a:solidFill>
                        <a:latin typeface="Arial"/>
                      </a:endParaRPr>
                    </a:p>
                  </a:txBody>
                  <a:tcPr marL="6206" marR="6206" marT="6206" marB="0" anchor="ctr">
                    <a:lnL>
                      <a:noFill/>
                    </a:lnL>
                    <a:lnR>
                      <a:noFill/>
                    </a:lnR>
                    <a:lnT>
                      <a:noFill/>
                    </a:lnT>
                    <a:lnB>
                      <a:noFill/>
                    </a:lnB>
                  </a:tcPr>
                </a:tc>
                <a:tc>
                  <a:txBody>
                    <a:bodyPr/>
                    <a:lstStyle/>
                    <a:p>
                      <a:endParaRPr lang="en-GB" sz="1100" dirty="0">
                        <a:solidFill>
                          <a:schemeClr val="tx1"/>
                        </a:solidFill>
                      </a:endParaRPr>
                    </a:p>
                  </a:txBody>
                  <a:tcPr marL="36000" marR="36000" marT="0" marB="0" anchor="ctr">
                    <a:lnL>
                      <a:noFill/>
                    </a:lnL>
                    <a:lnR>
                      <a:noFill/>
                    </a:lnR>
                    <a:lnT>
                      <a:noFill/>
                    </a:lnT>
                    <a:lnB>
                      <a:noFill/>
                    </a:lnB>
                  </a:tcPr>
                </a:tc>
                <a:tc>
                  <a:txBody>
                    <a:bodyPr/>
                    <a:lstStyle/>
                    <a:p>
                      <a:endParaRPr lang="en-GB" sz="1100" dirty="0">
                        <a:solidFill>
                          <a:schemeClr val="tx1"/>
                        </a:solidFil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rowSpan="3">
                  <a:txBody>
                    <a:bodyPr/>
                    <a:lstStyle/>
                    <a:p>
                      <a:pPr algn="ctr" fontAlgn="b"/>
                      <a:r>
                        <a:rPr lang="en-GB" sz="1100" b="0" i="0" u="none" strike="noStrike" dirty="0" smtClean="0">
                          <a:solidFill>
                            <a:schemeClr val="tx1"/>
                          </a:solidFill>
                          <a:latin typeface="Arial"/>
                        </a:rPr>
                        <a:t>Direction </a:t>
                      </a:r>
                    </a:p>
                    <a:p>
                      <a:pPr algn="ctr" fontAlgn="b"/>
                      <a:r>
                        <a:rPr lang="en-GB" sz="1100" b="0" i="0" u="none" strike="noStrike" dirty="0" smtClean="0">
                          <a:solidFill>
                            <a:schemeClr val="tx1"/>
                          </a:solidFill>
                          <a:latin typeface="Arial"/>
                        </a:rPr>
                        <a:t>of travel</a:t>
                      </a:r>
                      <a:endParaRPr lang="en-GB" sz="1100" b="0" i="0" u="none" strike="noStrike" dirty="0">
                        <a:solidFill>
                          <a:schemeClr val="tx1"/>
                        </a:solidFill>
                        <a:latin typeface="Arial"/>
                      </a:endParaRPr>
                    </a:p>
                  </a:txBody>
                  <a:tcPr marL="36000" marR="36000" marT="0" marB="0" vert="vert2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w="6350" cap="flat" cmpd="sng" algn="ctr">
                      <a:noFill/>
                      <a:prstDash val="solid"/>
                      <a:round/>
                      <a:headEnd type="none" w="med" len="med"/>
                      <a:tailEnd type="none" w="med" len="med"/>
                    </a:lnB>
                  </a:tcPr>
                </a:tc>
                <a:tc gridSpan="4">
                  <a:txBody>
                    <a:bodyPr/>
                    <a:lstStyle/>
                    <a:p>
                      <a:pPr algn="ctr" fontAlgn="b"/>
                      <a:r>
                        <a:rPr lang="en-GB" sz="1100" b="1" i="0" u="none" strike="noStrike" dirty="0" smtClean="0">
                          <a:solidFill>
                            <a:schemeClr val="tx1"/>
                          </a:solidFill>
                          <a:latin typeface="Arial"/>
                        </a:rPr>
                        <a:t>Range of scores</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hMerge="1">
                  <a:txBody>
                    <a:bodyPr/>
                    <a:lstStyle/>
                    <a:p>
                      <a:endParaRPr lang="en-GB"/>
                    </a:p>
                  </a:txBody>
                  <a:tcPr/>
                </a:tc>
                <a:tc hMerge="1">
                  <a:txBody>
                    <a:bodyPr/>
                    <a:lstStyle/>
                    <a:p>
                      <a:pPr algn="ctr" fontAlgn="b"/>
                      <a:endParaRPr lang="en-GB" sz="1000" b="0" i="0" u="none" strike="noStrike" dirty="0">
                        <a:solidFill>
                          <a:srgbClr val="000000"/>
                        </a:solidFill>
                        <a:latin typeface="Arial"/>
                      </a:endParaRPr>
                    </a:p>
                  </a:txBody>
                  <a:tcPr marL="6206" marR="6206" marT="6206" marB="0" anchor="ctr">
                    <a:lnL>
                      <a:noFill/>
                    </a:lnL>
                    <a:lnR>
                      <a:noFill/>
                    </a:lnR>
                    <a:lnT>
                      <a:noFill/>
                    </a:lnT>
                    <a:lnB>
                      <a:noFill/>
                    </a:lnB>
                  </a:tcPr>
                </a:tc>
                <a:tc hMerge="1">
                  <a:txBody>
                    <a:bodyPr/>
                    <a:lstStyle/>
                    <a:p>
                      <a:endParaRPr lang="en-GB"/>
                    </a:p>
                  </a:txBody>
                  <a:tcPr/>
                </a:tc>
              </a:tr>
              <a:tr h="399977">
                <a:tc>
                  <a:txBody>
                    <a:bodyPr/>
                    <a:lstStyle/>
                    <a:p>
                      <a:pPr algn="ctr" fontAlgn="b"/>
                      <a:endParaRPr lang="en-GB" sz="1100" b="0" i="0" u="none" strike="noStrike" dirty="0">
                        <a:solidFill>
                          <a:schemeClr val="tx1"/>
                        </a:solidFill>
                        <a:latin typeface="Arial"/>
                      </a:endParaRPr>
                    </a:p>
                  </a:txBody>
                  <a:tcPr marL="36000" marR="36000" marT="0" marB="0" anchor="ctr">
                    <a:lnL>
                      <a:noFill/>
                    </a:lnL>
                    <a:lnR>
                      <a:noFill/>
                    </a:lnR>
                    <a:lnT>
                      <a:noFill/>
                    </a:lnT>
                    <a:lnB>
                      <a:noFill/>
                    </a:lnB>
                  </a:tcPr>
                </a:tc>
                <a:tc>
                  <a:txBody>
                    <a:bodyPr/>
                    <a:lstStyle/>
                    <a:p>
                      <a:pPr algn="l" fontAlgn="b"/>
                      <a:endParaRPr lang="en-GB" sz="1100" b="0" i="0" u="none" strike="noStrike" dirty="0">
                        <a:solidFill>
                          <a:schemeClr val="tx1"/>
                        </a:solidFill>
                        <a:latin typeface="Arial"/>
                      </a:endParaRPr>
                    </a:p>
                  </a:txBody>
                  <a:tcPr marL="36000" marR="36000" marT="0" marB="0" anchor="ctr">
                    <a:lnL>
                      <a:noFill/>
                    </a:lnL>
                    <a:lnR>
                      <a:noFill/>
                    </a:lnR>
                    <a:lnT>
                      <a:noFill/>
                    </a:lnT>
                    <a:lnB>
                      <a:noFill/>
                    </a:lnB>
                  </a:tcPr>
                </a:tc>
                <a:tc>
                  <a:txBody>
                    <a:bodyPr/>
                    <a:lstStyle/>
                    <a:p>
                      <a:endParaRPr lang="en-GB" sz="1100">
                        <a:solidFill>
                          <a:schemeClr val="tx1"/>
                        </a:solidFill>
                      </a:endParaRPr>
                    </a:p>
                  </a:txBody>
                  <a:tcPr marL="36000" marR="36000" marT="0" marB="0" anchor="ctr">
                    <a:lnL>
                      <a:noFill/>
                    </a:lnL>
                    <a:lnR>
                      <a:noFill/>
                    </a:lnR>
                    <a:lnT>
                      <a:noFill/>
                    </a:lnT>
                    <a:lnB>
                      <a:noFill/>
                    </a:lnB>
                  </a:tcPr>
                </a:tc>
                <a:tc>
                  <a:txBody>
                    <a:bodyPr/>
                    <a:lstStyle/>
                    <a:p>
                      <a:endParaRPr lang="en-GB" sz="1100">
                        <a:solidFill>
                          <a:schemeClr val="tx1"/>
                        </a:solidFil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vMerge="1">
                  <a:txBody>
                    <a:bodyPr/>
                    <a:lstStyle/>
                    <a:p>
                      <a:pPr algn="ctr" fontAlgn="b"/>
                      <a:endParaRPr lang="en-GB" sz="1000" b="0" i="0" u="none" strike="noStrike" dirty="0">
                        <a:solidFill>
                          <a:schemeClr val="tx1">
                            <a:lumMod val="65000"/>
                            <a:lumOff val="35000"/>
                          </a:schemeClr>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gridSpan="2">
                  <a:txBody>
                    <a:bodyPr/>
                    <a:lstStyle/>
                    <a:p>
                      <a:pPr algn="ctr" fontAlgn="b"/>
                      <a:r>
                        <a:rPr lang="en-GB" sz="1100" b="1" i="0" u="none" strike="noStrike" dirty="0" smtClean="0">
                          <a:solidFill>
                            <a:schemeClr val="tx1"/>
                          </a:solidFill>
                          <a:latin typeface="Arial"/>
                        </a:rPr>
                        <a:t>Main Departments</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a:noFill/>
                    </a:lnB>
                  </a:tcPr>
                </a:tc>
                <a:tc hMerge="1">
                  <a:txBody>
                    <a:bodyPr/>
                    <a:lstStyle/>
                    <a:p>
                      <a:endParaRPr lang="en-GB"/>
                    </a:p>
                  </a:txBody>
                  <a:tcPr/>
                </a:tc>
                <a:tc gridSpan="2">
                  <a:txBody>
                    <a:bodyPr/>
                    <a:lstStyle/>
                    <a:p>
                      <a:pPr algn="ctr" fontAlgn="b"/>
                      <a:r>
                        <a:rPr lang="en-GB" sz="1100" b="1" i="0" u="none" strike="noStrike" dirty="0" smtClean="0">
                          <a:solidFill>
                            <a:schemeClr val="tx1"/>
                          </a:solidFill>
                          <a:latin typeface="Arial"/>
                        </a:rPr>
                        <a:t>All organisations</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hMerge="1">
                  <a:txBody>
                    <a:bodyPr/>
                    <a:lstStyle/>
                    <a:p>
                      <a:pPr algn="l" fontAlgn="b"/>
                      <a:endParaRPr lang="en-GB" sz="1000" b="0" i="0" u="none" strike="noStrike" dirty="0">
                        <a:solidFill>
                          <a:srgbClr val="000000"/>
                        </a:solidFill>
                        <a:latin typeface="Arial"/>
                      </a:endParaRPr>
                    </a:p>
                  </a:txBody>
                  <a:tcPr marL="6206" marR="6206" marT="6206" marB="0" anchor="b">
                    <a:lnL>
                      <a:noFill/>
                    </a:lnL>
                    <a:lnR>
                      <a:noFill/>
                    </a:lnR>
                    <a:lnT>
                      <a:noFill/>
                    </a:lnT>
                    <a:lnB>
                      <a:noFill/>
                    </a:lnB>
                  </a:tcPr>
                </a:tc>
              </a:tr>
              <a:tr h="273767">
                <a:tc gridSpan="2">
                  <a:txBody>
                    <a:bodyPr/>
                    <a:lstStyle/>
                    <a:p>
                      <a:pPr algn="l" fontAlgn="b"/>
                      <a:r>
                        <a:rPr lang="en-GB" sz="1100" b="1" i="0" u="none" strike="noStrike" dirty="0" smtClean="0">
                          <a:solidFill>
                            <a:schemeClr val="tx1"/>
                          </a:solidFill>
                          <a:latin typeface="Arial"/>
                        </a:rPr>
                        <a:t>Engagement indicators</a:t>
                      </a:r>
                      <a:endParaRPr lang="en-GB" sz="1100" b="1" i="0" u="none" strike="noStrike" dirty="0">
                        <a:solidFill>
                          <a:schemeClr val="tx1"/>
                        </a:solidFill>
                        <a:latin typeface="Arial"/>
                      </a:endParaRPr>
                    </a:p>
                  </a:txBody>
                  <a:tcPr marL="36000" marR="36000" marT="0" marB="0" anchor="ctr">
                    <a:lnL>
                      <a:noFill/>
                    </a:lnL>
                    <a:lnR>
                      <a:noFill/>
                    </a:lnR>
                    <a:lnT>
                      <a:noFill/>
                    </a:lnT>
                    <a:lnB>
                      <a:noFill/>
                    </a:lnB>
                  </a:tcPr>
                </a:tc>
                <a:tc hMerge="1">
                  <a:txBody>
                    <a:bodyPr/>
                    <a:lstStyle/>
                    <a:p>
                      <a:pPr algn="l" fontAlgn="b"/>
                      <a:endParaRPr lang="en-GB" sz="1000" b="0" i="0" u="none" strike="noStrike" dirty="0">
                        <a:solidFill>
                          <a:srgbClr val="000000"/>
                        </a:solidFill>
                        <a:latin typeface="Arial"/>
                      </a:endParaRPr>
                    </a:p>
                  </a:txBody>
                  <a:tcPr marL="6206" marR="6206" marT="6206" marB="0" anchor="ctr">
                    <a:lnL>
                      <a:noFill/>
                    </a:lnL>
                    <a:lnR>
                      <a:noFill/>
                    </a:lnR>
                    <a:lnT>
                      <a:noFill/>
                    </a:lnT>
                    <a:lnB>
                      <a:noFill/>
                    </a:lnB>
                  </a:tcPr>
                </a:tc>
                <a:tc>
                  <a:txBody>
                    <a:bodyPr/>
                    <a:lstStyle/>
                    <a:p>
                      <a:pPr algn="ctr" fontAlgn="b"/>
                      <a:r>
                        <a:rPr lang="en-GB" sz="1100" b="0" i="0" u="none" strike="noStrike" dirty="0" smtClean="0">
                          <a:solidFill>
                            <a:schemeClr val="tx1"/>
                          </a:solidFill>
                          <a:latin typeface="Arial"/>
                        </a:rPr>
                        <a:t>2009</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1" i="0" u="none" strike="noStrike" dirty="0" smtClean="0">
                          <a:solidFill>
                            <a:schemeClr val="tx1"/>
                          </a:solidFill>
                          <a:latin typeface="Arial"/>
                        </a:rPr>
                        <a:t>2013</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a:noFill/>
                    </a:lnB>
                  </a:tcPr>
                </a:tc>
                <a:tc vMerge="1">
                  <a:txBody>
                    <a:bodyPr/>
                    <a:lstStyle/>
                    <a:p>
                      <a:pPr algn="ctr" fontAlgn="b"/>
                      <a:endParaRPr lang="en-GB" sz="1000" b="0" i="0" u="none" strike="noStrike" dirty="0">
                        <a:solidFill>
                          <a:schemeClr val="tx1">
                            <a:lumMod val="65000"/>
                            <a:lumOff val="35000"/>
                          </a:schemeClr>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0" i="0" u="none" strike="noStrike" dirty="0" smtClean="0">
                          <a:solidFill>
                            <a:schemeClr val="tx1"/>
                          </a:solidFill>
                          <a:latin typeface="Arial"/>
                        </a:rPr>
                        <a:t>Lowest</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Highest</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0" i="0" u="none" strike="noStrike" dirty="0" smtClean="0">
                          <a:solidFill>
                            <a:schemeClr val="tx1"/>
                          </a:solidFill>
                          <a:latin typeface="Arial"/>
                        </a:rPr>
                        <a:t>Lowest</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Highest</a:t>
                      </a:r>
                      <a:endParaRPr lang="en-GB" sz="1100" b="0" i="0" u="none" strike="noStrike" dirty="0">
                        <a:solidFill>
                          <a:schemeClr val="tx1"/>
                        </a:solidFill>
                        <a:latin typeface="Arial"/>
                      </a:endParaRPr>
                    </a:p>
                  </a:txBody>
                  <a:tcPr marL="36000" marR="36000" marT="0" marB="0" anchor="ctr">
                    <a:lnL>
                      <a:noFill/>
                    </a:lnL>
                    <a:lnR>
                      <a:noFill/>
                    </a:lnR>
                    <a:lnT>
                      <a:noFill/>
                    </a:lnT>
                    <a:lnB>
                      <a:noFill/>
                    </a:lnB>
                  </a:tcPr>
                </a:tc>
              </a:tr>
              <a:tr h="399977">
                <a:tc>
                  <a:txBody>
                    <a:bodyPr/>
                    <a:lstStyle/>
                    <a:p>
                      <a:pPr algn="l" fontAlgn="b"/>
                      <a:r>
                        <a:rPr lang="en-GB" sz="1100" b="0" i="0" u="none" strike="noStrike" dirty="0" smtClean="0">
                          <a:solidFill>
                            <a:schemeClr val="tx1"/>
                          </a:solidFill>
                          <a:latin typeface="Arial"/>
                        </a:rPr>
                        <a:t>EEI</a:t>
                      </a:r>
                      <a:endParaRPr lang="en-GB" sz="1100" b="0" i="0" u="none" strike="noStrike" dirty="0">
                        <a:solidFill>
                          <a:schemeClr val="tx1"/>
                        </a:solidFill>
                        <a:latin typeface="Arial"/>
                      </a:endParaRPr>
                    </a:p>
                  </a:txBody>
                  <a:tcPr marL="36000" marR="36000" marT="0" marB="0" anchor="ctr">
                    <a:lnL>
                      <a:noFill/>
                    </a:lnL>
                    <a:lnR>
                      <a:noFill/>
                    </a:lnR>
                    <a:lnT>
                      <a:noFill/>
                    </a:lnT>
                    <a:lnB>
                      <a:noFill/>
                    </a:lnB>
                  </a:tcPr>
                </a:tc>
                <a:tc>
                  <a:txBody>
                    <a:bodyPr/>
                    <a:lstStyle/>
                    <a:p>
                      <a:r>
                        <a:rPr lang="en-GB" sz="1100" dirty="0" smtClean="0">
                          <a:solidFill>
                            <a:schemeClr val="tx1"/>
                          </a:solidFill>
                        </a:rPr>
                        <a:t>Engagement Index</a:t>
                      </a:r>
                      <a:endParaRPr lang="en-GB" sz="1100" dirty="0">
                        <a:solidFill>
                          <a:schemeClr val="tx1"/>
                        </a:solidFill>
                      </a:endParaRPr>
                    </a:p>
                  </a:txBody>
                  <a:tcPr marL="36000" marR="36000" marT="0" marB="0" anchor="ctr">
                    <a:lnL>
                      <a:noFill/>
                    </a:lnL>
                    <a:lnR>
                      <a:noFill/>
                    </a:lnR>
                    <a:lnT>
                      <a:noFill/>
                    </a:lnT>
                    <a:lnB>
                      <a:noFill/>
                    </a:lnB>
                  </a:tcPr>
                </a:tc>
                <a:tc>
                  <a:txBody>
                    <a:bodyPr/>
                    <a:lstStyle/>
                    <a:p>
                      <a:pPr algn="ctr" fontAlgn="b"/>
                      <a:r>
                        <a:rPr lang="en-GB" sz="1100" b="0" i="0" u="none" strike="noStrike" dirty="0" smtClean="0">
                          <a:solidFill>
                            <a:schemeClr val="tx1"/>
                          </a:solidFill>
                          <a:latin typeface="Arial"/>
                        </a:rPr>
                        <a:t>58%</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1" i="0" u="none" strike="noStrike" dirty="0" smtClean="0">
                          <a:solidFill>
                            <a:schemeClr val="tx1"/>
                          </a:solidFill>
                          <a:latin typeface="Arial"/>
                        </a:rPr>
                        <a:t>58%</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0" i="0" u="none" strike="noStrike" dirty="0" smtClean="0">
                          <a:solidFill>
                            <a:schemeClr val="tx1"/>
                          </a:solidFill>
                          <a:latin typeface="Wingdings"/>
                        </a:rPr>
                        <a:t>à</a:t>
                      </a:r>
                      <a:endParaRPr lang="en-GB" sz="1100" b="0" i="0" u="none" strike="noStrike" dirty="0">
                        <a:solidFill>
                          <a:schemeClr val="tx1"/>
                        </a:solidFill>
                        <a:latin typeface="Wingdings"/>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w="6350" cap="flat" cmpd="sng" algn="ctr">
                      <a:noFill/>
                      <a:prstDash val="solid"/>
                      <a:round/>
                      <a:headEnd type="none" w="med" len="med"/>
                      <a:tailEnd type="none" w="med" len="med"/>
                    </a:lnB>
                    <a:solidFill>
                      <a:srgbClr val="FFC000"/>
                    </a:solidFill>
                  </a:tcPr>
                </a:tc>
                <a:tc>
                  <a:txBody>
                    <a:bodyPr/>
                    <a:lstStyle/>
                    <a:p>
                      <a:pPr algn="ctr" fontAlgn="b"/>
                      <a:r>
                        <a:rPr lang="en-GB" sz="1100" b="0" i="0" u="none" strike="noStrike" dirty="0" smtClean="0">
                          <a:solidFill>
                            <a:schemeClr val="tx1"/>
                          </a:solidFill>
                          <a:latin typeface="Arial"/>
                        </a:rPr>
                        <a:t>HMRC 44%</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DFID 71%</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0" i="0" u="none" strike="noStrike" dirty="0" smtClean="0">
                          <a:solidFill>
                            <a:schemeClr val="tx1"/>
                          </a:solidFill>
                          <a:latin typeface="Arial"/>
                        </a:rPr>
                        <a:t>39%</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72%</a:t>
                      </a:r>
                      <a:endParaRPr lang="en-GB" sz="1100" b="0" i="0" u="none" strike="noStrike" dirty="0">
                        <a:solidFill>
                          <a:schemeClr val="tx1"/>
                        </a:solidFill>
                        <a:latin typeface="Arial"/>
                      </a:endParaRPr>
                    </a:p>
                  </a:txBody>
                  <a:tcPr marL="36000" marR="36000" marT="0" marB="0" anchor="ctr">
                    <a:lnL>
                      <a:noFill/>
                    </a:lnL>
                    <a:lnR>
                      <a:noFill/>
                    </a:lnR>
                    <a:lnT>
                      <a:noFill/>
                    </a:lnT>
                    <a:lnB>
                      <a:noFill/>
                    </a:lnB>
                  </a:tcPr>
                </a:tc>
              </a:tr>
              <a:tr h="399977">
                <a:tc>
                  <a:txBody>
                    <a:bodyPr/>
                    <a:lstStyle/>
                    <a:p>
                      <a:pPr algn="l" fontAlgn="b"/>
                      <a:r>
                        <a:rPr lang="en-GB" sz="1100" b="0" i="0" u="none" strike="noStrike" dirty="0" smtClean="0">
                          <a:solidFill>
                            <a:schemeClr val="tx1"/>
                          </a:solidFill>
                          <a:latin typeface="Arial"/>
                        </a:rPr>
                        <a:t>LCP</a:t>
                      </a:r>
                      <a:endParaRPr lang="en-GB" sz="1100" b="0" i="0" u="none" strike="noStrike" dirty="0">
                        <a:solidFill>
                          <a:schemeClr val="tx1"/>
                        </a:solidFill>
                        <a:latin typeface="Arial"/>
                      </a:endParaRPr>
                    </a:p>
                  </a:txBody>
                  <a:tcPr marL="36000" marR="36000" marT="0" marB="0" anchor="ctr">
                    <a:lnL>
                      <a:noFill/>
                    </a:lnL>
                    <a:lnR>
                      <a:noFill/>
                    </a:lnR>
                    <a:lnT>
                      <a:noFill/>
                    </a:lnT>
                    <a:lnB>
                      <a:noFill/>
                    </a:lnB>
                  </a:tcPr>
                </a:tc>
                <a:tc>
                  <a:txBody>
                    <a:bodyPr/>
                    <a:lstStyle/>
                    <a:p>
                      <a:r>
                        <a:rPr lang="en-GB" sz="1100" dirty="0" smtClean="0">
                          <a:solidFill>
                            <a:schemeClr val="tx1"/>
                          </a:solidFill>
                        </a:rPr>
                        <a:t>Leading and</a:t>
                      </a:r>
                      <a:r>
                        <a:rPr lang="en-GB" sz="1100" baseline="0" dirty="0" smtClean="0">
                          <a:solidFill>
                            <a:schemeClr val="tx1"/>
                          </a:solidFill>
                        </a:rPr>
                        <a:t> Managing Change Index</a:t>
                      </a:r>
                      <a:endParaRPr lang="en-GB" sz="1100" dirty="0">
                        <a:solidFill>
                          <a:schemeClr val="tx1"/>
                        </a:solidFill>
                      </a:endParaRPr>
                    </a:p>
                  </a:txBody>
                  <a:tcPr marL="36000" marR="36000" marT="0" marB="0" anchor="ctr">
                    <a:lnL>
                      <a:noFill/>
                    </a:lnL>
                    <a:lnR>
                      <a:noFill/>
                    </a:lnR>
                    <a:lnT>
                      <a:noFill/>
                    </a:lnT>
                    <a:lnB>
                      <a:noFill/>
                    </a:lnB>
                    <a:noFill/>
                  </a:tcPr>
                </a:tc>
                <a:tc>
                  <a:txBody>
                    <a:bodyPr/>
                    <a:lstStyle/>
                    <a:p>
                      <a:pPr algn="ctr" fontAlgn="b"/>
                      <a:r>
                        <a:rPr lang="en-GB" sz="1100" b="0" i="0" u="none" strike="noStrike" dirty="0" smtClean="0">
                          <a:solidFill>
                            <a:schemeClr val="tx1"/>
                          </a:solidFill>
                          <a:latin typeface="Arial"/>
                        </a:rPr>
                        <a:t>36%</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1" i="0" u="none" strike="noStrike" dirty="0" smtClean="0">
                          <a:solidFill>
                            <a:schemeClr val="tx1"/>
                          </a:solidFill>
                          <a:latin typeface="Arial"/>
                        </a:rPr>
                        <a:t>42%</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bg1"/>
                          </a:solidFill>
                          <a:latin typeface="Wingdings"/>
                        </a:rPr>
                        <a:t>ä</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a:noFill/>
                    </a:lnT>
                    <a:lnB w="6350" cap="flat" cmpd="sng" algn="ctr">
                      <a:noFill/>
                      <a:prstDash val="solid"/>
                      <a:round/>
                      <a:headEnd type="none" w="med" len="med"/>
                      <a:tailEnd type="none" w="med" len="med"/>
                    </a:lnB>
                    <a:solidFill>
                      <a:srgbClr val="A23138"/>
                    </a:solidFill>
                  </a:tcPr>
                </a:tc>
                <a:tc>
                  <a:txBody>
                    <a:bodyPr/>
                    <a:lstStyle/>
                    <a:p>
                      <a:pPr algn="ctr" fontAlgn="b"/>
                      <a:r>
                        <a:rPr lang="en-GB" sz="1100" b="0" i="0" u="none" strike="noStrike" dirty="0" smtClean="0">
                          <a:solidFill>
                            <a:schemeClr val="tx1"/>
                          </a:solidFill>
                          <a:latin typeface="Arial"/>
                        </a:rPr>
                        <a:t>MOD 26%</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DFID 55%</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a:noFill/>
                    </a:lnT>
                    <a:lnB>
                      <a:noFill/>
                    </a:lnB>
                  </a:tcPr>
                </a:tc>
                <a:tc>
                  <a:txBody>
                    <a:bodyPr/>
                    <a:lstStyle/>
                    <a:p>
                      <a:pPr algn="ctr" fontAlgn="b"/>
                      <a:r>
                        <a:rPr lang="en-GB" sz="1100" b="0" i="0" u="none" strike="noStrike" dirty="0" smtClean="0">
                          <a:solidFill>
                            <a:schemeClr val="tx1"/>
                          </a:solidFill>
                          <a:latin typeface="Arial"/>
                        </a:rPr>
                        <a:t>19%</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a:noFill/>
                    </a:lnT>
                    <a:lnB>
                      <a:noFill/>
                    </a:lnB>
                  </a:tcPr>
                </a:tc>
                <a:tc>
                  <a:txBody>
                    <a:bodyPr/>
                    <a:lstStyle/>
                    <a:p>
                      <a:pPr algn="ctr" fontAlgn="b"/>
                      <a:r>
                        <a:rPr lang="en-GB" sz="1100" b="0" i="0" u="none" strike="noStrike" dirty="0" smtClean="0">
                          <a:solidFill>
                            <a:schemeClr val="tx1"/>
                          </a:solidFill>
                          <a:latin typeface="Arial"/>
                        </a:rPr>
                        <a:t>70%</a:t>
                      </a:r>
                      <a:endParaRPr lang="en-GB" sz="1100" b="0" i="0" u="none" strike="noStrike" dirty="0">
                        <a:solidFill>
                          <a:schemeClr val="tx1"/>
                        </a:solidFill>
                        <a:latin typeface="Arial"/>
                      </a:endParaRPr>
                    </a:p>
                  </a:txBody>
                  <a:tcPr marL="36000" marR="36000" marT="0" marB="0" anchor="ctr">
                    <a:lnL>
                      <a:noFill/>
                    </a:lnL>
                    <a:lnR>
                      <a:noFill/>
                    </a:lnR>
                    <a:lnT>
                      <a:noFill/>
                    </a:lnT>
                    <a:lnB>
                      <a:noFill/>
                    </a:lnB>
                  </a:tcPr>
                </a:tc>
              </a:tr>
            </a:tbl>
          </a:graphicData>
        </a:graphic>
      </p:graphicFrame>
      <p:graphicFrame>
        <p:nvGraphicFramePr>
          <p:cNvPr id="6" name="Table 5"/>
          <p:cNvGraphicFramePr>
            <a:graphicFrameLocks noGrp="1"/>
          </p:cNvGraphicFramePr>
          <p:nvPr/>
        </p:nvGraphicFramePr>
        <p:xfrm>
          <a:off x="179388" y="2276475"/>
          <a:ext cx="8794451" cy="2148790"/>
        </p:xfrm>
        <a:graphic>
          <a:graphicData uri="http://schemas.openxmlformats.org/drawingml/2006/table">
            <a:tbl>
              <a:tblPr/>
              <a:tblGrid>
                <a:gridCol w="360040"/>
                <a:gridCol w="4315914"/>
                <a:gridCol w="551423"/>
                <a:gridCol w="533263"/>
                <a:gridCol w="432048"/>
                <a:gridCol w="720080"/>
                <a:gridCol w="720080"/>
                <a:gridCol w="657603"/>
                <a:gridCol w="504000"/>
              </a:tblGrid>
              <a:tr h="72008">
                <a:tc>
                  <a:txBody>
                    <a:bodyPr/>
                    <a:lstStyle/>
                    <a:p>
                      <a:pPr algn="ctr" fontAlgn="b"/>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bg1"/>
                        </a:solidFill>
                        <a:latin typeface="Wingdings"/>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fontAlgn="b"/>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B43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I believe that [the board has] a clear vision for the future ..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36%</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42%</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Wingdings"/>
                        </a:rPr>
                        <a:t>ä</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fontAlgn="b"/>
                      <a:r>
                        <a:rPr lang="en-GB" sz="1100" b="0" i="0" u="none" strike="noStrike" dirty="0" smtClean="0">
                          <a:solidFill>
                            <a:schemeClr val="tx1"/>
                          </a:solidFill>
                          <a:latin typeface="Arial"/>
                        </a:rPr>
                        <a:t>DCMS 23% </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DFID 55</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17%</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81%</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B04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I feel involved in the decisions that affect my work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56%</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54%</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Wingdings"/>
                        </a:rPr>
                        <a:t>æ</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fontAlgn="b"/>
                      <a:r>
                        <a:rPr lang="en-GB" sz="1100" b="0" i="0" u="none" strike="noStrike" dirty="0" smtClean="0">
                          <a:solidFill>
                            <a:schemeClr val="tx1"/>
                          </a:solidFill>
                          <a:latin typeface="Arial"/>
                        </a:rPr>
                        <a:t>HMRC 46</a:t>
                      </a:r>
                      <a:r>
                        <a:rPr lang="en-GB" sz="1100" b="0" i="0" u="none" strike="noStrike" dirty="0">
                          <a:solidFill>
                            <a:schemeClr val="tx1"/>
                          </a:solidFill>
                          <a:latin typeface="Arial"/>
                        </a:rPr>
                        <a:t>%</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HMT 70</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31%</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75%</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B21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The people in my team are encouraged to come up with new and better ways of doing things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68%</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73%</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Wingdings"/>
                        </a:rPr>
                        <a:t>ä</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B050"/>
                    </a:solidFill>
                  </a:tcPr>
                </a:tc>
                <a:tc>
                  <a:txBody>
                    <a:bodyPr/>
                    <a:lstStyle/>
                    <a:p>
                      <a:pPr algn="ctr" fontAlgn="b"/>
                      <a:r>
                        <a:rPr lang="en-GB" sz="1100" b="0" i="0" u="none" strike="noStrike" dirty="0" smtClean="0">
                          <a:solidFill>
                            <a:schemeClr val="tx1"/>
                          </a:solidFill>
                          <a:latin typeface="Arial"/>
                        </a:rPr>
                        <a:t>MOD 68</a:t>
                      </a:r>
                      <a:r>
                        <a:rPr lang="en-GB" sz="1100" b="0" i="0" u="none" strike="noStrike" dirty="0">
                          <a:solidFill>
                            <a:schemeClr val="tx1"/>
                          </a:solidFill>
                          <a:latin typeface="Arial"/>
                        </a:rPr>
                        <a:t>%</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CO/DFE/HMT 81</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51%</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86%</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B59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I believe I would be supported if I try a new idea, even if it may not work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63%</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67%</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Wingdings"/>
                        </a:rPr>
                        <a:t>ä</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fontAlgn="b"/>
                      <a:r>
                        <a:rPr lang="en-GB" sz="1100" b="0" i="0" u="none" strike="noStrike" dirty="0" smtClean="0">
                          <a:solidFill>
                            <a:schemeClr val="tx1"/>
                          </a:solidFill>
                          <a:latin typeface="Arial"/>
                        </a:rPr>
                        <a:t>HMRC 61</a:t>
                      </a:r>
                      <a:r>
                        <a:rPr lang="en-GB" sz="1100" b="0" i="0" u="none" strike="noStrike" dirty="0">
                          <a:solidFill>
                            <a:schemeClr val="tx1"/>
                          </a:solidFill>
                          <a:latin typeface="Arial"/>
                        </a:rPr>
                        <a:t>%</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CO 78</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43%</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83%</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B49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I think it is safe to challenge the way things are done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39%</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38%</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bg1"/>
                          </a:solidFill>
                          <a:latin typeface="Wingdings"/>
                        </a:rPr>
                        <a:t>æ</a:t>
                      </a:r>
                      <a:endParaRPr lang="en-GB" sz="1100" b="0" i="0" u="none" strike="noStrike" dirty="0">
                        <a:solidFill>
                          <a:schemeClr val="bg1"/>
                        </a:solidFill>
                        <a:latin typeface="Wingdings"/>
                      </a:endParaRP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A23138"/>
                    </a:solidFill>
                  </a:tcPr>
                </a:tc>
                <a:tc>
                  <a:txBody>
                    <a:bodyPr/>
                    <a:lstStyle/>
                    <a:p>
                      <a:pPr algn="ctr" fontAlgn="b"/>
                      <a:r>
                        <a:rPr lang="en-GB" sz="1100" b="0" i="0" u="none" strike="noStrike" dirty="0" smtClean="0">
                          <a:solidFill>
                            <a:schemeClr val="tx1"/>
                          </a:solidFill>
                          <a:latin typeface="Arial"/>
                        </a:rPr>
                        <a:t>DFE 31</a:t>
                      </a:r>
                      <a:r>
                        <a:rPr lang="en-GB" sz="1100" b="0" i="0" u="none" strike="noStrike" dirty="0">
                          <a:solidFill>
                            <a:schemeClr val="tx1"/>
                          </a:solidFill>
                          <a:latin typeface="Arial"/>
                        </a:rPr>
                        <a:t>%</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HMT 58</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18%</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69%</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a:solidFill>
                            <a:schemeClr val="tx1"/>
                          </a:solidFill>
                          <a:latin typeface="Arial"/>
                        </a:rPr>
                        <a:t>B42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l" fontAlgn="b"/>
                      <a:r>
                        <a:rPr lang="en-GB" sz="1100" b="0" i="0" u="none" strike="noStrike" dirty="0">
                          <a:solidFill>
                            <a:schemeClr val="tx1"/>
                          </a:solidFill>
                          <a:latin typeface="Arial"/>
                        </a:rPr>
                        <a:t>I believe the actions of [senior managers] are consistent with [my organisation's] values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39%</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a:solidFill>
                            <a:schemeClr val="tx1"/>
                          </a:solidFill>
                          <a:latin typeface="Arial"/>
                        </a:rPr>
                        <a:t>43%</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bg1"/>
                          </a:solidFill>
                          <a:latin typeface="Wingdings"/>
                        </a:rPr>
                        <a:t>ä</a:t>
                      </a:r>
                    </a:p>
                  </a:txBody>
                  <a:tcPr marL="36000" marR="3600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A23138"/>
                    </a:solidFill>
                  </a:tcPr>
                </a:tc>
                <a:tc>
                  <a:txBody>
                    <a:bodyPr/>
                    <a:lstStyle/>
                    <a:p>
                      <a:pPr algn="ctr" fontAlgn="b"/>
                      <a:r>
                        <a:rPr lang="en-GB" sz="1100" b="0" i="0" u="none" strike="noStrike" dirty="0" smtClean="0">
                          <a:solidFill>
                            <a:schemeClr val="tx1"/>
                          </a:solidFill>
                          <a:latin typeface="Arial"/>
                        </a:rPr>
                        <a:t>MOD 29</a:t>
                      </a:r>
                      <a:r>
                        <a:rPr lang="en-GB" sz="1100" b="0" i="0" u="none" strike="noStrike" dirty="0">
                          <a:solidFill>
                            <a:schemeClr val="tx1"/>
                          </a:solidFill>
                          <a:latin typeface="Arial"/>
                        </a:rPr>
                        <a:t>%</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HMT 63</a:t>
                      </a:r>
                      <a:r>
                        <a:rPr lang="en-GB" sz="1100" b="0" i="0" u="none" strike="noStrike" dirty="0">
                          <a:solidFill>
                            <a:schemeClr val="tx1"/>
                          </a:solidFill>
                          <a:latin typeface="Arial"/>
                        </a:rPr>
                        <a:t>%</a:t>
                      </a: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21%</a:t>
                      </a: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a:solidFill>
                            <a:schemeClr val="tx1"/>
                          </a:solidFill>
                          <a:latin typeface="Arial"/>
                        </a:rPr>
                        <a:t>77%</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179388" y="4581525"/>
          <a:ext cx="8784978" cy="1920090"/>
        </p:xfrm>
        <a:graphic>
          <a:graphicData uri="http://schemas.openxmlformats.org/drawingml/2006/table">
            <a:tbl>
              <a:tblPr/>
              <a:tblGrid>
                <a:gridCol w="514606"/>
                <a:gridCol w="4597963"/>
                <a:gridCol w="1018613"/>
                <a:gridCol w="1372653"/>
                <a:gridCol w="1281143"/>
              </a:tblGrid>
              <a:tr h="304750">
                <a:tc gridSpan="2">
                  <a:txBody>
                    <a:bodyPr/>
                    <a:lstStyle/>
                    <a:p>
                      <a:pPr algn="l" fontAlgn="b"/>
                      <a:r>
                        <a:rPr lang="en-GB" sz="1100" b="1" i="0" u="none" strike="noStrike" dirty="0" smtClean="0">
                          <a:solidFill>
                            <a:schemeClr val="tx1"/>
                          </a:solidFill>
                          <a:latin typeface="Arial"/>
                        </a:rPr>
                        <a:t>Wellbeing indicators</a:t>
                      </a:r>
                      <a:endParaRPr lang="en-GB" sz="1100" b="1"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GB" sz="1800" kern="1200" baseline="0" dirty="0" smtClean="0">
                        <a:solidFill>
                          <a:schemeClr val="tx1"/>
                        </a:solidFill>
                        <a:latin typeface="+mn-lt"/>
                        <a:ea typeface="+mn-ea"/>
                        <a:cs typeface="+mn-cs"/>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endParaRPr lang="en-GB" sz="1100" b="1"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2">
                  <a:txBody>
                    <a:bodyPr/>
                    <a:lstStyle/>
                    <a:p>
                      <a:pPr algn="ctr" fontAlgn="b"/>
                      <a:r>
                        <a:rPr lang="en-GB" sz="1100" b="1" i="0" u="none" strike="noStrike" dirty="0" smtClean="0">
                          <a:solidFill>
                            <a:schemeClr val="tx1"/>
                          </a:solidFill>
                          <a:latin typeface="Arial"/>
                        </a:rPr>
                        <a:t>Main Departments and</a:t>
                      </a:r>
                      <a:r>
                        <a:rPr lang="en-GB" sz="1100" b="1" i="0" u="none" strike="noStrike" baseline="0" dirty="0" smtClean="0">
                          <a:solidFill>
                            <a:schemeClr val="tx1"/>
                          </a:solidFill>
                          <a:latin typeface="Arial"/>
                        </a:rPr>
                        <a:t> devolved administrations</a:t>
                      </a:r>
                      <a:endParaRPr lang="en-GB" sz="1100" b="1"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GB"/>
                    </a:p>
                  </a:txBody>
                  <a:tcP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gridSpan="2">
                  <a:txBody>
                    <a:bodyPr/>
                    <a:lstStyle/>
                    <a:p>
                      <a:pPr algn="l" fontAlgn="b"/>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GB"/>
                    </a:p>
                  </a:txBody>
                  <a:tcPr/>
                </a:tc>
                <a:tc>
                  <a:txBody>
                    <a:bodyPr/>
                    <a:lstStyle/>
                    <a:p>
                      <a:pPr algn="ctr" fontAlgn="b"/>
                      <a:r>
                        <a:rPr lang="en-GB" sz="1100" b="1" i="0" u="none" strike="noStrike" dirty="0" smtClean="0">
                          <a:solidFill>
                            <a:schemeClr val="tx1"/>
                          </a:solidFill>
                          <a:latin typeface="+mn-lt"/>
                        </a:rPr>
                        <a:t>2013</a:t>
                      </a:r>
                      <a:endParaRPr lang="en-GB" sz="1100" b="1"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Lowest</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Highest</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algn="ctr" fontAlgn="b"/>
                      <a:r>
                        <a:rPr lang="en-GB" sz="1100" b="0" i="0" u="none" strike="noStrike" dirty="0" smtClean="0">
                          <a:solidFill>
                            <a:schemeClr val="tx1"/>
                          </a:solidFill>
                          <a:latin typeface="Arial"/>
                        </a:rPr>
                        <a:t>W01</a:t>
                      </a:r>
                      <a:endParaRPr lang="en-GB" sz="1100" b="0" i="0" u="none" strike="noStrike" dirty="0">
                        <a:solidFill>
                          <a:schemeClr val="tx1"/>
                        </a:solidFill>
                        <a:latin typeface="Arial"/>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100" kern="1200" baseline="0" dirty="0" smtClean="0">
                          <a:solidFill>
                            <a:schemeClr val="tx1"/>
                          </a:solidFill>
                          <a:latin typeface="+mn-lt"/>
                          <a:ea typeface="+mn-ea"/>
                          <a:cs typeface="+mn-cs"/>
                        </a:rPr>
                        <a:t>Overall, how satisfied are you with your life nowadays? </a:t>
                      </a:r>
                    </a:p>
                    <a:p>
                      <a:pPr marL="0" marR="0" indent="0" algn="l" defTabSz="914400" rtl="0" eaLnBrk="1" fontAlgn="b" latinLnBrk="0" hangingPunct="1">
                        <a:lnSpc>
                          <a:spcPct val="100000"/>
                        </a:lnSpc>
                        <a:spcBef>
                          <a:spcPts val="0"/>
                        </a:spcBef>
                        <a:spcAft>
                          <a:spcPts val="0"/>
                        </a:spcAft>
                        <a:buClrTx/>
                        <a:buSzTx/>
                        <a:buFontTx/>
                        <a:buNone/>
                        <a:tabLst/>
                        <a:defRPr/>
                      </a:pPr>
                      <a:r>
                        <a:rPr lang="en-GB" sz="1100" kern="1200" baseline="0" dirty="0" smtClean="0">
                          <a:solidFill>
                            <a:schemeClr val="tx1"/>
                          </a:solidFill>
                          <a:latin typeface="+mn-lt"/>
                          <a:ea typeface="+mn-ea"/>
                          <a:cs typeface="+mn-cs"/>
                        </a:rPr>
                        <a:t>(%7-10) </a:t>
                      </a:r>
                      <a:endParaRPr lang="en-GB" sz="1800" kern="1200" baseline="0" dirty="0" smtClean="0">
                        <a:solidFill>
                          <a:schemeClr val="tx1"/>
                        </a:solidFill>
                        <a:latin typeface="+mn-lt"/>
                        <a:ea typeface="+mn-ea"/>
                        <a:cs typeface="+mn-cs"/>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smtClean="0">
                          <a:solidFill>
                            <a:schemeClr val="tx1"/>
                          </a:solidFill>
                          <a:latin typeface="Arial"/>
                        </a:rPr>
                        <a:t>63%</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DCMS 54%</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baseline="0" dirty="0" smtClean="0">
                          <a:solidFill>
                            <a:schemeClr val="tx1"/>
                          </a:solidFill>
                          <a:latin typeface="Arial"/>
                        </a:rPr>
                        <a:t>DFID 89%</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tx1"/>
                          </a:solidFill>
                          <a:latin typeface="+mn-lt"/>
                        </a:rPr>
                        <a:t>W02</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100" kern="1200" baseline="0" dirty="0" smtClean="0">
                          <a:solidFill>
                            <a:schemeClr val="tx1"/>
                          </a:solidFill>
                          <a:latin typeface="+mn-lt"/>
                          <a:ea typeface="+mn-ea"/>
                          <a:cs typeface="+mn-cs"/>
                        </a:rPr>
                        <a:t>Overall, to what extent do you feel that the things you do in your life are worthwhile? (%7-10)</a:t>
                      </a:r>
                      <a:endParaRPr lang="en-GB" sz="1800" b="0" i="0" u="none" strike="noStrike" dirty="0" smtClean="0">
                        <a:solidFill>
                          <a:schemeClr val="tx1"/>
                        </a:solidFill>
                        <a:latin typeface="+mn-lt"/>
                      </a:endParaRP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smtClean="0">
                          <a:solidFill>
                            <a:schemeClr val="tx1"/>
                          </a:solidFill>
                          <a:latin typeface="Arial"/>
                        </a:rPr>
                        <a:t>69%</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DCMS 60%</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mn-lt"/>
                        </a:rPr>
                        <a:t>DFID 77%</a:t>
                      </a:r>
                      <a:endParaRPr lang="en-GB" sz="1100" b="0" i="0" u="none" strike="noStrike" dirty="0">
                        <a:solidFill>
                          <a:schemeClr val="tx1"/>
                        </a:solidFill>
                        <a:latin typeface="+mn-lt"/>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tx1"/>
                          </a:solidFill>
                          <a:latin typeface="+mn-lt"/>
                        </a:rPr>
                        <a:t>W03</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GB" sz="1100" kern="1200" baseline="0" dirty="0" smtClean="0">
                          <a:solidFill>
                            <a:schemeClr val="tx1"/>
                          </a:solidFill>
                          <a:latin typeface="+mn-lt"/>
                          <a:ea typeface="+mn-ea"/>
                          <a:cs typeface="+mn-cs"/>
                        </a:rPr>
                        <a:t>Overall, how happy did you feel yesterday? (%7-10)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smtClean="0">
                          <a:solidFill>
                            <a:schemeClr val="tx1"/>
                          </a:solidFill>
                          <a:latin typeface="Arial"/>
                        </a:rPr>
                        <a:t>60%</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DCMS 54%</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DFID 66%</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r h="30475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100" b="0" i="0" u="none" strike="noStrike" dirty="0" smtClean="0">
                          <a:solidFill>
                            <a:schemeClr val="tx1"/>
                          </a:solidFill>
                          <a:latin typeface="+mn-lt"/>
                        </a:rPr>
                        <a:t>W04</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kern="1200" baseline="0" dirty="0" smtClean="0">
                          <a:solidFill>
                            <a:schemeClr val="tx1"/>
                          </a:solidFill>
                          <a:latin typeface="+mn-lt"/>
                          <a:ea typeface="+mn-ea"/>
                          <a:cs typeface="+mn-cs"/>
                        </a:rPr>
                        <a:t>Overall, how anxious did you feel yesterday? (%0-3) 	</a:t>
                      </a:r>
                    </a:p>
                  </a:txBody>
                  <a:tcPr marL="36000" marR="36000" marT="0" marB="0" anchor="ctr">
                    <a:lnL>
                      <a:noFill/>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1" i="0" u="none" strike="noStrike" dirty="0" smtClean="0">
                          <a:solidFill>
                            <a:schemeClr val="tx1"/>
                          </a:solidFill>
                          <a:latin typeface="Arial"/>
                        </a:rPr>
                        <a:t>50%</a:t>
                      </a:r>
                      <a:endParaRPr lang="en-GB" sz="1100" b="1" i="0" u="none" strike="noStrike" dirty="0">
                        <a:solidFill>
                          <a:schemeClr val="tx1"/>
                        </a:solidFill>
                        <a:latin typeface="Arial"/>
                      </a:endParaRPr>
                    </a:p>
                  </a:txBody>
                  <a:tcPr marL="36000" marR="36000" marT="0"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DCMS/ </a:t>
                      </a:r>
                      <a:r>
                        <a:rPr lang="en-GB" sz="1100" b="0" i="0" u="none" strike="noStrike" dirty="0" err="1" smtClean="0">
                          <a:solidFill>
                            <a:schemeClr val="tx1"/>
                          </a:solidFill>
                          <a:latin typeface="Arial"/>
                        </a:rPr>
                        <a:t>DfE</a:t>
                      </a:r>
                      <a:r>
                        <a:rPr lang="en-GB" sz="1100" b="0" i="0" u="none" strike="noStrike" baseline="0" dirty="0" smtClean="0">
                          <a:solidFill>
                            <a:schemeClr val="tx1"/>
                          </a:solidFill>
                          <a:latin typeface="Arial"/>
                        </a:rPr>
                        <a:t> 42%</a:t>
                      </a:r>
                      <a:endParaRPr lang="en-GB" sz="1100" b="0" i="0" u="none" strike="noStrike" dirty="0">
                        <a:solidFill>
                          <a:schemeClr val="tx1"/>
                        </a:solidFill>
                        <a:latin typeface="Arial"/>
                      </a:endParaRPr>
                    </a:p>
                  </a:txBody>
                  <a:tcPr marL="36000" marR="36000" marT="0" marB="0" anchor="ctr">
                    <a:lnL w="12700" cap="flat" cmpd="sng" algn="ctr">
                      <a:solidFill>
                        <a:schemeClr val="bg1">
                          <a:lumMod val="85000"/>
                        </a:schemeClr>
                      </a:solid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fontAlgn="b"/>
                      <a:r>
                        <a:rPr lang="en-GB" sz="1100" b="0" i="0" u="none" strike="noStrike" dirty="0" smtClean="0">
                          <a:solidFill>
                            <a:schemeClr val="tx1"/>
                          </a:solidFill>
                          <a:latin typeface="Arial"/>
                        </a:rPr>
                        <a:t>DWP 51%</a:t>
                      </a:r>
                      <a:endParaRPr lang="en-GB" sz="1100" b="0" i="0" u="none" strike="noStrike" dirty="0">
                        <a:solidFill>
                          <a:schemeClr val="tx1"/>
                        </a:solidFill>
                        <a:latin typeface="Arial"/>
                      </a:endParaRPr>
                    </a:p>
                  </a:txBody>
                  <a:tcPr marL="36000" marR="36000" marT="0" marB="0" anchor="ctr">
                    <a:lnL>
                      <a:noFill/>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9" name="TextBox 8"/>
          <p:cNvSpPr txBox="1"/>
          <p:nvPr/>
        </p:nvSpPr>
        <p:spPr>
          <a:xfrm rot="2353289">
            <a:off x="8161872" y="287523"/>
            <a:ext cx="1008112" cy="276999"/>
          </a:xfrm>
          <a:prstGeom prst="rect">
            <a:avLst/>
          </a:prstGeom>
          <a:noFill/>
        </p:spPr>
        <p:txBody>
          <a:bodyPr wrap="square" rtlCol="0">
            <a:spAutoFit/>
          </a:bodyPr>
          <a:lstStyle/>
          <a:p>
            <a:r>
              <a:rPr lang="en-GB" sz="1200" dirty="0" smtClean="0">
                <a:solidFill>
                  <a:srgbClr val="FF0000"/>
                </a:solidFill>
              </a:rPr>
              <a:t>Closed</a:t>
            </a:r>
            <a:endParaRPr lang="en-GB" sz="1200"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175" y="404813"/>
            <a:ext cx="8027988" cy="360362"/>
          </a:xfrm>
        </p:spPr>
        <p:txBody>
          <a:bodyPr>
            <a:noAutofit/>
          </a:bodyPr>
          <a:lstStyle/>
          <a:p>
            <a:pPr>
              <a:defRPr/>
            </a:pPr>
            <a:r>
              <a:rPr lang="en-GB" sz="2400" b="1" dirty="0" smtClean="0"/>
              <a:t>Contents</a:t>
            </a:r>
            <a:endParaRPr lang="en-GB" sz="2400" b="1" dirty="0"/>
          </a:p>
        </p:txBody>
      </p:sp>
      <p:sp>
        <p:nvSpPr>
          <p:cNvPr id="3" name="Content Placeholder 2"/>
          <p:cNvSpPr>
            <a:spLocks noGrp="1"/>
          </p:cNvSpPr>
          <p:nvPr>
            <p:ph idx="1"/>
          </p:nvPr>
        </p:nvSpPr>
        <p:spPr>
          <a:xfrm>
            <a:off x="539750" y="836613"/>
            <a:ext cx="8027988" cy="4065587"/>
          </a:xfrm>
        </p:spPr>
        <p:txBody>
          <a:bodyPr/>
          <a:lstStyle/>
          <a:p>
            <a:pPr>
              <a:spcBef>
                <a:spcPts val="600"/>
              </a:spcBef>
              <a:spcAft>
                <a:spcPts val="600"/>
              </a:spcAft>
              <a:defRPr/>
            </a:pPr>
            <a:r>
              <a:rPr lang="en-GB" sz="1600" dirty="0" smtClean="0">
                <a:solidFill>
                  <a:schemeClr val="tx1"/>
                </a:solidFill>
              </a:rPr>
              <a:t>These slides contain a set of metrics which give an overview of our progress in reforming the Civil Service. They are split into the following sections:</a:t>
            </a:r>
          </a:p>
          <a:p>
            <a:pPr>
              <a:spcBef>
                <a:spcPts val="600"/>
              </a:spcBef>
              <a:spcAft>
                <a:spcPts val="600"/>
              </a:spcAft>
              <a:defRPr/>
            </a:pPr>
            <a:r>
              <a:rPr lang="en-GB" sz="1600" b="1" dirty="0" smtClean="0">
                <a:solidFill>
                  <a:schemeClr val="tx1"/>
                </a:solidFill>
              </a:rPr>
              <a:t>Public perception</a:t>
            </a:r>
          </a:p>
          <a:p>
            <a:pPr marL="342900" indent="-342900">
              <a:spcBef>
                <a:spcPts val="0"/>
              </a:spcBef>
              <a:spcAft>
                <a:spcPts val="600"/>
              </a:spcAft>
              <a:buFont typeface="+mj-lt"/>
              <a:buAutoNum type="arabicPeriod"/>
              <a:defRPr/>
            </a:pPr>
            <a:r>
              <a:rPr lang="en-GB" sz="1600" dirty="0" smtClean="0">
                <a:solidFill>
                  <a:schemeClr val="tx1"/>
                </a:solidFill>
              </a:rPr>
              <a:t>Perceptions of government effectiveness</a:t>
            </a:r>
          </a:p>
          <a:p>
            <a:pPr marL="342900" indent="-342900">
              <a:spcBef>
                <a:spcPts val="600"/>
              </a:spcBef>
              <a:spcAft>
                <a:spcPts val="600"/>
              </a:spcAft>
              <a:buFont typeface="+mj-lt"/>
              <a:buAutoNum type="arabicPeriod"/>
              <a:defRPr/>
            </a:pPr>
            <a:r>
              <a:rPr lang="en-GB" sz="1600" dirty="0" smtClean="0">
                <a:solidFill>
                  <a:schemeClr val="tx1"/>
                </a:solidFill>
              </a:rPr>
              <a:t>Trust in Civil Servants </a:t>
            </a:r>
          </a:p>
          <a:p>
            <a:pPr marL="342900" indent="-342900">
              <a:spcBef>
                <a:spcPts val="600"/>
              </a:spcBef>
              <a:spcAft>
                <a:spcPts val="600"/>
              </a:spcAft>
              <a:buFont typeface="Arial" pitchFamily="34" charset="0"/>
              <a:buNone/>
              <a:defRPr/>
            </a:pPr>
            <a:r>
              <a:rPr lang="en-GB" sz="1600" b="1" dirty="0" smtClean="0">
                <a:solidFill>
                  <a:schemeClr val="tx1"/>
                </a:solidFill>
              </a:rPr>
              <a:t>What we do</a:t>
            </a:r>
          </a:p>
          <a:p>
            <a:pPr marL="342900" indent="-342900">
              <a:spcBef>
                <a:spcPts val="0"/>
              </a:spcBef>
              <a:spcAft>
                <a:spcPts val="600"/>
              </a:spcAft>
              <a:buFont typeface="+mj-lt"/>
              <a:buAutoNum type="arabicPeriod" startAt="3"/>
              <a:defRPr/>
            </a:pPr>
            <a:r>
              <a:rPr lang="en-GB" sz="1600" dirty="0" smtClean="0">
                <a:solidFill>
                  <a:schemeClr val="tx1"/>
                </a:solidFill>
              </a:rPr>
              <a:t>Better delivery – government commitments</a:t>
            </a:r>
          </a:p>
          <a:p>
            <a:pPr marL="342900" indent="-342900">
              <a:spcBef>
                <a:spcPts val="0"/>
              </a:spcBef>
              <a:spcAft>
                <a:spcPts val="600"/>
              </a:spcAft>
              <a:buFont typeface="+mj-lt"/>
              <a:buAutoNum type="arabicPeriod" startAt="3"/>
              <a:defRPr/>
            </a:pPr>
            <a:r>
              <a:rPr lang="en-GB" sz="1600" dirty="0" smtClean="0">
                <a:solidFill>
                  <a:schemeClr val="tx1"/>
                </a:solidFill>
              </a:rPr>
              <a:t>Better delivery  - service quality</a:t>
            </a:r>
          </a:p>
          <a:p>
            <a:pPr marL="342900" indent="-342900">
              <a:spcBef>
                <a:spcPts val="0"/>
              </a:spcBef>
              <a:spcAft>
                <a:spcPts val="600"/>
              </a:spcAft>
              <a:buFont typeface="+mj-lt"/>
              <a:buAutoNum type="arabicPeriod" startAt="3"/>
              <a:defRPr/>
            </a:pPr>
            <a:r>
              <a:rPr lang="en-GB" sz="1600" dirty="0" smtClean="0">
                <a:solidFill>
                  <a:schemeClr val="tx1"/>
                </a:solidFill>
              </a:rPr>
              <a:t>Better delivery – digital</a:t>
            </a:r>
          </a:p>
          <a:p>
            <a:pPr marL="342900" indent="-342900">
              <a:spcBef>
                <a:spcPts val="600"/>
              </a:spcBef>
              <a:spcAft>
                <a:spcPts val="600"/>
              </a:spcAft>
              <a:buFont typeface="+mj-lt"/>
              <a:buAutoNum type="arabicPeriod" startAt="3"/>
              <a:defRPr/>
            </a:pPr>
            <a:r>
              <a:rPr lang="en-GB" sz="1600" dirty="0" smtClean="0">
                <a:solidFill>
                  <a:schemeClr val="tx1"/>
                </a:solidFill>
              </a:rPr>
              <a:t>Better delivery – projects and programmes</a:t>
            </a:r>
          </a:p>
          <a:p>
            <a:pPr marL="342900" indent="-342900">
              <a:spcBef>
                <a:spcPts val="600"/>
              </a:spcBef>
              <a:spcAft>
                <a:spcPts val="600"/>
              </a:spcAft>
              <a:buFont typeface="+mj-lt"/>
              <a:buAutoNum type="arabicPeriod" startAt="3"/>
              <a:defRPr/>
            </a:pPr>
            <a:r>
              <a:rPr lang="en-GB" sz="1600" dirty="0" smtClean="0">
                <a:solidFill>
                  <a:schemeClr val="tx1"/>
                </a:solidFill>
              </a:rPr>
              <a:t>Better policy</a:t>
            </a:r>
          </a:p>
          <a:p>
            <a:pPr marL="342900" indent="-342900">
              <a:spcBef>
                <a:spcPts val="600"/>
              </a:spcBef>
              <a:spcAft>
                <a:spcPts val="600"/>
              </a:spcAft>
              <a:buFont typeface="Arial" pitchFamily="34" charset="0"/>
              <a:buNone/>
              <a:defRPr/>
            </a:pPr>
            <a:r>
              <a:rPr lang="en-GB" sz="1600" b="1" dirty="0" smtClean="0">
                <a:solidFill>
                  <a:schemeClr val="tx1"/>
                </a:solidFill>
              </a:rPr>
              <a:t>How we work</a:t>
            </a:r>
          </a:p>
          <a:p>
            <a:pPr marL="342900" indent="-342900">
              <a:spcBef>
                <a:spcPts val="0"/>
              </a:spcBef>
              <a:spcAft>
                <a:spcPts val="600"/>
              </a:spcAft>
              <a:buFont typeface="+mj-lt"/>
              <a:buAutoNum type="arabicPeriod" startAt="8"/>
              <a:defRPr/>
            </a:pPr>
            <a:r>
              <a:rPr lang="en-GB" sz="1600" dirty="0" smtClean="0">
                <a:solidFill>
                  <a:schemeClr val="tx1"/>
                </a:solidFill>
              </a:rPr>
              <a:t>Efficiency</a:t>
            </a:r>
          </a:p>
          <a:p>
            <a:pPr marL="342900" indent="-342900">
              <a:spcBef>
                <a:spcPts val="0"/>
              </a:spcBef>
              <a:spcAft>
                <a:spcPts val="600"/>
              </a:spcAft>
              <a:buFont typeface="+mj-lt"/>
              <a:buAutoNum type="arabicPeriod" startAt="8"/>
              <a:defRPr/>
            </a:pPr>
            <a:r>
              <a:rPr lang="en-GB" sz="1600" dirty="0" smtClean="0">
                <a:solidFill>
                  <a:schemeClr val="tx1"/>
                </a:solidFill>
              </a:rPr>
              <a:t>Productivity</a:t>
            </a:r>
          </a:p>
          <a:p>
            <a:pPr marL="342900" indent="-342900">
              <a:spcBef>
                <a:spcPts val="0"/>
              </a:spcBef>
              <a:spcAft>
                <a:spcPts val="600"/>
              </a:spcAft>
              <a:buFont typeface="+mj-lt"/>
              <a:buAutoNum type="arabicPeriod" startAt="8"/>
              <a:defRPr/>
            </a:pPr>
            <a:r>
              <a:rPr lang="en-GB" sz="1600" dirty="0" smtClean="0">
                <a:solidFill>
                  <a:schemeClr val="tx1"/>
                </a:solidFill>
              </a:rPr>
              <a:t>Capabilities &amp; Learning</a:t>
            </a:r>
          </a:p>
          <a:p>
            <a:pPr marL="342900" indent="-342900">
              <a:spcBef>
                <a:spcPts val="0"/>
              </a:spcBef>
              <a:spcAft>
                <a:spcPts val="600"/>
              </a:spcAft>
              <a:buFont typeface="+mj-lt"/>
              <a:buAutoNum type="arabicPeriod" startAt="8"/>
              <a:defRPr/>
            </a:pPr>
            <a:r>
              <a:rPr lang="en-GB" sz="1600" dirty="0" smtClean="0">
                <a:solidFill>
                  <a:schemeClr val="tx1"/>
                </a:solidFill>
              </a:rPr>
              <a:t>Modern workplaces and Functional Leadership (placeholder)</a:t>
            </a:r>
          </a:p>
          <a:p>
            <a:pPr marL="342900" indent="-342900">
              <a:spcBef>
                <a:spcPts val="0"/>
              </a:spcBef>
              <a:spcAft>
                <a:spcPts val="600"/>
              </a:spcAft>
              <a:buFont typeface="+mj-lt"/>
              <a:buAutoNum type="arabicPeriod" startAt="8"/>
              <a:defRPr/>
            </a:pPr>
            <a:r>
              <a:rPr lang="en-GB" sz="1600" dirty="0" smtClean="0">
                <a:solidFill>
                  <a:schemeClr val="tx1"/>
                </a:solidFill>
              </a:rPr>
              <a:t>Engagement and culture</a:t>
            </a:r>
          </a:p>
          <a:p>
            <a:pPr marL="342900" indent="-342900">
              <a:defRPr/>
            </a:pPr>
            <a:endParaRPr lang="en-GB" sz="1600" dirty="0" smtClean="0">
              <a:solidFill>
                <a:schemeClr val="tx1"/>
              </a:solidFill>
            </a:endParaRPr>
          </a:p>
          <a:p>
            <a:pPr>
              <a:buFont typeface="Wingdings" pitchFamily="2" charset="2"/>
              <a:buChar char="Ø"/>
              <a:defRPr/>
            </a:pPr>
            <a:endParaRPr lang="en-GB" sz="1600" dirty="0" smtClean="0">
              <a:solidFill>
                <a:schemeClr val="tx1"/>
              </a:solidFill>
            </a:endParaRPr>
          </a:p>
          <a:p>
            <a:pPr>
              <a:buFont typeface="Wingdings" pitchFamily="2" charset="2"/>
              <a:buChar char="Ø"/>
              <a:defRPr/>
            </a:pPr>
            <a:endParaRPr lang="en-GB" sz="1600" dirty="0" smtClean="0">
              <a:solidFill>
                <a:schemeClr val="tx1"/>
              </a:solidFill>
            </a:endParaRPr>
          </a:p>
          <a:p>
            <a:pPr lvl="2">
              <a:buFont typeface="Arial" charset="0"/>
              <a:buNone/>
              <a:defRPr/>
            </a:pPr>
            <a:endParaRPr lang="en-GB" sz="1400" dirty="0" smtClean="0"/>
          </a:p>
          <a:p>
            <a:pPr lvl="1">
              <a:defRPr/>
            </a:pPr>
            <a:endParaRPr lang="en-GB" sz="1400" dirty="0" smtClean="0"/>
          </a:p>
          <a:p>
            <a:pPr>
              <a:defRPr/>
            </a:pPr>
            <a:endParaRPr lang="en-GB" sz="14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538" y="333375"/>
            <a:ext cx="5708650" cy="431800"/>
          </a:xfrm>
        </p:spPr>
        <p:txBody>
          <a:bodyPr/>
          <a:lstStyle/>
          <a:p>
            <a:pPr>
              <a:defRPr/>
            </a:pPr>
            <a:r>
              <a:rPr lang="en-GB" sz="2400" dirty="0" smtClean="0">
                <a:solidFill>
                  <a:srgbClr val="0070C0"/>
                </a:solidFill>
              </a:rPr>
              <a:t>Summary page – the emerging picture</a:t>
            </a:r>
            <a:endParaRPr lang="en-GB" sz="2400" dirty="0">
              <a:solidFill>
                <a:srgbClr val="0070C0"/>
              </a:solidFill>
            </a:endParaRPr>
          </a:p>
        </p:txBody>
      </p:sp>
      <p:sp>
        <p:nvSpPr>
          <p:cNvPr id="14339" name="Content Placeholder 2"/>
          <p:cNvSpPr>
            <a:spLocks noGrp="1"/>
          </p:cNvSpPr>
          <p:nvPr>
            <p:ph idx="1"/>
          </p:nvPr>
        </p:nvSpPr>
        <p:spPr>
          <a:xfrm>
            <a:off x="250825" y="908050"/>
            <a:ext cx="8642350" cy="5329238"/>
          </a:xfrm>
        </p:spPr>
        <p:txBody>
          <a:bodyPr/>
          <a:lstStyle/>
          <a:p>
            <a:pPr>
              <a:buFontTx/>
              <a:buChar char="-"/>
            </a:pPr>
            <a:r>
              <a:rPr lang="en-GB" sz="1400" smtClean="0">
                <a:latin typeface="Arial" charset="0"/>
              </a:rPr>
              <a:t>We have good evidence on effectiveness, trust and delivery. We remain in the top 10 percentile for Government effectiveness on the World Bank measure; trust in civil servants is up from 25% in 1983 to 53% in 2013; and we have delivered the majority of the Coalition’s Programme for Government.</a:t>
            </a:r>
          </a:p>
          <a:p>
            <a:pPr>
              <a:buFontTx/>
              <a:buChar char="-"/>
            </a:pPr>
            <a:r>
              <a:rPr lang="en-GB" sz="1400" smtClean="0">
                <a:latin typeface="Arial" charset="0"/>
              </a:rPr>
              <a:t>We have done this whilst also delivering major savings in the cost of the service – reducing our size by 16%, making efficiency savings of £10bn, increasing productivity and reducing unit costs in major operational areas.</a:t>
            </a:r>
          </a:p>
          <a:p>
            <a:pPr>
              <a:buFontTx/>
              <a:buChar char="-"/>
            </a:pPr>
            <a:r>
              <a:rPr lang="en-GB" sz="1400" smtClean="0">
                <a:latin typeface="Arial" charset="0"/>
              </a:rPr>
              <a:t>On other measures of delivery, we have made major strides on digital, but the picture on major programme and service delivery is mixed and we need to develop a fuller picture on service delivery.</a:t>
            </a:r>
          </a:p>
          <a:p>
            <a:pPr>
              <a:buFontTx/>
              <a:buChar char="-"/>
            </a:pPr>
            <a:r>
              <a:rPr lang="en-GB" sz="1400" smtClean="0">
                <a:latin typeface="Arial" charset="0"/>
              </a:rPr>
              <a:t>We lack metrics to measure the quality of our policy making and need now to take steps to fill that gap.</a:t>
            </a:r>
          </a:p>
          <a:p>
            <a:pPr>
              <a:buFontTx/>
              <a:buChar char="-"/>
            </a:pPr>
            <a:r>
              <a:rPr lang="en-GB" sz="1400" smtClean="0">
                <a:latin typeface="Arial" charset="0"/>
              </a:rPr>
              <a:t>We have made progress in naming our capability gaps at an organisational level and taking steps to tackle them; but it is as yet unclear how well this is translating into individual action or the gaps closing. Benchmarked against other organisations, we under-invest in L&amp;D.</a:t>
            </a:r>
          </a:p>
          <a:p>
            <a:pPr>
              <a:buFontTx/>
              <a:buChar char="-"/>
            </a:pPr>
            <a:r>
              <a:rPr lang="en-GB" sz="1400" smtClean="0">
                <a:latin typeface="Arial" charset="0"/>
              </a:rPr>
              <a:t>Since 2003 we have made good progress on diversity in the SCS (and significantly better progress than the private sector), but in recent years we have levelled out or fallen back and we remain significantly short of where we should aim to be.</a:t>
            </a:r>
          </a:p>
          <a:p>
            <a:pPr>
              <a:buFontTx/>
              <a:buChar char="-"/>
            </a:pPr>
            <a:r>
              <a:rPr lang="en-GB" sz="1400" smtClean="0">
                <a:latin typeface="Arial" charset="0"/>
              </a:rPr>
              <a:t>We have rolled out new performance management systems but the perception is still that poor performance is not tackled. Sick absence has fallen and is below rates in the private sector.</a:t>
            </a:r>
          </a:p>
          <a:p>
            <a:pPr>
              <a:buFontTx/>
              <a:buChar char="-"/>
            </a:pPr>
            <a:r>
              <a:rPr lang="en-GB" sz="1400" smtClean="0">
                <a:latin typeface="Arial" charset="0"/>
              </a:rPr>
              <a:t>Staff engagement scores have held steady, in spite of headcount reductions; but the People Survey still reveals weaknesses  in leadership and change management and highlights deep-seated cultural issues around challenge and leadership behaviours.</a:t>
            </a:r>
          </a:p>
          <a:p>
            <a:pPr>
              <a:buFontTx/>
              <a:buChar char="-"/>
            </a:pPr>
            <a:endParaRPr lang="en-GB" sz="1400" smtClean="0">
              <a:latin typeface="Arial" charset="0"/>
            </a:endParaRPr>
          </a:p>
          <a:p>
            <a:pPr>
              <a:buFontTx/>
              <a:buChar char="-"/>
            </a:pPr>
            <a:endParaRPr lang="en-GB" sz="1400" smtClean="0">
              <a:latin typeface="Arial" charset="0"/>
            </a:endParaRPr>
          </a:p>
          <a:p>
            <a:pPr>
              <a:buFontTx/>
              <a:buChar char="-"/>
            </a:pPr>
            <a:endParaRPr lang="en-GB" sz="1400" smtClean="0">
              <a:latin typeface="Arial" charset="0"/>
            </a:endParaRPr>
          </a:p>
          <a:p>
            <a:pPr>
              <a:buFontTx/>
              <a:buChar char="-"/>
            </a:pPr>
            <a:endParaRPr lang="en-GB" smtClean="0">
              <a:latin typeface="Arial" charset="0"/>
            </a:endParaRPr>
          </a:p>
          <a:p>
            <a:pPr>
              <a:buFontTx/>
              <a:buChar char="-"/>
            </a:pPr>
            <a:endParaRPr lang="en-GB" smtClean="0">
              <a:latin typeface="Arial" charset="0"/>
            </a:endParaRPr>
          </a:p>
          <a:p>
            <a:pPr>
              <a:buFontTx/>
              <a:buChar char="-"/>
            </a:pPr>
            <a:endParaRPr lang="en-GB" smtClean="0">
              <a:latin typeface="Arial" charset="0"/>
            </a:endParaRPr>
          </a:p>
          <a:p>
            <a:pPr>
              <a:buFontTx/>
              <a:buChar char="-"/>
            </a:pPr>
            <a:endParaRPr lang="en-GB" smtClean="0">
              <a:latin typeface="Arial" charset="0"/>
            </a:endParaRPr>
          </a:p>
          <a:p>
            <a:pPr>
              <a:buFontTx/>
              <a:buChar char="-"/>
            </a:pPr>
            <a:endParaRPr lang="en-GB"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075" y="333375"/>
            <a:ext cx="5832475" cy="431800"/>
          </a:xfrm>
        </p:spPr>
        <p:txBody>
          <a:bodyPr/>
          <a:lstStyle/>
          <a:p>
            <a:pPr>
              <a:defRPr/>
            </a:pPr>
            <a:r>
              <a:rPr lang="en-GB" sz="2400" dirty="0" smtClean="0"/>
              <a:t>Perceptions of government effectiveness</a:t>
            </a:r>
            <a:endParaRPr lang="en-GB" sz="2400" dirty="0"/>
          </a:p>
        </p:txBody>
      </p:sp>
      <p:pic>
        <p:nvPicPr>
          <p:cNvPr id="15363" name="Picture 2"/>
          <p:cNvPicPr>
            <a:picLocks noChangeAspect="1" noChangeArrowheads="1"/>
          </p:cNvPicPr>
          <p:nvPr/>
        </p:nvPicPr>
        <p:blipFill>
          <a:blip r:embed="rId3" cstate="print"/>
          <a:srcRect/>
          <a:stretch>
            <a:fillRect/>
          </a:stretch>
        </p:blipFill>
        <p:spPr bwMode="auto">
          <a:xfrm>
            <a:off x="4572000" y="836613"/>
            <a:ext cx="4335463" cy="3024187"/>
          </a:xfrm>
          <a:prstGeom prst="rect">
            <a:avLst/>
          </a:prstGeom>
          <a:noFill/>
          <a:ln w="9525">
            <a:noFill/>
            <a:miter lim="800000"/>
            <a:headEnd/>
            <a:tailEnd/>
          </a:ln>
        </p:spPr>
      </p:pic>
      <p:pic>
        <p:nvPicPr>
          <p:cNvPr id="15364" name="Picture 3"/>
          <p:cNvPicPr>
            <a:picLocks noChangeAspect="1" noChangeArrowheads="1"/>
          </p:cNvPicPr>
          <p:nvPr/>
        </p:nvPicPr>
        <p:blipFill>
          <a:blip r:embed="rId4" cstate="print"/>
          <a:srcRect/>
          <a:stretch>
            <a:fillRect/>
          </a:stretch>
        </p:blipFill>
        <p:spPr bwMode="auto">
          <a:xfrm>
            <a:off x="4572000" y="3860800"/>
            <a:ext cx="4321175" cy="234950"/>
          </a:xfrm>
          <a:prstGeom prst="rect">
            <a:avLst/>
          </a:prstGeom>
          <a:noFill/>
          <a:ln w="9525">
            <a:noFill/>
            <a:miter lim="800000"/>
            <a:headEnd/>
            <a:tailEnd/>
          </a:ln>
        </p:spPr>
      </p:pic>
      <p:sp>
        <p:nvSpPr>
          <p:cNvPr id="14342" name="TextBox 29"/>
          <p:cNvSpPr txBox="1">
            <a:spLocks noChangeArrowheads="1"/>
          </p:cNvSpPr>
          <p:nvPr/>
        </p:nvSpPr>
        <p:spPr bwMode="auto">
          <a:xfrm>
            <a:off x="250825" y="836613"/>
            <a:ext cx="4249738" cy="3546475"/>
          </a:xfrm>
          <a:prstGeom prst="rect">
            <a:avLst/>
          </a:prstGeom>
          <a:noFill/>
          <a:ln w="9525">
            <a:noFill/>
            <a:miter lim="800000"/>
            <a:headEnd/>
            <a:tailEnd/>
          </a:ln>
        </p:spPr>
        <p:txBody>
          <a:bodyPr>
            <a:spAutoFit/>
          </a:bodyPr>
          <a:lstStyle/>
          <a:p>
            <a:pPr>
              <a:defRPr/>
            </a:pPr>
            <a:r>
              <a:rPr lang="en-GB" sz="1400" b="1" dirty="0"/>
              <a:t>The UK is in the top 10 percentile range for government effectiveness, according to the World Bank. The UK’s score is towards the lower end of the top 10 percentile. </a:t>
            </a:r>
          </a:p>
          <a:p>
            <a:pPr>
              <a:defRPr/>
            </a:pPr>
            <a:endParaRPr lang="en-GB" sz="1400" b="1" dirty="0"/>
          </a:p>
          <a:p>
            <a:pPr>
              <a:defRPr/>
            </a:pPr>
            <a:r>
              <a:rPr lang="en-GB" sz="1400" dirty="0"/>
              <a:t>UK performance has been reasonable steady over the last 15 years, showing a slight decline in 2009 relative to other countries.</a:t>
            </a:r>
          </a:p>
          <a:p>
            <a:pPr>
              <a:defRPr/>
            </a:pPr>
            <a:endParaRPr lang="en-GB" sz="1400" dirty="0"/>
          </a:p>
          <a:p>
            <a:pPr>
              <a:defRPr/>
            </a:pPr>
            <a:r>
              <a:rPr lang="en-GB" sz="1050" b="1" dirty="0"/>
              <a:t>Definition: </a:t>
            </a:r>
            <a:r>
              <a:rPr lang="en-GB" sz="1050" dirty="0"/>
              <a:t>The measure captures perceptions of the quality of public services, the quality of the civil service and the degree of its independence from political pressures, the quality of policy formulation and implementation, and the credibility of the government's commitment to such policies. It is a percentile rank, so, the 2012 score, for example, is greater than or equal to 92% of the scores of other countries</a:t>
            </a:r>
            <a:r>
              <a:rPr lang="en-GB" sz="1050" b="1" i="1" dirty="0"/>
              <a:t>. </a:t>
            </a:r>
            <a:endParaRPr lang="en-GB" sz="1400" b="1" i="1" dirty="0"/>
          </a:p>
          <a:p>
            <a:pPr>
              <a:defRPr/>
            </a:pPr>
            <a:r>
              <a:rPr lang="en-GB" sz="1400" dirty="0"/>
              <a:t> </a:t>
            </a:r>
          </a:p>
          <a:p>
            <a:pPr>
              <a:defRPr/>
            </a:pPr>
            <a:endParaRPr lang="en-GB" sz="1100" dirty="0"/>
          </a:p>
        </p:txBody>
      </p:sp>
      <p:graphicFrame>
        <p:nvGraphicFramePr>
          <p:cNvPr id="13" name="Chart 12"/>
          <p:cNvGraphicFramePr/>
          <p:nvPr/>
        </p:nvGraphicFramePr>
        <p:xfrm>
          <a:off x="0" y="4149080"/>
          <a:ext cx="4499992" cy="23042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p:nvPr/>
        </p:nvGraphicFramePr>
        <p:xfrm>
          <a:off x="4283968" y="4221088"/>
          <a:ext cx="4680520" cy="2376264"/>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p:cNvSpPr txBox="1"/>
          <p:nvPr/>
        </p:nvSpPr>
        <p:spPr>
          <a:xfrm rot="2353289">
            <a:off x="8045105" y="245918"/>
            <a:ext cx="1008112" cy="646331"/>
          </a:xfrm>
          <a:prstGeom prst="rect">
            <a:avLst/>
          </a:prstGeom>
          <a:noFill/>
        </p:spPr>
        <p:txBody>
          <a:bodyPr wrap="square" rtlCol="0">
            <a:spAutoFit/>
          </a:bodyPr>
          <a:lstStyle/>
          <a:p>
            <a:r>
              <a:rPr lang="en-GB" sz="1200" dirty="0" smtClean="0">
                <a:solidFill>
                  <a:srgbClr val="FF0000"/>
                </a:solidFill>
              </a:rPr>
              <a:t>Open (produced externally)</a:t>
            </a:r>
            <a:endParaRPr lang="en-GB" sz="12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332656"/>
            <a:ext cx="5832475" cy="431800"/>
          </a:xfrm>
        </p:spPr>
        <p:txBody>
          <a:bodyPr/>
          <a:lstStyle/>
          <a:p>
            <a:pPr>
              <a:defRPr/>
            </a:pPr>
            <a:r>
              <a:rPr lang="en-GB" sz="2400" dirty="0" smtClean="0"/>
              <a:t>Best places to do business</a:t>
            </a:r>
            <a:endParaRPr lang="en-GB" sz="2400" dirty="0"/>
          </a:p>
        </p:txBody>
      </p:sp>
      <p:sp>
        <p:nvSpPr>
          <p:cNvPr id="16387" name="TextBox 29"/>
          <p:cNvSpPr txBox="1">
            <a:spLocks noChangeArrowheads="1"/>
          </p:cNvSpPr>
          <p:nvPr/>
        </p:nvSpPr>
        <p:spPr bwMode="auto">
          <a:xfrm>
            <a:off x="611560" y="908720"/>
            <a:ext cx="4320480" cy="5647700"/>
          </a:xfrm>
          <a:prstGeom prst="rect">
            <a:avLst/>
          </a:prstGeom>
          <a:noFill/>
          <a:ln w="9525">
            <a:noFill/>
            <a:miter lim="800000"/>
            <a:headEnd/>
            <a:tailEnd/>
          </a:ln>
        </p:spPr>
        <p:txBody>
          <a:bodyPr wrap="square">
            <a:spAutoFit/>
          </a:bodyPr>
          <a:lstStyle/>
          <a:p>
            <a:r>
              <a:rPr lang="en-GB" sz="1400" b="1" dirty="0"/>
              <a:t>The UK is rated the 10</a:t>
            </a:r>
            <a:r>
              <a:rPr lang="en-GB" sz="1400" b="1" baseline="30000" dirty="0"/>
              <a:t>th</a:t>
            </a:r>
            <a:r>
              <a:rPr lang="en-GB" sz="1400" b="1" dirty="0"/>
              <a:t> easiest place in the world to do business, according to the World Bank.</a:t>
            </a:r>
          </a:p>
          <a:p>
            <a:endParaRPr lang="en-GB" sz="1400" dirty="0"/>
          </a:p>
          <a:p>
            <a:r>
              <a:rPr lang="en-GB" sz="1400" dirty="0"/>
              <a:t>Economies are ranked on their ease of doing business. This index averages the country's percentile rankings on 10 topics, made up of a variety of indicators, giving equal weight to each topic. The rankings for all economies are benchmarked to June 2013. </a:t>
            </a:r>
          </a:p>
          <a:p>
            <a:endParaRPr lang="en-GB" sz="1400" dirty="0"/>
          </a:p>
          <a:p>
            <a:r>
              <a:rPr lang="en-GB" sz="1400" dirty="0"/>
              <a:t>The topics are:</a:t>
            </a:r>
          </a:p>
          <a:p>
            <a:endParaRPr lang="en-GB" sz="1400" dirty="0"/>
          </a:p>
          <a:p>
            <a:pPr>
              <a:buFontTx/>
              <a:buChar char="-"/>
            </a:pPr>
            <a:r>
              <a:rPr lang="en-GB" sz="1400" dirty="0"/>
              <a:t>Starting a business</a:t>
            </a:r>
          </a:p>
          <a:p>
            <a:pPr>
              <a:buFontTx/>
              <a:buChar char="-"/>
            </a:pPr>
            <a:r>
              <a:rPr lang="en-GB" sz="1400" dirty="0"/>
              <a:t> Dealing with construction permits</a:t>
            </a:r>
          </a:p>
          <a:p>
            <a:pPr>
              <a:buFontTx/>
              <a:buChar char="-"/>
            </a:pPr>
            <a:r>
              <a:rPr lang="en-GB" sz="1400" dirty="0"/>
              <a:t>Getting electricity</a:t>
            </a:r>
          </a:p>
          <a:p>
            <a:pPr>
              <a:buFontTx/>
              <a:buChar char="-"/>
            </a:pPr>
            <a:r>
              <a:rPr lang="en-GB" sz="1400" dirty="0"/>
              <a:t>Registering property</a:t>
            </a:r>
          </a:p>
          <a:p>
            <a:pPr>
              <a:buFontTx/>
              <a:buChar char="-"/>
            </a:pPr>
            <a:r>
              <a:rPr lang="en-GB" sz="1400" dirty="0"/>
              <a:t>Getting credit</a:t>
            </a:r>
          </a:p>
          <a:p>
            <a:pPr>
              <a:buFontTx/>
              <a:buChar char="-"/>
            </a:pPr>
            <a:r>
              <a:rPr lang="en-GB" sz="1400" dirty="0"/>
              <a:t>Protecting investors</a:t>
            </a:r>
          </a:p>
          <a:p>
            <a:pPr>
              <a:buFontTx/>
              <a:buChar char="-"/>
            </a:pPr>
            <a:r>
              <a:rPr lang="en-GB" sz="1400" dirty="0"/>
              <a:t>Paying taxes</a:t>
            </a:r>
          </a:p>
          <a:p>
            <a:pPr>
              <a:buFontTx/>
              <a:buChar char="-"/>
            </a:pPr>
            <a:r>
              <a:rPr lang="en-GB" sz="1400" dirty="0"/>
              <a:t>Trading across borders</a:t>
            </a:r>
          </a:p>
          <a:p>
            <a:pPr>
              <a:buFontTx/>
              <a:buChar char="-"/>
            </a:pPr>
            <a:r>
              <a:rPr lang="en-GB" sz="1400" dirty="0"/>
              <a:t>Enforcing contracts</a:t>
            </a:r>
          </a:p>
          <a:p>
            <a:pPr>
              <a:buFontTx/>
              <a:buChar char="-"/>
            </a:pPr>
            <a:r>
              <a:rPr lang="en-GB" sz="1400" dirty="0"/>
              <a:t>Resolving insurgency</a:t>
            </a:r>
          </a:p>
          <a:p>
            <a:endParaRPr lang="en-GB" sz="1400" b="1" i="1" dirty="0"/>
          </a:p>
          <a:p>
            <a:r>
              <a:rPr lang="en-GB" sz="1400" dirty="0"/>
              <a:t> </a:t>
            </a:r>
          </a:p>
          <a:p>
            <a:endParaRPr lang="en-GB" sz="1100" dirty="0"/>
          </a:p>
        </p:txBody>
      </p:sp>
      <p:graphicFrame>
        <p:nvGraphicFramePr>
          <p:cNvPr id="9" name="Table 8"/>
          <p:cNvGraphicFramePr>
            <a:graphicFrameLocks noGrp="1"/>
          </p:cNvGraphicFramePr>
          <p:nvPr/>
        </p:nvGraphicFramePr>
        <p:xfrm>
          <a:off x="5508104" y="836712"/>
          <a:ext cx="2736304" cy="5596424"/>
        </p:xfrm>
        <a:graphic>
          <a:graphicData uri="http://schemas.openxmlformats.org/drawingml/2006/table">
            <a:tbl>
              <a:tblPr/>
              <a:tblGrid>
                <a:gridCol w="1368152"/>
                <a:gridCol w="1368152"/>
              </a:tblGrid>
              <a:tr h="361934">
                <a:tc gridSpan="2">
                  <a:txBody>
                    <a:bodyPr/>
                    <a:lstStyle/>
                    <a:p>
                      <a:pPr algn="ctr" fontAlgn="b"/>
                      <a:r>
                        <a:rPr lang="en-GB" sz="1400" b="0" i="0" u="sng" strike="noStrike" dirty="0">
                          <a:solidFill>
                            <a:srgbClr val="0000FF"/>
                          </a:solidFill>
                          <a:latin typeface="Calibri" pitchFamily="34" charset="0"/>
                          <a:hlinkClick r:id="rId3"/>
                        </a:rPr>
                        <a:t>Ease of Doing Business Rank </a:t>
                      </a:r>
                      <a:endParaRPr lang="en-GB" sz="1400" b="0" i="0" u="sng" strike="noStrike" dirty="0">
                        <a:solidFill>
                          <a:srgbClr val="0000FF"/>
                        </a:solidFill>
                        <a:latin typeface="Calibri" pitchFamily="34" charset="0"/>
                      </a:endParaRPr>
                    </a:p>
                  </a:txBody>
                  <a:tcPr marL="77656" marR="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8BF50"/>
                    </a:solidFill>
                  </a:tcPr>
                </a:tc>
                <a:tc hMerge="1">
                  <a:txBody>
                    <a:bodyPr/>
                    <a:lstStyle/>
                    <a:p>
                      <a:pPr algn="l" fontAlgn="b"/>
                      <a:endParaRPr lang="en-GB" sz="1400" b="0" i="0" u="sng" strike="noStrike" dirty="0">
                        <a:solidFill>
                          <a:schemeClr val="tx1"/>
                        </a:solidFill>
                        <a:latin typeface="Calibri" pitchFamily="34" charset="0"/>
                      </a:endParaRPr>
                    </a:p>
                  </a:txBody>
                  <a:tcPr marL="77656" marR="108000"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8BF50"/>
                    </a:solidFill>
                  </a:tcPr>
                </a:tc>
              </a:tr>
              <a:tr h="239805">
                <a:tc>
                  <a:txBody>
                    <a:bodyPr/>
                    <a:lstStyle/>
                    <a:p>
                      <a:pPr algn="r" fontAlgn="b"/>
                      <a:r>
                        <a:rPr lang="en-GB" sz="1400" b="0" i="0" u="none" strike="noStrike" dirty="0">
                          <a:solidFill>
                            <a:srgbClr val="232323"/>
                          </a:solidFill>
                          <a:latin typeface="Calibri" pitchFamily="34" charset="0"/>
                        </a:rPr>
                        <a:t>1</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4"/>
                        </a:rPr>
                        <a:t>Singapore</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39805">
                <a:tc>
                  <a:txBody>
                    <a:bodyPr/>
                    <a:lstStyle/>
                    <a:p>
                      <a:pPr algn="r" fontAlgn="b"/>
                      <a:r>
                        <a:rPr lang="en-GB" sz="1400" b="0" i="0" u="none" strike="noStrike" dirty="0">
                          <a:solidFill>
                            <a:srgbClr val="232323"/>
                          </a:solidFill>
                          <a:latin typeface="Calibri" pitchFamily="34" charset="0"/>
                        </a:rPr>
                        <a:t>2</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5"/>
                        </a:rPr>
                        <a:t>Hong </a:t>
                      </a:r>
                      <a:r>
                        <a:rPr lang="en-GB" sz="1400" b="0" i="0" u="sng" strike="noStrike" dirty="0" smtClean="0">
                          <a:solidFill>
                            <a:schemeClr val="tx1"/>
                          </a:solidFill>
                          <a:latin typeface="Calibri" pitchFamily="34" charset="0"/>
                          <a:hlinkClick r:id="rId5"/>
                        </a:rPr>
                        <a:t>Kong</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3</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6"/>
                        </a:rPr>
                        <a:t>New Zealand</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4</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7"/>
                        </a:rPr>
                        <a:t>United States</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5</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8"/>
                        </a:rPr>
                        <a:t>Denmark</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6</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9"/>
                        </a:rPr>
                        <a:t>Malaysia</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7</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smtClean="0">
                          <a:solidFill>
                            <a:schemeClr val="tx1"/>
                          </a:solidFill>
                          <a:latin typeface="Calibri" pitchFamily="34" charset="0"/>
                          <a:hlinkClick r:id="rId10"/>
                        </a:rPr>
                        <a:t>South Korea</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8</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11"/>
                        </a:rPr>
                        <a:t>Georgia</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7703">
                <a:tc>
                  <a:txBody>
                    <a:bodyPr/>
                    <a:lstStyle/>
                    <a:p>
                      <a:pPr algn="r" fontAlgn="b"/>
                      <a:r>
                        <a:rPr lang="en-GB" sz="1400" b="0" i="0" u="none" strike="noStrike" dirty="0">
                          <a:solidFill>
                            <a:srgbClr val="232323"/>
                          </a:solidFill>
                          <a:latin typeface="Calibri" pitchFamily="34" charset="0"/>
                        </a:rPr>
                        <a:t>9</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12"/>
                        </a:rPr>
                        <a:t>Norway</a:t>
                      </a:r>
                      <a:endParaRPr lang="en-GB" sz="1400" b="0" i="0" u="sng" strike="noStrike" dirty="0">
                        <a:solidFill>
                          <a:schemeClr val="tx1"/>
                        </a:solidFill>
                        <a:latin typeface="Calibri" pitchFamily="34" charset="0"/>
                      </a:endParaRP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09949">
                <a:tc>
                  <a:txBody>
                    <a:bodyPr/>
                    <a:lstStyle/>
                    <a:p>
                      <a:pPr algn="r" fontAlgn="b"/>
                      <a:r>
                        <a:rPr lang="en-GB" sz="1400" b="0" i="0" u="none" strike="noStrike" dirty="0">
                          <a:solidFill>
                            <a:srgbClr val="232323"/>
                          </a:solidFill>
                          <a:latin typeface="Calibri" pitchFamily="34" charset="0"/>
                        </a:rPr>
                        <a:t>10 </a:t>
                      </a:r>
                    </a:p>
                  </a:txBody>
                  <a:tcPr marL="0" marR="77656"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fontAlgn="b"/>
                      <a:r>
                        <a:rPr lang="en-GB" sz="1400" b="0" i="0" u="sng" strike="noStrike" dirty="0">
                          <a:solidFill>
                            <a:schemeClr val="tx1"/>
                          </a:solidFill>
                          <a:latin typeface="Calibri" pitchFamily="34" charset="0"/>
                          <a:hlinkClick r:id="rId13"/>
                        </a:rPr>
                        <a:t>United Kingdom</a:t>
                      </a:r>
                      <a:r>
                        <a:rPr lang="en-GB" sz="1400" b="0" i="0" u="sng" strike="noStrike" dirty="0">
                          <a:solidFill>
                            <a:schemeClr val="tx1"/>
                          </a:solidFill>
                          <a:latin typeface="Calibri" pitchFamily="34" charset="0"/>
                        </a:rPr>
                        <a:t> </a:t>
                      </a:r>
                    </a:p>
                  </a:txBody>
                  <a:tcPr marL="0" marR="7765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smtClean="0">
                          <a:latin typeface="Calibri" pitchFamily="34" charset="0"/>
                        </a:rPr>
                        <a:t>11</a:t>
                      </a:r>
                      <a:endParaRPr lang="en-GB" sz="1400" dirty="0">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4" action="ppaction://hlinkfile"/>
                        </a:rPr>
                        <a:t>Australia</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12</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5" action="ppaction://hlinkfile"/>
                        </a:rPr>
                        <a:t>Finland</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13</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6" action="ppaction://hlinkfile"/>
                        </a:rPr>
                        <a:t>Iceland</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14</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7" action="ppaction://hlinkfile"/>
                        </a:rPr>
                        <a:t>Sweden</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8" action="ppaction://hlinkfile"/>
                        </a:rPr>
                        <a:t>Ireland</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16</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baseline="0" dirty="0" smtClean="0">
                          <a:solidFill>
                            <a:schemeClr val="accent2">
                              <a:lumMod val="75000"/>
                            </a:schemeClr>
                          </a:solidFill>
                          <a:latin typeface="Calibri" pitchFamily="34" charset="0"/>
                        </a:rPr>
                        <a:t>Taiwan</a:t>
                      </a:r>
                      <a:endParaRPr lang="en-GB" sz="1400" u="sng" baseline="0" dirty="0">
                        <a:solidFill>
                          <a:schemeClr val="accent2">
                            <a:lumMod val="75000"/>
                          </a:schemeClr>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17</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u="sng" dirty="0">
                          <a:solidFill>
                            <a:schemeClr val="tx1"/>
                          </a:solidFill>
                          <a:latin typeface="Calibri" pitchFamily="34" charset="0"/>
                          <a:hlinkClick r:id="rId19" action="ppaction://hlinkfile"/>
                        </a:rPr>
                        <a:t>Lithuania</a:t>
                      </a:r>
                      <a:endParaRPr lang="en-GB" sz="1400" u="sng" dirty="0">
                        <a:solidFill>
                          <a:schemeClr val="tx1"/>
                        </a:solidFill>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18</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dirty="0">
                          <a:latin typeface="Calibri" pitchFamily="34" charset="0"/>
                          <a:hlinkClick r:id="rId20" action="ppaction://hlinkfile"/>
                        </a:rPr>
                        <a:t>Thailand</a:t>
                      </a:r>
                      <a:endParaRPr lang="en-GB" sz="1400" dirty="0">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19</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c>
                  <a:txBody>
                    <a:bodyPr/>
                    <a:lstStyle/>
                    <a:p>
                      <a:pPr algn="l"/>
                      <a:r>
                        <a:rPr lang="en-GB" sz="1400" dirty="0">
                          <a:latin typeface="Calibri" pitchFamily="34" charset="0"/>
                          <a:hlinkClick r:id="rId21" action="ppaction://hlinkfile"/>
                        </a:rPr>
                        <a:t>Canada</a:t>
                      </a:r>
                      <a:endParaRPr lang="en-GB" sz="1400" dirty="0">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EFD4"/>
                    </a:solidFill>
                  </a:tcPr>
                </a:tc>
              </a:tr>
              <a:tr h="296719">
                <a:tc>
                  <a:txBody>
                    <a:bodyPr/>
                    <a:lstStyle/>
                    <a:p>
                      <a:pPr algn="r"/>
                      <a:r>
                        <a:rPr lang="en-GB" sz="1400" dirty="0">
                          <a:latin typeface="Calibri" pitchFamily="34" charset="0"/>
                        </a:rPr>
                        <a:t>20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EFD4"/>
                    </a:solidFill>
                  </a:tcPr>
                </a:tc>
                <a:tc>
                  <a:txBody>
                    <a:bodyPr/>
                    <a:lstStyle/>
                    <a:p>
                      <a:pPr algn="l"/>
                      <a:r>
                        <a:rPr lang="en-GB" sz="1400" dirty="0">
                          <a:latin typeface="Calibri" pitchFamily="34" charset="0"/>
                          <a:hlinkClick r:id="rId22" action="ppaction://hlinkfile"/>
                        </a:rPr>
                        <a:t>Mauritius</a:t>
                      </a:r>
                      <a:endParaRPr lang="en-GB" sz="1400" dirty="0">
                        <a:latin typeface="Calibri" pitchFamily="34"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EFD4"/>
                    </a:solidFill>
                  </a:tcPr>
                </a:tc>
              </a:tr>
            </a:tbl>
          </a:graphicData>
        </a:graphic>
      </p:graphicFrame>
      <p:sp>
        <p:nvSpPr>
          <p:cNvPr id="7" name="TextBox 6"/>
          <p:cNvSpPr txBox="1"/>
          <p:nvPr/>
        </p:nvSpPr>
        <p:spPr>
          <a:xfrm rot="2353289">
            <a:off x="8045103" y="245918"/>
            <a:ext cx="1008112" cy="646331"/>
          </a:xfrm>
          <a:prstGeom prst="rect">
            <a:avLst/>
          </a:prstGeom>
          <a:noFill/>
        </p:spPr>
        <p:txBody>
          <a:bodyPr wrap="square" rtlCol="0">
            <a:spAutoFit/>
          </a:bodyPr>
          <a:lstStyle/>
          <a:p>
            <a:r>
              <a:rPr lang="en-GB" sz="1200" dirty="0" smtClean="0">
                <a:solidFill>
                  <a:srgbClr val="FF0000"/>
                </a:solidFill>
              </a:rPr>
              <a:t>Open (produced externally)</a:t>
            </a:r>
            <a:endParaRPr lang="en-GB" sz="12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0"/>
          <p:cNvSpPr txBox="1">
            <a:spLocks noChangeArrowheads="1"/>
          </p:cNvSpPr>
          <p:nvPr/>
        </p:nvSpPr>
        <p:spPr bwMode="auto">
          <a:xfrm>
            <a:off x="468313" y="5084763"/>
            <a:ext cx="7848600" cy="954087"/>
          </a:xfrm>
          <a:prstGeom prst="rect">
            <a:avLst/>
          </a:prstGeom>
          <a:noFill/>
          <a:ln w="9525">
            <a:noFill/>
            <a:miter lim="800000"/>
            <a:headEnd/>
            <a:tailEnd/>
          </a:ln>
        </p:spPr>
        <p:txBody>
          <a:bodyPr>
            <a:spAutoFit/>
          </a:bodyPr>
          <a:lstStyle/>
          <a:p>
            <a:r>
              <a:rPr lang="en-GB" sz="1400"/>
              <a:t>The February 2013 IPSOS MORI Trust Poll showed that 53% of people would trust Civil Servants to tell them the truth, a 6 percentage point rise on 2011. </a:t>
            </a:r>
          </a:p>
          <a:p>
            <a:endParaRPr lang="en-GB" sz="1400"/>
          </a:p>
          <a:p>
            <a:r>
              <a:rPr lang="en-GB" sz="1400"/>
              <a:t>The most trusted are doctors, at 89%, followed by judges at 82%. </a:t>
            </a:r>
          </a:p>
        </p:txBody>
      </p:sp>
      <p:graphicFrame>
        <p:nvGraphicFramePr>
          <p:cNvPr id="6" name="Chart 5"/>
          <p:cNvGraphicFramePr/>
          <p:nvPr/>
        </p:nvGraphicFramePr>
        <p:xfrm>
          <a:off x="611560" y="908720"/>
          <a:ext cx="8208912" cy="398673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2353289">
            <a:off x="8045105" y="245918"/>
            <a:ext cx="1008112" cy="646331"/>
          </a:xfrm>
          <a:prstGeom prst="rect">
            <a:avLst/>
          </a:prstGeom>
          <a:noFill/>
        </p:spPr>
        <p:txBody>
          <a:bodyPr wrap="square" rtlCol="0">
            <a:spAutoFit/>
          </a:bodyPr>
          <a:lstStyle/>
          <a:p>
            <a:r>
              <a:rPr lang="en-GB" sz="1200" dirty="0" smtClean="0">
                <a:solidFill>
                  <a:srgbClr val="FF0000"/>
                </a:solidFill>
              </a:rPr>
              <a:t>Open (produced externally)</a:t>
            </a:r>
            <a:endParaRPr lang="en-GB" sz="12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555875" y="333375"/>
            <a:ext cx="8029575" cy="360363"/>
          </a:xfrm>
        </p:spPr>
        <p:txBody>
          <a:bodyPr>
            <a:noAutofit/>
          </a:bodyPr>
          <a:lstStyle/>
          <a:p>
            <a:pPr eaLnBrk="1" fontAlgn="auto" hangingPunct="1">
              <a:spcAft>
                <a:spcPts val="0"/>
              </a:spcAft>
              <a:defRPr/>
            </a:pPr>
            <a:r>
              <a:rPr lang="en-GB" sz="2400" dirty="0" smtClean="0"/>
              <a:t>Better delivery – Government commitments</a:t>
            </a:r>
            <a:endParaRPr lang="en-US" sz="2400" dirty="0"/>
          </a:p>
        </p:txBody>
      </p:sp>
      <p:sp>
        <p:nvSpPr>
          <p:cNvPr id="18435" name="TextBox 11"/>
          <p:cNvSpPr txBox="1">
            <a:spLocks noChangeArrowheads="1"/>
          </p:cNvSpPr>
          <p:nvPr/>
        </p:nvSpPr>
        <p:spPr bwMode="auto">
          <a:xfrm>
            <a:off x="539750" y="4005263"/>
            <a:ext cx="7920038" cy="2670175"/>
          </a:xfrm>
          <a:prstGeom prst="rect">
            <a:avLst/>
          </a:prstGeom>
          <a:noFill/>
          <a:ln w="9525">
            <a:noFill/>
            <a:miter lim="800000"/>
            <a:headEnd/>
            <a:tailEnd/>
          </a:ln>
        </p:spPr>
        <p:txBody>
          <a:bodyPr>
            <a:spAutoFit/>
          </a:bodyPr>
          <a:lstStyle/>
          <a:p>
            <a:pPr>
              <a:spcBef>
                <a:spcPts val="300"/>
              </a:spcBef>
              <a:spcAft>
                <a:spcPts val="300"/>
              </a:spcAft>
            </a:pPr>
            <a:r>
              <a:rPr lang="en-GB" sz="1400"/>
              <a:t>Programme for Government Commitments </a:t>
            </a:r>
            <a:r>
              <a:rPr lang="en-GB" sz="1400" b="1"/>
              <a:t>not fulfilled and not formally dropped: </a:t>
            </a:r>
          </a:p>
          <a:p>
            <a:pPr>
              <a:spcBef>
                <a:spcPts val="300"/>
              </a:spcBef>
              <a:spcAft>
                <a:spcPts val="300"/>
              </a:spcAft>
              <a:buFontTx/>
              <a:buChar char="-"/>
            </a:pPr>
            <a:r>
              <a:rPr lang="en-GB" sz="1400"/>
              <a:t>Elected mayors (DCLG)</a:t>
            </a:r>
          </a:p>
          <a:p>
            <a:pPr>
              <a:spcBef>
                <a:spcPts val="300"/>
              </a:spcBef>
              <a:spcAft>
                <a:spcPts val="300"/>
              </a:spcAft>
              <a:buFontTx/>
              <a:buChar char="-"/>
            </a:pPr>
            <a:r>
              <a:rPr lang="en-GB" sz="1400"/>
              <a:t>Repeal of hunting vote (DEFRA)</a:t>
            </a:r>
          </a:p>
          <a:p>
            <a:pPr>
              <a:spcBef>
                <a:spcPts val="300"/>
              </a:spcBef>
              <a:spcAft>
                <a:spcPts val="300"/>
              </a:spcAft>
              <a:buFontTx/>
              <a:buChar char="-"/>
            </a:pPr>
            <a:r>
              <a:rPr lang="en-GB" sz="1400"/>
              <a:t>Closure of A&amp;E and maternity wards (DH)</a:t>
            </a:r>
          </a:p>
          <a:p>
            <a:pPr>
              <a:spcBef>
                <a:spcPts val="300"/>
              </a:spcBef>
              <a:spcAft>
                <a:spcPts val="300"/>
              </a:spcAft>
              <a:buFontTx/>
              <a:buChar char="-"/>
            </a:pPr>
            <a:r>
              <a:rPr lang="en-GB" sz="1400"/>
              <a:t>Home adaptation for elderly people (DH)</a:t>
            </a:r>
          </a:p>
          <a:p>
            <a:pPr>
              <a:spcBef>
                <a:spcPts val="300"/>
              </a:spcBef>
              <a:spcAft>
                <a:spcPts val="300"/>
              </a:spcAft>
              <a:buFontTx/>
              <a:buChar char="-"/>
            </a:pPr>
            <a:r>
              <a:rPr lang="en-GB" sz="1400"/>
              <a:t>MP power of recall (CO)</a:t>
            </a:r>
          </a:p>
          <a:p>
            <a:pPr>
              <a:spcBef>
                <a:spcPts val="300"/>
              </a:spcBef>
              <a:spcAft>
                <a:spcPts val="300"/>
              </a:spcAft>
              <a:buFontTx/>
              <a:buChar char="-"/>
            </a:pPr>
            <a:r>
              <a:rPr lang="en-GB" sz="1400"/>
              <a:t>House of Commons reform (CO)</a:t>
            </a:r>
          </a:p>
          <a:p>
            <a:pPr>
              <a:spcBef>
                <a:spcPts val="300"/>
              </a:spcBef>
              <a:spcAft>
                <a:spcPts val="300"/>
              </a:spcAft>
              <a:buFontTx/>
              <a:buChar char="-"/>
            </a:pPr>
            <a:r>
              <a:rPr lang="en-GB" sz="1400"/>
              <a:t>All postal primaries  (CO)</a:t>
            </a:r>
          </a:p>
          <a:p>
            <a:endParaRPr lang="en-GB"/>
          </a:p>
        </p:txBody>
      </p:sp>
      <p:graphicFrame>
        <p:nvGraphicFramePr>
          <p:cNvPr id="8" name="Chart 7"/>
          <p:cNvGraphicFramePr/>
          <p:nvPr/>
        </p:nvGraphicFramePr>
        <p:xfrm>
          <a:off x="539552" y="1124744"/>
          <a:ext cx="3952875"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4860032" y="1196752"/>
          <a:ext cx="36195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Rounded Rectangular Callout 9"/>
          <p:cNvSpPr/>
          <p:nvPr/>
        </p:nvSpPr>
        <p:spPr>
          <a:xfrm>
            <a:off x="3276600" y="1700213"/>
            <a:ext cx="1582738" cy="1081087"/>
          </a:xfrm>
          <a:prstGeom prst="wedgeRoundRectCallout">
            <a:avLst>
              <a:gd name="adj1" fmla="val -37251"/>
              <a:gd name="adj2" fmla="val 104953"/>
              <a:gd name="adj3" fmla="val 16667"/>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GB" sz="1000" dirty="0">
                <a:solidFill>
                  <a:schemeClr val="tx1"/>
                </a:solidFill>
              </a:rPr>
              <a:t>Includes 8 formally dropped, 1 where cross-party talks ended without agreement (party funding) and 7others detailed below</a:t>
            </a:r>
          </a:p>
        </p:txBody>
      </p:sp>
      <p:sp>
        <p:nvSpPr>
          <p:cNvPr id="7" name="TextBox 6"/>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Closed</a:t>
            </a:r>
            <a:endParaRPr lang="en-GB" sz="12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150" y="260350"/>
            <a:ext cx="5040313" cy="647700"/>
          </a:xfrm>
        </p:spPr>
        <p:txBody>
          <a:bodyPr/>
          <a:lstStyle/>
          <a:p>
            <a:pPr algn="ctr">
              <a:defRPr/>
            </a:pPr>
            <a:r>
              <a:rPr lang="en-GB" sz="2400" dirty="0" smtClean="0"/>
              <a:t>Service delivery</a:t>
            </a:r>
            <a:endParaRPr lang="en-GB" sz="2400" dirty="0"/>
          </a:p>
        </p:txBody>
      </p:sp>
      <p:graphicFrame>
        <p:nvGraphicFramePr>
          <p:cNvPr id="19" name="Chart 18"/>
          <p:cNvGraphicFramePr/>
          <p:nvPr/>
        </p:nvGraphicFramePr>
        <p:xfrm>
          <a:off x="251520" y="836712"/>
          <a:ext cx="4536504" cy="2376264"/>
        </p:xfrm>
        <a:graphic>
          <a:graphicData uri="http://schemas.openxmlformats.org/drawingml/2006/chart">
            <c:chart xmlns:c="http://schemas.openxmlformats.org/drawingml/2006/chart" xmlns:r="http://schemas.openxmlformats.org/officeDocument/2006/relationships" r:id="rId3"/>
          </a:graphicData>
        </a:graphic>
      </p:graphicFrame>
      <p:sp>
        <p:nvSpPr>
          <p:cNvPr id="19460" name="TextBox 19"/>
          <p:cNvSpPr txBox="1">
            <a:spLocks noChangeArrowheads="1"/>
          </p:cNvSpPr>
          <p:nvPr/>
        </p:nvSpPr>
        <p:spPr bwMode="auto">
          <a:xfrm>
            <a:off x="3276600" y="3141663"/>
            <a:ext cx="431800" cy="246062"/>
          </a:xfrm>
          <a:prstGeom prst="rect">
            <a:avLst/>
          </a:prstGeom>
          <a:noFill/>
          <a:ln w="9525">
            <a:noFill/>
            <a:miter lim="800000"/>
            <a:headEnd/>
            <a:tailEnd/>
          </a:ln>
        </p:spPr>
        <p:txBody>
          <a:bodyPr>
            <a:spAutoFit/>
          </a:bodyPr>
          <a:lstStyle/>
          <a:p>
            <a:r>
              <a:rPr lang="en-GB" sz="1000"/>
              <a:t>Q4</a:t>
            </a:r>
          </a:p>
        </p:txBody>
      </p:sp>
      <p:graphicFrame>
        <p:nvGraphicFramePr>
          <p:cNvPr id="22" name="Chart 21"/>
          <p:cNvGraphicFramePr/>
          <p:nvPr/>
        </p:nvGraphicFramePr>
        <p:xfrm>
          <a:off x="0" y="357301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9462" name="TextBox 29"/>
          <p:cNvSpPr txBox="1">
            <a:spLocks noChangeArrowheads="1"/>
          </p:cNvSpPr>
          <p:nvPr/>
        </p:nvSpPr>
        <p:spPr bwMode="auto">
          <a:xfrm>
            <a:off x="4894263" y="3933825"/>
            <a:ext cx="4249737" cy="2246769"/>
          </a:xfrm>
          <a:prstGeom prst="rect">
            <a:avLst/>
          </a:prstGeom>
          <a:noFill/>
          <a:ln w="9525">
            <a:noFill/>
            <a:miter lim="800000"/>
            <a:headEnd/>
            <a:tailEnd/>
          </a:ln>
        </p:spPr>
        <p:txBody>
          <a:bodyPr>
            <a:spAutoFit/>
          </a:bodyPr>
          <a:lstStyle/>
          <a:p>
            <a:r>
              <a:rPr lang="en-GB" sz="1400" dirty="0"/>
              <a:t>At HMRC, tax collection rates from compliance increased in 2012/13 vs. 2011/12. </a:t>
            </a:r>
          </a:p>
          <a:p>
            <a:endParaRPr lang="en-GB" sz="1400" dirty="0"/>
          </a:p>
          <a:p>
            <a:r>
              <a:rPr lang="en-GB" sz="1400" dirty="0"/>
              <a:t>At the Home Office, performance in deciding migration applications dipped in 12/13 but has since recovered in Q1 2013/14. </a:t>
            </a:r>
          </a:p>
          <a:p>
            <a:endParaRPr lang="en-GB" sz="1400" dirty="0"/>
          </a:p>
          <a:p>
            <a:r>
              <a:rPr lang="en-GB" sz="1400" dirty="0"/>
              <a:t>At DWP, % JSA </a:t>
            </a:r>
            <a:r>
              <a:rPr lang="en-GB" sz="1400" dirty="0" smtClean="0"/>
              <a:t>claimants leaving benefits within 52 weeks reduced </a:t>
            </a:r>
            <a:r>
              <a:rPr lang="en-GB" sz="1400" dirty="0"/>
              <a:t>during 11/12 before increasing again in 12/13.</a:t>
            </a:r>
          </a:p>
        </p:txBody>
      </p:sp>
      <p:graphicFrame>
        <p:nvGraphicFramePr>
          <p:cNvPr id="10" name="Chart 9"/>
          <p:cNvGraphicFramePr>
            <a:graphicFrameLocks/>
          </p:cNvGraphicFramePr>
          <p:nvPr/>
        </p:nvGraphicFramePr>
        <p:xfrm>
          <a:off x="4716016" y="764704"/>
          <a:ext cx="4176464" cy="2952328"/>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rot="2353289">
            <a:off x="8045105" y="430584"/>
            <a:ext cx="1008112" cy="276999"/>
          </a:xfrm>
          <a:prstGeom prst="rect">
            <a:avLst/>
          </a:prstGeom>
          <a:noFill/>
        </p:spPr>
        <p:txBody>
          <a:bodyPr wrap="square" rtlCol="0">
            <a:spAutoFit/>
          </a:bodyPr>
          <a:lstStyle/>
          <a:p>
            <a:r>
              <a:rPr lang="en-GB" sz="1200" dirty="0" smtClean="0">
                <a:solidFill>
                  <a:srgbClr val="FF0000"/>
                </a:solidFill>
              </a:rPr>
              <a:t>Open</a:t>
            </a:r>
            <a:endParaRPr lang="en-GB" sz="12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7.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8.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9.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0.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1.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2.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3.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Cabinet Office Theme">
    <a:dk1>
      <a:sysClr val="windowText" lastClr="000000"/>
    </a:dk1>
    <a:lt1>
      <a:sysClr val="window" lastClr="FFFFFF"/>
    </a:lt1>
    <a:dk2>
      <a:srgbClr val="005ABB"/>
    </a:dk2>
    <a:lt2>
      <a:srgbClr val="CCDEF1"/>
    </a:lt2>
    <a:accent1>
      <a:srgbClr val="5BB4E5"/>
    </a:accent1>
    <a:accent2>
      <a:srgbClr val="1A2791"/>
    </a:accent2>
    <a:accent3>
      <a:srgbClr val="78256F"/>
    </a:accent3>
    <a:accent4>
      <a:srgbClr val="ECAC00"/>
    </a:accent4>
    <a:accent5>
      <a:srgbClr val="899639"/>
    </a:accent5>
    <a:accent6>
      <a:srgbClr val="55BAB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
</file>

<file path=customXml/item3.xml><?xml version="1.0" encoding="utf-8"?>
<label version="1.0">
  <element uid="id_newpolicy" value=""/>
  <element uid="id_unclassified" value=""/>
</label>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349B62EB1EB0464A8934038989FADEEE" ma:contentTypeVersion="2" ma:contentTypeDescription="Create a new document." ma:contentTypeScope="" ma:versionID="897368edbb3c701f57ad1cbafd07f397">
  <xsd:schema xmlns:xsd="http://www.w3.org/2001/XMLSchema" xmlns:xs="http://www.w3.org/2001/XMLSchema" xmlns:p="http://schemas.microsoft.com/office/2006/metadata/properties" xmlns:ns1="http://schemas.microsoft.com/sharepoint/v3" targetNamespace="http://schemas.microsoft.com/office/2006/metadata/properties" ma:root="true" ma:fieldsID="7dced38dddaf7697649b5deab0da524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226DAA-B1BF-40AE-A5B5-1CBFDF00DB5F}">
  <ds:schemaRefs>
    <ds:schemaRef ds:uri="http://schemas.microsoft.com/sharepoint/v3/contenttype/forms"/>
  </ds:schemaRefs>
</ds:datastoreItem>
</file>

<file path=customXml/itemProps2.xml><?xml version="1.0" encoding="utf-8"?>
<ds:datastoreItem xmlns:ds="http://schemas.openxmlformats.org/officeDocument/2006/customXml" ds:itemID="{130A8469-557A-43DE-B20F-2E4A8F78AD22}"/>
</file>

<file path=customXml/itemProps3.xml><?xml version="1.0" encoding="utf-8"?>
<ds:datastoreItem xmlns:ds="http://schemas.openxmlformats.org/officeDocument/2006/customXml" ds:itemID="{41073868-B85F-432E-A2B9-99ED9B191733}">
  <ds:schemaRefs/>
</ds:datastoreItem>
</file>

<file path=customXml/itemProps4.xml><?xml version="1.0" encoding="utf-8"?>
<ds:datastoreItem xmlns:ds="http://schemas.openxmlformats.org/officeDocument/2006/customXml" ds:itemID="{EA8A3F45-F771-4CFE-B332-C1551C28CBB0}">
  <ds:schemaRefs>
    <ds:schemaRef ds:uri="http://schemas.microsoft.com/office/2006/metadata/properties"/>
    <ds:schemaRef ds:uri="http://schemas.microsoft.com/sharepoint/v3"/>
  </ds:schemaRefs>
</ds:datastoreItem>
</file>

<file path=customXml/itemProps5.xml><?xml version="1.0" encoding="utf-8"?>
<ds:datastoreItem xmlns:ds="http://schemas.openxmlformats.org/officeDocument/2006/customXml" ds:itemID="{837F7BDD-C329-4C6A-B891-C0E375BF0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9196</TotalTime>
  <Words>3906</Words>
  <Application>Microsoft Office PowerPoint</Application>
  <PresentationFormat>On-screen Show (4:3)</PresentationFormat>
  <Paragraphs>852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Civil Service Reform Key metrics </vt:lpstr>
      <vt:lpstr>Civil Service Reform Key Metrics - background and purpose </vt:lpstr>
      <vt:lpstr>Contents</vt:lpstr>
      <vt:lpstr>Summary page – the emerging picture</vt:lpstr>
      <vt:lpstr>Perceptions of government effectiveness</vt:lpstr>
      <vt:lpstr>Best places to do business</vt:lpstr>
      <vt:lpstr>Slide 7</vt:lpstr>
      <vt:lpstr>Better delivery – Government commitments</vt:lpstr>
      <vt:lpstr>Service delivery</vt:lpstr>
      <vt:lpstr>Better delivery – projects and programmes</vt:lpstr>
      <vt:lpstr>Better Delivery - Digital </vt:lpstr>
      <vt:lpstr>Better Policy – Survey to ministers</vt:lpstr>
      <vt:lpstr>Better Policy – Survey to operational delivery arms</vt:lpstr>
      <vt:lpstr>Efficiency</vt:lpstr>
      <vt:lpstr>Departmental productivity and unit costs</vt:lpstr>
      <vt:lpstr>Capabilities</vt:lpstr>
      <vt:lpstr>Slide 17</vt:lpstr>
      <vt:lpstr>Remaining Talent metrics will be confirmed by CSHR in  April 2014, following review by CSB on 9 April and Talent Board in May.   Metrics will likely include: - Performance at entry to and exit from the stream, and at continuous review points - Promotion rates of  each group compared to general population, broken down by % BME, % female, % disabled - Number of top 200 posts filled from the CSHPS - Time taken to gain promotion to top 200, vs. control group - 360 feedback after selection, at end of phase 1 and end of scheme to baseline and measure improvement in leadership capability</vt:lpstr>
      <vt:lpstr>Diversity </vt:lpstr>
      <vt:lpstr>Performance management</vt:lpstr>
      <vt:lpstr>Modern Workplaces and Functional Leadership (placeholder)</vt:lpstr>
      <vt:lpstr>Engagement and culture</vt:lpstr>
    </vt:vector>
  </TitlesOfParts>
  <Company>Cabinet Office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Khan, Monir - Cabinet Office [Restricted]</dc:creator>
  <cp:lastModifiedBy>Nick Ghiacy</cp:lastModifiedBy>
  <cp:revision>849</cp:revision>
  <dcterms:created xsi:type="dcterms:W3CDTF">2012-10-10T09:02:29Z</dcterms:created>
  <dcterms:modified xsi:type="dcterms:W3CDTF">2014-04-15T16:03:32Z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jDocumentSecurityLabel">
    <vt:lpwstr>UNCLASSIFIED</vt:lpwstr>
  </property>
  <property fmtid="{D5CDD505-2E9C-101B-9397-08002B2CF9AE}" pid="3" name="Document Security Label">
    <vt:lpwstr>UNCLASSIFIED</vt:lpwstr>
  </property>
  <property fmtid="{D5CDD505-2E9C-101B-9397-08002B2CF9AE}" pid="4" name="bjDocumentSecurityXML">
    <vt:lpwstr>&lt;label version="1.0"&gt;&lt;element uid="id_newpolicy" value=""/&gt;&lt;element uid="id_unclassified" value=""/&gt;&lt;/label&gt;</vt:lpwstr>
  </property>
  <property fmtid="{D5CDD505-2E9C-101B-9397-08002B2CF9AE}" pid="5" name="bjDocumentSecurityPolicyProp">
    <vt:lpwstr>UK</vt:lpwstr>
  </property>
  <property fmtid="{D5CDD505-2E9C-101B-9397-08002B2CF9AE}" pid="6" name="bjDocumentSecurityPolicyPropID">
    <vt:lpwstr>id_newpolicy</vt:lpwstr>
  </property>
  <property fmtid="{D5CDD505-2E9C-101B-9397-08002B2CF9AE}" pid="7" name="bjDocumentSecurityProp1">
    <vt:lpwstr>UNCLASSIFIED</vt:lpwstr>
  </property>
  <property fmtid="{D5CDD505-2E9C-101B-9397-08002B2CF9AE}" pid="8" name="bjSecLabelProp1ID">
    <vt:lpwstr>id_unclassified</vt:lpwstr>
  </property>
  <property fmtid="{D5CDD505-2E9C-101B-9397-08002B2CF9AE}" pid="9" name="bjDocumentSecurityProp2">
    <vt:lpwstr/>
  </property>
  <property fmtid="{D5CDD505-2E9C-101B-9397-08002B2CF9AE}" pid="10" name="bjSecLabelProp2ID">
    <vt:lpwstr/>
  </property>
  <property fmtid="{D5CDD505-2E9C-101B-9397-08002B2CF9AE}" pid="11" name="bjDocumentSecurityProp3">
    <vt:lpwstr/>
  </property>
  <property fmtid="{D5CDD505-2E9C-101B-9397-08002B2CF9AE}" pid="12" name="bjSecLabelProp3ID">
    <vt:lpwstr/>
  </property>
  <property fmtid="{D5CDD505-2E9C-101B-9397-08002B2CF9AE}" pid="13" name="eGMS.protectiveMarking">
    <vt:lpwstr/>
  </property>
  <property fmtid="{D5CDD505-2E9C-101B-9397-08002B2CF9AE}" pid="14" name="docIndexRef">
    <vt:lpwstr>5a4969f1-e57b-4f5e-9908-e04f6363226b</vt:lpwstr>
  </property>
</Properties>
</file>