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6C58DE-54A4-4F32-A8CC-CD1FAFCA35E7}">
  <a:tblStyle styleId="{786C58DE-54A4-4F32-A8CC-CD1FAFCA35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43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inancialforecasting.gresearch.co.uk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inancialforecasting.gresearch.co.uk/" TargetMode="External"/><Relationship Id="rId4" Type="http://schemas.openxmlformats.org/officeDocument/2006/relationships/hyperlink" Target="https://github.com/unnir/g_research_financial_forecasting_challenge" TargetMode="External"/><Relationship Id="rId5" Type="http://schemas.openxmlformats.org/officeDocument/2006/relationships/hyperlink" Target="https://medium.com/@samuel.monnier/notes-on-the-g-research-competition-91e691e9dbd7" TargetMode="External"/><Relationship Id="rId6" Type="http://schemas.openxmlformats.org/officeDocument/2006/relationships/hyperlink" Target="https://github.com/sam31415/G-Research-financial-forecasting-challenge" TargetMode="External"/><Relationship Id="rId7" Type="http://schemas.openxmlformats.org/officeDocument/2006/relationships/hyperlink" Target="https://github.com/bukosabino/financial-forecasting-challenge-gresearch" TargetMode="External"/><Relationship Id="rId8" Type="http://schemas.openxmlformats.org/officeDocument/2006/relationships/hyperlink" Target="https://medium.com/@bukosabino/financial-forecasting-challenge-by-g-research-8792c5344ae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695625" y="454275"/>
            <a:ext cx="8304600" cy="24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we predict feature of a stock 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/>
              <a:t>An attempt to come up with a better model for the Financial Forecasting Challenge organized by G-Research worth $30,000 </a:t>
            </a:r>
            <a:endParaRPr b="0" sz="1800"/>
          </a:p>
        </p:txBody>
      </p:sp>
      <p:sp>
        <p:nvSpPr>
          <p:cNvPr id="278" name="Shape 278">
            <a:hlinkClick r:id="rId3"/>
          </p:cNvPr>
          <p:cNvSpPr txBox="1"/>
          <p:nvPr>
            <p:ph idx="1" type="subTitle"/>
          </p:nvPr>
        </p:nvSpPr>
        <p:spPr>
          <a:xfrm>
            <a:off x="5440200" y="4044075"/>
            <a:ext cx="37038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Jithin J Kumar</a:t>
            </a:r>
            <a:endParaRPr b="1" sz="18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Cohort-9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163800" y="671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Evaluating Models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63800" y="1865350"/>
            <a:ext cx="4779600" cy="20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Clear Winner here is </a:t>
            </a:r>
            <a:r>
              <a:rPr b="1" lang="en-GB" sz="1800"/>
              <a:t>Decision Tree Classifier</a:t>
            </a:r>
            <a:r>
              <a:rPr lang="en-GB"/>
              <a:t>. With a good r2 fit. Close to .93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Random Forest Regression</a:t>
            </a:r>
            <a:r>
              <a:rPr lang="en-GB"/>
              <a:t> without tuning gives a fit of .79.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Lets work more on this model and tune it.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10480" l="24546" r="54203" t="13520"/>
          <a:stretch/>
        </p:blipFill>
        <p:spPr>
          <a:xfrm>
            <a:off x="6250663" y="25763"/>
            <a:ext cx="2532438" cy="50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Importance...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303800" y="1300950"/>
            <a:ext cx="44007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the important features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X4 appears to be the most important feature.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Followed by X3E,X3D,X5,X6.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Important fact was Day and WeekDay was not at all an important feature. Unlike my first assumption and Exploratory Data Analysis.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Hence the idea that we used during the Exploratory Data Analysis part had to be taken off.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6937" l="17357" r="62151" t="47331"/>
          <a:stretch/>
        </p:blipFill>
        <p:spPr>
          <a:xfrm>
            <a:off x="5878224" y="674263"/>
            <a:ext cx="3024426" cy="37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Arriving at the Best Model….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303800" y="1990050"/>
            <a:ext cx="70305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the main aspect of this project is to arrive at the best model that reduces the error.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From our preliminary Examination we figured out Tree based models were giving a better predictions hence i decided to work on the more reliable Tree based models like Random Forest, XG Boost and Light GBM.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Our Models.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gave an Error Value of  - </a:t>
            </a:r>
            <a:r>
              <a:rPr b="1" lang="en-GB" sz="1800"/>
              <a:t>0.17525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XG-Boost gave an Error Value of  - </a:t>
            </a:r>
            <a:r>
              <a:rPr b="1" lang="en-GB" sz="1800"/>
              <a:t>4.132</a:t>
            </a:r>
            <a:r>
              <a:rPr lang="en-GB"/>
              <a:t> (which is quite high (over fitting)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Light GBM gave an Error Value of - </a:t>
            </a:r>
            <a:r>
              <a:rPr b="1" lang="en-GB" sz="1800"/>
              <a:t>.15099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…..So the Clear Winner Here is</a:t>
            </a:r>
            <a:r>
              <a:rPr b="1" lang="en-GB" sz="1800"/>
              <a:t> Light GBM model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Interpretation </a:t>
            </a:r>
            <a:endParaRPr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 so now how my model would have performed against the original dataset. 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Original Test Dataset is approx twice the size of my test data. Hence we can safely assume the error score would have increased (approx twice) if i were to test this model with the original test datatest.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 my final model weighted error value would have been</a:t>
            </a:r>
            <a:r>
              <a:rPr b="1" lang="en-GB" sz="1800"/>
              <a:t> (.30 -31 range)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 rot="-5399715">
            <a:off x="86425" y="1891375"/>
            <a:ext cx="3615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Final Leaderboard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351500" y="4025100"/>
            <a:ext cx="20454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My Score would have fetched me somewhere between 50 -100</a:t>
            </a:r>
            <a:endParaRPr/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29234" r="8853" t="36652"/>
          <a:stretch/>
        </p:blipFill>
        <p:spPr>
          <a:xfrm>
            <a:off x="3482900" y="0"/>
            <a:ext cx="5661100" cy="32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4">
            <a:alphaModFix/>
          </a:blip>
          <a:srcRect b="32968" l="29132" r="8352" t="24638"/>
          <a:stretch/>
        </p:blipFill>
        <p:spPr>
          <a:xfrm>
            <a:off x="3455288" y="2995400"/>
            <a:ext cx="5716324" cy="21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2303191" y="3342422"/>
            <a:ext cx="1026300" cy="787800"/>
          </a:xfrm>
          <a:prstGeom prst="bentArrow">
            <a:avLst>
              <a:gd fmla="val 25243" name="adj1"/>
              <a:gd fmla="val 39197" name="adj2"/>
              <a:gd fmla="val 44649" name="adj3"/>
              <a:gd fmla="val 63474" name="adj4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Used</a:t>
            </a:r>
            <a:endParaRPr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1303800" y="1238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Challenge Website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https://financialforecasting.gresearch.co.uk/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Github Resources that helped me on this project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https://github.com/unnir/g_research_financial_forecasting_challenge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https://medium.com/@samuel.monnier/notes-on-the-g-research-competition-91e691e9dbd7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https://github.com/sam31415/G-Research-financial-forecasting-challenge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https://github.com/bukosabino/financial-forecasting-challenge-gresearch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https://medium.com/@bukosabino/financial-forecasting-challenge-by-g-research-8792c5344ae9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1399275" y="1297875"/>
            <a:ext cx="70305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Mentors,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Uday Keith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Anagha Sharma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Special Mention to Ravi, Kiran, Lakshmi and Sanoj and others for the support provided during the bootcamp.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Challenge 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Data Set  with 623,759 observations and 16 features were provided. Size of dataset </a:t>
            </a:r>
            <a:r>
              <a:rPr lang="en-GB" sz="1400"/>
              <a:t>(623759 x 16)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Aim :- To come up with a model that </a:t>
            </a:r>
            <a:r>
              <a:rPr lang="en-GB" sz="1400"/>
              <a:t>accurately</a:t>
            </a:r>
            <a:r>
              <a:rPr lang="en-GB" sz="1400"/>
              <a:t> predicts the value in column ‘y’.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Evaluation of our Model :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Based on Weighted MSE formula as below.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45010" l="28581" r="52103" t="46865"/>
          <a:stretch/>
        </p:blipFill>
        <p:spPr>
          <a:xfrm>
            <a:off x="3229451" y="3389225"/>
            <a:ext cx="3179201" cy="7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Exploration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447475"/>
            <a:ext cx="71127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3 categorical features  -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Market,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Day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Stock.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11 c</a:t>
            </a:r>
            <a:r>
              <a:rPr lang="en-GB"/>
              <a:t>ontinuous</a:t>
            </a:r>
            <a:r>
              <a:rPr lang="en-GB"/>
              <a:t> features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 Result Features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Y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Weight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670900" y="270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{786C58DE-54A4-4F32-A8CC-CD1FAFCA35E7}</a:tableStyleId>
              </a:tblPr>
              <a:tblGrid>
                <a:gridCol w="725275"/>
                <a:gridCol w="725275"/>
                <a:gridCol w="725275"/>
                <a:gridCol w="725275"/>
              </a:tblGrid>
              <a:tr h="181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X3A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X3D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0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X3B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X3E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0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X3C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X4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20935" l="19317" r="55796" t="46347"/>
          <a:stretch/>
        </p:blipFill>
        <p:spPr>
          <a:xfrm>
            <a:off x="4916375" y="1588800"/>
            <a:ext cx="3963401" cy="29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4647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Study or Feature Selection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353000" y="1990050"/>
            <a:ext cx="471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the Feature Day, we were able to assume (assign) week day, Week, Month. The </a:t>
            </a:r>
            <a:r>
              <a:rPr lang="en-GB"/>
              <a:t>intuition</a:t>
            </a:r>
            <a:r>
              <a:rPr lang="en-GB"/>
              <a:t> was to derive </a:t>
            </a:r>
            <a:r>
              <a:rPr lang="en-GB"/>
              <a:t>meaningful</a:t>
            </a:r>
            <a:r>
              <a:rPr lang="en-GB"/>
              <a:t> representation of data.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Inference</a:t>
            </a:r>
            <a:r>
              <a:rPr lang="en-GB"/>
              <a:t>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X4 has </a:t>
            </a:r>
            <a:r>
              <a:rPr lang="en-GB"/>
              <a:t>comparatively</a:t>
            </a:r>
            <a:r>
              <a:rPr lang="en-GB"/>
              <a:t> high </a:t>
            </a:r>
            <a:r>
              <a:rPr lang="en-GB"/>
              <a:t>correlation</a:t>
            </a:r>
            <a:r>
              <a:rPr lang="en-GB"/>
              <a:t> with Y followed by X3E,X3D,X3C,X6,X3B,X3A,X2 (however they have a negative </a:t>
            </a:r>
            <a:r>
              <a:rPr lang="en-GB"/>
              <a:t>correlation</a:t>
            </a:r>
            <a:r>
              <a:rPr lang="en-GB"/>
              <a:t>)</a:t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124" y="304425"/>
            <a:ext cx="2755600" cy="470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Plot of Day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258700" y="4236575"/>
            <a:ext cx="7030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Inference : We </a:t>
            </a:r>
            <a:r>
              <a:rPr lang="en-GB"/>
              <a:t>don't</a:t>
            </a:r>
            <a:r>
              <a:rPr lang="en-GB"/>
              <a:t> have data of all the days. The White gap shows that some days we have data of less number of stocks. (Probably this gap would be the test data)</a:t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8775"/>
            <a:ext cx="6814175" cy="29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Study : WeekDay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3266850"/>
            <a:ext cx="68322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0-Monday, 1- Tuesday, 2- Wednesday, 3-Thursday, 4- Friday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have more number of observations on Tuesday. Graph shows uneven distribution.</a:t>
            </a:r>
            <a:br>
              <a:rPr lang="en-GB"/>
            </a:br>
            <a:r>
              <a:rPr lang="en-GB"/>
              <a:t>The data consist of roughly 57 Tuesdays or just a little over 1 year of stock data. </a:t>
            </a:r>
            <a:br>
              <a:rPr lang="en-GB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50" y="1402849"/>
            <a:ext cx="3451925" cy="17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b="35538" l="20726" r="66127" t="46134"/>
          <a:stretch/>
        </p:blipFill>
        <p:spPr>
          <a:xfrm>
            <a:off x="5392900" y="1330125"/>
            <a:ext cx="2213808" cy="1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Plot of Stock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4313775"/>
            <a:ext cx="7030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Again the White gaps would be the test Data. and our training dataset has almost all the stocks with 240 observations per each stock.</a:t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50" y="1066524"/>
            <a:ext cx="6357550" cy="3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Study : Market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345375" y="3522525"/>
            <a:ext cx="70305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training data predominantly contains observations with Market Feature as 3.</a:t>
            </a:r>
            <a:br>
              <a:rPr lang="en-GB"/>
            </a:br>
            <a:r>
              <a:rPr lang="en-GB"/>
              <a:t>The Table shows the number of stocks in each weekday and market. </a:t>
            </a:r>
            <a:br>
              <a:rPr lang="en-GB"/>
            </a:br>
            <a:r>
              <a:rPr lang="en-GB"/>
              <a:t>Consistent to our observation Market 3 has 1792 Stocks while Market 1 has 452,Market2 has 544 and Market 4 has 231 stocks.</a:t>
            </a:r>
            <a:br>
              <a:rPr lang="en-GB"/>
            </a:br>
            <a:r>
              <a:rPr lang="en-GB"/>
              <a:t>Same stock is being repeated in multiple markets.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25" y="1395350"/>
            <a:ext cx="3061925" cy="19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26250" l="20567" r="61136" t="55962"/>
          <a:stretch/>
        </p:blipFill>
        <p:spPr>
          <a:xfrm>
            <a:off x="5054950" y="1489988"/>
            <a:ext cx="3279349" cy="17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Analysis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</a:t>
            </a:r>
            <a:r>
              <a:rPr lang="en-GB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03800" y="1990050"/>
            <a:ext cx="32682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Corelation Heat Map.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seems to be some positive relation  between x3a, x3b,x3c,x3d,x3e and minor relation with x5.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is </a:t>
            </a:r>
            <a:r>
              <a:rPr lang="en-GB"/>
              <a:t>inferred</a:t>
            </a:r>
            <a:r>
              <a:rPr lang="en-GB"/>
              <a:t> from the colour differences.</a:t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951" y="598575"/>
            <a:ext cx="4696051" cy="41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