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4"/>
    <p:sldMasterId id="2147484072" r:id="rId5"/>
  </p:sldMasterIdLst>
  <p:notesMasterIdLst>
    <p:notesMasterId r:id="rId25"/>
  </p:notesMasterIdLst>
  <p:handoutMasterIdLst>
    <p:handoutMasterId r:id="rId26"/>
  </p:handoutMasterIdLst>
  <p:sldIdLst>
    <p:sldId id="1291" r:id="rId6"/>
    <p:sldId id="1022" r:id="rId7"/>
    <p:sldId id="3709" r:id="rId8"/>
    <p:sldId id="1295" r:id="rId9"/>
    <p:sldId id="1285" r:id="rId10"/>
    <p:sldId id="3710" r:id="rId11"/>
    <p:sldId id="1296" r:id="rId12"/>
    <p:sldId id="3712" r:id="rId13"/>
    <p:sldId id="1297" r:id="rId14"/>
    <p:sldId id="1298" r:id="rId15"/>
    <p:sldId id="3713" r:id="rId16"/>
    <p:sldId id="1196" r:id="rId17"/>
    <p:sldId id="899" r:id="rId18"/>
    <p:sldId id="3704" r:id="rId19"/>
    <p:sldId id="3705" r:id="rId20"/>
    <p:sldId id="3696" r:id="rId21"/>
    <p:sldId id="3697" r:id="rId22"/>
    <p:sldId id="3706" r:id="rId23"/>
    <p:sldId id="3707" r:id="rId24"/>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k" id="{F7ECC599-F0F9-48B0-A7A8-BF9F0A801523}">
          <p14:sldIdLst>
            <p14:sldId id="1291"/>
            <p14:sldId id="1022"/>
            <p14:sldId id="3709"/>
            <p14:sldId id="1295"/>
            <p14:sldId id="1285"/>
            <p14:sldId id="3710"/>
            <p14:sldId id="1296"/>
            <p14:sldId id="3712"/>
            <p14:sldId id="1297"/>
            <p14:sldId id="1298"/>
            <p14:sldId id="3713"/>
            <p14:sldId id="1196"/>
            <p14:sldId id="899"/>
          </p14:sldIdLst>
        </p14:section>
        <p14:section name="Capstone Deck" id="{3BB9C1F8-BEA4-408C-8B78-7CFDA954F262}">
          <p14:sldIdLst>
            <p14:sldId id="3704"/>
            <p14:sldId id="3705"/>
            <p14:sldId id="3696"/>
            <p14:sldId id="3697"/>
            <p14:sldId id="3706"/>
            <p14:sldId id="3707"/>
          </p14:sldIdLst>
        </p14:section>
      </p14:sectionLst>
    </p:ext>
    <p:ext uri="{EFAFB233-063F-42B5-8137-9DF3F51BA10A}">
      <p15:sldGuideLst xmlns:p15="http://schemas.microsoft.com/office/powerpoint/2012/main">
        <p15:guide id="8" pos="2880" userDrawn="1">
          <p15:clr>
            <a:srgbClr val="A4A3A4"/>
          </p15:clr>
        </p15:guide>
        <p15:guide id="9" orient="horz" pos="1476" userDrawn="1">
          <p15:clr>
            <a:srgbClr val="A4A3A4"/>
          </p15:clr>
        </p15:guide>
        <p15:guide id="10" pos="4224" userDrawn="1">
          <p15:clr>
            <a:srgbClr val="A4A3A4"/>
          </p15:clr>
        </p15:guide>
        <p15:guide id="11" pos="1536" userDrawn="1">
          <p15:clr>
            <a:srgbClr val="A4A3A4"/>
          </p15:clr>
        </p15:guide>
        <p15:guide id="12" orient="horz" pos="1764"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3B3B3B"/>
    <a:srgbClr val="A5A5A5"/>
    <a:srgbClr val="969696"/>
    <a:srgbClr val="E400FF"/>
    <a:srgbClr val="C2D8FE"/>
    <a:srgbClr val="85B0FD"/>
    <a:srgbClr val="6E6E6E"/>
    <a:srgbClr val="0C62FB"/>
    <a:srgbClr val="D7D8D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6E2BC-766B-4886-AD1D-E609A299CDC0}" v="29" dt="2020-07-24T17:10:35.116"/>
    <p1510:client id="{66A5551C-D36B-4189-AD5F-EB7A4EE70120}" v="404" dt="2020-07-24T17:07:46.458"/>
    <p1510:client id="{691D0F38-9FE9-4CC2-8D5A-CD70DC3578FA}" v="129" dt="2020-07-24T17:00:07.164"/>
    <p1510:client id="{71305009-8850-4705-909D-FB814309E01E}" v="14" dt="2020-07-24T16:07:36.253"/>
    <p1510:client id="{7D673C96-A20C-4CAC-9F5B-F6E1284DEA77}" v="1" dt="2020-07-24T18:35:22.537"/>
    <p1510:client id="{E8BA3B85-9078-4494-8F57-C50963B29A9C}" v="12" dt="2020-07-24T17:28:59.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2" autoAdjust="0"/>
    <p:restoredTop sz="89660" autoAdjust="0"/>
  </p:normalViewPr>
  <p:slideViewPr>
    <p:cSldViewPr snapToGrid="0" snapToObjects="1">
      <p:cViewPr varScale="1">
        <p:scale>
          <a:sx n="115" d="100"/>
          <a:sy n="115" d="100"/>
        </p:scale>
        <p:origin x="924" y="98"/>
      </p:cViewPr>
      <p:guideLst>
        <p:guide pos="2880"/>
        <p:guide orient="horz" pos="1476"/>
        <p:guide pos="4224"/>
        <p:guide pos="1536"/>
        <p:guide orient="horz" pos="1764"/>
      </p:guideLst>
    </p:cSldViewPr>
  </p:slideViewPr>
  <p:outlineViewPr>
    <p:cViewPr>
      <p:scale>
        <a:sx n="33" d="100"/>
        <a:sy n="33" d="100"/>
      </p:scale>
      <p:origin x="0" y="-41238"/>
    </p:cViewPr>
  </p:outlineViewPr>
  <p:notesTextViewPr>
    <p:cViewPr>
      <p:scale>
        <a:sx n="3" d="2"/>
        <a:sy n="3" d="2"/>
      </p:scale>
      <p:origin x="0" y="0"/>
    </p:cViewPr>
  </p:notesTextViewPr>
  <p:sorterViewPr>
    <p:cViewPr>
      <p:scale>
        <a:sx n="200" d="100"/>
        <a:sy n="200" d="100"/>
      </p:scale>
      <p:origin x="0" y="-32982"/>
    </p:cViewPr>
  </p:sorterViewPr>
  <p:notesViewPr>
    <p:cSldViewPr snapToGrid="0" snapToObjects="1">
      <p:cViewPr varScale="1">
        <p:scale>
          <a:sx n="71" d="100"/>
          <a:sy n="71" d="100"/>
        </p:scale>
        <p:origin x="3342" y="54"/>
      </p:cViewPr>
      <p:guideLst>
        <p:guide orient="horz" pos="2924"/>
        <p:guide pos="2201"/>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148E5A2D-7A34-412F-8E9B-EF8BA45F9F34}" type="datetime1">
              <a:rPr lang="en-US" smtClean="0"/>
              <a:t>7/24/2020</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r>
              <a:rPr lang="en-US"/>
              <a:t>Slalom</a:t>
            </a:r>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5F334CC7-3019-4315-A940-28CE5A6B4904}" type="datetime1">
              <a:rPr lang="en-US" smtClean="0"/>
              <a:t>7/24/2020</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r>
              <a:rPr lang="en-US"/>
              <a:t>Slalom</a:t>
            </a:r>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69146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87532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5C672F6-4E60-4940-8419-7217603F8A96}"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315" name="Rectangle 2"/>
          <p:cNvSpPr>
            <a:spLocks noGrp="1" noRot="1" noChangeAspect="1" noChangeArrowheads="1" noTextEdit="1"/>
          </p:cNvSpPr>
          <p:nvPr>
            <p:ph type="sldImg"/>
          </p:nvPr>
        </p:nvSpPr>
        <p:spPr>
          <a:xfrm>
            <a:off x="381000" y="685800"/>
            <a:ext cx="6096000" cy="34290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15377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950135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1"/>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9361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1999" y="518433"/>
            <a:ext cx="3308555" cy="2212971"/>
          </a:xfrm>
        </p:spPr>
        <p:txBody>
          <a:bodyPr tIns="0" bIns="0"/>
          <a:lstStyle>
            <a:lvl1pPr marL="0" indent="0">
              <a:buNone/>
              <a:defRPr sz="1600" baseline="0">
                <a:solidFill>
                  <a:schemeClr val="accent6"/>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8"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842362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2503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3"/>
            <a:ext cx="3267634" cy="2506435"/>
          </a:xfrm>
        </p:spPr>
        <p:txBody>
          <a:bodyPr tIns="0" bIns="0" anchor="t"/>
          <a:lstStyle>
            <a:lvl1pPr marL="0" indent="0" algn="l" defTabSz="914400"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87976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74531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b">
            <a:noAutofit/>
          </a:bodyPr>
          <a:lstStyle>
            <a:lvl1pPr marL="0" algn="l" defTabSz="914400"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5793913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5"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5" y="1206500"/>
            <a:ext cx="8220075" cy="2820988"/>
          </a:xfrm>
        </p:spPr>
        <p:txBody>
          <a:bodyPr/>
          <a:lstStyle>
            <a:lvl1pPr>
              <a:defRPr sz="1050">
                <a:solidFill>
                  <a:schemeClr val="accent5"/>
                </a:solidFill>
              </a:defRPr>
            </a:lvl1pPr>
            <a:lvl2pPr>
              <a:defRPr sz="1000">
                <a:solidFill>
                  <a:schemeClr val="accent5"/>
                </a:solidFill>
              </a:defRPr>
            </a:lvl2pPr>
            <a:lvl3pPr>
              <a:defRPr sz="900">
                <a:solidFill>
                  <a:schemeClr val="accent5"/>
                </a:solidFill>
              </a:defRPr>
            </a:lvl3pPr>
            <a:lvl4pPr>
              <a:defRPr sz="800">
                <a:solidFill>
                  <a:schemeClr val="accent5"/>
                </a:solidFill>
              </a:defRPr>
            </a:lvl4pPr>
            <a:lvl5pPr>
              <a:defRPr sz="800">
                <a:solidFill>
                  <a:schemeClr val="accent5"/>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695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806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9506138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5"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5401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9321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95192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13" name="Picture 1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103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40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4541472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70417933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5"/>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622800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Tree>
    <p:extLst>
      <p:ext uri="{BB962C8B-B14F-4D97-AF65-F5344CB8AC3E}">
        <p14:creationId xmlns:p14="http://schemas.microsoft.com/office/powerpoint/2010/main" val="380514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28345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8" y="1987267"/>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8" lvl="0" indent="-173038" algn="ctr"/>
            <a:r>
              <a:rPr lang="en-US" dirty="0"/>
              <a:t>Click icon to add picture</a:t>
            </a:r>
          </a:p>
        </p:txBody>
      </p:sp>
      <p:sp>
        <p:nvSpPr>
          <p:cNvPr id="11" name="Text Placeholder 7"/>
          <p:cNvSpPr>
            <a:spLocks noGrp="1"/>
          </p:cNvSpPr>
          <p:nvPr>
            <p:ph type="body" sz="quarter" idx="11" hasCustomPrompt="1"/>
          </p:nvPr>
        </p:nvSpPr>
        <p:spPr>
          <a:xfrm>
            <a:off x="464493" y="438151"/>
            <a:ext cx="3273117" cy="4066614"/>
          </a:xfrm>
        </p:spPr>
        <p:txBody>
          <a:bodyPr tIns="0" bIns="0" anchor="t"/>
          <a:lstStyle>
            <a:lvl1pPr marL="0" indent="0" algn="l" defTabSz="914400"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685940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0"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3" y="520065"/>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50" indent="-285750">
              <a:lnSpc>
                <a:spcPct val="150000"/>
              </a:lnSpc>
              <a:spcBef>
                <a:spcPts val="750"/>
              </a:spcBef>
              <a:buFont typeface="Arial" panose="020B0604020202020204" pitchFamily="34" charset="0"/>
              <a:buChar char="•"/>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285750" lvl="0" indent="-285750" algn="l" defTabSz="914400"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41669822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0"/>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3" y="2613025"/>
            <a:ext cx="3214687" cy="2530475"/>
          </a:xfr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50" marR="0" lvl="0" indent="-171450" algn="ctr" defTabSz="914400"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50" lvl="0" indent="-171450"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3585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0" y="514350"/>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0" y="1066799"/>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464493" y="2004666"/>
            <a:ext cx="4107507" cy="2063751"/>
          </a:xfrm>
          <a:solidFill>
            <a:schemeClr val="bg1"/>
          </a:solidFill>
        </p:spPr>
        <p:txBody>
          <a:bodyPr tIns="0" bIns="0" anchor="ctr"/>
          <a:lstStyle>
            <a:lvl1pPr marL="0" indent="0" algn="l" defTabSz="914400"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0" y="3735042"/>
            <a:ext cx="3816350" cy="504825"/>
          </a:xfrm>
        </p:spPr>
        <p:txBody>
          <a:bodyPr/>
          <a:lstStyle>
            <a:lvl1pPr marL="0" indent="0">
              <a:lnSpc>
                <a:spcPct val="100000"/>
              </a:lnSpc>
              <a:buNone/>
              <a:defRPr>
                <a:solidFill>
                  <a:schemeClr val="accent4"/>
                </a:solidFill>
              </a:defRPr>
            </a:lvl1pPr>
            <a:lvl2pPr marL="173037" indent="0">
              <a:buNone/>
              <a:defRPr>
                <a:solidFill>
                  <a:schemeClr val="accent5"/>
                </a:solidFill>
              </a:defRPr>
            </a:lvl2pPr>
            <a:lvl3pPr marL="323850" indent="0">
              <a:buNone/>
              <a:defRPr>
                <a:solidFill>
                  <a:schemeClr val="accent5"/>
                </a:solidFill>
              </a:defRPr>
            </a:lvl3pPr>
            <a:lvl4pPr marL="457200" indent="0">
              <a:buNone/>
              <a:defRPr>
                <a:solidFill>
                  <a:schemeClr val="accent5"/>
                </a:solidFill>
              </a:defRPr>
            </a:lvl4pPr>
            <a:lvl5pPr marL="593725"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732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7"/>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799"/>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2429191" y="3246283"/>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2413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54237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4"/>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0"/>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6"/>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3"/>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899"/>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31643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2"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39"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1"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0"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39"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1"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0"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50" indent="-285750">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94883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a:p>
            <a:pPr marL="173038" lvl="0" indent="-173038" algn="ct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1136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91238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60527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3" y="1066800"/>
            <a:ext cx="6336357" cy="730250"/>
          </a:xfrm>
        </p:spPr>
        <p:txBody>
          <a:bodyPr tIns="0" bIns="0" anchor="t"/>
          <a:lstStyle>
            <a:lvl1pPr marL="0" indent="0" algn="l" defTabSz="914400"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7"/>
            <a:ext cx="6336356" cy="223556"/>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928264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1"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7"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7"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1"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0" y="206488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0" y="185531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7" y="205808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7" y="184851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0" y="3184216"/>
            <a:ext cx="2349182" cy="812189"/>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0"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7" y="266987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7"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3192183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6" y="225325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6" y="204368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6" y="3372586"/>
            <a:ext cx="2349182" cy="40927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6"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0" y="670091"/>
            <a:ext cx="3898900" cy="1114259"/>
          </a:xfrm>
        </p:spPr>
        <p:txBody>
          <a:bodyPr/>
          <a:lstStyle>
            <a:lvl1pPr marL="0" indent="0">
              <a:buNone/>
              <a:defRPr sz="2000" baseline="0">
                <a:solidFill>
                  <a:schemeClr val="accent5"/>
                </a:solidFill>
              </a:defRPr>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0" y="670091"/>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3163226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1300"/>
            <a:ext cx="2379062" cy="620026"/>
          </a:xfrm>
          <a:prstGeom prst="rect">
            <a:avLst/>
          </a:prstGeom>
          <a:noFill/>
          <a:ln>
            <a:noFill/>
          </a:ln>
        </p:spPr>
      </p:pic>
      <p:sp>
        <p:nvSpPr>
          <p:cNvPr id="7"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97395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9445" y="2225614"/>
            <a:ext cx="2665110" cy="692929"/>
          </a:xfrm>
          <a:prstGeom prst="rect">
            <a:avLst/>
          </a:prstGeom>
        </p:spPr>
      </p:pic>
      <p:sp>
        <p:nvSpPr>
          <p:cNvPr id="6"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122315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go slide 3">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4" y="524279"/>
            <a:ext cx="2566929" cy="1374489"/>
            <a:chOff x="-1026613" y="1901064"/>
            <a:chExt cx="3422573" cy="1832652"/>
          </a:xfrm>
        </p:grpSpPr>
        <p:sp>
          <p:nvSpPr>
            <p:cNvPr id="4" name="Text Box 3"/>
            <p:cNvSpPr txBox="1">
              <a:spLocks noChangeArrowheads="1"/>
            </p:cNvSpPr>
            <p:nvPr userDrawn="1"/>
          </p:nvSpPr>
          <p:spPr bwMode="blackWhite">
            <a:xfrm>
              <a:off x="-1026613" y="3024127"/>
              <a:ext cx="3422573" cy="70958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74"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55"/>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38813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45769" y="607845"/>
            <a:ext cx="6171483"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0" kern="0" spc="-200" baseline="0" dirty="0">
                <a:solidFill>
                  <a:schemeClr val="tx1"/>
                </a:solidFill>
                <a:latin typeface="Montserrat" pitchFamily="2" charset="77"/>
                <a:ea typeface="Montserrat" pitchFamily="2" charset="77"/>
                <a:cs typeface="Montserrat" pitchFamily="2" charset="77"/>
              </a:defRPr>
            </a:lvl1pPr>
          </a:lstStyle>
          <a:p>
            <a:r>
              <a:rPr lang="en-US"/>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latin typeface="Montserrat" pitchFamily="2" charset="77"/>
              </a:defRPr>
            </a:lvl1pPr>
            <a:lvl2pPr>
              <a:defRPr sz="1200"/>
            </a:lvl2pPr>
            <a:lvl3pPr>
              <a:defRPr sz="1200"/>
            </a:lvl3pPr>
            <a:lvl4pPr>
              <a:defRPr sz="1200"/>
            </a:lvl4pPr>
            <a:lvl5pPr>
              <a:defRPr sz="1200"/>
            </a:lvl5pPr>
          </a:lstStyle>
          <a:p>
            <a:pPr lvl="0"/>
            <a:r>
              <a:rPr lang="en-US"/>
              <a:t>Enter text here</a:t>
            </a: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969693" y="4448279"/>
            <a:ext cx="711665" cy="185032"/>
          </a:xfrm>
          <a:prstGeom prst="rect">
            <a:avLst/>
          </a:prstGeom>
        </p:spPr>
      </p:pic>
      <p:grpSp>
        <p:nvGrpSpPr>
          <p:cNvPr id="10" name="Group 9">
            <a:extLst>
              <a:ext uri="{FF2B5EF4-FFF2-40B4-BE49-F238E27FC236}">
                <a16:creationId xmlns:a16="http://schemas.microsoft.com/office/drawing/2014/main" id="{74D85E7D-52D9-244F-898D-FF380084037B}"/>
              </a:ext>
            </a:extLst>
          </p:cNvPr>
          <p:cNvGrpSpPr/>
          <p:nvPr userDrawn="1"/>
        </p:nvGrpSpPr>
        <p:grpSpPr>
          <a:xfrm rot="16200000">
            <a:off x="6952899" y="-1048357"/>
            <a:ext cx="2613275" cy="1836602"/>
            <a:chOff x="7850988" y="3176579"/>
            <a:chExt cx="2875294" cy="2020746"/>
          </a:xfrm>
        </p:grpSpPr>
        <p:pic>
          <p:nvPicPr>
            <p:cNvPr id="12" name="Picture 11">
              <a:extLst>
                <a:ext uri="{FF2B5EF4-FFF2-40B4-BE49-F238E27FC236}">
                  <a16:creationId xmlns:a16="http://schemas.microsoft.com/office/drawing/2014/main" id="{176BB3C7-D0DA-A94B-9ED9-52A0F54E3C62}"/>
                </a:ext>
              </a:extLst>
            </p:cNvPr>
            <p:cNvPicPr>
              <a:picLocks noChangeAspect="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8303470" y="4154524"/>
              <a:ext cx="590319" cy="1495283"/>
            </a:xfrm>
            <a:prstGeom prst="rect">
              <a:avLst/>
            </a:prstGeom>
          </p:spPr>
        </p:pic>
        <p:pic>
          <p:nvPicPr>
            <p:cNvPr id="13" name="Picture 12">
              <a:extLst>
                <a:ext uri="{FF2B5EF4-FFF2-40B4-BE49-F238E27FC236}">
                  <a16:creationId xmlns:a16="http://schemas.microsoft.com/office/drawing/2014/main" id="{4978FF2C-91D7-8E4C-87F8-350EF430096A}"/>
                </a:ext>
              </a:extLst>
            </p:cNvPr>
            <p:cNvPicPr>
              <a:picLocks noChangeAspect="1"/>
            </p:cNvPicPr>
            <p:nvPr userDrawn="1"/>
          </p:nvPicPr>
          <p:blipFill>
            <a:blip r:embed="rId4" cstate="print">
              <a:biLevel thresh="50000"/>
              <a:extLst>
                <a:ext uri="{28A0092B-C50C-407E-A947-70E740481C1C}">
                  <a14:useLocalDpi xmlns:a14="http://schemas.microsoft.com/office/drawing/2010/main" val="0"/>
                </a:ext>
              </a:extLst>
            </a:blip>
            <a:stretch>
              <a:fillRect/>
            </a:stretch>
          </p:blipFill>
          <p:spPr>
            <a:xfrm rot="10800000">
              <a:off x="8633394" y="3176579"/>
              <a:ext cx="556116" cy="1408640"/>
            </a:xfrm>
            <a:prstGeom prst="rect">
              <a:avLst/>
            </a:prstGeom>
          </p:spPr>
        </p:pic>
        <p:pic>
          <p:nvPicPr>
            <p:cNvPr id="14" name="Picture 13">
              <a:extLst>
                <a:ext uri="{FF2B5EF4-FFF2-40B4-BE49-F238E27FC236}">
                  <a16:creationId xmlns:a16="http://schemas.microsoft.com/office/drawing/2014/main" id="{7A9CF79E-C94D-5C4C-8ACB-20D90AF6C6EB}"/>
                </a:ext>
              </a:extLst>
            </p:cNvPr>
            <p:cNvPicPr>
              <a:picLocks noChangeAspect="1"/>
            </p:cNvPicPr>
            <p:nvPr userDrawn="1"/>
          </p:nvPicPr>
          <p:blipFill>
            <a:blip r:embed="rId5">
              <a:duotone>
                <a:prstClr val="black"/>
                <a:srgbClr val="61BDA0">
                  <a:tint val="45000"/>
                  <a:satMod val="400000"/>
                </a:srgbClr>
              </a:duotone>
              <a:extLst>
                <a:ext uri="{BEBA8EAE-BF5A-486C-A8C5-ECC9F3942E4B}">
                  <a14:imgProps xmlns:a14="http://schemas.microsoft.com/office/drawing/2010/main">
                    <a14:imgLayer r:embed="rId6">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3500000">
              <a:off x="8782981" y="2997798"/>
              <a:ext cx="1096077" cy="2790525"/>
            </a:xfrm>
            <a:prstGeom prst="rect">
              <a:avLst/>
            </a:prstGeom>
          </p:spPr>
        </p:pic>
      </p:grpSp>
      <p:sp>
        <p:nvSpPr>
          <p:cNvPr id="4" name="TextBox 3">
            <a:extLst>
              <a:ext uri="{FF2B5EF4-FFF2-40B4-BE49-F238E27FC236}">
                <a16:creationId xmlns:a16="http://schemas.microsoft.com/office/drawing/2014/main" id="{89C1A35A-8FE3-514B-8C94-C90984CEF5A0}"/>
              </a:ext>
            </a:extLst>
          </p:cNvPr>
          <p:cNvSpPr txBox="1"/>
          <p:nvPr userDrawn="1"/>
        </p:nvSpPr>
        <p:spPr>
          <a:xfrm>
            <a:off x="685800" y="4800600"/>
            <a:ext cx="0" cy="0"/>
          </a:xfrm>
          <a:prstGeom prst="rect">
            <a:avLst/>
          </a:prstGeom>
          <a:noFill/>
        </p:spPr>
        <p:txBody>
          <a:bodyPr wrap="none" rtlCol="0">
            <a:noAutofit/>
          </a:bodyPr>
          <a:lstStyle/>
          <a:p>
            <a:pPr>
              <a:spcBef>
                <a:spcPts val="750"/>
              </a:spcBef>
              <a:buClr>
                <a:schemeClr val="accent2"/>
              </a:buClr>
              <a:buSzPct val="100000"/>
            </a:pPr>
            <a:endParaRPr lang="en-US" sz="1400" err="1">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4877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26180"/>
            <a:ext cx="8178930" cy="228467"/>
          </a:xfrm>
        </p:spPr>
        <p:txBody>
          <a:bodyPr vert="horz" wrap="square" lIns="0" tIns="0" rIns="0" bIns="0" rtlCol="0">
            <a:noAutofit/>
          </a:bodyPr>
          <a:lstStyle>
            <a:lvl1pPr marL="285743" indent="-285743">
              <a:buFont typeface="Arial" panose="020B0604020202020204" pitchFamily="34" charset="0"/>
              <a:buNone/>
              <a:defRPr lang="id-ID" sz="16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a:t>Insert Slide Title Here</a:t>
            </a:r>
          </a:p>
        </p:txBody>
      </p:sp>
      <p:sp>
        <p:nvSpPr>
          <p:cNvPr id="9" name="Text Placeholder 10"/>
          <p:cNvSpPr>
            <a:spLocks noGrp="1"/>
          </p:cNvSpPr>
          <p:nvPr>
            <p:ph type="body" sz="quarter" idx="15" hasCustomPrompt="1"/>
          </p:nvPr>
        </p:nvSpPr>
        <p:spPr>
          <a:xfrm>
            <a:off x="310970" y="304616"/>
            <a:ext cx="2265145" cy="117055"/>
          </a:xfrm>
        </p:spPr>
        <p:txBody>
          <a:bodyPr vert="horz" wrap="square" lIns="0" tIns="0" rIns="0" bIns="0" rtlCol="0">
            <a:normAutofit/>
          </a:bodyPr>
          <a:lstStyle>
            <a:lvl1pPr marL="173034" indent="-173034">
              <a:buNone/>
              <a:defRPr lang="id-ID" sz="600" kern="0" spc="150" baseline="0" dirty="0">
                <a:gradFill>
                  <a:gsLst>
                    <a:gs pos="28763">
                      <a:schemeClr val="bg1">
                        <a:lumMod val="50000"/>
                      </a:schemeClr>
                    </a:gs>
                    <a:gs pos="15860">
                      <a:schemeClr val="bg1">
                        <a:lumMod val="50000"/>
                      </a:schemeClr>
                    </a:gs>
                  </a:gsLst>
                  <a:lin ang="5400000" scaled="1"/>
                </a:gradFill>
                <a:ea typeface="Roboto Light" panose="02000000000000000000" pitchFamily="2" charset="0"/>
              </a:defRPr>
            </a:lvl1pPr>
          </a:lstStyle>
          <a:p>
            <a:pPr marL="0" lvl="0" indent="0"/>
            <a:r>
              <a:rPr lang="en-US"/>
              <a:t>SECTION TITLE (OPTIONAL)</a:t>
            </a:r>
            <a:endParaRPr lang="id-ID"/>
          </a:p>
        </p:txBody>
      </p:sp>
      <p:sp>
        <p:nvSpPr>
          <p:cNvPr id="5" name="Text Placeholder 4"/>
          <p:cNvSpPr>
            <a:spLocks noGrp="1"/>
          </p:cNvSpPr>
          <p:nvPr>
            <p:ph type="body" sz="quarter" idx="16"/>
          </p:nvPr>
        </p:nvSpPr>
        <p:spPr>
          <a:xfrm>
            <a:off x="304620" y="638127"/>
            <a:ext cx="8169107" cy="196208"/>
          </a:xfrm>
        </p:spPr>
        <p:txBody>
          <a:bodyPr/>
          <a:lstStyle>
            <a:lvl1pPr marL="0" indent="0">
              <a:buNone/>
              <a:defRPr lang="en-US" sz="75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0" name="Slide Number Placeholder 5"/>
          <p:cNvSpPr>
            <a:spLocks noGrp="1"/>
          </p:cNvSpPr>
          <p:nvPr>
            <p:ph type="sldNum" sz="quarter" idx="12"/>
          </p:nvPr>
        </p:nvSpPr>
        <p:spPr>
          <a:xfrm>
            <a:off x="8533336" y="4845468"/>
            <a:ext cx="323309" cy="199474"/>
          </a:xfr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2007971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2762587"/>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a:t>Click to edit master style</a:t>
            </a:r>
            <a:endParaRPr lang="en-GB"/>
          </a:p>
        </p:txBody>
      </p:sp>
    </p:spTree>
    <p:extLst>
      <p:ext uri="{BB962C8B-B14F-4D97-AF65-F5344CB8AC3E}">
        <p14:creationId xmlns:p14="http://schemas.microsoft.com/office/powerpoint/2010/main" val="13573009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2"/>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2865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5642628" y="514351"/>
            <a:ext cx="3044172" cy="2959100"/>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22639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3158487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4747671" y="438150"/>
            <a:ext cx="3939130" cy="127635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33165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Tree>
    <p:extLst>
      <p:ext uri="{BB962C8B-B14F-4D97-AF65-F5344CB8AC3E}">
        <p14:creationId xmlns:p14="http://schemas.microsoft.com/office/powerpoint/2010/main" val="13172958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9457536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3341109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9909536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1" y="4333876"/>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17" name="Group 16"/>
          <p:cNvGrpSpPr>
            <a:grpSpLocks noChangeAspect="1"/>
          </p:cNvGrpSpPr>
          <p:nvPr userDrawn="1"/>
        </p:nvGrpSpPr>
        <p:grpSpPr>
          <a:xfrm>
            <a:off x="7974591" y="4447234"/>
            <a:ext cx="709402" cy="183918"/>
            <a:chOff x="4724400" y="3073400"/>
            <a:chExt cx="2743200" cy="711200"/>
          </a:xfrm>
          <a:solidFill>
            <a:schemeClr val="bg1"/>
          </a:solidFill>
        </p:grpSpPr>
        <p:sp>
          <p:nvSpPr>
            <p:cNvPr id="18"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9"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0"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1"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14"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529767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
        <p:nvSpPr>
          <p:cNvPr id="3" name="Title Placeholder 1"/>
          <p:cNvSpPr>
            <a:spLocks noGrp="1"/>
          </p:cNvSpPr>
          <p:nvPr>
            <p:ph type="title" hasCustomPrompt="1"/>
          </p:nvPr>
        </p:nvSpPr>
        <p:spPr>
          <a:xfrm>
            <a:off x="466852" y="438151"/>
            <a:ext cx="3293618" cy="2312253"/>
          </a:xfrm>
          <a:prstGeom prst="rect">
            <a:avLst/>
          </a:prstGeom>
        </p:spPr>
        <p:txBody>
          <a:bodyPr vert="horz" lIns="0" tIns="0" rIns="91440" bIns="45720" rtlCol="0" anchor="t">
            <a:noAutofit/>
          </a:bodyPr>
          <a:lstStyle>
            <a:lvl1pPr marL="0" algn="l" defTabSz="914378"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65548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9361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2000" y="518434"/>
            <a:ext cx="3308555" cy="2212971"/>
          </a:xfrm>
        </p:spPr>
        <p:txBody>
          <a:bodyPr tIns="0" bIns="0"/>
          <a:lstStyle>
            <a:lvl1pPr marL="0" indent="0">
              <a:buNone/>
              <a:defRPr sz="1600" baseline="0">
                <a:solidFill>
                  <a:schemeClr val="accent6"/>
                </a:solidFill>
              </a:defRPr>
            </a:lvl1pPr>
            <a:lvl2pPr marL="173033" indent="0">
              <a:buNone/>
              <a:defRPr>
                <a:solidFill>
                  <a:schemeClr val="accent6"/>
                </a:solidFill>
              </a:defRPr>
            </a:lvl2pPr>
            <a:lvl3pPr marL="323842" indent="0">
              <a:buNone/>
              <a:defRPr>
                <a:solidFill>
                  <a:schemeClr val="accent6"/>
                </a:solidFill>
              </a:defRPr>
            </a:lvl3pPr>
            <a:lvl4pPr marL="457189" indent="0">
              <a:buNone/>
              <a:defRPr>
                <a:solidFill>
                  <a:schemeClr val="accent6"/>
                </a:solidFill>
              </a:defRPr>
            </a:lvl4pPr>
            <a:lvl5pPr marL="593711"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9"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739774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2503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4"/>
            <a:ext cx="3267634" cy="2506435"/>
          </a:xfrm>
        </p:spPr>
        <p:txBody>
          <a:bodyPr tIns="0" bIns="0" anchor="t"/>
          <a:lstStyle>
            <a:lvl1pPr marL="0" indent="0" algn="l" defTabSz="914378"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55698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1363797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b">
            <a:noAutofit/>
          </a:bodyPr>
          <a:lstStyle>
            <a:lvl1pPr marL="0" algn="l" defTabSz="914378"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07097768"/>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6"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51980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51107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1713640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38150"/>
            <a:ext cx="711665" cy="185033"/>
          </a:xfrm>
          <a:prstGeom prst="rect">
            <a:avLst/>
          </a:prstGeom>
        </p:spPr>
      </p:pic>
    </p:spTree>
    <p:extLst>
      <p:ext uri="{BB962C8B-B14F-4D97-AF65-F5344CB8AC3E}">
        <p14:creationId xmlns:p14="http://schemas.microsoft.com/office/powerpoint/2010/main" val="3763461979"/>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6"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0301229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6562269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23480061"/>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378"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2334064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96506894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36253724"/>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Tree>
    <p:extLst>
      <p:ext uri="{BB962C8B-B14F-4D97-AF65-F5344CB8AC3E}">
        <p14:creationId xmlns:p14="http://schemas.microsoft.com/office/powerpoint/2010/main" val="28300731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4" lvl="0" indent="-173034"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1"/>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49045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9" y="1987268"/>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4" lvl="0" indent="-173034" algn="ctr"/>
            <a:r>
              <a:rPr lang="en-US" dirty="0"/>
              <a:t>Click icon to add picture</a:t>
            </a:r>
          </a:p>
        </p:txBody>
      </p:sp>
      <p:sp>
        <p:nvSpPr>
          <p:cNvPr id="11" name="Text Placeholder 7"/>
          <p:cNvSpPr>
            <a:spLocks noGrp="1"/>
          </p:cNvSpPr>
          <p:nvPr>
            <p:ph type="body" sz="quarter" idx="11" hasCustomPrompt="1"/>
          </p:nvPr>
        </p:nvSpPr>
        <p:spPr>
          <a:xfrm>
            <a:off x="464494" y="438151"/>
            <a:ext cx="3273117" cy="4066614"/>
          </a:xfrm>
        </p:spPr>
        <p:txBody>
          <a:bodyPr tIns="0" bIns="0" anchor="t"/>
          <a:lstStyle>
            <a:lvl1pPr marL="0" indent="0" algn="l" defTabSz="914378"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5197688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1"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4" y="520066"/>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43" indent="-285743">
              <a:lnSpc>
                <a:spcPct val="150000"/>
              </a:lnSpc>
              <a:spcBef>
                <a:spcPts val="750"/>
              </a:spcBef>
              <a:buFont typeface="Arial" panose="020B0604020202020204" pitchFamily="34" charset="0"/>
              <a:buChar char="•"/>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285743" lvl="0" indent="-285743" algn="l" defTabSz="914378"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71193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20936669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1"/>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4" y="2613026"/>
            <a:ext cx="3214687" cy="2530475"/>
          </a:xfr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46" marR="0" lvl="0" indent="-171446" algn="ctr" defTabSz="914378"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46" lvl="0" indent="-171446"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2136710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1" y="514351"/>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1" y="1066800"/>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464494" y="2004667"/>
            <a:ext cx="4107507" cy="2063751"/>
          </a:xfrm>
          <a:solidFill>
            <a:schemeClr val="bg1"/>
          </a:solidFill>
        </p:spPr>
        <p:txBody>
          <a:bodyPr tIns="0" bIns="0" anchor="ctr"/>
          <a:lstStyle>
            <a:lvl1pPr marL="0" indent="0" algn="l" defTabSz="914378"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1" y="3735043"/>
            <a:ext cx="3816350" cy="504825"/>
          </a:xfrm>
        </p:spPr>
        <p:txBody>
          <a:bodyPr/>
          <a:lstStyle>
            <a:lvl1pPr marL="0" indent="0">
              <a:lnSpc>
                <a:spcPct val="100000"/>
              </a:lnSpc>
              <a:buNone/>
              <a:defRPr>
                <a:solidFill>
                  <a:schemeClr val="accent4"/>
                </a:solidFill>
              </a:defRPr>
            </a:lvl1pPr>
            <a:lvl2pPr marL="173033" indent="0">
              <a:buNone/>
              <a:defRPr>
                <a:solidFill>
                  <a:schemeClr val="accent5"/>
                </a:solidFill>
              </a:defRPr>
            </a:lvl2pPr>
            <a:lvl3pPr marL="323842" indent="0">
              <a:buNone/>
              <a:defRPr>
                <a:solidFill>
                  <a:schemeClr val="accent5"/>
                </a:solidFill>
              </a:defRPr>
            </a:lvl3pPr>
            <a:lvl4pPr marL="457189" indent="0">
              <a:buNone/>
              <a:defRPr>
                <a:solidFill>
                  <a:schemeClr val="accent5"/>
                </a:solidFill>
              </a:defRPr>
            </a:lvl4pPr>
            <a:lvl5pPr marL="593711"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7958139" y="514350"/>
            <a:ext cx="728662" cy="2361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73513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8"/>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800"/>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2429192" y="3246284"/>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9514391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5"/>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1"/>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7"/>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4"/>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900"/>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9201196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3"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40"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2"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1"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40"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1"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43" indent="-285743">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378"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7958139" y="514350"/>
            <a:ext cx="728662" cy="2361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819427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1"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a:p>
            <a:pPr marL="173034" lvl="0" indent="-173034" algn="ct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5" name="Group 4"/>
          <p:cNvGrpSpPr/>
          <p:nvPr userDrawn="1"/>
        </p:nvGrpSpPr>
        <p:grpSpPr>
          <a:xfrm>
            <a:off x="7958139" y="514350"/>
            <a:ext cx="728662" cy="2361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5458528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92515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40125376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4" y="1066801"/>
            <a:ext cx="6336357" cy="730250"/>
          </a:xfrm>
        </p:spPr>
        <p:txBody>
          <a:bodyPr tIns="0" bIns="0" anchor="t"/>
          <a:lstStyle>
            <a:lvl1pPr marL="0" indent="0" algn="l" defTabSz="914378"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8"/>
            <a:ext cx="6336356" cy="223556"/>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9"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60897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2"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8"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8"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2"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1" y="206488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1" y="185531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8" y="205808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8" y="184851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1" y="3184217"/>
            <a:ext cx="2349182" cy="812189"/>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1"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8" y="266987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8"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203248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0" y="4333875"/>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25445387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7" y="225325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7" y="204368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7" y="3372587"/>
            <a:ext cx="2349182" cy="40927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7"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1" y="670092"/>
            <a:ext cx="3898900" cy="1114259"/>
          </a:xfrm>
        </p:spPr>
        <p:txBody>
          <a:bodyPr/>
          <a:lstStyle>
            <a:lvl1pPr marL="0" indent="0">
              <a:buNone/>
              <a:defRPr sz="2000" baseline="0"/>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1" y="670092"/>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8836431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5" y="524279"/>
            <a:ext cx="2566929" cy="1374489"/>
            <a:chOff x="-1026613" y="1901064"/>
            <a:chExt cx="3422573" cy="1832652"/>
          </a:xfrm>
        </p:grpSpPr>
        <p:sp>
          <p:nvSpPr>
            <p:cNvPr id="4" name="Text Box 3"/>
            <p:cNvSpPr txBox="1">
              <a:spLocks noChangeArrowheads="1"/>
            </p:cNvSpPr>
            <p:nvPr userDrawn="1"/>
          </p:nvSpPr>
          <p:spPr bwMode="blackWhite">
            <a:xfrm>
              <a:off x="-1026613" y="3033616"/>
              <a:ext cx="3422573" cy="700100"/>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57"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38"/>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773330356"/>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82470" y="2021301"/>
            <a:ext cx="2379062" cy="620026"/>
          </a:xfrm>
          <a:prstGeom prst="rect">
            <a:avLst/>
          </a:prstGeom>
          <a:noFill/>
          <a:ln>
            <a:noFill/>
          </a:ln>
        </p:spPr>
      </p:pic>
      <p:sp>
        <p:nvSpPr>
          <p:cNvPr id="7"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879374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grpSp>
        <p:nvGrpSpPr>
          <p:cNvPr id="10" name="Group 9"/>
          <p:cNvGrpSpPr>
            <a:grpSpLocks noChangeAspect="1"/>
          </p:cNvGrpSpPr>
          <p:nvPr userDrawn="1"/>
        </p:nvGrpSpPr>
        <p:grpSpPr>
          <a:xfrm>
            <a:off x="3274132" y="2212803"/>
            <a:ext cx="2595737" cy="672965"/>
            <a:chOff x="4724400" y="3073400"/>
            <a:chExt cx="2743200" cy="711200"/>
          </a:xfrm>
          <a:solidFill>
            <a:schemeClr val="accent2"/>
          </a:solidFill>
        </p:grpSpPr>
        <p:sp>
          <p:nvSpPr>
            <p:cNvPr id="1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Tree>
    <p:extLst>
      <p:ext uri="{BB962C8B-B14F-4D97-AF65-F5344CB8AC3E}">
        <p14:creationId xmlns:p14="http://schemas.microsoft.com/office/powerpoint/2010/main" val="3737992653"/>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072365" y="4236912"/>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2"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2"/>
            <a:ext cx="4114800" cy="2413299"/>
          </a:xfrm>
          <a:prstGeom prst="rect">
            <a:avLst/>
          </a:prstGeom>
        </p:spPr>
        <p:txBody>
          <a:bodyPr vert="horz" lIns="0" tIns="45720" rIns="91440" bIns="45720" rtlCol="0" anchor="b">
            <a:noAutofit/>
          </a:bodyPr>
          <a:lstStyle>
            <a:lvl1pPr algn="l" defTabSz="685732" rtl="0" eaLnBrk="1" latinLnBrk="0" hangingPunct="1">
              <a:lnSpc>
                <a:spcPct val="80000"/>
              </a:lnSpc>
              <a:spcBef>
                <a:spcPct val="0"/>
              </a:spcBef>
              <a:buNone/>
              <a:defRPr lang="en-US" sz="72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7"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20" name="Freeform 5">
            <a:extLst>
              <a:ext uri="{FF2B5EF4-FFF2-40B4-BE49-F238E27FC236}">
                <a16:creationId xmlns:a16="http://schemas.microsoft.com/office/drawing/2014/main" id="{D7557CC2-2419-5747-AB47-A7DD774E92FC}"/>
              </a:ext>
            </a:extLst>
          </p:cNvPr>
          <p:cNvSpPr>
            <a:spLocks noChangeAspect="1"/>
          </p:cNvSpPr>
          <p:nvPr userDrawn="1"/>
        </p:nvSpPr>
        <p:spPr bwMode="auto">
          <a:xfrm rot="16200000">
            <a:off x="5907979" y="1851853"/>
            <a:ext cx="2776016" cy="2776016"/>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3" y="474291"/>
            <a:ext cx="711665" cy="185033"/>
          </a:xfrm>
          <a:prstGeom prst="rect">
            <a:avLst/>
          </a:prstGeom>
        </p:spPr>
      </p:pic>
    </p:spTree>
    <p:extLst>
      <p:ext uri="{BB962C8B-B14F-4D97-AF65-F5344CB8AC3E}">
        <p14:creationId xmlns:p14="http://schemas.microsoft.com/office/powerpoint/2010/main" val="22040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
        <p:nvSpPr>
          <p:cNvPr id="3" name="Title Placeholder 1"/>
          <p:cNvSpPr>
            <a:spLocks noGrp="1"/>
          </p:cNvSpPr>
          <p:nvPr>
            <p:ph type="title" hasCustomPrompt="1"/>
          </p:nvPr>
        </p:nvSpPr>
        <p:spPr>
          <a:xfrm>
            <a:off x="466852" y="438150"/>
            <a:ext cx="3293618" cy="2312253"/>
          </a:xfrm>
          <a:prstGeom prst="rect">
            <a:avLst/>
          </a:prstGeom>
        </p:spPr>
        <p:txBody>
          <a:bodyPr vert="horz" lIns="0" tIns="0" rIns="91440" bIns="45720" rtlCol="0" anchor="t">
            <a:noAutofit/>
          </a:bodyPr>
          <a:lstStyle>
            <a:lvl1pPr marL="0" algn="l" defTabSz="914400"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83392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theme" Target="../theme/theme2.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1"/>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5"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01" r:id="rId2"/>
    <p:sldLayoutId id="2147484067" r:id="rId3"/>
    <p:sldLayoutId id="2147484044" r:id="rId4"/>
    <p:sldLayoutId id="2147484068" r:id="rId5"/>
    <p:sldLayoutId id="2147484069" r:id="rId6"/>
    <p:sldLayoutId id="2147484016" r:id="rId7"/>
    <p:sldLayoutId id="2147484045" r:id="rId8"/>
    <p:sldLayoutId id="2147484054" r:id="rId9"/>
    <p:sldLayoutId id="2147484000" r:id="rId10"/>
    <p:sldLayoutId id="2147484038" r:id="rId11"/>
    <p:sldLayoutId id="2147484062" r:id="rId12"/>
    <p:sldLayoutId id="2147484063" r:id="rId13"/>
    <p:sldLayoutId id="2147483965" r:id="rId14"/>
    <p:sldLayoutId id="2147484035" r:id="rId15"/>
    <p:sldLayoutId id="2147484070" r:id="rId16"/>
    <p:sldLayoutId id="2147484051" r:id="rId17"/>
    <p:sldLayoutId id="2147484053" r:id="rId18"/>
    <p:sldLayoutId id="2147484052" r:id="rId19"/>
    <p:sldLayoutId id="2147484042" r:id="rId20"/>
    <p:sldLayoutId id="2147484043" r:id="rId21"/>
    <p:sldLayoutId id="2147484050" r:id="rId22"/>
    <p:sldLayoutId id="2147483967" r:id="rId23"/>
    <p:sldLayoutId id="2147483990" r:id="rId24"/>
    <p:sldLayoutId id="2147484058" r:id="rId25"/>
    <p:sldLayoutId id="2147484060" r:id="rId26"/>
    <p:sldLayoutId id="2147484046" r:id="rId27"/>
    <p:sldLayoutId id="2147484048" r:id="rId28"/>
    <p:sldLayoutId id="2147484064" r:id="rId29"/>
    <p:sldLayoutId id="2147484056" r:id="rId30"/>
    <p:sldLayoutId id="2147483986" r:id="rId31"/>
    <p:sldLayoutId id="2147484010" r:id="rId32"/>
    <p:sldLayoutId id="2147484059" r:id="rId33"/>
    <p:sldLayoutId id="2147484018" r:id="rId34"/>
    <p:sldLayoutId id="2147484030" r:id="rId35"/>
    <p:sldLayoutId id="2147484061" r:id="rId36"/>
    <p:sldLayoutId id="2147484065" r:id="rId37"/>
    <p:sldLayoutId id="2147484003" r:id="rId38"/>
    <p:sldLayoutId id="2147484023" r:id="rId39"/>
    <p:sldLayoutId id="2147484047" r:id="rId40"/>
    <p:sldLayoutId id="2147484114" r:id="rId41"/>
    <p:sldLayoutId id="2147484115" r:id="rId42"/>
    <p:sldLayoutId id="2147484116" r:id="rId43"/>
  </p:sldLayoutIdLst>
  <p:hf sldNum="0" hdr="0" dt="0"/>
  <p:txStyles>
    <p:title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288" userDrawn="1">
          <p15:clr>
            <a:srgbClr val="F26B43"/>
          </p15:clr>
        </p15:guide>
        <p15:guide id="5" pos="5472" userDrawn="1">
          <p15:clr>
            <a:srgbClr val="F26B43"/>
          </p15:clr>
        </p15:guide>
        <p15:guide id="6" pos="5616">
          <p15:clr>
            <a:srgbClr val="F26B43"/>
          </p15:clr>
        </p15:guide>
        <p15:guide id="7" orient="horz" pos="3084" userDrawn="1">
          <p15:clr>
            <a:srgbClr val="F26B43"/>
          </p15:clr>
        </p15:guide>
        <p15:guide id="8" orient="horz" pos="672">
          <p15:clr>
            <a:srgbClr val="F26B43"/>
          </p15:clr>
        </p15:guide>
        <p15:guide id="9" orient="horz" pos="276" userDrawn="1">
          <p15:clr>
            <a:srgbClr val="F26B43"/>
          </p15:clr>
        </p15:guide>
        <p15:guide id="10" orient="horz" pos="2964" userDrawn="1">
          <p15:clr>
            <a:srgbClr val="F26B43"/>
          </p15:clr>
        </p15:guide>
        <p15:guide id="11" orient="horz" pos="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2"/>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6"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2987565"/>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 id="2147484087" r:id="rId15"/>
    <p:sldLayoutId id="2147484088" r:id="rId16"/>
    <p:sldLayoutId id="2147484089" r:id="rId17"/>
    <p:sldLayoutId id="2147484090" r:id="rId18"/>
    <p:sldLayoutId id="2147484091" r:id="rId19"/>
    <p:sldLayoutId id="2147484092" r:id="rId20"/>
    <p:sldLayoutId id="2147484093" r:id="rId21"/>
    <p:sldLayoutId id="2147484094" r:id="rId22"/>
    <p:sldLayoutId id="2147484095" r:id="rId23"/>
    <p:sldLayoutId id="2147484096" r:id="rId24"/>
    <p:sldLayoutId id="2147484097" r:id="rId25"/>
    <p:sldLayoutId id="2147484098" r:id="rId26"/>
    <p:sldLayoutId id="2147484099" r:id="rId27"/>
    <p:sldLayoutId id="2147484100" r:id="rId28"/>
    <p:sldLayoutId id="2147484101" r:id="rId29"/>
    <p:sldLayoutId id="2147484102" r:id="rId30"/>
    <p:sldLayoutId id="2147484103" r:id="rId31"/>
    <p:sldLayoutId id="2147484104" r:id="rId32"/>
    <p:sldLayoutId id="2147484105" r:id="rId33"/>
    <p:sldLayoutId id="2147484106" r:id="rId34"/>
    <p:sldLayoutId id="2147484107" r:id="rId35"/>
    <p:sldLayoutId id="2147484108" r:id="rId36"/>
    <p:sldLayoutId id="2147484109" r:id="rId37"/>
    <p:sldLayoutId id="2147484110" r:id="rId38"/>
    <p:sldLayoutId id="2147484111" r:id="rId39"/>
    <p:sldLayoutId id="2147484112" r:id="rId40"/>
    <p:sldLayoutId id="2147484113" r:id="rId41"/>
  </p:sldLayoutIdLst>
  <p:hf hdr="0" ftr="0" dt="0"/>
  <p:txStyles>
    <p:titleStyle>
      <a:lvl1pPr algn="l" defTabSz="914378"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4" indent="-173034"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42" indent="-150809"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189"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35"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33" indent="-111122"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288">
          <p15:clr>
            <a:srgbClr val="F26B43"/>
          </p15:clr>
        </p15:guide>
        <p15:guide id="5" pos="5472">
          <p15:clr>
            <a:srgbClr val="F26B43"/>
          </p15:clr>
        </p15:guide>
        <p15:guide id="6" pos="5616">
          <p15:clr>
            <a:srgbClr val="F26B43"/>
          </p15:clr>
        </p15:guide>
        <p15:guide id="7" orient="horz" pos="3084">
          <p15:clr>
            <a:srgbClr val="F26B43"/>
          </p15:clr>
        </p15:guide>
        <p15:guide id="8" orient="horz" pos="672">
          <p15:clr>
            <a:srgbClr val="F26B43"/>
          </p15:clr>
        </p15:guide>
        <p15:guide id="9" orient="horz" pos="276">
          <p15:clr>
            <a:srgbClr val="F26B43"/>
          </p15:clr>
        </p15:guide>
        <p15:guide id="10" orient="horz" pos="2964">
          <p15:clr>
            <a:srgbClr val="F26B43"/>
          </p15:clr>
        </p15:guide>
        <p15:guide id="11" orient="horz" pos="1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hyperlink" Target="https://aws.amazon.com/blogs/big-data/a-public-data-lake-for-analysis-of-covid-19-data/" TargetMode="External"/><Relationship Id="rId3" Type="http://schemas.openxmlformats.org/officeDocument/2006/relationships/hyperlink" Target="https://covid19.colorado.gov/" TargetMode="External"/><Relationship Id="rId7" Type="http://schemas.openxmlformats.org/officeDocument/2006/relationships/hyperlink" Target="https://dj2taa9i652rf.cloudfront.net/" TargetMode="External"/><Relationship Id="rId2" Type="http://schemas.openxmlformats.org/officeDocument/2006/relationships/hyperlink" Target="https://github.com/datapun/cloudDEacad-capstone-uk" TargetMode="External"/><Relationship Id="rId1" Type="http://schemas.openxmlformats.org/officeDocument/2006/relationships/slideLayout" Target="../slideLayouts/slideLayout14.xml"/><Relationship Id="rId6" Type="http://schemas.openxmlformats.org/officeDocument/2006/relationships/hyperlink" Target="https://github.com/slalom-ggp/dataops-docs" TargetMode="External"/><Relationship Id="rId5" Type="http://schemas.openxmlformats.org/officeDocument/2006/relationships/hyperlink" Target="https://app.linuxacademy.com/dashboard" TargetMode="External"/><Relationship Id="rId4" Type="http://schemas.openxmlformats.org/officeDocument/2006/relationships/hyperlink" Target="https://covid19.colorado.gov/covid-19-data"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6.jpe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C09FC-B395-E04E-AF6A-95B3BCA160CF}"/>
              </a:ext>
            </a:extLst>
          </p:cNvPr>
          <p:cNvSpPr>
            <a:spLocks noGrp="1"/>
          </p:cNvSpPr>
          <p:nvPr>
            <p:ph type="title"/>
          </p:nvPr>
        </p:nvSpPr>
        <p:spPr>
          <a:xfrm>
            <a:off x="457200" y="438152"/>
            <a:ext cx="8581603" cy="2413299"/>
          </a:xfrm>
        </p:spPr>
        <p:txBody>
          <a:bodyPr/>
          <a:lstStyle/>
          <a:p>
            <a:r>
              <a:rPr lang="en-US" sz="4000" dirty="0"/>
              <a:t>Coronavirus Capstone Project</a:t>
            </a:r>
            <a:br>
              <a:rPr lang="en-US" sz="4000" dirty="0"/>
            </a:br>
            <a:r>
              <a:rPr lang="en-US" sz="4000" dirty="0"/>
              <a:t>Team UK</a:t>
            </a:r>
          </a:p>
        </p:txBody>
      </p:sp>
      <p:sp>
        <p:nvSpPr>
          <p:cNvPr id="6" name="Text Placeholder 5">
            <a:extLst>
              <a:ext uri="{FF2B5EF4-FFF2-40B4-BE49-F238E27FC236}">
                <a16:creationId xmlns:a16="http://schemas.microsoft.com/office/drawing/2014/main" id="{6C742199-62B9-934F-90E5-621672586ACA}"/>
              </a:ext>
            </a:extLst>
          </p:cNvPr>
          <p:cNvSpPr>
            <a:spLocks noGrp="1"/>
          </p:cNvSpPr>
          <p:nvPr>
            <p:ph type="body" sz="quarter" idx="15"/>
          </p:nvPr>
        </p:nvSpPr>
        <p:spPr>
          <a:xfrm>
            <a:off x="466007" y="2963123"/>
            <a:ext cx="2415507" cy="1132629"/>
          </a:xfrm>
        </p:spPr>
        <p:txBody>
          <a:bodyPr/>
          <a:lstStyle/>
          <a:p>
            <a:r>
              <a:rPr lang="en-US" sz="1400" dirty="0">
                <a:solidFill>
                  <a:schemeClr val="accent5"/>
                </a:solidFill>
              </a:rPr>
              <a:t>24/07/2020</a:t>
            </a:r>
          </a:p>
        </p:txBody>
      </p:sp>
    </p:spTree>
    <p:extLst>
      <p:ext uri="{BB962C8B-B14F-4D97-AF65-F5344CB8AC3E}">
        <p14:creationId xmlns:p14="http://schemas.microsoft.com/office/powerpoint/2010/main" val="417121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The COVID data table was queried in Amazon Athena and connected to Tableau for potential dashboards to be created.</a:t>
            </a:r>
          </a:p>
        </p:txBody>
      </p:sp>
      <p:sp>
        <p:nvSpPr>
          <p:cNvPr id="6" name="Text Placeholder 5"/>
          <p:cNvSpPr>
            <a:spLocks noGrp="1"/>
          </p:cNvSpPr>
          <p:nvPr>
            <p:ph type="body" sz="quarter" idx="17"/>
          </p:nvPr>
        </p:nvSpPr>
        <p:spPr/>
        <p:txBody>
          <a:bodyPr/>
          <a:lstStyle/>
          <a:p>
            <a:r>
              <a:rPr lang="en-US" dirty="0"/>
              <a:t>Appendix </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grpSp>
        <p:nvGrpSpPr>
          <p:cNvPr id="11" name="Group 10">
            <a:extLst>
              <a:ext uri="{FF2B5EF4-FFF2-40B4-BE49-F238E27FC236}">
                <a16:creationId xmlns:a16="http://schemas.microsoft.com/office/drawing/2014/main" id="{E54C9594-5450-41BD-A272-957447FD01FB}"/>
              </a:ext>
            </a:extLst>
          </p:cNvPr>
          <p:cNvGrpSpPr/>
          <p:nvPr/>
        </p:nvGrpSpPr>
        <p:grpSpPr>
          <a:xfrm>
            <a:off x="1451214" y="1271236"/>
            <a:ext cx="6241572" cy="3519539"/>
            <a:chOff x="1025076" y="1271236"/>
            <a:chExt cx="6241572" cy="3519539"/>
          </a:xfrm>
        </p:grpSpPr>
        <p:pic>
          <p:nvPicPr>
            <p:cNvPr id="2" name="Picture 1">
              <a:extLst>
                <a:ext uri="{FF2B5EF4-FFF2-40B4-BE49-F238E27FC236}">
                  <a16:creationId xmlns:a16="http://schemas.microsoft.com/office/drawing/2014/main" id="{0FDB6EA0-4B97-484B-92E8-5C29C59F95F2}"/>
                </a:ext>
              </a:extLst>
            </p:cNvPr>
            <p:cNvPicPr>
              <a:picLocks noChangeAspect="1"/>
            </p:cNvPicPr>
            <p:nvPr/>
          </p:nvPicPr>
          <p:blipFill>
            <a:blip r:embed="rId3"/>
            <a:stretch>
              <a:fillRect/>
            </a:stretch>
          </p:blipFill>
          <p:spPr>
            <a:xfrm>
              <a:off x="1025076" y="1271236"/>
              <a:ext cx="6241572" cy="3519539"/>
            </a:xfrm>
            <a:prstGeom prst="rect">
              <a:avLst/>
            </a:prstGeom>
            <a:ln w="3175">
              <a:solidFill>
                <a:schemeClr val="bg1">
                  <a:lumMod val="85000"/>
                </a:schemeClr>
              </a:solidFill>
            </a:ln>
          </p:spPr>
        </p:pic>
        <p:pic>
          <p:nvPicPr>
            <p:cNvPr id="10" name="Picture 9" descr="A close up of a logo&#10;&#10;Description automatically generated">
              <a:extLst>
                <a:ext uri="{FF2B5EF4-FFF2-40B4-BE49-F238E27FC236}">
                  <a16:creationId xmlns:a16="http://schemas.microsoft.com/office/drawing/2014/main" id="{01A33097-2C71-4A38-94EC-39ACC59D2AC9}"/>
                </a:ext>
              </a:extLst>
            </p:cNvPr>
            <p:cNvPicPr>
              <a:picLocks noChangeAspect="1"/>
            </p:cNvPicPr>
            <p:nvPr/>
          </p:nvPicPr>
          <p:blipFill rotWithShape="1">
            <a:blip r:embed="rId4">
              <a:extLst>
                <a:ext uri="{28A0092B-C50C-407E-A947-70E740481C1C}">
                  <a14:useLocalDpi xmlns:a14="http://schemas.microsoft.com/office/drawing/2010/main" val="0"/>
                </a:ext>
              </a:extLst>
            </a:blip>
            <a:srcRect r="33818" b="10684"/>
            <a:stretch/>
          </p:blipFill>
          <p:spPr>
            <a:xfrm>
              <a:off x="5971922" y="1271236"/>
              <a:ext cx="1294726" cy="274267"/>
            </a:xfrm>
            <a:prstGeom prst="rect">
              <a:avLst/>
            </a:prstGeom>
            <a:ln w="3175">
              <a:solidFill>
                <a:schemeClr val="bg1">
                  <a:lumMod val="85000"/>
                </a:schemeClr>
              </a:solidFill>
            </a:ln>
          </p:spPr>
        </p:pic>
      </p:grpSp>
    </p:spTree>
    <p:extLst>
      <p:ext uri="{BB962C8B-B14F-4D97-AF65-F5344CB8AC3E}">
        <p14:creationId xmlns:p14="http://schemas.microsoft.com/office/powerpoint/2010/main" val="259504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7083" y="1095514"/>
            <a:ext cx="8219717" cy="1576801"/>
          </a:xfrm>
        </p:spPr>
        <p:txBody>
          <a:bodyPr/>
          <a:lstStyle/>
          <a:p>
            <a:r>
              <a:rPr lang="en-US" sz="1400" b="1" dirty="0"/>
              <a:t>Links and Resources</a:t>
            </a:r>
            <a:endParaRPr lang="en-US" dirty="0"/>
          </a:p>
          <a:p>
            <a:pPr marL="171450" indent="-171450">
              <a:buFont typeface="Arial" panose="020B0604020202020204" pitchFamily="34" charset="0"/>
              <a:buChar char="•"/>
            </a:pPr>
            <a:r>
              <a:rPr lang="en-US" dirty="0"/>
              <a:t>Project GitHub Repository - </a:t>
            </a:r>
            <a:r>
              <a:rPr lang="en-US" dirty="0">
                <a:hlinkClick r:id="rId2"/>
              </a:rPr>
              <a:t>https://github.com/datapun/cloudDEacad-capstone-uk </a:t>
            </a:r>
            <a:endParaRPr lang="en-US" dirty="0"/>
          </a:p>
          <a:p>
            <a:pPr marL="171450" indent="-171450">
              <a:buFont typeface="Arial" panose="020B0604020202020204" pitchFamily="34" charset="0"/>
              <a:buChar char="•"/>
            </a:pPr>
            <a:r>
              <a:rPr lang="en-US" dirty="0"/>
              <a:t>CDPHE Data - </a:t>
            </a:r>
            <a:r>
              <a:rPr lang="en-US" dirty="0">
                <a:hlinkClick r:id="rId3"/>
              </a:rPr>
              <a:t>https://covid19.colorado.gov/</a:t>
            </a:r>
            <a:r>
              <a:rPr lang="en-US" dirty="0"/>
              <a:t> and </a:t>
            </a:r>
            <a:r>
              <a:rPr lang="en-US" dirty="0">
                <a:hlinkClick r:id="rId4"/>
              </a:rPr>
              <a:t>https://covid19.colorado.gov/covid-19-data</a:t>
            </a:r>
            <a:endParaRPr lang="en-US" dirty="0"/>
          </a:p>
          <a:p>
            <a:pPr marL="171450" indent="-171450">
              <a:buFont typeface="Arial" panose="020B0604020202020204" pitchFamily="34" charset="0"/>
              <a:buChar char="•"/>
            </a:pPr>
            <a:r>
              <a:rPr lang="en-US" dirty="0"/>
              <a:t>COVID Data Analytics – Slalom Teams Channel</a:t>
            </a:r>
          </a:p>
          <a:p>
            <a:pPr marL="171450" indent="-171450">
              <a:buFont typeface="Arial" panose="020B0604020202020204" pitchFamily="34" charset="0"/>
              <a:buChar char="•"/>
            </a:pPr>
            <a:r>
              <a:rPr lang="en-US" dirty="0"/>
              <a:t>Linux Academy Playground Sandbox - </a:t>
            </a:r>
            <a:r>
              <a:rPr lang="en-US" dirty="0">
                <a:hlinkClick r:id="rId5"/>
              </a:rPr>
              <a:t>https://app.linuxacademy.com/dashboard</a:t>
            </a:r>
            <a:endParaRPr lang="en-US" dirty="0"/>
          </a:p>
          <a:p>
            <a:pPr marL="171450" indent="-171450">
              <a:buFont typeface="Arial" panose="020B0604020202020204" pitchFamily="34" charset="0"/>
              <a:buChar char="•"/>
            </a:pPr>
            <a:r>
              <a:rPr lang="en-US" dirty="0"/>
              <a:t>Slalom Infrastructure Catalog - </a:t>
            </a:r>
            <a:r>
              <a:rPr lang="en-US" dirty="0">
                <a:hlinkClick r:id="rId6"/>
              </a:rPr>
              <a:t>https://github.com/slalom-ggp/dataops-docs</a:t>
            </a:r>
            <a:endParaRPr lang="en-US" dirty="0"/>
          </a:p>
          <a:p>
            <a:pPr marL="171450" indent="-171450">
              <a:buFont typeface="Arial" panose="020B0604020202020204" pitchFamily="34" charset="0"/>
              <a:buChar char="•"/>
            </a:pPr>
            <a:r>
              <a:rPr lang="en-US" dirty="0"/>
              <a:t>AWS S3 Explorer - </a:t>
            </a:r>
            <a:r>
              <a:rPr lang="en-US" dirty="0">
                <a:hlinkClick r:id="rId7"/>
              </a:rPr>
              <a:t>https://dj2taa9i652rf.cloudfront.net/</a:t>
            </a:r>
            <a:endParaRPr lang="en-US" dirty="0"/>
          </a:p>
          <a:p>
            <a:pPr marL="171450" indent="-171450">
              <a:buFont typeface="Arial" panose="020B0604020202020204" pitchFamily="34" charset="0"/>
              <a:buChar char="•"/>
            </a:pPr>
            <a:r>
              <a:rPr lang="en-US" dirty="0">
                <a:hlinkClick r:id="rId8"/>
              </a:rPr>
              <a:t>https://aws.amazon.com/blogs/big-data/a-public-data-lake-for-analysis-of-covid-19-data/</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US" dirty="0"/>
          </a:p>
        </p:txBody>
      </p:sp>
      <p:sp>
        <p:nvSpPr>
          <p:cNvPr id="6" name="Text Placeholder 5"/>
          <p:cNvSpPr>
            <a:spLocks noGrp="1"/>
          </p:cNvSpPr>
          <p:nvPr>
            <p:ph type="body" sz="quarter" idx="17"/>
          </p:nvPr>
        </p:nvSpPr>
        <p:spPr/>
        <p:txBody>
          <a:bodyPr/>
          <a:lstStyle/>
          <a:p>
            <a:r>
              <a:rPr lang="en-US" dirty="0"/>
              <a:t>Appendix </a:t>
            </a:r>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3540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21"/>
          </p:nvPr>
        </p:nvPicPr>
        <p:blipFill>
          <a:blip r:embed="rId2" cstate="print">
            <a:extLst>
              <a:ext uri="{28A0092B-C50C-407E-A947-70E740481C1C}">
                <a14:useLocalDpi xmlns:a14="http://schemas.microsoft.com/office/drawing/2010/main" val="0"/>
              </a:ext>
            </a:extLst>
          </a:blip>
          <a:srcRect/>
          <a:stretch>
            <a:fillRect/>
          </a:stretch>
        </p:blipFill>
        <p:spPr/>
      </p:pic>
      <p:sp>
        <p:nvSpPr>
          <p:cNvPr id="7" name="Title 6"/>
          <p:cNvSpPr>
            <a:spLocks noGrp="1"/>
          </p:cNvSpPr>
          <p:nvPr>
            <p:ph type="title"/>
          </p:nvPr>
        </p:nvSpPr>
        <p:spPr>
          <a:xfrm>
            <a:off x="466851" y="438150"/>
            <a:ext cx="3829377" cy="2312253"/>
          </a:xfrm>
        </p:spPr>
        <p:txBody>
          <a:bodyPr/>
          <a:lstStyle/>
          <a:p>
            <a:r>
              <a:rPr lang="en-US" dirty="0">
                <a:solidFill>
                  <a:schemeClr val="accent3"/>
                </a:solidFill>
              </a:rPr>
              <a:t>Questions</a:t>
            </a:r>
            <a:endParaRPr lang="en-GB" dirty="0">
              <a:solidFill>
                <a:schemeClr val="accent3"/>
              </a:solidFill>
            </a:endParaRPr>
          </a:p>
        </p:txBody>
      </p:sp>
    </p:spTree>
    <p:extLst>
      <p:ext uri="{BB962C8B-B14F-4D97-AF65-F5344CB8AC3E}">
        <p14:creationId xmlns:p14="http://schemas.microsoft.com/office/powerpoint/2010/main" val="375519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64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63782"/>
            <a:ext cx="8365722" cy="3671454"/>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Project: </a:t>
            </a:r>
            <a:r>
              <a:rPr lang="en-US" sz="1400" dirty="0">
                <a:solidFill>
                  <a:srgbClr val="1E1E1E"/>
                </a:solidFill>
                <a:latin typeface="Montserrat" pitchFamily="2" charset="77"/>
                <a:cs typeface="Arial" panose="020B0604020202020204" pitchFamily="34" charset="0"/>
              </a:rPr>
              <a:t>Building a custom data engineering solution</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a:t>
            </a:r>
            <a:r>
              <a:rPr lang="en-US" sz="1300" dirty="0">
                <a:solidFill>
                  <a:srgbClr val="1E1E1E"/>
                </a:solidFill>
                <a:latin typeface="Montserrat" pitchFamily="2" charset="77"/>
                <a:cs typeface="Arial" panose="020B0604020202020204" pitchFamily="34" charset="0"/>
              </a:rPr>
              <a:t>The Colorado governor’s office has reached out to us for a critical and time-sensitive data engineering project, to begin immediately.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Background: </a:t>
            </a:r>
            <a:r>
              <a:rPr lang="en-US" sz="1300" dirty="0">
                <a:solidFill>
                  <a:srgbClr val="1E1E1E"/>
                </a:solidFill>
                <a:latin typeface="Montserrat" pitchFamily="2" charset="77"/>
                <a:cs typeface="Arial" panose="020B0604020202020204" pitchFamily="34" charset="0"/>
              </a:rPr>
              <a:t>The client already has a few datasets in mind to support their business requirements, and they are open to other source data suggestions from us as well.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Staffing (a modest-sized data team):</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analyst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ML scientist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A lean but effective IT and infrastructure team, who are already utilizing Terraform for infrastructure automation. </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currently do not have any data engineers or ETL developers on staff.</a:t>
            </a:r>
          </a:p>
        </p:txBody>
      </p:sp>
      <p:sp>
        <p:nvSpPr>
          <p:cNvPr id="4" name="Title 3">
            <a:extLst>
              <a:ext uri="{FF2B5EF4-FFF2-40B4-BE49-F238E27FC236}">
                <a16:creationId xmlns:a16="http://schemas.microsoft.com/office/drawing/2014/main" id="{BACB4FC8-C783-4146-8CBC-70C739ABA424}"/>
              </a:ext>
            </a:extLst>
          </p:cNvPr>
          <p:cNvSpPr>
            <a:spLocks noGrp="1"/>
          </p:cNvSpPr>
          <p:nvPr>
            <p:ph type="title"/>
          </p:nvPr>
        </p:nvSpPr>
        <p:spPr>
          <a:xfrm>
            <a:off x="445770" y="607845"/>
            <a:ext cx="7548304" cy="555938"/>
          </a:xfrm>
        </p:spPr>
        <p:txBody>
          <a:bodyPr/>
          <a:lstStyle/>
          <a:p>
            <a:r>
              <a:rPr lang="en-US" sz="3200" dirty="0"/>
              <a:t>Client Engagement Overview</a:t>
            </a:r>
          </a:p>
        </p:txBody>
      </p:sp>
    </p:spTree>
    <p:extLst>
      <p:ext uri="{BB962C8B-B14F-4D97-AF65-F5344CB8AC3E}">
        <p14:creationId xmlns:p14="http://schemas.microsoft.com/office/powerpoint/2010/main" val="95374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90891"/>
            <a:ext cx="8393431" cy="3629887"/>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For this project, you will be:</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Working together as a team of 3-4 data engineers.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Have access to a Tech Lead (who doubles as QA for the project) and a Senior Architect (both will be available for you to consult with as technical resources, as needed.)</a:t>
            </a:r>
          </a:p>
          <a:p>
            <a:pPr defTabSz="914378">
              <a:spcBef>
                <a:spcPts val="750"/>
              </a:spcBef>
              <a:buClr>
                <a:srgbClr val="0C62FB"/>
              </a:buClr>
              <a:buSzPct val="100000"/>
            </a:pPr>
            <a:endParaRPr lang="en-US" sz="5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You will be meeting with the client shortly, and:</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will share additional information on their requirements for the data engineering pipeline that you’ll be building.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want the entire platform be built on Terraform so that they streamline their own maintenance, and so they can potentially share the solution with other Governor’s offices if the solution is successful.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In addition to this initial engagement, they’ve projected to us a keen interest in hiring us for additional work if they are pleased with the delivery in this phase. They will look to us for a proposal on any recommended next steps.</a:t>
            </a:r>
          </a:p>
          <a:p>
            <a:pPr defTabSz="914378">
              <a:spcBef>
                <a:spcPts val="750"/>
              </a:spcBef>
              <a:buClr>
                <a:srgbClr val="0C62FB"/>
              </a:buClr>
              <a:buSzPct val="100000"/>
            </a:pPr>
            <a:endParaRPr lang="en-US" sz="1400" dirty="0">
              <a:solidFill>
                <a:srgbClr val="1E1E1E"/>
              </a:solidFill>
              <a:latin typeface="Montserrat" pitchFamily="2" charset="77"/>
              <a:cs typeface="Arial" panose="020B0604020202020204" pitchFamily="34" charset="0"/>
            </a:endParaRPr>
          </a:p>
        </p:txBody>
      </p:sp>
      <p:sp>
        <p:nvSpPr>
          <p:cNvPr id="4" name="Title 3">
            <a:extLst>
              <a:ext uri="{FF2B5EF4-FFF2-40B4-BE49-F238E27FC236}">
                <a16:creationId xmlns:a16="http://schemas.microsoft.com/office/drawing/2014/main" id="{EA6CF0F4-5E63-CD44-8ACF-2AE09B9662EB}"/>
              </a:ext>
            </a:extLst>
          </p:cNvPr>
          <p:cNvSpPr>
            <a:spLocks noGrp="1"/>
          </p:cNvSpPr>
          <p:nvPr>
            <p:ph type="title"/>
          </p:nvPr>
        </p:nvSpPr>
        <p:spPr>
          <a:xfrm>
            <a:off x="445770" y="607845"/>
            <a:ext cx="7021831" cy="889000"/>
          </a:xfrm>
        </p:spPr>
        <p:txBody>
          <a:bodyPr/>
          <a:lstStyle/>
          <a:p>
            <a:r>
              <a:rPr lang="en-US" sz="3200" dirty="0"/>
              <a:t>Client Engagement Overview</a:t>
            </a:r>
          </a:p>
        </p:txBody>
      </p:sp>
      <p:sp>
        <p:nvSpPr>
          <p:cNvPr id="7" name="TextBox 6">
            <a:extLst>
              <a:ext uri="{FF2B5EF4-FFF2-40B4-BE49-F238E27FC236}">
                <a16:creationId xmlns:a16="http://schemas.microsoft.com/office/drawing/2014/main" id="{140559AB-0DA4-7E4D-96D6-20F33A7A7000}"/>
              </a:ext>
            </a:extLst>
          </p:cNvPr>
          <p:cNvSpPr txBox="1"/>
          <p:nvPr/>
        </p:nvSpPr>
        <p:spPr>
          <a:xfrm>
            <a:off x="5825838" y="703649"/>
            <a:ext cx="1759528" cy="83128"/>
          </a:xfrm>
          <a:prstGeom prst="rect">
            <a:avLst/>
          </a:prstGeom>
          <a:noFill/>
        </p:spPr>
        <p:txBody>
          <a:bodyPr wrap="square" rtlCol="0">
            <a:noAutofit/>
          </a:bodyPr>
          <a:lstStyle/>
          <a:p>
            <a:pPr defTabSz="914378">
              <a:spcBef>
                <a:spcPts val="750"/>
              </a:spcBef>
              <a:buClr>
                <a:srgbClr val="0C62FB"/>
              </a:buClr>
              <a:buSzPct val="100000"/>
            </a:pPr>
            <a:r>
              <a:rPr lang="en-US" sz="1400" dirty="0">
                <a:solidFill>
                  <a:srgbClr val="696969"/>
                </a:solidFill>
                <a:latin typeface="Arial" panose="020B0604020202020204" pitchFamily="34" charset="0"/>
                <a:cs typeface="Arial" panose="020B0604020202020204" pitchFamily="34" charset="0"/>
              </a:rPr>
              <a:t>Cont.</a:t>
            </a:r>
          </a:p>
        </p:txBody>
      </p:sp>
    </p:spTree>
    <p:extLst>
      <p:ext uri="{BB962C8B-B14F-4D97-AF65-F5344CB8AC3E}">
        <p14:creationId xmlns:p14="http://schemas.microsoft.com/office/powerpoint/2010/main" val="1032080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5" name="Table 34">
            <a:extLst>
              <a:ext uri="{FF2B5EF4-FFF2-40B4-BE49-F238E27FC236}">
                <a16:creationId xmlns:a16="http://schemas.microsoft.com/office/drawing/2014/main" id="{1CBC0143-9D23-487A-B723-58FFC2348EBB}"/>
              </a:ext>
            </a:extLst>
          </p:cNvPr>
          <p:cNvGraphicFramePr>
            <a:graphicFrameLocks noGrp="1"/>
          </p:cNvGraphicFramePr>
          <p:nvPr/>
        </p:nvGraphicFramePr>
        <p:xfrm>
          <a:off x="4117737" y="3094996"/>
          <a:ext cx="4702310" cy="1030010"/>
        </p:xfrm>
        <a:graphic>
          <a:graphicData uri="http://schemas.openxmlformats.org/drawingml/2006/table">
            <a:tbl>
              <a:tblPr firstRow="1">
                <a:tableStyleId>{5C22544A-7EE6-4342-B048-85BDC9FD1C3A}</a:tableStyleId>
              </a:tblPr>
              <a:tblGrid>
                <a:gridCol w="1345581">
                  <a:extLst>
                    <a:ext uri="{9D8B030D-6E8A-4147-A177-3AD203B41FA5}">
                      <a16:colId xmlns:a16="http://schemas.microsoft.com/office/drawing/2014/main" val="1770250461"/>
                    </a:ext>
                  </a:extLst>
                </a:gridCol>
                <a:gridCol w="3356729">
                  <a:extLst>
                    <a:ext uri="{9D8B030D-6E8A-4147-A177-3AD203B41FA5}">
                      <a16:colId xmlns:a16="http://schemas.microsoft.com/office/drawing/2014/main" val="2018760874"/>
                    </a:ext>
                  </a:extLst>
                </a:gridCol>
              </a:tblGrid>
              <a:tr h="228600">
                <a:tc>
                  <a:txBody>
                    <a:bodyPr/>
                    <a:lstStyle/>
                    <a:p>
                      <a:pPr algn="ctr"/>
                      <a:endParaRPr lang="en-US" sz="800">
                        <a:latin typeface="Segoe UI" panose="020B0502040204020203" pitchFamily="34" charset="0"/>
                        <a:cs typeface="Segoe UI" panose="020B0502040204020203" pitchFamily="34" charset="0"/>
                      </a:endParaRPr>
                    </a:p>
                  </a:txBody>
                  <a:tcPr>
                    <a:lnB w="12700" cap="flat" cmpd="sng" algn="ctr">
                      <a:solidFill>
                        <a:srgbClr val="0070C0"/>
                      </a:solidFill>
                      <a:prstDash val="solid"/>
                      <a:round/>
                      <a:headEnd type="none" w="med" len="med"/>
                      <a:tailEnd type="none" w="med" len="med"/>
                    </a:lnB>
                    <a:solidFill>
                      <a:schemeClr val="bg1"/>
                    </a:solidFill>
                  </a:tcPr>
                </a:tc>
                <a:tc>
                  <a:txBody>
                    <a:bodyPr/>
                    <a:lstStyle/>
                    <a:p>
                      <a:pPr marL="0" algn="ctr" defTabSz="914378" rtl="0" eaLnBrk="1" latinLnBrk="0" hangingPunct="1"/>
                      <a:endParaRPr lang="en-US" sz="900" b="1" kern="1200">
                        <a:solidFill>
                          <a:schemeClr val="bg1"/>
                        </a:solidFill>
                        <a:latin typeface="Segoe UI" panose="020B0502040204020203" pitchFamily="34" charset="0"/>
                        <a:ea typeface="+mn-ea"/>
                        <a:cs typeface="Segoe UI" panose="020B0502040204020203" pitchFamily="34" charset="0"/>
                      </a:endParaRPr>
                    </a:p>
                  </a:txBody>
                  <a:tcPr anchor="ctr">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3031435633"/>
                  </a:ext>
                </a:extLst>
              </a:tr>
              <a:tr h="584240">
                <a:tc>
                  <a:txBody>
                    <a:bodyPr/>
                    <a:lstStyle/>
                    <a:p>
                      <a:r>
                        <a:rPr lang="en-US" sz="800" b="1" dirty="0">
                          <a:solidFill>
                            <a:schemeClr val="tx1"/>
                          </a:solidFill>
                          <a:latin typeface="Segoe UI" panose="020B0502040204020203" pitchFamily="34" charset="0"/>
                          <a:cs typeface="Segoe UI" panose="020B0502040204020203" pitchFamily="34" charset="0"/>
                        </a:rPr>
                        <a:t>Deliverables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TBD on Client Stakeholder Interviews </a:t>
                      </a:r>
                      <a:r>
                        <a:rPr lang="en-US" sz="700" b="1" kern="1200" baseline="0" dirty="0">
                          <a:solidFill>
                            <a:srgbClr val="373737"/>
                          </a:solidFill>
                          <a:latin typeface="Segoe UI" panose="020B0502040204020203" pitchFamily="34" charset="0"/>
                          <a:ea typeface="+mn-ea"/>
                          <a:cs typeface="Segoe UI" panose="020B0502040204020203" pitchFamily="34" charset="0"/>
                          <a:sym typeface="Wingdings" panose="05000000000000000000" pitchFamily="2" charset="2"/>
                        </a:rPr>
                        <a:t></a:t>
                      </a: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Final Presentation to Business Stakeholders and Project Team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75261"/>
                  </a:ext>
                </a:extLst>
              </a:tr>
              <a:tr h="217170">
                <a:tc>
                  <a:txBody>
                    <a:bodyPr/>
                    <a:lstStyle/>
                    <a:p>
                      <a:r>
                        <a:rPr lang="en-US" sz="800" b="1">
                          <a:solidFill>
                            <a:schemeClr val="tx1"/>
                          </a:solidFill>
                          <a:latin typeface="Segoe UI" panose="020B0502040204020203" pitchFamily="34" charset="0"/>
                          <a:cs typeface="Segoe UI" panose="020B0502040204020203" pitchFamily="34" charset="0"/>
                        </a:rPr>
                        <a:t>Duration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37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solidFill>
                            <a:schemeClr val="tx1"/>
                          </a:solidFill>
                          <a:latin typeface="Segoe UI" panose="020B0502040204020203" pitchFamily="34" charset="0"/>
                          <a:cs typeface="Segoe UI" panose="020B0502040204020203" pitchFamily="34" charset="0"/>
                        </a:rPr>
                        <a:t>2.5 Days</a:t>
                      </a:r>
                      <a:endParaRPr lang="en-US" sz="800" b="0" baseline="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112998"/>
                  </a:ext>
                </a:extLst>
              </a:tr>
            </a:tbl>
          </a:graphicData>
        </a:graphic>
      </p:graphicFrame>
      <p:cxnSp>
        <p:nvCxnSpPr>
          <p:cNvPr id="36" name="Elbow Connector 5">
            <a:extLst>
              <a:ext uri="{FF2B5EF4-FFF2-40B4-BE49-F238E27FC236}">
                <a16:creationId xmlns:a16="http://schemas.microsoft.com/office/drawing/2014/main" id="{2808096B-4028-47F6-9349-29418A7179C1}"/>
              </a:ext>
            </a:extLst>
          </p:cNvPr>
          <p:cNvCxnSpPr/>
          <p:nvPr/>
        </p:nvCxnSpPr>
        <p:spPr>
          <a:xfrm rot="16200000" flipH="1">
            <a:off x="2057278" y="1064890"/>
            <a:ext cx="2" cy="2032544"/>
          </a:xfrm>
          <a:prstGeom prst="bentConnector3">
            <a:avLst>
              <a:gd name="adj1" fmla="val -11430000000"/>
            </a:avLst>
          </a:prstGeom>
          <a:noFill/>
          <a:ln w="9525" cap="flat" cmpd="sng" algn="ctr">
            <a:solidFill>
              <a:srgbClr val="FFFFFF">
                <a:lumMod val="65000"/>
              </a:srgbClr>
            </a:solidFill>
            <a:prstDash val="solid"/>
          </a:ln>
          <a:effectLst/>
        </p:spPr>
      </p:cxnSp>
      <p:cxnSp>
        <p:nvCxnSpPr>
          <p:cNvPr id="37" name="Straight Connector 36">
            <a:extLst>
              <a:ext uri="{FF2B5EF4-FFF2-40B4-BE49-F238E27FC236}">
                <a16:creationId xmlns:a16="http://schemas.microsoft.com/office/drawing/2014/main" id="{8FF410F9-925E-4C03-B31A-A68DEE46F686}"/>
              </a:ext>
            </a:extLst>
          </p:cNvPr>
          <p:cNvCxnSpPr>
            <a:stCxn id="53" idx="3"/>
            <a:endCxn id="54" idx="1"/>
          </p:cNvCxnSpPr>
          <p:nvPr/>
        </p:nvCxnSpPr>
        <p:spPr>
          <a:xfrm flipV="1">
            <a:off x="1822783" y="1372054"/>
            <a:ext cx="478064" cy="3602"/>
          </a:xfrm>
          <a:prstGeom prst="line">
            <a:avLst/>
          </a:prstGeom>
          <a:noFill/>
          <a:ln w="9525" cap="flat" cmpd="sng" algn="ctr">
            <a:solidFill>
              <a:srgbClr val="FFFFFF">
                <a:lumMod val="65000"/>
              </a:srgbClr>
            </a:solidFill>
            <a:prstDash val="solid"/>
          </a:ln>
          <a:effectLst/>
        </p:spPr>
      </p:cxnSp>
      <p:sp>
        <p:nvSpPr>
          <p:cNvPr id="38" name="Rounded Rectangle 7">
            <a:extLst>
              <a:ext uri="{FF2B5EF4-FFF2-40B4-BE49-F238E27FC236}">
                <a16:creationId xmlns:a16="http://schemas.microsoft.com/office/drawing/2014/main" id="{1FECED0A-27B1-4608-8741-519CA0CAED26}"/>
              </a:ext>
            </a:extLst>
          </p:cNvPr>
          <p:cNvSpPr/>
          <p:nvPr/>
        </p:nvSpPr>
        <p:spPr bwMode="auto">
          <a:xfrm>
            <a:off x="481799" y="2046656"/>
            <a:ext cx="1118417"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CO GOV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SUPPORT</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cxnSp>
        <p:nvCxnSpPr>
          <p:cNvPr id="39" name="Straight Connector 38">
            <a:extLst>
              <a:ext uri="{FF2B5EF4-FFF2-40B4-BE49-F238E27FC236}">
                <a16:creationId xmlns:a16="http://schemas.microsoft.com/office/drawing/2014/main" id="{A91836DC-C62E-4B13-9605-C402805BA216}"/>
              </a:ext>
            </a:extLst>
          </p:cNvPr>
          <p:cNvCxnSpPr/>
          <p:nvPr/>
        </p:nvCxnSpPr>
        <p:spPr>
          <a:xfrm flipV="1">
            <a:off x="2052378" y="1373447"/>
            <a:ext cx="0" cy="480060"/>
          </a:xfrm>
          <a:prstGeom prst="line">
            <a:avLst/>
          </a:prstGeom>
          <a:noFill/>
          <a:ln w="9525" cap="flat" cmpd="sng" algn="ctr">
            <a:solidFill>
              <a:srgbClr val="FFFFFF">
                <a:lumMod val="65000"/>
              </a:srgbClr>
            </a:solidFill>
            <a:prstDash val="solid"/>
          </a:ln>
          <a:effectLst/>
        </p:spPr>
      </p:cxnSp>
      <p:sp>
        <p:nvSpPr>
          <p:cNvPr id="40" name="Rounded Rectangle 9">
            <a:extLst>
              <a:ext uri="{FF2B5EF4-FFF2-40B4-BE49-F238E27FC236}">
                <a16:creationId xmlns:a16="http://schemas.microsoft.com/office/drawing/2014/main" id="{4A7F9632-D578-4C04-9967-3D1D6DB8B942}"/>
              </a:ext>
            </a:extLst>
          </p:cNvPr>
          <p:cNvSpPr/>
          <p:nvPr/>
        </p:nvSpPr>
        <p:spPr bwMode="auto">
          <a:xfrm>
            <a:off x="268303" y="2485389"/>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The Governor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Mike</a:t>
            </a:r>
          </a:p>
        </p:txBody>
      </p:sp>
      <p:sp>
        <p:nvSpPr>
          <p:cNvPr id="41" name="Rounded Rectangle 10">
            <a:extLst>
              <a:ext uri="{FF2B5EF4-FFF2-40B4-BE49-F238E27FC236}">
                <a16:creationId xmlns:a16="http://schemas.microsoft.com/office/drawing/2014/main" id="{2C597DB2-ACE8-424B-9A01-B4ABDCAFCDF7}"/>
              </a:ext>
            </a:extLst>
          </p:cNvPr>
          <p:cNvSpPr/>
          <p:nvPr/>
        </p:nvSpPr>
        <p:spPr bwMode="auto">
          <a:xfrm>
            <a:off x="2582562" y="2046658"/>
            <a:ext cx="981979"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SLALOM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DELIVERY</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sp>
        <p:nvSpPr>
          <p:cNvPr id="44" name="Rounded Rectangle 13">
            <a:extLst>
              <a:ext uri="{FF2B5EF4-FFF2-40B4-BE49-F238E27FC236}">
                <a16:creationId xmlns:a16="http://schemas.microsoft.com/office/drawing/2014/main" id="{A3E4ED5C-C6F0-4441-B7BC-60424F2E989C}"/>
              </a:ext>
            </a:extLst>
          </p:cNvPr>
          <p:cNvSpPr/>
          <p:nvPr/>
        </p:nvSpPr>
        <p:spPr bwMode="auto">
          <a:xfrm>
            <a:off x="2296308" y="2483266"/>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Sr. Data Engineer</a:t>
            </a:r>
          </a:p>
          <a:p>
            <a:pPr algn="ctr" defTabSz="914205">
              <a:lnSpc>
                <a:spcPct val="90000"/>
              </a:lnSpc>
              <a:defRPr/>
            </a:pPr>
            <a:r>
              <a:rPr lang="en-US" sz="800" i="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Your SME Team Lead</a:t>
            </a:r>
          </a:p>
        </p:txBody>
      </p:sp>
      <p:grpSp>
        <p:nvGrpSpPr>
          <p:cNvPr id="46" name="Group 45">
            <a:extLst>
              <a:ext uri="{FF2B5EF4-FFF2-40B4-BE49-F238E27FC236}">
                <a16:creationId xmlns:a16="http://schemas.microsoft.com/office/drawing/2014/main" id="{167F865D-2B99-4F09-A2BD-5A2CEC78949D}"/>
              </a:ext>
            </a:extLst>
          </p:cNvPr>
          <p:cNvGrpSpPr/>
          <p:nvPr/>
        </p:nvGrpSpPr>
        <p:grpSpPr>
          <a:xfrm>
            <a:off x="248265" y="3834242"/>
            <a:ext cx="1801135" cy="580017"/>
            <a:chOff x="150812" y="4666615"/>
            <a:chExt cx="1721646" cy="580017"/>
          </a:xfrm>
        </p:grpSpPr>
        <p:grpSp>
          <p:nvGrpSpPr>
            <p:cNvPr id="47" name="Group 46">
              <a:extLst>
                <a:ext uri="{FF2B5EF4-FFF2-40B4-BE49-F238E27FC236}">
                  <a16:creationId xmlns:a16="http://schemas.microsoft.com/office/drawing/2014/main" id="{86E6128A-356C-4687-88BB-C37A5890C44D}"/>
                </a:ext>
              </a:extLst>
            </p:cNvPr>
            <p:cNvGrpSpPr/>
            <p:nvPr/>
          </p:nvGrpSpPr>
          <p:grpSpPr>
            <a:xfrm>
              <a:off x="150813" y="4666615"/>
              <a:ext cx="1721645" cy="365760"/>
              <a:chOff x="150813" y="4666615"/>
              <a:chExt cx="1721645" cy="365760"/>
            </a:xfrm>
          </p:grpSpPr>
          <p:sp>
            <p:nvSpPr>
              <p:cNvPr id="51" name="Rounded Rectangle 19">
                <a:extLst>
                  <a:ext uri="{FF2B5EF4-FFF2-40B4-BE49-F238E27FC236}">
                    <a16:creationId xmlns:a16="http://schemas.microsoft.com/office/drawing/2014/main" id="{2F9C9611-9E99-4549-9CA8-FFEB812AD8D6}"/>
                  </a:ext>
                </a:extLst>
              </p:cNvPr>
              <p:cNvSpPr/>
              <p:nvPr/>
            </p:nvSpPr>
            <p:spPr bwMode="auto">
              <a:xfrm>
                <a:off x="317978" y="4666615"/>
                <a:ext cx="1554480"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Governor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sp>
            <p:nvSpPr>
              <p:cNvPr id="52" name="Rectangle 51">
                <a:extLst>
                  <a:ext uri="{FF2B5EF4-FFF2-40B4-BE49-F238E27FC236}">
                    <a16:creationId xmlns:a16="http://schemas.microsoft.com/office/drawing/2014/main" id="{966AE456-476A-4B07-A647-EE96507BE01B}"/>
                  </a:ext>
                </a:extLst>
              </p:cNvPr>
              <p:cNvSpPr/>
              <p:nvPr/>
            </p:nvSpPr>
            <p:spPr>
              <a:xfrm>
                <a:off x="150813" y="4759767"/>
                <a:ext cx="167165" cy="177357"/>
              </a:xfrm>
              <a:prstGeom prst="rect">
                <a:avLst/>
              </a:prstGeom>
              <a:solidFill>
                <a:schemeClr val="accent2">
                  <a:lumMod val="40000"/>
                  <a:lumOff val="60000"/>
                </a:schemeClr>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grpSp>
        <p:grpSp>
          <p:nvGrpSpPr>
            <p:cNvPr id="48" name="Group 47">
              <a:extLst>
                <a:ext uri="{FF2B5EF4-FFF2-40B4-BE49-F238E27FC236}">
                  <a16:creationId xmlns:a16="http://schemas.microsoft.com/office/drawing/2014/main" id="{FFD05E55-7CDC-40DC-BDDC-82FACADD20FF}"/>
                </a:ext>
              </a:extLst>
            </p:cNvPr>
            <p:cNvGrpSpPr/>
            <p:nvPr/>
          </p:nvGrpSpPr>
          <p:grpSpPr>
            <a:xfrm>
              <a:off x="150812" y="4880872"/>
              <a:ext cx="1293559" cy="365760"/>
              <a:chOff x="638492" y="4880872"/>
              <a:chExt cx="1293559" cy="365760"/>
            </a:xfrm>
          </p:grpSpPr>
          <p:sp>
            <p:nvSpPr>
              <p:cNvPr id="49" name="Rectangle 48">
                <a:extLst>
                  <a:ext uri="{FF2B5EF4-FFF2-40B4-BE49-F238E27FC236}">
                    <a16:creationId xmlns:a16="http://schemas.microsoft.com/office/drawing/2014/main" id="{7E9F7FBB-DD84-43F9-B67D-43F5125D2D6A}"/>
                  </a:ext>
                </a:extLst>
              </p:cNvPr>
              <p:cNvSpPr/>
              <p:nvPr/>
            </p:nvSpPr>
            <p:spPr>
              <a:xfrm>
                <a:off x="638492" y="4971328"/>
                <a:ext cx="167165" cy="177357"/>
              </a:xfrm>
              <a:prstGeom prst="rect">
                <a:avLst/>
              </a:prstGeom>
              <a:solidFill>
                <a:schemeClr val="accent2"/>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sp>
            <p:nvSpPr>
              <p:cNvPr id="50" name="Rounded Rectangle 18">
                <a:extLst>
                  <a:ext uri="{FF2B5EF4-FFF2-40B4-BE49-F238E27FC236}">
                    <a16:creationId xmlns:a16="http://schemas.microsoft.com/office/drawing/2014/main" id="{5A4CC18A-3361-4471-ABEF-65206C85A346}"/>
                  </a:ext>
                </a:extLst>
              </p:cNvPr>
              <p:cNvSpPr/>
              <p:nvPr/>
            </p:nvSpPr>
            <p:spPr bwMode="auto">
              <a:xfrm>
                <a:off x="817236" y="4880872"/>
                <a:ext cx="1114815"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Slalom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grpSp>
      </p:grpSp>
      <p:sp>
        <p:nvSpPr>
          <p:cNvPr id="53" name="Rounded Rectangle 21">
            <a:extLst>
              <a:ext uri="{FF2B5EF4-FFF2-40B4-BE49-F238E27FC236}">
                <a16:creationId xmlns:a16="http://schemas.microsoft.com/office/drawing/2014/main" id="{1625F9FC-A0DB-49F8-BADE-9789F858FB31}"/>
              </a:ext>
            </a:extLst>
          </p:cNvPr>
          <p:cNvSpPr/>
          <p:nvPr/>
        </p:nvSpPr>
        <p:spPr bwMode="auto">
          <a:xfrm>
            <a:off x="268303" y="1135626"/>
            <a:ext cx="1554480" cy="4800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Project Sponsor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(TBD)</a:t>
            </a:r>
          </a:p>
        </p:txBody>
      </p:sp>
      <p:sp>
        <p:nvSpPr>
          <p:cNvPr id="54" name="Rounded Rectangle 22">
            <a:extLst>
              <a:ext uri="{FF2B5EF4-FFF2-40B4-BE49-F238E27FC236}">
                <a16:creationId xmlns:a16="http://schemas.microsoft.com/office/drawing/2014/main" id="{1796DD40-9654-4ACE-B08D-F90D2D886CC4}"/>
              </a:ext>
            </a:extLst>
          </p:cNvPr>
          <p:cNvSpPr/>
          <p:nvPr/>
        </p:nvSpPr>
        <p:spPr bwMode="auto">
          <a:xfrm>
            <a:off x="2300847" y="1132024"/>
            <a:ext cx="1554480" cy="4800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Leadership Support </a:t>
            </a:r>
            <a:b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br>
            <a:r>
              <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(TBD)</a:t>
            </a:r>
          </a:p>
        </p:txBody>
      </p:sp>
      <p:sp>
        <p:nvSpPr>
          <p:cNvPr id="55" name="Rounded Rectangle 25">
            <a:extLst>
              <a:ext uri="{FF2B5EF4-FFF2-40B4-BE49-F238E27FC236}">
                <a16:creationId xmlns:a16="http://schemas.microsoft.com/office/drawing/2014/main" id="{62E61599-FA04-400B-B9BE-A0258E3740F6}"/>
              </a:ext>
            </a:extLst>
          </p:cNvPr>
          <p:cNvSpPr/>
          <p:nvPr/>
        </p:nvSpPr>
        <p:spPr bwMode="auto">
          <a:xfrm>
            <a:off x="268303" y="2893774"/>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Chief Technology Officer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Mithra</a:t>
            </a:r>
          </a:p>
        </p:txBody>
      </p:sp>
      <p:graphicFrame>
        <p:nvGraphicFramePr>
          <p:cNvPr id="56" name="Table 55">
            <a:extLst>
              <a:ext uri="{FF2B5EF4-FFF2-40B4-BE49-F238E27FC236}">
                <a16:creationId xmlns:a16="http://schemas.microsoft.com/office/drawing/2014/main" id="{E645A640-210B-4ED2-B353-35B828817373}"/>
              </a:ext>
            </a:extLst>
          </p:cNvPr>
          <p:cNvGraphicFramePr>
            <a:graphicFrameLocks noGrp="1"/>
          </p:cNvGraphicFramePr>
          <p:nvPr/>
        </p:nvGraphicFramePr>
        <p:xfrm>
          <a:off x="4055897" y="1923384"/>
          <a:ext cx="4764149" cy="1171613"/>
        </p:xfrm>
        <a:graphic>
          <a:graphicData uri="http://schemas.openxmlformats.org/drawingml/2006/table">
            <a:tbl>
              <a:tblPr firstRow="1" bandRow="1">
                <a:tableStyleId>{5C22544A-7EE6-4342-B048-85BDC9FD1C3A}</a:tableStyleId>
              </a:tblPr>
              <a:tblGrid>
                <a:gridCol w="1358219">
                  <a:extLst>
                    <a:ext uri="{9D8B030D-6E8A-4147-A177-3AD203B41FA5}">
                      <a16:colId xmlns:a16="http://schemas.microsoft.com/office/drawing/2014/main" val="4293319507"/>
                    </a:ext>
                  </a:extLst>
                </a:gridCol>
                <a:gridCol w="3405930">
                  <a:extLst>
                    <a:ext uri="{9D8B030D-6E8A-4147-A177-3AD203B41FA5}">
                      <a16:colId xmlns:a16="http://schemas.microsoft.com/office/drawing/2014/main" val="928331083"/>
                    </a:ext>
                  </a:extLst>
                </a:gridCol>
              </a:tblGrid>
              <a:tr h="254699">
                <a:tc>
                  <a:txBody>
                    <a:bodyPr/>
                    <a:lstStyle/>
                    <a:p>
                      <a:pPr algn="ctr"/>
                      <a:r>
                        <a:rPr lang="en-US" sz="900" dirty="0">
                          <a:solidFill>
                            <a:schemeClr val="bg1"/>
                          </a:solidFill>
                          <a:latin typeface="Segoe UI" panose="020B0502040204020203" pitchFamily="34" charset="0"/>
                          <a:cs typeface="Segoe UI" panose="020B0502040204020203" pitchFamily="34" charset="0"/>
                        </a:rPr>
                        <a:t>Slalom Roles</a:t>
                      </a:r>
                    </a:p>
                  </a:txBody>
                  <a:tcPr anchor="b">
                    <a:solidFill>
                      <a:schemeClr val="accent2"/>
                    </a:solidFill>
                  </a:tcPr>
                </a:tc>
                <a:tc>
                  <a:txBody>
                    <a:bodyPr/>
                    <a:lstStyle/>
                    <a:p>
                      <a:pPr algn="ctr"/>
                      <a:r>
                        <a:rPr lang="en-US" sz="900" dirty="0">
                          <a:solidFill>
                            <a:schemeClr val="bg1"/>
                          </a:solidFill>
                          <a:latin typeface="Segoe UI" panose="020B0502040204020203" pitchFamily="34" charset="0"/>
                          <a:cs typeface="Segoe UI" panose="020B0502040204020203" pitchFamily="34" charset="0"/>
                        </a:rPr>
                        <a:t>Description</a:t>
                      </a:r>
                    </a:p>
                  </a:txBody>
                  <a:tcPr anchor="b">
                    <a:solidFill>
                      <a:schemeClr val="accent2"/>
                    </a:solidFill>
                  </a:tcPr>
                </a:tc>
                <a:extLst>
                  <a:ext uri="{0D108BD9-81ED-4DB2-BD59-A6C34878D82A}">
                    <a16:rowId xmlns:a16="http://schemas.microsoft.com/office/drawing/2014/main" val="2324188889"/>
                  </a:ext>
                </a:extLst>
              </a:tr>
              <a:tr h="458457">
                <a:tc>
                  <a:txBody>
                    <a:bodyPr/>
                    <a:lstStyle/>
                    <a:p>
                      <a:r>
                        <a:rPr lang="en-US" sz="800" b="1" dirty="0">
                          <a:latin typeface="Segoe UI" panose="020B0502040204020203" pitchFamily="34" charset="0"/>
                          <a:cs typeface="Segoe UI" panose="020B0502040204020203" pitchFamily="34" charset="0"/>
                        </a:rPr>
                        <a:t>Senior Architects</a:t>
                      </a:r>
                      <a:endParaRPr lang="en-US" sz="800" b="1" dirty="0">
                        <a:solidFill>
                          <a:schemeClr val="bg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Daily project management including staffing, budget, risks and issues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expert guidance</a:t>
                      </a:r>
                      <a:r>
                        <a:rPr kumimoji="0" lang="en-US" sz="700" b="0" i="0" u="none" strike="noStrike" kern="1200" cap="none" spc="0" normalizeH="0" noProof="0" dirty="0">
                          <a:ln>
                            <a:noFill/>
                          </a:ln>
                          <a:solidFill>
                            <a:srgbClr val="373737"/>
                          </a:solidFill>
                          <a:effectLst/>
                          <a:uLnTx/>
                          <a:uFillTx/>
                          <a:latin typeface="Segoe UI" panose="020B0502040204020203" pitchFamily="34" charset="0"/>
                          <a:ea typeface="+mn-ea"/>
                          <a:cs typeface="Segoe UI" panose="020B0502040204020203" pitchFamily="34" charset="0"/>
                        </a:rPr>
                        <a:t> to team and central point of communication</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Drives overall solution alignment with business and technology owners</a:t>
                      </a:r>
                    </a:p>
                  </a:txBody>
                  <a:tcPr>
                    <a:solidFill>
                      <a:schemeClr val="bg1"/>
                    </a:solidFill>
                  </a:tcPr>
                </a:tc>
                <a:extLst>
                  <a:ext uri="{0D108BD9-81ED-4DB2-BD59-A6C34878D82A}">
                    <a16:rowId xmlns:a16="http://schemas.microsoft.com/office/drawing/2014/main" val="10001"/>
                  </a:ext>
                </a:extLst>
              </a:tr>
              <a:tr h="458457">
                <a:tc>
                  <a:txBody>
                    <a:bodyPr/>
                    <a:lstStyle/>
                    <a:p>
                      <a:pPr marL="0" algn="l" defTabSz="1219170" rtl="0" eaLnBrk="1" latinLnBrk="0" hangingPunct="1"/>
                      <a:r>
                        <a:rPr lang="en-US" sz="800" b="1" kern="1200" dirty="0">
                          <a:solidFill>
                            <a:schemeClr val="dk1"/>
                          </a:solidFill>
                          <a:latin typeface="Segoe UI" panose="020B0502040204020203" pitchFamily="34" charset="0"/>
                          <a:ea typeface="+mn-ea"/>
                          <a:cs typeface="Segoe UI" panose="020B0502040204020203" pitchFamily="34" charset="0"/>
                        </a:rPr>
                        <a:t>Data Engineers</a:t>
                      </a:r>
                    </a:p>
                  </a:txBody>
                  <a:tcPr anchor="ctr">
                    <a:solidFill>
                      <a:schemeClr val="bg1">
                        <a:lumMod val="95000"/>
                      </a:schemeClr>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Reviews existing architecture and solution to baseline existing capabilities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Leads data modeling, data prep, and cloud solution</a:t>
                      </a:r>
                      <a:endParaRPr kumimoji="0" lang="en-US" sz="800" b="0" i="0" u="none" strike="noStrike" kern="1200" cap="none" spc="0" normalizeH="0" baseline="0" noProof="0" dirty="0">
                        <a:ln>
                          <a:noFill/>
                        </a:ln>
                        <a:solidFill>
                          <a:schemeClr val="dk1"/>
                        </a:solidFill>
                        <a:effectLst/>
                        <a:uLnTx/>
                        <a:uFillTx/>
                        <a:latin typeface="Segoe UI" panose="020B0502040204020203" pitchFamily="34" charset="0"/>
                        <a:ea typeface="+mn-ea"/>
                        <a:cs typeface="Segoe UI" panose="020B0502040204020203" pitchFamily="34" charset="0"/>
                      </a:endParaRP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data architecture recommendations and leading practices</a:t>
                      </a:r>
                    </a:p>
                  </a:txBody>
                  <a:tcPr>
                    <a:solidFill>
                      <a:schemeClr val="bg1">
                        <a:lumMod val="95000"/>
                      </a:schemeClr>
                    </a:solidFill>
                  </a:tcPr>
                </a:tc>
                <a:extLst>
                  <a:ext uri="{0D108BD9-81ED-4DB2-BD59-A6C34878D82A}">
                    <a16:rowId xmlns:a16="http://schemas.microsoft.com/office/drawing/2014/main" val="2398118383"/>
                  </a:ext>
                </a:extLst>
              </a:tr>
            </a:tbl>
          </a:graphicData>
        </a:graphic>
      </p:graphicFrame>
      <p:sp>
        <p:nvSpPr>
          <p:cNvPr id="59" name="Rounded Rectangle 30">
            <a:extLst>
              <a:ext uri="{FF2B5EF4-FFF2-40B4-BE49-F238E27FC236}">
                <a16:creationId xmlns:a16="http://schemas.microsoft.com/office/drawing/2014/main" id="{3B7784D6-C9EB-473E-9523-100B68917320}"/>
              </a:ext>
            </a:extLst>
          </p:cNvPr>
          <p:cNvSpPr/>
          <p:nvPr/>
        </p:nvSpPr>
        <p:spPr bwMode="auto">
          <a:xfrm>
            <a:off x="2296308" y="3312617"/>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60" name="Rounded Rectangle 31">
            <a:extLst>
              <a:ext uri="{FF2B5EF4-FFF2-40B4-BE49-F238E27FC236}">
                <a16:creationId xmlns:a16="http://schemas.microsoft.com/office/drawing/2014/main" id="{BDA33B02-93C5-49C2-A9F8-92CD4F8048B4}"/>
              </a:ext>
            </a:extLst>
          </p:cNvPr>
          <p:cNvSpPr/>
          <p:nvPr/>
        </p:nvSpPr>
        <p:spPr bwMode="auto">
          <a:xfrm>
            <a:off x="2296308" y="371573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7" name="Rounded Rectangle 11">
            <a:extLst>
              <a:ext uri="{FF2B5EF4-FFF2-40B4-BE49-F238E27FC236}">
                <a16:creationId xmlns:a16="http://schemas.microsoft.com/office/drawing/2014/main" id="{CE674803-2FC9-432D-8157-B91C08883D58}"/>
              </a:ext>
            </a:extLst>
          </p:cNvPr>
          <p:cNvSpPr/>
          <p:nvPr/>
        </p:nvSpPr>
        <p:spPr bwMode="auto">
          <a:xfrm>
            <a:off x="2300847" y="412425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6" name="Title 5">
            <a:extLst>
              <a:ext uri="{FF2B5EF4-FFF2-40B4-BE49-F238E27FC236}">
                <a16:creationId xmlns:a16="http://schemas.microsoft.com/office/drawing/2014/main" id="{0D69C8E1-9759-AB48-A773-4593C5E94DDC}"/>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Team, Deliverables, Duration</a:t>
            </a:r>
          </a:p>
        </p:txBody>
      </p:sp>
      <p:sp>
        <p:nvSpPr>
          <p:cNvPr id="28" name="Rounded Rectangle 30">
            <a:extLst>
              <a:ext uri="{FF2B5EF4-FFF2-40B4-BE49-F238E27FC236}">
                <a16:creationId xmlns:a16="http://schemas.microsoft.com/office/drawing/2014/main" id="{600F302F-1844-4C2E-9C3E-E648EB0AA9AE}"/>
              </a:ext>
            </a:extLst>
          </p:cNvPr>
          <p:cNvSpPr/>
          <p:nvPr/>
        </p:nvSpPr>
        <p:spPr bwMode="auto">
          <a:xfrm>
            <a:off x="2297598" y="2893774"/>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Tree>
    <p:extLst>
      <p:ext uri="{BB962C8B-B14F-4D97-AF65-F5344CB8AC3E}">
        <p14:creationId xmlns:p14="http://schemas.microsoft.com/office/powerpoint/2010/main" val="146599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62A767B-D426-4FCD-A206-1259377F5C42}"/>
              </a:ext>
            </a:extLst>
          </p:cNvPr>
          <p:cNvGraphicFramePr>
            <a:graphicFrameLocks noGrp="1"/>
          </p:cNvGraphicFramePr>
          <p:nvPr/>
        </p:nvGraphicFramePr>
        <p:xfrm>
          <a:off x="235528" y="1240190"/>
          <a:ext cx="8575965" cy="2841943"/>
        </p:xfrm>
        <a:graphic>
          <a:graphicData uri="http://schemas.openxmlformats.org/drawingml/2006/table">
            <a:tbl>
              <a:tblPr firstRow="1" bandRow="1">
                <a:tableStyleId>{5C22544A-7EE6-4342-B048-85BDC9FD1C3A}</a:tableStyleId>
              </a:tblPr>
              <a:tblGrid>
                <a:gridCol w="1715193">
                  <a:extLst>
                    <a:ext uri="{9D8B030D-6E8A-4147-A177-3AD203B41FA5}">
                      <a16:colId xmlns:a16="http://schemas.microsoft.com/office/drawing/2014/main" val="730063315"/>
                    </a:ext>
                  </a:extLst>
                </a:gridCol>
                <a:gridCol w="1715193">
                  <a:extLst>
                    <a:ext uri="{9D8B030D-6E8A-4147-A177-3AD203B41FA5}">
                      <a16:colId xmlns:a16="http://schemas.microsoft.com/office/drawing/2014/main" val="1734185041"/>
                    </a:ext>
                  </a:extLst>
                </a:gridCol>
                <a:gridCol w="1715193">
                  <a:extLst>
                    <a:ext uri="{9D8B030D-6E8A-4147-A177-3AD203B41FA5}">
                      <a16:colId xmlns:a16="http://schemas.microsoft.com/office/drawing/2014/main" val="295779658"/>
                    </a:ext>
                  </a:extLst>
                </a:gridCol>
                <a:gridCol w="1715193">
                  <a:extLst>
                    <a:ext uri="{9D8B030D-6E8A-4147-A177-3AD203B41FA5}">
                      <a16:colId xmlns:a16="http://schemas.microsoft.com/office/drawing/2014/main" val="158490010"/>
                    </a:ext>
                  </a:extLst>
                </a:gridCol>
                <a:gridCol w="1715193">
                  <a:extLst>
                    <a:ext uri="{9D8B030D-6E8A-4147-A177-3AD203B41FA5}">
                      <a16:colId xmlns:a16="http://schemas.microsoft.com/office/drawing/2014/main" val="2495444070"/>
                    </a:ext>
                  </a:extLst>
                </a:gridCol>
              </a:tblGrid>
              <a:tr h="555943">
                <a:tc>
                  <a:txBody>
                    <a:bodyPr/>
                    <a:lstStyle/>
                    <a:p>
                      <a:pPr algn="ctr"/>
                      <a:r>
                        <a:rPr lang="en-US" sz="1400" u="none">
                          <a:latin typeface="Montserrat" pitchFamily="2" charset="77"/>
                        </a:rPr>
                        <a:t>Day 1</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3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4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extLst>
                  <a:ext uri="{0D108BD9-81ED-4DB2-BD59-A6C34878D82A}">
                    <a16:rowId xmlns:a16="http://schemas.microsoft.com/office/drawing/2014/main" val="2577337903"/>
                  </a:ext>
                </a:extLst>
              </a:tr>
              <a:tr h="228600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Client Interviews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none" dirty="0">
                          <a:solidFill>
                            <a:schemeClr val="tx1"/>
                          </a:solidFill>
                          <a:latin typeface="Montserrat" pitchFamily="2" charset="77"/>
                        </a:rPr>
                        <a:t>Requirements Gathering</a:t>
                      </a:r>
                    </a:p>
                    <a:p>
                      <a:pPr marL="0" indent="0" algn="l">
                        <a:buFont typeface="Arial" panose="020B0604020202020204" pitchFamily="34" charset="0"/>
                        <a:buNone/>
                      </a:pPr>
                      <a:br>
                        <a:rPr lang="en-US" sz="1200" u="none" dirty="0">
                          <a:solidFill>
                            <a:schemeClr val="tx1"/>
                          </a:solidFill>
                          <a:latin typeface="Montserrat" pitchFamily="2" charset="77"/>
                        </a:rPr>
                      </a:b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Data Exploration</a:t>
                      </a:r>
                    </a:p>
                    <a:p>
                      <a:pPr marL="0" indent="0" algn="l">
                        <a:buFont typeface="Arial" panose="020B0604020202020204" pitchFamily="34" charset="0"/>
                        <a:buNone/>
                      </a:pPr>
                      <a:r>
                        <a:rPr lang="en-US" sz="1200" u="none" dirty="0">
                          <a:solidFill>
                            <a:schemeClr val="tx1"/>
                          </a:solidFill>
                          <a:latin typeface="Montserrat" pitchFamily="2" charset="77"/>
                        </a:rPr>
                        <a:t>Review Data</a:t>
                      </a:r>
                      <a:r>
                        <a:rPr lang="en-US" sz="1200" u="none" baseline="0" dirty="0">
                          <a:solidFill>
                            <a:schemeClr val="tx1"/>
                          </a:solidFill>
                          <a:latin typeface="Montserrat" pitchFamily="2" charset="77"/>
                        </a:rPr>
                        <a:t> Sources and design proposal</a:t>
                      </a:r>
                      <a:endParaRPr lang="en-US" sz="1200" u="none" dirty="0">
                        <a:solidFill>
                          <a:schemeClr val="tx1"/>
                        </a:solidFill>
                        <a:latin typeface="Montserrat" pitchFamily="2" charset="7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u="none">
                          <a:solidFill>
                            <a:schemeClr val="tx1"/>
                          </a:solidFill>
                          <a:latin typeface="Montserrat" pitchFamily="2" charset="77"/>
                        </a:rPr>
                        <a:t>Check-in with SR Architect</a:t>
                      </a:r>
                    </a:p>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Proposal</a:t>
                      </a:r>
                    </a:p>
                    <a:p>
                      <a:pPr marL="0" indent="0" algn="l">
                        <a:buFont typeface="Arial" panose="020B0604020202020204" pitchFamily="34" charset="0"/>
                        <a:buNone/>
                      </a:pPr>
                      <a:r>
                        <a:rPr lang="en-US" sz="1200" b="0" u="none">
                          <a:solidFill>
                            <a:schemeClr val="tx1"/>
                          </a:solidFill>
                          <a:latin typeface="Montserrat" pitchFamily="2" charset="77"/>
                        </a:rPr>
                        <a:t>Present biz proposal to Clients</a:t>
                      </a:r>
                    </a:p>
                    <a:p>
                      <a:pPr marL="0" indent="0" algn="l">
                        <a:buFont typeface="Arial" panose="020B0604020202020204" pitchFamily="34" charset="0"/>
                        <a:buNone/>
                      </a:pPr>
                      <a:endParaRPr lang="en-US" sz="1200" b="1"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Start Transformations / Extracts</a:t>
                      </a:r>
                      <a:br>
                        <a:rPr lang="en-US" sz="1200" b="1" u="none">
                          <a:solidFill>
                            <a:schemeClr val="tx1"/>
                          </a:solidFill>
                          <a:latin typeface="Montserrat" pitchFamily="2" charset="77"/>
                        </a:rPr>
                      </a:br>
                      <a:endParaRPr lang="en-US" sz="1200" b="1"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Project work </a:t>
                      </a:r>
                      <a:r>
                        <a:rPr lang="en-US" sz="1200" u="none" dirty="0">
                          <a:solidFill>
                            <a:schemeClr val="tx1"/>
                          </a:solidFill>
                          <a:latin typeface="Montserrat" pitchFamily="2" charset="77"/>
                        </a:rPr>
                        <a:t>+ continued Transformations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1200" u="none" dirty="0">
                          <a:solidFill>
                            <a:schemeClr val="tx1"/>
                          </a:solidFill>
                          <a:latin typeface="Montserrat" pitchFamily="2" charset="77"/>
                        </a:rPr>
                      </a:b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171450" indent="-171450" algn="l">
                        <a:buFont typeface="Arial" panose="020B0604020202020204" pitchFamily="34" charset="0"/>
                        <a:buChar cha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Package</a:t>
                      </a:r>
                      <a:br>
                        <a:rPr lang="en-US" sz="1200" u="none" dirty="0">
                          <a:solidFill>
                            <a:schemeClr val="tx1"/>
                          </a:solidFill>
                          <a:latin typeface="Montserrat" pitchFamily="2" charset="77"/>
                        </a:rPr>
                      </a:br>
                      <a:r>
                        <a:rPr lang="en-US" sz="1200" u="none" dirty="0">
                          <a:solidFill>
                            <a:schemeClr val="tx1"/>
                          </a:solidFill>
                          <a:latin typeface="Montserrat" pitchFamily="2" charset="77"/>
                        </a:rPr>
                        <a:t>Polish project + package deliverables</a:t>
                      </a:r>
                    </a:p>
                    <a:p>
                      <a:pPr marL="0" indent="0" algn="l">
                        <a:buFont typeface="Arial" panose="020B0604020202020204" pitchFamily="34" charset="0"/>
                        <a:buNone/>
                      </a:pPr>
                      <a:r>
                        <a:rPr lang="en-US" sz="1200" u="none" dirty="0">
                          <a:solidFill>
                            <a:schemeClr val="tx1"/>
                          </a:solidFill>
                          <a:latin typeface="Montserrat" pitchFamily="2" charset="77"/>
                        </a:rPr>
                        <a:t>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u="none" dirty="0">
                          <a:solidFill>
                            <a:schemeClr val="tx1"/>
                          </a:solidFill>
                          <a:latin typeface="Montserrat" pitchFamily="2" charset="77"/>
                        </a:rPr>
                        <a:t>OPTIONAL : Final Check-in with SR Architects</a:t>
                      </a:r>
                      <a:br>
                        <a:rPr lang="en-US" sz="1200" u="none" dirty="0">
                          <a:solidFill>
                            <a:schemeClr val="tx1"/>
                          </a:solidFill>
                          <a:latin typeface="Montserrat" pitchFamily="2" charset="77"/>
                        </a:rPr>
                      </a:br>
                      <a:endParaRPr lang="en-US" sz="1200" b="1"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Final Project Presentation </a:t>
                      </a:r>
                      <a:r>
                        <a:rPr lang="en-US" sz="1200" u="none" dirty="0">
                          <a:solidFill>
                            <a:schemeClr val="tx1"/>
                          </a:solidFill>
                          <a:latin typeface="Montserrat" pitchFamily="2" charset="77"/>
                        </a:rPr>
                        <a:t>to Clients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818898"/>
                  </a:ext>
                </a:extLst>
              </a:tr>
            </a:tbl>
          </a:graphicData>
        </a:graphic>
      </p:graphicFrame>
      <p:sp>
        <p:nvSpPr>
          <p:cNvPr id="7" name="Title 5">
            <a:extLst>
              <a:ext uri="{FF2B5EF4-FFF2-40B4-BE49-F238E27FC236}">
                <a16:creationId xmlns:a16="http://schemas.microsoft.com/office/drawing/2014/main" id="{345280E4-C006-9F4A-970F-A6A43361A55D}"/>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Proposed Engagement Timeline</a:t>
            </a:r>
          </a:p>
        </p:txBody>
      </p:sp>
    </p:spTree>
    <p:extLst>
      <p:ext uri="{BB962C8B-B14F-4D97-AF65-F5344CB8AC3E}">
        <p14:creationId xmlns:p14="http://schemas.microsoft.com/office/powerpoint/2010/main" val="305289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2800" dirty="0"/>
              <a:t>Final Presentation Requirements (Suggestions)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sp>
        <p:nvSpPr>
          <p:cNvPr id="4" name="Rectangle 3">
            <a:extLst>
              <a:ext uri="{FF2B5EF4-FFF2-40B4-BE49-F238E27FC236}">
                <a16:creationId xmlns:a16="http://schemas.microsoft.com/office/drawing/2014/main" id="{FD2BCB66-DD14-C848-A995-2D83C5811557}"/>
              </a:ext>
            </a:extLst>
          </p:cNvPr>
          <p:cNvSpPr/>
          <p:nvPr/>
        </p:nvSpPr>
        <p:spPr>
          <a:xfrm>
            <a:off x="445769" y="1145392"/>
            <a:ext cx="6895323" cy="3653372"/>
          </a:xfrm>
          <a:prstGeom prst="rect">
            <a:avLst/>
          </a:prstGeom>
        </p:spPr>
        <p:txBody>
          <a:bodyPr wrap="square">
            <a:spAutoFit/>
          </a:bodyPr>
          <a:lstStyle/>
          <a:p>
            <a:pPr marL="800080" lvl="1" indent="-342892" defTabSz="914378">
              <a:lnSpc>
                <a:spcPct val="150000"/>
              </a:lnSpc>
              <a:buFont typeface="+mj-lt"/>
              <a:buAutoNum type="arabicPeriod"/>
            </a:pPr>
            <a:r>
              <a:rPr lang="en-US" sz="1600" dirty="0">
                <a:solidFill>
                  <a:srgbClr val="1E1E1E"/>
                </a:solidFill>
                <a:latin typeface="Montserrat" pitchFamily="2" charset="77"/>
              </a:rPr>
              <a:t>Architecture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Data Flow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Users Onboarding / Overview</a:t>
            </a:r>
          </a:p>
          <a:p>
            <a:pPr marL="800080" lvl="1" indent="-342892" defTabSz="914378">
              <a:lnSpc>
                <a:spcPct val="150000"/>
              </a:lnSpc>
              <a:buFont typeface="+mj-lt"/>
              <a:buAutoNum type="arabicPeriod"/>
            </a:pPr>
            <a:r>
              <a:rPr lang="en-US" sz="1600" dirty="0">
                <a:solidFill>
                  <a:srgbClr val="1E1E1E"/>
                </a:solidFill>
                <a:latin typeface="Montserrat" pitchFamily="2" charset="77"/>
              </a:rPr>
              <a:t>Cost Analysis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Cloud Resource Costs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Skills Required to Maintain</a:t>
            </a:r>
          </a:p>
          <a:p>
            <a:pPr marL="800080" lvl="1" indent="-342892" defTabSz="914378">
              <a:lnSpc>
                <a:spcPct val="150000"/>
              </a:lnSpc>
              <a:buFont typeface="+mj-lt"/>
              <a:buAutoNum type="arabicPeriod"/>
            </a:pPr>
            <a:r>
              <a:rPr lang="en-US" sz="1600" dirty="0">
                <a:solidFill>
                  <a:srgbClr val="1E1E1E"/>
                </a:solidFill>
                <a:latin typeface="Montserrat" pitchFamily="2" charset="77"/>
              </a:rPr>
              <a:t>Security and Governance</a:t>
            </a:r>
          </a:p>
          <a:p>
            <a:pPr marL="800080" lvl="1" indent="-342892" defTabSz="914378">
              <a:lnSpc>
                <a:spcPct val="150000"/>
              </a:lnSpc>
              <a:buFont typeface="+mj-lt"/>
              <a:buAutoNum type="arabicPeriod"/>
            </a:pPr>
            <a:r>
              <a:rPr lang="en-US" sz="1600" dirty="0">
                <a:solidFill>
                  <a:srgbClr val="1E1E1E"/>
                </a:solidFill>
                <a:latin typeface="Montserrat" pitchFamily="2" charset="77"/>
              </a:rPr>
              <a:t>Next Steps (Phase 2 / Day 2 Proposal)</a:t>
            </a:r>
          </a:p>
          <a:p>
            <a:pPr defTabSz="914378">
              <a:lnSpc>
                <a:spcPct val="150000"/>
              </a:lnSpc>
            </a:pPr>
            <a:endParaRPr lang="en-US" sz="1400" dirty="0">
              <a:solidFill>
                <a:srgbClr val="1E1E1E"/>
              </a:solidFill>
              <a:latin typeface="Arial" panose="020B0604020202020204"/>
            </a:endParaRPr>
          </a:p>
          <a:p>
            <a:pPr defTabSz="914378">
              <a:lnSpc>
                <a:spcPct val="150000"/>
              </a:lnSpc>
            </a:pPr>
            <a:r>
              <a:rPr lang="en-US" sz="1400" i="1" dirty="0">
                <a:solidFill>
                  <a:srgbClr val="1E1E1E"/>
                </a:solidFill>
                <a:latin typeface="Arial" panose="020B0604020202020204"/>
              </a:rPr>
              <a:t>The final presentation with the client should cover these requirements.</a:t>
            </a:r>
          </a:p>
        </p:txBody>
      </p:sp>
    </p:spTree>
    <p:extLst>
      <p:ext uri="{BB962C8B-B14F-4D97-AF65-F5344CB8AC3E}">
        <p14:creationId xmlns:p14="http://schemas.microsoft.com/office/powerpoint/2010/main" val="266121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3200" dirty="0"/>
              <a:t>Project Technical Assets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graphicFrame>
        <p:nvGraphicFramePr>
          <p:cNvPr id="6" name="Table 3">
            <a:extLst>
              <a:ext uri="{FF2B5EF4-FFF2-40B4-BE49-F238E27FC236}">
                <a16:creationId xmlns:a16="http://schemas.microsoft.com/office/drawing/2014/main" id="{84F312AF-7A06-834A-BF44-6C3889E40C60}"/>
              </a:ext>
            </a:extLst>
          </p:cNvPr>
          <p:cNvGraphicFramePr>
            <a:graphicFrameLocks noGrp="1"/>
          </p:cNvGraphicFramePr>
          <p:nvPr/>
        </p:nvGraphicFramePr>
        <p:xfrm>
          <a:off x="615376" y="1280437"/>
          <a:ext cx="7290318" cy="2720801"/>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3689774035"/>
                    </a:ext>
                  </a:extLst>
                </a:gridCol>
                <a:gridCol w="4089918">
                  <a:extLst>
                    <a:ext uri="{9D8B030D-6E8A-4147-A177-3AD203B41FA5}">
                      <a16:colId xmlns:a16="http://schemas.microsoft.com/office/drawing/2014/main" val="538856604"/>
                    </a:ext>
                  </a:extLst>
                </a:gridCol>
              </a:tblGrid>
              <a:tr h="526241">
                <a:tc>
                  <a:txBody>
                    <a:bodyPr/>
                    <a:lstStyle/>
                    <a:p>
                      <a:r>
                        <a:rPr lang="en-US" sz="2100" b="1" dirty="0"/>
                        <a:t>AWS Account:</a:t>
                      </a:r>
                    </a:p>
                  </a:txBody>
                  <a:tcPr/>
                </a:tc>
                <a:tc>
                  <a:txBody>
                    <a:bodyPr/>
                    <a:lstStyle/>
                    <a:p>
                      <a:r>
                        <a:rPr lang="en-US" sz="2100" dirty="0"/>
                        <a:t>via Linux Academy Playground</a:t>
                      </a:r>
                    </a:p>
                  </a:txBody>
                  <a:tcPr/>
                </a:tc>
                <a:extLst>
                  <a:ext uri="{0D108BD9-81ED-4DB2-BD59-A6C34878D82A}">
                    <a16:rowId xmlns:a16="http://schemas.microsoft.com/office/drawing/2014/main" val="402747242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dirty="0"/>
                    </a:p>
                  </a:txBody>
                  <a:tcPr/>
                </a:tc>
                <a:extLst>
                  <a:ext uri="{0D108BD9-81ED-4DB2-BD59-A6C34878D82A}">
                    <a16:rowId xmlns:a16="http://schemas.microsoft.com/office/drawing/2014/main" val="221047845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dirty="0"/>
                        <a:t>Source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t>Client-Identified Datasets (2)</a:t>
                      </a:r>
                    </a:p>
                  </a:txBody>
                  <a:tcPr/>
                </a:tc>
                <a:extLst>
                  <a:ext uri="{0D108BD9-81ED-4DB2-BD59-A6C34878D82A}">
                    <a16:rowId xmlns:a16="http://schemas.microsoft.com/office/drawing/2014/main" val="2472805252"/>
                  </a:ext>
                </a:extLst>
              </a:tr>
              <a:tr h="457200">
                <a:tc>
                  <a:txBody>
                    <a:bodyPr/>
                    <a:lstStyle/>
                    <a:p>
                      <a:r>
                        <a:rPr lang="en-US" sz="2100" b="1" dirty="0"/>
                        <a:t>Terraform IAC Library:</a:t>
                      </a:r>
                    </a:p>
                  </a:txBody>
                  <a:tcPr/>
                </a:tc>
                <a:tc>
                  <a:txBody>
                    <a:bodyPr/>
                    <a:lstStyle/>
                    <a:p>
                      <a:r>
                        <a:rPr lang="en-US" sz="2100" dirty="0"/>
                        <a:t>via Slalom Infrastructure Catalog</a:t>
                      </a:r>
                    </a:p>
                  </a:txBody>
                  <a:tcPr/>
                </a:tc>
                <a:extLst>
                  <a:ext uri="{0D108BD9-81ED-4DB2-BD59-A6C34878D82A}">
                    <a16:rowId xmlns:a16="http://schemas.microsoft.com/office/drawing/2014/main" val="963919587"/>
                  </a:ext>
                </a:extLst>
              </a:tr>
              <a:tr h="822960">
                <a:tc>
                  <a:txBody>
                    <a:bodyPr/>
                    <a:lstStyle/>
                    <a:p>
                      <a:r>
                        <a:rPr lang="en-US" sz="2100" b="1" dirty="0"/>
                        <a:t>Source Code Repository:</a:t>
                      </a:r>
                    </a:p>
                  </a:txBody>
                  <a:tcPr/>
                </a:tc>
                <a:tc>
                  <a:txBody>
                    <a:bodyPr/>
                    <a:lstStyle/>
                    <a:p>
                      <a:r>
                        <a:rPr lang="en-US" sz="2100" dirty="0"/>
                        <a:t>GitHub-hosted Repo (to be provided)</a:t>
                      </a:r>
                    </a:p>
                  </a:txBody>
                  <a:tcPr/>
                </a:tc>
                <a:extLst>
                  <a:ext uri="{0D108BD9-81ED-4DB2-BD59-A6C34878D82A}">
                    <a16:rowId xmlns:a16="http://schemas.microsoft.com/office/drawing/2014/main" val="3453909707"/>
                  </a:ext>
                </a:extLst>
              </a:tr>
            </a:tbl>
          </a:graphicData>
        </a:graphic>
      </p:graphicFrame>
    </p:spTree>
    <p:extLst>
      <p:ext uri="{BB962C8B-B14F-4D97-AF65-F5344CB8AC3E}">
        <p14:creationId xmlns:p14="http://schemas.microsoft.com/office/powerpoint/2010/main" val="126606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Agenda</a:t>
            </a:r>
          </a:p>
        </p:txBody>
      </p:sp>
      <p:sp>
        <p:nvSpPr>
          <p:cNvPr id="12" name="Text Placeholder 11"/>
          <p:cNvSpPr>
            <a:spLocks noGrp="1"/>
          </p:cNvSpPr>
          <p:nvPr>
            <p:ph type="body" sz="quarter" idx="13"/>
          </p:nvPr>
        </p:nvSpPr>
        <p:spPr>
          <a:xfrm>
            <a:off x="4586747" y="518433"/>
            <a:ext cx="4090401" cy="2506435"/>
          </a:xfrm>
        </p:spPr>
        <p:txBody>
          <a:bodyPr/>
          <a:lstStyle/>
          <a:p>
            <a:pPr marL="342900" indent="-342900">
              <a:buFont typeface="+mj-lt"/>
              <a:buAutoNum type="arabicPeriod"/>
            </a:pPr>
            <a:r>
              <a:rPr lang="en-US" sz="1400" dirty="0"/>
              <a:t>Architecture Diagram and Data Flow Notes</a:t>
            </a:r>
          </a:p>
          <a:p>
            <a:pPr marL="342900" indent="-342900">
              <a:buFont typeface="+mj-lt"/>
              <a:buAutoNum type="arabicPeriod"/>
            </a:pPr>
            <a:r>
              <a:rPr lang="en-US" sz="1400" dirty="0"/>
              <a:t>Cost Analysis</a:t>
            </a:r>
          </a:p>
          <a:p>
            <a:pPr marL="800100" lvl="1" indent="-342900">
              <a:buFont typeface="Arial" panose="020B0604020202020204" pitchFamily="34" charset="0"/>
              <a:buChar char="•"/>
            </a:pPr>
            <a:r>
              <a:rPr lang="en-US" sz="1400" spc="0" dirty="0">
                <a:solidFill>
                  <a:schemeClr val="accent4"/>
                </a:solidFill>
              </a:rPr>
              <a:t>Cloud Resource Costs</a:t>
            </a:r>
          </a:p>
          <a:p>
            <a:pPr marL="800100" lvl="1" indent="-342900">
              <a:buFont typeface="Arial" panose="020B0604020202020204" pitchFamily="34" charset="0"/>
              <a:buChar char="•"/>
            </a:pPr>
            <a:r>
              <a:rPr lang="en-US" sz="1400" spc="0" dirty="0">
                <a:solidFill>
                  <a:schemeClr val="accent4"/>
                </a:solidFill>
              </a:rPr>
              <a:t>Skills Required to Maintain</a:t>
            </a:r>
          </a:p>
          <a:p>
            <a:pPr marL="342900" indent="-342900">
              <a:buFont typeface="+mj-lt"/>
              <a:buAutoNum type="arabicPeriod"/>
            </a:pPr>
            <a:r>
              <a:rPr lang="en-US" sz="1400" dirty="0"/>
              <a:t>Users, Security and Governance</a:t>
            </a:r>
          </a:p>
          <a:p>
            <a:pPr marL="342900" indent="-342900">
              <a:buFont typeface="+mj-lt"/>
              <a:buAutoNum type="arabicPeriod"/>
            </a:pPr>
            <a:r>
              <a:rPr lang="en-US" sz="1400" dirty="0"/>
              <a:t>Next Steps (Phase 2 Proposal)</a:t>
            </a:r>
          </a:p>
          <a:p>
            <a:pPr marL="342900" indent="-342900">
              <a:buFont typeface="+mj-lt"/>
              <a:buAutoNum type="arabicPeriod"/>
            </a:pPr>
            <a:r>
              <a:rPr lang="en-US" sz="1400" dirty="0"/>
              <a:t>Appendix </a:t>
            </a:r>
          </a:p>
        </p:txBody>
      </p:sp>
    </p:spTree>
    <p:extLst>
      <p:ext uri="{BB962C8B-B14F-4D97-AF65-F5344CB8AC3E}">
        <p14:creationId xmlns:p14="http://schemas.microsoft.com/office/powerpoint/2010/main" val="264295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r>
              <a:rPr lang="en-US" dirty="0"/>
              <a:t>Architecture Diagram</a:t>
            </a:r>
          </a:p>
        </p:txBody>
      </p:sp>
      <p:sp>
        <p:nvSpPr>
          <p:cNvPr id="8" name="Text Placeholder 7"/>
          <p:cNvSpPr>
            <a:spLocks noGrp="1"/>
          </p:cNvSpPr>
          <p:nvPr>
            <p:ph type="body" sz="quarter" idx="19"/>
          </p:nvPr>
        </p:nvSpPr>
        <p:spPr>
          <a:xfrm>
            <a:off x="461962" y="3544349"/>
            <a:ext cx="8497740" cy="1523459"/>
          </a:xfrm>
        </p:spPr>
        <p:txBody>
          <a:bodyPr vert="horz" wrap="square" lIns="0" tIns="45720" rIns="0" bIns="45720" rtlCol="0" anchor="t">
            <a:noAutofit/>
          </a:bodyPr>
          <a:lstStyle/>
          <a:p>
            <a:pPr marL="0" indent="0">
              <a:buNone/>
            </a:pPr>
            <a:r>
              <a:rPr lang="en-GB" sz="1000" b="1" dirty="0"/>
              <a:t>Data Flow Notes</a:t>
            </a:r>
            <a:endParaRPr lang="en-GB" sz="1000" dirty="0"/>
          </a:p>
          <a:p>
            <a:pPr marL="172720" indent="-172720">
              <a:spcBef>
                <a:spcPts val="0"/>
              </a:spcBef>
            </a:pPr>
            <a:r>
              <a:rPr lang="en-GB" sz="1000" dirty="0">
                <a:latin typeface="Arial"/>
                <a:cs typeface="Arial"/>
              </a:rPr>
              <a:t>Source data is sourced calling API services</a:t>
            </a:r>
            <a:endParaRPr lang="en-GB" sz="1000" dirty="0"/>
          </a:p>
          <a:p>
            <a:pPr marL="172720" indent="-172720">
              <a:spcBef>
                <a:spcPts val="0"/>
              </a:spcBef>
            </a:pPr>
            <a:r>
              <a:rPr lang="en-GB" sz="1000" dirty="0"/>
              <a:t>Amazon Lambda script in Python pulls data daily</a:t>
            </a:r>
          </a:p>
          <a:p>
            <a:pPr marL="172720" indent="-172720">
              <a:spcBef>
                <a:spcPts val="0"/>
              </a:spcBef>
            </a:pPr>
            <a:r>
              <a:rPr lang="en-GB" sz="1000" dirty="0">
                <a:latin typeface="Arial"/>
                <a:cs typeface="Arial"/>
              </a:rPr>
              <a:t>The raw data in the S3 bucket is transformed through S3 notifications and a Lambda script before being moved to a different folder in the S3 bucket</a:t>
            </a:r>
          </a:p>
          <a:p>
            <a:pPr marL="172720" indent="-172720">
              <a:spcBef>
                <a:spcPts val="0"/>
              </a:spcBef>
            </a:pPr>
            <a:r>
              <a:rPr lang="en-GB" sz="1000" dirty="0"/>
              <a:t>A glue crawler periodically looks at the data in the staged zone S3 bucket</a:t>
            </a:r>
          </a:p>
          <a:p>
            <a:pPr marL="172720" indent="-172720">
              <a:spcBef>
                <a:spcPts val="0"/>
              </a:spcBef>
            </a:pPr>
            <a:r>
              <a:rPr lang="en-GB" sz="1000" dirty="0"/>
              <a:t>Amazon Athena is used to query the data by end users</a:t>
            </a:r>
          </a:p>
          <a:p>
            <a:pPr marL="172720" indent="-172720">
              <a:spcBef>
                <a:spcPts val="0"/>
              </a:spcBef>
            </a:pPr>
            <a:r>
              <a:rPr lang="en-GB" sz="1000" dirty="0"/>
              <a:t>End users can visualise the data using a business intelligence tool such as Tableau or Power BI</a:t>
            </a:r>
          </a:p>
          <a:p>
            <a:pPr marL="172720" indent="-172720">
              <a:spcBef>
                <a:spcPts val="0"/>
              </a:spcBef>
            </a:pPr>
            <a:r>
              <a:rPr lang="en-GB" sz="1000" dirty="0"/>
              <a:t>End users can be IT staff, healthcare workers or people working in the state's department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5" name="Picture 4">
            <a:extLst>
              <a:ext uri="{FF2B5EF4-FFF2-40B4-BE49-F238E27FC236}">
                <a16:creationId xmlns:a16="http://schemas.microsoft.com/office/drawing/2014/main" id="{6B904EDA-5BA5-40FB-A3BF-7DD6BEA5337B}"/>
              </a:ext>
            </a:extLst>
          </p:cNvPr>
          <p:cNvPicPr>
            <a:picLocks noChangeAspect="1"/>
          </p:cNvPicPr>
          <p:nvPr/>
        </p:nvPicPr>
        <p:blipFill>
          <a:blip r:embed="rId3"/>
          <a:stretch>
            <a:fillRect/>
          </a:stretch>
        </p:blipFill>
        <p:spPr>
          <a:xfrm>
            <a:off x="696516" y="867948"/>
            <a:ext cx="7750969" cy="2607469"/>
          </a:xfrm>
          <a:prstGeom prst="rect">
            <a:avLst/>
          </a:prstGeom>
        </p:spPr>
      </p:pic>
    </p:spTree>
    <p:extLst>
      <p:ext uri="{BB962C8B-B14F-4D97-AF65-F5344CB8AC3E}">
        <p14:creationId xmlns:p14="http://schemas.microsoft.com/office/powerpoint/2010/main" val="352142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a:xfrm>
            <a:off x="465138" y="1267934"/>
            <a:ext cx="8220075" cy="3282802"/>
          </a:xfrm>
        </p:spPr>
        <p:txBody>
          <a:bodyPr vert="horz" wrap="square" lIns="0" tIns="45720" rIns="0" bIns="45720" rtlCol="0" anchor="t">
            <a:noAutofit/>
          </a:bodyPr>
          <a:lstStyle/>
          <a:p>
            <a:pPr marL="0" indent="0">
              <a:buNone/>
            </a:pPr>
            <a:r>
              <a:rPr lang="en-GB" sz="1200" b="1" dirty="0"/>
              <a:t>             Lambda</a:t>
            </a:r>
          </a:p>
          <a:p>
            <a:pPr lvl="4"/>
            <a:r>
              <a:rPr lang="en-GB" sz="1000" dirty="0">
                <a:latin typeface="Arial"/>
                <a:cs typeface="Arial"/>
              </a:rPr>
              <a:t>The lambda free tier includes 1M free requests per month and 400,000 GB-seconds of compute time per month. It is unlikely that the current service settings will exceed the free tier usage in this instance.</a:t>
            </a:r>
          </a:p>
          <a:p>
            <a:pPr lvl="4"/>
            <a:r>
              <a:rPr lang="en-GB" sz="1000" dirty="0"/>
              <a:t>Assuming 200 requests of 5000ms duration and 1GB of allocated memory the </a:t>
            </a:r>
            <a:r>
              <a:rPr lang="en-GB" sz="1000" b="1" dirty="0"/>
              <a:t>cost remains within free tier usage</a:t>
            </a:r>
            <a:r>
              <a:rPr lang="en-GB" sz="1000" dirty="0"/>
              <a:t>.</a:t>
            </a:r>
          </a:p>
          <a:p>
            <a:pPr marL="172720" lvl="1" indent="0">
              <a:buNone/>
            </a:pPr>
            <a:endParaRPr lang="en-GB" dirty="0"/>
          </a:p>
          <a:p>
            <a:pPr marL="0" indent="0">
              <a:buNone/>
            </a:pPr>
            <a:r>
              <a:rPr lang="en-GB" sz="1200" b="1" dirty="0"/>
              <a:t>             S3</a:t>
            </a:r>
            <a:endParaRPr lang="en-GB" dirty="0"/>
          </a:p>
          <a:p>
            <a:pPr lvl="4"/>
            <a:r>
              <a:rPr lang="en-GB" sz="1000" dirty="0"/>
              <a:t>Assuming S3 standard storage, 5GB monthly storage, 10,000 PUT, COPY, POST, LIST requests, 10,000 GET, SELECT requests and 1GB both returned and scanned by S3 Select, the total monthly cost is around </a:t>
            </a:r>
            <a:r>
              <a:rPr lang="en-GB" sz="1000" b="1" dirty="0"/>
              <a:t>0.17 USD</a:t>
            </a:r>
            <a:r>
              <a:rPr lang="en-GB" sz="1000" dirty="0"/>
              <a:t>.</a:t>
            </a:r>
          </a:p>
          <a:p>
            <a:pPr marL="0" indent="0">
              <a:buNone/>
            </a:pPr>
            <a:endParaRPr lang="en-GB" b="1" dirty="0"/>
          </a:p>
          <a:p>
            <a:pPr marL="0" indent="0">
              <a:buNone/>
            </a:pPr>
            <a:r>
              <a:rPr lang="en-GB" sz="1200" b="1" dirty="0"/>
              <a:t>             Glue Crawler</a:t>
            </a:r>
          </a:p>
          <a:p>
            <a:pPr lvl="4"/>
            <a:r>
              <a:rPr lang="en-GB" sz="1000" dirty="0"/>
              <a:t>The hourly rate for AWS Glue Crawler is 0.44 USD per DPU-Hour. It is billed per second with a 10-minute minimum per crawler run.</a:t>
            </a:r>
          </a:p>
          <a:p>
            <a:pPr lvl="4"/>
            <a:r>
              <a:rPr lang="en-GB" sz="1000" dirty="0"/>
              <a:t>A single Data Processing Unit (DPU) provides 4 vCPU and 16 GB of memory. Assuming two crawlers and two DPUs running for 5 mins each per day the cost would be an estimated at </a:t>
            </a:r>
            <a:r>
              <a:rPr lang="en-GB" sz="1000" b="1" dirty="0"/>
              <a:t>2.64 USD </a:t>
            </a:r>
            <a:r>
              <a:rPr lang="en-GB" sz="1000" dirty="0"/>
              <a:t>per month.</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1026" name="Picture 2" descr="AWS Lambda Integration + Automation | Tray.io">
            <a:extLst>
              <a:ext uri="{FF2B5EF4-FFF2-40B4-BE49-F238E27FC236}">
                <a16:creationId xmlns:a16="http://schemas.microsoft.com/office/drawing/2014/main" id="{E124B7BD-5750-402E-AD50-8BE2EA03E72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65138" y="1293995"/>
            <a:ext cx="466087" cy="4660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download an entire S3 bucket recursively | Sandro Cirulli">
            <a:extLst>
              <a:ext uri="{FF2B5EF4-FFF2-40B4-BE49-F238E27FC236}">
                <a16:creationId xmlns:a16="http://schemas.microsoft.com/office/drawing/2014/main" id="{F6145206-9AE8-4E69-BA80-1EBFCCC3751E}"/>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57245" y="2498214"/>
            <a:ext cx="473980" cy="4739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Glue - Reviews, Pros &amp; Cons | Companies using AWS Glue">
            <a:extLst>
              <a:ext uri="{FF2B5EF4-FFF2-40B4-BE49-F238E27FC236}">
                <a16:creationId xmlns:a16="http://schemas.microsoft.com/office/drawing/2014/main" id="{8717F677-4AA3-49EF-96F8-5893C27E4A5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65138" y="3409482"/>
            <a:ext cx="466087" cy="46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44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endParaRPr lang="en-GB" dirty="0"/>
          </a:p>
        </p:txBody>
      </p:sp>
      <p:sp>
        <p:nvSpPr>
          <p:cNvPr id="3" name="TextBox 2"/>
          <p:cNvSpPr txBox="1"/>
          <p:nvPr/>
        </p:nvSpPr>
        <p:spPr>
          <a:xfrm>
            <a:off x="373747"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Assuming 10 queries per day and 100MB of data scanned per query</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Pricing calculations</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Rounding (3041.666666666667) = 3042 rounded total number of queries per month</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3042 queries per month x 0.000095367432 TB x 5.00 USD = 1.45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1.45 USD</a:t>
            </a:r>
            <a:endParaRPr lang="en-US" sz="975" b="1" dirty="0">
              <a:solidFill>
                <a:schemeClr val="accent4"/>
              </a:solidFill>
              <a:latin typeface="Arial" panose="020B0604020202020204" pitchFamily="34" charset="0"/>
              <a:cs typeface="Arial" panose="020B0604020202020204" pitchFamily="34" charset="0"/>
            </a:endParaRPr>
          </a:p>
        </p:txBody>
      </p:sp>
      <p:sp>
        <p:nvSpPr>
          <p:cNvPr id="9" name="TextBox 8"/>
          <p:cNvSpPr txBox="1"/>
          <p:nvPr/>
        </p:nvSpPr>
        <p:spPr>
          <a:xfrm>
            <a:off x="3275715"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a single db.t3.medium instance type, on-demand, 5GB storage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Amazon Aurora PostgreSQL-Compatible DB monthly on-demand instances cost (monthly): 59.86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Storage pricing (monthly): 0.50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Additional backup storage cost (monthly): 0.10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Total monthly cost: </a:t>
            </a:r>
            <a:r>
              <a:rPr lang="en-US" sz="975" b="1" dirty="0">
                <a:solidFill>
                  <a:schemeClr val="accent4"/>
                </a:solidFill>
                <a:latin typeface="Arial" panose="020B0604020202020204" pitchFamily="34" charset="0"/>
                <a:cs typeface="Arial" panose="020B0604020202020204" pitchFamily="34" charset="0"/>
              </a:rPr>
              <a:t>60.46 USD</a:t>
            </a:r>
          </a:p>
        </p:txBody>
      </p:sp>
      <p:sp>
        <p:nvSpPr>
          <p:cNvPr id="10" name="TextBox 9"/>
          <p:cNvSpPr txBox="1"/>
          <p:nvPr/>
        </p:nvSpPr>
        <p:spPr>
          <a:xfrm>
            <a:off x="6177682"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the smallest dc2.large instance, 1 node and an on-demand pricing model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Lorem ipsum dolor sit. Lorem description ipsum dolor </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Redshift instance cost (monthly): 182.50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Additional backup storage cost (monthly): 0.11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182.62 USD</a:t>
            </a:r>
            <a:endParaRPr lang="en-US" sz="975" b="1" dirty="0">
              <a:solidFill>
                <a:schemeClr val="accent4"/>
              </a:solidFill>
              <a:latin typeface="Arial" panose="020B0604020202020204" pitchFamily="34" charset="0"/>
              <a:cs typeface="Arial" panose="020B0604020202020204" pitchFamily="34" charset="0"/>
            </a:endParaRPr>
          </a:p>
          <a:p>
            <a:pPr marL="285743" indent="-285743">
              <a:spcBef>
                <a:spcPts val="750"/>
              </a:spcBef>
              <a:buClr>
                <a:schemeClr val="accent2"/>
              </a:buClr>
              <a:buSzPct val="110000"/>
              <a:buFont typeface="Arial" panose="020B0604020202020204" pitchFamily="34" charset="0"/>
              <a:buChar char="•"/>
            </a:pPr>
            <a:endParaRPr lang="en-GB" sz="1100" dirty="0" err="1">
              <a:solidFill>
                <a:schemeClr val="accent4"/>
              </a:solidFill>
              <a:latin typeface="Arial" panose="020B0604020202020204" pitchFamily="34" charset="0"/>
              <a:cs typeface="Arial" panose="020B0604020202020204" pitchFamily="34" charset="0"/>
            </a:endParaRPr>
          </a:p>
        </p:txBody>
      </p:sp>
      <p:sp>
        <p:nvSpPr>
          <p:cNvPr id="14" name="TextBox 13"/>
          <p:cNvSpPr txBox="1"/>
          <p:nvPr/>
        </p:nvSpPr>
        <p:spPr>
          <a:xfrm>
            <a:off x="373747" y="1355017"/>
            <a:ext cx="2507222" cy="314326"/>
          </a:xfrm>
          <a:prstGeom prst="rect">
            <a:avLst/>
          </a:prstGeom>
          <a:noFill/>
        </p:spPr>
        <p:txBody>
          <a:bodyPr wrap="square" rtlCol="0">
            <a:noAutofit/>
          </a:bodyPr>
          <a:lstStyle/>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Athena</a:t>
            </a:r>
          </a:p>
        </p:txBody>
      </p:sp>
      <p:sp>
        <p:nvSpPr>
          <p:cNvPr id="15" name="TextBox 14"/>
          <p:cNvSpPr txBox="1"/>
          <p:nvPr/>
        </p:nvSpPr>
        <p:spPr>
          <a:xfrm>
            <a:off x="3275714" y="1355017"/>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RDS Aurora</a:t>
            </a:r>
            <a:endParaRPr lang="en-GB" sz="1200" b="1" dirty="0" err="1">
              <a:solidFill>
                <a:schemeClr val="accent4"/>
              </a:solidFill>
              <a:latin typeface="Arial" panose="020B0604020202020204" pitchFamily="34" charset="0"/>
              <a:cs typeface="Arial" panose="020B0604020202020204" pitchFamily="34" charset="0"/>
            </a:endParaRPr>
          </a:p>
        </p:txBody>
      </p:sp>
      <p:sp>
        <p:nvSpPr>
          <p:cNvPr id="16" name="TextBox 15"/>
          <p:cNvSpPr txBox="1"/>
          <p:nvPr/>
        </p:nvSpPr>
        <p:spPr>
          <a:xfrm>
            <a:off x="6177682" y="1355016"/>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Redshift</a:t>
            </a:r>
            <a:endParaRPr lang="en-GB" sz="1200" b="1" dirty="0" err="1">
              <a:solidFill>
                <a:schemeClr val="accent4"/>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2050" name="Picture 2" descr="FME Hub">
            <a:extLst>
              <a:ext uri="{FF2B5EF4-FFF2-40B4-BE49-F238E27FC236}">
                <a16:creationId xmlns:a16="http://schemas.microsoft.com/office/drawing/2014/main" id="{5AAD14FD-0FD4-4FD8-BC8E-DD954733BF4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351820"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2WS – AWS Serverless Cloud Architecture">
            <a:extLst>
              <a:ext uri="{FF2B5EF4-FFF2-40B4-BE49-F238E27FC236}">
                <a16:creationId xmlns:a16="http://schemas.microsoft.com/office/drawing/2014/main" id="{86BA9C23-A1E4-4623-B22D-BB0FE077197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253788"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nage Databases with AWS Unit | Salesforce Trailhead">
            <a:extLst>
              <a:ext uri="{FF2B5EF4-FFF2-40B4-BE49-F238E27FC236}">
                <a16:creationId xmlns:a16="http://schemas.microsoft.com/office/drawing/2014/main" id="{4076C19A-03F4-456F-AC08-639F387FC80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55755" y="1264253"/>
            <a:ext cx="551075" cy="55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Skills Required</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a:xfrm>
            <a:off x="466725" y="1427772"/>
            <a:ext cx="8220075" cy="2820988"/>
          </a:xfrm>
        </p:spPr>
        <p:txBody>
          <a:bodyPr vert="horz" wrap="square" lIns="0" tIns="45720" rIns="0" bIns="45720" rtlCol="0" anchor="t">
            <a:noAutofit/>
          </a:bodyPr>
          <a:lstStyle/>
          <a:p>
            <a:pPr marL="0" indent="0">
              <a:buNone/>
            </a:pPr>
            <a:r>
              <a:rPr lang="en-US" sz="1200" b="1" dirty="0"/>
              <a:t>Tableau or Power BI License</a:t>
            </a:r>
          </a:p>
          <a:p>
            <a:pPr marL="172720" indent="-172720"/>
            <a:r>
              <a:rPr lang="en-GB" dirty="0">
                <a:latin typeface="Arial"/>
                <a:cs typeface="Arial"/>
              </a:rPr>
              <a:t>As there are currently no data engineers or ETL developers on staff, the client may find it difficult to execute the correct SQL queries required to analyse the data. It is more likely that a BI tool such as Tableau or Power BI is connected to Athena to process the data. This would mean a license and maintenance cost for the software of roughly </a:t>
            </a:r>
            <a:r>
              <a:rPr lang="en-GB" b="1" dirty="0">
                <a:latin typeface="Arial"/>
                <a:cs typeface="Arial"/>
              </a:rPr>
              <a:t>$1,000 per user per year.</a:t>
            </a:r>
            <a:endParaRPr lang="en-GB" dirty="0">
              <a:latin typeface="Arial"/>
              <a:cs typeface="Arial"/>
            </a:endParaRPr>
          </a:p>
          <a:p>
            <a:pPr lvl="1"/>
            <a:endParaRPr lang="en-GB" sz="1200" b="1" dirty="0"/>
          </a:p>
          <a:p>
            <a:pPr marL="22224" indent="0">
              <a:buNone/>
            </a:pPr>
            <a:r>
              <a:rPr lang="en-US" sz="1250" b="1" dirty="0"/>
              <a:t>Upskilling</a:t>
            </a:r>
          </a:p>
          <a:p>
            <a:pPr marL="193674" indent="-171450"/>
            <a:r>
              <a:rPr lang="en-US" sz="1000" dirty="0"/>
              <a:t>There will be a cost associated with upskilling the current staff within the governor’s office. This cost will vary depending on how many people will be responsible for the upkeep of the AWS environment and their existing experience with AWS services</a:t>
            </a:r>
          </a:p>
          <a:p>
            <a:pPr marL="193674" indent="-171450"/>
            <a:endParaRPr lang="en-US" sz="1000" dirty="0"/>
          </a:p>
          <a:p>
            <a:pPr marL="22224" indent="0">
              <a:buNone/>
            </a:pPr>
            <a:r>
              <a:rPr lang="en-US" sz="1250" b="1" dirty="0"/>
              <a:t>Overheads and Maintenance</a:t>
            </a:r>
          </a:p>
          <a:p>
            <a:pPr marL="193674" indent="-171450"/>
            <a:r>
              <a:rPr lang="en-US" sz="1000" dirty="0"/>
              <a:t>The designed architecture is serverless and mostly fully managed by AWS. This will result is cost savings around overheads and the maintenance of the architecture</a:t>
            </a:r>
          </a:p>
          <a:p>
            <a:pPr marL="193674" indent="-171450"/>
            <a:endParaRPr lang="en-US" sz="1000" dirty="0"/>
          </a:p>
          <a:p>
            <a:pPr lvl="1"/>
            <a:endParaRPr lang="en-GB" sz="1200"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spTree>
    <p:extLst>
      <p:ext uri="{BB962C8B-B14F-4D97-AF65-F5344CB8AC3E}">
        <p14:creationId xmlns:p14="http://schemas.microsoft.com/office/powerpoint/2010/main" val="426735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65138" y="438150"/>
            <a:ext cx="8221662" cy="368300"/>
          </a:xfrm>
        </p:spPr>
        <p:txBody>
          <a:bodyPr/>
          <a:lstStyle/>
          <a:p>
            <a:r>
              <a:rPr lang="en-US" dirty="0"/>
              <a:t>Users, Security and Governance</a:t>
            </a:r>
          </a:p>
        </p:txBody>
      </p:sp>
      <p:sp>
        <p:nvSpPr>
          <p:cNvPr id="8" name="Text Placeholder 7"/>
          <p:cNvSpPr>
            <a:spLocks noGrp="1"/>
          </p:cNvSpPr>
          <p:nvPr>
            <p:ph type="body" sz="quarter" idx="19"/>
          </p:nvPr>
        </p:nvSpPr>
        <p:spPr/>
        <p:txBody>
          <a:bodyPr vert="horz" wrap="square" lIns="0" tIns="45720" rIns="0" bIns="45720" rtlCol="0" anchor="t">
            <a:noAutofit/>
          </a:bodyPr>
          <a:lstStyle/>
          <a:p>
            <a:pPr marL="172720" indent="-172720"/>
            <a:r>
              <a:rPr lang="en-US" dirty="0">
                <a:latin typeface="Arial"/>
                <a:cs typeface="Arial"/>
              </a:rPr>
              <a:t>A benefit of the serverless architecture is that it will be easier to keep the data secure using IAM roles and policies</a:t>
            </a:r>
          </a:p>
          <a:p>
            <a:pPr marL="323532" lvl="1" indent="-172720"/>
            <a:r>
              <a:rPr lang="en-US" dirty="0">
                <a:latin typeface="Arial"/>
                <a:cs typeface="Arial"/>
              </a:rPr>
              <a:t>Access keys are used for Terraform deployment</a:t>
            </a:r>
          </a:p>
          <a:p>
            <a:pPr marL="323532" lvl="1" indent="-172720"/>
            <a:r>
              <a:rPr lang="en-US" dirty="0">
                <a:latin typeface="Arial"/>
                <a:cs typeface="Arial"/>
              </a:rPr>
              <a:t>The architecture utilizes roles and policies instead of logged-in user accounts</a:t>
            </a:r>
          </a:p>
          <a:p>
            <a:pPr marL="172720" indent="-172720"/>
            <a:r>
              <a:rPr lang="en-US" dirty="0">
                <a:latin typeface="Arial"/>
                <a:cs typeface="Arial"/>
              </a:rPr>
              <a:t>Currently consuming no PII data</a:t>
            </a:r>
          </a:p>
          <a:p>
            <a:pPr marL="172720" indent="-172720"/>
            <a:r>
              <a:rPr lang="en-US" dirty="0">
                <a:latin typeface="Arial"/>
                <a:cs typeface="Arial"/>
              </a:rPr>
              <a:t>Services in this architecture can be encrypted to further enhance data security</a:t>
            </a:r>
          </a:p>
          <a:p>
            <a:pPr marL="0" indent="0">
              <a:buNone/>
            </a:pPr>
            <a:endParaRPr lang="en-US" dirty="0"/>
          </a:p>
          <a:p>
            <a:pPr marL="172720" indent="-172720"/>
            <a:endParaRPr lang="en-US" dirty="0"/>
          </a:p>
          <a:p>
            <a:pPr marL="0" indent="0">
              <a:buNone/>
            </a:pPr>
            <a:endParaRPr lang="en-US" dirty="0"/>
          </a:p>
          <a:p>
            <a:pPr marL="172720" indent="-172720"/>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425079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65138" y="438150"/>
            <a:ext cx="8221662" cy="368300"/>
          </a:xfrm>
        </p:spPr>
        <p:txBody>
          <a:bodyPr/>
          <a:lstStyle/>
          <a:p>
            <a:r>
              <a:rPr lang="en-US" dirty="0"/>
              <a:t>Timeline</a:t>
            </a:r>
          </a:p>
        </p:txBody>
      </p:sp>
      <p:sp>
        <p:nvSpPr>
          <p:cNvPr id="8" name="Text Placeholder 7"/>
          <p:cNvSpPr>
            <a:spLocks noGrp="1"/>
          </p:cNvSpPr>
          <p:nvPr>
            <p:ph type="body" sz="quarter" idx="19"/>
          </p:nvPr>
        </p:nvSpPr>
        <p:spPr>
          <a:xfrm>
            <a:off x="471097" y="1031986"/>
            <a:ext cx="8220075" cy="2820988"/>
          </a:xfrm>
        </p:spPr>
        <p:txBody>
          <a:bodyPr vert="horz" wrap="square" lIns="0" tIns="45720" rIns="0" bIns="45720" rtlCol="0" anchor="t">
            <a:noAutofit/>
          </a:bodyPr>
          <a:lstStyle/>
          <a:p>
            <a:pPr marL="172720" indent="-172720"/>
            <a:r>
              <a:rPr lang="en-US" dirty="0">
                <a:latin typeface="Arial"/>
                <a:cs typeface="Arial"/>
              </a:rPr>
              <a:t>Project timeline outlining the second phase of the project starting with the week commencing 27</a:t>
            </a:r>
            <a:r>
              <a:rPr lang="en-US" baseline="30000" dirty="0">
                <a:latin typeface="Arial"/>
                <a:cs typeface="Arial"/>
              </a:rPr>
              <a:t>th</a:t>
            </a:r>
            <a:r>
              <a:rPr lang="en-US" dirty="0">
                <a:latin typeface="Arial"/>
                <a:cs typeface="Arial"/>
              </a:rPr>
              <a:t> Jul 2020</a:t>
            </a:r>
          </a:p>
          <a:p>
            <a:pPr marL="172720" indent="-172720"/>
            <a:r>
              <a:rPr lang="en-US" dirty="0"/>
              <a:t>We would propose a 3/4-week initial plan</a:t>
            </a:r>
          </a:p>
          <a:p>
            <a:pPr marL="172720" indent="-172720"/>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graphicFrame>
        <p:nvGraphicFramePr>
          <p:cNvPr id="58" name="Table 57">
            <a:extLst>
              <a:ext uri="{FF2B5EF4-FFF2-40B4-BE49-F238E27FC236}">
                <a16:creationId xmlns:a16="http://schemas.microsoft.com/office/drawing/2014/main" id="{2ED30FF0-5AC2-4172-9D05-8EF57FFFFCAC}"/>
              </a:ext>
            </a:extLst>
          </p:cNvPr>
          <p:cNvGraphicFramePr>
            <a:graphicFrameLocks noGrp="1"/>
          </p:cNvGraphicFramePr>
          <p:nvPr>
            <p:extLst>
              <p:ext uri="{D42A27DB-BD31-4B8C-83A1-F6EECF244321}">
                <p14:modId xmlns:p14="http://schemas.microsoft.com/office/powerpoint/2010/main" val="1747988541"/>
              </p:ext>
            </p:extLst>
          </p:nvPr>
        </p:nvGraphicFramePr>
        <p:xfrm>
          <a:off x="452829" y="1729576"/>
          <a:ext cx="8220075" cy="2852103"/>
        </p:xfrm>
        <a:graphic>
          <a:graphicData uri="http://schemas.openxmlformats.org/drawingml/2006/table">
            <a:tbl>
              <a:tblPr firstRow="1" bandRow="1">
                <a:tableStyleId>{5C22544A-7EE6-4342-B048-85BDC9FD1C3A}</a:tableStyleId>
              </a:tblPr>
              <a:tblGrid>
                <a:gridCol w="2740025">
                  <a:extLst>
                    <a:ext uri="{9D8B030D-6E8A-4147-A177-3AD203B41FA5}">
                      <a16:colId xmlns:a16="http://schemas.microsoft.com/office/drawing/2014/main" val="730063315"/>
                    </a:ext>
                  </a:extLst>
                </a:gridCol>
                <a:gridCol w="2740025">
                  <a:extLst>
                    <a:ext uri="{9D8B030D-6E8A-4147-A177-3AD203B41FA5}">
                      <a16:colId xmlns:a16="http://schemas.microsoft.com/office/drawing/2014/main" val="1734185041"/>
                    </a:ext>
                  </a:extLst>
                </a:gridCol>
                <a:gridCol w="2740025">
                  <a:extLst>
                    <a:ext uri="{9D8B030D-6E8A-4147-A177-3AD203B41FA5}">
                      <a16:colId xmlns:a16="http://schemas.microsoft.com/office/drawing/2014/main" val="295779658"/>
                    </a:ext>
                  </a:extLst>
                </a:gridCol>
              </a:tblGrid>
              <a:tr h="555943">
                <a:tc>
                  <a:txBody>
                    <a:bodyPr/>
                    <a:lstStyle/>
                    <a:p>
                      <a:pPr algn="ctr"/>
                      <a:r>
                        <a:rPr lang="en-US" sz="1400" u="none" dirty="0">
                          <a:latin typeface="Montserrat" pitchFamily="2" charset="77"/>
                        </a:rPr>
                        <a:t>27/07</a:t>
                      </a:r>
                    </a:p>
                  </a:txBody>
                  <a:tcPr anchor="ctr">
                    <a:lnB w="6350" cap="flat" cmpd="sng" algn="ctr">
                      <a:noFill/>
                      <a:prstDash val="solid"/>
                      <a:round/>
                      <a:headEnd type="none" w="med" len="med"/>
                      <a:tailEnd type="none" w="med" len="med"/>
                    </a:lnB>
                    <a:solidFill>
                      <a:schemeClr val="accent2"/>
                    </a:solidFill>
                  </a:tcPr>
                </a:tc>
                <a:tc>
                  <a:txBody>
                    <a:bodyPr/>
                    <a:lstStyle/>
                    <a:p>
                      <a:pPr algn="ctr"/>
                      <a:r>
                        <a:rPr lang="en-US" sz="1400" u="none" dirty="0">
                          <a:latin typeface="Montserrat" pitchFamily="2" charset="77"/>
                        </a:rPr>
                        <a:t>03/08</a:t>
                      </a:r>
                    </a:p>
                  </a:txBody>
                  <a:tcPr anchor="ctr">
                    <a:lnB w="6350" cap="flat" cmpd="sng" algn="ctr">
                      <a:noFill/>
                      <a:prstDash val="solid"/>
                      <a:round/>
                      <a:headEnd type="none" w="med" len="med"/>
                      <a:tailEnd type="none" w="med" len="med"/>
                    </a:lnB>
                    <a:solidFill>
                      <a:schemeClr val="accent2"/>
                    </a:solidFill>
                  </a:tcPr>
                </a:tc>
                <a:tc>
                  <a:txBody>
                    <a:bodyPr/>
                    <a:lstStyle/>
                    <a:p>
                      <a:pPr algn="ctr"/>
                      <a:r>
                        <a:rPr lang="en-US" sz="1400" u="none" dirty="0">
                          <a:latin typeface="Montserrat" pitchFamily="2" charset="77"/>
                        </a:rPr>
                        <a:t>10/08</a:t>
                      </a:r>
                    </a:p>
                  </a:txBody>
                  <a:tcPr anchor="ctr">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2577337903"/>
                  </a:ext>
                </a:extLst>
              </a:tr>
              <a:tr h="2286000">
                <a:tc>
                  <a:txBody>
                    <a:bodyPr/>
                    <a:lstStyle/>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lang="en-US" sz="1050" kern="1200" spc="0" baseline="0" dirty="0">
                        <a:solidFill>
                          <a:schemeClr val="accent5"/>
                        </a:solidFill>
                        <a:latin typeface="Arial"/>
                        <a:ea typeface="+mn-ea"/>
                        <a:cs typeface="Arial"/>
                      </a:endParaRP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Project Kick-off</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Agree key metrics to be used in determining how Colorado will maintain and manage its COVID response</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Identify the data sources to be used for analysis</a:t>
                      </a:r>
                    </a:p>
                    <a:p>
                      <a:pPr marL="171450" marR="0" lvl="0" indent="-171450" algn="l" rtl="0" eaLnBrk="1" fontAlgn="auto" latinLnBrk="0" hangingPunct="1">
                        <a:lnSpc>
                          <a:spcPct val="100000"/>
                        </a:lnSpc>
                        <a:spcBef>
                          <a:spcPts val="500"/>
                        </a:spcBef>
                        <a:spcAft>
                          <a:spcPts val="0"/>
                        </a:spcAft>
                        <a:buFont typeface="Arial" panose="020B0604020202020204" pitchFamily="34" charset="0"/>
                        <a:buChar char="•"/>
                      </a:pPr>
                      <a:r>
                        <a:rPr lang="en-US" sz="1050" kern="1200" spc="0" baseline="0" dirty="0">
                          <a:solidFill>
                            <a:schemeClr val="accent5"/>
                          </a:solidFill>
                          <a:latin typeface="Arial"/>
                          <a:ea typeface="+mn-ea"/>
                          <a:cs typeface="Arial"/>
                        </a:rPr>
                        <a:t>Agree on ways of working</a:t>
                      </a:r>
                    </a:p>
                    <a:p>
                      <a:pPr marL="171450" marR="0" lvl="0" indent="-171450" algn="l">
                        <a:lnSpc>
                          <a:spcPct val="100000"/>
                        </a:lnSpc>
                        <a:spcBef>
                          <a:spcPts val="500"/>
                        </a:spcBef>
                        <a:spcAft>
                          <a:spcPts val="0"/>
                        </a:spcAft>
                        <a:buFont typeface="Arial" panose="020B0604020202020204" pitchFamily="34" charset="0"/>
                        <a:buChar char="•"/>
                      </a:pPr>
                      <a:r>
                        <a:rPr lang="en-US" sz="1050" kern="1200" spc="0" baseline="0" dirty="0">
                          <a:solidFill>
                            <a:schemeClr val="accent5"/>
                          </a:solidFill>
                          <a:latin typeface="Arial"/>
                          <a:ea typeface="+mn-ea"/>
                          <a:cs typeface="Arial"/>
                        </a:rPr>
                        <a:t>Agree on initial approach and high-level tech design with stakeholders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spcBef>
                          <a:spcPts val="500"/>
                        </a:spcBef>
                        <a:buFont typeface="Arial" panose="020B0604020202020204" pitchFamily="34" charset="0"/>
                        <a:buNone/>
                      </a:pPr>
                      <a:endParaRPr lang="en-US" sz="1050" kern="1200" spc="0" baseline="0" dirty="0">
                        <a:solidFill>
                          <a:schemeClr val="accent5"/>
                        </a:solidFill>
                        <a:latin typeface="Arial"/>
                        <a:ea typeface="+mn-ea"/>
                        <a:cs typeface="Arial"/>
                      </a:endParaRP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Implement agreed AWS architecture</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Develop forecasting and statistical models to create data driven recommendations</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Write reports to inform the governor of Colorado’s office and help them develop the correct strategic actions and implement the most effective measures</a:t>
                      </a:r>
                      <a:br>
                        <a:rPr lang="en-US" sz="1050" kern="1200" spc="0" baseline="0" dirty="0">
                          <a:solidFill>
                            <a:schemeClr val="accent5"/>
                          </a:solidFill>
                          <a:latin typeface="Arial"/>
                          <a:ea typeface="+mn-ea"/>
                          <a:cs typeface="Arial"/>
                        </a:rPr>
                      </a:br>
                      <a:endParaRPr lang="en-US" sz="1050" kern="1200" spc="0" baseline="0" dirty="0">
                        <a:solidFill>
                          <a:schemeClr val="accent5"/>
                        </a:solidFill>
                        <a:latin typeface="Arial"/>
                        <a:ea typeface="+mn-ea"/>
                        <a:cs typeface="Aria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spcBef>
                          <a:spcPts val="500"/>
                        </a:spcBef>
                        <a:buFont typeface="Arial" panose="020B0604020202020204" pitchFamily="34" charset="0"/>
                        <a:buChar char="•"/>
                      </a:pPr>
                      <a:endParaRPr lang="en-US" sz="1050" kern="1200" spc="0" baseline="0" dirty="0">
                        <a:solidFill>
                          <a:schemeClr val="accent5"/>
                        </a:solidFill>
                        <a:latin typeface="Arial"/>
                        <a:ea typeface="+mn-ea"/>
                        <a:cs typeface="Arial"/>
                      </a:endParaRP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Review how the project and architecture has performed against expectations</a:t>
                      </a:r>
                    </a:p>
                    <a:p>
                      <a:pPr marL="171450" marR="0" lvl="0" indent="-171450" algn="l" rtl="0" eaLnBrk="1" fontAlgn="auto" latinLnBrk="0" hangingPunct="1">
                        <a:lnSpc>
                          <a:spcPct val="100000"/>
                        </a:lnSpc>
                        <a:spcBef>
                          <a:spcPts val="500"/>
                        </a:spcBef>
                        <a:spcAft>
                          <a:spcPts val="0"/>
                        </a:spcAft>
                        <a:buFont typeface="Arial" panose="020B0604020202020204" pitchFamily="34" charset="0"/>
                        <a:buChar char="•"/>
                      </a:pPr>
                      <a:r>
                        <a:rPr lang="en-US" sz="1050" kern="1200" spc="0" baseline="0" dirty="0">
                          <a:solidFill>
                            <a:schemeClr val="accent5"/>
                          </a:solidFill>
                          <a:latin typeface="Arial"/>
                          <a:ea typeface="+mn-ea"/>
                          <a:cs typeface="Arial"/>
                        </a:rPr>
                        <a:t>Transition to internal teams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Potential to expand approach to include other states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Develop machine learning models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Plan a roadmap detailing future checkpoints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lang="en-US" sz="1050" kern="1200" spc="0" baseline="0" dirty="0">
                        <a:solidFill>
                          <a:schemeClr val="accent5"/>
                        </a:solidFill>
                        <a:latin typeface="Arial"/>
                        <a:ea typeface="+mn-ea"/>
                        <a:cs typeface="Arial"/>
                      </a:endParaRPr>
                    </a:p>
                    <a:p>
                      <a:pPr marL="171450" indent="-171450" algn="l">
                        <a:spcBef>
                          <a:spcPts val="500"/>
                        </a:spcBef>
                        <a:buFont typeface="Arial" panose="020B0604020202020204" pitchFamily="34" charset="0"/>
                        <a:buChar char="•"/>
                      </a:pPr>
                      <a:endParaRPr lang="en-US" sz="1050" kern="1200" spc="0" baseline="0" dirty="0">
                        <a:solidFill>
                          <a:schemeClr val="accent5"/>
                        </a:solidFill>
                        <a:latin typeface="Arial"/>
                        <a:ea typeface="+mn-ea"/>
                        <a:cs typeface="Aria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818898"/>
                  </a:ext>
                </a:extLst>
              </a:tr>
            </a:tbl>
          </a:graphicData>
        </a:graphic>
      </p:graphicFrame>
    </p:spTree>
    <p:extLst>
      <p:ext uri="{BB962C8B-B14F-4D97-AF65-F5344CB8AC3E}">
        <p14:creationId xmlns:p14="http://schemas.microsoft.com/office/powerpoint/2010/main" val="185532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r>
              <a:rPr lang="en-US" dirty="0"/>
              <a:t>Next Steps (Phase 2 Proposal)</a:t>
            </a:r>
          </a:p>
        </p:txBody>
      </p:sp>
      <p:sp>
        <p:nvSpPr>
          <p:cNvPr id="8" name="Text Placeholder 7"/>
          <p:cNvSpPr>
            <a:spLocks noGrp="1"/>
          </p:cNvSpPr>
          <p:nvPr>
            <p:ph type="body" sz="quarter" idx="19"/>
          </p:nvPr>
        </p:nvSpPr>
        <p:spPr>
          <a:xfrm>
            <a:off x="474282" y="1206500"/>
            <a:ext cx="8220075" cy="2820988"/>
          </a:xfrm>
        </p:spPr>
        <p:txBody>
          <a:bodyPr vert="horz" wrap="square" lIns="0" tIns="45720" rIns="0" bIns="45720" rtlCol="0" anchor="t">
            <a:noAutofit/>
          </a:bodyPr>
          <a:lstStyle/>
          <a:p>
            <a:pPr marL="172720" indent="-172720"/>
            <a:r>
              <a:rPr lang="en-US" dirty="0">
                <a:latin typeface="Arial"/>
                <a:cs typeface="Arial"/>
              </a:rPr>
              <a:t>Machine learning models can be built using services such as Amazon Sagemaker</a:t>
            </a:r>
          </a:p>
          <a:p>
            <a:pPr lvl="1" indent="-150495"/>
            <a:r>
              <a:rPr lang="en-US" dirty="0">
                <a:latin typeface="Arial"/>
                <a:cs typeface="Arial"/>
              </a:rPr>
              <a:t>Enhanced trend predictions</a:t>
            </a:r>
          </a:p>
          <a:p>
            <a:r>
              <a:rPr lang="en-US" dirty="0">
                <a:latin typeface="Arial"/>
                <a:cs typeface="Arial"/>
              </a:rPr>
              <a:t>Add geospatial data sources to enhance analysis</a:t>
            </a:r>
            <a:endParaRPr lang="en-US" dirty="0"/>
          </a:p>
          <a:p>
            <a:pPr marL="172720" indent="-172720"/>
            <a:r>
              <a:rPr lang="en-US" dirty="0">
                <a:latin typeface="Arial"/>
                <a:cs typeface="Arial"/>
              </a:rPr>
              <a:t>Back-fill daily trend data for current data sources</a:t>
            </a:r>
            <a:endParaRPr lang="en-US" dirty="0"/>
          </a:p>
          <a:p>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195208771"/>
      </p:ext>
    </p:extLst>
  </p:cSld>
  <p:clrMapOvr>
    <a:masterClrMapping/>
  </p:clrMapOvr>
</p:sld>
</file>

<file path=ppt/theme/theme1.xml><?xml version="1.0" encoding="utf-8"?>
<a:theme xmlns:a="http://schemas.openxmlformats.org/drawingml/2006/main" name="Slalom Template">
  <a:themeElements>
    <a:clrScheme name="slalom color palette">
      <a:dk1>
        <a:srgbClr val="1E1E1E"/>
      </a:dk1>
      <a:lt1>
        <a:srgbClr val="FFFFFF"/>
      </a:lt1>
      <a:dk2>
        <a:srgbClr val="6B6B6B"/>
      </a:dk2>
      <a:lt2>
        <a:srgbClr val="EDEDED"/>
      </a:lt2>
      <a:accent1>
        <a:srgbClr val="1E1E1E"/>
      </a:accent1>
      <a:accent2>
        <a:srgbClr val="0C62FB"/>
      </a:accent2>
      <a:accent3>
        <a:srgbClr val="1E1E1E"/>
      </a:accent3>
      <a:accent4>
        <a:srgbClr val="696969"/>
      </a:accent4>
      <a:accent5>
        <a:srgbClr val="6E6E6E"/>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2.xml><?xml version="1.0" encoding="utf-8"?>
<a:theme xmlns:a="http://schemas.openxmlformats.org/drawingml/2006/main" name="Slalom 2017 Template and Toolkit">
  <a:themeElements>
    <a:clrScheme name="Custom 47">
      <a:dk1>
        <a:srgbClr val="1E1E1E"/>
      </a:dk1>
      <a:lt1>
        <a:srgbClr val="FFFFFF"/>
      </a:lt1>
      <a:dk2>
        <a:srgbClr val="868686"/>
      </a:dk2>
      <a:lt2>
        <a:srgbClr val="EDEDED"/>
      </a:lt2>
      <a:accent1>
        <a:srgbClr val="1E1E1E"/>
      </a:accent1>
      <a:accent2>
        <a:srgbClr val="0C62FB"/>
      </a:accent2>
      <a:accent3>
        <a:srgbClr val="1E1E1E"/>
      </a:accent3>
      <a:accent4>
        <a:srgbClr val="6E6E6E"/>
      </a:accent4>
      <a:accent5>
        <a:srgbClr val="9B9B9B"/>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83E4199418024E91A575BD92E043FD" ma:contentTypeVersion="13" ma:contentTypeDescription="Create a new document." ma:contentTypeScope="" ma:versionID="1248fcb7001b2abeac39322f3cf29f69">
  <xsd:schema xmlns:xsd="http://www.w3.org/2001/XMLSchema" xmlns:xs="http://www.w3.org/2001/XMLSchema" xmlns:p="http://schemas.microsoft.com/office/2006/metadata/properties" xmlns:ns3="32ff4549-a37b-47fa-8d21-9b8547c2ee3d" xmlns:ns4="6dcf1bcd-ed33-4dd4-a5e8-5c1f4f7a1be5" targetNamespace="http://schemas.microsoft.com/office/2006/metadata/properties" ma:root="true" ma:fieldsID="b592f1a88f21b5e669940b468735516a" ns3:_="" ns4:_="">
    <xsd:import namespace="32ff4549-a37b-47fa-8d21-9b8547c2ee3d"/>
    <xsd:import namespace="6dcf1bcd-ed33-4dd4-a5e8-5c1f4f7a1be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4549-a37b-47fa-8d21-9b8547c2e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f1bcd-ed33-4dd4-a5e8-5c1f4f7a1be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51A2D2-DAB1-42F6-BF0C-260AF2394DD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023C70-636A-43AC-884A-FF24DDEBF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4549-a37b-47fa-8d21-9b8547c2ee3d"/>
    <ds:schemaRef ds:uri="6dcf1bcd-ed33-4dd4-a5e8-5c1f4f7a1b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74DEA9-D70C-4D76-8253-0021E05256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TALENT</Template>
  <TotalTime>0</TotalTime>
  <Words>1576</Words>
  <Application>Microsoft Office PowerPoint</Application>
  <PresentationFormat>On-screen Show (16:9)</PresentationFormat>
  <Paragraphs>245</Paragraphs>
  <Slides>19</Slides>
  <Notes>4</Notes>
  <HiddenSlides>6</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Montserrat</vt:lpstr>
      <vt:lpstr>Segoe UI</vt:lpstr>
      <vt:lpstr>Wingdings</vt:lpstr>
      <vt:lpstr>Slalom Template</vt:lpstr>
      <vt:lpstr>Slalom 2017 Template and Toolkit</vt:lpstr>
      <vt:lpstr>Coronavirus Capstone Project Team UK</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Client Engagement Overview</vt:lpstr>
      <vt:lpstr>Client Engagement Overview</vt:lpstr>
      <vt:lpstr>PowerPoint Presentation</vt:lpstr>
      <vt:lpstr>PowerPoint Presentation</vt:lpstr>
      <vt:lpstr>Final Presentation Requirements (Suggestions)</vt:lpstr>
      <vt:lpstr>Project Technical Assets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Capstone Project Team UK</dc:title>
  <dc:creator/>
  <cp:lastModifiedBy/>
  <cp:revision>1</cp:revision>
  <dcterms:created xsi:type="dcterms:W3CDTF">2016-02-04T17:41:01Z</dcterms:created>
  <dcterms:modified xsi:type="dcterms:W3CDTF">2020-07-24T18:55:46Z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0x010100B583E4199418024E91A575BD92E043FD</vt:lpwstr>
  </property>
</Properties>
</file>