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1" r:id="rId3"/>
    <p:sldId id="259" r:id="rId4"/>
    <p:sldId id="267" r:id="rId5"/>
    <p:sldId id="280" r:id="rId6"/>
    <p:sldId id="260" r:id="rId7"/>
    <p:sldId id="271" r:id="rId8"/>
    <p:sldId id="266" r:id="rId9"/>
    <p:sldId id="285" r:id="rId10"/>
    <p:sldId id="278" r:id="rId11"/>
    <p:sldId id="270" r:id="rId12"/>
    <p:sldId id="279" r:id="rId13"/>
    <p:sldId id="268" r:id="rId14"/>
    <p:sldId id="282" r:id="rId15"/>
    <p:sldId id="287" r:id="rId16"/>
    <p:sldId id="288" r:id="rId17"/>
    <p:sldId id="263" r:id="rId18"/>
    <p:sldId id="269" r:id="rId19"/>
    <p:sldId id="277" r:id="rId20"/>
    <p:sldId id="276" r:id="rId21"/>
    <p:sldId id="275" r:id="rId22"/>
    <p:sldId id="262" r:id="rId23"/>
    <p:sldId id="283" r:id="rId24"/>
    <p:sldId id="265" r:id="rId25"/>
    <p:sldId id="284" r:id="rId26"/>
    <p:sldId id="274" r:id="rId27"/>
    <p:sldId id="273" r:id="rId28"/>
    <p:sldId id="293" r:id="rId29"/>
    <p:sldId id="294" r:id="rId30"/>
    <p:sldId id="291" r:id="rId31"/>
    <p:sldId id="292" r:id="rId32"/>
    <p:sldId id="286" r:id="rId33"/>
    <p:sldId id="289" r:id="rId3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43" d="100"/>
          <a:sy n="43" d="100"/>
        </p:scale>
        <p:origin x="69" y="165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5.3411500000000001E-2"/>
          <c:y val="5.9706099999999998E-2"/>
          <c:w val="0.94158900000000001"/>
          <c:h val="0.8409900000000000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Sheet1!$A$3</c:f>
              <c:strCache>
                <c:ptCount val="1"/>
                <c:pt idx="0">
                  <c:v>Region 2</c:v>
                </c:pt>
              </c:strCache>
            </c:strRef>
          </c:tx>
          <c:spPr>
            <a:solidFill>
              <a:srgbClr val="94B9DA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55</c:v>
                </c:pt>
                <c:pt idx="1">
                  <c:v>43</c:v>
                </c:pt>
                <c:pt idx="2">
                  <c:v>70</c:v>
                </c:pt>
                <c:pt idx="3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43-4679-B2AC-55AD2EB09D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10"/>
        <c:axId val="95476736"/>
        <c:axId val="96498816"/>
      </c:barChart>
      <c:lineChart>
        <c:grouping val="standard"/>
        <c:varyColors val="0"/>
        <c:ser>
          <c:idx val="0"/>
          <c:order val="1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ln w="762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solidFill>
                <a:srgbClr val="FFFFFF"/>
              </a:solidFill>
              <a:ln w="76200" cap="flat">
                <a:solidFill>
                  <a:schemeClr val="accent1">
                    <a:satOff val="-3355"/>
                    <a:lumOff val="26614"/>
                  </a:schemeClr>
                </a:solidFill>
                <a:prstDash val="solid"/>
                <a:miter lim="400000"/>
              </a:ln>
              <a:effectLst/>
            </c:spPr>
          </c:marker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17</c:v>
                </c:pt>
                <c:pt idx="1">
                  <c:v>26</c:v>
                </c:pt>
                <c:pt idx="2">
                  <c:v>53</c:v>
                </c:pt>
                <c:pt idx="3">
                  <c:v>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B43-4679-B2AC-55AD2EB09D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5476736"/>
        <c:axId val="96498816"/>
      </c:lineChart>
      <c:catAx>
        <c:axId val="9547673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sz="3200" b="0" i="0" u="none" strike="noStrike">
                <a:solidFill>
                  <a:srgbClr val="000000"/>
                </a:solidFill>
                <a:latin typeface="Gotham"/>
              </a:defRPr>
            </a:pPr>
            <a:endParaRPr lang="en-US"/>
          </a:p>
        </c:txPr>
        <c:crossAx val="96498816"/>
        <c:crosses val="autoZero"/>
        <c:auto val="1"/>
        <c:lblAlgn val="ctr"/>
        <c:lblOffset val="100"/>
        <c:noMultiLvlLbl val="1"/>
      </c:catAx>
      <c:valAx>
        <c:axId val="96498816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3200" b="0" i="0" u="none" strike="noStrike">
                <a:solidFill>
                  <a:srgbClr val="000000"/>
                </a:solidFill>
                <a:latin typeface="Gotham"/>
              </a:defRPr>
            </a:pPr>
            <a:endParaRPr lang="en-US"/>
          </a:p>
        </c:txPr>
        <c:crossAx val="95476736"/>
        <c:crosses val="autoZero"/>
        <c:crossBetween val="between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asted-imag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85" y="762392"/>
            <a:ext cx="939589" cy="7665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pasted-imag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691" y="1057109"/>
            <a:ext cx="3117770" cy="4808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pasted-imag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829" y="-1015566"/>
            <a:ext cx="8889784" cy="14762674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Shape 14"/>
          <p:cNvSpPr>
            <a:spLocks noGrp="1"/>
          </p:cNvSpPr>
          <p:nvPr>
            <p:ph type="body" sz="quarter" idx="13"/>
          </p:nvPr>
        </p:nvSpPr>
        <p:spPr>
          <a:xfrm>
            <a:off x="2874433" y="11764571"/>
            <a:ext cx="6442736" cy="987023"/>
          </a:xfrm>
          <a:prstGeom prst="rect">
            <a:avLst/>
          </a:prstGeom>
        </p:spPr>
        <p:txBody>
          <a:bodyPr anchor="t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280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sz="quarter" idx="14"/>
          </p:nvPr>
        </p:nvSpPr>
        <p:spPr>
          <a:xfrm>
            <a:off x="2874433" y="11191881"/>
            <a:ext cx="5180410" cy="842295"/>
          </a:xfrm>
          <a:prstGeom prst="rect">
            <a:avLst/>
          </a:prstGeom>
        </p:spPr>
        <p:txBody>
          <a:bodyPr anchor="t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32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Shape 16"/>
          <p:cNvSpPr>
            <a:spLocks noGrp="1"/>
          </p:cNvSpPr>
          <p:nvPr>
            <p:ph type="pic" sz="quarter" idx="15"/>
          </p:nvPr>
        </p:nvSpPr>
        <p:spPr>
          <a:xfrm>
            <a:off x="999066" y="11099304"/>
            <a:ext cx="1548244" cy="15482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half" idx="16"/>
          </p:nvPr>
        </p:nvSpPr>
        <p:spPr>
          <a:xfrm>
            <a:off x="1007533" y="3278877"/>
            <a:ext cx="14899515" cy="6173788"/>
          </a:xfrm>
          <a:prstGeom prst="rect">
            <a:avLst/>
          </a:prstGeom>
        </p:spPr>
        <p:txBody>
          <a:bodyPr anchor="b"/>
          <a:lstStyle/>
          <a:p>
            <a:pPr marL="0" lv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12000" b="1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/>
              <a:t>Edit Master text styles</a:t>
            </a:r>
          </a:p>
          <a:p>
            <a:pPr marL="0" lvl="1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12000" b="1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/>
              <a:t>Second level</a:t>
            </a:r>
          </a:p>
        </p:txBody>
      </p:sp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without Auth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body" sz="half" idx="13"/>
          </p:nvPr>
        </p:nvSpPr>
        <p:spPr>
          <a:xfrm>
            <a:off x="1007533" y="6530077"/>
            <a:ext cx="16412303" cy="6173788"/>
          </a:xfrm>
          <a:prstGeom prst="rect">
            <a:avLst/>
          </a:prstGeom>
        </p:spPr>
        <p:txBody>
          <a:bodyPr anchor="b"/>
          <a:lstStyle/>
          <a:p>
            <a:pPr marL="0" lv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12000" b="1" spc="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/>
              <a:t>Edit Master text styles</a:t>
            </a:r>
          </a:p>
          <a:p>
            <a:pPr marL="0" lvl="1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12000" b="1" spc="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/>
              <a:t>Second level</a:t>
            </a:r>
          </a:p>
        </p:txBody>
      </p:sp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7" name="pasted-image.pdf">
            <a:extLst>
              <a:ext uri="{FF2B5EF4-FFF2-40B4-BE49-F238E27FC236}">
                <a16:creationId xmlns:a16="http://schemas.microsoft.com/office/drawing/2014/main" id="{05126436-1580-44F2-AF14-72D6C8892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85" y="762392"/>
            <a:ext cx="939589" cy="766507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asted-image.pdf">
            <a:extLst>
              <a:ext uri="{FF2B5EF4-FFF2-40B4-BE49-F238E27FC236}">
                <a16:creationId xmlns:a16="http://schemas.microsoft.com/office/drawing/2014/main" id="{22BFF662-281E-49E4-BA10-50F173E86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691" y="1057109"/>
            <a:ext cx="3117770" cy="480890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pasted-image.pdf">
            <a:extLst>
              <a:ext uri="{FF2B5EF4-FFF2-40B4-BE49-F238E27FC236}">
                <a16:creationId xmlns:a16="http://schemas.microsoft.com/office/drawing/2014/main" id="{94ECF5DD-F36D-4ACA-9F6C-AD5DCCD9C8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829" y="-1015566"/>
            <a:ext cx="8889784" cy="147626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hapter Title">
    <p:bg>
      <p:bgPr>
        <a:solidFill>
          <a:srgbClr val="25A4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body" sz="half" idx="13"/>
          </p:nvPr>
        </p:nvSpPr>
        <p:spPr>
          <a:xfrm>
            <a:off x="1007533" y="2097182"/>
            <a:ext cx="16412303" cy="4747750"/>
          </a:xfrm>
          <a:prstGeom prst="rect">
            <a:avLst/>
          </a:prstGeom>
        </p:spPr>
        <p:txBody>
          <a:bodyPr anchor="b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12000" b="1" spc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54" name="pasted-imag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462" y="1060078"/>
            <a:ext cx="3109761" cy="480891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pasted-image.pdf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3252" y="-1018726"/>
            <a:ext cx="8875583" cy="14739091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pasted-imag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86" y="773582"/>
            <a:ext cx="914910" cy="744126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de">
    <p:bg>
      <p:bgPr>
        <a:solidFill>
          <a:srgbClr val="211E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body" idx="13"/>
          </p:nvPr>
        </p:nvSpPr>
        <p:spPr>
          <a:xfrm>
            <a:off x="1007533" y="997441"/>
            <a:ext cx="22850144" cy="11183674"/>
          </a:xfrm>
          <a:prstGeom prst="rect">
            <a:avLst/>
          </a:prstGeom>
        </p:spPr>
        <p:txBody>
          <a:bodyPr anchor="t"/>
          <a:lstStyle/>
          <a:p>
            <a:pPr marL="0" lvl="0" indent="0" defTabSz="1219200">
              <a:spcBef>
                <a:spcPts val="0"/>
              </a:spcBef>
              <a:buSzTx/>
              <a:buNone/>
              <a:defRPr sz="4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>
                <a:solidFill>
                  <a:schemeClr val="accent4"/>
                </a:solidFill>
              </a:rPr>
              <a:t>Edit Master text styles</a:t>
            </a:r>
          </a:p>
          <a:p>
            <a:pPr marL="0" lvl="1" indent="0" defTabSz="1219200">
              <a:spcBef>
                <a:spcPts val="0"/>
              </a:spcBef>
              <a:buSzTx/>
              <a:buNone/>
              <a:defRPr sz="4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>
                <a:solidFill>
                  <a:schemeClr val="accent4"/>
                </a:solidFill>
              </a:rPr>
              <a:t>Second level</a:t>
            </a:r>
          </a:p>
          <a:p>
            <a:pPr marL="0" lvl="2" indent="0" defTabSz="1219200">
              <a:spcBef>
                <a:spcPts val="0"/>
              </a:spcBef>
              <a:buSzTx/>
              <a:buNone/>
              <a:defRPr sz="4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>
                <a:solidFill>
                  <a:schemeClr val="accent4"/>
                </a:solidFill>
              </a:rPr>
              <a:t>Third level</a:t>
            </a:r>
          </a:p>
          <a:p>
            <a:pPr marL="0" lvl="3" indent="0" defTabSz="1219200">
              <a:spcBef>
                <a:spcPts val="0"/>
              </a:spcBef>
              <a:buSzTx/>
              <a:buNone/>
              <a:defRPr sz="4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>
                <a:solidFill>
                  <a:schemeClr val="accent4"/>
                </a:solidFill>
              </a:rPr>
              <a:t>Fourth level</a:t>
            </a:r>
          </a:p>
          <a:p>
            <a:pPr marL="0" lvl="4" indent="0" defTabSz="1219200">
              <a:spcBef>
                <a:spcPts val="0"/>
              </a:spcBef>
              <a:buSzTx/>
              <a:buNone/>
              <a:defRPr sz="4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>
                <a:solidFill>
                  <a:schemeClr val="accent4"/>
                </a:solidFill>
              </a:rPr>
              <a:t>Fifth level</a:t>
            </a:r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body" sz="quarter" idx="14"/>
          </p:nvPr>
        </p:nvSpPr>
        <p:spPr>
          <a:xfrm>
            <a:off x="1113366" y="12580540"/>
            <a:ext cx="12330642" cy="416719"/>
          </a:xfrm>
          <a:prstGeom prst="rect">
            <a:avLst/>
          </a:prstGeom>
        </p:spPr>
        <p:txBody>
          <a:bodyPr anchor="b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2000">
                <a:solidFill>
                  <a:srgbClr val="8E949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" name="pasted-image.pdf">
            <a:extLst>
              <a:ext uri="{FF2B5EF4-FFF2-40B4-BE49-F238E27FC236}">
                <a16:creationId xmlns:a16="http://schemas.microsoft.com/office/drawing/2014/main" id="{553D94B3-02EE-41F1-BFDB-A8063FEFD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2178" y="12551493"/>
            <a:ext cx="675116" cy="5490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head,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sz="quarter" idx="13"/>
          </p:nvPr>
        </p:nvSpPr>
        <p:spPr>
          <a:xfrm>
            <a:off x="1007533" y="965096"/>
            <a:ext cx="16412303" cy="1943101"/>
          </a:xfrm>
          <a:prstGeom prst="rect">
            <a:avLst/>
          </a:prstGeom>
        </p:spPr>
        <p:txBody>
          <a:bodyPr anchor="b"/>
          <a:lstStyle>
            <a:lvl1pPr marL="0" indent="0" defTabSz="1219200">
              <a:lnSpc>
                <a:spcPct val="90000"/>
              </a:lnSpc>
              <a:spcBef>
                <a:spcPts val="0"/>
              </a:spcBef>
              <a:buSzTx/>
              <a:buNone/>
              <a:defRPr sz="8000" b="1" spc="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sz="quarter" idx="14"/>
          </p:nvPr>
        </p:nvSpPr>
        <p:spPr>
          <a:xfrm>
            <a:off x="1113366" y="12580540"/>
            <a:ext cx="12330642" cy="416719"/>
          </a:xfrm>
          <a:prstGeom prst="rect">
            <a:avLst/>
          </a:prstGeom>
        </p:spPr>
        <p:txBody>
          <a:bodyPr anchor="b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2000">
                <a:solidFill>
                  <a:srgbClr val="8E949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asted-image.pdf">
            <a:extLst>
              <a:ext uri="{FF2B5EF4-FFF2-40B4-BE49-F238E27FC236}">
                <a16:creationId xmlns:a16="http://schemas.microsoft.com/office/drawing/2014/main" id="{82AB432D-8324-46F0-B660-8F52E3DEF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2178" y="12551493"/>
            <a:ext cx="675116" cy="5490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pic" idx="13"/>
          </p:nvPr>
        </p:nvSpPr>
        <p:spPr>
          <a:xfrm>
            <a:off x="-1" y="-6721"/>
            <a:ext cx="24384001" cy="1372944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 3/4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pic" idx="13"/>
          </p:nvPr>
        </p:nvSpPr>
        <p:spPr>
          <a:xfrm>
            <a:off x="-883" y="-43720"/>
            <a:ext cx="24385766" cy="8703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4"/>
          </p:nvPr>
        </p:nvSpPr>
        <p:spPr>
          <a:xfrm>
            <a:off x="1113366" y="12580540"/>
            <a:ext cx="12330642" cy="416719"/>
          </a:xfrm>
          <a:prstGeom prst="rect">
            <a:avLst/>
          </a:prstGeom>
        </p:spPr>
        <p:txBody>
          <a:bodyPr anchor="b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2000">
                <a:solidFill>
                  <a:srgbClr val="8E949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1" name="Shape 111"/>
          <p:cNvSpPr/>
          <p:nvPr/>
        </p:nvSpPr>
        <p:spPr>
          <a:xfrm>
            <a:off x="1159933" y="9553615"/>
            <a:ext cx="17899063" cy="266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Lorem ipsum dolor sit </a:t>
            </a:r>
            <a:r>
              <a:rPr dirty="0" err="1"/>
              <a:t>amet</a:t>
            </a:r>
            <a:r>
              <a:rPr dirty="0"/>
              <a:t>, </a:t>
            </a:r>
            <a:r>
              <a:rPr dirty="0" err="1"/>
              <a:t>ea</a:t>
            </a:r>
            <a:r>
              <a:rPr dirty="0"/>
              <a:t> </a:t>
            </a:r>
            <a:r>
              <a:rPr dirty="0" err="1"/>
              <a:t>eius</a:t>
            </a:r>
            <a:r>
              <a:rPr dirty="0"/>
              <a:t> </a:t>
            </a:r>
            <a:r>
              <a:rPr dirty="0" err="1"/>
              <a:t>vivendum</a:t>
            </a:r>
            <a:r>
              <a:rPr dirty="0"/>
              <a:t> </a:t>
            </a:r>
            <a:r>
              <a:rPr dirty="0" err="1"/>
              <a:t>quaestio</a:t>
            </a:r>
            <a:r>
              <a:rPr dirty="0"/>
              <a:t> </a:t>
            </a:r>
            <a:r>
              <a:rPr dirty="0" err="1"/>
              <a:t>vix</a:t>
            </a:r>
            <a:r>
              <a:rPr dirty="0"/>
              <a:t>, qui at </a:t>
            </a:r>
            <a:r>
              <a:rPr dirty="0" err="1"/>
              <a:t>iusto</a:t>
            </a:r>
            <a:r>
              <a:rPr dirty="0"/>
              <a:t> </a:t>
            </a:r>
            <a:r>
              <a:rPr dirty="0" err="1"/>
              <a:t>tollit</a:t>
            </a:r>
            <a:r>
              <a:rPr dirty="0"/>
              <a:t>. </a:t>
            </a:r>
            <a:r>
              <a:rPr dirty="0" err="1"/>
              <a:t>Te</a:t>
            </a:r>
            <a:r>
              <a:rPr dirty="0"/>
              <a:t> has </a:t>
            </a:r>
            <a:r>
              <a:rPr dirty="0" err="1"/>
              <a:t>constituto</a:t>
            </a:r>
            <a:r>
              <a:rPr dirty="0"/>
              <a:t> </a:t>
            </a:r>
            <a:r>
              <a:rPr dirty="0" err="1"/>
              <a:t>interpretaris</a:t>
            </a:r>
            <a:r>
              <a:rPr dirty="0"/>
              <a:t>, ex </a:t>
            </a:r>
            <a:r>
              <a:rPr dirty="0" err="1"/>
              <a:t>modo</a:t>
            </a:r>
            <a:r>
              <a:rPr dirty="0"/>
              <a:t> </a:t>
            </a:r>
            <a:r>
              <a:rPr dirty="0" err="1"/>
              <a:t>legimus</a:t>
            </a:r>
            <a:r>
              <a:rPr dirty="0"/>
              <a:t> vel. Est </a:t>
            </a:r>
            <a:r>
              <a:rPr dirty="0" err="1"/>
              <a:t>tritani</a:t>
            </a:r>
            <a:r>
              <a:rPr dirty="0"/>
              <a:t> </a:t>
            </a:r>
            <a:r>
              <a:rPr dirty="0" err="1"/>
              <a:t>reprimique</a:t>
            </a:r>
            <a:r>
              <a:rPr dirty="0"/>
              <a:t> ne, </a:t>
            </a:r>
            <a:r>
              <a:rPr dirty="0" err="1"/>
              <a:t>doctus</a:t>
            </a:r>
            <a:r>
              <a:rPr dirty="0"/>
              <a:t> </a:t>
            </a:r>
            <a:r>
              <a:rPr dirty="0" err="1"/>
              <a:t>meliore</a:t>
            </a:r>
            <a:r>
              <a:rPr dirty="0"/>
              <a:t> </a:t>
            </a:r>
            <a:r>
              <a:rPr dirty="0" err="1"/>
              <a:t>complectitur</a:t>
            </a:r>
            <a:r>
              <a:rPr dirty="0"/>
              <a:t> et duo, </a:t>
            </a:r>
            <a:r>
              <a:rPr dirty="0" err="1"/>
              <a:t>nam</a:t>
            </a:r>
            <a:r>
              <a:rPr dirty="0"/>
              <a:t> ex quod </a:t>
            </a:r>
            <a:r>
              <a:rPr dirty="0" err="1"/>
              <a:t>meis</a:t>
            </a:r>
            <a:r>
              <a:rPr dirty="0"/>
              <a:t> </a:t>
            </a:r>
            <a:r>
              <a:rPr dirty="0" err="1"/>
              <a:t>forensibus</a:t>
            </a:r>
            <a:r>
              <a:rPr dirty="0"/>
              <a:t>. Modus </a:t>
            </a:r>
            <a:r>
              <a:rPr dirty="0" err="1"/>
              <a:t>munere</a:t>
            </a:r>
            <a:r>
              <a:rPr dirty="0"/>
              <a:t> </a:t>
            </a:r>
            <a:r>
              <a:rPr dirty="0" err="1"/>
              <a:t>vel</a:t>
            </a:r>
            <a:r>
              <a:rPr dirty="0"/>
              <a:t> no, </a:t>
            </a:r>
            <a:r>
              <a:rPr dirty="0" err="1"/>
              <a:t>etiam</a:t>
            </a:r>
            <a:r>
              <a:rPr dirty="0"/>
              <a:t> </a:t>
            </a:r>
            <a:r>
              <a:rPr dirty="0" err="1"/>
              <a:t>possim</a:t>
            </a:r>
            <a:r>
              <a:rPr dirty="0"/>
              <a:t> </a:t>
            </a:r>
            <a:r>
              <a:rPr dirty="0" err="1"/>
              <a:t>quaestio</a:t>
            </a:r>
            <a:r>
              <a:rPr dirty="0"/>
              <a:t> </a:t>
            </a:r>
            <a:r>
              <a:rPr dirty="0" err="1"/>
              <a:t>eam</a:t>
            </a:r>
            <a:r>
              <a:rPr dirty="0"/>
              <a:t> </a:t>
            </a:r>
            <a:r>
              <a:rPr dirty="0" err="1"/>
              <a:t>te</a:t>
            </a:r>
            <a:r>
              <a:rPr dirty="0"/>
              <a:t>, </a:t>
            </a:r>
            <a:r>
              <a:rPr dirty="0" err="1"/>
              <a:t>eum</a:t>
            </a:r>
            <a:r>
              <a:rPr dirty="0"/>
              <a:t> </a:t>
            </a:r>
            <a:r>
              <a:rPr dirty="0" err="1"/>
              <a:t>putant</a:t>
            </a:r>
            <a:r>
              <a:rPr dirty="0"/>
              <a:t> </a:t>
            </a:r>
            <a:r>
              <a:rPr dirty="0" err="1"/>
              <a:t>fierent</a:t>
            </a:r>
            <a:r>
              <a:rPr dirty="0"/>
              <a:t> </a:t>
            </a:r>
            <a:r>
              <a:rPr dirty="0" err="1"/>
              <a:t>legendos</a:t>
            </a:r>
            <a:r>
              <a:rPr dirty="0"/>
              <a:t> </a:t>
            </a:r>
            <a:r>
              <a:rPr dirty="0" err="1"/>
              <a:t>ut.</a:t>
            </a:r>
            <a:r>
              <a:rPr dirty="0"/>
              <a:t> Eos </a:t>
            </a:r>
            <a:r>
              <a:rPr dirty="0" err="1"/>
              <a:t>inani</a:t>
            </a:r>
            <a:r>
              <a:rPr dirty="0"/>
              <a:t> option ne, id modus </a:t>
            </a:r>
            <a:r>
              <a:rPr dirty="0" err="1"/>
              <a:t>ornatus</a:t>
            </a:r>
            <a:r>
              <a:rPr dirty="0"/>
              <a:t> per.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7" name="pasted-image.pdf">
            <a:extLst>
              <a:ext uri="{FF2B5EF4-FFF2-40B4-BE49-F238E27FC236}">
                <a16:creationId xmlns:a16="http://schemas.microsoft.com/office/drawing/2014/main" id="{72FD3BAC-8C79-4FB1-802C-FE0C77DAA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2178" y="12551493"/>
            <a:ext cx="675116" cy="5490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body" sz="quarter" idx="13"/>
          </p:nvPr>
        </p:nvSpPr>
        <p:spPr>
          <a:xfrm>
            <a:off x="1007533" y="965096"/>
            <a:ext cx="16412303" cy="1347590"/>
          </a:xfrm>
          <a:prstGeom prst="rect">
            <a:avLst/>
          </a:prstGeom>
        </p:spPr>
        <p:txBody>
          <a:bodyPr anchor="t"/>
          <a:lstStyle>
            <a:lvl1pPr marL="0" indent="0" defTabSz="1219200">
              <a:lnSpc>
                <a:spcPct val="90000"/>
              </a:lnSpc>
              <a:spcBef>
                <a:spcPts val="0"/>
              </a:spcBef>
              <a:buSzTx/>
              <a:buNone/>
              <a:defRPr sz="8000" b="1" spc="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4"/>
          </p:nvPr>
        </p:nvSpPr>
        <p:spPr>
          <a:xfrm>
            <a:off x="1113366" y="12580540"/>
            <a:ext cx="12330642" cy="416719"/>
          </a:xfrm>
          <a:prstGeom prst="rect">
            <a:avLst/>
          </a:prstGeom>
        </p:spPr>
        <p:txBody>
          <a:bodyPr anchor="b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2000">
                <a:solidFill>
                  <a:srgbClr val="8E949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graphicFrame>
        <p:nvGraphicFramePr>
          <p:cNvPr id="132" name="Chart 132"/>
          <p:cNvGraphicFramePr/>
          <p:nvPr/>
        </p:nvGraphicFramePr>
        <p:xfrm>
          <a:off x="2348991" y="3035300"/>
          <a:ext cx="19596610" cy="8295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3" name="Shape 1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7" name="pasted-image.pdf">
            <a:extLst>
              <a:ext uri="{FF2B5EF4-FFF2-40B4-BE49-F238E27FC236}">
                <a16:creationId xmlns:a16="http://schemas.microsoft.com/office/drawing/2014/main" id="{B3197B7F-2E16-4F97-8755-4C8DA1E751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2178" y="12551493"/>
            <a:ext cx="675116" cy="5490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hank you 2 auth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body" sz="quarter" idx="13"/>
          </p:nvPr>
        </p:nvSpPr>
        <p:spPr>
          <a:xfrm>
            <a:off x="2874433" y="4093771"/>
            <a:ext cx="6442736" cy="987023"/>
          </a:xfrm>
          <a:prstGeom prst="rect">
            <a:avLst/>
          </a:prstGeom>
        </p:spPr>
        <p:txBody>
          <a:bodyPr anchor="t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28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1" name="Shape 141"/>
          <p:cNvSpPr>
            <a:spLocks noGrp="1"/>
          </p:cNvSpPr>
          <p:nvPr>
            <p:ph type="body" sz="quarter" idx="14"/>
          </p:nvPr>
        </p:nvSpPr>
        <p:spPr>
          <a:xfrm>
            <a:off x="2874433" y="3521081"/>
            <a:ext cx="5180410" cy="842295"/>
          </a:xfrm>
          <a:prstGeom prst="rect">
            <a:avLst/>
          </a:prstGeom>
        </p:spPr>
        <p:txBody>
          <a:bodyPr anchor="t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3200" spc="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2" name="Shape 142"/>
          <p:cNvSpPr>
            <a:spLocks noGrp="1"/>
          </p:cNvSpPr>
          <p:nvPr>
            <p:ph type="pic" sz="quarter" idx="15"/>
          </p:nvPr>
        </p:nvSpPr>
        <p:spPr>
          <a:xfrm>
            <a:off x="999066" y="3428504"/>
            <a:ext cx="1548244" cy="15482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6"/>
          </p:nvPr>
        </p:nvSpPr>
        <p:spPr>
          <a:xfrm>
            <a:off x="10257366" y="4093771"/>
            <a:ext cx="6442737" cy="987023"/>
          </a:xfrm>
          <a:prstGeom prst="rect">
            <a:avLst/>
          </a:prstGeom>
        </p:spPr>
        <p:txBody>
          <a:bodyPr anchor="t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28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7"/>
          </p:nvPr>
        </p:nvSpPr>
        <p:spPr>
          <a:xfrm>
            <a:off x="10257366" y="3521081"/>
            <a:ext cx="6811500" cy="842295"/>
          </a:xfrm>
          <a:prstGeom prst="rect">
            <a:avLst/>
          </a:prstGeom>
        </p:spPr>
        <p:txBody>
          <a:bodyPr anchor="t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3200" spc="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5" name="Shape 145"/>
          <p:cNvSpPr>
            <a:spLocks noGrp="1"/>
          </p:cNvSpPr>
          <p:nvPr>
            <p:ph type="pic" sz="quarter" idx="18"/>
          </p:nvPr>
        </p:nvSpPr>
        <p:spPr>
          <a:xfrm>
            <a:off x="8381999" y="3428504"/>
            <a:ext cx="1548244" cy="15482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9"/>
          </p:nvPr>
        </p:nvSpPr>
        <p:spPr>
          <a:xfrm>
            <a:off x="1007533" y="935727"/>
            <a:ext cx="16412303" cy="2160092"/>
          </a:xfrm>
          <a:prstGeom prst="rect">
            <a:avLst/>
          </a:prstGeom>
        </p:spPr>
        <p:txBody>
          <a:bodyPr anchor="t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12000" b="1" spc="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8" name="Shape 148"/>
          <p:cNvSpPr/>
          <p:nvPr/>
        </p:nvSpPr>
        <p:spPr>
          <a:xfrm>
            <a:off x="1172633" y="12284081"/>
            <a:ext cx="7081342" cy="842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80000"/>
              </a:lnSpc>
              <a:defRPr sz="3200" spc="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#kotlinconf17</a:t>
            </a:r>
          </a:p>
        </p:txBody>
      </p:sp>
      <p:sp>
        <p:nvSpPr>
          <p:cNvPr id="149" name="Shape 1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2" name="pasted-image.pdf">
            <a:extLst>
              <a:ext uri="{FF2B5EF4-FFF2-40B4-BE49-F238E27FC236}">
                <a16:creationId xmlns:a16="http://schemas.microsoft.com/office/drawing/2014/main" id="{B8A1AA20-445E-414D-B6CA-AB4D90712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2178" y="12551493"/>
            <a:ext cx="675116" cy="5490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59" r:id="rId8"/>
    <p:sldLayoutId id="2147483660" r:id="rId9"/>
  </p:sldLayoutIdLst>
  <p:transition spd="med"/>
  <p:txStyles>
    <p:titleStyle>
      <a:lvl1pPr marL="0" marR="0" indent="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DB6710-0618-4C84-B8B9-4A40FCD8E8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@thomasnield9727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4A299-455D-4B96-9DD4-F4A82BF51E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Thomas Nield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D2B5D228-6734-4D68-9C40-FCEC1B5D7B2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" b="51"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5617F2-39C1-42BB-AF37-35D996978E93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500" dirty="0"/>
              <a:t>Kotlin for Data Science</a:t>
            </a:r>
          </a:p>
        </p:txBody>
      </p:sp>
    </p:spTree>
    <p:extLst>
      <p:ext uri="{BB962C8B-B14F-4D97-AF65-F5344CB8AC3E}">
        <p14:creationId xmlns:p14="http://schemas.microsoft.com/office/powerpoint/2010/main" val="336196169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8">
            <a:extLst>
              <a:ext uri="{FF2B5EF4-FFF2-40B4-BE49-F238E27FC236}">
                <a16:creationId xmlns:a16="http://schemas.microsoft.com/office/drawing/2014/main" id="{E66BA937-3895-41FD-9381-D28AA9E2EDDE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dirty="0"/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E66BA937-3895-41FD-9381-D28AA9E2EDDE}"/>
              </a:ext>
            </a:extLst>
          </p:cNvPr>
          <p:cNvSpPr/>
          <p:nvPr/>
        </p:nvSpPr>
        <p:spPr>
          <a:xfrm>
            <a:off x="1007532" y="2954761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dirty="0"/>
          </a:p>
        </p:txBody>
      </p:sp>
      <p:sp>
        <p:nvSpPr>
          <p:cNvPr id="6" name="Shape 79">
            <a:extLst>
              <a:ext uri="{FF2B5EF4-FFF2-40B4-BE49-F238E27FC236}">
                <a16:creationId xmlns:a16="http://schemas.microsoft.com/office/drawing/2014/main" id="{1FBFDDB9-DFE8-44D6-BA7A-3B0BF573CEDB}"/>
              </a:ext>
            </a:extLst>
          </p:cNvPr>
          <p:cNvSpPr/>
          <p:nvPr/>
        </p:nvSpPr>
        <p:spPr>
          <a:xfrm>
            <a:off x="1007532" y="5050261"/>
            <a:ext cx="19724823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c="http://schemas.openxmlformats.org/markup-compatibility/2006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What is a model?</a:t>
            </a:r>
            <a:r>
              <a:rPr lang="en-US" sz="4400" dirty="0"/>
              <a:t> – A code representation of a problem, often mathematical in nature, that offers a solution in some form. 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Examples of models: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A linear programming system that finds optimal values for business decision variables.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Machine learning model that clusters customers based on their attributes. 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AI that parses, interprets, and links legal documents.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Neural network that identifies images in some way.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400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94AB88B4-5ABD-4796-99D7-97AE1CC219A6}"/>
              </a:ext>
            </a:extLst>
          </p:cNvPr>
          <p:cNvSpPr txBox="1">
            <a:spLocks/>
          </p:cNvSpPr>
          <p:nvPr/>
        </p:nvSpPr>
        <p:spPr>
          <a:xfrm>
            <a:off x="1159933" y="1117496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12192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1" i="0" u="none" strike="noStrike" cap="none" spc="0" baseline="0">
                <a:ln>
                  <a:noFill/>
                </a:ln>
                <a:solidFill>
                  <a:srgbClr val="211E3A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27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254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381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508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dirty="0"/>
              <a:t>What is a Model?</a:t>
            </a:r>
          </a:p>
        </p:txBody>
      </p:sp>
      <p:sp>
        <p:nvSpPr>
          <p:cNvPr id="9" name="Shape 78">
            <a:extLst>
              <a:ext uri="{FF2B5EF4-FFF2-40B4-BE49-F238E27FC236}">
                <a16:creationId xmlns:a16="http://schemas.microsoft.com/office/drawing/2014/main" id="{EB6E8518-8761-48FC-B252-42B5EA9AA6C7}"/>
              </a:ext>
            </a:extLst>
          </p:cNvPr>
          <p:cNvSpPr/>
          <p:nvPr/>
        </p:nvSpPr>
        <p:spPr>
          <a:xfrm>
            <a:off x="1159933" y="29547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Cocktail of Math and Code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04722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46C66-86D5-4BDC-A137-56EF98840257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dirty="0"/>
              <a:t>Data Science Challenges</a:t>
            </a:r>
          </a:p>
        </p:txBody>
      </p:sp>
    </p:spTree>
    <p:extLst>
      <p:ext uri="{BB962C8B-B14F-4D97-AF65-F5344CB8AC3E}">
        <p14:creationId xmlns:p14="http://schemas.microsoft.com/office/powerpoint/2010/main" val="325425004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44138" y="5137836"/>
            <a:ext cx="20747988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16600" b="1" dirty="0">
                <a:ln>
                  <a:prstDash val="solid"/>
                </a:ln>
                <a:solidFill>
                  <a:srgbClr val="FF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MODEL ≠ PRODUCT</a:t>
            </a:r>
          </a:p>
        </p:txBody>
      </p:sp>
    </p:spTree>
    <p:extLst>
      <p:ext uri="{BB962C8B-B14F-4D97-AF65-F5344CB8AC3E}">
        <p14:creationId xmlns:p14="http://schemas.microsoft.com/office/powerpoint/2010/main" val="44092361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79">
            <a:extLst>
              <a:ext uri="{FF2B5EF4-FFF2-40B4-BE49-F238E27FC236}">
                <a16:creationId xmlns:a16="http://schemas.microsoft.com/office/drawing/2014/main" id="{1FBFDDB9-DFE8-44D6-BA7A-3B0BF573CEDB}"/>
              </a:ext>
            </a:extLst>
          </p:cNvPr>
          <p:cNvSpPr/>
          <p:nvPr/>
        </p:nvSpPr>
        <p:spPr>
          <a:xfrm>
            <a:off x="1007533" y="4847020"/>
            <a:ext cx="19724823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c="http://schemas.openxmlformats.org/markup-compatibility/2006" val="1"/>
            </a:ext>
          </a:extLst>
        </p:spPr>
        <p:txBody>
          <a:bodyPr lIns="50800" tIns="50800" rIns="50800" bIns="50800">
            <a:noAutofit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A current struggle in data science is putting models into production. 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A model is often a hacky Python or R script that simply does not plug into a large enterprise technology ecosystem (which is often built on Java or .NET).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Models often use dynamically typed languages with tabular data structures, as well as procedural code which is difficult to modularize, evolve, and refactor. 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>
                <a:solidFill>
                  <a:srgbClr val="FF0000"/>
                </a:solidFill>
              </a:rPr>
              <a:t>If a model starts to break down and produce errors, it can bring into question the data scientist’s credibility.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EC79E7-9122-41F5-B1FE-BAA19C2E44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Science Challenges</a:t>
            </a:r>
          </a:p>
        </p:txBody>
      </p:sp>
      <p:sp>
        <p:nvSpPr>
          <p:cNvPr id="4" name="Shape 79">
            <a:extLst>
              <a:ext uri="{FF2B5EF4-FFF2-40B4-BE49-F238E27FC236}">
                <a16:creationId xmlns:a16="http://schemas.microsoft.com/office/drawing/2014/main" id="{491EB410-0730-47A7-86C7-F16801FBE818}"/>
              </a:ext>
            </a:extLst>
          </p:cNvPr>
          <p:cNvSpPr/>
          <p:nvPr/>
        </p:nvSpPr>
        <p:spPr>
          <a:xfrm>
            <a:off x="1007533" y="4698895"/>
            <a:ext cx="21310600" cy="8298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dirty="0"/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20E5012E-124B-40DB-9674-69D2751C0418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Models Are Not Products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68162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79">
            <a:extLst>
              <a:ext uri="{FF2B5EF4-FFF2-40B4-BE49-F238E27FC236}">
                <a16:creationId xmlns:a16="http://schemas.microsoft.com/office/drawing/2014/main" id="{1FBFDDB9-DFE8-44D6-BA7A-3B0BF573CEDB}"/>
              </a:ext>
            </a:extLst>
          </p:cNvPr>
          <p:cNvSpPr/>
          <p:nvPr/>
        </p:nvSpPr>
        <p:spPr>
          <a:xfrm>
            <a:off x="1073620" y="4089862"/>
            <a:ext cx="19724823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="" xmlns:ma14="http://schemas.microsoft.com/office/mac/drawingml/2011/main" val="1"/>
            </a:ext>
          </a:extLst>
        </p:spPr>
        <p:txBody>
          <a:bodyPr lIns="50800" tIns="50800" rIns="50800" bIns="50800">
            <a:normAutofit fontScale="92500" lnSpcReduction="10000"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b="1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Models often need to be rewritten from scratch as software: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Software engineers often need to rewrite a model from Python or R to Java.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The model needs to be “opened up” so its inner workings can be presented in frontend software. 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The engineer may even have to introduce production data to the model, as the model may only have been tested with static data sets! 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The production code also needs to be architected for scalability, refactorability, code reuse, and testing. 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0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EC79E7-9122-41F5-B1FE-BAA19C2E44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Science Challenges</a:t>
            </a:r>
          </a:p>
        </p:txBody>
      </p:sp>
      <p:sp>
        <p:nvSpPr>
          <p:cNvPr id="4" name="Shape 79">
            <a:extLst>
              <a:ext uri="{FF2B5EF4-FFF2-40B4-BE49-F238E27FC236}">
                <a16:creationId xmlns:a16="http://schemas.microsoft.com/office/drawing/2014/main" id="{491EB410-0730-47A7-86C7-F16801FBE818}"/>
              </a:ext>
            </a:extLst>
          </p:cNvPr>
          <p:cNvSpPr/>
          <p:nvPr/>
        </p:nvSpPr>
        <p:spPr>
          <a:xfrm>
            <a:off x="1007533" y="4698895"/>
            <a:ext cx="21310600" cy="8298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dirty="0"/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20E5012E-124B-40DB-9674-69D2751C0418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Models Are Not Products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16895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71D5B5-825E-4A41-AF6D-359C576CB8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Twitter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FAA06-CE1F-47B0-8FE5-4D3D7E5211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SOURCE: https://medium.com/@rchang/my-two-year-journey-as-a-data-scientist-at-twitter-f0c13298aee6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089766-76DB-4A0D-B1E3-19AE420DF1BA}"/>
              </a:ext>
            </a:extLst>
          </p:cNvPr>
          <p:cNvSpPr txBox="1"/>
          <p:nvPr/>
        </p:nvSpPr>
        <p:spPr>
          <a:xfrm>
            <a:off x="1007533" y="3829885"/>
            <a:ext cx="21497252" cy="54886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dirty="0"/>
              <a:t>“There was only one problem — all of my work was done in my local machine in R. People appreciate my efforts but they don’t know how to consume my model because it was not “</a:t>
            </a:r>
            <a:r>
              <a:rPr lang="en-US" i="1" dirty="0"/>
              <a:t>productionized</a:t>
            </a:r>
            <a:r>
              <a:rPr lang="en-US" dirty="0"/>
              <a:t>” and the infrastructure cannot talk to my local model. </a:t>
            </a:r>
            <a:r>
              <a:rPr lang="en-US" b="1" dirty="0"/>
              <a:t>Hard lesson learned!”</a:t>
            </a:r>
          </a:p>
          <a:p>
            <a:pPr algn="l"/>
            <a:endParaRPr lang="en-US" b="1" dirty="0"/>
          </a:p>
          <a:p>
            <a:pPr algn="l"/>
            <a:r>
              <a:rPr lang="en-US" b="1" dirty="0"/>
              <a:t>- Robert Chang</a:t>
            </a:r>
            <a:r>
              <a:rPr lang="en-US" dirty="0"/>
              <a:t>, Data Scientist at Airbnb (formerly Twitter)</a:t>
            </a:r>
            <a:endParaRPr lang="en-US" b="1" dirty="0"/>
          </a:p>
          <a:p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FBC356-6B92-497E-9855-46DA7E6EC1D1}"/>
              </a:ext>
            </a:extLst>
          </p:cNvPr>
          <p:cNvSpPr txBox="1"/>
          <p:nvPr/>
        </p:nvSpPr>
        <p:spPr>
          <a:xfrm>
            <a:off x="9566496" y="8882550"/>
            <a:ext cx="102657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11313811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71D5B5-825E-4A41-AF6D-359C576CB8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Stitch Fix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FAA06-CE1F-47B0-8FE5-4D3D7E5211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SOURCE: http://multithreaded.stitchfix.com/blog/2016/03/16/engineers-shouldnt-write-etl/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089766-76DB-4A0D-B1E3-19AE420DF1BA}"/>
              </a:ext>
            </a:extLst>
          </p:cNvPr>
          <p:cNvSpPr txBox="1"/>
          <p:nvPr/>
        </p:nvSpPr>
        <p:spPr>
          <a:xfrm>
            <a:off x="1007533" y="3911819"/>
            <a:ext cx="21497252" cy="62581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dirty="0"/>
              <a:t>“Data scientists are often frustrated that engineers are slow to put their ideas into production and that work cycles, road maps, and motivations are not aligned. By the time version 1 of their ideas are put into </a:t>
            </a:r>
            <a:r>
              <a:rPr lang="en-US" i="1" dirty="0"/>
              <a:t>[production]</a:t>
            </a:r>
            <a:r>
              <a:rPr lang="en-US" dirty="0"/>
              <a:t>, they already have versions 2 and 3 queued up. Their frustration is completely justified.”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- Jeff Magnusson</a:t>
            </a:r>
            <a:r>
              <a:rPr lang="en-US" dirty="0"/>
              <a:t>, Director of Data at Stitch Fix </a:t>
            </a:r>
            <a:endParaRPr lang="en-US" b="1" dirty="0"/>
          </a:p>
          <a:p>
            <a:pPr algn="l"/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FBC356-6B92-497E-9855-46DA7E6EC1D1}"/>
              </a:ext>
            </a:extLst>
          </p:cNvPr>
          <p:cNvSpPr txBox="1"/>
          <p:nvPr/>
        </p:nvSpPr>
        <p:spPr>
          <a:xfrm>
            <a:off x="9566496" y="8882550"/>
            <a:ext cx="102657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59507597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4FF435D-CB9F-41CE-83B1-B4BA2C437A74}"/>
              </a:ext>
            </a:extLst>
          </p:cNvPr>
          <p:cNvGrpSpPr/>
          <p:nvPr/>
        </p:nvGrpSpPr>
        <p:grpSpPr>
          <a:xfrm>
            <a:off x="4755533" y="6078497"/>
            <a:ext cx="12816703" cy="5857702"/>
            <a:chOff x="7742935" y="5982392"/>
            <a:chExt cx="12816703" cy="5857702"/>
          </a:xfrm>
        </p:grpSpPr>
        <p:sp>
          <p:nvSpPr>
            <p:cNvPr id="5" name="Arrow: Left-Up 4">
              <a:extLst>
                <a:ext uri="{FF2B5EF4-FFF2-40B4-BE49-F238E27FC236}">
                  <a16:creationId xmlns:a16="http://schemas.microsoft.com/office/drawing/2014/main" id="{3CF037AF-7423-4B12-85A0-630C72E47893}"/>
                </a:ext>
              </a:extLst>
            </p:cNvPr>
            <p:cNvSpPr/>
            <p:nvPr/>
          </p:nvSpPr>
          <p:spPr>
            <a:xfrm rot="5400000">
              <a:off x="11764411" y="9005454"/>
              <a:ext cx="2842953" cy="2826327"/>
            </a:xfrm>
            <a:prstGeom prst="leftUpArrow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7915C9B-8597-4B11-837F-A8AB4C2FC896}"/>
                </a:ext>
              </a:extLst>
            </p:cNvPr>
            <p:cNvSpPr/>
            <p:nvPr/>
          </p:nvSpPr>
          <p:spPr>
            <a:xfrm>
              <a:off x="17994513" y="6526705"/>
              <a:ext cx="2565125" cy="175432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Data </a:t>
              </a:r>
            </a:p>
            <a:p>
              <a:pPr algn="ctr"/>
              <a:r>
                <a:rPr lang="en-US" sz="5400" b="0" cap="none" spc="0" dirty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Science</a:t>
              </a:r>
            </a:p>
          </p:txBody>
        </p:sp>
        <p:sp>
          <p:nvSpPr>
            <p:cNvPr id="7" name="Arrow: Left-Up 6">
              <a:extLst>
                <a:ext uri="{FF2B5EF4-FFF2-40B4-BE49-F238E27FC236}">
                  <a16:creationId xmlns:a16="http://schemas.microsoft.com/office/drawing/2014/main" id="{D60FCCEA-5578-4F83-8C69-F26CC4A8BA2D}"/>
                </a:ext>
              </a:extLst>
            </p:cNvPr>
            <p:cNvSpPr/>
            <p:nvPr/>
          </p:nvSpPr>
          <p:spPr>
            <a:xfrm>
              <a:off x="14729283" y="9013767"/>
              <a:ext cx="2842953" cy="2826327"/>
            </a:xfrm>
            <a:prstGeom prst="leftUpArrow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16784F4-761E-4D3C-984A-50FE39B17082}"/>
                </a:ext>
              </a:extLst>
            </p:cNvPr>
            <p:cNvSpPr/>
            <p:nvPr/>
          </p:nvSpPr>
          <p:spPr>
            <a:xfrm>
              <a:off x="7968959" y="9956952"/>
              <a:ext cx="347402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Operations</a:t>
              </a:r>
            </a:p>
          </p:txBody>
        </p:sp>
        <p:sp>
          <p:nvSpPr>
            <p:cNvPr id="9" name="Arrow: Left-Up 8">
              <a:extLst>
                <a:ext uri="{FF2B5EF4-FFF2-40B4-BE49-F238E27FC236}">
                  <a16:creationId xmlns:a16="http://schemas.microsoft.com/office/drawing/2014/main" id="{5A940EEA-A20A-4B21-BC82-158B55F8A9BD}"/>
                </a:ext>
              </a:extLst>
            </p:cNvPr>
            <p:cNvSpPr/>
            <p:nvPr/>
          </p:nvSpPr>
          <p:spPr>
            <a:xfrm rot="10800000">
              <a:off x="11764411" y="5982392"/>
              <a:ext cx="2842953" cy="2826327"/>
            </a:xfrm>
            <a:prstGeom prst="leftUpArrow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0" name="Arrow: Left-Up 9">
              <a:extLst>
                <a:ext uri="{FF2B5EF4-FFF2-40B4-BE49-F238E27FC236}">
                  <a16:creationId xmlns:a16="http://schemas.microsoft.com/office/drawing/2014/main" id="{C1ADDB2F-5688-4971-B10A-E4FB1D462E2A}"/>
                </a:ext>
              </a:extLst>
            </p:cNvPr>
            <p:cNvSpPr/>
            <p:nvPr/>
          </p:nvSpPr>
          <p:spPr>
            <a:xfrm rot="16200000">
              <a:off x="14737596" y="5990705"/>
              <a:ext cx="2842953" cy="2826327"/>
            </a:xfrm>
            <a:prstGeom prst="leftUpArrow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B23E04-7E59-46EF-B3EB-6CF483070832}"/>
                </a:ext>
              </a:extLst>
            </p:cNvPr>
            <p:cNvSpPr/>
            <p:nvPr/>
          </p:nvSpPr>
          <p:spPr>
            <a:xfrm>
              <a:off x="17710781" y="9965265"/>
              <a:ext cx="284885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Business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BAC734E-7B4F-40B6-8D4E-7E14B8342404}"/>
                </a:ext>
              </a:extLst>
            </p:cNvPr>
            <p:cNvSpPr/>
            <p:nvPr/>
          </p:nvSpPr>
          <p:spPr>
            <a:xfrm>
              <a:off x="7742935" y="6793466"/>
              <a:ext cx="3700052" cy="175432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Data </a:t>
              </a:r>
            </a:p>
            <a:p>
              <a:pPr algn="ctr"/>
              <a:r>
                <a:rPr lang="en-US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Engineering</a:t>
              </a:r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2E3EC3AD-71DA-49C6-8138-C4FFC1AD16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13366" y="12580540"/>
            <a:ext cx="12330642" cy="416719"/>
          </a:xfrm>
        </p:spPr>
        <p:txBody>
          <a:bodyPr/>
          <a:lstStyle/>
          <a:p>
            <a:r>
              <a:rPr lang="en-US" dirty="0"/>
              <a:t>SOURCE: https://twitter.com/dwhitena/status/718137568777207808</a:t>
            </a: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95EEA385-F51A-4BD6-9391-9F818BF638EF}"/>
              </a:ext>
            </a:extLst>
          </p:cNvPr>
          <p:cNvSpPr txBox="1">
            <a:spLocks/>
          </p:cNvSpPr>
          <p:nvPr/>
        </p:nvSpPr>
        <p:spPr>
          <a:xfrm>
            <a:off x="1159933" y="1117496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12192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1" i="0" u="none" strike="noStrike" cap="none" spc="0" baseline="0">
                <a:ln>
                  <a:noFill/>
                </a:ln>
                <a:solidFill>
                  <a:srgbClr val="211E3A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27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254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381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508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dirty="0">
                <a:solidFill>
                  <a:srgbClr val="00B0F0"/>
                </a:solidFill>
              </a:rPr>
              <a:t>Slack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556866-6537-4475-9A81-F168BDFD1DAB}"/>
              </a:ext>
            </a:extLst>
          </p:cNvPr>
          <p:cNvSpPr txBox="1"/>
          <p:nvPr/>
        </p:nvSpPr>
        <p:spPr>
          <a:xfrm>
            <a:off x="1113366" y="3558772"/>
            <a:ext cx="21497252" cy="18753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800" dirty="0"/>
              <a:t>“The infinite loop of sadness.”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800" dirty="0"/>
              <a:t>- </a:t>
            </a:r>
            <a:r>
              <a:rPr lang="en-US" sz="4800" b="1" dirty="0"/>
              <a:t>Josh Wills, </a:t>
            </a:r>
            <a:r>
              <a:rPr lang="en-US" sz="4800" dirty="0"/>
              <a:t>Director of Data Engineering</a:t>
            </a:r>
          </a:p>
        </p:txBody>
      </p:sp>
    </p:spTree>
    <p:extLst>
      <p:ext uri="{BB962C8B-B14F-4D97-AF65-F5344CB8AC3E}">
        <p14:creationId xmlns:p14="http://schemas.microsoft.com/office/powerpoint/2010/main" val="66832847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8">
            <a:extLst>
              <a:ext uri="{FF2B5EF4-FFF2-40B4-BE49-F238E27FC236}">
                <a16:creationId xmlns:a16="http://schemas.microsoft.com/office/drawing/2014/main" id="{55175D5B-954A-4642-AF65-13C6D954A45E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Data Science Gophers</a:t>
            </a:r>
            <a:endParaRPr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4E7DE6-F686-4C03-8DCB-EBAFA859B3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Recommended Reading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352C54-26C4-4ECB-BEF5-24F6E5965BEB}"/>
              </a:ext>
            </a:extLst>
          </p:cNvPr>
          <p:cNvSpPr/>
          <p:nvPr/>
        </p:nvSpPr>
        <p:spPr>
          <a:xfrm>
            <a:off x="0" y="12027411"/>
            <a:ext cx="1603513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https://www.oreilly.com/ideas/data-science-gophers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C01067-7CF7-448C-AF6E-903601FEB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33" y="4200006"/>
            <a:ext cx="11477625" cy="754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9763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46C66-86D5-4BDC-A137-56EF98840257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dirty="0"/>
              <a:t>Why Kotlin for Data Science?</a:t>
            </a:r>
          </a:p>
        </p:txBody>
      </p:sp>
    </p:spTree>
    <p:extLst>
      <p:ext uri="{BB962C8B-B14F-4D97-AF65-F5344CB8AC3E}">
        <p14:creationId xmlns:p14="http://schemas.microsoft.com/office/powerpoint/2010/main" val="85343487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EE307-D306-4EA6-8603-95825EF385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Thomas Nield</a:t>
            </a:r>
          </a:p>
        </p:txBody>
      </p:sp>
      <p:sp>
        <p:nvSpPr>
          <p:cNvPr id="5" name="Shape 79">
            <a:extLst>
              <a:ext uri="{FF2B5EF4-FFF2-40B4-BE49-F238E27FC236}">
                <a16:creationId xmlns:a16="http://schemas.microsoft.com/office/drawing/2014/main" id="{22770D25-22E4-431C-A0F4-D8BF6F6084F6}"/>
              </a:ext>
            </a:extLst>
          </p:cNvPr>
          <p:cNvSpPr/>
          <p:nvPr/>
        </p:nvSpPr>
        <p:spPr>
          <a:xfrm>
            <a:off x="1007533" y="3598229"/>
            <a:ext cx="14057765" cy="9745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>
                <a:solidFill>
                  <a:srgbClr val="211E3A"/>
                </a:solidFill>
                <a:latin typeface="Arial"/>
                <a:cs typeface="Arial"/>
              </a:rPr>
              <a:t>Business Consultant at Southwest Airlines</a:t>
            </a: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>
              <a:solidFill>
                <a:srgbClr val="211E3A"/>
              </a:solidFill>
              <a:latin typeface="Arial"/>
              <a:cs typeface="Arial"/>
            </a:endParaRP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>
                <a:solidFill>
                  <a:srgbClr val="211E3A"/>
                </a:solidFill>
                <a:latin typeface="Arial"/>
                <a:cs typeface="Arial"/>
              </a:rPr>
              <a:t>Author</a:t>
            </a:r>
          </a:p>
          <a:p>
            <a:pPr marL="457200" lvl="2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i="1" dirty="0">
                <a:solidFill>
                  <a:schemeClr val="tx1"/>
                </a:solidFill>
                <a:latin typeface="Arial"/>
                <a:cs typeface="Arial"/>
              </a:rPr>
              <a:t>Getting Started with SQL</a:t>
            </a:r>
            <a:r>
              <a:rPr lang="en-US" sz="4400" b="1" i="1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4400" dirty="0">
                <a:solidFill>
                  <a:srgbClr val="211E3A"/>
                </a:solidFill>
                <a:latin typeface="Arial"/>
                <a:cs typeface="Arial"/>
              </a:rPr>
              <a:t>by O'Reilly </a:t>
            </a: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i="1" dirty="0">
                <a:solidFill>
                  <a:schemeClr val="tx1"/>
                </a:solidFill>
                <a:latin typeface="Arial"/>
                <a:cs typeface="Arial"/>
              </a:rPr>
              <a:t>Learning RxJava</a:t>
            </a:r>
            <a:r>
              <a:rPr lang="en-US" sz="4400" dirty="0">
                <a:solidFill>
                  <a:srgbClr val="211E3A"/>
                </a:solidFill>
                <a:latin typeface="Arial"/>
                <a:cs typeface="Arial"/>
              </a:rPr>
              <a:t> by </a:t>
            </a:r>
            <a:r>
              <a:rPr lang="en-US" sz="4400" dirty="0" err="1">
                <a:solidFill>
                  <a:srgbClr val="211E3A"/>
                </a:solidFill>
                <a:latin typeface="Arial"/>
                <a:cs typeface="Arial"/>
              </a:rPr>
              <a:t>Packt</a:t>
            </a:r>
            <a:endParaRPr lang="en-US" sz="4400" dirty="0">
              <a:solidFill>
                <a:srgbClr val="211E3A"/>
              </a:solidFill>
              <a:latin typeface="Arial"/>
              <a:cs typeface="Arial"/>
            </a:endParaRP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>
              <a:solidFill>
                <a:srgbClr val="211E3A"/>
              </a:solidFill>
              <a:latin typeface="Arial"/>
              <a:cs typeface="Arial"/>
            </a:endParaRP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>
                <a:solidFill>
                  <a:srgbClr val="211E3A"/>
                </a:solidFill>
                <a:latin typeface="Arial"/>
                <a:cs typeface="Arial"/>
              </a:rPr>
              <a:t>Trainer and content developer at O’Reilly Media</a:t>
            </a: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>
              <a:solidFill>
                <a:srgbClr val="211E3A"/>
              </a:solidFill>
              <a:latin typeface="Arial"/>
              <a:cs typeface="Arial"/>
            </a:endParaRP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>
                <a:solidFill>
                  <a:srgbClr val="211E3A"/>
                </a:solidFill>
                <a:latin typeface="Arial"/>
                <a:cs typeface="Arial"/>
              </a:rPr>
              <a:t>OSS Maintainer/Contributor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>
                <a:solidFill>
                  <a:srgbClr val="211E3A"/>
                </a:solidFill>
                <a:latin typeface="Arial"/>
                <a:cs typeface="Arial"/>
              </a:rPr>
              <a:t>	</a:t>
            </a:r>
            <a:r>
              <a:rPr lang="en-US" sz="4400" dirty="0" err="1">
                <a:solidFill>
                  <a:srgbClr val="211E3A"/>
                </a:solidFill>
                <a:latin typeface="Arial"/>
                <a:cs typeface="Arial"/>
              </a:rPr>
              <a:t>RxKotlin</a:t>
            </a:r>
            <a:r>
              <a:rPr lang="en-US" sz="4400" dirty="0">
                <a:solidFill>
                  <a:srgbClr val="211E3A"/>
                </a:solidFill>
                <a:latin typeface="Arial"/>
                <a:cs typeface="Arial"/>
              </a:rPr>
              <a:t>			TornadoFX		RxJavaFX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>
                <a:solidFill>
                  <a:srgbClr val="211E3A"/>
                </a:solidFill>
                <a:latin typeface="Arial"/>
                <a:cs typeface="Arial"/>
              </a:rPr>
              <a:t>	Kotlin-Statistics	RxKotlinFX		</a:t>
            </a:r>
            <a:r>
              <a:rPr lang="en-US" sz="4400" dirty="0" err="1">
                <a:solidFill>
                  <a:srgbClr val="211E3A"/>
                </a:solidFill>
                <a:latin typeface="Arial"/>
                <a:cs typeface="Arial"/>
              </a:rPr>
              <a:t>RxPy</a:t>
            </a:r>
            <a:endParaRPr lang="en-US" sz="4400" dirty="0">
              <a:solidFill>
                <a:srgbClr val="211E3A"/>
              </a:solidFill>
              <a:latin typeface="Arial"/>
              <a:cs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478272-1321-417D-B68A-C150A95EF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5323" y="9041236"/>
            <a:ext cx="6954314" cy="2139789"/>
          </a:xfrm>
          <a:prstGeom prst="rect">
            <a:avLst/>
          </a:prstGeom>
        </p:spPr>
      </p:pic>
      <p:pic>
        <p:nvPicPr>
          <p:cNvPr id="7" name="Picture 6" descr="A picture containing book, text, animal, frog&#10;&#10;Description generated with high confidence">
            <a:extLst>
              <a:ext uri="{FF2B5EF4-FFF2-40B4-BE49-F238E27FC236}">
                <a16:creationId xmlns:a16="http://schemas.microsoft.com/office/drawing/2014/main" id="{A3BF286B-4AA7-44CD-B9B8-ECC1A348F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5323" y="3598229"/>
            <a:ext cx="3629025" cy="4752975"/>
          </a:xfrm>
          <a:prstGeom prst="rect">
            <a:avLst/>
          </a:prstGeom>
        </p:spPr>
      </p:pic>
      <p:pic>
        <p:nvPicPr>
          <p:cNvPr id="9" name="Picture 8" descr="A close up of a sign&#10;&#10;Description generated with high confidence">
            <a:extLst>
              <a:ext uri="{FF2B5EF4-FFF2-40B4-BE49-F238E27FC236}">
                <a16:creationId xmlns:a16="http://schemas.microsoft.com/office/drawing/2014/main" id="{79ADE127-D78B-45C4-BF5F-ECADB42D07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5985" y="3598229"/>
            <a:ext cx="4304371" cy="470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809518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79">
            <a:extLst>
              <a:ext uri="{FF2B5EF4-FFF2-40B4-BE49-F238E27FC236}">
                <a16:creationId xmlns:a16="http://schemas.microsoft.com/office/drawing/2014/main" id="{D3A7FF83-A4BC-4109-BAD9-49D430F3FD33}"/>
              </a:ext>
            </a:extLst>
          </p:cNvPr>
          <p:cNvSpPr/>
          <p:nvPr/>
        </p:nvSpPr>
        <p:spPr>
          <a:xfrm>
            <a:off x="1073620" y="4089862"/>
            <a:ext cx="19724823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 lnSpcReduction="10000"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/>
              <a:t>Data scientists who code often need the following: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dirty="0"/>
              <a:t>Rapid turnaround, quick iterative development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dirty="0"/>
              <a:t>Easy to learn, flexible code language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dirty="0"/>
              <a:t>Mathematical and machine learning libraries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/>
              <a:t>Experienced software engineers often want the following: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dirty="0"/>
              <a:t>Static typing and object-oriented programming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dirty="0"/>
              <a:t>Production-grade architecture and support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dirty="0"/>
              <a:t>Refactorability, reusability, concurrency, and scaling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/>
              <a:t>Kotlin encompasses all the qualities above, and can provide a common platform to close the gap between data science, data engineering, and software engineering. 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0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6B9834-8A8E-49C2-8F22-D3D43E3963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is the Solution</a:t>
            </a:r>
          </a:p>
        </p:txBody>
      </p:sp>
      <p:sp>
        <p:nvSpPr>
          <p:cNvPr id="4" name="Shape 78">
            <a:extLst>
              <a:ext uri="{FF2B5EF4-FFF2-40B4-BE49-F238E27FC236}">
                <a16:creationId xmlns:a16="http://schemas.microsoft.com/office/drawing/2014/main" id="{55175D5B-954A-4642-AF65-13C6D954A45E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Kotlin, of course!</a:t>
            </a:r>
            <a:endParaRPr dirty="0"/>
          </a:p>
        </p:txBody>
      </p:sp>
      <p:pic>
        <p:nvPicPr>
          <p:cNvPr id="1026" name="Picture 2" descr="Image result for kotlin logo">
            <a:extLst>
              <a:ext uri="{FF2B5EF4-FFF2-40B4-BE49-F238E27FC236}">
                <a16:creationId xmlns:a16="http://schemas.microsoft.com/office/drawing/2014/main" id="{B0DE4F39-D0A7-4AE0-B5DB-B7A5E77A4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9836" y="1687321"/>
            <a:ext cx="3271965" cy="325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1731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8">
            <a:extLst>
              <a:ext uri="{FF2B5EF4-FFF2-40B4-BE49-F238E27FC236}">
                <a16:creationId xmlns:a16="http://schemas.microsoft.com/office/drawing/2014/main" id="{55175D5B-954A-4642-AF65-13C6D954A45E}"/>
              </a:ext>
            </a:extLst>
          </p:cNvPr>
          <p:cNvSpPr/>
          <p:nvPr/>
        </p:nvSpPr>
        <p:spPr>
          <a:xfrm>
            <a:off x="1712145" y="11377392"/>
            <a:ext cx="6046855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Data Scientist</a:t>
            </a:r>
            <a:endParaRPr dirty="0"/>
          </a:p>
        </p:txBody>
      </p:sp>
      <p:pic>
        <p:nvPicPr>
          <p:cNvPr id="1026" name="Picture 2" descr="Image result for kotlin logo">
            <a:extLst>
              <a:ext uri="{FF2B5EF4-FFF2-40B4-BE49-F238E27FC236}">
                <a16:creationId xmlns:a16="http://schemas.microsoft.com/office/drawing/2014/main" id="{B0DE4F39-D0A7-4AE0-B5DB-B7A5E77A4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279" y="6388744"/>
            <a:ext cx="3271965" cy="325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01704CD-DE9A-4E05-A2A0-A3B6ECDF78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07533" y="965096"/>
            <a:ext cx="22051250" cy="1943101"/>
          </a:xfrm>
        </p:spPr>
        <p:txBody>
          <a:bodyPr>
            <a:normAutofit/>
          </a:bodyPr>
          <a:lstStyle/>
          <a:p>
            <a:r>
              <a:rPr lang="en-US" dirty="0"/>
              <a:t>One language, One Codebase, One Platform</a:t>
            </a:r>
          </a:p>
        </p:txBody>
      </p:sp>
      <p:sp>
        <p:nvSpPr>
          <p:cNvPr id="8" name="Shape 78">
            <a:extLst>
              <a:ext uri="{FF2B5EF4-FFF2-40B4-BE49-F238E27FC236}">
                <a16:creationId xmlns:a16="http://schemas.microsoft.com/office/drawing/2014/main" id="{789F40C0-0C6A-4CF3-B5DC-5DC59386EE7C}"/>
              </a:ext>
            </a:extLst>
          </p:cNvPr>
          <p:cNvSpPr/>
          <p:nvPr/>
        </p:nvSpPr>
        <p:spPr>
          <a:xfrm>
            <a:off x="1586397" y="4028922"/>
            <a:ext cx="6046855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Data Engineer</a:t>
            </a:r>
            <a:endParaRPr dirty="0"/>
          </a:p>
        </p:txBody>
      </p:sp>
      <p:sp>
        <p:nvSpPr>
          <p:cNvPr id="9" name="Shape 78">
            <a:extLst>
              <a:ext uri="{FF2B5EF4-FFF2-40B4-BE49-F238E27FC236}">
                <a16:creationId xmlns:a16="http://schemas.microsoft.com/office/drawing/2014/main" id="{BE5545A0-C3FB-4836-8A3A-9F09FA75DAE8}"/>
              </a:ext>
            </a:extLst>
          </p:cNvPr>
          <p:cNvSpPr/>
          <p:nvPr/>
        </p:nvSpPr>
        <p:spPr>
          <a:xfrm>
            <a:off x="15991510" y="7042412"/>
            <a:ext cx="8392490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 fontScale="92500"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dirty="0"/>
              <a:t>Software Engineering/</a:t>
            </a:r>
          </a:p>
          <a:p>
            <a:pPr algn="ctr"/>
            <a:r>
              <a:rPr lang="en-US" dirty="0"/>
              <a:t>Dev Ops</a:t>
            </a:r>
            <a:endParaRPr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04984D-D6E4-4C2B-B00B-8C7E1A38CD45}"/>
              </a:ext>
            </a:extLst>
          </p:cNvPr>
          <p:cNvCxnSpPr>
            <a:cxnSpLocks/>
          </p:cNvCxnSpPr>
          <p:nvPr/>
        </p:nvCxnSpPr>
        <p:spPr>
          <a:xfrm>
            <a:off x="7931279" y="4677713"/>
            <a:ext cx="1484244" cy="1294310"/>
          </a:xfrm>
          <a:prstGeom prst="straightConnector1">
            <a:avLst/>
          </a:prstGeom>
          <a:ln w="1524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D35EAE-7DF0-41B7-A329-40620F26450E}"/>
              </a:ext>
            </a:extLst>
          </p:cNvPr>
          <p:cNvCxnSpPr>
            <a:cxnSpLocks/>
          </p:cNvCxnSpPr>
          <p:nvPr/>
        </p:nvCxnSpPr>
        <p:spPr>
          <a:xfrm flipV="1">
            <a:off x="7460974" y="9639183"/>
            <a:ext cx="1656522" cy="1466140"/>
          </a:xfrm>
          <a:prstGeom prst="straightConnector1">
            <a:avLst/>
          </a:prstGeom>
          <a:ln w="1524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DC1378E-F7A8-4F98-AD98-1AB7614E9636}"/>
              </a:ext>
            </a:extLst>
          </p:cNvPr>
          <p:cNvCxnSpPr>
            <a:cxnSpLocks/>
          </p:cNvCxnSpPr>
          <p:nvPr/>
        </p:nvCxnSpPr>
        <p:spPr>
          <a:xfrm>
            <a:off x="12727244" y="7860978"/>
            <a:ext cx="2663686" cy="0"/>
          </a:xfrm>
          <a:prstGeom prst="straightConnector1">
            <a:avLst/>
          </a:prstGeom>
          <a:ln w="1524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158507C-82D0-457B-88C3-0D2AAACB8677}"/>
              </a:ext>
            </a:extLst>
          </p:cNvPr>
          <p:cNvCxnSpPr>
            <a:cxnSpLocks/>
          </p:cNvCxnSpPr>
          <p:nvPr/>
        </p:nvCxnSpPr>
        <p:spPr>
          <a:xfrm flipH="1">
            <a:off x="12727245" y="8583222"/>
            <a:ext cx="2526007" cy="0"/>
          </a:xfrm>
          <a:prstGeom prst="straightConnector1">
            <a:avLst/>
          </a:prstGeom>
          <a:ln w="152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2763C35-97F9-4823-935B-855480004712}"/>
              </a:ext>
            </a:extLst>
          </p:cNvPr>
          <p:cNvCxnSpPr>
            <a:cxnSpLocks/>
          </p:cNvCxnSpPr>
          <p:nvPr/>
        </p:nvCxnSpPr>
        <p:spPr>
          <a:xfrm rot="10800000">
            <a:off x="7401044" y="5163488"/>
            <a:ext cx="1484244" cy="1294310"/>
          </a:xfrm>
          <a:prstGeom prst="straightConnector1">
            <a:avLst/>
          </a:prstGeom>
          <a:ln w="152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AFC2A2B-3210-494B-AD32-28C62507D4C1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59001" y="10161601"/>
            <a:ext cx="1656522" cy="1466140"/>
          </a:xfrm>
          <a:prstGeom prst="straightConnector1">
            <a:avLst/>
          </a:prstGeom>
          <a:ln w="152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17590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B12692-3BD2-4D7D-A276-A10601E69F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3911" y="1048223"/>
            <a:ext cx="18893136" cy="1943101"/>
          </a:xfrm>
        </p:spPr>
        <p:txBody>
          <a:bodyPr>
            <a:normAutofit/>
          </a:bodyPr>
          <a:lstStyle/>
          <a:p>
            <a:r>
              <a:rPr lang="en-US" dirty="0"/>
              <a:t>Kotlin vs Python</a:t>
            </a:r>
          </a:p>
        </p:txBody>
      </p:sp>
      <p:sp>
        <p:nvSpPr>
          <p:cNvPr id="10" name="Shape 111">
            <a:extLst>
              <a:ext uri="{FF2B5EF4-FFF2-40B4-BE49-F238E27FC236}">
                <a16:creationId xmlns:a16="http://schemas.microsoft.com/office/drawing/2014/main" id="{EEFB692D-FA42-4DAE-BC14-79FB36E9C67D}"/>
              </a:ext>
            </a:extLst>
          </p:cNvPr>
          <p:cNvSpPr/>
          <p:nvPr/>
        </p:nvSpPr>
        <p:spPr>
          <a:xfrm>
            <a:off x="1123911" y="3905475"/>
            <a:ext cx="19225645" cy="10209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lang="en-US" sz="4400" b="1" dirty="0"/>
          </a:p>
          <a:p>
            <a:r>
              <a:rPr lang="en-US" sz="4400" b="1" dirty="0"/>
              <a:t>Python is a powerful, flexible platform with a simple syntax and rich ecosystem of libraries. </a:t>
            </a:r>
          </a:p>
          <a:p>
            <a:pPr>
              <a:lnSpc>
                <a:spcPct val="100000"/>
              </a:lnSpc>
            </a:pPr>
            <a:endParaRPr lang="en-US" sz="4400" b="1" dirty="0"/>
          </a:p>
          <a:p>
            <a:pPr>
              <a:lnSpc>
                <a:spcPct val="100000"/>
              </a:lnSpc>
            </a:pPr>
            <a:r>
              <a:rPr lang="en-US" sz="4400" b="1" dirty="0"/>
              <a:t>Dynamic typing makes Python flexible for ad hoc analysis, but it is challenging to use in production.</a:t>
            </a:r>
          </a:p>
          <a:p>
            <a:pPr>
              <a:lnSpc>
                <a:spcPct val="100000"/>
              </a:lnSpc>
            </a:pPr>
            <a:endParaRPr lang="en-US" sz="4400" dirty="0"/>
          </a:p>
          <a:p>
            <a:pPr marL="742950" lvl="1" indent="-285750" algn="l">
              <a:buChar char="•"/>
            </a:pPr>
            <a:r>
              <a:rPr lang="en-US" sz="4400" dirty="0"/>
              <a:t>Dynamic types allow improvised data structures to be defined at runtime. </a:t>
            </a:r>
          </a:p>
          <a:p>
            <a:pPr marL="742950" lvl="1" indent="-285750" algn="l">
              <a:buChar char="•"/>
            </a:pPr>
            <a:endParaRPr lang="en-US" sz="4400" dirty="0"/>
          </a:p>
          <a:p>
            <a:pPr marL="742950" lvl="1" indent="-285750" algn="l">
              <a:buChar char="•"/>
            </a:pPr>
            <a:r>
              <a:rPr lang="en-US" sz="4400" dirty="0"/>
              <a:t>Dynamic typing can quickly create difficulties in maintaining, testing, and debugging codebases, especially as the codebase grows large.  </a:t>
            </a:r>
          </a:p>
          <a:p>
            <a:pPr>
              <a:lnSpc>
                <a:spcPct val="100000"/>
              </a:lnSpc>
            </a:pPr>
            <a:endParaRPr lang="en-US" sz="4400" dirty="0"/>
          </a:p>
          <a:p>
            <a:pPr marL="342900" indent="-342900">
              <a:lnSpc>
                <a:spcPct val="100000"/>
              </a:lnSpc>
              <a:buChar char="•"/>
            </a:pPr>
            <a:endParaRPr lang="en-US" sz="4400" dirty="0"/>
          </a:p>
        </p:txBody>
      </p:sp>
      <p:sp>
        <p:nvSpPr>
          <p:cNvPr id="4" name="Shape 78">
            <a:extLst>
              <a:ext uri="{FF2B5EF4-FFF2-40B4-BE49-F238E27FC236}">
                <a16:creationId xmlns:a16="http://schemas.microsoft.com/office/drawing/2014/main" id="{5E634139-EC68-43B9-BB66-4B2F4F3FA8F0}"/>
              </a:ext>
            </a:extLst>
          </p:cNvPr>
          <p:cNvSpPr/>
          <p:nvPr/>
        </p:nvSpPr>
        <p:spPr>
          <a:xfrm>
            <a:off x="1123911" y="2933924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Static vs Dynamic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44852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11">
            <a:extLst>
              <a:ext uri="{FF2B5EF4-FFF2-40B4-BE49-F238E27FC236}">
                <a16:creationId xmlns:a16="http://schemas.microsoft.com/office/drawing/2014/main" id="{EEFB692D-FA42-4DAE-BC14-79FB36E9C67D}"/>
              </a:ext>
            </a:extLst>
          </p:cNvPr>
          <p:cNvSpPr/>
          <p:nvPr/>
        </p:nvSpPr>
        <p:spPr>
          <a:xfrm>
            <a:off x="1007533" y="3323584"/>
            <a:ext cx="19225645" cy="10209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 fontScale="92500"/>
          </a:bodyPr>
          <a:lstStyle>
            <a:lvl1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b="1" dirty="0"/>
              <a:t>Kotlin, like Scala, embraces immutability and static typing.</a:t>
            </a:r>
          </a:p>
          <a:p>
            <a:pPr marL="342900" indent="-342900">
              <a:lnSpc>
                <a:spcPct val="100000"/>
              </a:lnSpc>
              <a:buChar char="•"/>
            </a:pPr>
            <a:endParaRPr lang="en-US" sz="4800" dirty="0"/>
          </a:p>
          <a:p>
            <a:pPr marL="742950" lvl="1" indent="-285750" algn="l">
              <a:buChar char="•"/>
            </a:pPr>
            <a:r>
              <a:rPr lang="en-US" sz="4800" dirty="0"/>
              <a:t>Data structures are explicitly defined and enforced at compile time, not runtime.  </a:t>
            </a:r>
          </a:p>
          <a:p>
            <a:pPr marL="742950" lvl="1" indent="-285750" algn="l">
              <a:buChar char="•"/>
            </a:pPr>
            <a:endParaRPr lang="en-US" sz="4800" dirty="0"/>
          </a:p>
          <a:p>
            <a:pPr marL="742950" lvl="1" indent="-285750" algn="l">
              <a:buChar char="•"/>
            </a:pPr>
            <a:r>
              <a:rPr lang="en-US" sz="4800" dirty="0"/>
              <a:t>While static typing is traditionally verbose, Kotlin manages to make it concise in a Pythonic manner.</a:t>
            </a:r>
          </a:p>
          <a:p>
            <a:pPr marL="457200" lvl="1" indent="0" algn="l"/>
            <a:endParaRPr lang="en-US" sz="4800" dirty="0"/>
          </a:p>
          <a:p>
            <a:pPr>
              <a:lnSpc>
                <a:spcPct val="100000"/>
              </a:lnSpc>
            </a:pPr>
            <a:r>
              <a:rPr lang="en-US" sz="4800" b="1" dirty="0"/>
              <a:t>Kotlin may not have as many mainstream data science libraries like Python, but it has comparable ones in the Java ecosystem:</a:t>
            </a:r>
          </a:p>
          <a:p>
            <a:pPr>
              <a:lnSpc>
                <a:spcPct val="100000"/>
              </a:lnSpc>
            </a:pPr>
            <a:r>
              <a:rPr lang="en-US" sz="4800" dirty="0"/>
              <a:t>	</a:t>
            </a:r>
          </a:p>
          <a:p>
            <a:pPr>
              <a:lnSpc>
                <a:spcPct val="100000"/>
              </a:lnSpc>
            </a:pPr>
            <a:r>
              <a:rPr lang="en-US" sz="4800" dirty="0"/>
              <a:t>	Apache Spark		ND4J		DeepLearning4J			</a:t>
            </a:r>
            <a:r>
              <a:rPr lang="en-US" sz="4800" dirty="0" err="1"/>
              <a:t>ojAlgo</a:t>
            </a:r>
            <a:r>
              <a:rPr lang="en-US" sz="4800" dirty="0"/>
              <a:t>!</a:t>
            </a:r>
          </a:p>
          <a:p>
            <a:pPr>
              <a:lnSpc>
                <a:spcPct val="100000"/>
              </a:lnSpc>
            </a:pPr>
            <a:r>
              <a:rPr lang="en-US" sz="4800" dirty="0"/>
              <a:t>	Apache Hadoop	Weka		Apache Commons Math		</a:t>
            </a:r>
            <a:r>
              <a:rPr lang="en-US" sz="4800" dirty="0" err="1"/>
              <a:t>Koma</a:t>
            </a:r>
            <a:endParaRPr lang="en-US" sz="4800" dirty="0"/>
          </a:p>
          <a:p>
            <a:pPr>
              <a:lnSpc>
                <a:spcPct val="100000"/>
              </a:lnSpc>
            </a:pPr>
            <a:r>
              <a:rPr lang="en-US" sz="4800" dirty="0"/>
              <a:t>	</a:t>
            </a:r>
            <a:r>
              <a:rPr lang="en-US" sz="4800" dirty="0" err="1"/>
              <a:t>TensorFlow</a:t>
            </a:r>
            <a:r>
              <a:rPr lang="en-US" sz="4800" dirty="0"/>
              <a:t>		Java-ML		Kotlin Statistics			H20	</a:t>
            </a:r>
          </a:p>
          <a:p>
            <a:pPr>
              <a:lnSpc>
                <a:spcPct val="100000"/>
              </a:lnSpc>
            </a:pPr>
            <a:r>
              <a:rPr lang="en-US" sz="4800" dirty="0"/>
              <a:t>	Apache Kafka		</a:t>
            </a:r>
            <a:r>
              <a:rPr lang="en-US" sz="4800" dirty="0" err="1"/>
              <a:t>Krangl</a:t>
            </a:r>
            <a:r>
              <a:rPr lang="en-US" sz="4800" dirty="0"/>
              <a:t>		</a:t>
            </a:r>
            <a:r>
              <a:rPr lang="en-US" sz="4800" dirty="0" err="1"/>
              <a:t>Komputation</a:t>
            </a:r>
            <a:r>
              <a:rPr lang="en-US" sz="4800" dirty="0"/>
              <a:t>				EJML</a:t>
            </a:r>
            <a:endParaRPr lang="en-US" sz="6600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95126A4E-C5E9-40ED-84CD-EA033CB3173D}"/>
              </a:ext>
            </a:extLst>
          </p:cNvPr>
          <p:cNvSpPr txBox="1">
            <a:spLocks/>
          </p:cNvSpPr>
          <p:nvPr/>
        </p:nvSpPr>
        <p:spPr>
          <a:xfrm>
            <a:off x="1007533" y="133823"/>
            <a:ext cx="1889313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12192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1" i="0" u="none" strike="noStrike" cap="none" spc="0" baseline="0">
                <a:ln>
                  <a:noFill/>
                </a:ln>
                <a:solidFill>
                  <a:srgbClr val="211E3A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27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254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381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508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dirty="0"/>
              <a:t>Kotlin vs Python</a:t>
            </a:r>
          </a:p>
        </p:txBody>
      </p:sp>
      <p:sp>
        <p:nvSpPr>
          <p:cNvPr id="8" name="Shape 78">
            <a:extLst>
              <a:ext uri="{FF2B5EF4-FFF2-40B4-BE49-F238E27FC236}">
                <a16:creationId xmlns:a16="http://schemas.microsoft.com/office/drawing/2014/main" id="{63B59667-E40E-4E37-99E0-0340AE408E41}"/>
              </a:ext>
            </a:extLst>
          </p:cNvPr>
          <p:cNvSpPr/>
          <p:nvPr/>
        </p:nvSpPr>
        <p:spPr>
          <a:xfrm>
            <a:off x="1007533" y="2019524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Static vs Dynamic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32880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11">
            <a:extLst>
              <a:ext uri="{FF2B5EF4-FFF2-40B4-BE49-F238E27FC236}">
                <a16:creationId xmlns:a16="http://schemas.microsoft.com/office/drawing/2014/main" id="{D598F623-1F53-4E8E-950A-4BE7AE437EBB}"/>
              </a:ext>
            </a:extLst>
          </p:cNvPr>
          <p:cNvSpPr/>
          <p:nvPr/>
        </p:nvSpPr>
        <p:spPr>
          <a:xfrm>
            <a:off x="1007533" y="3576614"/>
            <a:ext cx="19225645" cy="10542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Autofit/>
          </a:bodyPr>
          <a:lstStyle>
            <a:lvl1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400" b="1" dirty="0"/>
              <a:t>Scala has seen success in adoption on the data science domain, arguably due to Apache Spark and other “big data” solutions. </a:t>
            </a:r>
            <a:endParaRPr lang="en-US" sz="4400" dirty="0"/>
          </a:p>
          <a:p>
            <a:pPr>
              <a:lnSpc>
                <a:spcPct val="100000"/>
              </a:lnSpc>
            </a:pPr>
            <a:endParaRPr lang="en-US" sz="4400" dirty="0"/>
          </a:p>
          <a:p>
            <a:pPr>
              <a:lnSpc>
                <a:spcPct val="100000"/>
              </a:lnSpc>
            </a:pPr>
            <a:r>
              <a:rPr lang="en-US" sz="4400" b="1" dirty="0"/>
              <a:t>However, Scala </a:t>
            </a:r>
            <a:r>
              <a:rPr lang="en-US" sz="4400" b="1" i="1" dirty="0"/>
              <a:t>might</a:t>
            </a:r>
            <a:r>
              <a:rPr lang="en-US" sz="4400" b="1" dirty="0"/>
              <a:t> be experiencing some growth challenges.</a:t>
            </a:r>
          </a:p>
          <a:p>
            <a:pPr>
              <a:lnSpc>
                <a:spcPct val="100000"/>
              </a:lnSpc>
            </a:pPr>
            <a:endParaRPr lang="en-US" sz="4400" dirty="0"/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Despite large corporate demand for Scala talent, supply may be increasingly scarce. </a:t>
            </a:r>
          </a:p>
          <a:p>
            <a:pPr>
              <a:lnSpc>
                <a:spcPct val="100000"/>
              </a:lnSpc>
            </a:pPr>
            <a:endParaRPr lang="en-US" sz="4400" dirty="0"/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Apache Spark is also being interfaced in other languages like Python and R to make it accessible. </a:t>
            </a:r>
          </a:p>
          <a:p>
            <a:pPr>
              <a:lnSpc>
                <a:spcPct val="100000"/>
              </a:lnSpc>
            </a:pPr>
            <a:endParaRPr lang="en-US" sz="4400" dirty="0"/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Computation engines and libraries are increasingly moving back to C/C++, and away from JVM.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7E25787E-973E-430F-BDFE-E98D947A9AB6}"/>
              </a:ext>
            </a:extLst>
          </p:cNvPr>
          <p:cNvSpPr txBox="1">
            <a:spLocks/>
          </p:cNvSpPr>
          <p:nvPr/>
        </p:nvSpPr>
        <p:spPr>
          <a:xfrm>
            <a:off x="1007533" y="133823"/>
            <a:ext cx="1889313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12192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1" i="0" u="none" strike="noStrike" cap="none" spc="0" baseline="0">
                <a:ln>
                  <a:noFill/>
                </a:ln>
                <a:solidFill>
                  <a:srgbClr val="211E3A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27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254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381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508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dirty="0"/>
              <a:t>Kotlin vs Scala</a:t>
            </a:r>
          </a:p>
        </p:txBody>
      </p:sp>
      <p:sp>
        <p:nvSpPr>
          <p:cNvPr id="7" name="Shape 78">
            <a:extLst>
              <a:ext uri="{FF2B5EF4-FFF2-40B4-BE49-F238E27FC236}">
                <a16:creationId xmlns:a16="http://schemas.microsoft.com/office/drawing/2014/main" id="{B2D92D68-8E85-4D3A-AE65-4D0C06D33A18}"/>
              </a:ext>
            </a:extLst>
          </p:cNvPr>
          <p:cNvSpPr/>
          <p:nvPr/>
        </p:nvSpPr>
        <p:spPr>
          <a:xfrm>
            <a:off x="1007533" y="2019524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Pragmatism vs Features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54704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11">
            <a:extLst>
              <a:ext uri="{FF2B5EF4-FFF2-40B4-BE49-F238E27FC236}">
                <a16:creationId xmlns:a16="http://schemas.microsoft.com/office/drawing/2014/main" id="{D598F623-1F53-4E8E-950A-4BE7AE437EBB}"/>
              </a:ext>
            </a:extLst>
          </p:cNvPr>
          <p:cNvSpPr/>
          <p:nvPr/>
        </p:nvSpPr>
        <p:spPr>
          <a:xfrm>
            <a:off x="1007533" y="3622842"/>
            <a:ext cx="19225645" cy="10542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Autofit/>
          </a:bodyPr>
          <a:lstStyle>
            <a:lvl1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00000"/>
              </a:lnSpc>
            </a:pPr>
            <a:endParaRPr lang="en-US" sz="4400" dirty="0"/>
          </a:p>
          <a:p>
            <a:pPr>
              <a:lnSpc>
                <a:spcPct val="100000"/>
              </a:lnSpc>
            </a:pPr>
            <a:r>
              <a:rPr lang="en-US" sz="4400" b="1" dirty="0"/>
              <a:t>Scala’s alleged challenges may present an opportunity for Kotlin.  </a:t>
            </a:r>
          </a:p>
          <a:p>
            <a:pPr>
              <a:lnSpc>
                <a:spcPct val="100000"/>
              </a:lnSpc>
            </a:pPr>
            <a:endParaRPr lang="en-US" sz="4400" b="1" dirty="0"/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Kotlin might be able to finish what Scala started, establishing an engineering-grade coding platform for data science.</a:t>
            </a:r>
          </a:p>
          <a:p>
            <a:pPr>
              <a:lnSpc>
                <a:spcPct val="100000"/>
              </a:lnSpc>
            </a:pPr>
            <a:endParaRPr lang="en-US" sz="4400" dirty="0"/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Kotlin encompasses many of the best ideas from Scala, but strives to be simpler in its features and be more accessible (e.g. “Pythonic”). </a:t>
            </a:r>
          </a:p>
          <a:p>
            <a:pPr>
              <a:lnSpc>
                <a:spcPct val="100000"/>
              </a:lnSpc>
            </a:pPr>
            <a:endParaRPr lang="en-US" sz="4400" dirty="0"/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While computation engines are unlikely to be dominated by Kotlin implementations, Kotlin can be effective in interfacing with them.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4FD053D8-2A4B-4102-81D1-C13A25A7511E}"/>
              </a:ext>
            </a:extLst>
          </p:cNvPr>
          <p:cNvSpPr txBox="1">
            <a:spLocks/>
          </p:cNvSpPr>
          <p:nvPr/>
        </p:nvSpPr>
        <p:spPr>
          <a:xfrm>
            <a:off x="1007533" y="133823"/>
            <a:ext cx="1889313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12192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1" i="0" u="none" strike="noStrike" cap="none" spc="0" baseline="0">
                <a:ln>
                  <a:noFill/>
                </a:ln>
                <a:solidFill>
                  <a:srgbClr val="211E3A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27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254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381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508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dirty="0"/>
              <a:t>Kotlin vs Scala</a:t>
            </a:r>
          </a:p>
        </p:txBody>
      </p:sp>
      <p:sp>
        <p:nvSpPr>
          <p:cNvPr id="7" name="Shape 78">
            <a:extLst>
              <a:ext uri="{FF2B5EF4-FFF2-40B4-BE49-F238E27FC236}">
                <a16:creationId xmlns:a16="http://schemas.microsoft.com/office/drawing/2014/main" id="{560B14CA-0393-4F3B-A129-24AEBAD08700}"/>
              </a:ext>
            </a:extLst>
          </p:cNvPr>
          <p:cNvSpPr/>
          <p:nvPr/>
        </p:nvSpPr>
        <p:spPr>
          <a:xfrm>
            <a:off x="1007533" y="2019524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7200" dirty="0"/>
              <a:t>Pragmatism</a:t>
            </a:r>
            <a:r>
              <a:rPr lang="en-US" dirty="0"/>
              <a:t> vs Features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61198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01131C-2269-4E02-AA63-9B6FE2B5E2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Weaknesses of Kotlin </a:t>
            </a:r>
          </a:p>
        </p:txBody>
      </p:sp>
      <p:sp>
        <p:nvSpPr>
          <p:cNvPr id="4" name="Shape 79">
            <a:extLst>
              <a:ext uri="{FF2B5EF4-FFF2-40B4-BE49-F238E27FC236}">
                <a16:creationId xmlns:a16="http://schemas.microsoft.com/office/drawing/2014/main" id="{CDA3DD34-8AF3-48D8-B720-B52297E705A3}"/>
              </a:ext>
            </a:extLst>
          </p:cNvPr>
          <p:cNvSpPr/>
          <p:nvPr/>
        </p:nvSpPr>
        <p:spPr>
          <a:xfrm>
            <a:off x="1007533" y="4646453"/>
            <a:ext cx="20858554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>
                <a:solidFill>
                  <a:srgbClr val="00B0F0"/>
                </a:solidFill>
              </a:rPr>
              <a:t>Platform Drawbacks</a:t>
            </a: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/>
              <a:t>Not Dynamically Typed</a:t>
            </a:r>
            <a:r>
              <a:rPr lang="en-US" sz="4000" dirty="0"/>
              <a:t> – Data structures have to be explicitly defined, which can add additional steps in working with data.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/>
              <a:t>Numerical Efficiency</a:t>
            </a:r>
            <a:r>
              <a:rPr lang="en-US" sz="4000" dirty="0"/>
              <a:t> – Boxing of numbers might hurt performance without ND4J or other low-level computation libraries. 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>
              <a:solidFill>
                <a:srgbClr val="00B0F0"/>
              </a:solidFill>
            </a:endParaRP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>
                <a:solidFill>
                  <a:srgbClr val="00B0F0"/>
                </a:solidFill>
              </a:rPr>
              <a:t>Libraries and Tooling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/>
              <a:t>Ad Hoc Analysis</a:t>
            </a:r>
            <a:r>
              <a:rPr lang="en-US" sz="4000" dirty="0"/>
              <a:t> –  Casually exploring data without a clear objective may be challenging without data frame libraries like </a:t>
            </a:r>
            <a:r>
              <a:rPr lang="en-US" sz="4000" dirty="0" err="1"/>
              <a:t>Krangl</a:t>
            </a:r>
            <a:r>
              <a:rPr lang="en-US" sz="4000" dirty="0"/>
              <a:t>. </a:t>
            </a:r>
            <a:endParaRPr lang="en-US" sz="4000" b="1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/>
              <a:t>Libraries </a:t>
            </a:r>
            <a:r>
              <a:rPr lang="en-US" sz="4000" dirty="0"/>
              <a:t>– Breadth of data science libraries, while decent, does not match Python or R.</a:t>
            </a:r>
            <a:endParaRPr lang="en-US" sz="4000" dirty="0">
              <a:solidFill>
                <a:srgbClr val="00B0F0"/>
              </a:solidFill>
            </a:endParaRP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/>
              <a:t>Documentation </a:t>
            </a:r>
            <a:r>
              <a:rPr lang="en-US" sz="4000" dirty="0"/>
              <a:t>– Java libraries use Java (not </a:t>
            </a:r>
            <a:r>
              <a:rPr lang="en-US" sz="4000" dirty="0" err="1"/>
              <a:t>Kotlin</a:t>
            </a:r>
            <a:r>
              <a:rPr lang="en-US" sz="4000" dirty="0"/>
              <a:t>) in their documentation. </a:t>
            </a:r>
            <a:endParaRPr lang="en-US" sz="4000" b="1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000" dirty="0"/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DDF16811-4C0A-4000-ABA5-B70F3DFE8548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For Data Science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41084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9">
            <a:extLst>
              <a:ext uri="{FF2B5EF4-FFF2-40B4-BE49-F238E27FC236}">
                <a16:creationId xmlns:a16="http://schemas.microsoft.com/office/drawing/2014/main" id="{CDA3DD34-8AF3-48D8-B720-B52297E705A3}"/>
              </a:ext>
            </a:extLst>
          </p:cNvPr>
          <p:cNvSpPr/>
          <p:nvPr/>
        </p:nvSpPr>
        <p:spPr>
          <a:xfrm>
            <a:off x="1007533" y="4586437"/>
            <a:ext cx="19724823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 fontScale="92500" lnSpcReduction="10000"/>
          </a:bodyPr>
          <a:lstStyle/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>
                <a:solidFill>
                  <a:srgbClr val="00B0F0"/>
                </a:solidFill>
              </a:rPr>
              <a:t>Platform Strengths</a:t>
            </a: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Accessibility</a:t>
            </a:r>
            <a:r>
              <a:rPr lang="en-US" sz="4400" dirty="0"/>
              <a:t> – Easy to learn and intuitive, few esoteric features.</a:t>
            </a:r>
            <a:endParaRPr lang="en-US" sz="4400" b="1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Minimal boilerplate, fast turnaround </a:t>
            </a:r>
            <a:r>
              <a:rPr lang="en-US" sz="4400" dirty="0"/>
              <a:t>– “Pythonic” productivity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Interoperability with Java</a:t>
            </a:r>
            <a:r>
              <a:rPr lang="en-US" sz="4400" dirty="0"/>
              <a:t> – Plugs into enterprise Java ecosystems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b="1" dirty="0">
              <a:solidFill>
                <a:srgbClr val="00B0F0"/>
              </a:solidFill>
            </a:endParaRP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>
                <a:solidFill>
                  <a:srgbClr val="00B0F0"/>
                </a:solidFill>
              </a:rPr>
              <a:t>Language Features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Data classes </a:t>
            </a:r>
            <a:r>
              <a:rPr lang="en-US" sz="4400" dirty="0"/>
              <a:t>– No more tuples or improvised data structures at runtime.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DSL</a:t>
            </a:r>
            <a:r>
              <a:rPr lang="en-US" sz="4400" dirty="0"/>
              <a:t> – Create streamlined languages for domain-specific logic.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Static Typing</a:t>
            </a:r>
            <a:r>
              <a:rPr lang="en-US" sz="4400" dirty="0"/>
              <a:t> – Benefits of OOP and static typing, without the verbosity. 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Nullable Types</a:t>
            </a:r>
            <a:r>
              <a:rPr lang="en-US" sz="4400" dirty="0"/>
              <a:t> – Helpful asset in data wrangling. 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Function Syntax</a:t>
            </a:r>
            <a:r>
              <a:rPr lang="en-US" sz="4400" dirty="0"/>
              <a:t> – Flexible, expressive function features including extensions.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Lambdas and Pipelines – </a:t>
            </a:r>
            <a:r>
              <a:rPr lang="en-US" sz="4400" dirty="0"/>
              <a:t>Practical</a:t>
            </a:r>
            <a:r>
              <a:rPr lang="en-US" sz="4400" b="1" dirty="0"/>
              <a:t> </a:t>
            </a:r>
            <a:r>
              <a:rPr lang="en-US" sz="4400" dirty="0"/>
              <a:t>functional programming constructs. 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4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01131C-2269-4E02-AA63-9B6FE2B5E2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Strengths of Kotlin</a:t>
            </a:r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C1D7A566-9231-4250-AA86-2FD2A79AC9DA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For Data Science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11768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46C66-86D5-4BDC-A137-56EF98840257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dirty="0"/>
              <a:t>Example Applications</a:t>
            </a:r>
          </a:p>
        </p:txBody>
      </p:sp>
    </p:spTree>
    <p:extLst>
      <p:ext uri="{BB962C8B-B14F-4D97-AF65-F5344CB8AC3E}">
        <p14:creationId xmlns:p14="http://schemas.microsoft.com/office/powerpoint/2010/main" val="93276813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46C66-86D5-4BDC-A137-56EF98840257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dirty="0"/>
              <a:t>Getting Involved</a:t>
            </a:r>
          </a:p>
        </p:txBody>
      </p:sp>
    </p:spTree>
    <p:extLst>
      <p:ext uri="{BB962C8B-B14F-4D97-AF65-F5344CB8AC3E}">
        <p14:creationId xmlns:p14="http://schemas.microsoft.com/office/powerpoint/2010/main" val="406899702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F9553C-F408-4C2A-9924-15954C3989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787311F-143F-4386-A982-775ABB9B2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150" y="3204134"/>
            <a:ext cx="6058830" cy="6085878"/>
          </a:xfrm>
          <a:prstGeom prst="rect">
            <a:avLst/>
          </a:prstGeom>
        </p:spPr>
      </p:pic>
      <p:sp>
        <p:nvSpPr>
          <p:cNvPr id="7" name="Shape 78">
            <a:extLst>
              <a:ext uri="{FF2B5EF4-FFF2-40B4-BE49-F238E27FC236}">
                <a16:creationId xmlns:a16="http://schemas.microsoft.com/office/drawing/2014/main" id="{43DCBBD5-633A-475B-9FA9-0BB660AF05B0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Kotlin for Data Science</a:t>
            </a:r>
            <a:endParaRPr dirty="0"/>
          </a:p>
        </p:txBody>
      </p:sp>
      <p:sp>
        <p:nvSpPr>
          <p:cNvPr id="8" name="Shape 79">
            <a:extLst>
              <a:ext uri="{FF2B5EF4-FFF2-40B4-BE49-F238E27FC236}">
                <a16:creationId xmlns:a16="http://schemas.microsoft.com/office/drawing/2014/main" id="{E02679B5-9473-4F79-AF2F-ADEA324C90F0}"/>
              </a:ext>
            </a:extLst>
          </p:cNvPr>
          <p:cNvSpPr/>
          <p:nvPr/>
        </p:nvSpPr>
        <p:spPr>
          <a:xfrm>
            <a:off x="1007533" y="4698896"/>
            <a:ext cx="13767833" cy="69873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5400" dirty="0"/>
              <a:t>What is Data Science?</a:t>
            </a: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5400" dirty="0"/>
              <a:t>Challenges in Data Science</a:t>
            </a: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5400" dirty="0"/>
              <a:t>Why Kotlin for Data Science?</a:t>
            </a: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5400" dirty="0"/>
              <a:t>Example Applications</a:t>
            </a: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5400" dirty="0"/>
              <a:t>Getting Involved</a:t>
            </a: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5400" dirty="0"/>
          </a:p>
        </p:txBody>
      </p:sp>
    </p:spTree>
    <p:extLst>
      <p:ext uri="{BB962C8B-B14F-4D97-AF65-F5344CB8AC3E}">
        <p14:creationId xmlns:p14="http://schemas.microsoft.com/office/powerpoint/2010/main" val="314313455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546841-712E-43E0-A1CB-16BCE5E6F7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Getting Involved</a:t>
            </a:r>
          </a:p>
        </p:txBody>
      </p:sp>
      <p:sp>
        <p:nvSpPr>
          <p:cNvPr id="4" name="Shape 78">
            <a:extLst>
              <a:ext uri="{FF2B5EF4-FFF2-40B4-BE49-F238E27FC236}">
                <a16:creationId xmlns:a16="http://schemas.microsoft.com/office/drawing/2014/main" id="{E280C88D-013C-41B9-B8DA-6ACE88A92FC3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Help Bring Kotlin to Data Science</a:t>
            </a:r>
            <a:endParaRPr dirty="0"/>
          </a:p>
        </p:txBody>
      </p:sp>
      <p:sp>
        <p:nvSpPr>
          <p:cNvPr id="5" name="Shape 79">
            <a:extLst>
              <a:ext uri="{FF2B5EF4-FFF2-40B4-BE49-F238E27FC236}">
                <a16:creationId xmlns:a16="http://schemas.microsoft.com/office/drawing/2014/main" id="{C485AA66-263E-4957-BFF6-5F57C0BEE0CB}"/>
              </a:ext>
            </a:extLst>
          </p:cNvPr>
          <p:cNvSpPr/>
          <p:nvPr/>
        </p:nvSpPr>
        <p:spPr>
          <a:xfrm>
            <a:off x="1007533" y="4981966"/>
            <a:ext cx="20284132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To help bring Kotlin into the data science domain, learn the area(s) that interest you. 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3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	Apache Hadoop			Apache Spark				Data mining	</a:t>
            </a:r>
          </a:p>
          <a:p>
            <a:pPr lvl="3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	Mathematical Models		Machine Learning			Data wrangling</a:t>
            </a:r>
          </a:p>
          <a:p>
            <a:pPr lvl="3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	Statistical Models			Linear programming		Optimization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Create some data-driven Kotlin projects and share them!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	OSS Libraries				Blog articles				Apps	</a:t>
            </a:r>
          </a:p>
        </p:txBody>
      </p:sp>
    </p:spTree>
    <p:extLst>
      <p:ext uri="{BB962C8B-B14F-4D97-AF65-F5344CB8AC3E}">
        <p14:creationId xmlns:p14="http://schemas.microsoft.com/office/powerpoint/2010/main" val="27703637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546841-712E-43E0-A1CB-16BCE5E6F7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Getting Involved</a:t>
            </a:r>
          </a:p>
        </p:txBody>
      </p:sp>
      <p:sp>
        <p:nvSpPr>
          <p:cNvPr id="4" name="Shape 78">
            <a:extLst>
              <a:ext uri="{FF2B5EF4-FFF2-40B4-BE49-F238E27FC236}">
                <a16:creationId xmlns:a16="http://schemas.microsoft.com/office/drawing/2014/main" id="{E280C88D-013C-41B9-B8DA-6ACE88A92FC3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Help Bring Kotlin to Data Science</a:t>
            </a:r>
            <a:endParaRPr dirty="0"/>
          </a:p>
        </p:txBody>
      </p:sp>
      <p:sp>
        <p:nvSpPr>
          <p:cNvPr id="7" name="Shape 79">
            <a:extLst>
              <a:ext uri="{FF2B5EF4-FFF2-40B4-BE49-F238E27FC236}">
                <a16:creationId xmlns:a16="http://schemas.microsoft.com/office/drawing/2014/main" id="{D0100E0E-63D2-478A-949E-AE3E9EE060E8}"/>
              </a:ext>
            </a:extLst>
          </p:cNvPr>
          <p:cNvSpPr/>
          <p:nvPr/>
        </p:nvSpPr>
        <p:spPr>
          <a:xfrm>
            <a:off x="1312333" y="4891237"/>
            <a:ext cx="20284132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 lnSpcReduction="10000"/>
          </a:bodyPr>
          <a:lstStyle/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Never stop researching, learning, and advocating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Although it is incredibly difficult to achieve, never stop striving for that “unicorn” status. 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Keep struggling to learn math, statistics, machine learning, </a:t>
            </a:r>
            <a:r>
              <a:rPr lang="en-US" sz="4400" dirty="0" err="1"/>
              <a:t>etc</a:t>
            </a:r>
            <a:r>
              <a:rPr lang="en-US" sz="4400" dirty="0"/>
              <a:t>… and find ways to make what you learn useful. 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Introduce data-driven features into your apps, and blog how you did it.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If you work on a data science team, propose using Kotlin as a possible solution especially when production needs arise. 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325492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9">
            <a:extLst>
              <a:ext uri="{FF2B5EF4-FFF2-40B4-BE49-F238E27FC236}">
                <a16:creationId xmlns:a16="http://schemas.microsoft.com/office/drawing/2014/main" id="{CDA3DD34-8AF3-48D8-B720-B52297E705A3}"/>
              </a:ext>
            </a:extLst>
          </p:cNvPr>
          <p:cNvSpPr/>
          <p:nvPr/>
        </p:nvSpPr>
        <p:spPr>
          <a:xfrm>
            <a:off x="1007533" y="4586437"/>
            <a:ext cx="19724823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0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01131C-2269-4E02-AA63-9B6FE2B5E2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Practical Advice</a:t>
            </a:r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C1D7A566-9231-4250-AA86-2FD2A79AC9DA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Using Kotlin for Data Science</a:t>
            </a:r>
            <a:endParaRPr dirty="0"/>
          </a:p>
        </p:txBody>
      </p:sp>
      <p:sp>
        <p:nvSpPr>
          <p:cNvPr id="6" name="Shape 79">
            <a:extLst>
              <a:ext uri="{FF2B5EF4-FFF2-40B4-BE49-F238E27FC236}">
                <a16:creationId xmlns:a16="http://schemas.microsoft.com/office/drawing/2014/main" id="{BA62A652-6DC4-4300-A275-3E0EBABBBE66}"/>
              </a:ext>
            </a:extLst>
          </p:cNvPr>
          <p:cNvSpPr/>
          <p:nvPr/>
        </p:nvSpPr>
        <p:spPr>
          <a:xfrm>
            <a:off x="1159933" y="4738837"/>
            <a:ext cx="19724823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000" dirty="0"/>
          </a:p>
        </p:txBody>
      </p:sp>
      <p:sp>
        <p:nvSpPr>
          <p:cNvPr id="7" name="Shape 79">
            <a:extLst>
              <a:ext uri="{FF2B5EF4-FFF2-40B4-BE49-F238E27FC236}">
                <a16:creationId xmlns:a16="http://schemas.microsoft.com/office/drawing/2014/main" id="{B0734A35-4AD1-4EAA-A114-027BB258A2E8}"/>
              </a:ext>
            </a:extLst>
          </p:cNvPr>
          <p:cNvSpPr/>
          <p:nvPr/>
        </p:nvSpPr>
        <p:spPr>
          <a:xfrm>
            <a:off x="1312333" y="4891237"/>
            <a:ext cx="20284132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Utilize object-oriented programming, functional programming, and DSL’s when doing modeling.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4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Rather than working exclusively with matrices, data frames, and piles of numbers, use classes and functional pipelines to keep things organized and refactorable.</a:t>
            </a:r>
          </a:p>
          <a:p>
            <a:pPr marL="571500" lvl="4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4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Avoid getting procedural and have a well-planned domain of classes, functions, and DSL’s to feed numbers and functions into your modeling library.</a:t>
            </a:r>
          </a:p>
        </p:txBody>
      </p:sp>
    </p:spTree>
    <p:extLst>
      <p:ext uri="{BB962C8B-B14F-4D97-AF65-F5344CB8AC3E}">
        <p14:creationId xmlns:p14="http://schemas.microsoft.com/office/powerpoint/2010/main" val="3793626474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D9F238-95AF-4A47-86A6-AC800B5D3E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5729" y="976247"/>
            <a:ext cx="16412303" cy="1943101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4" name="Shape 78">
            <a:extLst>
              <a:ext uri="{FF2B5EF4-FFF2-40B4-BE49-F238E27FC236}">
                <a16:creationId xmlns:a16="http://schemas.microsoft.com/office/drawing/2014/main" id="{E570D906-80DF-45D3-993B-9ABE1A3E5B04}"/>
              </a:ext>
            </a:extLst>
          </p:cNvPr>
          <p:cNvSpPr/>
          <p:nvPr/>
        </p:nvSpPr>
        <p:spPr>
          <a:xfrm>
            <a:off x="505729" y="2813513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To Learn Data Science</a:t>
            </a:r>
            <a:endParaRPr dirty="0"/>
          </a:p>
        </p:txBody>
      </p:sp>
      <p:pic>
        <p:nvPicPr>
          <p:cNvPr id="8" name="Picture 7" descr="A close up of a bird&#10;&#10;Description generated with high confidence">
            <a:extLst>
              <a:ext uri="{FF2B5EF4-FFF2-40B4-BE49-F238E27FC236}">
                <a16:creationId xmlns:a16="http://schemas.microsoft.com/office/drawing/2014/main" id="{6F8E97B4-40CE-402A-95AF-4A2F5ACB4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29" y="4313664"/>
            <a:ext cx="4762500" cy="6248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94929B-CBA2-400F-A00E-DC09901A3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367" y="4313664"/>
            <a:ext cx="4017722" cy="6248400"/>
          </a:xfrm>
          <a:prstGeom prst="rect">
            <a:avLst/>
          </a:prstGeom>
        </p:spPr>
      </p:pic>
      <p:pic>
        <p:nvPicPr>
          <p:cNvPr id="12" name="Picture 11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29B8F583-50F0-4072-9A0E-4ABD0F2C97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271" y="4313664"/>
            <a:ext cx="3998976" cy="6248400"/>
          </a:xfrm>
          <a:prstGeom prst="rect">
            <a:avLst/>
          </a:prstGeom>
        </p:spPr>
      </p:pic>
      <p:pic>
        <p:nvPicPr>
          <p:cNvPr id="14" name="Picture 1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0684627-2E39-477A-9ADC-FA0CEA074D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2218" y="4313664"/>
            <a:ext cx="4138301" cy="6213665"/>
          </a:xfrm>
          <a:prstGeom prst="rect">
            <a:avLst/>
          </a:prstGeom>
        </p:spPr>
      </p:pic>
      <p:pic>
        <p:nvPicPr>
          <p:cNvPr id="18" name="Picture 17" descr="A close up of a tree&#10;&#10;Description generated with very high confidence">
            <a:extLst>
              <a:ext uri="{FF2B5EF4-FFF2-40B4-BE49-F238E27FC236}">
                <a16:creationId xmlns:a16="http://schemas.microsoft.com/office/drawing/2014/main" id="{4884E59C-B700-4EFE-BC9B-0C51BB8D5B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5283" y="4313664"/>
            <a:ext cx="4819015" cy="621366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4B48AAA-5CBD-4D7F-BC9B-00821BA5F7C0}"/>
              </a:ext>
            </a:extLst>
          </p:cNvPr>
          <p:cNvSpPr txBox="1"/>
          <p:nvPr/>
        </p:nvSpPr>
        <p:spPr>
          <a:xfrm>
            <a:off x="505729" y="11752267"/>
            <a:ext cx="7835383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Never rely on one resource!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2094011-84BD-496A-B761-C49153623E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25283" y="302013"/>
            <a:ext cx="4819015" cy="34830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CE01779-3983-4909-908B-9BE21FB8805F}"/>
              </a:ext>
            </a:extLst>
          </p:cNvPr>
          <p:cNvSpPr txBox="1"/>
          <p:nvPr/>
        </p:nvSpPr>
        <p:spPr>
          <a:xfrm>
            <a:off x="11196039" y="755387"/>
            <a:ext cx="7872348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Excellent YouTube Channel!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9816BDD-7EBE-416C-95DC-D18C68FCFE53}"/>
              </a:ext>
            </a:extLst>
          </p:cNvPr>
          <p:cNvCxnSpPr>
            <a:cxnSpLocks/>
          </p:cNvCxnSpPr>
          <p:nvPr/>
        </p:nvCxnSpPr>
        <p:spPr>
          <a:xfrm>
            <a:off x="15602224" y="1786891"/>
            <a:ext cx="3221035" cy="1026622"/>
          </a:xfrm>
          <a:prstGeom prst="bentConnector3">
            <a:avLst>
              <a:gd name="adj1" fmla="val -545"/>
            </a:avLst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7576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46C66-86D5-4BDC-A137-56EF98840257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dirty="0"/>
              <a:t>What is Data Science?</a:t>
            </a:r>
          </a:p>
        </p:txBody>
      </p:sp>
      <p:sp>
        <p:nvSpPr>
          <p:cNvPr id="5" name="Shape 55">
            <a:extLst>
              <a:ext uri="{FF2B5EF4-FFF2-40B4-BE49-F238E27FC236}">
                <a16:creationId xmlns:a16="http://schemas.microsoft.com/office/drawing/2014/main" id="{BAB9FDAD-444C-454A-B9D7-370F0D7A7A5D}"/>
              </a:ext>
            </a:extLst>
          </p:cNvPr>
          <p:cNvSpPr/>
          <p:nvPr/>
        </p:nvSpPr>
        <p:spPr>
          <a:xfrm>
            <a:off x="1113366" y="7034748"/>
            <a:ext cx="11875559" cy="5962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80000"/>
              </a:lnSpc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A Quick Overview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307525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Not Data Science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8738" y="3763735"/>
            <a:ext cx="10522157" cy="621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3763735"/>
            <a:ext cx="11183023" cy="621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654642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F9553C-F408-4C2A-9924-15954C3989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is Data Science?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0BCC4A5-AC7C-44BE-BCDB-83528FD73193}"/>
              </a:ext>
            </a:extLst>
          </p:cNvPr>
          <p:cNvGrpSpPr/>
          <p:nvPr/>
        </p:nvGrpSpPr>
        <p:grpSpPr>
          <a:xfrm>
            <a:off x="11265691" y="681560"/>
            <a:ext cx="12958541" cy="12277282"/>
            <a:chOff x="9638559" y="111231"/>
            <a:chExt cx="14359689" cy="1360476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F1A51DC8-CD60-4278-B553-04F856454D7C}"/>
                </a:ext>
              </a:extLst>
            </p:cNvPr>
            <p:cNvSpPr/>
            <p:nvPr/>
          </p:nvSpPr>
          <p:spPr>
            <a:xfrm>
              <a:off x="9638559" y="4902928"/>
              <a:ext cx="8770501" cy="8770501"/>
            </a:xfrm>
            <a:prstGeom prst="ellipse">
              <a:avLst/>
            </a:prstGeom>
            <a:solidFill>
              <a:schemeClr val="accent5">
                <a:lumMod val="75000"/>
                <a:alpha val="3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D8C16A8-03EE-4335-B9BC-EF05DFBA84D5}"/>
                </a:ext>
              </a:extLst>
            </p:cNvPr>
            <p:cNvSpPr/>
            <p:nvPr/>
          </p:nvSpPr>
          <p:spPr>
            <a:xfrm>
              <a:off x="12577768" y="111231"/>
              <a:ext cx="8770501" cy="8770501"/>
            </a:xfrm>
            <a:prstGeom prst="ellipse">
              <a:avLst/>
            </a:prstGeom>
            <a:solidFill>
              <a:srgbClr val="FFFF00">
                <a:alpha val="30000"/>
              </a:srgb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CF0CCF2-D01F-4B2A-96A4-20763728263E}"/>
                </a:ext>
              </a:extLst>
            </p:cNvPr>
            <p:cNvSpPr/>
            <p:nvPr/>
          </p:nvSpPr>
          <p:spPr>
            <a:xfrm>
              <a:off x="15227747" y="4945499"/>
              <a:ext cx="8770501" cy="8770501"/>
            </a:xfrm>
            <a:prstGeom prst="ellipse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6637D4A-913F-4758-A5D7-7D3B59388590}"/>
                </a:ext>
              </a:extLst>
            </p:cNvPr>
            <p:cNvSpPr txBox="1"/>
            <p:nvPr/>
          </p:nvSpPr>
          <p:spPr>
            <a:xfrm>
              <a:off x="10384655" y="9288178"/>
              <a:ext cx="4632066" cy="13336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000" dirty="0"/>
                <a:t>Programming/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000" dirty="0"/>
                <a:t>Hacking</a:t>
              </a:r>
              <a:endPara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5D8F677-4D71-42B7-AD9D-CDE512288431}"/>
                </a:ext>
              </a:extLst>
            </p:cNvPr>
            <p:cNvSpPr txBox="1"/>
            <p:nvPr/>
          </p:nvSpPr>
          <p:spPr>
            <a:xfrm>
              <a:off x="14765596" y="3199206"/>
              <a:ext cx="4819104" cy="7181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000" dirty="0"/>
                <a:t>Math/</a:t>
              </a:r>
              <a:r>
                <a:rPr kumimoji="0" lang="en-US" sz="4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Statistics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2C41960-CE3B-489D-BE86-BD36693C238F}"/>
                </a:ext>
              </a:extLst>
            </p:cNvPr>
            <p:cNvSpPr txBox="1"/>
            <p:nvPr/>
          </p:nvSpPr>
          <p:spPr>
            <a:xfrm>
              <a:off x="19076419" y="9178531"/>
              <a:ext cx="3653005" cy="13336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Domain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000" dirty="0"/>
                <a:t>Knowledge</a:t>
              </a:r>
              <a:endPara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84B6885-6E3A-4A8D-AD74-B1E821F11D4E}"/>
                </a:ext>
              </a:extLst>
            </p:cNvPr>
            <p:cNvSpPr txBox="1"/>
            <p:nvPr/>
          </p:nvSpPr>
          <p:spPr>
            <a:xfrm>
              <a:off x="12991049" y="5794738"/>
              <a:ext cx="3549094" cy="12105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600" dirty="0"/>
                <a:t>Modeling and 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600" dirty="0"/>
                <a:t>ML</a:t>
              </a:r>
              <a:endPara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777C49A-3F37-4F4B-ABE7-272F6AF15EEB}"/>
                </a:ext>
              </a:extLst>
            </p:cNvPr>
            <p:cNvGrpSpPr/>
            <p:nvPr/>
          </p:nvGrpSpPr>
          <p:grpSpPr>
            <a:xfrm>
              <a:off x="15812402" y="6771844"/>
              <a:ext cx="1822748" cy="1911497"/>
              <a:chOff x="16343332" y="6991898"/>
              <a:chExt cx="914400" cy="958922"/>
            </a:xfrm>
          </p:grpSpPr>
          <p:pic>
            <p:nvPicPr>
              <p:cNvPr id="16" name="Graphic 15" descr="Horse">
                <a:extLst>
                  <a:ext uri="{FF2B5EF4-FFF2-40B4-BE49-F238E27FC236}">
                    <a16:creationId xmlns:a16="http://schemas.microsoft.com/office/drawing/2014/main" id="{7465A70E-434C-4E7F-9D25-13D85B0C3E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6343332" y="703642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60F096F3-4772-45F1-B7BC-FBC36764E4E1}"/>
                  </a:ext>
                </a:extLst>
              </p:cNvPr>
              <p:cNvSpPr/>
              <p:nvPr/>
            </p:nvSpPr>
            <p:spPr>
              <a:xfrm rot="1880279">
                <a:off x="17100481" y="6991898"/>
                <a:ext cx="65303" cy="259550"/>
              </a:xfrm>
              <a:prstGeom prst="triangle">
                <a:avLst/>
              </a:prstGeom>
              <a:solidFill>
                <a:schemeClr val="tx1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ED9316D-7A3F-4925-A79A-A376D53B0625}"/>
                </a:ext>
              </a:extLst>
            </p:cNvPr>
            <p:cNvSpPr txBox="1"/>
            <p:nvPr/>
          </p:nvSpPr>
          <p:spPr>
            <a:xfrm>
              <a:off x="17257109" y="5799432"/>
              <a:ext cx="3549094" cy="12105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600" dirty="0"/>
                <a:t>Analysis and research</a:t>
              </a:r>
              <a:endPara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F9E59F-D496-4D6F-8285-BF14053327ED}"/>
                </a:ext>
              </a:extLst>
            </p:cNvPr>
            <p:cNvSpPr txBox="1"/>
            <p:nvPr/>
          </p:nvSpPr>
          <p:spPr>
            <a:xfrm>
              <a:off x="15025913" y="9319611"/>
              <a:ext cx="3549094" cy="13414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Data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600" dirty="0"/>
                <a:t>Engineering</a:t>
              </a:r>
              <a:endPara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21" name="Shape 79">
            <a:extLst>
              <a:ext uri="{FF2B5EF4-FFF2-40B4-BE49-F238E27FC236}">
                <a16:creationId xmlns:a16="http://schemas.microsoft.com/office/drawing/2014/main" id="{05D31702-DD7D-46E5-BC78-872D42993F9A}"/>
              </a:ext>
            </a:extLst>
          </p:cNvPr>
          <p:cNvSpPr/>
          <p:nvPr/>
        </p:nvSpPr>
        <p:spPr>
          <a:xfrm>
            <a:off x="1073620" y="3506642"/>
            <a:ext cx="10192071" cy="9452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Data science attempts to turn data into insight.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Insight can then be used to aid business decisions or create data-driven products.  </a:t>
            </a: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A strong data science professional has some mix of programming/hacking, math/statistics, and business domain knowledge. 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384081244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7F388FB-8DDE-432F-B011-CC19E30B7ADB}"/>
              </a:ext>
            </a:extLst>
          </p:cNvPr>
          <p:cNvGrpSpPr/>
          <p:nvPr/>
        </p:nvGrpSpPr>
        <p:grpSpPr>
          <a:xfrm>
            <a:off x="4775150" y="485570"/>
            <a:ext cx="13517439" cy="12806798"/>
            <a:chOff x="10866561" y="596965"/>
            <a:chExt cx="13517439" cy="12806798"/>
          </a:xfrm>
        </p:grpSpPr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3712FDFE-E5EC-4B45-AF5C-00AB521EFE31}"/>
                </a:ext>
              </a:extLst>
            </p:cNvPr>
            <p:cNvGrpSpPr/>
            <p:nvPr/>
          </p:nvGrpSpPr>
          <p:grpSpPr>
            <a:xfrm>
              <a:off x="10866561" y="596965"/>
              <a:ext cx="13517439" cy="12806798"/>
              <a:chOff x="9638559" y="111231"/>
              <a:chExt cx="14359689" cy="13604769"/>
            </a:xfrm>
          </p:grpSpPr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35F41AA3-7FA3-47AF-9863-1A00549B3A72}"/>
                  </a:ext>
                </a:extLst>
              </p:cNvPr>
              <p:cNvSpPr/>
              <p:nvPr/>
            </p:nvSpPr>
            <p:spPr>
              <a:xfrm>
                <a:off x="9638559" y="4902928"/>
                <a:ext cx="8770501" cy="8770501"/>
              </a:xfrm>
              <a:prstGeom prst="ellipse">
                <a:avLst/>
              </a:prstGeom>
              <a:solidFill>
                <a:schemeClr val="accent5">
                  <a:lumMod val="75000"/>
                  <a:alpha val="30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EB85F8D9-AFB3-43BC-9D87-AA0A0B703138}"/>
                  </a:ext>
                </a:extLst>
              </p:cNvPr>
              <p:cNvSpPr/>
              <p:nvPr/>
            </p:nvSpPr>
            <p:spPr>
              <a:xfrm>
                <a:off x="12577768" y="111231"/>
                <a:ext cx="8770501" cy="8770501"/>
              </a:xfrm>
              <a:prstGeom prst="ellipse">
                <a:avLst/>
              </a:prstGeom>
              <a:solidFill>
                <a:srgbClr val="FFFF00">
                  <a:alpha val="30000"/>
                </a:srgb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6935550A-54E1-49DA-B831-8B6CA5F595CB}"/>
                  </a:ext>
                </a:extLst>
              </p:cNvPr>
              <p:cNvSpPr/>
              <p:nvPr/>
            </p:nvSpPr>
            <p:spPr>
              <a:xfrm>
                <a:off x="15227747" y="4945499"/>
                <a:ext cx="8770501" cy="8770501"/>
              </a:xfrm>
              <a:prstGeom prst="ellipse">
                <a:avLst/>
              </a:prstGeom>
              <a:blipFill dpi="0" rotWithShape="1">
                <a:blip r:embed="rId2">
                  <a:alphaModFix amt="30000"/>
                </a:blip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17791479-DB89-455D-9AA9-3763FCA4AB29}"/>
                  </a:ext>
                </a:extLst>
              </p:cNvPr>
              <p:cNvSpPr txBox="1"/>
              <p:nvPr/>
            </p:nvSpPr>
            <p:spPr>
              <a:xfrm>
                <a:off x="10384655" y="9288178"/>
                <a:ext cx="4632066" cy="13336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4000" dirty="0"/>
                  <a:t>Programming/</a:t>
                </a:r>
              </a:p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4000" dirty="0"/>
                  <a:t>Hacking</a:t>
                </a:r>
                <a:endParaRPr kumimoji="0" lang="en-US" sz="4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6D9589C6-EDB2-491C-8598-6770EDAE3999}"/>
                  </a:ext>
                </a:extLst>
              </p:cNvPr>
              <p:cNvSpPr txBox="1"/>
              <p:nvPr/>
            </p:nvSpPr>
            <p:spPr>
              <a:xfrm>
                <a:off x="14765596" y="3199206"/>
                <a:ext cx="4819104" cy="7181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4000" dirty="0"/>
                  <a:t>Math/</a:t>
                </a:r>
                <a:r>
                  <a:rPr kumimoji="0" lang="en-US" sz="4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Statistics</a:t>
                </a:r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45FCEF23-945C-48B0-91CE-E6D6545F6F3C}"/>
                  </a:ext>
                </a:extLst>
              </p:cNvPr>
              <p:cNvSpPr txBox="1"/>
              <p:nvPr/>
            </p:nvSpPr>
            <p:spPr>
              <a:xfrm>
                <a:off x="19076419" y="9178531"/>
                <a:ext cx="3653005" cy="13336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4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Domain</a:t>
                </a:r>
              </a:p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4000" dirty="0"/>
                  <a:t>Knowledge</a:t>
                </a:r>
                <a:endParaRPr kumimoji="0" lang="en-US" sz="4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EA511FCF-4226-4807-AFB4-50D43382C4EA}"/>
                  </a:ext>
                </a:extLst>
              </p:cNvPr>
              <p:cNvSpPr txBox="1"/>
              <p:nvPr/>
            </p:nvSpPr>
            <p:spPr>
              <a:xfrm>
                <a:off x="12991049" y="5794738"/>
                <a:ext cx="3549094" cy="12105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600" dirty="0"/>
                  <a:t>Modeling and </a:t>
                </a:r>
              </a:p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600" dirty="0"/>
                  <a:t>ML</a:t>
                </a:r>
                <a:endPara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1CE907D0-E45C-4375-8C57-486D4EA555F8}"/>
                  </a:ext>
                </a:extLst>
              </p:cNvPr>
              <p:cNvGrpSpPr/>
              <p:nvPr/>
            </p:nvGrpSpPr>
            <p:grpSpPr>
              <a:xfrm>
                <a:off x="15812402" y="6771844"/>
                <a:ext cx="1822748" cy="1911497"/>
                <a:chOff x="16343332" y="6991898"/>
                <a:chExt cx="914400" cy="958922"/>
              </a:xfrm>
            </p:grpSpPr>
            <p:pic>
              <p:nvPicPr>
                <p:cNvPr id="181" name="Graphic 180" descr="Horse">
                  <a:extLst>
                    <a:ext uri="{FF2B5EF4-FFF2-40B4-BE49-F238E27FC236}">
                      <a16:creationId xmlns:a16="http://schemas.microsoft.com/office/drawing/2014/main" id="{442C0142-B80E-40B2-89EF-E68E0B206B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343332" y="7036420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82" name="Isosceles Triangle 181">
                  <a:extLst>
                    <a:ext uri="{FF2B5EF4-FFF2-40B4-BE49-F238E27FC236}">
                      <a16:creationId xmlns:a16="http://schemas.microsoft.com/office/drawing/2014/main" id="{9294CBF3-80FA-4FD7-BD58-18EC327E6D1F}"/>
                    </a:ext>
                  </a:extLst>
                </p:cNvPr>
                <p:cNvSpPr/>
                <p:nvPr/>
              </p:nvSpPr>
              <p:spPr>
                <a:xfrm rot="1880279">
                  <a:off x="17100481" y="6991898"/>
                  <a:ext cx="65303" cy="259550"/>
                </a:xfrm>
                <a:prstGeom prst="triangle">
                  <a:avLst/>
                </a:prstGeom>
                <a:solidFill>
                  <a:schemeClr val="tx1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32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endParaRPr>
                </a:p>
              </p:txBody>
            </p:sp>
          </p:grp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FA317F2C-9151-461A-9B11-BE0C604193BE}"/>
                  </a:ext>
                </a:extLst>
              </p:cNvPr>
              <p:cNvSpPr txBox="1"/>
              <p:nvPr/>
            </p:nvSpPr>
            <p:spPr>
              <a:xfrm>
                <a:off x="17257109" y="5799432"/>
                <a:ext cx="3549094" cy="12105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600" dirty="0"/>
                  <a:t>Analysis and research</a:t>
                </a:r>
                <a:endPara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B1706153-1D4D-488A-B47C-6DAE906D99A1}"/>
                  </a:ext>
                </a:extLst>
              </p:cNvPr>
              <p:cNvSpPr txBox="1"/>
              <p:nvPr/>
            </p:nvSpPr>
            <p:spPr>
              <a:xfrm>
                <a:off x="15067974" y="9487131"/>
                <a:ext cx="3549094" cy="12860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Data</a:t>
                </a:r>
              </a:p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600" dirty="0"/>
                  <a:t>Engineering</a:t>
                </a:r>
                <a:endPara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p:grp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8E93A124-F18B-46AF-A7BA-27917312B748}"/>
                </a:ext>
              </a:extLst>
            </p:cNvPr>
            <p:cNvSpPr txBox="1"/>
            <p:nvPr/>
          </p:nvSpPr>
          <p:spPr>
            <a:xfrm rot="201641">
              <a:off x="17998065" y="8962785"/>
              <a:ext cx="1330493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SQL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A467658D-6B64-433B-99B1-C2A76513D0F6}"/>
                </a:ext>
              </a:extLst>
            </p:cNvPr>
            <p:cNvSpPr txBox="1"/>
            <p:nvPr/>
          </p:nvSpPr>
          <p:spPr>
            <a:xfrm rot="1634833">
              <a:off x="15197413" y="7927734"/>
              <a:ext cx="2057883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Python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CFA9C6B3-794E-4C86-80F4-B7E71A34A495}"/>
                </a:ext>
              </a:extLst>
            </p:cNvPr>
            <p:cNvSpPr txBox="1"/>
            <p:nvPr/>
          </p:nvSpPr>
          <p:spPr>
            <a:xfrm>
              <a:off x="16448387" y="10486210"/>
              <a:ext cx="2124428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Hadoop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C7C3A945-BC50-48B5-BC96-CA8C445859D5}"/>
                </a:ext>
              </a:extLst>
            </p:cNvPr>
            <p:cNvSpPr txBox="1"/>
            <p:nvPr/>
          </p:nvSpPr>
          <p:spPr>
            <a:xfrm rot="21044087">
              <a:off x="15220725" y="9091495"/>
              <a:ext cx="2138130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Spark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ADF0F35C-C161-4210-99BF-D7F8EC81E051}"/>
                </a:ext>
              </a:extLst>
            </p:cNvPr>
            <p:cNvSpPr txBox="1"/>
            <p:nvPr/>
          </p:nvSpPr>
          <p:spPr>
            <a:xfrm rot="19562656">
              <a:off x="20536755" y="6198139"/>
              <a:ext cx="1798690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Excel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595A8EA1-EA5E-43AB-BFF2-04BE3C3F8252}"/>
                </a:ext>
              </a:extLst>
            </p:cNvPr>
            <p:cNvSpPr txBox="1"/>
            <p:nvPr/>
          </p:nvSpPr>
          <p:spPr>
            <a:xfrm rot="21425690">
              <a:off x="21321872" y="7397212"/>
              <a:ext cx="2457172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Tableau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76E75F08-B446-4C0E-AC3A-68972175C54E}"/>
                </a:ext>
              </a:extLst>
            </p:cNvPr>
            <p:cNvSpPr txBox="1"/>
            <p:nvPr/>
          </p:nvSpPr>
          <p:spPr>
            <a:xfrm rot="20483161">
              <a:off x="13990807" y="5318285"/>
              <a:ext cx="2066733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R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7F777011-074F-4FC4-BB26-56915ADA6465}"/>
                </a:ext>
              </a:extLst>
            </p:cNvPr>
            <p:cNvSpPr txBox="1"/>
            <p:nvPr/>
          </p:nvSpPr>
          <p:spPr>
            <a:xfrm rot="262075">
              <a:off x="15968751" y="4666742"/>
              <a:ext cx="2770926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MATLAB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FC824CD5-7B12-41AA-8D21-42FC6BDA0FB0}"/>
                </a:ext>
              </a:extLst>
            </p:cNvPr>
            <p:cNvSpPr txBox="1"/>
            <p:nvPr/>
          </p:nvSpPr>
          <p:spPr>
            <a:xfrm rot="21050187">
              <a:off x="14138538" y="12348298"/>
              <a:ext cx="2066733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Java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10160BAA-C6D7-45B4-BC8F-9E325A33A2EA}"/>
                </a:ext>
              </a:extLst>
            </p:cNvPr>
            <p:cNvSpPr txBox="1"/>
            <p:nvPr/>
          </p:nvSpPr>
          <p:spPr>
            <a:xfrm rot="20483161">
              <a:off x="11250276" y="7986900"/>
              <a:ext cx="2066733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.NET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279D7657-DBE0-4E2D-A4A1-5515C31D1420}"/>
                </a:ext>
              </a:extLst>
            </p:cNvPr>
            <p:cNvSpPr txBox="1"/>
            <p:nvPr/>
          </p:nvSpPr>
          <p:spPr>
            <a:xfrm>
              <a:off x="13529203" y="4396336"/>
              <a:ext cx="2770926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MAPL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E76B797-C7D3-4531-9117-866B22DB72F0}"/>
                </a:ext>
              </a:extLst>
            </p:cNvPr>
            <p:cNvSpPr txBox="1"/>
            <p:nvPr/>
          </p:nvSpPr>
          <p:spPr>
            <a:xfrm rot="518448">
              <a:off x="11107450" y="10629408"/>
              <a:ext cx="5309904" cy="14568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400" dirty="0">
                  <a:solidFill>
                    <a:srgbClr val="FF0000"/>
                  </a:solidFill>
                </a:rPr>
                <a:t>Web/Mobile/Desktop Apps</a:t>
              </a:r>
              <a:endParaRPr kumimoji="0" lang="en-US" sz="4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622E7202-785F-4073-B60C-71166F4A5B28}"/>
                </a:ext>
              </a:extLst>
            </p:cNvPr>
            <p:cNvSpPr txBox="1"/>
            <p:nvPr/>
          </p:nvSpPr>
          <p:spPr>
            <a:xfrm rot="592323">
              <a:off x="14831504" y="5253828"/>
              <a:ext cx="2770926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Julia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08D0F6C8-562D-4221-AA04-F46983177FB3}"/>
                </a:ext>
              </a:extLst>
            </p:cNvPr>
            <p:cNvSpPr txBox="1"/>
            <p:nvPr/>
          </p:nvSpPr>
          <p:spPr>
            <a:xfrm rot="21198264">
              <a:off x="20221161" y="4997696"/>
              <a:ext cx="1798690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 err="1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Knime</a:t>
              </a:r>
              <a:endParaRPr kumimoji="0" lang="en-US" sz="4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5DE8BF8A-45AE-48DA-8454-A1A364597BDF}"/>
                </a:ext>
              </a:extLst>
            </p:cNvPr>
            <p:cNvSpPr txBox="1"/>
            <p:nvPr/>
          </p:nvSpPr>
          <p:spPr>
            <a:xfrm rot="21166896">
              <a:off x="19091820" y="7447798"/>
              <a:ext cx="2026995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Alteryx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81250768-5F87-4D2D-A71E-FB1C3DCE0808}"/>
                </a:ext>
              </a:extLst>
            </p:cNvPr>
            <p:cNvSpPr txBox="1"/>
            <p:nvPr/>
          </p:nvSpPr>
          <p:spPr>
            <a:xfrm>
              <a:off x="11605642" y="6665524"/>
              <a:ext cx="2066733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400" dirty="0">
                  <a:solidFill>
                    <a:srgbClr val="FF0000"/>
                  </a:solidFill>
                </a:rPr>
                <a:t>Swift</a:t>
              </a:r>
              <a:endParaRPr kumimoji="0" lang="en-US" sz="4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612A1415-3AFC-4CFB-B375-B0F292162A9C}"/>
                </a:ext>
              </a:extLst>
            </p:cNvPr>
            <p:cNvSpPr txBox="1"/>
            <p:nvPr/>
          </p:nvSpPr>
          <p:spPr>
            <a:xfrm rot="21055494">
              <a:off x="19450285" y="12166887"/>
              <a:ext cx="3389865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PowerPoint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5A66B8D7-754A-46B9-BF07-70395DC101FE}"/>
                </a:ext>
              </a:extLst>
            </p:cNvPr>
            <p:cNvSpPr txBox="1"/>
            <p:nvPr/>
          </p:nvSpPr>
          <p:spPr>
            <a:xfrm rot="21387656">
              <a:off x="19737261" y="10691297"/>
              <a:ext cx="4017567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Communication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172030B6-30FA-4BFD-B7DA-1C7C2BC2B54D}"/>
                </a:ext>
              </a:extLst>
            </p:cNvPr>
            <p:cNvSpPr txBox="1"/>
            <p:nvPr/>
          </p:nvSpPr>
          <p:spPr>
            <a:xfrm rot="19874921">
              <a:off x="16929383" y="2393547"/>
              <a:ext cx="2770926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SAS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3F29752B-9F23-481D-A731-488FA13A0C1C}"/>
                </a:ext>
              </a:extLst>
            </p:cNvPr>
            <p:cNvSpPr txBox="1"/>
            <p:nvPr/>
          </p:nvSpPr>
          <p:spPr>
            <a:xfrm rot="838439">
              <a:off x="13951638" y="3133940"/>
              <a:ext cx="2770926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SPSS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32E2EC39-49B8-48EF-910E-5B2479FF0A66}"/>
                </a:ext>
              </a:extLst>
            </p:cNvPr>
            <p:cNvSpPr txBox="1"/>
            <p:nvPr/>
          </p:nvSpPr>
          <p:spPr>
            <a:xfrm rot="545095">
              <a:off x="16575860" y="11381981"/>
              <a:ext cx="2138130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Kafka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4793B677-BC47-4BF9-BE93-40102ABCD217}"/>
                </a:ext>
              </a:extLst>
            </p:cNvPr>
            <p:cNvSpPr txBox="1"/>
            <p:nvPr/>
          </p:nvSpPr>
          <p:spPr>
            <a:xfrm>
              <a:off x="13537793" y="7033962"/>
              <a:ext cx="2066733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Scala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B3CB0A07-F8AA-4261-BB45-07FFF88A3C46}"/>
                </a:ext>
              </a:extLst>
            </p:cNvPr>
            <p:cNvSpPr txBox="1"/>
            <p:nvPr/>
          </p:nvSpPr>
          <p:spPr>
            <a:xfrm>
              <a:off x="12436128" y="12093411"/>
              <a:ext cx="2066733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400" dirty="0">
                  <a:solidFill>
                    <a:srgbClr val="FF0000"/>
                  </a:solidFill>
                </a:rPr>
                <a:t>C/C++</a:t>
              </a:r>
              <a:endParaRPr kumimoji="0" lang="en-US" sz="4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23644D00-1ECE-4FBC-8765-08C204D90CCB}"/>
                </a:ext>
              </a:extLst>
            </p:cNvPr>
            <p:cNvSpPr txBox="1"/>
            <p:nvPr/>
          </p:nvSpPr>
          <p:spPr>
            <a:xfrm rot="901437">
              <a:off x="20247775" y="8446973"/>
              <a:ext cx="3096499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400" dirty="0">
                  <a:solidFill>
                    <a:srgbClr val="FF0000"/>
                  </a:solidFill>
                </a:rPr>
                <a:t>Memos</a:t>
              </a:r>
              <a:endParaRPr kumimoji="0" lang="en-US" sz="4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43" name="Text Placeholder 1">
            <a:extLst>
              <a:ext uri="{FF2B5EF4-FFF2-40B4-BE49-F238E27FC236}">
                <a16:creationId xmlns:a16="http://schemas.microsoft.com/office/drawing/2014/main" id="{067F700C-0ABC-43A2-BDEC-81C0C8D62A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5152" y="496571"/>
            <a:ext cx="10266384" cy="88321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00B0F0"/>
                </a:solidFill>
              </a:rPr>
              <a:t>Data Science Tooling</a:t>
            </a:r>
          </a:p>
        </p:txBody>
      </p:sp>
    </p:spTree>
    <p:extLst>
      <p:ext uri="{BB962C8B-B14F-4D97-AF65-F5344CB8AC3E}">
        <p14:creationId xmlns:p14="http://schemas.microsoft.com/office/powerpoint/2010/main" val="95289624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9">
            <a:extLst>
              <a:ext uri="{FF2B5EF4-FFF2-40B4-BE49-F238E27FC236}">
                <a16:creationId xmlns:a16="http://schemas.microsoft.com/office/drawing/2014/main" id="{28BE575D-18EE-4E7D-93C6-45831A4D7E24}"/>
              </a:ext>
            </a:extLst>
          </p:cNvPr>
          <p:cNvSpPr/>
          <p:nvPr/>
        </p:nvSpPr>
        <p:spPr>
          <a:xfrm>
            <a:off x="1007533" y="4215161"/>
            <a:ext cx="21310600" cy="9411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b="1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The Statistician </a:t>
            </a:r>
            <a:r>
              <a:rPr lang="en-US" sz="4400" dirty="0"/>
              <a:t>– Summarizes data using classic statistical methods and probability metrics.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b="1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The Mathematician </a:t>
            </a:r>
            <a:r>
              <a:rPr lang="en-US" sz="4400" dirty="0"/>
              <a:t>– The individual who solves a problem by converting it into sea of numbers, often in the form of vectors and matrices.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 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The Data Engineer </a:t>
            </a:r>
            <a:r>
              <a:rPr lang="en-US" sz="4400" dirty="0"/>
              <a:t>– An architect of “big data” solutions who can create reusable pipelines of data transformations and share it through reusable API’s.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084725-4057-401F-B1E5-5D24C0865C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Scientist Archetypes</a:t>
            </a:r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E66BA937-3895-41FD-9381-D28AA9E2EDDE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A Subjective Categorization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162464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9">
            <a:extLst>
              <a:ext uri="{FF2B5EF4-FFF2-40B4-BE49-F238E27FC236}">
                <a16:creationId xmlns:a16="http://schemas.microsoft.com/office/drawing/2014/main" id="{28BE575D-18EE-4E7D-93C6-45831A4D7E24}"/>
              </a:ext>
            </a:extLst>
          </p:cNvPr>
          <p:cNvSpPr/>
          <p:nvPr/>
        </p:nvSpPr>
        <p:spPr>
          <a:xfrm>
            <a:off x="1007533" y="4215161"/>
            <a:ext cx="21310600" cy="9411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b="1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The ML Scientist </a:t>
            </a:r>
            <a:r>
              <a:rPr lang="en-US" sz="4400" dirty="0"/>
              <a:t>–  A more advanced mathematician who leverages machine learning, neural networks, and other forms of AI modeling.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The Programmer </a:t>
            </a:r>
            <a:r>
              <a:rPr lang="en-US" sz="4400" dirty="0"/>
              <a:t>– A trained software developer who likely knows Scala, Java, or Python, and often creates code from scratch tailored to specific business problems.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The Bard </a:t>
            </a:r>
            <a:r>
              <a:rPr lang="en-US" sz="4400" dirty="0"/>
              <a:t>– The person who crafts communications about data findings with leaders and stakeholders, often telling stories with memos, charts, PowerPoints, infographics, spreadsheets, and other visual tools.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084725-4057-401F-B1E5-5D24C0865C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Scientist Archetypes</a:t>
            </a:r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E66BA937-3895-41FD-9381-D28AA9E2EDDE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A Subjective Categorization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897491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kotlinconf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kotlinconf" id="{5A96FDB0-B973-4C62-A52B-83018606CBA0}" vid="{C9DCBCB1-31C3-4C2F-987C-61C8362D3A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kotlinconf</Template>
  <TotalTime>1068</TotalTime>
  <Words>1551</Words>
  <Application>Microsoft Office PowerPoint</Application>
  <PresentationFormat>Custom</PresentationFormat>
  <Paragraphs>330</Paragraphs>
  <Slides>33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Helvetica Light</vt:lpstr>
      <vt:lpstr>Menlo</vt:lpstr>
      <vt:lpstr>kotlinconf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Nield</dc:creator>
  <cp:lastModifiedBy>Thomas Nield</cp:lastModifiedBy>
  <cp:revision>146</cp:revision>
  <dcterms:created xsi:type="dcterms:W3CDTF">2017-10-21T19:09:37Z</dcterms:created>
  <dcterms:modified xsi:type="dcterms:W3CDTF">2017-10-31T02:26:03Z</dcterms:modified>
</cp:coreProperties>
</file>