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showGuides="1">
      <p:cViewPr>
        <p:scale>
          <a:sx n="80" d="100"/>
          <a:sy n="80" d="100"/>
        </p:scale>
        <p:origin x="1476" y="40"/>
      </p:cViewPr>
      <p:guideLst>
        <p:guide orient="horz" pos="3084"/>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5A20C89-3D6F-44F9-A546-96C210E20F89}" type="datetimeFigureOut">
              <a:rPr lang="es-MX" smtClean="0"/>
              <a:t>29/04/2022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ECFDCDC-1AEB-4DBD-80BB-EAF566DEAB76}" type="slidenum">
              <a:rPr lang="es-MX" smtClean="0"/>
              <a:t>‹#›</a:t>
            </a:fld>
            <a:endParaRPr lang="es-MX" dirty="0"/>
          </a:p>
        </p:txBody>
      </p:sp>
    </p:spTree>
    <p:extLst>
      <p:ext uri="{BB962C8B-B14F-4D97-AF65-F5344CB8AC3E}">
        <p14:creationId xmlns:p14="http://schemas.microsoft.com/office/powerpoint/2010/main" val="176247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A20C89-3D6F-44F9-A546-96C210E20F89}" type="datetimeFigureOut">
              <a:rPr lang="es-MX" smtClean="0"/>
              <a:t>29/04/2022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ECFDCDC-1AEB-4DBD-80BB-EAF566DEAB76}" type="slidenum">
              <a:rPr lang="es-MX" smtClean="0"/>
              <a:t>‹#›</a:t>
            </a:fld>
            <a:endParaRPr lang="es-MX" dirty="0"/>
          </a:p>
        </p:txBody>
      </p:sp>
    </p:spTree>
    <p:extLst>
      <p:ext uri="{BB962C8B-B14F-4D97-AF65-F5344CB8AC3E}">
        <p14:creationId xmlns:p14="http://schemas.microsoft.com/office/powerpoint/2010/main" val="410781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A20C89-3D6F-44F9-A546-96C210E20F89}" type="datetimeFigureOut">
              <a:rPr lang="es-MX" smtClean="0"/>
              <a:t>29/04/2022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ECFDCDC-1AEB-4DBD-80BB-EAF566DEAB76}" type="slidenum">
              <a:rPr lang="es-MX" smtClean="0"/>
              <a:t>‹#›</a:t>
            </a:fld>
            <a:endParaRPr lang="es-MX" dirty="0"/>
          </a:p>
        </p:txBody>
      </p:sp>
    </p:spTree>
    <p:extLst>
      <p:ext uri="{BB962C8B-B14F-4D97-AF65-F5344CB8AC3E}">
        <p14:creationId xmlns:p14="http://schemas.microsoft.com/office/powerpoint/2010/main" val="343357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A20C89-3D6F-44F9-A546-96C210E20F89}" type="datetimeFigureOut">
              <a:rPr lang="es-MX" smtClean="0"/>
              <a:t>29/04/2022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ECFDCDC-1AEB-4DBD-80BB-EAF566DEAB76}" type="slidenum">
              <a:rPr lang="es-MX" smtClean="0"/>
              <a:t>‹#›</a:t>
            </a:fld>
            <a:endParaRPr lang="es-MX" dirty="0"/>
          </a:p>
        </p:txBody>
      </p:sp>
    </p:spTree>
    <p:extLst>
      <p:ext uri="{BB962C8B-B14F-4D97-AF65-F5344CB8AC3E}">
        <p14:creationId xmlns:p14="http://schemas.microsoft.com/office/powerpoint/2010/main" val="11654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5A20C89-3D6F-44F9-A546-96C210E20F89}" type="datetimeFigureOut">
              <a:rPr lang="es-MX" smtClean="0"/>
              <a:t>29/04/2022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ECFDCDC-1AEB-4DBD-80BB-EAF566DEAB76}" type="slidenum">
              <a:rPr lang="es-MX" smtClean="0"/>
              <a:t>‹#›</a:t>
            </a:fld>
            <a:endParaRPr lang="es-MX" dirty="0"/>
          </a:p>
        </p:txBody>
      </p:sp>
    </p:spTree>
    <p:extLst>
      <p:ext uri="{BB962C8B-B14F-4D97-AF65-F5344CB8AC3E}">
        <p14:creationId xmlns:p14="http://schemas.microsoft.com/office/powerpoint/2010/main" val="73587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A20C89-3D6F-44F9-A546-96C210E20F89}" type="datetimeFigureOut">
              <a:rPr lang="es-MX" smtClean="0"/>
              <a:t>29/04/2022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FECFDCDC-1AEB-4DBD-80BB-EAF566DEAB76}" type="slidenum">
              <a:rPr lang="es-MX" smtClean="0"/>
              <a:t>‹#›</a:t>
            </a:fld>
            <a:endParaRPr lang="es-MX" dirty="0"/>
          </a:p>
        </p:txBody>
      </p:sp>
    </p:spTree>
    <p:extLst>
      <p:ext uri="{BB962C8B-B14F-4D97-AF65-F5344CB8AC3E}">
        <p14:creationId xmlns:p14="http://schemas.microsoft.com/office/powerpoint/2010/main" val="2060681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5A20C89-3D6F-44F9-A546-96C210E20F89}" type="datetimeFigureOut">
              <a:rPr lang="es-MX" smtClean="0"/>
              <a:t>29/04/2022</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FECFDCDC-1AEB-4DBD-80BB-EAF566DEAB76}" type="slidenum">
              <a:rPr lang="es-MX" smtClean="0"/>
              <a:t>‹#›</a:t>
            </a:fld>
            <a:endParaRPr lang="es-MX" dirty="0"/>
          </a:p>
        </p:txBody>
      </p:sp>
    </p:spTree>
    <p:extLst>
      <p:ext uri="{BB962C8B-B14F-4D97-AF65-F5344CB8AC3E}">
        <p14:creationId xmlns:p14="http://schemas.microsoft.com/office/powerpoint/2010/main" val="136592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5A20C89-3D6F-44F9-A546-96C210E20F89}" type="datetimeFigureOut">
              <a:rPr lang="es-MX" smtClean="0"/>
              <a:t>29/04/2022</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FECFDCDC-1AEB-4DBD-80BB-EAF566DEAB76}" type="slidenum">
              <a:rPr lang="es-MX" smtClean="0"/>
              <a:t>‹#›</a:t>
            </a:fld>
            <a:endParaRPr lang="es-MX" dirty="0"/>
          </a:p>
        </p:txBody>
      </p:sp>
    </p:spTree>
    <p:extLst>
      <p:ext uri="{BB962C8B-B14F-4D97-AF65-F5344CB8AC3E}">
        <p14:creationId xmlns:p14="http://schemas.microsoft.com/office/powerpoint/2010/main" val="94991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20C89-3D6F-44F9-A546-96C210E20F89}" type="datetimeFigureOut">
              <a:rPr lang="es-MX" smtClean="0"/>
              <a:t>29/04/2022</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FECFDCDC-1AEB-4DBD-80BB-EAF566DEAB76}" type="slidenum">
              <a:rPr lang="es-MX" smtClean="0"/>
              <a:t>‹#›</a:t>
            </a:fld>
            <a:endParaRPr lang="es-MX" dirty="0"/>
          </a:p>
        </p:txBody>
      </p:sp>
    </p:spTree>
    <p:extLst>
      <p:ext uri="{BB962C8B-B14F-4D97-AF65-F5344CB8AC3E}">
        <p14:creationId xmlns:p14="http://schemas.microsoft.com/office/powerpoint/2010/main" val="232328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5A20C89-3D6F-44F9-A546-96C210E20F89}" type="datetimeFigureOut">
              <a:rPr lang="es-MX" smtClean="0"/>
              <a:t>29/04/2022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FECFDCDC-1AEB-4DBD-80BB-EAF566DEAB76}" type="slidenum">
              <a:rPr lang="es-MX" smtClean="0"/>
              <a:t>‹#›</a:t>
            </a:fld>
            <a:endParaRPr lang="es-MX" dirty="0"/>
          </a:p>
        </p:txBody>
      </p:sp>
    </p:spTree>
    <p:extLst>
      <p:ext uri="{BB962C8B-B14F-4D97-AF65-F5344CB8AC3E}">
        <p14:creationId xmlns:p14="http://schemas.microsoft.com/office/powerpoint/2010/main" val="127887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5A20C89-3D6F-44F9-A546-96C210E20F89}" type="datetimeFigureOut">
              <a:rPr lang="es-MX" smtClean="0"/>
              <a:t>29/04/2022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FECFDCDC-1AEB-4DBD-80BB-EAF566DEAB76}" type="slidenum">
              <a:rPr lang="es-MX" smtClean="0"/>
              <a:t>‹#›</a:t>
            </a:fld>
            <a:endParaRPr lang="es-MX" dirty="0"/>
          </a:p>
        </p:txBody>
      </p:sp>
    </p:spTree>
    <p:extLst>
      <p:ext uri="{BB962C8B-B14F-4D97-AF65-F5344CB8AC3E}">
        <p14:creationId xmlns:p14="http://schemas.microsoft.com/office/powerpoint/2010/main" val="346647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E5A20C89-3D6F-44F9-A546-96C210E20F89}" type="datetimeFigureOut">
              <a:rPr lang="es-MX" smtClean="0"/>
              <a:t>29/04/2022</a:t>
            </a:fld>
            <a:endParaRPr lang="es-MX"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ECFDCDC-1AEB-4DBD-80BB-EAF566DEAB76}" type="slidenum">
              <a:rPr lang="es-MX" smtClean="0"/>
              <a:t>‹#›</a:t>
            </a:fld>
            <a:endParaRPr lang="es-MX" dirty="0"/>
          </a:p>
        </p:txBody>
      </p:sp>
    </p:spTree>
    <p:extLst>
      <p:ext uri="{BB962C8B-B14F-4D97-AF65-F5344CB8AC3E}">
        <p14:creationId xmlns:p14="http://schemas.microsoft.com/office/powerpoint/2010/main" val="27332660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 name="Grupo 186">
            <a:extLst>
              <a:ext uri="{FF2B5EF4-FFF2-40B4-BE49-F238E27FC236}">
                <a16:creationId xmlns:a16="http://schemas.microsoft.com/office/drawing/2014/main" id="{03F8D704-374F-4E03-8335-8330E5093CEB}"/>
              </a:ext>
            </a:extLst>
          </p:cNvPr>
          <p:cNvGrpSpPr/>
          <p:nvPr/>
        </p:nvGrpSpPr>
        <p:grpSpPr>
          <a:xfrm>
            <a:off x="0" y="-3046"/>
            <a:ext cx="6858000" cy="926480"/>
            <a:chOff x="0" y="-3047"/>
            <a:chExt cx="6858000" cy="1156789"/>
          </a:xfrm>
        </p:grpSpPr>
        <p:pic>
          <p:nvPicPr>
            <p:cNvPr id="3" name="Imagen 2">
              <a:extLst>
                <a:ext uri="{FF2B5EF4-FFF2-40B4-BE49-F238E27FC236}">
                  <a16:creationId xmlns:a16="http://schemas.microsoft.com/office/drawing/2014/main" id="{761E738E-6A1B-486D-806B-91C9879CDCE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57053"/>
            <a:stretch/>
          </p:blipFill>
          <p:spPr>
            <a:xfrm>
              <a:off x="5891436" y="2"/>
              <a:ext cx="966564" cy="1153740"/>
            </a:xfrm>
            <a:prstGeom prst="rect">
              <a:avLst/>
            </a:prstGeom>
          </p:spPr>
        </p:pic>
        <p:pic>
          <p:nvPicPr>
            <p:cNvPr id="4" name="Imagen 3">
              <a:extLst>
                <a:ext uri="{FF2B5EF4-FFF2-40B4-BE49-F238E27FC236}">
                  <a16:creationId xmlns:a16="http://schemas.microsoft.com/office/drawing/2014/main" id="{5163F730-6F37-46D9-8EAD-FA9F7557483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38437" r="39752"/>
            <a:stretch/>
          </p:blipFill>
          <p:spPr>
            <a:xfrm>
              <a:off x="0" y="-3047"/>
              <a:ext cx="5891436" cy="1156788"/>
            </a:xfrm>
            <a:prstGeom prst="rect">
              <a:avLst/>
            </a:prstGeom>
          </p:spPr>
        </p:pic>
      </p:grpSp>
      <p:sp>
        <p:nvSpPr>
          <p:cNvPr id="5" name="Title 1">
            <a:extLst>
              <a:ext uri="{FF2B5EF4-FFF2-40B4-BE49-F238E27FC236}">
                <a16:creationId xmlns:a16="http://schemas.microsoft.com/office/drawing/2014/main" id="{0021D64F-B9C4-4756-A762-40CF228EA399}"/>
              </a:ext>
            </a:extLst>
          </p:cNvPr>
          <p:cNvSpPr txBox="1">
            <a:spLocks/>
          </p:cNvSpPr>
          <p:nvPr/>
        </p:nvSpPr>
        <p:spPr>
          <a:xfrm>
            <a:off x="3676235" y="254529"/>
            <a:ext cx="2676935" cy="481988"/>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1400" dirty="0">
                <a:solidFill>
                  <a:schemeClr val="bg1"/>
                </a:solidFill>
                <a:latin typeface="Montserrat" charset="0"/>
                <a:ea typeface="Montserrat" charset="0"/>
                <a:cs typeface="Montserrat" charset="0"/>
              </a:rPr>
              <a:t>Plug-&amp;-Play Commercial AI for your business</a:t>
            </a:r>
            <a:endParaRPr lang="es-ES_tradnl" sz="1400" dirty="0">
              <a:solidFill>
                <a:schemeClr val="bg1"/>
              </a:solidFill>
              <a:latin typeface="Montserrat" charset="0"/>
              <a:ea typeface="Montserrat" charset="0"/>
              <a:cs typeface="Montserrat" charset="0"/>
            </a:endParaRPr>
          </a:p>
        </p:txBody>
      </p:sp>
      <p:sp>
        <p:nvSpPr>
          <p:cNvPr id="11" name="CuadroTexto 10">
            <a:extLst>
              <a:ext uri="{FF2B5EF4-FFF2-40B4-BE49-F238E27FC236}">
                <a16:creationId xmlns:a16="http://schemas.microsoft.com/office/drawing/2014/main" id="{9E5AA162-F528-4A92-8655-FE84B3B0E162}"/>
              </a:ext>
            </a:extLst>
          </p:cNvPr>
          <p:cNvSpPr txBox="1"/>
          <p:nvPr/>
        </p:nvSpPr>
        <p:spPr>
          <a:xfrm>
            <a:off x="425632" y="900113"/>
            <a:ext cx="6001747" cy="461665"/>
          </a:xfrm>
          <a:prstGeom prst="rect">
            <a:avLst/>
          </a:prstGeom>
          <a:noFill/>
        </p:spPr>
        <p:txBody>
          <a:bodyPr wrap="square" rtlCol="0">
            <a:spAutoFit/>
          </a:bodyPr>
          <a:lstStyle/>
          <a:p>
            <a:pPr algn="ctr"/>
            <a:r>
              <a:rPr lang="en-US" sz="1200" dirty="0">
                <a:solidFill>
                  <a:srgbClr val="3C424F"/>
                </a:solidFill>
                <a:latin typeface="Muli"/>
              </a:rPr>
              <a:t>Companies want to grow their revenues and customer engagement in a more efficient way with less or at least the same resources.</a:t>
            </a:r>
            <a:endParaRPr lang="es-MX" sz="1200" dirty="0">
              <a:solidFill>
                <a:srgbClr val="3C424F"/>
              </a:solidFill>
              <a:latin typeface="Muli"/>
            </a:endParaRPr>
          </a:p>
        </p:txBody>
      </p:sp>
      <p:sp>
        <p:nvSpPr>
          <p:cNvPr id="21" name="Rectángulo 20">
            <a:extLst>
              <a:ext uri="{FF2B5EF4-FFF2-40B4-BE49-F238E27FC236}">
                <a16:creationId xmlns:a16="http://schemas.microsoft.com/office/drawing/2014/main" id="{A56F4D46-A1EC-4833-9256-481470CF4B68}"/>
              </a:ext>
            </a:extLst>
          </p:cNvPr>
          <p:cNvSpPr/>
          <p:nvPr/>
        </p:nvSpPr>
        <p:spPr>
          <a:xfrm>
            <a:off x="2464022" y="3634781"/>
            <a:ext cx="1841658" cy="338554"/>
          </a:xfrm>
          <a:prstGeom prst="rect">
            <a:avLst/>
          </a:prstGeom>
        </p:spPr>
        <p:txBody>
          <a:bodyPr wrap="none">
            <a:spAutoFit/>
          </a:bodyPr>
          <a:lstStyle/>
          <a:p>
            <a:r>
              <a:rPr lang="en-US" sz="1600" b="1" dirty="0">
                <a:solidFill>
                  <a:srgbClr val="3C424F"/>
                </a:solidFill>
                <a:latin typeface="Muli"/>
              </a:rPr>
              <a:t>Platform’s Modules</a:t>
            </a:r>
            <a:endParaRPr lang="es-MX" sz="1600" dirty="0"/>
          </a:p>
        </p:txBody>
      </p:sp>
      <p:sp>
        <p:nvSpPr>
          <p:cNvPr id="13" name="Rectángulo 12">
            <a:extLst>
              <a:ext uri="{FF2B5EF4-FFF2-40B4-BE49-F238E27FC236}">
                <a16:creationId xmlns:a16="http://schemas.microsoft.com/office/drawing/2014/main" id="{9B804638-8BEB-4000-A002-5BA529AB86D6}"/>
              </a:ext>
            </a:extLst>
          </p:cNvPr>
          <p:cNvSpPr/>
          <p:nvPr/>
        </p:nvSpPr>
        <p:spPr>
          <a:xfrm>
            <a:off x="117663" y="3973229"/>
            <a:ext cx="3275236" cy="877163"/>
          </a:xfrm>
          <a:prstGeom prst="rect">
            <a:avLst/>
          </a:prstGeom>
        </p:spPr>
        <p:txBody>
          <a:bodyPr wrap="square">
            <a:spAutoFit/>
          </a:bodyPr>
          <a:lstStyle/>
          <a:p>
            <a:r>
              <a:rPr lang="es-MX" sz="900" b="1" dirty="0">
                <a:solidFill>
                  <a:srgbClr val="FF9800"/>
                </a:solidFill>
                <a:latin typeface="Muli"/>
              </a:rPr>
              <a:t>SUGGESTED ORDER</a:t>
            </a:r>
          </a:p>
          <a:p>
            <a:r>
              <a:rPr lang="en-US" sz="700" dirty="0">
                <a:solidFill>
                  <a:srgbClr val="3C424F"/>
                </a:solidFill>
                <a:latin typeface="Muli"/>
              </a:rPr>
              <a:t>Having to select which products to offer from an extent portfolio or humanly defining fixed clients’ clusters and prioritize products for each of them is inaccurate most of the time. We reduce full companies’ product catalogue to a short-suggested order per store per visit, including the best options of not current portfolio of the store to increase sales and shelves’ share along with regular products to prevent out of stocks and maintain variety. Expanding clients’ product portfolio in the process.</a:t>
            </a:r>
            <a:endParaRPr lang="es-MX" sz="700" dirty="0">
              <a:solidFill>
                <a:srgbClr val="3C424F"/>
              </a:solidFill>
              <a:latin typeface="Muli"/>
            </a:endParaRPr>
          </a:p>
        </p:txBody>
      </p:sp>
      <p:sp>
        <p:nvSpPr>
          <p:cNvPr id="14" name="Rectángulo 13">
            <a:extLst>
              <a:ext uri="{FF2B5EF4-FFF2-40B4-BE49-F238E27FC236}">
                <a16:creationId xmlns:a16="http://schemas.microsoft.com/office/drawing/2014/main" id="{2E2AD81F-B868-450F-A08B-2B2C876AD0DB}"/>
              </a:ext>
            </a:extLst>
          </p:cNvPr>
          <p:cNvSpPr/>
          <p:nvPr/>
        </p:nvSpPr>
        <p:spPr>
          <a:xfrm>
            <a:off x="3613857" y="3969207"/>
            <a:ext cx="3045363" cy="769441"/>
          </a:xfrm>
          <a:prstGeom prst="rect">
            <a:avLst/>
          </a:prstGeom>
        </p:spPr>
        <p:txBody>
          <a:bodyPr wrap="square">
            <a:spAutoFit/>
          </a:bodyPr>
          <a:lstStyle/>
          <a:p>
            <a:r>
              <a:rPr lang="es-MX" sz="900" b="1" dirty="0">
                <a:solidFill>
                  <a:srgbClr val="FF9800"/>
                </a:solidFill>
                <a:latin typeface="Muli"/>
              </a:rPr>
              <a:t>PROMOTIONS’ MAKER</a:t>
            </a:r>
          </a:p>
          <a:p>
            <a:r>
              <a:rPr lang="en-US" sz="700" dirty="0">
                <a:solidFill>
                  <a:srgbClr val="3C424F"/>
                </a:solidFill>
                <a:latin typeface="Muli"/>
              </a:rPr>
              <a:t>Product combinations is an extremely large list that isn’t manageable for known technologies, causing not accurate promotions to be sold by the commercial team or an unnecessary give-away of profit.  We suggest the best variety and quantity promotions for critical products maximizing investment’s usage on them. Also including which clients must access each promotion.</a:t>
            </a:r>
            <a:endParaRPr lang="es-MX" sz="700" dirty="0">
              <a:solidFill>
                <a:srgbClr val="3C424F"/>
              </a:solidFill>
              <a:latin typeface="Muli"/>
            </a:endParaRPr>
          </a:p>
        </p:txBody>
      </p:sp>
      <p:sp>
        <p:nvSpPr>
          <p:cNvPr id="15" name="Rectángulo 14">
            <a:extLst>
              <a:ext uri="{FF2B5EF4-FFF2-40B4-BE49-F238E27FC236}">
                <a16:creationId xmlns:a16="http://schemas.microsoft.com/office/drawing/2014/main" id="{3329CC8A-565B-4A73-AD54-6897B6026192}"/>
              </a:ext>
            </a:extLst>
          </p:cNvPr>
          <p:cNvSpPr/>
          <p:nvPr/>
        </p:nvSpPr>
        <p:spPr>
          <a:xfrm>
            <a:off x="3619353" y="4853427"/>
            <a:ext cx="3039662" cy="769441"/>
          </a:xfrm>
          <a:prstGeom prst="rect">
            <a:avLst/>
          </a:prstGeom>
        </p:spPr>
        <p:txBody>
          <a:bodyPr wrap="square">
            <a:spAutoFit/>
          </a:bodyPr>
          <a:lstStyle/>
          <a:p>
            <a:r>
              <a:rPr lang="es-MX" sz="900" b="1" dirty="0">
                <a:solidFill>
                  <a:srgbClr val="FF9800"/>
                </a:solidFill>
                <a:latin typeface="Muli"/>
              </a:rPr>
              <a:t>SALES’ BUDGET SPRAYING</a:t>
            </a:r>
          </a:p>
          <a:p>
            <a:r>
              <a:rPr lang="en-US" sz="700" dirty="0">
                <a:solidFill>
                  <a:srgbClr val="3C424F"/>
                </a:solidFill>
                <a:latin typeface="Muli"/>
              </a:rPr>
              <a:t>Allocating a proper (challenging but reachable) budget per seller has a huge impact on sales’ teams (~20% - 35%). We split total budget using your existing data and tactical inputs in a way that some sellers won’t have an unreachable goal and some others to over accomplishing it easily and not capturing most of market opportunity</a:t>
            </a:r>
            <a:endParaRPr lang="es-MX" sz="700" dirty="0">
              <a:solidFill>
                <a:srgbClr val="3C424F"/>
              </a:solidFill>
              <a:latin typeface="Muli"/>
            </a:endParaRPr>
          </a:p>
        </p:txBody>
      </p:sp>
      <p:sp>
        <p:nvSpPr>
          <p:cNvPr id="16" name="Rectángulo 15">
            <a:extLst>
              <a:ext uri="{FF2B5EF4-FFF2-40B4-BE49-F238E27FC236}">
                <a16:creationId xmlns:a16="http://schemas.microsoft.com/office/drawing/2014/main" id="{0DA2E771-D1E2-43E5-A19C-0A3A7A3BD7B9}"/>
              </a:ext>
            </a:extLst>
          </p:cNvPr>
          <p:cNvSpPr/>
          <p:nvPr/>
        </p:nvSpPr>
        <p:spPr>
          <a:xfrm>
            <a:off x="112221" y="4853428"/>
            <a:ext cx="2906566" cy="769441"/>
          </a:xfrm>
          <a:prstGeom prst="rect">
            <a:avLst/>
          </a:prstGeom>
        </p:spPr>
        <p:txBody>
          <a:bodyPr wrap="square">
            <a:spAutoFit/>
          </a:bodyPr>
          <a:lstStyle/>
          <a:p>
            <a:r>
              <a:rPr lang="es-MX" sz="900" b="1" dirty="0">
                <a:solidFill>
                  <a:srgbClr val="FF9800"/>
                </a:solidFill>
                <a:latin typeface="Muli"/>
              </a:rPr>
              <a:t>FORECASTS</a:t>
            </a:r>
          </a:p>
          <a:p>
            <a:r>
              <a:rPr lang="en-US" sz="700" dirty="0">
                <a:solidFill>
                  <a:srgbClr val="3C424F"/>
                </a:solidFill>
                <a:latin typeface="Muli"/>
              </a:rPr>
              <a:t>Usually, companies have a high waste of certain products or raw materials, along with out of stock of others. We improve accuracy in forecast for mid-term and short-term time frame to improve supply chain and reduce waste, also for detecting commercial tactical moves for critical performance products.</a:t>
            </a:r>
            <a:endParaRPr lang="es-MX" sz="700" dirty="0">
              <a:solidFill>
                <a:srgbClr val="3C424F"/>
              </a:solidFill>
              <a:latin typeface="Muli"/>
            </a:endParaRPr>
          </a:p>
        </p:txBody>
      </p:sp>
      <p:sp>
        <p:nvSpPr>
          <p:cNvPr id="57" name="TextBox 7">
            <a:extLst>
              <a:ext uri="{FF2B5EF4-FFF2-40B4-BE49-F238E27FC236}">
                <a16:creationId xmlns:a16="http://schemas.microsoft.com/office/drawing/2014/main" id="{B4465D17-DF57-4322-9A2E-70A8DAEE056B}"/>
              </a:ext>
            </a:extLst>
          </p:cNvPr>
          <p:cNvSpPr txBox="1"/>
          <p:nvPr/>
        </p:nvSpPr>
        <p:spPr>
          <a:xfrm>
            <a:off x="-8835" y="7897998"/>
            <a:ext cx="1616289" cy="846386"/>
          </a:xfrm>
          <a:prstGeom prst="rect">
            <a:avLst/>
          </a:prstGeom>
          <a:noFill/>
        </p:spPr>
        <p:txBody>
          <a:bodyPr wrap="square" rtlCol="0">
            <a:spAutoFit/>
          </a:bodyPr>
          <a:lstStyle/>
          <a:p>
            <a:pPr algn="just"/>
            <a:r>
              <a:rPr lang="en-US" sz="700" dirty="0">
                <a:solidFill>
                  <a:srgbClr val="3C424F"/>
                </a:solidFill>
                <a:latin typeface="Muli"/>
              </a:rPr>
              <a:t>Commercial and marketing FMCG expert.</a:t>
            </a:r>
          </a:p>
          <a:p>
            <a:pPr algn="just"/>
            <a:r>
              <a:rPr lang="en-US" sz="700" dirty="0">
                <a:solidFill>
                  <a:srgbClr val="3C424F"/>
                </a:solidFill>
                <a:latin typeface="Muli"/>
              </a:rPr>
              <a:t>1st place in the Global Coca Cola Awards 2015, in the service models optimization category.</a:t>
            </a:r>
          </a:p>
          <a:p>
            <a:pPr algn="just"/>
            <a:r>
              <a:rPr lang="en-US" sz="700" dirty="0">
                <a:solidFill>
                  <a:srgbClr val="3C424F"/>
                </a:solidFill>
                <a:latin typeface="Muli"/>
              </a:rPr>
              <a:t>Developed several algorithms for FMCG companies.</a:t>
            </a:r>
          </a:p>
        </p:txBody>
      </p:sp>
      <p:sp>
        <p:nvSpPr>
          <p:cNvPr id="58" name="TextBox 8">
            <a:extLst>
              <a:ext uri="{FF2B5EF4-FFF2-40B4-BE49-F238E27FC236}">
                <a16:creationId xmlns:a16="http://schemas.microsoft.com/office/drawing/2014/main" id="{6402A21D-A3F5-4CEC-B593-A50260C15D8E}"/>
              </a:ext>
            </a:extLst>
          </p:cNvPr>
          <p:cNvSpPr txBox="1"/>
          <p:nvPr/>
        </p:nvSpPr>
        <p:spPr>
          <a:xfrm>
            <a:off x="3519760" y="7876942"/>
            <a:ext cx="1698157" cy="954107"/>
          </a:xfrm>
          <a:prstGeom prst="rect">
            <a:avLst/>
          </a:prstGeom>
          <a:noFill/>
        </p:spPr>
        <p:txBody>
          <a:bodyPr wrap="square" rtlCol="0">
            <a:spAutoFit/>
          </a:bodyPr>
          <a:lstStyle>
            <a:defPPr>
              <a:defRPr lang="en-US"/>
            </a:defPPr>
            <a:lvl1pPr algn="just">
              <a:lnSpc>
                <a:spcPts val="1360"/>
              </a:lnSpc>
              <a:defRPr sz="1400">
                <a:solidFill>
                  <a:schemeClr val="bg1"/>
                </a:solidFill>
              </a:defRPr>
            </a:lvl1pPr>
          </a:lstStyle>
          <a:p>
            <a:pPr>
              <a:lnSpc>
                <a:spcPct val="100000"/>
              </a:lnSpc>
            </a:pPr>
            <a:r>
              <a:rPr lang="en-US" sz="700" dirty="0">
                <a:solidFill>
                  <a:srgbClr val="3C424F"/>
                </a:solidFill>
                <a:latin typeface="Muli"/>
              </a:rPr>
              <a:t>Machine Learning PhD at MIT. </a:t>
            </a:r>
          </a:p>
          <a:p>
            <a:pPr>
              <a:lnSpc>
                <a:spcPct val="100000"/>
              </a:lnSpc>
            </a:pPr>
            <a:r>
              <a:rPr lang="en-US" sz="700" dirty="0">
                <a:solidFill>
                  <a:srgbClr val="3C424F"/>
                </a:solidFill>
                <a:latin typeface="Muli"/>
              </a:rPr>
              <a:t>Conducts research in the area of machine learning and materials science. </a:t>
            </a:r>
          </a:p>
          <a:p>
            <a:pPr>
              <a:lnSpc>
                <a:spcPct val="100000"/>
              </a:lnSpc>
            </a:pPr>
            <a:r>
              <a:rPr lang="en-US" sz="700" dirty="0">
                <a:solidFill>
                  <a:srgbClr val="3C424F"/>
                </a:solidFill>
                <a:latin typeface="Muli"/>
              </a:rPr>
              <a:t>Fellow in Study of the U.S. for Students Leaders 2011, and Fellow at CERN, Switzerland 2013.</a:t>
            </a:r>
          </a:p>
          <a:p>
            <a:pPr>
              <a:lnSpc>
                <a:spcPct val="100000"/>
              </a:lnSpc>
            </a:pPr>
            <a:r>
              <a:rPr lang="en-US" sz="700" dirty="0">
                <a:solidFill>
                  <a:srgbClr val="3C424F"/>
                </a:solidFill>
                <a:latin typeface="Muli"/>
              </a:rPr>
              <a:t>More than 20 Machine Learning publications and 1 patent</a:t>
            </a:r>
          </a:p>
        </p:txBody>
      </p:sp>
      <p:sp>
        <p:nvSpPr>
          <p:cNvPr id="59" name="TextBox 9">
            <a:extLst>
              <a:ext uri="{FF2B5EF4-FFF2-40B4-BE49-F238E27FC236}">
                <a16:creationId xmlns:a16="http://schemas.microsoft.com/office/drawing/2014/main" id="{1F822095-3382-4A97-8E9A-F455D3694F82}"/>
              </a:ext>
            </a:extLst>
          </p:cNvPr>
          <p:cNvSpPr txBox="1"/>
          <p:nvPr/>
        </p:nvSpPr>
        <p:spPr>
          <a:xfrm>
            <a:off x="1752027" y="7879809"/>
            <a:ext cx="1698157" cy="954107"/>
          </a:xfrm>
          <a:prstGeom prst="rect">
            <a:avLst/>
          </a:prstGeom>
          <a:noFill/>
        </p:spPr>
        <p:txBody>
          <a:bodyPr wrap="square" rtlCol="0">
            <a:spAutoFit/>
          </a:bodyPr>
          <a:lstStyle/>
          <a:p>
            <a:pPr algn="just"/>
            <a:r>
              <a:rPr lang="en-US" sz="700" dirty="0">
                <a:solidFill>
                  <a:srgbClr val="3C424F"/>
                </a:solidFill>
                <a:latin typeface="Muli"/>
              </a:rPr>
              <a:t>10 years working in Data Engineering, Big Data and Cloud Computing. </a:t>
            </a:r>
          </a:p>
          <a:p>
            <a:pPr algn="just"/>
            <a:r>
              <a:rPr lang="en-US" sz="700" dirty="0">
                <a:solidFill>
                  <a:srgbClr val="3C424F"/>
                </a:solidFill>
                <a:latin typeface="Muli"/>
              </a:rPr>
              <a:t>Experience developing data infrastructure for Fortune 200 companies in the US, Europe and India. </a:t>
            </a:r>
          </a:p>
          <a:p>
            <a:pPr algn="just"/>
            <a:r>
              <a:rPr lang="en-US" sz="700" dirty="0">
                <a:solidFill>
                  <a:srgbClr val="3C424F"/>
                </a:solidFill>
                <a:latin typeface="Muli"/>
              </a:rPr>
              <a:t>Certified developer in: IBM Watson, Amazon Redshift and Spark.</a:t>
            </a:r>
          </a:p>
          <a:p>
            <a:pPr algn="just"/>
            <a:endParaRPr lang="en-US" sz="700" dirty="0">
              <a:solidFill>
                <a:srgbClr val="3C424F"/>
              </a:solidFill>
              <a:latin typeface="Muli"/>
            </a:endParaRPr>
          </a:p>
        </p:txBody>
      </p:sp>
      <p:sp>
        <p:nvSpPr>
          <p:cNvPr id="122" name="Title 1">
            <a:extLst>
              <a:ext uri="{FF2B5EF4-FFF2-40B4-BE49-F238E27FC236}">
                <a16:creationId xmlns:a16="http://schemas.microsoft.com/office/drawing/2014/main" id="{9E3760CC-9F92-49BF-B5A7-61AF634E3259}"/>
              </a:ext>
            </a:extLst>
          </p:cNvPr>
          <p:cNvSpPr txBox="1">
            <a:spLocks/>
          </p:cNvSpPr>
          <p:nvPr/>
        </p:nvSpPr>
        <p:spPr>
          <a:xfrm>
            <a:off x="51894" y="6990373"/>
            <a:ext cx="892800" cy="2550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solidFill>
                  <a:srgbClr val="3C424F"/>
                </a:solidFill>
                <a:latin typeface="Muli"/>
                <a:ea typeface="+mn-ea"/>
                <a:cs typeface="+mn-cs"/>
              </a:rPr>
              <a:t>Team </a:t>
            </a:r>
          </a:p>
        </p:txBody>
      </p:sp>
      <p:sp>
        <p:nvSpPr>
          <p:cNvPr id="126" name="TextBox 7">
            <a:extLst>
              <a:ext uri="{FF2B5EF4-FFF2-40B4-BE49-F238E27FC236}">
                <a16:creationId xmlns:a16="http://schemas.microsoft.com/office/drawing/2014/main" id="{04ED3AFA-DA08-40FA-AFFB-DD579AD09F74}"/>
              </a:ext>
            </a:extLst>
          </p:cNvPr>
          <p:cNvSpPr txBox="1"/>
          <p:nvPr/>
        </p:nvSpPr>
        <p:spPr>
          <a:xfrm>
            <a:off x="686302" y="7588266"/>
            <a:ext cx="996028" cy="338554"/>
          </a:xfrm>
          <a:prstGeom prst="rect">
            <a:avLst/>
          </a:prstGeom>
          <a:noFill/>
        </p:spPr>
        <p:txBody>
          <a:bodyPr wrap="square" rtlCol="0">
            <a:spAutoFit/>
          </a:bodyPr>
          <a:lstStyle/>
          <a:p>
            <a:pPr algn="just"/>
            <a:r>
              <a:rPr lang="es-ES_tradnl" sz="900" b="1" dirty="0">
                <a:solidFill>
                  <a:srgbClr val="3C424F"/>
                </a:solidFill>
                <a:latin typeface="Muli"/>
              </a:rPr>
              <a:t>Alexis Platonoff</a:t>
            </a:r>
          </a:p>
          <a:p>
            <a:pPr algn="just"/>
            <a:r>
              <a:rPr lang="es-ES_tradnl" sz="700" dirty="0">
                <a:solidFill>
                  <a:srgbClr val="3C424F"/>
                </a:solidFill>
                <a:latin typeface="Muli"/>
              </a:rPr>
              <a:t>CEO / Co-founder</a:t>
            </a:r>
          </a:p>
        </p:txBody>
      </p:sp>
      <p:sp>
        <p:nvSpPr>
          <p:cNvPr id="127" name="TextBox 8">
            <a:extLst>
              <a:ext uri="{FF2B5EF4-FFF2-40B4-BE49-F238E27FC236}">
                <a16:creationId xmlns:a16="http://schemas.microsoft.com/office/drawing/2014/main" id="{6487986D-61A1-479C-95F5-248B5EE5D535}"/>
              </a:ext>
            </a:extLst>
          </p:cNvPr>
          <p:cNvSpPr txBox="1"/>
          <p:nvPr/>
        </p:nvSpPr>
        <p:spPr>
          <a:xfrm>
            <a:off x="4114895" y="7587682"/>
            <a:ext cx="1256429" cy="338554"/>
          </a:xfrm>
          <a:prstGeom prst="rect">
            <a:avLst/>
          </a:prstGeom>
          <a:noFill/>
        </p:spPr>
        <p:txBody>
          <a:bodyPr wrap="square" rtlCol="0">
            <a:spAutoFit/>
          </a:bodyPr>
          <a:lstStyle/>
          <a:p>
            <a:pPr algn="just"/>
            <a:r>
              <a:rPr lang="es-ES_tradnl" sz="900" b="1" dirty="0">
                <a:solidFill>
                  <a:srgbClr val="3C424F"/>
                </a:solidFill>
                <a:latin typeface="Muli"/>
              </a:rPr>
              <a:t>Felipe Oviedo</a:t>
            </a:r>
          </a:p>
          <a:p>
            <a:pPr algn="just"/>
            <a:r>
              <a:rPr lang="es-ES_tradnl" sz="700" dirty="0">
                <a:solidFill>
                  <a:srgbClr val="3C424F"/>
                </a:solidFill>
                <a:latin typeface="Muli"/>
              </a:rPr>
              <a:t>ML </a:t>
            </a:r>
            <a:r>
              <a:rPr lang="es-ES_tradnl" sz="700" dirty="0" err="1">
                <a:solidFill>
                  <a:srgbClr val="3C424F"/>
                </a:solidFill>
                <a:latin typeface="Muli"/>
              </a:rPr>
              <a:t>Advisor</a:t>
            </a:r>
            <a:r>
              <a:rPr lang="es-ES_tradnl" sz="700" dirty="0">
                <a:solidFill>
                  <a:srgbClr val="3C424F"/>
                </a:solidFill>
                <a:latin typeface="Muli"/>
              </a:rPr>
              <a:t> / Co-founder</a:t>
            </a:r>
          </a:p>
        </p:txBody>
      </p:sp>
      <p:sp>
        <p:nvSpPr>
          <p:cNvPr id="128" name="TextBox 9">
            <a:extLst>
              <a:ext uri="{FF2B5EF4-FFF2-40B4-BE49-F238E27FC236}">
                <a16:creationId xmlns:a16="http://schemas.microsoft.com/office/drawing/2014/main" id="{152C9D0F-E7EA-4DA3-A1E5-F2123992F5BC}"/>
              </a:ext>
            </a:extLst>
          </p:cNvPr>
          <p:cNvSpPr txBox="1"/>
          <p:nvPr/>
        </p:nvSpPr>
        <p:spPr>
          <a:xfrm>
            <a:off x="2263429" y="7587683"/>
            <a:ext cx="1244861" cy="338554"/>
          </a:xfrm>
          <a:prstGeom prst="rect">
            <a:avLst/>
          </a:prstGeom>
          <a:noFill/>
        </p:spPr>
        <p:txBody>
          <a:bodyPr wrap="square" rtlCol="0">
            <a:spAutoFit/>
          </a:bodyPr>
          <a:lstStyle/>
          <a:p>
            <a:pPr algn="just"/>
            <a:r>
              <a:rPr lang="es-ES_tradnl" sz="900" b="1" dirty="0">
                <a:solidFill>
                  <a:srgbClr val="3C424F"/>
                </a:solidFill>
                <a:latin typeface="Muli"/>
              </a:rPr>
              <a:t>Anjan Paul</a:t>
            </a:r>
          </a:p>
          <a:p>
            <a:pPr algn="just"/>
            <a:r>
              <a:rPr lang="es-ES_tradnl" sz="700" dirty="0">
                <a:solidFill>
                  <a:srgbClr val="3C424F"/>
                </a:solidFill>
                <a:latin typeface="Muli"/>
              </a:rPr>
              <a:t>CTO / </a:t>
            </a:r>
            <a:r>
              <a:rPr lang="es-ES_tradnl" sz="700" dirty="0" err="1">
                <a:solidFill>
                  <a:srgbClr val="3C424F"/>
                </a:solidFill>
                <a:latin typeface="Muli"/>
              </a:rPr>
              <a:t>Co-founder</a:t>
            </a:r>
            <a:endParaRPr lang="es-ES_tradnl" sz="700" dirty="0">
              <a:solidFill>
                <a:srgbClr val="3C424F"/>
              </a:solidFill>
              <a:latin typeface="Muli"/>
            </a:endParaRPr>
          </a:p>
        </p:txBody>
      </p:sp>
      <p:pic>
        <p:nvPicPr>
          <p:cNvPr id="173" name="Imagen 172" descr="Hombre con chaqueta negra&#10;&#10;Descripción generada automáticamente">
            <a:extLst>
              <a:ext uri="{FF2B5EF4-FFF2-40B4-BE49-F238E27FC236}">
                <a16:creationId xmlns:a16="http://schemas.microsoft.com/office/drawing/2014/main" id="{6FA9D603-BE0E-431D-AE08-5647E5C14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625" y="7272310"/>
            <a:ext cx="546342" cy="576000"/>
          </a:xfrm>
          <a:prstGeom prst="rect">
            <a:avLst/>
          </a:prstGeom>
          <a:ln>
            <a:noFill/>
          </a:ln>
          <a:effectLst/>
        </p:spPr>
      </p:pic>
      <p:pic>
        <p:nvPicPr>
          <p:cNvPr id="175" name="Imagen 174" descr="Un hombre con camisa blanca&#10;&#10;Descripción generada automáticamente">
            <a:extLst>
              <a:ext uri="{FF2B5EF4-FFF2-40B4-BE49-F238E27FC236}">
                <a16:creationId xmlns:a16="http://schemas.microsoft.com/office/drawing/2014/main" id="{4C74A4C9-8E99-448A-954B-9B7FD6F79E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027" y="7234956"/>
            <a:ext cx="569458" cy="612000"/>
          </a:xfrm>
          <a:prstGeom prst="rect">
            <a:avLst/>
          </a:prstGeom>
          <a:ln>
            <a:noFill/>
          </a:ln>
          <a:effectLst/>
        </p:spPr>
      </p:pic>
      <p:sp>
        <p:nvSpPr>
          <p:cNvPr id="185" name="Rectángulo 184">
            <a:extLst>
              <a:ext uri="{FF2B5EF4-FFF2-40B4-BE49-F238E27FC236}">
                <a16:creationId xmlns:a16="http://schemas.microsoft.com/office/drawing/2014/main" id="{6A331550-47F4-42D7-806F-E8691E871ED5}"/>
              </a:ext>
            </a:extLst>
          </p:cNvPr>
          <p:cNvSpPr/>
          <p:nvPr/>
        </p:nvSpPr>
        <p:spPr>
          <a:xfrm>
            <a:off x="168350" y="1302138"/>
            <a:ext cx="6490665" cy="507831"/>
          </a:xfrm>
          <a:prstGeom prst="rect">
            <a:avLst/>
          </a:prstGeom>
        </p:spPr>
        <p:txBody>
          <a:bodyPr wrap="square">
            <a:spAutoFit/>
          </a:bodyPr>
          <a:lstStyle/>
          <a:p>
            <a:r>
              <a:rPr lang="es-MX" sz="900" b="1" dirty="0">
                <a:solidFill>
                  <a:srgbClr val="3C424F"/>
                </a:solidFill>
                <a:latin typeface="Muli"/>
              </a:rPr>
              <a:t>DATAR </a:t>
            </a:r>
            <a:r>
              <a:rPr lang="en-US" sz="900" dirty="0">
                <a:solidFill>
                  <a:srgbClr val="3C424F"/>
                </a:solidFill>
                <a:latin typeface="Muli"/>
              </a:rPr>
              <a:t>provides Artificial Intelligence driven solutions, to help companies improve sales force performance at the point of sale. We enable companies to focus their interactions on unreplaceable human value-added activities while replacing and improving with digital technologies the data driven activities such as suggested orders, promotions makers, and forecast among others.</a:t>
            </a:r>
            <a:endParaRPr lang="es-MX" sz="900" dirty="0">
              <a:solidFill>
                <a:srgbClr val="3C424F"/>
              </a:solidFill>
              <a:latin typeface="Muli"/>
            </a:endParaRPr>
          </a:p>
        </p:txBody>
      </p:sp>
      <p:pic>
        <p:nvPicPr>
          <p:cNvPr id="9" name="Picture 8" descr="A black and white logo&#10;&#10;Description automatically generated with low confidence">
            <a:extLst>
              <a:ext uri="{FF2B5EF4-FFF2-40B4-BE49-F238E27FC236}">
                <a16:creationId xmlns:a16="http://schemas.microsoft.com/office/drawing/2014/main" id="{B30A5FF6-D281-452A-9767-8010382E30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64" y="121598"/>
            <a:ext cx="2784655" cy="664104"/>
          </a:xfrm>
          <a:prstGeom prst="rect">
            <a:avLst/>
          </a:prstGeom>
        </p:spPr>
      </p:pic>
      <p:sp>
        <p:nvSpPr>
          <p:cNvPr id="35" name="Title 1">
            <a:extLst>
              <a:ext uri="{FF2B5EF4-FFF2-40B4-BE49-F238E27FC236}">
                <a16:creationId xmlns:a16="http://schemas.microsoft.com/office/drawing/2014/main" id="{4773BEFC-A6B6-453C-80CA-78EBDD700D72}"/>
              </a:ext>
            </a:extLst>
          </p:cNvPr>
          <p:cNvSpPr txBox="1">
            <a:spLocks/>
          </p:cNvSpPr>
          <p:nvPr/>
        </p:nvSpPr>
        <p:spPr>
          <a:xfrm>
            <a:off x="51891" y="5587817"/>
            <a:ext cx="1488438" cy="2550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solidFill>
                  <a:srgbClr val="3C424F"/>
                </a:solidFill>
                <a:latin typeface="Muli"/>
                <a:ea typeface="+mn-ea"/>
                <a:cs typeface="+mn-cs"/>
              </a:rPr>
              <a:t>Testimonials </a:t>
            </a:r>
          </a:p>
        </p:txBody>
      </p:sp>
      <p:sp>
        <p:nvSpPr>
          <p:cNvPr id="36" name="Rectángulo 15">
            <a:extLst>
              <a:ext uri="{FF2B5EF4-FFF2-40B4-BE49-F238E27FC236}">
                <a16:creationId xmlns:a16="http://schemas.microsoft.com/office/drawing/2014/main" id="{694C87FB-502B-46AF-94B6-51046B7232E7}"/>
              </a:ext>
            </a:extLst>
          </p:cNvPr>
          <p:cNvSpPr/>
          <p:nvPr/>
        </p:nvSpPr>
        <p:spPr>
          <a:xfrm>
            <a:off x="117662" y="5855341"/>
            <a:ext cx="2509145" cy="1200329"/>
          </a:xfrm>
          <a:prstGeom prst="rect">
            <a:avLst/>
          </a:prstGeom>
        </p:spPr>
        <p:txBody>
          <a:bodyPr wrap="square">
            <a:spAutoFit/>
          </a:bodyPr>
          <a:lstStyle/>
          <a:p>
            <a:r>
              <a:rPr lang="en-US" sz="900" b="1" dirty="0">
                <a:solidFill>
                  <a:srgbClr val="FF9800"/>
                </a:solidFill>
                <a:latin typeface="Muli"/>
              </a:rPr>
              <a:t>FMCG Global Sales Development and Innovation Coordinator: </a:t>
            </a:r>
            <a:r>
              <a:rPr lang="en-US" sz="900" dirty="0">
                <a:solidFill>
                  <a:srgbClr val="3C424F"/>
                </a:solidFill>
                <a:latin typeface="Muli"/>
              </a:rPr>
              <a:t>”In the market follow-up I did with sellers, an average 8 out of 10 stores increased at least one product that they didn’t buy before with </a:t>
            </a:r>
            <a:r>
              <a:rPr lang="en-US" sz="900" dirty="0" err="1">
                <a:solidFill>
                  <a:srgbClr val="3C424F"/>
                </a:solidFill>
                <a:latin typeface="Muli"/>
              </a:rPr>
              <a:t>Datar’s</a:t>
            </a:r>
            <a:r>
              <a:rPr lang="en-US" sz="900" dirty="0">
                <a:solidFill>
                  <a:srgbClr val="3C424F"/>
                </a:solidFill>
                <a:latin typeface="Muli"/>
              </a:rPr>
              <a:t> suggested order usage. This made the sellers to believe in what they’re offering to store owners, which is key to the performance on each visit.”</a:t>
            </a:r>
            <a:endParaRPr lang="es-MX" sz="900" dirty="0">
              <a:solidFill>
                <a:srgbClr val="3C424F"/>
              </a:solidFill>
              <a:latin typeface="Muli"/>
            </a:endParaRPr>
          </a:p>
        </p:txBody>
      </p:sp>
      <p:sp>
        <p:nvSpPr>
          <p:cNvPr id="37" name="Rectángulo 15">
            <a:extLst>
              <a:ext uri="{FF2B5EF4-FFF2-40B4-BE49-F238E27FC236}">
                <a16:creationId xmlns:a16="http://schemas.microsoft.com/office/drawing/2014/main" id="{2C57CF95-D2A3-4C5D-B491-0786274C658C}"/>
              </a:ext>
            </a:extLst>
          </p:cNvPr>
          <p:cNvSpPr/>
          <p:nvPr/>
        </p:nvSpPr>
        <p:spPr>
          <a:xfrm>
            <a:off x="2681261" y="5839018"/>
            <a:ext cx="1874410" cy="1200329"/>
          </a:xfrm>
          <a:prstGeom prst="rect">
            <a:avLst/>
          </a:prstGeom>
        </p:spPr>
        <p:txBody>
          <a:bodyPr wrap="square">
            <a:spAutoFit/>
          </a:bodyPr>
          <a:lstStyle/>
          <a:p>
            <a:r>
              <a:rPr lang="en-US" sz="900" b="1" dirty="0">
                <a:solidFill>
                  <a:srgbClr val="FF9800"/>
                </a:solidFill>
                <a:latin typeface="Muli"/>
              </a:rPr>
              <a:t>Pharmaceutical industry seller: </a:t>
            </a:r>
            <a:r>
              <a:rPr lang="en-US" sz="900" dirty="0">
                <a:solidFill>
                  <a:srgbClr val="3C424F"/>
                </a:solidFill>
                <a:latin typeface="Muli"/>
              </a:rPr>
              <a:t>”</a:t>
            </a:r>
            <a:r>
              <a:rPr lang="en-US" sz="900" dirty="0" err="1">
                <a:solidFill>
                  <a:srgbClr val="3C424F"/>
                </a:solidFill>
                <a:latin typeface="Muli"/>
              </a:rPr>
              <a:t>Datar’s</a:t>
            </a:r>
            <a:r>
              <a:rPr lang="en-US" sz="900" dirty="0">
                <a:solidFill>
                  <a:srgbClr val="3C424F"/>
                </a:solidFill>
                <a:latin typeface="Muli"/>
              </a:rPr>
              <a:t> suggested order has helped me to focus on the best new products to the drug stores and check inventory and re-supply low stock products. That makes achieving my monthly objectives easier.”</a:t>
            </a:r>
            <a:endParaRPr lang="es-MX" sz="900" dirty="0">
              <a:solidFill>
                <a:srgbClr val="3C424F"/>
              </a:solidFill>
              <a:latin typeface="Muli"/>
            </a:endParaRPr>
          </a:p>
        </p:txBody>
      </p:sp>
      <p:sp>
        <p:nvSpPr>
          <p:cNvPr id="38" name="Rectángulo 15">
            <a:extLst>
              <a:ext uri="{FF2B5EF4-FFF2-40B4-BE49-F238E27FC236}">
                <a16:creationId xmlns:a16="http://schemas.microsoft.com/office/drawing/2014/main" id="{B176E27C-EE7C-4C08-BFF7-903C58B022CD}"/>
              </a:ext>
            </a:extLst>
          </p:cNvPr>
          <p:cNvSpPr/>
          <p:nvPr/>
        </p:nvSpPr>
        <p:spPr>
          <a:xfrm>
            <a:off x="4559059" y="5839015"/>
            <a:ext cx="2168312" cy="1200329"/>
          </a:xfrm>
          <a:prstGeom prst="rect">
            <a:avLst/>
          </a:prstGeom>
        </p:spPr>
        <p:txBody>
          <a:bodyPr wrap="square">
            <a:spAutoFit/>
          </a:bodyPr>
          <a:lstStyle/>
          <a:p>
            <a:r>
              <a:rPr lang="en-US" sz="900" b="1" dirty="0">
                <a:solidFill>
                  <a:srgbClr val="FF9800"/>
                </a:solidFill>
                <a:latin typeface="Muli"/>
              </a:rPr>
              <a:t>FMCG seller: </a:t>
            </a:r>
            <a:r>
              <a:rPr lang="en-US" sz="900" dirty="0">
                <a:solidFill>
                  <a:srgbClr val="3C424F"/>
                </a:solidFill>
                <a:latin typeface="Muli"/>
              </a:rPr>
              <a:t>”</a:t>
            </a:r>
            <a:r>
              <a:rPr lang="en-US" sz="900" dirty="0" err="1">
                <a:solidFill>
                  <a:srgbClr val="3C424F"/>
                </a:solidFill>
                <a:latin typeface="Muli"/>
              </a:rPr>
              <a:t>Datar’s</a:t>
            </a:r>
            <a:r>
              <a:rPr lang="en-US" sz="900" dirty="0">
                <a:solidFill>
                  <a:srgbClr val="3C424F"/>
                </a:solidFill>
                <a:latin typeface="Muli"/>
              </a:rPr>
              <a:t> suggested order has allowed me to show the store owners in which products they’re losing sales’ opportunities by not buying them and offering them to their shoppers. Most of the store owners understood that and that’s how I’ve increased the coverage of the suggested products along with sales.”</a:t>
            </a:r>
            <a:endParaRPr lang="es-MX" sz="900" dirty="0">
              <a:solidFill>
                <a:srgbClr val="3C424F"/>
              </a:solidFill>
              <a:latin typeface="Muli"/>
            </a:endParaRPr>
          </a:p>
        </p:txBody>
      </p:sp>
      <p:pic>
        <p:nvPicPr>
          <p:cNvPr id="10" name="Picture 9" descr="Diagram&#10;&#10;Description automatically generated">
            <a:extLst>
              <a:ext uri="{FF2B5EF4-FFF2-40B4-BE49-F238E27FC236}">
                <a16:creationId xmlns:a16="http://schemas.microsoft.com/office/drawing/2014/main" id="{837C6EEC-559D-4DA2-9B72-4EF6F673A07E}"/>
              </a:ext>
            </a:extLst>
          </p:cNvPr>
          <p:cNvPicPr>
            <a:picLocks noChangeAspect="1"/>
          </p:cNvPicPr>
          <p:nvPr/>
        </p:nvPicPr>
        <p:blipFill rotWithShape="1">
          <a:blip r:embed="rId6">
            <a:extLst>
              <a:ext uri="{28A0092B-C50C-407E-A947-70E740481C1C}">
                <a14:useLocalDpi xmlns:a14="http://schemas.microsoft.com/office/drawing/2010/main" val="0"/>
              </a:ext>
            </a:extLst>
          </a:blip>
          <a:srcRect t="3165"/>
          <a:stretch/>
        </p:blipFill>
        <p:spPr>
          <a:xfrm>
            <a:off x="3440440" y="1908448"/>
            <a:ext cx="3199726" cy="1737360"/>
          </a:xfrm>
          <a:prstGeom prst="rect">
            <a:avLst/>
          </a:prstGeom>
        </p:spPr>
      </p:pic>
      <p:pic>
        <p:nvPicPr>
          <p:cNvPr id="24" name="Picture 23" descr="A picture containing person, person, clothing, suit&#10;&#10;Description automatically generated">
            <a:extLst>
              <a:ext uri="{FF2B5EF4-FFF2-40B4-BE49-F238E27FC236}">
                <a16:creationId xmlns:a16="http://schemas.microsoft.com/office/drawing/2014/main" id="{4AB9EFFB-819E-4EAE-9D30-D7B860FE5E47}"/>
              </a:ext>
            </a:extLst>
          </p:cNvPr>
          <p:cNvPicPr>
            <a:picLocks noChangeAspect="1"/>
          </p:cNvPicPr>
          <p:nvPr/>
        </p:nvPicPr>
        <p:blipFill rotWithShape="1">
          <a:blip r:embed="rId7">
            <a:extLst>
              <a:ext uri="{28A0092B-C50C-407E-A947-70E740481C1C}">
                <a14:useLocalDpi xmlns:a14="http://schemas.microsoft.com/office/drawing/2010/main" val="0"/>
              </a:ext>
            </a:extLst>
          </a:blip>
          <a:srcRect l="6554" t="4196" r="7703" b="29967"/>
          <a:stretch/>
        </p:blipFill>
        <p:spPr>
          <a:xfrm>
            <a:off x="155635" y="7234956"/>
            <a:ext cx="530667" cy="611195"/>
          </a:xfrm>
          <a:prstGeom prst="rect">
            <a:avLst/>
          </a:prstGeom>
        </p:spPr>
      </p:pic>
      <p:pic>
        <p:nvPicPr>
          <p:cNvPr id="26" name="Picture 25" descr="Timeline&#10;&#10;Description automatically generated">
            <a:extLst>
              <a:ext uri="{FF2B5EF4-FFF2-40B4-BE49-F238E27FC236}">
                <a16:creationId xmlns:a16="http://schemas.microsoft.com/office/drawing/2014/main" id="{99525465-A85F-47A8-8EAA-27D84E479ED1}"/>
              </a:ext>
            </a:extLst>
          </p:cNvPr>
          <p:cNvPicPr>
            <a:picLocks noChangeAspect="1"/>
          </p:cNvPicPr>
          <p:nvPr/>
        </p:nvPicPr>
        <p:blipFill rotWithShape="1">
          <a:blip r:embed="rId8">
            <a:extLst>
              <a:ext uri="{28A0092B-C50C-407E-A947-70E740481C1C}">
                <a14:useLocalDpi xmlns:a14="http://schemas.microsoft.com/office/drawing/2010/main" val="0"/>
              </a:ext>
            </a:extLst>
          </a:blip>
          <a:srcRect t="3237"/>
          <a:stretch/>
        </p:blipFill>
        <p:spPr>
          <a:xfrm>
            <a:off x="193593" y="1913395"/>
            <a:ext cx="3199306" cy="1740494"/>
          </a:xfrm>
          <a:prstGeom prst="rect">
            <a:avLst/>
          </a:prstGeom>
        </p:spPr>
      </p:pic>
      <p:pic>
        <p:nvPicPr>
          <p:cNvPr id="33" name="Picture 32" descr="A person in a suit and tie&#10;&#10;Description automatically generated with medium confidence">
            <a:extLst>
              <a:ext uri="{FF2B5EF4-FFF2-40B4-BE49-F238E27FC236}">
                <a16:creationId xmlns:a16="http://schemas.microsoft.com/office/drawing/2014/main" id="{856FEC36-28A6-C384-6BE5-B466E45A4A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172" y="7235182"/>
            <a:ext cx="453449" cy="632965"/>
          </a:xfrm>
          <a:prstGeom prst="rect">
            <a:avLst/>
          </a:prstGeom>
        </p:spPr>
      </p:pic>
      <p:sp>
        <p:nvSpPr>
          <p:cNvPr id="34" name="TextBox 7">
            <a:extLst>
              <a:ext uri="{FF2B5EF4-FFF2-40B4-BE49-F238E27FC236}">
                <a16:creationId xmlns:a16="http://schemas.microsoft.com/office/drawing/2014/main" id="{FF997127-D822-C950-CEFC-243372017F9A}"/>
              </a:ext>
            </a:extLst>
          </p:cNvPr>
          <p:cNvSpPr txBox="1"/>
          <p:nvPr/>
        </p:nvSpPr>
        <p:spPr>
          <a:xfrm>
            <a:off x="5693754" y="7582821"/>
            <a:ext cx="1096058" cy="338554"/>
          </a:xfrm>
          <a:prstGeom prst="rect">
            <a:avLst/>
          </a:prstGeom>
          <a:noFill/>
        </p:spPr>
        <p:txBody>
          <a:bodyPr wrap="square" rtlCol="0">
            <a:spAutoFit/>
          </a:bodyPr>
          <a:lstStyle/>
          <a:p>
            <a:pPr algn="just"/>
            <a:r>
              <a:rPr lang="es-ES_tradnl" sz="900" b="1" dirty="0">
                <a:solidFill>
                  <a:srgbClr val="3C424F"/>
                </a:solidFill>
                <a:latin typeface="Muli"/>
              </a:rPr>
              <a:t>Guillermo Aponte</a:t>
            </a:r>
          </a:p>
          <a:p>
            <a:pPr algn="just"/>
            <a:r>
              <a:rPr lang="es-ES_tradnl" sz="700" dirty="0" err="1">
                <a:solidFill>
                  <a:srgbClr val="3C424F"/>
                </a:solidFill>
                <a:latin typeface="Muli"/>
              </a:rPr>
              <a:t>Advisory</a:t>
            </a:r>
            <a:r>
              <a:rPr lang="es-ES_tradnl" sz="700" dirty="0">
                <a:solidFill>
                  <a:srgbClr val="3C424F"/>
                </a:solidFill>
                <a:latin typeface="Muli"/>
              </a:rPr>
              <a:t> </a:t>
            </a:r>
            <a:r>
              <a:rPr lang="es-ES_tradnl" sz="700" dirty="0" err="1">
                <a:solidFill>
                  <a:srgbClr val="3C424F"/>
                </a:solidFill>
                <a:latin typeface="Muli"/>
              </a:rPr>
              <a:t>Board</a:t>
            </a:r>
            <a:r>
              <a:rPr lang="es-ES_tradnl" sz="700" dirty="0">
                <a:solidFill>
                  <a:srgbClr val="3C424F"/>
                </a:solidFill>
                <a:latin typeface="Muli"/>
              </a:rPr>
              <a:t> </a:t>
            </a:r>
            <a:r>
              <a:rPr lang="es-ES_tradnl" sz="700" dirty="0" err="1">
                <a:solidFill>
                  <a:srgbClr val="3C424F"/>
                </a:solidFill>
                <a:latin typeface="Muli"/>
              </a:rPr>
              <a:t>Member</a:t>
            </a:r>
            <a:endParaRPr lang="es-ES_tradnl" sz="700" dirty="0">
              <a:solidFill>
                <a:srgbClr val="3C424F"/>
              </a:solidFill>
              <a:latin typeface="Muli"/>
            </a:endParaRPr>
          </a:p>
        </p:txBody>
      </p:sp>
      <p:sp>
        <p:nvSpPr>
          <p:cNvPr id="39" name="TextBox 7">
            <a:extLst>
              <a:ext uri="{FF2B5EF4-FFF2-40B4-BE49-F238E27FC236}">
                <a16:creationId xmlns:a16="http://schemas.microsoft.com/office/drawing/2014/main" id="{9E0E185F-23C1-B891-62FE-309D9B2930AF}"/>
              </a:ext>
            </a:extLst>
          </p:cNvPr>
          <p:cNvSpPr txBox="1"/>
          <p:nvPr/>
        </p:nvSpPr>
        <p:spPr>
          <a:xfrm>
            <a:off x="5217917" y="7870781"/>
            <a:ext cx="1640083" cy="1277273"/>
          </a:xfrm>
          <a:prstGeom prst="rect">
            <a:avLst/>
          </a:prstGeom>
          <a:noFill/>
        </p:spPr>
        <p:txBody>
          <a:bodyPr wrap="square" rtlCol="0">
            <a:spAutoFit/>
          </a:bodyPr>
          <a:lstStyle/>
          <a:p>
            <a:pPr algn="just"/>
            <a:r>
              <a:rPr lang="en-US" sz="700" dirty="0">
                <a:solidFill>
                  <a:srgbClr val="3C424F"/>
                </a:solidFill>
                <a:latin typeface="Muli"/>
              </a:rPr>
              <a:t>Arca Continental (3rd largest Coca-Cola Bottler worldwide)</a:t>
            </a:r>
          </a:p>
          <a:p>
            <a:pPr algn="just"/>
            <a:r>
              <a:rPr lang="en-US" sz="700" dirty="0">
                <a:solidFill>
                  <a:srgbClr val="3C424F"/>
                </a:solidFill>
                <a:latin typeface="Muli"/>
              </a:rPr>
              <a:t>   CEO – South America Division</a:t>
            </a:r>
          </a:p>
          <a:p>
            <a:pPr algn="just"/>
            <a:r>
              <a:rPr lang="en-US" sz="700" dirty="0">
                <a:solidFill>
                  <a:srgbClr val="3C424F"/>
                </a:solidFill>
                <a:latin typeface="Muli"/>
              </a:rPr>
              <a:t>   CEO – USA and </a:t>
            </a:r>
            <a:r>
              <a:rPr lang="en-US" sz="700" dirty="0" err="1">
                <a:solidFill>
                  <a:srgbClr val="3C424F"/>
                </a:solidFill>
                <a:latin typeface="Muli"/>
              </a:rPr>
              <a:t>Latam</a:t>
            </a:r>
            <a:r>
              <a:rPr lang="en-US" sz="700" dirty="0">
                <a:solidFill>
                  <a:srgbClr val="3C424F"/>
                </a:solidFill>
                <a:latin typeface="Muli"/>
              </a:rPr>
              <a:t>  Food &amp; Snacks  Division</a:t>
            </a:r>
          </a:p>
          <a:p>
            <a:pPr algn="just"/>
            <a:r>
              <a:rPr lang="en-US" sz="700" dirty="0">
                <a:solidFill>
                  <a:srgbClr val="3C424F"/>
                </a:solidFill>
                <a:latin typeface="Muli"/>
              </a:rPr>
              <a:t>The Coca-Cola Company</a:t>
            </a:r>
          </a:p>
          <a:p>
            <a:r>
              <a:rPr lang="en-US" sz="700" dirty="0">
                <a:solidFill>
                  <a:srgbClr val="3C424F"/>
                </a:solidFill>
                <a:latin typeface="Muli"/>
              </a:rPr>
              <a:t>   President and GM,  Philippines,  Mexico, Colombia</a:t>
            </a:r>
          </a:p>
          <a:p>
            <a:pPr algn="just"/>
            <a:r>
              <a:rPr lang="en-US" sz="700" dirty="0">
                <a:solidFill>
                  <a:srgbClr val="3C424F"/>
                </a:solidFill>
                <a:latin typeface="Muli"/>
              </a:rPr>
              <a:t>CEO &amp; Founder </a:t>
            </a:r>
            <a:r>
              <a:rPr lang="en-US" sz="700" dirty="0" err="1">
                <a:solidFill>
                  <a:srgbClr val="3C424F"/>
                </a:solidFill>
                <a:latin typeface="Muli"/>
              </a:rPr>
              <a:t>SrtatVizor</a:t>
            </a:r>
            <a:r>
              <a:rPr lang="en-US" sz="700" dirty="0">
                <a:solidFill>
                  <a:srgbClr val="3C424F"/>
                </a:solidFill>
                <a:latin typeface="Muli"/>
              </a:rPr>
              <a:t> LLC</a:t>
            </a:r>
          </a:p>
          <a:p>
            <a:pPr algn="just"/>
            <a:r>
              <a:rPr lang="en-US" sz="700" dirty="0">
                <a:solidFill>
                  <a:srgbClr val="3C424F"/>
                </a:solidFill>
                <a:latin typeface="Muli"/>
              </a:rPr>
              <a:t>Diaz Foods (USA), Board of Directors</a:t>
            </a:r>
          </a:p>
          <a:p>
            <a:pPr algn="just"/>
            <a:r>
              <a:rPr lang="en-US" sz="700" dirty="0">
                <a:solidFill>
                  <a:srgbClr val="3C424F"/>
                </a:solidFill>
                <a:latin typeface="Muli"/>
              </a:rPr>
              <a:t>Source to Bottle (USA), Advisory Board</a:t>
            </a:r>
          </a:p>
        </p:txBody>
      </p:sp>
    </p:spTree>
    <p:extLst>
      <p:ext uri="{BB962C8B-B14F-4D97-AF65-F5344CB8AC3E}">
        <p14:creationId xmlns:p14="http://schemas.microsoft.com/office/powerpoint/2010/main" val="165409047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2801</TotalTime>
  <Words>721</Words>
  <Application>Microsoft Office PowerPoint</Application>
  <PresentationFormat>On-screen Show (4:3)</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Montserrat</vt:lpstr>
      <vt:lpstr>Muli</vt:lpstr>
      <vt:lpstr>Tema de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Alexis Platonoff</dc:creator>
  <cp:lastModifiedBy>Alexis Platonoff</cp:lastModifiedBy>
  <cp:revision>89</cp:revision>
  <dcterms:created xsi:type="dcterms:W3CDTF">2020-02-03T06:39:04Z</dcterms:created>
  <dcterms:modified xsi:type="dcterms:W3CDTF">2022-04-29T17:29:28Z</dcterms:modified>
</cp:coreProperties>
</file>