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 id="2147483686" r:id="rId2"/>
    <p:sldMasterId id="2147483712" r:id="rId3"/>
  </p:sldMasterIdLst>
  <p:notesMasterIdLst>
    <p:notesMasterId r:id="rId45"/>
  </p:notesMasterIdLst>
  <p:sldIdLst>
    <p:sldId id="256" r:id="rId4"/>
    <p:sldId id="271" r:id="rId5"/>
    <p:sldId id="323" r:id="rId6"/>
    <p:sldId id="257" r:id="rId7"/>
    <p:sldId id="263" r:id="rId8"/>
    <p:sldId id="318" r:id="rId9"/>
    <p:sldId id="258" r:id="rId10"/>
    <p:sldId id="259" r:id="rId11"/>
    <p:sldId id="320" r:id="rId12"/>
    <p:sldId id="261" r:id="rId13"/>
    <p:sldId id="264" r:id="rId14"/>
    <p:sldId id="324" r:id="rId15"/>
    <p:sldId id="321" r:id="rId16"/>
    <p:sldId id="288" r:id="rId17"/>
    <p:sldId id="293" r:id="rId18"/>
    <p:sldId id="294" r:id="rId19"/>
    <p:sldId id="301" r:id="rId20"/>
    <p:sldId id="302" r:id="rId21"/>
    <p:sldId id="303" r:id="rId22"/>
    <p:sldId id="304" r:id="rId23"/>
    <p:sldId id="306" r:id="rId24"/>
    <p:sldId id="307" r:id="rId25"/>
    <p:sldId id="308" r:id="rId26"/>
    <p:sldId id="310" r:id="rId27"/>
    <p:sldId id="311" r:id="rId28"/>
    <p:sldId id="312" r:id="rId29"/>
    <p:sldId id="313" r:id="rId30"/>
    <p:sldId id="315" r:id="rId31"/>
    <p:sldId id="298" r:id="rId32"/>
    <p:sldId id="322" r:id="rId33"/>
    <p:sldId id="299" r:id="rId34"/>
    <p:sldId id="274" r:id="rId35"/>
    <p:sldId id="275" r:id="rId36"/>
    <p:sldId id="276" r:id="rId37"/>
    <p:sldId id="277" r:id="rId38"/>
    <p:sldId id="300" r:id="rId39"/>
    <p:sldId id="266" r:id="rId40"/>
    <p:sldId id="289" r:id="rId41"/>
    <p:sldId id="267" r:id="rId42"/>
    <p:sldId id="268" r:id="rId43"/>
    <p:sldId id="296" r:id="rId4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EAEFF7"/>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p:scale>
          <a:sx n="60" d="100"/>
          <a:sy n="60" d="100"/>
        </p:scale>
        <p:origin x="-58" y="-2242"/>
      </p:cViewPr>
      <p:guideLst/>
    </p:cSldViewPr>
  </p:slideViewPr>
  <p:outlineViewPr>
    <p:cViewPr>
      <p:scale>
        <a:sx n="33" d="100"/>
        <a:sy n="33" d="100"/>
      </p:scale>
      <p:origin x="0" y="-270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83" d="100"/>
          <a:sy n="83" d="100"/>
        </p:scale>
        <p:origin x="960" y="-77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A420EE-3071-4A83-82FC-1F9C4B0371C2}" type="datetimeFigureOut">
              <a:rPr lang="ru-RU" smtClean="0"/>
              <a:t>03.01.2017</a:t>
            </a:fld>
            <a:endParaRPr lang="ru-RU"/>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ru-RU"/>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AD26B2-28D3-40F6-AD94-065E0B953A69}" type="slidenum">
              <a:rPr lang="ru-RU" smtClean="0"/>
              <a:t>‹Nr.›</a:t>
            </a:fld>
            <a:endParaRPr lang="ru-RU"/>
          </a:p>
        </p:txBody>
      </p:sp>
    </p:spTree>
    <p:extLst>
      <p:ext uri="{BB962C8B-B14F-4D97-AF65-F5344CB8AC3E}">
        <p14:creationId xmlns:p14="http://schemas.microsoft.com/office/powerpoint/2010/main" val="799557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8" Type="http://schemas.openxmlformats.org/officeDocument/2006/relationships/hyperlink" Target="https://en.wikipedia.org/wiki/Prolog#cite_note-Covington1994-3" TargetMode="External"/><Relationship Id="rId13" Type="http://schemas.openxmlformats.org/officeDocument/2006/relationships/hyperlink" Target="https://en.wikipedia.org/wiki/Rule_of_inference" TargetMode="External"/><Relationship Id="rId18" Type="http://schemas.openxmlformats.org/officeDocument/2006/relationships/hyperlink" Target="https://en.wikipedia.org/wiki/Prolog#cite_note-Kowalski-5" TargetMode="External"/><Relationship Id="rId26" Type="http://schemas.openxmlformats.org/officeDocument/2006/relationships/hyperlink" Target="https://en.wikipedia.org/wiki/Prolog#cite_note-10" TargetMode="External"/><Relationship Id="rId3" Type="http://schemas.openxmlformats.org/officeDocument/2006/relationships/hyperlink" Target="https://en.wikipedia.org/wiki/Logic_programming" TargetMode="External"/><Relationship Id="rId21" Type="http://schemas.openxmlformats.org/officeDocument/2006/relationships/hyperlink" Target="https://en.wikipedia.org/wiki/Automated_theorem_proving" TargetMode="External"/><Relationship Id="rId7" Type="http://schemas.openxmlformats.org/officeDocument/2006/relationships/hyperlink" Target="https://en.wikipedia.org/wiki/Prolog#cite_note-Bratko2001-2" TargetMode="External"/><Relationship Id="rId12" Type="http://schemas.openxmlformats.org/officeDocument/2006/relationships/hyperlink" Target="https://en.wikipedia.org/wiki/Declarative_programming" TargetMode="External"/><Relationship Id="rId17" Type="http://schemas.openxmlformats.org/officeDocument/2006/relationships/hyperlink" Target="https://en.wikipedia.org/wiki/France" TargetMode="External"/><Relationship Id="rId25" Type="http://schemas.openxmlformats.org/officeDocument/2006/relationships/hyperlink" Target="https://en.wikipedia.org/wiki/Natural_language_processing" TargetMode="External"/><Relationship Id="rId2" Type="http://schemas.openxmlformats.org/officeDocument/2006/relationships/slide" Target="../slides/slide24.xml"/><Relationship Id="rId16" Type="http://schemas.openxmlformats.org/officeDocument/2006/relationships/hyperlink" Target="https://en.wikipedia.org/wiki/Marseille" TargetMode="External"/><Relationship Id="rId20" Type="http://schemas.openxmlformats.org/officeDocument/2006/relationships/hyperlink" Target="https://en.wikipedia.org/wiki/Prolog#cite_note-7" TargetMode="External"/><Relationship Id="rId1" Type="http://schemas.openxmlformats.org/officeDocument/2006/relationships/notesMaster" Target="../notesMasters/notesMaster1.xml"/><Relationship Id="rId6" Type="http://schemas.openxmlformats.org/officeDocument/2006/relationships/hyperlink" Target="https://en.wikipedia.org/wiki/Prolog#cite_note-Clocksin2003-1" TargetMode="External"/><Relationship Id="rId11" Type="http://schemas.openxmlformats.org/officeDocument/2006/relationships/hyperlink" Target="https://en.wikipedia.org/wiki/Programming_language" TargetMode="External"/><Relationship Id="rId24" Type="http://schemas.openxmlformats.org/officeDocument/2006/relationships/hyperlink" Target="https://en.wikipedia.org/wiki/Prolog#cite_note-9" TargetMode="External"/><Relationship Id="rId5" Type="http://schemas.openxmlformats.org/officeDocument/2006/relationships/hyperlink" Target="https://en.wikipedia.org/wiki/Computational_linguistics" TargetMode="External"/><Relationship Id="rId15" Type="http://schemas.openxmlformats.org/officeDocument/2006/relationships/hyperlink" Target="https://en.wikipedia.org/wiki/Alain_Colmerauer" TargetMode="External"/><Relationship Id="rId23" Type="http://schemas.openxmlformats.org/officeDocument/2006/relationships/hyperlink" Target="https://en.wikipedia.org/wiki/Expert_system" TargetMode="External"/><Relationship Id="rId28" Type="http://schemas.openxmlformats.org/officeDocument/2006/relationships/hyperlink" Target="https://en.wikipedia.org/wiki/Graphical_user_interface" TargetMode="External"/><Relationship Id="rId10" Type="http://schemas.openxmlformats.org/officeDocument/2006/relationships/hyperlink" Target="https://en.wikipedia.org/wiki/Formal_logic" TargetMode="External"/><Relationship Id="rId19" Type="http://schemas.openxmlformats.org/officeDocument/2006/relationships/hyperlink" Target="https://en.wikipedia.org/wiki/Prolog#cite_note-6" TargetMode="External"/><Relationship Id="rId4" Type="http://schemas.openxmlformats.org/officeDocument/2006/relationships/hyperlink" Target="https://en.wikipedia.org/wiki/Artificial_intelligence" TargetMode="External"/><Relationship Id="rId9" Type="http://schemas.openxmlformats.org/officeDocument/2006/relationships/hyperlink" Target="https://en.wikipedia.org/wiki/First-order_logic" TargetMode="External"/><Relationship Id="rId14" Type="http://schemas.openxmlformats.org/officeDocument/2006/relationships/hyperlink" Target="https://en.wikipedia.org/wiki/Prolog#cite_note-lloyd84-4" TargetMode="External"/><Relationship Id="rId22" Type="http://schemas.openxmlformats.org/officeDocument/2006/relationships/hyperlink" Target="https://en.wikipedia.org/wiki/Prolog#cite_note-8" TargetMode="External"/><Relationship Id="rId27" Type="http://schemas.openxmlformats.org/officeDocument/2006/relationships/hyperlink" Target="https://en.wikipedia.org/wiki/Prolog#cite_note-lally-11"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alanturing.net/turing_archive/pages/reference%20articles/what_is_AI/What%20is%20AI13.html"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www.ibm.com/smarterplanet/us/en/ibmwatson/" TargetMode="External"/><Relationship Id="rId5" Type="http://schemas.openxmlformats.org/officeDocument/2006/relationships/hyperlink" Target="http://www-03.ibm.com/ibm/history/ibm100/us/en/icons/deepblue/" TargetMode="External"/><Relationship Id="rId4" Type="http://schemas.openxmlformats.org/officeDocument/2006/relationships/hyperlink" Target="http://www.cs.utexas.edu/~mooney/cs343/slide-handouts/philosophy.4.pdf"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alanturing.net/turing_archive/pages/reference%20articles/What%20is%20AI10.html#con"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kern="1200" dirty="0" smtClean="0">
                <a:solidFill>
                  <a:schemeClr val="tx1"/>
                </a:solidFill>
                <a:effectLst/>
                <a:latin typeface="+mn-lt"/>
                <a:ea typeface="+mn-ea"/>
                <a:cs typeface="+mn-cs"/>
              </a:rPr>
              <a:t>I'm going to start by talking about what artificial intelligence is, and why we do it.</a:t>
            </a:r>
          </a:p>
          <a:p>
            <a:r>
              <a:rPr lang="en-US" sz="1200" kern="1200" dirty="0" smtClean="0">
                <a:solidFill>
                  <a:schemeClr val="tx1"/>
                </a:solidFill>
                <a:effectLst/>
                <a:latin typeface="+mn-lt"/>
                <a:ea typeface="+mn-ea"/>
                <a:cs typeface="+mn-cs"/>
              </a:rPr>
              <a:t>And then I'll give you a little bit of the history of artificial intelligence, and conclude with some of the topics we will cover during the course.</a:t>
            </a:r>
            <a:endParaRPr lang="en-US"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74AD26B2-28D3-40F6-AD94-065E0B953A69}" type="slidenum">
              <a:rPr lang="ru-RU" smtClean="0"/>
              <a:t>1</a:t>
            </a:fld>
            <a:endParaRPr lang="ru-RU"/>
          </a:p>
        </p:txBody>
      </p:sp>
    </p:spTree>
    <p:extLst>
      <p:ext uri="{BB962C8B-B14F-4D97-AF65-F5344CB8AC3E}">
        <p14:creationId xmlns:p14="http://schemas.microsoft.com/office/powerpoint/2010/main" val="4256030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Computer </a:t>
            </a:r>
            <a:r>
              <a:rPr lang="de-DE" dirty="0" err="1" smtClean="0"/>
              <a:t>vision</a:t>
            </a:r>
            <a:r>
              <a:rPr lang="de-DE" dirty="0" smtClean="0"/>
              <a:t>:</a:t>
            </a:r>
          </a:p>
          <a:p>
            <a:endParaRPr lang="de-DE" dirty="0"/>
          </a:p>
          <a:p>
            <a:pPr eaLnBrk="0" fontAlgn="base" hangingPunct="0"/>
            <a:r>
              <a:rPr lang="ru-RU" dirty="0" err="1"/>
              <a:t>The</a:t>
            </a:r>
            <a:r>
              <a:rPr lang="ru-RU" dirty="0"/>
              <a:t> </a:t>
            </a:r>
            <a:r>
              <a:rPr lang="ru-RU" dirty="0" err="1"/>
              <a:t>world</a:t>
            </a:r>
            <a:r>
              <a:rPr lang="ru-RU" dirty="0"/>
              <a:t> </a:t>
            </a:r>
            <a:r>
              <a:rPr lang="ru-RU" dirty="0" err="1"/>
              <a:t>is</a:t>
            </a:r>
            <a:r>
              <a:rPr lang="ru-RU" dirty="0"/>
              <a:t> </a:t>
            </a:r>
            <a:r>
              <a:rPr lang="ru-RU" dirty="0" err="1"/>
              <a:t>composed</a:t>
            </a:r>
            <a:r>
              <a:rPr lang="ru-RU" dirty="0"/>
              <a:t> </a:t>
            </a:r>
            <a:r>
              <a:rPr lang="ru-RU" dirty="0" err="1"/>
              <a:t>of</a:t>
            </a:r>
            <a:r>
              <a:rPr lang="ru-RU" dirty="0"/>
              <a:t> </a:t>
            </a:r>
            <a:r>
              <a:rPr lang="ru-RU" dirty="0" err="1"/>
              <a:t>three-dimensional</a:t>
            </a:r>
            <a:r>
              <a:rPr lang="ru-RU" dirty="0"/>
              <a:t> </a:t>
            </a:r>
            <a:r>
              <a:rPr lang="ru-RU" dirty="0" err="1"/>
              <a:t>objects</a:t>
            </a:r>
            <a:r>
              <a:rPr lang="ru-RU" dirty="0"/>
              <a:t>, </a:t>
            </a:r>
            <a:r>
              <a:rPr lang="ru-RU" dirty="0" err="1"/>
              <a:t>but</a:t>
            </a:r>
            <a:r>
              <a:rPr lang="ru-RU" dirty="0"/>
              <a:t> </a:t>
            </a:r>
            <a:r>
              <a:rPr lang="ru-RU" dirty="0" err="1"/>
              <a:t>the</a:t>
            </a:r>
            <a:r>
              <a:rPr lang="ru-RU" dirty="0"/>
              <a:t> </a:t>
            </a:r>
            <a:r>
              <a:rPr lang="ru-RU" dirty="0" err="1"/>
              <a:t>inputs</a:t>
            </a:r>
            <a:r>
              <a:rPr lang="ru-RU" dirty="0"/>
              <a:t> </a:t>
            </a:r>
            <a:r>
              <a:rPr lang="ru-RU" dirty="0" err="1"/>
              <a:t>to</a:t>
            </a:r>
            <a:r>
              <a:rPr lang="ru-RU" dirty="0"/>
              <a:t> </a:t>
            </a:r>
            <a:r>
              <a:rPr lang="ru-RU" dirty="0" err="1"/>
              <a:t>the</a:t>
            </a:r>
            <a:r>
              <a:rPr lang="ru-RU" dirty="0"/>
              <a:t> </a:t>
            </a:r>
            <a:r>
              <a:rPr lang="ru-RU" dirty="0" err="1"/>
              <a:t>human</a:t>
            </a:r>
            <a:r>
              <a:rPr lang="ru-RU" dirty="0"/>
              <a:t> </a:t>
            </a:r>
            <a:r>
              <a:rPr lang="ru-RU" dirty="0" err="1"/>
              <a:t>eye</a:t>
            </a:r>
            <a:r>
              <a:rPr lang="ru-RU" dirty="0"/>
              <a:t> </a:t>
            </a:r>
            <a:r>
              <a:rPr lang="ru-RU" dirty="0" err="1"/>
              <a:t>and</a:t>
            </a:r>
            <a:r>
              <a:rPr lang="ru-RU" dirty="0"/>
              <a:t> </a:t>
            </a:r>
            <a:r>
              <a:rPr lang="ru-RU" dirty="0" err="1"/>
              <a:t>computers</a:t>
            </a:r>
            <a:r>
              <a:rPr lang="ru-RU" dirty="0"/>
              <a:t>' TV </a:t>
            </a:r>
            <a:r>
              <a:rPr lang="ru-RU" dirty="0" err="1"/>
              <a:t>cameras</a:t>
            </a:r>
            <a:r>
              <a:rPr lang="ru-RU" dirty="0"/>
              <a:t> </a:t>
            </a:r>
            <a:r>
              <a:rPr lang="ru-RU" dirty="0" err="1"/>
              <a:t>are</a:t>
            </a:r>
            <a:r>
              <a:rPr lang="ru-RU" dirty="0"/>
              <a:t> </a:t>
            </a:r>
            <a:r>
              <a:rPr lang="ru-RU" dirty="0" err="1"/>
              <a:t>two</a:t>
            </a:r>
            <a:r>
              <a:rPr lang="ru-RU" dirty="0"/>
              <a:t> </a:t>
            </a:r>
            <a:r>
              <a:rPr lang="ru-RU" dirty="0" err="1"/>
              <a:t>dimensional</a:t>
            </a:r>
            <a:r>
              <a:rPr lang="ru-RU" dirty="0"/>
              <a:t>. </a:t>
            </a:r>
            <a:r>
              <a:rPr lang="ru-RU" dirty="0" err="1"/>
              <a:t>Some</a:t>
            </a:r>
            <a:r>
              <a:rPr lang="ru-RU" dirty="0"/>
              <a:t> </a:t>
            </a:r>
            <a:r>
              <a:rPr lang="ru-RU" dirty="0" err="1"/>
              <a:t>useful</a:t>
            </a:r>
            <a:r>
              <a:rPr lang="ru-RU" dirty="0"/>
              <a:t> </a:t>
            </a:r>
            <a:r>
              <a:rPr lang="ru-RU" dirty="0" err="1"/>
              <a:t>programs</a:t>
            </a:r>
            <a:r>
              <a:rPr lang="ru-RU" dirty="0"/>
              <a:t> </a:t>
            </a:r>
            <a:r>
              <a:rPr lang="ru-RU" dirty="0" err="1"/>
              <a:t>can</a:t>
            </a:r>
            <a:r>
              <a:rPr lang="ru-RU" dirty="0"/>
              <a:t> </a:t>
            </a:r>
            <a:r>
              <a:rPr lang="ru-RU" dirty="0" err="1"/>
              <a:t>work</a:t>
            </a:r>
            <a:r>
              <a:rPr lang="ru-RU" dirty="0"/>
              <a:t> </a:t>
            </a:r>
            <a:r>
              <a:rPr lang="ru-RU" dirty="0" err="1"/>
              <a:t>solely</a:t>
            </a:r>
            <a:r>
              <a:rPr lang="ru-RU" dirty="0"/>
              <a:t> </a:t>
            </a:r>
            <a:r>
              <a:rPr lang="ru-RU" dirty="0" err="1"/>
              <a:t>in</a:t>
            </a:r>
            <a:r>
              <a:rPr lang="ru-RU" dirty="0"/>
              <a:t> </a:t>
            </a:r>
            <a:r>
              <a:rPr lang="ru-RU" dirty="0" err="1"/>
              <a:t>two</a:t>
            </a:r>
            <a:r>
              <a:rPr lang="ru-RU" dirty="0"/>
              <a:t> </a:t>
            </a:r>
            <a:r>
              <a:rPr lang="ru-RU" dirty="0" err="1"/>
              <a:t>dimensions</a:t>
            </a:r>
            <a:r>
              <a:rPr lang="ru-RU" dirty="0"/>
              <a:t>, </a:t>
            </a:r>
            <a:r>
              <a:rPr lang="ru-RU" dirty="0" err="1"/>
              <a:t>but</a:t>
            </a:r>
            <a:r>
              <a:rPr lang="ru-RU" dirty="0"/>
              <a:t> </a:t>
            </a:r>
            <a:r>
              <a:rPr lang="ru-RU" dirty="0" err="1"/>
              <a:t>full</a:t>
            </a:r>
            <a:r>
              <a:rPr lang="ru-RU" dirty="0"/>
              <a:t> </a:t>
            </a:r>
            <a:r>
              <a:rPr lang="ru-RU" dirty="0" err="1"/>
              <a:t>computer</a:t>
            </a:r>
            <a:r>
              <a:rPr lang="ru-RU" dirty="0"/>
              <a:t> </a:t>
            </a:r>
            <a:r>
              <a:rPr lang="ru-RU" dirty="0" err="1"/>
              <a:t>vision</a:t>
            </a:r>
            <a:r>
              <a:rPr lang="ru-RU" dirty="0"/>
              <a:t> </a:t>
            </a:r>
            <a:r>
              <a:rPr lang="ru-RU" dirty="0" err="1"/>
              <a:t>requires</a:t>
            </a:r>
            <a:r>
              <a:rPr lang="ru-RU" dirty="0"/>
              <a:t> </a:t>
            </a:r>
            <a:r>
              <a:rPr lang="ru-RU" dirty="0" err="1"/>
              <a:t>partial</a:t>
            </a:r>
            <a:r>
              <a:rPr lang="ru-RU" dirty="0"/>
              <a:t> </a:t>
            </a:r>
            <a:r>
              <a:rPr lang="ru-RU" dirty="0" err="1"/>
              <a:t>three-dimensional</a:t>
            </a:r>
            <a:r>
              <a:rPr lang="ru-RU" dirty="0"/>
              <a:t> </a:t>
            </a:r>
            <a:r>
              <a:rPr lang="ru-RU" dirty="0" err="1"/>
              <a:t>information</a:t>
            </a:r>
            <a:r>
              <a:rPr lang="ru-RU" dirty="0"/>
              <a:t> </a:t>
            </a:r>
            <a:r>
              <a:rPr lang="ru-RU" dirty="0" err="1"/>
              <a:t>that</a:t>
            </a:r>
            <a:r>
              <a:rPr lang="ru-RU" dirty="0"/>
              <a:t> </a:t>
            </a:r>
            <a:r>
              <a:rPr lang="ru-RU" dirty="0" err="1"/>
              <a:t>is</a:t>
            </a:r>
            <a:r>
              <a:rPr lang="ru-RU" dirty="0"/>
              <a:t> </a:t>
            </a:r>
            <a:r>
              <a:rPr lang="ru-RU" dirty="0" err="1"/>
              <a:t>not</a:t>
            </a:r>
            <a:r>
              <a:rPr lang="ru-RU" dirty="0"/>
              <a:t> </a:t>
            </a:r>
            <a:r>
              <a:rPr lang="ru-RU" dirty="0" err="1"/>
              <a:t>just</a:t>
            </a:r>
            <a:r>
              <a:rPr lang="ru-RU" dirty="0"/>
              <a:t> a </a:t>
            </a:r>
            <a:r>
              <a:rPr lang="ru-RU" dirty="0" err="1"/>
              <a:t>set</a:t>
            </a:r>
            <a:r>
              <a:rPr lang="ru-RU" dirty="0"/>
              <a:t> </a:t>
            </a:r>
            <a:r>
              <a:rPr lang="ru-RU" dirty="0" err="1"/>
              <a:t>of</a:t>
            </a:r>
            <a:r>
              <a:rPr lang="ru-RU" dirty="0"/>
              <a:t> </a:t>
            </a:r>
            <a:r>
              <a:rPr lang="ru-RU" dirty="0" err="1"/>
              <a:t>two-dimensional</a:t>
            </a:r>
            <a:r>
              <a:rPr lang="ru-RU" dirty="0"/>
              <a:t> </a:t>
            </a:r>
            <a:r>
              <a:rPr lang="ru-RU" dirty="0" err="1"/>
              <a:t>views</a:t>
            </a:r>
            <a:r>
              <a:rPr lang="ru-RU" dirty="0"/>
              <a:t>. </a:t>
            </a:r>
            <a:r>
              <a:rPr lang="ru-RU" dirty="0" err="1"/>
              <a:t>At</a:t>
            </a:r>
            <a:r>
              <a:rPr lang="ru-RU" dirty="0"/>
              <a:t> </a:t>
            </a:r>
            <a:r>
              <a:rPr lang="ru-RU" dirty="0" err="1"/>
              <a:t>present</a:t>
            </a:r>
            <a:r>
              <a:rPr lang="ru-RU" dirty="0"/>
              <a:t> </a:t>
            </a:r>
            <a:r>
              <a:rPr lang="ru-RU" dirty="0" err="1"/>
              <a:t>there</a:t>
            </a:r>
            <a:r>
              <a:rPr lang="ru-RU" dirty="0"/>
              <a:t> </a:t>
            </a:r>
            <a:r>
              <a:rPr lang="ru-RU" dirty="0" err="1"/>
              <a:t>are</a:t>
            </a:r>
            <a:r>
              <a:rPr lang="ru-RU" dirty="0"/>
              <a:t> </a:t>
            </a:r>
            <a:r>
              <a:rPr lang="ru-RU" dirty="0" err="1"/>
              <a:t>only</a:t>
            </a:r>
            <a:r>
              <a:rPr lang="ru-RU" dirty="0"/>
              <a:t> </a:t>
            </a:r>
            <a:r>
              <a:rPr lang="ru-RU" dirty="0" err="1"/>
              <a:t>limited</a:t>
            </a:r>
            <a:r>
              <a:rPr lang="ru-RU" dirty="0"/>
              <a:t> </a:t>
            </a:r>
            <a:r>
              <a:rPr lang="ru-RU" dirty="0" err="1"/>
              <a:t>ways</a:t>
            </a:r>
            <a:r>
              <a:rPr lang="ru-RU" dirty="0"/>
              <a:t> </a:t>
            </a:r>
            <a:r>
              <a:rPr lang="ru-RU" dirty="0" err="1"/>
              <a:t>of</a:t>
            </a:r>
            <a:r>
              <a:rPr lang="ru-RU" dirty="0"/>
              <a:t> </a:t>
            </a:r>
            <a:r>
              <a:rPr lang="ru-RU" dirty="0" err="1"/>
              <a:t>representing</a:t>
            </a:r>
            <a:r>
              <a:rPr lang="ru-RU" dirty="0"/>
              <a:t> </a:t>
            </a:r>
            <a:r>
              <a:rPr lang="ru-RU" dirty="0" err="1"/>
              <a:t>three-dimensional</a:t>
            </a:r>
            <a:r>
              <a:rPr lang="ru-RU" dirty="0"/>
              <a:t> </a:t>
            </a:r>
            <a:r>
              <a:rPr lang="ru-RU" dirty="0" err="1"/>
              <a:t>information</a:t>
            </a:r>
            <a:r>
              <a:rPr lang="ru-RU" dirty="0"/>
              <a:t> </a:t>
            </a:r>
            <a:r>
              <a:rPr lang="ru-RU" dirty="0" err="1"/>
              <a:t>directly</a:t>
            </a:r>
            <a:r>
              <a:rPr lang="ru-RU" dirty="0"/>
              <a:t>, </a:t>
            </a:r>
            <a:r>
              <a:rPr lang="ru-RU" dirty="0" err="1"/>
              <a:t>and</a:t>
            </a:r>
            <a:r>
              <a:rPr lang="ru-RU" dirty="0"/>
              <a:t> </a:t>
            </a:r>
            <a:r>
              <a:rPr lang="ru-RU" dirty="0" err="1"/>
              <a:t>they</a:t>
            </a:r>
            <a:r>
              <a:rPr lang="ru-RU" dirty="0"/>
              <a:t> </a:t>
            </a:r>
            <a:r>
              <a:rPr lang="ru-RU" dirty="0" err="1"/>
              <a:t>are</a:t>
            </a:r>
            <a:r>
              <a:rPr lang="ru-RU" dirty="0"/>
              <a:t> </a:t>
            </a:r>
            <a:r>
              <a:rPr lang="ru-RU" dirty="0" err="1"/>
              <a:t>not</a:t>
            </a:r>
            <a:r>
              <a:rPr lang="ru-RU" dirty="0"/>
              <a:t> </a:t>
            </a:r>
            <a:r>
              <a:rPr lang="ru-RU" dirty="0" err="1"/>
              <a:t>as</a:t>
            </a:r>
            <a:r>
              <a:rPr lang="ru-RU" dirty="0"/>
              <a:t> </a:t>
            </a:r>
            <a:r>
              <a:rPr lang="ru-RU" dirty="0" err="1"/>
              <a:t>good</a:t>
            </a:r>
            <a:r>
              <a:rPr lang="ru-RU" dirty="0"/>
              <a:t> </a:t>
            </a:r>
            <a:r>
              <a:rPr lang="ru-RU" dirty="0" err="1"/>
              <a:t>as</a:t>
            </a:r>
            <a:r>
              <a:rPr lang="ru-RU" dirty="0"/>
              <a:t> </a:t>
            </a:r>
            <a:r>
              <a:rPr lang="ru-RU" dirty="0" err="1"/>
              <a:t>what</a:t>
            </a:r>
            <a:r>
              <a:rPr lang="ru-RU" dirty="0"/>
              <a:t> </a:t>
            </a:r>
            <a:r>
              <a:rPr lang="ru-RU" dirty="0" err="1"/>
              <a:t>humans</a:t>
            </a:r>
            <a:r>
              <a:rPr lang="ru-RU" dirty="0"/>
              <a:t> </a:t>
            </a:r>
            <a:r>
              <a:rPr lang="ru-RU" dirty="0" err="1"/>
              <a:t>evidently</a:t>
            </a:r>
            <a:r>
              <a:rPr lang="ru-RU" dirty="0"/>
              <a:t> </a:t>
            </a:r>
            <a:r>
              <a:rPr lang="ru-RU" dirty="0" err="1"/>
              <a:t>use</a:t>
            </a:r>
            <a:r>
              <a:rPr lang="ru-RU" dirty="0" smtClean="0"/>
              <a:t>.</a:t>
            </a:r>
            <a:endParaRPr lang="de-DE" dirty="0" smtClean="0"/>
          </a:p>
          <a:p>
            <a:pPr eaLnBrk="0" fontAlgn="base" hangingPunct="0"/>
            <a:endParaRPr lang="de-DE" dirty="0"/>
          </a:p>
          <a:p>
            <a:pPr eaLnBrk="0" fontAlgn="base" hangingPunct="0"/>
            <a:r>
              <a:rPr lang="de-DE" dirty="0" smtClean="0"/>
              <a:t>NLP</a:t>
            </a:r>
          </a:p>
          <a:p>
            <a:pPr eaLnBrk="0" fontAlgn="base" hangingPunct="0"/>
            <a:endParaRPr lang="ru-RU" dirty="0"/>
          </a:p>
          <a:p>
            <a:pPr eaLnBrk="0" fontAlgn="base" hangingPunct="0"/>
            <a:r>
              <a:rPr lang="ru-RU" dirty="0" err="1"/>
              <a:t>Just</a:t>
            </a:r>
            <a:r>
              <a:rPr lang="ru-RU" dirty="0"/>
              <a:t> </a:t>
            </a:r>
            <a:r>
              <a:rPr lang="ru-RU" dirty="0" err="1"/>
              <a:t>getting</a:t>
            </a:r>
            <a:r>
              <a:rPr lang="ru-RU" dirty="0"/>
              <a:t> a </a:t>
            </a:r>
            <a:r>
              <a:rPr lang="ru-RU" dirty="0" err="1"/>
              <a:t>sequence</a:t>
            </a:r>
            <a:r>
              <a:rPr lang="ru-RU" dirty="0"/>
              <a:t> </a:t>
            </a:r>
            <a:r>
              <a:rPr lang="ru-RU" dirty="0" err="1"/>
              <a:t>of</a:t>
            </a:r>
            <a:r>
              <a:rPr lang="ru-RU" dirty="0"/>
              <a:t> </a:t>
            </a:r>
            <a:r>
              <a:rPr lang="ru-RU" dirty="0" err="1"/>
              <a:t>words</a:t>
            </a:r>
            <a:r>
              <a:rPr lang="ru-RU" dirty="0"/>
              <a:t> </a:t>
            </a:r>
            <a:r>
              <a:rPr lang="ru-RU" dirty="0" err="1"/>
              <a:t>into</a:t>
            </a:r>
            <a:r>
              <a:rPr lang="ru-RU" dirty="0"/>
              <a:t> a </a:t>
            </a:r>
            <a:r>
              <a:rPr lang="ru-RU" dirty="0" err="1"/>
              <a:t>computer</a:t>
            </a:r>
            <a:r>
              <a:rPr lang="ru-RU" dirty="0"/>
              <a:t> </a:t>
            </a:r>
            <a:r>
              <a:rPr lang="ru-RU" dirty="0" err="1"/>
              <a:t>is</a:t>
            </a:r>
            <a:r>
              <a:rPr lang="ru-RU" dirty="0"/>
              <a:t> </a:t>
            </a:r>
            <a:r>
              <a:rPr lang="ru-RU" dirty="0" err="1"/>
              <a:t>not</a:t>
            </a:r>
            <a:r>
              <a:rPr lang="ru-RU" dirty="0"/>
              <a:t> </a:t>
            </a:r>
            <a:r>
              <a:rPr lang="ru-RU" dirty="0" err="1"/>
              <a:t>enough</a:t>
            </a:r>
            <a:r>
              <a:rPr lang="ru-RU" dirty="0"/>
              <a:t>. </a:t>
            </a:r>
            <a:r>
              <a:rPr lang="ru-RU" dirty="0" err="1"/>
              <a:t>Parsing</a:t>
            </a:r>
            <a:r>
              <a:rPr lang="ru-RU" dirty="0"/>
              <a:t> </a:t>
            </a:r>
            <a:r>
              <a:rPr lang="ru-RU" dirty="0" err="1"/>
              <a:t>sentences</a:t>
            </a:r>
            <a:r>
              <a:rPr lang="ru-RU" dirty="0"/>
              <a:t> </a:t>
            </a:r>
            <a:r>
              <a:rPr lang="ru-RU" dirty="0" err="1"/>
              <a:t>is</a:t>
            </a:r>
            <a:r>
              <a:rPr lang="ru-RU" dirty="0"/>
              <a:t> </a:t>
            </a:r>
            <a:r>
              <a:rPr lang="ru-RU" dirty="0" err="1"/>
              <a:t>not</a:t>
            </a:r>
            <a:r>
              <a:rPr lang="ru-RU" dirty="0"/>
              <a:t> </a:t>
            </a:r>
            <a:r>
              <a:rPr lang="ru-RU" dirty="0" err="1"/>
              <a:t>enough</a:t>
            </a:r>
            <a:r>
              <a:rPr lang="ru-RU" dirty="0"/>
              <a:t> </a:t>
            </a:r>
            <a:r>
              <a:rPr lang="ru-RU" dirty="0" err="1"/>
              <a:t>either</a:t>
            </a:r>
            <a:r>
              <a:rPr lang="ru-RU" dirty="0"/>
              <a:t>. </a:t>
            </a:r>
            <a:r>
              <a:rPr lang="ru-RU" dirty="0" err="1"/>
              <a:t>The</a:t>
            </a:r>
            <a:r>
              <a:rPr lang="ru-RU" dirty="0"/>
              <a:t> </a:t>
            </a:r>
            <a:r>
              <a:rPr lang="ru-RU" dirty="0" err="1"/>
              <a:t>computer</a:t>
            </a:r>
            <a:r>
              <a:rPr lang="ru-RU" dirty="0"/>
              <a:t> </a:t>
            </a:r>
            <a:r>
              <a:rPr lang="ru-RU" dirty="0" err="1"/>
              <a:t>has</a:t>
            </a:r>
            <a:r>
              <a:rPr lang="ru-RU" dirty="0"/>
              <a:t> </a:t>
            </a:r>
            <a:r>
              <a:rPr lang="ru-RU" dirty="0" err="1"/>
              <a:t>to</a:t>
            </a:r>
            <a:r>
              <a:rPr lang="ru-RU" dirty="0"/>
              <a:t> </a:t>
            </a:r>
            <a:r>
              <a:rPr lang="ru-RU" dirty="0" err="1"/>
              <a:t>be</a:t>
            </a:r>
            <a:r>
              <a:rPr lang="ru-RU" dirty="0"/>
              <a:t> </a:t>
            </a:r>
            <a:r>
              <a:rPr lang="ru-RU" dirty="0" err="1"/>
              <a:t>provided</a:t>
            </a:r>
            <a:r>
              <a:rPr lang="ru-RU" dirty="0"/>
              <a:t> </a:t>
            </a:r>
            <a:r>
              <a:rPr lang="ru-RU" dirty="0" err="1"/>
              <a:t>with</a:t>
            </a:r>
            <a:r>
              <a:rPr lang="ru-RU" dirty="0"/>
              <a:t> </a:t>
            </a:r>
            <a:r>
              <a:rPr lang="ru-RU" dirty="0" err="1"/>
              <a:t>an</a:t>
            </a:r>
            <a:r>
              <a:rPr lang="ru-RU" dirty="0"/>
              <a:t> </a:t>
            </a:r>
            <a:r>
              <a:rPr lang="ru-RU" dirty="0" err="1"/>
              <a:t>understanding</a:t>
            </a:r>
            <a:r>
              <a:rPr lang="ru-RU" dirty="0"/>
              <a:t> </a:t>
            </a:r>
            <a:r>
              <a:rPr lang="ru-RU" dirty="0" err="1"/>
              <a:t>of</a:t>
            </a:r>
            <a:r>
              <a:rPr lang="ru-RU" dirty="0"/>
              <a:t> </a:t>
            </a:r>
            <a:r>
              <a:rPr lang="ru-RU" dirty="0" err="1"/>
              <a:t>the</a:t>
            </a:r>
            <a:r>
              <a:rPr lang="ru-RU" dirty="0"/>
              <a:t> </a:t>
            </a:r>
            <a:r>
              <a:rPr lang="ru-RU" dirty="0" err="1"/>
              <a:t>domain</a:t>
            </a:r>
            <a:r>
              <a:rPr lang="ru-RU" dirty="0"/>
              <a:t> </a:t>
            </a:r>
            <a:r>
              <a:rPr lang="ru-RU" dirty="0" err="1"/>
              <a:t>the</a:t>
            </a:r>
            <a:r>
              <a:rPr lang="ru-RU" dirty="0"/>
              <a:t> </a:t>
            </a:r>
            <a:r>
              <a:rPr lang="ru-RU" dirty="0" err="1"/>
              <a:t>text</a:t>
            </a:r>
            <a:r>
              <a:rPr lang="ru-RU" dirty="0"/>
              <a:t> </a:t>
            </a:r>
            <a:r>
              <a:rPr lang="ru-RU" dirty="0" err="1"/>
              <a:t>is</a:t>
            </a:r>
            <a:r>
              <a:rPr lang="ru-RU" dirty="0"/>
              <a:t> </a:t>
            </a:r>
            <a:r>
              <a:rPr lang="ru-RU" dirty="0" err="1"/>
              <a:t>about</a:t>
            </a:r>
            <a:r>
              <a:rPr lang="ru-RU" dirty="0"/>
              <a:t>, </a:t>
            </a:r>
            <a:r>
              <a:rPr lang="ru-RU" dirty="0" err="1"/>
              <a:t>and</a:t>
            </a:r>
            <a:r>
              <a:rPr lang="ru-RU" dirty="0"/>
              <a:t> </a:t>
            </a:r>
            <a:r>
              <a:rPr lang="ru-RU" dirty="0" err="1"/>
              <a:t>this</a:t>
            </a:r>
            <a:r>
              <a:rPr lang="ru-RU" dirty="0"/>
              <a:t> </a:t>
            </a:r>
            <a:r>
              <a:rPr lang="ru-RU" dirty="0" err="1"/>
              <a:t>is</a:t>
            </a:r>
            <a:r>
              <a:rPr lang="ru-RU" dirty="0"/>
              <a:t> </a:t>
            </a:r>
            <a:r>
              <a:rPr lang="ru-RU" dirty="0" err="1"/>
              <a:t>presently</a:t>
            </a:r>
            <a:r>
              <a:rPr lang="ru-RU" dirty="0"/>
              <a:t> </a:t>
            </a:r>
            <a:r>
              <a:rPr lang="ru-RU" dirty="0" err="1"/>
              <a:t>possible</a:t>
            </a:r>
            <a:r>
              <a:rPr lang="ru-RU" dirty="0"/>
              <a:t> </a:t>
            </a:r>
            <a:r>
              <a:rPr lang="ru-RU" dirty="0" err="1"/>
              <a:t>only</a:t>
            </a:r>
            <a:r>
              <a:rPr lang="ru-RU" dirty="0"/>
              <a:t> </a:t>
            </a:r>
            <a:r>
              <a:rPr lang="ru-RU" dirty="0" err="1"/>
              <a:t>for</a:t>
            </a:r>
            <a:r>
              <a:rPr lang="ru-RU" dirty="0"/>
              <a:t> </a:t>
            </a:r>
            <a:r>
              <a:rPr lang="ru-RU" dirty="0" err="1"/>
              <a:t>very</a:t>
            </a:r>
            <a:r>
              <a:rPr lang="ru-RU" dirty="0"/>
              <a:t> </a:t>
            </a:r>
            <a:r>
              <a:rPr lang="ru-RU" dirty="0" err="1"/>
              <a:t>limited</a:t>
            </a:r>
            <a:r>
              <a:rPr lang="ru-RU" dirty="0"/>
              <a:t> </a:t>
            </a:r>
            <a:r>
              <a:rPr lang="ru-RU" dirty="0" err="1"/>
              <a:t>domains</a:t>
            </a:r>
            <a:r>
              <a:rPr lang="ru-RU" dirty="0"/>
              <a:t>.</a:t>
            </a:r>
            <a:endParaRPr lang="de-DE" dirty="0"/>
          </a:p>
          <a:p>
            <a:pPr eaLnBrk="0" fontAlgn="base" hangingPunct="0"/>
            <a:endParaRPr lang="de-DE" dirty="0" smtClean="0"/>
          </a:p>
          <a:p>
            <a:pPr eaLnBrk="0" fontAlgn="base" hangingPunct="0"/>
            <a:endParaRPr lang="de-DE" dirty="0"/>
          </a:p>
          <a:p>
            <a:pPr eaLnBrk="0" fontAlgn="base" hangingPunct="0"/>
            <a:r>
              <a:rPr lang="de-DE" dirty="0" smtClean="0"/>
              <a:t>Game </a:t>
            </a:r>
            <a:r>
              <a:rPr lang="de-DE" dirty="0" err="1" smtClean="0"/>
              <a:t>playing</a:t>
            </a:r>
            <a:r>
              <a:rPr lang="de-DE" dirty="0" smtClean="0"/>
              <a:t>:</a:t>
            </a:r>
          </a:p>
          <a:p>
            <a:pPr eaLnBrk="0" fontAlgn="base" hangingPunct="0"/>
            <a:endParaRPr lang="de-DE" dirty="0"/>
          </a:p>
          <a:p>
            <a:pPr eaLnBrk="0" fontAlgn="base" hangingPunct="0"/>
            <a:r>
              <a:rPr lang="de-DE" altLang="ru-RU" dirty="0">
                <a:latin typeface="Arial" panose="020B0604020202020204" pitchFamily="34" charset="0"/>
              </a:rPr>
              <a:t>P</a:t>
            </a:r>
            <a:r>
              <a:rPr lang="ru-RU" altLang="ru-RU" dirty="0" err="1">
                <a:latin typeface="Arial" panose="020B0604020202020204" pitchFamily="34" charset="0"/>
              </a:rPr>
              <a:t>lay</a:t>
            </a:r>
            <a:r>
              <a:rPr lang="ru-RU" altLang="ru-RU" dirty="0">
                <a:latin typeface="Arial" panose="020B0604020202020204" pitchFamily="34" charset="0"/>
              </a:rPr>
              <a:t> </a:t>
            </a:r>
            <a:r>
              <a:rPr lang="ru-RU" altLang="ru-RU" dirty="0" err="1">
                <a:latin typeface="Arial" panose="020B0604020202020204" pitchFamily="34" charset="0"/>
              </a:rPr>
              <a:t>master</a:t>
            </a:r>
            <a:r>
              <a:rPr lang="ru-RU" altLang="ru-RU" dirty="0">
                <a:latin typeface="Arial" panose="020B0604020202020204" pitchFamily="34" charset="0"/>
              </a:rPr>
              <a:t> </a:t>
            </a:r>
            <a:r>
              <a:rPr lang="ru-RU" altLang="ru-RU" dirty="0" err="1">
                <a:latin typeface="Arial" panose="020B0604020202020204" pitchFamily="34" charset="0"/>
              </a:rPr>
              <a:t>level</a:t>
            </a:r>
            <a:r>
              <a:rPr lang="ru-RU" altLang="ru-RU" dirty="0">
                <a:latin typeface="Arial" panose="020B0604020202020204" pitchFamily="34" charset="0"/>
              </a:rPr>
              <a:t> </a:t>
            </a:r>
            <a:r>
              <a:rPr lang="ru-RU" altLang="ru-RU" dirty="0" err="1">
                <a:latin typeface="Arial" panose="020B0604020202020204" pitchFamily="34" charset="0"/>
              </a:rPr>
              <a:t>chess</a:t>
            </a:r>
            <a:r>
              <a:rPr lang="ru-RU" altLang="ru-RU" dirty="0">
                <a:latin typeface="Arial" panose="020B0604020202020204" pitchFamily="34" charset="0"/>
              </a:rPr>
              <a:t> </a:t>
            </a:r>
            <a:r>
              <a:rPr lang="ru-RU" altLang="ru-RU" dirty="0" err="1">
                <a:latin typeface="Arial" panose="020B0604020202020204" pitchFamily="34" charset="0"/>
              </a:rPr>
              <a:t>for</a:t>
            </a:r>
            <a:r>
              <a:rPr lang="ru-RU" altLang="ru-RU" dirty="0">
                <a:latin typeface="Arial" panose="020B0604020202020204" pitchFamily="34" charset="0"/>
              </a:rPr>
              <a:t> a </a:t>
            </a:r>
            <a:r>
              <a:rPr lang="ru-RU" altLang="ru-RU" dirty="0" err="1">
                <a:latin typeface="Arial" panose="020B0604020202020204" pitchFamily="34" charset="0"/>
              </a:rPr>
              <a:t>few</a:t>
            </a:r>
            <a:r>
              <a:rPr lang="ru-RU" altLang="ru-RU" dirty="0">
                <a:latin typeface="Arial" panose="020B0604020202020204" pitchFamily="34" charset="0"/>
              </a:rPr>
              <a:t> </a:t>
            </a:r>
            <a:r>
              <a:rPr lang="ru-RU" altLang="ru-RU" dirty="0" err="1">
                <a:latin typeface="Arial" panose="020B0604020202020204" pitchFamily="34" charset="0"/>
              </a:rPr>
              <a:t>hundred</a:t>
            </a:r>
            <a:r>
              <a:rPr lang="ru-RU" altLang="ru-RU" dirty="0">
                <a:latin typeface="Arial" panose="020B0604020202020204" pitchFamily="34" charset="0"/>
              </a:rPr>
              <a:t> </a:t>
            </a:r>
            <a:r>
              <a:rPr lang="ru-RU" altLang="ru-RU" dirty="0" err="1">
                <a:latin typeface="Arial" panose="020B0604020202020204" pitchFamily="34" charset="0"/>
              </a:rPr>
              <a:t>dollars</a:t>
            </a:r>
            <a:r>
              <a:rPr lang="ru-RU" altLang="ru-RU" dirty="0">
                <a:latin typeface="Arial" panose="020B0604020202020204" pitchFamily="34" charset="0"/>
              </a:rPr>
              <a:t>. </a:t>
            </a:r>
            <a:r>
              <a:rPr lang="ru-RU" altLang="ru-RU" dirty="0" err="1">
                <a:latin typeface="Arial" panose="020B0604020202020204" pitchFamily="34" charset="0"/>
              </a:rPr>
              <a:t>There</a:t>
            </a:r>
            <a:r>
              <a:rPr lang="ru-RU" altLang="ru-RU" dirty="0">
                <a:latin typeface="Arial" panose="020B0604020202020204" pitchFamily="34" charset="0"/>
              </a:rPr>
              <a:t> </a:t>
            </a:r>
            <a:r>
              <a:rPr lang="ru-RU" altLang="ru-RU" dirty="0" err="1">
                <a:latin typeface="Arial" panose="020B0604020202020204" pitchFamily="34" charset="0"/>
              </a:rPr>
              <a:t>is</a:t>
            </a:r>
            <a:r>
              <a:rPr lang="ru-RU" altLang="ru-RU" dirty="0">
                <a:latin typeface="Arial" panose="020B0604020202020204" pitchFamily="34" charset="0"/>
              </a:rPr>
              <a:t> </a:t>
            </a:r>
            <a:r>
              <a:rPr lang="ru-RU" altLang="ru-RU" dirty="0" err="1">
                <a:latin typeface="Arial" panose="020B0604020202020204" pitchFamily="34" charset="0"/>
              </a:rPr>
              <a:t>some</a:t>
            </a:r>
            <a:r>
              <a:rPr lang="ru-RU" altLang="ru-RU" dirty="0">
                <a:latin typeface="Arial" panose="020B0604020202020204" pitchFamily="34" charset="0"/>
              </a:rPr>
              <a:t> AI </a:t>
            </a:r>
            <a:r>
              <a:rPr lang="ru-RU" altLang="ru-RU" dirty="0" err="1">
                <a:latin typeface="Arial" panose="020B0604020202020204" pitchFamily="34" charset="0"/>
              </a:rPr>
              <a:t>in</a:t>
            </a:r>
            <a:r>
              <a:rPr lang="ru-RU" altLang="ru-RU" dirty="0">
                <a:latin typeface="Arial" panose="020B0604020202020204" pitchFamily="34" charset="0"/>
              </a:rPr>
              <a:t> </a:t>
            </a:r>
            <a:r>
              <a:rPr lang="ru-RU" altLang="ru-RU" dirty="0" err="1">
                <a:latin typeface="Arial" panose="020B0604020202020204" pitchFamily="34" charset="0"/>
              </a:rPr>
              <a:t>them</a:t>
            </a:r>
            <a:r>
              <a:rPr lang="ru-RU" altLang="ru-RU" dirty="0">
                <a:latin typeface="Arial" panose="020B0604020202020204" pitchFamily="34" charset="0"/>
              </a:rPr>
              <a:t>, </a:t>
            </a:r>
            <a:r>
              <a:rPr lang="ru-RU" altLang="ru-RU" dirty="0" err="1">
                <a:latin typeface="Arial" panose="020B0604020202020204" pitchFamily="34" charset="0"/>
              </a:rPr>
              <a:t>but</a:t>
            </a:r>
            <a:r>
              <a:rPr lang="ru-RU" altLang="ru-RU" dirty="0">
                <a:latin typeface="Arial" panose="020B0604020202020204" pitchFamily="34" charset="0"/>
              </a:rPr>
              <a:t> </a:t>
            </a:r>
            <a:r>
              <a:rPr lang="ru-RU" altLang="ru-RU" dirty="0" err="1">
                <a:latin typeface="Arial" panose="020B0604020202020204" pitchFamily="34" charset="0"/>
              </a:rPr>
              <a:t>they</a:t>
            </a:r>
            <a:r>
              <a:rPr lang="ru-RU" altLang="ru-RU" dirty="0">
                <a:latin typeface="Arial" panose="020B0604020202020204" pitchFamily="34" charset="0"/>
              </a:rPr>
              <a:t> </a:t>
            </a:r>
            <a:r>
              <a:rPr lang="ru-RU" altLang="ru-RU" dirty="0" err="1">
                <a:latin typeface="Arial" panose="020B0604020202020204" pitchFamily="34" charset="0"/>
              </a:rPr>
              <a:t>play</a:t>
            </a:r>
            <a:r>
              <a:rPr lang="ru-RU" altLang="ru-RU" dirty="0">
                <a:latin typeface="Arial" panose="020B0604020202020204" pitchFamily="34" charset="0"/>
              </a:rPr>
              <a:t> </a:t>
            </a:r>
            <a:r>
              <a:rPr lang="ru-RU" altLang="ru-RU" dirty="0" err="1">
                <a:latin typeface="Arial" panose="020B0604020202020204" pitchFamily="34" charset="0"/>
              </a:rPr>
              <a:t>well</a:t>
            </a:r>
            <a:r>
              <a:rPr lang="ru-RU" altLang="ru-RU" dirty="0">
                <a:latin typeface="Arial" panose="020B0604020202020204" pitchFamily="34" charset="0"/>
              </a:rPr>
              <a:t> </a:t>
            </a:r>
            <a:r>
              <a:rPr lang="ru-RU" altLang="ru-RU" dirty="0" err="1">
                <a:latin typeface="Arial" panose="020B0604020202020204" pitchFamily="34" charset="0"/>
              </a:rPr>
              <a:t>against</a:t>
            </a:r>
            <a:r>
              <a:rPr lang="ru-RU" altLang="ru-RU" dirty="0">
                <a:latin typeface="Arial" panose="020B0604020202020204" pitchFamily="34" charset="0"/>
              </a:rPr>
              <a:t> </a:t>
            </a:r>
            <a:r>
              <a:rPr lang="ru-RU" altLang="ru-RU" dirty="0" err="1">
                <a:latin typeface="Arial" panose="020B0604020202020204" pitchFamily="34" charset="0"/>
              </a:rPr>
              <a:t>people</a:t>
            </a:r>
            <a:r>
              <a:rPr lang="ru-RU" altLang="ru-RU" dirty="0">
                <a:latin typeface="Arial" panose="020B0604020202020204" pitchFamily="34" charset="0"/>
              </a:rPr>
              <a:t> </a:t>
            </a:r>
            <a:r>
              <a:rPr lang="ru-RU" altLang="ru-RU" dirty="0" err="1">
                <a:latin typeface="Arial" panose="020B0604020202020204" pitchFamily="34" charset="0"/>
              </a:rPr>
              <a:t>mainly</a:t>
            </a:r>
            <a:r>
              <a:rPr lang="ru-RU" altLang="ru-RU" dirty="0">
                <a:latin typeface="Arial" panose="020B0604020202020204" pitchFamily="34" charset="0"/>
              </a:rPr>
              <a:t> </a:t>
            </a:r>
            <a:r>
              <a:rPr lang="ru-RU" altLang="ru-RU" dirty="0" err="1">
                <a:latin typeface="Arial" panose="020B0604020202020204" pitchFamily="34" charset="0"/>
              </a:rPr>
              <a:t>through</a:t>
            </a:r>
            <a:r>
              <a:rPr lang="ru-RU" altLang="ru-RU" dirty="0">
                <a:latin typeface="Arial" panose="020B0604020202020204" pitchFamily="34" charset="0"/>
              </a:rPr>
              <a:t> </a:t>
            </a:r>
            <a:r>
              <a:rPr lang="ru-RU" altLang="ru-RU" dirty="0" err="1">
                <a:latin typeface="Arial" panose="020B0604020202020204" pitchFamily="34" charset="0"/>
              </a:rPr>
              <a:t>brute</a:t>
            </a:r>
            <a:r>
              <a:rPr lang="ru-RU" altLang="ru-RU" dirty="0">
                <a:latin typeface="Arial" panose="020B0604020202020204" pitchFamily="34" charset="0"/>
              </a:rPr>
              <a:t> </a:t>
            </a:r>
            <a:r>
              <a:rPr lang="ru-RU" altLang="ru-RU" dirty="0" err="1">
                <a:latin typeface="Arial" panose="020B0604020202020204" pitchFamily="34" charset="0"/>
              </a:rPr>
              <a:t>force</a:t>
            </a:r>
            <a:r>
              <a:rPr lang="ru-RU" altLang="ru-RU" dirty="0">
                <a:latin typeface="Arial" panose="020B0604020202020204" pitchFamily="34" charset="0"/>
              </a:rPr>
              <a:t> </a:t>
            </a:r>
            <a:r>
              <a:rPr lang="ru-RU" altLang="ru-RU" dirty="0" err="1">
                <a:latin typeface="Arial" panose="020B0604020202020204" pitchFamily="34" charset="0"/>
              </a:rPr>
              <a:t>computation</a:t>
            </a:r>
            <a:r>
              <a:rPr lang="ru-RU" altLang="ru-RU" dirty="0">
                <a:latin typeface="Arial" panose="020B0604020202020204" pitchFamily="34" charset="0"/>
              </a:rPr>
              <a:t>--</a:t>
            </a:r>
            <a:r>
              <a:rPr lang="ru-RU" altLang="ru-RU" dirty="0" err="1">
                <a:latin typeface="Arial" panose="020B0604020202020204" pitchFamily="34" charset="0"/>
              </a:rPr>
              <a:t>looking</a:t>
            </a:r>
            <a:r>
              <a:rPr lang="ru-RU" altLang="ru-RU" dirty="0">
                <a:latin typeface="Arial" panose="020B0604020202020204" pitchFamily="34" charset="0"/>
              </a:rPr>
              <a:t> </a:t>
            </a:r>
            <a:r>
              <a:rPr lang="ru-RU" altLang="ru-RU" dirty="0" err="1">
                <a:latin typeface="Arial" panose="020B0604020202020204" pitchFamily="34" charset="0"/>
              </a:rPr>
              <a:t>at</a:t>
            </a:r>
            <a:r>
              <a:rPr lang="ru-RU" altLang="ru-RU" dirty="0">
                <a:latin typeface="Arial" panose="020B0604020202020204" pitchFamily="34" charset="0"/>
              </a:rPr>
              <a:t> </a:t>
            </a:r>
            <a:r>
              <a:rPr lang="ru-RU" altLang="ru-RU" dirty="0" err="1">
                <a:latin typeface="Arial" panose="020B0604020202020204" pitchFamily="34" charset="0"/>
              </a:rPr>
              <a:t>hundreds</a:t>
            </a:r>
            <a:r>
              <a:rPr lang="ru-RU" altLang="ru-RU" dirty="0">
                <a:latin typeface="Arial" panose="020B0604020202020204" pitchFamily="34" charset="0"/>
              </a:rPr>
              <a:t> </a:t>
            </a:r>
            <a:r>
              <a:rPr lang="ru-RU" altLang="ru-RU" dirty="0" err="1">
                <a:latin typeface="Arial" panose="020B0604020202020204" pitchFamily="34" charset="0"/>
              </a:rPr>
              <a:t>of</a:t>
            </a:r>
            <a:r>
              <a:rPr lang="ru-RU" altLang="ru-RU" dirty="0">
                <a:latin typeface="Arial" panose="020B0604020202020204" pitchFamily="34" charset="0"/>
              </a:rPr>
              <a:t> </a:t>
            </a:r>
            <a:r>
              <a:rPr lang="ru-RU" altLang="ru-RU" dirty="0" err="1">
                <a:latin typeface="Arial" panose="020B0604020202020204" pitchFamily="34" charset="0"/>
              </a:rPr>
              <a:t>thousands</a:t>
            </a:r>
            <a:r>
              <a:rPr lang="ru-RU" altLang="ru-RU" dirty="0">
                <a:latin typeface="Arial" panose="020B0604020202020204" pitchFamily="34" charset="0"/>
              </a:rPr>
              <a:t> </a:t>
            </a:r>
            <a:r>
              <a:rPr lang="ru-RU" altLang="ru-RU" dirty="0" err="1">
                <a:latin typeface="Arial" panose="020B0604020202020204" pitchFamily="34" charset="0"/>
              </a:rPr>
              <a:t>of</a:t>
            </a:r>
            <a:r>
              <a:rPr lang="ru-RU" altLang="ru-RU" dirty="0">
                <a:latin typeface="Arial" panose="020B0604020202020204" pitchFamily="34" charset="0"/>
              </a:rPr>
              <a:t> </a:t>
            </a:r>
            <a:r>
              <a:rPr lang="ru-RU" altLang="ru-RU" dirty="0" err="1">
                <a:latin typeface="Arial" panose="020B0604020202020204" pitchFamily="34" charset="0"/>
              </a:rPr>
              <a:t>positions</a:t>
            </a:r>
            <a:r>
              <a:rPr lang="ru-RU" altLang="ru-RU" dirty="0">
                <a:latin typeface="Arial" panose="020B0604020202020204" pitchFamily="34" charset="0"/>
              </a:rPr>
              <a:t>. </a:t>
            </a:r>
            <a:r>
              <a:rPr lang="ru-RU" altLang="ru-RU" dirty="0" err="1">
                <a:latin typeface="Arial" panose="020B0604020202020204" pitchFamily="34" charset="0"/>
              </a:rPr>
              <a:t>To</a:t>
            </a:r>
            <a:r>
              <a:rPr lang="ru-RU" altLang="ru-RU" dirty="0">
                <a:latin typeface="Arial" panose="020B0604020202020204" pitchFamily="34" charset="0"/>
              </a:rPr>
              <a:t> </a:t>
            </a:r>
            <a:r>
              <a:rPr lang="ru-RU" altLang="ru-RU" dirty="0" err="1">
                <a:latin typeface="Arial" panose="020B0604020202020204" pitchFamily="34" charset="0"/>
              </a:rPr>
              <a:t>beat</a:t>
            </a:r>
            <a:r>
              <a:rPr lang="ru-RU" altLang="ru-RU" dirty="0">
                <a:latin typeface="Arial" panose="020B0604020202020204" pitchFamily="34" charset="0"/>
              </a:rPr>
              <a:t> a </a:t>
            </a:r>
            <a:r>
              <a:rPr lang="ru-RU" altLang="ru-RU" dirty="0" err="1">
                <a:latin typeface="Arial" panose="020B0604020202020204" pitchFamily="34" charset="0"/>
              </a:rPr>
              <a:t>world</a:t>
            </a:r>
            <a:r>
              <a:rPr lang="ru-RU" altLang="ru-RU" dirty="0">
                <a:latin typeface="Arial" panose="020B0604020202020204" pitchFamily="34" charset="0"/>
              </a:rPr>
              <a:t> </a:t>
            </a:r>
            <a:r>
              <a:rPr lang="ru-RU" altLang="ru-RU" dirty="0" err="1">
                <a:latin typeface="Arial" panose="020B0604020202020204" pitchFamily="34" charset="0"/>
              </a:rPr>
              <a:t>champion</a:t>
            </a:r>
            <a:r>
              <a:rPr lang="ru-RU" altLang="ru-RU" dirty="0">
                <a:latin typeface="Arial" panose="020B0604020202020204" pitchFamily="34" charset="0"/>
              </a:rPr>
              <a:t> </a:t>
            </a:r>
            <a:r>
              <a:rPr lang="ru-RU" altLang="ru-RU" dirty="0" err="1">
                <a:latin typeface="Arial" panose="020B0604020202020204" pitchFamily="34" charset="0"/>
              </a:rPr>
              <a:t>by</a:t>
            </a:r>
            <a:r>
              <a:rPr lang="ru-RU" altLang="ru-RU" dirty="0">
                <a:latin typeface="Arial" panose="020B0604020202020204" pitchFamily="34" charset="0"/>
              </a:rPr>
              <a:t> </a:t>
            </a:r>
            <a:r>
              <a:rPr lang="ru-RU" altLang="ru-RU" dirty="0" err="1">
                <a:latin typeface="Arial" panose="020B0604020202020204" pitchFamily="34" charset="0"/>
              </a:rPr>
              <a:t>brute</a:t>
            </a:r>
            <a:r>
              <a:rPr lang="ru-RU" altLang="ru-RU" dirty="0">
                <a:latin typeface="Arial" panose="020B0604020202020204" pitchFamily="34" charset="0"/>
              </a:rPr>
              <a:t> </a:t>
            </a:r>
            <a:r>
              <a:rPr lang="ru-RU" altLang="ru-RU" dirty="0" err="1">
                <a:latin typeface="Arial" panose="020B0604020202020204" pitchFamily="34" charset="0"/>
              </a:rPr>
              <a:t>force</a:t>
            </a:r>
            <a:r>
              <a:rPr lang="ru-RU" altLang="ru-RU" dirty="0">
                <a:latin typeface="Arial" panose="020B0604020202020204" pitchFamily="34" charset="0"/>
              </a:rPr>
              <a:t> </a:t>
            </a:r>
            <a:r>
              <a:rPr lang="ru-RU" altLang="ru-RU" dirty="0" err="1">
                <a:latin typeface="Arial" panose="020B0604020202020204" pitchFamily="34" charset="0"/>
              </a:rPr>
              <a:t>and</a:t>
            </a:r>
            <a:r>
              <a:rPr lang="ru-RU" altLang="ru-RU" dirty="0">
                <a:latin typeface="Arial" panose="020B0604020202020204" pitchFamily="34" charset="0"/>
              </a:rPr>
              <a:t> </a:t>
            </a:r>
            <a:r>
              <a:rPr lang="ru-RU" altLang="ru-RU" dirty="0" err="1">
                <a:latin typeface="Arial" panose="020B0604020202020204" pitchFamily="34" charset="0"/>
              </a:rPr>
              <a:t>known</a:t>
            </a:r>
            <a:r>
              <a:rPr lang="ru-RU" altLang="ru-RU" dirty="0">
                <a:latin typeface="Arial" panose="020B0604020202020204" pitchFamily="34" charset="0"/>
              </a:rPr>
              <a:t> </a:t>
            </a:r>
            <a:r>
              <a:rPr lang="ru-RU" altLang="ru-RU" dirty="0" err="1">
                <a:latin typeface="Arial" panose="020B0604020202020204" pitchFamily="34" charset="0"/>
              </a:rPr>
              <a:t>reliable</a:t>
            </a:r>
            <a:r>
              <a:rPr lang="ru-RU" altLang="ru-RU" dirty="0">
                <a:latin typeface="Arial" panose="020B0604020202020204" pitchFamily="34" charset="0"/>
              </a:rPr>
              <a:t> </a:t>
            </a:r>
            <a:r>
              <a:rPr lang="ru-RU" altLang="ru-RU" dirty="0" err="1">
                <a:latin typeface="Arial" panose="020B0604020202020204" pitchFamily="34" charset="0"/>
              </a:rPr>
              <a:t>heuristics</a:t>
            </a:r>
            <a:r>
              <a:rPr lang="ru-RU" altLang="ru-RU" dirty="0">
                <a:latin typeface="Arial" panose="020B0604020202020204" pitchFamily="34" charset="0"/>
              </a:rPr>
              <a:t> </a:t>
            </a:r>
            <a:r>
              <a:rPr lang="ru-RU" altLang="ru-RU" dirty="0" err="1">
                <a:latin typeface="Arial" panose="020B0604020202020204" pitchFamily="34" charset="0"/>
              </a:rPr>
              <a:t>requires</a:t>
            </a:r>
            <a:r>
              <a:rPr lang="ru-RU" altLang="ru-RU" dirty="0">
                <a:latin typeface="Arial" panose="020B0604020202020204" pitchFamily="34" charset="0"/>
              </a:rPr>
              <a:t> </a:t>
            </a:r>
            <a:r>
              <a:rPr lang="ru-RU" altLang="ru-RU" dirty="0" err="1">
                <a:latin typeface="Arial" panose="020B0604020202020204" pitchFamily="34" charset="0"/>
              </a:rPr>
              <a:t>being</a:t>
            </a:r>
            <a:r>
              <a:rPr lang="ru-RU" altLang="ru-RU" dirty="0">
                <a:latin typeface="Arial" panose="020B0604020202020204" pitchFamily="34" charset="0"/>
              </a:rPr>
              <a:t> </a:t>
            </a:r>
            <a:r>
              <a:rPr lang="ru-RU" altLang="ru-RU" dirty="0" err="1">
                <a:latin typeface="Arial" panose="020B0604020202020204" pitchFamily="34" charset="0"/>
              </a:rPr>
              <a:t>able</a:t>
            </a:r>
            <a:r>
              <a:rPr lang="ru-RU" altLang="ru-RU" dirty="0">
                <a:latin typeface="Arial" panose="020B0604020202020204" pitchFamily="34" charset="0"/>
              </a:rPr>
              <a:t> </a:t>
            </a:r>
            <a:r>
              <a:rPr lang="ru-RU" altLang="ru-RU" dirty="0" err="1">
                <a:latin typeface="Arial" panose="020B0604020202020204" pitchFamily="34" charset="0"/>
              </a:rPr>
              <a:t>to</a:t>
            </a:r>
            <a:r>
              <a:rPr lang="ru-RU" altLang="ru-RU" dirty="0">
                <a:latin typeface="Arial" panose="020B0604020202020204" pitchFamily="34" charset="0"/>
              </a:rPr>
              <a:t> </a:t>
            </a:r>
            <a:r>
              <a:rPr lang="ru-RU" altLang="ru-RU" dirty="0" err="1">
                <a:latin typeface="Arial" panose="020B0604020202020204" pitchFamily="34" charset="0"/>
              </a:rPr>
              <a:t>look</a:t>
            </a:r>
            <a:r>
              <a:rPr lang="ru-RU" altLang="ru-RU" dirty="0">
                <a:latin typeface="Arial" panose="020B0604020202020204" pitchFamily="34" charset="0"/>
              </a:rPr>
              <a:t> </a:t>
            </a:r>
            <a:r>
              <a:rPr lang="ru-RU" altLang="ru-RU" dirty="0" err="1">
                <a:latin typeface="Arial" panose="020B0604020202020204" pitchFamily="34" charset="0"/>
              </a:rPr>
              <a:t>at</a:t>
            </a:r>
            <a:r>
              <a:rPr lang="ru-RU" altLang="ru-RU" dirty="0">
                <a:latin typeface="Arial" panose="020B0604020202020204" pitchFamily="34" charset="0"/>
              </a:rPr>
              <a:t> 200 </a:t>
            </a:r>
            <a:r>
              <a:rPr lang="ru-RU" altLang="ru-RU" dirty="0" err="1">
                <a:latin typeface="Arial" panose="020B0604020202020204" pitchFamily="34" charset="0"/>
              </a:rPr>
              <a:t>million</a:t>
            </a:r>
            <a:r>
              <a:rPr lang="ru-RU" altLang="ru-RU" dirty="0">
                <a:latin typeface="Arial" panose="020B0604020202020204" pitchFamily="34" charset="0"/>
              </a:rPr>
              <a:t> </a:t>
            </a:r>
            <a:r>
              <a:rPr lang="ru-RU" altLang="ru-RU" dirty="0" err="1">
                <a:latin typeface="Arial" panose="020B0604020202020204" pitchFamily="34" charset="0"/>
              </a:rPr>
              <a:t>positions</a:t>
            </a:r>
            <a:r>
              <a:rPr lang="ru-RU" altLang="ru-RU" dirty="0">
                <a:latin typeface="Arial" panose="020B0604020202020204" pitchFamily="34" charset="0"/>
              </a:rPr>
              <a:t> </a:t>
            </a:r>
            <a:r>
              <a:rPr lang="ru-RU" altLang="ru-RU" dirty="0" err="1">
                <a:latin typeface="Arial" panose="020B0604020202020204" pitchFamily="34" charset="0"/>
              </a:rPr>
              <a:t>per</a:t>
            </a:r>
            <a:r>
              <a:rPr lang="ru-RU" altLang="ru-RU" dirty="0">
                <a:latin typeface="Arial" panose="020B0604020202020204" pitchFamily="34" charset="0"/>
              </a:rPr>
              <a:t> </a:t>
            </a:r>
            <a:r>
              <a:rPr lang="ru-RU" altLang="ru-RU" dirty="0" err="1">
                <a:latin typeface="Arial" panose="020B0604020202020204" pitchFamily="34" charset="0"/>
              </a:rPr>
              <a:t>second</a:t>
            </a:r>
            <a:r>
              <a:rPr lang="ru-RU" altLang="ru-RU" dirty="0">
                <a:latin typeface="Arial" panose="020B0604020202020204" pitchFamily="34" charset="0"/>
              </a:rPr>
              <a:t>. </a:t>
            </a:r>
          </a:p>
          <a:p>
            <a:pPr eaLnBrk="0" fontAlgn="base" hangingPunct="0"/>
            <a:r>
              <a:rPr lang="ru-RU" dirty="0" smtClean="0"/>
              <a:t> </a:t>
            </a:r>
            <a:endParaRPr lang="ru-RU" dirty="0"/>
          </a:p>
          <a:p>
            <a:endParaRPr lang="ru-RU" dirty="0"/>
          </a:p>
        </p:txBody>
      </p:sp>
      <p:sp>
        <p:nvSpPr>
          <p:cNvPr id="4" name="Foliennummernplatzhalter 3"/>
          <p:cNvSpPr>
            <a:spLocks noGrp="1"/>
          </p:cNvSpPr>
          <p:nvPr>
            <p:ph type="sldNum" sz="quarter" idx="10"/>
          </p:nvPr>
        </p:nvSpPr>
        <p:spPr/>
        <p:txBody>
          <a:bodyPr/>
          <a:lstStyle/>
          <a:p>
            <a:fld id="{74AD26B2-28D3-40F6-AD94-065E0B953A69}" type="slidenum">
              <a:rPr lang="ru-RU" smtClean="0"/>
              <a:t>10</a:t>
            </a:fld>
            <a:endParaRPr lang="ru-RU"/>
          </a:p>
        </p:txBody>
      </p:sp>
    </p:spTree>
    <p:extLst>
      <p:ext uri="{BB962C8B-B14F-4D97-AF65-F5344CB8AC3E}">
        <p14:creationId xmlns:p14="http://schemas.microsoft.com/office/powerpoint/2010/main" val="1667903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To</a:t>
            </a:r>
            <a:r>
              <a:rPr lang="de-DE" dirty="0" smtClean="0"/>
              <a:t> </a:t>
            </a:r>
            <a:r>
              <a:rPr lang="de-DE" dirty="0" err="1" smtClean="0"/>
              <a:t>understand</a:t>
            </a:r>
            <a:r>
              <a:rPr lang="de-DE" dirty="0" smtClean="0"/>
              <a:t> AI a </a:t>
            </a:r>
            <a:r>
              <a:rPr lang="de-DE" dirty="0" err="1" smtClean="0"/>
              <a:t>little</a:t>
            </a:r>
            <a:r>
              <a:rPr lang="de-DE" dirty="0" smtClean="0"/>
              <a:t> </a:t>
            </a:r>
            <a:r>
              <a:rPr lang="de-DE" dirty="0" err="1" smtClean="0"/>
              <a:t>bit</a:t>
            </a:r>
            <a:r>
              <a:rPr lang="de-DE" dirty="0" smtClean="0"/>
              <a:t> </a:t>
            </a:r>
            <a:r>
              <a:rPr lang="de-DE" dirty="0" err="1" smtClean="0"/>
              <a:t>better</a:t>
            </a:r>
            <a:r>
              <a:rPr lang="de-DE" dirty="0" smtClean="0"/>
              <a:t>, </a:t>
            </a:r>
            <a:r>
              <a:rPr lang="de-DE" dirty="0" err="1" smtClean="0"/>
              <a:t>there</a:t>
            </a:r>
            <a:r>
              <a:rPr lang="de-DE" dirty="0" smtClean="0"/>
              <a:t> </a:t>
            </a:r>
            <a:r>
              <a:rPr lang="de-DE" dirty="0" err="1" smtClean="0"/>
              <a:t>are</a:t>
            </a:r>
            <a:r>
              <a:rPr lang="de-DE" dirty="0" smtClean="0"/>
              <a:t> </a:t>
            </a:r>
            <a:r>
              <a:rPr lang="de-DE" dirty="0" err="1" smtClean="0"/>
              <a:t>the</a:t>
            </a:r>
            <a:r>
              <a:rPr lang="de-DE" dirty="0" smtClean="0"/>
              <a:t> </a:t>
            </a:r>
            <a:r>
              <a:rPr lang="de-DE" dirty="0" err="1" smtClean="0"/>
              <a:t>main</a:t>
            </a:r>
            <a:r>
              <a:rPr lang="de-DE" dirty="0" smtClean="0"/>
              <a:t> </a:t>
            </a:r>
            <a:r>
              <a:rPr lang="de-DE" dirty="0" err="1" smtClean="0"/>
              <a:t>factors</a:t>
            </a:r>
            <a:r>
              <a:rPr lang="de-DE" dirty="0" smtClean="0"/>
              <a:t> </a:t>
            </a:r>
            <a:r>
              <a:rPr lang="de-DE" dirty="0" err="1" smtClean="0"/>
              <a:t>what</a:t>
            </a:r>
            <a:r>
              <a:rPr lang="de-DE" dirty="0" smtClean="0"/>
              <a:t> </a:t>
            </a:r>
            <a:r>
              <a:rPr lang="de-DE" dirty="0" err="1" smtClean="0"/>
              <a:t>is</a:t>
            </a:r>
            <a:r>
              <a:rPr lang="de-DE" dirty="0" smtClean="0"/>
              <a:t> </a:t>
            </a:r>
            <a:r>
              <a:rPr lang="de-DE" dirty="0" err="1" smtClean="0"/>
              <a:t>involved</a:t>
            </a:r>
            <a:r>
              <a:rPr lang="de-DE" dirty="0" smtClean="0"/>
              <a:t> in </a:t>
            </a:r>
            <a:r>
              <a:rPr lang="de-DE" dirty="0" err="1" smtClean="0"/>
              <a:t>intelligence</a:t>
            </a:r>
            <a:r>
              <a:rPr lang="de-DE" dirty="0" smtClean="0"/>
              <a:t>. </a:t>
            </a:r>
          </a:p>
          <a:p>
            <a:endParaRPr lang="de-DE" dirty="0"/>
          </a:p>
          <a:p>
            <a:r>
              <a:rPr lang="de-DE" dirty="0" err="1" smtClean="0"/>
              <a:t>We</a:t>
            </a:r>
            <a:r>
              <a:rPr lang="de-DE" dirty="0" smtClean="0"/>
              <a:t> </a:t>
            </a:r>
            <a:r>
              <a:rPr lang="de-DE" dirty="0" err="1" smtClean="0"/>
              <a:t>don</a:t>
            </a:r>
            <a:r>
              <a:rPr lang="de-DE" dirty="0" err="1" smtClean="0"/>
              <a:t>‘t</a:t>
            </a:r>
            <a:r>
              <a:rPr lang="de-DE" dirty="0" smtClean="0"/>
              <a:t> </a:t>
            </a:r>
            <a:r>
              <a:rPr lang="de-DE" dirty="0" err="1" smtClean="0"/>
              <a:t>define</a:t>
            </a:r>
            <a:r>
              <a:rPr lang="de-DE" dirty="0" smtClean="0"/>
              <a:t> </a:t>
            </a:r>
            <a:r>
              <a:rPr lang="de-DE" dirty="0" err="1" smtClean="0"/>
              <a:t>intelligence</a:t>
            </a:r>
            <a:r>
              <a:rPr lang="de-DE" dirty="0" smtClean="0"/>
              <a:t> </a:t>
            </a:r>
            <a:r>
              <a:rPr lang="de-DE" dirty="0" err="1" smtClean="0"/>
              <a:t>exactly</a:t>
            </a:r>
            <a:r>
              <a:rPr lang="de-DE" dirty="0" smtClean="0"/>
              <a:t> but </a:t>
            </a:r>
            <a:r>
              <a:rPr lang="de-DE" dirty="0" err="1" smtClean="0"/>
              <a:t>we</a:t>
            </a:r>
            <a:r>
              <a:rPr lang="de-DE" dirty="0" smtClean="0"/>
              <a:t> </a:t>
            </a:r>
            <a:r>
              <a:rPr lang="de-DE" dirty="0" err="1" smtClean="0"/>
              <a:t>define</a:t>
            </a:r>
            <a:r>
              <a:rPr lang="de-DE" dirty="0" smtClean="0"/>
              <a:t> </a:t>
            </a:r>
            <a:r>
              <a:rPr lang="de-DE" dirty="0" err="1" smtClean="0"/>
              <a:t>which</a:t>
            </a:r>
            <a:r>
              <a:rPr lang="de-DE" dirty="0" smtClean="0"/>
              <a:t> </a:t>
            </a:r>
            <a:r>
              <a:rPr lang="de-DE" dirty="0" err="1" smtClean="0"/>
              <a:t>artefacts</a:t>
            </a:r>
            <a:r>
              <a:rPr lang="de-DE" dirty="0" smtClean="0"/>
              <a:t> </a:t>
            </a:r>
            <a:r>
              <a:rPr lang="de-DE" dirty="0" err="1" smtClean="0"/>
              <a:t>belongs</a:t>
            </a:r>
            <a:r>
              <a:rPr lang="de-DE" dirty="0" smtClean="0"/>
              <a:t> </a:t>
            </a:r>
            <a:r>
              <a:rPr lang="de-DE" dirty="0" err="1" smtClean="0"/>
              <a:t>to</a:t>
            </a:r>
            <a:r>
              <a:rPr lang="de-DE" dirty="0" smtClean="0"/>
              <a:t> </a:t>
            </a:r>
            <a:r>
              <a:rPr lang="de-DE" dirty="0" err="1" smtClean="0"/>
              <a:t>intelligence</a:t>
            </a:r>
            <a:r>
              <a:rPr lang="de-DE" dirty="0" smtClean="0"/>
              <a:t>. </a:t>
            </a:r>
            <a:r>
              <a:rPr lang="de-DE" dirty="0" err="1" smtClean="0"/>
              <a:t>That</a:t>
            </a:r>
            <a:r>
              <a:rPr lang="de-DE" dirty="0" smtClean="0"/>
              <a:t> </a:t>
            </a:r>
            <a:r>
              <a:rPr lang="de-DE" dirty="0" err="1" smtClean="0"/>
              <a:t>is</a:t>
            </a:r>
            <a:r>
              <a:rPr lang="de-DE" dirty="0" smtClean="0"/>
              <a:t> </a:t>
            </a:r>
            <a:r>
              <a:rPr lang="de-DE" dirty="0" err="1" smtClean="0"/>
              <a:t>mainly</a:t>
            </a:r>
            <a:r>
              <a:rPr lang="de-DE" dirty="0" smtClean="0"/>
              <a:t>:</a:t>
            </a:r>
          </a:p>
          <a:p>
            <a:endParaRPr lang="de-DE" dirty="0"/>
          </a:p>
          <a:p>
            <a:pPr marL="171450" indent="-171450">
              <a:buFontTx/>
              <a:buChar char="-"/>
            </a:pPr>
            <a:r>
              <a:rPr lang="de-DE" dirty="0" err="1" smtClean="0"/>
              <a:t>Acting</a:t>
            </a:r>
            <a:endParaRPr lang="de-DE" dirty="0" smtClean="0"/>
          </a:p>
          <a:p>
            <a:pPr marL="171450" indent="-171450">
              <a:buFontTx/>
              <a:buChar char="-"/>
            </a:pPr>
            <a:r>
              <a:rPr lang="de-DE" dirty="0" err="1" smtClean="0"/>
              <a:t>reasoning</a:t>
            </a:r>
            <a:r>
              <a:rPr lang="de-DE" dirty="0" smtClean="0"/>
              <a:t>, </a:t>
            </a:r>
            <a:r>
              <a:rPr lang="de-DE" dirty="0" err="1" smtClean="0"/>
              <a:t>planning</a:t>
            </a:r>
            <a:r>
              <a:rPr lang="de-DE" dirty="0" smtClean="0"/>
              <a:t> </a:t>
            </a:r>
            <a:r>
              <a:rPr lang="de-DE" dirty="0" err="1" smtClean="0"/>
              <a:t>and</a:t>
            </a:r>
            <a:r>
              <a:rPr lang="de-DE" dirty="0" smtClean="0"/>
              <a:t> </a:t>
            </a:r>
            <a:r>
              <a:rPr lang="de-DE" dirty="0" err="1" smtClean="0"/>
              <a:t>deduction</a:t>
            </a:r>
            <a:endParaRPr lang="de-DE" dirty="0" smtClean="0"/>
          </a:p>
          <a:p>
            <a:pPr marL="171450" indent="-171450">
              <a:buFontTx/>
              <a:buChar char="-"/>
            </a:pPr>
            <a:r>
              <a:rPr lang="de-DE" dirty="0" err="1" smtClean="0"/>
              <a:t>learning</a:t>
            </a:r>
            <a:endParaRPr lang="ru-RU" dirty="0"/>
          </a:p>
        </p:txBody>
      </p:sp>
      <p:sp>
        <p:nvSpPr>
          <p:cNvPr id="4" name="Foliennummernplatzhalter 3"/>
          <p:cNvSpPr>
            <a:spLocks noGrp="1"/>
          </p:cNvSpPr>
          <p:nvPr>
            <p:ph type="sldNum" sz="quarter" idx="10"/>
          </p:nvPr>
        </p:nvSpPr>
        <p:spPr/>
        <p:txBody>
          <a:bodyPr/>
          <a:lstStyle/>
          <a:p>
            <a:fld id="{74AD26B2-28D3-40F6-AD94-065E0B953A69}" type="slidenum">
              <a:rPr lang="ru-RU" smtClean="0"/>
              <a:t>11</a:t>
            </a:fld>
            <a:endParaRPr lang="ru-RU"/>
          </a:p>
        </p:txBody>
      </p:sp>
    </p:spTree>
    <p:extLst>
      <p:ext uri="{BB962C8B-B14F-4D97-AF65-F5344CB8AC3E}">
        <p14:creationId xmlns:p14="http://schemas.microsoft.com/office/powerpoint/2010/main" val="1893465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We</a:t>
            </a:r>
            <a:r>
              <a:rPr lang="de-DE" dirty="0" smtClean="0"/>
              <a:t> </a:t>
            </a:r>
            <a:r>
              <a:rPr lang="de-DE" dirty="0" err="1" smtClean="0"/>
              <a:t>could</a:t>
            </a:r>
            <a:r>
              <a:rPr lang="de-DE" dirty="0" smtClean="0"/>
              <a:t> </a:t>
            </a:r>
            <a:r>
              <a:rPr lang="de-DE" dirty="0" err="1" smtClean="0"/>
              <a:t>discuss</a:t>
            </a:r>
            <a:r>
              <a:rPr lang="de-DE" dirty="0" smtClean="0"/>
              <a:t> </a:t>
            </a:r>
            <a:r>
              <a:rPr lang="de-DE" dirty="0" err="1" smtClean="0"/>
              <a:t>this</a:t>
            </a:r>
            <a:r>
              <a:rPr lang="de-DE" dirty="0" smtClean="0"/>
              <a:t> </a:t>
            </a:r>
            <a:r>
              <a:rPr lang="de-DE" dirty="0" err="1" smtClean="0"/>
              <a:t>here</a:t>
            </a:r>
            <a:r>
              <a:rPr lang="de-DE" dirty="0" smtClean="0"/>
              <a:t> in </a:t>
            </a:r>
            <a:r>
              <a:rPr lang="de-DE" dirty="0" err="1" smtClean="0"/>
              <a:t>more</a:t>
            </a:r>
            <a:r>
              <a:rPr lang="de-DE" dirty="0" smtClean="0"/>
              <a:t> </a:t>
            </a:r>
            <a:r>
              <a:rPr lang="de-DE" dirty="0" err="1" smtClean="0"/>
              <a:t>detail</a:t>
            </a:r>
            <a:r>
              <a:rPr lang="de-DE" dirty="0" smtClean="0"/>
              <a:t>, but </a:t>
            </a:r>
            <a:r>
              <a:rPr lang="de-DE" dirty="0" err="1" smtClean="0"/>
              <a:t>as</a:t>
            </a:r>
            <a:r>
              <a:rPr lang="de-DE" dirty="0" smtClean="0"/>
              <a:t> </a:t>
            </a:r>
            <a:r>
              <a:rPr lang="de-DE" dirty="0" err="1" smtClean="0"/>
              <a:t>we</a:t>
            </a:r>
            <a:r>
              <a:rPr lang="de-DE" dirty="0" smtClean="0"/>
              <a:t> </a:t>
            </a:r>
            <a:r>
              <a:rPr lang="de-DE" dirty="0" err="1" smtClean="0"/>
              <a:t>are</a:t>
            </a:r>
            <a:r>
              <a:rPr lang="de-DE" dirty="0" smtClean="0"/>
              <a:t> </a:t>
            </a:r>
            <a:r>
              <a:rPr lang="de-DE" dirty="0" err="1" smtClean="0"/>
              <a:t>computer</a:t>
            </a:r>
            <a:r>
              <a:rPr lang="de-DE" dirty="0" smtClean="0"/>
              <a:t> </a:t>
            </a:r>
            <a:r>
              <a:rPr lang="de-DE" dirty="0" err="1" smtClean="0"/>
              <a:t>scientists</a:t>
            </a:r>
            <a:r>
              <a:rPr lang="de-DE" dirty="0" smtClean="0"/>
              <a:t> </a:t>
            </a:r>
            <a:r>
              <a:rPr lang="de-DE" dirty="0" err="1" smtClean="0"/>
              <a:t>it</a:t>
            </a:r>
            <a:r>
              <a:rPr lang="de-DE" dirty="0" smtClean="0"/>
              <a:t> </a:t>
            </a:r>
            <a:r>
              <a:rPr lang="de-DE" dirty="0" err="1" smtClean="0"/>
              <a:t>is</a:t>
            </a:r>
            <a:r>
              <a:rPr lang="de-DE" baseline="0" dirty="0" smtClean="0"/>
              <a:t> </a:t>
            </a:r>
            <a:r>
              <a:rPr lang="de-DE" baseline="0" dirty="0" err="1" smtClean="0"/>
              <a:t>for</a:t>
            </a:r>
            <a:r>
              <a:rPr lang="de-DE" baseline="0" dirty="0" smtClean="0"/>
              <a:t> </a:t>
            </a:r>
            <a:r>
              <a:rPr lang="de-DE" baseline="0" dirty="0" err="1" smtClean="0"/>
              <a:t>making</a:t>
            </a:r>
            <a:r>
              <a:rPr lang="de-DE" baseline="0" dirty="0" smtClean="0"/>
              <a:t> </a:t>
            </a:r>
            <a:r>
              <a:rPr lang="de-DE" baseline="0" dirty="0" err="1" smtClean="0"/>
              <a:t>programs</a:t>
            </a:r>
            <a:r>
              <a:rPr lang="de-DE" baseline="0" dirty="0" smtClean="0"/>
              <a:t> smarter. </a:t>
            </a:r>
          </a:p>
          <a:p>
            <a:endParaRPr lang="de-DE" dirty="0"/>
          </a:p>
          <a:p>
            <a:r>
              <a:rPr lang="de-DE" baseline="0" dirty="0" err="1" smtClean="0"/>
              <a:t>And</a:t>
            </a:r>
            <a:r>
              <a:rPr lang="de-DE" baseline="0" dirty="0" smtClean="0"/>
              <a:t> </a:t>
            </a:r>
            <a:r>
              <a:rPr lang="de-DE" baseline="0" dirty="0" err="1" smtClean="0"/>
              <a:t>it</a:t>
            </a:r>
            <a:r>
              <a:rPr lang="de-DE" baseline="0" dirty="0" smtClean="0"/>
              <a:t> </a:t>
            </a:r>
            <a:r>
              <a:rPr lang="de-DE" baseline="0" dirty="0" err="1" smtClean="0"/>
              <a:t>is</a:t>
            </a:r>
            <a:r>
              <a:rPr lang="de-DE" baseline="0" dirty="0" smtClean="0"/>
              <a:t> </a:t>
            </a:r>
            <a:r>
              <a:rPr lang="de-DE" baseline="0" dirty="0" err="1" smtClean="0"/>
              <a:t>about</a:t>
            </a:r>
            <a:r>
              <a:rPr lang="de-DE" baseline="0" dirty="0" smtClean="0"/>
              <a:t> </a:t>
            </a:r>
            <a:r>
              <a:rPr lang="de-DE" baseline="0" dirty="0" err="1" smtClean="0"/>
              <a:t>to</a:t>
            </a:r>
            <a:r>
              <a:rPr lang="de-DE" baseline="0" dirty="0" smtClean="0"/>
              <a:t> </a:t>
            </a:r>
            <a:r>
              <a:rPr lang="de-DE" baseline="0" dirty="0" err="1" smtClean="0"/>
              <a:t>build</a:t>
            </a:r>
            <a:r>
              <a:rPr lang="de-DE" baseline="0" dirty="0" smtClean="0"/>
              <a:t> a </a:t>
            </a:r>
            <a:r>
              <a:rPr lang="de-DE" baseline="0" dirty="0" err="1" smtClean="0"/>
              <a:t>framework</a:t>
            </a:r>
            <a:r>
              <a:rPr lang="de-DE" baseline="0" dirty="0" smtClean="0"/>
              <a:t> </a:t>
            </a:r>
            <a:r>
              <a:rPr lang="de-DE" baseline="0" dirty="0" err="1" smtClean="0"/>
              <a:t>which</a:t>
            </a:r>
            <a:r>
              <a:rPr lang="de-DE" baseline="0" dirty="0" smtClean="0"/>
              <a:t> </a:t>
            </a:r>
            <a:r>
              <a:rPr lang="de-DE" baseline="0" dirty="0" err="1" smtClean="0"/>
              <a:t>consists</a:t>
            </a:r>
            <a:r>
              <a:rPr lang="de-DE" baseline="0" dirty="0" smtClean="0"/>
              <a:t> </a:t>
            </a:r>
            <a:r>
              <a:rPr lang="de-DE" baseline="0" dirty="0" err="1" smtClean="0"/>
              <a:t>of</a:t>
            </a:r>
            <a:r>
              <a:rPr lang="de-DE" baseline="0" dirty="0" smtClean="0"/>
              <a:t> </a:t>
            </a:r>
            <a:r>
              <a:rPr lang="de-DE" baseline="0" dirty="0" err="1" smtClean="0"/>
              <a:t>representation</a:t>
            </a:r>
            <a:r>
              <a:rPr lang="de-DE" dirty="0" smtClean="0"/>
              <a:t> </a:t>
            </a:r>
            <a:r>
              <a:rPr lang="de-DE" dirty="0" err="1" smtClean="0"/>
              <a:t>and</a:t>
            </a:r>
            <a:r>
              <a:rPr lang="de-DE" dirty="0" smtClean="0"/>
              <a:t> </a:t>
            </a:r>
            <a:r>
              <a:rPr lang="de-DE" dirty="0" err="1" smtClean="0"/>
              <a:t>methods</a:t>
            </a:r>
            <a:r>
              <a:rPr lang="de-DE" dirty="0" smtClean="0"/>
              <a:t> </a:t>
            </a:r>
            <a:r>
              <a:rPr lang="de-DE" dirty="0" err="1" smtClean="0"/>
              <a:t>to</a:t>
            </a:r>
            <a:r>
              <a:rPr lang="de-DE" dirty="0" smtClean="0"/>
              <a:t> </a:t>
            </a:r>
            <a:r>
              <a:rPr lang="de-DE" dirty="0" err="1" smtClean="0"/>
              <a:t>make</a:t>
            </a:r>
            <a:r>
              <a:rPr lang="de-DE" dirty="0" smtClean="0"/>
              <a:t> </a:t>
            </a:r>
            <a:r>
              <a:rPr lang="de-DE" dirty="0" err="1" smtClean="0"/>
              <a:t>programs</a:t>
            </a:r>
            <a:r>
              <a:rPr lang="de-DE" dirty="0" smtClean="0"/>
              <a:t> smarter.</a:t>
            </a:r>
          </a:p>
          <a:p>
            <a:endParaRPr lang="de-DE" baseline="0" dirty="0"/>
          </a:p>
          <a:p>
            <a:r>
              <a:rPr lang="de-DE" dirty="0" err="1" smtClean="0"/>
              <a:t>And</a:t>
            </a:r>
            <a:r>
              <a:rPr lang="de-DE" dirty="0" smtClean="0"/>
              <a:t> </a:t>
            </a:r>
            <a:r>
              <a:rPr lang="de-DE" dirty="0" err="1" smtClean="0"/>
              <a:t>as</a:t>
            </a:r>
            <a:r>
              <a:rPr lang="de-DE" dirty="0" smtClean="0"/>
              <a:t> </a:t>
            </a:r>
            <a:r>
              <a:rPr lang="de-DE" dirty="0" err="1" smtClean="0"/>
              <a:t>said</a:t>
            </a:r>
            <a:r>
              <a:rPr lang="de-DE" dirty="0" smtClean="0"/>
              <a:t> </a:t>
            </a:r>
            <a:r>
              <a:rPr lang="de-DE" dirty="0" err="1" smtClean="0"/>
              <a:t>before</a:t>
            </a:r>
            <a:r>
              <a:rPr lang="de-DE" dirty="0" smtClean="0"/>
              <a:t> </a:t>
            </a:r>
            <a:r>
              <a:rPr lang="de-DE" dirty="0" err="1" smtClean="0"/>
              <a:t>it</a:t>
            </a:r>
            <a:r>
              <a:rPr lang="de-DE" dirty="0" smtClean="0"/>
              <a:t> </a:t>
            </a:r>
            <a:r>
              <a:rPr lang="de-DE" dirty="0" err="1" smtClean="0"/>
              <a:t>shall</a:t>
            </a:r>
            <a:r>
              <a:rPr lang="de-DE" dirty="0" smtClean="0"/>
              <a:t> </a:t>
            </a:r>
            <a:r>
              <a:rPr lang="de-DE" dirty="0" err="1" smtClean="0"/>
              <a:t>help</a:t>
            </a:r>
            <a:r>
              <a:rPr lang="de-DE" dirty="0" smtClean="0"/>
              <a:t> </a:t>
            </a:r>
            <a:r>
              <a:rPr lang="de-DE" dirty="0" err="1" smtClean="0"/>
              <a:t>us</a:t>
            </a:r>
            <a:r>
              <a:rPr lang="de-DE" dirty="0" smtClean="0"/>
              <a:t> </a:t>
            </a:r>
            <a:r>
              <a:rPr lang="de-DE" dirty="0" err="1" smtClean="0"/>
              <a:t>to</a:t>
            </a:r>
            <a:r>
              <a:rPr lang="de-DE" dirty="0" smtClean="0"/>
              <a:t> </a:t>
            </a:r>
            <a:r>
              <a:rPr lang="de-DE" dirty="0" err="1" smtClean="0"/>
              <a:t>understand</a:t>
            </a:r>
            <a:r>
              <a:rPr lang="de-DE" dirty="0" smtClean="0"/>
              <a:t> </a:t>
            </a:r>
            <a:r>
              <a:rPr lang="de-DE" dirty="0" err="1" smtClean="0"/>
              <a:t>more</a:t>
            </a:r>
            <a:r>
              <a:rPr lang="de-DE" dirty="0" smtClean="0"/>
              <a:t> </a:t>
            </a:r>
            <a:r>
              <a:rPr lang="de-DE" dirty="0" err="1" smtClean="0"/>
              <a:t>about</a:t>
            </a:r>
            <a:r>
              <a:rPr lang="de-DE" dirty="0" smtClean="0"/>
              <a:t> </a:t>
            </a:r>
            <a:r>
              <a:rPr lang="de-DE" dirty="0" err="1" smtClean="0"/>
              <a:t>how</a:t>
            </a:r>
            <a:r>
              <a:rPr lang="de-DE" dirty="0" smtClean="0"/>
              <a:t> </a:t>
            </a:r>
            <a:r>
              <a:rPr lang="de-DE" dirty="0" err="1" smtClean="0"/>
              <a:t>we</a:t>
            </a:r>
            <a:r>
              <a:rPr lang="de-DE" dirty="0" smtClean="0"/>
              <a:t> </a:t>
            </a:r>
            <a:r>
              <a:rPr lang="de-DE" dirty="0" err="1" smtClean="0"/>
              <a:t>think</a:t>
            </a:r>
            <a:r>
              <a:rPr lang="de-DE" dirty="0" smtClean="0"/>
              <a:t>, </a:t>
            </a:r>
            <a:r>
              <a:rPr lang="de-DE" dirty="0" err="1" smtClean="0"/>
              <a:t>how</a:t>
            </a:r>
            <a:r>
              <a:rPr lang="de-DE" dirty="0" smtClean="0"/>
              <a:t> </a:t>
            </a:r>
            <a:r>
              <a:rPr lang="de-DE" dirty="0" err="1" smtClean="0"/>
              <a:t>we</a:t>
            </a:r>
            <a:r>
              <a:rPr lang="de-DE" dirty="0" smtClean="0"/>
              <a:t> </a:t>
            </a:r>
            <a:r>
              <a:rPr lang="de-DE" dirty="0" err="1" smtClean="0"/>
              <a:t>act</a:t>
            </a:r>
            <a:r>
              <a:rPr lang="de-DE" dirty="0" smtClean="0"/>
              <a:t> </a:t>
            </a:r>
            <a:r>
              <a:rPr lang="de-DE" dirty="0" err="1" smtClean="0"/>
              <a:t>or</a:t>
            </a:r>
            <a:r>
              <a:rPr lang="de-DE" dirty="0" smtClean="0"/>
              <a:t> </a:t>
            </a:r>
            <a:r>
              <a:rPr lang="de-DE" dirty="0" err="1" smtClean="0"/>
              <a:t>how</a:t>
            </a:r>
            <a:r>
              <a:rPr lang="de-DE" dirty="0" smtClean="0"/>
              <a:t> </a:t>
            </a:r>
            <a:r>
              <a:rPr lang="de-DE" dirty="0" err="1" smtClean="0"/>
              <a:t>we</a:t>
            </a:r>
            <a:r>
              <a:rPr lang="de-DE" dirty="0" smtClean="0"/>
              <a:t> </a:t>
            </a:r>
            <a:r>
              <a:rPr lang="de-DE" dirty="0" err="1" smtClean="0"/>
              <a:t>are</a:t>
            </a:r>
            <a:r>
              <a:rPr lang="de-DE" dirty="0" smtClean="0"/>
              <a:t> </a:t>
            </a:r>
            <a:r>
              <a:rPr lang="de-DE" dirty="0" err="1" smtClean="0"/>
              <a:t>reasoning</a:t>
            </a:r>
            <a:r>
              <a:rPr lang="de-DE" dirty="0" smtClean="0"/>
              <a:t>.</a:t>
            </a:r>
            <a:endParaRPr lang="de-DE" baseline="0" dirty="0" smtClean="0"/>
          </a:p>
          <a:p>
            <a:endParaRPr lang="de-DE" baseline="0" dirty="0" smtClean="0"/>
          </a:p>
          <a:p>
            <a:endParaRPr lang="ru-RU" dirty="0"/>
          </a:p>
        </p:txBody>
      </p:sp>
      <p:sp>
        <p:nvSpPr>
          <p:cNvPr id="4" name="Foliennummernplatzhalter 3"/>
          <p:cNvSpPr>
            <a:spLocks noGrp="1"/>
          </p:cNvSpPr>
          <p:nvPr>
            <p:ph type="sldNum" sz="quarter" idx="10"/>
          </p:nvPr>
        </p:nvSpPr>
        <p:spPr/>
        <p:txBody>
          <a:bodyPr/>
          <a:lstStyle/>
          <a:p>
            <a:fld id="{74AD26B2-28D3-40F6-AD94-065E0B953A69}" type="slidenum">
              <a:rPr lang="ru-RU" smtClean="0"/>
              <a:t>12</a:t>
            </a:fld>
            <a:endParaRPr lang="ru-RU"/>
          </a:p>
        </p:txBody>
      </p:sp>
    </p:spTree>
    <p:extLst>
      <p:ext uri="{BB962C8B-B14F-4D97-AF65-F5344CB8AC3E}">
        <p14:creationId xmlns:p14="http://schemas.microsoft.com/office/powerpoint/2010/main" val="3359777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What</a:t>
            </a:r>
            <a:r>
              <a:rPr lang="de-DE" dirty="0" smtClean="0"/>
              <a:t> </a:t>
            </a:r>
            <a:r>
              <a:rPr lang="de-DE" dirty="0" err="1" smtClean="0"/>
              <a:t>is</a:t>
            </a:r>
            <a:r>
              <a:rPr lang="de-DE" dirty="0" smtClean="0"/>
              <a:t> </a:t>
            </a:r>
            <a:r>
              <a:rPr lang="de-DE" dirty="0" err="1"/>
              <a:t>A</a:t>
            </a:r>
            <a:r>
              <a:rPr lang="de-DE" dirty="0" err="1" smtClean="0"/>
              <a:t>rtificial</a:t>
            </a:r>
            <a:r>
              <a:rPr lang="de-DE" dirty="0" smtClean="0"/>
              <a:t> </a:t>
            </a:r>
            <a:r>
              <a:rPr lang="de-DE" dirty="0" err="1"/>
              <a:t>I</a:t>
            </a:r>
            <a:r>
              <a:rPr lang="de-DE" dirty="0" err="1" smtClean="0"/>
              <a:t>ntelligence</a:t>
            </a:r>
            <a:r>
              <a:rPr lang="de-DE" dirty="0" smtClean="0"/>
              <a:t> (AI).</a:t>
            </a:r>
          </a:p>
          <a:p>
            <a:endParaRPr lang="de-DE" dirty="0"/>
          </a:p>
          <a:p>
            <a:r>
              <a:rPr lang="de-DE" dirty="0" err="1" smtClean="0"/>
              <a:t>There</a:t>
            </a:r>
            <a:r>
              <a:rPr lang="de-DE" dirty="0" smtClean="0"/>
              <a:t> </a:t>
            </a:r>
            <a:r>
              <a:rPr lang="de-DE" dirty="0" err="1" smtClean="0"/>
              <a:t>is</a:t>
            </a:r>
            <a:r>
              <a:rPr lang="de-DE" dirty="0" smtClean="0"/>
              <a:t> </a:t>
            </a:r>
            <a:r>
              <a:rPr lang="de-DE" dirty="0" err="1" smtClean="0"/>
              <a:t>no</a:t>
            </a:r>
            <a:r>
              <a:rPr lang="de-DE" dirty="0" smtClean="0"/>
              <a:t> simple </a:t>
            </a:r>
            <a:r>
              <a:rPr lang="de-DE" dirty="0" err="1" smtClean="0"/>
              <a:t>and</a:t>
            </a:r>
            <a:r>
              <a:rPr lang="de-DE" dirty="0" smtClean="0"/>
              <a:t> </a:t>
            </a:r>
            <a:r>
              <a:rPr lang="de-DE" dirty="0" err="1" smtClean="0"/>
              <a:t>general</a:t>
            </a:r>
            <a:r>
              <a:rPr lang="de-DE" dirty="0" smtClean="0"/>
              <a:t> </a:t>
            </a:r>
            <a:r>
              <a:rPr lang="de-DE" dirty="0" err="1" smtClean="0"/>
              <a:t>accepted</a:t>
            </a:r>
            <a:r>
              <a:rPr lang="de-DE" dirty="0" smtClean="0"/>
              <a:t> </a:t>
            </a:r>
            <a:r>
              <a:rPr lang="de-DE" dirty="0" err="1" smtClean="0"/>
              <a:t>definition</a:t>
            </a:r>
            <a:r>
              <a:rPr lang="de-DE" dirty="0" smtClean="0"/>
              <a:t> </a:t>
            </a:r>
            <a:r>
              <a:rPr lang="de-DE" dirty="0" err="1" smtClean="0"/>
              <a:t>of</a:t>
            </a:r>
            <a:r>
              <a:rPr lang="de-DE" dirty="0" smtClean="0"/>
              <a:t> </a:t>
            </a:r>
            <a:r>
              <a:rPr lang="de-DE" dirty="0" err="1" smtClean="0"/>
              <a:t>Artificial</a:t>
            </a:r>
            <a:r>
              <a:rPr lang="de-DE" dirty="0" smtClean="0"/>
              <a:t> </a:t>
            </a:r>
            <a:r>
              <a:rPr lang="de-DE" dirty="0" err="1" smtClean="0"/>
              <a:t>intelligence</a:t>
            </a:r>
            <a:r>
              <a:rPr lang="de-DE" dirty="0" smtClean="0"/>
              <a:t>, </a:t>
            </a:r>
            <a:r>
              <a:rPr lang="de-DE" dirty="0" err="1" smtClean="0"/>
              <a:t>hence</a:t>
            </a:r>
            <a:r>
              <a:rPr lang="de-DE" dirty="0" smtClean="0"/>
              <a:t> </a:t>
            </a:r>
            <a:r>
              <a:rPr lang="de-DE" dirty="0" err="1" smtClean="0"/>
              <a:t>we</a:t>
            </a:r>
            <a:r>
              <a:rPr lang="de-DE" dirty="0" smtClean="0"/>
              <a:t> </a:t>
            </a:r>
            <a:r>
              <a:rPr lang="de-DE" dirty="0" err="1" smtClean="0"/>
              <a:t>have</a:t>
            </a:r>
            <a:r>
              <a:rPr lang="de-DE" dirty="0" smtClean="0"/>
              <a:t> a </a:t>
            </a:r>
            <a:r>
              <a:rPr lang="de-DE" dirty="0" err="1" smtClean="0"/>
              <a:t>lot</a:t>
            </a:r>
            <a:r>
              <a:rPr lang="de-DE" dirty="0" smtClean="0"/>
              <a:t> </a:t>
            </a:r>
            <a:r>
              <a:rPr lang="de-DE" dirty="0" err="1" smtClean="0"/>
              <a:t>of</a:t>
            </a:r>
            <a:r>
              <a:rPr lang="de-DE" dirty="0" smtClean="0"/>
              <a:t> different </a:t>
            </a:r>
            <a:r>
              <a:rPr lang="de-DE" dirty="0" err="1" smtClean="0"/>
              <a:t>definitions</a:t>
            </a:r>
            <a:r>
              <a:rPr lang="de-DE" dirty="0" smtClean="0"/>
              <a:t>. </a:t>
            </a:r>
            <a:r>
              <a:rPr lang="de-DE" dirty="0" err="1" smtClean="0"/>
              <a:t>Some</a:t>
            </a:r>
            <a:r>
              <a:rPr lang="de-DE" dirty="0" smtClean="0"/>
              <a:t> </a:t>
            </a:r>
            <a:r>
              <a:rPr lang="de-DE" dirty="0" err="1" smtClean="0"/>
              <a:t>are</a:t>
            </a:r>
            <a:r>
              <a:rPr lang="de-DE" dirty="0" smtClean="0"/>
              <a:t> </a:t>
            </a:r>
            <a:r>
              <a:rPr lang="de-DE" dirty="0" err="1" smtClean="0"/>
              <a:t>printed</a:t>
            </a:r>
            <a:r>
              <a:rPr lang="de-DE" dirty="0" smtClean="0"/>
              <a:t> </a:t>
            </a:r>
            <a:r>
              <a:rPr lang="de-DE" dirty="0" err="1" smtClean="0"/>
              <a:t>here</a:t>
            </a:r>
            <a:r>
              <a:rPr lang="de-DE" dirty="0" smtClean="0"/>
              <a:t>. </a:t>
            </a:r>
          </a:p>
          <a:p>
            <a:r>
              <a:rPr lang="de-DE" dirty="0" smtClean="0"/>
              <a:t>The </a:t>
            </a:r>
            <a:r>
              <a:rPr lang="de-DE" dirty="0" err="1" smtClean="0"/>
              <a:t>reason</a:t>
            </a:r>
            <a:r>
              <a:rPr lang="de-DE" dirty="0" smtClean="0"/>
              <a:t> </a:t>
            </a:r>
            <a:r>
              <a:rPr lang="de-DE" dirty="0" err="1" smtClean="0"/>
              <a:t>that</a:t>
            </a:r>
            <a:r>
              <a:rPr lang="de-DE" dirty="0" smtClean="0"/>
              <a:t> </a:t>
            </a:r>
            <a:r>
              <a:rPr lang="de-DE" dirty="0" err="1" smtClean="0"/>
              <a:t>we</a:t>
            </a:r>
            <a:r>
              <a:rPr lang="de-DE" dirty="0" smtClean="0"/>
              <a:t> </a:t>
            </a:r>
            <a:r>
              <a:rPr lang="de-DE" dirty="0" err="1" smtClean="0"/>
              <a:t>have</a:t>
            </a:r>
            <a:r>
              <a:rPr lang="de-DE" dirty="0" smtClean="0"/>
              <a:t> </a:t>
            </a:r>
            <a:r>
              <a:rPr lang="de-DE" dirty="0" err="1" smtClean="0"/>
              <a:t>no</a:t>
            </a:r>
            <a:r>
              <a:rPr lang="de-DE" dirty="0" smtClean="0"/>
              <a:t> </a:t>
            </a:r>
            <a:r>
              <a:rPr lang="de-DE" dirty="0" err="1" smtClean="0"/>
              <a:t>unique</a:t>
            </a:r>
            <a:r>
              <a:rPr lang="de-DE" dirty="0" smtClean="0"/>
              <a:t> </a:t>
            </a:r>
            <a:r>
              <a:rPr lang="de-DE" dirty="0" err="1" smtClean="0"/>
              <a:t>definitionn</a:t>
            </a:r>
            <a:r>
              <a:rPr lang="de-DE" dirty="0" smtClean="0"/>
              <a:t> </a:t>
            </a:r>
            <a:r>
              <a:rPr lang="de-DE" dirty="0" err="1" smtClean="0"/>
              <a:t>is</a:t>
            </a:r>
            <a:r>
              <a:rPr lang="de-DE" dirty="0" smtClean="0"/>
              <a:t> </a:t>
            </a:r>
            <a:r>
              <a:rPr lang="de-DE" dirty="0" err="1" smtClean="0"/>
              <a:t>that</a:t>
            </a:r>
            <a:r>
              <a:rPr lang="de-DE" dirty="0" smtClean="0"/>
              <a:t> </a:t>
            </a:r>
            <a:r>
              <a:rPr lang="de-DE" dirty="0" err="1" smtClean="0"/>
              <a:t>there</a:t>
            </a:r>
            <a:r>
              <a:rPr lang="de-DE" dirty="0" smtClean="0"/>
              <a:t> </a:t>
            </a:r>
            <a:r>
              <a:rPr lang="de-DE" dirty="0" err="1" smtClean="0"/>
              <a:t>are</a:t>
            </a:r>
            <a:r>
              <a:rPr lang="de-DE" dirty="0" smtClean="0"/>
              <a:t> also different </a:t>
            </a:r>
            <a:r>
              <a:rPr lang="de-DE" dirty="0" err="1" smtClean="0"/>
              <a:t>understandings</a:t>
            </a:r>
            <a:r>
              <a:rPr lang="de-DE" dirty="0" smtClean="0"/>
              <a:t> </a:t>
            </a:r>
            <a:r>
              <a:rPr lang="de-DE" dirty="0" err="1" smtClean="0"/>
              <a:t>of</a:t>
            </a:r>
            <a:r>
              <a:rPr lang="de-DE" dirty="0" smtClean="0"/>
              <a:t> </a:t>
            </a:r>
            <a:r>
              <a:rPr lang="de-DE" dirty="0" err="1" smtClean="0"/>
              <a:t>artificial</a:t>
            </a:r>
            <a:r>
              <a:rPr lang="de-DE" dirty="0" smtClean="0"/>
              <a:t> </a:t>
            </a:r>
            <a:r>
              <a:rPr lang="de-DE" dirty="0" err="1" smtClean="0"/>
              <a:t>intelligence</a:t>
            </a:r>
            <a:r>
              <a:rPr lang="de-DE" dirty="0" smtClean="0"/>
              <a:t> </a:t>
            </a:r>
            <a:r>
              <a:rPr lang="de-DE" dirty="0" err="1" smtClean="0"/>
              <a:t>and</a:t>
            </a:r>
            <a:r>
              <a:rPr lang="de-DE" dirty="0" smtClean="0"/>
              <a:t> </a:t>
            </a:r>
            <a:r>
              <a:rPr lang="de-DE" dirty="0" err="1" smtClean="0"/>
              <a:t>of</a:t>
            </a:r>
            <a:r>
              <a:rPr lang="de-DE" dirty="0" smtClean="0"/>
              <a:t> </a:t>
            </a:r>
            <a:r>
              <a:rPr lang="de-DE" dirty="0" err="1" smtClean="0"/>
              <a:t>intelligence</a:t>
            </a:r>
            <a:r>
              <a:rPr lang="de-DE" dirty="0" smtClean="0"/>
              <a:t> at all. Are </a:t>
            </a:r>
            <a:r>
              <a:rPr lang="de-DE" dirty="0" err="1" smtClean="0"/>
              <a:t>animals</a:t>
            </a:r>
            <a:r>
              <a:rPr lang="de-DE" dirty="0" smtClean="0"/>
              <a:t> intelligent? Can </a:t>
            </a:r>
            <a:r>
              <a:rPr lang="de-DE" dirty="0" err="1" smtClean="0"/>
              <a:t>there</a:t>
            </a:r>
            <a:r>
              <a:rPr lang="de-DE" dirty="0" smtClean="0"/>
              <a:t> </a:t>
            </a:r>
            <a:r>
              <a:rPr lang="de-DE" dirty="0" err="1" smtClean="0"/>
              <a:t>be</a:t>
            </a:r>
            <a:r>
              <a:rPr lang="de-DE" dirty="0" smtClean="0"/>
              <a:t> </a:t>
            </a:r>
            <a:r>
              <a:rPr lang="de-DE" dirty="0" err="1" smtClean="0"/>
              <a:t>intelligence</a:t>
            </a:r>
            <a:r>
              <a:rPr lang="de-DE" dirty="0" smtClean="0"/>
              <a:t> </a:t>
            </a:r>
            <a:r>
              <a:rPr lang="de-DE" dirty="0" err="1" smtClean="0"/>
              <a:t>without</a:t>
            </a:r>
            <a:r>
              <a:rPr lang="de-DE" dirty="0" smtClean="0"/>
              <a:t> </a:t>
            </a:r>
            <a:r>
              <a:rPr lang="de-DE" dirty="0" err="1" smtClean="0"/>
              <a:t>acting</a:t>
            </a:r>
            <a:r>
              <a:rPr lang="de-DE" dirty="0" smtClean="0"/>
              <a:t>? </a:t>
            </a:r>
            <a:r>
              <a:rPr lang="de-DE" dirty="0" err="1" smtClean="0"/>
              <a:t>What</a:t>
            </a:r>
            <a:r>
              <a:rPr lang="de-DE" dirty="0" smtClean="0"/>
              <a:t> </a:t>
            </a:r>
            <a:r>
              <a:rPr lang="de-DE" dirty="0" err="1" smtClean="0"/>
              <a:t>describes</a:t>
            </a:r>
            <a:r>
              <a:rPr lang="de-DE" dirty="0" smtClean="0"/>
              <a:t> human </a:t>
            </a:r>
            <a:r>
              <a:rPr lang="de-DE" dirty="0" err="1" smtClean="0"/>
              <a:t>intelligence</a:t>
            </a:r>
            <a:r>
              <a:rPr lang="de-DE" dirty="0" smtClean="0"/>
              <a:t>? </a:t>
            </a:r>
            <a:r>
              <a:rPr lang="de-DE" dirty="0" err="1" smtClean="0"/>
              <a:t>To</a:t>
            </a:r>
            <a:r>
              <a:rPr lang="de-DE" dirty="0" smtClean="0"/>
              <a:t> </a:t>
            </a:r>
            <a:r>
              <a:rPr lang="de-DE" dirty="0" err="1" smtClean="0"/>
              <a:t>study</a:t>
            </a:r>
            <a:r>
              <a:rPr lang="de-DE" dirty="0" smtClean="0"/>
              <a:t> AI </a:t>
            </a:r>
            <a:r>
              <a:rPr lang="de-DE" dirty="0" err="1" smtClean="0"/>
              <a:t>it</a:t>
            </a:r>
            <a:r>
              <a:rPr lang="de-DE" dirty="0" smtClean="0"/>
              <a:t> </a:t>
            </a:r>
            <a:r>
              <a:rPr lang="de-DE" dirty="0" err="1" smtClean="0"/>
              <a:t>is</a:t>
            </a:r>
            <a:r>
              <a:rPr lang="de-DE" dirty="0" smtClean="0"/>
              <a:t> not </a:t>
            </a:r>
            <a:r>
              <a:rPr lang="de-DE" dirty="0" err="1" smtClean="0"/>
              <a:t>necessary</a:t>
            </a:r>
            <a:r>
              <a:rPr lang="de-DE" dirty="0" smtClean="0"/>
              <a:t> </a:t>
            </a:r>
            <a:r>
              <a:rPr lang="de-DE" dirty="0" err="1" smtClean="0"/>
              <a:t>to</a:t>
            </a:r>
            <a:r>
              <a:rPr lang="de-DE" dirty="0" smtClean="0"/>
              <a:t> </a:t>
            </a:r>
            <a:r>
              <a:rPr lang="de-DE" dirty="0" err="1" smtClean="0"/>
              <a:t>know</a:t>
            </a:r>
            <a:r>
              <a:rPr lang="de-DE" dirty="0" smtClean="0"/>
              <a:t> all </a:t>
            </a:r>
            <a:r>
              <a:rPr lang="de-DE" dirty="0" err="1" smtClean="0"/>
              <a:t>the</a:t>
            </a:r>
            <a:r>
              <a:rPr lang="de-DE" dirty="0" smtClean="0"/>
              <a:t> different </a:t>
            </a:r>
            <a:r>
              <a:rPr lang="de-DE" dirty="0" err="1" smtClean="0"/>
              <a:t>views</a:t>
            </a:r>
            <a:r>
              <a:rPr lang="de-DE" dirty="0" smtClean="0"/>
              <a:t> </a:t>
            </a:r>
            <a:r>
              <a:rPr lang="de-DE" dirty="0" err="1" smtClean="0"/>
              <a:t>and</a:t>
            </a:r>
            <a:r>
              <a:rPr lang="de-DE" dirty="0" smtClean="0"/>
              <a:t> </a:t>
            </a:r>
            <a:r>
              <a:rPr lang="de-DE" dirty="0" err="1" smtClean="0"/>
              <a:t>definitions</a:t>
            </a:r>
            <a:r>
              <a:rPr lang="de-DE" dirty="0" smtClean="0"/>
              <a:t> </a:t>
            </a:r>
            <a:r>
              <a:rPr lang="de-DE" dirty="0" err="1" smtClean="0"/>
              <a:t>of</a:t>
            </a:r>
            <a:r>
              <a:rPr lang="de-DE" dirty="0" smtClean="0"/>
              <a:t> AI, but </a:t>
            </a:r>
            <a:r>
              <a:rPr lang="de-DE" dirty="0" err="1" smtClean="0"/>
              <a:t>you</a:t>
            </a:r>
            <a:r>
              <a:rPr lang="de-DE" dirty="0" smtClean="0"/>
              <a:t> </a:t>
            </a:r>
            <a:r>
              <a:rPr lang="de-DE" dirty="0" err="1" smtClean="0"/>
              <a:t>should</a:t>
            </a:r>
            <a:r>
              <a:rPr lang="de-DE" dirty="0" smtClean="0"/>
              <a:t> </a:t>
            </a:r>
            <a:r>
              <a:rPr lang="de-DE" dirty="0" err="1" smtClean="0"/>
              <a:t>understand</a:t>
            </a:r>
            <a:r>
              <a:rPr lang="de-DE" dirty="0" smtClean="0"/>
              <a:t> </a:t>
            </a:r>
            <a:r>
              <a:rPr lang="de-DE" dirty="0" err="1" smtClean="0"/>
              <a:t>what</a:t>
            </a:r>
            <a:r>
              <a:rPr lang="de-DE" dirty="0" smtClean="0"/>
              <a:t> </a:t>
            </a:r>
            <a:r>
              <a:rPr lang="de-DE" dirty="0" err="1" smtClean="0"/>
              <a:t>opinions</a:t>
            </a:r>
            <a:r>
              <a:rPr lang="de-DE" dirty="0" smtClean="0"/>
              <a:t> </a:t>
            </a:r>
            <a:r>
              <a:rPr lang="de-DE" dirty="0" err="1" smtClean="0"/>
              <a:t>exists</a:t>
            </a:r>
            <a:r>
              <a:rPr lang="de-DE" dirty="0" smtClean="0"/>
              <a:t> </a:t>
            </a:r>
            <a:r>
              <a:rPr lang="de-DE" dirty="0" err="1" smtClean="0"/>
              <a:t>and</a:t>
            </a:r>
            <a:r>
              <a:rPr lang="de-DE" dirty="0" smtClean="0"/>
              <a:t> </a:t>
            </a:r>
            <a:r>
              <a:rPr lang="de-DE" dirty="0" err="1" smtClean="0"/>
              <a:t>where</a:t>
            </a:r>
            <a:r>
              <a:rPr lang="de-DE" dirty="0" smtClean="0"/>
              <a:t> </a:t>
            </a:r>
            <a:r>
              <a:rPr lang="de-DE" dirty="0" err="1" smtClean="0"/>
              <a:t>they</a:t>
            </a:r>
            <a:r>
              <a:rPr lang="de-DE" dirty="0" smtClean="0"/>
              <a:t> </a:t>
            </a:r>
            <a:r>
              <a:rPr lang="de-DE" dirty="0" err="1" smtClean="0"/>
              <a:t>come</a:t>
            </a:r>
            <a:r>
              <a:rPr lang="de-DE" dirty="0" smtClean="0"/>
              <a:t> </a:t>
            </a:r>
            <a:r>
              <a:rPr lang="de-DE" dirty="0" err="1" smtClean="0"/>
              <a:t>from</a:t>
            </a:r>
            <a:r>
              <a:rPr lang="de-DE" dirty="0" smtClean="0"/>
              <a:t>.</a:t>
            </a:r>
            <a:endParaRPr lang="ru-RU" dirty="0"/>
          </a:p>
        </p:txBody>
      </p:sp>
      <p:sp>
        <p:nvSpPr>
          <p:cNvPr id="4" name="Foliennummernplatzhalter 3"/>
          <p:cNvSpPr>
            <a:spLocks noGrp="1"/>
          </p:cNvSpPr>
          <p:nvPr>
            <p:ph type="sldNum" sz="quarter" idx="10"/>
          </p:nvPr>
        </p:nvSpPr>
        <p:spPr/>
        <p:txBody>
          <a:bodyPr/>
          <a:lstStyle/>
          <a:p>
            <a:fld id="{74AD26B2-28D3-40F6-AD94-065E0B953A69}" type="slidenum">
              <a:rPr lang="ru-RU" smtClean="0"/>
              <a:t>13</a:t>
            </a:fld>
            <a:endParaRPr lang="ru-RU"/>
          </a:p>
        </p:txBody>
      </p:sp>
    </p:spTree>
    <p:extLst>
      <p:ext uri="{BB962C8B-B14F-4D97-AF65-F5344CB8AC3E}">
        <p14:creationId xmlns:p14="http://schemas.microsoft.com/office/powerpoint/2010/main" val="96800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600" dirty="0" err="1" smtClean="0"/>
              <a:t>Philosophy</a:t>
            </a:r>
            <a:endParaRPr lang="de-DE" sz="1600" dirty="0" smtClean="0"/>
          </a:p>
          <a:p>
            <a:endParaRPr lang="de-DE" sz="1600" dirty="0"/>
          </a:p>
          <a:p>
            <a:r>
              <a:rPr lang="de-DE" b="1" dirty="0" smtClean="0"/>
              <a:t>Aristoteles</a:t>
            </a:r>
            <a:r>
              <a:rPr lang="de-DE" dirty="0" smtClean="0"/>
              <a:t> – </a:t>
            </a:r>
            <a:r>
              <a:rPr lang="de-DE" dirty="0" err="1" smtClean="0"/>
              <a:t>formulation</a:t>
            </a:r>
            <a:r>
              <a:rPr lang="de-DE" dirty="0" smtClean="0"/>
              <a:t> </a:t>
            </a:r>
            <a:r>
              <a:rPr lang="de-DE" dirty="0" err="1" smtClean="0"/>
              <a:t>of</a:t>
            </a:r>
            <a:r>
              <a:rPr lang="de-DE" dirty="0" smtClean="0"/>
              <a:t> </a:t>
            </a:r>
            <a:r>
              <a:rPr lang="de-DE" dirty="0" err="1" smtClean="0"/>
              <a:t>laws</a:t>
            </a:r>
            <a:r>
              <a:rPr lang="de-DE" dirty="0" smtClean="0"/>
              <a:t> </a:t>
            </a:r>
            <a:r>
              <a:rPr lang="de-DE" dirty="0" err="1" smtClean="0"/>
              <a:t>of</a:t>
            </a:r>
            <a:r>
              <a:rPr lang="de-DE" dirty="0" smtClean="0"/>
              <a:t> rational </a:t>
            </a:r>
            <a:r>
              <a:rPr lang="de-DE" dirty="0" err="1" smtClean="0"/>
              <a:t>part</a:t>
            </a:r>
            <a:r>
              <a:rPr lang="de-DE" dirty="0" smtClean="0"/>
              <a:t> </a:t>
            </a:r>
            <a:r>
              <a:rPr lang="de-DE" dirty="0" err="1" smtClean="0"/>
              <a:t>of</a:t>
            </a:r>
            <a:r>
              <a:rPr lang="de-DE" dirty="0" smtClean="0"/>
              <a:t> </a:t>
            </a:r>
            <a:r>
              <a:rPr lang="de-DE" dirty="0" err="1" smtClean="0"/>
              <a:t>mind</a:t>
            </a:r>
            <a:r>
              <a:rPr lang="de-DE" dirty="0" smtClean="0"/>
              <a:t> (</a:t>
            </a:r>
            <a:r>
              <a:rPr lang="de-DE" dirty="0" err="1" smtClean="0"/>
              <a:t>there</a:t>
            </a:r>
            <a:r>
              <a:rPr lang="de-DE" dirty="0" smtClean="0"/>
              <a:t> </a:t>
            </a:r>
            <a:r>
              <a:rPr lang="de-DE" dirty="0" err="1" smtClean="0"/>
              <a:t>is</a:t>
            </a:r>
            <a:r>
              <a:rPr lang="de-DE" dirty="0" smtClean="0"/>
              <a:t> intuitive </a:t>
            </a:r>
            <a:r>
              <a:rPr lang="de-DE" dirty="0" err="1" smtClean="0"/>
              <a:t>reason</a:t>
            </a:r>
            <a:r>
              <a:rPr lang="de-DE" dirty="0" smtClean="0"/>
              <a:t> </a:t>
            </a:r>
            <a:r>
              <a:rPr lang="de-DE" dirty="0" err="1" smtClean="0"/>
              <a:t>too</a:t>
            </a:r>
            <a:r>
              <a:rPr lang="de-DE" dirty="0" smtClean="0"/>
              <a:t>)</a:t>
            </a:r>
          </a:p>
          <a:p>
            <a:r>
              <a:rPr lang="de-DE" b="1" dirty="0" smtClean="0"/>
              <a:t>Francis Bacon </a:t>
            </a:r>
            <a:r>
              <a:rPr lang="de-DE" dirty="0" smtClean="0"/>
              <a:t>- </a:t>
            </a:r>
            <a:r>
              <a:rPr lang="de-DE" dirty="0" err="1" smtClean="0"/>
              <a:t>Empricism</a:t>
            </a:r>
            <a:endParaRPr lang="de-DE" dirty="0" smtClean="0"/>
          </a:p>
          <a:p>
            <a:r>
              <a:rPr lang="en-US" altLang="ru-RU" b="1" dirty="0"/>
              <a:t>David Hume </a:t>
            </a:r>
            <a:r>
              <a:rPr lang="en-US" altLang="ru-RU" dirty="0" smtClean="0"/>
              <a:t>- Principle </a:t>
            </a:r>
            <a:r>
              <a:rPr lang="en-US" altLang="ru-RU" dirty="0"/>
              <a:t>of induction: General rules from repeated associations between their </a:t>
            </a:r>
            <a:r>
              <a:rPr lang="en-US" altLang="ru-RU" dirty="0" smtClean="0"/>
              <a:t>elements</a:t>
            </a:r>
          </a:p>
          <a:p>
            <a:r>
              <a:rPr lang="en-US" altLang="ru-RU" b="1" dirty="0" smtClean="0"/>
              <a:t>Immanuel Kant </a:t>
            </a:r>
            <a:r>
              <a:rPr lang="en-US" altLang="ru-RU" dirty="0" smtClean="0"/>
              <a:t>– 3 types of intelligence – rational, pragmatic and moral</a:t>
            </a:r>
          </a:p>
          <a:p>
            <a:endParaRPr lang="en-US" altLang="ru-RU" dirty="0"/>
          </a:p>
          <a:p>
            <a:endParaRPr lang="de-DE" dirty="0" smtClean="0"/>
          </a:p>
          <a:p>
            <a:endParaRPr lang="de-DE" dirty="0" smtClean="0"/>
          </a:p>
          <a:p>
            <a:endParaRPr lang="ru-RU" dirty="0"/>
          </a:p>
        </p:txBody>
      </p:sp>
      <p:sp>
        <p:nvSpPr>
          <p:cNvPr id="4" name="Foliennummernplatzhalter 3"/>
          <p:cNvSpPr>
            <a:spLocks noGrp="1"/>
          </p:cNvSpPr>
          <p:nvPr>
            <p:ph type="sldNum" sz="quarter" idx="10"/>
          </p:nvPr>
        </p:nvSpPr>
        <p:spPr/>
        <p:txBody>
          <a:bodyPr/>
          <a:lstStyle/>
          <a:p>
            <a:fld id="{74AD26B2-28D3-40F6-AD94-065E0B953A69}" type="slidenum">
              <a:rPr lang="ru-RU" smtClean="0"/>
              <a:t>14</a:t>
            </a:fld>
            <a:endParaRPr lang="ru-RU"/>
          </a:p>
        </p:txBody>
      </p:sp>
    </p:spTree>
    <p:extLst>
      <p:ext uri="{BB962C8B-B14F-4D97-AF65-F5344CB8AC3E}">
        <p14:creationId xmlns:p14="http://schemas.microsoft.com/office/powerpoint/2010/main" val="3237623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90000"/>
              </a:lnSpc>
            </a:pPr>
            <a:r>
              <a:rPr lang="en-US" altLang="ru-RU" sz="2800" dirty="0"/>
              <a:t>Logic</a:t>
            </a:r>
          </a:p>
          <a:p>
            <a:pPr lvl="1">
              <a:lnSpc>
                <a:spcPct val="90000"/>
              </a:lnSpc>
            </a:pPr>
            <a:r>
              <a:rPr lang="en-US" altLang="ru-RU" sz="2400" dirty="0"/>
              <a:t>George Boole (1815-1864): formal language for making logical inference</a:t>
            </a:r>
          </a:p>
          <a:p>
            <a:pPr lvl="1">
              <a:lnSpc>
                <a:spcPct val="90000"/>
              </a:lnSpc>
            </a:pPr>
            <a:r>
              <a:rPr lang="en-US" altLang="ru-RU" sz="2400" dirty="0" err="1"/>
              <a:t>Gottlob</a:t>
            </a:r>
            <a:r>
              <a:rPr lang="en-US" altLang="ru-RU" sz="2400" dirty="0"/>
              <a:t> </a:t>
            </a:r>
            <a:r>
              <a:rPr lang="en-US" altLang="ru-RU" sz="2400" dirty="0" err="1"/>
              <a:t>Frege</a:t>
            </a:r>
            <a:r>
              <a:rPr lang="en-US" altLang="ru-RU" sz="2400" dirty="0"/>
              <a:t> (1848-1925): First-order logic (FOL)</a:t>
            </a:r>
          </a:p>
          <a:p>
            <a:pPr lvl="1">
              <a:lnSpc>
                <a:spcPct val="90000"/>
              </a:lnSpc>
            </a:pPr>
            <a:r>
              <a:rPr lang="en-US" altLang="ru-RU" sz="2400" dirty="0"/>
              <a:t>Computability</a:t>
            </a:r>
          </a:p>
          <a:p>
            <a:pPr lvl="2">
              <a:lnSpc>
                <a:spcPct val="90000"/>
              </a:lnSpc>
            </a:pPr>
            <a:r>
              <a:rPr lang="en-US" altLang="ru-RU" sz="2000" dirty="0"/>
              <a:t>David Hilbert (1862-1943): Problem #23: is there an algorithm for deciding the truth of any logical proposition involving the natural numbers?</a:t>
            </a:r>
          </a:p>
          <a:p>
            <a:pPr lvl="2">
              <a:lnSpc>
                <a:spcPct val="90000"/>
              </a:lnSpc>
            </a:pPr>
            <a:r>
              <a:rPr lang="en-US" altLang="ru-RU" sz="2000" dirty="0"/>
              <a:t>Kurt </a:t>
            </a:r>
            <a:r>
              <a:rPr lang="en-US" altLang="ru-RU" sz="2000" dirty="0" err="1"/>
              <a:t>Godel</a:t>
            </a:r>
            <a:r>
              <a:rPr lang="en-US" altLang="ru-RU" sz="2000" dirty="0"/>
              <a:t> (1906-1978): No: </a:t>
            </a:r>
            <a:r>
              <a:rPr lang="en-US" altLang="ru-RU" sz="2000" dirty="0" err="1"/>
              <a:t>undecidability</a:t>
            </a:r>
            <a:r>
              <a:rPr lang="en-US" altLang="ru-RU" sz="2000" dirty="0"/>
              <a:t> (yes for FOL)</a:t>
            </a:r>
          </a:p>
          <a:p>
            <a:pPr lvl="2">
              <a:lnSpc>
                <a:spcPct val="90000"/>
              </a:lnSpc>
            </a:pPr>
            <a:r>
              <a:rPr lang="en-US" altLang="ru-RU" sz="2000" dirty="0"/>
              <a:t>Alan Turing (1912-1954): which functions are computable?</a:t>
            </a:r>
          </a:p>
          <a:p>
            <a:pPr lvl="3">
              <a:lnSpc>
                <a:spcPct val="90000"/>
              </a:lnSpc>
            </a:pPr>
            <a:r>
              <a:rPr lang="en-US" altLang="ru-RU" sz="1800" dirty="0"/>
              <a:t>Church-Turing thesis: any computable function is computable via a Turing machine</a:t>
            </a:r>
          </a:p>
          <a:p>
            <a:pPr lvl="3">
              <a:lnSpc>
                <a:spcPct val="90000"/>
              </a:lnSpc>
            </a:pPr>
            <a:r>
              <a:rPr lang="en-US" altLang="ru-RU" sz="1800" dirty="0"/>
              <a:t>No machine can tell in general whether a given program will return an answer on a given input, or run forever</a:t>
            </a:r>
          </a:p>
          <a:p>
            <a:endParaRPr lang="ru-RU" dirty="0"/>
          </a:p>
        </p:txBody>
      </p:sp>
      <p:sp>
        <p:nvSpPr>
          <p:cNvPr id="4" name="Foliennummernplatzhalter 3"/>
          <p:cNvSpPr>
            <a:spLocks noGrp="1"/>
          </p:cNvSpPr>
          <p:nvPr>
            <p:ph type="sldNum" sz="quarter" idx="10"/>
          </p:nvPr>
        </p:nvSpPr>
        <p:spPr/>
        <p:txBody>
          <a:bodyPr/>
          <a:lstStyle/>
          <a:p>
            <a:fld id="{74AD26B2-28D3-40F6-AD94-065E0B953A69}" type="slidenum">
              <a:rPr lang="ru-RU" smtClean="0"/>
              <a:t>15</a:t>
            </a:fld>
            <a:endParaRPr lang="ru-RU"/>
          </a:p>
        </p:txBody>
      </p:sp>
    </p:spTree>
    <p:extLst>
      <p:ext uri="{BB962C8B-B14F-4D97-AF65-F5344CB8AC3E}">
        <p14:creationId xmlns:p14="http://schemas.microsoft.com/office/powerpoint/2010/main" val="3464709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ru-RU"/>
          </a:p>
        </p:txBody>
      </p:sp>
      <p:sp>
        <p:nvSpPr>
          <p:cNvPr id="4" name="Foliennummernplatzhalter 3"/>
          <p:cNvSpPr>
            <a:spLocks noGrp="1"/>
          </p:cNvSpPr>
          <p:nvPr>
            <p:ph type="sldNum" sz="quarter" idx="10"/>
          </p:nvPr>
        </p:nvSpPr>
        <p:spPr/>
        <p:txBody>
          <a:bodyPr/>
          <a:lstStyle/>
          <a:p>
            <a:fld id="{74AD26B2-28D3-40F6-AD94-065E0B953A69}" type="slidenum">
              <a:rPr lang="ru-RU" smtClean="0"/>
              <a:t>16</a:t>
            </a:fld>
            <a:endParaRPr lang="ru-RU"/>
          </a:p>
        </p:txBody>
      </p:sp>
    </p:spTree>
    <p:extLst>
      <p:ext uri="{BB962C8B-B14F-4D97-AF65-F5344CB8AC3E}">
        <p14:creationId xmlns:p14="http://schemas.microsoft.com/office/powerpoint/2010/main" val="39485018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1" dirty="0"/>
              <a:t>The gestation of artificial intelligence (1943-1956)</a:t>
            </a:r>
          </a:p>
          <a:p>
            <a:endParaRPr lang="en-US" dirty="0" smtClean="0"/>
          </a:p>
          <a:p>
            <a:r>
              <a:rPr lang="en-US" dirty="0" smtClean="0"/>
              <a:t>The </a:t>
            </a:r>
            <a:r>
              <a:rPr lang="en-US" dirty="0"/>
              <a:t>first work that is now generally recognized as AI was done by Warren McCulloch </a:t>
            </a:r>
            <a:r>
              <a:rPr lang="en-US" dirty="0" smtClean="0"/>
              <a:t>and Walter </a:t>
            </a:r>
            <a:r>
              <a:rPr lang="en-US" dirty="0"/>
              <a:t>Pitts (1943). They drew on three sources: knowledge of the basic physiology </a:t>
            </a:r>
            <a:r>
              <a:rPr lang="en-US" dirty="0" smtClean="0"/>
              <a:t>and function </a:t>
            </a:r>
            <a:r>
              <a:rPr lang="en-US" dirty="0"/>
              <a:t>of neurons in the brain; the formal analysis of propositional logic due to Russell </a:t>
            </a:r>
            <a:r>
              <a:rPr lang="en-US" dirty="0" smtClean="0"/>
              <a:t>and Whitehead</a:t>
            </a:r>
            <a:r>
              <a:rPr lang="en-US" dirty="0"/>
              <a:t>; and Turing's theory of computation. They proposed a model of artificial neurons </a:t>
            </a:r>
            <a:r>
              <a:rPr lang="en-US" dirty="0" smtClean="0"/>
              <a:t>in which </a:t>
            </a:r>
            <a:r>
              <a:rPr lang="en-US" dirty="0"/>
              <a:t>each neuron is characterized as being "on" or "off," with a switch to "on" occurring </a:t>
            </a:r>
            <a:r>
              <a:rPr lang="en-US" dirty="0" smtClean="0"/>
              <a:t>in response </a:t>
            </a:r>
            <a:r>
              <a:rPr lang="en-US" dirty="0"/>
              <a:t>to stimulation by a sufficient number of neighboring neurons. The state of a </a:t>
            </a:r>
            <a:r>
              <a:rPr lang="en-US" dirty="0" smtClean="0"/>
              <a:t>neuron was </a:t>
            </a:r>
            <a:r>
              <a:rPr lang="en-US" dirty="0"/>
              <a:t>conceived of as "factually equivalent to a proposition which proposed its adequate stimulus."</a:t>
            </a:r>
          </a:p>
          <a:p>
            <a:r>
              <a:rPr lang="en-US" dirty="0"/>
              <a:t>They showed, for example, that any computable function could be computed by some </a:t>
            </a:r>
            <a:r>
              <a:rPr lang="en-US" dirty="0" smtClean="0"/>
              <a:t>network of </a:t>
            </a:r>
            <a:r>
              <a:rPr lang="en-US" dirty="0"/>
              <a:t>connected neurons, and that all the logical connectives could be implemented by </a:t>
            </a:r>
            <a:r>
              <a:rPr lang="en-US" dirty="0" smtClean="0"/>
              <a:t>simple net </a:t>
            </a:r>
            <a:r>
              <a:rPr lang="en-US" dirty="0"/>
              <a:t>structures. McCulloch and Pitts also suggested that suitably defined networks could learn.</a:t>
            </a:r>
          </a:p>
          <a:p>
            <a:r>
              <a:rPr lang="en-US" dirty="0"/>
              <a:t>Donald Hebb (1949) demonstrated a simple updating rule for modifying the connection </a:t>
            </a:r>
            <a:r>
              <a:rPr lang="en-US" dirty="0" smtClean="0"/>
              <a:t>strengths between </a:t>
            </a:r>
            <a:r>
              <a:rPr lang="en-US" dirty="0"/>
              <a:t>neurons, such that learning could take place.</a:t>
            </a:r>
          </a:p>
          <a:p>
            <a:r>
              <a:rPr lang="en-US" dirty="0"/>
              <a:t>The work of McCulloch and Pitts was arguably the forerunner of both the </a:t>
            </a:r>
            <a:r>
              <a:rPr lang="en-US" dirty="0" err="1"/>
              <a:t>logicist</a:t>
            </a:r>
            <a:r>
              <a:rPr lang="en-US" dirty="0"/>
              <a:t> tradition </a:t>
            </a:r>
            <a:r>
              <a:rPr lang="en-US" dirty="0" smtClean="0"/>
              <a:t>in </a:t>
            </a:r>
            <a:r>
              <a:rPr lang="en-US" dirty="0"/>
              <a:t>AI and the connectionist tradition. </a:t>
            </a:r>
            <a:endParaRPr lang="ru-RU" dirty="0"/>
          </a:p>
        </p:txBody>
      </p:sp>
      <p:sp>
        <p:nvSpPr>
          <p:cNvPr id="4" name="Foliennummernplatzhalter 3"/>
          <p:cNvSpPr>
            <a:spLocks noGrp="1"/>
          </p:cNvSpPr>
          <p:nvPr>
            <p:ph type="sldNum" sz="quarter" idx="10"/>
          </p:nvPr>
        </p:nvSpPr>
        <p:spPr/>
        <p:txBody>
          <a:bodyPr/>
          <a:lstStyle/>
          <a:p>
            <a:fld id="{74AD26B2-28D3-40F6-AD94-065E0B953A69}" type="slidenum">
              <a:rPr lang="ru-RU" smtClean="0"/>
              <a:t>17</a:t>
            </a:fld>
            <a:endParaRPr lang="ru-RU"/>
          </a:p>
        </p:txBody>
      </p:sp>
    </p:spTree>
    <p:extLst>
      <p:ext uri="{BB962C8B-B14F-4D97-AF65-F5344CB8AC3E}">
        <p14:creationId xmlns:p14="http://schemas.microsoft.com/office/powerpoint/2010/main" val="1202653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1" dirty="0"/>
              <a:t>Acting humanly: The Turing Test approach</a:t>
            </a:r>
          </a:p>
          <a:p>
            <a:r>
              <a:rPr lang="en-US" b="1" dirty="0"/>
              <a:t>The Turing Test, </a:t>
            </a:r>
            <a:r>
              <a:rPr lang="en-US" dirty="0"/>
              <a:t>proposed by Alan Turing (1950), was designed to provide a </a:t>
            </a:r>
            <a:r>
              <a:rPr lang="en-US" dirty="0" smtClean="0"/>
              <a:t>satisfactory operational </a:t>
            </a:r>
            <a:r>
              <a:rPr lang="en-US" dirty="0"/>
              <a:t>definition of intelligence. Turing defined intelligent behavior as the ability to </a:t>
            </a:r>
            <a:r>
              <a:rPr lang="en-US" dirty="0" smtClean="0"/>
              <a:t>achieve human-level </a:t>
            </a:r>
            <a:r>
              <a:rPr lang="en-US" dirty="0"/>
              <a:t>performance in all cognitive tasks, sufficient to fool an interrogator. </a:t>
            </a:r>
            <a:r>
              <a:rPr lang="en-US" dirty="0" smtClean="0"/>
              <a:t>Roughly speaking</a:t>
            </a:r>
            <a:r>
              <a:rPr lang="en-US" dirty="0"/>
              <a:t>, the test he proposed is that the computer should be interrogated by a human via </a:t>
            </a:r>
            <a:r>
              <a:rPr lang="en-US" dirty="0" smtClean="0"/>
              <a:t>a teletype</a:t>
            </a:r>
            <a:r>
              <a:rPr lang="en-US" dirty="0"/>
              <a:t>, and passes the test if the interrogator cannot tell if there is a computer or a human at </a:t>
            </a:r>
            <a:r>
              <a:rPr lang="en-US" dirty="0" smtClean="0"/>
              <a:t>the other </a:t>
            </a:r>
            <a:r>
              <a:rPr lang="en-US" dirty="0"/>
              <a:t>end. </a:t>
            </a:r>
            <a:endParaRPr lang="en-US" dirty="0" smtClean="0"/>
          </a:p>
          <a:p>
            <a:r>
              <a:rPr lang="en-US" dirty="0" smtClean="0"/>
              <a:t>The </a:t>
            </a:r>
            <a:r>
              <a:rPr lang="en-US" dirty="0"/>
              <a:t>computer would need to possess the following capabilities:</a:t>
            </a:r>
          </a:p>
          <a:p>
            <a:r>
              <a:rPr lang="en-US" b="1" dirty="0" smtClean="0"/>
              <a:t>A natural </a:t>
            </a:r>
            <a:r>
              <a:rPr lang="en-US" b="1" dirty="0"/>
              <a:t>language processing </a:t>
            </a:r>
            <a:r>
              <a:rPr lang="en-US" dirty="0"/>
              <a:t>to enable it to communicate successfully in English (or </a:t>
            </a:r>
            <a:r>
              <a:rPr lang="en-US" dirty="0" smtClean="0"/>
              <a:t>some other </a:t>
            </a:r>
            <a:r>
              <a:rPr lang="en-US" dirty="0"/>
              <a:t>human language);</a:t>
            </a:r>
          </a:p>
          <a:p>
            <a:r>
              <a:rPr lang="en-US" b="1" dirty="0" smtClean="0"/>
              <a:t>B</a:t>
            </a:r>
            <a:r>
              <a:rPr lang="en-US" dirty="0" smtClean="0"/>
              <a:t> </a:t>
            </a:r>
            <a:r>
              <a:rPr lang="en-US" b="1" dirty="0" smtClean="0"/>
              <a:t>knowledge </a:t>
            </a:r>
            <a:r>
              <a:rPr lang="en-US" b="1" dirty="0"/>
              <a:t>representation </a:t>
            </a:r>
            <a:r>
              <a:rPr lang="en-US" dirty="0"/>
              <a:t>to store information provided before or during the interrogation;</a:t>
            </a:r>
          </a:p>
          <a:p>
            <a:r>
              <a:rPr lang="en-US" b="1" dirty="0" smtClean="0"/>
              <a:t>C automated </a:t>
            </a:r>
            <a:r>
              <a:rPr lang="en-US" b="1" dirty="0"/>
              <a:t>reasoning </a:t>
            </a:r>
            <a:r>
              <a:rPr lang="en-US" dirty="0"/>
              <a:t>to use the stored information to answer questions and to draw </a:t>
            </a:r>
            <a:r>
              <a:rPr lang="en-US" dirty="0" smtClean="0"/>
              <a:t>new conclusions</a:t>
            </a:r>
            <a:r>
              <a:rPr lang="en-US" dirty="0"/>
              <a:t>;</a:t>
            </a:r>
          </a:p>
          <a:p>
            <a:r>
              <a:rPr lang="en-US" b="1" dirty="0" smtClean="0"/>
              <a:t>D machine </a:t>
            </a:r>
            <a:r>
              <a:rPr lang="en-US" b="1" dirty="0"/>
              <a:t>learning </a:t>
            </a:r>
            <a:r>
              <a:rPr lang="en-US" dirty="0"/>
              <a:t>to adapt to new circumstances and to detect and extrapolate patterns.</a:t>
            </a:r>
          </a:p>
          <a:p>
            <a:r>
              <a:rPr lang="en-US" dirty="0"/>
              <a:t>Turing's test deliberately avoided direct physical interaction between the interrogator and </a:t>
            </a:r>
            <a:r>
              <a:rPr lang="en-US" dirty="0" smtClean="0"/>
              <a:t>the computer</a:t>
            </a:r>
            <a:r>
              <a:rPr lang="en-US" dirty="0"/>
              <a:t>, because </a:t>
            </a:r>
            <a:r>
              <a:rPr lang="en-US" i="1" dirty="0"/>
              <a:t>physical </a:t>
            </a:r>
            <a:r>
              <a:rPr lang="en-US" dirty="0"/>
              <a:t>simulation of a person is unnecessary for </a:t>
            </a:r>
            <a:r>
              <a:rPr lang="en-US" dirty="0" smtClean="0"/>
              <a:t>intelligence.</a:t>
            </a:r>
            <a:endParaRPr lang="ru-RU" dirty="0"/>
          </a:p>
        </p:txBody>
      </p:sp>
      <p:sp>
        <p:nvSpPr>
          <p:cNvPr id="4" name="Foliennummernplatzhalter 3"/>
          <p:cNvSpPr>
            <a:spLocks noGrp="1"/>
          </p:cNvSpPr>
          <p:nvPr>
            <p:ph type="sldNum" sz="quarter" idx="10"/>
          </p:nvPr>
        </p:nvSpPr>
        <p:spPr/>
        <p:txBody>
          <a:bodyPr/>
          <a:lstStyle/>
          <a:p>
            <a:fld id="{74AD26B2-28D3-40F6-AD94-065E0B953A69}" type="slidenum">
              <a:rPr lang="ru-RU" smtClean="0"/>
              <a:t>18</a:t>
            </a:fld>
            <a:endParaRPr lang="ru-RU"/>
          </a:p>
        </p:txBody>
      </p:sp>
    </p:spTree>
    <p:extLst>
      <p:ext uri="{BB962C8B-B14F-4D97-AF65-F5344CB8AC3E}">
        <p14:creationId xmlns:p14="http://schemas.microsoft.com/office/powerpoint/2010/main" val="1292365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Marvin Minsky </a:t>
            </a:r>
            <a:r>
              <a:rPr lang="en-US" dirty="0"/>
              <a:t>and Dean Edmonds, built the first neural network computer in 1951. The SNARC, </a:t>
            </a:r>
            <a:r>
              <a:rPr lang="en-US" dirty="0" smtClean="0"/>
              <a:t>as it </a:t>
            </a:r>
            <a:r>
              <a:rPr lang="en-US" dirty="0"/>
              <a:t>was called, used 3000 vacuum tubes and a surplus automatic pilot mechanism from a </a:t>
            </a:r>
            <a:r>
              <a:rPr lang="en-US" dirty="0" smtClean="0"/>
              <a:t>B-24bomber </a:t>
            </a:r>
            <a:r>
              <a:rPr lang="en-US" dirty="0"/>
              <a:t>to simulate a network of 40 </a:t>
            </a:r>
            <a:r>
              <a:rPr lang="en-US" dirty="0" smtClean="0"/>
              <a:t>neurons.</a:t>
            </a:r>
          </a:p>
          <a:p>
            <a:endParaRPr lang="en-US" dirty="0"/>
          </a:p>
          <a:p>
            <a:r>
              <a:rPr lang="en-US" dirty="0" smtClean="0"/>
              <a:t>Alien </a:t>
            </a:r>
            <a:r>
              <a:rPr lang="en-US" dirty="0"/>
              <a:t>Newell and Herbert </a:t>
            </a:r>
            <a:r>
              <a:rPr lang="en-US" dirty="0" smtClean="0"/>
              <a:t>Simon started first developing an AI program based on neural nets. </a:t>
            </a:r>
            <a:r>
              <a:rPr lang="en-US" dirty="0"/>
              <a:t>Although the others had ideas and in some cases programs for particular </a:t>
            </a:r>
            <a:r>
              <a:rPr lang="en-US" dirty="0" smtClean="0"/>
              <a:t>applications such </a:t>
            </a:r>
            <a:r>
              <a:rPr lang="en-US" dirty="0"/>
              <a:t>as checkers, Newell and Simon already had a reasoning program, the Logic Theorist (LT</a:t>
            </a:r>
            <a:r>
              <a:rPr lang="en-US" dirty="0" smtClean="0"/>
              <a:t>), about </a:t>
            </a:r>
            <a:r>
              <a:rPr lang="en-US" dirty="0"/>
              <a:t>which Simon claimed, "We have invented a computer program capable of thinking </a:t>
            </a:r>
            <a:r>
              <a:rPr lang="en-US" dirty="0" smtClean="0"/>
              <a:t>non numerically, and </a:t>
            </a:r>
            <a:r>
              <a:rPr lang="en-US" dirty="0"/>
              <a:t>thereby solved the venerable mind-body problem</a:t>
            </a:r>
            <a:r>
              <a:rPr lang="en-US" dirty="0" smtClean="0"/>
              <a:t>.“ The program </a:t>
            </a:r>
            <a:r>
              <a:rPr lang="en-US" dirty="0"/>
              <a:t>was able to prove most of the theorems in Chapter 2 of Russell and </a:t>
            </a:r>
            <a:r>
              <a:rPr lang="en-US" dirty="0" smtClean="0"/>
              <a:t>Whitehead's </a:t>
            </a:r>
            <a:r>
              <a:rPr lang="en-US" i="1" dirty="0" smtClean="0"/>
              <a:t>Principia </a:t>
            </a:r>
            <a:r>
              <a:rPr lang="en-US" i="1" dirty="0"/>
              <a:t>Mathematica. </a:t>
            </a:r>
            <a:r>
              <a:rPr lang="en-US" dirty="0"/>
              <a:t>Russell was reportedly delighted when Simon showed him that the </a:t>
            </a:r>
            <a:r>
              <a:rPr lang="en-US" dirty="0" smtClean="0"/>
              <a:t>program had </a:t>
            </a:r>
            <a:r>
              <a:rPr lang="en-US" dirty="0"/>
              <a:t>come up with a proof for one theorem that was shorter than the one in </a:t>
            </a:r>
            <a:r>
              <a:rPr lang="en-US" i="1" dirty="0"/>
              <a:t>Principia. </a:t>
            </a:r>
            <a:r>
              <a:rPr lang="en-US" dirty="0" smtClean="0"/>
              <a:t>The editors </a:t>
            </a:r>
            <a:r>
              <a:rPr lang="en-US" dirty="0"/>
              <a:t>of the </a:t>
            </a:r>
            <a:r>
              <a:rPr lang="en-US" i="1" dirty="0"/>
              <a:t>Journal of Symbolic Logic </a:t>
            </a:r>
            <a:r>
              <a:rPr lang="en-US" dirty="0"/>
              <a:t>were less impressed; they rejected a paper coauthored</a:t>
            </a:r>
          </a:p>
          <a:p>
            <a:r>
              <a:rPr lang="en-US" dirty="0"/>
              <a:t>by Newell, Simon, and Logic Theorist</a:t>
            </a:r>
            <a:r>
              <a:rPr lang="en-US" dirty="0" smtClean="0"/>
              <a:t>.</a:t>
            </a:r>
          </a:p>
          <a:p>
            <a:endParaRPr lang="en-US" dirty="0"/>
          </a:p>
          <a:p>
            <a:r>
              <a:rPr lang="en-US" dirty="0"/>
              <a:t>Newell and Simon's early success was followed up with the General Problem Solver,</a:t>
            </a:r>
          </a:p>
          <a:p>
            <a:r>
              <a:rPr lang="en-US" dirty="0"/>
              <a:t>or GPS. Unlike Logic Theorist, this program was designed from the start to imitate </a:t>
            </a:r>
            <a:r>
              <a:rPr lang="en-US" dirty="0" smtClean="0"/>
              <a:t>human problem-solving </a:t>
            </a:r>
            <a:r>
              <a:rPr lang="en-US" dirty="0"/>
              <a:t>protocols. Within the limited class of puzzles it could handle, it turned out </a:t>
            </a:r>
            <a:r>
              <a:rPr lang="en-US" dirty="0" smtClean="0"/>
              <a:t>that the </a:t>
            </a:r>
            <a:r>
              <a:rPr lang="en-US" dirty="0"/>
              <a:t>order in which the program considered </a:t>
            </a:r>
            <a:r>
              <a:rPr lang="en-US" dirty="0" err="1"/>
              <a:t>subgoals</a:t>
            </a:r>
            <a:r>
              <a:rPr lang="en-US" dirty="0"/>
              <a:t> and possible actions was similar to the </a:t>
            </a:r>
            <a:r>
              <a:rPr lang="en-US" dirty="0" smtClean="0"/>
              <a:t>way humans </a:t>
            </a:r>
            <a:r>
              <a:rPr lang="en-US" dirty="0"/>
              <a:t>approached the same problems. Thus, GPS was probably the first program to </a:t>
            </a:r>
            <a:r>
              <a:rPr lang="en-US" dirty="0" smtClean="0"/>
              <a:t>embody the </a:t>
            </a:r>
            <a:r>
              <a:rPr lang="en-US" dirty="0"/>
              <a:t>"thinking humanly" approach. The combination of AI and cognitive science has </a:t>
            </a:r>
            <a:r>
              <a:rPr lang="en-US" dirty="0" smtClean="0"/>
              <a:t>continued at </a:t>
            </a:r>
            <a:r>
              <a:rPr lang="en-US" dirty="0"/>
              <a:t>CMU up to the present day.</a:t>
            </a:r>
            <a:endParaRPr lang="ru-RU" dirty="0"/>
          </a:p>
        </p:txBody>
      </p:sp>
      <p:sp>
        <p:nvSpPr>
          <p:cNvPr id="4" name="Foliennummernplatzhalter 3"/>
          <p:cNvSpPr>
            <a:spLocks noGrp="1"/>
          </p:cNvSpPr>
          <p:nvPr>
            <p:ph type="sldNum" sz="quarter" idx="10"/>
          </p:nvPr>
        </p:nvSpPr>
        <p:spPr/>
        <p:txBody>
          <a:bodyPr/>
          <a:lstStyle/>
          <a:p>
            <a:fld id="{74AD26B2-28D3-40F6-AD94-065E0B953A69}" type="slidenum">
              <a:rPr lang="ru-RU" smtClean="0"/>
              <a:t>19</a:t>
            </a:fld>
            <a:endParaRPr lang="ru-RU"/>
          </a:p>
        </p:txBody>
      </p:sp>
    </p:spTree>
    <p:extLst>
      <p:ext uri="{BB962C8B-B14F-4D97-AF65-F5344CB8AC3E}">
        <p14:creationId xmlns:p14="http://schemas.microsoft.com/office/powerpoint/2010/main" val="3716342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So, </a:t>
            </a:r>
            <a:r>
              <a:rPr lang="de-DE" dirty="0" err="1" smtClean="0"/>
              <a:t>what</a:t>
            </a:r>
            <a:r>
              <a:rPr lang="de-DE" dirty="0" smtClean="0"/>
              <a:t> </a:t>
            </a:r>
            <a:r>
              <a:rPr lang="de-DE" dirty="0" err="1" smtClean="0"/>
              <a:t>is</a:t>
            </a:r>
            <a:r>
              <a:rPr lang="de-DE" dirty="0" smtClean="0"/>
              <a:t> </a:t>
            </a:r>
            <a:r>
              <a:rPr lang="de-DE" dirty="0" err="1"/>
              <a:t>A</a:t>
            </a:r>
            <a:r>
              <a:rPr lang="de-DE" dirty="0" err="1" smtClean="0"/>
              <a:t>rtificial</a:t>
            </a:r>
            <a:r>
              <a:rPr lang="de-DE" dirty="0" smtClean="0"/>
              <a:t> </a:t>
            </a:r>
            <a:r>
              <a:rPr lang="de-DE" dirty="0" err="1"/>
              <a:t>I</a:t>
            </a:r>
            <a:r>
              <a:rPr lang="de-DE" dirty="0" err="1" smtClean="0"/>
              <a:t>ntelligence</a:t>
            </a:r>
            <a:r>
              <a:rPr lang="de-DE" dirty="0" smtClean="0"/>
              <a:t> (AI</a:t>
            </a:r>
            <a:r>
              <a:rPr lang="de-DE" dirty="0" smtClean="0"/>
              <a:t>).</a:t>
            </a:r>
          </a:p>
          <a:p>
            <a:endParaRPr lang="de-DE" dirty="0"/>
          </a:p>
          <a:p>
            <a:r>
              <a:rPr lang="de-DE" dirty="0" err="1" smtClean="0"/>
              <a:t>Let</a:t>
            </a:r>
            <a:r>
              <a:rPr lang="de-DE" dirty="0" smtClean="0"/>
              <a:t> </a:t>
            </a:r>
            <a:r>
              <a:rPr lang="de-DE" dirty="0" err="1" smtClean="0"/>
              <a:t>us</a:t>
            </a:r>
            <a:r>
              <a:rPr lang="de-DE" dirty="0" smtClean="0"/>
              <a:t> </a:t>
            </a:r>
            <a:r>
              <a:rPr lang="de-DE" dirty="0" err="1" smtClean="0"/>
              <a:t>think</a:t>
            </a:r>
            <a:r>
              <a:rPr lang="de-DE" dirty="0" smtClean="0"/>
              <a:t> </a:t>
            </a:r>
            <a:r>
              <a:rPr lang="de-DE" dirty="0" err="1" smtClean="0"/>
              <a:t>what</a:t>
            </a:r>
            <a:r>
              <a:rPr lang="de-DE" dirty="0" smtClean="0"/>
              <a:t> </a:t>
            </a:r>
            <a:r>
              <a:rPr lang="de-DE" dirty="0" err="1" smtClean="0"/>
              <a:t>we</a:t>
            </a:r>
            <a:r>
              <a:rPr lang="de-DE" dirty="0" smtClean="0"/>
              <a:t> deal </a:t>
            </a:r>
            <a:r>
              <a:rPr lang="de-DE" dirty="0" err="1" smtClean="0"/>
              <a:t>with</a:t>
            </a:r>
            <a:r>
              <a:rPr lang="de-DE" dirty="0" smtClean="0"/>
              <a:t> </a:t>
            </a:r>
            <a:r>
              <a:rPr lang="de-DE" dirty="0" err="1" smtClean="0"/>
              <a:t>to</a:t>
            </a:r>
            <a:r>
              <a:rPr lang="de-DE" dirty="0" smtClean="0"/>
              <a:t> </a:t>
            </a:r>
            <a:r>
              <a:rPr lang="de-DE" dirty="0" err="1" smtClean="0"/>
              <a:t>have</a:t>
            </a:r>
            <a:r>
              <a:rPr lang="de-DE" dirty="0" smtClean="0"/>
              <a:t> an </a:t>
            </a:r>
            <a:r>
              <a:rPr lang="de-DE" dirty="0" err="1" smtClean="0"/>
              <a:t>idea</a:t>
            </a:r>
            <a:r>
              <a:rPr lang="de-DE" dirty="0" smtClean="0"/>
              <a:t> </a:t>
            </a:r>
            <a:r>
              <a:rPr lang="de-DE" dirty="0" err="1" smtClean="0"/>
              <a:t>of</a:t>
            </a:r>
            <a:r>
              <a:rPr lang="de-DE" dirty="0" smtClean="0"/>
              <a:t> AI.</a:t>
            </a:r>
          </a:p>
          <a:p>
            <a:endParaRPr lang="de-DE" dirty="0"/>
          </a:p>
          <a:p>
            <a:r>
              <a:rPr lang="de-DE" dirty="0" smtClean="0"/>
              <a:t>In </a:t>
            </a:r>
            <a:r>
              <a:rPr lang="de-DE" dirty="0" err="1" smtClean="0"/>
              <a:t>general</a:t>
            </a:r>
            <a:r>
              <a:rPr lang="de-DE" dirty="0" smtClean="0"/>
              <a:t> </a:t>
            </a:r>
            <a:r>
              <a:rPr lang="de-DE" dirty="0" err="1" smtClean="0"/>
              <a:t>it</a:t>
            </a:r>
            <a:r>
              <a:rPr lang="de-DE" dirty="0" smtClean="0"/>
              <a:t> must </a:t>
            </a:r>
            <a:r>
              <a:rPr lang="de-DE" dirty="0" err="1" smtClean="0"/>
              <a:t>have</a:t>
            </a:r>
            <a:r>
              <a:rPr lang="de-DE" dirty="0" smtClean="0"/>
              <a:t> </a:t>
            </a:r>
            <a:r>
              <a:rPr lang="de-DE" dirty="0" err="1" smtClean="0"/>
              <a:t>to</a:t>
            </a:r>
            <a:r>
              <a:rPr lang="de-DE" dirty="0" smtClean="0"/>
              <a:t> do </a:t>
            </a:r>
            <a:r>
              <a:rPr lang="de-DE" dirty="0" err="1" smtClean="0"/>
              <a:t>with</a:t>
            </a:r>
            <a:r>
              <a:rPr lang="de-DE" dirty="0" smtClean="0"/>
              <a:t> </a:t>
            </a:r>
            <a:r>
              <a:rPr lang="de-DE" dirty="0" err="1" smtClean="0"/>
              <a:t>thinking</a:t>
            </a:r>
            <a:r>
              <a:rPr lang="de-DE" dirty="0" smtClean="0"/>
              <a:t>. So </a:t>
            </a:r>
            <a:r>
              <a:rPr lang="de-DE" dirty="0" err="1" smtClean="0"/>
              <a:t>let</a:t>
            </a:r>
            <a:r>
              <a:rPr lang="de-DE" dirty="0" smtClean="0"/>
              <a:t> </a:t>
            </a:r>
            <a:r>
              <a:rPr lang="de-DE" dirty="0" err="1" smtClean="0"/>
              <a:t>us</a:t>
            </a:r>
            <a:r>
              <a:rPr lang="de-DE" dirty="0" smtClean="0"/>
              <a:t> </a:t>
            </a:r>
            <a:r>
              <a:rPr lang="de-DE" dirty="0" err="1" smtClean="0"/>
              <a:t>define</a:t>
            </a:r>
            <a:r>
              <a:rPr lang="de-DE" dirty="0" smtClean="0"/>
              <a:t> AI </a:t>
            </a:r>
            <a:r>
              <a:rPr lang="de-DE" dirty="0" err="1" smtClean="0"/>
              <a:t>is</a:t>
            </a:r>
            <a:r>
              <a:rPr lang="de-DE" dirty="0" smtClean="0"/>
              <a:t> </a:t>
            </a:r>
            <a:r>
              <a:rPr lang="de-DE" dirty="0" err="1" smtClean="0"/>
              <a:t>about</a:t>
            </a:r>
            <a:r>
              <a:rPr lang="de-DE" dirty="0" smtClean="0"/>
              <a:t> </a:t>
            </a:r>
            <a:r>
              <a:rPr lang="de-DE" dirty="0" err="1" smtClean="0"/>
              <a:t>thinking</a:t>
            </a:r>
            <a:r>
              <a:rPr lang="de-DE" dirty="0" smtClean="0"/>
              <a:t>, </a:t>
            </a:r>
            <a:r>
              <a:rPr lang="de-DE" dirty="0" err="1" smtClean="0"/>
              <a:t>whatever</a:t>
            </a:r>
            <a:r>
              <a:rPr lang="de-DE" dirty="0" smtClean="0"/>
              <a:t> </a:t>
            </a:r>
            <a:r>
              <a:rPr lang="de-DE" dirty="0" err="1" smtClean="0"/>
              <a:t>his</a:t>
            </a:r>
            <a:r>
              <a:rPr lang="de-DE" dirty="0" smtClean="0"/>
              <a:t> </a:t>
            </a:r>
            <a:r>
              <a:rPr lang="de-DE" dirty="0" err="1" smtClean="0"/>
              <a:t>is</a:t>
            </a:r>
            <a:r>
              <a:rPr lang="de-DE" dirty="0" smtClean="0"/>
              <a:t>.</a:t>
            </a:r>
          </a:p>
          <a:p>
            <a:r>
              <a:rPr lang="de-DE" dirty="0" smtClean="0"/>
              <a:t>But </a:t>
            </a:r>
            <a:r>
              <a:rPr lang="de-DE" dirty="0" err="1" smtClean="0"/>
              <a:t>it</a:t>
            </a:r>
            <a:r>
              <a:rPr lang="de-DE" dirty="0" smtClean="0"/>
              <a:t> </a:t>
            </a:r>
            <a:r>
              <a:rPr lang="de-DE" dirty="0" err="1" smtClean="0"/>
              <a:t>is</a:t>
            </a:r>
            <a:r>
              <a:rPr lang="de-DE" dirty="0" smtClean="0"/>
              <a:t> </a:t>
            </a:r>
            <a:r>
              <a:rPr lang="de-DE" dirty="0" err="1" smtClean="0"/>
              <a:t>more</a:t>
            </a:r>
            <a:r>
              <a:rPr lang="de-DE" dirty="0" smtClean="0"/>
              <a:t>. </a:t>
            </a:r>
            <a:r>
              <a:rPr lang="de-DE" dirty="0" err="1" smtClean="0"/>
              <a:t>It</a:t>
            </a:r>
            <a:r>
              <a:rPr lang="de-DE" dirty="0" smtClean="0"/>
              <a:t> </a:t>
            </a:r>
            <a:r>
              <a:rPr lang="de-DE" dirty="0" err="1" smtClean="0"/>
              <a:t>is</a:t>
            </a:r>
            <a:r>
              <a:rPr lang="de-DE" dirty="0" smtClean="0"/>
              <a:t> </a:t>
            </a:r>
            <a:r>
              <a:rPr lang="de-DE" dirty="0" err="1" smtClean="0"/>
              <a:t>about</a:t>
            </a:r>
            <a:r>
              <a:rPr lang="de-DE" dirty="0" smtClean="0"/>
              <a:t> </a:t>
            </a:r>
            <a:r>
              <a:rPr lang="de-DE" dirty="0" err="1" smtClean="0"/>
              <a:t>perception</a:t>
            </a:r>
            <a:r>
              <a:rPr lang="de-DE" dirty="0" smtClean="0"/>
              <a:t> </a:t>
            </a:r>
            <a:r>
              <a:rPr lang="de-DE" dirty="0" err="1" smtClean="0"/>
              <a:t>and</a:t>
            </a:r>
            <a:r>
              <a:rPr lang="de-DE" dirty="0" smtClean="0"/>
              <a:t> </a:t>
            </a:r>
            <a:r>
              <a:rPr lang="de-DE" dirty="0" err="1" smtClean="0"/>
              <a:t>it</a:t>
            </a:r>
            <a:r>
              <a:rPr lang="de-DE" dirty="0" smtClean="0"/>
              <a:t> </a:t>
            </a:r>
            <a:r>
              <a:rPr lang="de-DE" dirty="0" err="1" smtClean="0"/>
              <a:t>is</a:t>
            </a:r>
            <a:r>
              <a:rPr lang="de-DE" dirty="0" smtClean="0"/>
              <a:t> </a:t>
            </a:r>
            <a:r>
              <a:rPr lang="de-DE" dirty="0" err="1" smtClean="0"/>
              <a:t>about</a:t>
            </a:r>
            <a:r>
              <a:rPr lang="de-DE" dirty="0" smtClean="0"/>
              <a:t> </a:t>
            </a:r>
            <a:r>
              <a:rPr lang="de-DE" dirty="0" err="1" smtClean="0"/>
              <a:t>action</a:t>
            </a:r>
            <a:r>
              <a:rPr lang="de-DE" dirty="0" smtClean="0"/>
              <a:t>. </a:t>
            </a:r>
          </a:p>
          <a:p>
            <a:endParaRPr lang="de-DE" dirty="0"/>
          </a:p>
          <a:p>
            <a:r>
              <a:rPr lang="de-DE" dirty="0" err="1" smtClean="0"/>
              <a:t>And</a:t>
            </a:r>
            <a:r>
              <a:rPr lang="de-DE" dirty="0" smtClean="0"/>
              <a:t> </a:t>
            </a:r>
            <a:r>
              <a:rPr lang="de-DE" dirty="0" err="1" smtClean="0"/>
              <a:t>as</a:t>
            </a:r>
            <a:r>
              <a:rPr lang="de-DE" dirty="0" smtClean="0"/>
              <a:t> </a:t>
            </a:r>
            <a:r>
              <a:rPr lang="de-DE" dirty="0" err="1" smtClean="0"/>
              <a:t>we</a:t>
            </a:r>
            <a:r>
              <a:rPr lang="de-DE" dirty="0" smtClean="0"/>
              <a:t> </a:t>
            </a:r>
            <a:r>
              <a:rPr lang="de-DE" dirty="0" err="1" smtClean="0"/>
              <a:t>talk</a:t>
            </a:r>
            <a:r>
              <a:rPr lang="de-DE" dirty="0" smtClean="0"/>
              <a:t> </a:t>
            </a:r>
            <a:r>
              <a:rPr lang="de-DE" dirty="0" err="1" smtClean="0"/>
              <a:t>about</a:t>
            </a:r>
            <a:r>
              <a:rPr lang="de-DE" dirty="0" smtClean="0"/>
              <a:t> </a:t>
            </a:r>
            <a:r>
              <a:rPr lang="de-DE" dirty="0" err="1" smtClean="0"/>
              <a:t>Artificial</a:t>
            </a:r>
            <a:r>
              <a:rPr lang="de-DE" dirty="0" smtClean="0"/>
              <a:t> </a:t>
            </a:r>
            <a:r>
              <a:rPr lang="de-DE" dirty="0" err="1" smtClean="0"/>
              <a:t>intelligence</a:t>
            </a:r>
            <a:r>
              <a:rPr lang="de-DE" dirty="0" smtClean="0"/>
              <a:t> </a:t>
            </a:r>
            <a:r>
              <a:rPr lang="de-DE" dirty="0" err="1" smtClean="0"/>
              <a:t>that</a:t>
            </a:r>
            <a:r>
              <a:rPr lang="de-DE" dirty="0" smtClean="0"/>
              <a:t> </a:t>
            </a:r>
            <a:r>
              <a:rPr lang="de-DE" b="1" dirty="0" err="1" smtClean="0"/>
              <a:t>we</a:t>
            </a:r>
            <a:r>
              <a:rPr lang="de-DE" dirty="0" smtClean="0"/>
              <a:t> </a:t>
            </a:r>
            <a:r>
              <a:rPr lang="de-DE" dirty="0" err="1" smtClean="0"/>
              <a:t>want</a:t>
            </a:r>
            <a:r>
              <a:rPr lang="de-DE" dirty="0" smtClean="0"/>
              <a:t> </a:t>
            </a:r>
            <a:r>
              <a:rPr lang="de-DE" dirty="0" err="1" smtClean="0"/>
              <a:t>to</a:t>
            </a:r>
            <a:r>
              <a:rPr lang="de-DE" dirty="0" smtClean="0"/>
              <a:t> </a:t>
            </a:r>
            <a:r>
              <a:rPr lang="de-DE" dirty="0" err="1" smtClean="0"/>
              <a:t>create</a:t>
            </a:r>
            <a:r>
              <a:rPr lang="de-DE" dirty="0" smtClean="0"/>
              <a:t>, </a:t>
            </a:r>
            <a:r>
              <a:rPr lang="de-DE" dirty="0" err="1" smtClean="0"/>
              <a:t>that</a:t>
            </a:r>
            <a:r>
              <a:rPr lang="de-DE" dirty="0" smtClean="0"/>
              <a:t> </a:t>
            </a:r>
            <a:r>
              <a:rPr lang="de-DE" dirty="0" err="1" smtClean="0"/>
              <a:t>we</a:t>
            </a:r>
            <a:r>
              <a:rPr lang="de-DE" dirty="0" smtClean="0"/>
              <a:t> </a:t>
            </a:r>
            <a:r>
              <a:rPr lang="de-DE" dirty="0" err="1" smtClean="0"/>
              <a:t>want</a:t>
            </a:r>
            <a:r>
              <a:rPr lang="de-DE" dirty="0" smtClean="0"/>
              <a:t> </a:t>
            </a:r>
            <a:r>
              <a:rPr lang="de-DE" dirty="0" err="1" smtClean="0"/>
              <a:t>to</a:t>
            </a:r>
            <a:r>
              <a:rPr lang="de-DE" dirty="0" smtClean="0"/>
              <a:t> </a:t>
            </a:r>
            <a:r>
              <a:rPr lang="de-DE" dirty="0" err="1" smtClean="0"/>
              <a:t>use</a:t>
            </a:r>
            <a:r>
              <a:rPr lang="de-DE" dirty="0" smtClean="0"/>
              <a:t>, </a:t>
            </a:r>
            <a:r>
              <a:rPr lang="de-DE" dirty="0" err="1" smtClean="0"/>
              <a:t>we</a:t>
            </a:r>
            <a:r>
              <a:rPr lang="de-DE" dirty="0" smtClean="0"/>
              <a:t> </a:t>
            </a:r>
            <a:r>
              <a:rPr lang="de-DE" dirty="0" err="1" smtClean="0"/>
              <a:t>are</a:t>
            </a:r>
            <a:r>
              <a:rPr lang="de-DE" dirty="0" smtClean="0"/>
              <a:t> </a:t>
            </a:r>
            <a:r>
              <a:rPr lang="de-DE" dirty="0" err="1" smtClean="0"/>
              <a:t>speaking</a:t>
            </a:r>
            <a:r>
              <a:rPr lang="de-DE" dirty="0" smtClean="0"/>
              <a:t> </a:t>
            </a:r>
            <a:r>
              <a:rPr lang="de-DE" dirty="0" err="1" smtClean="0"/>
              <a:t>about</a:t>
            </a:r>
            <a:r>
              <a:rPr lang="de-DE" dirty="0" smtClean="0"/>
              <a:t> </a:t>
            </a:r>
            <a:r>
              <a:rPr lang="de-DE" dirty="0" err="1" smtClean="0"/>
              <a:t>modelling</a:t>
            </a:r>
            <a:r>
              <a:rPr lang="de-DE" dirty="0" smtClean="0"/>
              <a:t>.</a:t>
            </a:r>
            <a:endParaRPr lang="de-DE" dirty="0" smtClean="0"/>
          </a:p>
          <a:p>
            <a:endParaRPr lang="de-DE" dirty="0"/>
          </a:p>
          <a:p>
            <a:r>
              <a:rPr lang="de-DE" dirty="0" smtClean="0"/>
              <a:t>Models </a:t>
            </a:r>
            <a:r>
              <a:rPr lang="de-DE" dirty="0" err="1" smtClean="0"/>
              <a:t>of</a:t>
            </a:r>
            <a:r>
              <a:rPr lang="de-DE" dirty="0" smtClean="0"/>
              <a:t> </a:t>
            </a:r>
            <a:r>
              <a:rPr lang="de-DE" dirty="0" err="1" smtClean="0"/>
              <a:t>thinking</a:t>
            </a:r>
            <a:r>
              <a:rPr lang="de-DE" dirty="0" smtClean="0"/>
              <a:t>, </a:t>
            </a:r>
            <a:r>
              <a:rPr lang="de-DE" dirty="0" err="1" smtClean="0"/>
              <a:t>models</a:t>
            </a:r>
            <a:r>
              <a:rPr lang="de-DE" dirty="0" smtClean="0"/>
              <a:t> </a:t>
            </a:r>
            <a:r>
              <a:rPr lang="de-DE" dirty="0" err="1" smtClean="0"/>
              <a:t>of</a:t>
            </a:r>
            <a:r>
              <a:rPr lang="de-DE" dirty="0" smtClean="0"/>
              <a:t> </a:t>
            </a:r>
            <a:r>
              <a:rPr lang="de-DE" dirty="0" err="1" smtClean="0"/>
              <a:t>perception</a:t>
            </a:r>
            <a:r>
              <a:rPr lang="de-DE" dirty="0" smtClean="0"/>
              <a:t> </a:t>
            </a:r>
            <a:r>
              <a:rPr lang="de-DE" dirty="0" err="1" smtClean="0"/>
              <a:t>and</a:t>
            </a:r>
            <a:r>
              <a:rPr lang="de-DE" dirty="0" smtClean="0"/>
              <a:t> </a:t>
            </a:r>
            <a:r>
              <a:rPr lang="de-DE" dirty="0" err="1" smtClean="0"/>
              <a:t>models</a:t>
            </a:r>
            <a:r>
              <a:rPr lang="de-DE" dirty="0" smtClean="0"/>
              <a:t> </a:t>
            </a:r>
            <a:r>
              <a:rPr lang="de-DE" dirty="0" err="1" smtClean="0"/>
              <a:t>of</a:t>
            </a:r>
            <a:r>
              <a:rPr lang="de-DE" dirty="0" smtClean="0"/>
              <a:t> </a:t>
            </a:r>
            <a:r>
              <a:rPr lang="de-DE" dirty="0" err="1" smtClean="0"/>
              <a:t>action</a:t>
            </a:r>
            <a:r>
              <a:rPr lang="de-DE" dirty="0" smtClean="0"/>
              <a:t>. </a:t>
            </a:r>
            <a:r>
              <a:rPr lang="de-DE" dirty="0" err="1" smtClean="0"/>
              <a:t>How</a:t>
            </a:r>
            <a:r>
              <a:rPr lang="de-DE" dirty="0" smtClean="0"/>
              <a:t> </a:t>
            </a:r>
            <a:r>
              <a:rPr lang="de-DE" dirty="0" err="1" smtClean="0"/>
              <a:t>we</a:t>
            </a:r>
            <a:r>
              <a:rPr lang="de-DE" dirty="0" smtClean="0"/>
              <a:t> </a:t>
            </a:r>
            <a:r>
              <a:rPr lang="de-DE" dirty="0" err="1" smtClean="0"/>
              <a:t>build</a:t>
            </a:r>
            <a:r>
              <a:rPr lang="de-DE" dirty="0" smtClean="0"/>
              <a:t> </a:t>
            </a:r>
            <a:r>
              <a:rPr lang="de-DE" dirty="0" err="1" smtClean="0"/>
              <a:t>these</a:t>
            </a:r>
            <a:r>
              <a:rPr lang="de-DE" dirty="0" smtClean="0"/>
              <a:t> </a:t>
            </a:r>
            <a:r>
              <a:rPr lang="de-DE" dirty="0" err="1" smtClean="0"/>
              <a:t>models</a:t>
            </a:r>
            <a:r>
              <a:rPr lang="de-DE" dirty="0" smtClean="0"/>
              <a:t> </a:t>
            </a:r>
            <a:r>
              <a:rPr lang="de-DE" dirty="0" err="1" smtClean="0"/>
              <a:t>is</a:t>
            </a:r>
            <a:r>
              <a:rPr lang="de-DE" dirty="0" smtClean="0"/>
              <a:t> </a:t>
            </a:r>
            <a:r>
              <a:rPr lang="de-DE" dirty="0" err="1" smtClean="0"/>
              <a:t>the</a:t>
            </a:r>
            <a:r>
              <a:rPr lang="de-DE" dirty="0" smtClean="0"/>
              <a:t> </a:t>
            </a:r>
            <a:r>
              <a:rPr lang="de-DE" dirty="0" err="1" smtClean="0"/>
              <a:t>main</a:t>
            </a:r>
            <a:r>
              <a:rPr lang="de-DE" dirty="0" smtClean="0"/>
              <a:t> </a:t>
            </a:r>
            <a:r>
              <a:rPr lang="de-DE" dirty="0" err="1" smtClean="0"/>
              <a:t>topic</a:t>
            </a:r>
            <a:r>
              <a:rPr lang="de-DE" dirty="0" smtClean="0"/>
              <a:t> </a:t>
            </a:r>
            <a:r>
              <a:rPr lang="de-DE" dirty="0" err="1" smtClean="0"/>
              <a:t>of</a:t>
            </a:r>
            <a:r>
              <a:rPr lang="de-DE" dirty="0" smtClean="0"/>
              <a:t> AI at least in Computer Science.</a:t>
            </a:r>
          </a:p>
          <a:p>
            <a:endParaRPr lang="de-DE" dirty="0"/>
          </a:p>
          <a:p>
            <a:r>
              <a:rPr lang="de-DE" dirty="0" smtClean="0"/>
              <a:t>This </a:t>
            </a:r>
            <a:r>
              <a:rPr lang="de-DE" dirty="0" err="1" smtClean="0"/>
              <a:t>approach</a:t>
            </a:r>
            <a:r>
              <a:rPr lang="de-DE" dirty="0" smtClean="0"/>
              <a:t> was also </a:t>
            </a:r>
            <a:r>
              <a:rPr lang="de-DE" dirty="0" err="1" smtClean="0"/>
              <a:t>one</a:t>
            </a:r>
            <a:r>
              <a:rPr lang="de-DE" dirty="0" smtClean="0"/>
              <a:t> </a:t>
            </a:r>
            <a:r>
              <a:rPr lang="de-DE" dirty="0" err="1" smtClean="0"/>
              <a:t>of</a:t>
            </a:r>
            <a:r>
              <a:rPr lang="de-DE" dirty="0" smtClean="0"/>
              <a:t> </a:t>
            </a:r>
            <a:r>
              <a:rPr lang="de-DE" dirty="0" err="1" smtClean="0"/>
              <a:t>the</a:t>
            </a:r>
            <a:r>
              <a:rPr lang="de-DE" dirty="0"/>
              <a:t> </a:t>
            </a:r>
            <a:r>
              <a:rPr lang="de-DE" dirty="0" err="1" smtClean="0"/>
              <a:t>main</a:t>
            </a:r>
            <a:r>
              <a:rPr lang="de-DE" dirty="0" smtClean="0"/>
              <a:t> </a:t>
            </a:r>
            <a:r>
              <a:rPr lang="de-DE" dirty="0" err="1" smtClean="0"/>
              <a:t>concerns</a:t>
            </a:r>
            <a:r>
              <a:rPr lang="de-DE" dirty="0" smtClean="0"/>
              <a:t> </a:t>
            </a:r>
            <a:r>
              <a:rPr lang="de-DE" dirty="0" err="1" smtClean="0"/>
              <a:t>when</a:t>
            </a:r>
            <a:r>
              <a:rPr lang="de-DE" dirty="0" smtClean="0"/>
              <a:t> AI </a:t>
            </a:r>
            <a:r>
              <a:rPr lang="de-DE" dirty="0" err="1" smtClean="0"/>
              <a:t>started</a:t>
            </a:r>
            <a:r>
              <a:rPr lang="de-DE" dirty="0" smtClean="0"/>
              <a:t> </a:t>
            </a:r>
            <a:r>
              <a:rPr lang="de-DE" dirty="0" err="1" smtClean="0"/>
              <a:t>to</a:t>
            </a:r>
            <a:r>
              <a:rPr lang="de-DE" dirty="0" smtClean="0"/>
              <a:t> </a:t>
            </a:r>
            <a:r>
              <a:rPr lang="de-DE" dirty="0" err="1" smtClean="0"/>
              <a:t>get</a:t>
            </a:r>
            <a:r>
              <a:rPr lang="de-DE" dirty="0" smtClean="0"/>
              <a:t> </a:t>
            </a:r>
            <a:r>
              <a:rPr lang="de-DE" dirty="0" err="1" smtClean="0"/>
              <a:t>investigated</a:t>
            </a:r>
            <a:r>
              <a:rPr lang="de-DE" dirty="0" smtClean="0"/>
              <a:t> – </a:t>
            </a:r>
            <a:r>
              <a:rPr lang="de-DE" dirty="0" err="1" smtClean="0"/>
              <a:t>to</a:t>
            </a:r>
            <a:r>
              <a:rPr lang="de-DE" dirty="0" smtClean="0"/>
              <a:t> </a:t>
            </a:r>
            <a:r>
              <a:rPr lang="de-DE" dirty="0" err="1" smtClean="0"/>
              <a:t>understand</a:t>
            </a:r>
            <a:r>
              <a:rPr lang="de-DE" dirty="0" smtClean="0"/>
              <a:t> </a:t>
            </a:r>
            <a:r>
              <a:rPr lang="de-DE" dirty="0" err="1" smtClean="0"/>
              <a:t>better</a:t>
            </a:r>
            <a:r>
              <a:rPr lang="de-DE" dirty="0" smtClean="0"/>
              <a:t> </a:t>
            </a:r>
            <a:r>
              <a:rPr lang="de-DE" dirty="0" err="1" smtClean="0"/>
              <a:t>what</a:t>
            </a:r>
            <a:r>
              <a:rPr lang="de-DE" dirty="0" smtClean="0"/>
              <a:t> </a:t>
            </a:r>
            <a:r>
              <a:rPr lang="de-DE" dirty="0" err="1" smtClean="0"/>
              <a:t>thinking</a:t>
            </a:r>
            <a:r>
              <a:rPr lang="de-DE" dirty="0" smtClean="0"/>
              <a:t> </a:t>
            </a:r>
            <a:r>
              <a:rPr lang="de-DE" dirty="0" err="1" smtClean="0"/>
              <a:t>is</a:t>
            </a:r>
            <a:r>
              <a:rPr lang="de-DE" dirty="0" smtClean="0"/>
              <a:t> </a:t>
            </a:r>
            <a:r>
              <a:rPr lang="de-DE" dirty="0" err="1" smtClean="0"/>
              <a:t>and</a:t>
            </a:r>
            <a:r>
              <a:rPr lang="de-DE" dirty="0" smtClean="0"/>
              <a:t> </a:t>
            </a:r>
            <a:r>
              <a:rPr lang="de-DE" dirty="0" err="1" smtClean="0"/>
              <a:t>how</a:t>
            </a:r>
            <a:r>
              <a:rPr lang="de-DE" dirty="0" smtClean="0"/>
              <a:t> </a:t>
            </a:r>
            <a:r>
              <a:rPr lang="de-DE" dirty="0" err="1" smtClean="0"/>
              <a:t>it</a:t>
            </a:r>
            <a:r>
              <a:rPr lang="de-DE" dirty="0" smtClean="0"/>
              <a:t> </a:t>
            </a:r>
            <a:r>
              <a:rPr lang="de-DE" dirty="0" err="1" smtClean="0"/>
              <a:t>works</a:t>
            </a:r>
            <a:r>
              <a:rPr lang="de-DE" dirty="0" smtClean="0"/>
              <a:t>, </a:t>
            </a:r>
            <a:r>
              <a:rPr lang="de-DE" dirty="0" err="1" smtClean="0"/>
              <a:t>to</a:t>
            </a:r>
            <a:r>
              <a:rPr lang="de-DE" dirty="0" smtClean="0"/>
              <a:t> </a:t>
            </a:r>
            <a:r>
              <a:rPr lang="de-DE" dirty="0" err="1" smtClean="0"/>
              <a:t>model</a:t>
            </a:r>
            <a:r>
              <a:rPr lang="de-DE" dirty="0" smtClean="0"/>
              <a:t> human </a:t>
            </a:r>
            <a:r>
              <a:rPr lang="de-DE" dirty="0" err="1" smtClean="0"/>
              <a:t>thinking</a:t>
            </a:r>
            <a:r>
              <a:rPr lang="de-DE" dirty="0" smtClean="0"/>
              <a:t> </a:t>
            </a:r>
            <a:r>
              <a:rPr lang="de-DE" dirty="0" err="1" smtClean="0"/>
              <a:t>and</a:t>
            </a:r>
            <a:r>
              <a:rPr lang="de-DE" dirty="0" smtClean="0"/>
              <a:t> </a:t>
            </a:r>
            <a:r>
              <a:rPr lang="de-DE" dirty="0" err="1" smtClean="0"/>
              <a:t>test</a:t>
            </a:r>
            <a:r>
              <a:rPr lang="de-DE" dirty="0" smtClean="0"/>
              <a:t> </a:t>
            </a:r>
            <a:r>
              <a:rPr lang="de-DE" dirty="0" err="1" smtClean="0"/>
              <a:t>if</a:t>
            </a:r>
            <a:r>
              <a:rPr lang="de-DE" dirty="0" smtClean="0"/>
              <a:t> </a:t>
            </a:r>
            <a:r>
              <a:rPr lang="de-DE" dirty="0" err="1" smtClean="0"/>
              <a:t>the</a:t>
            </a:r>
            <a:r>
              <a:rPr lang="de-DE" dirty="0" smtClean="0"/>
              <a:t> </a:t>
            </a:r>
            <a:r>
              <a:rPr lang="de-DE" dirty="0" err="1" smtClean="0"/>
              <a:t>model</a:t>
            </a:r>
            <a:r>
              <a:rPr lang="de-DE" dirty="0" smtClean="0"/>
              <a:t> </a:t>
            </a:r>
            <a:r>
              <a:rPr lang="de-DE" dirty="0" err="1" smtClean="0"/>
              <a:t>is</a:t>
            </a:r>
            <a:r>
              <a:rPr lang="de-DE" dirty="0" smtClean="0"/>
              <a:t> </a:t>
            </a:r>
            <a:r>
              <a:rPr lang="de-DE" dirty="0" err="1" smtClean="0"/>
              <a:t>appropriate</a:t>
            </a:r>
            <a:r>
              <a:rPr lang="de-DE" dirty="0" smtClean="0"/>
              <a:t>. </a:t>
            </a:r>
            <a:r>
              <a:rPr lang="de-DE" dirty="0" err="1" smtClean="0"/>
              <a:t>Appropriate</a:t>
            </a:r>
            <a:r>
              <a:rPr lang="de-DE" dirty="0" smtClean="0"/>
              <a:t> in </a:t>
            </a:r>
            <a:r>
              <a:rPr lang="de-DE" dirty="0" err="1" smtClean="0"/>
              <a:t>general</a:t>
            </a:r>
            <a:r>
              <a:rPr lang="de-DE" dirty="0" smtClean="0"/>
              <a:t> </a:t>
            </a:r>
            <a:r>
              <a:rPr lang="de-DE" dirty="0" err="1" smtClean="0"/>
              <a:t>or</a:t>
            </a:r>
            <a:r>
              <a:rPr lang="de-DE" dirty="0" smtClean="0"/>
              <a:t> </a:t>
            </a:r>
            <a:r>
              <a:rPr lang="de-DE" dirty="0" err="1" smtClean="0"/>
              <a:t>for</a:t>
            </a:r>
            <a:r>
              <a:rPr lang="de-DE" dirty="0" smtClean="0"/>
              <a:t> </a:t>
            </a:r>
            <a:r>
              <a:rPr lang="de-DE" dirty="0" err="1" smtClean="0"/>
              <a:t>special</a:t>
            </a:r>
            <a:r>
              <a:rPr lang="de-DE" dirty="0" smtClean="0"/>
              <a:t> </a:t>
            </a:r>
            <a:r>
              <a:rPr lang="de-DE" dirty="0" err="1" smtClean="0"/>
              <a:t>tasks</a:t>
            </a:r>
            <a:r>
              <a:rPr lang="de-DE" dirty="0" smtClean="0"/>
              <a:t>.</a:t>
            </a:r>
          </a:p>
          <a:p>
            <a:endParaRPr lang="de-DE" dirty="0"/>
          </a:p>
          <a:p>
            <a:r>
              <a:rPr lang="de-DE" dirty="0" err="1" smtClean="0"/>
              <a:t>And</a:t>
            </a:r>
            <a:r>
              <a:rPr lang="de-DE" dirty="0" smtClean="0"/>
              <a:t> </a:t>
            </a:r>
            <a:r>
              <a:rPr lang="de-DE" dirty="0" err="1" smtClean="0"/>
              <a:t>the</a:t>
            </a:r>
            <a:r>
              <a:rPr lang="de-DE" dirty="0" smtClean="0"/>
              <a:t> </a:t>
            </a:r>
            <a:r>
              <a:rPr lang="de-DE" dirty="0" err="1" smtClean="0"/>
              <a:t>model</a:t>
            </a:r>
            <a:r>
              <a:rPr lang="de-DE" dirty="0" smtClean="0"/>
              <a:t> </a:t>
            </a:r>
            <a:r>
              <a:rPr lang="de-DE" dirty="0" err="1" smtClean="0"/>
              <a:t>needs</a:t>
            </a:r>
            <a:r>
              <a:rPr lang="de-DE" dirty="0" smtClean="0"/>
              <a:t> a </a:t>
            </a:r>
            <a:r>
              <a:rPr lang="de-DE" dirty="0" err="1" smtClean="0"/>
              <a:t>representation</a:t>
            </a:r>
            <a:r>
              <a:rPr lang="de-DE" dirty="0" smtClean="0"/>
              <a:t> </a:t>
            </a:r>
            <a:r>
              <a:rPr lang="de-DE" dirty="0" err="1" smtClean="0"/>
              <a:t>of</a:t>
            </a:r>
            <a:r>
              <a:rPr lang="de-DE" dirty="0" smtClean="0"/>
              <a:t> </a:t>
            </a:r>
            <a:r>
              <a:rPr lang="de-DE" dirty="0" err="1" smtClean="0"/>
              <a:t>the</a:t>
            </a:r>
            <a:r>
              <a:rPr lang="de-DE" dirty="0" smtClean="0"/>
              <a:t> </a:t>
            </a:r>
            <a:r>
              <a:rPr lang="de-DE" dirty="0" err="1" smtClean="0"/>
              <a:t>problem</a:t>
            </a:r>
            <a:r>
              <a:rPr lang="de-DE" dirty="0" smtClean="0"/>
              <a:t> </a:t>
            </a:r>
            <a:r>
              <a:rPr lang="de-DE" dirty="0" err="1" smtClean="0"/>
              <a:t>we</a:t>
            </a:r>
            <a:r>
              <a:rPr lang="de-DE" dirty="0" smtClean="0"/>
              <a:t> </a:t>
            </a:r>
            <a:r>
              <a:rPr lang="de-DE" dirty="0" err="1" smtClean="0"/>
              <a:t>want</a:t>
            </a:r>
            <a:r>
              <a:rPr lang="de-DE" dirty="0" smtClean="0"/>
              <a:t> </a:t>
            </a:r>
            <a:r>
              <a:rPr lang="de-DE" dirty="0" err="1" smtClean="0"/>
              <a:t>to</a:t>
            </a:r>
            <a:r>
              <a:rPr lang="de-DE" dirty="0" smtClean="0"/>
              <a:t> </a:t>
            </a:r>
            <a:r>
              <a:rPr lang="de-DE" dirty="0" err="1" smtClean="0"/>
              <a:t>model</a:t>
            </a:r>
            <a:r>
              <a:rPr lang="de-DE" dirty="0"/>
              <a:t> </a:t>
            </a:r>
            <a:r>
              <a:rPr lang="de-DE" dirty="0" err="1" smtClean="0"/>
              <a:t>and</a:t>
            </a:r>
            <a:r>
              <a:rPr lang="de-DE" dirty="0" smtClean="0"/>
              <a:t> </a:t>
            </a:r>
            <a:r>
              <a:rPr lang="de-DE" dirty="0" err="1" smtClean="0"/>
              <a:t>some</a:t>
            </a:r>
            <a:r>
              <a:rPr lang="de-DE" dirty="0" smtClean="0"/>
              <a:t>  </a:t>
            </a:r>
            <a:r>
              <a:rPr lang="de-DE" dirty="0" err="1" smtClean="0"/>
              <a:t>constraints</a:t>
            </a:r>
            <a:r>
              <a:rPr lang="de-DE" dirty="0" smtClean="0"/>
              <a:t> </a:t>
            </a:r>
            <a:r>
              <a:rPr lang="de-DE" dirty="0" err="1" smtClean="0"/>
              <a:t>that</a:t>
            </a:r>
            <a:r>
              <a:rPr lang="de-DE" dirty="0" smtClean="0"/>
              <a:t> </a:t>
            </a:r>
            <a:r>
              <a:rPr lang="de-DE" dirty="0" err="1" smtClean="0"/>
              <a:t>belong</a:t>
            </a:r>
            <a:r>
              <a:rPr lang="de-DE" dirty="0" smtClean="0"/>
              <a:t> </a:t>
            </a:r>
            <a:r>
              <a:rPr lang="de-DE" dirty="0" err="1" smtClean="0"/>
              <a:t>to</a:t>
            </a:r>
            <a:r>
              <a:rPr lang="de-DE" dirty="0" smtClean="0"/>
              <a:t> </a:t>
            </a:r>
            <a:r>
              <a:rPr lang="de-DE" dirty="0" err="1" smtClean="0"/>
              <a:t>our</a:t>
            </a:r>
            <a:r>
              <a:rPr lang="de-DE" dirty="0" smtClean="0"/>
              <a:t> </a:t>
            </a:r>
            <a:r>
              <a:rPr lang="de-DE" dirty="0" err="1" smtClean="0"/>
              <a:t>model</a:t>
            </a:r>
            <a:r>
              <a:rPr lang="de-DE" dirty="0" smtClean="0"/>
              <a:t>. </a:t>
            </a:r>
            <a:r>
              <a:rPr lang="de-DE" dirty="0" err="1" smtClean="0"/>
              <a:t>We</a:t>
            </a:r>
            <a:r>
              <a:rPr lang="de-DE" dirty="0" smtClean="0"/>
              <a:t> must </a:t>
            </a:r>
            <a:r>
              <a:rPr lang="de-DE" dirty="0" err="1" smtClean="0"/>
              <a:t>give</a:t>
            </a:r>
            <a:r>
              <a:rPr lang="de-DE" dirty="0" smtClean="0"/>
              <a:t> </a:t>
            </a:r>
            <a:r>
              <a:rPr lang="de-DE" dirty="0" err="1" smtClean="0"/>
              <a:t>things</a:t>
            </a:r>
            <a:r>
              <a:rPr lang="de-DE" dirty="0" smtClean="0"/>
              <a:t> a </a:t>
            </a:r>
            <a:r>
              <a:rPr lang="de-DE" dirty="0" err="1" smtClean="0"/>
              <a:t>name</a:t>
            </a:r>
            <a:r>
              <a:rPr lang="de-DE" dirty="0" smtClean="0"/>
              <a:t> </a:t>
            </a:r>
            <a:r>
              <a:rPr lang="de-DE" dirty="0" err="1" smtClean="0"/>
              <a:t>to</a:t>
            </a:r>
            <a:r>
              <a:rPr lang="de-DE" dirty="0" smtClean="0"/>
              <a:t> deal </a:t>
            </a:r>
            <a:r>
              <a:rPr lang="de-DE" dirty="0" err="1" smtClean="0"/>
              <a:t>with</a:t>
            </a:r>
            <a:r>
              <a:rPr lang="de-DE" dirty="0" smtClean="0"/>
              <a:t>, </a:t>
            </a:r>
            <a:r>
              <a:rPr lang="de-DE" dirty="0" err="1" smtClean="0"/>
              <a:t>we</a:t>
            </a:r>
            <a:r>
              <a:rPr lang="de-DE" dirty="0" smtClean="0"/>
              <a:t> must find an </a:t>
            </a:r>
            <a:r>
              <a:rPr lang="de-DE" dirty="0" err="1" smtClean="0"/>
              <a:t>agreement</a:t>
            </a:r>
            <a:r>
              <a:rPr lang="de-DE" dirty="0" smtClean="0"/>
              <a:t> </a:t>
            </a:r>
            <a:r>
              <a:rPr lang="de-DE" dirty="0" err="1" smtClean="0"/>
              <a:t>of</a:t>
            </a:r>
            <a:r>
              <a:rPr lang="de-DE" dirty="0" smtClean="0"/>
              <a:t> </a:t>
            </a:r>
            <a:r>
              <a:rPr lang="de-DE" dirty="0" err="1" smtClean="0"/>
              <a:t>the</a:t>
            </a:r>
            <a:r>
              <a:rPr lang="de-DE" dirty="0" smtClean="0"/>
              <a:t> </a:t>
            </a:r>
            <a:r>
              <a:rPr lang="de-DE" dirty="0" err="1" smtClean="0"/>
              <a:t>special</a:t>
            </a:r>
            <a:r>
              <a:rPr lang="de-DE" dirty="0" smtClean="0"/>
              <a:t> </a:t>
            </a:r>
            <a:r>
              <a:rPr lang="de-DE" dirty="0" err="1" smtClean="0"/>
              <a:t>meanings</a:t>
            </a:r>
            <a:r>
              <a:rPr lang="de-DE" dirty="0" smtClean="0"/>
              <a:t> </a:t>
            </a:r>
            <a:r>
              <a:rPr lang="de-DE" dirty="0" err="1" smtClean="0"/>
              <a:t>of</a:t>
            </a:r>
            <a:r>
              <a:rPr lang="de-DE" dirty="0" smtClean="0"/>
              <a:t> </a:t>
            </a:r>
            <a:r>
              <a:rPr lang="de-DE" dirty="0" err="1" smtClean="0"/>
              <a:t>something</a:t>
            </a:r>
            <a:r>
              <a:rPr lang="de-DE" dirty="0" smtClean="0"/>
              <a:t>, </a:t>
            </a:r>
            <a:r>
              <a:rPr lang="de-DE" dirty="0" err="1" smtClean="0"/>
              <a:t>we</a:t>
            </a:r>
            <a:r>
              <a:rPr lang="de-DE" dirty="0" smtClean="0"/>
              <a:t> </a:t>
            </a:r>
            <a:r>
              <a:rPr lang="de-DE" dirty="0" err="1" smtClean="0"/>
              <a:t>need</a:t>
            </a:r>
            <a:r>
              <a:rPr lang="de-DE" dirty="0" smtClean="0"/>
              <a:t> a </a:t>
            </a:r>
            <a:r>
              <a:rPr lang="de-DE" dirty="0" err="1" smtClean="0"/>
              <a:t>concept</a:t>
            </a:r>
            <a:r>
              <a:rPr lang="de-DE" dirty="0" smtClean="0"/>
              <a:t>.  </a:t>
            </a:r>
          </a:p>
          <a:p>
            <a:endParaRPr lang="de-DE" dirty="0"/>
          </a:p>
          <a:p>
            <a:r>
              <a:rPr lang="de-DE" dirty="0" smtClean="0"/>
              <a:t>After all </a:t>
            </a:r>
            <a:r>
              <a:rPr lang="de-DE" dirty="0" err="1" smtClean="0"/>
              <a:t>we</a:t>
            </a:r>
            <a:r>
              <a:rPr lang="de-DE" dirty="0" smtClean="0"/>
              <a:t> </a:t>
            </a:r>
            <a:r>
              <a:rPr lang="de-DE" dirty="0" err="1" smtClean="0"/>
              <a:t>want</a:t>
            </a:r>
            <a:r>
              <a:rPr lang="de-DE" dirty="0" smtClean="0"/>
              <a:t> </a:t>
            </a:r>
            <a:r>
              <a:rPr lang="de-DE" dirty="0" err="1" smtClean="0"/>
              <a:t>to</a:t>
            </a:r>
            <a:r>
              <a:rPr lang="de-DE" dirty="0" smtClean="0"/>
              <a:t> </a:t>
            </a:r>
            <a:r>
              <a:rPr lang="de-DE" dirty="0" err="1" smtClean="0"/>
              <a:t>build</a:t>
            </a:r>
            <a:r>
              <a:rPr lang="de-DE" dirty="0" smtClean="0"/>
              <a:t> </a:t>
            </a:r>
            <a:r>
              <a:rPr lang="de-DE" dirty="0" err="1" smtClean="0"/>
              <a:t>programs</a:t>
            </a:r>
            <a:r>
              <a:rPr lang="de-DE" dirty="0" smtClean="0"/>
              <a:t>, so </a:t>
            </a:r>
            <a:r>
              <a:rPr lang="de-DE" dirty="0" err="1" smtClean="0"/>
              <a:t>we</a:t>
            </a:r>
            <a:r>
              <a:rPr lang="de-DE" dirty="0" smtClean="0"/>
              <a:t> </a:t>
            </a:r>
            <a:r>
              <a:rPr lang="de-DE" dirty="0" err="1" smtClean="0"/>
              <a:t>need</a:t>
            </a:r>
            <a:r>
              <a:rPr lang="de-DE" dirty="0" smtClean="0"/>
              <a:t> </a:t>
            </a:r>
            <a:r>
              <a:rPr lang="de-DE" dirty="0" err="1" smtClean="0"/>
              <a:t>the</a:t>
            </a:r>
            <a:r>
              <a:rPr lang="de-DE" dirty="0" smtClean="0"/>
              <a:t> </a:t>
            </a:r>
            <a:r>
              <a:rPr lang="de-DE" dirty="0" err="1" smtClean="0"/>
              <a:t>algorithms</a:t>
            </a:r>
            <a:r>
              <a:rPr lang="de-DE" dirty="0" smtClean="0"/>
              <a:t> </a:t>
            </a:r>
            <a:r>
              <a:rPr lang="de-DE" dirty="0" err="1" smtClean="0"/>
              <a:t>to</a:t>
            </a:r>
            <a:r>
              <a:rPr lang="de-DE" dirty="0" smtClean="0"/>
              <a:t> do </a:t>
            </a:r>
            <a:r>
              <a:rPr lang="de-DE" dirty="0" err="1" smtClean="0"/>
              <a:t>that</a:t>
            </a:r>
            <a:r>
              <a:rPr lang="de-DE" dirty="0" smtClean="0"/>
              <a:t> </a:t>
            </a:r>
            <a:r>
              <a:rPr lang="de-DE" dirty="0" err="1" smtClean="0"/>
              <a:t>too</a:t>
            </a:r>
            <a:r>
              <a:rPr lang="de-DE" dirty="0" smtClean="0"/>
              <a:t>. </a:t>
            </a:r>
            <a:r>
              <a:rPr lang="de-DE" dirty="0" err="1" smtClean="0"/>
              <a:t>Algorithms</a:t>
            </a:r>
            <a:r>
              <a:rPr lang="de-DE" dirty="0" smtClean="0"/>
              <a:t>, </a:t>
            </a:r>
            <a:r>
              <a:rPr lang="de-DE" dirty="0" err="1" smtClean="0"/>
              <a:t>procedures</a:t>
            </a:r>
            <a:r>
              <a:rPr lang="de-DE" dirty="0" smtClean="0"/>
              <a:t>, </a:t>
            </a:r>
            <a:r>
              <a:rPr lang="de-DE" dirty="0" err="1" smtClean="0"/>
              <a:t>methods</a:t>
            </a:r>
            <a:r>
              <a:rPr lang="de-DE" dirty="0" smtClean="0"/>
              <a:t>, all </a:t>
            </a:r>
            <a:r>
              <a:rPr lang="de-DE" dirty="0" err="1" smtClean="0"/>
              <a:t>the</a:t>
            </a:r>
            <a:r>
              <a:rPr lang="de-DE" dirty="0" smtClean="0"/>
              <a:t> </a:t>
            </a:r>
            <a:r>
              <a:rPr lang="de-DE" dirty="0" err="1" smtClean="0"/>
              <a:t>things</a:t>
            </a:r>
            <a:r>
              <a:rPr lang="de-DE" dirty="0" smtClean="0"/>
              <a:t> </a:t>
            </a:r>
            <a:r>
              <a:rPr lang="de-DE" dirty="0" err="1" smtClean="0"/>
              <a:t>we</a:t>
            </a:r>
            <a:r>
              <a:rPr lang="de-DE" dirty="0" smtClean="0"/>
              <a:t> </a:t>
            </a:r>
            <a:r>
              <a:rPr lang="de-DE" dirty="0" err="1" smtClean="0"/>
              <a:t>need</a:t>
            </a:r>
            <a:r>
              <a:rPr lang="de-DE" dirty="0" smtClean="0"/>
              <a:t> </a:t>
            </a:r>
            <a:r>
              <a:rPr lang="de-DE" dirty="0" err="1" smtClean="0"/>
              <a:t>to</a:t>
            </a:r>
            <a:r>
              <a:rPr lang="de-DE" dirty="0" smtClean="0"/>
              <a:t> </a:t>
            </a:r>
            <a:r>
              <a:rPr lang="de-DE" dirty="0" err="1" smtClean="0"/>
              <a:t>get</a:t>
            </a:r>
            <a:r>
              <a:rPr lang="de-DE" dirty="0" smtClean="0"/>
              <a:t> </a:t>
            </a:r>
            <a:r>
              <a:rPr lang="de-DE" dirty="0" err="1" smtClean="0"/>
              <a:t>things</a:t>
            </a:r>
            <a:r>
              <a:rPr lang="de-DE" dirty="0" smtClean="0"/>
              <a:t> </a:t>
            </a:r>
            <a:r>
              <a:rPr lang="de-DE" dirty="0" err="1" smtClean="0"/>
              <a:t>work</a:t>
            </a:r>
            <a:r>
              <a:rPr lang="de-DE" dirty="0" smtClean="0"/>
              <a:t>.</a:t>
            </a:r>
            <a:endParaRPr lang="de-DE" dirty="0"/>
          </a:p>
        </p:txBody>
      </p:sp>
      <p:sp>
        <p:nvSpPr>
          <p:cNvPr id="4" name="Foliennummernplatzhalter 3"/>
          <p:cNvSpPr>
            <a:spLocks noGrp="1"/>
          </p:cNvSpPr>
          <p:nvPr>
            <p:ph type="sldNum" sz="quarter" idx="10"/>
          </p:nvPr>
        </p:nvSpPr>
        <p:spPr/>
        <p:txBody>
          <a:bodyPr/>
          <a:lstStyle/>
          <a:p>
            <a:fld id="{74AD26B2-28D3-40F6-AD94-065E0B953A69}" type="slidenum">
              <a:rPr lang="ru-RU" smtClean="0"/>
              <a:t>2</a:t>
            </a:fld>
            <a:endParaRPr lang="ru-RU"/>
          </a:p>
        </p:txBody>
      </p:sp>
    </p:spTree>
    <p:extLst>
      <p:ext uri="{BB962C8B-B14F-4D97-AF65-F5344CB8AC3E}">
        <p14:creationId xmlns:p14="http://schemas.microsoft.com/office/powerpoint/2010/main" val="36682194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McCarthy convinced Minsky, Claude Shannon, and Nathaniel Rochester to help him </a:t>
            </a:r>
            <a:r>
              <a:rPr lang="en-US" dirty="0" smtClean="0"/>
              <a:t>bring together </a:t>
            </a:r>
            <a:r>
              <a:rPr lang="en-US" dirty="0"/>
              <a:t>U.S. researchers interested in automata theory, neural nets, and the study of intelligence.</a:t>
            </a:r>
          </a:p>
          <a:p>
            <a:r>
              <a:rPr lang="en-US" dirty="0"/>
              <a:t>They organized a two-month workshop at Dartmouth in the summer of 1956. All together </a:t>
            </a:r>
            <a:r>
              <a:rPr lang="en-US" dirty="0" smtClean="0"/>
              <a:t>there were </a:t>
            </a:r>
            <a:r>
              <a:rPr lang="en-US" dirty="0"/>
              <a:t>ten attendees, including </a:t>
            </a:r>
            <a:r>
              <a:rPr lang="en-US" dirty="0" err="1"/>
              <a:t>Trenchard</a:t>
            </a:r>
            <a:r>
              <a:rPr lang="en-US" dirty="0"/>
              <a:t> More from Princeton, Arthur Samuel from IBM, </a:t>
            </a:r>
            <a:r>
              <a:rPr lang="en-US" dirty="0" smtClean="0"/>
              <a:t>and Ray </a:t>
            </a:r>
            <a:r>
              <a:rPr lang="en-US" dirty="0" err="1"/>
              <a:t>Solomonoff</a:t>
            </a:r>
            <a:r>
              <a:rPr lang="en-US" dirty="0"/>
              <a:t> and Oliver Selfridge from MIT</a:t>
            </a:r>
            <a:r>
              <a:rPr lang="en-US" dirty="0" smtClean="0"/>
              <a:t>.</a:t>
            </a:r>
          </a:p>
          <a:p>
            <a:endParaRPr lang="en-US" dirty="0"/>
          </a:p>
          <a:p>
            <a:r>
              <a:rPr lang="en-US" dirty="0"/>
              <a:t>The Dartmouth workshop did not lead to any new breakthroughs, but it did introduce </a:t>
            </a:r>
            <a:r>
              <a:rPr lang="en-US" dirty="0" smtClean="0"/>
              <a:t>all the </a:t>
            </a:r>
            <a:r>
              <a:rPr lang="en-US" dirty="0"/>
              <a:t>major figures to each other. For the next 20 years, the field would be dominated by </a:t>
            </a:r>
            <a:r>
              <a:rPr lang="en-US" dirty="0" smtClean="0"/>
              <a:t>these people </a:t>
            </a:r>
            <a:r>
              <a:rPr lang="en-US" dirty="0"/>
              <a:t>and their students and colleagues at MIT, CMU, Stanford, and IBM. Perhaps the </a:t>
            </a:r>
            <a:r>
              <a:rPr lang="en-US" dirty="0" smtClean="0"/>
              <a:t>most lasting </a:t>
            </a:r>
            <a:r>
              <a:rPr lang="en-US" dirty="0"/>
              <a:t>thing to come out of the workshop was an agreement to adopt McCarthy's new name </a:t>
            </a:r>
            <a:r>
              <a:rPr lang="en-US" dirty="0" smtClean="0"/>
              <a:t>for the </a:t>
            </a:r>
            <a:r>
              <a:rPr lang="en-US" dirty="0"/>
              <a:t>field: </a:t>
            </a:r>
            <a:r>
              <a:rPr lang="en-US" b="1" dirty="0"/>
              <a:t>artificial intelligence.</a:t>
            </a:r>
            <a:endParaRPr lang="en-US" dirty="0" smtClean="0"/>
          </a:p>
          <a:p>
            <a:endParaRPr lang="ru-RU" dirty="0"/>
          </a:p>
        </p:txBody>
      </p:sp>
      <p:sp>
        <p:nvSpPr>
          <p:cNvPr id="4" name="Foliennummernplatzhalter 3"/>
          <p:cNvSpPr>
            <a:spLocks noGrp="1"/>
          </p:cNvSpPr>
          <p:nvPr>
            <p:ph type="sldNum" sz="quarter" idx="10"/>
          </p:nvPr>
        </p:nvSpPr>
        <p:spPr/>
        <p:txBody>
          <a:bodyPr/>
          <a:lstStyle/>
          <a:p>
            <a:fld id="{74AD26B2-28D3-40F6-AD94-065E0B953A69}" type="slidenum">
              <a:rPr lang="ru-RU" smtClean="0"/>
              <a:t>20</a:t>
            </a:fld>
            <a:endParaRPr lang="ru-RU"/>
          </a:p>
        </p:txBody>
      </p:sp>
    </p:spTree>
    <p:extLst>
      <p:ext uri="{BB962C8B-B14F-4D97-AF65-F5344CB8AC3E}">
        <p14:creationId xmlns:p14="http://schemas.microsoft.com/office/powerpoint/2010/main" val="36795502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a:t>
            </a:r>
            <a:r>
              <a:rPr lang="en-US" dirty="0" smtClean="0"/>
              <a:t>n </a:t>
            </a:r>
            <a:r>
              <a:rPr lang="en-US" dirty="0"/>
              <a:t>1958, McCarthy published a paper entitled </a:t>
            </a:r>
            <a:r>
              <a:rPr lang="en-US" i="1" dirty="0"/>
              <a:t>Programs with Common</a:t>
            </a:r>
          </a:p>
          <a:p>
            <a:r>
              <a:rPr lang="en-US" i="1" dirty="0"/>
              <a:t>Sense, </a:t>
            </a:r>
            <a:r>
              <a:rPr lang="en-US" dirty="0"/>
              <a:t>in which he described the Advice Taker, a hypothetical program that can be seen as </a:t>
            </a:r>
            <a:r>
              <a:rPr lang="en-US" dirty="0" smtClean="0"/>
              <a:t>the first </a:t>
            </a:r>
            <a:r>
              <a:rPr lang="en-US" dirty="0"/>
              <a:t>complete AI system. Like the Logic Theorist and Geometry Theorem Prover, </a:t>
            </a:r>
            <a:r>
              <a:rPr lang="en-US" dirty="0" smtClean="0"/>
              <a:t>McCarthy's program </a:t>
            </a:r>
            <a:r>
              <a:rPr lang="en-US" dirty="0"/>
              <a:t>was designed to use knowledge to search for solutions to problems. But unlike the others</a:t>
            </a:r>
            <a:r>
              <a:rPr lang="en-US" dirty="0" smtClean="0"/>
              <a:t>, it </a:t>
            </a:r>
            <a:r>
              <a:rPr lang="en-US" dirty="0"/>
              <a:t>was to embody general knowledge of the world. For example, he showed how some </a:t>
            </a:r>
            <a:r>
              <a:rPr lang="en-US" dirty="0" smtClean="0"/>
              <a:t>simple axioms </a:t>
            </a:r>
            <a:r>
              <a:rPr lang="en-US" dirty="0"/>
              <a:t>would enable the program to generate a plan to drive to the airport to catch a plane. </a:t>
            </a:r>
            <a:r>
              <a:rPr lang="en-US" dirty="0" smtClean="0"/>
              <a:t>The program </a:t>
            </a:r>
            <a:r>
              <a:rPr lang="en-US" dirty="0"/>
              <a:t>was also designed so that it could accept new axioms in the normal course of operation,</a:t>
            </a:r>
          </a:p>
          <a:p>
            <a:r>
              <a:rPr lang="en-US" dirty="0"/>
              <a:t>thereby allowing it to achieve competence in new areas </a:t>
            </a:r>
            <a:r>
              <a:rPr lang="en-US" i="1" dirty="0"/>
              <a:t>without being reprogrammed. </a:t>
            </a:r>
            <a:r>
              <a:rPr lang="en-US" dirty="0"/>
              <a:t>The </a:t>
            </a:r>
            <a:r>
              <a:rPr lang="en-US" dirty="0" smtClean="0"/>
              <a:t>Advice Taker </a:t>
            </a:r>
            <a:r>
              <a:rPr lang="en-US" dirty="0"/>
              <a:t>thus embodied the central principles of knowledge representation and reasoning: that </a:t>
            </a:r>
            <a:r>
              <a:rPr lang="en-US" dirty="0" smtClean="0"/>
              <a:t>it is </a:t>
            </a:r>
            <a:r>
              <a:rPr lang="en-US" dirty="0"/>
              <a:t>useful to have a formal, explicit </a:t>
            </a:r>
            <a:r>
              <a:rPr lang="en-US" dirty="0" smtClean="0"/>
              <a:t>representation </a:t>
            </a:r>
            <a:r>
              <a:rPr lang="en-US" dirty="0"/>
              <a:t>of the world and the way an agent's </a:t>
            </a:r>
            <a:r>
              <a:rPr lang="en-US" dirty="0" smtClean="0"/>
              <a:t>actions affect </a:t>
            </a:r>
            <a:r>
              <a:rPr lang="en-US" dirty="0"/>
              <a:t>the world, and to be able to manipulate these representations with deductive processes. </a:t>
            </a:r>
            <a:endParaRPr lang="en-US" dirty="0" smtClean="0"/>
          </a:p>
          <a:p>
            <a:endParaRPr lang="en-US" dirty="0"/>
          </a:p>
          <a:p>
            <a:endParaRPr lang="ru-RU" dirty="0"/>
          </a:p>
        </p:txBody>
      </p:sp>
      <p:sp>
        <p:nvSpPr>
          <p:cNvPr id="4" name="Foliennummernplatzhalter 3"/>
          <p:cNvSpPr>
            <a:spLocks noGrp="1"/>
          </p:cNvSpPr>
          <p:nvPr>
            <p:ph type="sldNum" sz="quarter" idx="10"/>
          </p:nvPr>
        </p:nvSpPr>
        <p:spPr/>
        <p:txBody>
          <a:bodyPr/>
          <a:lstStyle/>
          <a:p>
            <a:fld id="{74AD26B2-28D3-40F6-AD94-065E0B953A69}" type="slidenum">
              <a:rPr lang="ru-RU" smtClean="0"/>
              <a:t>21</a:t>
            </a:fld>
            <a:endParaRPr lang="ru-RU"/>
          </a:p>
        </p:txBody>
      </p:sp>
    </p:spTree>
    <p:extLst>
      <p:ext uri="{BB962C8B-B14F-4D97-AF65-F5344CB8AC3E}">
        <p14:creationId xmlns:p14="http://schemas.microsoft.com/office/powerpoint/2010/main" val="20143572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Early programs often contained little or no knowledge of their subject matter.</a:t>
            </a:r>
          </a:p>
          <a:p>
            <a:r>
              <a:rPr lang="en-US" sz="1200" b="0" i="0" u="none" strike="noStrike" kern="1200" baseline="0" dirty="0" err="1" smtClean="0">
                <a:solidFill>
                  <a:schemeClr val="tx1"/>
                </a:solidFill>
                <a:latin typeface="+mn-lt"/>
                <a:ea typeface="+mn-ea"/>
                <a:cs typeface="+mn-cs"/>
              </a:rPr>
              <a:t>Weizenbaum's</a:t>
            </a:r>
            <a:r>
              <a:rPr lang="en-US" sz="1200" b="0" i="0" u="none" strike="noStrike" kern="1200" baseline="0" dirty="0" smtClean="0">
                <a:solidFill>
                  <a:schemeClr val="tx1"/>
                </a:solidFill>
                <a:latin typeface="+mn-lt"/>
                <a:ea typeface="+mn-ea"/>
                <a:cs typeface="+mn-cs"/>
              </a:rPr>
              <a:t> ELIZA program (1965), which could apparently engage in serious conversation on any topic, actually just borrowed and manipulated the sentences typed into it by a human.</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DENDRAL program (Buchanan </a:t>
            </a:r>
            <a:r>
              <a:rPr lang="en-US" sz="1200" b="0" i="1" u="none" strike="noStrike" kern="1200" baseline="0" dirty="0" smtClean="0">
                <a:solidFill>
                  <a:schemeClr val="tx1"/>
                </a:solidFill>
                <a:latin typeface="+mn-lt"/>
                <a:ea typeface="+mn-ea"/>
                <a:cs typeface="+mn-cs"/>
              </a:rPr>
              <a:t>et </a:t>
            </a:r>
            <a:r>
              <a:rPr lang="en-US" sz="1200" b="0" i="0" u="none" strike="noStrike" kern="1200" baseline="0" dirty="0" smtClean="0">
                <a:solidFill>
                  <a:schemeClr val="tx1"/>
                </a:solidFill>
                <a:latin typeface="+mn-lt"/>
                <a:ea typeface="+mn-ea"/>
                <a:cs typeface="+mn-cs"/>
              </a:rPr>
              <a:t>a/., 1969) was an early example of using suitable knowledge of the domain. It was developed at Stanford, where Ed </a:t>
            </a:r>
            <a:r>
              <a:rPr lang="en-US" sz="1200" b="0" i="0" u="none" strike="noStrike" kern="1200" baseline="0" dirty="0" err="1" smtClean="0">
                <a:solidFill>
                  <a:schemeClr val="tx1"/>
                </a:solidFill>
                <a:latin typeface="+mn-lt"/>
                <a:ea typeface="+mn-ea"/>
                <a:cs typeface="+mn-cs"/>
              </a:rPr>
              <a:t>Feigenbaum</a:t>
            </a:r>
            <a:r>
              <a:rPr lang="en-US" sz="1200" b="0" i="0" u="none" strike="noStrike" kern="1200" baseline="0" dirty="0" smtClean="0">
                <a:solidFill>
                  <a:schemeClr val="tx1"/>
                </a:solidFill>
                <a:latin typeface="+mn-lt"/>
                <a:ea typeface="+mn-ea"/>
                <a:cs typeface="+mn-cs"/>
              </a:rPr>
              <a:t> (a former student of Herbert Simon), Bruce Buchanan (a philosopher turned computer scientist), and Joshua Lederberg (a Nobel laureate geneticist) teamed up to solve the problem of inferring molecular structure from the information</a:t>
            </a:r>
          </a:p>
          <a:p>
            <a:r>
              <a:rPr lang="en-US" sz="1200" b="0" i="0" u="none" strike="noStrike" kern="1200" baseline="0" dirty="0" smtClean="0">
                <a:solidFill>
                  <a:schemeClr val="tx1"/>
                </a:solidFill>
                <a:latin typeface="+mn-lt"/>
                <a:ea typeface="+mn-ea"/>
                <a:cs typeface="+mn-cs"/>
              </a:rPr>
              <a:t>provided by a mass spectrometer. The significance of DENDRAL was that it was arguably the first successful </a:t>
            </a:r>
            <a:r>
              <a:rPr lang="en-US" sz="1200" b="0" i="1" u="none" strike="noStrike" kern="1200" baseline="0" dirty="0" smtClean="0">
                <a:solidFill>
                  <a:schemeClr val="tx1"/>
                </a:solidFill>
                <a:latin typeface="+mn-lt"/>
                <a:ea typeface="+mn-ea"/>
                <a:cs typeface="+mn-cs"/>
              </a:rPr>
              <a:t>knowledge-intensive </a:t>
            </a:r>
            <a:r>
              <a:rPr lang="en-US" sz="1200" b="0" i="0" u="none" strike="noStrike" kern="1200" baseline="0" dirty="0" smtClean="0">
                <a:solidFill>
                  <a:schemeClr val="tx1"/>
                </a:solidFill>
                <a:latin typeface="+mn-lt"/>
                <a:ea typeface="+mn-ea"/>
                <a:cs typeface="+mn-cs"/>
              </a:rPr>
              <a:t>system: its expertise derived from large numbers of special-purpose rules. Later systems also incorporated the main theme of McCarthy's Advice Taker approach— the clean separation of the</a:t>
            </a:r>
          </a:p>
          <a:p>
            <a:r>
              <a:rPr lang="en-US" sz="1200" b="0" i="0" u="none" strike="noStrike" kern="1200" baseline="0" dirty="0" smtClean="0">
                <a:solidFill>
                  <a:schemeClr val="tx1"/>
                </a:solidFill>
                <a:latin typeface="+mn-lt"/>
                <a:ea typeface="+mn-ea"/>
                <a:cs typeface="+mn-cs"/>
              </a:rPr>
              <a:t>knowledge (in the form of rules) and the reasoning component.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Feigenbaum</a:t>
            </a:r>
            <a:r>
              <a:rPr lang="en-US" sz="1200" b="0" i="0" u="none" strike="noStrike" kern="1200" baseline="0" dirty="0" smtClean="0">
                <a:solidFill>
                  <a:schemeClr val="tx1"/>
                </a:solidFill>
                <a:latin typeface="+mn-lt"/>
                <a:ea typeface="+mn-ea"/>
                <a:cs typeface="+mn-cs"/>
              </a:rPr>
              <a:t>, Buchanan, and Dr. Edward </a:t>
            </a:r>
            <a:r>
              <a:rPr lang="en-US" sz="1200" b="0" i="0" u="none" strike="noStrike" kern="1200" baseline="0" dirty="0" err="1" smtClean="0">
                <a:solidFill>
                  <a:schemeClr val="tx1"/>
                </a:solidFill>
                <a:latin typeface="+mn-lt"/>
                <a:ea typeface="+mn-ea"/>
                <a:cs typeface="+mn-cs"/>
              </a:rPr>
              <a:t>Shortliffe</a:t>
            </a:r>
            <a:r>
              <a:rPr lang="en-US" sz="1200" b="0" i="0" u="none" strike="noStrike" kern="1200" baseline="0" dirty="0" smtClean="0">
                <a:solidFill>
                  <a:schemeClr val="tx1"/>
                </a:solidFill>
                <a:latin typeface="+mn-lt"/>
                <a:ea typeface="+mn-ea"/>
                <a:cs typeface="+mn-cs"/>
              </a:rPr>
              <a:t> developed MYCIN to</a:t>
            </a:r>
          </a:p>
          <a:p>
            <a:r>
              <a:rPr lang="en-US" sz="1200" b="0" i="0" u="none" strike="noStrike" kern="1200" baseline="0" dirty="0" smtClean="0">
                <a:solidFill>
                  <a:schemeClr val="tx1"/>
                </a:solidFill>
                <a:latin typeface="+mn-lt"/>
                <a:ea typeface="+mn-ea"/>
                <a:cs typeface="+mn-cs"/>
              </a:rPr>
              <a:t>diagnose blood infections. With about 450 rules, MYCIN was able to perform as well as some experts, and considerably better than junior doctors. It also contained two major differences from DENDRAL. First, unlike the DENDRAL rules, no general theoretical model existed from which the MYCIN rules could be deduced. They had to be acquired from extensive interviewing of experts, who in turn acquired them from direct experience of cases. Second, the rules had to reflect the uncertainty associated with medical knowledge. MYCIN incorporated a calculus of uncertainty</a:t>
            </a:r>
          </a:p>
          <a:p>
            <a:r>
              <a:rPr lang="en-US" sz="1200" b="0" i="0" u="none" strike="noStrike" kern="1200" baseline="0" dirty="0" smtClean="0">
                <a:solidFill>
                  <a:schemeClr val="tx1"/>
                </a:solidFill>
                <a:latin typeface="+mn-lt"/>
                <a:ea typeface="+mn-ea"/>
                <a:cs typeface="+mn-cs"/>
              </a:rPr>
              <a:t>called </a:t>
            </a:r>
            <a:r>
              <a:rPr lang="en-US" sz="1200" b="1" i="0" u="none" strike="noStrike" kern="1200" baseline="0" dirty="0" smtClean="0">
                <a:solidFill>
                  <a:schemeClr val="tx1"/>
                </a:solidFill>
                <a:latin typeface="+mn-lt"/>
                <a:ea typeface="+mn-ea"/>
                <a:cs typeface="+mn-cs"/>
              </a:rPr>
              <a:t>certainty factors </a:t>
            </a:r>
            <a:r>
              <a:rPr lang="en-US" sz="1200" b="0" i="0" u="none" strike="noStrike" kern="1200" baseline="0" dirty="0" smtClean="0">
                <a:solidFill>
                  <a:schemeClr val="tx1"/>
                </a:solidFill>
                <a:latin typeface="+mn-lt"/>
                <a:ea typeface="+mn-ea"/>
                <a:cs typeface="+mn-cs"/>
              </a:rPr>
              <a:t>(see Chapter 14), which seemed (at the time) to fit well with how doctors assessed the impact of evidence on the diagnosis.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importance of domain knowledge was also apparent in the area of understanding</a:t>
            </a:r>
          </a:p>
          <a:p>
            <a:r>
              <a:rPr lang="en-US" sz="1200" b="0" i="0" u="none" strike="noStrike" kern="1200" baseline="0" dirty="0" smtClean="0">
                <a:solidFill>
                  <a:schemeClr val="tx1"/>
                </a:solidFill>
                <a:latin typeface="+mn-lt"/>
                <a:ea typeface="+mn-ea"/>
                <a:cs typeface="+mn-cs"/>
              </a:rPr>
              <a:t>natural language. Although </a:t>
            </a:r>
            <a:r>
              <a:rPr lang="en-US" sz="1200" b="0" i="0" u="none" strike="noStrike" kern="1200" baseline="0" dirty="0" err="1" smtClean="0">
                <a:solidFill>
                  <a:schemeClr val="tx1"/>
                </a:solidFill>
                <a:latin typeface="+mn-lt"/>
                <a:ea typeface="+mn-ea"/>
                <a:cs typeface="+mn-cs"/>
              </a:rPr>
              <a:t>Winograd's</a:t>
            </a:r>
            <a:r>
              <a:rPr lang="en-US" sz="1200" b="0" i="0" u="none" strike="noStrike" kern="1200" baseline="0" dirty="0" smtClean="0">
                <a:solidFill>
                  <a:schemeClr val="tx1"/>
                </a:solidFill>
                <a:latin typeface="+mn-lt"/>
                <a:ea typeface="+mn-ea"/>
                <a:cs typeface="+mn-cs"/>
              </a:rPr>
              <a:t> SHRDLU system for understanding natural language had engendered a good deal of excitement, its dependence on syntactic analysis caused some of the same problems as occurred in the early machine translation work. It was able to overcome ambiguity and understand pronoun references, but this was mainly because it was designed specifically for one area—the blocks world. </a:t>
            </a:r>
            <a:endParaRPr lang="ru-RU" dirty="0"/>
          </a:p>
        </p:txBody>
      </p:sp>
      <p:sp>
        <p:nvSpPr>
          <p:cNvPr id="4" name="Foliennummernplatzhalter 3"/>
          <p:cNvSpPr>
            <a:spLocks noGrp="1"/>
          </p:cNvSpPr>
          <p:nvPr>
            <p:ph type="sldNum" sz="quarter" idx="10"/>
          </p:nvPr>
        </p:nvSpPr>
        <p:spPr/>
        <p:txBody>
          <a:bodyPr/>
          <a:lstStyle/>
          <a:p>
            <a:fld id="{74AD26B2-28D3-40F6-AD94-065E0B953A69}" type="slidenum">
              <a:rPr lang="ru-RU" smtClean="0"/>
              <a:t>23</a:t>
            </a:fld>
            <a:endParaRPr lang="ru-RU"/>
          </a:p>
        </p:txBody>
      </p:sp>
    </p:spTree>
    <p:extLst>
      <p:ext uri="{BB962C8B-B14F-4D97-AF65-F5344CB8AC3E}">
        <p14:creationId xmlns:p14="http://schemas.microsoft.com/office/powerpoint/2010/main" val="28998363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1" dirty="0"/>
              <a:t>Prolog</a:t>
            </a:r>
            <a:r>
              <a:rPr lang="en-US" dirty="0"/>
              <a:t> is a general-purpose </a:t>
            </a:r>
            <a:r>
              <a:rPr lang="en-US" dirty="0">
                <a:hlinkClick r:id="rId3" tooltip="Logic programming"/>
              </a:rPr>
              <a:t>logic programming</a:t>
            </a:r>
            <a:r>
              <a:rPr lang="en-US" dirty="0"/>
              <a:t> language associated with </a:t>
            </a:r>
            <a:r>
              <a:rPr lang="en-US" dirty="0">
                <a:hlinkClick r:id="rId4" tooltip="Artificial intelligence"/>
              </a:rPr>
              <a:t>artificial intelligence</a:t>
            </a:r>
            <a:r>
              <a:rPr lang="en-US" dirty="0"/>
              <a:t> and </a:t>
            </a:r>
            <a:r>
              <a:rPr lang="en-US" dirty="0">
                <a:hlinkClick r:id="rId5" tooltip="Computational linguistics"/>
              </a:rPr>
              <a:t>computational linguistics</a:t>
            </a:r>
            <a:r>
              <a:rPr lang="en-US" dirty="0"/>
              <a:t>.</a:t>
            </a:r>
            <a:r>
              <a:rPr lang="en-US" baseline="30000" dirty="0">
                <a:hlinkClick r:id="rId6"/>
              </a:rPr>
              <a:t>[1]</a:t>
            </a:r>
            <a:r>
              <a:rPr lang="en-US" baseline="30000" dirty="0">
                <a:hlinkClick r:id="rId7"/>
              </a:rPr>
              <a:t>[2]</a:t>
            </a:r>
            <a:r>
              <a:rPr lang="en-US" baseline="30000" dirty="0">
                <a:hlinkClick r:id="rId8"/>
              </a:rPr>
              <a:t>[3]</a:t>
            </a:r>
            <a:endParaRPr lang="en-US" dirty="0"/>
          </a:p>
          <a:p>
            <a:r>
              <a:rPr lang="en-US" dirty="0"/>
              <a:t>Prolog has its roots in </a:t>
            </a:r>
            <a:r>
              <a:rPr lang="en-US" dirty="0">
                <a:hlinkClick r:id="rId9" tooltip="First-order logic"/>
              </a:rPr>
              <a:t>first-order logic</a:t>
            </a:r>
            <a:r>
              <a:rPr lang="en-US" dirty="0"/>
              <a:t>, a </a:t>
            </a:r>
            <a:r>
              <a:rPr lang="en-US" dirty="0">
                <a:hlinkClick r:id="rId10" tooltip="Formal logic"/>
              </a:rPr>
              <a:t>formal logic</a:t>
            </a:r>
            <a:r>
              <a:rPr lang="en-US" dirty="0"/>
              <a:t>, and unlike many other </a:t>
            </a:r>
            <a:r>
              <a:rPr lang="en-US" dirty="0">
                <a:hlinkClick r:id="rId11" tooltip="Programming language"/>
              </a:rPr>
              <a:t>programming languages</a:t>
            </a:r>
            <a:r>
              <a:rPr lang="en-US" dirty="0"/>
              <a:t>, Prolog is </a:t>
            </a:r>
            <a:r>
              <a:rPr lang="en-US" dirty="0">
                <a:hlinkClick r:id="rId12" tooltip="Declarative programming"/>
              </a:rPr>
              <a:t>declarative</a:t>
            </a:r>
            <a:r>
              <a:rPr lang="en-US" dirty="0"/>
              <a:t>: the program logic is expressed in terms of relations, represented as facts and </a:t>
            </a:r>
            <a:r>
              <a:rPr lang="en-US" dirty="0">
                <a:hlinkClick r:id="rId13" tooltip="Rule of inference"/>
              </a:rPr>
              <a:t>rules</a:t>
            </a:r>
            <a:r>
              <a:rPr lang="en-US" dirty="0"/>
              <a:t>. A computation is initiated by running a </a:t>
            </a:r>
            <a:r>
              <a:rPr lang="en-US" i="1" dirty="0"/>
              <a:t>query</a:t>
            </a:r>
            <a:r>
              <a:rPr lang="en-US" dirty="0"/>
              <a:t> over these relations.</a:t>
            </a:r>
            <a:r>
              <a:rPr lang="en-US" baseline="30000" dirty="0">
                <a:hlinkClick r:id="rId14"/>
              </a:rPr>
              <a:t>[4]</a:t>
            </a:r>
            <a:endParaRPr lang="en-US" dirty="0"/>
          </a:p>
          <a:p>
            <a:r>
              <a:rPr lang="en-US" dirty="0"/>
              <a:t>The language was first conceived by a group around </a:t>
            </a:r>
            <a:r>
              <a:rPr lang="en-US" dirty="0">
                <a:hlinkClick r:id="rId15" tooltip="Alain Colmerauer"/>
              </a:rPr>
              <a:t>Alain </a:t>
            </a:r>
            <a:r>
              <a:rPr lang="en-US" dirty="0" err="1">
                <a:hlinkClick r:id="rId15" tooltip="Alain Colmerauer"/>
              </a:rPr>
              <a:t>Colmerauer</a:t>
            </a:r>
            <a:r>
              <a:rPr lang="en-US" dirty="0"/>
              <a:t> in </a:t>
            </a:r>
            <a:r>
              <a:rPr lang="en-US" dirty="0">
                <a:hlinkClick r:id="rId16" tooltip="Marseille"/>
              </a:rPr>
              <a:t>Marseille</a:t>
            </a:r>
            <a:r>
              <a:rPr lang="en-US" dirty="0"/>
              <a:t>, </a:t>
            </a:r>
            <a:r>
              <a:rPr lang="en-US" dirty="0">
                <a:hlinkClick r:id="rId17" tooltip="France"/>
              </a:rPr>
              <a:t>France</a:t>
            </a:r>
            <a:r>
              <a:rPr lang="en-US" dirty="0"/>
              <a:t>, in the early 1970s and the first Prolog system was developed in 1972 by </a:t>
            </a:r>
            <a:r>
              <a:rPr lang="en-US" dirty="0" err="1"/>
              <a:t>Colmerauer</a:t>
            </a:r>
            <a:r>
              <a:rPr lang="en-US" dirty="0"/>
              <a:t> with Philippe </a:t>
            </a:r>
            <a:r>
              <a:rPr lang="en-US" dirty="0" err="1"/>
              <a:t>Roussel</a:t>
            </a:r>
            <a:r>
              <a:rPr lang="en-US" dirty="0"/>
              <a:t>.</a:t>
            </a:r>
            <a:r>
              <a:rPr lang="en-US" baseline="30000" dirty="0">
                <a:hlinkClick r:id="rId18"/>
              </a:rPr>
              <a:t>[5]</a:t>
            </a:r>
            <a:r>
              <a:rPr lang="en-US" baseline="30000" dirty="0">
                <a:hlinkClick r:id="rId19"/>
              </a:rPr>
              <a:t>[6]</a:t>
            </a:r>
            <a:endParaRPr lang="en-US" dirty="0"/>
          </a:p>
          <a:p>
            <a:r>
              <a:rPr lang="en-US" dirty="0"/>
              <a:t>Prolog was one of the first logic programming languages,</a:t>
            </a:r>
            <a:r>
              <a:rPr lang="en-US" baseline="30000" dirty="0">
                <a:hlinkClick r:id="rId20"/>
              </a:rPr>
              <a:t>[7]</a:t>
            </a:r>
            <a:r>
              <a:rPr lang="en-US" dirty="0"/>
              <a:t> and remains the most popular among such languages today, with several free and commercial implementations available. The language has been used for </a:t>
            </a:r>
            <a:r>
              <a:rPr lang="en-US" dirty="0">
                <a:hlinkClick r:id="rId21" tooltip="Automated theorem proving"/>
              </a:rPr>
              <a:t>theorem proving</a:t>
            </a:r>
            <a:r>
              <a:rPr lang="en-US" dirty="0"/>
              <a:t>,</a:t>
            </a:r>
            <a:r>
              <a:rPr lang="en-US" baseline="30000" dirty="0">
                <a:hlinkClick r:id="rId22"/>
              </a:rPr>
              <a:t>[8]</a:t>
            </a:r>
            <a:r>
              <a:rPr lang="en-US" dirty="0"/>
              <a:t> </a:t>
            </a:r>
            <a:r>
              <a:rPr lang="en-US" dirty="0">
                <a:hlinkClick r:id="rId23" tooltip="Expert system"/>
              </a:rPr>
              <a:t>expert systems</a:t>
            </a:r>
            <a:r>
              <a:rPr lang="en-US" dirty="0"/>
              <a:t>,</a:t>
            </a:r>
            <a:r>
              <a:rPr lang="en-US" baseline="30000" dirty="0">
                <a:hlinkClick r:id="rId24"/>
              </a:rPr>
              <a:t>[9]</a:t>
            </a:r>
            <a:r>
              <a:rPr lang="en-US" dirty="0"/>
              <a:t> as well as its original intended field of use, </a:t>
            </a:r>
            <a:r>
              <a:rPr lang="en-US" dirty="0">
                <a:hlinkClick r:id="rId25" tooltip="Natural language processing"/>
              </a:rPr>
              <a:t>natural language processing</a:t>
            </a:r>
            <a:r>
              <a:rPr lang="en-US" dirty="0"/>
              <a:t>.</a:t>
            </a:r>
            <a:r>
              <a:rPr lang="en-US" baseline="30000" dirty="0">
                <a:hlinkClick r:id="rId26"/>
              </a:rPr>
              <a:t>[10]</a:t>
            </a:r>
            <a:r>
              <a:rPr lang="en-US" baseline="30000" dirty="0">
                <a:hlinkClick r:id="rId27"/>
              </a:rPr>
              <a:t>[11]</a:t>
            </a:r>
            <a:r>
              <a:rPr lang="en-US" dirty="0"/>
              <a:t> Modern Prolog environments support creating </a:t>
            </a:r>
            <a:r>
              <a:rPr lang="en-US" dirty="0">
                <a:hlinkClick r:id="rId28" tooltip="Graphical user interface"/>
              </a:rPr>
              <a:t>graphical user interfaces</a:t>
            </a:r>
            <a:r>
              <a:rPr lang="en-US" dirty="0"/>
              <a:t>, as well as administrative and networked applications.</a:t>
            </a:r>
          </a:p>
          <a:p>
            <a:r>
              <a:rPr lang="en-US" dirty="0"/>
              <a:t>Prolog is well-suited for specific tasks that benefit from rule-based logical queries such as searching databases, voice control systems, and filling templates.</a:t>
            </a:r>
          </a:p>
        </p:txBody>
      </p:sp>
      <p:sp>
        <p:nvSpPr>
          <p:cNvPr id="4" name="Foliennummernplatzhalter 3"/>
          <p:cNvSpPr>
            <a:spLocks noGrp="1"/>
          </p:cNvSpPr>
          <p:nvPr>
            <p:ph type="sldNum" sz="quarter" idx="10"/>
          </p:nvPr>
        </p:nvSpPr>
        <p:spPr/>
        <p:txBody>
          <a:bodyPr/>
          <a:lstStyle/>
          <a:p>
            <a:fld id="{74AD26B2-28D3-40F6-AD94-065E0B953A69}" type="slidenum">
              <a:rPr lang="ru-RU" smtClean="0"/>
              <a:t>24</a:t>
            </a:fld>
            <a:endParaRPr lang="ru-RU"/>
          </a:p>
        </p:txBody>
      </p:sp>
    </p:spTree>
    <p:extLst>
      <p:ext uri="{BB962C8B-B14F-4D97-AF65-F5344CB8AC3E}">
        <p14:creationId xmlns:p14="http://schemas.microsoft.com/office/powerpoint/2010/main" val="33557859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first successful commercial expert system, </a:t>
            </a:r>
            <a:r>
              <a:rPr lang="en-US" sz="1200" b="0" i="0" u="none" strike="noStrike" kern="1200" baseline="0" dirty="0" err="1" smtClean="0">
                <a:solidFill>
                  <a:schemeClr val="tx1"/>
                </a:solidFill>
                <a:latin typeface="+mn-lt"/>
                <a:ea typeface="+mn-ea"/>
                <a:cs typeface="+mn-cs"/>
              </a:rPr>
              <a:t>Rl</a:t>
            </a:r>
            <a:r>
              <a:rPr lang="en-US" sz="1200" b="0" i="0" u="none" strike="noStrike" kern="1200" baseline="0" dirty="0" smtClean="0">
                <a:solidFill>
                  <a:schemeClr val="tx1"/>
                </a:solidFill>
                <a:latin typeface="+mn-lt"/>
                <a:ea typeface="+mn-ea"/>
                <a:cs typeface="+mn-cs"/>
              </a:rPr>
              <a:t>, began operation at Digital Equipment Corporation (McDermott, 1982). The program helped configure orders for new computer </a:t>
            </a:r>
            <a:r>
              <a:rPr lang="en-US" sz="1200" b="0" i="0" u="none" strike="noStrike" kern="1200" baseline="0" dirty="0" err="1" smtClean="0">
                <a:solidFill>
                  <a:schemeClr val="tx1"/>
                </a:solidFill>
                <a:latin typeface="+mn-lt"/>
                <a:ea typeface="+mn-ea"/>
                <a:cs typeface="+mn-cs"/>
              </a:rPr>
              <a:t>systems,and</a:t>
            </a:r>
            <a:r>
              <a:rPr lang="en-US" sz="1200" b="0" i="0" u="none" strike="noStrike" kern="1200" baseline="0" dirty="0" smtClean="0">
                <a:solidFill>
                  <a:schemeClr val="tx1"/>
                </a:solidFill>
                <a:latin typeface="+mn-lt"/>
                <a:ea typeface="+mn-ea"/>
                <a:cs typeface="+mn-cs"/>
              </a:rPr>
              <a:t> by 1986, it was saving the company an estimated $40 million a year. By 1988, DEC's AI group had 40 deployed expert systems, with more on the way. Du Pont had 100 in use and 500 in development, saving an estimated $10 million a year. Nearly every major U.S. corporation had its own AI group and was either using or investigating expert system technology.</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Overall, the industry went from a few million in sales in 1980 to $2 billion in 1988.</a:t>
            </a:r>
            <a:endParaRPr lang="ru-RU" dirty="0"/>
          </a:p>
        </p:txBody>
      </p:sp>
      <p:sp>
        <p:nvSpPr>
          <p:cNvPr id="4" name="Foliennummernplatzhalter 3"/>
          <p:cNvSpPr>
            <a:spLocks noGrp="1"/>
          </p:cNvSpPr>
          <p:nvPr>
            <p:ph type="sldNum" sz="quarter" idx="10"/>
          </p:nvPr>
        </p:nvSpPr>
        <p:spPr/>
        <p:txBody>
          <a:bodyPr/>
          <a:lstStyle/>
          <a:p>
            <a:fld id="{74AD26B2-28D3-40F6-AD94-065E0B953A69}" type="slidenum">
              <a:rPr lang="ru-RU" smtClean="0"/>
              <a:t>25</a:t>
            </a:fld>
            <a:endParaRPr lang="ru-RU"/>
          </a:p>
        </p:txBody>
      </p:sp>
    </p:spTree>
    <p:extLst>
      <p:ext uri="{BB962C8B-B14F-4D97-AF65-F5344CB8AC3E}">
        <p14:creationId xmlns:p14="http://schemas.microsoft.com/office/powerpoint/2010/main" val="30688298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1981, the Japanese announced the "Fifth Generation" project, a 10-year plan to build intelligent computers running Prolog in much the same way that ordinary computers run machine code. The idea was that with the ability to make millions of inferences per second, computers would be able to take advantage of vast stores of rules. The project proposed to achieve full-scale natural language understanding, among other ambitious goals.</a:t>
            </a:r>
          </a:p>
          <a:p>
            <a:r>
              <a:rPr lang="de-DE" altLang="ru-RU" dirty="0" smtClean="0">
                <a:latin typeface="Arial" panose="020B0604020202020204" pitchFamily="34" charset="0"/>
              </a:rPr>
              <a:t> </a:t>
            </a:r>
            <a:r>
              <a:rPr lang="ru-RU" altLang="ru-RU" dirty="0" err="1" smtClean="0">
                <a:latin typeface="Arial" panose="020B0604020202020204" pitchFamily="34" charset="0"/>
              </a:rPr>
              <a:t>The</a:t>
            </a:r>
            <a:r>
              <a:rPr lang="ru-RU" altLang="ru-RU" dirty="0" smtClean="0">
                <a:latin typeface="Arial" panose="020B0604020202020204" pitchFamily="34" charset="0"/>
              </a:rPr>
              <a:t> </a:t>
            </a:r>
            <a:r>
              <a:rPr lang="ru-RU" altLang="ru-RU" dirty="0" err="1">
                <a:latin typeface="Arial" panose="020B0604020202020204" pitchFamily="34" charset="0"/>
              </a:rPr>
              <a:t>Japanese</a:t>
            </a:r>
            <a:r>
              <a:rPr lang="ru-RU" altLang="ru-RU" dirty="0">
                <a:latin typeface="Arial" panose="020B0604020202020204" pitchFamily="34" charset="0"/>
              </a:rPr>
              <a:t> </a:t>
            </a:r>
            <a:r>
              <a:rPr lang="ru-RU" altLang="ru-RU" i="1" dirty="0" err="1">
                <a:latin typeface="Arial" panose="020B0604020202020204" pitchFamily="34" charset="0"/>
              </a:rPr>
              <a:t>Fifth</a:t>
            </a:r>
            <a:r>
              <a:rPr lang="ru-RU" altLang="ru-RU" i="1" dirty="0">
                <a:latin typeface="Arial" panose="020B0604020202020204" pitchFamily="34" charset="0"/>
              </a:rPr>
              <a:t> </a:t>
            </a:r>
            <a:r>
              <a:rPr lang="ru-RU" altLang="ru-RU" i="1" dirty="0" err="1">
                <a:latin typeface="Arial" panose="020B0604020202020204" pitchFamily="34" charset="0"/>
              </a:rPr>
              <a:t>Generation</a:t>
            </a:r>
            <a:r>
              <a:rPr lang="ru-RU" altLang="ru-RU" i="1" dirty="0">
                <a:latin typeface="Arial" panose="020B0604020202020204" pitchFamily="34" charset="0"/>
              </a:rPr>
              <a:t> </a:t>
            </a:r>
            <a:r>
              <a:rPr lang="ru-RU" altLang="ru-RU" i="1" dirty="0" err="1">
                <a:latin typeface="Arial" panose="020B0604020202020204" pitchFamily="34" charset="0"/>
              </a:rPr>
              <a:t>Project</a:t>
            </a:r>
            <a:r>
              <a:rPr lang="ru-RU" altLang="ru-RU" dirty="0">
                <a:latin typeface="Arial" panose="020B0604020202020204" pitchFamily="34" charset="0"/>
              </a:rPr>
              <a:t> </a:t>
            </a:r>
            <a:r>
              <a:rPr lang="ru-RU" altLang="ru-RU" dirty="0" err="1">
                <a:latin typeface="Arial" panose="020B0604020202020204" pitchFamily="34" charset="0"/>
              </a:rPr>
              <a:t>in</a:t>
            </a:r>
            <a:r>
              <a:rPr lang="ru-RU" altLang="ru-RU" dirty="0">
                <a:latin typeface="Arial" panose="020B0604020202020204" pitchFamily="34" charset="0"/>
              </a:rPr>
              <a:t> </a:t>
            </a:r>
            <a:r>
              <a:rPr lang="ru-RU" altLang="ru-RU" dirty="0" err="1">
                <a:latin typeface="Arial" panose="020B0604020202020204" pitchFamily="34" charset="0"/>
              </a:rPr>
              <a:t>computer</a:t>
            </a:r>
            <a:r>
              <a:rPr lang="ru-RU" altLang="ru-RU" dirty="0">
                <a:latin typeface="Arial" panose="020B0604020202020204" pitchFamily="34" charset="0"/>
              </a:rPr>
              <a:t> </a:t>
            </a:r>
            <a:r>
              <a:rPr lang="ru-RU" altLang="ru-RU" dirty="0" err="1">
                <a:latin typeface="Arial" panose="020B0604020202020204" pitchFamily="34" charset="0"/>
              </a:rPr>
              <a:t>technology</a:t>
            </a:r>
            <a:r>
              <a:rPr lang="ru-RU" altLang="ru-RU" dirty="0">
                <a:latin typeface="Arial" panose="020B0604020202020204" pitchFamily="34" charset="0"/>
              </a:rPr>
              <a:t> </a:t>
            </a:r>
            <a:r>
              <a:rPr lang="ru-RU" altLang="ru-RU" dirty="0" err="1">
                <a:latin typeface="Arial" panose="020B0604020202020204" pitchFamily="34" charset="0"/>
              </a:rPr>
              <a:t>was</a:t>
            </a:r>
            <a:r>
              <a:rPr lang="ru-RU" altLang="ru-RU" dirty="0">
                <a:latin typeface="Arial" panose="020B0604020202020204" pitchFamily="34" charset="0"/>
              </a:rPr>
              <a:t> </a:t>
            </a:r>
            <a:r>
              <a:rPr lang="ru-RU" altLang="ru-RU" dirty="0" err="1">
                <a:latin typeface="Arial" panose="020B0604020202020204" pitchFamily="34" charset="0"/>
              </a:rPr>
              <a:t>an</a:t>
            </a:r>
            <a:r>
              <a:rPr lang="ru-RU" altLang="ru-RU" dirty="0">
                <a:latin typeface="Arial" panose="020B0604020202020204" pitchFamily="34" charset="0"/>
              </a:rPr>
              <a:t> </a:t>
            </a:r>
            <a:r>
              <a:rPr lang="ru-RU" altLang="ru-RU" dirty="0" err="1">
                <a:latin typeface="Arial" panose="020B0604020202020204" pitchFamily="34" charset="0"/>
              </a:rPr>
              <a:t>attempt</a:t>
            </a:r>
            <a:r>
              <a:rPr lang="ru-RU" altLang="ru-RU" dirty="0">
                <a:latin typeface="Arial" panose="020B0604020202020204" pitchFamily="34" charset="0"/>
              </a:rPr>
              <a:t> </a:t>
            </a:r>
            <a:r>
              <a:rPr lang="ru-RU" altLang="ru-RU" dirty="0" err="1">
                <a:latin typeface="Arial" panose="020B0604020202020204" pitchFamily="34" charset="0"/>
              </a:rPr>
              <a:t>to</a:t>
            </a:r>
            <a:r>
              <a:rPr lang="ru-RU" altLang="ru-RU" dirty="0">
                <a:latin typeface="Arial" panose="020B0604020202020204" pitchFamily="34" charset="0"/>
              </a:rPr>
              <a:t> </a:t>
            </a:r>
            <a:r>
              <a:rPr lang="ru-RU" altLang="ru-RU" dirty="0" err="1">
                <a:latin typeface="Arial" panose="020B0604020202020204" pitchFamily="34" charset="0"/>
              </a:rPr>
              <a:t>leapfrog</a:t>
            </a:r>
            <a:r>
              <a:rPr lang="ru-RU" altLang="ru-RU" dirty="0">
                <a:latin typeface="Arial" panose="020B0604020202020204" pitchFamily="34" charset="0"/>
              </a:rPr>
              <a:t> </a:t>
            </a:r>
            <a:r>
              <a:rPr lang="ru-RU" altLang="ru-RU" dirty="0" err="1">
                <a:latin typeface="Arial" panose="020B0604020202020204" pitchFamily="34" charset="0"/>
              </a:rPr>
              <a:t>Western</a:t>
            </a:r>
            <a:r>
              <a:rPr lang="ru-RU" altLang="ru-RU" dirty="0">
                <a:latin typeface="Arial" panose="020B0604020202020204" pitchFamily="34" charset="0"/>
              </a:rPr>
              <a:t> </a:t>
            </a:r>
            <a:r>
              <a:rPr lang="ru-RU" altLang="ru-RU" dirty="0" err="1">
                <a:latin typeface="Arial" panose="020B0604020202020204" pitchFamily="34" charset="0"/>
              </a:rPr>
              <a:t>computer</a:t>
            </a:r>
            <a:r>
              <a:rPr lang="ru-RU" altLang="ru-RU" dirty="0">
                <a:latin typeface="Arial" panose="020B0604020202020204" pitchFamily="34" charset="0"/>
              </a:rPr>
              <a:t> </a:t>
            </a:r>
            <a:r>
              <a:rPr lang="ru-RU" altLang="ru-RU" dirty="0" err="1">
                <a:latin typeface="Arial" panose="020B0604020202020204" pitchFamily="34" charset="0"/>
              </a:rPr>
              <a:t>expertise</a:t>
            </a:r>
            <a:r>
              <a:rPr lang="ru-RU" altLang="ru-RU" dirty="0">
                <a:latin typeface="Arial" panose="020B0604020202020204" pitchFamily="34" charset="0"/>
              </a:rPr>
              <a:t> </a:t>
            </a:r>
            <a:r>
              <a:rPr lang="ru-RU" altLang="ru-RU" dirty="0" err="1">
                <a:latin typeface="Arial" panose="020B0604020202020204" pitchFamily="34" charset="0"/>
              </a:rPr>
              <a:t>and</a:t>
            </a:r>
            <a:r>
              <a:rPr lang="ru-RU" altLang="ru-RU" dirty="0">
                <a:latin typeface="Arial" panose="020B0604020202020204" pitchFamily="34" charset="0"/>
              </a:rPr>
              <a:t> </a:t>
            </a:r>
            <a:r>
              <a:rPr lang="ru-RU" altLang="ru-RU" dirty="0" err="1">
                <a:latin typeface="Arial" panose="020B0604020202020204" pitchFamily="34" charset="0"/>
              </a:rPr>
              <a:t>create</a:t>
            </a:r>
            <a:r>
              <a:rPr lang="ru-RU" altLang="ru-RU" dirty="0">
                <a:latin typeface="Arial" panose="020B0604020202020204" pitchFamily="34" charset="0"/>
              </a:rPr>
              <a:t> </a:t>
            </a:r>
            <a:r>
              <a:rPr lang="ru-RU" altLang="ru-RU" dirty="0" err="1">
                <a:latin typeface="Arial" panose="020B0604020202020204" pitchFamily="34" charset="0"/>
              </a:rPr>
              <a:t>an</a:t>
            </a:r>
            <a:r>
              <a:rPr lang="ru-RU" altLang="ru-RU" dirty="0">
                <a:latin typeface="Arial" panose="020B0604020202020204" pitchFamily="34" charset="0"/>
              </a:rPr>
              <a:t> </a:t>
            </a:r>
            <a:r>
              <a:rPr lang="ru-RU" altLang="ru-RU" dirty="0" err="1">
                <a:latin typeface="Arial" panose="020B0604020202020204" pitchFamily="34" charset="0"/>
              </a:rPr>
              <a:t>entirely</a:t>
            </a:r>
            <a:r>
              <a:rPr lang="ru-RU" altLang="ru-RU" dirty="0">
                <a:latin typeface="Arial" panose="020B0604020202020204" pitchFamily="34" charset="0"/>
              </a:rPr>
              <a:t> </a:t>
            </a:r>
            <a:r>
              <a:rPr lang="ru-RU" altLang="ru-RU" dirty="0" err="1">
                <a:latin typeface="Arial" panose="020B0604020202020204" pitchFamily="34" charset="0"/>
              </a:rPr>
              <a:t>new</a:t>
            </a:r>
            <a:r>
              <a:rPr lang="ru-RU" altLang="ru-RU" dirty="0">
                <a:latin typeface="Arial" panose="020B0604020202020204" pitchFamily="34" charset="0"/>
              </a:rPr>
              <a:t> </a:t>
            </a:r>
            <a:r>
              <a:rPr lang="ru-RU" altLang="ru-RU" dirty="0" err="1">
                <a:latin typeface="Arial" panose="020B0604020202020204" pitchFamily="34" charset="0"/>
              </a:rPr>
              <a:t>computer</a:t>
            </a:r>
            <a:r>
              <a:rPr lang="ru-RU" altLang="ru-RU" dirty="0">
                <a:latin typeface="Arial" panose="020B0604020202020204" pitchFamily="34" charset="0"/>
              </a:rPr>
              <a:t> </a:t>
            </a:r>
            <a:r>
              <a:rPr lang="ru-RU" altLang="ru-RU" dirty="0" err="1">
                <a:latin typeface="Arial" panose="020B0604020202020204" pitchFamily="34" charset="0"/>
              </a:rPr>
              <a:t>technology</a:t>
            </a:r>
            <a:r>
              <a:rPr lang="ru-RU" altLang="ru-RU" dirty="0">
                <a:latin typeface="Arial" panose="020B0604020202020204" pitchFamily="34" charset="0"/>
              </a:rPr>
              <a:t>. </a:t>
            </a:r>
            <a:r>
              <a:rPr lang="ru-RU" altLang="ru-RU" dirty="0" err="1" smtClean="0">
                <a:latin typeface="Arial" panose="020B0604020202020204" pitchFamily="34" charset="0"/>
              </a:rPr>
              <a:t>The</a:t>
            </a:r>
            <a:r>
              <a:rPr lang="ru-RU" altLang="ru-RU" dirty="0" smtClean="0">
                <a:latin typeface="Arial" panose="020B0604020202020204" pitchFamily="34" charset="0"/>
              </a:rPr>
              <a:t> </a:t>
            </a:r>
            <a:r>
              <a:rPr lang="ru-RU" altLang="ru-RU" dirty="0" err="1">
                <a:latin typeface="Arial" panose="020B0604020202020204" pitchFamily="34" charset="0"/>
              </a:rPr>
              <a:t>Japanese</a:t>
            </a:r>
            <a:r>
              <a:rPr lang="ru-RU" altLang="ru-RU" dirty="0">
                <a:latin typeface="Arial" panose="020B0604020202020204" pitchFamily="34" charset="0"/>
              </a:rPr>
              <a:t> </a:t>
            </a:r>
            <a:r>
              <a:rPr lang="ru-RU" altLang="ru-RU" dirty="0" err="1">
                <a:latin typeface="Arial" panose="020B0604020202020204" pitchFamily="34" charset="0"/>
              </a:rPr>
              <a:t>Fifth</a:t>
            </a:r>
            <a:r>
              <a:rPr lang="ru-RU" altLang="ru-RU" dirty="0">
                <a:latin typeface="Arial" panose="020B0604020202020204" pitchFamily="34" charset="0"/>
              </a:rPr>
              <a:t> </a:t>
            </a:r>
            <a:r>
              <a:rPr lang="ru-RU" altLang="ru-RU" dirty="0" err="1">
                <a:latin typeface="Arial" panose="020B0604020202020204" pitchFamily="34" charset="0"/>
              </a:rPr>
              <a:t>Generation</a:t>
            </a:r>
            <a:r>
              <a:rPr lang="ru-RU" altLang="ru-RU" dirty="0">
                <a:latin typeface="Arial" panose="020B0604020202020204" pitchFamily="34" charset="0"/>
              </a:rPr>
              <a:t> </a:t>
            </a:r>
            <a:r>
              <a:rPr lang="ru-RU" altLang="ru-RU" dirty="0" err="1">
                <a:latin typeface="Arial" panose="020B0604020202020204" pitchFamily="34" charset="0"/>
              </a:rPr>
              <a:t>project</a:t>
            </a:r>
            <a:r>
              <a:rPr lang="ru-RU" altLang="ru-RU" dirty="0">
                <a:latin typeface="Arial" panose="020B0604020202020204" pitchFamily="34" charset="0"/>
              </a:rPr>
              <a:t> </a:t>
            </a:r>
            <a:r>
              <a:rPr lang="ru-RU" altLang="ru-RU" dirty="0" err="1">
                <a:latin typeface="Arial" panose="020B0604020202020204" pitchFamily="34" charset="0"/>
              </a:rPr>
              <a:t>was</a:t>
            </a:r>
            <a:r>
              <a:rPr lang="ru-RU" altLang="ru-RU" dirty="0">
                <a:latin typeface="Arial" panose="020B0604020202020204" pitchFamily="34" charset="0"/>
              </a:rPr>
              <a:t> a </a:t>
            </a:r>
            <a:r>
              <a:rPr lang="ru-RU" altLang="ru-RU" dirty="0" err="1">
                <a:latin typeface="Arial" panose="020B0604020202020204" pitchFamily="34" charset="0"/>
              </a:rPr>
              <a:t>collaborative</a:t>
            </a:r>
            <a:r>
              <a:rPr lang="ru-RU" altLang="ru-RU" dirty="0">
                <a:latin typeface="Arial" panose="020B0604020202020204" pitchFamily="34" charset="0"/>
              </a:rPr>
              <a:t> </a:t>
            </a:r>
            <a:r>
              <a:rPr lang="ru-RU" altLang="ru-RU" dirty="0" err="1">
                <a:latin typeface="Arial" panose="020B0604020202020204" pitchFamily="34" charset="0"/>
              </a:rPr>
              <a:t>effort</a:t>
            </a:r>
            <a:r>
              <a:rPr lang="ru-RU" altLang="ru-RU" dirty="0">
                <a:latin typeface="Arial" panose="020B0604020202020204" pitchFamily="34" charset="0"/>
              </a:rPr>
              <a:t> </a:t>
            </a:r>
            <a:r>
              <a:rPr lang="ru-RU" altLang="ru-RU" dirty="0" err="1">
                <a:latin typeface="Arial" panose="020B0604020202020204" pitchFamily="34" charset="0"/>
              </a:rPr>
              <a:t>of</a:t>
            </a:r>
            <a:r>
              <a:rPr lang="ru-RU" altLang="ru-RU" dirty="0">
                <a:latin typeface="Arial" panose="020B0604020202020204" pitchFamily="34" charset="0"/>
              </a:rPr>
              <a:t> </a:t>
            </a: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Japanese</a:t>
            </a:r>
            <a:r>
              <a:rPr lang="ru-RU" altLang="ru-RU" dirty="0">
                <a:latin typeface="Arial" panose="020B0604020202020204" pitchFamily="34" charset="0"/>
              </a:rPr>
              <a:t> </a:t>
            </a:r>
            <a:r>
              <a:rPr lang="ru-RU" altLang="ru-RU" dirty="0" err="1">
                <a:latin typeface="Arial" panose="020B0604020202020204" pitchFamily="34" charset="0"/>
              </a:rPr>
              <a:t>computer</a:t>
            </a:r>
            <a:r>
              <a:rPr lang="ru-RU" altLang="ru-RU" dirty="0">
                <a:latin typeface="Arial" panose="020B0604020202020204" pitchFamily="34" charset="0"/>
              </a:rPr>
              <a:t> </a:t>
            </a:r>
            <a:r>
              <a:rPr lang="ru-RU" altLang="ru-RU" dirty="0" err="1">
                <a:latin typeface="Arial" panose="020B0604020202020204" pitchFamily="34" charset="0"/>
              </a:rPr>
              <a:t>industry</a:t>
            </a:r>
            <a:r>
              <a:rPr lang="ru-RU" altLang="ru-RU" dirty="0">
                <a:latin typeface="Arial" panose="020B0604020202020204" pitchFamily="34" charset="0"/>
              </a:rPr>
              <a:t> </a:t>
            </a:r>
            <a:r>
              <a:rPr lang="ru-RU" altLang="ru-RU" dirty="0" err="1">
                <a:latin typeface="Arial" panose="020B0604020202020204" pitchFamily="34" charset="0"/>
              </a:rPr>
              <a:t>coordinated</a:t>
            </a:r>
            <a:r>
              <a:rPr lang="ru-RU" altLang="ru-RU" dirty="0">
                <a:latin typeface="Arial" panose="020B0604020202020204" pitchFamily="34" charset="0"/>
              </a:rPr>
              <a:t> </a:t>
            </a:r>
            <a:r>
              <a:rPr lang="ru-RU" altLang="ru-RU" dirty="0" err="1">
                <a:latin typeface="Arial" panose="020B0604020202020204" pitchFamily="34" charset="0"/>
              </a:rPr>
              <a:t>by</a:t>
            </a:r>
            <a:r>
              <a:rPr lang="ru-RU" altLang="ru-RU" dirty="0">
                <a:latin typeface="Arial" panose="020B0604020202020204" pitchFamily="34" charset="0"/>
              </a:rPr>
              <a:t> </a:t>
            </a: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Japanese</a:t>
            </a:r>
            <a:r>
              <a:rPr lang="ru-RU" altLang="ru-RU" dirty="0">
                <a:latin typeface="Arial" panose="020B0604020202020204" pitchFamily="34" charset="0"/>
              </a:rPr>
              <a:t> </a:t>
            </a:r>
            <a:r>
              <a:rPr lang="ru-RU" altLang="ru-RU" dirty="0" err="1">
                <a:latin typeface="Arial" panose="020B0604020202020204" pitchFamily="34" charset="0"/>
              </a:rPr>
              <a:t>Government</a:t>
            </a:r>
            <a:r>
              <a:rPr lang="ru-RU" altLang="ru-RU" dirty="0">
                <a:latin typeface="Arial" panose="020B0604020202020204" pitchFamily="34" charset="0"/>
              </a:rPr>
              <a:t> </a:t>
            </a:r>
            <a:r>
              <a:rPr lang="ru-RU" altLang="ru-RU" dirty="0" err="1">
                <a:latin typeface="Arial" panose="020B0604020202020204" pitchFamily="34" charset="0"/>
              </a:rPr>
              <a:t>that</a:t>
            </a:r>
            <a:r>
              <a:rPr lang="ru-RU" altLang="ru-RU" dirty="0">
                <a:latin typeface="Arial" panose="020B0604020202020204" pitchFamily="34" charset="0"/>
              </a:rPr>
              <a:t> </a:t>
            </a:r>
            <a:r>
              <a:rPr lang="ru-RU" altLang="ru-RU" dirty="0" err="1">
                <a:latin typeface="Arial" panose="020B0604020202020204" pitchFamily="34" charset="0"/>
              </a:rPr>
              <a:t>intended</a:t>
            </a:r>
            <a:r>
              <a:rPr lang="ru-RU" altLang="ru-RU" dirty="0">
                <a:latin typeface="Arial" panose="020B0604020202020204" pitchFamily="34" charset="0"/>
              </a:rPr>
              <a:t> </a:t>
            </a:r>
            <a:r>
              <a:rPr lang="ru-RU" altLang="ru-RU" dirty="0" err="1">
                <a:latin typeface="Arial" panose="020B0604020202020204" pitchFamily="34" charset="0"/>
              </a:rPr>
              <a:t>not</a:t>
            </a:r>
            <a:r>
              <a:rPr lang="ru-RU" altLang="ru-RU" dirty="0">
                <a:latin typeface="Arial" panose="020B0604020202020204" pitchFamily="34" charset="0"/>
              </a:rPr>
              <a:t> </a:t>
            </a:r>
            <a:r>
              <a:rPr lang="ru-RU" altLang="ru-RU" dirty="0" err="1">
                <a:latin typeface="Arial" panose="020B0604020202020204" pitchFamily="34" charset="0"/>
              </a:rPr>
              <a:t>only</a:t>
            </a:r>
            <a:r>
              <a:rPr lang="ru-RU" altLang="ru-RU" dirty="0">
                <a:latin typeface="Arial" panose="020B0604020202020204" pitchFamily="34" charset="0"/>
              </a:rPr>
              <a:t> </a:t>
            </a:r>
            <a:r>
              <a:rPr lang="ru-RU" altLang="ru-RU" dirty="0" err="1">
                <a:latin typeface="Arial" panose="020B0604020202020204" pitchFamily="34" charset="0"/>
              </a:rPr>
              <a:t>to</a:t>
            </a:r>
            <a:r>
              <a:rPr lang="ru-RU" altLang="ru-RU" dirty="0">
                <a:latin typeface="Arial" panose="020B0604020202020204" pitchFamily="34" charset="0"/>
              </a:rPr>
              <a:t> </a:t>
            </a:r>
            <a:r>
              <a:rPr lang="ru-RU" altLang="ru-RU" dirty="0" err="1">
                <a:latin typeface="Arial" panose="020B0604020202020204" pitchFamily="34" charset="0"/>
              </a:rPr>
              <a:t>update</a:t>
            </a:r>
            <a:r>
              <a:rPr lang="ru-RU" altLang="ru-RU" dirty="0">
                <a:latin typeface="Arial" panose="020B0604020202020204" pitchFamily="34" charset="0"/>
              </a:rPr>
              <a:t> </a:t>
            </a: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hardware</a:t>
            </a:r>
            <a:r>
              <a:rPr lang="ru-RU" altLang="ru-RU" dirty="0">
                <a:latin typeface="Arial" panose="020B0604020202020204" pitchFamily="34" charset="0"/>
              </a:rPr>
              <a:t> </a:t>
            </a:r>
            <a:r>
              <a:rPr lang="ru-RU" altLang="ru-RU" dirty="0" err="1">
                <a:latin typeface="Arial" panose="020B0604020202020204" pitchFamily="34" charset="0"/>
              </a:rPr>
              <a:t>technology</a:t>
            </a:r>
            <a:r>
              <a:rPr lang="ru-RU" altLang="ru-RU" dirty="0">
                <a:latin typeface="Arial" panose="020B0604020202020204" pitchFamily="34" charset="0"/>
              </a:rPr>
              <a:t> </a:t>
            </a:r>
            <a:r>
              <a:rPr lang="ru-RU" altLang="ru-RU" dirty="0" err="1">
                <a:latin typeface="Arial" panose="020B0604020202020204" pitchFamily="34" charset="0"/>
              </a:rPr>
              <a:t>of</a:t>
            </a:r>
            <a:r>
              <a:rPr lang="ru-RU" altLang="ru-RU" dirty="0">
                <a:latin typeface="Arial" panose="020B0604020202020204" pitchFamily="34" charset="0"/>
              </a:rPr>
              <a:t> </a:t>
            </a:r>
            <a:r>
              <a:rPr lang="ru-RU" altLang="ru-RU" dirty="0" err="1">
                <a:latin typeface="Arial" panose="020B0604020202020204" pitchFamily="34" charset="0"/>
              </a:rPr>
              <a:t>computers</a:t>
            </a:r>
            <a:r>
              <a:rPr lang="ru-RU" altLang="ru-RU" dirty="0">
                <a:latin typeface="Arial" panose="020B0604020202020204" pitchFamily="34" charset="0"/>
              </a:rPr>
              <a:t> </a:t>
            </a:r>
            <a:r>
              <a:rPr lang="ru-RU" altLang="ru-RU" dirty="0" err="1">
                <a:latin typeface="Arial" panose="020B0604020202020204" pitchFamily="34" charset="0"/>
              </a:rPr>
              <a:t>but</a:t>
            </a:r>
            <a:r>
              <a:rPr lang="ru-RU" altLang="ru-RU" dirty="0">
                <a:latin typeface="Arial" panose="020B0604020202020204" pitchFamily="34" charset="0"/>
              </a:rPr>
              <a:t> </a:t>
            </a:r>
            <a:r>
              <a:rPr lang="ru-RU" altLang="ru-RU" dirty="0" err="1">
                <a:latin typeface="Arial" panose="020B0604020202020204" pitchFamily="34" charset="0"/>
              </a:rPr>
              <a:t>alleviate</a:t>
            </a:r>
            <a:r>
              <a:rPr lang="ru-RU" altLang="ru-RU" dirty="0">
                <a:latin typeface="Arial" panose="020B0604020202020204" pitchFamily="34" charset="0"/>
              </a:rPr>
              <a:t> </a:t>
            </a: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problems</a:t>
            </a:r>
            <a:r>
              <a:rPr lang="ru-RU" altLang="ru-RU" dirty="0">
                <a:latin typeface="Arial" panose="020B0604020202020204" pitchFamily="34" charset="0"/>
              </a:rPr>
              <a:t> </a:t>
            </a:r>
            <a:r>
              <a:rPr lang="ru-RU" altLang="ru-RU" dirty="0" err="1">
                <a:latin typeface="Arial" panose="020B0604020202020204" pitchFamily="34" charset="0"/>
              </a:rPr>
              <a:t>of</a:t>
            </a:r>
            <a:r>
              <a:rPr lang="ru-RU" altLang="ru-RU" dirty="0">
                <a:latin typeface="Arial" panose="020B0604020202020204" pitchFamily="34" charset="0"/>
              </a:rPr>
              <a:t> </a:t>
            </a:r>
            <a:r>
              <a:rPr lang="ru-RU" altLang="ru-RU" dirty="0" err="1">
                <a:latin typeface="Arial" panose="020B0604020202020204" pitchFamily="34" charset="0"/>
              </a:rPr>
              <a:t>programming</a:t>
            </a:r>
            <a:r>
              <a:rPr lang="ru-RU" altLang="ru-RU" dirty="0">
                <a:latin typeface="Arial" panose="020B0604020202020204" pitchFamily="34" charset="0"/>
              </a:rPr>
              <a:t> </a:t>
            </a:r>
            <a:r>
              <a:rPr lang="ru-RU" altLang="ru-RU" dirty="0" err="1">
                <a:latin typeface="Arial" panose="020B0604020202020204" pitchFamily="34" charset="0"/>
              </a:rPr>
              <a:t>by</a:t>
            </a:r>
            <a:r>
              <a:rPr lang="ru-RU" altLang="ru-RU" dirty="0">
                <a:latin typeface="Arial" panose="020B0604020202020204" pitchFamily="34" charset="0"/>
              </a:rPr>
              <a:t> </a:t>
            </a:r>
            <a:r>
              <a:rPr lang="ru-RU" altLang="ru-RU" dirty="0" err="1">
                <a:latin typeface="Arial" panose="020B0604020202020204" pitchFamily="34" charset="0"/>
              </a:rPr>
              <a:t>creating</a:t>
            </a:r>
            <a:r>
              <a:rPr lang="ru-RU" altLang="ru-RU" dirty="0">
                <a:latin typeface="Arial" panose="020B0604020202020204" pitchFamily="34" charset="0"/>
              </a:rPr>
              <a:t> AI </a:t>
            </a:r>
            <a:r>
              <a:rPr lang="ru-RU" altLang="ru-RU" dirty="0" err="1">
                <a:latin typeface="Arial" panose="020B0604020202020204" pitchFamily="34" charset="0"/>
              </a:rPr>
              <a:t>operating</a:t>
            </a:r>
            <a:r>
              <a:rPr lang="ru-RU" altLang="ru-RU" dirty="0">
                <a:latin typeface="Arial" panose="020B0604020202020204" pitchFamily="34" charset="0"/>
              </a:rPr>
              <a:t> </a:t>
            </a:r>
            <a:r>
              <a:rPr lang="ru-RU" altLang="ru-RU" dirty="0" err="1">
                <a:latin typeface="Arial" panose="020B0604020202020204" pitchFamily="34" charset="0"/>
              </a:rPr>
              <a:t>systems</a:t>
            </a:r>
            <a:r>
              <a:rPr lang="ru-RU" altLang="ru-RU" dirty="0">
                <a:latin typeface="Arial" panose="020B0604020202020204" pitchFamily="34" charset="0"/>
              </a:rPr>
              <a:t> </a:t>
            </a:r>
            <a:r>
              <a:rPr lang="ru-RU" altLang="ru-RU" dirty="0" err="1">
                <a:latin typeface="Arial" panose="020B0604020202020204" pitchFamily="34" charset="0"/>
              </a:rPr>
              <a:t>that</a:t>
            </a:r>
            <a:r>
              <a:rPr lang="ru-RU" altLang="ru-RU" dirty="0">
                <a:latin typeface="Arial" panose="020B0604020202020204" pitchFamily="34" charset="0"/>
              </a:rPr>
              <a:t> </a:t>
            </a:r>
            <a:r>
              <a:rPr lang="ru-RU" altLang="ru-RU" dirty="0" err="1">
                <a:latin typeface="Arial" panose="020B0604020202020204" pitchFamily="34" charset="0"/>
              </a:rPr>
              <a:t>would</a:t>
            </a:r>
            <a:r>
              <a:rPr lang="ru-RU" altLang="ru-RU" dirty="0">
                <a:latin typeface="Arial" panose="020B0604020202020204" pitchFamily="34" charset="0"/>
              </a:rPr>
              <a:t> </a:t>
            </a:r>
            <a:r>
              <a:rPr lang="ru-RU" altLang="ru-RU" dirty="0" err="1">
                <a:latin typeface="Arial" panose="020B0604020202020204" pitchFamily="34" charset="0"/>
              </a:rPr>
              <a:t>ferret</a:t>
            </a:r>
            <a:r>
              <a:rPr lang="ru-RU" altLang="ru-RU" dirty="0">
                <a:latin typeface="Arial" panose="020B0604020202020204" pitchFamily="34" charset="0"/>
              </a:rPr>
              <a:t> </a:t>
            </a:r>
            <a:r>
              <a:rPr lang="ru-RU" altLang="ru-RU" dirty="0" err="1">
                <a:latin typeface="Arial" panose="020B0604020202020204" pitchFamily="34" charset="0"/>
              </a:rPr>
              <a:t>out</a:t>
            </a:r>
            <a:r>
              <a:rPr lang="ru-RU" altLang="ru-RU" dirty="0">
                <a:latin typeface="Arial" panose="020B0604020202020204" pitchFamily="34" charset="0"/>
              </a:rPr>
              <a:t> </a:t>
            </a:r>
            <a:r>
              <a:rPr lang="ru-RU" altLang="ru-RU" dirty="0" err="1">
                <a:latin typeface="Arial" panose="020B0604020202020204" pitchFamily="34" charset="0"/>
              </a:rPr>
              <a:t>what</a:t>
            </a:r>
            <a:r>
              <a:rPr lang="ru-RU" altLang="ru-RU" dirty="0">
                <a:latin typeface="Arial" panose="020B0604020202020204" pitchFamily="34" charset="0"/>
              </a:rPr>
              <a:t> </a:t>
            </a: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user</a:t>
            </a:r>
            <a:r>
              <a:rPr lang="ru-RU" altLang="ru-RU" dirty="0">
                <a:latin typeface="Arial" panose="020B0604020202020204" pitchFamily="34" charset="0"/>
              </a:rPr>
              <a:t> </a:t>
            </a:r>
            <a:r>
              <a:rPr lang="ru-RU" altLang="ru-RU" dirty="0" err="1">
                <a:latin typeface="Arial" panose="020B0604020202020204" pitchFamily="34" charset="0"/>
              </a:rPr>
              <a:t>wanted</a:t>
            </a:r>
            <a:r>
              <a:rPr lang="ru-RU" altLang="ru-RU" dirty="0">
                <a:latin typeface="Arial" panose="020B0604020202020204" pitchFamily="34" charset="0"/>
              </a:rPr>
              <a:t> </a:t>
            </a:r>
            <a:r>
              <a:rPr lang="ru-RU" altLang="ru-RU" dirty="0" err="1">
                <a:latin typeface="Arial" panose="020B0604020202020204" pitchFamily="34" charset="0"/>
              </a:rPr>
              <a:t>and</a:t>
            </a:r>
            <a:r>
              <a:rPr lang="ru-RU" altLang="ru-RU" dirty="0">
                <a:latin typeface="Arial" panose="020B0604020202020204" pitchFamily="34" charset="0"/>
              </a:rPr>
              <a:t> </a:t>
            </a:r>
            <a:r>
              <a:rPr lang="ru-RU" altLang="ru-RU" dirty="0" err="1">
                <a:latin typeface="Arial" panose="020B0604020202020204" pitchFamily="34" charset="0"/>
              </a:rPr>
              <a:t>then</a:t>
            </a:r>
            <a:r>
              <a:rPr lang="ru-RU" altLang="ru-RU" dirty="0">
                <a:latin typeface="Arial" panose="020B0604020202020204" pitchFamily="34" charset="0"/>
              </a:rPr>
              <a:t> </a:t>
            </a:r>
            <a:r>
              <a:rPr lang="ru-RU" altLang="ru-RU" dirty="0" err="1">
                <a:latin typeface="Arial" panose="020B0604020202020204" pitchFamily="34" charset="0"/>
              </a:rPr>
              <a:t>do</a:t>
            </a:r>
            <a:r>
              <a:rPr lang="ru-RU" altLang="ru-RU" dirty="0">
                <a:latin typeface="Arial" panose="020B0604020202020204" pitchFamily="34" charset="0"/>
              </a:rPr>
              <a:t> </a:t>
            </a:r>
            <a:r>
              <a:rPr lang="ru-RU" altLang="ru-RU" dirty="0" err="1">
                <a:latin typeface="Arial" panose="020B0604020202020204" pitchFamily="34" charset="0"/>
              </a:rPr>
              <a:t>it</a:t>
            </a:r>
            <a:r>
              <a:rPr lang="ru-RU" altLang="ru-RU" dirty="0">
                <a:latin typeface="Arial" panose="020B0604020202020204" pitchFamily="34" charset="0"/>
              </a:rPr>
              <a:t>. </a:t>
            </a: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Project</a:t>
            </a:r>
            <a:r>
              <a:rPr lang="ru-RU" altLang="ru-RU" dirty="0">
                <a:latin typeface="Arial" panose="020B0604020202020204" pitchFamily="34" charset="0"/>
              </a:rPr>
              <a:t> </a:t>
            </a:r>
            <a:r>
              <a:rPr lang="ru-RU" altLang="ru-RU" dirty="0" err="1">
                <a:latin typeface="Arial" panose="020B0604020202020204" pitchFamily="34" charset="0"/>
              </a:rPr>
              <a:t>chose</a:t>
            </a:r>
            <a:r>
              <a:rPr lang="ru-RU" altLang="ru-RU" dirty="0">
                <a:latin typeface="Arial" panose="020B0604020202020204" pitchFamily="34" charset="0"/>
              </a:rPr>
              <a:t> </a:t>
            </a:r>
            <a:r>
              <a:rPr lang="ru-RU" altLang="ru-RU" dirty="0" err="1">
                <a:latin typeface="Arial" panose="020B0604020202020204" pitchFamily="34" charset="0"/>
              </a:rPr>
              <a:t>to</a:t>
            </a:r>
            <a:r>
              <a:rPr lang="ru-RU" altLang="ru-RU" dirty="0">
                <a:latin typeface="Arial" panose="020B0604020202020204" pitchFamily="34" charset="0"/>
              </a:rPr>
              <a:t> </a:t>
            </a:r>
            <a:r>
              <a:rPr lang="ru-RU" altLang="ru-RU" dirty="0" err="1">
                <a:latin typeface="Arial" panose="020B0604020202020204" pitchFamily="34" charset="0"/>
              </a:rPr>
              <a:t>use</a:t>
            </a:r>
            <a:r>
              <a:rPr lang="ru-RU" altLang="ru-RU" dirty="0">
                <a:latin typeface="Arial" panose="020B0604020202020204" pitchFamily="34" charset="0"/>
              </a:rPr>
              <a:t> PROLOG </a:t>
            </a:r>
            <a:r>
              <a:rPr lang="ru-RU" altLang="ru-RU" dirty="0" err="1">
                <a:latin typeface="Arial" panose="020B0604020202020204" pitchFamily="34" charset="0"/>
              </a:rPr>
              <a:t>as</a:t>
            </a:r>
            <a:r>
              <a:rPr lang="ru-RU" altLang="ru-RU" dirty="0">
                <a:latin typeface="Arial" panose="020B0604020202020204" pitchFamily="34" charset="0"/>
              </a:rPr>
              <a:t> </a:t>
            </a: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computer</a:t>
            </a:r>
            <a:r>
              <a:rPr lang="ru-RU" altLang="ru-RU" dirty="0">
                <a:latin typeface="Arial" panose="020B0604020202020204" pitchFamily="34" charset="0"/>
              </a:rPr>
              <a:t> </a:t>
            </a:r>
            <a:r>
              <a:rPr lang="ru-RU" altLang="ru-RU" dirty="0" err="1">
                <a:latin typeface="Arial" panose="020B0604020202020204" pitchFamily="34" charset="0"/>
              </a:rPr>
              <a:t>language</a:t>
            </a:r>
            <a:r>
              <a:rPr lang="ru-RU" altLang="ru-RU" dirty="0">
                <a:latin typeface="Arial" panose="020B0604020202020204" pitchFamily="34" charset="0"/>
              </a:rPr>
              <a:t> </a:t>
            </a:r>
            <a:r>
              <a:rPr lang="ru-RU" altLang="ru-RU" dirty="0" err="1">
                <a:latin typeface="Arial" panose="020B0604020202020204" pitchFamily="34" charset="0"/>
              </a:rPr>
              <a:t>for</a:t>
            </a:r>
            <a:r>
              <a:rPr lang="ru-RU" altLang="ru-RU" dirty="0">
                <a:latin typeface="Arial" panose="020B0604020202020204" pitchFamily="34" charset="0"/>
              </a:rPr>
              <a:t> </a:t>
            </a:r>
            <a:r>
              <a:rPr lang="ru-RU" altLang="ru-RU" dirty="0" err="1">
                <a:latin typeface="Arial" panose="020B0604020202020204" pitchFamily="34" charset="0"/>
              </a:rPr>
              <a:t>the</a:t>
            </a:r>
            <a:r>
              <a:rPr lang="ru-RU" altLang="ru-RU" dirty="0">
                <a:latin typeface="Arial" panose="020B0604020202020204" pitchFamily="34" charset="0"/>
              </a:rPr>
              <a:t> AI </a:t>
            </a:r>
            <a:r>
              <a:rPr lang="ru-RU" altLang="ru-RU" dirty="0" err="1" smtClean="0">
                <a:latin typeface="Arial" panose="020B0604020202020204" pitchFamily="34" charset="0"/>
              </a:rPr>
              <a:t>programming</a:t>
            </a:r>
            <a:r>
              <a:rPr lang="de-DE" altLang="ru-RU" dirty="0" smtClean="0">
                <a:latin typeface="Arial" panose="020B0604020202020204" pitchFamily="34" charset="0"/>
              </a:rPr>
              <a:t>.</a:t>
            </a:r>
            <a:r>
              <a:rPr lang="ru-RU" altLang="ru-RU" dirty="0" smtClean="0">
                <a:latin typeface="Arial" panose="020B0604020202020204" pitchFamily="34" charset="0"/>
              </a:rPr>
              <a:t> </a:t>
            </a:r>
            <a:endParaRPr lang="ru-RU" altLang="ru-RU" dirty="0">
              <a:latin typeface="Arial" panose="020B0604020202020204" pitchFamily="34" charset="0"/>
            </a:endParaRPr>
          </a:p>
          <a:p>
            <a:pPr lvl="0" eaLnBrk="0" fontAlgn="base" hangingPunct="0">
              <a:spcBef>
                <a:spcPct val="0"/>
              </a:spcBef>
              <a:spcAft>
                <a:spcPct val="0"/>
              </a:spcAft>
            </a:pPr>
            <a:r>
              <a:rPr lang="de-DE" altLang="ru-RU" dirty="0" smtClean="0">
                <a:latin typeface="Arial" panose="020B0604020202020204" pitchFamily="34" charset="0"/>
              </a:rPr>
              <a:t> </a:t>
            </a:r>
            <a:endParaRPr lang="ru-RU" altLang="ru-RU" dirty="0">
              <a:latin typeface="Arial" panose="020B0604020202020204" pitchFamily="34" charset="0"/>
            </a:endParaRPr>
          </a:p>
          <a:p>
            <a:pPr lvl="0" eaLnBrk="0" fontAlgn="base" hangingPunct="0">
              <a:spcBef>
                <a:spcPct val="0"/>
              </a:spcBef>
              <a:spcAft>
                <a:spcPct val="0"/>
              </a:spcAft>
            </a:pPr>
            <a:r>
              <a:rPr lang="ru-RU" altLang="ru-RU" dirty="0">
                <a:latin typeface="Arial" panose="020B0604020202020204" pitchFamily="34" charset="0"/>
              </a:rPr>
              <a:t>"</a:t>
            </a:r>
            <a:r>
              <a:rPr lang="ru-RU" altLang="ru-RU" dirty="0" err="1">
                <a:latin typeface="Arial" panose="020B0604020202020204" pitchFamily="34" charset="0"/>
              </a:rPr>
              <a:t>Ten</a:t>
            </a:r>
            <a:r>
              <a:rPr lang="ru-RU" altLang="ru-RU" dirty="0">
                <a:latin typeface="Arial" panose="020B0604020202020204" pitchFamily="34" charset="0"/>
              </a:rPr>
              <a:t> </a:t>
            </a:r>
            <a:r>
              <a:rPr lang="ru-RU" altLang="ru-RU" dirty="0" err="1">
                <a:latin typeface="Arial" panose="020B0604020202020204" pitchFamily="34" charset="0"/>
              </a:rPr>
              <a:t>years</a:t>
            </a:r>
            <a:r>
              <a:rPr lang="ru-RU" altLang="ru-RU" dirty="0">
                <a:latin typeface="Arial" panose="020B0604020202020204" pitchFamily="34" charset="0"/>
              </a:rPr>
              <a:t> </a:t>
            </a:r>
            <a:r>
              <a:rPr lang="ru-RU" altLang="ru-RU" dirty="0" err="1">
                <a:latin typeface="Arial" panose="020B0604020202020204" pitchFamily="34" charset="0"/>
              </a:rPr>
              <a:t>ago</a:t>
            </a:r>
            <a:r>
              <a:rPr lang="ru-RU" altLang="ru-RU" dirty="0">
                <a:latin typeface="Arial" panose="020B0604020202020204" pitchFamily="34" charset="0"/>
              </a:rPr>
              <a:t> </a:t>
            </a:r>
            <a:r>
              <a:rPr lang="ru-RU" altLang="ru-RU" dirty="0" err="1">
                <a:latin typeface="Arial" panose="020B0604020202020204" pitchFamily="34" charset="0"/>
              </a:rPr>
              <a:t>we</a:t>
            </a:r>
            <a:r>
              <a:rPr lang="ru-RU" altLang="ru-RU" dirty="0">
                <a:latin typeface="Arial" panose="020B0604020202020204" pitchFamily="34" charset="0"/>
              </a:rPr>
              <a:t> </a:t>
            </a:r>
            <a:r>
              <a:rPr lang="ru-RU" altLang="ru-RU" dirty="0" err="1">
                <a:latin typeface="Arial" panose="020B0604020202020204" pitchFamily="34" charset="0"/>
              </a:rPr>
              <a:t>faced</a:t>
            </a:r>
            <a:r>
              <a:rPr lang="ru-RU" altLang="ru-RU" dirty="0">
                <a:latin typeface="Arial" panose="020B0604020202020204" pitchFamily="34" charset="0"/>
              </a:rPr>
              <a:t> </a:t>
            </a:r>
            <a:r>
              <a:rPr lang="ru-RU" altLang="ru-RU" dirty="0" err="1">
                <a:latin typeface="Arial" panose="020B0604020202020204" pitchFamily="34" charset="0"/>
              </a:rPr>
              <a:t>criticism</a:t>
            </a:r>
            <a:r>
              <a:rPr lang="ru-RU" altLang="ru-RU" dirty="0">
                <a:latin typeface="Arial" panose="020B0604020202020204" pitchFamily="34" charset="0"/>
              </a:rPr>
              <a:t> </a:t>
            </a:r>
            <a:r>
              <a:rPr lang="ru-RU" altLang="ru-RU" dirty="0" err="1">
                <a:latin typeface="Arial" panose="020B0604020202020204" pitchFamily="34" charset="0"/>
              </a:rPr>
              <a:t>of</a:t>
            </a:r>
            <a:r>
              <a:rPr lang="ru-RU" altLang="ru-RU" dirty="0">
                <a:latin typeface="Arial" panose="020B0604020202020204" pitchFamily="34" charset="0"/>
              </a:rPr>
              <a:t> </a:t>
            </a:r>
            <a:r>
              <a:rPr lang="ru-RU" altLang="ru-RU" dirty="0" err="1">
                <a:latin typeface="Arial" panose="020B0604020202020204" pitchFamily="34" charset="0"/>
              </a:rPr>
              <a:t>being</a:t>
            </a:r>
            <a:r>
              <a:rPr lang="ru-RU" altLang="ru-RU" dirty="0">
                <a:latin typeface="Arial" panose="020B0604020202020204" pitchFamily="34" charset="0"/>
              </a:rPr>
              <a:t> </a:t>
            </a:r>
            <a:r>
              <a:rPr lang="ru-RU" altLang="ru-RU" dirty="0" err="1">
                <a:latin typeface="Arial" panose="020B0604020202020204" pitchFamily="34" charset="0"/>
              </a:rPr>
              <a:t>too</a:t>
            </a:r>
            <a:r>
              <a:rPr lang="ru-RU" altLang="ru-RU" dirty="0">
                <a:latin typeface="Arial" panose="020B0604020202020204" pitchFamily="34" charset="0"/>
              </a:rPr>
              <a:t> </a:t>
            </a:r>
            <a:r>
              <a:rPr lang="ru-RU" altLang="ru-RU" dirty="0" err="1">
                <a:latin typeface="Arial" panose="020B0604020202020204" pitchFamily="34" charset="0"/>
              </a:rPr>
              <a:t>reckless</a:t>
            </a:r>
            <a:r>
              <a:rPr lang="ru-RU" altLang="ru-RU" dirty="0">
                <a:latin typeface="Arial" panose="020B0604020202020204" pitchFamily="34" charset="0"/>
              </a:rPr>
              <a:t>," </a:t>
            </a:r>
            <a:r>
              <a:rPr lang="ru-RU" altLang="ru-RU" dirty="0" err="1">
                <a:latin typeface="Arial" panose="020B0604020202020204" pitchFamily="34" charset="0"/>
              </a:rPr>
              <a:t>said</a:t>
            </a:r>
            <a:r>
              <a:rPr lang="ru-RU" altLang="ru-RU" dirty="0">
                <a:latin typeface="Arial" panose="020B0604020202020204" pitchFamily="34" charset="0"/>
              </a:rPr>
              <a:t> </a:t>
            </a:r>
            <a:r>
              <a:rPr lang="ru-RU" altLang="ru-RU" dirty="0" err="1">
                <a:latin typeface="Arial" panose="020B0604020202020204" pitchFamily="34" charset="0"/>
              </a:rPr>
              <a:t>Kazuhiro</a:t>
            </a:r>
            <a:r>
              <a:rPr lang="ru-RU" altLang="ru-RU" dirty="0">
                <a:latin typeface="Arial" panose="020B0604020202020204" pitchFamily="34" charset="0"/>
              </a:rPr>
              <a:t> </a:t>
            </a:r>
            <a:r>
              <a:rPr lang="ru-RU" altLang="ru-RU" dirty="0" err="1">
                <a:latin typeface="Arial" panose="020B0604020202020204" pitchFamily="34" charset="0"/>
              </a:rPr>
              <a:t>Fuchi</a:t>
            </a:r>
            <a:r>
              <a:rPr lang="ru-RU" altLang="ru-RU" dirty="0">
                <a:latin typeface="Arial" panose="020B0604020202020204" pitchFamily="34" charset="0"/>
              </a:rPr>
              <a:t>, </a:t>
            </a:r>
            <a:r>
              <a:rPr lang="ru-RU" altLang="ru-RU" dirty="0" err="1">
                <a:latin typeface="Arial" panose="020B0604020202020204" pitchFamily="34" charset="0"/>
              </a:rPr>
              <a:t>Fifth</a:t>
            </a:r>
            <a:r>
              <a:rPr lang="ru-RU" altLang="ru-RU" dirty="0">
                <a:latin typeface="Arial" panose="020B0604020202020204" pitchFamily="34" charset="0"/>
              </a:rPr>
              <a:t> </a:t>
            </a:r>
            <a:r>
              <a:rPr lang="ru-RU" altLang="ru-RU" dirty="0" err="1">
                <a:latin typeface="Arial" panose="020B0604020202020204" pitchFamily="34" charset="0"/>
              </a:rPr>
              <a:t>Generation's</a:t>
            </a:r>
            <a:r>
              <a:rPr lang="ru-RU" altLang="ru-RU" dirty="0">
                <a:latin typeface="Arial" panose="020B0604020202020204" pitchFamily="34" charset="0"/>
              </a:rPr>
              <a:t> </a:t>
            </a:r>
            <a:r>
              <a:rPr lang="ru-RU" altLang="ru-RU" dirty="0" err="1">
                <a:latin typeface="Arial" panose="020B0604020202020204" pitchFamily="34" charset="0"/>
              </a:rPr>
              <a:t>head</a:t>
            </a:r>
            <a:r>
              <a:rPr lang="ru-RU" altLang="ru-RU" dirty="0">
                <a:latin typeface="Arial" panose="020B0604020202020204" pitchFamily="34" charset="0"/>
              </a:rPr>
              <a:t>. "</a:t>
            </a:r>
            <a:r>
              <a:rPr lang="ru-RU" altLang="ru-RU" dirty="0" err="1">
                <a:latin typeface="Arial" panose="020B0604020202020204" pitchFamily="34" charset="0"/>
              </a:rPr>
              <a:t>Now</a:t>
            </a:r>
            <a:r>
              <a:rPr lang="ru-RU" altLang="ru-RU" dirty="0">
                <a:latin typeface="Arial" panose="020B0604020202020204" pitchFamily="34" charset="0"/>
              </a:rPr>
              <a:t> </a:t>
            </a:r>
            <a:r>
              <a:rPr lang="ru-RU" altLang="ru-RU" dirty="0" err="1">
                <a:latin typeface="Arial" panose="020B0604020202020204" pitchFamily="34" charset="0"/>
              </a:rPr>
              <a:t>we</a:t>
            </a:r>
            <a:r>
              <a:rPr lang="ru-RU" altLang="ru-RU" dirty="0">
                <a:latin typeface="Arial" panose="020B0604020202020204" pitchFamily="34" charset="0"/>
              </a:rPr>
              <a:t> </a:t>
            </a:r>
            <a:r>
              <a:rPr lang="ru-RU" altLang="ru-RU" dirty="0" err="1">
                <a:latin typeface="Arial" panose="020B0604020202020204" pitchFamily="34" charset="0"/>
              </a:rPr>
              <a:t>see</a:t>
            </a:r>
            <a:r>
              <a:rPr lang="ru-RU" altLang="ru-RU" dirty="0">
                <a:latin typeface="Arial" panose="020B0604020202020204" pitchFamily="34" charset="0"/>
              </a:rPr>
              <a:t> </a:t>
            </a:r>
            <a:r>
              <a:rPr lang="ru-RU" altLang="ru-RU" dirty="0" err="1">
                <a:latin typeface="Arial" panose="020B0604020202020204" pitchFamily="34" charset="0"/>
              </a:rPr>
              <a:t>criticism</a:t>
            </a:r>
            <a:r>
              <a:rPr lang="ru-RU" altLang="ru-RU" dirty="0">
                <a:latin typeface="Arial" panose="020B0604020202020204" pitchFamily="34" charset="0"/>
              </a:rPr>
              <a:t> </a:t>
            </a:r>
            <a:r>
              <a:rPr lang="ru-RU" altLang="ru-RU" dirty="0" err="1">
                <a:latin typeface="Arial" panose="020B0604020202020204" pitchFamily="34" charset="0"/>
              </a:rPr>
              <a:t>from</a:t>
            </a:r>
            <a:r>
              <a:rPr lang="ru-RU" altLang="ru-RU" dirty="0">
                <a:latin typeface="Arial" panose="020B0604020202020204" pitchFamily="34" charset="0"/>
              </a:rPr>
              <a:t> </a:t>
            </a:r>
            <a:r>
              <a:rPr lang="ru-RU" altLang="ru-RU" dirty="0" err="1">
                <a:latin typeface="Arial" panose="020B0604020202020204" pitchFamily="34" charset="0"/>
              </a:rPr>
              <a:t>inside</a:t>
            </a:r>
            <a:r>
              <a:rPr lang="ru-RU" altLang="ru-RU" dirty="0">
                <a:latin typeface="Arial" panose="020B0604020202020204" pitchFamily="34" charset="0"/>
              </a:rPr>
              <a:t> </a:t>
            </a:r>
            <a:r>
              <a:rPr lang="ru-RU" altLang="ru-RU" dirty="0" err="1">
                <a:latin typeface="Arial" panose="020B0604020202020204" pitchFamily="34" charset="0"/>
              </a:rPr>
              <a:t>and</a:t>
            </a:r>
            <a:r>
              <a:rPr lang="ru-RU" altLang="ru-RU" dirty="0">
                <a:latin typeface="Arial" panose="020B0604020202020204" pitchFamily="34" charset="0"/>
              </a:rPr>
              <a:t> </a:t>
            </a:r>
            <a:r>
              <a:rPr lang="ru-RU" altLang="ru-RU" dirty="0" err="1">
                <a:latin typeface="Arial" panose="020B0604020202020204" pitchFamily="34" charset="0"/>
              </a:rPr>
              <a:t>outside</a:t>
            </a:r>
            <a:r>
              <a:rPr lang="ru-RU" altLang="ru-RU" dirty="0">
                <a:latin typeface="Arial" panose="020B0604020202020204" pitchFamily="34" charset="0"/>
              </a:rPr>
              <a:t> </a:t>
            </a: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country</a:t>
            </a:r>
            <a:r>
              <a:rPr lang="ru-RU" altLang="ru-RU" dirty="0">
                <a:latin typeface="Arial" panose="020B0604020202020204" pitchFamily="34" charset="0"/>
              </a:rPr>
              <a:t> </a:t>
            </a:r>
            <a:r>
              <a:rPr lang="ru-RU" altLang="ru-RU" dirty="0" err="1">
                <a:latin typeface="Arial" panose="020B0604020202020204" pitchFamily="34" charset="0"/>
              </a:rPr>
              <a:t>because</a:t>
            </a:r>
            <a:r>
              <a:rPr lang="ru-RU" altLang="ru-RU" dirty="0">
                <a:latin typeface="Arial" panose="020B0604020202020204" pitchFamily="34" charset="0"/>
              </a:rPr>
              <a:t> </a:t>
            </a:r>
            <a:r>
              <a:rPr lang="ru-RU" altLang="ru-RU" dirty="0" err="1">
                <a:latin typeface="Arial" panose="020B0604020202020204" pitchFamily="34" charset="0"/>
              </a:rPr>
              <a:t>we</a:t>
            </a:r>
            <a:r>
              <a:rPr lang="ru-RU" altLang="ru-RU" dirty="0">
                <a:latin typeface="Arial" panose="020B0604020202020204" pitchFamily="34" charset="0"/>
              </a:rPr>
              <a:t> </a:t>
            </a:r>
            <a:r>
              <a:rPr lang="ru-RU" altLang="ru-RU" dirty="0" err="1">
                <a:latin typeface="Arial" panose="020B0604020202020204" pitchFamily="34" charset="0"/>
              </a:rPr>
              <a:t>have</a:t>
            </a:r>
            <a:r>
              <a:rPr lang="ru-RU" altLang="ru-RU" dirty="0">
                <a:latin typeface="Arial" panose="020B0604020202020204" pitchFamily="34" charset="0"/>
              </a:rPr>
              <a:t> </a:t>
            </a:r>
            <a:r>
              <a:rPr lang="ru-RU" altLang="ru-RU" dirty="0" err="1">
                <a:latin typeface="Arial" panose="020B0604020202020204" pitchFamily="34" charset="0"/>
              </a:rPr>
              <a:t>failed</a:t>
            </a:r>
            <a:r>
              <a:rPr lang="ru-RU" altLang="ru-RU" dirty="0">
                <a:latin typeface="Arial" panose="020B0604020202020204" pitchFamily="34" charset="0"/>
              </a:rPr>
              <a:t> </a:t>
            </a:r>
            <a:r>
              <a:rPr lang="ru-RU" altLang="ru-RU" dirty="0" err="1">
                <a:latin typeface="Arial" panose="020B0604020202020204" pitchFamily="34" charset="0"/>
              </a:rPr>
              <a:t>to</a:t>
            </a:r>
            <a:r>
              <a:rPr lang="ru-RU" altLang="ru-RU" dirty="0">
                <a:latin typeface="Arial" panose="020B0604020202020204" pitchFamily="34" charset="0"/>
              </a:rPr>
              <a:t> </a:t>
            </a:r>
            <a:r>
              <a:rPr lang="ru-RU" altLang="ru-RU" dirty="0" err="1">
                <a:latin typeface="Arial" panose="020B0604020202020204" pitchFamily="34" charset="0"/>
              </a:rPr>
              <a:t>achieve</a:t>
            </a:r>
            <a:r>
              <a:rPr lang="ru-RU" altLang="ru-RU" dirty="0">
                <a:latin typeface="Arial" panose="020B0604020202020204" pitchFamily="34" charset="0"/>
              </a:rPr>
              <a:t> </a:t>
            </a:r>
            <a:r>
              <a:rPr lang="ru-RU" altLang="ru-RU" dirty="0" err="1">
                <a:latin typeface="Arial" panose="020B0604020202020204" pitchFamily="34" charset="0"/>
              </a:rPr>
              <a:t>such</a:t>
            </a:r>
            <a:r>
              <a:rPr lang="ru-RU" altLang="ru-RU" dirty="0">
                <a:latin typeface="Arial" panose="020B0604020202020204" pitchFamily="34" charset="0"/>
              </a:rPr>
              <a:t> </a:t>
            </a:r>
            <a:r>
              <a:rPr lang="ru-RU" altLang="ru-RU" dirty="0" err="1">
                <a:latin typeface="Arial" panose="020B0604020202020204" pitchFamily="34" charset="0"/>
              </a:rPr>
              <a:t>grand</a:t>
            </a:r>
            <a:r>
              <a:rPr lang="ru-RU" altLang="ru-RU" dirty="0">
                <a:latin typeface="Arial" panose="020B0604020202020204" pitchFamily="34" charset="0"/>
              </a:rPr>
              <a:t> </a:t>
            </a:r>
            <a:r>
              <a:rPr lang="ru-RU" altLang="ru-RU" dirty="0" err="1">
                <a:latin typeface="Arial" panose="020B0604020202020204" pitchFamily="34" charset="0"/>
              </a:rPr>
              <a:t>goals</a:t>
            </a:r>
            <a:r>
              <a:rPr lang="ru-RU" altLang="ru-RU" dirty="0">
                <a:latin typeface="Arial" panose="020B0604020202020204" pitchFamily="34" charset="0"/>
              </a:rPr>
              <a:t>." </a:t>
            </a:r>
          </a:p>
          <a:p>
            <a:pPr lvl="0" eaLnBrk="0" fontAlgn="base" hangingPunct="0">
              <a:spcBef>
                <a:spcPct val="0"/>
              </a:spcBef>
              <a:spcAft>
                <a:spcPct val="0"/>
              </a:spcAft>
            </a:pP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story</a:t>
            </a:r>
            <a:r>
              <a:rPr lang="ru-RU" altLang="ru-RU" dirty="0">
                <a:latin typeface="Arial" panose="020B0604020202020204" pitchFamily="34" charset="0"/>
              </a:rPr>
              <a:t> </a:t>
            </a:r>
            <a:r>
              <a:rPr lang="ru-RU" altLang="ru-RU" dirty="0" err="1">
                <a:latin typeface="Arial" panose="020B0604020202020204" pitchFamily="34" charset="0"/>
              </a:rPr>
              <a:t>itself</a:t>
            </a:r>
            <a:r>
              <a:rPr lang="ru-RU" altLang="ru-RU" dirty="0">
                <a:latin typeface="Arial" panose="020B0604020202020204" pitchFamily="34" charset="0"/>
              </a:rPr>
              <a:t> </a:t>
            </a:r>
            <a:r>
              <a:rPr lang="ru-RU" altLang="ru-RU" dirty="0" err="1">
                <a:latin typeface="Arial" panose="020B0604020202020204" pitchFamily="34" charset="0"/>
              </a:rPr>
              <a:t>was</a:t>
            </a:r>
            <a:r>
              <a:rPr lang="ru-RU" altLang="ru-RU" dirty="0">
                <a:latin typeface="Arial" panose="020B0604020202020204" pitchFamily="34" charset="0"/>
              </a:rPr>
              <a:t> </a:t>
            </a:r>
            <a:r>
              <a:rPr lang="ru-RU" altLang="ru-RU" dirty="0" err="1">
                <a:latin typeface="Arial" panose="020B0604020202020204" pitchFamily="34" charset="0"/>
              </a:rPr>
              <a:t>as</a:t>
            </a:r>
            <a:r>
              <a:rPr lang="ru-RU" altLang="ru-RU" dirty="0">
                <a:latin typeface="Arial" panose="020B0604020202020204" pitchFamily="34" charset="0"/>
              </a:rPr>
              <a:t> </a:t>
            </a:r>
            <a:r>
              <a:rPr lang="ru-RU" altLang="ru-RU" dirty="0" err="1">
                <a:latin typeface="Arial" panose="020B0604020202020204" pitchFamily="34" charset="0"/>
              </a:rPr>
              <a:t>follows</a:t>
            </a:r>
            <a:r>
              <a:rPr lang="ru-RU" altLang="ru-RU" dirty="0">
                <a:latin typeface="Arial" panose="020B0604020202020204" pitchFamily="34" charset="0"/>
              </a:rPr>
              <a:t>: </a:t>
            </a:r>
          </a:p>
          <a:p>
            <a:pPr lvl="0" eaLnBrk="0" fontAlgn="base" hangingPunct="0">
              <a:spcBef>
                <a:spcPct val="0"/>
              </a:spcBef>
              <a:spcAft>
                <a:spcPct val="0"/>
              </a:spcAft>
            </a:pPr>
            <a:r>
              <a:rPr lang="ru-RU" altLang="ru-RU" dirty="0" err="1">
                <a:latin typeface="Arial" panose="020B0604020202020204" pitchFamily="34" charset="0"/>
              </a:rPr>
              <a:t>Tokyo</a:t>
            </a:r>
            <a:r>
              <a:rPr lang="ru-RU" altLang="ru-RU" dirty="0">
                <a:latin typeface="Arial" panose="020B0604020202020204" pitchFamily="34" charset="0"/>
              </a:rPr>
              <a:t> </a:t>
            </a:r>
            <a:r>
              <a:rPr lang="ru-RU" altLang="ru-RU" dirty="0" err="1">
                <a:latin typeface="Arial" panose="020B0604020202020204" pitchFamily="34" charset="0"/>
              </a:rPr>
              <a:t>June</a:t>
            </a:r>
            <a:r>
              <a:rPr lang="ru-RU" altLang="ru-RU" dirty="0">
                <a:latin typeface="Arial" panose="020B0604020202020204" pitchFamily="34" charset="0"/>
              </a:rPr>
              <a:t> 4.--A </a:t>
            </a:r>
            <a:r>
              <a:rPr lang="ru-RU" altLang="ru-RU" dirty="0" err="1">
                <a:latin typeface="Arial" panose="020B0604020202020204" pitchFamily="34" charset="0"/>
              </a:rPr>
              <a:t>bold</a:t>
            </a:r>
            <a:r>
              <a:rPr lang="ru-RU" altLang="ru-RU" dirty="0">
                <a:latin typeface="Arial" panose="020B0604020202020204" pitchFamily="34" charset="0"/>
              </a:rPr>
              <a:t> 10-year </a:t>
            </a:r>
            <a:r>
              <a:rPr lang="ru-RU" altLang="ru-RU" dirty="0" err="1">
                <a:latin typeface="Arial" panose="020B0604020202020204" pitchFamily="34" charset="0"/>
              </a:rPr>
              <a:t>effort</a:t>
            </a:r>
            <a:r>
              <a:rPr lang="ru-RU" altLang="ru-RU" dirty="0">
                <a:latin typeface="Arial" panose="020B0604020202020204" pitchFamily="34" charset="0"/>
              </a:rPr>
              <a:t> </a:t>
            </a:r>
            <a:r>
              <a:rPr lang="ru-RU" altLang="ru-RU" dirty="0" err="1">
                <a:latin typeface="Arial" panose="020B0604020202020204" pitchFamily="34" charset="0"/>
              </a:rPr>
              <a:t>by</a:t>
            </a:r>
            <a:r>
              <a:rPr lang="ru-RU" altLang="ru-RU" dirty="0">
                <a:latin typeface="Arial" panose="020B0604020202020204" pitchFamily="34" charset="0"/>
              </a:rPr>
              <a:t> </a:t>
            </a:r>
            <a:r>
              <a:rPr lang="ru-RU" altLang="ru-RU" dirty="0" err="1">
                <a:latin typeface="Arial" panose="020B0604020202020204" pitchFamily="34" charset="0"/>
              </a:rPr>
              <a:t>Japan</a:t>
            </a:r>
            <a:r>
              <a:rPr lang="ru-RU" altLang="ru-RU" dirty="0">
                <a:latin typeface="Arial" panose="020B0604020202020204" pitchFamily="34" charset="0"/>
              </a:rPr>
              <a:t> </a:t>
            </a:r>
            <a:r>
              <a:rPr lang="ru-RU" altLang="ru-RU" dirty="0" err="1">
                <a:latin typeface="Arial" panose="020B0604020202020204" pitchFamily="34" charset="0"/>
              </a:rPr>
              <a:t>to</a:t>
            </a:r>
            <a:r>
              <a:rPr lang="ru-RU" altLang="ru-RU" dirty="0">
                <a:latin typeface="Arial" panose="020B0604020202020204" pitchFamily="34" charset="0"/>
              </a:rPr>
              <a:t> </a:t>
            </a:r>
            <a:r>
              <a:rPr lang="ru-RU" altLang="ru-RU" dirty="0" err="1">
                <a:latin typeface="Arial" panose="020B0604020202020204" pitchFamily="34" charset="0"/>
              </a:rPr>
              <a:t>seize</a:t>
            </a:r>
            <a:r>
              <a:rPr lang="ru-RU" altLang="ru-RU" dirty="0">
                <a:latin typeface="Arial" panose="020B0604020202020204" pitchFamily="34" charset="0"/>
              </a:rPr>
              <a:t> </a:t>
            </a: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lead</a:t>
            </a:r>
            <a:r>
              <a:rPr lang="ru-RU" altLang="ru-RU" dirty="0">
                <a:latin typeface="Arial" panose="020B0604020202020204" pitchFamily="34" charset="0"/>
              </a:rPr>
              <a:t> </a:t>
            </a:r>
            <a:r>
              <a:rPr lang="ru-RU" altLang="ru-RU" dirty="0" err="1">
                <a:latin typeface="Arial" panose="020B0604020202020204" pitchFamily="34" charset="0"/>
              </a:rPr>
              <a:t>in</a:t>
            </a:r>
            <a:r>
              <a:rPr lang="ru-RU" altLang="ru-RU" dirty="0">
                <a:latin typeface="Arial" panose="020B0604020202020204" pitchFamily="34" charset="0"/>
              </a:rPr>
              <a:t> </a:t>
            </a:r>
            <a:r>
              <a:rPr lang="ru-RU" altLang="ru-RU" dirty="0" err="1">
                <a:latin typeface="Arial" panose="020B0604020202020204" pitchFamily="34" charset="0"/>
              </a:rPr>
              <a:t>computer</a:t>
            </a:r>
            <a:r>
              <a:rPr lang="ru-RU" altLang="ru-RU" dirty="0">
                <a:latin typeface="Arial" panose="020B0604020202020204" pitchFamily="34" charset="0"/>
              </a:rPr>
              <a:t> </a:t>
            </a:r>
            <a:r>
              <a:rPr lang="ru-RU" altLang="ru-RU" dirty="0" err="1">
                <a:latin typeface="Arial" panose="020B0604020202020204" pitchFamily="34" charset="0"/>
              </a:rPr>
              <a:t>technology</a:t>
            </a:r>
            <a:r>
              <a:rPr lang="ru-RU" altLang="ru-RU" dirty="0">
                <a:latin typeface="Arial" panose="020B0604020202020204" pitchFamily="34" charset="0"/>
              </a:rPr>
              <a:t> </a:t>
            </a:r>
            <a:r>
              <a:rPr lang="ru-RU" altLang="ru-RU" dirty="0" err="1">
                <a:latin typeface="Arial" panose="020B0604020202020204" pitchFamily="34" charset="0"/>
              </a:rPr>
              <a:t>is</a:t>
            </a:r>
            <a:r>
              <a:rPr lang="ru-RU" altLang="ru-RU" dirty="0">
                <a:latin typeface="Arial" panose="020B0604020202020204" pitchFamily="34" charset="0"/>
              </a:rPr>
              <a:t> </a:t>
            </a:r>
            <a:r>
              <a:rPr lang="ru-RU" altLang="ru-RU" dirty="0" err="1">
                <a:latin typeface="Arial" panose="020B0604020202020204" pitchFamily="34" charset="0"/>
              </a:rPr>
              <a:t>fizzling</a:t>
            </a:r>
            <a:r>
              <a:rPr lang="ru-RU" altLang="ru-RU" dirty="0">
                <a:latin typeface="Arial" panose="020B0604020202020204" pitchFamily="34" charset="0"/>
              </a:rPr>
              <a:t> </a:t>
            </a:r>
            <a:r>
              <a:rPr lang="ru-RU" altLang="ru-RU" dirty="0" err="1">
                <a:latin typeface="Arial" panose="020B0604020202020204" pitchFamily="34" charset="0"/>
              </a:rPr>
              <a:t>to</a:t>
            </a:r>
            <a:r>
              <a:rPr lang="ru-RU" altLang="ru-RU" dirty="0">
                <a:latin typeface="Arial" panose="020B0604020202020204" pitchFamily="34" charset="0"/>
              </a:rPr>
              <a:t> a </a:t>
            </a:r>
            <a:r>
              <a:rPr lang="ru-RU" altLang="ru-RU" dirty="0" err="1">
                <a:latin typeface="Arial" panose="020B0604020202020204" pitchFamily="34" charset="0"/>
              </a:rPr>
              <a:t>close</a:t>
            </a:r>
            <a:r>
              <a:rPr lang="ru-RU" altLang="ru-RU" dirty="0">
                <a:latin typeface="Arial" panose="020B0604020202020204" pitchFamily="34" charset="0"/>
              </a:rPr>
              <a:t> </a:t>
            </a:r>
            <a:r>
              <a:rPr lang="ru-RU" altLang="ru-RU" dirty="0" err="1">
                <a:latin typeface="Arial" panose="020B0604020202020204" pitchFamily="34" charset="0"/>
              </a:rPr>
              <a:t>having</a:t>
            </a:r>
            <a:r>
              <a:rPr lang="ru-RU" altLang="ru-RU" dirty="0">
                <a:latin typeface="Arial" panose="020B0604020202020204" pitchFamily="34" charset="0"/>
              </a:rPr>
              <a:t> </a:t>
            </a:r>
            <a:r>
              <a:rPr lang="ru-RU" altLang="ru-RU" dirty="0" err="1">
                <a:latin typeface="Arial" panose="020B0604020202020204" pitchFamily="34" charset="0"/>
              </a:rPr>
              <a:t>failed</a:t>
            </a:r>
            <a:r>
              <a:rPr lang="ru-RU" altLang="ru-RU" dirty="0">
                <a:latin typeface="Arial" panose="020B0604020202020204" pitchFamily="34" charset="0"/>
              </a:rPr>
              <a:t> </a:t>
            </a:r>
            <a:r>
              <a:rPr lang="ru-RU" altLang="ru-RU" dirty="0" err="1">
                <a:latin typeface="Arial" panose="020B0604020202020204" pitchFamily="34" charset="0"/>
              </a:rPr>
              <a:t>to</a:t>
            </a:r>
            <a:r>
              <a:rPr lang="ru-RU" altLang="ru-RU" dirty="0">
                <a:latin typeface="Arial" panose="020B0604020202020204" pitchFamily="34" charset="0"/>
              </a:rPr>
              <a:t> </a:t>
            </a:r>
            <a:r>
              <a:rPr lang="ru-RU" altLang="ru-RU" dirty="0" err="1">
                <a:latin typeface="Arial" panose="020B0604020202020204" pitchFamily="34" charset="0"/>
              </a:rPr>
              <a:t>meet</a:t>
            </a:r>
            <a:r>
              <a:rPr lang="ru-RU" altLang="ru-RU" dirty="0">
                <a:latin typeface="Arial" panose="020B0604020202020204" pitchFamily="34" charset="0"/>
              </a:rPr>
              <a:t> </a:t>
            </a:r>
            <a:r>
              <a:rPr lang="ru-RU" altLang="ru-RU" dirty="0" err="1">
                <a:latin typeface="Arial" panose="020B0604020202020204" pitchFamily="34" charset="0"/>
              </a:rPr>
              <a:t>many</a:t>
            </a:r>
            <a:r>
              <a:rPr lang="ru-RU" altLang="ru-RU" dirty="0">
                <a:latin typeface="Arial" panose="020B0604020202020204" pitchFamily="34" charset="0"/>
              </a:rPr>
              <a:t> </a:t>
            </a:r>
            <a:r>
              <a:rPr lang="ru-RU" altLang="ru-RU" dirty="0" err="1">
                <a:latin typeface="Arial" panose="020B0604020202020204" pitchFamily="34" charset="0"/>
              </a:rPr>
              <a:t>of</a:t>
            </a:r>
            <a:r>
              <a:rPr lang="ru-RU" altLang="ru-RU" dirty="0">
                <a:latin typeface="Arial" panose="020B0604020202020204" pitchFamily="34" charset="0"/>
              </a:rPr>
              <a:t> </a:t>
            </a:r>
            <a:r>
              <a:rPr lang="ru-RU" altLang="ru-RU" dirty="0" err="1">
                <a:latin typeface="Arial" panose="020B0604020202020204" pitchFamily="34" charset="0"/>
              </a:rPr>
              <a:t>its</a:t>
            </a:r>
            <a:r>
              <a:rPr lang="ru-RU" altLang="ru-RU" dirty="0">
                <a:latin typeface="Arial" panose="020B0604020202020204" pitchFamily="34" charset="0"/>
              </a:rPr>
              <a:t> </a:t>
            </a:r>
            <a:r>
              <a:rPr lang="ru-RU" altLang="ru-RU" dirty="0" err="1">
                <a:latin typeface="Arial" panose="020B0604020202020204" pitchFamily="34" charset="0"/>
              </a:rPr>
              <a:t>ambitious</a:t>
            </a:r>
            <a:r>
              <a:rPr lang="ru-RU" altLang="ru-RU" dirty="0">
                <a:latin typeface="Arial" panose="020B0604020202020204" pitchFamily="34" charset="0"/>
              </a:rPr>
              <a:t> </a:t>
            </a:r>
            <a:r>
              <a:rPr lang="ru-RU" altLang="ru-RU" dirty="0" err="1">
                <a:latin typeface="Arial" panose="020B0604020202020204" pitchFamily="34" charset="0"/>
              </a:rPr>
              <a:t>goals</a:t>
            </a:r>
            <a:r>
              <a:rPr lang="ru-RU" altLang="ru-RU" dirty="0">
                <a:latin typeface="Arial" panose="020B0604020202020204" pitchFamily="34" charset="0"/>
              </a:rPr>
              <a:t> </a:t>
            </a:r>
            <a:r>
              <a:rPr lang="ru-RU" altLang="ru-RU" dirty="0" err="1">
                <a:latin typeface="Arial" panose="020B0604020202020204" pitchFamily="34" charset="0"/>
              </a:rPr>
              <a:t>or</a:t>
            </a:r>
            <a:r>
              <a:rPr lang="ru-RU" altLang="ru-RU" dirty="0">
                <a:latin typeface="Arial" panose="020B0604020202020204" pitchFamily="34" charset="0"/>
              </a:rPr>
              <a:t> </a:t>
            </a:r>
            <a:r>
              <a:rPr lang="ru-RU" altLang="ru-RU" dirty="0" err="1">
                <a:latin typeface="Arial" panose="020B0604020202020204" pitchFamily="34" charset="0"/>
              </a:rPr>
              <a:t>to</a:t>
            </a:r>
            <a:r>
              <a:rPr lang="ru-RU" altLang="ru-RU" dirty="0">
                <a:latin typeface="Arial" panose="020B0604020202020204" pitchFamily="34" charset="0"/>
              </a:rPr>
              <a:t> </a:t>
            </a:r>
            <a:r>
              <a:rPr lang="ru-RU" altLang="ru-RU" dirty="0" err="1">
                <a:latin typeface="Arial" panose="020B0604020202020204" pitchFamily="34" charset="0"/>
              </a:rPr>
              <a:t>produce</a:t>
            </a:r>
            <a:r>
              <a:rPr lang="ru-RU" altLang="ru-RU" dirty="0">
                <a:latin typeface="Arial" panose="020B0604020202020204" pitchFamily="34" charset="0"/>
              </a:rPr>
              <a:t> </a:t>
            </a:r>
            <a:r>
              <a:rPr lang="ru-RU" altLang="ru-RU" dirty="0" err="1">
                <a:latin typeface="Arial" panose="020B0604020202020204" pitchFamily="34" charset="0"/>
              </a:rPr>
              <a:t>technology</a:t>
            </a:r>
            <a:r>
              <a:rPr lang="ru-RU" altLang="ru-RU" dirty="0">
                <a:latin typeface="Arial" panose="020B0604020202020204" pitchFamily="34" charset="0"/>
              </a:rPr>
              <a:t> </a:t>
            </a:r>
            <a:r>
              <a:rPr lang="ru-RU" altLang="ru-RU" dirty="0" err="1">
                <a:latin typeface="Arial" panose="020B0604020202020204" pitchFamily="34" charset="0"/>
              </a:rPr>
              <a:t>that</a:t>
            </a:r>
            <a:r>
              <a:rPr lang="ru-RU" altLang="ru-RU" dirty="0">
                <a:latin typeface="Arial" panose="020B0604020202020204" pitchFamily="34" charset="0"/>
              </a:rPr>
              <a:t> </a:t>
            </a:r>
            <a:r>
              <a:rPr lang="ru-RU" altLang="ru-RU" dirty="0" err="1">
                <a:latin typeface="Arial" panose="020B0604020202020204" pitchFamily="34" charset="0"/>
              </a:rPr>
              <a:t>Japan's</a:t>
            </a:r>
            <a:r>
              <a:rPr lang="ru-RU" altLang="ru-RU" dirty="0">
                <a:latin typeface="Arial" panose="020B0604020202020204" pitchFamily="34" charset="0"/>
              </a:rPr>
              <a:t> </a:t>
            </a:r>
            <a:r>
              <a:rPr lang="ru-RU" altLang="ru-RU" dirty="0" err="1">
                <a:latin typeface="Arial" panose="020B0604020202020204" pitchFamily="34" charset="0"/>
              </a:rPr>
              <a:t>computer</a:t>
            </a:r>
            <a:r>
              <a:rPr lang="ru-RU" altLang="ru-RU" dirty="0">
                <a:latin typeface="Arial" panose="020B0604020202020204" pitchFamily="34" charset="0"/>
              </a:rPr>
              <a:t> </a:t>
            </a:r>
            <a:r>
              <a:rPr lang="ru-RU" altLang="ru-RU" dirty="0" err="1">
                <a:latin typeface="Arial" panose="020B0604020202020204" pitchFamily="34" charset="0"/>
              </a:rPr>
              <a:t>industry</a:t>
            </a:r>
            <a:r>
              <a:rPr lang="ru-RU" altLang="ru-RU" dirty="0">
                <a:latin typeface="Arial" panose="020B0604020202020204" pitchFamily="34" charset="0"/>
              </a:rPr>
              <a:t> </a:t>
            </a:r>
            <a:r>
              <a:rPr lang="ru-RU" altLang="ru-RU" dirty="0" err="1">
                <a:latin typeface="Arial" panose="020B0604020202020204" pitchFamily="34" charset="0"/>
              </a:rPr>
              <a:t>wanted</a:t>
            </a:r>
            <a:r>
              <a:rPr lang="ru-RU" altLang="ru-RU" dirty="0">
                <a:latin typeface="Arial" panose="020B0604020202020204" pitchFamily="34" charset="0"/>
              </a:rPr>
              <a:t>. </a:t>
            </a:r>
            <a:r>
              <a:rPr lang="ru-RU" altLang="ru-RU" dirty="0" err="1">
                <a:latin typeface="Arial" panose="020B0604020202020204" pitchFamily="34" charset="0"/>
              </a:rPr>
              <a:t>After</a:t>
            </a:r>
            <a:r>
              <a:rPr lang="ru-RU" altLang="ru-RU" dirty="0">
                <a:latin typeface="Arial" panose="020B0604020202020204" pitchFamily="34" charset="0"/>
              </a:rPr>
              <a:t> </a:t>
            </a:r>
            <a:r>
              <a:rPr lang="ru-RU" altLang="ru-RU" dirty="0" err="1">
                <a:latin typeface="Arial" panose="020B0604020202020204" pitchFamily="34" charset="0"/>
              </a:rPr>
              <a:t>spending</a:t>
            </a:r>
            <a:r>
              <a:rPr lang="ru-RU" altLang="ru-RU" dirty="0">
                <a:latin typeface="Arial" panose="020B0604020202020204" pitchFamily="34" charset="0"/>
              </a:rPr>
              <a:t> $400 </a:t>
            </a:r>
            <a:r>
              <a:rPr lang="ru-RU" altLang="ru-RU" dirty="0" err="1">
                <a:latin typeface="Arial" panose="020B0604020202020204" pitchFamily="34" charset="0"/>
              </a:rPr>
              <a:t>million</a:t>
            </a:r>
            <a:r>
              <a:rPr lang="ru-RU" altLang="ru-RU" dirty="0">
                <a:latin typeface="Arial" panose="020B0604020202020204" pitchFamily="34" charset="0"/>
              </a:rPr>
              <a:t> </a:t>
            </a:r>
            <a:r>
              <a:rPr lang="ru-RU" altLang="ru-RU" dirty="0" err="1">
                <a:latin typeface="Arial" panose="020B0604020202020204" pitchFamily="34" charset="0"/>
              </a:rPr>
              <a:t>on</a:t>
            </a:r>
            <a:r>
              <a:rPr lang="ru-RU" altLang="ru-RU" dirty="0">
                <a:latin typeface="Arial" panose="020B0604020202020204" pitchFamily="34" charset="0"/>
              </a:rPr>
              <a:t> </a:t>
            </a:r>
            <a:r>
              <a:rPr lang="ru-RU" altLang="ru-RU" dirty="0" err="1">
                <a:latin typeface="Arial" panose="020B0604020202020204" pitchFamily="34" charset="0"/>
              </a:rPr>
              <a:t>its</a:t>
            </a:r>
            <a:r>
              <a:rPr lang="ru-RU" altLang="ru-RU" dirty="0">
                <a:latin typeface="Arial" panose="020B0604020202020204" pitchFamily="34" charset="0"/>
              </a:rPr>
              <a:t> </a:t>
            </a:r>
            <a:r>
              <a:rPr lang="ru-RU" altLang="ru-RU" dirty="0" err="1">
                <a:latin typeface="Arial" panose="020B0604020202020204" pitchFamily="34" charset="0"/>
              </a:rPr>
              <a:t>widely</a:t>
            </a:r>
            <a:r>
              <a:rPr lang="ru-RU" altLang="ru-RU" dirty="0">
                <a:latin typeface="Arial" panose="020B0604020202020204" pitchFamily="34" charset="0"/>
              </a:rPr>
              <a:t> </a:t>
            </a:r>
            <a:r>
              <a:rPr lang="ru-RU" altLang="ru-RU" dirty="0" err="1">
                <a:latin typeface="Arial" panose="020B0604020202020204" pitchFamily="34" charset="0"/>
              </a:rPr>
              <a:t>heralded</a:t>
            </a:r>
            <a:r>
              <a:rPr lang="ru-RU" altLang="ru-RU" dirty="0">
                <a:latin typeface="Arial" panose="020B0604020202020204" pitchFamily="34" charset="0"/>
              </a:rPr>
              <a:t> </a:t>
            </a:r>
            <a:r>
              <a:rPr lang="ru-RU" altLang="ru-RU" dirty="0" err="1">
                <a:latin typeface="Arial" panose="020B0604020202020204" pitchFamily="34" charset="0"/>
              </a:rPr>
              <a:t>Fifth</a:t>
            </a:r>
            <a:r>
              <a:rPr lang="ru-RU" altLang="ru-RU" dirty="0">
                <a:latin typeface="Arial" panose="020B0604020202020204" pitchFamily="34" charset="0"/>
              </a:rPr>
              <a:t> </a:t>
            </a:r>
            <a:r>
              <a:rPr lang="ru-RU" altLang="ru-RU" dirty="0" err="1">
                <a:latin typeface="Arial" panose="020B0604020202020204" pitchFamily="34" charset="0"/>
              </a:rPr>
              <a:t>Generation</a:t>
            </a:r>
            <a:r>
              <a:rPr lang="ru-RU" altLang="ru-RU" dirty="0">
                <a:latin typeface="Arial" panose="020B0604020202020204" pitchFamily="34" charset="0"/>
              </a:rPr>
              <a:t> </a:t>
            </a:r>
            <a:r>
              <a:rPr lang="ru-RU" altLang="ru-RU" dirty="0" err="1">
                <a:latin typeface="Arial" panose="020B0604020202020204" pitchFamily="34" charset="0"/>
              </a:rPr>
              <a:t>computer</a:t>
            </a:r>
            <a:r>
              <a:rPr lang="ru-RU" altLang="ru-RU" dirty="0">
                <a:latin typeface="Arial" panose="020B0604020202020204" pitchFamily="34" charset="0"/>
              </a:rPr>
              <a:t> </a:t>
            </a:r>
            <a:r>
              <a:rPr lang="ru-RU" altLang="ru-RU" dirty="0" err="1">
                <a:latin typeface="Arial" panose="020B0604020202020204" pitchFamily="34" charset="0"/>
              </a:rPr>
              <a:t>project</a:t>
            </a:r>
            <a:r>
              <a:rPr lang="ru-RU" altLang="ru-RU" dirty="0">
                <a:latin typeface="Arial" panose="020B0604020202020204" pitchFamily="34" charset="0"/>
              </a:rPr>
              <a:t>, </a:t>
            </a: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Japanese</a:t>
            </a:r>
            <a:r>
              <a:rPr lang="ru-RU" altLang="ru-RU" dirty="0">
                <a:latin typeface="Arial" panose="020B0604020202020204" pitchFamily="34" charset="0"/>
              </a:rPr>
              <a:t> </a:t>
            </a:r>
            <a:r>
              <a:rPr lang="ru-RU" altLang="ru-RU" dirty="0" err="1">
                <a:latin typeface="Arial" panose="020B0604020202020204" pitchFamily="34" charset="0"/>
              </a:rPr>
              <a:t>Government</a:t>
            </a:r>
            <a:r>
              <a:rPr lang="ru-RU" altLang="ru-RU" dirty="0">
                <a:latin typeface="Arial" panose="020B0604020202020204" pitchFamily="34" charset="0"/>
              </a:rPr>
              <a:t> </a:t>
            </a:r>
            <a:r>
              <a:rPr lang="ru-RU" altLang="ru-RU" dirty="0" err="1">
                <a:latin typeface="Arial" panose="020B0604020202020204" pitchFamily="34" charset="0"/>
              </a:rPr>
              <a:t>said</a:t>
            </a:r>
            <a:r>
              <a:rPr lang="ru-RU" altLang="ru-RU" dirty="0">
                <a:latin typeface="Arial" panose="020B0604020202020204" pitchFamily="34" charset="0"/>
              </a:rPr>
              <a:t> </a:t>
            </a:r>
            <a:r>
              <a:rPr lang="ru-RU" altLang="ru-RU" dirty="0" err="1">
                <a:latin typeface="Arial" panose="020B0604020202020204" pitchFamily="34" charset="0"/>
              </a:rPr>
              <a:t>this</a:t>
            </a:r>
            <a:r>
              <a:rPr lang="ru-RU" altLang="ru-RU" dirty="0">
                <a:latin typeface="Arial" panose="020B0604020202020204" pitchFamily="34" charset="0"/>
              </a:rPr>
              <a:t> </a:t>
            </a:r>
            <a:r>
              <a:rPr lang="ru-RU" altLang="ru-RU" dirty="0" err="1">
                <a:latin typeface="Arial" panose="020B0604020202020204" pitchFamily="34" charset="0"/>
              </a:rPr>
              <a:t>week</a:t>
            </a:r>
            <a:r>
              <a:rPr lang="ru-RU" altLang="ru-RU" dirty="0">
                <a:latin typeface="Arial" panose="020B0604020202020204" pitchFamily="34" charset="0"/>
              </a:rPr>
              <a:t> </a:t>
            </a:r>
            <a:r>
              <a:rPr lang="ru-RU" altLang="ru-RU" dirty="0" err="1">
                <a:latin typeface="Arial" panose="020B0604020202020204" pitchFamily="34" charset="0"/>
              </a:rPr>
              <a:t>that</a:t>
            </a:r>
            <a:r>
              <a:rPr lang="ru-RU" altLang="ru-RU" dirty="0">
                <a:latin typeface="Arial" panose="020B0604020202020204" pitchFamily="34" charset="0"/>
              </a:rPr>
              <a:t> </a:t>
            </a:r>
            <a:r>
              <a:rPr lang="ru-RU" altLang="ru-RU" dirty="0" err="1">
                <a:latin typeface="Arial" panose="020B0604020202020204" pitchFamily="34" charset="0"/>
              </a:rPr>
              <a:t>it</a:t>
            </a:r>
            <a:r>
              <a:rPr lang="ru-RU" altLang="ru-RU" dirty="0">
                <a:latin typeface="Arial" panose="020B0604020202020204" pitchFamily="34" charset="0"/>
              </a:rPr>
              <a:t> </a:t>
            </a:r>
            <a:r>
              <a:rPr lang="ru-RU" altLang="ru-RU" dirty="0" err="1">
                <a:latin typeface="Arial" panose="020B0604020202020204" pitchFamily="34" charset="0"/>
              </a:rPr>
              <a:t>was</a:t>
            </a:r>
            <a:r>
              <a:rPr lang="ru-RU" altLang="ru-RU" dirty="0">
                <a:latin typeface="Arial" panose="020B0604020202020204" pitchFamily="34" charset="0"/>
              </a:rPr>
              <a:t> </a:t>
            </a:r>
            <a:r>
              <a:rPr lang="ru-RU" altLang="ru-RU" dirty="0" err="1">
                <a:latin typeface="Arial" panose="020B0604020202020204" pitchFamily="34" charset="0"/>
              </a:rPr>
              <a:t>willing</a:t>
            </a:r>
            <a:r>
              <a:rPr lang="ru-RU" altLang="ru-RU" dirty="0">
                <a:latin typeface="Arial" panose="020B0604020202020204" pitchFamily="34" charset="0"/>
              </a:rPr>
              <a:t> </a:t>
            </a:r>
            <a:r>
              <a:rPr lang="ru-RU" altLang="ru-RU" dirty="0" err="1">
                <a:latin typeface="Arial" panose="020B0604020202020204" pitchFamily="34" charset="0"/>
              </a:rPr>
              <a:t>to</a:t>
            </a:r>
            <a:r>
              <a:rPr lang="ru-RU" altLang="ru-RU" dirty="0">
                <a:latin typeface="Arial" panose="020B0604020202020204" pitchFamily="34" charset="0"/>
              </a:rPr>
              <a:t> </a:t>
            </a:r>
            <a:r>
              <a:rPr lang="ru-RU" altLang="ru-RU" dirty="0" err="1">
                <a:latin typeface="Arial" panose="020B0604020202020204" pitchFamily="34" charset="0"/>
              </a:rPr>
              <a:t>give</a:t>
            </a:r>
            <a:r>
              <a:rPr lang="ru-RU" altLang="ru-RU" dirty="0">
                <a:latin typeface="Arial" panose="020B0604020202020204" pitchFamily="34" charset="0"/>
              </a:rPr>
              <a:t> </a:t>
            </a:r>
            <a:r>
              <a:rPr lang="ru-RU" altLang="ru-RU" dirty="0" err="1">
                <a:latin typeface="Arial" panose="020B0604020202020204" pitchFamily="34" charset="0"/>
              </a:rPr>
              <a:t>away</a:t>
            </a:r>
            <a:r>
              <a:rPr lang="ru-RU" altLang="ru-RU" dirty="0">
                <a:latin typeface="Arial" panose="020B0604020202020204" pitchFamily="34" charset="0"/>
              </a:rPr>
              <a:t> </a:t>
            </a: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software</a:t>
            </a:r>
            <a:r>
              <a:rPr lang="ru-RU" altLang="ru-RU" dirty="0">
                <a:latin typeface="Arial" panose="020B0604020202020204" pitchFamily="34" charset="0"/>
              </a:rPr>
              <a:t> </a:t>
            </a:r>
            <a:r>
              <a:rPr lang="ru-RU" altLang="ru-RU" dirty="0" err="1">
                <a:latin typeface="Arial" panose="020B0604020202020204" pitchFamily="34" charset="0"/>
              </a:rPr>
              <a:t>developed</a:t>
            </a:r>
            <a:r>
              <a:rPr lang="ru-RU" altLang="ru-RU" dirty="0">
                <a:latin typeface="Arial" panose="020B0604020202020204" pitchFamily="34" charset="0"/>
              </a:rPr>
              <a:t> </a:t>
            </a:r>
            <a:r>
              <a:rPr lang="ru-RU" altLang="ru-RU" dirty="0" err="1">
                <a:latin typeface="Arial" panose="020B0604020202020204" pitchFamily="34" charset="0"/>
              </a:rPr>
              <a:t>by</a:t>
            </a:r>
            <a:r>
              <a:rPr lang="ru-RU" altLang="ru-RU" dirty="0">
                <a:latin typeface="Arial" panose="020B0604020202020204" pitchFamily="34" charset="0"/>
              </a:rPr>
              <a:t> </a:t>
            </a: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project</a:t>
            </a:r>
            <a:r>
              <a:rPr lang="ru-RU" altLang="ru-RU" dirty="0">
                <a:latin typeface="Arial" panose="020B0604020202020204" pitchFamily="34" charset="0"/>
              </a:rPr>
              <a:t> </a:t>
            </a:r>
            <a:r>
              <a:rPr lang="ru-RU" altLang="ru-RU" dirty="0" err="1">
                <a:latin typeface="Arial" panose="020B0604020202020204" pitchFamily="34" charset="0"/>
              </a:rPr>
              <a:t>to</a:t>
            </a:r>
            <a:r>
              <a:rPr lang="ru-RU" altLang="ru-RU" dirty="0">
                <a:latin typeface="Arial" panose="020B0604020202020204" pitchFamily="34" charset="0"/>
              </a:rPr>
              <a:t> </a:t>
            </a:r>
            <a:r>
              <a:rPr lang="ru-RU" altLang="ru-RU" dirty="0" err="1">
                <a:latin typeface="Arial" panose="020B0604020202020204" pitchFamily="34" charset="0"/>
              </a:rPr>
              <a:t>anyone</a:t>
            </a:r>
            <a:r>
              <a:rPr lang="ru-RU" altLang="ru-RU" dirty="0">
                <a:latin typeface="Arial" panose="020B0604020202020204" pitchFamily="34" charset="0"/>
              </a:rPr>
              <a:t> </a:t>
            </a:r>
            <a:r>
              <a:rPr lang="ru-RU" altLang="ru-RU" dirty="0" err="1">
                <a:latin typeface="Arial" panose="020B0604020202020204" pitchFamily="34" charset="0"/>
              </a:rPr>
              <a:t>who</a:t>
            </a:r>
            <a:r>
              <a:rPr lang="ru-RU" altLang="ru-RU" dirty="0">
                <a:latin typeface="Arial" panose="020B0604020202020204" pitchFamily="34" charset="0"/>
              </a:rPr>
              <a:t> </a:t>
            </a:r>
            <a:r>
              <a:rPr lang="ru-RU" altLang="ru-RU" dirty="0" err="1">
                <a:latin typeface="Arial" panose="020B0604020202020204" pitchFamily="34" charset="0"/>
              </a:rPr>
              <a:t>wanted</a:t>
            </a:r>
            <a:r>
              <a:rPr lang="ru-RU" altLang="ru-RU" dirty="0">
                <a:latin typeface="Arial" panose="020B0604020202020204" pitchFamily="34" charset="0"/>
              </a:rPr>
              <a:t> </a:t>
            </a:r>
            <a:r>
              <a:rPr lang="ru-RU" altLang="ru-RU" dirty="0" err="1">
                <a:latin typeface="Arial" panose="020B0604020202020204" pitchFamily="34" charset="0"/>
              </a:rPr>
              <a:t>it</a:t>
            </a:r>
            <a:r>
              <a:rPr lang="ru-RU" altLang="ru-RU" dirty="0">
                <a:latin typeface="Arial" panose="020B0604020202020204" pitchFamily="34" charset="0"/>
              </a:rPr>
              <a:t>, </a:t>
            </a:r>
            <a:r>
              <a:rPr lang="ru-RU" altLang="ru-RU" dirty="0" err="1">
                <a:latin typeface="Arial" panose="020B0604020202020204" pitchFamily="34" charset="0"/>
              </a:rPr>
              <a:t>even</a:t>
            </a:r>
            <a:r>
              <a:rPr lang="ru-RU" altLang="ru-RU" dirty="0">
                <a:latin typeface="Arial" panose="020B0604020202020204" pitchFamily="34" charset="0"/>
              </a:rPr>
              <a:t> </a:t>
            </a:r>
            <a:r>
              <a:rPr lang="ru-RU" altLang="ru-RU" dirty="0" err="1" smtClean="0">
                <a:latin typeface="Arial" panose="020B0604020202020204" pitchFamily="34" charset="0"/>
              </a:rPr>
              <a:t>foreigners</a:t>
            </a:r>
            <a:r>
              <a:rPr lang="de-DE" altLang="ru-RU" dirty="0" smtClean="0">
                <a:latin typeface="Arial" panose="020B0604020202020204" pitchFamily="34" charset="0"/>
              </a:rPr>
              <a:t>.</a:t>
            </a:r>
          </a:p>
          <a:p>
            <a:pPr lvl="0" eaLnBrk="0" fontAlgn="base" hangingPunct="0">
              <a:spcBef>
                <a:spcPct val="0"/>
              </a:spcBef>
              <a:spcAft>
                <a:spcPct val="0"/>
              </a:spcAft>
            </a:pPr>
            <a:r>
              <a:rPr lang="ru-RU" altLang="ru-RU" dirty="0" err="1" smtClean="0">
                <a:latin typeface="Arial" panose="020B0604020202020204" pitchFamily="34" charset="0"/>
              </a:rPr>
              <a:t>The</a:t>
            </a:r>
            <a:r>
              <a:rPr lang="ru-RU" altLang="ru-RU" dirty="0" smtClean="0">
                <a:latin typeface="Arial" panose="020B0604020202020204" pitchFamily="34" charset="0"/>
              </a:rPr>
              <a:t> </a:t>
            </a:r>
            <a:r>
              <a:rPr lang="ru-RU" altLang="ru-RU" dirty="0" err="1">
                <a:latin typeface="Arial" panose="020B0604020202020204" pitchFamily="34" charset="0"/>
              </a:rPr>
              <a:t>problem</a:t>
            </a:r>
            <a:r>
              <a:rPr lang="ru-RU" altLang="ru-RU" dirty="0">
                <a:latin typeface="Arial" panose="020B0604020202020204" pitchFamily="34" charset="0"/>
              </a:rPr>
              <a:t> </a:t>
            </a:r>
            <a:r>
              <a:rPr lang="ru-RU" altLang="ru-RU" dirty="0" err="1">
                <a:latin typeface="Arial" panose="020B0604020202020204" pitchFamily="34" charset="0"/>
              </a:rPr>
              <a:t>for</a:t>
            </a:r>
            <a:r>
              <a:rPr lang="ru-RU" altLang="ru-RU" dirty="0">
                <a:latin typeface="Arial" panose="020B0604020202020204" pitchFamily="34" charset="0"/>
              </a:rPr>
              <a:t> </a:t>
            </a:r>
            <a:r>
              <a:rPr lang="ru-RU" altLang="ru-RU" dirty="0" err="1">
                <a:latin typeface="Arial" panose="020B0604020202020204" pitchFamily="34" charset="0"/>
              </a:rPr>
              <a:t>Japan</a:t>
            </a:r>
            <a:r>
              <a:rPr lang="ru-RU" altLang="ru-RU" dirty="0">
                <a:latin typeface="Arial" panose="020B0604020202020204" pitchFamily="34" charset="0"/>
              </a:rPr>
              <a:t> </a:t>
            </a:r>
            <a:r>
              <a:rPr lang="ru-RU" altLang="ru-RU" dirty="0" err="1">
                <a:latin typeface="Arial" panose="020B0604020202020204" pitchFamily="34" charset="0"/>
              </a:rPr>
              <a:t>is</a:t>
            </a:r>
            <a:r>
              <a:rPr lang="ru-RU" altLang="ru-RU" dirty="0">
                <a:latin typeface="Arial" panose="020B0604020202020204" pitchFamily="34" charset="0"/>
              </a:rPr>
              <a:t> </a:t>
            </a:r>
            <a:r>
              <a:rPr lang="ru-RU" altLang="ru-RU" dirty="0" err="1">
                <a:latin typeface="Arial" panose="020B0604020202020204" pitchFamily="34" charset="0"/>
              </a:rPr>
              <a:t>that</a:t>
            </a:r>
            <a:r>
              <a:rPr lang="ru-RU" altLang="ru-RU" dirty="0">
                <a:latin typeface="Arial" panose="020B0604020202020204" pitchFamily="34" charset="0"/>
              </a:rPr>
              <a:t> </a:t>
            </a: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computer</a:t>
            </a:r>
            <a:r>
              <a:rPr lang="ru-RU" altLang="ru-RU" dirty="0">
                <a:latin typeface="Arial" panose="020B0604020202020204" pitchFamily="34" charset="0"/>
              </a:rPr>
              <a:t> </a:t>
            </a:r>
            <a:r>
              <a:rPr lang="ru-RU" altLang="ru-RU" dirty="0" err="1">
                <a:latin typeface="Arial" panose="020B0604020202020204" pitchFamily="34" charset="0"/>
              </a:rPr>
              <a:t>industry</a:t>
            </a:r>
            <a:r>
              <a:rPr lang="ru-RU" altLang="ru-RU" dirty="0">
                <a:latin typeface="Arial" panose="020B0604020202020204" pitchFamily="34" charset="0"/>
              </a:rPr>
              <a:t> </a:t>
            </a:r>
            <a:r>
              <a:rPr lang="ru-RU" altLang="ru-RU" dirty="0" err="1">
                <a:latin typeface="Arial" panose="020B0604020202020204" pitchFamily="34" charset="0"/>
              </a:rPr>
              <a:t>shifted</a:t>
            </a:r>
            <a:r>
              <a:rPr lang="ru-RU" altLang="ru-RU" dirty="0">
                <a:latin typeface="Arial" panose="020B0604020202020204" pitchFamily="34" charset="0"/>
              </a:rPr>
              <a:t> </a:t>
            </a:r>
            <a:r>
              <a:rPr lang="ru-RU" altLang="ru-RU" dirty="0" err="1">
                <a:latin typeface="Arial" panose="020B0604020202020204" pitchFamily="34" charset="0"/>
              </a:rPr>
              <a:t>so</a:t>
            </a:r>
            <a:r>
              <a:rPr lang="ru-RU" altLang="ru-RU" dirty="0">
                <a:latin typeface="Arial" panose="020B0604020202020204" pitchFamily="34" charset="0"/>
              </a:rPr>
              <a:t> </a:t>
            </a:r>
            <a:r>
              <a:rPr lang="ru-RU" altLang="ru-RU" dirty="0" err="1">
                <a:latin typeface="Arial" panose="020B0604020202020204" pitchFamily="34" charset="0"/>
              </a:rPr>
              <a:t>rapidly</a:t>
            </a:r>
            <a:r>
              <a:rPr lang="ru-RU" altLang="ru-RU" dirty="0">
                <a:latin typeface="Arial" panose="020B0604020202020204" pitchFamily="34" charset="0"/>
              </a:rPr>
              <a:t> </a:t>
            </a:r>
            <a:r>
              <a:rPr lang="ru-RU" altLang="ru-RU" dirty="0" err="1">
                <a:latin typeface="Arial" panose="020B0604020202020204" pitchFamily="34" charset="0"/>
              </a:rPr>
              <a:t>that</a:t>
            </a:r>
            <a:r>
              <a:rPr lang="ru-RU" altLang="ru-RU" dirty="0">
                <a:latin typeface="Arial" panose="020B0604020202020204" pitchFamily="34" charset="0"/>
              </a:rPr>
              <a:t> </a:t>
            </a: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technological</a:t>
            </a:r>
            <a:r>
              <a:rPr lang="ru-RU" altLang="ru-RU" dirty="0">
                <a:latin typeface="Arial" panose="020B0604020202020204" pitchFamily="34" charset="0"/>
              </a:rPr>
              <a:t> </a:t>
            </a:r>
            <a:r>
              <a:rPr lang="ru-RU" altLang="ru-RU" dirty="0" err="1">
                <a:latin typeface="Arial" panose="020B0604020202020204" pitchFamily="34" charset="0"/>
              </a:rPr>
              <a:t>path</a:t>
            </a:r>
            <a:r>
              <a:rPr lang="ru-RU" altLang="ru-RU" dirty="0">
                <a:latin typeface="Arial" panose="020B0604020202020204" pitchFamily="34" charset="0"/>
              </a:rPr>
              <a:t> </a:t>
            </a: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Fifth</a:t>
            </a:r>
            <a:r>
              <a:rPr lang="ru-RU" altLang="ru-RU" dirty="0">
                <a:latin typeface="Arial" panose="020B0604020202020204" pitchFamily="34" charset="0"/>
              </a:rPr>
              <a:t> </a:t>
            </a:r>
            <a:r>
              <a:rPr lang="ru-RU" altLang="ru-RU" dirty="0" err="1">
                <a:latin typeface="Arial" panose="020B0604020202020204" pitchFamily="34" charset="0"/>
              </a:rPr>
              <a:t>Generation</a:t>
            </a:r>
            <a:r>
              <a:rPr lang="ru-RU" altLang="ru-RU" dirty="0">
                <a:latin typeface="Arial" panose="020B0604020202020204" pitchFamily="34" charset="0"/>
              </a:rPr>
              <a:t> </a:t>
            </a:r>
            <a:r>
              <a:rPr lang="ru-RU" altLang="ru-RU" dirty="0" err="1">
                <a:latin typeface="Arial" panose="020B0604020202020204" pitchFamily="34" charset="0"/>
              </a:rPr>
              <a:t>took</a:t>
            </a:r>
            <a:r>
              <a:rPr lang="ru-RU" altLang="ru-RU" dirty="0">
                <a:latin typeface="Arial" panose="020B0604020202020204" pitchFamily="34" charset="0"/>
              </a:rPr>
              <a:t>-- </a:t>
            </a:r>
            <a:r>
              <a:rPr lang="ru-RU" altLang="ru-RU" dirty="0" err="1">
                <a:latin typeface="Arial" panose="020B0604020202020204" pitchFamily="34" charset="0"/>
              </a:rPr>
              <a:t>which</a:t>
            </a:r>
            <a:r>
              <a:rPr lang="ru-RU" altLang="ru-RU" dirty="0">
                <a:latin typeface="Arial" panose="020B0604020202020204" pitchFamily="34" charset="0"/>
              </a:rPr>
              <a:t> </a:t>
            </a:r>
            <a:r>
              <a:rPr lang="ru-RU" altLang="ru-RU" dirty="0" err="1">
                <a:latin typeface="Arial" panose="020B0604020202020204" pitchFamily="34" charset="0"/>
              </a:rPr>
              <a:t>seemed</a:t>
            </a:r>
            <a:r>
              <a:rPr lang="ru-RU" altLang="ru-RU" dirty="0">
                <a:latin typeface="Arial" panose="020B0604020202020204" pitchFamily="34" charset="0"/>
              </a:rPr>
              <a:t> a </a:t>
            </a:r>
            <a:r>
              <a:rPr lang="ru-RU" altLang="ru-RU" dirty="0" err="1">
                <a:latin typeface="Arial" panose="020B0604020202020204" pitchFamily="34" charset="0"/>
              </a:rPr>
              <a:t>wise</a:t>
            </a:r>
            <a:r>
              <a:rPr lang="ru-RU" altLang="ru-RU" dirty="0">
                <a:latin typeface="Arial" panose="020B0604020202020204" pitchFamily="34" charset="0"/>
              </a:rPr>
              <a:t> </a:t>
            </a:r>
            <a:r>
              <a:rPr lang="ru-RU" altLang="ru-RU" dirty="0" err="1">
                <a:latin typeface="Arial" panose="020B0604020202020204" pitchFamily="34" charset="0"/>
              </a:rPr>
              <a:t>choice</a:t>
            </a:r>
            <a:r>
              <a:rPr lang="ru-RU" altLang="ru-RU" dirty="0">
                <a:latin typeface="Arial" panose="020B0604020202020204" pitchFamily="34" charset="0"/>
              </a:rPr>
              <a:t> </a:t>
            </a:r>
            <a:r>
              <a:rPr lang="ru-RU" altLang="ru-RU" dirty="0" err="1">
                <a:latin typeface="Arial" panose="020B0604020202020204" pitchFamily="34" charset="0"/>
              </a:rPr>
              <a:t>in</a:t>
            </a:r>
            <a:r>
              <a:rPr lang="ru-RU" altLang="ru-RU" dirty="0">
                <a:latin typeface="Arial" panose="020B0604020202020204" pitchFamily="34" charset="0"/>
              </a:rPr>
              <a:t> 1982-- </a:t>
            </a:r>
            <a:r>
              <a:rPr lang="ru-RU" altLang="ru-RU" dirty="0" err="1">
                <a:latin typeface="Arial" panose="020B0604020202020204" pitchFamily="34" charset="0"/>
              </a:rPr>
              <a:t>turned</a:t>
            </a:r>
            <a:r>
              <a:rPr lang="ru-RU" altLang="ru-RU" dirty="0">
                <a:latin typeface="Arial" panose="020B0604020202020204" pitchFamily="34" charset="0"/>
              </a:rPr>
              <a:t> </a:t>
            </a:r>
            <a:r>
              <a:rPr lang="ru-RU" altLang="ru-RU" dirty="0" err="1">
                <a:latin typeface="Arial" panose="020B0604020202020204" pitchFamily="34" charset="0"/>
              </a:rPr>
              <a:t>out</a:t>
            </a:r>
            <a:r>
              <a:rPr lang="ru-RU" altLang="ru-RU" dirty="0">
                <a:latin typeface="Arial" panose="020B0604020202020204" pitchFamily="34" charset="0"/>
              </a:rPr>
              <a:t> </a:t>
            </a:r>
            <a:r>
              <a:rPr lang="ru-RU" altLang="ru-RU" dirty="0" err="1">
                <a:latin typeface="Arial" panose="020B0604020202020204" pitchFamily="34" charset="0"/>
              </a:rPr>
              <a:t>to</a:t>
            </a:r>
            <a:r>
              <a:rPr lang="ru-RU" altLang="ru-RU" dirty="0">
                <a:latin typeface="Arial" panose="020B0604020202020204" pitchFamily="34" charset="0"/>
              </a:rPr>
              <a:t> </a:t>
            </a:r>
            <a:r>
              <a:rPr lang="ru-RU" altLang="ru-RU" dirty="0" err="1">
                <a:latin typeface="Arial" panose="020B0604020202020204" pitchFamily="34" charset="0"/>
              </a:rPr>
              <a:t>be</a:t>
            </a:r>
            <a:r>
              <a:rPr lang="ru-RU" altLang="ru-RU" dirty="0">
                <a:latin typeface="Arial" panose="020B0604020202020204" pitchFamily="34" charset="0"/>
              </a:rPr>
              <a:t> </a:t>
            </a:r>
            <a:r>
              <a:rPr lang="ru-RU" altLang="ru-RU" dirty="0" err="1">
                <a:latin typeface="Arial" panose="020B0604020202020204" pitchFamily="34" charset="0"/>
              </a:rPr>
              <a:t>at</a:t>
            </a:r>
            <a:r>
              <a:rPr lang="ru-RU" altLang="ru-RU" dirty="0">
                <a:latin typeface="Arial" panose="020B0604020202020204" pitchFamily="34" charset="0"/>
              </a:rPr>
              <a:t> </a:t>
            </a:r>
            <a:r>
              <a:rPr lang="ru-RU" altLang="ru-RU" dirty="0" err="1">
                <a:latin typeface="Arial" panose="020B0604020202020204" pitchFamily="34" charset="0"/>
              </a:rPr>
              <a:t>odds</a:t>
            </a:r>
            <a:r>
              <a:rPr lang="ru-RU" altLang="ru-RU" dirty="0">
                <a:latin typeface="Arial" panose="020B0604020202020204" pitchFamily="34" charset="0"/>
              </a:rPr>
              <a:t> </a:t>
            </a:r>
            <a:r>
              <a:rPr lang="ru-RU" altLang="ru-RU" dirty="0" err="1">
                <a:latin typeface="Arial" panose="020B0604020202020204" pitchFamily="34" charset="0"/>
              </a:rPr>
              <a:t>with</a:t>
            </a:r>
            <a:r>
              <a:rPr lang="ru-RU" altLang="ru-RU" dirty="0">
                <a:latin typeface="Arial" panose="020B0604020202020204" pitchFamily="34" charset="0"/>
              </a:rPr>
              <a:t> </a:t>
            </a: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computer</a:t>
            </a:r>
            <a:r>
              <a:rPr lang="ru-RU" altLang="ru-RU" dirty="0">
                <a:latin typeface="Arial" panose="020B0604020202020204" pitchFamily="34" charset="0"/>
              </a:rPr>
              <a:t> </a:t>
            </a:r>
            <a:r>
              <a:rPr lang="ru-RU" altLang="ru-RU" dirty="0" err="1">
                <a:latin typeface="Arial" panose="020B0604020202020204" pitchFamily="34" charset="0"/>
              </a:rPr>
              <a:t>industry's</a:t>
            </a:r>
            <a:r>
              <a:rPr lang="ru-RU" altLang="ru-RU" dirty="0">
                <a:latin typeface="Arial" panose="020B0604020202020204" pitchFamily="34" charset="0"/>
              </a:rPr>
              <a:t> </a:t>
            </a:r>
            <a:r>
              <a:rPr lang="ru-RU" altLang="ru-RU" dirty="0" err="1">
                <a:latin typeface="Arial" panose="020B0604020202020204" pitchFamily="34" charset="0"/>
              </a:rPr>
              <a:t>direction</a:t>
            </a:r>
            <a:r>
              <a:rPr lang="ru-RU" altLang="ru-RU" dirty="0">
                <a:latin typeface="Arial" panose="020B0604020202020204" pitchFamily="34" charset="0"/>
              </a:rPr>
              <a:t> </a:t>
            </a:r>
            <a:r>
              <a:rPr lang="ru-RU" altLang="ru-RU" dirty="0" err="1">
                <a:latin typeface="Arial" panose="020B0604020202020204" pitchFamily="34" charset="0"/>
              </a:rPr>
              <a:t>by</a:t>
            </a:r>
            <a:r>
              <a:rPr lang="ru-RU" altLang="ru-RU" dirty="0">
                <a:latin typeface="Arial" panose="020B0604020202020204" pitchFamily="34" charset="0"/>
              </a:rPr>
              <a:t> 1992. In a </a:t>
            </a:r>
            <a:r>
              <a:rPr lang="ru-RU" altLang="ru-RU" dirty="0" err="1">
                <a:latin typeface="Arial" panose="020B0604020202020204" pitchFamily="34" charset="0"/>
              </a:rPr>
              <a:t>sense</a:t>
            </a:r>
            <a:r>
              <a:rPr lang="ru-RU" altLang="ru-RU" dirty="0">
                <a:latin typeface="Arial" panose="020B0604020202020204" pitchFamily="34" charset="0"/>
              </a:rPr>
              <a:t>, </a:t>
            </a:r>
            <a:r>
              <a:rPr lang="ru-RU" altLang="ru-RU" dirty="0" err="1">
                <a:latin typeface="Arial" panose="020B0604020202020204" pitchFamily="34" charset="0"/>
              </a:rPr>
              <a:t>Japan's</a:t>
            </a:r>
            <a:r>
              <a:rPr lang="ru-RU" altLang="ru-RU" dirty="0">
                <a:latin typeface="Arial" panose="020B0604020202020204" pitchFamily="34" charset="0"/>
              </a:rPr>
              <a:t> </a:t>
            </a:r>
            <a:r>
              <a:rPr lang="ru-RU" altLang="ru-RU" dirty="0" err="1">
                <a:latin typeface="Arial" panose="020B0604020202020204" pitchFamily="34" charset="0"/>
              </a:rPr>
              <a:t>ability</a:t>
            </a:r>
            <a:r>
              <a:rPr lang="ru-RU" altLang="ru-RU" dirty="0">
                <a:latin typeface="Arial" panose="020B0604020202020204" pitchFamily="34" charset="0"/>
              </a:rPr>
              <a:t> </a:t>
            </a:r>
            <a:r>
              <a:rPr lang="ru-RU" altLang="ru-RU" dirty="0" err="1">
                <a:latin typeface="Arial" panose="020B0604020202020204" pitchFamily="34" charset="0"/>
              </a:rPr>
              <a:t>to</a:t>
            </a:r>
            <a:r>
              <a:rPr lang="ru-RU" altLang="ru-RU" dirty="0">
                <a:latin typeface="Arial" panose="020B0604020202020204" pitchFamily="34" charset="0"/>
              </a:rPr>
              <a:t> </a:t>
            </a:r>
            <a:r>
              <a:rPr lang="ru-RU" altLang="ru-RU" dirty="0" err="1">
                <a:latin typeface="Arial" panose="020B0604020202020204" pitchFamily="34" charset="0"/>
              </a:rPr>
              <a:t>stay</a:t>
            </a:r>
            <a:r>
              <a:rPr lang="ru-RU" altLang="ru-RU" dirty="0">
                <a:latin typeface="Arial" panose="020B0604020202020204" pitchFamily="34" charset="0"/>
              </a:rPr>
              <a:t> </a:t>
            </a: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course</a:t>
            </a:r>
            <a:r>
              <a:rPr lang="ru-RU" altLang="ru-RU" dirty="0">
                <a:latin typeface="Arial" panose="020B0604020202020204" pitchFamily="34" charset="0"/>
              </a:rPr>
              <a:t> </a:t>
            </a:r>
            <a:r>
              <a:rPr lang="ru-RU" altLang="ru-RU" dirty="0" err="1">
                <a:latin typeface="Arial" panose="020B0604020202020204" pitchFamily="34" charset="0"/>
              </a:rPr>
              <a:t>in</a:t>
            </a:r>
            <a:r>
              <a:rPr lang="ru-RU" altLang="ru-RU" dirty="0">
                <a:latin typeface="Arial" panose="020B0604020202020204" pitchFamily="34" charset="0"/>
              </a:rPr>
              <a:t> </a:t>
            </a:r>
            <a:r>
              <a:rPr lang="ru-RU" altLang="ru-RU" dirty="0" err="1">
                <a:latin typeface="Arial" panose="020B0604020202020204" pitchFamily="34" charset="0"/>
              </a:rPr>
              <a:t>pursuit</a:t>
            </a:r>
            <a:r>
              <a:rPr lang="ru-RU" altLang="ru-RU" dirty="0">
                <a:latin typeface="Arial" panose="020B0604020202020204" pitchFamily="34" charset="0"/>
              </a:rPr>
              <a:t> </a:t>
            </a:r>
            <a:r>
              <a:rPr lang="ru-RU" altLang="ru-RU" dirty="0" err="1">
                <a:latin typeface="Arial" panose="020B0604020202020204" pitchFamily="34" charset="0"/>
              </a:rPr>
              <a:t>of</a:t>
            </a:r>
            <a:r>
              <a:rPr lang="ru-RU" altLang="ru-RU" dirty="0">
                <a:latin typeface="Arial" panose="020B0604020202020204" pitchFamily="34" charset="0"/>
              </a:rPr>
              <a:t> a </a:t>
            </a:r>
            <a:r>
              <a:rPr lang="ru-RU" altLang="ru-RU" dirty="0" err="1">
                <a:latin typeface="Arial" panose="020B0604020202020204" pitchFamily="34" charset="0"/>
              </a:rPr>
              <a:t>long-term</a:t>
            </a:r>
            <a:r>
              <a:rPr lang="ru-RU" altLang="ru-RU" dirty="0">
                <a:latin typeface="Arial" panose="020B0604020202020204" pitchFamily="34" charset="0"/>
              </a:rPr>
              <a:t> </a:t>
            </a:r>
            <a:r>
              <a:rPr lang="ru-RU" altLang="ru-RU" dirty="0" err="1">
                <a:latin typeface="Arial" panose="020B0604020202020204" pitchFamily="34" charset="0"/>
              </a:rPr>
              <a:t>payoff</a:t>
            </a:r>
            <a:r>
              <a:rPr lang="ru-RU" altLang="ru-RU" dirty="0">
                <a:latin typeface="Arial" panose="020B0604020202020204" pitchFamily="34" charset="0"/>
              </a:rPr>
              <a:t>-- </a:t>
            </a:r>
            <a:r>
              <a:rPr lang="ru-RU" altLang="ru-RU" dirty="0" err="1">
                <a:latin typeface="Arial" panose="020B0604020202020204" pitchFamily="34" charset="0"/>
              </a:rPr>
              <a:t>usually</a:t>
            </a:r>
            <a:r>
              <a:rPr lang="ru-RU" altLang="ru-RU" dirty="0">
                <a:latin typeface="Arial" panose="020B0604020202020204" pitchFamily="34" charset="0"/>
              </a:rPr>
              <a:t> </a:t>
            </a:r>
            <a:r>
              <a:rPr lang="ru-RU" altLang="ru-RU" dirty="0" err="1">
                <a:latin typeface="Arial" panose="020B0604020202020204" pitchFamily="34" charset="0"/>
              </a:rPr>
              <a:t>considered</a:t>
            </a:r>
            <a:r>
              <a:rPr lang="ru-RU" altLang="ru-RU" dirty="0">
                <a:latin typeface="Arial" panose="020B0604020202020204" pitchFamily="34" charset="0"/>
              </a:rPr>
              <a:t> </a:t>
            </a:r>
            <a:r>
              <a:rPr lang="ru-RU" altLang="ru-RU" dirty="0" err="1">
                <a:latin typeface="Arial" panose="020B0604020202020204" pitchFamily="34" charset="0"/>
              </a:rPr>
              <a:t>one</a:t>
            </a:r>
            <a:r>
              <a:rPr lang="ru-RU" altLang="ru-RU" dirty="0">
                <a:latin typeface="Arial" panose="020B0604020202020204" pitchFamily="34" charset="0"/>
              </a:rPr>
              <a:t> </a:t>
            </a:r>
            <a:r>
              <a:rPr lang="ru-RU" altLang="ru-RU" dirty="0" err="1">
                <a:latin typeface="Arial" panose="020B0604020202020204" pitchFamily="34" charset="0"/>
              </a:rPr>
              <a:t>of</a:t>
            </a:r>
            <a:r>
              <a:rPr lang="ru-RU" altLang="ru-RU" dirty="0">
                <a:latin typeface="Arial" panose="020B0604020202020204" pitchFamily="34" charset="0"/>
              </a:rPr>
              <a:t> </a:t>
            </a: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country's</a:t>
            </a:r>
            <a:r>
              <a:rPr lang="ru-RU" altLang="ru-RU" dirty="0">
                <a:latin typeface="Arial" panose="020B0604020202020204" pitchFamily="34" charset="0"/>
              </a:rPr>
              <a:t> </a:t>
            </a:r>
            <a:r>
              <a:rPr lang="ru-RU" altLang="ru-RU" dirty="0" err="1">
                <a:latin typeface="Arial" panose="020B0604020202020204" pitchFamily="34" charset="0"/>
              </a:rPr>
              <a:t>strongest</a:t>
            </a:r>
            <a:r>
              <a:rPr lang="ru-RU" altLang="ru-RU" dirty="0">
                <a:latin typeface="Arial" panose="020B0604020202020204" pitchFamily="34" charset="0"/>
              </a:rPr>
              <a:t> </a:t>
            </a:r>
            <a:r>
              <a:rPr lang="ru-RU" altLang="ru-RU" dirty="0" err="1">
                <a:latin typeface="Arial" panose="020B0604020202020204" pitchFamily="34" charset="0"/>
              </a:rPr>
              <a:t>assets</a:t>
            </a:r>
            <a:r>
              <a:rPr lang="ru-RU" altLang="ru-RU" dirty="0">
                <a:latin typeface="Arial" panose="020B0604020202020204" pitchFamily="34" charset="0"/>
              </a:rPr>
              <a:t>-- </a:t>
            </a:r>
            <a:r>
              <a:rPr lang="ru-RU" altLang="ru-RU" dirty="0" err="1">
                <a:latin typeface="Arial" panose="020B0604020202020204" pitchFamily="34" charset="0"/>
              </a:rPr>
              <a:t>turned</a:t>
            </a:r>
            <a:r>
              <a:rPr lang="ru-RU" altLang="ru-RU" dirty="0">
                <a:latin typeface="Arial" panose="020B0604020202020204" pitchFamily="34" charset="0"/>
              </a:rPr>
              <a:t> </a:t>
            </a:r>
            <a:r>
              <a:rPr lang="ru-RU" altLang="ru-RU" dirty="0" err="1">
                <a:latin typeface="Arial" panose="020B0604020202020204" pitchFamily="34" charset="0"/>
              </a:rPr>
              <a:t>into</a:t>
            </a:r>
            <a:r>
              <a:rPr lang="ru-RU" altLang="ru-RU" dirty="0">
                <a:latin typeface="Arial" panose="020B0604020202020204" pitchFamily="34" charset="0"/>
              </a:rPr>
              <a:t> a </a:t>
            </a:r>
            <a:r>
              <a:rPr lang="ru-RU" altLang="ru-RU" dirty="0" err="1">
                <a:latin typeface="Arial" panose="020B0604020202020204" pitchFamily="34" charset="0"/>
              </a:rPr>
              <a:t>liability</a:t>
            </a:r>
            <a:r>
              <a:rPr lang="ru-RU" altLang="ru-RU" dirty="0">
                <a:latin typeface="Arial" panose="020B0604020202020204" pitchFamily="34" charset="0"/>
              </a:rPr>
              <a:t>. A </a:t>
            </a:r>
            <a:r>
              <a:rPr lang="ru-RU" altLang="ru-RU" dirty="0" err="1">
                <a:latin typeface="Arial" panose="020B0604020202020204" pitchFamily="34" charset="0"/>
              </a:rPr>
              <a:t>similar</a:t>
            </a:r>
            <a:r>
              <a:rPr lang="ru-RU" altLang="ru-RU" dirty="0">
                <a:latin typeface="Arial" panose="020B0604020202020204" pitchFamily="34" charset="0"/>
              </a:rPr>
              <a:t> </a:t>
            </a:r>
            <a:r>
              <a:rPr lang="ru-RU" altLang="ru-RU" dirty="0" err="1">
                <a:latin typeface="Arial" panose="020B0604020202020204" pitchFamily="34" charset="0"/>
              </a:rPr>
              <a:t>challenge</a:t>
            </a:r>
            <a:r>
              <a:rPr lang="ru-RU" altLang="ru-RU" dirty="0">
                <a:latin typeface="Arial" panose="020B0604020202020204" pitchFamily="34" charset="0"/>
              </a:rPr>
              <a:t> </a:t>
            </a:r>
            <a:r>
              <a:rPr lang="ru-RU" altLang="ru-RU" dirty="0" err="1">
                <a:latin typeface="Arial" panose="020B0604020202020204" pitchFamily="34" charset="0"/>
              </a:rPr>
              <a:t>for</a:t>
            </a:r>
            <a:r>
              <a:rPr lang="ru-RU" altLang="ru-RU" dirty="0">
                <a:latin typeface="Arial" panose="020B0604020202020204" pitchFamily="34" charset="0"/>
              </a:rPr>
              <a:t> </a:t>
            </a:r>
            <a:r>
              <a:rPr lang="ru-RU" altLang="ru-RU" dirty="0" err="1">
                <a:latin typeface="Arial" panose="020B0604020202020204" pitchFamily="34" charset="0"/>
              </a:rPr>
              <a:t>Japan</a:t>
            </a:r>
            <a:r>
              <a:rPr lang="ru-RU" altLang="ru-RU" dirty="0">
                <a:latin typeface="Arial" panose="020B0604020202020204" pitchFamily="34" charset="0"/>
              </a:rPr>
              <a:t> </a:t>
            </a:r>
            <a:r>
              <a:rPr lang="ru-RU" altLang="ru-RU" dirty="0" err="1">
                <a:latin typeface="Arial" panose="020B0604020202020204" pitchFamily="34" charset="0"/>
              </a:rPr>
              <a:t>may</a:t>
            </a:r>
            <a:r>
              <a:rPr lang="ru-RU" altLang="ru-RU" dirty="0">
                <a:latin typeface="Arial" panose="020B0604020202020204" pitchFamily="34" charset="0"/>
              </a:rPr>
              <a:t> </a:t>
            </a:r>
            <a:r>
              <a:rPr lang="ru-RU" altLang="ru-RU" dirty="0" err="1">
                <a:latin typeface="Arial" panose="020B0604020202020204" pitchFamily="34" charset="0"/>
              </a:rPr>
              <a:t>now</a:t>
            </a:r>
            <a:r>
              <a:rPr lang="ru-RU" altLang="ru-RU" dirty="0">
                <a:latin typeface="Arial" panose="020B0604020202020204" pitchFamily="34" charset="0"/>
              </a:rPr>
              <a:t> </a:t>
            </a:r>
            <a:r>
              <a:rPr lang="ru-RU" altLang="ru-RU" dirty="0" err="1">
                <a:latin typeface="Arial" panose="020B0604020202020204" pitchFamily="34" charset="0"/>
              </a:rPr>
              <a:t>be</a:t>
            </a:r>
            <a:r>
              <a:rPr lang="ru-RU" altLang="ru-RU" dirty="0">
                <a:latin typeface="Arial" panose="020B0604020202020204" pitchFamily="34" charset="0"/>
              </a:rPr>
              <a:t> </a:t>
            </a:r>
            <a:r>
              <a:rPr lang="ru-RU" altLang="ru-RU" dirty="0" err="1">
                <a:latin typeface="Arial" panose="020B0604020202020204" pitchFamily="34" charset="0"/>
              </a:rPr>
              <a:t>arising</a:t>
            </a:r>
            <a:r>
              <a:rPr lang="ru-RU" altLang="ru-RU" dirty="0">
                <a:latin typeface="Arial" panose="020B0604020202020204" pitchFamily="34" charset="0"/>
              </a:rPr>
              <a:t> </a:t>
            </a:r>
            <a:r>
              <a:rPr lang="ru-RU" altLang="ru-RU" dirty="0" err="1">
                <a:latin typeface="Arial" panose="020B0604020202020204" pitchFamily="34" charset="0"/>
              </a:rPr>
              <a:t>in</a:t>
            </a:r>
            <a:r>
              <a:rPr lang="ru-RU" altLang="ru-RU" dirty="0">
                <a:latin typeface="Arial" panose="020B0604020202020204" pitchFamily="34" charset="0"/>
              </a:rPr>
              <a:t> </a:t>
            </a:r>
            <a:r>
              <a:rPr lang="ru-RU" altLang="ru-RU" dirty="0" err="1">
                <a:latin typeface="Arial" panose="020B0604020202020204" pitchFamily="34" charset="0"/>
              </a:rPr>
              <a:t>high-definition</a:t>
            </a:r>
            <a:r>
              <a:rPr lang="ru-RU" altLang="ru-RU" dirty="0">
                <a:latin typeface="Arial" panose="020B0604020202020204" pitchFamily="34" charset="0"/>
              </a:rPr>
              <a:t> </a:t>
            </a:r>
            <a:r>
              <a:rPr lang="ru-RU" altLang="ru-RU" dirty="0" err="1">
                <a:latin typeface="Arial" panose="020B0604020202020204" pitchFamily="34" charset="0"/>
              </a:rPr>
              <a:t>television</a:t>
            </a:r>
            <a:r>
              <a:rPr lang="ru-RU" altLang="ru-RU" dirty="0">
                <a:latin typeface="Arial" panose="020B0604020202020204" pitchFamily="34" charset="0"/>
              </a:rPr>
              <a:t>. </a:t>
            </a:r>
            <a:r>
              <a:rPr lang="ru-RU" altLang="ru-RU" dirty="0" err="1">
                <a:latin typeface="Arial" panose="020B0604020202020204" pitchFamily="34" charset="0"/>
              </a:rPr>
              <a:t>Japan's</a:t>
            </a:r>
            <a:r>
              <a:rPr lang="ru-RU" altLang="ru-RU" dirty="0">
                <a:latin typeface="Arial" panose="020B0604020202020204" pitchFamily="34" charset="0"/>
              </a:rPr>
              <a:t> HDTV </a:t>
            </a:r>
            <a:r>
              <a:rPr lang="ru-RU" altLang="ru-RU" dirty="0" err="1">
                <a:latin typeface="Arial" panose="020B0604020202020204" pitchFamily="34" charset="0"/>
              </a:rPr>
              <a:t>system</a:t>
            </a:r>
            <a:r>
              <a:rPr lang="ru-RU" altLang="ru-RU" dirty="0">
                <a:latin typeface="Arial" panose="020B0604020202020204" pitchFamily="34" charset="0"/>
              </a:rPr>
              <a:t>, </a:t>
            </a:r>
            <a:r>
              <a:rPr lang="ru-RU" altLang="ru-RU" dirty="0" err="1">
                <a:latin typeface="Arial" panose="020B0604020202020204" pitchFamily="34" charset="0"/>
              </a:rPr>
              <a:t>which</a:t>
            </a:r>
            <a:r>
              <a:rPr lang="ru-RU" altLang="ru-RU" dirty="0">
                <a:latin typeface="Arial" panose="020B0604020202020204" pitchFamily="34" charset="0"/>
              </a:rPr>
              <a:t> </a:t>
            </a:r>
            <a:r>
              <a:rPr lang="ru-RU" altLang="ru-RU" dirty="0" err="1">
                <a:latin typeface="Arial" panose="020B0604020202020204" pitchFamily="34" charset="0"/>
              </a:rPr>
              <a:t>has</a:t>
            </a:r>
            <a:r>
              <a:rPr lang="ru-RU" altLang="ru-RU" dirty="0">
                <a:latin typeface="Arial" panose="020B0604020202020204" pitchFamily="34" charset="0"/>
              </a:rPr>
              <a:t> </a:t>
            </a:r>
            <a:r>
              <a:rPr lang="ru-RU" altLang="ru-RU" dirty="0" err="1">
                <a:latin typeface="Arial" panose="020B0604020202020204" pitchFamily="34" charset="0"/>
              </a:rPr>
              <a:t>been</a:t>
            </a:r>
            <a:r>
              <a:rPr lang="ru-RU" altLang="ru-RU" dirty="0">
                <a:latin typeface="Arial" panose="020B0604020202020204" pitchFamily="34" charset="0"/>
              </a:rPr>
              <a:t> </a:t>
            </a:r>
            <a:r>
              <a:rPr lang="ru-RU" altLang="ru-RU" dirty="0" err="1">
                <a:latin typeface="Arial" panose="020B0604020202020204" pitchFamily="34" charset="0"/>
              </a:rPr>
              <a:t>in</a:t>
            </a:r>
            <a:r>
              <a:rPr lang="ru-RU" altLang="ru-RU" dirty="0">
                <a:latin typeface="Arial" panose="020B0604020202020204" pitchFamily="34" charset="0"/>
              </a:rPr>
              <a:t> </a:t>
            </a:r>
            <a:r>
              <a:rPr lang="ru-RU" altLang="ru-RU" dirty="0" err="1">
                <a:latin typeface="Arial" panose="020B0604020202020204" pitchFamily="34" charset="0"/>
              </a:rPr>
              <a:t>development</a:t>
            </a:r>
            <a:r>
              <a:rPr lang="ru-RU" altLang="ru-RU" dirty="0">
                <a:latin typeface="Arial" panose="020B0604020202020204" pitchFamily="34" charset="0"/>
              </a:rPr>
              <a:t> </a:t>
            </a:r>
            <a:r>
              <a:rPr lang="ru-RU" altLang="ru-RU" dirty="0" err="1">
                <a:latin typeface="Arial" panose="020B0604020202020204" pitchFamily="34" charset="0"/>
              </a:rPr>
              <a:t>for</a:t>
            </a:r>
            <a:r>
              <a:rPr lang="ru-RU" altLang="ru-RU" dirty="0">
                <a:latin typeface="Arial" panose="020B0604020202020204" pitchFamily="34" charset="0"/>
              </a:rPr>
              <a:t> </a:t>
            </a:r>
            <a:r>
              <a:rPr lang="ru-RU" altLang="ru-RU" dirty="0" err="1">
                <a:latin typeface="Arial" panose="020B0604020202020204" pitchFamily="34" charset="0"/>
              </a:rPr>
              <a:t>two</a:t>
            </a:r>
            <a:r>
              <a:rPr lang="ru-RU" altLang="ru-RU" dirty="0">
                <a:latin typeface="Arial" panose="020B0604020202020204" pitchFamily="34" charset="0"/>
              </a:rPr>
              <a:t> </a:t>
            </a:r>
            <a:r>
              <a:rPr lang="ru-RU" altLang="ru-RU" dirty="0" err="1">
                <a:latin typeface="Arial" panose="020B0604020202020204" pitchFamily="34" charset="0"/>
              </a:rPr>
              <a:t>decades</a:t>
            </a:r>
            <a:r>
              <a:rPr lang="ru-RU" altLang="ru-RU" dirty="0">
                <a:latin typeface="Arial" panose="020B0604020202020204" pitchFamily="34" charset="0"/>
              </a:rPr>
              <a:t>, </a:t>
            </a:r>
            <a:r>
              <a:rPr lang="ru-RU" altLang="ru-RU" dirty="0" err="1">
                <a:latin typeface="Arial" panose="020B0604020202020204" pitchFamily="34" charset="0"/>
              </a:rPr>
              <a:t>is</a:t>
            </a:r>
            <a:r>
              <a:rPr lang="ru-RU" altLang="ru-RU" dirty="0">
                <a:latin typeface="Arial" panose="020B0604020202020204" pitchFamily="34" charset="0"/>
              </a:rPr>
              <a:t> </a:t>
            </a:r>
            <a:r>
              <a:rPr lang="ru-RU" altLang="ru-RU" dirty="0" err="1">
                <a:latin typeface="Arial" panose="020B0604020202020204" pitchFamily="34" charset="0"/>
              </a:rPr>
              <a:t>now</a:t>
            </a:r>
            <a:r>
              <a:rPr lang="ru-RU" altLang="ru-RU" dirty="0">
                <a:latin typeface="Arial" panose="020B0604020202020204" pitchFamily="34" charset="0"/>
              </a:rPr>
              <a:t> </a:t>
            </a:r>
            <a:r>
              <a:rPr lang="ru-RU" altLang="ru-RU" dirty="0" err="1">
                <a:latin typeface="Arial" panose="020B0604020202020204" pitchFamily="34" charset="0"/>
              </a:rPr>
              <a:t>coming</a:t>
            </a:r>
            <a:r>
              <a:rPr lang="ru-RU" altLang="ru-RU" dirty="0">
                <a:latin typeface="Arial" panose="020B0604020202020204" pitchFamily="34" charset="0"/>
              </a:rPr>
              <a:t> </a:t>
            </a:r>
            <a:r>
              <a:rPr lang="ru-RU" altLang="ru-RU" dirty="0" err="1">
                <a:latin typeface="Arial" panose="020B0604020202020204" pitchFamily="34" charset="0"/>
              </a:rPr>
              <a:t>to</a:t>
            </a:r>
            <a:r>
              <a:rPr lang="ru-RU" altLang="ru-RU" dirty="0">
                <a:latin typeface="Arial" panose="020B0604020202020204" pitchFamily="34" charset="0"/>
              </a:rPr>
              <a:t> </a:t>
            </a:r>
            <a:r>
              <a:rPr lang="ru-RU" altLang="ru-RU" dirty="0" err="1">
                <a:latin typeface="Arial" panose="020B0604020202020204" pitchFamily="34" charset="0"/>
              </a:rPr>
              <a:t>market</a:t>
            </a:r>
            <a:r>
              <a:rPr lang="ru-RU" altLang="ru-RU" dirty="0">
                <a:latin typeface="Arial" panose="020B0604020202020204" pitchFamily="34" charset="0"/>
              </a:rPr>
              <a:t> </a:t>
            </a:r>
            <a:r>
              <a:rPr lang="ru-RU" altLang="ru-RU" dirty="0" err="1">
                <a:latin typeface="Arial" panose="020B0604020202020204" pitchFamily="34" charset="0"/>
              </a:rPr>
              <a:t>just</a:t>
            </a:r>
            <a:r>
              <a:rPr lang="ru-RU" altLang="ru-RU" dirty="0">
                <a:latin typeface="Arial" panose="020B0604020202020204" pitchFamily="34" charset="0"/>
              </a:rPr>
              <a:t> </a:t>
            </a:r>
            <a:r>
              <a:rPr lang="ru-RU" altLang="ru-RU" dirty="0" err="1">
                <a:latin typeface="Arial" panose="020B0604020202020204" pitchFamily="34" charset="0"/>
              </a:rPr>
              <a:t>as</a:t>
            </a:r>
            <a:r>
              <a:rPr lang="ru-RU" altLang="ru-RU" dirty="0">
                <a:latin typeface="Arial" panose="020B0604020202020204" pitchFamily="34" charset="0"/>
              </a:rPr>
              <a:t> </a:t>
            </a:r>
            <a:r>
              <a:rPr lang="ru-RU" altLang="ru-RU" dirty="0" err="1">
                <a:latin typeface="Arial" panose="020B0604020202020204" pitchFamily="34" charset="0"/>
              </a:rPr>
              <a:t>some</a:t>
            </a:r>
            <a:r>
              <a:rPr lang="ru-RU" altLang="ru-RU" dirty="0">
                <a:latin typeface="Arial" panose="020B0604020202020204" pitchFamily="34" charset="0"/>
              </a:rPr>
              <a:t> </a:t>
            </a:r>
            <a:r>
              <a:rPr lang="ru-RU" altLang="ru-RU" dirty="0" err="1">
                <a:latin typeface="Arial" panose="020B0604020202020204" pitchFamily="34" charset="0"/>
              </a:rPr>
              <a:t>engineers</a:t>
            </a:r>
            <a:r>
              <a:rPr lang="ru-RU" altLang="ru-RU" dirty="0">
                <a:latin typeface="Arial" panose="020B0604020202020204" pitchFamily="34" charset="0"/>
              </a:rPr>
              <a:t> </a:t>
            </a:r>
            <a:r>
              <a:rPr lang="ru-RU" altLang="ru-RU" dirty="0" err="1">
                <a:latin typeface="Arial" panose="020B0604020202020204" pitchFamily="34" charset="0"/>
              </a:rPr>
              <a:t>believe</a:t>
            </a:r>
            <a:r>
              <a:rPr lang="ru-RU" altLang="ru-RU" dirty="0">
                <a:latin typeface="Arial" panose="020B0604020202020204" pitchFamily="34" charset="0"/>
              </a:rPr>
              <a:t> </a:t>
            </a:r>
            <a:r>
              <a:rPr lang="ru-RU" altLang="ru-RU" dirty="0" err="1">
                <a:latin typeface="Arial" panose="020B0604020202020204" pitchFamily="34" charset="0"/>
              </a:rPr>
              <a:t>that</a:t>
            </a:r>
            <a:r>
              <a:rPr lang="ru-RU" altLang="ru-RU" dirty="0">
                <a:latin typeface="Arial" panose="020B0604020202020204" pitchFamily="34" charset="0"/>
              </a:rPr>
              <a:t> </a:t>
            </a:r>
            <a:r>
              <a:rPr lang="ru-RU" altLang="ru-RU" dirty="0" err="1">
                <a:latin typeface="Arial" panose="020B0604020202020204" pitchFamily="34" charset="0"/>
              </a:rPr>
              <a:t>major</a:t>
            </a:r>
            <a:r>
              <a:rPr lang="ru-RU" altLang="ru-RU" dirty="0">
                <a:latin typeface="Arial" panose="020B0604020202020204" pitchFamily="34" charset="0"/>
              </a:rPr>
              <a:t> </a:t>
            </a:r>
            <a:r>
              <a:rPr lang="ru-RU" altLang="ru-RU" dirty="0" err="1">
                <a:latin typeface="Arial" panose="020B0604020202020204" pitchFamily="34" charset="0"/>
              </a:rPr>
              <a:t>shift</a:t>
            </a:r>
            <a:r>
              <a:rPr lang="ru-RU" altLang="ru-RU" dirty="0">
                <a:latin typeface="Arial" panose="020B0604020202020204" pitchFamily="34" charset="0"/>
              </a:rPr>
              <a:t> </a:t>
            </a:r>
            <a:r>
              <a:rPr lang="ru-RU" altLang="ru-RU" dirty="0" err="1">
                <a:latin typeface="Arial" panose="020B0604020202020204" pitchFamily="34" charset="0"/>
              </a:rPr>
              <a:t>to</a:t>
            </a:r>
            <a:r>
              <a:rPr lang="ru-RU" altLang="ru-RU" dirty="0">
                <a:latin typeface="Arial" panose="020B0604020202020204" pitchFamily="34" charset="0"/>
              </a:rPr>
              <a:t> </a:t>
            </a:r>
            <a:r>
              <a:rPr lang="ru-RU" altLang="ru-RU" dirty="0" err="1">
                <a:latin typeface="Arial" panose="020B0604020202020204" pitchFamily="34" charset="0"/>
              </a:rPr>
              <a:t>digital</a:t>
            </a:r>
            <a:r>
              <a:rPr lang="ru-RU" altLang="ru-RU" dirty="0">
                <a:latin typeface="Arial" panose="020B0604020202020204" pitchFamily="34" charset="0"/>
              </a:rPr>
              <a:t> </a:t>
            </a:r>
            <a:r>
              <a:rPr lang="ru-RU" altLang="ru-RU" dirty="0" err="1">
                <a:latin typeface="Arial" panose="020B0604020202020204" pitchFamily="34" charset="0"/>
              </a:rPr>
              <a:t>television</a:t>
            </a:r>
            <a:r>
              <a:rPr lang="ru-RU" altLang="ru-RU" dirty="0">
                <a:latin typeface="Arial" panose="020B0604020202020204" pitchFamily="34" charset="0"/>
              </a:rPr>
              <a:t> </a:t>
            </a:r>
            <a:r>
              <a:rPr lang="ru-RU" altLang="ru-RU" dirty="0" err="1">
                <a:latin typeface="Arial" panose="020B0604020202020204" pitchFamily="34" charset="0"/>
              </a:rPr>
              <a:t>technology</a:t>
            </a:r>
            <a:r>
              <a:rPr lang="ru-RU" altLang="ru-RU" dirty="0">
                <a:latin typeface="Arial" panose="020B0604020202020204" pitchFamily="34" charset="0"/>
              </a:rPr>
              <a:t> </a:t>
            </a:r>
            <a:r>
              <a:rPr lang="ru-RU" altLang="ru-RU" dirty="0" err="1">
                <a:latin typeface="Arial" panose="020B0604020202020204" pitchFamily="34" charset="0"/>
              </a:rPr>
              <a:t>will</a:t>
            </a:r>
            <a:r>
              <a:rPr lang="ru-RU" altLang="ru-RU" dirty="0">
                <a:latin typeface="Arial" panose="020B0604020202020204" pitchFamily="34" charset="0"/>
              </a:rPr>
              <a:t> </a:t>
            </a:r>
            <a:r>
              <a:rPr lang="ru-RU" altLang="ru-RU" dirty="0" err="1">
                <a:latin typeface="Arial" panose="020B0604020202020204" pitchFamily="34" charset="0"/>
              </a:rPr>
              <a:t>make</a:t>
            </a:r>
            <a:r>
              <a:rPr lang="ru-RU" altLang="ru-RU" dirty="0">
                <a:latin typeface="Arial" panose="020B0604020202020204" pitchFamily="34" charset="0"/>
              </a:rPr>
              <a:t> </a:t>
            </a: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Japanese</a:t>
            </a:r>
            <a:r>
              <a:rPr lang="ru-RU" altLang="ru-RU" dirty="0">
                <a:latin typeface="Arial" panose="020B0604020202020204" pitchFamily="34" charset="0"/>
              </a:rPr>
              <a:t> </a:t>
            </a:r>
            <a:r>
              <a:rPr lang="ru-RU" altLang="ru-RU" dirty="0" err="1">
                <a:latin typeface="Arial" panose="020B0604020202020204" pitchFamily="34" charset="0"/>
              </a:rPr>
              <a:t>analog</a:t>
            </a:r>
            <a:r>
              <a:rPr lang="ru-RU" altLang="ru-RU" dirty="0">
                <a:latin typeface="Arial" panose="020B0604020202020204" pitchFamily="34" charset="0"/>
              </a:rPr>
              <a:t> </a:t>
            </a:r>
            <a:r>
              <a:rPr lang="ru-RU" altLang="ru-RU" dirty="0" err="1">
                <a:latin typeface="Arial" panose="020B0604020202020204" pitchFamily="34" charset="0"/>
              </a:rPr>
              <a:t>approach</a:t>
            </a:r>
            <a:r>
              <a:rPr lang="ru-RU" altLang="ru-RU" dirty="0">
                <a:latin typeface="Arial" panose="020B0604020202020204" pitchFamily="34" charset="0"/>
              </a:rPr>
              <a:t> </a:t>
            </a:r>
            <a:r>
              <a:rPr lang="ru-RU" altLang="ru-RU" dirty="0" err="1">
                <a:latin typeface="Arial" panose="020B0604020202020204" pitchFamily="34" charset="0"/>
              </a:rPr>
              <a:t>obsolete</a:t>
            </a:r>
            <a:r>
              <a:rPr lang="ru-RU" altLang="ru-RU" dirty="0">
                <a:latin typeface="Arial" panose="020B0604020202020204" pitchFamily="34" charset="0"/>
              </a:rPr>
              <a:t>. </a:t>
            </a:r>
            <a:r>
              <a:rPr lang="ru-RU" altLang="ru-RU" dirty="0" err="1">
                <a:latin typeface="Arial" panose="020B0604020202020204" pitchFamily="34" charset="0"/>
              </a:rPr>
              <a:t>Yet</a:t>
            </a:r>
            <a:r>
              <a:rPr lang="ru-RU" altLang="ru-RU" dirty="0">
                <a:latin typeface="Arial" panose="020B0604020202020204" pitchFamily="34" charset="0"/>
              </a:rPr>
              <a:t> </a:t>
            </a:r>
            <a:r>
              <a:rPr lang="ru-RU" altLang="ru-RU" dirty="0" err="1">
                <a:latin typeface="Arial" panose="020B0604020202020204" pitchFamily="34" charset="0"/>
              </a:rPr>
              <a:t>interest</a:t>
            </a:r>
            <a:r>
              <a:rPr lang="ru-RU" altLang="ru-RU" dirty="0">
                <a:latin typeface="Arial" panose="020B0604020202020204" pitchFamily="34" charset="0"/>
              </a:rPr>
              <a:t> </a:t>
            </a:r>
            <a:r>
              <a:rPr lang="ru-RU" altLang="ru-RU" dirty="0" err="1">
                <a:latin typeface="Arial" panose="020B0604020202020204" pitchFamily="34" charset="0"/>
              </a:rPr>
              <a:t>in</a:t>
            </a:r>
            <a:r>
              <a:rPr lang="ru-RU" altLang="ru-RU" dirty="0">
                <a:latin typeface="Arial" panose="020B0604020202020204" pitchFamily="34" charset="0"/>
              </a:rPr>
              <a:t> </a:t>
            </a:r>
            <a:r>
              <a:rPr lang="ru-RU" altLang="ru-RU" dirty="0" err="1">
                <a:latin typeface="Arial" panose="020B0604020202020204" pitchFamily="34" charset="0"/>
              </a:rPr>
              <a:t>joining</a:t>
            </a:r>
            <a:r>
              <a:rPr lang="ru-RU" altLang="ru-RU" dirty="0">
                <a:latin typeface="Arial" panose="020B0604020202020204" pitchFamily="34" charset="0"/>
              </a:rPr>
              <a:t> </a:t>
            </a:r>
            <a:r>
              <a:rPr lang="ru-RU" altLang="ru-RU" dirty="0" err="1">
                <a:latin typeface="Arial" panose="020B0604020202020204" pitchFamily="34" charset="0"/>
              </a:rPr>
              <a:t>government-industry</a:t>
            </a:r>
            <a:r>
              <a:rPr lang="ru-RU" altLang="ru-RU" dirty="0">
                <a:latin typeface="Arial" panose="020B0604020202020204" pitchFamily="34" charset="0"/>
              </a:rPr>
              <a:t> </a:t>
            </a:r>
            <a:r>
              <a:rPr lang="ru-RU" altLang="ru-RU" dirty="0" err="1">
                <a:latin typeface="Arial" panose="020B0604020202020204" pitchFamily="34" charset="0"/>
              </a:rPr>
              <a:t>projects</a:t>
            </a:r>
            <a:r>
              <a:rPr lang="ru-RU" altLang="ru-RU" dirty="0">
                <a:latin typeface="Arial" panose="020B0604020202020204" pitchFamily="34" charset="0"/>
              </a:rPr>
              <a:t> </a:t>
            </a:r>
            <a:r>
              <a:rPr lang="ru-RU" altLang="ru-RU" dirty="0" err="1">
                <a:latin typeface="Arial" panose="020B0604020202020204" pitchFamily="34" charset="0"/>
              </a:rPr>
              <a:t>continues</a:t>
            </a:r>
            <a:r>
              <a:rPr lang="ru-RU" altLang="ru-RU" dirty="0">
                <a:latin typeface="Arial" panose="020B0604020202020204" pitchFamily="34" charset="0"/>
              </a:rPr>
              <a:t> </a:t>
            </a:r>
            <a:r>
              <a:rPr lang="ru-RU" altLang="ru-RU" dirty="0" err="1">
                <a:latin typeface="Arial" panose="020B0604020202020204" pitchFamily="34" charset="0"/>
              </a:rPr>
              <a:t>in</a:t>
            </a:r>
            <a:r>
              <a:rPr lang="ru-RU" altLang="ru-RU" dirty="0">
                <a:latin typeface="Arial" panose="020B0604020202020204" pitchFamily="34" charset="0"/>
              </a:rPr>
              <a:t> </a:t>
            </a:r>
            <a:r>
              <a:rPr lang="ru-RU" altLang="ru-RU" dirty="0" err="1">
                <a:latin typeface="Arial" panose="020B0604020202020204" pitchFamily="34" charset="0"/>
              </a:rPr>
              <a:t>Japan</a:t>
            </a:r>
            <a:r>
              <a:rPr lang="ru-RU" altLang="ru-RU" dirty="0">
                <a:latin typeface="Arial" panose="020B0604020202020204" pitchFamily="34" charset="0"/>
              </a:rPr>
              <a:t>. </a:t>
            </a:r>
            <a:r>
              <a:rPr lang="ru-RU" altLang="ru-RU" dirty="0" err="1">
                <a:latin typeface="Arial" panose="020B0604020202020204" pitchFamily="34" charset="0"/>
              </a:rPr>
              <a:t>Another</a:t>
            </a:r>
            <a:r>
              <a:rPr lang="ru-RU" altLang="ru-RU" dirty="0">
                <a:latin typeface="Arial" panose="020B0604020202020204" pitchFamily="34" charset="0"/>
              </a:rPr>
              <a:t> </a:t>
            </a:r>
            <a:r>
              <a:rPr lang="ru-RU" altLang="ru-RU" dirty="0" err="1">
                <a:latin typeface="Arial" panose="020B0604020202020204" pitchFamily="34" charset="0"/>
              </a:rPr>
              <a:t>computer</a:t>
            </a:r>
            <a:r>
              <a:rPr lang="ru-RU" altLang="ru-RU" dirty="0">
                <a:latin typeface="Arial" panose="020B0604020202020204" pitchFamily="34" charset="0"/>
              </a:rPr>
              <a:t> </a:t>
            </a:r>
            <a:r>
              <a:rPr lang="ru-RU" altLang="ru-RU" dirty="0" err="1">
                <a:latin typeface="Arial" panose="020B0604020202020204" pitchFamily="34" charset="0"/>
              </a:rPr>
              <a:t>technology</a:t>
            </a:r>
            <a:r>
              <a:rPr lang="ru-RU" altLang="ru-RU" dirty="0">
                <a:latin typeface="Arial" panose="020B0604020202020204" pitchFamily="34" charset="0"/>
              </a:rPr>
              <a:t> </a:t>
            </a:r>
            <a:r>
              <a:rPr lang="ru-RU" altLang="ru-RU" dirty="0" err="1">
                <a:latin typeface="Arial" panose="020B0604020202020204" pitchFamily="34" charset="0"/>
              </a:rPr>
              <a:t>program</a:t>
            </a:r>
            <a:r>
              <a:rPr lang="ru-RU" altLang="ru-RU" dirty="0">
                <a:latin typeface="Arial" panose="020B0604020202020204" pitchFamily="34" charset="0"/>
              </a:rPr>
              <a:t>, </a:t>
            </a:r>
            <a:r>
              <a:rPr lang="ru-RU" altLang="ru-RU" dirty="0" err="1">
                <a:latin typeface="Arial" panose="020B0604020202020204" pitchFamily="34" charset="0"/>
              </a:rPr>
              <a:t>called</a:t>
            </a:r>
            <a:r>
              <a:rPr lang="ru-RU" altLang="ru-RU" dirty="0">
                <a:latin typeface="Arial" panose="020B0604020202020204" pitchFamily="34" charset="0"/>
              </a:rPr>
              <a:t> </a:t>
            </a: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Real</a:t>
            </a:r>
            <a:r>
              <a:rPr lang="ru-RU" altLang="ru-RU" dirty="0">
                <a:latin typeface="Arial" panose="020B0604020202020204" pitchFamily="34" charset="0"/>
              </a:rPr>
              <a:t> </a:t>
            </a:r>
            <a:r>
              <a:rPr lang="ru-RU" altLang="ru-RU" dirty="0" err="1">
                <a:latin typeface="Arial" panose="020B0604020202020204" pitchFamily="34" charset="0"/>
              </a:rPr>
              <a:t>World</a:t>
            </a:r>
            <a:r>
              <a:rPr lang="ru-RU" altLang="ru-RU" dirty="0">
                <a:latin typeface="Arial" panose="020B0604020202020204" pitchFamily="34" charset="0"/>
              </a:rPr>
              <a:t> </a:t>
            </a:r>
            <a:r>
              <a:rPr lang="ru-RU" altLang="ru-RU" dirty="0" err="1">
                <a:latin typeface="Arial" panose="020B0604020202020204" pitchFamily="34" charset="0"/>
              </a:rPr>
              <a:t>Computing</a:t>
            </a:r>
            <a:r>
              <a:rPr lang="ru-RU" altLang="ru-RU" dirty="0">
                <a:latin typeface="Arial" panose="020B0604020202020204" pitchFamily="34" charset="0"/>
              </a:rPr>
              <a:t> </a:t>
            </a:r>
            <a:r>
              <a:rPr lang="ru-RU" altLang="ru-RU" dirty="0" err="1">
                <a:latin typeface="Arial" panose="020B0604020202020204" pitchFamily="34" charset="0"/>
              </a:rPr>
              <a:t>project</a:t>
            </a:r>
            <a:r>
              <a:rPr lang="ru-RU" altLang="ru-RU" dirty="0">
                <a:latin typeface="Arial" panose="020B0604020202020204" pitchFamily="34" charset="0"/>
              </a:rPr>
              <a:t>, </a:t>
            </a:r>
            <a:r>
              <a:rPr lang="ru-RU" altLang="ru-RU" dirty="0" err="1">
                <a:latin typeface="Arial" panose="020B0604020202020204" pitchFamily="34" charset="0"/>
              </a:rPr>
              <a:t>is</a:t>
            </a:r>
            <a:r>
              <a:rPr lang="ru-RU" altLang="ru-RU" dirty="0">
                <a:latin typeface="Arial" panose="020B0604020202020204" pitchFamily="34" charset="0"/>
              </a:rPr>
              <a:t> </a:t>
            </a:r>
            <a:r>
              <a:rPr lang="ru-RU" altLang="ru-RU" dirty="0" err="1">
                <a:latin typeface="Arial" panose="020B0604020202020204" pitchFamily="34" charset="0"/>
              </a:rPr>
              <a:t>getting</a:t>
            </a:r>
            <a:r>
              <a:rPr lang="ru-RU" altLang="ru-RU" dirty="0">
                <a:latin typeface="Arial" panose="020B0604020202020204" pitchFamily="34" charset="0"/>
              </a:rPr>
              <a:t> </a:t>
            </a:r>
            <a:r>
              <a:rPr lang="ru-RU" altLang="ru-RU" dirty="0" err="1">
                <a:latin typeface="Arial" panose="020B0604020202020204" pitchFamily="34" charset="0"/>
              </a:rPr>
              <a:t>underway</a:t>
            </a:r>
            <a:r>
              <a:rPr lang="ru-RU" altLang="ru-RU" dirty="0">
                <a:latin typeface="Arial" panose="020B0604020202020204" pitchFamily="34" charset="0"/>
              </a:rPr>
              <a:t>. </a:t>
            </a:r>
            <a:r>
              <a:rPr lang="ru-RU" altLang="ru-RU" dirty="0" err="1">
                <a:latin typeface="Arial" panose="020B0604020202020204" pitchFamily="34" charset="0"/>
              </a:rPr>
              <a:t>Executives</a:t>
            </a:r>
            <a:r>
              <a:rPr lang="ru-RU" altLang="ru-RU" dirty="0">
                <a:latin typeface="Arial" panose="020B0604020202020204" pitchFamily="34" charset="0"/>
              </a:rPr>
              <a:t> </a:t>
            </a:r>
            <a:r>
              <a:rPr lang="ru-RU" altLang="ru-RU" dirty="0" err="1">
                <a:latin typeface="Arial" panose="020B0604020202020204" pitchFamily="34" charset="0"/>
              </a:rPr>
              <a:t>here</a:t>
            </a:r>
            <a:r>
              <a:rPr lang="ru-RU" altLang="ru-RU" dirty="0">
                <a:latin typeface="Arial" panose="020B0604020202020204" pitchFamily="34" charset="0"/>
              </a:rPr>
              <a:t> </a:t>
            </a:r>
            <a:r>
              <a:rPr lang="ru-RU" altLang="ru-RU" dirty="0" err="1">
                <a:latin typeface="Arial" panose="020B0604020202020204" pitchFamily="34" charset="0"/>
              </a:rPr>
              <a:t>said</a:t>
            </a:r>
            <a:r>
              <a:rPr lang="ru-RU" altLang="ru-RU" dirty="0">
                <a:latin typeface="Arial" panose="020B0604020202020204" pitchFamily="34" charset="0"/>
              </a:rPr>
              <a:t> </a:t>
            </a:r>
            <a:r>
              <a:rPr lang="ru-RU" altLang="ru-RU" dirty="0" err="1">
                <a:latin typeface="Arial" panose="020B0604020202020204" pitchFamily="34" charset="0"/>
              </a:rPr>
              <a:t>that</a:t>
            </a:r>
            <a:r>
              <a:rPr lang="ru-RU" altLang="ru-RU" dirty="0">
                <a:latin typeface="Arial" panose="020B0604020202020204" pitchFamily="34" charset="0"/>
              </a:rPr>
              <a:t> </a:t>
            </a:r>
            <a:r>
              <a:rPr lang="ru-RU" altLang="ru-RU" dirty="0" err="1">
                <a:latin typeface="Arial" panose="020B0604020202020204" pitchFamily="34" charset="0"/>
              </a:rPr>
              <a:t>such</a:t>
            </a:r>
            <a:r>
              <a:rPr lang="ru-RU" altLang="ru-RU" dirty="0">
                <a:latin typeface="Arial" panose="020B0604020202020204" pitchFamily="34" charset="0"/>
              </a:rPr>
              <a:t> </a:t>
            </a:r>
            <a:r>
              <a:rPr lang="ru-RU" altLang="ru-RU" dirty="0" err="1">
                <a:latin typeface="Arial" panose="020B0604020202020204" pitchFamily="34" charset="0"/>
              </a:rPr>
              <a:t>programs</a:t>
            </a:r>
            <a:r>
              <a:rPr lang="ru-RU" altLang="ru-RU" dirty="0">
                <a:latin typeface="Arial" panose="020B0604020202020204" pitchFamily="34" charset="0"/>
              </a:rPr>
              <a:t> </a:t>
            </a:r>
            <a:r>
              <a:rPr lang="ru-RU" altLang="ru-RU" dirty="0" err="1">
                <a:latin typeface="Arial" panose="020B0604020202020204" pitchFamily="34" charset="0"/>
              </a:rPr>
              <a:t>could</a:t>
            </a:r>
            <a:r>
              <a:rPr lang="ru-RU" altLang="ru-RU" dirty="0">
                <a:latin typeface="Arial" panose="020B0604020202020204" pitchFamily="34" charset="0"/>
              </a:rPr>
              <a:t> </a:t>
            </a:r>
            <a:r>
              <a:rPr lang="ru-RU" altLang="ru-RU" dirty="0" err="1">
                <a:latin typeface="Arial" panose="020B0604020202020204" pitchFamily="34" charset="0"/>
              </a:rPr>
              <a:t>lead</a:t>
            </a:r>
            <a:r>
              <a:rPr lang="ru-RU" altLang="ru-RU" dirty="0">
                <a:latin typeface="Arial" panose="020B0604020202020204" pitchFamily="34" charset="0"/>
              </a:rPr>
              <a:t> </a:t>
            </a:r>
            <a:r>
              <a:rPr lang="ru-RU" altLang="ru-RU" dirty="0" err="1">
                <a:latin typeface="Arial" panose="020B0604020202020204" pitchFamily="34" charset="0"/>
              </a:rPr>
              <a:t>to</a:t>
            </a:r>
            <a:r>
              <a:rPr lang="ru-RU" altLang="ru-RU" dirty="0">
                <a:latin typeface="Arial" panose="020B0604020202020204" pitchFamily="34" charset="0"/>
              </a:rPr>
              <a:t> </a:t>
            </a:r>
            <a:r>
              <a:rPr lang="ru-RU" altLang="ru-RU" dirty="0" err="1">
                <a:latin typeface="Arial" panose="020B0604020202020204" pitchFamily="34" charset="0"/>
              </a:rPr>
              <a:t>valuable</a:t>
            </a:r>
            <a:r>
              <a:rPr lang="ru-RU" altLang="ru-RU" dirty="0">
                <a:latin typeface="Arial" panose="020B0604020202020204" pitchFamily="34" charset="0"/>
              </a:rPr>
              <a:t> </a:t>
            </a:r>
            <a:r>
              <a:rPr lang="ru-RU" altLang="ru-RU" dirty="0" err="1">
                <a:latin typeface="Arial" panose="020B0604020202020204" pitchFamily="34" charset="0"/>
              </a:rPr>
              <a:t>results</a:t>
            </a:r>
            <a:r>
              <a:rPr lang="ru-RU" altLang="ru-RU" dirty="0">
                <a:latin typeface="Arial" panose="020B0604020202020204" pitchFamily="34" charset="0"/>
              </a:rPr>
              <a:t> </a:t>
            </a:r>
            <a:r>
              <a:rPr lang="ru-RU" altLang="ru-RU" dirty="0" err="1">
                <a:latin typeface="Arial" panose="020B0604020202020204" pitchFamily="34" charset="0"/>
              </a:rPr>
              <a:t>even</a:t>
            </a:r>
            <a:r>
              <a:rPr lang="ru-RU" altLang="ru-RU" dirty="0">
                <a:latin typeface="Arial" panose="020B0604020202020204" pitchFamily="34" charset="0"/>
              </a:rPr>
              <a:t> </a:t>
            </a:r>
            <a:r>
              <a:rPr lang="ru-RU" altLang="ru-RU" dirty="0" err="1">
                <a:latin typeface="Arial" panose="020B0604020202020204" pitchFamily="34" charset="0"/>
              </a:rPr>
              <a:t>if</a:t>
            </a:r>
            <a:r>
              <a:rPr lang="ru-RU" altLang="ru-RU" dirty="0">
                <a:latin typeface="Arial" panose="020B0604020202020204" pitchFamily="34" charset="0"/>
              </a:rPr>
              <a:t> </a:t>
            </a:r>
            <a:r>
              <a:rPr lang="ru-RU" altLang="ru-RU" dirty="0" err="1">
                <a:latin typeface="Arial" panose="020B0604020202020204" pitchFamily="34" charset="0"/>
              </a:rPr>
              <a:t>no</a:t>
            </a:r>
            <a:r>
              <a:rPr lang="ru-RU" altLang="ru-RU" dirty="0">
                <a:latin typeface="Arial" panose="020B0604020202020204" pitchFamily="34" charset="0"/>
              </a:rPr>
              <a:t> </a:t>
            </a:r>
            <a:r>
              <a:rPr lang="ru-RU" altLang="ru-RU" dirty="0" err="1">
                <a:latin typeface="Arial" panose="020B0604020202020204" pitchFamily="34" charset="0"/>
              </a:rPr>
              <a:t>useful</a:t>
            </a:r>
            <a:r>
              <a:rPr lang="ru-RU" altLang="ru-RU" dirty="0">
                <a:latin typeface="Arial" panose="020B0604020202020204" pitchFamily="34" charset="0"/>
              </a:rPr>
              <a:t> </a:t>
            </a:r>
            <a:r>
              <a:rPr lang="ru-RU" altLang="ru-RU" dirty="0" err="1">
                <a:latin typeface="Arial" panose="020B0604020202020204" pitchFamily="34" charset="0"/>
              </a:rPr>
              <a:t>products</a:t>
            </a:r>
            <a:r>
              <a:rPr lang="ru-RU" altLang="ru-RU" dirty="0">
                <a:latin typeface="Arial" panose="020B0604020202020204" pitchFamily="34" charset="0"/>
              </a:rPr>
              <a:t> </a:t>
            </a:r>
            <a:r>
              <a:rPr lang="ru-RU" altLang="ru-RU" dirty="0" err="1">
                <a:latin typeface="Arial" panose="020B0604020202020204" pitchFamily="34" charset="0"/>
              </a:rPr>
              <a:t>emerge</a:t>
            </a:r>
            <a:r>
              <a:rPr lang="ru-RU" altLang="ru-RU" dirty="0">
                <a:latin typeface="Arial" panose="020B0604020202020204" pitchFamily="34" charset="0"/>
              </a:rPr>
              <a:t> </a:t>
            </a:r>
            <a:r>
              <a:rPr lang="ru-RU" altLang="ru-RU" dirty="0" err="1">
                <a:latin typeface="Arial" panose="020B0604020202020204" pitchFamily="34" charset="0"/>
              </a:rPr>
              <a:t>from</a:t>
            </a:r>
            <a:r>
              <a:rPr lang="ru-RU" altLang="ru-RU" dirty="0">
                <a:latin typeface="Arial" panose="020B0604020202020204" pitchFamily="34" charset="0"/>
              </a:rPr>
              <a:t> </a:t>
            </a: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pipeline</a:t>
            </a:r>
            <a:r>
              <a:rPr lang="ru-RU" altLang="ru-RU" dirty="0">
                <a:latin typeface="Arial" panose="020B0604020202020204" pitchFamily="34" charset="0"/>
              </a:rPr>
              <a:t>. A </a:t>
            </a:r>
            <a:r>
              <a:rPr lang="ru-RU" altLang="ru-RU" dirty="0" err="1">
                <a:latin typeface="Arial" panose="020B0604020202020204" pitchFamily="34" charset="0"/>
              </a:rPr>
              <a:t>benefit</a:t>
            </a:r>
            <a:r>
              <a:rPr lang="ru-RU" altLang="ru-RU" dirty="0">
                <a:latin typeface="Arial" panose="020B0604020202020204" pitchFamily="34" charset="0"/>
              </a:rPr>
              <a:t> </a:t>
            </a:r>
            <a:r>
              <a:rPr lang="ru-RU" altLang="ru-RU" dirty="0" err="1">
                <a:latin typeface="Arial" panose="020B0604020202020204" pitchFamily="34" charset="0"/>
              </a:rPr>
              <a:t>of</a:t>
            </a:r>
            <a:r>
              <a:rPr lang="ru-RU" altLang="ru-RU" dirty="0">
                <a:latin typeface="Arial" panose="020B0604020202020204" pitchFamily="34" charset="0"/>
              </a:rPr>
              <a:t> </a:t>
            </a: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Fifth</a:t>
            </a:r>
            <a:r>
              <a:rPr lang="ru-RU" altLang="ru-RU" dirty="0">
                <a:latin typeface="Arial" panose="020B0604020202020204" pitchFamily="34" charset="0"/>
              </a:rPr>
              <a:t> </a:t>
            </a:r>
            <a:r>
              <a:rPr lang="ru-RU" altLang="ru-RU" dirty="0" err="1">
                <a:latin typeface="Arial" panose="020B0604020202020204" pitchFamily="34" charset="0"/>
              </a:rPr>
              <a:t>Generation</a:t>
            </a:r>
            <a:r>
              <a:rPr lang="ru-RU" altLang="ru-RU" dirty="0">
                <a:latin typeface="Arial" panose="020B0604020202020204" pitchFamily="34" charset="0"/>
              </a:rPr>
              <a:t> </a:t>
            </a:r>
            <a:r>
              <a:rPr lang="ru-RU" altLang="ru-RU" dirty="0" err="1">
                <a:latin typeface="Arial" panose="020B0604020202020204" pitchFamily="34" charset="0"/>
              </a:rPr>
              <a:t>project</a:t>
            </a:r>
            <a:r>
              <a:rPr lang="ru-RU" altLang="ru-RU" dirty="0">
                <a:latin typeface="Arial" panose="020B0604020202020204" pitchFamily="34" charset="0"/>
              </a:rPr>
              <a:t>, </a:t>
            </a:r>
            <a:r>
              <a:rPr lang="ru-RU" altLang="ru-RU" dirty="0" err="1">
                <a:latin typeface="Arial" panose="020B0604020202020204" pitchFamily="34" charset="0"/>
              </a:rPr>
              <a:t>for</a:t>
            </a:r>
            <a:r>
              <a:rPr lang="ru-RU" altLang="ru-RU" dirty="0">
                <a:latin typeface="Arial" panose="020B0604020202020204" pitchFamily="34" charset="0"/>
              </a:rPr>
              <a:t> </a:t>
            </a:r>
            <a:r>
              <a:rPr lang="ru-RU" altLang="ru-RU" dirty="0" err="1">
                <a:latin typeface="Arial" panose="020B0604020202020204" pitchFamily="34" charset="0"/>
              </a:rPr>
              <a:t>instance</a:t>
            </a:r>
            <a:r>
              <a:rPr lang="ru-RU" altLang="ru-RU" dirty="0">
                <a:latin typeface="Arial" panose="020B0604020202020204" pitchFamily="34" charset="0"/>
              </a:rPr>
              <a:t>, </a:t>
            </a:r>
            <a:r>
              <a:rPr lang="ru-RU" altLang="ru-RU" dirty="0" err="1">
                <a:latin typeface="Arial" panose="020B0604020202020204" pitchFamily="34" charset="0"/>
              </a:rPr>
              <a:t>is</a:t>
            </a:r>
            <a:r>
              <a:rPr lang="ru-RU" altLang="ru-RU" dirty="0">
                <a:latin typeface="Arial" panose="020B0604020202020204" pitchFamily="34" charset="0"/>
              </a:rPr>
              <a:t> </a:t>
            </a:r>
            <a:r>
              <a:rPr lang="ru-RU" altLang="ru-RU" dirty="0" err="1">
                <a:latin typeface="Arial" panose="020B0604020202020204" pitchFamily="34" charset="0"/>
              </a:rPr>
              <a:t>that</a:t>
            </a:r>
            <a:r>
              <a:rPr lang="ru-RU" altLang="ru-RU" dirty="0">
                <a:latin typeface="Arial" panose="020B0604020202020204" pitchFamily="34" charset="0"/>
              </a:rPr>
              <a:t> </a:t>
            </a:r>
            <a:r>
              <a:rPr lang="ru-RU" altLang="ru-RU" dirty="0" err="1">
                <a:latin typeface="Arial" panose="020B0604020202020204" pitchFamily="34" charset="0"/>
              </a:rPr>
              <a:t>it</a:t>
            </a:r>
            <a:r>
              <a:rPr lang="ru-RU" altLang="ru-RU" dirty="0">
                <a:latin typeface="Arial" panose="020B0604020202020204" pitchFamily="34" charset="0"/>
              </a:rPr>
              <a:t> </a:t>
            </a:r>
            <a:r>
              <a:rPr lang="ru-RU" altLang="ru-RU" dirty="0" err="1">
                <a:latin typeface="Arial" panose="020B0604020202020204" pitchFamily="34" charset="0"/>
              </a:rPr>
              <a:t>trained</a:t>
            </a:r>
            <a:r>
              <a:rPr lang="ru-RU" altLang="ru-RU" dirty="0">
                <a:latin typeface="Arial" panose="020B0604020202020204" pitchFamily="34" charset="0"/>
              </a:rPr>
              <a:t> </a:t>
            </a:r>
            <a:r>
              <a:rPr lang="ru-RU" altLang="ru-RU" dirty="0" err="1">
                <a:latin typeface="Arial" panose="020B0604020202020204" pitchFamily="34" charset="0"/>
              </a:rPr>
              <a:t>hundreds</a:t>
            </a:r>
            <a:r>
              <a:rPr lang="ru-RU" altLang="ru-RU" dirty="0">
                <a:latin typeface="Arial" panose="020B0604020202020204" pitchFamily="34" charset="0"/>
              </a:rPr>
              <a:t> , </a:t>
            </a:r>
            <a:r>
              <a:rPr lang="ru-RU" altLang="ru-RU" dirty="0" err="1">
                <a:latin typeface="Arial" panose="020B0604020202020204" pitchFamily="34" charset="0"/>
              </a:rPr>
              <a:t>perhaps</a:t>
            </a:r>
            <a:r>
              <a:rPr lang="ru-RU" altLang="ru-RU" dirty="0">
                <a:latin typeface="Arial" panose="020B0604020202020204" pitchFamily="34" charset="0"/>
              </a:rPr>
              <a:t> </a:t>
            </a:r>
            <a:r>
              <a:rPr lang="ru-RU" altLang="ru-RU" dirty="0" err="1">
                <a:latin typeface="Arial" panose="020B0604020202020204" pitchFamily="34" charset="0"/>
              </a:rPr>
              <a:t>thousands</a:t>
            </a:r>
            <a:r>
              <a:rPr lang="ru-RU" altLang="ru-RU" dirty="0">
                <a:latin typeface="Arial" panose="020B0604020202020204" pitchFamily="34" charset="0"/>
              </a:rPr>
              <a:t>, </a:t>
            </a:r>
            <a:r>
              <a:rPr lang="ru-RU" altLang="ru-RU" dirty="0" err="1">
                <a:latin typeface="Arial" panose="020B0604020202020204" pitchFamily="34" charset="0"/>
              </a:rPr>
              <a:t>of</a:t>
            </a:r>
            <a:r>
              <a:rPr lang="ru-RU" altLang="ru-RU" dirty="0">
                <a:latin typeface="Arial" panose="020B0604020202020204" pitchFamily="34" charset="0"/>
              </a:rPr>
              <a:t> </a:t>
            </a:r>
            <a:r>
              <a:rPr lang="ru-RU" altLang="ru-RU" dirty="0" err="1">
                <a:latin typeface="Arial" panose="020B0604020202020204" pitchFamily="34" charset="0"/>
              </a:rPr>
              <a:t>engineers</a:t>
            </a:r>
            <a:r>
              <a:rPr lang="ru-RU" altLang="ru-RU" dirty="0">
                <a:latin typeface="Arial" panose="020B0604020202020204" pitchFamily="34" charset="0"/>
              </a:rPr>
              <a:t> </a:t>
            </a:r>
            <a:r>
              <a:rPr lang="ru-RU" altLang="ru-RU" dirty="0" err="1">
                <a:latin typeface="Arial" panose="020B0604020202020204" pitchFamily="34" charset="0"/>
              </a:rPr>
              <a:t>in</a:t>
            </a:r>
            <a:r>
              <a:rPr lang="ru-RU" altLang="ru-RU" dirty="0">
                <a:latin typeface="Arial" panose="020B0604020202020204" pitchFamily="34" charset="0"/>
              </a:rPr>
              <a:t> </a:t>
            </a:r>
            <a:r>
              <a:rPr lang="ru-RU" altLang="ru-RU" dirty="0" err="1">
                <a:latin typeface="Arial" panose="020B0604020202020204" pitchFamily="34" charset="0"/>
              </a:rPr>
              <a:t>advanced</a:t>
            </a:r>
            <a:r>
              <a:rPr lang="ru-RU" altLang="ru-RU" dirty="0">
                <a:latin typeface="Arial" panose="020B0604020202020204" pitchFamily="34" charset="0"/>
              </a:rPr>
              <a:t> </a:t>
            </a:r>
            <a:r>
              <a:rPr lang="ru-RU" altLang="ru-RU" dirty="0" err="1">
                <a:latin typeface="Arial" panose="020B0604020202020204" pitchFamily="34" charset="0"/>
              </a:rPr>
              <a:t>computer</a:t>
            </a:r>
            <a:r>
              <a:rPr lang="ru-RU" altLang="ru-RU" dirty="0">
                <a:latin typeface="Arial" panose="020B0604020202020204" pitchFamily="34" charset="0"/>
              </a:rPr>
              <a:t> </a:t>
            </a:r>
            <a:r>
              <a:rPr lang="ru-RU" altLang="ru-RU" dirty="0" err="1">
                <a:latin typeface="Arial" panose="020B0604020202020204" pitchFamily="34" charset="0"/>
              </a:rPr>
              <a:t>science</a:t>
            </a:r>
            <a:r>
              <a:rPr lang="ru-RU" altLang="ru-RU" dirty="0">
                <a:latin typeface="Arial" panose="020B0604020202020204" pitchFamily="34" charset="0"/>
              </a:rPr>
              <a:t>. </a:t>
            </a:r>
          </a:p>
          <a:p>
            <a:endParaRPr lang="ru-RU" dirty="0"/>
          </a:p>
        </p:txBody>
      </p:sp>
      <p:sp>
        <p:nvSpPr>
          <p:cNvPr id="4" name="Foliennummernplatzhalter 3"/>
          <p:cNvSpPr>
            <a:spLocks noGrp="1"/>
          </p:cNvSpPr>
          <p:nvPr>
            <p:ph type="sldNum" sz="quarter" idx="10"/>
          </p:nvPr>
        </p:nvSpPr>
        <p:spPr/>
        <p:txBody>
          <a:bodyPr/>
          <a:lstStyle/>
          <a:p>
            <a:fld id="{74AD26B2-28D3-40F6-AD94-065E0B953A69}" type="slidenum">
              <a:rPr lang="ru-RU" smtClean="0"/>
              <a:t>26</a:t>
            </a:fld>
            <a:endParaRPr lang="ru-RU" dirty="0"/>
          </a:p>
        </p:txBody>
      </p:sp>
    </p:spTree>
    <p:extLst>
      <p:ext uri="{BB962C8B-B14F-4D97-AF65-F5344CB8AC3E}">
        <p14:creationId xmlns:p14="http://schemas.microsoft.com/office/powerpoint/2010/main" val="17070974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a:t>
            </a:r>
            <a:r>
              <a:rPr lang="en-US" sz="1200" b="0" i="0" u="none" strike="noStrike" kern="1200" baseline="0" dirty="0" smtClean="0">
                <a:solidFill>
                  <a:schemeClr val="tx1"/>
                </a:solidFill>
                <a:latin typeface="+mn-lt"/>
                <a:ea typeface="+mn-ea"/>
                <a:cs typeface="+mn-cs"/>
              </a:rPr>
              <a:t>he real impetus for the return of ANN came in the mid-1980s when at least four different groups reinvented the back-propagation learning algorithm first found</a:t>
            </a:r>
          </a:p>
          <a:p>
            <a:r>
              <a:rPr lang="en-US" sz="1200" b="0" i="0" u="none" strike="noStrike" kern="1200" baseline="0" dirty="0" smtClean="0">
                <a:solidFill>
                  <a:schemeClr val="tx1"/>
                </a:solidFill>
                <a:latin typeface="+mn-lt"/>
                <a:ea typeface="+mn-ea"/>
                <a:cs typeface="+mn-cs"/>
              </a:rPr>
              <a:t>in 1969 by Bryson and Ho. The algorithm was applied to many learning problems in computer science and psychology, and the widespread dissemination of the results in the collection </a:t>
            </a:r>
            <a:r>
              <a:rPr lang="en-US" sz="1200" b="0" i="1" u="none" strike="noStrike" kern="1200" baseline="0" dirty="0" smtClean="0">
                <a:solidFill>
                  <a:schemeClr val="tx1"/>
                </a:solidFill>
                <a:latin typeface="+mn-lt"/>
                <a:ea typeface="+mn-ea"/>
                <a:cs typeface="+mn-cs"/>
              </a:rPr>
              <a:t>Parallel Distributed Processing </a:t>
            </a:r>
            <a:r>
              <a:rPr lang="en-US" sz="1200" b="0" i="0" u="none" strike="noStrike" kern="1200" baseline="0" dirty="0" smtClean="0">
                <a:solidFill>
                  <a:schemeClr val="tx1"/>
                </a:solidFill>
                <a:latin typeface="+mn-lt"/>
                <a:ea typeface="+mn-ea"/>
                <a:cs typeface="+mn-cs"/>
              </a:rPr>
              <a:t>(</a:t>
            </a:r>
            <a:r>
              <a:rPr lang="en-US" sz="1200" b="0" i="0" u="none" strike="noStrike" kern="1200" baseline="0" dirty="0" err="1" smtClean="0">
                <a:solidFill>
                  <a:schemeClr val="tx1"/>
                </a:solidFill>
                <a:latin typeface="+mn-lt"/>
                <a:ea typeface="+mn-ea"/>
                <a:cs typeface="+mn-cs"/>
              </a:rPr>
              <a:t>Rumelhart</a:t>
            </a:r>
            <a:r>
              <a:rPr lang="en-US" sz="1200" b="0" i="0" u="none" strike="noStrike" kern="1200" baseline="0" dirty="0" smtClean="0">
                <a:solidFill>
                  <a:schemeClr val="tx1"/>
                </a:solidFill>
                <a:latin typeface="+mn-lt"/>
                <a:ea typeface="+mn-ea"/>
                <a:cs typeface="+mn-cs"/>
              </a:rPr>
              <a:t> and McClelland, 1986) caused great excitement.</a:t>
            </a:r>
          </a:p>
          <a:p>
            <a:endParaRPr lang="en-US" dirty="0"/>
          </a:p>
          <a:p>
            <a:r>
              <a:rPr lang="en-US" dirty="0"/>
              <a:t>At about the same time, some disillusionment was occurring concerning the </a:t>
            </a:r>
            <a:r>
              <a:rPr lang="en-US" dirty="0" smtClean="0"/>
              <a:t>applicability of </a:t>
            </a:r>
            <a:r>
              <a:rPr lang="en-US" dirty="0"/>
              <a:t>the expert system technology derived from </a:t>
            </a:r>
            <a:r>
              <a:rPr lang="en-US" dirty="0" err="1"/>
              <a:t>MYCiN</a:t>
            </a:r>
            <a:r>
              <a:rPr lang="en-US" dirty="0"/>
              <a:t>-type </a:t>
            </a:r>
            <a:r>
              <a:rPr lang="en-US" dirty="0" smtClean="0"/>
              <a:t>systems. Many </a:t>
            </a:r>
            <a:r>
              <a:rPr lang="en-US" dirty="0"/>
              <a:t>corporations </a:t>
            </a:r>
            <a:r>
              <a:rPr lang="en-US" dirty="0" smtClean="0"/>
              <a:t>and research </a:t>
            </a:r>
            <a:r>
              <a:rPr lang="en-US" dirty="0"/>
              <a:t>groups found that building a successful expert system involved much more than </a:t>
            </a:r>
            <a:r>
              <a:rPr lang="en-US" dirty="0" smtClean="0"/>
              <a:t>simply buying </a:t>
            </a:r>
            <a:r>
              <a:rPr lang="en-US" dirty="0"/>
              <a:t>a reasoning system and filling it with rules</a:t>
            </a:r>
            <a:r>
              <a:rPr lang="en-US" dirty="0" smtClean="0"/>
              <a:t>.</a:t>
            </a:r>
          </a:p>
          <a:p>
            <a:endParaRPr lang="en-US" dirty="0"/>
          </a:p>
          <a:p>
            <a:r>
              <a:rPr lang="en-US" dirty="0"/>
              <a:t>Some predicted an "AI Winter" in which </a:t>
            </a:r>
            <a:r>
              <a:rPr lang="en-US" dirty="0" smtClean="0"/>
              <a:t>AI funding </a:t>
            </a:r>
            <a:r>
              <a:rPr lang="en-US" dirty="0"/>
              <a:t>would be squeezed severely. It was perhaps this fear, and the historical factors on </a:t>
            </a:r>
            <a:r>
              <a:rPr lang="en-US" dirty="0" smtClean="0"/>
              <a:t>the neural </a:t>
            </a:r>
            <a:r>
              <a:rPr lang="en-US" dirty="0"/>
              <a:t>network side, that led to a period in which neural networks and traditional AI were </a:t>
            </a:r>
            <a:r>
              <a:rPr lang="en-US" dirty="0" smtClean="0"/>
              <a:t>seen as </a:t>
            </a:r>
            <a:r>
              <a:rPr lang="en-US" dirty="0"/>
              <a:t>rival fields, rather than as mutually supporting approaches to the same problem</a:t>
            </a:r>
            <a:endParaRPr lang="ru-RU" dirty="0"/>
          </a:p>
        </p:txBody>
      </p:sp>
      <p:sp>
        <p:nvSpPr>
          <p:cNvPr id="4" name="Foliennummernplatzhalter 3"/>
          <p:cNvSpPr>
            <a:spLocks noGrp="1"/>
          </p:cNvSpPr>
          <p:nvPr>
            <p:ph type="sldNum" sz="quarter" idx="10"/>
          </p:nvPr>
        </p:nvSpPr>
        <p:spPr/>
        <p:txBody>
          <a:bodyPr/>
          <a:lstStyle/>
          <a:p>
            <a:fld id="{74AD26B2-28D3-40F6-AD94-065E0B953A69}" type="slidenum">
              <a:rPr lang="ru-RU" smtClean="0"/>
              <a:t>27</a:t>
            </a:fld>
            <a:endParaRPr lang="ru-RU"/>
          </a:p>
        </p:txBody>
      </p:sp>
    </p:spTree>
    <p:extLst>
      <p:ext uri="{BB962C8B-B14F-4D97-AF65-F5344CB8AC3E}">
        <p14:creationId xmlns:p14="http://schemas.microsoft.com/office/powerpoint/2010/main" val="40232549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There is a question of what age we're in right now. We could call it the age of emancipation. Emancipation of limits we defined to explain if it is AI or not,</a:t>
            </a:r>
            <a:r>
              <a:rPr lang="en-US" baseline="0" dirty="0" smtClean="0"/>
              <a:t> of limits of computer power and capacities, limits of knowledge and domains. Emancipation by applying AI to a huge number of different tasks and domains.</a:t>
            </a:r>
          </a:p>
          <a:p>
            <a:r>
              <a:rPr lang="en-US" baseline="0" dirty="0" smtClean="0"/>
              <a:t>And emancipation of pure theories, of theories that reasoning can bring us intelligence, that we can deal with perception, with deduction, with acting </a:t>
            </a:r>
            <a:r>
              <a:rPr lang="en-US" baseline="0" dirty="0" err="1" smtClean="0"/>
              <a:t>separadly</a:t>
            </a:r>
            <a:r>
              <a:rPr lang="en-US" baseline="0" dirty="0" smtClean="0"/>
              <a:t>.</a:t>
            </a:r>
          </a:p>
          <a:p>
            <a:r>
              <a:rPr lang="en-US" baseline="0" dirty="0" smtClean="0"/>
              <a:t>To form a paradigm it was important to define the building blocks, investigate them separately, model them, test them, but now we combine the blocks and achieve more complex applications and smart agents</a:t>
            </a:r>
            <a:endParaRPr lang="ru-RU" dirty="0"/>
          </a:p>
        </p:txBody>
      </p:sp>
      <p:sp>
        <p:nvSpPr>
          <p:cNvPr id="4" name="Foliennummernplatzhalter 3"/>
          <p:cNvSpPr>
            <a:spLocks noGrp="1"/>
          </p:cNvSpPr>
          <p:nvPr>
            <p:ph type="sldNum" sz="quarter" idx="10"/>
          </p:nvPr>
        </p:nvSpPr>
        <p:spPr/>
        <p:txBody>
          <a:bodyPr/>
          <a:lstStyle/>
          <a:p>
            <a:fld id="{74AD26B2-28D3-40F6-AD94-065E0B953A69}" type="slidenum">
              <a:rPr lang="ru-RU" smtClean="0"/>
              <a:t>28</a:t>
            </a:fld>
            <a:endParaRPr lang="ru-RU"/>
          </a:p>
        </p:txBody>
      </p:sp>
    </p:spTree>
    <p:extLst>
      <p:ext uri="{BB962C8B-B14F-4D97-AF65-F5344CB8AC3E}">
        <p14:creationId xmlns:p14="http://schemas.microsoft.com/office/powerpoint/2010/main" val="1605419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957DB46-A92B-49DD-B764-686DF9687112}" type="slidenum">
              <a:rPr lang="cs-CZ" altLang="cs-CZ">
                <a:solidFill>
                  <a:srgbClr val="000000"/>
                </a:solidFill>
              </a:rPr>
              <a:pPr eaLnBrk="1" hangingPunct="1">
                <a:spcBef>
                  <a:spcPct val="0"/>
                </a:spcBef>
              </a:pPr>
              <a:t>29</a:t>
            </a:fld>
            <a:endParaRPr lang="cs-CZ" altLang="cs-CZ">
              <a:solidFill>
                <a:srgbClr val="000000"/>
              </a:solidFill>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cs-CZ" smtClean="0">
              <a:latin typeface="Arial" panose="020B0604020202020204" pitchFamily="34" charset="0"/>
            </a:endParaRPr>
          </a:p>
        </p:txBody>
      </p:sp>
    </p:spTree>
    <p:extLst>
      <p:ext uri="{BB962C8B-B14F-4D97-AF65-F5344CB8AC3E}">
        <p14:creationId xmlns:p14="http://schemas.microsoft.com/office/powerpoint/2010/main" val="3649083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E0810A87-E951-414E-98A5-14F2ED5C69B3}" type="slidenum">
              <a:rPr lang="cs-CZ" altLang="cs-CZ">
                <a:solidFill>
                  <a:srgbClr val="000000"/>
                </a:solidFill>
              </a:rPr>
              <a:pPr eaLnBrk="1" hangingPunct="1">
                <a:spcBef>
                  <a:spcPct val="0"/>
                </a:spcBef>
              </a:pPr>
              <a:t>31</a:t>
            </a:fld>
            <a:endParaRPr lang="cs-CZ" altLang="cs-CZ">
              <a:solidFill>
                <a:srgbClr val="000000"/>
              </a:solidFill>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US" altLang="cs-CZ" smtClean="0">
              <a:latin typeface="Arial" panose="020B0604020202020204" pitchFamily="34" charset="0"/>
            </a:endParaRPr>
          </a:p>
        </p:txBody>
      </p:sp>
    </p:spTree>
    <p:extLst>
      <p:ext uri="{BB962C8B-B14F-4D97-AF65-F5344CB8AC3E}">
        <p14:creationId xmlns:p14="http://schemas.microsoft.com/office/powerpoint/2010/main" val="1334329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So, </a:t>
            </a:r>
            <a:r>
              <a:rPr lang="de-DE" dirty="0" err="1" smtClean="0"/>
              <a:t>what</a:t>
            </a:r>
            <a:r>
              <a:rPr lang="de-DE" dirty="0" smtClean="0"/>
              <a:t> </a:t>
            </a:r>
            <a:r>
              <a:rPr lang="de-DE" dirty="0" err="1" smtClean="0"/>
              <a:t>else</a:t>
            </a:r>
            <a:r>
              <a:rPr lang="de-DE" dirty="0" smtClean="0"/>
              <a:t>  </a:t>
            </a:r>
            <a:r>
              <a:rPr lang="de-DE" dirty="0" err="1" smtClean="0"/>
              <a:t>is</a:t>
            </a:r>
            <a:r>
              <a:rPr lang="de-DE" dirty="0" smtClean="0"/>
              <a:t> </a:t>
            </a:r>
            <a:r>
              <a:rPr lang="de-DE" dirty="0" err="1"/>
              <a:t>A</a:t>
            </a:r>
            <a:r>
              <a:rPr lang="de-DE" dirty="0" err="1" smtClean="0"/>
              <a:t>rtificial</a:t>
            </a:r>
            <a:r>
              <a:rPr lang="de-DE" dirty="0" smtClean="0"/>
              <a:t> </a:t>
            </a:r>
            <a:r>
              <a:rPr lang="de-DE" dirty="0" err="1"/>
              <a:t>I</a:t>
            </a:r>
            <a:r>
              <a:rPr lang="de-DE" dirty="0" err="1" smtClean="0"/>
              <a:t>ntelligence</a:t>
            </a:r>
            <a:r>
              <a:rPr lang="de-DE" dirty="0" smtClean="0"/>
              <a:t> (AI</a:t>
            </a:r>
            <a:r>
              <a:rPr lang="de-DE" dirty="0" smtClean="0"/>
              <a:t>).</a:t>
            </a:r>
          </a:p>
          <a:p>
            <a:endParaRPr lang="de-DE" dirty="0"/>
          </a:p>
          <a:p>
            <a:r>
              <a:rPr lang="de-DE" dirty="0" err="1" smtClean="0"/>
              <a:t>We</a:t>
            </a:r>
            <a:r>
              <a:rPr lang="de-DE" dirty="0" smtClean="0"/>
              <a:t> </a:t>
            </a:r>
            <a:r>
              <a:rPr lang="de-DE" dirty="0" err="1" smtClean="0"/>
              <a:t>see</a:t>
            </a:r>
            <a:r>
              <a:rPr lang="de-DE" dirty="0" smtClean="0"/>
              <a:t> </a:t>
            </a:r>
            <a:r>
              <a:rPr lang="de-DE" dirty="0" err="1" smtClean="0"/>
              <a:t>some</a:t>
            </a:r>
            <a:r>
              <a:rPr lang="de-DE" dirty="0" smtClean="0"/>
              <a:t> </a:t>
            </a:r>
            <a:r>
              <a:rPr lang="de-DE" dirty="0" err="1" smtClean="0"/>
              <a:t>definitions</a:t>
            </a:r>
            <a:r>
              <a:rPr lang="de-DE" dirty="0" smtClean="0"/>
              <a:t> </a:t>
            </a:r>
            <a:r>
              <a:rPr lang="de-DE" dirty="0" err="1" smtClean="0"/>
              <a:t>of</a:t>
            </a:r>
            <a:r>
              <a:rPr lang="de-DE" dirty="0" smtClean="0"/>
              <a:t> AI I </a:t>
            </a:r>
            <a:r>
              <a:rPr lang="de-DE" dirty="0" err="1" smtClean="0"/>
              <a:t>took</a:t>
            </a:r>
            <a:r>
              <a:rPr lang="de-DE" dirty="0" smtClean="0"/>
              <a:t> </a:t>
            </a:r>
            <a:r>
              <a:rPr lang="de-DE" dirty="0" err="1" smtClean="0"/>
              <a:t>from</a:t>
            </a:r>
            <a:r>
              <a:rPr lang="de-DE" dirty="0" smtClean="0"/>
              <a:t> </a:t>
            </a:r>
            <a:r>
              <a:rPr lang="de-DE" dirty="0" err="1" smtClean="0"/>
              <a:t>the</a:t>
            </a:r>
            <a:r>
              <a:rPr lang="de-DE" dirty="0" smtClean="0"/>
              <a:t> </a:t>
            </a:r>
            <a:r>
              <a:rPr lang="de-DE" dirty="0" err="1" smtClean="0"/>
              <a:t>Norvigs</a:t>
            </a:r>
            <a:r>
              <a:rPr lang="de-DE" dirty="0" smtClean="0"/>
              <a:t> </a:t>
            </a:r>
            <a:r>
              <a:rPr lang="de-DE" dirty="0" err="1" smtClean="0"/>
              <a:t>textbook</a:t>
            </a:r>
            <a:r>
              <a:rPr lang="de-DE" dirty="0" smtClean="0"/>
              <a:t>, </a:t>
            </a:r>
            <a:r>
              <a:rPr lang="de-DE" dirty="0" err="1" smtClean="0"/>
              <a:t>the</a:t>
            </a:r>
            <a:r>
              <a:rPr lang="de-DE" dirty="0" smtClean="0"/>
              <a:t> </a:t>
            </a:r>
            <a:r>
              <a:rPr lang="de-DE" dirty="0" err="1" smtClean="0"/>
              <a:t>textbook</a:t>
            </a:r>
            <a:r>
              <a:rPr lang="de-DE" dirty="0" smtClean="0"/>
              <a:t> </a:t>
            </a:r>
            <a:r>
              <a:rPr lang="de-DE" dirty="0" err="1" smtClean="0"/>
              <a:t>our</a:t>
            </a:r>
            <a:r>
              <a:rPr lang="de-DE" dirty="0" smtClean="0"/>
              <a:t> </a:t>
            </a:r>
            <a:r>
              <a:rPr lang="de-DE" dirty="0" err="1" smtClean="0"/>
              <a:t>course</a:t>
            </a:r>
            <a:r>
              <a:rPr lang="de-DE" dirty="0" smtClean="0"/>
              <a:t> </a:t>
            </a:r>
            <a:r>
              <a:rPr lang="de-DE" dirty="0" err="1" smtClean="0"/>
              <a:t>is</a:t>
            </a:r>
            <a:r>
              <a:rPr lang="de-DE" dirty="0" smtClean="0"/>
              <a:t> </a:t>
            </a:r>
            <a:r>
              <a:rPr lang="de-DE" dirty="0" err="1" smtClean="0"/>
              <a:t>based</a:t>
            </a:r>
            <a:r>
              <a:rPr lang="de-DE" dirty="0" smtClean="0"/>
              <a:t> on. </a:t>
            </a:r>
            <a:r>
              <a:rPr lang="de-DE" dirty="0" err="1" smtClean="0"/>
              <a:t>We</a:t>
            </a:r>
            <a:r>
              <a:rPr lang="de-DE" dirty="0" smtClean="0"/>
              <a:t> </a:t>
            </a:r>
            <a:r>
              <a:rPr lang="de-DE" dirty="0" err="1" smtClean="0"/>
              <a:t>see</a:t>
            </a:r>
            <a:r>
              <a:rPr lang="de-DE" dirty="0" smtClean="0"/>
              <a:t> </a:t>
            </a:r>
            <a:r>
              <a:rPr lang="de-DE" dirty="0" err="1" smtClean="0"/>
              <a:t>t</a:t>
            </a:r>
            <a:r>
              <a:rPr lang="de-DE" dirty="0" err="1" smtClean="0"/>
              <a:t>here</a:t>
            </a:r>
            <a:r>
              <a:rPr lang="de-DE" dirty="0" smtClean="0"/>
              <a:t> </a:t>
            </a:r>
            <a:r>
              <a:rPr lang="de-DE" dirty="0" err="1" smtClean="0"/>
              <a:t>is</a:t>
            </a:r>
            <a:r>
              <a:rPr lang="de-DE" dirty="0" smtClean="0"/>
              <a:t> </a:t>
            </a:r>
            <a:r>
              <a:rPr lang="de-DE" dirty="0" err="1" smtClean="0"/>
              <a:t>no</a:t>
            </a:r>
            <a:r>
              <a:rPr lang="de-DE" dirty="0" smtClean="0"/>
              <a:t> simple </a:t>
            </a:r>
            <a:r>
              <a:rPr lang="de-DE" dirty="0" err="1" smtClean="0"/>
              <a:t>and</a:t>
            </a:r>
            <a:r>
              <a:rPr lang="de-DE" dirty="0" smtClean="0"/>
              <a:t> </a:t>
            </a:r>
            <a:r>
              <a:rPr lang="de-DE" dirty="0" err="1" smtClean="0"/>
              <a:t>general</a:t>
            </a:r>
            <a:r>
              <a:rPr lang="de-DE" dirty="0" smtClean="0"/>
              <a:t> </a:t>
            </a:r>
            <a:r>
              <a:rPr lang="de-DE" dirty="0" err="1" smtClean="0"/>
              <a:t>accepted</a:t>
            </a:r>
            <a:r>
              <a:rPr lang="de-DE" dirty="0" smtClean="0"/>
              <a:t> </a:t>
            </a:r>
            <a:r>
              <a:rPr lang="de-DE" dirty="0" err="1" smtClean="0"/>
              <a:t>definition</a:t>
            </a:r>
            <a:r>
              <a:rPr lang="de-DE" dirty="0" smtClean="0"/>
              <a:t> </a:t>
            </a:r>
            <a:r>
              <a:rPr lang="de-DE" dirty="0" err="1" smtClean="0"/>
              <a:t>of</a:t>
            </a:r>
            <a:r>
              <a:rPr lang="de-DE" dirty="0" smtClean="0"/>
              <a:t> </a:t>
            </a:r>
            <a:r>
              <a:rPr lang="de-DE" dirty="0" err="1" smtClean="0"/>
              <a:t>Artificial</a:t>
            </a:r>
            <a:r>
              <a:rPr lang="de-DE" dirty="0" smtClean="0"/>
              <a:t> </a:t>
            </a:r>
            <a:r>
              <a:rPr lang="de-DE" dirty="0" err="1" smtClean="0"/>
              <a:t>intelligence</a:t>
            </a:r>
            <a:r>
              <a:rPr lang="de-DE" dirty="0" smtClean="0"/>
              <a:t>, </a:t>
            </a:r>
            <a:r>
              <a:rPr lang="de-DE" dirty="0" err="1" smtClean="0"/>
              <a:t>hence</a:t>
            </a:r>
            <a:r>
              <a:rPr lang="de-DE" dirty="0" smtClean="0"/>
              <a:t> </a:t>
            </a:r>
            <a:r>
              <a:rPr lang="de-DE" dirty="0" err="1" smtClean="0"/>
              <a:t>we</a:t>
            </a:r>
            <a:r>
              <a:rPr lang="de-DE" dirty="0" smtClean="0"/>
              <a:t> </a:t>
            </a:r>
            <a:r>
              <a:rPr lang="de-DE" dirty="0" err="1" smtClean="0"/>
              <a:t>have</a:t>
            </a:r>
            <a:r>
              <a:rPr lang="de-DE" dirty="0" smtClean="0"/>
              <a:t> a </a:t>
            </a:r>
            <a:r>
              <a:rPr lang="de-DE" dirty="0" err="1" smtClean="0"/>
              <a:t>lot</a:t>
            </a:r>
            <a:r>
              <a:rPr lang="de-DE" dirty="0" smtClean="0"/>
              <a:t> </a:t>
            </a:r>
            <a:r>
              <a:rPr lang="de-DE" dirty="0" err="1" smtClean="0"/>
              <a:t>of</a:t>
            </a:r>
            <a:r>
              <a:rPr lang="de-DE" dirty="0" smtClean="0"/>
              <a:t> different </a:t>
            </a:r>
            <a:r>
              <a:rPr lang="de-DE" dirty="0" err="1" smtClean="0"/>
              <a:t>definitions</a:t>
            </a:r>
            <a:r>
              <a:rPr lang="de-DE" dirty="0" smtClean="0"/>
              <a:t>. </a:t>
            </a:r>
            <a:endParaRPr lang="de-DE" dirty="0" smtClean="0"/>
          </a:p>
          <a:p>
            <a:endParaRPr lang="de-DE" dirty="0"/>
          </a:p>
          <a:p>
            <a:r>
              <a:rPr lang="de-DE" dirty="0" smtClean="0"/>
              <a:t>I </a:t>
            </a:r>
            <a:r>
              <a:rPr lang="de-DE" dirty="0" err="1" smtClean="0"/>
              <a:t>believe</a:t>
            </a:r>
            <a:r>
              <a:rPr lang="de-DE" dirty="0" smtClean="0"/>
              <a:t> </a:t>
            </a:r>
            <a:r>
              <a:rPr lang="de-DE" dirty="0" err="1" smtClean="0"/>
              <a:t>if</a:t>
            </a:r>
            <a:r>
              <a:rPr lang="de-DE" dirty="0" smtClean="0"/>
              <a:t> </a:t>
            </a:r>
            <a:r>
              <a:rPr lang="de-DE" dirty="0" err="1" smtClean="0"/>
              <a:t>there</a:t>
            </a:r>
            <a:r>
              <a:rPr lang="de-DE" dirty="0" smtClean="0"/>
              <a:t> </a:t>
            </a:r>
            <a:r>
              <a:rPr lang="de-DE" dirty="0" err="1" smtClean="0"/>
              <a:t>would</a:t>
            </a:r>
            <a:r>
              <a:rPr lang="de-DE" dirty="0" smtClean="0"/>
              <a:t> </a:t>
            </a:r>
            <a:r>
              <a:rPr lang="de-DE" dirty="0" err="1" smtClean="0"/>
              <a:t>be</a:t>
            </a:r>
            <a:r>
              <a:rPr lang="de-DE" dirty="0" smtClean="0"/>
              <a:t> </a:t>
            </a:r>
            <a:r>
              <a:rPr lang="de-DE" dirty="0" err="1" smtClean="0"/>
              <a:t>one</a:t>
            </a:r>
            <a:r>
              <a:rPr lang="de-DE" dirty="0" smtClean="0"/>
              <a:t> </a:t>
            </a:r>
            <a:r>
              <a:rPr lang="de-DE" dirty="0" err="1" smtClean="0"/>
              <a:t>exact</a:t>
            </a:r>
            <a:r>
              <a:rPr lang="de-DE" dirty="0" smtClean="0"/>
              <a:t> </a:t>
            </a:r>
            <a:r>
              <a:rPr lang="de-DE" dirty="0" err="1" smtClean="0"/>
              <a:t>definition</a:t>
            </a:r>
            <a:r>
              <a:rPr lang="de-DE" dirty="0" smtClean="0"/>
              <a:t> </a:t>
            </a:r>
            <a:r>
              <a:rPr lang="de-DE" dirty="0" err="1" smtClean="0"/>
              <a:t>we</a:t>
            </a:r>
            <a:r>
              <a:rPr lang="de-DE" dirty="0" smtClean="0"/>
              <a:t> </a:t>
            </a:r>
            <a:r>
              <a:rPr lang="de-DE" dirty="0" err="1" smtClean="0"/>
              <a:t>wouldn‘t</a:t>
            </a:r>
            <a:r>
              <a:rPr lang="de-DE" dirty="0" smtClean="0"/>
              <a:t> find different </a:t>
            </a:r>
            <a:r>
              <a:rPr lang="de-DE" dirty="0" err="1" smtClean="0"/>
              <a:t>snippets</a:t>
            </a:r>
            <a:r>
              <a:rPr lang="de-DE" dirty="0" smtClean="0"/>
              <a:t> </a:t>
            </a:r>
            <a:endParaRPr lang="de-DE" dirty="0"/>
          </a:p>
          <a:p>
            <a:endParaRPr lang="de-DE" dirty="0" smtClean="0"/>
          </a:p>
          <a:p>
            <a:r>
              <a:rPr lang="de-DE" dirty="0" smtClean="0"/>
              <a:t>The </a:t>
            </a:r>
            <a:r>
              <a:rPr lang="de-DE" dirty="0" err="1" smtClean="0"/>
              <a:t>reason</a:t>
            </a:r>
            <a:r>
              <a:rPr lang="de-DE" dirty="0" smtClean="0"/>
              <a:t> </a:t>
            </a:r>
            <a:r>
              <a:rPr lang="de-DE" dirty="0" err="1" smtClean="0"/>
              <a:t>that</a:t>
            </a:r>
            <a:r>
              <a:rPr lang="de-DE" dirty="0" smtClean="0"/>
              <a:t> </a:t>
            </a:r>
            <a:r>
              <a:rPr lang="de-DE" dirty="0" err="1" smtClean="0"/>
              <a:t>we</a:t>
            </a:r>
            <a:r>
              <a:rPr lang="de-DE" dirty="0" smtClean="0"/>
              <a:t> </a:t>
            </a:r>
            <a:r>
              <a:rPr lang="de-DE" dirty="0" err="1" smtClean="0"/>
              <a:t>don‘t</a:t>
            </a:r>
            <a:r>
              <a:rPr lang="de-DE" dirty="0" smtClean="0"/>
              <a:t> </a:t>
            </a:r>
            <a:r>
              <a:rPr lang="de-DE" dirty="0" err="1" smtClean="0"/>
              <a:t>have</a:t>
            </a:r>
            <a:r>
              <a:rPr lang="de-DE" dirty="0" smtClean="0"/>
              <a:t> an </a:t>
            </a:r>
            <a:r>
              <a:rPr lang="de-DE" dirty="0" err="1" smtClean="0"/>
              <a:t>unique</a:t>
            </a:r>
            <a:r>
              <a:rPr lang="de-DE" dirty="0" smtClean="0"/>
              <a:t> </a:t>
            </a:r>
            <a:r>
              <a:rPr lang="de-DE" dirty="0" err="1" smtClean="0"/>
              <a:t>definition</a:t>
            </a:r>
            <a:r>
              <a:rPr lang="de-DE" dirty="0" smtClean="0"/>
              <a:t> </a:t>
            </a:r>
            <a:r>
              <a:rPr lang="de-DE" dirty="0" err="1" smtClean="0"/>
              <a:t>is</a:t>
            </a:r>
            <a:r>
              <a:rPr lang="de-DE" dirty="0" smtClean="0"/>
              <a:t> </a:t>
            </a:r>
            <a:r>
              <a:rPr lang="de-DE" dirty="0" err="1" smtClean="0"/>
              <a:t>that</a:t>
            </a:r>
            <a:r>
              <a:rPr lang="de-DE" dirty="0" smtClean="0"/>
              <a:t> </a:t>
            </a:r>
            <a:r>
              <a:rPr lang="de-DE" dirty="0" err="1" smtClean="0"/>
              <a:t>there</a:t>
            </a:r>
            <a:r>
              <a:rPr lang="de-DE" dirty="0" smtClean="0"/>
              <a:t> </a:t>
            </a:r>
            <a:r>
              <a:rPr lang="de-DE" dirty="0" err="1" smtClean="0"/>
              <a:t>are</a:t>
            </a:r>
            <a:r>
              <a:rPr lang="de-DE" dirty="0" smtClean="0"/>
              <a:t> also different </a:t>
            </a:r>
            <a:r>
              <a:rPr lang="de-DE" dirty="0" err="1" smtClean="0"/>
              <a:t>views</a:t>
            </a:r>
            <a:r>
              <a:rPr lang="de-DE" dirty="0" smtClean="0"/>
              <a:t> </a:t>
            </a:r>
            <a:r>
              <a:rPr lang="de-DE" dirty="0" err="1" smtClean="0"/>
              <a:t>of</a:t>
            </a:r>
            <a:r>
              <a:rPr lang="de-DE" dirty="0" smtClean="0"/>
              <a:t> </a:t>
            </a:r>
            <a:r>
              <a:rPr lang="de-DE" dirty="0" err="1" smtClean="0"/>
              <a:t>artificial</a:t>
            </a:r>
            <a:r>
              <a:rPr lang="de-DE" dirty="0" smtClean="0"/>
              <a:t> </a:t>
            </a:r>
            <a:r>
              <a:rPr lang="de-DE" dirty="0" err="1" smtClean="0"/>
              <a:t>intelligence</a:t>
            </a:r>
            <a:r>
              <a:rPr lang="de-DE" dirty="0" smtClean="0"/>
              <a:t> </a:t>
            </a:r>
            <a:r>
              <a:rPr lang="de-DE" dirty="0" err="1" smtClean="0"/>
              <a:t>and</a:t>
            </a:r>
            <a:r>
              <a:rPr lang="de-DE" dirty="0" smtClean="0"/>
              <a:t> </a:t>
            </a:r>
            <a:r>
              <a:rPr lang="de-DE" dirty="0" err="1" smtClean="0"/>
              <a:t>of</a:t>
            </a:r>
            <a:r>
              <a:rPr lang="de-DE" dirty="0" smtClean="0"/>
              <a:t> </a:t>
            </a:r>
            <a:r>
              <a:rPr lang="de-DE" dirty="0" err="1" smtClean="0"/>
              <a:t>intelligence</a:t>
            </a:r>
            <a:r>
              <a:rPr lang="de-DE" dirty="0" smtClean="0"/>
              <a:t> at all. </a:t>
            </a:r>
            <a:endParaRPr lang="de-DE" dirty="0" smtClean="0"/>
          </a:p>
          <a:p>
            <a:r>
              <a:rPr lang="de-DE" dirty="0" smtClean="0"/>
              <a:t>Think </a:t>
            </a:r>
            <a:r>
              <a:rPr lang="de-DE" dirty="0" err="1" smtClean="0"/>
              <a:t>about</a:t>
            </a:r>
            <a:r>
              <a:rPr lang="de-DE" dirty="0" smtClean="0"/>
              <a:t>: 	</a:t>
            </a:r>
            <a:r>
              <a:rPr lang="de-DE" dirty="0" smtClean="0"/>
              <a:t>Are </a:t>
            </a:r>
            <a:r>
              <a:rPr lang="de-DE" dirty="0" err="1" smtClean="0"/>
              <a:t>animals</a:t>
            </a:r>
            <a:r>
              <a:rPr lang="de-DE" dirty="0" smtClean="0"/>
              <a:t> intelligent? </a:t>
            </a:r>
            <a:endParaRPr lang="de-DE" dirty="0" smtClean="0"/>
          </a:p>
          <a:p>
            <a:r>
              <a:rPr lang="de-DE" dirty="0" smtClean="0"/>
              <a:t>	Can </a:t>
            </a:r>
            <a:r>
              <a:rPr lang="de-DE" dirty="0" err="1" smtClean="0"/>
              <a:t>there</a:t>
            </a:r>
            <a:r>
              <a:rPr lang="de-DE" dirty="0" smtClean="0"/>
              <a:t> </a:t>
            </a:r>
            <a:r>
              <a:rPr lang="de-DE" dirty="0" err="1" smtClean="0"/>
              <a:t>be</a:t>
            </a:r>
            <a:r>
              <a:rPr lang="de-DE" dirty="0" smtClean="0"/>
              <a:t> </a:t>
            </a:r>
            <a:r>
              <a:rPr lang="de-DE" dirty="0" err="1" smtClean="0"/>
              <a:t>intelligence</a:t>
            </a:r>
            <a:r>
              <a:rPr lang="de-DE" dirty="0" smtClean="0"/>
              <a:t> </a:t>
            </a:r>
            <a:r>
              <a:rPr lang="de-DE" dirty="0" err="1" smtClean="0"/>
              <a:t>without</a:t>
            </a:r>
            <a:r>
              <a:rPr lang="de-DE" dirty="0" smtClean="0"/>
              <a:t> </a:t>
            </a:r>
            <a:r>
              <a:rPr lang="de-DE" dirty="0" err="1" smtClean="0"/>
              <a:t>acting</a:t>
            </a:r>
            <a:r>
              <a:rPr lang="de-DE" dirty="0" smtClean="0"/>
              <a:t>? </a:t>
            </a:r>
            <a:endParaRPr lang="de-DE" dirty="0" smtClean="0"/>
          </a:p>
          <a:p>
            <a:r>
              <a:rPr lang="de-DE" dirty="0"/>
              <a:t>	</a:t>
            </a:r>
            <a:r>
              <a:rPr lang="de-DE" dirty="0" err="1" smtClean="0"/>
              <a:t>What</a:t>
            </a:r>
            <a:r>
              <a:rPr lang="de-DE" dirty="0" smtClean="0"/>
              <a:t> </a:t>
            </a:r>
            <a:r>
              <a:rPr lang="de-DE" dirty="0" err="1" smtClean="0"/>
              <a:t>describes</a:t>
            </a:r>
            <a:r>
              <a:rPr lang="de-DE" dirty="0" smtClean="0"/>
              <a:t> human </a:t>
            </a:r>
            <a:r>
              <a:rPr lang="de-DE" dirty="0" err="1" smtClean="0"/>
              <a:t>intelligence</a:t>
            </a:r>
            <a:r>
              <a:rPr lang="de-DE" dirty="0" smtClean="0"/>
              <a:t>? </a:t>
            </a:r>
            <a:endParaRPr lang="de-DE" dirty="0" smtClean="0"/>
          </a:p>
          <a:p>
            <a:endParaRPr lang="de-DE" dirty="0"/>
          </a:p>
          <a:p>
            <a:r>
              <a:rPr lang="de-DE" dirty="0" err="1" smtClean="0"/>
              <a:t>To</a:t>
            </a:r>
            <a:r>
              <a:rPr lang="de-DE" dirty="0" smtClean="0"/>
              <a:t> </a:t>
            </a:r>
            <a:r>
              <a:rPr lang="de-DE" dirty="0" err="1" smtClean="0"/>
              <a:t>study</a:t>
            </a:r>
            <a:r>
              <a:rPr lang="de-DE" dirty="0" smtClean="0"/>
              <a:t> AI </a:t>
            </a:r>
            <a:r>
              <a:rPr lang="de-DE" dirty="0" err="1" smtClean="0"/>
              <a:t>it</a:t>
            </a:r>
            <a:r>
              <a:rPr lang="de-DE" dirty="0" smtClean="0"/>
              <a:t> </a:t>
            </a:r>
            <a:r>
              <a:rPr lang="de-DE" dirty="0" err="1" smtClean="0"/>
              <a:t>is</a:t>
            </a:r>
            <a:r>
              <a:rPr lang="de-DE" dirty="0" smtClean="0"/>
              <a:t> not </a:t>
            </a:r>
            <a:r>
              <a:rPr lang="de-DE" dirty="0" err="1" smtClean="0"/>
              <a:t>necessary</a:t>
            </a:r>
            <a:r>
              <a:rPr lang="de-DE" dirty="0" smtClean="0"/>
              <a:t> </a:t>
            </a:r>
            <a:r>
              <a:rPr lang="de-DE" dirty="0" err="1" smtClean="0"/>
              <a:t>to</a:t>
            </a:r>
            <a:r>
              <a:rPr lang="de-DE" dirty="0" smtClean="0"/>
              <a:t> </a:t>
            </a:r>
            <a:r>
              <a:rPr lang="de-DE" dirty="0" err="1" smtClean="0"/>
              <a:t>know</a:t>
            </a:r>
            <a:r>
              <a:rPr lang="de-DE" dirty="0" smtClean="0"/>
              <a:t> all </a:t>
            </a:r>
            <a:r>
              <a:rPr lang="de-DE" dirty="0" err="1" smtClean="0"/>
              <a:t>the</a:t>
            </a:r>
            <a:r>
              <a:rPr lang="de-DE" dirty="0" smtClean="0"/>
              <a:t> different </a:t>
            </a:r>
            <a:r>
              <a:rPr lang="de-DE" dirty="0" err="1" smtClean="0"/>
              <a:t>views</a:t>
            </a:r>
            <a:r>
              <a:rPr lang="de-DE" dirty="0" smtClean="0"/>
              <a:t> </a:t>
            </a:r>
            <a:r>
              <a:rPr lang="de-DE" dirty="0" err="1" smtClean="0"/>
              <a:t>and</a:t>
            </a:r>
            <a:r>
              <a:rPr lang="de-DE" dirty="0" smtClean="0"/>
              <a:t> </a:t>
            </a:r>
            <a:r>
              <a:rPr lang="de-DE" dirty="0" err="1" smtClean="0"/>
              <a:t>definitions</a:t>
            </a:r>
            <a:r>
              <a:rPr lang="de-DE" dirty="0" smtClean="0"/>
              <a:t> </a:t>
            </a:r>
            <a:r>
              <a:rPr lang="de-DE" dirty="0" err="1" smtClean="0"/>
              <a:t>of</a:t>
            </a:r>
            <a:r>
              <a:rPr lang="de-DE" dirty="0" smtClean="0"/>
              <a:t> AI, but </a:t>
            </a:r>
            <a:r>
              <a:rPr lang="de-DE" dirty="0" err="1" smtClean="0"/>
              <a:t>you</a:t>
            </a:r>
            <a:r>
              <a:rPr lang="de-DE" dirty="0" smtClean="0"/>
              <a:t> </a:t>
            </a:r>
            <a:r>
              <a:rPr lang="de-DE" dirty="0" err="1" smtClean="0"/>
              <a:t>should</a:t>
            </a:r>
            <a:r>
              <a:rPr lang="de-DE" dirty="0" smtClean="0"/>
              <a:t> </a:t>
            </a:r>
            <a:r>
              <a:rPr lang="de-DE" dirty="0" err="1" smtClean="0"/>
              <a:t>understand</a:t>
            </a:r>
            <a:r>
              <a:rPr lang="de-DE" dirty="0" smtClean="0"/>
              <a:t> </a:t>
            </a:r>
            <a:r>
              <a:rPr lang="de-DE" dirty="0" err="1" smtClean="0"/>
              <a:t>what</a:t>
            </a:r>
            <a:r>
              <a:rPr lang="de-DE" dirty="0" smtClean="0"/>
              <a:t> </a:t>
            </a:r>
            <a:r>
              <a:rPr lang="de-DE" dirty="0" err="1" smtClean="0"/>
              <a:t>opinions</a:t>
            </a:r>
            <a:r>
              <a:rPr lang="de-DE" dirty="0" smtClean="0"/>
              <a:t> </a:t>
            </a:r>
            <a:r>
              <a:rPr lang="de-DE" dirty="0" err="1" smtClean="0"/>
              <a:t>exists</a:t>
            </a:r>
            <a:r>
              <a:rPr lang="de-DE" dirty="0" smtClean="0"/>
              <a:t> </a:t>
            </a:r>
            <a:r>
              <a:rPr lang="de-DE" dirty="0" err="1" smtClean="0"/>
              <a:t>and</a:t>
            </a:r>
            <a:r>
              <a:rPr lang="de-DE" dirty="0" smtClean="0"/>
              <a:t> </a:t>
            </a:r>
            <a:r>
              <a:rPr lang="de-DE" dirty="0" err="1" smtClean="0"/>
              <a:t>where</a:t>
            </a:r>
            <a:r>
              <a:rPr lang="de-DE" dirty="0" smtClean="0"/>
              <a:t> </a:t>
            </a:r>
            <a:r>
              <a:rPr lang="de-DE" dirty="0" err="1" smtClean="0"/>
              <a:t>they</a:t>
            </a:r>
            <a:r>
              <a:rPr lang="de-DE" dirty="0" smtClean="0"/>
              <a:t> </a:t>
            </a:r>
            <a:r>
              <a:rPr lang="de-DE" dirty="0" err="1" smtClean="0"/>
              <a:t>come</a:t>
            </a:r>
            <a:r>
              <a:rPr lang="de-DE" dirty="0" smtClean="0"/>
              <a:t> </a:t>
            </a:r>
            <a:r>
              <a:rPr lang="de-DE" dirty="0" err="1" smtClean="0"/>
              <a:t>from</a:t>
            </a:r>
            <a:r>
              <a:rPr lang="de-DE" dirty="0" smtClean="0"/>
              <a:t>.</a:t>
            </a:r>
            <a:endParaRPr lang="ru-RU" dirty="0"/>
          </a:p>
        </p:txBody>
      </p:sp>
      <p:sp>
        <p:nvSpPr>
          <p:cNvPr id="4" name="Foliennummernplatzhalter 3"/>
          <p:cNvSpPr>
            <a:spLocks noGrp="1"/>
          </p:cNvSpPr>
          <p:nvPr>
            <p:ph type="sldNum" sz="quarter" idx="10"/>
          </p:nvPr>
        </p:nvSpPr>
        <p:spPr/>
        <p:txBody>
          <a:bodyPr/>
          <a:lstStyle/>
          <a:p>
            <a:fld id="{74AD26B2-28D3-40F6-AD94-065E0B953A69}" type="slidenum">
              <a:rPr lang="ru-RU" smtClean="0"/>
              <a:t>3</a:t>
            </a:fld>
            <a:endParaRPr lang="ru-RU"/>
          </a:p>
        </p:txBody>
      </p:sp>
    </p:spTree>
    <p:extLst>
      <p:ext uri="{BB962C8B-B14F-4D97-AF65-F5344CB8AC3E}">
        <p14:creationId xmlns:p14="http://schemas.microsoft.com/office/powerpoint/2010/main" val="13677881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61311FF2-792C-4AAE-8698-D877D2130484}" type="slidenum">
              <a:rPr lang="cs-CZ" altLang="cs-CZ">
                <a:solidFill>
                  <a:srgbClr val="000000"/>
                </a:solidFill>
              </a:rPr>
              <a:pPr eaLnBrk="1" hangingPunct="1">
                <a:spcBef>
                  <a:spcPct val="0"/>
                </a:spcBef>
              </a:pPr>
              <a:t>36</a:t>
            </a:fld>
            <a:endParaRPr lang="cs-CZ" altLang="cs-CZ">
              <a:solidFill>
                <a:srgbClr val="000000"/>
              </a:solidFill>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endParaRPr lang="en-US" altLang="cs-CZ" smtClean="0">
              <a:latin typeface="Arial" panose="020B0604020202020204" pitchFamily="34" charset="0"/>
            </a:endParaRPr>
          </a:p>
        </p:txBody>
      </p:sp>
    </p:spTree>
    <p:extLst>
      <p:ext uri="{BB962C8B-B14F-4D97-AF65-F5344CB8AC3E}">
        <p14:creationId xmlns:p14="http://schemas.microsoft.com/office/powerpoint/2010/main" val="115723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1" dirty="0"/>
              <a:t>MYCIN: A Quick Case Study</a:t>
            </a:r>
          </a:p>
          <a:p>
            <a:r>
              <a:rPr lang="en-US" dirty="0" err="1" smtClean="0"/>
              <a:t>Mycin</a:t>
            </a:r>
            <a:r>
              <a:rPr lang="en-US" dirty="0" smtClean="0"/>
              <a:t> </a:t>
            </a:r>
            <a:r>
              <a:rPr lang="en-US" dirty="0"/>
              <a:t>was one of the earliest expert systems, and its design has strongly influenced the design of commercial expert systems and expert system shells. </a:t>
            </a:r>
          </a:p>
          <a:p>
            <a:r>
              <a:rPr lang="en-US" dirty="0" err="1"/>
              <a:t>Mycin</a:t>
            </a:r>
            <a:r>
              <a:rPr lang="en-US" dirty="0"/>
              <a:t> was an expert system developed at Stanford in the 1970s. Its job was to diagnose and recommend treatment for certain blood infections. To do the diagnosis ``properly'' involves growing cultures of the infecting organism. Unfortunately this takes around 48 hours, and if doctors waited until this was complete their patient might be dead! So, doctors have to come up with quick guesses about likely problems from the available data, and use these guesses to provide a ``covering'' treatment where drugs are given which should deal with any possible problem. </a:t>
            </a:r>
          </a:p>
          <a:p>
            <a:r>
              <a:rPr lang="en-US" dirty="0" err="1"/>
              <a:t>Mycin</a:t>
            </a:r>
            <a:r>
              <a:rPr lang="en-US" dirty="0"/>
              <a:t> was developed partly in order to explore how human experts make these rough (but important) guesses based on partial information. However, the problem is also a potentially important one in practical terms - there are lots of junior or non-</a:t>
            </a:r>
            <a:r>
              <a:rPr lang="en-US" dirty="0" err="1"/>
              <a:t>specialised</a:t>
            </a:r>
            <a:r>
              <a:rPr lang="en-US" dirty="0"/>
              <a:t> doctors who sometimes have to make such a rough diagnosis, and if there is an expert tool available to help them then this might allow more effective treatment to be given. In fact, </a:t>
            </a:r>
            <a:r>
              <a:rPr lang="en-US" dirty="0" err="1"/>
              <a:t>Mycin</a:t>
            </a:r>
            <a:r>
              <a:rPr lang="en-US" dirty="0"/>
              <a:t> was never actually used in practice. This wasn't because of any weakness in its performance - in tests it outperformed members of the Stanford medical school. It was as much because of ethical and legal issues related to the use of computers in medicine - if it gives the wrong diagnosis, who do you sue? </a:t>
            </a:r>
          </a:p>
          <a:p>
            <a:r>
              <a:rPr lang="en-US" dirty="0"/>
              <a:t>Anyway </a:t>
            </a:r>
            <a:r>
              <a:rPr lang="en-US" dirty="0" err="1"/>
              <a:t>Mycin</a:t>
            </a:r>
            <a:r>
              <a:rPr lang="en-US" dirty="0"/>
              <a:t> represented its knowledge as a set of IF-THEN rules with certainty factors. The following is an English version of one of </a:t>
            </a:r>
            <a:r>
              <a:rPr lang="en-US" dirty="0" err="1"/>
              <a:t>Mycin's</a:t>
            </a:r>
            <a:r>
              <a:rPr lang="en-US" dirty="0"/>
              <a:t> rules: </a:t>
            </a:r>
          </a:p>
          <a:p>
            <a:r>
              <a:rPr lang="en-US" dirty="0"/>
              <a:t>IF the infection is </a:t>
            </a:r>
            <a:r>
              <a:rPr lang="en-US" dirty="0" err="1"/>
              <a:t>pimary</a:t>
            </a:r>
            <a:r>
              <a:rPr lang="en-US" dirty="0"/>
              <a:t>-bacteremia </a:t>
            </a:r>
            <a:br>
              <a:rPr lang="en-US" dirty="0"/>
            </a:br>
            <a:r>
              <a:rPr lang="en-US" dirty="0"/>
              <a:t>AND the site of the culture is one of the sterile sites </a:t>
            </a:r>
            <a:br>
              <a:rPr lang="en-US" dirty="0"/>
            </a:br>
            <a:r>
              <a:rPr lang="en-US" dirty="0"/>
              <a:t>AND the suspected portal of entry is the gastrointestinal tract </a:t>
            </a:r>
            <a:br>
              <a:rPr lang="en-US" dirty="0"/>
            </a:br>
            <a:r>
              <a:rPr lang="en-US" dirty="0"/>
              <a:t>THEN there is suggestive evidence (0.7) that infection is </a:t>
            </a:r>
            <a:r>
              <a:rPr lang="en-US" dirty="0" err="1"/>
              <a:t>bacteroid</a:t>
            </a:r>
            <a:r>
              <a:rPr lang="en-US" dirty="0"/>
              <a:t>. The 0.7 is roughly the certainty that the conclusion will be true given the evidence. If the evidence is uncertain the certainties of the bits of evidence will be combined with the certainty of the rule to give the certainty of the conclusion. </a:t>
            </a:r>
          </a:p>
          <a:p>
            <a:r>
              <a:rPr lang="en-US" dirty="0" err="1"/>
              <a:t>Mycin</a:t>
            </a:r>
            <a:r>
              <a:rPr lang="en-US" dirty="0"/>
              <a:t> was written in Lisp, and its rules are formally represented as Lisp expressions. The action part of the rule could just be a conclusion about the problem being solved, or it could be an </a:t>
            </a:r>
            <a:r>
              <a:rPr lang="en-US" dirty="0" err="1"/>
              <a:t>arbitary</a:t>
            </a:r>
            <a:r>
              <a:rPr lang="en-US" dirty="0"/>
              <a:t> lisp expression. This allowed great flexibility, but removed some of the modularity and clarity of rule-based systems, so using the facility had to be used with care. </a:t>
            </a:r>
          </a:p>
          <a:p>
            <a:r>
              <a:rPr lang="en-US" dirty="0"/>
              <a:t>Anyway, </a:t>
            </a:r>
            <a:r>
              <a:rPr lang="en-US" dirty="0" err="1"/>
              <a:t>Mycin</a:t>
            </a:r>
            <a:r>
              <a:rPr lang="en-US" dirty="0"/>
              <a:t> is a (primarily) goal-directed system, using the basic backward chaining reasoning strategy that we described above. However, </a:t>
            </a:r>
            <a:r>
              <a:rPr lang="en-US" dirty="0" err="1"/>
              <a:t>Mycin</a:t>
            </a:r>
            <a:r>
              <a:rPr lang="en-US" dirty="0"/>
              <a:t> used various heuristics to control the search for a solution (or proof of some hypothesis). These were needed both to make the reasoning efficient and to prevent the user being asked too many unnecessary questions. </a:t>
            </a:r>
          </a:p>
          <a:p>
            <a:r>
              <a:rPr lang="en-US" dirty="0"/>
              <a:t>One strategy is to first ask the user a number of more or less preset questions that are always required and which allow the system to rule out totally unlikely diagnoses. Once these questions have been asked the system can then focus on particular, more specific possible blood disorders, and go into full backward chaining mode to try and prove each one. This rules out </a:t>
            </a:r>
            <a:r>
              <a:rPr lang="en-US" dirty="0" err="1"/>
              <a:t>alot</a:t>
            </a:r>
            <a:r>
              <a:rPr lang="en-US" dirty="0"/>
              <a:t> of </a:t>
            </a:r>
            <a:r>
              <a:rPr lang="en-US" dirty="0" err="1"/>
              <a:t>unecessary</a:t>
            </a:r>
            <a:r>
              <a:rPr lang="en-US" dirty="0"/>
              <a:t> search, and also follows the pattern of human patient-doctor interviews. </a:t>
            </a:r>
          </a:p>
          <a:p>
            <a:r>
              <a:rPr lang="en-US" dirty="0"/>
              <a:t>The other strategies relate to the way in which rules are invoked. The first one is simple: given a possible rule to use, </a:t>
            </a:r>
            <a:r>
              <a:rPr lang="en-US" dirty="0" err="1"/>
              <a:t>Mycin</a:t>
            </a:r>
            <a:r>
              <a:rPr lang="en-US" dirty="0"/>
              <a:t> first checks all the premises of the rule to see if any are known to be false. If so there's not much point using the rule. The other strategies relate more to the certainty factors. </a:t>
            </a:r>
            <a:r>
              <a:rPr lang="en-US" dirty="0" err="1"/>
              <a:t>Mycin</a:t>
            </a:r>
            <a:r>
              <a:rPr lang="en-US" dirty="0"/>
              <a:t> will first look at rules that have more certain conclusions, and will abandon a search once the certainties involved get below 0.2. </a:t>
            </a:r>
          </a:p>
          <a:p>
            <a:r>
              <a:rPr lang="en-US" dirty="0"/>
              <a:t>A dialogue with </a:t>
            </a:r>
            <a:r>
              <a:rPr lang="en-US" dirty="0" err="1"/>
              <a:t>Mycin</a:t>
            </a:r>
            <a:r>
              <a:rPr lang="en-US" dirty="0"/>
              <a:t> is somewhat like the mini dialogue we gave in section 5.3, but of course longer and somewhat more complex. There are three main stages to the dialogue. In the first stage, initial data about the case is gathered so the system can come up with a very broad diagnosis. In the second more directed questions are asked to test specific hypotheses. At the end of this section a diagnosis is proposed. In the third section questions are asked to determine an appropriate treatment, given the diagnosis and facts about the patient. This obviously concludes with a treatment recommendation. At any stage the user can ask why a question was asked or how a conclusion was reached, and when treatment is recommended the user can ask for alternative treatments if the first is not viewed as satisfactory. </a:t>
            </a:r>
          </a:p>
          <a:p>
            <a:r>
              <a:rPr lang="en-US" dirty="0" err="1"/>
              <a:t>Mycin</a:t>
            </a:r>
            <a:r>
              <a:rPr lang="en-US" dirty="0"/>
              <a:t>, though pioneering much expert system research, also had a number of problems which were remedied in later, more sophisticated architectures. One of these was that the rules often mixed domain knowledge, problem solving knowledge and ``screening conditions'' (conditions to avoid asking the user silly or awkward questions - e.g., checking patient is not child before asking about alcoholism). A later version called NEOMYCIN </a:t>
            </a:r>
            <a:r>
              <a:rPr lang="en-US" dirty="0" err="1"/>
              <a:t>attemped</a:t>
            </a:r>
            <a:r>
              <a:rPr lang="en-US" dirty="0"/>
              <a:t> to deal with these by having an explicit disease taxonomy (represented as a frame system) to represent facts about different kinds of diseases. The basic problem solving strategy was to go down the disease tree, from general classes of diseases to very specific ones, gathering information to differentiate between two disease subclasses (</a:t>
            </a:r>
            <a:r>
              <a:rPr lang="en-US" dirty="0" err="1"/>
              <a:t>ie</a:t>
            </a:r>
            <a:r>
              <a:rPr lang="en-US" dirty="0"/>
              <a:t>, if disease1 has subtypes disease2 and disease3, and you know that the patient has the disease1, and subtype disease2 has symptom1 but not disease3, then ask about symptom1.) </a:t>
            </a:r>
          </a:p>
          <a:p>
            <a:r>
              <a:rPr lang="en-US" dirty="0"/>
              <a:t>There were many other developments from the MYCIN project. For example, EMYCIN was really the first expert shell developed from </a:t>
            </a:r>
            <a:r>
              <a:rPr lang="en-US" dirty="0" err="1"/>
              <a:t>Mycin</a:t>
            </a:r>
            <a:r>
              <a:rPr lang="en-US" dirty="0"/>
              <a:t>. A new expert system called PUFF was developed using EMYCIN in the new domain of heart disorders. And </a:t>
            </a:r>
            <a:r>
              <a:rPr lang="en-US" dirty="0" err="1"/>
              <a:t>systom</a:t>
            </a:r>
            <a:r>
              <a:rPr lang="en-US" dirty="0"/>
              <a:t> called NEOMYCIN was developed for training doctors, which would take them through various example cases, checking their conclusions and explaining where they went wrong. </a:t>
            </a:r>
          </a:p>
          <a:p>
            <a:r>
              <a:rPr lang="en-US" dirty="0"/>
              <a:t>We should make it clear at this point that not all expert systems are </a:t>
            </a:r>
            <a:r>
              <a:rPr lang="en-US" dirty="0" err="1"/>
              <a:t>Mycin</a:t>
            </a:r>
            <a:r>
              <a:rPr lang="en-US" dirty="0"/>
              <a:t>-like. Many use different approaches to both problem solving and knowledge representation. A full course on expert systems would consider the different approaches used, and when each is appropriate. Come to AI4 for more details! </a:t>
            </a:r>
          </a:p>
          <a:p>
            <a:endParaRPr lang="ru-RU" dirty="0"/>
          </a:p>
        </p:txBody>
      </p:sp>
      <p:sp>
        <p:nvSpPr>
          <p:cNvPr id="4" name="Foliennummernplatzhalter 3"/>
          <p:cNvSpPr>
            <a:spLocks noGrp="1"/>
          </p:cNvSpPr>
          <p:nvPr>
            <p:ph type="sldNum" sz="quarter" idx="10"/>
          </p:nvPr>
        </p:nvSpPr>
        <p:spPr/>
        <p:txBody>
          <a:bodyPr/>
          <a:lstStyle/>
          <a:p>
            <a:fld id="{74AD26B2-28D3-40F6-AD94-065E0B953A69}" type="slidenum">
              <a:rPr lang="ru-RU" smtClean="0"/>
              <a:t>37</a:t>
            </a:fld>
            <a:endParaRPr lang="ru-RU"/>
          </a:p>
        </p:txBody>
      </p:sp>
    </p:spTree>
    <p:extLst>
      <p:ext uri="{BB962C8B-B14F-4D97-AF65-F5344CB8AC3E}">
        <p14:creationId xmlns:p14="http://schemas.microsoft.com/office/powerpoint/2010/main" val="11949181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ru-RU"/>
          </a:p>
        </p:txBody>
      </p:sp>
      <p:sp>
        <p:nvSpPr>
          <p:cNvPr id="4" name="Foliennummernplatzhalter 3"/>
          <p:cNvSpPr>
            <a:spLocks noGrp="1"/>
          </p:cNvSpPr>
          <p:nvPr>
            <p:ph type="sldNum" sz="quarter" idx="10"/>
          </p:nvPr>
        </p:nvSpPr>
        <p:spPr/>
        <p:txBody>
          <a:bodyPr/>
          <a:lstStyle/>
          <a:p>
            <a:fld id="{74AD26B2-28D3-40F6-AD94-065E0B953A69}" type="slidenum">
              <a:rPr lang="ru-RU" smtClean="0"/>
              <a:t>39</a:t>
            </a:fld>
            <a:endParaRPr lang="ru-RU"/>
          </a:p>
        </p:txBody>
      </p:sp>
    </p:spTree>
    <p:extLst>
      <p:ext uri="{BB962C8B-B14F-4D97-AF65-F5344CB8AC3E}">
        <p14:creationId xmlns:p14="http://schemas.microsoft.com/office/powerpoint/2010/main" val="458468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B219427D-2AAA-4C22-AC98-7D23D7A80A0D}" type="slidenum">
              <a:rPr lang="cs-CZ" altLang="cs-CZ">
                <a:solidFill>
                  <a:srgbClr val="000000"/>
                </a:solidFill>
              </a:rPr>
              <a:pPr eaLnBrk="1" hangingPunct="1">
                <a:spcBef>
                  <a:spcPct val="0"/>
                </a:spcBef>
              </a:pPr>
              <a:t>41</a:t>
            </a:fld>
            <a:endParaRPr lang="cs-CZ" altLang="cs-CZ">
              <a:solidFill>
                <a:srgbClr val="000000"/>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n-US" altLang="cs-CZ" smtClean="0">
              <a:latin typeface="Arial" panose="020B0604020202020204" pitchFamily="34" charset="0"/>
            </a:endParaRPr>
          </a:p>
        </p:txBody>
      </p:sp>
    </p:spTree>
    <p:extLst>
      <p:ext uri="{BB962C8B-B14F-4D97-AF65-F5344CB8AC3E}">
        <p14:creationId xmlns:p14="http://schemas.microsoft.com/office/powerpoint/2010/main" val="2367395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a:xfrm>
            <a:off x="685800" y="4400550"/>
            <a:ext cx="5486400" cy="4743450"/>
          </a:xfrm>
        </p:spPr>
        <p:txBody>
          <a:bodyPr/>
          <a:lstStyle/>
          <a:p>
            <a:r>
              <a:rPr lang="de-DE" dirty="0" err="1" smtClean="0"/>
              <a:t>Although</a:t>
            </a:r>
            <a:r>
              <a:rPr lang="de-DE" dirty="0" smtClean="0"/>
              <a:t> </a:t>
            </a:r>
            <a:r>
              <a:rPr lang="de-DE" dirty="0" err="1" smtClean="0"/>
              <a:t>we</a:t>
            </a:r>
            <a:r>
              <a:rPr lang="de-DE" dirty="0" smtClean="0"/>
              <a:t> </a:t>
            </a:r>
            <a:r>
              <a:rPr lang="de-DE" dirty="0" err="1" smtClean="0"/>
              <a:t>spoke</a:t>
            </a:r>
            <a:r>
              <a:rPr lang="de-DE" dirty="0" smtClean="0"/>
              <a:t> </a:t>
            </a:r>
            <a:r>
              <a:rPr lang="de-DE" dirty="0" err="1" smtClean="0"/>
              <a:t>about</a:t>
            </a:r>
            <a:r>
              <a:rPr lang="de-DE" dirty="0" smtClean="0"/>
              <a:t> </a:t>
            </a:r>
            <a:r>
              <a:rPr lang="de-DE" dirty="0" err="1" smtClean="0"/>
              <a:t>the</a:t>
            </a:r>
            <a:r>
              <a:rPr lang="de-DE" dirty="0" smtClean="0"/>
              <a:t> </a:t>
            </a:r>
            <a:r>
              <a:rPr lang="de-DE" dirty="0" err="1" smtClean="0"/>
              <a:t>ingredients</a:t>
            </a:r>
            <a:r>
              <a:rPr lang="de-DE" dirty="0" smtClean="0"/>
              <a:t> </a:t>
            </a:r>
            <a:r>
              <a:rPr lang="de-DE" dirty="0" err="1" smtClean="0"/>
              <a:t>we</a:t>
            </a:r>
            <a:r>
              <a:rPr lang="de-DE" dirty="0" smtClean="0"/>
              <a:t> </a:t>
            </a:r>
            <a:r>
              <a:rPr lang="de-DE" dirty="0" err="1" smtClean="0"/>
              <a:t>have</a:t>
            </a:r>
            <a:r>
              <a:rPr lang="de-DE" dirty="0" smtClean="0"/>
              <a:t> </a:t>
            </a:r>
            <a:r>
              <a:rPr lang="de-DE" dirty="0" err="1" smtClean="0"/>
              <a:t>for</a:t>
            </a:r>
            <a:r>
              <a:rPr lang="de-DE" dirty="0" smtClean="0"/>
              <a:t> AI, </a:t>
            </a:r>
            <a:r>
              <a:rPr lang="de-DE" dirty="0" err="1" smtClean="0"/>
              <a:t>we</a:t>
            </a:r>
            <a:r>
              <a:rPr lang="de-DE" dirty="0" smtClean="0"/>
              <a:t> will </a:t>
            </a:r>
            <a:r>
              <a:rPr lang="de-DE" dirty="0" err="1" smtClean="0"/>
              <a:t>discuss</a:t>
            </a:r>
            <a:r>
              <a:rPr lang="de-DE" dirty="0" smtClean="0"/>
              <a:t> </a:t>
            </a:r>
            <a:r>
              <a:rPr lang="de-DE" dirty="0" err="1" smtClean="0"/>
              <a:t>deeper</a:t>
            </a:r>
            <a:r>
              <a:rPr lang="de-DE" dirty="0" smtClean="0"/>
              <a:t> </a:t>
            </a:r>
            <a:r>
              <a:rPr lang="de-DE" dirty="0" err="1" smtClean="0"/>
              <a:t>the</a:t>
            </a:r>
            <a:r>
              <a:rPr lang="de-DE" dirty="0" smtClean="0"/>
              <a:t> </a:t>
            </a:r>
            <a:r>
              <a:rPr lang="de-DE" dirty="0" err="1" smtClean="0"/>
              <a:t>views</a:t>
            </a:r>
            <a:r>
              <a:rPr lang="de-DE" dirty="0" smtClean="0"/>
              <a:t> </a:t>
            </a:r>
            <a:r>
              <a:rPr lang="de-DE" dirty="0" err="1" smtClean="0"/>
              <a:t>and</a:t>
            </a:r>
            <a:r>
              <a:rPr lang="de-DE" dirty="0" smtClean="0"/>
              <a:t> </a:t>
            </a:r>
            <a:r>
              <a:rPr lang="de-DE" dirty="0" err="1" smtClean="0"/>
              <a:t>meanings</a:t>
            </a:r>
            <a:r>
              <a:rPr lang="de-DE" dirty="0" smtClean="0"/>
              <a:t> </a:t>
            </a:r>
            <a:r>
              <a:rPr lang="de-DE" dirty="0" err="1" smtClean="0"/>
              <a:t>about</a:t>
            </a:r>
            <a:r>
              <a:rPr lang="de-DE" dirty="0" smtClean="0"/>
              <a:t> AI.</a:t>
            </a:r>
          </a:p>
          <a:p>
            <a:endParaRPr lang="de-DE" dirty="0"/>
          </a:p>
          <a:p>
            <a:r>
              <a:rPr lang="de-DE" dirty="0" err="1" smtClean="0"/>
              <a:t>Let</a:t>
            </a:r>
            <a:r>
              <a:rPr lang="de-DE" dirty="0" smtClean="0"/>
              <a:t> </a:t>
            </a:r>
            <a:r>
              <a:rPr lang="de-DE" dirty="0" err="1" smtClean="0"/>
              <a:t>us</a:t>
            </a:r>
            <a:r>
              <a:rPr lang="de-DE" dirty="0" smtClean="0"/>
              <a:t> </a:t>
            </a:r>
            <a:r>
              <a:rPr lang="de-DE" dirty="0" err="1" smtClean="0"/>
              <a:t>start</a:t>
            </a:r>
            <a:r>
              <a:rPr lang="de-DE" dirty="0" smtClean="0"/>
              <a:t> </a:t>
            </a:r>
            <a:r>
              <a:rPr lang="de-DE" dirty="0" err="1" smtClean="0"/>
              <a:t>with</a:t>
            </a:r>
            <a:r>
              <a:rPr lang="de-DE" dirty="0" smtClean="0"/>
              <a:t> a </a:t>
            </a:r>
            <a:r>
              <a:rPr lang="de-DE" dirty="0" err="1" smtClean="0"/>
              <a:t>common</a:t>
            </a:r>
            <a:r>
              <a:rPr lang="de-DE" dirty="0" smtClean="0"/>
              <a:t> </a:t>
            </a:r>
            <a:r>
              <a:rPr lang="de-DE" dirty="0" err="1" smtClean="0"/>
              <a:t>textbook</a:t>
            </a:r>
            <a:r>
              <a:rPr lang="de-DE" dirty="0" smtClean="0"/>
              <a:t> </a:t>
            </a:r>
            <a:r>
              <a:rPr lang="de-DE" dirty="0" err="1" smtClean="0"/>
              <a:t>definition</a:t>
            </a:r>
            <a:r>
              <a:rPr lang="de-DE" dirty="0" smtClean="0"/>
              <a:t>, </a:t>
            </a:r>
            <a:r>
              <a:rPr lang="de-DE" dirty="0" smtClean="0"/>
              <a:t>a </a:t>
            </a:r>
            <a:r>
              <a:rPr lang="de-DE" dirty="0" err="1" smtClean="0"/>
              <a:t>definition</a:t>
            </a:r>
            <a:r>
              <a:rPr lang="de-DE" dirty="0" err="1" smtClean="0"/>
              <a:t>from</a:t>
            </a:r>
            <a:r>
              <a:rPr lang="de-DE" dirty="0" smtClean="0"/>
              <a:t> </a:t>
            </a:r>
            <a:r>
              <a:rPr lang="de-DE" dirty="0" smtClean="0"/>
              <a:t>John </a:t>
            </a:r>
            <a:r>
              <a:rPr lang="de-DE" dirty="0" smtClean="0"/>
              <a:t>McCarthy</a:t>
            </a:r>
            <a:r>
              <a:rPr lang="de-DE" dirty="0" smtClean="0"/>
              <a:t>, </a:t>
            </a:r>
            <a:r>
              <a:rPr lang="de-DE" dirty="0" err="1" smtClean="0"/>
              <a:t>one</a:t>
            </a:r>
            <a:r>
              <a:rPr lang="de-DE" dirty="0" smtClean="0"/>
              <a:t> </a:t>
            </a:r>
            <a:r>
              <a:rPr lang="de-DE" dirty="0" err="1" smtClean="0"/>
              <a:t>of</a:t>
            </a:r>
            <a:r>
              <a:rPr lang="de-DE" dirty="0" smtClean="0"/>
              <a:t> </a:t>
            </a:r>
            <a:r>
              <a:rPr lang="de-DE" dirty="0" err="1" smtClean="0"/>
              <a:t>the</a:t>
            </a:r>
            <a:r>
              <a:rPr lang="de-DE" dirty="0" smtClean="0"/>
              <a:t> </a:t>
            </a:r>
            <a:r>
              <a:rPr lang="de-DE" dirty="0" err="1" smtClean="0"/>
              <a:t>first</a:t>
            </a:r>
            <a:r>
              <a:rPr lang="de-DE" dirty="0" smtClean="0"/>
              <a:t> </a:t>
            </a:r>
            <a:r>
              <a:rPr lang="de-DE" dirty="0" err="1" smtClean="0"/>
              <a:t>and</a:t>
            </a:r>
            <a:r>
              <a:rPr lang="de-DE" dirty="0" smtClean="0"/>
              <a:t> </a:t>
            </a:r>
            <a:r>
              <a:rPr lang="de-DE" dirty="0" err="1" smtClean="0"/>
              <a:t>mostly</a:t>
            </a:r>
            <a:r>
              <a:rPr lang="de-DE" dirty="0" smtClean="0"/>
              <a:t> </a:t>
            </a:r>
            <a:r>
              <a:rPr lang="de-DE" dirty="0" err="1" smtClean="0"/>
              <a:t>known</a:t>
            </a:r>
            <a:r>
              <a:rPr lang="de-DE" dirty="0" smtClean="0"/>
              <a:t> AI </a:t>
            </a:r>
            <a:r>
              <a:rPr lang="de-DE" dirty="0" err="1" smtClean="0"/>
              <a:t>pioneers</a:t>
            </a:r>
            <a:r>
              <a:rPr lang="de-DE" dirty="0" smtClean="0"/>
              <a:t>.</a:t>
            </a:r>
          </a:p>
          <a:p>
            <a:endParaRPr lang="de-DE" dirty="0" smtClean="0"/>
          </a:p>
          <a:p>
            <a:r>
              <a:rPr lang="en-US" b="1" dirty="0" smtClean="0"/>
              <a:t>“Artificial </a:t>
            </a:r>
            <a:r>
              <a:rPr lang="en-US" b="1" dirty="0"/>
              <a:t>intelligence is a sub-field of computer science. Its goal is to enable the development of computers that are able to do things normally done by people -- in particular, things associated with people acting intelligently</a:t>
            </a:r>
            <a:r>
              <a:rPr lang="en-US" b="1" dirty="0" smtClean="0"/>
              <a:t>.”</a:t>
            </a:r>
          </a:p>
          <a:p>
            <a:endParaRPr lang="en-US" b="1" dirty="0"/>
          </a:p>
          <a:p>
            <a:r>
              <a:rPr lang="en-US" dirty="0" smtClean="0"/>
              <a:t>This definition was take at a time c</a:t>
            </a:r>
            <a:r>
              <a:rPr lang="en-US" dirty="0" smtClean="0"/>
              <a:t>omputers </a:t>
            </a:r>
            <a:r>
              <a:rPr lang="en-US" dirty="0"/>
              <a:t>had just been </a:t>
            </a:r>
            <a:r>
              <a:rPr lang="en-US" dirty="0" smtClean="0"/>
              <a:t>developed and people thought about the capacity of what computers can do very optimistic. It seemed only a question of time when computers are able to do things in a human way. And this definition implies that we don’t understand intelligence at all, so it is enough that computers do it like humans. It is a simple logic here:</a:t>
            </a:r>
          </a:p>
          <a:p>
            <a:endParaRPr lang="en-US" dirty="0"/>
          </a:p>
          <a:p>
            <a:r>
              <a:rPr lang="en-US" dirty="0" smtClean="0"/>
              <a:t>	- Humans exists</a:t>
            </a:r>
          </a:p>
          <a:p>
            <a:r>
              <a:rPr lang="en-US" dirty="0"/>
              <a:t>	</a:t>
            </a:r>
            <a:r>
              <a:rPr lang="en-US" dirty="0" smtClean="0"/>
              <a:t>- Computers exists</a:t>
            </a:r>
          </a:p>
          <a:p>
            <a:r>
              <a:rPr lang="en-US" dirty="0"/>
              <a:t>	</a:t>
            </a:r>
            <a:r>
              <a:rPr lang="en-US" dirty="0" smtClean="0"/>
              <a:t>- Human do things intelligent</a:t>
            </a:r>
          </a:p>
          <a:p>
            <a:r>
              <a:rPr lang="en-US" dirty="0"/>
              <a:t>	</a:t>
            </a:r>
            <a:r>
              <a:rPr lang="en-US" b="1" dirty="0" smtClean="0"/>
              <a:t>IF</a:t>
            </a:r>
            <a:r>
              <a:rPr lang="en-US" dirty="0" smtClean="0"/>
              <a:t> Computers do things like an human </a:t>
            </a:r>
            <a:r>
              <a:rPr lang="en-US" b="1" dirty="0" smtClean="0"/>
              <a:t>THEN</a:t>
            </a:r>
            <a:r>
              <a:rPr lang="en-US" dirty="0" smtClean="0"/>
              <a:t> they do it </a:t>
            </a:r>
            <a:r>
              <a:rPr lang="en-US" b="1" dirty="0" smtClean="0"/>
              <a:t>intelligent</a:t>
            </a:r>
          </a:p>
          <a:p>
            <a:r>
              <a:rPr lang="en-US" b="1" dirty="0" smtClean="0"/>
              <a:t>	NO </a:t>
            </a:r>
            <a:r>
              <a:rPr lang="en-US" dirty="0" smtClean="0"/>
              <a:t>else</a:t>
            </a:r>
          </a:p>
          <a:p>
            <a:endParaRPr lang="en-US" dirty="0" smtClean="0"/>
          </a:p>
          <a:p>
            <a:endParaRPr lang="en-US" b="1" dirty="0" smtClean="0"/>
          </a:p>
          <a:p>
            <a:r>
              <a:rPr lang="de-DE" dirty="0" smtClean="0"/>
              <a:t>AI </a:t>
            </a:r>
            <a:r>
              <a:rPr lang="de-DE" dirty="0" err="1" smtClean="0"/>
              <a:t>tries</a:t>
            </a:r>
            <a:r>
              <a:rPr lang="de-DE" dirty="0" smtClean="0"/>
              <a:t> </a:t>
            </a:r>
            <a:r>
              <a:rPr lang="de-DE" dirty="0" err="1" smtClean="0"/>
              <a:t>to</a:t>
            </a:r>
            <a:r>
              <a:rPr lang="de-DE" dirty="0" smtClean="0"/>
              <a:t> </a:t>
            </a:r>
            <a:r>
              <a:rPr lang="de-DE" dirty="0" err="1" smtClean="0"/>
              <a:t>act</a:t>
            </a:r>
            <a:r>
              <a:rPr lang="de-DE" dirty="0" smtClean="0"/>
              <a:t> </a:t>
            </a:r>
            <a:r>
              <a:rPr lang="de-DE" dirty="0" err="1" smtClean="0"/>
              <a:t>as</a:t>
            </a:r>
            <a:r>
              <a:rPr lang="de-DE" dirty="0" smtClean="0"/>
              <a:t> </a:t>
            </a:r>
            <a:r>
              <a:rPr lang="de-DE" dirty="0" err="1" smtClean="0"/>
              <a:t>we</a:t>
            </a:r>
            <a:r>
              <a:rPr lang="de-DE" dirty="0" smtClean="0"/>
              <a:t> </a:t>
            </a:r>
            <a:r>
              <a:rPr lang="de-DE" dirty="0" err="1" smtClean="0"/>
              <a:t>usually</a:t>
            </a:r>
            <a:r>
              <a:rPr lang="de-DE" dirty="0" smtClean="0"/>
              <a:t> </a:t>
            </a:r>
            <a:r>
              <a:rPr lang="de-DE" dirty="0" err="1" smtClean="0"/>
              <a:t>think</a:t>
            </a:r>
            <a:r>
              <a:rPr lang="de-DE" dirty="0" smtClean="0"/>
              <a:t> </a:t>
            </a:r>
            <a:r>
              <a:rPr lang="de-DE" dirty="0" err="1" smtClean="0"/>
              <a:t>which</a:t>
            </a:r>
            <a:r>
              <a:rPr lang="de-DE" dirty="0" smtClean="0"/>
              <a:t> </a:t>
            </a:r>
            <a:r>
              <a:rPr lang="de-DE" dirty="0" err="1" smtClean="0"/>
              <a:t>is</a:t>
            </a:r>
            <a:r>
              <a:rPr lang="de-DE" dirty="0" smtClean="0"/>
              <a:t> </a:t>
            </a:r>
            <a:r>
              <a:rPr lang="de-DE" dirty="0" err="1" smtClean="0"/>
              <a:t>done</a:t>
            </a:r>
            <a:r>
              <a:rPr lang="de-DE" dirty="0" smtClean="0"/>
              <a:t> </a:t>
            </a:r>
            <a:r>
              <a:rPr lang="de-DE" dirty="0" err="1" smtClean="0"/>
              <a:t>intelligently</a:t>
            </a:r>
            <a:r>
              <a:rPr lang="de-DE" dirty="0" smtClean="0"/>
              <a:t>. But </a:t>
            </a:r>
            <a:r>
              <a:rPr lang="de-DE" dirty="0" err="1" smtClean="0"/>
              <a:t>this</a:t>
            </a:r>
            <a:r>
              <a:rPr lang="de-DE" dirty="0" smtClean="0"/>
              <a:t> </a:t>
            </a:r>
            <a:r>
              <a:rPr lang="de-DE" dirty="0" err="1" smtClean="0"/>
              <a:t>doesn‘t</a:t>
            </a:r>
            <a:r>
              <a:rPr lang="de-DE" dirty="0" smtClean="0"/>
              <a:t> </a:t>
            </a:r>
            <a:r>
              <a:rPr lang="de-DE" dirty="0" err="1" smtClean="0"/>
              <a:t>tell</a:t>
            </a:r>
            <a:r>
              <a:rPr lang="de-DE" dirty="0" smtClean="0"/>
              <a:t> </a:t>
            </a:r>
            <a:r>
              <a:rPr lang="de-DE" dirty="0" err="1" smtClean="0"/>
              <a:t>us</a:t>
            </a:r>
            <a:r>
              <a:rPr lang="de-DE" dirty="0" smtClean="0"/>
              <a:t> </a:t>
            </a:r>
            <a:r>
              <a:rPr lang="de-DE" dirty="0" err="1" smtClean="0"/>
              <a:t>something</a:t>
            </a:r>
            <a:r>
              <a:rPr lang="de-DE" dirty="0" smtClean="0"/>
              <a:t> </a:t>
            </a:r>
            <a:r>
              <a:rPr lang="de-DE" dirty="0" err="1" smtClean="0"/>
              <a:t>about</a:t>
            </a:r>
            <a:r>
              <a:rPr lang="de-DE" dirty="0" smtClean="0"/>
              <a:t>:</a:t>
            </a:r>
          </a:p>
          <a:p>
            <a:r>
              <a:rPr lang="de-DE" dirty="0"/>
              <a:t> </a:t>
            </a:r>
            <a:r>
              <a:rPr lang="de-DE" dirty="0" smtClean="0"/>
              <a:t>   	</a:t>
            </a:r>
            <a:r>
              <a:rPr lang="de-DE" dirty="0" err="1" smtClean="0"/>
              <a:t>what</a:t>
            </a:r>
            <a:r>
              <a:rPr lang="de-DE" dirty="0" smtClean="0"/>
              <a:t> </a:t>
            </a:r>
            <a:r>
              <a:rPr lang="de-DE" dirty="0" err="1" smtClean="0"/>
              <a:t>is</a:t>
            </a:r>
            <a:r>
              <a:rPr lang="de-DE" dirty="0" smtClean="0"/>
              <a:t> </a:t>
            </a:r>
            <a:r>
              <a:rPr lang="de-DE" dirty="0" err="1" smtClean="0"/>
              <a:t>intelligence</a:t>
            </a:r>
            <a:r>
              <a:rPr lang="de-DE" dirty="0" smtClean="0"/>
              <a:t>?.</a:t>
            </a:r>
            <a:endParaRPr lang="de-DE" dirty="0" smtClean="0"/>
          </a:p>
          <a:p>
            <a:r>
              <a:rPr lang="de-DE" dirty="0" smtClean="0"/>
              <a:t>	</a:t>
            </a:r>
            <a:r>
              <a:rPr lang="de-DE" dirty="0" err="1" smtClean="0"/>
              <a:t>Is</a:t>
            </a:r>
            <a:r>
              <a:rPr lang="de-DE" dirty="0" smtClean="0"/>
              <a:t> </a:t>
            </a:r>
            <a:r>
              <a:rPr lang="de-DE" dirty="0" err="1" smtClean="0"/>
              <a:t>there</a:t>
            </a:r>
            <a:r>
              <a:rPr lang="de-DE" dirty="0" smtClean="0"/>
              <a:t> a </a:t>
            </a:r>
            <a:r>
              <a:rPr lang="de-DE" dirty="0" err="1" smtClean="0"/>
              <a:t>way</a:t>
            </a:r>
            <a:r>
              <a:rPr lang="de-DE" dirty="0" smtClean="0"/>
              <a:t> </a:t>
            </a:r>
            <a:r>
              <a:rPr lang="de-DE" dirty="0" err="1" smtClean="0"/>
              <a:t>for</a:t>
            </a:r>
            <a:r>
              <a:rPr lang="de-DE" dirty="0" smtClean="0"/>
              <a:t> </a:t>
            </a:r>
            <a:r>
              <a:rPr lang="de-DE" dirty="0" err="1" smtClean="0"/>
              <a:t>artificial</a:t>
            </a:r>
            <a:r>
              <a:rPr lang="de-DE" dirty="0" smtClean="0"/>
              <a:t> </a:t>
            </a:r>
            <a:r>
              <a:rPr lang="de-DE" dirty="0" err="1" smtClean="0"/>
              <a:t>intelligence</a:t>
            </a:r>
            <a:r>
              <a:rPr lang="de-DE" dirty="0" smtClean="0"/>
              <a:t>?</a:t>
            </a:r>
            <a:endParaRPr lang="de-DE" dirty="0"/>
          </a:p>
          <a:p>
            <a:r>
              <a:rPr lang="de-DE" dirty="0" smtClean="0"/>
              <a:t>	</a:t>
            </a:r>
            <a:r>
              <a:rPr lang="de-DE" dirty="0" err="1" smtClean="0"/>
              <a:t>how</a:t>
            </a:r>
            <a:r>
              <a:rPr lang="de-DE" dirty="0" smtClean="0"/>
              <a:t> </a:t>
            </a:r>
            <a:r>
              <a:rPr lang="de-DE" dirty="0" err="1" smtClean="0"/>
              <a:t>can</a:t>
            </a:r>
            <a:r>
              <a:rPr lang="de-DE" dirty="0" smtClean="0"/>
              <a:t> </a:t>
            </a:r>
            <a:r>
              <a:rPr lang="de-DE" dirty="0" err="1" smtClean="0"/>
              <a:t>we</a:t>
            </a:r>
            <a:r>
              <a:rPr lang="de-DE" dirty="0" smtClean="0"/>
              <a:t> </a:t>
            </a:r>
            <a:r>
              <a:rPr lang="de-DE" dirty="0" err="1" smtClean="0"/>
              <a:t>decide</a:t>
            </a:r>
            <a:r>
              <a:rPr lang="de-DE" dirty="0" smtClean="0"/>
              <a:t> </a:t>
            </a:r>
            <a:r>
              <a:rPr lang="de-DE" dirty="0" err="1" smtClean="0"/>
              <a:t>if</a:t>
            </a:r>
            <a:r>
              <a:rPr lang="de-DE" dirty="0" smtClean="0"/>
              <a:t> an </a:t>
            </a:r>
            <a:r>
              <a:rPr lang="de-DE" dirty="0" err="1" smtClean="0"/>
              <a:t>application</a:t>
            </a:r>
            <a:r>
              <a:rPr lang="de-DE" dirty="0" smtClean="0"/>
              <a:t> </a:t>
            </a:r>
            <a:r>
              <a:rPr lang="de-DE" dirty="0" err="1" smtClean="0"/>
              <a:t>or</a:t>
            </a:r>
            <a:r>
              <a:rPr lang="de-DE" dirty="0" smtClean="0"/>
              <a:t> a </a:t>
            </a:r>
            <a:r>
              <a:rPr lang="de-DE" dirty="0" err="1" smtClean="0"/>
              <a:t>computer</a:t>
            </a:r>
            <a:r>
              <a:rPr lang="de-DE" dirty="0" smtClean="0"/>
              <a:t> </a:t>
            </a:r>
            <a:r>
              <a:rPr lang="de-DE" dirty="0" err="1" smtClean="0"/>
              <a:t>is</a:t>
            </a:r>
            <a:r>
              <a:rPr lang="de-DE" dirty="0" smtClean="0"/>
              <a:t> </a:t>
            </a:r>
            <a:r>
              <a:rPr lang="de-DE" dirty="0" smtClean="0"/>
              <a:t>intelligent?</a:t>
            </a:r>
            <a:endParaRPr lang="de-DE" dirty="0" smtClean="0"/>
          </a:p>
          <a:p>
            <a:r>
              <a:rPr lang="de-DE" dirty="0"/>
              <a:t>	</a:t>
            </a:r>
            <a:r>
              <a:rPr lang="de-DE" dirty="0" err="1" smtClean="0"/>
              <a:t>when</a:t>
            </a:r>
            <a:r>
              <a:rPr lang="de-DE" dirty="0" smtClean="0"/>
              <a:t> do </a:t>
            </a:r>
            <a:r>
              <a:rPr lang="de-DE" dirty="0" err="1" smtClean="0"/>
              <a:t>we</a:t>
            </a:r>
            <a:r>
              <a:rPr lang="de-DE" dirty="0" smtClean="0"/>
              <a:t> </a:t>
            </a:r>
            <a:r>
              <a:rPr lang="de-DE" dirty="0" err="1" smtClean="0"/>
              <a:t>think</a:t>
            </a:r>
            <a:r>
              <a:rPr lang="de-DE" dirty="0" smtClean="0"/>
              <a:t> </a:t>
            </a:r>
            <a:r>
              <a:rPr lang="de-DE" dirty="0" err="1" smtClean="0"/>
              <a:t>people</a:t>
            </a:r>
            <a:r>
              <a:rPr lang="de-DE" dirty="0" smtClean="0"/>
              <a:t> </a:t>
            </a:r>
            <a:r>
              <a:rPr lang="de-DE" dirty="0" err="1" smtClean="0"/>
              <a:t>are</a:t>
            </a:r>
            <a:r>
              <a:rPr lang="de-DE" dirty="0" smtClean="0"/>
              <a:t> </a:t>
            </a:r>
            <a:r>
              <a:rPr lang="de-DE" dirty="0" err="1" smtClean="0"/>
              <a:t>acting</a:t>
            </a:r>
            <a:r>
              <a:rPr lang="de-DE" dirty="0" smtClean="0"/>
              <a:t> </a:t>
            </a:r>
            <a:r>
              <a:rPr lang="de-DE" dirty="0" smtClean="0"/>
              <a:t>intelligent?</a:t>
            </a:r>
            <a:endParaRPr lang="ru-RU" dirty="0"/>
          </a:p>
          <a:p>
            <a:endParaRPr lang="en-US" b="1" dirty="0"/>
          </a:p>
          <a:p>
            <a:endParaRPr lang="en-US" dirty="0"/>
          </a:p>
        </p:txBody>
      </p:sp>
      <p:sp>
        <p:nvSpPr>
          <p:cNvPr id="4" name="Foliennummernplatzhalter 3"/>
          <p:cNvSpPr>
            <a:spLocks noGrp="1"/>
          </p:cNvSpPr>
          <p:nvPr>
            <p:ph type="sldNum" sz="quarter" idx="10"/>
          </p:nvPr>
        </p:nvSpPr>
        <p:spPr/>
        <p:txBody>
          <a:bodyPr/>
          <a:lstStyle/>
          <a:p>
            <a:fld id="{74AD26B2-28D3-40F6-AD94-065E0B953A69}" type="slidenum">
              <a:rPr lang="ru-RU" smtClean="0"/>
              <a:t>4</a:t>
            </a:fld>
            <a:endParaRPr lang="ru-RU"/>
          </a:p>
        </p:txBody>
      </p:sp>
    </p:spTree>
    <p:extLst>
      <p:ext uri="{BB962C8B-B14F-4D97-AF65-F5344CB8AC3E}">
        <p14:creationId xmlns:p14="http://schemas.microsoft.com/office/powerpoint/2010/main" val="3691042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a:xfrm>
            <a:off x="685800" y="4400550"/>
            <a:ext cx="5486400" cy="4457700"/>
          </a:xfrm>
        </p:spPr>
        <p:txBody>
          <a:bodyPr/>
          <a:lstStyle/>
          <a:p>
            <a:r>
              <a:rPr lang="de-DE" altLang="ru-RU" dirty="0" smtClean="0"/>
              <a:t>More </a:t>
            </a:r>
            <a:r>
              <a:rPr lang="de-DE" altLang="ru-RU" dirty="0" err="1" smtClean="0"/>
              <a:t>precisely</a:t>
            </a:r>
            <a:r>
              <a:rPr lang="de-DE" altLang="ru-RU" dirty="0" smtClean="0"/>
              <a:t> McCarthy </a:t>
            </a:r>
            <a:r>
              <a:rPr lang="de-DE" altLang="ru-RU" dirty="0" err="1" smtClean="0"/>
              <a:t>described</a:t>
            </a:r>
            <a:r>
              <a:rPr lang="de-DE" altLang="ru-RU" dirty="0" smtClean="0"/>
              <a:t> AI </a:t>
            </a:r>
            <a:r>
              <a:rPr lang="de-DE" altLang="ru-RU" dirty="0" err="1" smtClean="0"/>
              <a:t>further</a:t>
            </a:r>
            <a:r>
              <a:rPr lang="de-DE" altLang="ru-RU" dirty="0" smtClean="0"/>
              <a:t> </a:t>
            </a:r>
            <a:r>
              <a:rPr lang="de-DE" altLang="ru-RU" dirty="0" err="1" smtClean="0"/>
              <a:t>as</a:t>
            </a:r>
            <a:r>
              <a:rPr lang="de-DE" altLang="ru-RU" dirty="0" smtClean="0"/>
              <a:t> </a:t>
            </a:r>
            <a:r>
              <a:rPr lang="en-US" altLang="ru-RU" dirty="0" smtClean="0"/>
              <a:t> </a:t>
            </a:r>
            <a:r>
              <a:rPr lang="en-US" altLang="ru-RU" dirty="0"/>
              <a:t>the science and engineering of making intelligent machines, especially intelligent computer programs. It is related to the similar task of using computers to understand human intelligence, but AI does not have to confine itself to methods that are biologically observable. </a:t>
            </a:r>
            <a:endParaRPr lang="en-US" altLang="ru-RU" dirty="0" smtClean="0"/>
          </a:p>
          <a:p>
            <a:endParaRPr lang="en-US" altLang="ru-RU" dirty="0"/>
          </a:p>
          <a:p>
            <a:r>
              <a:rPr lang="en-US" altLang="ru-RU" dirty="0" smtClean="0"/>
              <a:t>Means, that computers have to understand human intelligence too, not only to behave like intelligent persons and we don’t have to find out the differences to biological methods. Bu what is intelligence itself, intelligent behavior and intelligent acting. </a:t>
            </a:r>
            <a:r>
              <a:rPr lang="en-US" altLang="ru-RU" dirty="0" err="1" smtClean="0"/>
              <a:t>McCarthys</a:t>
            </a:r>
            <a:r>
              <a:rPr lang="en-US" altLang="ru-RU" dirty="0" smtClean="0"/>
              <a:t> definition of intelligence: </a:t>
            </a:r>
          </a:p>
          <a:p>
            <a:endParaRPr lang="en-US" altLang="ru-RU" dirty="0"/>
          </a:p>
          <a:p>
            <a:r>
              <a:rPr lang="en-US" altLang="ru-RU" b="1" dirty="0" smtClean="0"/>
              <a:t>Intelligence </a:t>
            </a:r>
            <a:r>
              <a:rPr lang="en-US" altLang="ru-RU" b="1" dirty="0"/>
              <a:t>is the computational part of the ability to achieve goals in the world. Varying kinds and degrees of intelligence occur in people, many animals and some machines. </a:t>
            </a:r>
            <a:endParaRPr lang="en-US" altLang="ru-RU" b="1" dirty="0" smtClean="0"/>
          </a:p>
          <a:p>
            <a:endParaRPr lang="en-US" altLang="ru-RU" dirty="0"/>
          </a:p>
          <a:p>
            <a:r>
              <a:rPr lang="en-US" altLang="ru-RU" dirty="0" smtClean="0"/>
              <a:t>is a partial view of intelligence, sufficient enough to deal with AI but of course not with intelligence itself as intelligence is much more than computational, it is intuition, emotion and much more. We will discuss this later. Same as with the definition in the relation of human intelligence and artificial intelligence. AI always is different from HI as intelligence by animals is different as human intelligence.</a:t>
            </a:r>
            <a:endParaRPr lang="en-US" altLang="ru-RU" sz="1400" dirty="0"/>
          </a:p>
          <a:p>
            <a:endParaRPr lang="de-DE" dirty="0" smtClean="0"/>
          </a:p>
          <a:p>
            <a:endParaRPr lang="de-DE" dirty="0"/>
          </a:p>
          <a:p>
            <a:endParaRPr lang="ru-RU" dirty="0"/>
          </a:p>
        </p:txBody>
      </p:sp>
      <p:sp>
        <p:nvSpPr>
          <p:cNvPr id="4" name="Foliennummernplatzhalter 3"/>
          <p:cNvSpPr>
            <a:spLocks noGrp="1"/>
          </p:cNvSpPr>
          <p:nvPr>
            <p:ph type="sldNum" sz="quarter" idx="10"/>
          </p:nvPr>
        </p:nvSpPr>
        <p:spPr/>
        <p:txBody>
          <a:bodyPr/>
          <a:lstStyle/>
          <a:p>
            <a:fld id="{74AD26B2-28D3-40F6-AD94-065E0B953A69}" type="slidenum">
              <a:rPr lang="ru-RU" smtClean="0"/>
              <a:t>5</a:t>
            </a:fld>
            <a:endParaRPr lang="ru-RU"/>
          </a:p>
        </p:txBody>
      </p:sp>
    </p:spTree>
    <p:extLst>
      <p:ext uri="{BB962C8B-B14F-4D97-AF65-F5344CB8AC3E}">
        <p14:creationId xmlns:p14="http://schemas.microsoft.com/office/powerpoint/2010/main" val="1230205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To get more specific, we can order the definitions vary </a:t>
            </a:r>
            <a:r>
              <a:rPr lang="en-US" dirty="0"/>
              <a:t>along two main dimensions. The ones on top are </a:t>
            </a:r>
            <a:r>
              <a:rPr lang="en-US" dirty="0" smtClean="0"/>
              <a:t>concerned with </a:t>
            </a:r>
            <a:r>
              <a:rPr lang="en-US" i="1" dirty="0"/>
              <a:t>thought processes </a:t>
            </a:r>
            <a:r>
              <a:rPr lang="en-US" dirty="0"/>
              <a:t>and </a:t>
            </a:r>
            <a:r>
              <a:rPr lang="en-US" i="1" dirty="0" smtClean="0"/>
              <a:t>reasoning (</a:t>
            </a:r>
            <a:r>
              <a:rPr lang="en-US" b="1" i="1" dirty="0" smtClean="0"/>
              <a:t>think</a:t>
            </a:r>
            <a:r>
              <a:rPr lang="en-US" i="1" dirty="0" smtClean="0"/>
              <a:t>), </a:t>
            </a:r>
            <a:r>
              <a:rPr lang="en-US" dirty="0"/>
              <a:t>whereas the ones on the bottom address </a:t>
            </a:r>
            <a:r>
              <a:rPr lang="en-US" i="1" dirty="0" smtClean="0"/>
              <a:t>behavior (</a:t>
            </a:r>
            <a:r>
              <a:rPr lang="en-US" b="1" i="1" dirty="0" smtClean="0"/>
              <a:t>act</a:t>
            </a:r>
            <a:r>
              <a:rPr lang="en-US" i="1" dirty="0" smtClean="0"/>
              <a:t>). </a:t>
            </a:r>
          </a:p>
          <a:p>
            <a:endParaRPr lang="en-US" dirty="0" smtClean="0"/>
          </a:p>
          <a:p>
            <a:r>
              <a:rPr lang="en-US" dirty="0" smtClean="0"/>
              <a:t>The </a:t>
            </a:r>
            <a:r>
              <a:rPr lang="en-US" dirty="0"/>
              <a:t>definitions on the left measure success in terms of </a:t>
            </a:r>
            <a:r>
              <a:rPr lang="en-US" b="1" i="1" dirty="0"/>
              <a:t>human</a:t>
            </a:r>
            <a:r>
              <a:rPr lang="en-US" i="1" dirty="0"/>
              <a:t> </a:t>
            </a:r>
            <a:r>
              <a:rPr lang="en-US" dirty="0"/>
              <a:t>performance, whereas the ones </a:t>
            </a:r>
            <a:r>
              <a:rPr lang="en-US" dirty="0" smtClean="0"/>
              <a:t>on </a:t>
            </a:r>
            <a:r>
              <a:rPr lang="en-US" dirty="0"/>
              <a:t>the right measure against an </a:t>
            </a:r>
            <a:r>
              <a:rPr lang="en-US" i="1" dirty="0"/>
              <a:t>ideal </a:t>
            </a:r>
            <a:r>
              <a:rPr lang="en-US" dirty="0"/>
              <a:t>concept of intelligence, which we will call </a:t>
            </a:r>
            <a:r>
              <a:rPr lang="en-US" b="1" dirty="0"/>
              <a:t>rationality. </a:t>
            </a:r>
            <a:endParaRPr lang="en-US" b="1" dirty="0" smtClean="0"/>
          </a:p>
          <a:p>
            <a:endParaRPr lang="en-US" b="1" dirty="0"/>
          </a:p>
          <a:p>
            <a:r>
              <a:rPr lang="en-US" dirty="0" smtClean="0"/>
              <a:t>A</a:t>
            </a:r>
            <a:r>
              <a:rPr lang="en-US" b="1" dirty="0" smtClean="0"/>
              <a:t> </a:t>
            </a:r>
            <a:r>
              <a:rPr lang="en-US" dirty="0" smtClean="0"/>
              <a:t>system </a:t>
            </a:r>
            <a:r>
              <a:rPr lang="en-US" dirty="0"/>
              <a:t>is rational if it does the right </a:t>
            </a:r>
            <a:r>
              <a:rPr lang="en-US" dirty="0" smtClean="0"/>
              <a:t>thing. </a:t>
            </a:r>
            <a:r>
              <a:rPr lang="en-US" dirty="0"/>
              <a:t>This gives us four possible goals to pursue in artificial </a:t>
            </a:r>
            <a:r>
              <a:rPr lang="en-US" dirty="0" smtClean="0"/>
              <a:t>intelligence</a:t>
            </a:r>
            <a:r>
              <a:rPr lang="en-US" dirty="0"/>
              <a:t>, as seen </a:t>
            </a:r>
            <a:r>
              <a:rPr lang="en-US" dirty="0" smtClean="0"/>
              <a:t>here.</a:t>
            </a:r>
            <a:endParaRPr lang="en-US" dirty="0"/>
          </a:p>
          <a:p>
            <a:r>
              <a:rPr lang="en-US" dirty="0"/>
              <a:t>Historically, all four approaches have been followed. As one might expect, a tension </a:t>
            </a:r>
            <a:r>
              <a:rPr lang="en-US" dirty="0" smtClean="0"/>
              <a:t>exists between </a:t>
            </a:r>
            <a:r>
              <a:rPr lang="en-US" dirty="0"/>
              <a:t>approaches centered around humans and approaches centered around </a:t>
            </a:r>
            <a:r>
              <a:rPr lang="en-US" dirty="0" smtClean="0"/>
              <a:t>rationality. A human-centered </a:t>
            </a:r>
            <a:r>
              <a:rPr lang="en-US" dirty="0"/>
              <a:t>approach must be an empirical science, involving hypothesis and </a:t>
            </a:r>
            <a:r>
              <a:rPr lang="en-US" dirty="0" smtClean="0"/>
              <a:t>experimental </a:t>
            </a:r>
            <a:r>
              <a:rPr lang="en-US" dirty="0"/>
              <a:t>confirmation. A rationalist approach involves a combination of mathematics and engineering.</a:t>
            </a:r>
          </a:p>
          <a:p>
            <a:r>
              <a:rPr lang="en-US" dirty="0"/>
              <a:t>People in each group sometimes cast aspersions on work done in the other groups, but the </a:t>
            </a:r>
            <a:r>
              <a:rPr lang="en-US" dirty="0" smtClean="0"/>
              <a:t>truth is </a:t>
            </a:r>
            <a:r>
              <a:rPr lang="en-US" dirty="0"/>
              <a:t>that each direction has yielded valuable insights.</a:t>
            </a:r>
            <a:endParaRPr lang="ru-RU" dirty="0"/>
          </a:p>
        </p:txBody>
      </p:sp>
      <p:sp>
        <p:nvSpPr>
          <p:cNvPr id="4" name="Foliennummernplatzhalter 3"/>
          <p:cNvSpPr>
            <a:spLocks noGrp="1"/>
          </p:cNvSpPr>
          <p:nvPr>
            <p:ph type="sldNum" sz="quarter" idx="10"/>
          </p:nvPr>
        </p:nvSpPr>
        <p:spPr/>
        <p:txBody>
          <a:bodyPr/>
          <a:lstStyle/>
          <a:p>
            <a:fld id="{74AD26B2-28D3-40F6-AD94-065E0B953A69}" type="slidenum">
              <a:rPr lang="ru-RU" smtClean="0"/>
              <a:t>6</a:t>
            </a:fld>
            <a:endParaRPr lang="ru-RU"/>
          </a:p>
        </p:txBody>
      </p:sp>
    </p:spTree>
    <p:extLst>
      <p:ext uri="{BB962C8B-B14F-4D97-AF65-F5344CB8AC3E}">
        <p14:creationId xmlns:p14="http://schemas.microsoft.com/office/powerpoint/2010/main" val="2189060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a:xfrm>
            <a:off x="685800" y="4229100"/>
            <a:ext cx="5486400" cy="3600450"/>
          </a:xfrm>
        </p:spPr>
        <p:txBody>
          <a:bodyPr/>
          <a:lstStyle/>
          <a:p>
            <a:r>
              <a:rPr lang="en-US" b="1" dirty="0" smtClean="0"/>
              <a:t>Another way to distinguish AI is to differentiate between Strong AI, weak AI and everything in between</a:t>
            </a:r>
            <a:br>
              <a:rPr lang="en-US" b="1" dirty="0" smtClean="0"/>
            </a:br>
            <a:endParaRPr lang="en-US" b="1" dirty="0" smtClean="0"/>
          </a:p>
          <a:p>
            <a:r>
              <a:rPr lang="en-US" dirty="0" smtClean="0"/>
              <a:t>It turns out that people have very different goals with regard to building AI systems</a:t>
            </a:r>
          </a:p>
          <a:p>
            <a:pPr marL="171450" indent="-171450">
              <a:buFontTx/>
              <a:buChar char="-"/>
            </a:pPr>
            <a:r>
              <a:rPr lang="en-US" dirty="0" smtClean="0"/>
              <a:t>They tend to fall into three camps, based on how close the machines they are building line up with how people work. </a:t>
            </a:r>
          </a:p>
          <a:p>
            <a:pPr marL="171450" indent="-171450">
              <a:buFontTx/>
              <a:buChar char="-"/>
            </a:pPr>
            <a:endParaRPr lang="en-US" dirty="0"/>
          </a:p>
          <a:p>
            <a:r>
              <a:rPr lang="en-US" dirty="0" smtClean="0"/>
              <a:t>First: For some, the goal is to build systems that think exactly the same way that people do. Others just want to get the job done and don’t care if the computation has anything to do with human thought. And some are in-between, using human reasoning as a model that can inform and inspire but not as the final target for imitation. This is called </a:t>
            </a:r>
            <a:r>
              <a:rPr lang="en-US" dirty="0" smtClean="0">
                <a:hlinkClick r:id="rId3"/>
              </a:rPr>
              <a:t>strong AI</a:t>
            </a:r>
            <a:r>
              <a:rPr lang="en-US" dirty="0" smtClean="0"/>
              <a:t>, in that any result can be used to not only build systems that think but also to explain how humans think as well. This is a very challenging approach and still now the achievements are very limited. It is aimed to  simulate human cognition, and this is a very difficult problem to solve.</a:t>
            </a:r>
          </a:p>
          <a:p>
            <a:r>
              <a:rPr lang="en-US" dirty="0"/>
              <a:t>Strong AI aims to build machines whose overall intellectual ability is indistinguishable from that of a human being. Joseph </a:t>
            </a:r>
            <a:r>
              <a:rPr lang="en-US" dirty="0" err="1"/>
              <a:t>Weizenbaum</a:t>
            </a:r>
            <a:r>
              <a:rPr lang="en-US" dirty="0"/>
              <a:t>, of the MIT AI Laboratory, has described the ultimate goal of strong AI as being "nothing less than to build a machine on the model of man, a robot that is to have its childhood, to learn language as a child does, to gain its knowledge of the world by sensing the world through its own organs, and ultimately to contemplate the whole domain of human thought". The term "strong AI", now in wide use, was introduced for this category of AI research in 1980 by the philosopher John Searle, of the University of California at Berkeley. Some believe that work in strong AI will eventually lead to computers whose intelligence greatly exceeds that of human beings. Edward </a:t>
            </a:r>
            <a:r>
              <a:rPr lang="en-US" dirty="0" err="1"/>
              <a:t>Fredkin</a:t>
            </a:r>
            <a:r>
              <a:rPr lang="en-US" dirty="0"/>
              <a:t>, also of MIT AI Lab, has suggested that such machines "might keep us as pets". Strong AI has caught the attention of the media, but by no means all AI researchers view strong AI as worth pursuing. Excessive optimism in the 1950s and 1960s concerning strong AI has given way to an appreciation of the extreme difficulty of the problem, which is possibly the hardest that science has ever undertaken. To date, progress has been meagre. Some critics doubt whether research in the next few decades will produce even a system with the overall intellectual ability of an ant.</a:t>
            </a:r>
          </a:p>
          <a:p>
            <a:endParaRPr lang="en-US" dirty="0" smtClean="0"/>
          </a:p>
          <a:p>
            <a:endParaRPr lang="en-US" dirty="0"/>
          </a:p>
          <a:p>
            <a:r>
              <a:rPr lang="en-US" dirty="0" smtClean="0"/>
              <a:t>Second: It is aimed at just getting systems to work, is usually called “</a:t>
            </a:r>
            <a:r>
              <a:rPr lang="en-US" dirty="0" smtClean="0">
                <a:hlinkClick r:id="rId4"/>
              </a:rPr>
              <a:t>weak AI</a:t>
            </a:r>
            <a:r>
              <a:rPr lang="en-US" dirty="0" smtClean="0"/>
              <a:t>” in that while we might be able to build systems that can behave like humans, the results will tell us nothing about how humans think. One of the prime examples of this is </a:t>
            </a:r>
            <a:r>
              <a:rPr lang="en-US" dirty="0" smtClean="0">
                <a:hlinkClick r:id="rId5"/>
              </a:rPr>
              <a:t>IBM’s Deep Blue</a:t>
            </a:r>
            <a:r>
              <a:rPr lang="en-US" dirty="0" smtClean="0"/>
              <a:t>, a system that was a master chess player, but certainly did not play in the same way that humans do. </a:t>
            </a:r>
          </a:p>
          <a:p>
            <a:endParaRPr lang="en-US" dirty="0"/>
          </a:p>
          <a:p>
            <a:r>
              <a:rPr lang="en-US" dirty="0" smtClean="0"/>
              <a:t>Third: Somewhere in the middle of strong and weak are systems that are informed or inspired by human reasoning. This tends to be where most of the more powerful work is happening today. These systems use human reasoning as a guide, but they are not driven by the goal to perfectly model it. A good example of this is </a:t>
            </a:r>
            <a:r>
              <a:rPr lang="en-US" dirty="0" smtClean="0">
                <a:hlinkClick r:id="rId6"/>
              </a:rPr>
              <a:t>IBM Watson</a:t>
            </a:r>
            <a:r>
              <a:rPr lang="en-US" dirty="0" smtClean="0"/>
              <a:t> or Google’s work in Deep Learning with a similar feel.</a:t>
            </a:r>
            <a:endParaRPr lang="ru-RU" dirty="0"/>
          </a:p>
        </p:txBody>
      </p:sp>
      <p:sp>
        <p:nvSpPr>
          <p:cNvPr id="4" name="Foliennummernplatzhalter 3"/>
          <p:cNvSpPr>
            <a:spLocks noGrp="1"/>
          </p:cNvSpPr>
          <p:nvPr>
            <p:ph type="sldNum" sz="quarter" idx="10"/>
          </p:nvPr>
        </p:nvSpPr>
        <p:spPr>
          <a:xfrm>
            <a:off x="4321907" y="8685213"/>
            <a:ext cx="2534505" cy="458787"/>
          </a:xfrm>
        </p:spPr>
        <p:txBody>
          <a:bodyPr/>
          <a:lstStyle/>
          <a:p>
            <a:fld id="{74AD26B2-28D3-40F6-AD94-065E0B953A69}" type="slidenum">
              <a:rPr lang="ru-RU" smtClean="0"/>
              <a:t>7</a:t>
            </a:fld>
            <a:endParaRPr lang="ru-RU" dirty="0"/>
          </a:p>
        </p:txBody>
      </p:sp>
    </p:spTree>
    <p:extLst>
      <p:ext uri="{BB962C8B-B14F-4D97-AF65-F5344CB8AC3E}">
        <p14:creationId xmlns:p14="http://schemas.microsoft.com/office/powerpoint/2010/main" val="1711708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another distinction -- the difference between AI systems designed for specific tasks (often called narrow AI) and a few systems that are designed for the ability to reason in general (referred to as general AI). People sometimes get confused by this distinction, and consequently, mistakenly interpret specific results in a specific area as somehow scoping across all of intelligent behavior.   </a:t>
            </a:r>
          </a:p>
          <a:p>
            <a:endParaRPr lang="en-US" dirty="0" smtClean="0"/>
          </a:p>
          <a:p>
            <a:r>
              <a:rPr lang="en-US" dirty="0" smtClean="0"/>
              <a:t>For narrow systems - Recommenders can recommend things based on your past behavior are different from systems that can learn to recognize images from examples, which will also be different from systems that can make decisions based on the syntheses of evidence.</a:t>
            </a:r>
          </a:p>
          <a:p>
            <a:endParaRPr lang="en-US" dirty="0"/>
          </a:p>
          <a:p>
            <a:r>
              <a:rPr lang="en-US" dirty="0" smtClean="0"/>
              <a:t>General AI – work, think and act in general as humans or rationale. Systems that are designed to simulate general behavior, not behavior of a special task.</a:t>
            </a:r>
          </a:p>
          <a:p>
            <a:endParaRPr lang="en-US" dirty="0"/>
          </a:p>
          <a:p>
            <a:r>
              <a:rPr lang="en-US" dirty="0" smtClean="0"/>
              <a:t>Applied </a:t>
            </a:r>
            <a:r>
              <a:rPr lang="en-US" dirty="0"/>
              <a:t>AI, also known as advanced information-processing, aims to produce commercially viable "smart" systems--such as, for example, a security system that is able to </a:t>
            </a:r>
            <a:r>
              <a:rPr lang="en-US" dirty="0" err="1"/>
              <a:t>recognise</a:t>
            </a:r>
            <a:r>
              <a:rPr lang="en-US" dirty="0"/>
              <a:t> the faces of people who are permitted to enter a particular building. Applied AI has already enjoyed considerable success. </a:t>
            </a:r>
            <a:endParaRPr lang="en-US" dirty="0" smtClean="0"/>
          </a:p>
          <a:p>
            <a:endParaRPr lang="en-US" dirty="0"/>
          </a:p>
          <a:p>
            <a:r>
              <a:rPr lang="en-US" dirty="0"/>
              <a:t>In cognitive simulation, computers are used to test theories about how the human mind works--for example, theories about how we </a:t>
            </a:r>
            <a:r>
              <a:rPr lang="en-US" dirty="0" err="1"/>
              <a:t>recognise</a:t>
            </a:r>
            <a:r>
              <a:rPr lang="en-US" dirty="0"/>
              <a:t> faces and other objects, or about how we solve abstract problems (such as the "missionaries and cannibals" problem described later). The theory that is to be tested is expressed in the form of a computer program and the program's performance at the task--e.g. face recognition--is compared to that of a human being. Computer simulations of networks of neurons have contributed both to psychology and to neurophysiology (some of this work is described in the section </a:t>
            </a:r>
            <a:r>
              <a:rPr lang="en-US" dirty="0">
                <a:hlinkClick r:id="rId3"/>
              </a:rPr>
              <a:t>Connectionism</a:t>
            </a:r>
            <a:r>
              <a:rPr lang="en-US" dirty="0"/>
              <a:t>). The program Parry, described below, was written in order to test a particular theory concerning the nature of paranoia. Researchers in cognitive psychology typically view CS as a powerful tool</a:t>
            </a:r>
          </a:p>
          <a:p>
            <a:endParaRPr lang="ru-RU" dirty="0"/>
          </a:p>
          <a:p>
            <a:endParaRPr lang="en-US" dirty="0" smtClean="0"/>
          </a:p>
          <a:p>
            <a:endParaRPr lang="en-US" dirty="0"/>
          </a:p>
          <a:p>
            <a:endParaRPr lang="ru-RU" dirty="0"/>
          </a:p>
        </p:txBody>
      </p:sp>
      <p:sp>
        <p:nvSpPr>
          <p:cNvPr id="4" name="Foliennummernplatzhalter 3"/>
          <p:cNvSpPr>
            <a:spLocks noGrp="1"/>
          </p:cNvSpPr>
          <p:nvPr>
            <p:ph type="sldNum" sz="quarter" idx="10"/>
          </p:nvPr>
        </p:nvSpPr>
        <p:spPr/>
        <p:txBody>
          <a:bodyPr/>
          <a:lstStyle/>
          <a:p>
            <a:fld id="{74AD26B2-28D3-40F6-AD94-065E0B953A69}" type="slidenum">
              <a:rPr lang="ru-RU" smtClean="0"/>
              <a:t>8</a:t>
            </a:fld>
            <a:endParaRPr lang="ru-RU"/>
          </a:p>
        </p:txBody>
      </p:sp>
    </p:spTree>
    <p:extLst>
      <p:ext uri="{BB962C8B-B14F-4D97-AF65-F5344CB8AC3E}">
        <p14:creationId xmlns:p14="http://schemas.microsoft.com/office/powerpoint/2010/main" val="2501795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Expert Systems:</a:t>
            </a:r>
          </a:p>
          <a:p>
            <a:endParaRPr lang="en-US" dirty="0"/>
          </a:p>
          <a:p>
            <a:pPr lvl="0">
              <a:defRPr/>
            </a:pPr>
            <a:r>
              <a:rPr lang="ru-RU" altLang="ru-RU" dirty="0">
                <a:latin typeface="Arial" panose="020B0604020202020204" pitchFamily="34" charset="0"/>
              </a:rPr>
              <a:t>A ``</a:t>
            </a:r>
            <a:r>
              <a:rPr lang="ru-RU" altLang="ru-RU" dirty="0" err="1">
                <a:latin typeface="Arial" panose="020B0604020202020204" pitchFamily="34" charset="0"/>
              </a:rPr>
              <a:t>knowledge</a:t>
            </a:r>
            <a:r>
              <a:rPr lang="ru-RU" altLang="ru-RU" dirty="0">
                <a:latin typeface="Arial" panose="020B0604020202020204" pitchFamily="34" charset="0"/>
              </a:rPr>
              <a:t> </a:t>
            </a:r>
            <a:r>
              <a:rPr lang="ru-RU" altLang="ru-RU" dirty="0" err="1">
                <a:latin typeface="Arial" panose="020B0604020202020204" pitchFamily="34" charset="0"/>
              </a:rPr>
              <a:t>engineer</a:t>
            </a:r>
            <a:r>
              <a:rPr lang="ru-RU" altLang="ru-RU" dirty="0">
                <a:latin typeface="Arial" panose="020B0604020202020204" pitchFamily="34" charset="0"/>
              </a:rPr>
              <a:t>'' </a:t>
            </a:r>
            <a:r>
              <a:rPr lang="ru-RU" altLang="ru-RU" dirty="0" err="1">
                <a:latin typeface="Arial" panose="020B0604020202020204" pitchFamily="34" charset="0"/>
              </a:rPr>
              <a:t>interviews</a:t>
            </a:r>
            <a:r>
              <a:rPr lang="ru-RU" altLang="ru-RU" dirty="0">
                <a:latin typeface="Arial" panose="020B0604020202020204" pitchFamily="34" charset="0"/>
              </a:rPr>
              <a:t> </a:t>
            </a:r>
            <a:r>
              <a:rPr lang="ru-RU" altLang="ru-RU" dirty="0" err="1">
                <a:latin typeface="Arial" panose="020B0604020202020204" pitchFamily="34" charset="0"/>
              </a:rPr>
              <a:t>experts</a:t>
            </a:r>
            <a:r>
              <a:rPr lang="ru-RU" altLang="ru-RU" dirty="0">
                <a:latin typeface="Arial" panose="020B0604020202020204" pitchFamily="34" charset="0"/>
              </a:rPr>
              <a:t> </a:t>
            </a:r>
            <a:r>
              <a:rPr lang="ru-RU" altLang="ru-RU" dirty="0" err="1">
                <a:latin typeface="Arial" panose="020B0604020202020204" pitchFamily="34" charset="0"/>
              </a:rPr>
              <a:t>in</a:t>
            </a:r>
            <a:r>
              <a:rPr lang="ru-RU" altLang="ru-RU" dirty="0">
                <a:latin typeface="Arial" panose="020B0604020202020204" pitchFamily="34" charset="0"/>
              </a:rPr>
              <a:t> a </a:t>
            </a:r>
            <a:r>
              <a:rPr lang="ru-RU" altLang="ru-RU" dirty="0" err="1">
                <a:latin typeface="Arial" panose="020B0604020202020204" pitchFamily="34" charset="0"/>
              </a:rPr>
              <a:t>certain</a:t>
            </a:r>
            <a:r>
              <a:rPr lang="ru-RU" altLang="ru-RU" dirty="0">
                <a:latin typeface="Arial" panose="020B0604020202020204" pitchFamily="34" charset="0"/>
              </a:rPr>
              <a:t> </a:t>
            </a:r>
            <a:r>
              <a:rPr lang="ru-RU" altLang="ru-RU" dirty="0" err="1">
                <a:latin typeface="Arial" panose="020B0604020202020204" pitchFamily="34" charset="0"/>
              </a:rPr>
              <a:t>domain</a:t>
            </a:r>
            <a:r>
              <a:rPr lang="ru-RU" altLang="ru-RU" dirty="0">
                <a:latin typeface="Arial" panose="020B0604020202020204" pitchFamily="34" charset="0"/>
              </a:rPr>
              <a:t> </a:t>
            </a:r>
            <a:r>
              <a:rPr lang="ru-RU" altLang="ru-RU" dirty="0" err="1">
                <a:latin typeface="Arial" panose="020B0604020202020204" pitchFamily="34" charset="0"/>
              </a:rPr>
              <a:t>and</a:t>
            </a:r>
            <a:r>
              <a:rPr lang="ru-RU" altLang="ru-RU" dirty="0">
                <a:latin typeface="Arial" panose="020B0604020202020204" pitchFamily="34" charset="0"/>
              </a:rPr>
              <a:t> </a:t>
            </a:r>
            <a:r>
              <a:rPr lang="ru-RU" altLang="ru-RU" dirty="0" err="1">
                <a:latin typeface="Arial" panose="020B0604020202020204" pitchFamily="34" charset="0"/>
              </a:rPr>
              <a:t>tries</a:t>
            </a:r>
            <a:r>
              <a:rPr lang="ru-RU" altLang="ru-RU" dirty="0">
                <a:latin typeface="Arial" panose="020B0604020202020204" pitchFamily="34" charset="0"/>
              </a:rPr>
              <a:t> </a:t>
            </a:r>
            <a:r>
              <a:rPr lang="ru-RU" altLang="ru-RU" dirty="0" err="1">
                <a:latin typeface="Arial" panose="020B0604020202020204" pitchFamily="34" charset="0"/>
              </a:rPr>
              <a:t>to</a:t>
            </a:r>
            <a:r>
              <a:rPr lang="ru-RU" altLang="ru-RU" dirty="0">
                <a:latin typeface="Arial" panose="020B0604020202020204" pitchFamily="34" charset="0"/>
              </a:rPr>
              <a:t> </a:t>
            </a:r>
            <a:r>
              <a:rPr lang="ru-RU" altLang="ru-RU" dirty="0" err="1">
                <a:latin typeface="Arial" panose="020B0604020202020204" pitchFamily="34" charset="0"/>
              </a:rPr>
              <a:t>embody</a:t>
            </a:r>
            <a:r>
              <a:rPr lang="ru-RU" altLang="ru-RU" dirty="0">
                <a:latin typeface="Arial" panose="020B0604020202020204" pitchFamily="34" charset="0"/>
              </a:rPr>
              <a:t> </a:t>
            </a:r>
            <a:r>
              <a:rPr lang="ru-RU" altLang="ru-RU" dirty="0" err="1">
                <a:latin typeface="Arial" panose="020B0604020202020204" pitchFamily="34" charset="0"/>
              </a:rPr>
              <a:t>their</a:t>
            </a:r>
            <a:r>
              <a:rPr lang="ru-RU" altLang="ru-RU" dirty="0">
                <a:latin typeface="Arial" panose="020B0604020202020204" pitchFamily="34" charset="0"/>
              </a:rPr>
              <a:t> </a:t>
            </a:r>
            <a:r>
              <a:rPr lang="ru-RU" altLang="ru-RU" dirty="0" err="1">
                <a:latin typeface="Arial" panose="020B0604020202020204" pitchFamily="34" charset="0"/>
              </a:rPr>
              <a:t>knowledge</a:t>
            </a:r>
            <a:r>
              <a:rPr lang="ru-RU" altLang="ru-RU" dirty="0">
                <a:latin typeface="Arial" panose="020B0604020202020204" pitchFamily="34" charset="0"/>
              </a:rPr>
              <a:t> </a:t>
            </a:r>
            <a:r>
              <a:rPr lang="ru-RU" altLang="ru-RU" dirty="0" err="1">
                <a:latin typeface="Arial" panose="020B0604020202020204" pitchFamily="34" charset="0"/>
              </a:rPr>
              <a:t>in</a:t>
            </a:r>
            <a:r>
              <a:rPr lang="ru-RU" altLang="ru-RU" dirty="0">
                <a:latin typeface="Arial" panose="020B0604020202020204" pitchFamily="34" charset="0"/>
              </a:rPr>
              <a:t> a </a:t>
            </a:r>
            <a:r>
              <a:rPr lang="ru-RU" altLang="ru-RU" dirty="0" err="1">
                <a:latin typeface="Arial" panose="020B0604020202020204" pitchFamily="34" charset="0"/>
              </a:rPr>
              <a:t>computer</a:t>
            </a:r>
            <a:r>
              <a:rPr lang="ru-RU" altLang="ru-RU" dirty="0">
                <a:latin typeface="Arial" panose="020B0604020202020204" pitchFamily="34" charset="0"/>
              </a:rPr>
              <a:t> </a:t>
            </a:r>
            <a:r>
              <a:rPr lang="ru-RU" altLang="ru-RU" dirty="0" err="1">
                <a:latin typeface="Arial" panose="020B0604020202020204" pitchFamily="34" charset="0"/>
              </a:rPr>
              <a:t>program</a:t>
            </a:r>
            <a:r>
              <a:rPr lang="ru-RU" altLang="ru-RU" dirty="0">
                <a:latin typeface="Arial" panose="020B0604020202020204" pitchFamily="34" charset="0"/>
              </a:rPr>
              <a:t> </a:t>
            </a:r>
            <a:r>
              <a:rPr lang="ru-RU" altLang="ru-RU" dirty="0" err="1">
                <a:latin typeface="Arial" panose="020B0604020202020204" pitchFamily="34" charset="0"/>
              </a:rPr>
              <a:t>for</a:t>
            </a:r>
            <a:r>
              <a:rPr lang="ru-RU" altLang="ru-RU" dirty="0">
                <a:latin typeface="Arial" panose="020B0604020202020204" pitchFamily="34" charset="0"/>
              </a:rPr>
              <a:t> </a:t>
            </a:r>
            <a:r>
              <a:rPr lang="ru-RU" altLang="ru-RU" dirty="0" err="1">
                <a:latin typeface="Arial" panose="020B0604020202020204" pitchFamily="34" charset="0"/>
              </a:rPr>
              <a:t>carrying</a:t>
            </a:r>
            <a:r>
              <a:rPr lang="ru-RU" altLang="ru-RU" dirty="0">
                <a:latin typeface="Arial" panose="020B0604020202020204" pitchFamily="34" charset="0"/>
              </a:rPr>
              <a:t> </a:t>
            </a:r>
            <a:r>
              <a:rPr lang="ru-RU" altLang="ru-RU" dirty="0" err="1">
                <a:latin typeface="Arial" panose="020B0604020202020204" pitchFamily="34" charset="0"/>
              </a:rPr>
              <a:t>out</a:t>
            </a:r>
            <a:r>
              <a:rPr lang="ru-RU" altLang="ru-RU" dirty="0">
                <a:latin typeface="Arial" panose="020B0604020202020204" pitchFamily="34" charset="0"/>
              </a:rPr>
              <a:t> </a:t>
            </a:r>
            <a:r>
              <a:rPr lang="ru-RU" altLang="ru-RU" dirty="0" err="1">
                <a:latin typeface="Arial" panose="020B0604020202020204" pitchFamily="34" charset="0"/>
              </a:rPr>
              <a:t>some</a:t>
            </a:r>
            <a:r>
              <a:rPr lang="ru-RU" altLang="ru-RU" dirty="0">
                <a:latin typeface="Arial" panose="020B0604020202020204" pitchFamily="34" charset="0"/>
              </a:rPr>
              <a:t> </a:t>
            </a:r>
            <a:r>
              <a:rPr lang="ru-RU" altLang="ru-RU" dirty="0" err="1">
                <a:latin typeface="Arial" panose="020B0604020202020204" pitchFamily="34" charset="0"/>
              </a:rPr>
              <a:t>task</a:t>
            </a:r>
            <a:r>
              <a:rPr lang="ru-RU" altLang="ru-RU" dirty="0">
                <a:latin typeface="Arial" panose="020B0604020202020204" pitchFamily="34" charset="0"/>
              </a:rPr>
              <a:t>. </a:t>
            </a:r>
            <a:r>
              <a:rPr lang="ru-RU" altLang="ru-RU" dirty="0" err="1">
                <a:latin typeface="Arial" panose="020B0604020202020204" pitchFamily="34" charset="0"/>
              </a:rPr>
              <a:t>How</a:t>
            </a:r>
            <a:r>
              <a:rPr lang="ru-RU" altLang="ru-RU" dirty="0">
                <a:latin typeface="Arial" panose="020B0604020202020204" pitchFamily="34" charset="0"/>
              </a:rPr>
              <a:t> </a:t>
            </a:r>
            <a:r>
              <a:rPr lang="ru-RU" altLang="ru-RU" dirty="0" err="1">
                <a:latin typeface="Arial" panose="020B0604020202020204" pitchFamily="34" charset="0"/>
              </a:rPr>
              <a:t>well</a:t>
            </a:r>
            <a:r>
              <a:rPr lang="ru-RU" altLang="ru-RU" dirty="0">
                <a:latin typeface="Arial" panose="020B0604020202020204" pitchFamily="34" charset="0"/>
              </a:rPr>
              <a:t> </a:t>
            </a:r>
            <a:r>
              <a:rPr lang="ru-RU" altLang="ru-RU" dirty="0" err="1">
                <a:latin typeface="Arial" panose="020B0604020202020204" pitchFamily="34" charset="0"/>
              </a:rPr>
              <a:t>this</a:t>
            </a:r>
            <a:r>
              <a:rPr lang="ru-RU" altLang="ru-RU" dirty="0">
                <a:latin typeface="Arial" panose="020B0604020202020204" pitchFamily="34" charset="0"/>
              </a:rPr>
              <a:t> </a:t>
            </a:r>
            <a:r>
              <a:rPr lang="ru-RU" altLang="ru-RU" dirty="0" err="1">
                <a:latin typeface="Arial" panose="020B0604020202020204" pitchFamily="34" charset="0"/>
              </a:rPr>
              <a:t>works</a:t>
            </a:r>
            <a:r>
              <a:rPr lang="ru-RU" altLang="ru-RU" dirty="0">
                <a:latin typeface="Arial" panose="020B0604020202020204" pitchFamily="34" charset="0"/>
              </a:rPr>
              <a:t> </a:t>
            </a:r>
            <a:r>
              <a:rPr lang="ru-RU" altLang="ru-RU" dirty="0" err="1">
                <a:latin typeface="Arial" panose="020B0604020202020204" pitchFamily="34" charset="0"/>
              </a:rPr>
              <a:t>depends</a:t>
            </a:r>
            <a:r>
              <a:rPr lang="ru-RU" altLang="ru-RU" dirty="0">
                <a:latin typeface="Arial" panose="020B0604020202020204" pitchFamily="34" charset="0"/>
              </a:rPr>
              <a:t> </a:t>
            </a:r>
            <a:r>
              <a:rPr lang="ru-RU" altLang="ru-RU" dirty="0" err="1">
                <a:latin typeface="Arial" panose="020B0604020202020204" pitchFamily="34" charset="0"/>
              </a:rPr>
              <a:t>on</a:t>
            </a:r>
            <a:r>
              <a:rPr lang="ru-RU" altLang="ru-RU" dirty="0">
                <a:latin typeface="Arial" panose="020B0604020202020204" pitchFamily="34" charset="0"/>
              </a:rPr>
              <a:t> </a:t>
            </a:r>
            <a:r>
              <a:rPr lang="ru-RU" altLang="ru-RU" dirty="0" err="1">
                <a:latin typeface="Arial" panose="020B0604020202020204" pitchFamily="34" charset="0"/>
              </a:rPr>
              <a:t>whether</a:t>
            </a:r>
            <a:r>
              <a:rPr lang="ru-RU" altLang="ru-RU" dirty="0">
                <a:latin typeface="Arial" panose="020B0604020202020204" pitchFamily="34" charset="0"/>
              </a:rPr>
              <a:t> </a:t>
            </a: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intellectual</a:t>
            </a:r>
            <a:r>
              <a:rPr lang="ru-RU" altLang="ru-RU" dirty="0">
                <a:latin typeface="Arial" panose="020B0604020202020204" pitchFamily="34" charset="0"/>
              </a:rPr>
              <a:t> </a:t>
            </a:r>
            <a:r>
              <a:rPr lang="ru-RU" altLang="ru-RU" dirty="0" err="1">
                <a:latin typeface="Arial" panose="020B0604020202020204" pitchFamily="34" charset="0"/>
              </a:rPr>
              <a:t>mechanisms</a:t>
            </a:r>
            <a:r>
              <a:rPr lang="ru-RU" altLang="ru-RU" dirty="0">
                <a:latin typeface="Arial" panose="020B0604020202020204" pitchFamily="34" charset="0"/>
              </a:rPr>
              <a:t> </a:t>
            </a:r>
            <a:r>
              <a:rPr lang="ru-RU" altLang="ru-RU" dirty="0" err="1">
                <a:latin typeface="Arial" panose="020B0604020202020204" pitchFamily="34" charset="0"/>
              </a:rPr>
              <a:t>required</a:t>
            </a:r>
            <a:r>
              <a:rPr lang="ru-RU" altLang="ru-RU" dirty="0">
                <a:latin typeface="Arial" panose="020B0604020202020204" pitchFamily="34" charset="0"/>
              </a:rPr>
              <a:t> </a:t>
            </a:r>
            <a:r>
              <a:rPr lang="ru-RU" altLang="ru-RU" dirty="0" err="1">
                <a:latin typeface="Arial" panose="020B0604020202020204" pitchFamily="34" charset="0"/>
              </a:rPr>
              <a:t>for</a:t>
            </a:r>
            <a:r>
              <a:rPr lang="ru-RU" altLang="ru-RU" dirty="0">
                <a:latin typeface="Arial" panose="020B0604020202020204" pitchFamily="34" charset="0"/>
              </a:rPr>
              <a:t> </a:t>
            </a: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task</a:t>
            </a:r>
            <a:r>
              <a:rPr lang="ru-RU" altLang="ru-RU" dirty="0">
                <a:latin typeface="Arial" panose="020B0604020202020204" pitchFamily="34" charset="0"/>
              </a:rPr>
              <a:t> </a:t>
            </a:r>
            <a:r>
              <a:rPr lang="ru-RU" altLang="ru-RU" dirty="0" err="1">
                <a:latin typeface="Arial" panose="020B0604020202020204" pitchFamily="34" charset="0"/>
              </a:rPr>
              <a:t>are</a:t>
            </a:r>
            <a:r>
              <a:rPr lang="ru-RU" altLang="ru-RU" dirty="0">
                <a:latin typeface="Arial" panose="020B0604020202020204" pitchFamily="34" charset="0"/>
              </a:rPr>
              <a:t> </a:t>
            </a:r>
            <a:r>
              <a:rPr lang="ru-RU" altLang="ru-RU" dirty="0" err="1">
                <a:latin typeface="Arial" panose="020B0604020202020204" pitchFamily="34" charset="0"/>
              </a:rPr>
              <a:t>within</a:t>
            </a:r>
            <a:r>
              <a:rPr lang="ru-RU" altLang="ru-RU" dirty="0">
                <a:latin typeface="Arial" panose="020B0604020202020204" pitchFamily="34" charset="0"/>
              </a:rPr>
              <a:t> </a:t>
            </a: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present</a:t>
            </a:r>
            <a:r>
              <a:rPr lang="ru-RU" altLang="ru-RU" dirty="0">
                <a:latin typeface="Arial" panose="020B0604020202020204" pitchFamily="34" charset="0"/>
              </a:rPr>
              <a:t> </a:t>
            </a:r>
            <a:r>
              <a:rPr lang="ru-RU" altLang="ru-RU" dirty="0" err="1">
                <a:latin typeface="Arial" panose="020B0604020202020204" pitchFamily="34" charset="0"/>
              </a:rPr>
              <a:t>state</a:t>
            </a:r>
            <a:r>
              <a:rPr lang="ru-RU" altLang="ru-RU" dirty="0">
                <a:latin typeface="Arial" panose="020B0604020202020204" pitchFamily="34" charset="0"/>
              </a:rPr>
              <a:t> </a:t>
            </a:r>
            <a:r>
              <a:rPr lang="ru-RU" altLang="ru-RU" dirty="0" err="1">
                <a:latin typeface="Arial" panose="020B0604020202020204" pitchFamily="34" charset="0"/>
              </a:rPr>
              <a:t>of</a:t>
            </a:r>
            <a:r>
              <a:rPr lang="ru-RU" altLang="ru-RU" dirty="0">
                <a:latin typeface="Arial" panose="020B0604020202020204" pitchFamily="34" charset="0"/>
              </a:rPr>
              <a:t> AI. </a:t>
            </a:r>
            <a:r>
              <a:rPr lang="ru-RU" altLang="ru-RU" dirty="0" err="1">
                <a:latin typeface="Arial" panose="020B0604020202020204" pitchFamily="34" charset="0"/>
              </a:rPr>
              <a:t>When</a:t>
            </a:r>
            <a:r>
              <a:rPr lang="ru-RU" altLang="ru-RU" dirty="0">
                <a:latin typeface="Arial" panose="020B0604020202020204" pitchFamily="34" charset="0"/>
              </a:rPr>
              <a:t> </a:t>
            </a:r>
            <a:r>
              <a:rPr lang="ru-RU" altLang="ru-RU" dirty="0" err="1">
                <a:latin typeface="Arial" panose="020B0604020202020204" pitchFamily="34" charset="0"/>
              </a:rPr>
              <a:t>this</a:t>
            </a:r>
            <a:r>
              <a:rPr lang="ru-RU" altLang="ru-RU" dirty="0">
                <a:latin typeface="Arial" panose="020B0604020202020204" pitchFamily="34" charset="0"/>
              </a:rPr>
              <a:t> </a:t>
            </a:r>
            <a:r>
              <a:rPr lang="ru-RU" altLang="ru-RU" dirty="0" err="1">
                <a:latin typeface="Arial" panose="020B0604020202020204" pitchFamily="34" charset="0"/>
              </a:rPr>
              <a:t>turned</a:t>
            </a:r>
            <a:r>
              <a:rPr lang="ru-RU" altLang="ru-RU" dirty="0">
                <a:latin typeface="Arial" panose="020B0604020202020204" pitchFamily="34" charset="0"/>
              </a:rPr>
              <a:t> </a:t>
            </a:r>
            <a:r>
              <a:rPr lang="ru-RU" altLang="ru-RU" dirty="0" err="1">
                <a:latin typeface="Arial" panose="020B0604020202020204" pitchFamily="34" charset="0"/>
              </a:rPr>
              <a:t>out</a:t>
            </a:r>
            <a:r>
              <a:rPr lang="ru-RU" altLang="ru-RU" dirty="0">
                <a:latin typeface="Arial" panose="020B0604020202020204" pitchFamily="34" charset="0"/>
              </a:rPr>
              <a:t> </a:t>
            </a:r>
            <a:r>
              <a:rPr lang="ru-RU" altLang="ru-RU" dirty="0" err="1">
                <a:latin typeface="Arial" panose="020B0604020202020204" pitchFamily="34" charset="0"/>
              </a:rPr>
              <a:t>not</a:t>
            </a:r>
            <a:r>
              <a:rPr lang="ru-RU" altLang="ru-RU" dirty="0">
                <a:latin typeface="Arial" panose="020B0604020202020204" pitchFamily="34" charset="0"/>
              </a:rPr>
              <a:t> </a:t>
            </a:r>
            <a:r>
              <a:rPr lang="ru-RU" altLang="ru-RU" dirty="0" err="1">
                <a:latin typeface="Arial" panose="020B0604020202020204" pitchFamily="34" charset="0"/>
              </a:rPr>
              <a:t>to</a:t>
            </a:r>
            <a:r>
              <a:rPr lang="ru-RU" altLang="ru-RU" dirty="0">
                <a:latin typeface="Arial" panose="020B0604020202020204" pitchFamily="34" charset="0"/>
              </a:rPr>
              <a:t> </a:t>
            </a:r>
            <a:r>
              <a:rPr lang="ru-RU" altLang="ru-RU" dirty="0" err="1">
                <a:latin typeface="Arial" panose="020B0604020202020204" pitchFamily="34" charset="0"/>
              </a:rPr>
              <a:t>be</a:t>
            </a:r>
            <a:r>
              <a:rPr lang="ru-RU" altLang="ru-RU" dirty="0">
                <a:latin typeface="Arial" panose="020B0604020202020204" pitchFamily="34" charset="0"/>
              </a:rPr>
              <a:t> </a:t>
            </a:r>
            <a:r>
              <a:rPr lang="ru-RU" altLang="ru-RU" dirty="0" err="1">
                <a:latin typeface="Arial" panose="020B0604020202020204" pitchFamily="34" charset="0"/>
              </a:rPr>
              <a:t>so</a:t>
            </a:r>
            <a:r>
              <a:rPr lang="ru-RU" altLang="ru-RU" dirty="0">
                <a:latin typeface="Arial" panose="020B0604020202020204" pitchFamily="34" charset="0"/>
              </a:rPr>
              <a:t>, </a:t>
            </a:r>
            <a:r>
              <a:rPr lang="ru-RU" altLang="ru-RU" dirty="0" err="1">
                <a:latin typeface="Arial" panose="020B0604020202020204" pitchFamily="34" charset="0"/>
              </a:rPr>
              <a:t>there</a:t>
            </a:r>
            <a:r>
              <a:rPr lang="ru-RU" altLang="ru-RU" dirty="0">
                <a:latin typeface="Arial" panose="020B0604020202020204" pitchFamily="34" charset="0"/>
              </a:rPr>
              <a:t> </a:t>
            </a:r>
            <a:r>
              <a:rPr lang="ru-RU" altLang="ru-RU" dirty="0" err="1">
                <a:latin typeface="Arial" panose="020B0604020202020204" pitchFamily="34" charset="0"/>
              </a:rPr>
              <a:t>were</a:t>
            </a:r>
            <a:r>
              <a:rPr lang="ru-RU" altLang="ru-RU" dirty="0">
                <a:latin typeface="Arial" panose="020B0604020202020204" pitchFamily="34" charset="0"/>
              </a:rPr>
              <a:t> </a:t>
            </a:r>
            <a:r>
              <a:rPr lang="ru-RU" altLang="ru-RU" dirty="0" err="1">
                <a:latin typeface="Arial" panose="020B0604020202020204" pitchFamily="34" charset="0"/>
              </a:rPr>
              <a:t>many</a:t>
            </a:r>
            <a:r>
              <a:rPr lang="ru-RU" altLang="ru-RU" dirty="0">
                <a:latin typeface="Arial" panose="020B0604020202020204" pitchFamily="34" charset="0"/>
              </a:rPr>
              <a:t> </a:t>
            </a:r>
            <a:r>
              <a:rPr lang="ru-RU" altLang="ru-RU" dirty="0" err="1">
                <a:latin typeface="Arial" panose="020B0604020202020204" pitchFamily="34" charset="0"/>
              </a:rPr>
              <a:t>disappointing</a:t>
            </a:r>
            <a:r>
              <a:rPr lang="ru-RU" altLang="ru-RU" dirty="0">
                <a:latin typeface="Arial" panose="020B0604020202020204" pitchFamily="34" charset="0"/>
              </a:rPr>
              <a:t> </a:t>
            </a:r>
            <a:r>
              <a:rPr lang="ru-RU" altLang="ru-RU" dirty="0" err="1">
                <a:latin typeface="Arial" panose="020B0604020202020204" pitchFamily="34" charset="0"/>
              </a:rPr>
              <a:t>results</a:t>
            </a:r>
            <a:r>
              <a:rPr lang="ru-RU" altLang="ru-RU" dirty="0">
                <a:latin typeface="Arial" panose="020B0604020202020204" pitchFamily="34" charset="0"/>
              </a:rPr>
              <a:t>. One </a:t>
            </a:r>
            <a:r>
              <a:rPr lang="ru-RU" altLang="ru-RU" dirty="0" err="1">
                <a:latin typeface="Arial" panose="020B0604020202020204" pitchFamily="34" charset="0"/>
              </a:rPr>
              <a:t>of</a:t>
            </a:r>
            <a:r>
              <a:rPr lang="ru-RU" altLang="ru-RU" dirty="0">
                <a:latin typeface="Arial" panose="020B0604020202020204" pitchFamily="34" charset="0"/>
              </a:rPr>
              <a:t> </a:t>
            </a: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first</a:t>
            </a:r>
            <a:r>
              <a:rPr lang="ru-RU" altLang="ru-RU" dirty="0">
                <a:latin typeface="Arial" panose="020B0604020202020204" pitchFamily="34" charset="0"/>
              </a:rPr>
              <a:t> </a:t>
            </a:r>
            <a:r>
              <a:rPr lang="ru-RU" altLang="ru-RU" dirty="0" err="1">
                <a:latin typeface="Arial" panose="020B0604020202020204" pitchFamily="34" charset="0"/>
              </a:rPr>
              <a:t>expert</a:t>
            </a:r>
            <a:r>
              <a:rPr lang="ru-RU" altLang="ru-RU" dirty="0">
                <a:latin typeface="Arial" panose="020B0604020202020204" pitchFamily="34" charset="0"/>
              </a:rPr>
              <a:t> </a:t>
            </a:r>
            <a:r>
              <a:rPr lang="ru-RU" altLang="ru-RU" dirty="0" err="1">
                <a:latin typeface="Arial" panose="020B0604020202020204" pitchFamily="34" charset="0"/>
              </a:rPr>
              <a:t>systems</a:t>
            </a:r>
            <a:r>
              <a:rPr lang="ru-RU" altLang="ru-RU" dirty="0">
                <a:latin typeface="Arial" panose="020B0604020202020204" pitchFamily="34" charset="0"/>
              </a:rPr>
              <a:t> </a:t>
            </a:r>
            <a:r>
              <a:rPr lang="ru-RU" altLang="ru-RU" dirty="0" err="1">
                <a:latin typeface="Arial" panose="020B0604020202020204" pitchFamily="34" charset="0"/>
              </a:rPr>
              <a:t>was</a:t>
            </a:r>
            <a:r>
              <a:rPr lang="ru-RU" altLang="ru-RU" dirty="0">
                <a:latin typeface="Arial" panose="020B0604020202020204" pitchFamily="34" charset="0"/>
              </a:rPr>
              <a:t> MYCIN </a:t>
            </a:r>
            <a:r>
              <a:rPr lang="ru-RU" altLang="ru-RU" dirty="0" err="1">
                <a:latin typeface="Arial" panose="020B0604020202020204" pitchFamily="34" charset="0"/>
              </a:rPr>
              <a:t>in</a:t>
            </a:r>
            <a:r>
              <a:rPr lang="ru-RU" altLang="ru-RU" dirty="0">
                <a:latin typeface="Arial" panose="020B0604020202020204" pitchFamily="34" charset="0"/>
              </a:rPr>
              <a:t> 1974, </a:t>
            </a:r>
            <a:r>
              <a:rPr lang="ru-RU" altLang="ru-RU" dirty="0" err="1">
                <a:latin typeface="Arial" panose="020B0604020202020204" pitchFamily="34" charset="0"/>
              </a:rPr>
              <a:t>which</a:t>
            </a:r>
            <a:r>
              <a:rPr lang="ru-RU" altLang="ru-RU" dirty="0">
                <a:latin typeface="Arial" panose="020B0604020202020204" pitchFamily="34" charset="0"/>
              </a:rPr>
              <a:t> </a:t>
            </a:r>
            <a:r>
              <a:rPr lang="ru-RU" altLang="ru-RU" dirty="0" err="1">
                <a:latin typeface="Arial" panose="020B0604020202020204" pitchFamily="34" charset="0"/>
              </a:rPr>
              <a:t>diagnosed</a:t>
            </a:r>
            <a:r>
              <a:rPr lang="ru-RU" altLang="ru-RU" dirty="0">
                <a:latin typeface="Arial" panose="020B0604020202020204" pitchFamily="34" charset="0"/>
              </a:rPr>
              <a:t> </a:t>
            </a:r>
            <a:r>
              <a:rPr lang="ru-RU" altLang="ru-RU" dirty="0" err="1">
                <a:latin typeface="Arial" panose="020B0604020202020204" pitchFamily="34" charset="0"/>
              </a:rPr>
              <a:t>bacterial</a:t>
            </a:r>
            <a:r>
              <a:rPr lang="ru-RU" altLang="ru-RU" dirty="0">
                <a:latin typeface="Arial" panose="020B0604020202020204" pitchFamily="34" charset="0"/>
              </a:rPr>
              <a:t> </a:t>
            </a:r>
            <a:r>
              <a:rPr lang="ru-RU" altLang="ru-RU" dirty="0" err="1">
                <a:latin typeface="Arial" panose="020B0604020202020204" pitchFamily="34" charset="0"/>
              </a:rPr>
              <a:t>infections</a:t>
            </a:r>
            <a:r>
              <a:rPr lang="ru-RU" altLang="ru-RU" dirty="0">
                <a:latin typeface="Arial" panose="020B0604020202020204" pitchFamily="34" charset="0"/>
              </a:rPr>
              <a:t> </a:t>
            </a:r>
            <a:r>
              <a:rPr lang="ru-RU" altLang="ru-RU" dirty="0" err="1">
                <a:latin typeface="Arial" panose="020B0604020202020204" pitchFamily="34" charset="0"/>
              </a:rPr>
              <a:t>of</a:t>
            </a:r>
            <a:r>
              <a:rPr lang="ru-RU" altLang="ru-RU" dirty="0">
                <a:latin typeface="Arial" panose="020B0604020202020204" pitchFamily="34" charset="0"/>
              </a:rPr>
              <a:t> </a:t>
            </a: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blood</a:t>
            </a:r>
            <a:r>
              <a:rPr lang="ru-RU" altLang="ru-RU" dirty="0">
                <a:latin typeface="Arial" panose="020B0604020202020204" pitchFamily="34" charset="0"/>
              </a:rPr>
              <a:t> </a:t>
            </a:r>
            <a:r>
              <a:rPr lang="ru-RU" altLang="ru-RU" dirty="0" err="1">
                <a:latin typeface="Arial" panose="020B0604020202020204" pitchFamily="34" charset="0"/>
              </a:rPr>
              <a:t>and</a:t>
            </a:r>
            <a:r>
              <a:rPr lang="ru-RU" altLang="ru-RU" dirty="0">
                <a:latin typeface="Arial" panose="020B0604020202020204" pitchFamily="34" charset="0"/>
              </a:rPr>
              <a:t> </a:t>
            </a:r>
            <a:r>
              <a:rPr lang="ru-RU" altLang="ru-RU" dirty="0" err="1">
                <a:latin typeface="Arial" panose="020B0604020202020204" pitchFamily="34" charset="0"/>
              </a:rPr>
              <a:t>suggested</a:t>
            </a:r>
            <a:r>
              <a:rPr lang="ru-RU" altLang="ru-RU" dirty="0">
                <a:latin typeface="Arial" panose="020B0604020202020204" pitchFamily="34" charset="0"/>
              </a:rPr>
              <a:t> </a:t>
            </a:r>
            <a:r>
              <a:rPr lang="ru-RU" altLang="ru-RU" dirty="0" err="1">
                <a:latin typeface="Arial" panose="020B0604020202020204" pitchFamily="34" charset="0"/>
              </a:rPr>
              <a:t>treatments</a:t>
            </a:r>
            <a:r>
              <a:rPr lang="ru-RU" altLang="ru-RU" dirty="0">
                <a:latin typeface="Arial" panose="020B0604020202020204" pitchFamily="34" charset="0"/>
              </a:rPr>
              <a:t>. </a:t>
            </a:r>
            <a:r>
              <a:rPr lang="ru-RU" altLang="ru-RU" dirty="0" err="1">
                <a:latin typeface="Arial" panose="020B0604020202020204" pitchFamily="34" charset="0"/>
              </a:rPr>
              <a:t>It</a:t>
            </a:r>
            <a:r>
              <a:rPr lang="ru-RU" altLang="ru-RU" dirty="0">
                <a:latin typeface="Arial" panose="020B0604020202020204" pitchFamily="34" charset="0"/>
              </a:rPr>
              <a:t> </a:t>
            </a:r>
            <a:r>
              <a:rPr lang="ru-RU" altLang="ru-RU" dirty="0" err="1">
                <a:latin typeface="Arial" panose="020B0604020202020204" pitchFamily="34" charset="0"/>
              </a:rPr>
              <a:t>did</a:t>
            </a:r>
            <a:r>
              <a:rPr lang="ru-RU" altLang="ru-RU" dirty="0">
                <a:latin typeface="Arial" panose="020B0604020202020204" pitchFamily="34" charset="0"/>
              </a:rPr>
              <a:t> </a:t>
            </a:r>
            <a:r>
              <a:rPr lang="ru-RU" altLang="ru-RU" dirty="0" err="1">
                <a:latin typeface="Arial" panose="020B0604020202020204" pitchFamily="34" charset="0"/>
              </a:rPr>
              <a:t>better</a:t>
            </a:r>
            <a:r>
              <a:rPr lang="ru-RU" altLang="ru-RU" dirty="0">
                <a:latin typeface="Arial" panose="020B0604020202020204" pitchFamily="34" charset="0"/>
              </a:rPr>
              <a:t> </a:t>
            </a:r>
            <a:r>
              <a:rPr lang="ru-RU" altLang="ru-RU" dirty="0" err="1">
                <a:latin typeface="Arial" panose="020B0604020202020204" pitchFamily="34" charset="0"/>
              </a:rPr>
              <a:t>than</a:t>
            </a:r>
            <a:r>
              <a:rPr lang="ru-RU" altLang="ru-RU" dirty="0">
                <a:latin typeface="Arial" panose="020B0604020202020204" pitchFamily="34" charset="0"/>
              </a:rPr>
              <a:t> </a:t>
            </a:r>
            <a:r>
              <a:rPr lang="ru-RU" altLang="ru-RU" dirty="0" err="1">
                <a:latin typeface="Arial" panose="020B0604020202020204" pitchFamily="34" charset="0"/>
              </a:rPr>
              <a:t>medical</a:t>
            </a:r>
            <a:r>
              <a:rPr lang="ru-RU" altLang="ru-RU" dirty="0">
                <a:latin typeface="Arial" panose="020B0604020202020204" pitchFamily="34" charset="0"/>
              </a:rPr>
              <a:t> </a:t>
            </a:r>
            <a:r>
              <a:rPr lang="ru-RU" altLang="ru-RU" dirty="0" err="1">
                <a:latin typeface="Arial" panose="020B0604020202020204" pitchFamily="34" charset="0"/>
              </a:rPr>
              <a:t>students</a:t>
            </a:r>
            <a:r>
              <a:rPr lang="ru-RU" altLang="ru-RU" dirty="0">
                <a:latin typeface="Arial" panose="020B0604020202020204" pitchFamily="34" charset="0"/>
              </a:rPr>
              <a:t> </a:t>
            </a:r>
            <a:r>
              <a:rPr lang="ru-RU" altLang="ru-RU" dirty="0" err="1">
                <a:latin typeface="Arial" panose="020B0604020202020204" pitchFamily="34" charset="0"/>
              </a:rPr>
              <a:t>or</a:t>
            </a:r>
            <a:r>
              <a:rPr lang="ru-RU" altLang="ru-RU" dirty="0">
                <a:latin typeface="Arial" panose="020B0604020202020204" pitchFamily="34" charset="0"/>
              </a:rPr>
              <a:t> </a:t>
            </a:r>
            <a:r>
              <a:rPr lang="ru-RU" altLang="ru-RU" dirty="0" err="1">
                <a:latin typeface="Arial" panose="020B0604020202020204" pitchFamily="34" charset="0"/>
              </a:rPr>
              <a:t>practicing</a:t>
            </a:r>
            <a:r>
              <a:rPr lang="ru-RU" altLang="ru-RU" dirty="0">
                <a:latin typeface="Arial" panose="020B0604020202020204" pitchFamily="34" charset="0"/>
              </a:rPr>
              <a:t> </a:t>
            </a:r>
            <a:r>
              <a:rPr lang="ru-RU" altLang="ru-RU" dirty="0" err="1">
                <a:latin typeface="Arial" panose="020B0604020202020204" pitchFamily="34" charset="0"/>
              </a:rPr>
              <a:t>doctors</a:t>
            </a:r>
            <a:r>
              <a:rPr lang="ru-RU" altLang="ru-RU" dirty="0">
                <a:latin typeface="Arial" panose="020B0604020202020204" pitchFamily="34" charset="0"/>
              </a:rPr>
              <a:t>, </a:t>
            </a:r>
            <a:r>
              <a:rPr lang="ru-RU" altLang="ru-RU" dirty="0" err="1">
                <a:latin typeface="Arial" panose="020B0604020202020204" pitchFamily="34" charset="0"/>
              </a:rPr>
              <a:t>provided</a:t>
            </a:r>
            <a:r>
              <a:rPr lang="ru-RU" altLang="ru-RU" dirty="0">
                <a:latin typeface="Arial" panose="020B0604020202020204" pitchFamily="34" charset="0"/>
              </a:rPr>
              <a:t> </a:t>
            </a:r>
            <a:r>
              <a:rPr lang="ru-RU" altLang="ru-RU" dirty="0" err="1">
                <a:latin typeface="Arial" panose="020B0604020202020204" pitchFamily="34" charset="0"/>
              </a:rPr>
              <a:t>its</a:t>
            </a:r>
            <a:r>
              <a:rPr lang="ru-RU" altLang="ru-RU" dirty="0">
                <a:latin typeface="Arial" panose="020B0604020202020204" pitchFamily="34" charset="0"/>
              </a:rPr>
              <a:t> </a:t>
            </a:r>
            <a:r>
              <a:rPr lang="ru-RU" altLang="ru-RU" dirty="0" err="1">
                <a:latin typeface="Arial" panose="020B0604020202020204" pitchFamily="34" charset="0"/>
              </a:rPr>
              <a:t>limitations</a:t>
            </a:r>
            <a:r>
              <a:rPr lang="ru-RU" altLang="ru-RU" dirty="0">
                <a:latin typeface="Arial" panose="020B0604020202020204" pitchFamily="34" charset="0"/>
              </a:rPr>
              <a:t> </a:t>
            </a:r>
            <a:r>
              <a:rPr lang="ru-RU" altLang="ru-RU" dirty="0" err="1">
                <a:latin typeface="Arial" panose="020B0604020202020204" pitchFamily="34" charset="0"/>
              </a:rPr>
              <a:t>were</a:t>
            </a:r>
            <a:r>
              <a:rPr lang="ru-RU" altLang="ru-RU" dirty="0">
                <a:latin typeface="Arial" panose="020B0604020202020204" pitchFamily="34" charset="0"/>
              </a:rPr>
              <a:t> </a:t>
            </a:r>
            <a:r>
              <a:rPr lang="ru-RU" altLang="ru-RU" dirty="0" err="1">
                <a:latin typeface="Arial" panose="020B0604020202020204" pitchFamily="34" charset="0"/>
              </a:rPr>
              <a:t>observed</a:t>
            </a:r>
            <a:r>
              <a:rPr lang="ru-RU" altLang="ru-RU" dirty="0">
                <a:latin typeface="Arial" panose="020B0604020202020204" pitchFamily="34" charset="0"/>
              </a:rPr>
              <a:t>. </a:t>
            </a:r>
            <a:r>
              <a:rPr lang="ru-RU" altLang="ru-RU" dirty="0" err="1">
                <a:latin typeface="Arial" panose="020B0604020202020204" pitchFamily="34" charset="0"/>
              </a:rPr>
              <a:t>Namely</a:t>
            </a:r>
            <a:r>
              <a:rPr lang="ru-RU" altLang="ru-RU" dirty="0">
                <a:latin typeface="Arial" panose="020B0604020202020204" pitchFamily="34" charset="0"/>
              </a:rPr>
              <a:t>, </a:t>
            </a:r>
            <a:r>
              <a:rPr lang="ru-RU" altLang="ru-RU" dirty="0" err="1">
                <a:latin typeface="Arial" panose="020B0604020202020204" pitchFamily="34" charset="0"/>
              </a:rPr>
              <a:t>its</a:t>
            </a:r>
            <a:r>
              <a:rPr lang="ru-RU" altLang="ru-RU" dirty="0">
                <a:latin typeface="Arial" panose="020B0604020202020204" pitchFamily="34" charset="0"/>
              </a:rPr>
              <a:t> </a:t>
            </a:r>
            <a:r>
              <a:rPr lang="ru-RU" altLang="ru-RU" dirty="0" err="1">
                <a:latin typeface="Arial" panose="020B0604020202020204" pitchFamily="34" charset="0"/>
              </a:rPr>
              <a:t>ontology</a:t>
            </a:r>
            <a:r>
              <a:rPr lang="ru-RU" altLang="ru-RU" dirty="0">
                <a:latin typeface="Arial" panose="020B0604020202020204" pitchFamily="34" charset="0"/>
              </a:rPr>
              <a:t> </a:t>
            </a:r>
            <a:r>
              <a:rPr lang="ru-RU" altLang="ru-RU" dirty="0" err="1">
                <a:latin typeface="Arial" panose="020B0604020202020204" pitchFamily="34" charset="0"/>
              </a:rPr>
              <a:t>included</a:t>
            </a:r>
            <a:r>
              <a:rPr lang="ru-RU" altLang="ru-RU" dirty="0">
                <a:latin typeface="Arial" panose="020B0604020202020204" pitchFamily="34" charset="0"/>
              </a:rPr>
              <a:t> </a:t>
            </a:r>
            <a:r>
              <a:rPr lang="ru-RU" altLang="ru-RU" dirty="0" err="1">
                <a:latin typeface="Arial" panose="020B0604020202020204" pitchFamily="34" charset="0"/>
              </a:rPr>
              <a:t>bacteria</a:t>
            </a:r>
            <a:r>
              <a:rPr lang="ru-RU" altLang="ru-RU" dirty="0">
                <a:latin typeface="Arial" panose="020B0604020202020204" pitchFamily="34" charset="0"/>
              </a:rPr>
              <a:t>, </a:t>
            </a:r>
            <a:r>
              <a:rPr lang="ru-RU" altLang="ru-RU" dirty="0" err="1">
                <a:latin typeface="Arial" panose="020B0604020202020204" pitchFamily="34" charset="0"/>
              </a:rPr>
              <a:t>symptoms</a:t>
            </a:r>
            <a:r>
              <a:rPr lang="ru-RU" altLang="ru-RU" dirty="0">
                <a:latin typeface="Arial" panose="020B0604020202020204" pitchFamily="34" charset="0"/>
              </a:rPr>
              <a:t>, </a:t>
            </a:r>
            <a:r>
              <a:rPr lang="ru-RU" altLang="ru-RU" dirty="0" err="1">
                <a:latin typeface="Arial" panose="020B0604020202020204" pitchFamily="34" charset="0"/>
              </a:rPr>
              <a:t>and</a:t>
            </a:r>
            <a:r>
              <a:rPr lang="ru-RU" altLang="ru-RU" dirty="0">
                <a:latin typeface="Arial" panose="020B0604020202020204" pitchFamily="34" charset="0"/>
              </a:rPr>
              <a:t> </a:t>
            </a:r>
            <a:r>
              <a:rPr lang="ru-RU" altLang="ru-RU" dirty="0" err="1">
                <a:latin typeface="Arial" panose="020B0604020202020204" pitchFamily="34" charset="0"/>
              </a:rPr>
              <a:t>treatments</a:t>
            </a:r>
            <a:r>
              <a:rPr lang="ru-RU" altLang="ru-RU" dirty="0">
                <a:latin typeface="Arial" panose="020B0604020202020204" pitchFamily="34" charset="0"/>
              </a:rPr>
              <a:t> </a:t>
            </a:r>
            <a:r>
              <a:rPr lang="ru-RU" altLang="ru-RU" dirty="0" err="1">
                <a:latin typeface="Arial" panose="020B0604020202020204" pitchFamily="34" charset="0"/>
              </a:rPr>
              <a:t>and</a:t>
            </a:r>
            <a:r>
              <a:rPr lang="ru-RU" altLang="ru-RU" dirty="0">
                <a:latin typeface="Arial" panose="020B0604020202020204" pitchFamily="34" charset="0"/>
              </a:rPr>
              <a:t> </a:t>
            </a:r>
            <a:r>
              <a:rPr lang="ru-RU" altLang="ru-RU" dirty="0" err="1">
                <a:latin typeface="Arial" panose="020B0604020202020204" pitchFamily="34" charset="0"/>
              </a:rPr>
              <a:t>did</a:t>
            </a:r>
            <a:r>
              <a:rPr lang="ru-RU" altLang="ru-RU" dirty="0">
                <a:latin typeface="Arial" panose="020B0604020202020204" pitchFamily="34" charset="0"/>
              </a:rPr>
              <a:t> </a:t>
            </a:r>
            <a:r>
              <a:rPr lang="ru-RU" altLang="ru-RU" dirty="0" err="1">
                <a:latin typeface="Arial" panose="020B0604020202020204" pitchFamily="34" charset="0"/>
              </a:rPr>
              <a:t>not</a:t>
            </a:r>
            <a:r>
              <a:rPr lang="ru-RU" altLang="ru-RU" dirty="0">
                <a:latin typeface="Arial" panose="020B0604020202020204" pitchFamily="34" charset="0"/>
              </a:rPr>
              <a:t> </a:t>
            </a:r>
            <a:r>
              <a:rPr lang="ru-RU" altLang="ru-RU" dirty="0" err="1">
                <a:latin typeface="Arial" panose="020B0604020202020204" pitchFamily="34" charset="0"/>
              </a:rPr>
              <a:t>include</a:t>
            </a:r>
            <a:r>
              <a:rPr lang="ru-RU" altLang="ru-RU" dirty="0">
                <a:latin typeface="Arial" panose="020B0604020202020204" pitchFamily="34" charset="0"/>
              </a:rPr>
              <a:t> </a:t>
            </a:r>
            <a:r>
              <a:rPr lang="ru-RU" altLang="ru-RU" dirty="0" err="1">
                <a:latin typeface="Arial" panose="020B0604020202020204" pitchFamily="34" charset="0"/>
              </a:rPr>
              <a:t>patients</a:t>
            </a:r>
            <a:r>
              <a:rPr lang="ru-RU" altLang="ru-RU" dirty="0">
                <a:latin typeface="Arial" panose="020B0604020202020204" pitchFamily="34" charset="0"/>
              </a:rPr>
              <a:t>, </a:t>
            </a:r>
            <a:r>
              <a:rPr lang="ru-RU" altLang="ru-RU" dirty="0" err="1">
                <a:latin typeface="Arial" panose="020B0604020202020204" pitchFamily="34" charset="0"/>
              </a:rPr>
              <a:t>doctors</a:t>
            </a:r>
            <a:r>
              <a:rPr lang="ru-RU" altLang="ru-RU" dirty="0">
                <a:latin typeface="Arial" panose="020B0604020202020204" pitchFamily="34" charset="0"/>
              </a:rPr>
              <a:t>, </a:t>
            </a:r>
            <a:r>
              <a:rPr lang="ru-RU" altLang="ru-RU" dirty="0" err="1">
                <a:latin typeface="Arial" panose="020B0604020202020204" pitchFamily="34" charset="0"/>
              </a:rPr>
              <a:t>hospitals</a:t>
            </a:r>
            <a:r>
              <a:rPr lang="ru-RU" altLang="ru-RU" dirty="0">
                <a:latin typeface="Arial" panose="020B0604020202020204" pitchFamily="34" charset="0"/>
              </a:rPr>
              <a:t>, </a:t>
            </a:r>
            <a:r>
              <a:rPr lang="ru-RU" altLang="ru-RU" dirty="0" err="1">
                <a:latin typeface="Arial" panose="020B0604020202020204" pitchFamily="34" charset="0"/>
              </a:rPr>
              <a:t>death</a:t>
            </a:r>
            <a:r>
              <a:rPr lang="ru-RU" altLang="ru-RU" dirty="0">
                <a:latin typeface="Arial" panose="020B0604020202020204" pitchFamily="34" charset="0"/>
              </a:rPr>
              <a:t>, </a:t>
            </a:r>
            <a:r>
              <a:rPr lang="ru-RU" altLang="ru-RU" dirty="0" err="1">
                <a:latin typeface="Arial" panose="020B0604020202020204" pitchFamily="34" charset="0"/>
              </a:rPr>
              <a:t>recovery</a:t>
            </a:r>
            <a:r>
              <a:rPr lang="ru-RU" altLang="ru-RU" dirty="0">
                <a:latin typeface="Arial" panose="020B0604020202020204" pitchFamily="34" charset="0"/>
              </a:rPr>
              <a:t>, </a:t>
            </a:r>
            <a:r>
              <a:rPr lang="ru-RU" altLang="ru-RU" dirty="0" err="1">
                <a:latin typeface="Arial" panose="020B0604020202020204" pitchFamily="34" charset="0"/>
              </a:rPr>
              <a:t>and</a:t>
            </a:r>
            <a:r>
              <a:rPr lang="ru-RU" altLang="ru-RU" dirty="0">
                <a:latin typeface="Arial" panose="020B0604020202020204" pitchFamily="34" charset="0"/>
              </a:rPr>
              <a:t> </a:t>
            </a:r>
            <a:r>
              <a:rPr lang="ru-RU" altLang="ru-RU" dirty="0" err="1">
                <a:latin typeface="Arial" panose="020B0604020202020204" pitchFamily="34" charset="0"/>
              </a:rPr>
              <a:t>events</a:t>
            </a:r>
            <a:r>
              <a:rPr lang="ru-RU" altLang="ru-RU" dirty="0">
                <a:latin typeface="Arial" panose="020B0604020202020204" pitchFamily="34" charset="0"/>
              </a:rPr>
              <a:t> </a:t>
            </a:r>
            <a:r>
              <a:rPr lang="ru-RU" altLang="ru-RU" dirty="0" err="1">
                <a:latin typeface="Arial" panose="020B0604020202020204" pitchFamily="34" charset="0"/>
              </a:rPr>
              <a:t>occurring</a:t>
            </a:r>
            <a:r>
              <a:rPr lang="ru-RU" altLang="ru-RU" dirty="0">
                <a:latin typeface="Arial" panose="020B0604020202020204" pitchFamily="34" charset="0"/>
              </a:rPr>
              <a:t> </a:t>
            </a:r>
            <a:r>
              <a:rPr lang="ru-RU" altLang="ru-RU" dirty="0" err="1">
                <a:latin typeface="Arial" panose="020B0604020202020204" pitchFamily="34" charset="0"/>
              </a:rPr>
              <a:t>in</a:t>
            </a:r>
            <a:r>
              <a:rPr lang="ru-RU" altLang="ru-RU" dirty="0">
                <a:latin typeface="Arial" panose="020B0604020202020204" pitchFamily="34" charset="0"/>
              </a:rPr>
              <a:t> </a:t>
            </a:r>
            <a:r>
              <a:rPr lang="ru-RU" altLang="ru-RU" dirty="0" err="1">
                <a:latin typeface="Arial" panose="020B0604020202020204" pitchFamily="34" charset="0"/>
              </a:rPr>
              <a:t>time</a:t>
            </a:r>
            <a:r>
              <a:rPr lang="ru-RU" altLang="ru-RU" dirty="0">
                <a:latin typeface="Arial" panose="020B0604020202020204" pitchFamily="34" charset="0"/>
              </a:rPr>
              <a:t>. </a:t>
            </a:r>
            <a:r>
              <a:rPr lang="ru-RU" altLang="ru-RU" dirty="0" err="1">
                <a:latin typeface="Arial" panose="020B0604020202020204" pitchFamily="34" charset="0"/>
              </a:rPr>
              <a:t>Its</a:t>
            </a:r>
            <a:r>
              <a:rPr lang="ru-RU" altLang="ru-RU" dirty="0">
                <a:latin typeface="Arial" panose="020B0604020202020204" pitchFamily="34" charset="0"/>
              </a:rPr>
              <a:t> </a:t>
            </a:r>
            <a:r>
              <a:rPr lang="ru-RU" altLang="ru-RU" dirty="0" err="1">
                <a:latin typeface="Arial" panose="020B0604020202020204" pitchFamily="34" charset="0"/>
              </a:rPr>
              <a:t>interactions</a:t>
            </a:r>
            <a:r>
              <a:rPr lang="ru-RU" altLang="ru-RU" dirty="0">
                <a:latin typeface="Arial" panose="020B0604020202020204" pitchFamily="34" charset="0"/>
              </a:rPr>
              <a:t> </a:t>
            </a:r>
            <a:r>
              <a:rPr lang="ru-RU" altLang="ru-RU" dirty="0" err="1">
                <a:latin typeface="Arial" panose="020B0604020202020204" pitchFamily="34" charset="0"/>
              </a:rPr>
              <a:t>depended</a:t>
            </a:r>
            <a:r>
              <a:rPr lang="ru-RU" altLang="ru-RU" dirty="0">
                <a:latin typeface="Arial" panose="020B0604020202020204" pitchFamily="34" charset="0"/>
              </a:rPr>
              <a:t> </a:t>
            </a:r>
            <a:r>
              <a:rPr lang="ru-RU" altLang="ru-RU" dirty="0" err="1">
                <a:latin typeface="Arial" panose="020B0604020202020204" pitchFamily="34" charset="0"/>
              </a:rPr>
              <a:t>on</a:t>
            </a:r>
            <a:r>
              <a:rPr lang="ru-RU" altLang="ru-RU" dirty="0">
                <a:latin typeface="Arial" panose="020B0604020202020204" pitchFamily="34" charset="0"/>
              </a:rPr>
              <a:t> a </a:t>
            </a:r>
            <a:r>
              <a:rPr lang="ru-RU" altLang="ru-RU" dirty="0" err="1">
                <a:latin typeface="Arial" panose="020B0604020202020204" pitchFamily="34" charset="0"/>
              </a:rPr>
              <a:t>single</a:t>
            </a:r>
            <a:r>
              <a:rPr lang="ru-RU" altLang="ru-RU" dirty="0">
                <a:latin typeface="Arial" panose="020B0604020202020204" pitchFamily="34" charset="0"/>
              </a:rPr>
              <a:t> </a:t>
            </a:r>
            <a:r>
              <a:rPr lang="ru-RU" altLang="ru-RU" dirty="0" err="1">
                <a:latin typeface="Arial" panose="020B0604020202020204" pitchFamily="34" charset="0"/>
              </a:rPr>
              <a:t>patient</a:t>
            </a:r>
            <a:r>
              <a:rPr lang="ru-RU" altLang="ru-RU" dirty="0">
                <a:latin typeface="Arial" panose="020B0604020202020204" pitchFamily="34" charset="0"/>
              </a:rPr>
              <a:t> </a:t>
            </a:r>
            <a:r>
              <a:rPr lang="ru-RU" altLang="ru-RU" dirty="0" err="1">
                <a:latin typeface="Arial" panose="020B0604020202020204" pitchFamily="34" charset="0"/>
              </a:rPr>
              <a:t>being</a:t>
            </a:r>
            <a:r>
              <a:rPr lang="ru-RU" altLang="ru-RU" dirty="0">
                <a:latin typeface="Arial" panose="020B0604020202020204" pitchFamily="34" charset="0"/>
              </a:rPr>
              <a:t> </a:t>
            </a:r>
            <a:r>
              <a:rPr lang="ru-RU" altLang="ru-RU" dirty="0" err="1">
                <a:latin typeface="Arial" panose="020B0604020202020204" pitchFamily="34" charset="0"/>
              </a:rPr>
              <a:t>considered</a:t>
            </a:r>
            <a:r>
              <a:rPr lang="ru-RU" altLang="ru-RU" dirty="0">
                <a:latin typeface="Arial" panose="020B0604020202020204" pitchFamily="34" charset="0"/>
              </a:rPr>
              <a:t>. </a:t>
            </a:r>
            <a:r>
              <a:rPr lang="ru-RU" altLang="ru-RU" dirty="0" err="1">
                <a:latin typeface="Arial" panose="020B0604020202020204" pitchFamily="34" charset="0"/>
              </a:rPr>
              <a:t>Since</a:t>
            </a:r>
            <a:r>
              <a:rPr lang="ru-RU" altLang="ru-RU" dirty="0">
                <a:latin typeface="Arial" panose="020B0604020202020204" pitchFamily="34" charset="0"/>
              </a:rPr>
              <a:t> </a:t>
            </a: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experts</a:t>
            </a:r>
            <a:r>
              <a:rPr lang="ru-RU" altLang="ru-RU" dirty="0">
                <a:latin typeface="Arial" panose="020B0604020202020204" pitchFamily="34" charset="0"/>
              </a:rPr>
              <a:t> </a:t>
            </a:r>
            <a:r>
              <a:rPr lang="ru-RU" altLang="ru-RU" dirty="0" err="1">
                <a:latin typeface="Arial" panose="020B0604020202020204" pitchFamily="34" charset="0"/>
              </a:rPr>
              <a:t>consulted</a:t>
            </a:r>
            <a:r>
              <a:rPr lang="ru-RU" altLang="ru-RU" dirty="0">
                <a:latin typeface="Arial" panose="020B0604020202020204" pitchFamily="34" charset="0"/>
              </a:rPr>
              <a:t> </a:t>
            </a:r>
            <a:r>
              <a:rPr lang="ru-RU" altLang="ru-RU" dirty="0" err="1">
                <a:latin typeface="Arial" panose="020B0604020202020204" pitchFamily="34" charset="0"/>
              </a:rPr>
              <a:t>by</a:t>
            </a:r>
            <a:r>
              <a:rPr lang="ru-RU" altLang="ru-RU" dirty="0">
                <a:latin typeface="Arial" panose="020B0604020202020204" pitchFamily="34" charset="0"/>
              </a:rPr>
              <a:t> </a:t>
            </a: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knowledge</a:t>
            </a:r>
            <a:r>
              <a:rPr lang="ru-RU" altLang="ru-RU" dirty="0">
                <a:latin typeface="Arial" panose="020B0604020202020204" pitchFamily="34" charset="0"/>
              </a:rPr>
              <a:t> </a:t>
            </a:r>
            <a:r>
              <a:rPr lang="ru-RU" altLang="ru-RU" dirty="0" err="1">
                <a:latin typeface="Arial" panose="020B0604020202020204" pitchFamily="34" charset="0"/>
              </a:rPr>
              <a:t>engineers</a:t>
            </a:r>
            <a:r>
              <a:rPr lang="ru-RU" altLang="ru-RU" dirty="0">
                <a:latin typeface="Arial" panose="020B0604020202020204" pitchFamily="34" charset="0"/>
              </a:rPr>
              <a:t> </a:t>
            </a:r>
            <a:r>
              <a:rPr lang="ru-RU" altLang="ru-RU" dirty="0" err="1">
                <a:latin typeface="Arial" panose="020B0604020202020204" pitchFamily="34" charset="0"/>
              </a:rPr>
              <a:t>knew</a:t>
            </a:r>
            <a:r>
              <a:rPr lang="ru-RU" altLang="ru-RU" dirty="0">
                <a:latin typeface="Arial" panose="020B0604020202020204" pitchFamily="34" charset="0"/>
              </a:rPr>
              <a:t> </a:t>
            </a:r>
            <a:r>
              <a:rPr lang="ru-RU" altLang="ru-RU" dirty="0" err="1">
                <a:latin typeface="Arial" panose="020B0604020202020204" pitchFamily="34" charset="0"/>
              </a:rPr>
              <a:t>about</a:t>
            </a:r>
            <a:r>
              <a:rPr lang="ru-RU" altLang="ru-RU" dirty="0">
                <a:latin typeface="Arial" panose="020B0604020202020204" pitchFamily="34" charset="0"/>
              </a:rPr>
              <a:t> </a:t>
            </a:r>
            <a:r>
              <a:rPr lang="ru-RU" altLang="ru-RU" dirty="0" err="1">
                <a:latin typeface="Arial" panose="020B0604020202020204" pitchFamily="34" charset="0"/>
              </a:rPr>
              <a:t>patients</a:t>
            </a:r>
            <a:r>
              <a:rPr lang="ru-RU" altLang="ru-RU" dirty="0">
                <a:latin typeface="Arial" panose="020B0604020202020204" pitchFamily="34" charset="0"/>
              </a:rPr>
              <a:t>, </a:t>
            </a:r>
            <a:r>
              <a:rPr lang="ru-RU" altLang="ru-RU" dirty="0" err="1">
                <a:latin typeface="Arial" panose="020B0604020202020204" pitchFamily="34" charset="0"/>
              </a:rPr>
              <a:t>doctors</a:t>
            </a:r>
            <a:r>
              <a:rPr lang="ru-RU" altLang="ru-RU" dirty="0">
                <a:latin typeface="Arial" panose="020B0604020202020204" pitchFamily="34" charset="0"/>
              </a:rPr>
              <a:t>, </a:t>
            </a:r>
            <a:r>
              <a:rPr lang="ru-RU" altLang="ru-RU" dirty="0" err="1">
                <a:latin typeface="Arial" panose="020B0604020202020204" pitchFamily="34" charset="0"/>
              </a:rPr>
              <a:t>death</a:t>
            </a:r>
            <a:r>
              <a:rPr lang="ru-RU" altLang="ru-RU" dirty="0">
                <a:latin typeface="Arial" panose="020B0604020202020204" pitchFamily="34" charset="0"/>
              </a:rPr>
              <a:t>, </a:t>
            </a:r>
            <a:r>
              <a:rPr lang="ru-RU" altLang="ru-RU" dirty="0" err="1">
                <a:latin typeface="Arial" panose="020B0604020202020204" pitchFamily="34" charset="0"/>
              </a:rPr>
              <a:t>recovery</a:t>
            </a:r>
            <a:r>
              <a:rPr lang="ru-RU" altLang="ru-RU" dirty="0">
                <a:latin typeface="Arial" panose="020B0604020202020204" pitchFamily="34" charset="0"/>
              </a:rPr>
              <a:t>, </a:t>
            </a:r>
            <a:r>
              <a:rPr lang="ru-RU" altLang="ru-RU" dirty="0" err="1">
                <a:latin typeface="Arial" panose="020B0604020202020204" pitchFamily="34" charset="0"/>
              </a:rPr>
              <a:t>etc</a:t>
            </a:r>
            <a:r>
              <a:rPr lang="ru-RU" altLang="ru-RU" dirty="0">
                <a:latin typeface="Arial" panose="020B0604020202020204" pitchFamily="34" charset="0"/>
              </a:rPr>
              <a:t>., </a:t>
            </a:r>
            <a:r>
              <a:rPr lang="ru-RU" altLang="ru-RU" dirty="0" err="1">
                <a:latin typeface="Arial" panose="020B0604020202020204" pitchFamily="34" charset="0"/>
              </a:rPr>
              <a:t>it</a:t>
            </a:r>
            <a:r>
              <a:rPr lang="ru-RU" altLang="ru-RU" dirty="0">
                <a:latin typeface="Arial" panose="020B0604020202020204" pitchFamily="34" charset="0"/>
              </a:rPr>
              <a:t> </a:t>
            </a:r>
            <a:r>
              <a:rPr lang="ru-RU" altLang="ru-RU" dirty="0" err="1">
                <a:latin typeface="Arial" panose="020B0604020202020204" pitchFamily="34" charset="0"/>
              </a:rPr>
              <a:t>is</a:t>
            </a:r>
            <a:r>
              <a:rPr lang="ru-RU" altLang="ru-RU" dirty="0">
                <a:latin typeface="Arial" panose="020B0604020202020204" pitchFamily="34" charset="0"/>
              </a:rPr>
              <a:t> </a:t>
            </a:r>
            <a:r>
              <a:rPr lang="ru-RU" altLang="ru-RU" dirty="0" err="1">
                <a:latin typeface="Arial" panose="020B0604020202020204" pitchFamily="34" charset="0"/>
              </a:rPr>
              <a:t>clear</a:t>
            </a:r>
            <a:r>
              <a:rPr lang="ru-RU" altLang="ru-RU" dirty="0">
                <a:latin typeface="Arial" panose="020B0604020202020204" pitchFamily="34" charset="0"/>
              </a:rPr>
              <a:t> </a:t>
            </a:r>
            <a:r>
              <a:rPr lang="ru-RU" altLang="ru-RU" dirty="0" err="1">
                <a:latin typeface="Arial" panose="020B0604020202020204" pitchFamily="34" charset="0"/>
              </a:rPr>
              <a:t>that</a:t>
            </a:r>
            <a:r>
              <a:rPr lang="ru-RU" altLang="ru-RU" dirty="0">
                <a:latin typeface="Arial" panose="020B0604020202020204" pitchFamily="34" charset="0"/>
              </a:rPr>
              <a:t> </a:t>
            </a: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knowledge</a:t>
            </a:r>
            <a:r>
              <a:rPr lang="ru-RU" altLang="ru-RU" dirty="0">
                <a:latin typeface="Arial" panose="020B0604020202020204" pitchFamily="34" charset="0"/>
              </a:rPr>
              <a:t> </a:t>
            </a:r>
            <a:r>
              <a:rPr lang="ru-RU" altLang="ru-RU" dirty="0" err="1">
                <a:latin typeface="Arial" panose="020B0604020202020204" pitchFamily="34" charset="0"/>
              </a:rPr>
              <a:t>engineers</a:t>
            </a:r>
            <a:r>
              <a:rPr lang="ru-RU" altLang="ru-RU" dirty="0">
                <a:latin typeface="Arial" panose="020B0604020202020204" pitchFamily="34" charset="0"/>
              </a:rPr>
              <a:t> </a:t>
            </a:r>
            <a:r>
              <a:rPr lang="ru-RU" altLang="ru-RU" dirty="0" err="1">
                <a:latin typeface="Arial" panose="020B0604020202020204" pitchFamily="34" charset="0"/>
              </a:rPr>
              <a:t>forced</a:t>
            </a:r>
            <a:r>
              <a:rPr lang="ru-RU" altLang="ru-RU" dirty="0">
                <a:latin typeface="Arial" panose="020B0604020202020204" pitchFamily="34" charset="0"/>
              </a:rPr>
              <a:t> </a:t>
            </a:r>
            <a:r>
              <a:rPr lang="ru-RU" altLang="ru-RU" dirty="0" err="1">
                <a:latin typeface="Arial" panose="020B0604020202020204" pitchFamily="34" charset="0"/>
              </a:rPr>
              <a:t>what</a:t>
            </a:r>
            <a:r>
              <a:rPr lang="ru-RU" altLang="ru-RU" dirty="0">
                <a:latin typeface="Arial" panose="020B0604020202020204" pitchFamily="34" charset="0"/>
              </a:rPr>
              <a:t> </a:t>
            </a: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experts</a:t>
            </a:r>
            <a:r>
              <a:rPr lang="ru-RU" altLang="ru-RU" dirty="0">
                <a:latin typeface="Arial" panose="020B0604020202020204" pitchFamily="34" charset="0"/>
              </a:rPr>
              <a:t> </a:t>
            </a:r>
            <a:r>
              <a:rPr lang="ru-RU" altLang="ru-RU" dirty="0" err="1">
                <a:latin typeface="Arial" panose="020B0604020202020204" pitchFamily="34" charset="0"/>
              </a:rPr>
              <a:t>told</a:t>
            </a:r>
            <a:r>
              <a:rPr lang="ru-RU" altLang="ru-RU" dirty="0">
                <a:latin typeface="Arial" panose="020B0604020202020204" pitchFamily="34" charset="0"/>
              </a:rPr>
              <a:t> </a:t>
            </a:r>
            <a:r>
              <a:rPr lang="ru-RU" altLang="ru-RU" dirty="0" err="1">
                <a:latin typeface="Arial" panose="020B0604020202020204" pitchFamily="34" charset="0"/>
              </a:rPr>
              <a:t>them</a:t>
            </a:r>
            <a:r>
              <a:rPr lang="ru-RU" altLang="ru-RU" dirty="0">
                <a:latin typeface="Arial" panose="020B0604020202020204" pitchFamily="34" charset="0"/>
              </a:rPr>
              <a:t> </a:t>
            </a:r>
            <a:r>
              <a:rPr lang="ru-RU" altLang="ru-RU" dirty="0" err="1">
                <a:latin typeface="Arial" panose="020B0604020202020204" pitchFamily="34" charset="0"/>
              </a:rPr>
              <a:t>into</a:t>
            </a:r>
            <a:r>
              <a:rPr lang="ru-RU" altLang="ru-RU" dirty="0">
                <a:latin typeface="Arial" panose="020B0604020202020204" pitchFamily="34" charset="0"/>
              </a:rPr>
              <a:t> a </a:t>
            </a:r>
            <a:r>
              <a:rPr lang="ru-RU" altLang="ru-RU" dirty="0" err="1">
                <a:latin typeface="Arial" panose="020B0604020202020204" pitchFamily="34" charset="0"/>
              </a:rPr>
              <a:t>predetermined</a:t>
            </a:r>
            <a:r>
              <a:rPr lang="ru-RU" altLang="ru-RU" dirty="0">
                <a:latin typeface="Arial" panose="020B0604020202020204" pitchFamily="34" charset="0"/>
              </a:rPr>
              <a:t> </a:t>
            </a:r>
            <a:r>
              <a:rPr lang="ru-RU" altLang="ru-RU" dirty="0" err="1">
                <a:latin typeface="Arial" panose="020B0604020202020204" pitchFamily="34" charset="0"/>
              </a:rPr>
              <a:t>framework</a:t>
            </a:r>
            <a:r>
              <a:rPr lang="ru-RU" altLang="ru-RU" dirty="0">
                <a:latin typeface="Arial" panose="020B0604020202020204" pitchFamily="34" charset="0"/>
              </a:rPr>
              <a:t>. In </a:t>
            </a: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present</a:t>
            </a:r>
            <a:r>
              <a:rPr lang="ru-RU" altLang="ru-RU" dirty="0">
                <a:latin typeface="Arial" panose="020B0604020202020204" pitchFamily="34" charset="0"/>
              </a:rPr>
              <a:t> </a:t>
            </a:r>
            <a:r>
              <a:rPr lang="ru-RU" altLang="ru-RU" dirty="0" err="1">
                <a:latin typeface="Arial" panose="020B0604020202020204" pitchFamily="34" charset="0"/>
              </a:rPr>
              <a:t>state</a:t>
            </a:r>
            <a:r>
              <a:rPr lang="ru-RU" altLang="ru-RU" dirty="0">
                <a:latin typeface="Arial" panose="020B0604020202020204" pitchFamily="34" charset="0"/>
              </a:rPr>
              <a:t> </a:t>
            </a:r>
            <a:r>
              <a:rPr lang="ru-RU" altLang="ru-RU" dirty="0" err="1">
                <a:latin typeface="Arial" panose="020B0604020202020204" pitchFamily="34" charset="0"/>
              </a:rPr>
              <a:t>of</a:t>
            </a:r>
            <a:r>
              <a:rPr lang="ru-RU" altLang="ru-RU" dirty="0">
                <a:latin typeface="Arial" panose="020B0604020202020204" pitchFamily="34" charset="0"/>
              </a:rPr>
              <a:t> AI, </a:t>
            </a:r>
            <a:r>
              <a:rPr lang="ru-RU" altLang="ru-RU" dirty="0" err="1">
                <a:latin typeface="Arial" panose="020B0604020202020204" pitchFamily="34" charset="0"/>
              </a:rPr>
              <a:t>this</a:t>
            </a:r>
            <a:r>
              <a:rPr lang="ru-RU" altLang="ru-RU" dirty="0">
                <a:latin typeface="Arial" panose="020B0604020202020204" pitchFamily="34" charset="0"/>
              </a:rPr>
              <a:t> </a:t>
            </a:r>
            <a:r>
              <a:rPr lang="ru-RU" altLang="ru-RU" dirty="0" err="1">
                <a:latin typeface="Arial" panose="020B0604020202020204" pitchFamily="34" charset="0"/>
              </a:rPr>
              <a:t>has</a:t>
            </a:r>
            <a:r>
              <a:rPr lang="ru-RU" altLang="ru-RU" dirty="0">
                <a:latin typeface="Arial" panose="020B0604020202020204" pitchFamily="34" charset="0"/>
              </a:rPr>
              <a:t> </a:t>
            </a:r>
            <a:r>
              <a:rPr lang="ru-RU" altLang="ru-RU" dirty="0" err="1">
                <a:latin typeface="Arial" panose="020B0604020202020204" pitchFamily="34" charset="0"/>
              </a:rPr>
              <a:t>to</a:t>
            </a:r>
            <a:r>
              <a:rPr lang="ru-RU" altLang="ru-RU" dirty="0">
                <a:latin typeface="Arial" panose="020B0604020202020204" pitchFamily="34" charset="0"/>
              </a:rPr>
              <a:t> </a:t>
            </a:r>
            <a:r>
              <a:rPr lang="ru-RU" altLang="ru-RU" dirty="0" err="1">
                <a:latin typeface="Arial" panose="020B0604020202020204" pitchFamily="34" charset="0"/>
              </a:rPr>
              <a:t>be</a:t>
            </a:r>
            <a:r>
              <a:rPr lang="ru-RU" altLang="ru-RU" dirty="0">
                <a:latin typeface="Arial" panose="020B0604020202020204" pitchFamily="34" charset="0"/>
              </a:rPr>
              <a:t> </a:t>
            </a:r>
            <a:r>
              <a:rPr lang="ru-RU" altLang="ru-RU" dirty="0" err="1">
                <a:latin typeface="Arial" panose="020B0604020202020204" pitchFamily="34" charset="0"/>
              </a:rPr>
              <a:t>true</a:t>
            </a:r>
            <a:r>
              <a:rPr lang="ru-RU" altLang="ru-RU" dirty="0">
                <a:latin typeface="Arial" panose="020B0604020202020204" pitchFamily="34" charset="0"/>
              </a:rPr>
              <a:t>. </a:t>
            </a: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usefulness</a:t>
            </a:r>
            <a:r>
              <a:rPr lang="ru-RU" altLang="ru-RU" dirty="0">
                <a:latin typeface="Arial" panose="020B0604020202020204" pitchFamily="34" charset="0"/>
              </a:rPr>
              <a:t> </a:t>
            </a:r>
            <a:r>
              <a:rPr lang="ru-RU" altLang="ru-RU" dirty="0" err="1">
                <a:latin typeface="Arial" panose="020B0604020202020204" pitchFamily="34" charset="0"/>
              </a:rPr>
              <a:t>of</a:t>
            </a:r>
            <a:r>
              <a:rPr lang="ru-RU" altLang="ru-RU" dirty="0">
                <a:latin typeface="Arial" panose="020B0604020202020204" pitchFamily="34" charset="0"/>
              </a:rPr>
              <a:t> </a:t>
            </a:r>
            <a:r>
              <a:rPr lang="ru-RU" altLang="ru-RU" dirty="0" err="1">
                <a:latin typeface="Arial" panose="020B0604020202020204" pitchFamily="34" charset="0"/>
              </a:rPr>
              <a:t>current</a:t>
            </a:r>
            <a:r>
              <a:rPr lang="ru-RU" altLang="ru-RU" dirty="0">
                <a:latin typeface="Arial" panose="020B0604020202020204" pitchFamily="34" charset="0"/>
              </a:rPr>
              <a:t> </a:t>
            </a:r>
            <a:r>
              <a:rPr lang="ru-RU" altLang="ru-RU" dirty="0" err="1">
                <a:latin typeface="Arial" panose="020B0604020202020204" pitchFamily="34" charset="0"/>
              </a:rPr>
              <a:t>expert</a:t>
            </a:r>
            <a:r>
              <a:rPr lang="ru-RU" altLang="ru-RU" dirty="0">
                <a:latin typeface="Arial" panose="020B0604020202020204" pitchFamily="34" charset="0"/>
              </a:rPr>
              <a:t> </a:t>
            </a:r>
            <a:r>
              <a:rPr lang="ru-RU" altLang="ru-RU" dirty="0" err="1">
                <a:latin typeface="Arial" panose="020B0604020202020204" pitchFamily="34" charset="0"/>
              </a:rPr>
              <a:t>systems</a:t>
            </a:r>
            <a:r>
              <a:rPr lang="ru-RU" altLang="ru-RU" dirty="0">
                <a:latin typeface="Arial" panose="020B0604020202020204" pitchFamily="34" charset="0"/>
              </a:rPr>
              <a:t> </a:t>
            </a:r>
            <a:r>
              <a:rPr lang="ru-RU" altLang="ru-RU" dirty="0" err="1">
                <a:latin typeface="Arial" panose="020B0604020202020204" pitchFamily="34" charset="0"/>
              </a:rPr>
              <a:t>depends</a:t>
            </a:r>
            <a:r>
              <a:rPr lang="ru-RU" altLang="ru-RU" dirty="0">
                <a:latin typeface="Arial" panose="020B0604020202020204" pitchFamily="34" charset="0"/>
              </a:rPr>
              <a:t> </a:t>
            </a:r>
            <a:r>
              <a:rPr lang="ru-RU" altLang="ru-RU" dirty="0" err="1">
                <a:latin typeface="Arial" panose="020B0604020202020204" pitchFamily="34" charset="0"/>
              </a:rPr>
              <a:t>on</a:t>
            </a:r>
            <a:r>
              <a:rPr lang="ru-RU" altLang="ru-RU" dirty="0">
                <a:latin typeface="Arial" panose="020B0604020202020204" pitchFamily="34" charset="0"/>
              </a:rPr>
              <a:t> </a:t>
            </a:r>
            <a:r>
              <a:rPr lang="ru-RU" altLang="ru-RU" dirty="0" err="1">
                <a:latin typeface="Arial" panose="020B0604020202020204" pitchFamily="34" charset="0"/>
              </a:rPr>
              <a:t>their</a:t>
            </a:r>
            <a:r>
              <a:rPr lang="ru-RU" altLang="ru-RU" dirty="0">
                <a:latin typeface="Arial" panose="020B0604020202020204" pitchFamily="34" charset="0"/>
              </a:rPr>
              <a:t> </a:t>
            </a:r>
            <a:r>
              <a:rPr lang="ru-RU" altLang="ru-RU" dirty="0" err="1">
                <a:latin typeface="Arial" panose="020B0604020202020204" pitchFamily="34" charset="0"/>
              </a:rPr>
              <a:t>users</a:t>
            </a:r>
            <a:r>
              <a:rPr lang="ru-RU" altLang="ru-RU" dirty="0">
                <a:latin typeface="Arial" panose="020B0604020202020204" pitchFamily="34" charset="0"/>
              </a:rPr>
              <a:t> </a:t>
            </a:r>
            <a:r>
              <a:rPr lang="ru-RU" altLang="ru-RU" dirty="0" err="1">
                <a:latin typeface="Arial" panose="020B0604020202020204" pitchFamily="34" charset="0"/>
              </a:rPr>
              <a:t>having</a:t>
            </a:r>
            <a:r>
              <a:rPr lang="ru-RU" altLang="ru-RU" dirty="0">
                <a:latin typeface="Arial" panose="020B0604020202020204" pitchFamily="34" charset="0"/>
              </a:rPr>
              <a:t> </a:t>
            </a:r>
            <a:r>
              <a:rPr lang="ru-RU" altLang="ru-RU" dirty="0" err="1">
                <a:latin typeface="Arial" panose="020B0604020202020204" pitchFamily="34" charset="0"/>
              </a:rPr>
              <a:t>common</a:t>
            </a:r>
            <a:r>
              <a:rPr lang="ru-RU" altLang="ru-RU" dirty="0">
                <a:latin typeface="Arial" panose="020B0604020202020204" pitchFamily="34" charset="0"/>
              </a:rPr>
              <a:t> </a:t>
            </a:r>
            <a:r>
              <a:rPr lang="ru-RU" altLang="ru-RU" dirty="0" err="1">
                <a:latin typeface="Arial" panose="020B0604020202020204" pitchFamily="34" charset="0"/>
              </a:rPr>
              <a:t>sense</a:t>
            </a:r>
            <a:r>
              <a:rPr lang="ru-RU" altLang="ru-RU" dirty="0">
                <a:latin typeface="Arial" panose="020B0604020202020204" pitchFamily="34" charset="0"/>
              </a:rPr>
              <a:t>. </a:t>
            </a:r>
            <a:endParaRPr lang="de-DE" altLang="ru-RU" dirty="0" smtClean="0">
              <a:latin typeface="Arial" panose="020B0604020202020204" pitchFamily="34" charset="0"/>
            </a:endParaRPr>
          </a:p>
          <a:p>
            <a:pPr lvl="0">
              <a:defRPr/>
            </a:pPr>
            <a:endParaRPr lang="de-DE" altLang="ru-RU" dirty="0">
              <a:latin typeface="Arial" panose="020B0604020202020204" pitchFamily="34" charset="0"/>
            </a:endParaRPr>
          </a:p>
          <a:p>
            <a:pPr lvl="0">
              <a:defRPr/>
            </a:pPr>
            <a:r>
              <a:rPr lang="de-DE" altLang="ru-RU" dirty="0" smtClean="0">
                <a:latin typeface="Arial" panose="020B0604020202020204" pitchFamily="34" charset="0"/>
              </a:rPr>
              <a:t>Pattern </a:t>
            </a:r>
            <a:r>
              <a:rPr lang="de-DE" altLang="ru-RU" dirty="0" err="1" smtClean="0">
                <a:latin typeface="Arial" panose="020B0604020202020204" pitchFamily="34" charset="0"/>
              </a:rPr>
              <a:t>recognition</a:t>
            </a:r>
            <a:r>
              <a:rPr lang="de-DE" altLang="ru-RU" dirty="0" smtClean="0">
                <a:latin typeface="Arial" panose="020B0604020202020204" pitchFamily="34" charset="0"/>
              </a:rPr>
              <a:t>:</a:t>
            </a:r>
          </a:p>
          <a:p>
            <a:pPr lvl="0">
              <a:defRPr/>
            </a:pPr>
            <a:endParaRPr lang="de-DE" altLang="ru-RU" dirty="0">
              <a:latin typeface="Arial" panose="020B0604020202020204" pitchFamily="34" charset="0"/>
            </a:endParaRPr>
          </a:p>
          <a:p>
            <a:pPr>
              <a:defRPr/>
            </a:pPr>
            <a:r>
              <a:rPr lang="ru-RU" altLang="ru-RU" dirty="0">
                <a:latin typeface="Arial" panose="020B0604020202020204" pitchFamily="34" charset="0"/>
              </a:rPr>
              <a:t>In </a:t>
            </a:r>
            <a:r>
              <a:rPr lang="ru-RU" altLang="ru-RU" dirty="0" err="1">
                <a:latin typeface="Arial" panose="020B0604020202020204" pitchFamily="34" charset="0"/>
              </a:rPr>
              <a:t>the</a:t>
            </a:r>
            <a:r>
              <a:rPr lang="ru-RU" altLang="ru-RU" dirty="0">
                <a:latin typeface="Arial" panose="020B0604020202020204" pitchFamily="34" charset="0"/>
              </a:rPr>
              <a:t> 1990s, </a:t>
            </a:r>
            <a:r>
              <a:rPr lang="ru-RU" altLang="ru-RU" dirty="0" err="1">
                <a:latin typeface="Arial" panose="020B0604020202020204" pitchFamily="34" charset="0"/>
              </a:rPr>
              <a:t>computer</a:t>
            </a:r>
            <a:r>
              <a:rPr lang="ru-RU" altLang="ru-RU" dirty="0">
                <a:latin typeface="Arial" panose="020B0604020202020204" pitchFamily="34" charset="0"/>
              </a:rPr>
              <a:t> </a:t>
            </a:r>
            <a:r>
              <a:rPr lang="ru-RU" altLang="ru-RU" dirty="0" err="1">
                <a:latin typeface="Arial" panose="020B0604020202020204" pitchFamily="34" charset="0"/>
              </a:rPr>
              <a:t>speech</a:t>
            </a:r>
            <a:r>
              <a:rPr lang="ru-RU" altLang="ru-RU" dirty="0">
                <a:latin typeface="Arial" panose="020B0604020202020204" pitchFamily="34" charset="0"/>
              </a:rPr>
              <a:t> </a:t>
            </a:r>
            <a:r>
              <a:rPr lang="ru-RU" altLang="ru-RU" dirty="0" err="1">
                <a:latin typeface="Arial" panose="020B0604020202020204" pitchFamily="34" charset="0"/>
              </a:rPr>
              <a:t>recognition</a:t>
            </a:r>
            <a:r>
              <a:rPr lang="ru-RU" altLang="ru-RU" dirty="0">
                <a:latin typeface="Arial" panose="020B0604020202020204" pitchFamily="34" charset="0"/>
              </a:rPr>
              <a:t> </a:t>
            </a:r>
            <a:r>
              <a:rPr lang="ru-RU" altLang="ru-RU" dirty="0" err="1">
                <a:latin typeface="Arial" panose="020B0604020202020204" pitchFamily="34" charset="0"/>
              </a:rPr>
              <a:t>reached</a:t>
            </a:r>
            <a:r>
              <a:rPr lang="ru-RU" altLang="ru-RU" dirty="0">
                <a:latin typeface="Arial" panose="020B0604020202020204" pitchFamily="34" charset="0"/>
              </a:rPr>
              <a:t> a </a:t>
            </a:r>
            <a:r>
              <a:rPr lang="ru-RU" altLang="ru-RU" dirty="0" err="1">
                <a:latin typeface="Arial" panose="020B0604020202020204" pitchFamily="34" charset="0"/>
              </a:rPr>
              <a:t>practical</a:t>
            </a:r>
            <a:r>
              <a:rPr lang="ru-RU" altLang="ru-RU" dirty="0">
                <a:latin typeface="Arial" panose="020B0604020202020204" pitchFamily="34" charset="0"/>
              </a:rPr>
              <a:t> </a:t>
            </a:r>
            <a:r>
              <a:rPr lang="ru-RU" altLang="ru-RU" dirty="0" err="1">
                <a:latin typeface="Arial" panose="020B0604020202020204" pitchFamily="34" charset="0"/>
              </a:rPr>
              <a:t>level</a:t>
            </a:r>
            <a:r>
              <a:rPr lang="ru-RU" altLang="ru-RU" dirty="0">
                <a:latin typeface="Arial" panose="020B0604020202020204" pitchFamily="34" charset="0"/>
              </a:rPr>
              <a:t> </a:t>
            </a:r>
            <a:r>
              <a:rPr lang="ru-RU" altLang="ru-RU" dirty="0" err="1">
                <a:latin typeface="Arial" panose="020B0604020202020204" pitchFamily="34" charset="0"/>
              </a:rPr>
              <a:t>for</a:t>
            </a:r>
            <a:r>
              <a:rPr lang="ru-RU" altLang="ru-RU" dirty="0">
                <a:latin typeface="Arial" panose="020B0604020202020204" pitchFamily="34" charset="0"/>
              </a:rPr>
              <a:t> </a:t>
            </a:r>
            <a:r>
              <a:rPr lang="ru-RU" altLang="ru-RU" dirty="0" err="1">
                <a:latin typeface="Arial" panose="020B0604020202020204" pitchFamily="34" charset="0"/>
              </a:rPr>
              <a:t>limited</a:t>
            </a:r>
            <a:r>
              <a:rPr lang="ru-RU" altLang="ru-RU" dirty="0">
                <a:latin typeface="Arial" panose="020B0604020202020204" pitchFamily="34" charset="0"/>
              </a:rPr>
              <a:t> </a:t>
            </a:r>
            <a:r>
              <a:rPr lang="ru-RU" altLang="ru-RU" dirty="0" err="1">
                <a:latin typeface="Arial" panose="020B0604020202020204" pitchFamily="34" charset="0"/>
              </a:rPr>
              <a:t>purposes</a:t>
            </a:r>
            <a:r>
              <a:rPr lang="ru-RU" altLang="ru-RU" dirty="0">
                <a:latin typeface="Arial" panose="020B0604020202020204" pitchFamily="34" charset="0"/>
              </a:rPr>
              <a:t>. </a:t>
            </a:r>
            <a:r>
              <a:rPr lang="ru-RU" altLang="ru-RU" dirty="0" err="1">
                <a:latin typeface="Arial" panose="020B0604020202020204" pitchFamily="34" charset="0"/>
              </a:rPr>
              <a:t>Thus</a:t>
            </a:r>
            <a:r>
              <a:rPr lang="ru-RU" altLang="ru-RU" dirty="0">
                <a:latin typeface="Arial" panose="020B0604020202020204" pitchFamily="34" charset="0"/>
              </a:rPr>
              <a:t> </a:t>
            </a:r>
            <a:r>
              <a:rPr lang="ru-RU" altLang="ru-RU" dirty="0" err="1">
                <a:latin typeface="Arial" panose="020B0604020202020204" pitchFamily="34" charset="0"/>
              </a:rPr>
              <a:t>United</a:t>
            </a:r>
            <a:r>
              <a:rPr lang="ru-RU" altLang="ru-RU" dirty="0">
                <a:latin typeface="Arial" panose="020B0604020202020204" pitchFamily="34" charset="0"/>
              </a:rPr>
              <a:t> </a:t>
            </a:r>
            <a:r>
              <a:rPr lang="ru-RU" altLang="ru-RU" dirty="0" err="1">
                <a:latin typeface="Arial" panose="020B0604020202020204" pitchFamily="34" charset="0"/>
              </a:rPr>
              <a:t>Airlines</a:t>
            </a:r>
            <a:r>
              <a:rPr lang="ru-RU" altLang="ru-RU" dirty="0">
                <a:latin typeface="Arial" panose="020B0604020202020204" pitchFamily="34" charset="0"/>
              </a:rPr>
              <a:t> </a:t>
            </a:r>
            <a:r>
              <a:rPr lang="ru-RU" altLang="ru-RU" dirty="0" err="1">
                <a:latin typeface="Arial" panose="020B0604020202020204" pitchFamily="34" charset="0"/>
              </a:rPr>
              <a:t>has</a:t>
            </a:r>
            <a:r>
              <a:rPr lang="ru-RU" altLang="ru-RU" dirty="0">
                <a:latin typeface="Arial" panose="020B0604020202020204" pitchFamily="34" charset="0"/>
              </a:rPr>
              <a:t> </a:t>
            </a:r>
            <a:r>
              <a:rPr lang="ru-RU" altLang="ru-RU" dirty="0" err="1">
                <a:latin typeface="Arial" panose="020B0604020202020204" pitchFamily="34" charset="0"/>
              </a:rPr>
              <a:t>replaced</a:t>
            </a:r>
            <a:r>
              <a:rPr lang="ru-RU" altLang="ru-RU" dirty="0">
                <a:latin typeface="Arial" panose="020B0604020202020204" pitchFamily="34" charset="0"/>
              </a:rPr>
              <a:t> </a:t>
            </a:r>
            <a:r>
              <a:rPr lang="ru-RU" altLang="ru-RU" dirty="0" err="1">
                <a:latin typeface="Arial" panose="020B0604020202020204" pitchFamily="34" charset="0"/>
              </a:rPr>
              <a:t>its</a:t>
            </a:r>
            <a:r>
              <a:rPr lang="ru-RU" altLang="ru-RU" dirty="0">
                <a:latin typeface="Arial" panose="020B0604020202020204" pitchFamily="34" charset="0"/>
              </a:rPr>
              <a:t> </a:t>
            </a:r>
            <a:r>
              <a:rPr lang="ru-RU" altLang="ru-RU" dirty="0" err="1">
                <a:latin typeface="Arial" panose="020B0604020202020204" pitchFamily="34" charset="0"/>
              </a:rPr>
              <a:t>keyboard</a:t>
            </a:r>
            <a:r>
              <a:rPr lang="ru-RU" altLang="ru-RU" dirty="0">
                <a:latin typeface="Arial" panose="020B0604020202020204" pitchFamily="34" charset="0"/>
              </a:rPr>
              <a:t> </a:t>
            </a:r>
            <a:r>
              <a:rPr lang="ru-RU" altLang="ru-RU" dirty="0" err="1">
                <a:latin typeface="Arial" panose="020B0604020202020204" pitchFamily="34" charset="0"/>
              </a:rPr>
              <a:t>tree</a:t>
            </a:r>
            <a:r>
              <a:rPr lang="ru-RU" altLang="ru-RU" dirty="0">
                <a:latin typeface="Arial" panose="020B0604020202020204" pitchFamily="34" charset="0"/>
              </a:rPr>
              <a:t> </a:t>
            </a:r>
            <a:r>
              <a:rPr lang="ru-RU" altLang="ru-RU" dirty="0" err="1">
                <a:latin typeface="Arial" panose="020B0604020202020204" pitchFamily="34" charset="0"/>
              </a:rPr>
              <a:t>for</a:t>
            </a:r>
            <a:r>
              <a:rPr lang="ru-RU" altLang="ru-RU" dirty="0">
                <a:latin typeface="Arial" panose="020B0604020202020204" pitchFamily="34" charset="0"/>
              </a:rPr>
              <a:t> </a:t>
            </a:r>
            <a:r>
              <a:rPr lang="ru-RU" altLang="ru-RU" dirty="0" err="1">
                <a:latin typeface="Arial" panose="020B0604020202020204" pitchFamily="34" charset="0"/>
              </a:rPr>
              <a:t>flight</a:t>
            </a:r>
            <a:r>
              <a:rPr lang="ru-RU" altLang="ru-RU" dirty="0">
                <a:latin typeface="Arial" panose="020B0604020202020204" pitchFamily="34" charset="0"/>
              </a:rPr>
              <a:t> </a:t>
            </a:r>
            <a:r>
              <a:rPr lang="ru-RU" altLang="ru-RU" dirty="0" err="1">
                <a:latin typeface="Arial" panose="020B0604020202020204" pitchFamily="34" charset="0"/>
              </a:rPr>
              <a:t>information</a:t>
            </a:r>
            <a:r>
              <a:rPr lang="ru-RU" altLang="ru-RU" dirty="0">
                <a:latin typeface="Arial" panose="020B0604020202020204" pitchFamily="34" charset="0"/>
              </a:rPr>
              <a:t> </a:t>
            </a:r>
            <a:r>
              <a:rPr lang="ru-RU" altLang="ru-RU" dirty="0" err="1">
                <a:latin typeface="Arial" panose="020B0604020202020204" pitchFamily="34" charset="0"/>
              </a:rPr>
              <a:t>by</a:t>
            </a:r>
            <a:r>
              <a:rPr lang="ru-RU" altLang="ru-RU" dirty="0">
                <a:latin typeface="Arial" panose="020B0604020202020204" pitchFamily="34" charset="0"/>
              </a:rPr>
              <a:t> a </a:t>
            </a:r>
            <a:r>
              <a:rPr lang="ru-RU" altLang="ru-RU" dirty="0" err="1">
                <a:latin typeface="Arial" panose="020B0604020202020204" pitchFamily="34" charset="0"/>
              </a:rPr>
              <a:t>system</a:t>
            </a:r>
            <a:r>
              <a:rPr lang="ru-RU" altLang="ru-RU" dirty="0">
                <a:latin typeface="Arial" panose="020B0604020202020204" pitchFamily="34" charset="0"/>
              </a:rPr>
              <a:t> </a:t>
            </a:r>
            <a:r>
              <a:rPr lang="ru-RU" altLang="ru-RU" dirty="0" err="1">
                <a:latin typeface="Arial" panose="020B0604020202020204" pitchFamily="34" charset="0"/>
              </a:rPr>
              <a:t>using</a:t>
            </a:r>
            <a:r>
              <a:rPr lang="ru-RU" altLang="ru-RU" dirty="0">
                <a:latin typeface="Arial" panose="020B0604020202020204" pitchFamily="34" charset="0"/>
              </a:rPr>
              <a:t> </a:t>
            </a:r>
            <a:r>
              <a:rPr lang="ru-RU" altLang="ru-RU" dirty="0" err="1">
                <a:latin typeface="Arial" panose="020B0604020202020204" pitchFamily="34" charset="0"/>
              </a:rPr>
              <a:t>speech</a:t>
            </a:r>
            <a:r>
              <a:rPr lang="ru-RU" altLang="ru-RU" dirty="0">
                <a:latin typeface="Arial" panose="020B0604020202020204" pitchFamily="34" charset="0"/>
              </a:rPr>
              <a:t> </a:t>
            </a:r>
            <a:r>
              <a:rPr lang="ru-RU" altLang="ru-RU" dirty="0" err="1">
                <a:latin typeface="Arial" panose="020B0604020202020204" pitchFamily="34" charset="0"/>
              </a:rPr>
              <a:t>recognition</a:t>
            </a:r>
            <a:r>
              <a:rPr lang="ru-RU" altLang="ru-RU" dirty="0">
                <a:latin typeface="Arial" panose="020B0604020202020204" pitchFamily="34" charset="0"/>
              </a:rPr>
              <a:t> </a:t>
            </a:r>
            <a:r>
              <a:rPr lang="ru-RU" altLang="ru-RU" dirty="0" err="1">
                <a:latin typeface="Arial" panose="020B0604020202020204" pitchFamily="34" charset="0"/>
              </a:rPr>
              <a:t>of</a:t>
            </a:r>
            <a:r>
              <a:rPr lang="ru-RU" altLang="ru-RU" dirty="0">
                <a:latin typeface="Arial" panose="020B0604020202020204" pitchFamily="34" charset="0"/>
              </a:rPr>
              <a:t> </a:t>
            </a:r>
            <a:r>
              <a:rPr lang="ru-RU" altLang="ru-RU" dirty="0" err="1">
                <a:latin typeface="Arial" panose="020B0604020202020204" pitchFamily="34" charset="0"/>
              </a:rPr>
              <a:t>flight</a:t>
            </a:r>
            <a:r>
              <a:rPr lang="ru-RU" altLang="ru-RU" dirty="0">
                <a:latin typeface="Arial" panose="020B0604020202020204" pitchFamily="34" charset="0"/>
              </a:rPr>
              <a:t> </a:t>
            </a:r>
            <a:r>
              <a:rPr lang="ru-RU" altLang="ru-RU" dirty="0" err="1">
                <a:latin typeface="Arial" panose="020B0604020202020204" pitchFamily="34" charset="0"/>
              </a:rPr>
              <a:t>numbers</a:t>
            </a:r>
            <a:r>
              <a:rPr lang="ru-RU" altLang="ru-RU" dirty="0">
                <a:latin typeface="Arial" panose="020B0604020202020204" pitchFamily="34" charset="0"/>
              </a:rPr>
              <a:t> </a:t>
            </a:r>
            <a:r>
              <a:rPr lang="ru-RU" altLang="ru-RU" dirty="0" err="1">
                <a:latin typeface="Arial" panose="020B0604020202020204" pitchFamily="34" charset="0"/>
              </a:rPr>
              <a:t>and</a:t>
            </a:r>
            <a:r>
              <a:rPr lang="ru-RU" altLang="ru-RU" dirty="0">
                <a:latin typeface="Arial" panose="020B0604020202020204" pitchFamily="34" charset="0"/>
              </a:rPr>
              <a:t> </a:t>
            </a:r>
            <a:r>
              <a:rPr lang="ru-RU" altLang="ru-RU" dirty="0" err="1">
                <a:latin typeface="Arial" panose="020B0604020202020204" pitchFamily="34" charset="0"/>
              </a:rPr>
              <a:t>city</a:t>
            </a:r>
            <a:r>
              <a:rPr lang="ru-RU" altLang="ru-RU" dirty="0">
                <a:latin typeface="Arial" panose="020B0604020202020204" pitchFamily="34" charset="0"/>
              </a:rPr>
              <a:t> </a:t>
            </a:r>
            <a:r>
              <a:rPr lang="ru-RU" altLang="ru-RU" dirty="0" err="1">
                <a:latin typeface="Arial" panose="020B0604020202020204" pitchFamily="34" charset="0"/>
              </a:rPr>
              <a:t>names</a:t>
            </a:r>
            <a:r>
              <a:rPr lang="ru-RU" altLang="ru-RU" dirty="0">
                <a:latin typeface="Arial" panose="020B0604020202020204" pitchFamily="34" charset="0"/>
              </a:rPr>
              <a:t>. </a:t>
            </a:r>
            <a:r>
              <a:rPr lang="ru-RU" altLang="ru-RU" dirty="0" err="1">
                <a:latin typeface="Arial" panose="020B0604020202020204" pitchFamily="34" charset="0"/>
              </a:rPr>
              <a:t>It</a:t>
            </a:r>
            <a:r>
              <a:rPr lang="ru-RU" altLang="ru-RU" dirty="0">
                <a:latin typeface="Arial" panose="020B0604020202020204" pitchFamily="34" charset="0"/>
              </a:rPr>
              <a:t> </a:t>
            </a:r>
            <a:r>
              <a:rPr lang="ru-RU" altLang="ru-RU" dirty="0" err="1">
                <a:latin typeface="Arial" panose="020B0604020202020204" pitchFamily="34" charset="0"/>
              </a:rPr>
              <a:t>is</a:t>
            </a:r>
            <a:r>
              <a:rPr lang="ru-RU" altLang="ru-RU" dirty="0">
                <a:latin typeface="Arial" panose="020B0604020202020204" pitchFamily="34" charset="0"/>
              </a:rPr>
              <a:t> </a:t>
            </a:r>
            <a:r>
              <a:rPr lang="ru-RU" altLang="ru-RU" dirty="0" err="1">
                <a:latin typeface="Arial" panose="020B0604020202020204" pitchFamily="34" charset="0"/>
              </a:rPr>
              <a:t>quite</a:t>
            </a:r>
            <a:r>
              <a:rPr lang="ru-RU" altLang="ru-RU" dirty="0">
                <a:latin typeface="Arial" panose="020B0604020202020204" pitchFamily="34" charset="0"/>
              </a:rPr>
              <a:t> </a:t>
            </a:r>
            <a:r>
              <a:rPr lang="ru-RU" altLang="ru-RU" dirty="0" err="1">
                <a:latin typeface="Arial" panose="020B0604020202020204" pitchFamily="34" charset="0"/>
              </a:rPr>
              <a:t>convenient</a:t>
            </a:r>
            <a:r>
              <a:rPr lang="ru-RU" altLang="ru-RU" dirty="0">
                <a:latin typeface="Arial" panose="020B0604020202020204" pitchFamily="34" charset="0"/>
              </a:rPr>
              <a:t>. </a:t>
            </a:r>
            <a:r>
              <a:rPr lang="ru-RU" altLang="ru-RU" dirty="0" err="1">
                <a:latin typeface="Arial" panose="020B0604020202020204" pitchFamily="34" charset="0"/>
              </a:rPr>
              <a:t>On</a:t>
            </a:r>
            <a:r>
              <a:rPr lang="ru-RU" altLang="ru-RU" dirty="0">
                <a:latin typeface="Arial" panose="020B0604020202020204" pitchFamily="34" charset="0"/>
              </a:rPr>
              <a:t> </a:t>
            </a: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other</a:t>
            </a:r>
            <a:r>
              <a:rPr lang="ru-RU" altLang="ru-RU" dirty="0">
                <a:latin typeface="Arial" panose="020B0604020202020204" pitchFamily="34" charset="0"/>
              </a:rPr>
              <a:t> </a:t>
            </a:r>
            <a:r>
              <a:rPr lang="ru-RU" altLang="ru-RU" dirty="0" err="1">
                <a:latin typeface="Arial" panose="020B0604020202020204" pitchFamily="34" charset="0"/>
              </a:rPr>
              <a:t>hand</a:t>
            </a:r>
            <a:r>
              <a:rPr lang="ru-RU" altLang="ru-RU" dirty="0">
                <a:latin typeface="Arial" panose="020B0604020202020204" pitchFamily="34" charset="0"/>
              </a:rPr>
              <a:t>, </a:t>
            </a:r>
            <a:r>
              <a:rPr lang="ru-RU" altLang="ru-RU" dirty="0" err="1">
                <a:latin typeface="Arial" panose="020B0604020202020204" pitchFamily="34" charset="0"/>
              </a:rPr>
              <a:t>while</a:t>
            </a:r>
            <a:r>
              <a:rPr lang="ru-RU" altLang="ru-RU" dirty="0">
                <a:latin typeface="Arial" panose="020B0604020202020204" pitchFamily="34" charset="0"/>
              </a:rPr>
              <a:t> </a:t>
            </a:r>
            <a:r>
              <a:rPr lang="ru-RU" altLang="ru-RU" dirty="0" err="1">
                <a:latin typeface="Arial" panose="020B0604020202020204" pitchFamily="34" charset="0"/>
              </a:rPr>
              <a:t>it</a:t>
            </a:r>
            <a:r>
              <a:rPr lang="ru-RU" altLang="ru-RU" dirty="0">
                <a:latin typeface="Arial" panose="020B0604020202020204" pitchFamily="34" charset="0"/>
              </a:rPr>
              <a:t> </a:t>
            </a:r>
            <a:r>
              <a:rPr lang="ru-RU" altLang="ru-RU" dirty="0" err="1">
                <a:latin typeface="Arial" panose="020B0604020202020204" pitchFamily="34" charset="0"/>
              </a:rPr>
              <a:t>is</a:t>
            </a:r>
            <a:r>
              <a:rPr lang="ru-RU" altLang="ru-RU" dirty="0">
                <a:latin typeface="Arial" panose="020B0604020202020204" pitchFamily="34" charset="0"/>
              </a:rPr>
              <a:t> </a:t>
            </a:r>
            <a:r>
              <a:rPr lang="ru-RU" altLang="ru-RU" dirty="0" err="1">
                <a:latin typeface="Arial" panose="020B0604020202020204" pitchFamily="34" charset="0"/>
              </a:rPr>
              <a:t>possible</a:t>
            </a:r>
            <a:r>
              <a:rPr lang="ru-RU" altLang="ru-RU" dirty="0">
                <a:latin typeface="Arial" panose="020B0604020202020204" pitchFamily="34" charset="0"/>
              </a:rPr>
              <a:t> </a:t>
            </a:r>
            <a:r>
              <a:rPr lang="ru-RU" altLang="ru-RU" dirty="0" err="1">
                <a:latin typeface="Arial" panose="020B0604020202020204" pitchFamily="34" charset="0"/>
              </a:rPr>
              <a:t>to</a:t>
            </a:r>
            <a:r>
              <a:rPr lang="ru-RU" altLang="ru-RU" dirty="0">
                <a:latin typeface="Arial" panose="020B0604020202020204" pitchFamily="34" charset="0"/>
              </a:rPr>
              <a:t> </a:t>
            </a:r>
            <a:r>
              <a:rPr lang="ru-RU" altLang="ru-RU" dirty="0" err="1">
                <a:latin typeface="Arial" panose="020B0604020202020204" pitchFamily="34" charset="0"/>
              </a:rPr>
              <a:t>instruct</a:t>
            </a:r>
            <a:r>
              <a:rPr lang="ru-RU" altLang="ru-RU" dirty="0">
                <a:latin typeface="Arial" panose="020B0604020202020204" pitchFamily="34" charset="0"/>
              </a:rPr>
              <a:t> </a:t>
            </a:r>
            <a:r>
              <a:rPr lang="ru-RU" altLang="ru-RU" dirty="0" err="1">
                <a:latin typeface="Arial" panose="020B0604020202020204" pitchFamily="34" charset="0"/>
              </a:rPr>
              <a:t>some</a:t>
            </a:r>
            <a:r>
              <a:rPr lang="ru-RU" altLang="ru-RU" dirty="0">
                <a:latin typeface="Arial" panose="020B0604020202020204" pitchFamily="34" charset="0"/>
              </a:rPr>
              <a:t> </a:t>
            </a:r>
            <a:r>
              <a:rPr lang="ru-RU" altLang="ru-RU" dirty="0" err="1">
                <a:latin typeface="Arial" panose="020B0604020202020204" pitchFamily="34" charset="0"/>
              </a:rPr>
              <a:t>computers</a:t>
            </a:r>
            <a:r>
              <a:rPr lang="ru-RU" altLang="ru-RU" dirty="0">
                <a:latin typeface="Arial" panose="020B0604020202020204" pitchFamily="34" charset="0"/>
              </a:rPr>
              <a:t> </a:t>
            </a:r>
            <a:r>
              <a:rPr lang="ru-RU" altLang="ru-RU" dirty="0" err="1">
                <a:latin typeface="Arial" panose="020B0604020202020204" pitchFamily="34" charset="0"/>
              </a:rPr>
              <a:t>using</a:t>
            </a:r>
            <a:r>
              <a:rPr lang="ru-RU" altLang="ru-RU" dirty="0">
                <a:latin typeface="Arial" panose="020B0604020202020204" pitchFamily="34" charset="0"/>
              </a:rPr>
              <a:t> </a:t>
            </a:r>
            <a:r>
              <a:rPr lang="ru-RU" altLang="ru-RU" dirty="0" err="1">
                <a:latin typeface="Arial" panose="020B0604020202020204" pitchFamily="34" charset="0"/>
              </a:rPr>
              <a:t>speech</a:t>
            </a:r>
            <a:r>
              <a:rPr lang="ru-RU" altLang="ru-RU" dirty="0">
                <a:latin typeface="Arial" panose="020B0604020202020204" pitchFamily="34" charset="0"/>
              </a:rPr>
              <a:t>, </a:t>
            </a:r>
            <a:r>
              <a:rPr lang="ru-RU" altLang="ru-RU" dirty="0" err="1">
                <a:latin typeface="Arial" panose="020B0604020202020204" pitchFamily="34" charset="0"/>
              </a:rPr>
              <a:t>most</a:t>
            </a:r>
            <a:r>
              <a:rPr lang="ru-RU" altLang="ru-RU" dirty="0">
                <a:latin typeface="Arial" panose="020B0604020202020204" pitchFamily="34" charset="0"/>
              </a:rPr>
              <a:t> </a:t>
            </a:r>
            <a:r>
              <a:rPr lang="ru-RU" altLang="ru-RU" dirty="0" err="1">
                <a:latin typeface="Arial" panose="020B0604020202020204" pitchFamily="34" charset="0"/>
              </a:rPr>
              <a:t>users</a:t>
            </a:r>
            <a:r>
              <a:rPr lang="ru-RU" altLang="ru-RU" dirty="0">
                <a:latin typeface="Arial" panose="020B0604020202020204" pitchFamily="34" charset="0"/>
              </a:rPr>
              <a:t> </a:t>
            </a:r>
            <a:r>
              <a:rPr lang="ru-RU" altLang="ru-RU" dirty="0" err="1">
                <a:latin typeface="Arial" panose="020B0604020202020204" pitchFamily="34" charset="0"/>
              </a:rPr>
              <a:t>have</a:t>
            </a:r>
            <a:r>
              <a:rPr lang="ru-RU" altLang="ru-RU" dirty="0">
                <a:latin typeface="Arial" panose="020B0604020202020204" pitchFamily="34" charset="0"/>
              </a:rPr>
              <a:t> </a:t>
            </a:r>
            <a:r>
              <a:rPr lang="ru-RU" altLang="ru-RU" dirty="0" err="1">
                <a:latin typeface="Arial" panose="020B0604020202020204" pitchFamily="34" charset="0"/>
              </a:rPr>
              <a:t>gone</a:t>
            </a:r>
            <a:r>
              <a:rPr lang="ru-RU" altLang="ru-RU" dirty="0">
                <a:latin typeface="Arial" panose="020B0604020202020204" pitchFamily="34" charset="0"/>
              </a:rPr>
              <a:t> </a:t>
            </a:r>
            <a:r>
              <a:rPr lang="ru-RU" altLang="ru-RU" dirty="0" err="1">
                <a:latin typeface="Arial" panose="020B0604020202020204" pitchFamily="34" charset="0"/>
              </a:rPr>
              <a:t>back</a:t>
            </a:r>
            <a:r>
              <a:rPr lang="ru-RU" altLang="ru-RU" dirty="0">
                <a:latin typeface="Arial" panose="020B0604020202020204" pitchFamily="34" charset="0"/>
              </a:rPr>
              <a:t> </a:t>
            </a:r>
            <a:r>
              <a:rPr lang="ru-RU" altLang="ru-RU" dirty="0" err="1">
                <a:latin typeface="Arial" panose="020B0604020202020204" pitchFamily="34" charset="0"/>
              </a:rPr>
              <a:t>to</a:t>
            </a:r>
            <a:r>
              <a:rPr lang="ru-RU" altLang="ru-RU" dirty="0">
                <a:latin typeface="Arial" panose="020B0604020202020204" pitchFamily="34" charset="0"/>
              </a:rPr>
              <a:t> </a:t>
            </a: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keyboard</a:t>
            </a:r>
            <a:r>
              <a:rPr lang="ru-RU" altLang="ru-RU" dirty="0">
                <a:latin typeface="Arial" panose="020B0604020202020204" pitchFamily="34" charset="0"/>
              </a:rPr>
              <a:t> </a:t>
            </a:r>
            <a:r>
              <a:rPr lang="ru-RU" altLang="ru-RU" dirty="0" err="1">
                <a:latin typeface="Arial" panose="020B0604020202020204" pitchFamily="34" charset="0"/>
              </a:rPr>
              <a:t>and</a:t>
            </a:r>
            <a:r>
              <a:rPr lang="ru-RU" altLang="ru-RU" dirty="0">
                <a:latin typeface="Arial" panose="020B0604020202020204" pitchFamily="34" charset="0"/>
              </a:rPr>
              <a:t> </a:t>
            </a: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mouse</a:t>
            </a:r>
            <a:r>
              <a:rPr lang="ru-RU" altLang="ru-RU" dirty="0">
                <a:latin typeface="Arial" panose="020B0604020202020204" pitchFamily="34" charset="0"/>
              </a:rPr>
              <a:t> </a:t>
            </a:r>
            <a:r>
              <a:rPr lang="ru-RU" altLang="ru-RU" dirty="0" err="1">
                <a:latin typeface="Arial" panose="020B0604020202020204" pitchFamily="34" charset="0"/>
              </a:rPr>
              <a:t>as</a:t>
            </a:r>
            <a:r>
              <a:rPr lang="ru-RU" altLang="ru-RU" dirty="0">
                <a:latin typeface="Arial" panose="020B0604020202020204" pitchFamily="34" charset="0"/>
              </a:rPr>
              <a:t> </a:t>
            </a:r>
            <a:r>
              <a:rPr lang="ru-RU" altLang="ru-RU" dirty="0" err="1">
                <a:latin typeface="Arial" panose="020B0604020202020204" pitchFamily="34" charset="0"/>
              </a:rPr>
              <a:t>still</a:t>
            </a:r>
            <a:r>
              <a:rPr lang="ru-RU" altLang="ru-RU" dirty="0">
                <a:latin typeface="Arial" panose="020B0604020202020204" pitchFamily="34" charset="0"/>
              </a:rPr>
              <a:t> </a:t>
            </a:r>
            <a:r>
              <a:rPr lang="ru-RU" altLang="ru-RU" dirty="0" err="1">
                <a:latin typeface="Arial" panose="020B0604020202020204" pitchFamily="34" charset="0"/>
              </a:rPr>
              <a:t>more</a:t>
            </a:r>
            <a:r>
              <a:rPr lang="ru-RU" altLang="ru-RU" dirty="0">
                <a:latin typeface="Arial" panose="020B0604020202020204" pitchFamily="34" charset="0"/>
              </a:rPr>
              <a:t> </a:t>
            </a:r>
            <a:r>
              <a:rPr lang="ru-RU" altLang="ru-RU" dirty="0" err="1">
                <a:latin typeface="Arial" panose="020B0604020202020204" pitchFamily="34" charset="0"/>
              </a:rPr>
              <a:t>convenient</a:t>
            </a:r>
            <a:r>
              <a:rPr lang="ru-RU" altLang="ru-RU" dirty="0">
                <a:latin typeface="Arial" panose="020B0604020202020204" pitchFamily="34" charset="0"/>
              </a:rPr>
              <a:t>. </a:t>
            </a:r>
            <a:endParaRPr lang="de-DE" altLang="ru-RU" dirty="0" smtClean="0">
              <a:latin typeface="Arial" panose="020B0604020202020204" pitchFamily="34" charset="0"/>
            </a:endParaRPr>
          </a:p>
          <a:p>
            <a:pPr>
              <a:defRPr/>
            </a:pPr>
            <a:endParaRPr lang="de-DE" altLang="ru-RU" dirty="0">
              <a:latin typeface="Arial" panose="020B0604020202020204" pitchFamily="34" charset="0"/>
            </a:endParaRPr>
          </a:p>
          <a:p>
            <a:pPr>
              <a:defRPr/>
            </a:pPr>
            <a:r>
              <a:rPr lang="de-DE" dirty="0" err="1"/>
              <a:t>Heuristic</a:t>
            </a:r>
            <a:r>
              <a:rPr lang="de-DE" dirty="0"/>
              <a:t> </a:t>
            </a:r>
            <a:r>
              <a:rPr lang="de-DE" dirty="0" err="1" smtClean="0"/>
              <a:t>classification</a:t>
            </a:r>
            <a:endParaRPr lang="de-DE" dirty="0" smtClean="0"/>
          </a:p>
          <a:p>
            <a:pPr>
              <a:defRPr/>
            </a:pPr>
            <a:endParaRPr lang="de-DE" dirty="0"/>
          </a:p>
          <a:p>
            <a:pPr>
              <a:defRPr/>
            </a:pPr>
            <a:r>
              <a:rPr lang="ru-RU" altLang="ru-RU" dirty="0">
                <a:latin typeface="Arial" panose="020B0604020202020204" pitchFamily="34" charset="0"/>
              </a:rPr>
              <a:t>One </a:t>
            </a:r>
            <a:r>
              <a:rPr lang="ru-RU" altLang="ru-RU" dirty="0" err="1">
                <a:latin typeface="Arial" panose="020B0604020202020204" pitchFamily="34" charset="0"/>
              </a:rPr>
              <a:t>of</a:t>
            </a:r>
            <a:r>
              <a:rPr lang="ru-RU" altLang="ru-RU" dirty="0">
                <a:latin typeface="Arial" panose="020B0604020202020204" pitchFamily="34" charset="0"/>
              </a:rPr>
              <a:t> </a:t>
            </a: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most</a:t>
            </a:r>
            <a:r>
              <a:rPr lang="ru-RU" altLang="ru-RU" dirty="0">
                <a:latin typeface="Arial" panose="020B0604020202020204" pitchFamily="34" charset="0"/>
              </a:rPr>
              <a:t> </a:t>
            </a:r>
            <a:r>
              <a:rPr lang="ru-RU" altLang="ru-RU" dirty="0" err="1">
                <a:latin typeface="Arial" panose="020B0604020202020204" pitchFamily="34" charset="0"/>
              </a:rPr>
              <a:t>feasible</a:t>
            </a:r>
            <a:r>
              <a:rPr lang="ru-RU" altLang="ru-RU" dirty="0">
                <a:latin typeface="Arial" panose="020B0604020202020204" pitchFamily="34" charset="0"/>
              </a:rPr>
              <a:t> </a:t>
            </a:r>
            <a:r>
              <a:rPr lang="ru-RU" altLang="ru-RU" dirty="0" err="1">
                <a:latin typeface="Arial" panose="020B0604020202020204" pitchFamily="34" charset="0"/>
              </a:rPr>
              <a:t>kinds</a:t>
            </a:r>
            <a:r>
              <a:rPr lang="ru-RU" altLang="ru-RU" dirty="0">
                <a:latin typeface="Arial" panose="020B0604020202020204" pitchFamily="34" charset="0"/>
              </a:rPr>
              <a:t> </a:t>
            </a:r>
            <a:r>
              <a:rPr lang="ru-RU" altLang="ru-RU" dirty="0" err="1">
                <a:latin typeface="Arial" panose="020B0604020202020204" pitchFamily="34" charset="0"/>
              </a:rPr>
              <a:t>of</a:t>
            </a:r>
            <a:r>
              <a:rPr lang="ru-RU" altLang="ru-RU" dirty="0">
                <a:latin typeface="Arial" panose="020B0604020202020204" pitchFamily="34" charset="0"/>
              </a:rPr>
              <a:t> </a:t>
            </a:r>
            <a:r>
              <a:rPr lang="ru-RU" altLang="ru-RU" dirty="0" err="1">
                <a:latin typeface="Arial" panose="020B0604020202020204" pitchFamily="34" charset="0"/>
              </a:rPr>
              <a:t>expert</a:t>
            </a:r>
            <a:r>
              <a:rPr lang="ru-RU" altLang="ru-RU" dirty="0">
                <a:latin typeface="Arial" panose="020B0604020202020204" pitchFamily="34" charset="0"/>
              </a:rPr>
              <a:t> </a:t>
            </a:r>
            <a:r>
              <a:rPr lang="ru-RU" altLang="ru-RU" dirty="0" err="1">
                <a:latin typeface="Arial" panose="020B0604020202020204" pitchFamily="34" charset="0"/>
              </a:rPr>
              <a:t>system</a:t>
            </a:r>
            <a:r>
              <a:rPr lang="ru-RU" altLang="ru-RU" dirty="0">
                <a:latin typeface="Arial" panose="020B0604020202020204" pitchFamily="34" charset="0"/>
              </a:rPr>
              <a:t> </a:t>
            </a:r>
            <a:r>
              <a:rPr lang="ru-RU" altLang="ru-RU" dirty="0" err="1">
                <a:latin typeface="Arial" panose="020B0604020202020204" pitchFamily="34" charset="0"/>
              </a:rPr>
              <a:t>given</a:t>
            </a:r>
            <a:r>
              <a:rPr lang="ru-RU" altLang="ru-RU" dirty="0">
                <a:latin typeface="Arial" panose="020B0604020202020204" pitchFamily="34" charset="0"/>
              </a:rPr>
              <a:t> </a:t>
            </a: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present</a:t>
            </a:r>
            <a:r>
              <a:rPr lang="ru-RU" altLang="ru-RU" dirty="0">
                <a:latin typeface="Arial" panose="020B0604020202020204" pitchFamily="34" charset="0"/>
              </a:rPr>
              <a:t> </a:t>
            </a:r>
            <a:r>
              <a:rPr lang="ru-RU" altLang="ru-RU" dirty="0" err="1">
                <a:latin typeface="Arial" panose="020B0604020202020204" pitchFamily="34" charset="0"/>
              </a:rPr>
              <a:t>knowledge</a:t>
            </a:r>
            <a:r>
              <a:rPr lang="ru-RU" altLang="ru-RU" dirty="0">
                <a:latin typeface="Arial" panose="020B0604020202020204" pitchFamily="34" charset="0"/>
              </a:rPr>
              <a:t> </a:t>
            </a:r>
            <a:r>
              <a:rPr lang="ru-RU" altLang="ru-RU" dirty="0" err="1">
                <a:latin typeface="Arial" panose="020B0604020202020204" pitchFamily="34" charset="0"/>
              </a:rPr>
              <a:t>of</a:t>
            </a:r>
            <a:r>
              <a:rPr lang="ru-RU" altLang="ru-RU" dirty="0">
                <a:latin typeface="Arial" panose="020B0604020202020204" pitchFamily="34" charset="0"/>
              </a:rPr>
              <a:t> AI </a:t>
            </a:r>
            <a:r>
              <a:rPr lang="ru-RU" altLang="ru-RU" dirty="0" err="1">
                <a:latin typeface="Arial" panose="020B0604020202020204" pitchFamily="34" charset="0"/>
              </a:rPr>
              <a:t>is</a:t>
            </a:r>
            <a:r>
              <a:rPr lang="ru-RU" altLang="ru-RU" dirty="0">
                <a:latin typeface="Arial" panose="020B0604020202020204" pitchFamily="34" charset="0"/>
              </a:rPr>
              <a:t> </a:t>
            </a:r>
            <a:r>
              <a:rPr lang="ru-RU" altLang="ru-RU" dirty="0" err="1">
                <a:latin typeface="Arial" panose="020B0604020202020204" pitchFamily="34" charset="0"/>
              </a:rPr>
              <a:t>to</a:t>
            </a:r>
            <a:r>
              <a:rPr lang="ru-RU" altLang="ru-RU" dirty="0">
                <a:latin typeface="Arial" panose="020B0604020202020204" pitchFamily="34" charset="0"/>
              </a:rPr>
              <a:t> </a:t>
            </a:r>
            <a:r>
              <a:rPr lang="ru-RU" altLang="ru-RU" dirty="0" err="1">
                <a:latin typeface="Arial" panose="020B0604020202020204" pitchFamily="34" charset="0"/>
              </a:rPr>
              <a:t>put</a:t>
            </a:r>
            <a:r>
              <a:rPr lang="ru-RU" altLang="ru-RU" dirty="0">
                <a:latin typeface="Arial" panose="020B0604020202020204" pitchFamily="34" charset="0"/>
              </a:rPr>
              <a:t> </a:t>
            </a:r>
            <a:r>
              <a:rPr lang="ru-RU" altLang="ru-RU" dirty="0" err="1">
                <a:latin typeface="Arial" panose="020B0604020202020204" pitchFamily="34" charset="0"/>
              </a:rPr>
              <a:t>some</a:t>
            </a:r>
            <a:r>
              <a:rPr lang="ru-RU" altLang="ru-RU" dirty="0">
                <a:latin typeface="Arial" panose="020B0604020202020204" pitchFamily="34" charset="0"/>
              </a:rPr>
              <a:t> </a:t>
            </a:r>
            <a:r>
              <a:rPr lang="ru-RU" altLang="ru-RU" dirty="0" err="1">
                <a:latin typeface="Arial" panose="020B0604020202020204" pitchFamily="34" charset="0"/>
              </a:rPr>
              <a:t>information</a:t>
            </a:r>
            <a:r>
              <a:rPr lang="ru-RU" altLang="ru-RU" dirty="0">
                <a:latin typeface="Arial" panose="020B0604020202020204" pitchFamily="34" charset="0"/>
              </a:rPr>
              <a:t> </a:t>
            </a:r>
            <a:r>
              <a:rPr lang="ru-RU" altLang="ru-RU" dirty="0" err="1">
                <a:latin typeface="Arial" panose="020B0604020202020204" pitchFamily="34" charset="0"/>
              </a:rPr>
              <a:t>in</a:t>
            </a:r>
            <a:r>
              <a:rPr lang="ru-RU" altLang="ru-RU" dirty="0">
                <a:latin typeface="Arial" panose="020B0604020202020204" pitchFamily="34" charset="0"/>
              </a:rPr>
              <a:t> </a:t>
            </a:r>
            <a:r>
              <a:rPr lang="ru-RU" altLang="ru-RU" dirty="0" err="1">
                <a:latin typeface="Arial" panose="020B0604020202020204" pitchFamily="34" charset="0"/>
              </a:rPr>
              <a:t>one</a:t>
            </a:r>
            <a:r>
              <a:rPr lang="ru-RU" altLang="ru-RU" dirty="0">
                <a:latin typeface="Arial" panose="020B0604020202020204" pitchFamily="34" charset="0"/>
              </a:rPr>
              <a:t> </a:t>
            </a:r>
            <a:r>
              <a:rPr lang="ru-RU" altLang="ru-RU" dirty="0" err="1">
                <a:latin typeface="Arial" panose="020B0604020202020204" pitchFamily="34" charset="0"/>
              </a:rPr>
              <a:t>of</a:t>
            </a:r>
            <a:r>
              <a:rPr lang="ru-RU" altLang="ru-RU" dirty="0">
                <a:latin typeface="Arial" panose="020B0604020202020204" pitchFamily="34" charset="0"/>
              </a:rPr>
              <a:t> a </a:t>
            </a:r>
            <a:r>
              <a:rPr lang="ru-RU" altLang="ru-RU" dirty="0" err="1">
                <a:latin typeface="Arial" panose="020B0604020202020204" pitchFamily="34" charset="0"/>
              </a:rPr>
              <a:t>fixed</a:t>
            </a:r>
            <a:r>
              <a:rPr lang="ru-RU" altLang="ru-RU" dirty="0">
                <a:latin typeface="Arial" panose="020B0604020202020204" pitchFamily="34" charset="0"/>
              </a:rPr>
              <a:t> </a:t>
            </a:r>
            <a:r>
              <a:rPr lang="ru-RU" altLang="ru-RU" dirty="0" err="1">
                <a:latin typeface="Arial" panose="020B0604020202020204" pitchFamily="34" charset="0"/>
              </a:rPr>
              <a:t>set</a:t>
            </a:r>
            <a:r>
              <a:rPr lang="ru-RU" altLang="ru-RU" dirty="0">
                <a:latin typeface="Arial" panose="020B0604020202020204" pitchFamily="34" charset="0"/>
              </a:rPr>
              <a:t> </a:t>
            </a:r>
            <a:r>
              <a:rPr lang="ru-RU" altLang="ru-RU" dirty="0" err="1">
                <a:latin typeface="Arial" panose="020B0604020202020204" pitchFamily="34" charset="0"/>
              </a:rPr>
              <a:t>of</a:t>
            </a:r>
            <a:r>
              <a:rPr lang="ru-RU" altLang="ru-RU" dirty="0">
                <a:latin typeface="Arial" panose="020B0604020202020204" pitchFamily="34" charset="0"/>
              </a:rPr>
              <a:t> </a:t>
            </a:r>
            <a:r>
              <a:rPr lang="ru-RU" altLang="ru-RU" dirty="0" err="1">
                <a:latin typeface="Arial" panose="020B0604020202020204" pitchFamily="34" charset="0"/>
              </a:rPr>
              <a:t>categories</a:t>
            </a:r>
            <a:r>
              <a:rPr lang="ru-RU" altLang="ru-RU" dirty="0">
                <a:latin typeface="Arial" panose="020B0604020202020204" pitchFamily="34" charset="0"/>
              </a:rPr>
              <a:t> </a:t>
            </a:r>
            <a:r>
              <a:rPr lang="ru-RU" altLang="ru-RU" dirty="0" err="1">
                <a:latin typeface="Arial" panose="020B0604020202020204" pitchFamily="34" charset="0"/>
              </a:rPr>
              <a:t>using</a:t>
            </a:r>
            <a:r>
              <a:rPr lang="ru-RU" altLang="ru-RU" dirty="0">
                <a:latin typeface="Arial" panose="020B0604020202020204" pitchFamily="34" charset="0"/>
              </a:rPr>
              <a:t> </a:t>
            </a:r>
            <a:r>
              <a:rPr lang="ru-RU" altLang="ru-RU" dirty="0" err="1">
                <a:latin typeface="Arial" panose="020B0604020202020204" pitchFamily="34" charset="0"/>
              </a:rPr>
              <a:t>several</a:t>
            </a:r>
            <a:r>
              <a:rPr lang="ru-RU" altLang="ru-RU" dirty="0">
                <a:latin typeface="Arial" panose="020B0604020202020204" pitchFamily="34" charset="0"/>
              </a:rPr>
              <a:t> </a:t>
            </a:r>
            <a:r>
              <a:rPr lang="ru-RU" altLang="ru-RU" dirty="0" err="1">
                <a:latin typeface="Arial" panose="020B0604020202020204" pitchFamily="34" charset="0"/>
              </a:rPr>
              <a:t>sources</a:t>
            </a:r>
            <a:r>
              <a:rPr lang="ru-RU" altLang="ru-RU" dirty="0">
                <a:latin typeface="Arial" panose="020B0604020202020204" pitchFamily="34" charset="0"/>
              </a:rPr>
              <a:t> </a:t>
            </a:r>
            <a:r>
              <a:rPr lang="ru-RU" altLang="ru-RU" dirty="0" err="1">
                <a:latin typeface="Arial" panose="020B0604020202020204" pitchFamily="34" charset="0"/>
              </a:rPr>
              <a:t>of</a:t>
            </a:r>
            <a:r>
              <a:rPr lang="ru-RU" altLang="ru-RU" dirty="0">
                <a:latin typeface="Arial" panose="020B0604020202020204" pitchFamily="34" charset="0"/>
              </a:rPr>
              <a:t> </a:t>
            </a:r>
            <a:r>
              <a:rPr lang="ru-RU" altLang="ru-RU" dirty="0" err="1">
                <a:latin typeface="Arial" panose="020B0604020202020204" pitchFamily="34" charset="0"/>
              </a:rPr>
              <a:t>information</a:t>
            </a:r>
            <a:r>
              <a:rPr lang="ru-RU" altLang="ru-RU" dirty="0">
                <a:latin typeface="Arial" panose="020B0604020202020204" pitchFamily="34" charset="0"/>
              </a:rPr>
              <a:t>. </a:t>
            </a:r>
            <a:r>
              <a:rPr lang="ru-RU" altLang="ru-RU" dirty="0" err="1">
                <a:latin typeface="Arial" panose="020B0604020202020204" pitchFamily="34" charset="0"/>
              </a:rPr>
              <a:t>An</a:t>
            </a:r>
            <a:r>
              <a:rPr lang="ru-RU" altLang="ru-RU" dirty="0">
                <a:latin typeface="Arial" panose="020B0604020202020204" pitchFamily="34" charset="0"/>
              </a:rPr>
              <a:t> </a:t>
            </a:r>
            <a:r>
              <a:rPr lang="ru-RU" altLang="ru-RU" dirty="0" err="1">
                <a:latin typeface="Arial" panose="020B0604020202020204" pitchFamily="34" charset="0"/>
              </a:rPr>
              <a:t>example</a:t>
            </a:r>
            <a:r>
              <a:rPr lang="ru-RU" altLang="ru-RU" dirty="0">
                <a:latin typeface="Arial" panose="020B0604020202020204" pitchFamily="34" charset="0"/>
              </a:rPr>
              <a:t> </a:t>
            </a:r>
            <a:r>
              <a:rPr lang="ru-RU" altLang="ru-RU" dirty="0" err="1">
                <a:latin typeface="Arial" panose="020B0604020202020204" pitchFamily="34" charset="0"/>
              </a:rPr>
              <a:t>is</a:t>
            </a:r>
            <a:r>
              <a:rPr lang="ru-RU" altLang="ru-RU" dirty="0">
                <a:latin typeface="Arial" panose="020B0604020202020204" pitchFamily="34" charset="0"/>
              </a:rPr>
              <a:t> </a:t>
            </a:r>
            <a:r>
              <a:rPr lang="ru-RU" altLang="ru-RU" dirty="0" err="1">
                <a:latin typeface="Arial" panose="020B0604020202020204" pitchFamily="34" charset="0"/>
              </a:rPr>
              <a:t>advising</a:t>
            </a:r>
            <a:r>
              <a:rPr lang="ru-RU" altLang="ru-RU" dirty="0">
                <a:latin typeface="Arial" panose="020B0604020202020204" pitchFamily="34" charset="0"/>
              </a:rPr>
              <a:t> </a:t>
            </a:r>
            <a:r>
              <a:rPr lang="ru-RU" altLang="ru-RU" dirty="0" err="1">
                <a:latin typeface="Arial" panose="020B0604020202020204" pitchFamily="34" charset="0"/>
              </a:rPr>
              <a:t>whether</a:t>
            </a:r>
            <a:r>
              <a:rPr lang="ru-RU" altLang="ru-RU" dirty="0">
                <a:latin typeface="Arial" panose="020B0604020202020204" pitchFamily="34" charset="0"/>
              </a:rPr>
              <a:t> </a:t>
            </a:r>
            <a:r>
              <a:rPr lang="ru-RU" altLang="ru-RU" dirty="0" err="1">
                <a:latin typeface="Arial" panose="020B0604020202020204" pitchFamily="34" charset="0"/>
              </a:rPr>
              <a:t>to</a:t>
            </a:r>
            <a:r>
              <a:rPr lang="ru-RU" altLang="ru-RU" dirty="0">
                <a:latin typeface="Arial" panose="020B0604020202020204" pitchFamily="34" charset="0"/>
              </a:rPr>
              <a:t> </a:t>
            </a:r>
            <a:r>
              <a:rPr lang="ru-RU" altLang="ru-RU" dirty="0" err="1">
                <a:latin typeface="Arial" panose="020B0604020202020204" pitchFamily="34" charset="0"/>
              </a:rPr>
              <a:t>accept</a:t>
            </a:r>
            <a:r>
              <a:rPr lang="ru-RU" altLang="ru-RU" dirty="0">
                <a:latin typeface="Arial" panose="020B0604020202020204" pitchFamily="34" charset="0"/>
              </a:rPr>
              <a:t> a </a:t>
            </a:r>
            <a:r>
              <a:rPr lang="ru-RU" altLang="ru-RU" dirty="0" err="1">
                <a:latin typeface="Arial" panose="020B0604020202020204" pitchFamily="34" charset="0"/>
              </a:rPr>
              <a:t>proposed</a:t>
            </a:r>
            <a:r>
              <a:rPr lang="ru-RU" altLang="ru-RU" dirty="0">
                <a:latin typeface="Arial" panose="020B0604020202020204" pitchFamily="34" charset="0"/>
              </a:rPr>
              <a:t> </a:t>
            </a:r>
            <a:r>
              <a:rPr lang="ru-RU" altLang="ru-RU" dirty="0" err="1">
                <a:latin typeface="Arial" panose="020B0604020202020204" pitchFamily="34" charset="0"/>
              </a:rPr>
              <a:t>credit</a:t>
            </a:r>
            <a:r>
              <a:rPr lang="ru-RU" altLang="ru-RU" dirty="0">
                <a:latin typeface="Arial" panose="020B0604020202020204" pitchFamily="34" charset="0"/>
              </a:rPr>
              <a:t> </a:t>
            </a:r>
            <a:r>
              <a:rPr lang="ru-RU" altLang="ru-RU" dirty="0" err="1">
                <a:latin typeface="Arial" panose="020B0604020202020204" pitchFamily="34" charset="0"/>
              </a:rPr>
              <a:t>card</a:t>
            </a:r>
            <a:r>
              <a:rPr lang="ru-RU" altLang="ru-RU" dirty="0">
                <a:latin typeface="Arial" panose="020B0604020202020204" pitchFamily="34" charset="0"/>
              </a:rPr>
              <a:t> </a:t>
            </a:r>
            <a:r>
              <a:rPr lang="ru-RU" altLang="ru-RU" dirty="0" err="1">
                <a:latin typeface="Arial" panose="020B0604020202020204" pitchFamily="34" charset="0"/>
              </a:rPr>
              <a:t>purchase</a:t>
            </a:r>
            <a:r>
              <a:rPr lang="ru-RU" altLang="ru-RU" dirty="0">
                <a:latin typeface="Arial" panose="020B0604020202020204" pitchFamily="34" charset="0"/>
              </a:rPr>
              <a:t>. </a:t>
            </a:r>
            <a:r>
              <a:rPr lang="ru-RU" altLang="ru-RU" dirty="0" err="1">
                <a:latin typeface="Arial" panose="020B0604020202020204" pitchFamily="34" charset="0"/>
              </a:rPr>
              <a:t>Information</a:t>
            </a:r>
            <a:r>
              <a:rPr lang="ru-RU" altLang="ru-RU" dirty="0">
                <a:latin typeface="Arial" panose="020B0604020202020204" pitchFamily="34" charset="0"/>
              </a:rPr>
              <a:t> </a:t>
            </a:r>
            <a:r>
              <a:rPr lang="ru-RU" altLang="ru-RU" dirty="0" err="1">
                <a:latin typeface="Arial" panose="020B0604020202020204" pitchFamily="34" charset="0"/>
              </a:rPr>
              <a:t>is</a:t>
            </a:r>
            <a:r>
              <a:rPr lang="ru-RU" altLang="ru-RU" dirty="0">
                <a:latin typeface="Arial" panose="020B0604020202020204" pitchFamily="34" charset="0"/>
              </a:rPr>
              <a:t> </a:t>
            </a:r>
            <a:r>
              <a:rPr lang="ru-RU" altLang="ru-RU" dirty="0" err="1">
                <a:latin typeface="Arial" panose="020B0604020202020204" pitchFamily="34" charset="0"/>
              </a:rPr>
              <a:t>available</a:t>
            </a:r>
            <a:r>
              <a:rPr lang="ru-RU" altLang="ru-RU" dirty="0">
                <a:latin typeface="Arial" panose="020B0604020202020204" pitchFamily="34" charset="0"/>
              </a:rPr>
              <a:t> </a:t>
            </a:r>
            <a:r>
              <a:rPr lang="ru-RU" altLang="ru-RU" dirty="0" err="1">
                <a:latin typeface="Arial" panose="020B0604020202020204" pitchFamily="34" charset="0"/>
              </a:rPr>
              <a:t>about</a:t>
            </a:r>
            <a:r>
              <a:rPr lang="ru-RU" altLang="ru-RU" dirty="0">
                <a:latin typeface="Arial" panose="020B0604020202020204" pitchFamily="34" charset="0"/>
              </a:rPr>
              <a:t> </a:t>
            </a: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owner</a:t>
            </a:r>
            <a:r>
              <a:rPr lang="ru-RU" altLang="ru-RU" dirty="0">
                <a:latin typeface="Arial" panose="020B0604020202020204" pitchFamily="34" charset="0"/>
              </a:rPr>
              <a:t> </a:t>
            </a:r>
            <a:r>
              <a:rPr lang="ru-RU" altLang="ru-RU" dirty="0" err="1">
                <a:latin typeface="Arial" panose="020B0604020202020204" pitchFamily="34" charset="0"/>
              </a:rPr>
              <a:t>of</a:t>
            </a:r>
            <a:r>
              <a:rPr lang="ru-RU" altLang="ru-RU" dirty="0">
                <a:latin typeface="Arial" panose="020B0604020202020204" pitchFamily="34" charset="0"/>
              </a:rPr>
              <a:t> </a:t>
            </a: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credit</a:t>
            </a:r>
            <a:r>
              <a:rPr lang="ru-RU" altLang="ru-RU" dirty="0">
                <a:latin typeface="Arial" panose="020B0604020202020204" pitchFamily="34" charset="0"/>
              </a:rPr>
              <a:t> </a:t>
            </a:r>
            <a:r>
              <a:rPr lang="ru-RU" altLang="ru-RU" dirty="0" err="1">
                <a:latin typeface="Arial" panose="020B0604020202020204" pitchFamily="34" charset="0"/>
              </a:rPr>
              <a:t>card</a:t>
            </a:r>
            <a:r>
              <a:rPr lang="ru-RU" altLang="ru-RU" dirty="0">
                <a:latin typeface="Arial" panose="020B0604020202020204" pitchFamily="34" charset="0"/>
              </a:rPr>
              <a:t>, </a:t>
            </a:r>
            <a:r>
              <a:rPr lang="ru-RU" altLang="ru-RU" dirty="0" err="1">
                <a:latin typeface="Arial" panose="020B0604020202020204" pitchFamily="34" charset="0"/>
              </a:rPr>
              <a:t>his</a:t>
            </a:r>
            <a:r>
              <a:rPr lang="ru-RU" altLang="ru-RU" dirty="0">
                <a:latin typeface="Arial" panose="020B0604020202020204" pitchFamily="34" charset="0"/>
              </a:rPr>
              <a:t> </a:t>
            </a:r>
            <a:r>
              <a:rPr lang="ru-RU" altLang="ru-RU" dirty="0" err="1">
                <a:latin typeface="Arial" panose="020B0604020202020204" pitchFamily="34" charset="0"/>
              </a:rPr>
              <a:t>record</a:t>
            </a:r>
            <a:r>
              <a:rPr lang="ru-RU" altLang="ru-RU" dirty="0">
                <a:latin typeface="Arial" panose="020B0604020202020204" pitchFamily="34" charset="0"/>
              </a:rPr>
              <a:t> </a:t>
            </a:r>
            <a:r>
              <a:rPr lang="ru-RU" altLang="ru-RU" dirty="0" err="1">
                <a:latin typeface="Arial" panose="020B0604020202020204" pitchFamily="34" charset="0"/>
              </a:rPr>
              <a:t>of</a:t>
            </a:r>
            <a:r>
              <a:rPr lang="ru-RU" altLang="ru-RU" dirty="0">
                <a:latin typeface="Arial" panose="020B0604020202020204" pitchFamily="34" charset="0"/>
              </a:rPr>
              <a:t> </a:t>
            </a:r>
            <a:r>
              <a:rPr lang="ru-RU" altLang="ru-RU" dirty="0" err="1">
                <a:latin typeface="Arial" panose="020B0604020202020204" pitchFamily="34" charset="0"/>
              </a:rPr>
              <a:t>payment</a:t>
            </a:r>
            <a:r>
              <a:rPr lang="ru-RU" altLang="ru-RU" dirty="0">
                <a:latin typeface="Arial" panose="020B0604020202020204" pitchFamily="34" charset="0"/>
              </a:rPr>
              <a:t> </a:t>
            </a:r>
            <a:r>
              <a:rPr lang="ru-RU" altLang="ru-RU" dirty="0" err="1">
                <a:latin typeface="Arial" panose="020B0604020202020204" pitchFamily="34" charset="0"/>
              </a:rPr>
              <a:t>and</a:t>
            </a:r>
            <a:r>
              <a:rPr lang="ru-RU" altLang="ru-RU" dirty="0">
                <a:latin typeface="Arial" panose="020B0604020202020204" pitchFamily="34" charset="0"/>
              </a:rPr>
              <a:t> </a:t>
            </a:r>
            <a:r>
              <a:rPr lang="ru-RU" altLang="ru-RU" dirty="0" err="1">
                <a:latin typeface="Arial" panose="020B0604020202020204" pitchFamily="34" charset="0"/>
              </a:rPr>
              <a:t>also</a:t>
            </a:r>
            <a:r>
              <a:rPr lang="ru-RU" altLang="ru-RU" dirty="0">
                <a:latin typeface="Arial" panose="020B0604020202020204" pitchFamily="34" charset="0"/>
              </a:rPr>
              <a:t> </a:t>
            </a:r>
            <a:r>
              <a:rPr lang="ru-RU" altLang="ru-RU" dirty="0" err="1">
                <a:latin typeface="Arial" panose="020B0604020202020204" pitchFamily="34" charset="0"/>
              </a:rPr>
              <a:t>about</a:t>
            </a:r>
            <a:r>
              <a:rPr lang="ru-RU" altLang="ru-RU" dirty="0">
                <a:latin typeface="Arial" panose="020B0604020202020204" pitchFamily="34" charset="0"/>
              </a:rPr>
              <a:t> </a:t>
            </a: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item</a:t>
            </a:r>
            <a:r>
              <a:rPr lang="ru-RU" altLang="ru-RU" dirty="0">
                <a:latin typeface="Arial" panose="020B0604020202020204" pitchFamily="34" charset="0"/>
              </a:rPr>
              <a:t> </a:t>
            </a:r>
            <a:r>
              <a:rPr lang="ru-RU" altLang="ru-RU" dirty="0" err="1">
                <a:latin typeface="Arial" panose="020B0604020202020204" pitchFamily="34" charset="0"/>
              </a:rPr>
              <a:t>he</a:t>
            </a:r>
            <a:r>
              <a:rPr lang="ru-RU" altLang="ru-RU" dirty="0">
                <a:latin typeface="Arial" panose="020B0604020202020204" pitchFamily="34" charset="0"/>
              </a:rPr>
              <a:t> </a:t>
            </a:r>
            <a:r>
              <a:rPr lang="ru-RU" altLang="ru-RU" dirty="0" err="1">
                <a:latin typeface="Arial" panose="020B0604020202020204" pitchFamily="34" charset="0"/>
              </a:rPr>
              <a:t>is</a:t>
            </a:r>
            <a:r>
              <a:rPr lang="ru-RU" altLang="ru-RU" dirty="0">
                <a:latin typeface="Arial" panose="020B0604020202020204" pitchFamily="34" charset="0"/>
              </a:rPr>
              <a:t> </a:t>
            </a:r>
            <a:r>
              <a:rPr lang="ru-RU" altLang="ru-RU" dirty="0" err="1">
                <a:latin typeface="Arial" panose="020B0604020202020204" pitchFamily="34" charset="0"/>
              </a:rPr>
              <a:t>buying</a:t>
            </a:r>
            <a:r>
              <a:rPr lang="ru-RU" altLang="ru-RU" dirty="0">
                <a:latin typeface="Arial" panose="020B0604020202020204" pitchFamily="34" charset="0"/>
              </a:rPr>
              <a:t> </a:t>
            </a:r>
            <a:r>
              <a:rPr lang="ru-RU" altLang="ru-RU" dirty="0" err="1">
                <a:latin typeface="Arial" panose="020B0604020202020204" pitchFamily="34" charset="0"/>
              </a:rPr>
              <a:t>and</a:t>
            </a:r>
            <a:r>
              <a:rPr lang="ru-RU" altLang="ru-RU" dirty="0">
                <a:latin typeface="Arial" panose="020B0604020202020204" pitchFamily="34" charset="0"/>
              </a:rPr>
              <a:t> </a:t>
            </a:r>
            <a:r>
              <a:rPr lang="ru-RU" altLang="ru-RU" dirty="0" err="1">
                <a:latin typeface="Arial" panose="020B0604020202020204" pitchFamily="34" charset="0"/>
              </a:rPr>
              <a:t>about</a:t>
            </a:r>
            <a:r>
              <a:rPr lang="ru-RU" altLang="ru-RU" dirty="0">
                <a:latin typeface="Arial" panose="020B0604020202020204" pitchFamily="34" charset="0"/>
              </a:rPr>
              <a:t> </a:t>
            </a:r>
            <a:r>
              <a:rPr lang="ru-RU" altLang="ru-RU" dirty="0" err="1">
                <a:latin typeface="Arial" panose="020B0604020202020204" pitchFamily="34" charset="0"/>
              </a:rPr>
              <a:t>the</a:t>
            </a:r>
            <a:r>
              <a:rPr lang="ru-RU" altLang="ru-RU" dirty="0">
                <a:latin typeface="Arial" panose="020B0604020202020204" pitchFamily="34" charset="0"/>
              </a:rPr>
              <a:t> </a:t>
            </a:r>
            <a:r>
              <a:rPr lang="ru-RU" altLang="ru-RU" dirty="0" err="1">
                <a:latin typeface="Arial" panose="020B0604020202020204" pitchFamily="34" charset="0"/>
              </a:rPr>
              <a:t>establishment</a:t>
            </a:r>
            <a:r>
              <a:rPr lang="ru-RU" altLang="ru-RU" dirty="0">
                <a:latin typeface="Arial" panose="020B0604020202020204" pitchFamily="34" charset="0"/>
              </a:rPr>
              <a:t> </a:t>
            </a:r>
            <a:r>
              <a:rPr lang="ru-RU" altLang="ru-RU" dirty="0" err="1">
                <a:latin typeface="Arial" panose="020B0604020202020204" pitchFamily="34" charset="0"/>
              </a:rPr>
              <a:t>from</a:t>
            </a:r>
            <a:r>
              <a:rPr lang="ru-RU" altLang="ru-RU" dirty="0">
                <a:latin typeface="Arial" panose="020B0604020202020204" pitchFamily="34" charset="0"/>
              </a:rPr>
              <a:t> </a:t>
            </a:r>
            <a:r>
              <a:rPr lang="ru-RU" altLang="ru-RU" dirty="0" err="1">
                <a:latin typeface="Arial" panose="020B0604020202020204" pitchFamily="34" charset="0"/>
              </a:rPr>
              <a:t>which</a:t>
            </a:r>
            <a:r>
              <a:rPr lang="ru-RU" altLang="ru-RU" dirty="0">
                <a:latin typeface="Arial" panose="020B0604020202020204" pitchFamily="34" charset="0"/>
              </a:rPr>
              <a:t> </a:t>
            </a:r>
            <a:r>
              <a:rPr lang="ru-RU" altLang="ru-RU" dirty="0" err="1">
                <a:latin typeface="Arial" panose="020B0604020202020204" pitchFamily="34" charset="0"/>
              </a:rPr>
              <a:t>he</a:t>
            </a:r>
            <a:r>
              <a:rPr lang="ru-RU" altLang="ru-RU" dirty="0">
                <a:latin typeface="Arial" panose="020B0604020202020204" pitchFamily="34" charset="0"/>
              </a:rPr>
              <a:t> </a:t>
            </a:r>
            <a:r>
              <a:rPr lang="ru-RU" altLang="ru-RU" dirty="0" err="1">
                <a:latin typeface="Arial" panose="020B0604020202020204" pitchFamily="34" charset="0"/>
              </a:rPr>
              <a:t>is</a:t>
            </a:r>
            <a:r>
              <a:rPr lang="ru-RU" altLang="ru-RU" dirty="0">
                <a:latin typeface="Arial" panose="020B0604020202020204" pitchFamily="34" charset="0"/>
              </a:rPr>
              <a:t> </a:t>
            </a:r>
            <a:r>
              <a:rPr lang="ru-RU" altLang="ru-RU" dirty="0" err="1">
                <a:latin typeface="Arial" panose="020B0604020202020204" pitchFamily="34" charset="0"/>
              </a:rPr>
              <a:t>buying</a:t>
            </a:r>
            <a:r>
              <a:rPr lang="ru-RU" altLang="ru-RU" dirty="0">
                <a:latin typeface="Arial" panose="020B0604020202020204" pitchFamily="34" charset="0"/>
              </a:rPr>
              <a:t> </a:t>
            </a:r>
            <a:r>
              <a:rPr lang="ru-RU" altLang="ru-RU" dirty="0" err="1">
                <a:latin typeface="Arial" panose="020B0604020202020204" pitchFamily="34" charset="0"/>
              </a:rPr>
              <a:t>it</a:t>
            </a:r>
            <a:r>
              <a:rPr lang="ru-RU" altLang="ru-RU" dirty="0">
                <a:latin typeface="Arial" panose="020B0604020202020204" pitchFamily="34" charset="0"/>
              </a:rPr>
              <a:t> (</a:t>
            </a:r>
            <a:r>
              <a:rPr lang="ru-RU" altLang="ru-RU" dirty="0" err="1">
                <a:latin typeface="Arial" panose="020B0604020202020204" pitchFamily="34" charset="0"/>
              </a:rPr>
              <a:t>e.g</a:t>
            </a:r>
            <a:r>
              <a:rPr lang="ru-RU" altLang="ru-RU" dirty="0">
                <a:latin typeface="Arial" panose="020B0604020202020204" pitchFamily="34" charset="0"/>
              </a:rPr>
              <a:t>., </a:t>
            </a:r>
            <a:r>
              <a:rPr lang="ru-RU" altLang="ru-RU" dirty="0" err="1">
                <a:latin typeface="Arial" panose="020B0604020202020204" pitchFamily="34" charset="0"/>
              </a:rPr>
              <a:t>about</a:t>
            </a:r>
            <a:r>
              <a:rPr lang="ru-RU" altLang="ru-RU" dirty="0">
                <a:latin typeface="Arial" panose="020B0604020202020204" pitchFamily="34" charset="0"/>
              </a:rPr>
              <a:t> </a:t>
            </a:r>
            <a:r>
              <a:rPr lang="ru-RU" altLang="ru-RU" dirty="0" err="1">
                <a:latin typeface="Arial" panose="020B0604020202020204" pitchFamily="34" charset="0"/>
              </a:rPr>
              <a:t>whether</a:t>
            </a:r>
            <a:r>
              <a:rPr lang="ru-RU" altLang="ru-RU" dirty="0">
                <a:latin typeface="Arial" panose="020B0604020202020204" pitchFamily="34" charset="0"/>
              </a:rPr>
              <a:t> </a:t>
            </a:r>
            <a:r>
              <a:rPr lang="ru-RU" altLang="ru-RU" dirty="0" err="1">
                <a:latin typeface="Arial" panose="020B0604020202020204" pitchFamily="34" charset="0"/>
              </a:rPr>
              <a:t>there</a:t>
            </a:r>
            <a:r>
              <a:rPr lang="ru-RU" altLang="ru-RU" dirty="0">
                <a:latin typeface="Arial" panose="020B0604020202020204" pitchFamily="34" charset="0"/>
              </a:rPr>
              <a:t> </a:t>
            </a:r>
            <a:r>
              <a:rPr lang="ru-RU" altLang="ru-RU" dirty="0" err="1">
                <a:latin typeface="Arial" panose="020B0604020202020204" pitchFamily="34" charset="0"/>
              </a:rPr>
              <a:t>have</a:t>
            </a:r>
            <a:r>
              <a:rPr lang="ru-RU" altLang="ru-RU" dirty="0">
                <a:latin typeface="Arial" panose="020B0604020202020204" pitchFamily="34" charset="0"/>
              </a:rPr>
              <a:t> </a:t>
            </a:r>
            <a:r>
              <a:rPr lang="ru-RU" altLang="ru-RU" dirty="0" err="1">
                <a:latin typeface="Arial" panose="020B0604020202020204" pitchFamily="34" charset="0"/>
              </a:rPr>
              <a:t>been</a:t>
            </a:r>
            <a:r>
              <a:rPr lang="ru-RU" altLang="ru-RU" dirty="0">
                <a:latin typeface="Arial" panose="020B0604020202020204" pitchFamily="34" charset="0"/>
              </a:rPr>
              <a:t> </a:t>
            </a:r>
            <a:r>
              <a:rPr lang="ru-RU" altLang="ru-RU" dirty="0" err="1">
                <a:latin typeface="Arial" panose="020B0604020202020204" pitchFamily="34" charset="0"/>
              </a:rPr>
              <a:t>previous</a:t>
            </a:r>
            <a:r>
              <a:rPr lang="ru-RU" altLang="ru-RU" dirty="0">
                <a:latin typeface="Arial" panose="020B0604020202020204" pitchFamily="34" charset="0"/>
              </a:rPr>
              <a:t> </a:t>
            </a:r>
            <a:r>
              <a:rPr lang="ru-RU" altLang="ru-RU" dirty="0" err="1">
                <a:latin typeface="Arial" panose="020B0604020202020204" pitchFamily="34" charset="0"/>
              </a:rPr>
              <a:t>credit</a:t>
            </a:r>
            <a:r>
              <a:rPr lang="ru-RU" altLang="ru-RU" dirty="0">
                <a:latin typeface="Arial" panose="020B0604020202020204" pitchFamily="34" charset="0"/>
              </a:rPr>
              <a:t> </a:t>
            </a:r>
            <a:r>
              <a:rPr lang="ru-RU" altLang="ru-RU" dirty="0" err="1">
                <a:latin typeface="Arial" panose="020B0604020202020204" pitchFamily="34" charset="0"/>
              </a:rPr>
              <a:t>card</a:t>
            </a:r>
            <a:r>
              <a:rPr lang="ru-RU" altLang="ru-RU" dirty="0">
                <a:latin typeface="Arial" panose="020B0604020202020204" pitchFamily="34" charset="0"/>
              </a:rPr>
              <a:t> </a:t>
            </a:r>
            <a:r>
              <a:rPr lang="ru-RU" altLang="ru-RU" dirty="0" err="1">
                <a:latin typeface="Arial" panose="020B0604020202020204" pitchFamily="34" charset="0"/>
              </a:rPr>
              <a:t>frauds</a:t>
            </a:r>
            <a:r>
              <a:rPr lang="ru-RU" altLang="ru-RU" dirty="0">
                <a:latin typeface="Arial" panose="020B0604020202020204" pitchFamily="34" charset="0"/>
              </a:rPr>
              <a:t> </a:t>
            </a:r>
            <a:r>
              <a:rPr lang="ru-RU" altLang="ru-RU" dirty="0" err="1">
                <a:latin typeface="Arial" panose="020B0604020202020204" pitchFamily="34" charset="0"/>
              </a:rPr>
              <a:t>at</a:t>
            </a:r>
            <a:r>
              <a:rPr lang="ru-RU" altLang="ru-RU" dirty="0">
                <a:latin typeface="Arial" panose="020B0604020202020204" pitchFamily="34" charset="0"/>
              </a:rPr>
              <a:t> </a:t>
            </a:r>
            <a:r>
              <a:rPr lang="ru-RU" altLang="ru-RU" dirty="0" err="1">
                <a:latin typeface="Arial" panose="020B0604020202020204" pitchFamily="34" charset="0"/>
              </a:rPr>
              <a:t>this</a:t>
            </a:r>
            <a:r>
              <a:rPr lang="ru-RU" altLang="ru-RU" dirty="0">
                <a:latin typeface="Arial" panose="020B0604020202020204" pitchFamily="34" charset="0"/>
              </a:rPr>
              <a:t> </a:t>
            </a:r>
            <a:r>
              <a:rPr lang="ru-RU" altLang="ru-RU" dirty="0" err="1">
                <a:latin typeface="Arial" panose="020B0604020202020204" pitchFamily="34" charset="0"/>
              </a:rPr>
              <a:t>establishment</a:t>
            </a:r>
            <a:r>
              <a:rPr lang="ru-RU" altLang="ru-RU" dirty="0">
                <a:latin typeface="Arial" panose="020B0604020202020204" pitchFamily="34" charset="0"/>
              </a:rPr>
              <a:t>). </a:t>
            </a:r>
          </a:p>
          <a:p>
            <a:pPr>
              <a:defRPr/>
            </a:pPr>
            <a:endParaRPr lang="ru-RU" dirty="0"/>
          </a:p>
          <a:p>
            <a:pPr>
              <a:defRPr/>
            </a:pPr>
            <a:endParaRPr lang="de-DE" altLang="ru-RU" dirty="0" smtClean="0">
              <a:latin typeface="Arial" panose="020B0604020202020204" pitchFamily="34" charset="0"/>
            </a:endParaRPr>
          </a:p>
          <a:p>
            <a:pPr>
              <a:defRPr/>
            </a:pPr>
            <a:endParaRPr lang="ru-RU" altLang="ru-RU" dirty="0">
              <a:latin typeface="Arial" panose="020B0604020202020204" pitchFamily="34" charset="0"/>
            </a:endParaRPr>
          </a:p>
          <a:p>
            <a:pPr lvl="0">
              <a:defRPr/>
            </a:pPr>
            <a:endParaRPr lang="de-DE" altLang="ru-RU" dirty="0" smtClean="0">
              <a:latin typeface="Arial" panose="020B0604020202020204" pitchFamily="34" charset="0"/>
            </a:endParaRPr>
          </a:p>
          <a:p>
            <a:pPr lvl="0">
              <a:defRPr/>
            </a:pPr>
            <a:endParaRPr lang="ru-RU" altLang="ru-RU" dirty="0">
              <a:latin typeface="Arial" panose="020B0604020202020204" pitchFamily="34" charset="0"/>
            </a:endParaRPr>
          </a:p>
          <a:p>
            <a:endParaRPr lang="ru-RU" dirty="0"/>
          </a:p>
          <a:p>
            <a:endParaRPr lang="ru-RU" dirty="0"/>
          </a:p>
        </p:txBody>
      </p:sp>
      <p:sp>
        <p:nvSpPr>
          <p:cNvPr id="4" name="Foliennummernplatzhalter 3"/>
          <p:cNvSpPr>
            <a:spLocks noGrp="1"/>
          </p:cNvSpPr>
          <p:nvPr>
            <p:ph type="sldNum" sz="quarter" idx="10"/>
          </p:nvPr>
        </p:nvSpPr>
        <p:spPr/>
        <p:txBody>
          <a:bodyPr/>
          <a:lstStyle/>
          <a:p>
            <a:fld id="{74AD26B2-28D3-40F6-AD94-065E0B953A69}" type="slidenum">
              <a:rPr lang="ru-RU" smtClean="0"/>
              <a:t>9</a:t>
            </a:fld>
            <a:endParaRPr lang="ru-RU"/>
          </a:p>
        </p:txBody>
      </p:sp>
    </p:spTree>
    <p:extLst>
      <p:ext uri="{BB962C8B-B14F-4D97-AF65-F5344CB8AC3E}">
        <p14:creationId xmlns:p14="http://schemas.microsoft.com/office/powerpoint/2010/main" val="3042875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ru-RU"/>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ru-RU"/>
          </a:p>
        </p:txBody>
      </p:sp>
      <p:sp>
        <p:nvSpPr>
          <p:cNvPr id="4" name="Datumsplatzhalter 3"/>
          <p:cNvSpPr>
            <a:spLocks noGrp="1"/>
          </p:cNvSpPr>
          <p:nvPr>
            <p:ph type="dt" sz="half" idx="10"/>
          </p:nvPr>
        </p:nvSpPr>
        <p:spPr/>
        <p:txBody>
          <a:bodyPr/>
          <a:lstStyle/>
          <a:p>
            <a:fld id="{6B4D69E6-489C-42DB-AF51-C9E9D0B942B7}" type="datetimeFigureOut">
              <a:rPr lang="ru-RU" smtClean="0"/>
              <a:t>03.01.2017</a:t>
            </a:fld>
            <a:endParaRPr lang="ru-RU"/>
          </a:p>
        </p:txBody>
      </p:sp>
      <p:sp>
        <p:nvSpPr>
          <p:cNvPr id="5" name="Fußzeilenplatzhalter 4"/>
          <p:cNvSpPr>
            <a:spLocks noGrp="1"/>
          </p:cNvSpPr>
          <p:nvPr>
            <p:ph type="ftr" sz="quarter" idx="11"/>
          </p:nvPr>
        </p:nvSpPr>
        <p:spPr/>
        <p:txBody>
          <a:bodyPr/>
          <a:lstStyle/>
          <a:p>
            <a:endParaRPr lang="ru-RU"/>
          </a:p>
        </p:txBody>
      </p:sp>
      <p:sp>
        <p:nvSpPr>
          <p:cNvPr id="6" name="Foliennummernplatzhalter 5"/>
          <p:cNvSpPr>
            <a:spLocks noGrp="1"/>
          </p:cNvSpPr>
          <p:nvPr>
            <p:ph type="sldNum" sz="quarter" idx="12"/>
          </p:nvPr>
        </p:nvSpPr>
        <p:spPr/>
        <p:txBody>
          <a:bodyPr/>
          <a:lstStyle/>
          <a:p>
            <a:fld id="{60FEF6DA-98C4-4133-A674-50F507940ED9}" type="slidenum">
              <a:rPr lang="ru-RU" smtClean="0"/>
              <a:t>‹Nr.›</a:t>
            </a:fld>
            <a:endParaRPr lang="ru-RU"/>
          </a:p>
        </p:txBody>
      </p:sp>
    </p:spTree>
    <p:extLst>
      <p:ext uri="{BB962C8B-B14F-4D97-AF65-F5344CB8AC3E}">
        <p14:creationId xmlns:p14="http://schemas.microsoft.com/office/powerpoint/2010/main" val="4109131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ru-RU"/>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ru-RU"/>
          </a:p>
        </p:txBody>
      </p:sp>
      <p:sp>
        <p:nvSpPr>
          <p:cNvPr id="4" name="Datumsplatzhalter 3"/>
          <p:cNvSpPr>
            <a:spLocks noGrp="1"/>
          </p:cNvSpPr>
          <p:nvPr>
            <p:ph type="dt" sz="half" idx="10"/>
          </p:nvPr>
        </p:nvSpPr>
        <p:spPr/>
        <p:txBody>
          <a:bodyPr/>
          <a:lstStyle/>
          <a:p>
            <a:fld id="{6B4D69E6-489C-42DB-AF51-C9E9D0B942B7}" type="datetimeFigureOut">
              <a:rPr lang="ru-RU" smtClean="0"/>
              <a:t>03.01.2017</a:t>
            </a:fld>
            <a:endParaRPr lang="ru-RU"/>
          </a:p>
        </p:txBody>
      </p:sp>
      <p:sp>
        <p:nvSpPr>
          <p:cNvPr id="5" name="Fußzeilenplatzhalter 4"/>
          <p:cNvSpPr>
            <a:spLocks noGrp="1"/>
          </p:cNvSpPr>
          <p:nvPr>
            <p:ph type="ftr" sz="quarter" idx="11"/>
          </p:nvPr>
        </p:nvSpPr>
        <p:spPr/>
        <p:txBody>
          <a:bodyPr/>
          <a:lstStyle/>
          <a:p>
            <a:endParaRPr lang="ru-RU"/>
          </a:p>
        </p:txBody>
      </p:sp>
      <p:sp>
        <p:nvSpPr>
          <p:cNvPr id="6" name="Foliennummernplatzhalter 5"/>
          <p:cNvSpPr>
            <a:spLocks noGrp="1"/>
          </p:cNvSpPr>
          <p:nvPr>
            <p:ph type="sldNum" sz="quarter" idx="12"/>
          </p:nvPr>
        </p:nvSpPr>
        <p:spPr/>
        <p:txBody>
          <a:bodyPr/>
          <a:lstStyle/>
          <a:p>
            <a:fld id="{60FEF6DA-98C4-4133-A674-50F507940ED9}" type="slidenum">
              <a:rPr lang="ru-RU" smtClean="0"/>
              <a:t>‹Nr.›</a:t>
            </a:fld>
            <a:endParaRPr lang="ru-RU"/>
          </a:p>
        </p:txBody>
      </p:sp>
    </p:spTree>
    <p:extLst>
      <p:ext uri="{BB962C8B-B14F-4D97-AF65-F5344CB8AC3E}">
        <p14:creationId xmlns:p14="http://schemas.microsoft.com/office/powerpoint/2010/main" val="3411419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ru-RU"/>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ru-RU"/>
          </a:p>
        </p:txBody>
      </p:sp>
      <p:sp>
        <p:nvSpPr>
          <p:cNvPr id="4" name="Datumsplatzhalter 3"/>
          <p:cNvSpPr>
            <a:spLocks noGrp="1"/>
          </p:cNvSpPr>
          <p:nvPr>
            <p:ph type="dt" sz="half" idx="10"/>
          </p:nvPr>
        </p:nvSpPr>
        <p:spPr/>
        <p:txBody>
          <a:bodyPr/>
          <a:lstStyle/>
          <a:p>
            <a:fld id="{6B4D69E6-489C-42DB-AF51-C9E9D0B942B7}" type="datetimeFigureOut">
              <a:rPr lang="ru-RU" smtClean="0"/>
              <a:t>03.01.2017</a:t>
            </a:fld>
            <a:endParaRPr lang="ru-RU"/>
          </a:p>
        </p:txBody>
      </p:sp>
      <p:sp>
        <p:nvSpPr>
          <p:cNvPr id="5" name="Fußzeilenplatzhalter 4"/>
          <p:cNvSpPr>
            <a:spLocks noGrp="1"/>
          </p:cNvSpPr>
          <p:nvPr>
            <p:ph type="ftr" sz="quarter" idx="11"/>
          </p:nvPr>
        </p:nvSpPr>
        <p:spPr/>
        <p:txBody>
          <a:bodyPr/>
          <a:lstStyle/>
          <a:p>
            <a:endParaRPr lang="ru-RU"/>
          </a:p>
        </p:txBody>
      </p:sp>
      <p:sp>
        <p:nvSpPr>
          <p:cNvPr id="6" name="Foliennummernplatzhalter 5"/>
          <p:cNvSpPr>
            <a:spLocks noGrp="1"/>
          </p:cNvSpPr>
          <p:nvPr>
            <p:ph type="sldNum" sz="quarter" idx="12"/>
          </p:nvPr>
        </p:nvSpPr>
        <p:spPr/>
        <p:txBody>
          <a:bodyPr/>
          <a:lstStyle/>
          <a:p>
            <a:fld id="{60FEF6DA-98C4-4133-A674-50F507940ED9}" type="slidenum">
              <a:rPr lang="ru-RU" smtClean="0"/>
              <a:t>‹Nr.›</a:t>
            </a:fld>
            <a:endParaRPr lang="ru-RU"/>
          </a:p>
        </p:txBody>
      </p:sp>
    </p:spTree>
    <p:extLst>
      <p:ext uri="{BB962C8B-B14F-4D97-AF65-F5344CB8AC3E}">
        <p14:creationId xmlns:p14="http://schemas.microsoft.com/office/powerpoint/2010/main" val="1098730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el, Text und ClipArt">
    <p:spTree>
      <p:nvGrpSpPr>
        <p:cNvPr id="1" name=""/>
        <p:cNvGrpSpPr/>
        <p:nvPr/>
      </p:nvGrpSpPr>
      <p:grpSpPr>
        <a:xfrm>
          <a:off x="0" y="0"/>
          <a:ext cx="0" cy="0"/>
          <a:chOff x="0" y="0"/>
          <a:chExt cx="0" cy="0"/>
        </a:xfrm>
      </p:grpSpPr>
      <p:sp>
        <p:nvSpPr>
          <p:cNvPr id="2" name="Titel 1"/>
          <p:cNvSpPr>
            <a:spLocks noGrp="1"/>
          </p:cNvSpPr>
          <p:nvPr>
            <p:ph type="title"/>
          </p:nvPr>
        </p:nvSpPr>
        <p:spPr>
          <a:xfrm>
            <a:off x="914400" y="609600"/>
            <a:ext cx="10363200" cy="1143000"/>
          </a:xfrm>
        </p:spPr>
        <p:txBody>
          <a:bodyPr/>
          <a:lstStyle/>
          <a:p>
            <a:r>
              <a:rPr lang="de-DE"/>
              <a:t>Titelmasterformat durch Klicken bearbeiten</a:t>
            </a:r>
            <a:endParaRPr lang="ru-RU"/>
          </a:p>
        </p:txBody>
      </p:sp>
      <p:sp>
        <p:nvSpPr>
          <p:cNvPr id="3" name="Textplatzhalter 2"/>
          <p:cNvSpPr>
            <a:spLocks noGrp="1"/>
          </p:cNvSpPr>
          <p:nvPr>
            <p:ph type="body" sz="half" idx="1"/>
          </p:nvPr>
        </p:nvSpPr>
        <p:spPr>
          <a:xfrm>
            <a:off x="914400" y="1981200"/>
            <a:ext cx="5080000" cy="41148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ru-RU"/>
          </a:p>
        </p:txBody>
      </p:sp>
      <p:sp>
        <p:nvSpPr>
          <p:cNvPr id="4" name="Onlinebild-Platzhalter 3"/>
          <p:cNvSpPr>
            <a:spLocks noGrp="1"/>
          </p:cNvSpPr>
          <p:nvPr>
            <p:ph type="clipArt" sz="half" idx="2"/>
          </p:nvPr>
        </p:nvSpPr>
        <p:spPr>
          <a:xfrm>
            <a:off x="6197600" y="1981200"/>
            <a:ext cx="5080000" cy="4114800"/>
          </a:xfrm>
        </p:spPr>
        <p:txBody>
          <a:bodyPr/>
          <a:lstStyle/>
          <a:p>
            <a:endParaRPr lang="ru-RU"/>
          </a:p>
        </p:txBody>
      </p:sp>
      <p:sp>
        <p:nvSpPr>
          <p:cNvPr id="5" name="Datumsplatzhalter 4"/>
          <p:cNvSpPr>
            <a:spLocks noGrp="1"/>
          </p:cNvSpPr>
          <p:nvPr>
            <p:ph type="dt" sz="half" idx="10"/>
          </p:nvPr>
        </p:nvSpPr>
        <p:spPr>
          <a:xfrm>
            <a:off x="914400" y="6248400"/>
            <a:ext cx="2540000" cy="457200"/>
          </a:xfrm>
        </p:spPr>
        <p:txBody>
          <a:bodyPr/>
          <a:lstStyle>
            <a:lvl1pPr>
              <a:defRPr/>
            </a:lvl1pPr>
          </a:lstStyle>
          <a:p>
            <a:endParaRPr lang="en-US" altLang="ru-RU"/>
          </a:p>
        </p:txBody>
      </p:sp>
      <p:sp>
        <p:nvSpPr>
          <p:cNvPr id="6" name="Fußzeilenplatzhalter 5"/>
          <p:cNvSpPr>
            <a:spLocks noGrp="1"/>
          </p:cNvSpPr>
          <p:nvPr>
            <p:ph type="ftr" sz="quarter" idx="11"/>
          </p:nvPr>
        </p:nvSpPr>
        <p:spPr>
          <a:xfrm>
            <a:off x="4165600" y="6248400"/>
            <a:ext cx="3860800" cy="457200"/>
          </a:xfrm>
        </p:spPr>
        <p:txBody>
          <a:bodyPr/>
          <a:lstStyle>
            <a:lvl1pPr>
              <a:defRPr/>
            </a:lvl1pPr>
          </a:lstStyle>
          <a:p>
            <a:endParaRPr lang="en-US" altLang="ru-RU"/>
          </a:p>
        </p:txBody>
      </p:sp>
      <p:sp>
        <p:nvSpPr>
          <p:cNvPr id="7" name="Foliennummernplatzhalter 6"/>
          <p:cNvSpPr>
            <a:spLocks noGrp="1"/>
          </p:cNvSpPr>
          <p:nvPr>
            <p:ph type="sldNum" sz="quarter" idx="12"/>
          </p:nvPr>
        </p:nvSpPr>
        <p:spPr>
          <a:xfrm>
            <a:off x="8737600" y="6248400"/>
            <a:ext cx="2540000" cy="457200"/>
          </a:xfrm>
        </p:spPr>
        <p:txBody>
          <a:bodyPr/>
          <a:lstStyle>
            <a:lvl1pPr>
              <a:defRPr/>
            </a:lvl1pPr>
          </a:lstStyle>
          <a:p>
            <a:fld id="{9ED0E5B2-FFF4-45F4-8BCE-290E0CD9548A}" type="slidenum">
              <a:rPr lang="en-US" altLang="ru-RU"/>
              <a:pPr/>
              <a:t>‹Nr.›</a:t>
            </a:fld>
            <a:endParaRPr lang="en-US" altLang="ru-RU"/>
          </a:p>
        </p:txBody>
      </p:sp>
    </p:spTree>
    <p:extLst>
      <p:ext uri="{BB962C8B-B14F-4D97-AF65-F5344CB8AC3E}">
        <p14:creationId xmlns:p14="http://schemas.microsoft.com/office/powerpoint/2010/main" val="3057606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p:cNvSpPr>
            <a:spLocks noGrp="1"/>
          </p:cNvSpPr>
          <p:nvPr>
            <p:ph type="ctrTitle"/>
          </p:nvPr>
        </p:nvSpPr>
        <p:spPr>
          <a:xfrm>
            <a:off x="914400" y="2130426"/>
            <a:ext cx="10363200" cy="1470025"/>
          </a:xfrm>
        </p:spPr>
        <p:txBody>
          <a:bodyPr/>
          <a:lstStyle/>
          <a:p>
            <a:r>
              <a:rPr lang="cs-CZ" smtClean="0"/>
              <a:t>Kliknutím lze upravit styl.</a:t>
            </a:r>
            <a:endParaRPr lang="cs-CZ"/>
          </a:p>
        </p:txBody>
      </p:sp>
      <p:sp>
        <p:nvSpPr>
          <p:cNvPr id="3" name="Podnadpis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cs-CZ" smtClean="0"/>
              <a:t>Kliknutím lze upravit styl předlohy.</a:t>
            </a:r>
            <a:endParaRPr lang="cs-CZ"/>
          </a:p>
        </p:txBody>
      </p:sp>
      <p:sp>
        <p:nvSpPr>
          <p:cNvPr id="4" name="Rectangle 4"/>
          <p:cNvSpPr>
            <a:spLocks noGrp="1" noChangeArrowheads="1"/>
          </p:cNvSpPr>
          <p:nvPr>
            <p:ph type="dt" sz="half" idx="10"/>
          </p:nvPr>
        </p:nvSpPr>
        <p:spPr>
          <a:ln/>
        </p:spPr>
        <p:txBody>
          <a:bodyPr/>
          <a:lstStyle>
            <a:lvl1pPr>
              <a:defRPr/>
            </a:lvl1pPr>
          </a:lstStyle>
          <a:p>
            <a:pPr>
              <a:defRPr/>
            </a:pPr>
            <a:endParaRPr lang="cs-CZ" altLang="cs-CZ">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cs-CZ" altLang="cs-CZ">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5EAEBB8-FD19-4465-BAA7-3C9E0BB20398}" type="slidenum">
              <a:rPr lang="cs-CZ" altLang="cs-CZ">
                <a:solidFill>
                  <a:srgbClr val="000000"/>
                </a:solidFill>
              </a:rPr>
              <a:pPr/>
              <a:t>‹Nr.›</a:t>
            </a:fld>
            <a:endParaRPr lang="cs-CZ" altLang="cs-CZ">
              <a:solidFill>
                <a:srgbClr val="000000"/>
              </a:solidFill>
            </a:endParaRPr>
          </a:p>
        </p:txBody>
      </p:sp>
    </p:spTree>
    <p:extLst>
      <p:ext uri="{BB962C8B-B14F-4D97-AF65-F5344CB8AC3E}">
        <p14:creationId xmlns:p14="http://schemas.microsoft.com/office/powerpoint/2010/main" val="879959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Kliknutím lze upravit styl.</a:t>
            </a:r>
            <a:endParaRPr lang="cs-CZ"/>
          </a:p>
        </p:txBody>
      </p:sp>
      <p:sp>
        <p:nvSpPr>
          <p:cNvPr id="3" name="Zástupný symbol pro obsah 2"/>
          <p:cNvSpPr>
            <a:spLocks noGrp="1"/>
          </p:cNvSpPr>
          <p:nvPr>
            <p:ph idx="1"/>
          </p:nvPr>
        </p:nvSpPr>
        <p:spPr/>
        <p:txBody>
          <a:body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Rectangle 4"/>
          <p:cNvSpPr>
            <a:spLocks noGrp="1" noChangeArrowheads="1"/>
          </p:cNvSpPr>
          <p:nvPr>
            <p:ph type="dt" sz="half" idx="10"/>
          </p:nvPr>
        </p:nvSpPr>
        <p:spPr>
          <a:ln/>
        </p:spPr>
        <p:txBody>
          <a:bodyPr/>
          <a:lstStyle>
            <a:lvl1pPr>
              <a:defRPr/>
            </a:lvl1pPr>
          </a:lstStyle>
          <a:p>
            <a:pPr>
              <a:defRPr/>
            </a:pPr>
            <a:endParaRPr lang="cs-CZ" altLang="cs-CZ">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cs-CZ" altLang="cs-CZ">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18E3B5C6-5C0B-4F8C-A412-A6B6C77D921B}" type="slidenum">
              <a:rPr lang="cs-CZ" altLang="cs-CZ">
                <a:solidFill>
                  <a:srgbClr val="000000"/>
                </a:solidFill>
              </a:rPr>
              <a:pPr/>
              <a:t>‹Nr.›</a:t>
            </a:fld>
            <a:endParaRPr lang="cs-CZ" altLang="cs-CZ">
              <a:solidFill>
                <a:srgbClr val="000000"/>
              </a:solidFill>
            </a:endParaRPr>
          </a:p>
        </p:txBody>
      </p:sp>
    </p:spTree>
    <p:extLst>
      <p:ext uri="{BB962C8B-B14F-4D97-AF65-F5344CB8AC3E}">
        <p14:creationId xmlns:p14="http://schemas.microsoft.com/office/powerpoint/2010/main" val="3217775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963084" y="4406901"/>
            <a:ext cx="10363200" cy="1362075"/>
          </a:xfrm>
        </p:spPr>
        <p:txBody>
          <a:bodyPr anchor="t"/>
          <a:lstStyle>
            <a:lvl1pPr algn="l">
              <a:defRPr sz="4000" b="1" cap="all"/>
            </a:lvl1pPr>
          </a:lstStyle>
          <a:p>
            <a:r>
              <a:rPr lang="cs-CZ" smtClean="0"/>
              <a:t>Kliknutím lze upravit styl.</a:t>
            </a:r>
            <a:endParaRPr lang="cs-CZ"/>
          </a:p>
        </p:txBody>
      </p:sp>
      <p:sp>
        <p:nvSpPr>
          <p:cNvPr id="3" name="Zástupný symbol pro text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cs-CZ" smtClean="0"/>
              <a:t>Kliknutím lze upravit styly předlohy textu.</a:t>
            </a:r>
          </a:p>
        </p:txBody>
      </p:sp>
      <p:sp>
        <p:nvSpPr>
          <p:cNvPr id="4" name="Rectangle 4"/>
          <p:cNvSpPr>
            <a:spLocks noGrp="1" noChangeArrowheads="1"/>
          </p:cNvSpPr>
          <p:nvPr>
            <p:ph type="dt" sz="half" idx="10"/>
          </p:nvPr>
        </p:nvSpPr>
        <p:spPr>
          <a:ln/>
        </p:spPr>
        <p:txBody>
          <a:bodyPr/>
          <a:lstStyle>
            <a:lvl1pPr>
              <a:defRPr/>
            </a:lvl1pPr>
          </a:lstStyle>
          <a:p>
            <a:pPr>
              <a:defRPr/>
            </a:pPr>
            <a:endParaRPr lang="cs-CZ" altLang="cs-CZ">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cs-CZ" altLang="cs-CZ">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38FA1E75-4399-4295-8923-10CF6EB7D36D}" type="slidenum">
              <a:rPr lang="cs-CZ" altLang="cs-CZ">
                <a:solidFill>
                  <a:srgbClr val="000000"/>
                </a:solidFill>
              </a:rPr>
              <a:pPr/>
              <a:t>‹Nr.›</a:t>
            </a:fld>
            <a:endParaRPr lang="cs-CZ" altLang="cs-CZ">
              <a:solidFill>
                <a:srgbClr val="000000"/>
              </a:solidFill>
            </a:endParaRPr>
          </a:p>
        </p:txBody>
      </p:sp>
    </p:spTree>
    <p:extLst>
      <p:ext uri="{BB962C8B-B14F-4D97-AF65-F5344CB8AC3E}">
        <p14:creationId xmlns:p14="http://schemas.microsoft.com/office/powerpoint/2010/main" val="2362926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Kliknutím lze upravit styl.</a:t>
            </a:r>
            <a:endParaRPr lang="cs-CZ"/>
          </a:p>
        </p:txBody>
      </p:sp>
      <p:sp>
        <p:nvSpPr>
          <p:cNvPr id="3" name="Zástupný symbol pro obsah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obsah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5" name="Rectangle 4"/>
          <p:cNvSpPr>
            <a:spLocks noGrp="1" noChangeArrowheads="1"/>
          </p:cNvSpPr>
          <p:nvPr>
            <p:ph type="dt" sz="half" idx="10"/>
          </p:nvPr>
        </p:nvSpPr>
        <p:spPr>
          <a:ln/>
        </p:spPr>
        <p:txBody>
          <a:bodyPr/>
          <a:lstStyle>
            <a:lvl1pPr>
              <a:defRPr/>
            </a:lvl1pPr>
          </a:lstStyle>
          <a:p>
            <a:pPr>
              <a:defRPr/>
            </a:pPr>
            <a:endParaRPr lang="cs-CZ" altLang="cs-CZ">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cs-CZ" altLang="cs-CZ">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59E0D529-6627-4BFC-B8BB-8032D92460FC}" type="slidenum">
              <a:rPr lang="cs-CZ" altLang="cs-CZ">
                <a:solidFill>
                  <a:srgbClr val="000000"/>
                </a:solidFill>
              </a:rPr>
              <a:pPr/>
              <a:t>‹Nr.›</a:t>
            </a:fld>
            <a:endParaRPr lang="cs-CZ" altLang="cs-CZ">
              <a:solidFill>
                <a:srgbClr val="000000"/>
              </a:solidFill>
            </a:endParaRPr>
          </a:p>
        </p:txBody>
      </p:sp>
    </p:spTree>
    <p:extLst>
      <p:ext uri="{BB962C8B-B14F-4D97-AF65-F5344CB8AC3E}">
        <p14:creationId xmlns:p14="http://schemas.microsoft.com/office/powerpoint/2010/main" val="3150967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cs-CZ" smtClean="0"/>
              <a:t>Kliknutím lze upravit styl.</a:t>
            </a:r>
            <a:endParaRPr lang="cs-CZ"/>
          </a:p>
        </p:txBody>
      </p:sp>
      <p:sp>
        <p:nvSpPr>
          <p:cNvPr id="3" name="Zástupný symbol pro text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Kliknutím lze upravit styly předlohy textu.</a:t>
            </a:r>
          </a:p>
        </p:txBody>
      </p:sp>
      <p:sp>
        <p:nvSpPr>
          <p:cNvPr id="4" name="Zástupný symbol pro obsah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5" name="Zástupný symbol pro text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Kliknutím lze upravit styly předlohy textu.</a:t>
            </a:r>
          </a:p>
        </p:txBody>
      </p:sp>
      <p:sp>
        <p:nvSpPr>
          <p:cNvPr id="6" name="Zástupný symbol pro obsah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7" name="Rectangle 4"/>
          <p:cNvSpPr>
            <a:spLocks noGrp="1" noChangeArrowheads="1"/>
          </p:cNvSpPr>
          <p:nvPr>
            <p:ph type="dt" sz="half" idx="10"/>
          </p:nvPr>
        </p:nvSpPr>
        <p:spPr>
          <a:ln/>
        </p:spPr>
        <p:txBody>
          <a:bodyPr/>
          <a:lstStyle>
            <a:lvl1pPr>
              <a:defRPr/>
            </a:lvl1pPr>
          </a:lstStyle>
          <a:p>
            <a:pPr>
              <a:defRPr/>
            </a:pPr>
            <a:endParaRPr lang="cs-CZ" altLang="cs-CZ">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cs-CZ" altLang="cs-CZ">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fld id="{02920E33-0512-42BB-87DF-05676AB15F66}" type="slidenum">
              <a:rPr lang="cs-CZ" altLang="cs-CZ">
                <a:solidFill>
                  <a:srgbClr val="000000"/>
                </a:solidFill>
              </a:rPr>
              <a:pPr/>
              <a:t>‹Nr.›</a:t>
            </a:fld>
            <a:endParaRPr lang="cs-CZ" altLang="cs-CZ">
              <a:solidFill>
                <a:srgbClr val="000000"/>
              </a:solidFill>
            </a:endParaRPr>
          </a:p>
        </p:txBody>
      </p:sp>
    </p:spTree>
    <p:extLst>
      <p:ext uri="{BB962C8B-B14F-4D97-AF65-F5344CB8AC3E}">
        <p14:creationId xmlns:p14="http://schemas.microsoft.com/office/powerpoint/2010/main" val="17701080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Kliknutím lze upravit styl.</a:t>
            </a:r>
            <a:endParaRPr lang="cs-CZ"/>
          </a:p>
        </p:txBody>
      </p:sp>
      <p:sp>
        <p:nvSpPr>
          <p:cNvPr id="3" name="Rectangle 4"/>
          <p:cNvSpPr>
            <a:spLocks noGrp="1" noChangeArrowheads="1"/>
          </p:cNvSpPr>
          <p:nvPr>
            <p:ph type="dt" sz="half" idx="10"/>
          </p:nvPr>
        </p:nvSpPr>
        <p:spPr>
          <a:ln/>
        </p:spPr>
        <p:txBody>
          <a:bodyPr/>
          <a:lstStyle>
            <a:lvl1pPr>
              <a:defRPr/>
            </a:lvl1pPr>
          </a:lstStyle>
          <a:p>
            <a:pPr>
              <a:defRPr/>
            </a:pPr>
            <a:endParaRPr lang="cs-CZ" altLang="cs-CZ">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cs-CZ" altLang="cs-CZ">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974A69DA-2760-4CD7-B645-B3AF3ADEDD09}" type="slidenum">
              <a:rPr lang="cs-CZ" altLang="cs-CZ">
                <a:solidFill>
                  <a:srgbClr val="000000"/>
                </a:solidFill>
              </a:rPr>
              <a:pPr/>
              <a:t>‹Nr.›</a:t>
            </a:fld>
            <a:endParaRPr lang="cs-CZ" altLang="cs-CZ">
              <a:solidFill>
                <a:srgbClr val="000000"/>
              </a:solidFill>
            </a:endParaRPr>
          </a:p>
        </p:txBody>
      </p:sp>
    </p:spTree>
    <p:extLst>
      <p:ext uri="{BB962C8B-B14F-4D97-AF65-F5344CB8AC3E}">
        <p14:creationId xmlns:p14="http://schemas.microsoft.com/office/powerpoint/2010/main" val="13010731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cs-CZ" altLang="cs-CZ">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cs-CZ" altLang="cs-CZ">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fld id="{058F2ADF-B7C4-46CA-B017-C57772878D4B}" type="slidenum">
              <a:rPr lang="cs-CZ" altLang="cs-CZ">
                <a:solidFill>
                  <a:srgbClr val="000000"/>
                </a:solidFill>
              </a:rPr>
              <a:pPr/>
              <a:t>‹Nr.›</a:t>
            </a:fld>
            <a:endParaRPr lang="cs-CZ" altLang="cs-CZ">
              <a:solidFill>
                <a:srgbClr val="000000"/>
              </a:solidFill>
            </a:endParaRPr>
          </a:p>
        </p:txBody>
      </p:sp>
    </p:spTree>
    <p:extLst>
      <p:ext uri="{BB962C8B-B14F-4D97-AF65-F5344CB8AC3E}">
        <p14:creationId xmlns:p14="http://schemas.microsoft.com/office/powerpoint/2010/main" val="1445971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ru-RU"/>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ru-RU"/>
          </a:p>
        </p:txBody>
      </p:sp>
      <p:sp>
        <p:nvSpPr>
          <p:cNvPr id="4" name="Datumsplatzhalter 3"/>
          <p:cNvSpPr>
            <a:spLocks noGrp="1"/>
          </p:cNvSpPr>
          <p:nvPr>
            <p:ph type="dt" sz="half" idx="10"/>
          </p:nvPr>
        </p:nvSpPr>
        <p:spPr/>
        <p:txBody>
          <a:bodyPr/>
          <a:lstStyle/>
          <a:p>
            <a:fld id="{6B4D69E6-489C-42DB-AF51-C9E9D0B942B7}" type="datetimeFigureOut">
              <a:rPr lang="ru-RU" smtClean="0"/>
              <a:t>03.01.2017</a:t>
            </a:fld>
            <a:endParaRPr lang="ru-RU"/>
          </a:p>
        </p:txBody>
      </p:sp>
      <p:sp>
        <p:nvSpPr>
          <p:cNvPr id="5" name="Fußzeilenplatzhalter 4"/>
          <p:cNvSpPr>
            <a:spLocks noGrp="1"/>
          </p:cNvSpPr>
          <p:nvPr>
            <p:ph type="ftr" sz="quarter" idx="11"/>
          </p:nvPr>
        </p:nvSpPr>
        <p:spPr/>
        <p:txBody>
          <a:bodyPr/>
          <a:lstStyle/>
          <a:p>
            <a:endParaRPr lang="ru-RU"/>
          </a:p>
        </p:txBody>
      </p:sp>
      <p:sp>
        <p:nvSpPr>
          <p:cNvPr id="6" name="Foliennummernplatzhalter 5"/>
          <p:cNvSpPr>
            <a:spLocks noGrp="1"/>
          </p:cNvSpPr>
          <p:nvPr>
            <p:ph type="sldNum" sz="quarter" idx="12"/>
          </p:nvPr>
        </p:nvSpPr>
        <p:spPr/>
        <p:txBody>
          <a:bodyPr/>
          <a:lstStyle/>
          <a:p>
            <a:fld id="{60FEF6DA-98C4-4133-A674-50F507940ED9}" type="slidenum">
              <a:rPr lang="ru-RU" smtClean="0"/>
              <a:t>‹Nr.›</a:t>
            </a:fld>
            <a:endParaRPr lang="ru-RU"/>
          </a:p>
        </p:txBody>
      </p:sp>
    </p:spTree>
    <p:extLst>
      <p:ext uri="{BB962C8B-B14F-4D97-AF65-F5344CB8AC3E}">
        <p14:creationId xmlns:p14="http://schemas.microsoft.com/office/powerpoint/2010/main" val="1667035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609601" y="273050"/>
            <a:ext cx="4011084" cy="1162050"/>
          </a:xfrm>
        </p:spPr>
        <p:txBody>
          <a:bodyPr anchor="b"/>
          <a:lstStyle>
            <a:lvl1pPr algn="l">
              <a:defRPr sz="2000" b="1"/>
            </a:lvl1pPr>
          </a:lstStyle>
          <a:p>
            <a:r>
              <a:rPr lang="cs-CZ" smtClean="0"/>
              <a:t>Kliknutím lze upravit styl.</a:t>
            </a:r>
            <a:endParaRPr lang="cs-CZ"/>
          </a:p>
        </p:txBody>
      </p:sp>
      <p:sp>
        <p:nvSpPr>
          <p:cNvPr id="3" name="Zástupný symbol pro obsah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text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Kliknutím lze upravit styly předlohy textu.</a:t>
            </a:r>
          </a:p>
        </p:txBody>
      </p:sp>
      <p:sp>
        <p:nvSpPr>
          <p:cNvPr id="5" name="Rectangle 4"/>
          <p:cNvSpPr>
            <a:spLocks noGrp="1" noChangeArrowheads="1"/>
          </p:cNvSpPr>
          <p:nvPr>
            <p:ph type="dt" sz="half" idx="10"/>
          </p:nvPr>
        </p:nvSpPr>
        <p:spPr>
          <a:ln/>
        </p:spPr>
        <p:txBody>
          <a:bodyPr/>
          <a:lstStyle>
            <a:lvl1pPr>
              <a:defRPr/>
            </a:lvl1pPr>
          </a:lstStyle>
          <a:p>
            <a:pPr>
              <a:defRPr/>
            </a:pPr>
            <a:endParaRPr lang="cs-CZ" altLang="cs-CZ">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cs-CZ" altLang="cs-CZ">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4836A5E4-60A8-4C9D-BDBD-DAC5139EB104}" type="slidenum">
              <a:rPr lang="cs-CZ" altLang="cs-CZ">
                <a:solidFill>
                  <a:srgbClr val="000000"/>
                </a:solidFill>
              </a:rPr>
              <a:pPr/>
              <a:t>‹Nr.›</a:t>
            </a:fld>
            <a:endParaRPr lang="cs-CZ" altLang="cs-CZ">
              <a:solidFill>
                <a:srgbClr val="000000"/>
              </a:solidFill>
            </a:endParaRPr>
          </a:p>
        </p:txBody>
      </p:sp>
    </p:spTree>
    <p:extLst>
      <p:ext uri="{BB962C8B-B14F-4D97-AF65-F5344CB8AC3E}">
        <p14:creationId xmlns:p14="http://schemas.microsoft.com/office/powerpoint/2010/main" val="22190413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2389717" y="4800600"/>
            <a:ext cx="7315200" cy="566738"/>
          </a:xfrm>
        </p:spPr>
        <p:txBody>
          <a:bodyPr anchor="b"/>
          <a:lstStyle>
            <a:lvl1pPr algn="l">
              <a:defRPr sz="2000" b="1"/>
            </a:lvl1pPr>
          </a:lstStyle>
          <a:p>
            <a:r>
              <a:rPr lang="cs-CZ" smtClean="0"/>
              <a:t>Kliknutím lze upravit styl.</a:t>
            </a:r>
            <a:endParaRPr lang="cs-CZ"/>
          </a:p>
        </p:txBody>
      </p:sp>
      <p:sp>
        <p:nvSpPr>
          <p:cNvPr id="3" name="Zástupný symbol pro obrázek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cs-CZ" noProof="0" smtClean="0"/>
          </a:p>
        </p:txBody>
      </p:sp>
      <p:sp>
        <p:nvSpPr>
          <p:cNvPr id="4" name="Zástupný symbol pro text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Kliknutím lze upravit styly předlohy textu.</a:t>
            </a:r>
          </a:p>
        </p:txBody>
      </p:sp>
      <p:sp>
        <p:nvSpPr>
          <p:cNvPr id="5" name="Rectangle 4"/>
          <p:cNvSpPr>
            <a:spLocks noGrp="1" noChangeArrowheads="1"/>
          </p:cNvSpPr>
          <p:nvPr>
            <p:ph type="dt" sz="half" idx="10"/>
          </p:nvPr>
        </p:nvSpPr>
        <p:spPr>
          <a:ln/>
        </p:spPr>
        <p:txBody>
          <a:bodyPr/>
          <a:lstStyle>
            <a:lvl1pPr>
              <a:defRPr/>
            </a:lvl1pPr>
          </a:lstStyle>
          <a:p>
            <a:pPr>
              <a:defRPr/>
            </a:pPr>
            <a:endParaRPr lang="cs-CZ" altLang="cs-CZ">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cs-CZ" altLang="cs-CZ">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FE46A426-94D7-4A37-802E-5913F96C7F5A}" type="slidenum">
              <a:rPr lang="cs-CZ" altLang="cs-CZ">
                <a:solidFill>
                  <a:srgbClr val="000000"/>
                </a:solidFill>
              </a:rPr>
              <a:pPr/>
              <a:t>‹Nr.›</a:t>
            </a:fld>
            <a:endParaRPr lang="cs-CZ" altLang="cs-CZ">
              <a:solidFill>
                <a:srgbClr val="000000"/>
              </a:solidFill>
            </a:endParaRPr>
          </a:p>
        </p:txBody>
      </p:sp>
    </p:spTree>
    <p:extLst>
      <p:ext uri="{BB962C8B-B14F-4D97-AF65-F5344CB8AC3E}">
        <p14:creationId xmlns:p14="http://schemas.microsoft.com/office/powerpoint/2010/main" val="17877222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Kliknutím lze upravit styl.</a:t>
            </a:r>
            <a:endParaRPr lang="cs-CZ"/>
          </a:p>
        </p:txBody>
      </p:sp>
      <p:sp>
        <p:nvSpPr>
          <p:cNvPr id="3" name="Zástupný symbol pro svislý text 2"/>
          <p:cNvSpPr>
            <a:spLocks noGrp="1"/>
          </p:cNvSpPr>
          <p:nvPr>
            <p:ph type="body" orient="vert" idx="1"/>
          </p:nvPr>
        </p:nvSpPr>
        <p:spPr/>
        <p:txBody>
          <a:bodyPr vert="eaVert"/>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Rectangle 4"/>
          <p:cNvSpPr>
            <a:spLocks noGrp="1" noChangeArrowheads="1"/>
          </p:cNvSpPr>
          <p:nvPr>
            <p:ph type="dt" sz="half" idx="10"/>
          </p:nvPr>
        </p:nvSpPr>
        <p:spPr>
          <a:ln/>
        </p:spPr>
        <p:txBody>
          <a:bodyPr/>
          <a:lstStyle>
            <a:lvl1pPr>
              <a:defRPr/>
            </a:lvl1pPr>
          </a:lstStyle>
          <a:p>
            <a:pPr>
              <a:defRPr/>
            </a:pPr>
            <a:endParaRPr lang="cs-CZ" altLang="cs-CZ">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cs-CZ" altLang="cs-CZ">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387B4761-73EC-4D81-8E5E-684BF1F7966E}" type="slidenum">
              <a:rPr lang="cs-CZ" altLang="cs-CZ">
                <a:solidFill>
                  <a:srgbClr val="000000"/>
                </a:solidFill>
              </a:rPr>
              <a:pPr/>
              <a:t>‹Nr.›</a:t>
            </a:fld>
            <a:endParaRPr lang="cs-CZ" altLang="cs-CZ">
              <a:solidFill>
                <a:srgbClr val="000000"/>
              </a:solidFill>
            </a:endParaRPr>
          </a:p>
        </p:txBody>
      </p:sp>
    </p:spTree>
    <p:extLst>
      <p:ext uri="{BB962C8B-B14F-4D97-AF65-F5344CB8AC3E}">
        <p14:creationId xmlns:p14="http://schemas.microsoft.com/office/powerpoint/2010/main" val="42308719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8839200" y="274639"/>
            <a:ext cx="2743200" cy="5851525"/>
          </a:xfrm>
        </p:spPr>
        <p:txBody>
          <a:bodyPr vert="eaVert"/>
          <a:lstStyle/>
          <a:p>
            <a:r>
              <a:rPr lang="cs-CZ" smtClean="0"/>
              <a:t>Kliknutím lze upravit styl.</a:t>
            </a:r>
            <a:endParaRPr lang="cs-CZ"/>
          </a:p>
        </p:txBody>
      </p:sp>
      <p:sp>
        <p:nvSpPr>
          <p:cNvPr id="3" name="Zástupný symbol pro svislý text 2"/>
          <p:cNvSpPr>
            <a:spLocks noGrp="1"/>
          </p:cNvSpPr>
          <p:nvPr>
            <p:ph type="body" orient="vert" idx="1"/>
          </p:nvPr>
        </p:nvSpPr>
        <p:spPr>
          <a:xfrm>
            <a:off x="609600" y="274639"/>
            <a:ext cx="8026400" cy="5851525"/>
          </a:xfrm>
        </p:spPr>
        <p:txBody>
          <a:bodyPr vert="eaVert"/>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Rectangle 4"/>
          <p:cNvSpPr>
            <a:spLocks noGrp="1" noChangeArrowheads="1"/>
          </p:cNvSpPr>
          <p:nvPr>
            <p:ph type="dt" sz="half" idx="10"/>
          </p:nvPr>
        </p:nvSpPr>
        <p:spPr>
          <a:ln/>
        </p:spPr>
        <p:txBody>
          <a:bodyPr/>
          <a:lstStyle>
            <a:lvl1pPr>
              <a:defRPr/>
            </a:lvl1pPr>
          </a:lstStyle>
          <a:p>
            <a:pPr>
              <a:defRPr/>
            </a:pPr>
            <a:endParaRPr lang="cs-CZ" altLang="cs-CZ">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cs-CZ" altLang="cs-CZ">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C72D1209-33E2-46E5-B819-BC961309B582}" type="slidenum">
              <a:rPr lang="cs-CZ" altLang="cs-CZ">
                <a:solidFill>
                  <a:srgbClr val="000000"/>
                </a:solidFill>
              </a:rPr>
              <a:pPr/>
              <a:t>‹Nr.›</a:t>
            </a:fld>
            <a:endParaRPr lang="cs-CZ" altLang="cs-CZ">
              <a:solidFill>
                <a:srgbClr val="000000"/>
              </a:solidFill>
            </a:endParaRPr>
          </a:p>
        </p:txBody>
      </p:sp>
    </p:spTree>
    <p:extLst>
      <p:ext uri="{BB962C8B-B14F-4D97-AF65-F5344CB8AC3E}">
        <p14:creationId xmlns:p14="http://schemas.microsoft.com/office/powerpoint/2010/main" val="25533223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Nadpis, text a obsah">
    <p:spTree>
      <p:nvGrpSpPr>
        <p:cNvPr id="1" name=""/>
        <p:cNvGrpSpPr/>
        <p:nvPr/>
      </p:nvGrpSpPr>
      <p:grpSpPr>
        <a:xfrm>
          <a:off x="0" y="0"/>
          <a:ext cx="0" cy="0"/>
          <a:chOff x="0" y="0"/>
          <a:chExt cx="0" cy="0"/>
        </a:xfrm>
      </p:grpSpPr>
      <p:sp>
        <p:nvSpPr>
          <p:cNvPr id="2" name="Nadpis 1"/>
          <p:cNvSpPr>
            <a:spLocks noGrp="1"/>
          </p:cNvSpPr>
          <p:nvPr>
            <p:ph type="title"/>
          </p:nvPr>
        </p:nvSpPr>
        <p:spPr>
          <a:xfrm>
            <a:off x="609600" y="274638"/>
            <a:ext cx="10972800" cy="1143000"/>
          </a:xfrm>
        </p:spPr>
        <p:txBody>
          <a:bodyPr/>
          <a:lstStyle/>
          <a:p>
            <a:r>
              <a:rPr lang="cs-CZ" smtClean="0"/>
              <a:t>Kliknutím lze upravit styl.</a:t>
            </a:r>
            <a:endParaRPr lang="cs-CZ"/>
          </a:p>
        </p:txBody>
      </p:sp>
      <p:sp>
        <p:nvSpPr>
          <p:cNvPr id="3" name="Zástupný symbol pro text 2"/>
          <p:cNvSpPr>
            <a:spLocks noGrp="1"/>
          </p:cNvSpPr>
          <p:nvPr>
            <p:ph type="body" sz="half" idx="1"/>
          </p:nvPr>
        </p:nvSpPr>
        <p:spPr>
          <a:xfrm>
            <a:off x="609600" y="1600201"/>
            <a:ext cx="5384800" cy="4525963"/>
          </a:xfrm>
        </p:spPr>
        <p:txBody>
          <a:body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obsah 3"/>
          <p:cNvSpPr>
            <a:spLocks noGrp="1"/>
          </p:cNvSpPr>
          <p:nvPr>
            <p:ph sz="half" idx="2"/>
          </p:nvPr>
        </p:nvSpPr>
        <p:spPr>
          <a:xfrm>
            <a:off x="6197600" y="1600201"/>
            <a:ext cx="5384800" cy="4525963"/>
          </a:xfrm>
        </p:spPr>
        <p:txBody>
          <a:body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5" name="Rectangle 4"/>
          <p:cNvSpPr>
            <a:spLocks noGrp="1" noChangeArrowheads="1"/>
          </p:cNvSpPr>
          <p:nvPr>
            <p:ph type="dt" sz="half" idx="10"/>
          </p:nvPr>
        </p:nvSpPr>
        <p:spPr>
          <a:ln/>
        </p:spPr>
        <p:txBody>
          <a:bodyPr/>
          <a:lstStyle>
            <a:lvl1pPr>
              <a:defRPr/>
            </a:lvl1pPr>
          </a:lstStyle>
          <a:p>
            <a:pPr>
              <a:defRPr/>
            </a:pPr>
            <a:endParaRPr lang="cs-CZ" altLang="cs-CZ">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cs-CZ" altLang="cs-CZ">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14F2A711-B6CC-47BD-871F-CD0A560F1424}" type="slidenum">
              <a:rPr lang="cs-CZ" altLang="cs-CZ">
                <a:solidFill>
                  <a:srgbClr val="000000"/>
                </a:solidFill>
              </a:rPr>
              <a:pPr/>
              <a:t>‹Nr.›</a:t>
            </a:fld>
            <a:endParaRPr lang="cs-CZ" altLang="cs-CZ">
              <a:solidFill>
                <a:srgbClr val="000000"/>
              </a:solidFill>
            </a:endParaRPr>
          </a:p>
        </p:txBody>
      </p:sp>
    </p:spTree>
    <p:extLst>
      <p:ext uri="{BB962C8B-B14F-4D97-AF65-F5344CB8AC3E}">
        <p14:creationId xmlns:p14="http://schemas.microsoft.com/office/powerpoint/2010/main" val="6538296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p:cNvSpPr>
            <a:spLocks noGrp="1"/>
          </p:cNvSpPr>
          <p:nvPr>
            <p:ph type="ctrTitle"/>
          </p:nvPr>
        </p:nvSpPr>
        <p:spPr>
          <a:xfrm>
            <a:off x="914400" y="2130426"/>
            <a:ext cx="10363200" cy="1470025"/>
          </a:xfrm>
        </p:spPr>
        <p:txBody>
          <a:bodyPr/>
          <a:lstStyle/>
          <a:p>
            <a:r>
              <a:rPr lang="cs-CZ" smtClean="0"/>
              <a:t>Kliknutím lze upravit styl.</a:t>
            </a:r>
            <a:endParaRPr lang="cs-CZ"/>
          </a:p>
        </p:txBody>
      </p:sp>
      <p:sp>
        <p:nvSpPr>
          <p:cNvPr id="3" name="Podnadpis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cs-CZ" smtClean="0"/>
              <a:t>Kliknutím lze upravit styl předlohy.</a:t>
            </a:r>
            <a:endParaRPr lang="cs-CZ"/>
          </a:p>
        </p:txBody>
      </p:sp>
      <p:sp>
        <p:nvSpPr>
          <p:cNvPr id="4" name="Rectangle 4"/>
          <p:cNvSpPr>
            <a:spLocks noGrp="1" noChangeArrowheads="1"/>
          </p:cNvSpPr>
          <p:nvPr>
            <p:ph type="dt" sz="half" idx="10"/>
          </p:nvPr>
        </p:nvSpPr>
        <p:spPr>
          <a:ln/>
        </p:spPr>
        <p:txBody>
          <a:bodyPr/>
          <a:lstStyle>
            <a:lvl1pPr>
              <a:defRPr/>
            </a:lvl1pPr>
          </a:lstStyle>
          <a:p>
            <a:pPr>
              <a:defRPr/>
            </a:pPr>
            <a:endParaRPr lang="cs-CZ" altLang="cs-CZ">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cs-CZ" altLang="cs-CZ">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5EAEBB8-FD19-4465-BAA7-3C9E0BB20398}" type="slidenum">
              <a:rPr lang="cs-CZ" altLang="cs-CZ">
                <a:solidFill>
                  <a:srgbClr val="000000"/>
                </a:solidFill>
              </a:rPr>
              <a:pPr/>
              <a:t>‹Nr.›</a:t>
            </a:fld>
            <a:endParaRPr lang="cs-CZ" altLang="cs-CZ">
              <a:solidFill>
                <a:srgbClr val="000000"/>
              </a:solidFill>
            </a:endParaRPr>
          </a:p>
        </p:txBody>
      </p:sp>
    </p:spTree>
    <p:extLst>
      <p:ext uri="{BB962C8B-B14F-4D97-AF65-F5344CB8AC3E}">
        <p14:creationId xmlns:p14="http://schemas.microsoft.com/office/powerpoint/2010/main" val="15109730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Kliknutím lze upravit styl.</a:t>
            </a:r>
            <a:endParaRPr lang="cs-CZ"/>
          </a:p>
        </p:txBody>
      </p:sp>
      <p:sp>
        <p:nvSpPr>
          <p:cNvPr id="3" name="Zástupný symbol pro obsah 2"/>
          <p:cNvSpPr>
            <a:spLocks noGrp="1"/>
          </p:cNvSpPr>
          <p:nvPr>
            <p:ph idx="1"/>
          </p:nvPr>
        </p:nvSpPr>
        <p:spPr/>
        <p:txBody>
          <a:body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Rectangle 4"/>
          <p:cNvSpPr>
            <a:spLocks noGrp="1" noChangeArrowheads="1"/>
          </p:cNvSpPr>
          <p:nvPr>
            <p:ph type="dt" sz="half" idx="10"/>
          </p:nvPr>
        </p:nvSpPr>
        <p:spPr>
          <a:ln/>
        </p:spPr>
        <p:txBody>
          <a:bodyPr/>
          <a:lstStyle>
            <a:lvl1pPr>
              <a:defRPr/>
            </a:lvl1pPr>
          </a:lstStyle>
          <a:p>
            <a:pPr>
              <a:defRPr/>
            </a:pPr>
            <a:endParaRPr lang="cs-CZ" altLang="cs-CZ">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cs-CZ" altLang="cs-CZ">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18E3B5C6-5C0B-4F8C-A412-A6B6C77D921B}" type="slidenum">
              <a:rPr lang="cs-CZ" altLang="cs-CZ">
                <a:solidFill>
                  <a:srgbClr val="000000"/>
                </a:solidFill>
              </a:rPr>
              <a:pPr/>
              <a:t>‹Nr.›</a:t>
            </a:fld>
            <a:endParaRPr lang="cs-CZ" altLang="cs-CZ">
              <a:solidFill>
                <a:srgbClr val="000000"/>
              </a:solidFill>
            </a:endParaRPr>
          </a:p>
        </p:txBody>
      </p:sp>
    </p:spTree>
    <p:extLst>
      <p:ext uri="{BB962C8B-B14F-4D97-AF65-F5344CB8AC3E}">
        <p14:creationId xmlns:p14="http://schemas.microsoft.com/office/powerpoint/2010/main" val="15127159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963084" y="4406901"/>
            <a:ext cx="10363200" cy="1362075"/>
          </a:xfrm>
        </p:spPr>
        <p:txBody>
          <a:bodyPr anchor="t"/>
          <a:lstStyle>
            <a:lvl1pPr algn="l">
              <a:defRPr sz="4000" b="1" cap="all"/>
            </a:lvl1pPr>
          </a:lstStyle>
          <a:p>
            <a:r>
              <a:rPr lang="cs-CZ" smtClean="0"/>
              <a:t>Kliknutím lze upravit styl.</a:t>
            </a:r>
            <a:endParaRPr lang="cs-CZ"/>
          </a:p>
        </p:txBody>
      </p:sp>
      <p:sp>
        <p:nvSpPr>
          <p:cNvPr id="3" name="Zástupný symbol pro text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cs-CZ" smtClean="0"/>
              <a:t>Kliknutím lze upravit styly předlohy textu.</a:t>
            </a:r>
          </a:p>
        </p:txBody>
      </p:sp>
      <p:sp>
        <p:nvSpPr>
          <p:cNvPr id="4" name="Rectangle 4"/>
          <p:cNvSpPr>
            <a:spLocks noGrp="1" noChangeArrowheads="1"/>
          </p:cNvSpPr>
          <p:nvPr>
            <p:ph type="dt" sz="half" idx="10"/>
          </p:nvPr>
        </p:nvSpPr>
        <p:spPr>
          <a:ln/>
        </p:spPr>
        <p:txBody>
          <a:bodyPr/>
          <a:lstStyle>
            <a:lvl1pPr>
              <a:defRPr/>
            </a:lvl1pPr>
          </a:lstStyle>
          <a:p>
            <a:pPr>
              <a:defRPr/>
            </a:pPr>
            <a:endParaRPr lang="cs-CZ" altLang="cs-CZ">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cs-CZ" altLang="cs-CZ">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38FA1E75-4399-4295-8923-10CF6EB7D36D}" type="slidenum">
              <a:rPr lang="cs-CZ" altLang="cs-CZ">
                <a:solidFill>
                  <a:srgbClr val="000000"/>
                </a:solidFill>
              </a:rPr>
              <a:pPr/>
              <a:t>‹Nr.›</a:t>
            </a:fld>
            <a:endParaRPr lang="cs-CZ" altLang="cs-CZ">
              <a:solidFill>
                <a:srgbClr val="000000"/>
              </a:solidFill>
            </a:endParaRPr>
          </a:p>
        </p:txBody>
      </p:sp>
    </p:spTree>
    <p:extLst>
      <p:ext uri="{BB962C8B-B14F-4D97-AF65-F5344CB8AC3E}">
        <p14:creationId xmlns:p14="http://schemas.microsoft.com/office/powerpoint/2010/main" val="28388232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Kliknutím lze upravit styl.</a:t>
            </a:r>
            <a:endParaRPr lang="cs-CZ"/>
          </a:p>
        </p:txBody>
      </p:sp>
      <p:sp>
        <p:nvSpPr>
          <p:cNvPr id="3" name="Zástupný symbol pro obsah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obsah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5" name="Rectangle 4"/>
          <p:cNvSpPr>
            <a:spLocks noGrp="1" noChangeArrowheads="1"/>
          </p:cNvSpPr>
          <p:nvPr>
            <p:ph type="dt" sz="half" idx="10"/>
          </p:nvPr>
        </p:nvSpPr>
        <p:spPr>
          <a:ln/>
        </p:spPr>
        <p:txBody>
          <a:bodyPr/>
          <a:lstStyle>
            <a:lvl1pPr>
              <a:defRPr/>
            </a:lvl1pPr>
          </a:lstStyle>
          <a:p>
            <a:pPr>
              <a:defRPr/>
            </a:pPr>
            <a:endParaRPr lang="cs-CZ" altLang="cs-CZ">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cs-CZ" altLang="cs-CZ">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59E0D529-6627-4BFC-B8BB-8032D92460FC}" type="slidenum">
              <a:rPr lang="cs-CZ" altLang="cs-CZ">
                <a:solidFill>
                  <a:srgbClr val="000000"/>
                </a:solidFill>
              </a:rPr>
              <a:pPr/>
              <a:t>‹Nr.›</a:t>
            </a:fld>
            <a:endParaRPr lang="cs-CZ" altLang="cs-CZ">
              <a:solidFill>
                <a:srgbClr val="000000"/>
              </a:solidFill>
            </a:endParaRPr>
          </a:p>
        </p:txBody>
      </p:sp>
    </p:spTree>
    <p:extLst>
      <p:ext uri="{BB962C8B-B14F-4D97-AF65-F5344CB8AC3E}">
        <p14:creationId xmlns:p14="http://schemas.microsoft.com/office/powerpoint/2010/main" val="21122602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cs-CZ" smtClean="0"/>
              <a:t>Kliknutím lze upravit styl.</a:t>
            </a:r>
            <a:endParaRPr lang="cs-CZ"/>
          </a:p>
        </p:txBody>
      </p:sp>
      <p:sp>
        <p:nvSpPr>
          <p:cNvPr id="3" name="Zástupný symbol pro text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Kliknutím lze upravit styly předlohy textu.</a:t>
            </a:r>
          </a:p>
        </p:txBody>
      </p:sp>
      <p:sp>
        <p:nvSpPr>
          <p:cNvPr id="4" name="Zástupný symbol pro obsah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5" name="Zástupný symbol pro text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Kliknutím lze upravit styly předlohy textu.</a:t>
            </a:r>
          </a:p>
        </p:txBody>
      </p:sp>
      <p:sp>
        <p:nvSpPr>
          <p:cNvPr id="6" name="Zástupný symbol pro obsah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7" name="Rectangle 4"/>
          <p:cNvSpPr>
            <a:spLocks noGrp="1" noChangeArrowheads="1"/>
          </p:cNvSpPr>
          <p:nvPr>
            <p:ph type="dt" sz="half" idx="10"/>
          </p:nvPr>
        </p:nvSpPr>
        <p:spPr>
          <a:ln/>
        </p:spPr>
        <p:txBody>
          <a:bodyPr/>
          <a:lstStyle>
            <a:lvl1pPr>
              <a:defRPr/>
            </a:lvl1pPr>
          </a:lstStyle>
          <a:p>
            <a:pPr>
              <a:defRPr/>
            </a:pPr>
            <a:endParaRPr lang="cs-CZ" altLang="cs-CZ">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cs-CZ" altLang="cs-CZ">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fld id="{02920E33-0512-42BB-87DF-05676AB15F66}" type="slidenum">
              <a:rPr lang="cs-CZ" altLang="cs-CZ">
                <a:solidFill>
                  <a:srgbClr val="000000"/>
                </a:solidFill>
              </a:rPr>
              <a:pPr/>
              <a:t>‹Nr.›</a:t>
            </a:fld>
            <a:endParaRPr lang="cs-CZ" altLang="cs-CZ">
              <a:solidFill>
                <a:srgbClr val="000000"/>
              </a:solidFill>
            </a:endParaRPr>
          </a:p>
        </p:txBody>
      </p:sp>
    </p:spTree>
    <p:extLst>
      <p:ext uri="{BB962C8B-B14F-4D97-AF65-F5344CB8AC3E}">
        <p14:creationId xmlns:p14="http://schemas.microsoft.com/office/powerpoint/2010/main" val="892487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ru-RU"/>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6B4D69E6-489C-42DB-AF51-C9E9D0B942B7}" type="datetimeFigureOut">
              <a:rPr lang="ru-RU" smtClean="0"/>
              <a:t>03.01.2017</a:t>
            </a:fld>
            <a:endParaRPr lang="ru-RU"/>
          </a:p>
        </p:txBody>
      </p:sp>
      <p:sp>
        <p:nvSpPr>
          <p:cNvPr id="5" name="Fußzeilenplatzhalter 4"/>
          <p:cNvSpPr>
            <a:spLocks noGrp="1"/>
          </p:cNvSpPr>
          <p:nvPr>
            <p:ph type="ftr" sz="quarter" idx="11"/>
          </p:nvPr>
        </p:nvSpPr>
        <p:spPr/>
        <p:txBody>
          <a:bodyPr/>
          <a:lstStyle/>
          <a:p>
            <a:endParaRPr lang="ru-RU"/>
          </a:p>
        </p:txBody>
      </p:sp>
      <p:sp>
        <p:nvSpPr>
          <p:cNvPr id="6" name="Foliennummernplatzhalter 5"/>
          <p:cNvSpPr>
            <a:spLocks noGrp="1"/>
          </p:cNvSpPr>
          <p:nvPr>
            <p:ph type="sldNum" sz="quarter" idx="12"/>
          </p:nvPr>
        </p:nvSpPr>
        <p:spPr/>
        <p:txBody>
          <a:bodyPr/>
          <a:lstStyle/>
          <a:p>
            <a:fld id="{60FEF6DA-98C4-4133-A674-50F507940ED9}" type="slidenum">
              <a:rPr lang="ru-RU" smtClean="0"/>
              <a:t>‹Nr.›</a:t>
            </a:fld>
            <a:endParaRPr lang="ru-RU"/>
          </a:p>
        </p:txBody>
      </p:sp>
    </p:spTree>
    <p:extLst>
      <p:ext uri="{BB962C8B-B14F-4D97-AF65-F5344CB8AC3E}">
        <p14:creationId xmlns:p14="http://schemas.microsoft.com/office/powerpoint/2010/main" val="18554675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Kliknutím lze upravit styl.</a:t>
            </a:r>
            <a:endParaRPr lang="cs-CZ"/>
          </a:p>
        </p:txBody>
      </p:sp>
      <p:sp>
        <p:nvSpPr>
          <p:cNvPr id="3" name="Rectangle 4"/>
          <p:cNvSpPr>
            <a:spLocks noGrp="1" noChangeArrowheads="1"/>
          </p:cNvSpPr>
          <p:nvPr>
            <p:ph type="dt" sz="half" idx="10"/>
          </p:nvPr>
        </p:nvSpPr>
        <p:spPr>
          <a:ln/>
        </p:spPr>
        <p:txBody>
          <a:bodyPr/>
          <a:lstStyle>
            <a:lvl1pPr>
              <a:defRPr/>
            </a:lvl1pPr>
          </a:lstStyle>
          <a:p>
            <a:pPr>
              <a:defRPr/>
            </a:pPr>
            <a:endParaRPr lang="cs-CZ" altLang="cs-CZ">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cs-CZ" altLang="cs-CZ">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974A69DA-2760-4CD7-B645-B3AF3ADEDD09}" type="slidenum">
              <a:rPr lang="cs-CZ" altLang="cs-CZ">
                <a:solidFill>
                  <a:srgbClr val="000000"/>
                </a:solidFill>
              </a:rPr>
              <a:pPr/>
              <a:t>‹Nr.›</a:t>
            </a:fld>
            <a:endParaRPr lang="cs-CZ" altLang="cs-CZ">
              <a:solidFill>
                <a:srgbClr val="000000"/>
              </a:solidFill>
            </a:endParaRPr>
          </a:p>
        </p:txBody>
      </p:sp>
    </p:spTree>
    <p:extLst>
      <p:ext uri="{BB962C8B-B14F-4D97-AF65-F5344CB8AC3E}">
        <p14:creationId xmlns:p14="http://schemas.microsoft.com/office/powerpoint/2010/main" val="18415130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cs-CZ" altLang="cs-CZ">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cs-CZ" altLang="cs-CZ">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fld id="{058F2ADF-B7C4-46CA-B017-C57772878D4B}" type="slidenum">
              <a:rPr lang="cs-CZ" altLang="cs-CZ">
                <a:solidFill>
                  <a:srgbClr val="000000"/>
                </a:solidFill>
              </a:rPr>
              <a:pPr/>
              <a:t>‹Nr.›</a:t>
            </a:fld>
            <a:endParaRPr lang="cs-CZ" altLang="cs-CZ">
              <a:solidFill>
                <a:srgbClr val="000000"/>
              </a:solidFill>
            </a:endParaRPr>
          </a:p>
        </p:txBody>
      </p:sp>
    </p:spTree>
    <p:extLst>
      <p:ext uri="{BB962C8B-B14F-4D97-AF65-F5344CB8AC3E}">
        <p14:creationId xmlns:p14="http://schemas.microsoft.com/office/powerpoint/2010/main" val="17199666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609601" y="273050"/>
            <a:ext cx="4011084" cy="1162050"/>
          </a:xfrm>
        </p:spPr>
        <p:txBody>
          <a:bodyPr anchor="b"/>
          <a:lstStyle>
            <a:lvl1pPr algn="l">
              <a:defRPr sz="2000" b="1"/>
            </a:lvl1pPr>
          </a:lstStyle>
          <a:p>
            <a:r>
              <a:rPr lang="cs-CZ" smtClean="0"/>
              <a:t>Kliknutím lze upravit styl.</a:t>
            </a:r>
            <a:endParaRPr lang="cs-CZ"/>
          </a:p>
        </p:txBody>
      </p:sp>
      <p:sp>
        <p:nvSpPr>
          <p:cNvPr id="3" name="Zástupný symbol pro obsah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text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Kliknutím lze upravit styly předlohy textu.</a:t>
            </a:r>
          </a:p>
        </p:txBody>
      </p:sp>
      <p:sp>
        <p:nvSpPr>
          <p:cNvPr id="5" name="Rectangle 4"/>
          <p:cNvSpPr>
            <a:spLocks noGrp="1" noChangeArrowheads="1"/>
          </p:cNvSpPr>
          <p:nvPr>
            <p:ph type="dt" sz="half" idx="10"/>
          </p:nvPr>
        </p:nvSpPr>
        <p:spPr>
          <a:ln/>
        </p:spPr>
        <p:txBody>
          <a:bodyPr/>
          <a:lstStyle>
            <a:lvl1pPr>
              <a:defRPr/>
            </a:lvl1pPr>
          </a:lstStyle>
          <a:p>
            <a:pPr>
              <a:defRPr/>
            </a:pPr>
            <a:endParaRPr lang="cs-CZ" altLang="cs-CZ">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cs-CZ" altLang="cs-CZ">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4836A5E4-60A8-4C9D-BDBD-DAC5139EB104}" type="slidenum">
              <a:rPr lang="cs-CZ" altLang="cs-CZ">
                <a:solidFill>
                  <a:srgbClr val="000000"/>
                </a:solidFill>
              </a:rPr>
              <a:pPr/>
              <a:t>‹Nr.›</a:t>
            </a:fld>
            <a:endParaRPr lang="cs-CZ" altLang="cs-CZ">
              <a:solidFill>
                <a:srgbClr val="000000"/>
              </a:solidFill>
            </a:endParaRPr>
          </a:p>
        </p:txBody>
      </p:sp>
    </p:spTree>
    <p:extLst>
      <p:ext uri="{BB962C8B-B14F-4D97-AF65-F5344CB8AC3E}">
        <p14:creationId xmlns:p14="http://schemas.microsoft.com/office/powerpoint/2010/main" val="13176248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2389717" y="4800600"/>
            <a:ext cx="7315200" cy="566738"/>
          </a:xfrm>
        </p:spPr>
        <p:txBody>
          <a:bodyPr anchor="b"/>
          <a:lstStyle>
            <a:lvl1pPr algn="l">
              <a:defRPr sz="2000" b="1"/>
            </a:lvl1pPr>
          </a:lstStyle>
          <a:p>
            <a:r>
              <a:rPr lang="cs-CZ" smtClean="0"/>
              <a:t>Kliknutím lze upravit styl.</a:t>
            </a:r>
            <a:endParaRPr lang="cs-CZ"/>
          </a:p>
        </p:txBody>
      </p:sp>
      <p:sp>
        <p:nvSpPr>
          <p:cNvPr id="3" name="Zástupný symbol pro obrázek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cs-CZ" noProof="0" smtClean="0"/>
          </a:p>
        </p:txBody>
      </p:sp>
      <p:sp>
        <p:nvSpPr>
          <p:cNvPr id="4" name="Zástupný symbol pro text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Kliknutím lze upravit styly předlohy textu.</a:t>
            </a:r>
          </a:p>
        </p:txBody>
      </p:sp>
      <p:sp>
        <p:nvSpPr>
          <p:cNvPr id="5" name="Rectangle 4"/>
          <p:cNvSpPr>
            <a:spLocks noGrp="1" noChangeArrowheads="1"/>
          </p:cNvSpPr>
          <p:nvPr>
            <p:ph type="dt" sz="half" idx="10"/>
          </p:nvPr>
        </p:nvSpPr>
        <p:spPr>
          <a:ln/>
        </p:spPr>
        <p:txBody>
          <a:bodyPr/>
          <a:lstStyle>
            <a:lvl1pPr>
              <a:defRPr/>
            </a:lvl1pPr>
          </a:lstStyle>
          <a:p>
            <a:pPr>
              <a:defRPr/>
            </a:pPr>
            <a:endParaRPr lang="cs-CZ" altLang="cs-CZ">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cs-CZ" altLang="cs-CZ">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FE46A426-94D7-4A37-802E-5913F96C7F5A}" type="slidenum">
              <a:rPr lang="cs-CZ" altLang="cs-CZ">
                <a:solidFill>
                  <a:srgbClr val="000000"/>
                </a:solidFill>
              </a:rPr>
              <a:pPr/>
              <a:t>‹Nr.›</a:t>
            </a:fld>
            <a:endParaRPr lang="cs-CZ" altLang="cs-CZ">
              <a:solidFill>
                <a:srgbClr val="000000"/>
              </a:solidFill>
            </a:endParaRPr>
          </a:p>
        </p:txBody>
      </p:sp>
    </p:spTree>
    <p:extLst>
      <p:ext uri="{BB962C8B-B14F-4D97-AF65-F5344CB8AC3E}">
        <p14:creationId xmlns:p14="http://schemas.microsoft.com/office/powerpoint/2010/main" val="38254972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Kliknutím lze upravit styl.</a:t>
            </a:r>
            <a:endParaRPr lang="cs-CZ"/>
          </a:p>
        </p:txBody>
      </p:sp>
      <p:sp>
        <p:nvSpPr>
          <p:cNvPr id="3" name="Zástupný symbol pro svislý text 2"/>
          <p:cNvSpPr>
            <a:spLocks noGrp="1"/>
          </p:cNvSpPr>
          <p:nvPr>
            <p:ph type="body" orient="vert" idx="1"/>
          </p:nvPr>
        </p:nvSpPr>
        <p:spPr/>
        <p:txBody>
          <a:bodyPr vert="eaVert"/>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Rectangle 4"/>
          <p:cNvSpPr>
            <a:spLocks noGrp="1" noChangeArrowheads="1"/>
          </p:cNvSpPr>
          <p:nvPr>
            <p:ph type="dt" sz="half" idx="10"/>
          </p:nvPr>
        </p:nvSpPr>
        <p:spPr>
          <a:ln/>
        </p:spPr>
        <p:txBody>
          <a:bodyPr/>
          <a:lstStyle>
            <a:lvl1pPr>
              <a:defRPr/>
            </a:lvl1pPr>
          </a:lstStyle>
          <a:p>
            <a:pPr>
              <a:defRPr/>
            </a:pPr>
            <a:endParaRPr lang="cs-CZ" altLang="cs-CZ">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cs-CZ" altLang="cs-CZ">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387B4761-73EC-4D81-8E5E-684BF1F7966E}" type="slidenum">
              <a:rPr lang="cs-CZ" altLang="cs-CZ">
                <a:solidFill>
                  <a:srgbClr val="000000"/>
                </a:solidFill>
              </a:rPr>
              <a:pPr/>
              <a:t>‹Nr.›</a:t>
            </a:fld>
            <a:endParaRPr lang="cs-CZ" altLang="cs-CZ">
              <a:solidFill>
                <a:srgbClr val="000000"/>
              </a:solidFill>
            </a:endParaRPr>
          </a:p>
        </p:txBody>
      </p:sp>
    </p:spTree>
    <p:extLst>
      <p:ext uri="{BB962C8B-B14F-4D97-AF65-F5344CB8AC3E}">
        <p14:creationId xmlns:p14="http://schemas.microsoft.com/office/powerpoint/2010/main" val="31280012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8839200" y="274639"/>
            <a:ext cx="2743200" cy="5851525"/>
          </a:xfrm>
        </p:spPr>
        <p:txBody>
          <a:bodyPr vert="eaVert"/>
          <a:lstStyle/>
          <a:p>
            <a:r>
              <a:rPr lang="cs-CZ" smtClean="0"/>
              <a:t>Kliknutím lze upravit styl.</a:t>
            </a:r>
            <a:endParaRPr lang="cs-CZ"/>
          </a:p>
        </p:txBody>
      </p:sp>
      <p:sp>
        <p:nvSpPr>
          <p:cNvPr id="3" name="Zástupný symbol pro svislý text 2"/>
          <p:cNvSpPr>
            <a:spLocks noGrp="1"/>
          </p:cNvSpPr>
          <p:nvPr>
            <p:ph type="body" orient="vert" idx="1"/>
          </p:nvPr>
        </p:nvSpPr>
        <p:spPr>
          <a:xfrm>
            <a:off x="609600" y="274639"/>
            <a:ext cx="8026400" cy="5851525"/>
          </a:xfrm>
        </p:spPr>
        <p:txBody>
          <a:bodyPr vert="eaVert"/>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Rectangle 4"/>
          <p:cNvSpPr>
            <a:spLocks noGrp="1" noChangeArrowheads="1"/>
          </p:cNvSpPr>
          <p:nvPr>
            <p:ph type="dt" sz="half" idx="10"/>
          </p:nvPr>
        </p:nvSpPr>
        <p:spPr>
          <a:ln/>
        </p:spPr>
        <p:txBody>
          <a:bodyPr/>
          <a:lstStyle>
            <a:lvl1pPr>
              <a:defRPr/>
            </a:lvl1pPr>
          </a:lstStyle>
          <a:p>
            <a:pPr>
              <a:defRPr/>
            </a:pPr>
            <a:endParaRPr lang="cs-CZ" altLang="cs-CZ">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cs-CZ" altLang="cs-CZ">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C72D1209-33E2-46E5-B819-BC961309B582}" type="slidenum">
              <a:rPr lang="cs-CZ" altLang="cs-CZ">
                <a:solidFill>
                  <a:srgbClr val="000000"/>
                </a:solidFill>
              </a:rPr>
              <a:pPr/>
              <a:t>‹Nr.›</a:t>
            </a:fld>
            <a:endParaRPr lang="cs-CZ" altLang="cs-CZ">
              <a:solidFill>
                <a:srgbClr val="000000"/>
              </a:solidFill>
            </a:endParaRPr>
          </a:p>
        </p:txBody>
      </p:sp>
    </p:spTree>
    <p:extLst>
      <p:ext uri="{BB962C8B-B14F-4D97-AF65-F5344CB8AC3E}">
        <p14:creationId xmlns:p14="http://schemas.microsoft.com/office/powerpoint/2010/main" val="25358158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Nadpis, text a obsah">
    <p:spTree>
      <p:nvGrpSpPr>
        <p:cNvPr id="1" name=""/>
        <p:cNvGrpSpPr/>
        <p:nvPr/>
      </p:nvGrpSpPr>
      <p:grpSpPr>
        <a:xfrm>
          <a:off x="0" y="0"/>
          <a:ext cx="0" cy="0"/>
          <a:chOff x="0" y="0"/>
          <a:chExt cx="0" cy="0"/>
        </a:xfrm>
      </p:grpSpPr>
      <p:sp>
        <p:nvSpPr>
          <p:cNvPr id="2" name="Nadpis 1"/>
          <p:cNvSpPr>
            <a:spLocks noGrp="1"/>
          </p:cNvSpPr>
          <p:nvPr>
            <p:ph type="title"/>
          </p:nvPr>
        </p:nvSpPr>
        <p:spPr>
          <a:xfrm>
            <a:off x="609600" y="274638"/>
            <a:ext cx="10972800" cy="1143000"/>
          </a:xfrm>
        </p:spPr>
        <p:txBody>
          <a:bodyPr/>
          <a:lstStyle/>
          <a:p>
            <a:r>
              <a:rPr lang="cs-CZ" smtClean="0"/>
              <a:t>Kliknutím lze upravit styl.</a:t>
            </a:r>
            <a:endParaRPr lang="cs-CZ"/>
          </a:p>
        </p:txBody>
      </p:sp>
      <p:sp>
        <p:nvSpPr>
          <p:cNvPr id="3" name="Zástupný symbol pro text 2"/>
          <p:cNvSpPr>
            <a:spLocks noGrp="1"/>
          </p:cNvSpPr>
          <p:nvPr>
            <p:ph type="body" sz="half" idx="1"/>
          </p:nvPr>
        </p:nvSpPr>
        <p:spPr>
          <a:xfrm>
            <a:off x="609600" y="1600201"/>
            <a:ext cx="5384800" cy="4525963"/>
          </a:xfrm>
        </p:spPr>
        <p:txBody>
          <a:body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obsah 3"/>
          <p:cNvSpPr>
            <a:spLocks noGrp="1"/>
          </p:cNvSpPr>
          <p:nvPr>
            <p:ph sz="half" idx="2"/>
          </p:nvPr>
        </p:nvSpPr>
        <p:spPr>
          <a:xfrm>
            <a:off x="6197600" y="1600201"/>
            <a:ext cx="5384800" cy="4525963"/>
          </a:xfrm>
        </p:spPr>
        <p:txBody>
          <a:body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5" name="Rectangle 4"/>
          <p:cNvSpPr>
            <a:spLocks noGrp="1" noChangeArrowheads="1"/>
          </p:cNvSpPr>
          <p:nvPr>
            <p:ph type="dt" sz="half" idx="10"/>
          </p:nvPr>
        </p:nvSpPr>
        <p:spPr>
          <a:ln/>
        </p:spPr>
        <p:txBody>
          <a:bodyPr/>
          <a:lstStyle>
            <a:lvl1pPr>
              <a:defRPr/>
            </a:lvl1pPr>
          </a:lstStyle>
          <a:p>
            <a:pPr>
              <a:defRPr/>
            </a:pPr>
            <a:endParaRPr lang="cs-CZ" altLang="cs-CZ">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cs-CZ" altLang="cs-CZ">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14F2A711-B6CC-47BD-871F-CD0A560F1424}" type="slidenum">
              <a:rPr lang="cs-CZ" altLang="cs-CZ">
                <a:solidFill>
                  <a:srgbClr val="000000"/>
                </a:solidFill>
              </a:rPr>
              <a:pPr/>
              <a:t>‹Nr.›</a:t>
            </a:fld>
            <a:endParaRPr lang="cs-CZ" altLang="cs-CZ">
              <a:solidFill>
                <a:srgbClr val="000000"/>
              </a:solidFill>
            </a:endParaRPr>
          </a:p>
        </p:txBody>
      </p:sp>
    </p:spTree>
    <p:extLst>
      <p:ext uri="{BB962C8B-B14F-4D97-AF65-F5344CB8AC3E}">
        <p14:creationId xmlns:p14="http://schemas.microsoft.com/office/powerpoint/2010/main" val="4003002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ru-RU"/>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ru-RU"/>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ru-RU"/>
          </a:p>
        </p:txBody>
      </p:sp>
      <p:sp>
        <p:nvSpPr>
          <p:cNvPr id="5" name="Datumsplatzhalter 4"/>
          <p:cNvSpPr>
            <a:spLocks noGrp="1"/>
          </p:cNvSpPr>
          <p:nvPr>
            <p:ph type="dt" sz="half" idx="10"/>
          </p:nvPr>
        </p:nvSpPr>
        <p:spPr/>
        <p:txBody>
          <a:bodyPr/>
          <a:lstStyle/>
          <a:p>
            <a:fld id="{6B4D69E6-489C-42DB-AF51-C9E9D0B942B7}" type="datetimeFigureOut">
              <a:rPr lang="ru-RU" smtClean="0"/>
              <a:t>03.01.2017</a:t>
            </a:fld>
            <a:endParaRPr lang="ru-RU"/>
          </a:p>
        </p:txBody>
      </p:sp>
      <p:sp>
        <p:nvSpPr>
          <p:cNvPr id="6" name="Fußzeilenplatzhalter 5"/>
          <p:cNvSpPr>
            <a:spLocks noGrp="1"/>
          </p:cNvSpPr>
          <p:nvPr>
            <p:ph type="ftr" sz="quarter" idx="11"/>
          </p:nvPr>
        </p:nvSpPr>
        <p:spPr/>
        <p:txBody>
          <a:bodyPr/>
          <a:lstStyle/>
          <a:p>
            <a:endParaRPr lang="ru-RU"/>
          </a:p>
        </p:txBody>
      </p:sp>
      <p:sp>
        <p:nvSpPr>
          <p:cNvPr id="7" name="Foliennummernplatzhalter 6"/>
          <p:cNvSpPr>
            <a:spLocks noGrp="1"/>
          </p:cNvSpPr>
          <p:nvPr>
            <p:ph type="sldNum" sz="quarter" idx="12"/>
          </p:nvPr>
        </p:nvSpPr>
        <p:spPr/>
        <p:txBody>
          <a:bodyPr/>
          <a:lstStyle/>
          <a:p>
            <a:fld id="{60FEF6DA-98C4-4133-A674-50F507940ED9}" type="slidenum">
              <a:rPr lang="ru-RU" smtClean="0"/>
              <a:t>‹Nr.›</a:t>
            </a:fld>
            <a:endParaRPr lang="ru-RU"/>
          </a:p>
        </p:txBody>
      </p:sp>
    </p:spTree>
    <p:extLst>
      <p:ext uri="{BB962C8B-B14F-4D97-AF65-F5344CB8AC3E}">
        <p14:creationId xmlns:p14="http://schemas.microsoft.com/office/powerpoint/2010/main" val="2503887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ru-RU"/>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ru-RU"/>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ru-RU"/>
          </a:p>
        </p:txBody>
      </p:sp>
      <p:sp>
        <p:nvSpPr>
          <p:cNvPr id="7" name="Datumsplatzhalter 6"/>
          <p:cNvSpPr>
            <a:spLocks noGrp="1"/>
          </p:cNvSpPr>
          <p:nvPr>
            <p:ph type="dt" sz="half" idx="10"/>
          </p:nvPr>
        </p:nvSpPr>
        <p:spPr/>
        <p:txBody>
          <a:bodyPr/>
          <a:lstStyle/>
          <a:p>
            <a:fld id="{6B4D69E6-489C-42DB-AF51-C9E9D0B942B7}" type="datetimeFigureOut">
              <a:rPr lang="ru-RU" smtClean="0"/>
              <a:t>03.01.2017</a:t>
            </a:fld>
            <a:endParaRPr lang="ru-RU"/>
          </a:p>
        </p:txBody>
      </p:sp>
      <p:sp>
        <p:nvSpPr>
          <p:cNvPr id="8" name="Fußzeilenplatzhalter 7"/>
          <p:cNvSpPr>
            <a:spLocks noGrp="1"/>
          </p:cNvSpPr>
          <p:nvPr>
            <p:ph type="ftr" sz="quarter" idx="11"/>
          </p:nvPr>
        </p:nvSpPr>
        <p:spPr/>
        <p:txBody>
          <a:bodyPr/>
          <a:lstStyle/>
          <a:p>
            <a:endParaRPr lang="ru-RU"/>
          </a:p>
        </p:txBody>
      </p:sp>
      <p:sp>
        <p:nvSpPr>
          <p:cNvPr id="9" name="Foliennummernplatzhalter 8"/>
          <p:cNvSpPr>
            <a:spLocks noGrp="1"/>
          </p:cNvSpPr>
          <p:nvPr>
            <p:ph type="sldNum" sz="quarter" idx="12"/>
          </p:nvPr>
        </p:nvSpPr>
        <p:spPr/>
        <p:txBody>
          <a:bodyPr/>
          <a:lstStyle/>
          <a:p>
            <a:fld id="{60FEF6DA-98C4-4133-A674-50F507940ED9}" type="slidenum">
              <a:rPr lang="ru-RU" smtClean="0"/>
              <a:t>‹Nr.›</a:t>
            </a:fld>
            <a:endParaRPr lang="ru-RU"/>
          </a:p>
        </p:txBody>
      </p:sp>
    </p:spTree>
    <p:extLst>
      <p:ext uri="{BB962C8B-B14F-4D97-AF65-F5344CB8AC3E}">
        <p14:creationId xmlns:p14="http://schemas.microsoft.com/office/powerpoint/2010/main" val="4208066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ru-RU"/>
          </a:p>
        </p:txBody>
      </p:sp>
      <p:sp>
        <p:nvSpPr>
          <p:cNvPr id="3" name="Datumsplatzhalter 2"/>
          <p:cNvSpPr>
            <a:spLocks noGrp="1"/>
          </p:cNvSpPr>
          <p:nvPr>
            <p:ph type="dt" sz="half" idx="10"/>
          </p:nvPr>
        </p:nvSpPr>
        <p:spPr/>
        <p:txBody>
          <a:bodyPr/>
          <a:lstStyle/>
          <a:p>
            <a:fld id="{6B4D69E6-489C-42DB-AF51-C9E9D0B942B7}" type="datetimeFigureOut">
              <a:rPr lang="ru-RU" smtClean="0"/>
              <a:t>03.01.2017</a:t>
            </a:fld>
            <a:endParaRPr lang="ru-RU"/>
          </a:p>
        </p:txBody>
      </p:sp>
      <p:sp>
        <p:nvSpPr>
          <p:cNvPr id="4" name="Fußzeilenplatzhalter 3"/>
          <p:cNvSpPr>
            <a:spLocks noGrp="1"/>
          </p:cNvSpPr>
          <p:nvPr>
            <p:ph type="ftr" sz="quarter" idx="11"/>
          </p:nvPr>
        </p:nvSpPr>
        <p:spPr/>
        <p:txBody>
          <a:bodyPr/>
          <a:lstStyle/>
          <a:p>
            <a:endParaRPr lang="ru-RU"/>
          </a:p>
        </p:txBody>
      </p:sp>
      <p:sp>
        <p:nvSpPr>
          <p:cNvPr id="5" name="Foliennummernplatzhalter 4"/>
          <p:cNvSpPr>
            <a:spLocks noGrp="1"/>
          </p:cNvSpPr>
          <p:nvPr>
            <p:ph type="sldNum" sz="quarter" idx="12"/>
          </p:nvPr>
        </p:nvSpPr>
        <p:spPr/>
        <p:txBody>
          <a:bodyPr/>
          <a:lstStyle/>
          <a:p>
            <a:fld id="{60FEF6DA-98C4-4133-A674-50F507940ED9}" type="slidenum">
              <a:rPr lang="ru-RU" smtClean="0"/>
              <a:t>‹Nr.›</a:t>
            </a:fld>
            <a:endParaRPr lang="ru-RU"/>
          </a:p>
        </p:txBody>
      </p:sp>
    </p:spTree>
    <p:extLst>
      <p:ext uri="{BB962C8B-B14F-4D97-AF65-F5344CB8AC3E}">
        <p14:creationId xmlns:p14="http://schemas.microsoft.com/office/powerpoint/2010/main" val="1042197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B4D69E6-489C-42DB-AF51-C9E9D0B942B7}" type="datetimeFigureOut">
              <a:rPr lang="ru-RU" smtClean="0"/>
              <a:t>03.01.2017</a:t>
            </a:fld>
            <a:endParaRPr lang="ru-RU"/>
          </a:p>
        </p:txBody>
      </p:sp>
      <p:sp>
        <p:nvSpPr>
          <p:cNvPr id="3" name="Fußzeilenplatzhalter 2"/>
          <p:cNvSpPr>
            <a:spLocks noGrp="1"/>
          </p:cNvSpPr>
          <p:nvPr>
            <p:ph type="ftr" sz="quarter" idx="11"/>
          </p:nvPr>
        </p:nvSpPr>
        <p:spPr/>
        <p:txBody>
          <a:bodyPr/>
          <a:lstStyle/>
          <a:p>
            <a:endParaRPr lang="ru-RU"/>
          </a:p>
        </p:txBody>
      </p:sp>
      <p:sp>
        <p:nvSpPr>
          <p:cNvPr id="4" name="Foliennummernplatzhalter 3"/>
          <p:cNvSpPr>
            <a:spLocks noGrp="1"/>
          </p:cNvSpPr>
          <p:nvPr>
            <p:ph type="sldNum" sz="quarter" idx="12"/>
          </p:nvPr>
        </p:nvSpPr>
        <p:spPr/>
        <p:txBody>
          <a:bodyPr/>
          <a:lstStyle/>
          <a:p>
            <a:fld id="{60FEF6DA-98C4-4133-A674-50F507940ED9}" type="slidenum">
              <a:rPr lang="ru-RU" smtClean="0"/>
              <a:t>‹Nr.›</a:t>
            </a:fld>
            <a:endParaRPr lang="ru-RU"/>
          </a:p>
        </p:txBody>
      </p:sp>
    </p:spTree>
    <p:extLst>
      <p:ext uri="{BB962C8B-B14F-4D97-AF65-F5344CB8AC3E}">
        <p14:creationId xmlns:p14="http://schemas.microsoft.com/office/powerpoint/2010/main" val="859375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ru-RU"/>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ru-RU"/>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6B4D69E6-489C-42DB-AF51-C9E9D0B942B7}" type="datetimeFigureOut">
              <a:rPr lang="ru-RU" smtClean="0"/>
              <a:t>03.01.2017</a:t>
            </a:fld>
            <a:endParaRPr lang="ru-RU"/>
          </a:p>
        </p:txBody>
      </p:sp>
      <p:sp>
        <p:nvSpPr>
          <p:cNvPr id="6" name="Fußzeilenplatzhalter 5"/>
          <p:cNvSpPr>
            <a:spLocks noGrp="1"/>
          </p:cNvSpPr>
          <p:nvPr>
            <p:ph type="ftr" sz="quarter" idx="11"/>
          </p:nvPr>
        </p:nvSpPr>
        <p:spPr/>
        <p:txBody>
          <a:bodyPr/>
          <a:lstStyle/>
          <a:p>
            <a:endParaRPr lang="ru-RU"/>
          </a:p>
        </p:txBody>
      </p:sp>
      <p:sp>
        <p:nvSpPr>
          <p:cNvPr id="7" name="Foliennummernplatzhalter 6"/>
          <p:cNvSpPr>
            <a:spLocks noGrp="1"/>
          </p:cNvSpPr>
          <p:nvPr>
            <p:ph type="sldNum" sz="quarter" idx="12"/>
          </p:nvPr>
        </p:nvSpPr>
        <p:spPr/>
        <p:txBody>
          <a:bodyPr/>
          <a:lstStyle/>
          <a:p>
            <a:fld id="{60FEF6DA-98C4-4133-A674-50F507940ED9}" type="slidenum">
              <a:rPr lang="ru-RU" smtClean="0"/>
              <a:t>‹Nr.›</a:t>
            </a:fld>
            <a:endParaRPr lang="ru-RU"/>
          </a:p>
        </p:txBody>
      </p:sp>
    </p:spTree>
    <p:extLst>
      <p:ext uri="{BB962C8B-B14F-4D97-AF65-F5344CB8AC3E}">
        <p14:creationId xmlns:p14="http://schemas.microsoft.com/office/powerpoint/2010/main" val="122787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ru-RU"/>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6B4D69E6-489C-42DB-AF51-C9E9D0B942B7}" type="datetimeFigureOut">
              <a:rPr lang="ru-RU" smtClean="0"/>
              <a:t>03.01.2017</a:t>
            </a:fld>
            <a:endParaRPr lang="ru-RU"/>
          </a:p>
        </p:txBody>
      </p:sp>
      <p:sp>
        <p:nvSpPr>
          <p:cNvPr id="6" name="Fußzeilenplatzhalter 5"/>
          <p:cNvSpPr>
            <a:spLocks noGrp="1"/>
          </p:cNvSpPr>
          <p:nvPr>
            <p:ph type="ftr" sz="quarter" idx="11"/>
          </p:nvPr>
        </p:nvSpPr>
        <p:spPr/>
        <p:txBody>
          <a:bodyPr/>
          <a:lstStyle/>
          <a:p>
            <a:endParaRPr lang="ru-RU"/>
          </a:p>
        </p:txBody>
      </p:sp>
      <p:sp>
        <p:nvSpPr>
          <p:cNvPr id="7" name="Foliennummernplatzhalter 6"/>
          <p:cNvSpPr>
            <a:spLocks noGrp="1"/>
          </p:cNvSpPr>
          <p:nvPr>
            <p:ph type="sldNum" sz="quarter" idx="12"/>
          </p:nvPr>
        </p:nvSpPr>
        <p:spPr/>
        <p:txBody>
          <a:bodyPr/>
          <a:lstStyle/>
          <a:p>
            <a:fld id="{60FEF6DA-98C4-4133-A674-50F507940ED9}" type="slidenum">
              <a:rPr lang="ru-RU" smtClean="0"/>
              <a:t>‹Nr.›</a:t>
            </a:fld>
            <a:endParaRPr lang="ru-RU"/>
          </a:p>
        </p:txBody>
      </p:sp>
    </p:spTree>
    <p:extLst>
      <p:ext uri="{BB962C8B-B14F-4D97-AF65-F5344CB8AC3E}">
        <p14:creationId xmlns:p14="http://schemas.microsoft.com/office/powerpoint/2010/main" val="2669943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ru-RU"/>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ru-RU"/>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4D69E6-489C-42DB-AF51-C9E9D0B942B7}" type="datetimeFigureOut">
              <a:rPr lang="ru-RU" smtClean="0"/>
              <a:t>03.01.2017</a:t>
            </a:fld>
            <a:endParaRPr lang="ru-RU"/>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FEF6DA-98C4-4133-A674-50F507940ED9}" type="slidenum">
              <a:rPr lang="ru-RU" smtClean="0"/>
              <a:t>‹Nr.›</a:t>
            </a:fld>
            <a:endParaRPr lang="ru-RU"/>
          </a:p>
        </p:txBody>
      </p:sp>
    </p:spTree>
    <p:extLst>
      <p:ext uri="{BB962C8B-B14F-4D97-AF65-F5344CB8AC3E}">
        <p14:creationId xmlns:p14="http://schemas.microsoft.com/office/powerpoint/2010/main" val="3301645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cs-CZ" altLang="cs-CZ" smtClean="0"/>
              <a:t>Klepnutím lze upravit styl předlohy nadpisů.</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cs-CZ" altLang="cs-CZ" smtClean="0"/>
              <a:t>Klepnutím lze upravit styly předlohy textu.</a:t>
            </a:r>
          </a:p>
          <a:p>
            <a:pPr lvl="1"/>
            <a:r>
              <a:rPr lang="cs-CZ" altLang="cs-CZ" smtClean="0"/>
              <a:t>Druhá úroveň</a:t>
            </a:r>
          </a:p>
          <a:p>
            <a:pPr lvl="2"/>
            <a:r>
              <a:rPr lang="cs-CZ" altLang="cs-CZ" smtClean="0"/>
              <a:t>Třetí úroveň</a:t>
            </a:r>
          </a:p>
          <a:p>
            <a:pPr lvl="3"/>
            <a:r>
              <a:rPr lang="cs-CZ" altLang="cs-CZ" smtClean="0"/>
              <a:t>Čtvrtá úroveň</a:t>
            </a:r>
          </a:p>
          <a:p>
            <a:pPr lvl="4"/>
            <a:r>
              <a:rPr lang="cs-CZ" altLang="cs-CZ" smtClean="0"/>
              <a:t>Pátá úroveň</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fontAlgn="base">
              <a:spcBef>
                <a:spcPct val="0"/>
              </a:spcBef>
              <a:spcAft>
                <a:spcPct val="0"/>
              </a:spcAft>
              <a:defRPr/>
            </a:pPr>
            <a:endParaRPr lang="cs-CZ" altLang="cs-CZ">
              <a:solidFill>
                <a:srgbClr val="000000"/>
              </a:solidFill>
            </a:endParaRP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fontAlgn="base">
              <a:spcBef>
                <a:spcPct val="0"/>
              </a:spcBef>
              <a:spcAft>
                <a:spcPct val="0"/>
              </a:spcAft>
              <a:defRPr/>
            </a:pPr>
            <a:endParaRPr lang="cs-CZ" altLang="cs-CZ">
              <a:solidFill>
                <a:srgbClr val="000000"/>
              </a:solidFill>
            </a:endParaRP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72BAC9B7-F8F9-4E4B-9AF8-4BFECC4698C4}" type="slidenum">
              <a:rPr lang="cs-CZ" altLang="cs-CZ" smtClean="0">
                <a:solidFill>
                  <a:srgbClr val="000000"/>
                </a:solidFill>
              </a:rPr>
              <a:pPr fontAlgn="base">
                <a:spcBef>
                  <a:spcPct val="0"/>
                </a:spcBef>
                <a:spcAft>
                  <a:spcPct val="0"/>
                </a:spcAft>
              </a:pPr>
              <a:t>‹Nr.›</a:t>
            </a:fld>
            <a:endParaRPr lang="cs-CZ" altLang="cs-CZ" smtClean="0">
              <a:solidFill>
                <a:srgbClr val="000000"/>
              </a:solidFill>
            </a:endParaRPr>
          </a:p>
        </p:txBody>
      </p:sp>
    </p:spTree>
    <p:extLst>
      <p:ext uri="{BB962C8B-B14F-4D97-AF65-F5344CB8AC3E}">
        <p14:creationId xmlns:p14="http://schemas.microsoft.com/office/powerpoint/2010/main" val="71571465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cs-CZ" altLang="cs-CZ" smtClean="0"/>
              <a:t>Klepnutím lze upravit styl předlohy nadpisů.</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cs-CZ" altLang="cs-CZ" smtClean="0"/>
              <a:t>Klepnutím lze upravit styly předlohy textu.</a:t>
            </a:r>
          </a:p>
          <a:p>
            <a:pPr lvl="1"/>
            <a:r>
              <a:rPr lang="cs-CZ" altLang="cs-CZ" smtClean="0"/>
              <a:t>Druhá úroveň</a:t>
            </a:r>
          </a:p>
          <a:p>
            <a:pPr lvl="2"/>
            <a:r>
              <a:rPr lang="cs-CZ" altLang="cs-CZ" smtClean="0"/>
              <a:t>Třetí úroveň</a:t>
            </a:r>
          </a:p>
          <a:p>
            <a:pPr lvl="3"/>
            <a:r>
              <a:rPr lang="cs-CZ" altLang="cs-CZ" smtClean="0"/>
              <a:t>Čtvrtá úroveň</a:t>
            </a:r>
          </a:p>
          <a:p>
            <a:pPr lvl="4"/>
            <a:r>
              <a:rPr lang="cs-CZ" altLang="cs-CZ" smtClean="0"/>
              <a:t>Pátá úroveň</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fontAlgn="base">
              <a:spcBef>
                <a:spcPct val="0"/>
              </a:spcBef>
              <a:spcAft>
                <a:spcPct val="0"/>
              </a:spcAft>
              <a:defRPr/>
            </a:pPr>
            <a:endParaRPr lang="cs-CZ" altLang="cs-CZ">
              <a:solidFill>
                <a:srgbClr val="000000"/>
              </a:solidFill>
            </a:endParaRP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fontAlgn="base">
              <a:spcBef>
                <a:spcPct val="0"/>
              </a:spcBef>
              <a:spcAft>
                <a:spcPct val="0"/>
              </a:spcAft>
              <a:defRPr/>
            </a:pPr>
            <a:endParaRPr lang="cs-CZ" altLang="cs-CZ">
              <a:solidFill>
                <a:srgbClr val="000000"/>
              </a:solidFill>
            </a:endParaRP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72BAC9B7-F8F9-4E4B-9AF8-4BFECC4698C4}" type="slidenum">
              <a:rPr lang="cs-CZ" altLang="cs-CZ" smtClean="0">
                <a:solidFill>
                  <a:srgbClr val="000000"/>
                </a:solidFill>
              </a:rPr>
              <a:pPr fontAlgn="base">
                <a:spcBef>
                  <a:spcPct val="0"/>
                </a:spcBef>
                <a:spcAft>
                  <a:spcPct val="0"/>
                </a:spcAft>
              </a:pPr>
              <a:t>‹Nr.›</a:t>
            </a:fld>
            <a:endParaRPr lang="cs-CZ" altLang="cs-CZ" smtClean="0">
              <a:solidFill>
                <a:srgbClr val="000000"/>
              </a:solidFill>
            </a:endParaRPr>
          </a:p>
        </p:txBody>
      </p:sp>
    </p:spTree>
    <p:extLst>
      <p:ext uri="{BB962C8B-B14F-4D97-AF65-F5344CB8AC3E}">
        <p14:creationId xmlns:p14="http://schemas.microsoft.com/office/powerpoint/2010/main" val="282452774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abelard.org/turpap/turpap.ht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Rule_of_inference"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8.jp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hyperlink" Target="http://infoseek.go.com/?win=_search&amp;sv=M6&amp;qt=artificial+intelligence&amp;oq=&amp;url=http://www.netkonect.co.uk/c/cogent/Robot1.html&amp;ti=Artificial+Intelligence&amp;top="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de-DE" dirty="0" err="1" smtClean="0"/>
              <a:t>Artificial</a:t>
            </a:r>
            <a:r>
              <a:rPr lang="de-DE" dirty="0" smtClean="0"/>
              <a:t> </a:t>
            </a:r>
            <a:r>
              <a:rPr lang="de-DE" dirty="0" err="1" smtClean="0"/>
              <a:t>Intelligence</a:t>
            </a:r>
            <a:r>
              <a:rPr lang="de-DE" dirty="0" smtClean="0"/>
              <a:t>?</a:t>
            </a:r>
            <a:br>
              <a:rPr lang="de-DE" dirty="0" smtClean="0"/>
            </a:br>
            <a:r>
              <a:rPr lang="de-DE" dirty="0"/>
              <a:t/>
            </a:r>
            <a:br>
              <a:rPr lang="de-DE" dirty="0"/>
            </a:br>
            <a:r>
              <a:rPr lang="de-DE" dirty="0" err="1" smtClean="0"/>
              <a:t>Introduction</a:t>
            </a:r>
            <a:endParaRPr lang="ru-RU" dirty="0"/>
          </a:p>
        </p:txBody>
      </p:sp>
    </p:spTree>
    <p:extLst>
      <p:ext uri="{BB962C8B-B14F-4D97-AF65-F5344CB8AC3E}">
        <p14:creationId xmlns:p14="http://schemas.microsoft.com/office/powerpoint/2010/main" val="25619517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AI – </a:t>
            </a:r>
            <a:r>
              <a:rPr lang="en-US" dirty="0" smtClean="0"/>
              <a:t>Application types</a:t>
            </a:r>
            <a:endParaRPr lang="ru-RU" dirty="0"/>
          </a:p>
        </p:txBody>
      </p:sp>
      <p:graphicFrame>
        <p:nvGraphicFramePr>
          <p:cNvPr id="4" name="Tabelle 3"/>
          <p:cNvGraphicFramePr>
            <a:graphicFrameLocks noGrp="1"/>
          </p:cNvGraphicFramePr>
          <p:nvPr>
            <p:extLst>
              <p:ext uri="{D42A27DB-BD31-4B8C-83A1-F6EECF244321}">
                <p14:modId xmlns:p14="http://schemas.microsoft.com/office/powerpoint/2010/main" val="2688267069"/>
              </p:ext>
            </p:extLst>
          </p:nvPr>
        </p:nvGraphicFramePr>
        <p:xfrm>
          <a:off x="735623" y="2103065"/>
          <a:ext cx="10720754" cy="2743200"/>
        </p:xfrm>
        <a:graphic>
          <a:graphicData uri="http://schemas.openxmlformats.org/drawingml/2006/table">
            <a:tbl>
              <a:tblPr firstRow="1" bandRow="1">
                <a:tableStyleId>{5C22544A-7EE6-4342-B048-85BDC9FD1C3A}</a:tableStyleId>
              </a:tblPr>
              <a:tblGrid>
                <a:gridCol w="5360377"/>
                <a:gridCol w="5360377"/>
              </a:tblGrid>
              <a:tr h="370840">
                <a:tc>
                  <a:txBody>
                    <a:bodyPr/>
                    <a:lstStyle/>
                    <a:p>
                      <a:r>
                        <a:rPr lang="de-DE" b="1" dirty="0" smtClean="0">
                          <a:solidFill>
                            <a:schemeClr val="tx1"/>
                          </a:solidFill>
                        </a:rPr>
                        <a:t>Computer </a:t>
                      </a:r>
                      <a:r>
                        <a:rPr lang="de-DE" b="1" dirty="0" err="1" smtClean="0">
                          <a:solidFill>
                            <a:schemeClr val="tx1"/>
                          </a:solidFill>
                        </a:rPr>
                        <a:t>vision</a:t>
                      </a:r>
                      <a:endParaRPr lang="ru-RU" b="1" dirty="0">
                        <a:solidFill>
                          <a:schemeClr val="tx1"/>
                        </a:solidFill>
                      </a:endParaRPr>
                    </a:p>
                  </a:txBody>
                  <a:tcPr>
                    <a:solidFill>
                      <a:srgbClr val="EAEFF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altLang="ru-RU" sz="1800" b="0" i="0" u="none" strike="noStrike" cap="none" normalizeH="0" baseline="0" dirty="0" smtClean="0">
                          <a:ln>
                            <a:noFill/>
                          </a:ln>
                          <a:solidFill>
                            <a:schemeClr val="tx1"/>
                          </a:solidFill>
                          <a:effectLst/>
                          <a:latin typeface="Arial" panose="020B0604020202020204" pitchFamily="34" charset="0"/>
                        </a:rPr>
                        <a:t>Try </a:t>
                      </a:r>
                      <a:r>
                        <a:rPr kumimoji="0" lang="ru-RU" altLang="ru-RU" sz="1800" b="0" i="0" u="none" strike="noStrike" cap="none" normalizeH="0" baseline="0" dirty="0" err="1" smtClean="0">
                          <a:ln>
                            <a:noFill/>
                          </a:ln>
                          <a:solidFill>
                            <a:schemeClr val="tx1"/>
                          </a:solidFill>
                          <a:effectLst/>
                          <a:latin typeface="Arial" panose="020B0604020202020204" pitchFamily="34" charset="0"/>
                        </a:rPr>
                        <a:t>to</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embody</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the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de-DE" altLang="ru-RU" sz="1800" b="0" i="0" u="none" strike="noStrike" cap="none" normalizeH="0" baseline="0" dirty="0" smtClean="0">
                          <a:ln>
                            <a:noFill/>
                          </a:ln>
                          <a:solidFill>
                            <a:schemeClr val="tx1"/>
                          </a:solidFill>
                          <a:effectLst/>
                          <a:latin typeface="Arial" panose="020B0604020202020204" pitchFamily="34" charset="0"/>
                        </a:rPr>
                        <a:t>expert </a:t>
                      </a:r>
                      <a:r>
                        <a:rPr kumimoji="0" lang="ru-RU" altLang="ru-RU" sz="1800" b="0" i="0" u="none" strike="noStrike" cap="none" normalizeH="0" baseline="0" dirty="0" err="1" smtClean="0">
                          <a:ln>
                            <a:noFill/>
                          </a:ln>
                          <a:solidFill>
                            <a:schemeClr val="tx1"/>
                          </a:solidFill>
                          <a:effectLst/>
                          <a:latin typeface="Arial" panose="020B0604020202020204" pitchFamily="34" charset="0"/>
                        </a:rPr>
                        <a:t>knowledge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de-DE" altLang="ru-RU" sz="1800" b="0" i="0" u="none" strike="noStrike" cap="none" normalizeH="0" baseline="0" dirty="0" smtClean="0">
                          <a:ln>
                            <a:noFill/>
                          </a:ln>
                          <a:solidFill>
                            <a:schemeClr val="tx1"/>
                          </a:solidFill>
                          <a:effectLst/>
                          <a:latin typeface="Arial" panose="020B0604020202020204" pitchFamily="34" charset="0"/>
                        </a:rPr>
                        <a:t>in a </a:t>
                      </a:r>
                      <a:r>
                        <a:rPr kumimoji="0" lang="de-DE" altLang="ru-RU" sz="1800" b="0" i="0" u="none" strike="noStrike" cap="none" normalizeH="0" baseline="0" dirty="0" err="1" smtClean="0">
                          <a:ln>
                            <a:noFill/>
                          </a:ln>
                          <a:solidFill>
                            <a:schemeClr val="tx1"/>
                          </a:solidFill>
                          <a:effectLst/>
                          <a:latin typeface="Arial" panose="020B0604020202020204" pitchFamily="34" charset="0"/>
                        </a:rPr>
                        <a:t>special</a:t>
                      </a:r>
                      <a:r>
                        <a:rPr kumimoji="0" lang="de-DE" altLang="ru-RU" sz="1800" b="0" i="0" u="none" strike="noStrike" cap="none" normalizeH="0" baseline="0" dirty="0" smtClean="0">
                          <a:ln>
                            <a:noFill/>
                          </a:ln>
                          <a:solidFill>
                            <a:schemeClr val="tx1"/>
                          </a:solidFill>
                          <a:effectLst/>
                          <a:latin typeface="Arial" panose="020B0604020202020204" pitchFamily="34" charset="0"/>
                        </a:rPr>
                        <a:t> </a:t>
                      </a:r>
                      <a:r>
                        <a:rPr kumimoji="0" lang="de-DE" altLang="ru-RU" sz="1800" b="0" i="0" u="none" strike="noStrike" cap="none" normalizeH="0" baseline="0" dirty="0" err="1" smtClean="0">
                          <a:ln>
                            <a:noFill/>
                          </a:ln>
                          <a:solidFill>
                            <a:schemeClr val="tx1"/>
                          </a:solidFill>
                          <a:effectLst/>
                          <a:latin typeface="Arial" panose="020B0604020202020204" pitchFamily="34" charset="0"/>
                        </a:rPr>
                        <a:t>domain</a:t>
                      </a:r>
                      <a:r>
                        <a:rPr kumimoji="0" lang="de-DE"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in</a:t>
                      </a:r>
                      <a:r>
                        <a:rPr kumimoji="0" lang="ru-RU" altLang="ru-RU" sz="1800" b="0" i="0" u="none" strike="noStrike" cap="none" normalizeH="0" baseline="0" dirty="0" smtClean="0">
                          <a:ln>
                            <a:noFill/>
                          </a:ln>
                          <a:solidFill>
                            <a:schemeClr val="tx1"/>
                          </a:solidFill>
                          <a:effectLst/>
                          <a:latin typeface="Arial" panose="020B0604020202020204" pitchFamily="34" charset="0"/>
                        </a:rPr>
                        <a:t> a </a:t>
                      </a:r>
                      <a:r>
                        <a:rPr kumimoji="0" lang="ru-RU" altLang="ru-RU" sz="1800" b="0" i="0" u="none" strike="noStrike" cap="none" normalizeH="0" baseline="0" dirty="0" err="1" smtClean="0">
                          <a:ln>
                            <a:noFill/>
                          </a:ln>
                          <a:solidFill>
                            <a:schemeClr val="tx1"/>
                          </a:solidFill>
                          <a:effectLst/>
                          <a:latin typeface="Arial" panose="020B0604020202020204" pitchFamily="34" charset="0"/>
                        </a:rPr>
                        <a:t>computer</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program</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for</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carrying</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out</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some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de-DE" altLang="ru-RU" sz="1800" b="0" i="0" u="none" strike="noStrike" cap="none" normalizeH="0" baseline="0" dirty="0" smtClean="0">
                          <a:ln>
                            <a:noFill/>
                          </a:ln>
                          <a:solidFill>
                            <a:schemeClr val="tx1"/>
                          </a:solidFill>
                          <a:effectLst/>
                          <a:latin typeface="Arial" panose="020B0604020202020204" pitchFamily="34" charset="0"/>
                        </a:rPr>
                        <a:t>(intelligent) </a:t>
                      </a:r>
                      <a:r>
                        <a:rPr kumimoji="0" lang="ru-RU" altLang="ru-RU" sz="1800" b="0" i="0" u="none" strike="noStrike" cap="none" normalizeH="0" baseline="0" dirty="0" err="1" smtClean="0">
                          <a:ln>
                            <a:noFill/>
                          </a:ln>
                          <a:solidFill>
                            <a:schemeClr val="tx1"/>
                          </a:solidFill>
                          <a:effectLst/>
                          <a:latin typeface="Arial" panose="020B0604020202020204" pitchFamily="34" charset="0"/>
                        </a:rPr>
                        <a:t>task</a:t>
                      </a:r>
                      <a:r>
                        <a:rPr kumimoji="0" lang="ru-RU" altLang="ru-RU" sz="1800" b="0" i="0" u="none" strike="noStrike" cap="none" normalizeH="0" baseline="0" dirty="0" smtClean="0">
                          <a:ln>
                            <a:noFill/>
                          </a:ln>
                          <a:solidFill>
                            <a:schemeClr val="tx1"/>
                          </a:solidFill>
                          <a:effectLst/>
                          <a:latin typeface="Arial" panose="020B0604020202020204" pitchFamily="34" charset="0"/>
                        </a:rPr>
                        <a:t>.</a:t>
                      </a:r>
                      <a:endParaRPr lang="ru-RU" dirty="0" smtClean="0"/>
                    </a:p>
                    <a:p>
                      <a:endParaRPr lang="ru-RU" dirty="0"/>
                    </a:p>
                  </a:txBody>
                  <a:tcPr>
                    <a:solidFill>
                      <a:srgbClr val="EAEFF7"/>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smtClean="0">
                          <a:solidFill>
                            <a:schemeClr val="tx1"/>
                          </a:solidFill>
                        </a:rPr>
                        <a:t>Natural </a:t>
                      </a:r>
                      <a:r>
                        <a:rPr lang="de-DE" b="1" dirty="0" err="1" smtClean="0">
                          <a:solidFill>
                            <a:schemeClr val="tx1"/>
                          </a:solidFill>
                        </a:rPr>
                        <a:t>language</a:t>
                      </a:r>
                      <a:r>
                        <a:rPr lang="de-DE" b="1" dirty="0" smtClean="0">
                          <a:solidFill>
                            <a:schemeClr val="tx1"/>
                          </a:solidFill>
                        </a:rPr>
                        <a:t> </a:t>
                      </a:r>
                      <a:r>
                        <a:rPr lang="de-DE" b="1" dirty="0" err="1" smtClean="0">
                          <a:solidFill>
                            <a:schemeClr val="tx1"/>
                          </a:solidFill>
                        </a:rPr>
                        <a:t>processing</a:t>
                      </a:r>
                      <a:endParaRPr lang="ru-RU" b="1" dirty="0" smtClean="0">
                        <a:solidFill>
                          <a:schemeClr val="tx1"/>
                        </a:solidFill>
                      </a:endParaRPr>
                    </a:p>
                    <a:p>
                      <a:endParaRPr lang="ru-RU" b="1" dirty="0">
                        <a:solidFill>
                          <a:schemeClr val="tx1"/>
                        </a:solidFill>
                      </a:endParaRPr>
                    </a:p>
                  </a:txBody>
                  <a:tcPr/>
                </a:tc>
                <a:tc>
                  <a:txBody>
                    <a:bodyPr/>
                    <a:lstStyle/>
                    <a:p>
                      <a:pPr eaLnBrk="0" fontAlgn="base" hangingPunct="0"/>
                      <a:r>
                        <a:rPr lang="de-DE" dirty="0" smtClean="0"/>
                        <a:t>Parse </a:t>
                      </a:r>
                      <a:r>
                        <a:rPr lang="de-DE" dirty="0" err="1" smtClean="0"/>
                        <a:t>and</a:t>
                      </a:r>
                      <a:r>
                        <a:rPr lang="de-DE" dirty="0" smtClean="0"/>
                        <a:t> </a:t>
                      </a:r>
                      <a:r>
                        <a:rPr lang="de-DE" dirty="0" err="1" smtClean="0"/>
                        <a:t>understand</a:t>
                      </a:r>
                      <a:r>
                        <a:rPr lang="de-DE" dirty="0" smtClean="0"/>
                        <a:t> </a:t>
                      </a:r>
                      <a:r>
                        <a:rPr lang="ru-RU" dirty="0" err="1" smtClean="0"/>
                        <a:t>three-dimensional</a:t>
                      </a:r>
                      <a:r>
                        <a:rPr lang="ru-RU" dirty="0" smtClean="0"/>
                        <a:t> </a:t>
                      </a:r>
                      <a:r>
                        <a:rPr lang="ru-RU" dirty="0" err="1" smtClean="0"/>
                        <a:t>objects</a:t>
                      </a:r>
                      <a:r>
                        <a:rPr lang="ru-RU" dirty="0" smtClean="0"/>
                        <a:t>, </a:t>
                      </a:r>
                      <a:r>
                        <a:rPr lang="de-DE" dirty="0" err="1" smtClean="0"/>
                        <a:t>although</a:t>
                      </a:r>
                      <a:r>
                        <a:rPr lang="de-DE" dirty="0" smtClean="0"/>
                        <a:t> </a:t>
                      </a:r>
                      <a:r>
                        <a:rPr lang="ru-RU" dirty="0" err="1" smtClean="0"/>
                        <a:t>the</a:t>
                      </a:r>
                      <a:r>
                        <a:rPr lang="ru-RU" dirty="0" smtClean="0"/>
                        <a:t> </a:t>
                      </a:r>
                      <a:r>
                        <a:rPr lang="ru-RU" dirty="0" err="1" smtClean="0"/>
                        <a:t>inputs</a:t>
                      </a:r>
                      <a:r>
                        <a:rPr lang="ru-RU" dirty="0" smtClean="0"/>
                        <a:t> </a:t>
                      </a:r>
                      <a:r>
                        <a:rPr lang="ru-RU" dirty="0" err="1" smtClean="0"/>
                        <a:t>to</a:t>
                      </a:r>
                      <a:r>
                        <a:rPr lang="ru-RU" dirty="0" smtClean="0"/>
                        <a:t> </a:t>
                      </a:r>
                      <a:r>
                        <a:rPr lang="ru-RU" dirty="0" err="1" smtClean="0"/>
                        <a:t>the</a:t>
                      </a:r>
                      <a:r>
                        <a:rPr lang="ru-RU" dirty="0" smtClean="0"/>
                        <a:t> </a:t>
                      </a:r>
                      <a:r>
                        <a:rPr lang="ru-RU" dirty="0" err="1" smtClean="0"/>
                        <a:t>human</a:t>
                      </a:r>
                      <a:r>
                        <a:rPr lang="ru-RU" dirty="0" smtClean="0"/>
                        <a:t> </a:t>
                      </a:r>
                      <a:r>
                        <a:rPr lang="ru-RU" dirty="0" err="1" smtClean="0"/>
                        <a:t>eye</a:t>
                      </a:r>
                      <a:r>
                        <a:rPr lang="ru-RU" dirty="0" smtClean="0"/>
                        <a:t> </a:t>
                      </a:r>
                      <a:r>
                        <a:rPr lang="ru-RU" dirty="0" err="1" smtClean="0"/>
                        <a:t>and</a:t>
                      </a:r>
                      <a:r>
                        <a:rPr lang="ru-RU" dirty="0" smtClean="0"/>
                        <a:t> </a:t>
                      </a:r>
                      <a:r>
                        <a:rPr lang="ru-RU" dirty="0" err="1" smtClean="0"/>
                        <a:t>computers</a:t>
                      </a:r>
                      <a:r>
                        <a:rPr lang="ru-RU" dirty="0" smtClean="0"/>
                        <a:t>' TV </a:t>
                      </a:r>
                      <a:r>
                        <a:rPr lang="ru-RU" dirty="0" err="1" smtClean="0"/>
                        <a:t>cameras</a:t>
                      </a:r>
                      <a:r>
                        <a:rPr lang="ru-RU" dirty="0" smtClean="0"/>
                        <a:t> </a:t>
                      </a:r>
                      <a:r>
                        <a:rPr lang="ru-RU" dirty="0" err="1" smtClean="0"/>
                        <a:t>are</a:t>
                      </a:r>
                      <a:r>
                        <a:rPr lang="ru-RU" dirty="0" smtClean="0"/>
                        <a:t> </a:t>
                      </a:r>
                      <a:r>
                        <a:rPr lang="ru-RU" dirty="0" err="1" smtClean="0"/>
                        <a:t>two</a:t>
                      </a:r>
                      <a:r>
                        <a:rPr lang="ru-RU" dirty="0" smtClean="0"/>
                        <a:t> </a:t>
                      </a:r>
                      <a:r>
                        <a:rPr lang="ru-RU" dirty="0" err="1" smtClean="0"/>
                        <a:t>dimensional</a:t>
                      </a:r>
                      <a:r>
                        <a:rPr lang="ru-RU" dirty="0" smtClean="0"/>
                        <a:t>. </a:t>
                      </a:r>
                      <a:endParaRPr lang="ru-RU"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smtClean="0">
                          <a:solidFill>
                            <a:schemeClr val="tx1"/>
                          </a:solidFill>
                        </a:rPr>
                        <a:t>Game </a:t>
                      </a:r>
                      <a:r>
                        <a:rPr lang="de-DE" b="1" dirty="0" err="1" smtClean="0">
                          <a:solidFill>
                            <a:schemeClr val="tx1"/>
                          </a:solidFill>
                        </a:rPr>
                        <a:t>playing</a:t>
                      </a:r>
                      <a:endParaRPr lang="ru-RU" b="1" dirty="0" smtClean="0">
                        <a:solidFill>
                          <a:schemeClr val="tx1"/>
                        </a:solidFill>
                      </a:endParaRPr>
                    </a:p>
                    <a:p>
                      <a:endParaRPr lang="ru-RU"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altLang="ru-RU" sz="1800" b="0" i="0" u="none" strike="noStrike" cap="none" normalizeH="0" baseline="0" dirty="0" smtClean="0">
                          <a:ln>
                            <a:noFill/>
                          </a:ln>
                          <a:solidFill>
                            <a:schemeClr val="tx1"/>
                          </a:solidFill>
                          <a:effectLst/>
                          <a:latin typeface="Arial" panose="020B0604020202020204" pitchFamily="34" charset="0"/>
                        </a:rPr>
                        <a:t>Play </a:t>
                      </a:r>
                      <a:r>
                        <a:rPr kumimoji="0" lang="de-DE" altLang="ru-RU" sz="1800" b="0" i="0" u="none" strike="noStrike" cap="none" normalizeH="0" baseline="0" dirty="0" err="1" smtClean="0">
                          <a:ln>
                            <a:noFill/>
                          </a:ln>
                          <a:solidFill>
                            <a:schemeClr val="tx1"/>
                          </a:solidFill>
                          <a:effectLst/>
                          <a:latin typeface="Arial" panose="020B0604020202020204" pitchFamily="34" charset="0"/>
                        </a:rPr>
                        <a:t>games</a:t>
                      </a:r>
                      <a:r>
                        <a:rPr kumimoji="0" lang="de-DE" altLang="ru-RU" sz="1800" b="0" i="0" u="none" strike="noStrike" cap="none" normalizeH="0" baseline="0" dirty="0" smtClean="0">
                          <a:ln>
                            <a:noFill/>
                          </a:ln>
                          <a:solidFill>
                            <a:schemeClr val="tx1"/>
                          </a:solidFill>
                          <a:effectLst/>
                          <a:latin typeface="Arial" panose="020B0604020202020204" pitchFamily="34" charset="0"/>
                        </a:rPr>
                        <a:t> like </a:t>
                      </a:r>
                      <a:r>
                        <a:rPr kumimoji="0" lang="de-DE" altLang="ru-RU" sz="1800" b="0" i="0" u="none" strike="noStrike" cap="none" normalizeH="0" baseline="0" dirty="0" err="1" smtClean="0">
                          <a:ln>
                            <a:noFill/>
                          </a:ln>
                          <a:solidFill>
                            <a:schemeClr val="tx1"/>
                          </a:solidFill>
                          <a:effectLst/>
                          <a:latin typeface="Arial" panose="020B0604020202020204" pitchFamily="34" charset="0"/>
                        </a:rPr>
                        <a:t>chess</a:t>
                      </a:r>
                      <a:r>
                        <a:rPr kumimoji="0" lang="de-DE" altLang="ru-RU" sz="1800" b="0" i="0" u="none" strike="noStrike" cap="none" normalizeH="0" baseline="0" dirty="0" smtClean="0">
                          <a:ln>
                            <a:noFill/>
                          </a:ln>
                          <a:solidFill>
                            <a:schemeClr val="tx1"/>
                          </a:solidFill>
                          <a:effectLst/>
                          <a:latin typeface="Arial" panose="020B0604020202020204" pitchFamily="34" charset="0"/>
                        </a:rPr>
                        <a:t>, Go on professional </a:t>
                      </a:r>
                      <a:r>
                        <a:rPr kumimoji="0" lang="de-DE" altLang="ru-RU" sz="1800" b="0" i="0" u="none" strike="noStrike" cap="none" normalizeH="0" baseline="0" dirty="0" err="1" smtClean="0">
                          <a:ln>
                            <a:noFill/>
                          </a:ln>
                          <a:solidFill>
                            <a:schemeClr val="tx1"/>
                          </a:solidFill>
                          <a:effectLst/>
                          <a:latin typeface="Arial" panose="020B0604020202020204" pitchFamily="34" charset="0"/>
                        </a:rPr>
                        <a:t>level</a:t>
                      </a:r>
                      <a:r>
                        <a:rPr kumimoji="0" lang="de-DE" altLang="ru-RU" sz="1800" b="0" i="0" u="none" strike="noStrike" cap="none" normalizeH="0" baseline="0" dirty="0" smtClean="0">
                          <a:ln>
                            <a:noFill/>
                          </a:ln>
                          <a:solidFill>
                            <a:schemeClr val="tx1"/>
                          </a:solidFill>
                          <a:effectLst/>
                          <a:latin typeface="Arial" panose="020B0604020202020204" pitchFamily="34" charset="0"/>
                        </a:rPr>
                        <a:t>.</a:t>
                      </a:r>
                      <a:r>
                        <a:rPr kumimoji="0" lang="ru-RU" altLang="ru-RU" sz="1800" b="0" i="0" u="none" strike="noStrike" cap="none" normalizeH="0" baseline="0" dirty="0" smtClean="0">
                          <a:ln>
                            <a:noFill/>
                          </a:ln>
                          <a:solidFill>
                            <a:schemeClr val="tx1"/>
                          </a:solidFill>
                          <a:effectLst/>
                          <a:latin typeface="Arial" panose="020B0604020202020204" pitchFamily="34" charset="0"/>
                        </a:rPr>
                        <a:t>. </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a:p>
                      <a:endParaRPr lang="ru-RU" dirty="0"/>
                    </a:p>
                  </a:txBody>
                  <a:tcPr/>
                </a:tc>
              </a:tr>
            </a:tbl>
          </a:graphicData>
        </a:graphic>
      </p:graphicFrame>
    </p:spTree>
    <p:extLst>
      <p:ext uri="{BB962C8B-B14F-4D97-AF65-F5344CB8AC3E}">
        <p14:creationId xmlns:p14="http://schemas.microsoft.com/office/powerpoint/2010/main" val="41470067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85800" y="304800"/>
            <a:ext cx="7772400" cy="609600"/>
          </a:xfrm>
          <a:noFill/>
          <a:ln/>
        </p:spPr>
        <p:txBody>
          <a:bodyPr>
            <a:normAutofit fontScale="90000"/>
          </a:bodyPr>
          <a:lstStyle/>
          <a:p>
            <a:r>
              <a:rPr lang="en-US" altLang="ru-RU" dirty="0"/>
              <a:t>What’s involved in Intelligence?</a:t>
            </a:r>
          </a:p>
        </p:txBody>
      </p:sp>
      <p:sp>
        <p:nvSpPr>
          <p:cNvPr id="5" name="Rectangle 3"/>
          <p:cNvSpPr txBox="1">
            <a:spLocks noChangeArrowheads="1"/>
          </p:cNvSpPr>
          <p:nvPr/>
        </p:nvSpPr>
        <p:spPr>
          <a:xfrm>
            <a:off x="609600" y="1143000"/>
            <a:ext cx="7848600" cy="5029200"/>
          </a:xfrm>
          <a:prstGeom prst="rect">
            <a:avLst/>
          </a:prstGeom>
          <a:noFill/>
          <a:ln/>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ru-RU" smtClean="0"/>
              <a:t>Ability to interact with the real world</a:t>
            </a:r>
          </a:p>
          <a:p>
            <a:pPr lvl="1"/>
            <a:r>
              <a:rPr lang="en-US" altLang="ru-RU" smtClean="0"/>
              <a:t>to perceive, understand, and act</a:t>
            </a:r>
          </a:p>
          <a:p>
            <a:pPr lvl="1"/>
            <a:r>
              <a:rPr lang="en-US" altLang="ru-RU" smtClean="0"/>
              <a:t>e.g., speech recognition and understanding and synthesis</a:t>
            </a:r>
          </a:p>
          <a:p>
            <a:pPr lvl="1"/>
            <a:r>
              <a:rPr lang="en-US" altLang="ru-RU" smtClean="0"/>
              <a:t>e.g., image understanding</a:t>
            </a:r>
          </a:p>
          <a:p>
            <a:pPr lvl="1"/>
            <a:r>
              <a:rPr lang="en-US" altLang="ru-RU" smtClean="0"/>
              <a:t>e.g., ability to take actions, have an effect</a:t>
            </a:r>
            <a:br>
              <a:rPr lang="en-US" altLang="ru-RU" smtClean="0"/>
            </a:br>
            <a:endParaRPr lang="en-US" altLang="ru-RU" smtClean="0"/>
          </a:p>
          <a:p>
            <a:r>
              <a:rPr lang="en-US" altLang="ru-RU" smtClean="0"/>
              <a:t>Reasoning and Planning</a:t>
            </a:r>
          </a:p>
          <a:p>
            <a:pPr lvl="1"/>
            <a:r>
              <a:rPr lang="en-US" altLang="ru-RU" smtClean="0"/>
              <a:t>modeling the external world, given input</a:t>
            </a:r>
          </a:p>
          <a:p>
            <a:pPr lvl="1"/>
            <a:r>
              <a:rPr lang="en-US" altLang="ru-RU" smtClean="0"/>
              <a:t>solving new problems, planning, and making decisions</a:t>
            </a:r>
          </a:p>
          <a:p>
            <a:pPr lvl="1"/>
            <a:r>
              <a:rPr lang="en-US" altLang="ru-RU" smtClean="0"/>
              <a:t>ability to deal with unexpected problems, uncertainties</a:t>
            </a:r>
            <a:br>
              <a:rPr lang="en-US" altLang="ru-RU" smtClean="0"/>
            </a:br>
            <a:endParaRPr lang="en-US" altLang="ru-RU" smtClean="0"/>
          </a:p>
          <a:p>
            <a:r>
              <a:rPr lang="en-US" altLang="ru-RU" smtClean="0"/>
              <a:t>Learning and Adaptation</a:t>
            </a:r>
          </a:p>
          <a:p>
            <a:pPr lvl="1"/>
            <a:r>
              <a:rPr lang="en-US" altLang="ru-RU" smtClean="0"/>
              <a:t>we are continuously learning and adapting</a:t>
            </a:r>
          </a:p>
          <a:p>
            <a:pPr lvl="1"/>
            <a:r>
              <a:rPr lang="en-US" altLang="ru-RU" smtClean="0"/>
              <a:t>our internal models are always being “updated”</a:t>
            </a:r>
          </a:p>
          <a:p>
            <a:pPr lvl="2"/>
            <a:r>
              <a:rPr lang="en-US" altLang="ru-RU" smtClean="0"/>
              <a:t>e.g., a baby learning to categorize and recognize animals</a:t>
            </a:r>
            <a:endParaRPr lang="en-US" altLang="ru-RU"/>
          </a:p>
        </p:txBody>
      </p:sp>
    </p:spTree>
    <p:extLst>
      <p:ext uri="{BB962C8B-B14F-4D97-AF65-F5344CB8AC3E}">
        <p14:creationId xmlns:p14="http://schemas.microsoft.com/office/powerpoint/2010/main" val="31543010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What</a:t>
            </a:r>
            <a:r>
              <a:rPr lang="de-DE" dirty="0" smtClean="0"/>
              <a:t> </a:t>
            </a:r>
            <a:r>
              <a:rPr lang="de-DE" dirty="0" err="1" smtClean="0"/>
              <a:t>is</a:t>
            </a:r>
            <a:r>
              <a:rPr lang="de-DE" dirty="0" smtClean="0"/>
              <a:t> AI </a:t>
            </a:r>
            <a:r>
              <a:rPr lang="de-DE" dirty="0" err="1" smtClean="0"/>
              <a:t>for</a:t>
            </a:r>
            <a:r>
              <a:rPr lang="de-DE" dirty="0" smtClean="0"/>
              <a:t>?</a:t>
            </a:r>
            <a:endParaRPr lang="ru-RU" dirty="0"/>
          </a:p>
        </p:txBody>
      </p:sp>
      <p:sp>
        <p:nvSpPr>
          <p:cNvPr id="3" name="Inhaltsplatzhalter 2"/>
          <p:cNvSpPr>
            <a:spLocks noGrp="1"/>
          </p:cNvSpPr>
          <p:nvPr>
            <p:ph idx="1"/>
          </p:nvPr>
        </p:nvSpPr>
        <p:spPr/>
        <p:txBody>
          <a:bodyPr/>
          <a:lstStyle/>
          <a:p>
            <a:r>
              <a:rPr lang="de-DE" dirty="0" smtClean="0"/>
              <a:t>Making </a:t>
            </a:r>
            <a:r>
              <a:rPr lang="de-DE" dirty="0" err="1" smtClean="0"/>
              <a:t>programs</a:t>
            </a:r>
            <a:r>
              <a:rPr lang="de-DE" dirty="0" smtClean="0"/>
              <a:t> smarter</a:t>
            </a:r>
          </a:p>
          <a:p>
            <a:r>
              <a:rPr lang="de-DE" dirty="0" smtClean="0"/>
              <a:t>Create a </a:t>
            </a:r>
            <a:r>
              <a:rPr lang="de-DE" dirty="0" err="1" smtClean="0"/>
              <a:t>toolkit</a:t>
            </a:r>
            <a:r>
              <a:rPr lang="de-DE" dirty="0" smtClean="0"/>
              <a:t> </a:t>
            </a:r>
            <a:r>
              <a:rPr lang="de-DE" dirty="0" err="1" smtClean="0"/>
              <a:t>to</a:t>
            </a:r>
            <a:r>
              <a:rPr lang="de-DE" dirty="0" smtClean="0"/>
              <a:t> </a:t>
            </a:r>
            <a:r>
              <a:rPr lang="de-DE" dirty="0" err="1" smtClean="0"/>
              <a:t>make</a:t>
            </a:r>
            <a:r>
              <a:rPr lang="de-DE" dirty="0" smtClean="0"/>
              <a:t> </a:t>
            </a:r>
            <a:r>
              <a:rPr lang="de-DE" dirty="0" err="1" smtClean="0"/>
              <a:t>programs</a:t>
            </a:r>
            <a:r>
              <a:rPr lang="de-DE" dirty="0" smtClean="0"/>
              <a:t> smarter</a:t>
            </a:r>
          </a:p>
          <a:p>
            <a:pPr lvl="1"/>
            <a:r>
              <a:rPr lang="de-DE" dirty="0" err="1" smtClean="0"/>
              <a:t>Representation</a:t>
            </a:r>
            <a:endParaRPr lang="de-DE" dirty="0" smtClean="0"/>
          </a:p>
          <a:p>
            <a:pPr lvl="1"/>
            <a:r>
              <a:rPr lang="de-DE" dirty="0" err="1" smtClean="0"/>
              <a:t>Methods</a:t>
            </a:r>
            <a:endParaRPr lang="de-DE" dirty="0" smtClean="0"/>
          </a:p>
          <a:p>
            <a:r>
              <a:rPr lang="de-DE" dirty="0" err="1" smtClean="0"/>
              <a:t>Understand</a:t>
            </a:r>
            <a:r>
              <a:rPr lang="de-DE" dirty="0" smtClean="0"/>
              <a:t> </a:t>
            </a:r>
            <a:r>
              <a:rPr lang="de-DE" dirty="0" err="1" smtClean="0"/>
              <a:t>better</a:t>
            </a:r>
            <a:r>
              <a:rPr lang="de-DE" dirty="0" smtClean="0"/>
              <a:t> </a:t>
            </a:r>
            <a:r>
              <a:rPr lang="de-DE" dirty="0" err="1" smtClean="0"/>
              <a:t>what</a:t>
            </a:r>
            <a:r>
              <a:rPr lang="de-DE" dirty="0" smtClean="0"/>
              <a:t> </a:t>
            </a:r>
            <a:r>
              <a:rPr lang="de-DE" dirty="0" err="1" smtClean="0"/>
              <a:t>enables</a:t>
            </a:r>
            <a:r>
              <a:rPr lang="de-DE" dirty="0" smtClean="0"/>
              <a:t> </a:t>
            </a:r>
            <a:r>
              <a:rPr lang="de-DE" dirty="0" err="1" smtClean="0"/>
              <a:t>us</a:t>
            </a:r>
            <a:r>
              <a:rPr lang="de-DE" dirty="0" smtClean="0"/>
              <a:t> </a:t>
            </a:r>
            <a:r>
              <a:rPr lang="de-DE" dirty="0" err="1" smtClean="0"/>
              <a:t>to</a:t>
            </a:r>
            <a:r>
              <a:rPr lang="de-DE" dirty="0" smtClean="0"/>
              <a:t> do </a:t>
            </a:r>
            <a:r>
              <a:rPr lang="de-DE" dirty="0" err="1" smtClean="0"/>
              <a:t>things</a:t>
            </a:r>
            <a:r>
              <a:rPr lang="de-DE" dirty="0" smtClean="0"/>
              <a:t> intelligent</a:t>
            </a:r>
          </a:p>
          <a:p>
            <a:endParaRPr lang="ru-RU" dirty="0"/>
          </a:p>
        </p:txBody>
      </p:sp>
    </p:spTree>
    <p:extLst>
      <p:ext uri="{BB962C8B-B14F-4D97-AF65-F5344CB8AC3E}">
        <p14:creationId xmlns:p14="http://schemas.microsoft.com/office/powerpoint/2010/main" val="1903305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smtClean="0"/>
              <a:t>History</a:t>
            </a:r>
            <a:r>
              <a:rPr lang="de-DE" dirty="0" smtClean="0"/>
              <a:t> </a:t>
            </a:r>
            <a:r>
              <a:rPr lang="de-DE" dirty="0" err="1" smtClean="0"/>
              <a:t>of</a:t>
            </a:r>
            <a:r>
              <a:rPr lang="de-DE" dirty="0" smtClean="0"/>
              <a:t> </a:t>
            </a:r>
            <a:r>
              <a:rPr lang="de-DE" dirty="0" err="1" smtClean="0"/>
              <a:t>Artificial</a:t>
            </a:r>
            <a:r>
              <a:rPr lang="de-DE" dirty="0" smtClean="0"/>
              <a:t> </a:t>
            </a:r>
            <a:r>
              <a:rPr lang="de-DE" dirty="0" err="1" smtClean="0"/>
              <a:t>Intelligence</a:t>
            </a:r>
            <a:r>
              <a:rPr lang="de-DE" dirty="0" smtClean="0"/>
              <a:t>?</a:t>
            </a:r>
            <a:endParaRPr lang="ru-RU" dirty="0"/>
          </a:p>
        </p:txBody>
      </p:sp>
      <p:sp>
        <p:nvSpPr>
          <p:cNvPr id="3" name="Textfeld 2"/>
          <p:cNvSpPr txBox="1"/>
          <p:nvPr/>
        </p:nvSpPr>
        <p:spPr>
          <a:xfrm>
            <a:off x="1138817" y="4487574"/>
            <a:ext cx="1485343" cy="369332"/>
          </a:xfrm>
          <a:prstGeom prst="rect">
            <a:avLst/>
          </a:prstGeom>
          <a:noFill/>
        </p:spPr>
        <p:txBody>
          <a:bodyPr wrap="none" rtlCol="0">
            <a:spAutoFit/>
          </a:bodyPr>
          <a:lstStyle/>
          <a:p>
            <a:r>
              <a:rPr lang="en-US" dirty="0" smtClean="0"/>
              <a:t>Logic Theorist</a:t>
            </a:r>
            <a:endParaRPr lang="ru-RU" dirty="0"/>
          </a:p>
        </p:txBody>
      </p:sp>
      <p:sp>
        <p:nvSpPr>
          <p:cNvPr id="4" name="Textfeld 3"/>
          <p:cNvSpPr txBox="1"/>
          <p:nvPr/>
        </p:nvSpPr>
        <p:spPr>
          <a:xfrm>
            <a:off x="7612380" y="331470"/>
            <a:ext cx="1819729" cy="369332"/>
          </a:xfrm>
          <a:prstGeom prst="rect">
            <a:avLst/>
          </a:prstGeom>
          <a:noFill/>
        </p:spPr>
        <p:txBody>
          <a:bodyPr wrap="none" rtlCol="0">
            <a:spAutoFit/>
          </a:bodyPr>
          <a:lstStyle/>
          <a:p>
            <a:r>
              <a:rPr lang="en-US" dirty="0" smtClean="0"/>
              <a:t>Machine learning</a:t>
            </a:r>
            <a:endParaRPr lang="ru-RU" dirty="0"/>
          </a:p>
        </p:txBody>
      </p:sp>
      <p:sp>
        <p:nvSpPr>
          <p:cNvPr id="5" name="Textfeld 4"/>
          <p:cNvSpPr txBox="1"/>
          <p:nvPr/>
        </p:nvSpPr>
        <p:spPr>
          <a:xfrm>
            <a:off x="7612380" y="6119336"/>
            <a:ext cx="2757543" cy="369332"/>
          </a:xfrm>
          <a:prstGeom prst="rect">
            <a:avLst/>
          </a:prstGeom>
          <a:noFill/>
        </p:spPr>
        <p:txBody>
          <a:bodyPr wrap="square" rtlCol="0">
            <a:spAutoFit/>
          </a:bodyPr>
          <a:lstStyle/>
          <a:p>
            <a:r>
              <a:rPr lang="en-US" dirty="0" smtClean="0"/>
              <a:t>Expert systems</a:t>
            </a:r>
            <a:endParaRPr lang="ru-RU" dirty="0"/>
          </a:p>
        </p:txBody>
      </p:sp>
      <p:sp>
        <p:nvSpPr>
          <p:cNvPr id="6" name="Textfeld 5"/>
          <p:cNvSpPr txBox="1"/>
          <p:nvPr/>
        </p:nvSpPr>
        <p:spPr>
          <a:xfrm>
            <a:off x="915091" y="937697"/>
            <a:ext cx="2175917" cy="369332"/>
          </a:xfrm>
          <a:prstGeom prst="rect">
            <a:avLst/>
          </a:prstGeom>
          <a:noFill/>
        </p:spPr>
        <p:txBody>
          <a:bodyPr wrap="none" rtlCol="0">
            <a:spAutoFit/>
          </a:bodyPr>
          <a:lstStyle/>
          <a:p>
            <a:r>
              <a:rPr lang="en-US" dirty="0" smtClean="0"/>
              <a:t>Artificial Neural nets</a:t>
            </a:r>
            <a:endParaRPr lang="ru-RU" dirty="0"/>
          </a:p>
        </p:txBody>
      </p:sp>
      <p:sp>
        <p:nvSpPr>
          <p:cNvPr id="7" name="Textfeld 6"/>
          <p:cNvSpPr txBox="1"/>
          <p:nvPr/>
        </p:nvSpPr>
        <p:spPr>
          <a:xfrm>
            <a:off x="4771019" y="4074899"/>
            <a:ext cx="3721472" cy="369332"/>
          </a:xfrm>
          <a:prstGeom prst="rect">
            <a:avLst/>
          </a:prstGeom>
          <a:noFill/>
        </p:spPr>
        <p:txBody>
          <a:bodyPr wrap="square" rtlCol="0">
            <a:spAutoFit/>
          </a:bodyPr>
          <a:lstStyle/>
          <a:p>
            <a:r>
              <a:rPr lang="en-US" dirty="0" smtClean="0"/>
              <a:t>Reasoning</a:t>
            </a:r>
            <a:endParaRPr lang="ru-RU" dirty="0"/>
          </a:p>
        </p:txBody>
      </p:sp>
      <p:sp>
        <p:nvSpPr>
          <p:cNvPr id="8" name="Textfeld 7"/>
          <p:cNvSpPr txBox="1"/>
          <p:nvPr/>
        </p:nvSpPr>
        <p:spPr>
          <a:xfrm>
            <a:off x="7222784" y="4798977"/>
            <a:ext cx="2539413" cy="369332"/>
          </a:xfrm>
          <a:prstGeom prst="rect">
            <a:avLst/>
          </a:prstGeom>
          <a:noFill/>
        </p:spPr>
        <p:txBody>
          <a:bodyPr wrap="none" rtlCol="0">
            <a:spAutoFit/>
          </a:bodyPr>
          <a:lstStyle/>
          <a:p>
            <a:r>
              <a:rPr lang="en-US" dirty="0" smtClean="0"/>
              <a:t>General purpose systems</a:t>
            </a:r>
            <a:endParaRPr lang="ru-RU" dirty="0"/>
          </a:p>
        </p:txBody>
      </p:sp>
      <p:sp>
        <p:nvSpPr>
          <p:cNvPr id="10" name="Textfeld 9"/>
          <p:cNvSpPr txBox="1"/>
          <p:nvPr/>
        </p:nvSpPr>
        <p:spPr>
          <a:xfrm>
            <a:off x="2079250" y="5934670"/>
            <a:ext cx="1785938" cy="369332"/>
          </a:xfrm>
          <a:prstGeom prst="rect">
            <a:avLst/>
          </a:prstGeom>
          <a:noFill/>
        </p:spPr>
        <p:txBody>
          <a:bodyPr wrap="none" rtlCol="0">
            <a:spAutoFit/>
          </a:bodyPr>
          <a:lstStyle/>
          <a:p>
            <a:r>
              <a:rPr lang="en-US" dirty="0" smtClean="0"/>
              <a:t>Planning systems</a:t>
            </a:r>
            <a:endParaRPr lang="ru-RU" dirty="0"/>
          </a:p>
        </p:txBody>
      </p:sp>
    </p:spTree>
    <p:extLst>
      <p:ext uri="{BB962C8B-B14F-4D97-AF65-F5344CB8AC3E}">
        <p14:creationId xmlns:p14="http://schemas.microsoft.com/office/powerpoint/2010/main" val="148141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ppt_x"/>
                                          </p:val>
                                        </p:tav>
                                        <p:tav tm="100000">
                                          <p:val>
                                            <p:strVal val="#ppt_x"/>
                                          </p:val>
                                        </p:tav>
                                      </p:tavLst>
                                    </p:anim>
                                    <p:anim calcmode="lin" valueType="num">
                                      <p:cBhvr additive="base">
                                        <p:cTn id="31" dur="500" fill="hold"/>
                                        <p:tgtEl>
                                          <p:spTgt spid="10"/>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additive="base">
                                        <p:cTn id="34" dur="500" fill="hold"/>
                                        <p:tgtEl>
                                          <p:spTgt spid="5"/>
                                        </p:tgtEl>
                                        <p:attrNameLst>
                                          <p:attrName>ppt_x</p:attrName>
                                        </p:attrNameLst>
                                      </p:cBhvr>
                                      <p:tavLst>
                                        <p:tav tm="0">
                                          <p:val>
                                            <p:strVal val="#ppt_x"/>
                                          </p:val>
                                        </p:tav>
                                        <p:tav tm="100000">
                                          <p:val>
                                            <p:strVal val="#ppt_x"/>
                                          </p:val>
                                        </p:tav>
                                      </p:tavLst>
                                    </p:anim>
                                    <p:anim calcmode="lin" valueType="num">
                                      <p:cBhvr additive="base">
                                        <p:cTn id="3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 </a:t>
            </a:r>
            <a:r>
              <a:rPr lang="de-DE" dirty="0" err="1" smtClean="0"/>
              <a:t>brief</a:t>
            </a:r>
            <a:r>
              <a:rPr lang="de-DE" dirty="0" smtClean="0"/>
              <a:t> </a:t>
            </a:r>
            <a:r>
              <a:rPr lang="de-DE" dirty="0" err="1" smtClean="0"/>
              <a:t>history</a:t>
            </a:r>
            <a:r>
              <a:rPr lang="de-DE" dirty="0" smtClean="0"/>
              <a:t> </a:t>
            </a:r>
            <a:r>
              <a:rPr lang="de-DE" dirty="0" err="1" smtClean="0"/>
              <a:t>of</a:t>
            </a:r>
            <a:r>
              <a:rPr lang="de-DE" dirty="0" smtClean="0"/>
              <a:t> AI</a:t>
            </a:r>
            <a:endParaRPr lang="ru-RU" dirty="0"/>
          </a:p>
        </p:txBody>
      </p:sp>
      <p:sp>
        <p:nvSpPr>
          <p:cNvPr id="3" name="Inhaltsplatzhalter 2"/>
          <p:cNvSpPr>
            <a:spLocks noGrp="1"/>
          </p:cNvSpPr>
          <p:nvPr>
            <p:ph idx="1"/>
          </p:nvPr>
        </p:nvSpPr>
        <p:spPr/>
        <p:txBody>
          <a:bodyPr/>
          <a:lstStyle/>
          <a:p>
            <a:pPr marL="0" indent="0">
              <a:buNone/>
            </a:pPr>
            <a:r>
              <a:rPr lang="de-DE" dirty="0" err="1" smtClean="0"/>
              <a:t>Artificial</a:t>
            </a:r>
            <a:r>
              <a:rPr lang="de-DE" dirty="0" smtClean="0"/>
              <a:t> </a:t>
            </a:r>
            <a:r>
              <a:rPr lang="de-DE" dirty="0" err="1" smtClean="0"/>
              <a:t>intelligence</a:t>
            </a:r>
            <a:r>
              <a:rPr lang="de-DE" dirty="0" smtClean="0"/>
              <a:t> </a:t>
            </a:r>
            <a:r>
              <a:rPr lang="de-DE" dirty="0" err="1" smtClean="0"/>
              <a:t>has</a:t>
            </a:r>
            <a:r>
              <a:rPr lang="de-DE" dirty="0" smtClean="0"/>
              <a:t> </a:t>
            </a:r>
            <a:r>
              <a:rPr lang="de-DE" dirty="0" err="1" smtClean="0"/>
              <a:t>it</a:t>
            </a:r>
            <a:r>
              <a:rPr lang="de-DE" dirty="0" smtClean="0"/>
              <a:t> </a:t>
            </a:r>
            <a:r>
              <a:rPr lang="de-DE" dirty="0" err="1" smtClean="0"/>
              <a:t>sources</a:t>
            </a:r>
            <a:r>
              <a:rPr lang="de-DE" dirty="0" smtClean="0"/>
              <a:t> </a:t>
            </a:r>
            <a:r>
              <a:rPr lang="de-DE" dirty="0" err="1" smtClean="0"/>
              <a:t>from</a:t>
            </a:r>
            <a:r>
              <a:rPr lang="de-DE" dirty="0" smtClean="0"/>
              <a:t> </a:t>
            </a:r>
            <a:r>
              <a:rPr lang="de-DE" dirty="0" err="1" smtClean="0"/>
              <a:t>related</a:t>
            </a:r>
            <a:r>
              <a:rPr lang="de-DE" dirty="0" smtClean="0"/>
              <a:t> </a:t>
            </a:r>
            <a:r>
              <a:rPr lang="de-DE" dirty="0" err="1" smtClean="0"/>
              <a:t>fields</a:t>
            </a:r>
            <a:endParaRPr lang="de-DE" dirty="0" smtClean="0"/>
          </a:p>
          <a:p>
            <a:pPr marL="0" indent="0">
              <a:buNone/>
            </a:pPr>
            <a:endParaRPr lang="de-DE" dirty="0" smtClean="0"/>
          </a:p>
          <a:p>
            <a:r>
              <a:rPr lang="de-DE" dirty="0" smtClean="0"/>
              <a:t>Early </a:t>
            </a:r>
            <a:r>
              <a:rPr lang="de-DE" dirty="0" err="1" smtClean="0"/>
              <a:t>and</a:t>
            </a:r>
            <a:r>
              <a:rPr lang="de-DE" dirty="0" smtClean="0"/>
              <a:t> modern </a:t>
            </a:r>
            <a:r>
              <a:rPr lang="de-DE" dirty="0" err="1" smtClean="0"/>
              <a:t>philosophy</a:t>
            </a:r>
            <a:r>
              <a:rPr lang="de-DE" dirty="0" smtClean="0"/>
              <a:t> </a:t>
            </a:r>
          </a:p>
          <a:p>
            <a:r>
              <a:rPr lang="de-DE" dirty="0" err="1" smtClean="0"/>
              <a:t>Mathematics</a:t>
            </a:r>
            <a:endParaRPr lang="de-DE" dirty="0" smtClean="0"/>
          </a:p>
          <a:p>
            <a:r>
              <a:rPr lang="de-DE" dirty="0" err="1" smtClean="0"/>
              <a:t>Psychology</a:t>
            </a:r>
            <a:endParaRPr lang="de-DE" dirty="0" smtClean="0"/>
          </a:p>
          <a:p>
            <a:r>
              <a:rPr lang="de-DE" dirty="0" smtClean="0"/>
              <a:t>Computer </a:t>
            </a:r>
            <a:r>
              <a:rPr lang="de-DE" dirty="0" smtClean="0"/>
              <a:t>Science</a:t>
            </a:r>
          </a:p>
          <a:p>
            <a:r>
              <a:rPr lang="de-DE" dirty="0" err="1" smtClean="0"/>
              <a:t>Linguistics</a:t>
            </a:r>
            <a:endParaRPr lang="de-DE" dirty="0" smtClean="0"/>
          </a:p>
          <a:p>
            <a:endParaRPr lang="de-DE" dirty="0" smtClean="0"/>
          </a:p>
          <a:p>
            <a:endParaRPr lang="ru-RU" dirty="0"/>
          </a:p>
        </p:txBody>
      </p:sp>
    </p:spTree>
    <p:extLst>
      <p:ext uri="{BB962C8B-B14F-4D97-AF65-F5344CB8AC3E}">
        <p14:creationId xmlns:p14="http://schemas.microsoft.com/office/powerpoint/2010/main" val="19885817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 </a:t>
            </a:r>
            <a:r>
              <a:rPr lang="de-DE" dirty="0" err="1"/>
              <a:t>brief</a:t>
            </a:r>
            <a:r>
              <a:rPr lang="de-DE" dirty="0"/>
              <a:t> </a:t>
            </a:r>
            <a:r>
              <a:rPr lang="de-DE" dirty="0" err="1"/>
              <a:t>history</a:t>
            </a:r>
            <a:r>
              <a:rPr lang="de-DE" dirty="0"/>
              <a:t> </a:t>
            </a:r>
            <a:r>
              <a:rPr lang="de-DE" dirty="0" err="1"/>
              <a:t>of</a:t>
            </a:r>
            <a:r>
              <a:rPr lang="de-DE" dirty="0"/>
              <a:t> </a:t>
            </a:r>
            <a:r>
              <a:rPr lang="de-DE" dirty="0" smtClean="0"/>
              <a:t>AI - </a:t>
            </a:r>
            <a:r>
              <a:rPr lang="de-DE" dirty="0" err="1" smtClean="0"/>
              <a:t>Mathematics</a:t>
            </a:r>
            <a:endParaRPr lang="ru-RU" dirty="0"/>
          </a:p>
        </p:txBody>
      </p:sp>
      <p:sp>
        <p:nvSpPr>
          <p:cNvPr id="3" name="Inhaltsplatzhalter 2"/>
          <p:cNvSpPr>
            <a:spLocks noGrp="1"/>
          </p:cNvSpPr>
          <p:nvPr>
            <p:ph idx="1"/>
          </p:nvPr>
        </p:nvSpPr>
        <p:spPr/>
        <p:txBody>
          <a:bodyPr>
            <a:normAutofit/>
          </a:bodyPr>
          <a:lstStyle/>
          <a:p>
            <a:r>
              <a:rPr lang="en-US" altLang="ru-RU" dirty="0"/>
              <a:t>Logic</a:t>
            </a:r>
          </a:p>
          <a:p>
            <a:pPr lvl="1"/>
            <a:r>
              <a:rPr lang="en-US" altLang="ru-RU" dirty="0"/>
              <a:t>George Boole (1815-1864): </a:t>
            </a:r>
            <a:r>
              <a:rPr lang="en-US" altLang="ru-RU" dirty="0" smtClean="0"/>
              <a:t>1848 “</a:t>
            </a:r>
            <a:r>
              <a:rPr lang="en-US" altLang="ru-RU" i="1" dirty="0" smtClean="0"/>
              <a:t>The </a:t>
            </a:r>
            <a:r>
              <a:rPr lang="en-US" altLang="ru-RU" i="1" dirty="0"/>
              <a:t>Calculus of </a:t>
            </a:r>
            <a:r>
              <a:rPr lang="en-US" altLang="ru-RU" i="1" dirty="0" smtClean="0"/>
              <a:t>Logic”</a:t>
            </a:r>
            <a:endParaRPr lang="en-US" altLang="ru-RU" dirty="0"/>
          </a:p>
          <a:p>
            <a:pPr lvl="1"/>
            <a:r>
              <a:rPr lang="en-US" altLang="ru-RU" dirty="0" err="1"/>
              <a:t>Gottlob</a:t>
            </a:r>
            <a:r>
              <a:rPr lang="en-US" altLang="ru-RU" dirty="0"/>
              <a:t> </a:t>
            </a:r>
            <a:r>
              <a:rPr lang="en-US" altLang="ru-RU" dirty="0" err="1"/>
              <a:t>Frege</a:t>
            </a:r>
            <a:r>
              <a:rPr lang="en-US" altLang="ru-RU" dirty="0"/>
              <a:t> (1848-1925): First-order logic (FOL</a:t>
            </a:r>
            <a:r>
              <a:rPr lang="en-US" altLang="ru-RU" dirty="0" smtClean="0"/>
              <a:t>)</a:t>
            </a:r>
          </a:p>
          <a:p>
            <a:pPr lvl="1"/>
            <a:r>
              <a:rPr lang="en-US" dirty="0" smtClean="0"/>
              <a:t>Jan </a:t>
            </a:r>
            <a:r>
              <a:rPr lang="en-US" dirty="0" err="1"/>
              <a:t>Łukasiewicz</a:t>
            </a:r>
            <a:r>
              <a:rPr lang="en-US" dirty="0"/>
              <a:t> </a:t>
            </a:r>
            <a:r>
              <a:rPr lang="en-US" dirty="0" smtClean="0"/>
              <a:t>(1878-1956): system of many-valued logic</a:t>
            </a:r>
          </a:p>
          <a:p>
            <a:pPr lvl="1"/>
            <a:r>
              <a:rPr lang="en-US" dirty="0" err="1"/>
              <a:t>Lotfi</a:t>
            </a:r>
            <a:r>
              <a:rPr lang="en-US" dirty="0"/>
              <a:t> A. </a:t>
            </a:r>
            <a:r>
              <a:rPr lang="en-US" dirty="0" err="1" smtClean="0"/>
              <a:t>Zadeh</a:t>
            </a:r>
            <a:r>
              <a:rPr lang="en-US" dirty="0"/>
              <a:t> (1921-): fuzzy logic </a:t>
            </a:r>
            <a:r>
              <a:rPr lang="en-US" dirty="0" smtClean="0"/>
              <a:t>where the </a:t>
            </a:r>
            <a:r>
              <a:rPr lang="en-US" dirty="0"/>
              <a:t>truth values of variables may be any real number between 0 and 1.</a:t>
            </a:r>
            <a:endParaRPr lang="en-US" altLang="ru-RU" dirty="0"/>
          </a:p>
          <a:p>
            <a:pPr lvl="1"/>
            <a:r>
              <a:rPr lang="en-US" altLang="ru-RU" dirty="0" smtClean="0"/>
              <a:t>Alan </a:t>
            </a:r>
            <a:r>
              <a:rPr lang="en-US" altLang="ru-RU" dirty="0"/>
              <a:t>Turing (1912-1954): which functions are computable?</a:t>
            </a:r>
          </a:p>
          <a:p>
            <a:pPr lvl="3"/>
            <a:r>
              <a:rPr lang="en-US" altLang="ru-RU" dirty="0"/>
              <a:t>Church-Turing thesis: any computable function is computable via a Turing machine</a:t>
            </a:r>
          </a:p>
          <a:p>
            <a:pPr lvl="3"/>
            <a:r>
              <a:rPr lang="en-US" altLang="ru-RU" dirty="0"/>
              <a:t>No machine can tell in general whether a given program will return an answer on a given input, or run forever</a:t>
            </a:r>
          </a:p>
        </p:txBody>
      </p:sp>
    </p:spTree>
    <p:extLst>
      <p:ext uri="{BB962C8B-B14F-4D97-AF65-F5344CB8AC3E}">
        <p14:creationId xmlns:p14="http://schemas.microsoft.com/office/powerpoint/2010/main" val="9397470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 </a:t>
            </a:r>
            <a:r>
              <a:rPr lang="de-DE" dirty="0" err="1"/>
              <a:t>brief</a:t>
            </a:r>
            <a:r>
              <a:rPr lang="de-DE" dirty="0"/>
              <a:t> </a:t>
            </a:r>
            <a:r>
              <a:rPr lang="de-DE" dirty="0" err="1"/>
              <a:t>history</a:t>
            </a:r>
            <a:r>
              <a:rPr lang="de-DE" dirty="0"/>
              <a:t> </a:t>
            </a:r>
            <a:r>
              <a:rPr lang="de-DE" dirty="0" err="1"/>
              <a:t>of</a:t>
            </a:r>
            <a:r>
              <a:rPr lang="de-DE" dirty="0"/>
              <a:t> AI - </a:t>
            </a:r>
            <a:r>
              <a:rPr lang="de-DE" dirty="0" err="1"/>
              <a:t>Mathematics</a:t>
            </a:r>
            <a:endParaRPr lang="ru-RU" dirty="0"/>
          </a:p>
        </p:txBody>
      </p:sp>
      <p:sp>
        <p:nvSpPr>
          <p:cNvPr id="3" name="Inhaltsplatzhalter 2"/>
          <p:cNvSpPr>
            <a:spLocks noGrp="1"/>
          </p:cNvSpPr>
          <p:nvPr>
            <p:ph idx="1"/>
          </p:nvPr>
        </p:nvSpPr>
        <p:spPr/>
        <p:txBody>
          <a:bodyPr/>
          <a:lstStyle/>
          <a:p>
            <a:r>
              <a:rPr lang="en-US" altLang="ru-RU" dirty="0"/>
              <a:t>Probability</a:t>
            </a:r>
          </a:p>
          <a:p>
            <a:pPr lvl="1"/>
            <a:r>
              <a:rPr lang="en-US" altLang="ru-RU" dirty="0" err="1"/>
              <a:t>Gerolamo</a:t>
            </a:r>
            <a:r>
              <a:rPr lang="en-US" altLang="ru-RU" dirty="0"/>
              <a:t> </a:t>
            </a:r>
            <a:r>
              <a:rPr lang="en-US" altLang="ru-RU" dirty="0" err="1"/>
              <a:t>Cardano</a:t>
            </a:r>
            <a:r>
              <a:rPr lang="en-US" altLang="ru-RU" dirty="0"/>
              <a:t> (1501-1576): probability in gambling</a:t>
            </a:r>
          </a:p>
          <a:p>
            <a:pPr lvl="1"/>
            <a:r>
              <a:rPr lang="en-US" altLang="ru-RU" dirty="0"/>
              <a:t>Pierre Fermat (1601-1665), Blaise Pascal (1623-1662), James Bernoulli (1654-1705), Pierre Laplace (1749-1827): new methods</a:t>
            </a:r>
          </a:p>
          <a:p>
            <a:pPr lvl="1"/>
            <a:r>
              <a:rPr lang="en-US" altLang="ru-RU" dirty="0"/>
              <a:t>Bernoulli: subjective beliefs-&gt;updating</a:t>
            </a:r>
          </a:p>
          <a:p>
            <a:pPr lvl="1"/>
            <a:r>
              <a:rPr lang="en-US" altLang="ru-RU" dirty="0"/>
              <a:t>Thomas Bayes (1702-1761): updating rule</a:t>
            </a:r>
          </a:p>
          <a:p>
            <a:r>
              <a:rPr lang="en-US" altLang="ru-RU" dirty="0"/>
              <a:t>Decision theory = probability theory + utility theory</a:t>
            </a:r>
          </a:p>
          <a:p>
            <a:pPr lvl="1"/>
            <a:r>
              <a:rPr lang="en-US" altLang="ru-RU" dirty="0"/>
              <a:t>John Von Neumann &amp; Oskar Morgenstern 1944</a:t>
            </a:r>
          </a:p>
          <a:p>
            <a:r>
              <a:rPr lang="en-US" altLang="ru-RU" dirty="0"/>
              <a:t>Game theory</a:t>
            </a:r>
          </a:p>
        </p:txBody>
      </p:sp>
    </p:spTree>
    <p:extLst>
      <p:ext uri="{BB962C8B-B14F-4D97-AF65-F5344CB8AC3E}">
        <p14:creationId xmlns:p14="http://schemas.microsoft.com/office/powerpoint/2010/main" val="36772572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 Brief </a:t>
            </a:r>
            <a:r>
              <a:rPr lang="de-DE" dirty="0" err="1" smtClean="0"/>
              <a:t>History</a:t>
            </a:r>
            <a:r>
              <a:rPr lang="de-DE" dirty="0" smtClean="0"/>
              <a:t> </a:t>
            </a:r>
            <a:r>
              <a:rPr lang="de-DE" dirty="0" err="1" smtClean="0"/>
              <a:t>of</a:t>
            </a:r>
            <a:r>
              <a:rPr lang="de-DE" dirty="0" smtClean="0"/>
              <a:t> AI</a:t>
            </a:r>
            <a:endParaRPr lang="ru-RU" dirty="0"/>
          </a:p>
        </p:txBody>
      </p:sp>
      <p:sp>
        <p:nvSpPr>
          <p:cNvPr id="3" name="Inhaltsplatzhalter 2"/>
          <p:cNvSpPr>
            <a:spLocks noGrp="1"/>
          </p:cNvSpPr>
          <p:nvPr>
            <p:ph idx="1"/>
          </p:nvPr>
        </p:nvSpPr>
        <p:spPr>
          <a:xfrm>
            <a:off x="878838" y="3432795"/>
            <a:ext cx="6162043" cy="2421626"/>
          </a:xfrm>
        </p:spPr>
        <p:txBody>
          <a:bodyPr>
            <a:normAutofit fontScale="77500" lnSpcReduction="20000"/>
          </a:bodyPr>
          <a:lstStyle/>
          <a:p>
            <a:pPr lvl="1">
              <a:buClr>
                <a:schemeClr val="bg2"/>
              </a:buClr>
            </a:pPr>
            <a:r>
              <a:rPr lang="en-US" altLang="ru-RU" dirty="0">
                <a:cs typeface="Times New Roman" panose="02020603050405020304" pitchFamily="18" charset="0"/>
              </a:rPr>
              <a:t>foundation: basic physiology of the brain</a:t>
            </a:r>
          </a:p>
          <a:p>
            <a:pPr lvl="1">
              <a:buClr>
                <a:schemeClr val="bg2"/>
              </a:buClr>
            </a:pPr>
            <a:r>
              <a:rPr lang="en-US" altLang="ru-RU" dirty="0" smtClean="0">
                <a:cs typeface="Times New Roman" panose="02020603050405020304" pitchFamily="18" charset="0"/>
              </a:rPr>
              <a:t>each </a:t>
            </a:r>
            <a:r>
              <a:rPr lang="en-US" altLang="ru-RU" dirty="0">
                <a:cs typeface="Times New Roman" panose="02020603050405020304" pitchFamily="18" charset="0"/>
              </a:rPr>
              <a:t>neuron either 'on' or 'off' </a:t>
            </a:r>
            <a:endParaRPr lang="en-US" altLang="ru-RU" dirty="0" smtClean="0">
              <a:cs typeface="Times New Roman" panose="02020603050405020304" pitchFamily="18" charset="0"/>
            </a:endParaRPr>
          </a:p>
          <a:p>
            <a:pPr lvl="1">
              <a:buClr>
                <a:schemeClr val="bg2"/>
              </a:buClr>
            </a:pPr>
            <a:r>
              <a:rPr lang="en-US" altLang="ru-RU" dirty="0"/>
              <a:t>Any computable function was shown to be computable by some network of connected neurons </a:t>
            </a:r>
          </a:p>
          <a:p>
            <a:pPr lvl="1">
              <a:buClr>
                <a:schemeClr val="bg2"/>
              </a:buClr>
            </a:pPr>
            <a:r>
              <a:rPr lang="en-US" altLang="ru-RU" dirty="0"/>
              <a:t>Suggested that suitably defined networks could </a:t>
            </a:r>
            <a:r>
              <a:rPr lang="en-US" altLang="ru-RU" dirty="0" smtClean="0"/>
              <a:t>learn</a:t>
            </a:r>
            <a:endParaRPr lang="en-US" altLang="ru-RU" dirty="0">
              <a:cs typeface="Times New Roman" panose="02020603050405020304" pitchFamily="18" charset="0"/>
            </a:endParaRPr>
          </a:p>
          <a:p>
            <a:endParaRPr lang="de-DE" dirty="0" smtClean="0"/>
          </a:p>
          <a:p>
            <a:r>
              <a:rPr lang="de-DE" sz="3400" dirty="0" smtClean="0"/>
              <a:t>1949 </a:t>
            </a:r>
            <a:r>
              <a:rPr lang="de-DE" sz="3400" dirty="0" smtClean="0"/>
              <a:t>- </a:t>
            </a:r>
            <a:r>
              <a:rPr lang="de-DE" sz="3400" dirty="0" err="1" smtClean="0"/>
              <a:t>Hebbs</a:t>
            </a:r>
            <a:r>
              <a:rPr lang="de-DE" sz="3400" dirty="0" smtClean="0"/>
              <a:t> </a:t>
            </a:r>
            <a:r>
              <a:rPr lang="de-DE" sz="3400" dirty="0" smtClean="0"/>
              <a:t>update </a:t>
            </a:r>
            <a:r>
              <a:rPr lang="de-DE" sz="3400" dirty="0" err="1" smtClean="0"/>
              <a:t>rule</a:t>
            </a:r>
            <a:r>
              <a:rPr lang="de-DE" sz="3400" dirty="0" smtClean="0"/>
              <a:t> </a:t>
            </a:r>
            <a:endParaRPr lang="ru-RU" sz="3400" dirty="0"/>
          </a:p>
        </p:txBody>
      </p:sp>
      <p:sp>
        <p:nvSpPr>
          <p:cNvPr id="5" name="Eingekerbter Richtungspfeil 4"/>
          <p:cNvSpPr/>
          <p:nvPr/>
        </p:nvSpPr>
        <p:spPr>
          <a:xfrm>
            <a:off x="558800" y="1523048"/>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1943</a:t>
            </a:r>
            <a:endParaRPr lang="ru-RU" sz="1200" b="1" dirty="0">
              <a:solidFill>
                <a:schemeClr val="bg1"/>
              </a:solidFill>
            </a:endParaRPr>
          </a:p>
        </p:txBody>
      </p:sp>
      <p:sp>
        <p:nvSpPr>
          <p:cNvPr id="6" name="Eingekerbter Richtungspfeil 5"/>
          <p:cNvSpPr/>
          <p:nvPr/>
        </p:nvSpPr>
        <p:spPr>
          <a:xfrm>
            <a:off x="2044700" y="152451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1951</a:t>
            </a:r>
            <a:endParaRPr lang="ru-RU" sz="1200" b="1" dirty="0">
              <a:solidFill>
                <a:schemeClr val="bg1"/>
              </a:solidFill>
            </a:endParaRPr>
          </a:p>
        </p:txBody>
      </p:sp>
      <p:sp>
        <p:nvSpPr>
          <p:cNvPr id="7" name="Eingekerbter Richtungspfeil 6"/>
          <p:cNvSpPr/>
          <p:nvPr/>
        </p:nvSpPr>
        <p:spPr>
          <a:xfrm>
            <a:off x="352806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1960</a:t>
            </a:r>
            <a:endParaRPr lang="ru-RU" sz="1200" b="1" dirty="0">
              <a:solidFill>
                <a:schemeClr val="bg1"/>
              </a:solidFill>
            </a:endParaRPr>
          </a:p>
        </p:txBody>
      </p:sp>
      <p:sp>
        <p:nvSpPr>
          <p:cNvPr id="8" name="Eingekerbter Richtungspfeil 7"/>
          <p:cNvSpPr/>
          <p:nvPr/>
        </p:nvSpPr>
        <p:spPr>
          <a:xfrm>
            <a:off x="278638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1956</a:t>
            </a:r>
            <a:endParaRPr lang="ru-RU" sz="1200" b="1" dirty="0">
              <a:solidFill>
                <a:schemeClr val="bg1"/>
              </a:solidFill>
            </a:endParaRPr>
          </a:p>
        </p:txBody>
      </p:sp>
      <p:sp>
        <p:nvSpPr>
          <p:cNvPr id="9" name="Eingekerbter Richtungspfeil 8"/>
          <p:cNvSpPr/>
          <p:nvPr/>
        </p:nvSpPr>
        <p:spPr>
          <a:xfrm>
            <a:off x="129794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1950</a:t>
            </a:r>
            <a:endParaRPr lang="ru-RU" sz="1200" b="1" dirty="0">
              <a:solidFill>
                <a:schemeClr val="bg1"/>
              </a:solidFill>
            </a:endParaRPr>
          </a:p>
        </p:txBody>
      </p:sp>
      <p:sp>
        <p:nvSpPr>
          <p:cNvPr id="10" name="Eingekerbter Richtungspfeil 9"/>
          <p:cNvSpPr/>
          <p:nvPr/>
        </p:nvSpPr>
        <p:spPr>
          <a:xfrm>
            <a:off x="426720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1963</a:t>
            </a:r>
            <a:endParaRPr lang="ru-RU" sz="1200" b="1" dirty="0">
              <a:solidFill>
                <a:schemeClr val="bg1"/>
              </a:solidFill>
            </a:endParaRPr>
          </a:p>
        </p:txBody>
      </p:sp>
      <p:sp>
        <p:nvSpPr>
          <p:cNvPr id="11" name="Eingekerbter Richtungspfeil 10"/>
          <p:cNvSpPr/>
          <p:nvPr/>
        </p:nvSpPr>
        <p:spPr>
          <a:xfrm>
            <a:off x="5008880" y="1521580"/>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1965</a:t>
            </a:r>
            <a:endParaRPr lang="ru-RU" sz="1200" b="1" dirty="0">
              <a:solidFill>
                <a:schemeClr val="bg1"/>
              </a:solidFill>
            </a:endParaRPr>
          </a:p>
        </p:txBody>
      </p:sp>
      <p:sp>
        <p:nvSpPr>
          <p:cNvPr id="12" name="Eingekerbter Richtungspfeil 11"/>
          <p:cNvSpPr/>
          <p:nvPr/>
        </p:nvSpPr>
        <p:spPr>
          <a:xfrm>
            <a:off x="6473008" y="1514240"/>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1972</a:t>
            </a:r>
            <a:endParaRPr lang="ru-RU" sz="1200" b="1" dirty="0">
              <a:solidFill>
                <a:schemeClr val="bg1"/>
              </a:solidFill>
            </a:endParaRPr>
          </a:p>
        </p:txBody>
      </p:sp>
      <p:sp>
        <p:nvSpPr>
          <p:cNvPr id="13" name="Eingekerbter Richtungspfeil 12"/>
          <p:cNvSpPr/>
          <p:nvPr/>
        </p:nvSpPr>
        <p:spPr>
          <a:xfrm>
            <a:off x="7956368" y="150983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1980</a:t>
            </a:r>
            <a:endParaRPr lang="ru-RU" sz="1200" b="1" dirty="0">
              <a:solidFill>
                <a:schemeClr val="bg1"/>
              </a:solidFill>
            </a:endParaRPr>
          </a:p>
        </p:txBody>
      </p:sp>
      <p:sp>
        <p:nvSpPr>
          <p:cNvPr id="14" name="Eingekerbter Richtungspfeil 13"/>
          <p:cNvSpPr/>
          <p:nvPr/>
        </p:nvSpPr>
        <p:spPr>
          <a:xfrm>
            <a:off x="7214688" y="150983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1975</a:t>
            </a:r>
            <a:endParaRPr lang="ru-RU" sz="1200" b="1" dirty="0">
              <a:solidFill>
                <a:schemeClr val="bg1"/>
              </a:solidFill>
            </a:endParaRPr>
          </a:p>
        </p:txBody>
      </p:sp>
      <p:sp>
        <p:nvSpPr>
          <p:cNvPr id="15" name="Eingekerbter Richtungspfeil 14"/>
          <p:cNvSpPr/>
          <p:nvPr/>
        </p:nvSpPr>
        <p:spPr>
          <a:xfrm>
            <a:off x="5748020" y="1518644"/>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1968</a:t>
            </a:r>
            <a:endParaRPr lang="ru-RU" sz="1200" b="1" dirty="0">
              <a:solidFill>
                <a:schemeClr val="bg1"/>
              </a:solidFill>
            </a:endParaRPr>
          </a:p>
        </p:txBody>
      </p:sp>
      <p:sp>
        <p:nvSpPr>
          <p:cNvPr id="16" name="Eingekerbter Richtungspfeil 15"/>
          <p:cNvSpPr/>
          <p:nvPr/>
        </p:nvSpPr>
        <p:spPr>
          <a:xfrm>
            <a:off x="8695508" y="150983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1981</a:t>
            </a:r>
            <a:endParaRPr lang="ru-RU" sz="1200" b="1" dirty="0">
              <a:solidFill>
                <a:schemeClr val="bg1"/>
              </a:solidFill>
            </a:endParaRPr>
          </a:p>
        </p:txBody>
      </p:sp>
      <p:sp>
        <p:nvSpPr>
          <p:cNvPr id="17" name="Eingekerbter Richtungspfeil 16"/>
          <p:cNvSpPr/>
          <p:nvPr/>
        </p:nvSpPr>
        <p:spPr>
          <a:xfrm>
            <a:off x="9437188" y="151717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1985</a:t>
            </a:r>
            <a:endParaRPr lang="ru-RU" sz="1200" b="1" dirty="0">
              <a:solidFill>
                <a:schemeClr val="bg1"/>
              </a:solidFill>
            </a:endParaRPr>
          </a:p>
        </p:txBody>
      </p:sp>
      <p:sp>
        <p:nvSpPr>
          <p:cNvPr id="18" name="Eingekerbter Richtungspfeil 17"/>
          <p:cNvSpPr/>
          <p:nvPr/>
        </p:nvSpPr>
        <p:spPr>
          <a:xfrm>
            <a:off x="10915273" y="1519637"/>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1990</a:t>
            </a:r>
            <a:endParaRPr lang="ru-RU" sz="1200" b="1" dirty="0">
              <a:solidFill>
                <a:schemeClr val="bg1"/>
              </a:solidFill>
            </a:endParaRPr>
          </a:p>
        </p:txBody>
      </p:sp>
      <p:sp>
        <p:nvSpPr>
          <p:cNvPr id="21" name="Eingekerbter Richtungspfeil 20"/>
          <p:cNvSpPr/>
          <p:nvPr/>
        </p:nvSpPr>
        <p:spPr>
          <a:xfrm>
            <a:off x="10176328" y="1515233"/>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1986</a:t>
            </a:r>
            <a:endParaRPr lang="ru-RU" sz="1200" b="1" dirty="0">
              <a:solidFill>
                <a:schemeClr val="bg1"/>
              </a:solidFill>
            </a:endParaRPr>
          </a:p>
        </p:txBody>
      </p:sp>
      <p:sp>
        <p:nvSpPr>
          <p:cNvPr id="23" name="Positionsrahmen 22"/>
          <p:cNvSpPr/>
          <p:nvPr/>
        </p:nvSpPr>
        <p:spPr>
          <a:xfrm>
            <a:off x="705032" y="1371600"/>
            <a:ext cx="549364" cy="664029"/>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4" name="Textfeld 23"/>
          <p:cNvSpPr txBox="1"/>
          <p:nvPr/>
        </p:nvSpPr>
        <p:spPr>
          <a:xfrm>
            <a:off x="831473" y="2236586"/>
            <a:ext cx="10515600" cy="523220"/>
          </a:xfrm>
          <a:prstGeom prst="rect">
            <a:avLst/>
          </a:prstGeom>
          <a:noFill/>
        </p:spPr>
        <p:txBody>
          <a:bodyPr wrap="square" rtlCol="0">
            <a:spAutoFit/>
          </a:bodyPr>
          <a:lstStyle/>
          <a:p>
            <a:r>
              <a:rPr lang="de-DE" sz="2800" b="1" dirty="0" smtClean="0"/>
              <a:t>Neurons </a:t>
            </a:r>
            <a:r>
              <a:rPr lang="de-DE" sz="2800" b="1" dirty="0" err="1" smtClean="0"/>
              <a:t>and</a:t>
            </a:r>
            <a:r>
              <a:rPr lang="de-DE" sz="2800" b="1" dirty="0"/>
              <a:t> </a:t>
            </a:r>
            <a:r>
              <a:rPr lang="de-DE" sz="2800" b="1" dirty="0" err="1" smtClean="0"/>
              <a:t>the</a:t>
            </a:r>
            <a:r>
              <a:rPr lang="de-DE" sz="2800" b="1" dirty="0" smtClean="0"/>
              <a:t> </a:t>
            </a:r>
            <a:r>
              <a:rPr lang="de-DE" sz="2800" b="1" dirty="0" err="1" smtClean="0"/>
              <a:t>beginning</a:t>
            </a:r>
            <a:r>
              <a:rPr lang="de-DE" sz="2800" b="1" dirty="0" smtClean="0"/>
              <a:t> </a:t>
            </a:r>
            <a:r>
              <a:rPr lang="de-DE" sz="2800" b="1" dirty="0" err="1" smtClean="0"/>
              <a:t>of</a:t>
            </a:r>
            <a:r>
              <a:rPr lang="de-DE" sz="2800" b="1" dirty="0" smtClean="0"/>
              <a:t> AI</a:t>
            </a:r>
            <a:endParaRPr lang="ru-RU" sz="2800" b="1" dirty="0"/>
          </a:p>
        </p:txBody>
      </p:sp>
      <p:pic>
        <p:nvPicPr>
          <p:cNvPr id="22" name="Picture 7" descr="C:\WINDOWS\Application Data\Microsoft\Media Catalog\neur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235709" y="3785551"/>
            <a:ext cx="3810000" cy="1663700"/>
          </a:xfrm>
          <a:prstGeom prst="rect">
            <a:avLst/>
          </a:prstGeom>
        </p:spPr>
      </p:pic>
      <p:sp>
        <p:nvSpPr>
          <p:cNvPr id="4" name="Textfeld 3"/>
          <p:cNvSpPr txBox="1"/>
          <p:nvPr/>
        </p:nvSpPr>
        <p:spPr>
          <a:xfrm>
            <a:off x="838200" y="2850079"/>
            <a:ext cx="9040167" cy="492443"/>
          </a:xfrm>
          <a:prstGeom prst="rect">
            <a:avLst/>
          </a:prstGeom>
          <a:noFill/>
        </p:spPr>
        <p:txBody>
          <a:bodyPr wrap="none" rtlCol="0">
            <a:spAutoFit/>
          </a:bodyPr>
          <a:lstStyle/>
          <a:p>
            <a:pPr marL="285750" indent="-285750">
              <a:buFont typeface="Arial" panose="020B0604020202020204" pitchFamily="34" charset="0"/>
              <a:buChar char="•"/>
            </a:pPr>
            <a:r>
              <a:rPr lang="de-DE" sz="2600" dirty="0" smtClean="0"/>
              <a:t>1943 - </a:t>
            </a:r>
            <a:r>
              <a:rPr lang="en-US" altLang="ru-RU" sz="2600" dirty="0">
                <a:cs typeface="Times New Roman" panose="02020603050405020304" pitchFamily="18" charset="0"/>
              </a:rPr>
              <a:t>McCulloch &amp; Pitts proposed a model of artificial </a:t>
            </a:r>
            <a:r>
              <a:rPr lang="en-US" altLang="ru-RU" sz="2600" dirty="0" smtClean="0">
                <a:cs typeface="Times New Roman" panose="02020603050405020304" pitchFamily="18" charset="0"/>
              </a:rPr>
              <a:t>neurons</a:t>
            </a:r>
            <a:endParaRPr lang="ru-RU" dirty="0"/>
          </a:p>
        </p:txBody>
      </p:sp>
    </p:spTree>
    <p:extLst>
      <p:ext uri="{BB962C8B-B14F-4D97-AF65-F5344CB8AC3E}">
        <p14:creationId xmlns:p14="http://schemas.microsoft.com/office/powerpoint/2010/main" val="7734527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 Brief </a:t>
            </a:r>
            <a:r>
              <a:rPr lang="de-DE" dirty="0" err="1" smtClean="0"/>
              <a:t>History</a:t>
            </a:r>
            <a:r>
              <a:rPr lang="de-DE" dirty="0" smtClean="0"/>
              <a:t> </a:t>
            </a:r>
            <a:r>
              <a:rPr lang="de-DE" dirty="0" err="1" smtClean="0"/>
              <a:t>of</a:t>
            </a:r>
            <a:r>
              <a:rPr lang="de-DE" dirty="0" smtClean="0"/>
              <a:t> AI</a:t>
            </a:r>
            <a:endParaRPr lang="ru-RU" dirty="0"/>
          </a:p>
        </p:txBody>
      </p:sp>
      <p:sp>
        <p:nvSpPr>
          <p:cNvPr id="3" name="Inhaltsplatzhalter 2"/>
          <p:cNvSpPr>
            <a:spLocks noGrp="1"/>
          </p:cNvSpPr>
          <p:nvPr>
            <p:ph idx="1"/>
          </p:nvPr>
        </p:nvSpPr>
        <p:spPr>
          <a:xfrm>
            <a:off x="831473" y="2850078"/>
            <a:ext cx="8605715" cy="3842822"/>
          </a:xfrm>
        </p:spPr>
        <p:txBody>
          <a:bodyPr>
            <a:normAutofit fontScale="92500" lnSpcReduction="10000"/>
          </a:bodyPr>
          <a:lstStyle/>
          <a:p>
            <a:pPr>
              <a:spcBef>
                <a:spcPct val="50000"/>
              </a:spcBef>
            </a:pPr>
            <a:r>
              <a:rPr lang="en-US" altLang="ru-RU" dirty="0"/>
              <a:t>1950 </a:t>
            </a:r>
            <a:r>
              <a:rPr lang="en-US" altLang="ru-RU" dirty="0" smtClean="0"/>
              <a:t>- Alan </a:t>
            </a:r>
            <a:r>
              <a:rPr lang="en-US" altLang="ru-RU" dirty="0"/>
              <a:t>Turing’s paper, </a:t>
            </a:r>
            <a:r>
              <a:rPr lang="en-US" altLang="ru-RU" i="1" dirty="0"/>
              <a:t>Computing Machinery and Intelligence</a:t>
            </a:r>
            <a:r>
              <a:rPr lang="en-US" altLang="ru-RU" dirty="0"/>
              <a:t>, described what is now called “The Turing Test”.  </a:t>
            </a:r>
            <a:r>
              <a:rPr lang="en-US" altLang="ru-RU" i="1" dirty="0">
                <a:hlinkClick r:id="rId3"/>
              </a:rPr>
              <a:t>http://www.abelard.org/turpap/turpap.htm</a:t>
            </a:r>
            <a:r>
              <a:rPr lang="en-US" altLang="ru-RU" i="1" dirty="0"/>
              <a:t> </a:t>
            </a:r>
            <a:endParaRPr lang="en-US" altLang="ru-RU" dirty="0" smtClean="0">
              <a:cs typeface="Times New Roman" panose="02020603050405020304" pitchFamily="18" charset="0"/>
            </a:endParaRPr>
          </a:p>
          <a:p>
            <a:pPr>
              <a:buClr>
                <a:schemeClr val="bg2"/>
              </a:buClr>
              <a:buSzTx/>
            </a:pPr>
            <a:endParaRPr lang="en-US" altLang="ru-RU" dirty="0">
              <a:cs typeface="Times New Roman" panose="02020603050405020304" pitchFamily="18" charset="0"/>
            </a:endParaRPr>
          </a:p>
          <a:p>
            <a:pPr>
              <a:buClr>
                <a:schemeClr val="bg2"/>
              </a:buClr>
            </a:pPr>
            <a:r>
              <a:rPr lang="en-US" altLang="ru-RU" dirty="0" smtClean="0"/>
              <a:t>The first big milestone in Artificial Intelligence</a:t>
            </a:r>
          </a:p>
          <a:p>
            <a:pPr>
              <a:buClr>
                <a:schemeClr val="bg2"/>
              </a:buClr>
            </a:pPr>
            <a:endParaRPr lang="en-US" altLang="ru-RU" dirty="0"/>
          </a:p>
          <a:p>
            <a:pPr>
              <a:buClr>
                <a:schemeClr val="bg2"/>
              </a:buClr>
            </a:pPr>
            <a:r>
              <a:rPr lang="en-US" altLang="ru-RU" dirty="0" smtClean="0"/>
              <a:t>Turing </a:t>
            </a:r>
            <a:r>
              <a:rPr lang="en-US" altLang="ru-RU" dirty="0"/>
              <a:t>predicted that in about fifty years "an average interrogator will not have more than a 70 percent chance of making the right identification after five minutes of </a:t>
            </a:r>
            <a:r>
              <a:rPr lang="en-US" altLang="ru-RU" dirty="0" smtClean="0"/>
              <a:t>questioning”</a:t>
            </a:r>
            <a:endParaRPr lang="ru-RU" dirty="0"/>
          </a:p>
        </p:txBody>
      </p:sp>
      <p:sp>
        <p:nvSpPr>
          <p:cNvPr id="5" name="Eingekerbter Richtungspfeil 4"/>
          <p:cNvSpPr/>
          <p:nvPr/>
        </p:nvSpPr>
        <p:spPr>
          <a:xfrm>
            <a:off x="558800" y="1523048"/>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1943</a:t>
            </a:r>
            <a:endParaRPr lang="ru-RU" sz="1200" b="1" dirty="0">
              <a:solidFill>
                <a:schemeClr val="bg1"/>
              </a:solidFill>
            </a:endParaRPr>
          </a:p>
        </p:txBody>
      </p:sp>
      <p:sp>
        <p:nvSpPr>
          <p:cNvPr id="6" name="Eingekerbter Richtungspfeil 5"/>
          <p:cNvSpPr/>
          <p:nvPr/>
        </p:nvSpPr>
        <p:spPr>
          <a:xfrm>
            <a:off x="2044700" y="152451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1951</a:t>
            </a:r>
            <a:endParaRPr lang="ru-RU" sz="1200" b="1" dirty="0">
              <a:solidFill>
                <a:schemeClr val="bg1"/>
              </a:solidFill>
            </a:endParaRPr>
          </a:p>
        </p:txBody>
      </p:sp>
      <p:sp>
        <p:nvSpPr>
          <p:cNvPr id="7" name="Eingekerbter Richtungspfeil 6"/>
          <p:cNvSpPr/>
          <p:nvPr/>
        </p:nvSpPr>
        <p:spPr>
          <a:xfrm>
            <a:off x="352806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1960</a:t>
            </a:r>
            <a:endParaRPr lang="ru-RU" sz="1200" b="1" dirty="0">
              <a:solidFill>
                <a:schemeClr val="bg1"/>
              </a:solidFill>
            </a:endParaRPr>
          </a:p>
        </p:txBody>
      </p:sp>
      <p:sp>
        <p:nvSpPr>
          <p:cNvPr id="8" name="Eingekerbter Richtungspfeil 7"/>
          <p:cNvSpPr/>
          <p:nvPr/>
        </p:nvSpPr>
        <p:spPr>
          <a:xfrm>
            <a:off x="278638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1956</a:t>
            </a:r>
            <a:endParaRPr lang="ru-RU" sz="1200" b="1" dirty="0">
              <a:solidFill>
                <a:schemeClr val="bg1"/>
              </a:solidFill>
            </a:endParaRPr>
          </a:p>
        </p:txBody>
      </p:sp>
      <p:sp>
        <p:nvSpPr>
          <p:cNvPr id="9" name="Eingekerbter Richtungspfeil 8"/>
          <p:cNvSpPr/>
          <p:nvPr/>
        </p:nvSpPr>
        <p:spPr>
          <a:xfrm>
            <a:off x="129794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1950</a:t>
            </a:r>
            <a:endParaRPr lang="ru-RU" sz="1200" b="1" dirty="0">
              <a:solidFill>
                <a:schemeClr val="bg1"/>
              </a:solidFill>
            </a:endParaRPr>
          </a:p>
        </p:txBody>
      </p:sp>
      <p:sp>
        <p:nvSpPr>
          <p:cNvPr id="10" name="Eingekerbter Richtungspfeil 9"/>
          <p:cNvSpPr/>
          <p:nvPr/>
        </p:nvSpPr>
        <p:spPr>
          <a:xfrm>
            <a:off x="426720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1963</a:t>
            </a:r>
            <a:endParaRPr lang="ru-RU" sz="1200" b="1" dirty="0">
              <a:solidFill>
                <a:schemeClr val="bg1"/>
              </a:solidFill>
            </a:endParaRPr>
          </a:p>
        </p:txBody>
      </p:sp>
      <p:sp>
        <p:nvSpPr>
          <p:cNvPr id="11" name="Eingekerbter Richtungspfeil 10"/>
          <p:cNvSpPr/>
          <p:nvPr/>
        </p:nvSpPr>
        <p:spPr>
          <a:xfrm>
            <a:off x="5008880" y="1521580"/>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1965</a:t>
            </a:r>
            <a:endParaRPr lang="ru-RU" sz="1200" b="1" dirty="0">
              <a:solidFill>
                <a:schemeClr val="bg1"/>
              </a:solidFill>
            </a:endParaRPr>
          </a:p>
        </p:txBody>
      </p:sp>
      <p:sp>
        <p:nvSpPr>
          <p:cNvPr id="12" name="Eingekerbter Richtungspfeil 11"/>
          <p:cNvSpPr/>
          <p:nvPr/>
        </p:nvSpPr>
        <p:spPr>
          <a:xfrm>
            <a:off x="6473008" y="1514240"/>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1972</a:t>
            </a:r>
            <a:endParaRPr lang="ru-RU" sz="1200" b="1" dirty="0">
              <a:solidFill>
                <a:schemeClr val="bg1"/>
              </a:solidFill>
            </a:endParaRPr>
          </a:p>
        </p:txBody>
      </p:sp>
      <p:sp>
        <p:nvSpPr>
          <p:cNvPr id="13" name="Eingekerbter Richtungspfeil 12"/>
          <p:cNvSpPr/>
          <p:nvPr/>
        </p:nvSpPr>
        <p:spPr>
          <a:xfrm>
            <a:off x="7956368" y="150983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1980</a:t>
            </a:r>
            <a:endParaRPr lang="ru-RU" sz="1200" b="1" dirty="0">
              <a:solidFill>
                <a:schemeClr val="bg1"/>
              </a:solidFill>
            </a:endParaRPr>
          </a:p>
        </p:txBody>
      </p:sp>
      <p:sp>
        <p:nvSpPr>
          <p:cNvPr id="14" name="Eingekerbter Richtungspfeil 13"/>
          <p:cNvSpPr/>
          <p:nvPr/>
        </p:nvSpPr>
        <p:spPr>
          <a:xfrm>
            <a:off x="7214688" y="150983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1975</a:t>
            </a:r>
            <a:endParaRPr lang="ru-RU" sz="1200" b="1" dirty="0">
              <a:solidFill>
                <a:schemeClr val="bg1"/>
              </a:solidFill>
            </a:endParaRPr>
          </a:p>
        </p:txBody>
      </p:sp>
      <p:sp>
        <p:nvSpPr>
          <p:cNvPr id="15" name="Eingekerbter Richtungspfeil 14"/>
          <p:cNvSpPr/>
          <p:nvPr/>
        </p:nvSpPr>
        <p:spPr>
          <a:xfrm>
            <a:off x="5748020" y="1518644"/>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1968</a:t>
            </a:r>
            <a:endParaRPr lang="ru-RU" sz="1200" b="1" dirty="0">
              <a:solidFill>
                <a:schemeClr val="bg1"/>
              </a:solidFill>
            </a:endParaRPr>
          </a:p>
        </p:txBody>
      </p:sp>
      <p:sp>
        <p:nvSpPr>
          <p:cNvPr id="16" name="Eingekerbter Richtungspfeil 15"/>
          <p:cNvSpPr/>
          <p:nvPr/>
        </p:nvSpPr>
        <p:spPr>
          <a:xfrm>
            <a:off x="8695508" y="150983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1981</a:t>
            </a:r>
            <a:endParaRPr lang="ru-RU" sz="1200" b="1" dirty="0">
              <a:solidFill>
                <a:schemeClr val="bg1"/>
              </a:solidFill>
            </a:endParaRPr>
          </a:p>
        </p:txBody>
      </p:sp>
      <p:sp>
        <p:nvSpPr>
          <p:cNvPr id="17" name="Eingekerbter Richtungspfeil 16"/>
          <p:cNvSpPr/>
          <p:nvPr/>
        </p:nvSpPr>
        <p:spPr>
          <a:xfrm>
            <a:off x="9437188" y="151717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1985</a:t>
            </a:r>
            <a:endParaRPr lang="ru-RU" sz="1200" b="1" dirty="0">
              <a:solidFill>
                <a:schemeClr val="bg1"/>
              </a:solidFill>
            </a:endParaRPr>
          </a:p>
        </p:txBody>
      </p:sp>
      <p:sp>
        <p:nvSpPr>
          <p:cNvPr id="18" name="Eingekerbter Richtungspfeil 17"/>
          <p:cNvSpPr/>
          <p:nvPr/>
        </p:nvSpPr>
        <p:spPr>
          <a:xfrm>
            <a:off x="10915273" y="1519637"/>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1990</a:t>
            </a:r>
            <a:endParaRPr lang="ru-RU" sz="1200" b="1" dirty="0">
              <a:solidFill>
                <a:schemeClr val="bg1"/>
              </a:solidFill>
            </a:endParaRPr>
          </a:p>
        </p:txBody>
      </p:sp>
      <p:sp>
        <p:nvSpPr>
          <p:cNvPr id="21" name="Eingekerbter Richtungspfeil 20"/>
          <p:cNvSpPr/>
          <p:nvPr/>
        </p:nvSpPr>
        <p:spPr>
          <a:xfrm>
            <a:off x="10176328" y="1515233"/>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1986</a:t>
            </a:r>
            <a:endParaRPr lang="ru-RU" sz="1200" b="1" dirty="0">
              <a:solidFill>
                <a:schemeClr val="bg1"/>
              </a:solidFill>
            </a:endParaRPr>
          </a:p>
        </p:txBody>
      </p:sp>
      <p:sp>
        <p:nvSpPr>
          <p:cNvPr id="23" name="Positionsrahmen 22"/>
          <p:cNvSpPr/>
          <p:nvPr/>
        </p:nvSpPr>
        <p:spPr>
          <a:xfrm>
            <a:off x="1440324" y="1371600"/>
            <a:ext cx="549364" cy="664029"/>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4" name="Textfeld 23"/>
          <p:cNvSpPr txBox="1"/>
          <p:nvPr/>
        </p:nvSpPr>
        <p:spPr>
          <a:xfrm>
            <a:off x="831473" y="2236586"/>
            <a:ext cx="10515600" cy="523220"/>
          </a:xfrm>
          <a:prstGeom prst="rect">
            <a:avLst/>
          </a:prstGeom>
          <a:noFill/>
        </p:spPr>
        <p:txBody>
          <a:bodyPr wrap="square" rtlCol="0">
            <a:spAutoFit/>
          </a:bodyPr>
          <a:lstStyle/>
          <a:p>
            <a:r>
              <a:rPr lang="de-DE" sz="2800" b="1" dirty="0" smtClean="0"/>
              <a:t>Alan Turing </a:t>
            </a:r>
            <a:r>
              <a:rPr lang="de-DE" sz="2800" b="1" dirty="0" err="1" smtClean="0"/>
              <a:t>and</a:t>
            </a:r>
            <a:r>
              <a:rPr lang="de-DE" sz="2800" b="1" dirty="0" smtClean="0"/>
              <a:t> </a:t>
            </a:r>
            <a:r>
              <a:rPr lang="de-DE" sz="2800" b="1" dirty="0" err="1" smtClean="0"/>
              <a:t>the</a:t>
            </a:r>
            <a:r>
              <a:rPr lang="de-DE" sz="2800" b="1" dirty="0" smtClean="0"/>
              <a:t> Turing Test</a:t>
            </a:r>
            <a:endParaRPr lang="ru-RU" sz="2800" b="1" dirty="0"/>
          </a:p>
        </p:txBody>
      </p:sp>
      <p:pic>
        <p:nvPicPr>
          <p:cNvPr id="22" name="Picture 5" descr="C:\WINDOWS\Application Data\Microsoft\Media Catalog\turin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9936556" y="2236586"/>
            <a:ext cx="1812925" cy="4114800"/>
          </a:xfrm>
          <a:prstGeom prst="rect">
            <a:avLst/>
          </a:prstGeom>
        </p:spPr>
      </p:pic>
    </p:spTree>
    <p:extLst>
      <p:ext uri="{BB962C8B-B14F-4D97-AF65-F5344CB8AC3E}">
        <p14:creationId xmlns:p14="http://schemas.microsoft.com/office/powerpoint/2010/main" val="19277694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 Brief </a:t>
            </a:r>
            <a:r>
              <a:rPr lang="de-DE" dirty="0" err="1" smtClean="0"/>
              <a:t>History</a:t>
            </a:r>
            <a:r>
              <a:rPr lang="de-DE" dirty="0" smtClean="0"/>
              <a:t> </a:t>
            </a:r>
            <a:r>
              <a:rPr lang="de-DE" dirty="0" err="1" smtClean="0"/>
              <a:t>of</a:t>
            </a:r>
            <a:r>
              <a:rPr lang="de-DE" dirty="0" smtClean="0"/>
              <a:t> AI</a:t>
            </a:r>
            <a:endParaRPr lang="ru-RU"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a:xfrm>
                <a:off x="831473" y="2850078"/>
                <a:ext cx="10515600" cy="3193289"/>
              </a:xfrm>
            </p:spPr>
            <p:txBody>
              <a:bodyPr>
                <a:normAutofit fontScale="92500" lnSpcReduction="20000"/>
              </a:bodyPr>
              <a:lstStyle/>
              <a:p>
                <a:r>
                  <a:rPr lang="de-DE" dirty="0" smtClean="0"/>
                  <a:t>1951 - </a:t>
                </a:r>
                <a:r>
                  <a:rPr lang="de-DE" dirty="0" err="1" smtClean="0"/>
                  <a:t>Minsky</a:t>
                </a:r>
                <a:r>
                  <a:rPr lang="de-DE" dirty="0" smtClean="0"/>
                  <a:t> </a:t>
                </a:r>
                <a:r>
                  <a:rPr lang="de-DE" dirty="0" err="1" smtClean="0"/>
                  <a:t>and</a:t>
                </a:r>
                <a:r>
                  <a:rPr lang="de-DE" dirty="0" smtClean="0"/>
                  <a:t> Edmonds – </a:t>
                </a:r>
                <a:r>
                  <a:rPr lang="de-DE" dirty="0" smtClean="0"/>
                  <a:t>SNARC</a:t>
                </a:r>
              </a:p>
              <a:p>
                <a:pPr lvl="1"/>
                <a:r>
                  <a:rPr lang="de-DE" dirty="0" err="1" smtClean="0"/>
                  <a:t>Consists</a:t>
                </a:r>
                <a:r>
                  <a:rPr lang="de-DE" dirty="0" smtClean="0"/>
                  <a:t> </a:t>
                </a:r>
                <a:r>
                  <a:rPr lang="de-DE" dirty="0" err="1" smtClean="0"/>
                  <a:t>of</a:t>
                </a:r>
                <a:r>
                  <a:rPr lang="de-DE" dirty="0" smtClean="0"/>
                  <a:t> </a:t>
                </a:r>
                <a14:m>
                  <m:oMath xmlns:m="http://schemas.openxmlformats.org/officeDocument/2006/math">
                    <m:r>
                      <a:rPr lang="de-DE"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3000</m:t>
                    </m:r>
                  </m:oMath>
                </a14:m>
                <a:r>
                  <a:rPr lang="de-DE" dirty="0" smtClean="0"/>
                  <a:t> </a:t>
                </a:r>
                <a:r>
                  <a:rPr lang="de-DE" dirty="0" err="1" smtClean="0"/>
                  <a:t>vacuum</a:t>
                </a:r>
                <a:r>
                  <a:rPr lang="de-DE" dirty="0" smtClean="0"/>
                  <a:t> </a:t>
                </a:r>
                <a:r>
                  <a:rPr lang="de-DE" dirty="0" err="1" smtClean="0"/>
                  <a:t>tubes</a:t>
                </a:r>
                <a:endParaRPr lang="de-DE" dirty="0" smtClean="0"/>
              </a:p>
              <a:p>
                <a:r>
                  <a:rPr lang="de-DE" dirty="0"/>
                  <a:t>1955 </a:t>
                </a:r>
                <a:r>
                  <a:rPr lang="de-DE" dirty="0" smtClean="0"/>
                  <a:t>- Newell</a:t>
                </a:r>
                <a:r>
                  <a:rPr lang="de-DE" dirty="0"/>
                  <a:t>, Shaw, Simon </a:t>
                </a:r>
                <a:r>
                  <a:rPr lang="de-DE" dirty="0" smtClean="0"/>
                  <a:t>- </a:t>
                </a:r>
                <a:r>
                  <a:rPr lang="de-DE" dirty="0" err="1" smtClean="0"/>
                  <a:t>Logist</a:t>
                </a:r>
                <a:r>
                  <a:rPr lang="de-DE" dirty="0" smtClean="0"/>
                  <a:t> </a:t>
                </a:r>
                <a:r>
                  <a:rPr lang="de-DE" dirty="0" err="1" smtClean="0"/>
                  <a:t>Theorist</a:t>
                </a:r>
                <a:endParaRPr lang="de-DE" dirty="0" smtClean="0"/>
              </a:p>
              <a:p>
                <a:pPr lvl="1"/>
                <a:r>
                  <a:rPr lang="de-DE" dirty="0" err="1" smtClean="0"/>
                  <a:t>first</a:t>
                </a:r>
                <a:r>
                  <a:rPr lang="de-DE" dirty="0" smtClean="0"/>
                  <a:t> AI </a:t>
                </a:r>
                <a:r>
                  <a:rPr lang="de-DE" dirty="0" err="1" smtClean="0"/>
                  <a:t>program</a:t>
                </a:r>
                <a:r>
                  <a:rPr lang="de-DE" dirty="0" smtClean="0"/>
                  <a:t>, </a:t>
                </a:r>
                <a:r>
                  <a:rPr lang="en-US" altLang="ru-RU" dirty="0" smtClean="0"/>
                  <a:t>program for proving theorems</a:t>
                </a:r>
              </a:p>
              <a:p>
                <a:pPr lvl="1"/>
                <a:r>
                  <a:rPr lang="en-US" altLang="cs-CZ" dirty="0"/>
                  <a:t>It did logic proofs from the book “Principia Mathematica” (Bertrand Russell and Alfred North Whitehead, 1910)</a:t>
                </a:r>
                <a:endParaRPr lang="de-DE" dirty="0" smtClean="0"/>
              </a:p>
              <a:p>
                <a:r>
                  <a:rPr lang="de-DE" dirty="0" smtClean="0"/>
                  <a:t>1957 </a:t>
                </a:r>
                <a:r>
                  <a:rPr lang="de-DE" dirty="0" smtClean="0"/>
                  <a:t>- </a:t>
                </a:r>
                <a:r>
                  <a:rPr lang="de-DE" dirty="0" smtClean="0"/>
                  <a:t>Newell</a:t>
                </a:r>
                <a:r>
                  <a:rPr lang="de-DE" dirty="0"/>
                  <a:t>, Simon </a:t>
                </a:r>
                <a:r>
                  <a:rPr lang="de-DE" dirty="0" smtClean="0"/>
                  <a:t>– GPS</a:t>
                </a:r>
              </a:p>
              <a:p>
                <a:pPr lvl="1"/>
                <a:r>
                  <a:rPr lang="de-DE" dirty="0" err="1" smtClean="0"/>
                  <a:t>cognitive</a:t>
                </a:r>
                <a:r>
                  <a:rPr lang="de-DE" dirty="0" smtClean="0"/>
                  <a:t> </a:t>
                </a:r>
                <a:r>
                  <a:rPr lang="de-DE" dirty="0" err="1" smtClean="0"/>
                  <a:t>modeling</a:t>
                </a:r>
                <a:r>
                  <a:rPr lang="de-DE" dirty="0" smtClean="0"/>
                  <a:t>, </a:t>
                </a:r>
                <a:r>
                  <a:rPr lang="de-DE" dirty="0" err="1" smtClean="0"/>
                  <a:t>general</a:t>
                </a:r>
                <a:r>
                  <a:rPr lang="de-DE" dirty="0" smtClean="0"/>
                  <a:t> </a:t>
                </a:r>
                <a:r>
                  <a:rPr lang="de-DE" dirty="0" err="1" smtClean="0"/>
                  <a:t>problem</a:t>
                </a:r>
                <a:r>
                  <a:rPr lang="de-DE" dirty="0" smtClean="0"/>
                  <a:t> </a:t>
                </a:r>
                <a:r>
                  <a:rPr lang="de-DE" dirty="0" err="1" smtClean="0"/>
                  <a:t>solver</a:t>
                </a:r>
                <a:r>
                  <a:rPr lang="de-DE" dirty="0" smtClean="0"/>
                  <a:t> GPS </a:t>
                </a:r>
                <a:endParaRPr lang="de-DE" dirty="0" smtClean="0"/>
              </a:p>
              <a:p>
                <a:pPr lvl="1"/>
                <a:r>
                  <a:rPr lang="en-US" altLang="ru-RU" dirty="0" smtClean="0"/>
                  <a:t>Intentionally </a:t>
                </a:r>
                <a:r>
                  <a:rPr lang="en-US" altLang="ru-RU" dirty="0"/>
                  <a:t>solved puzzles in a similar way as humans do (order of </a:t>
                </a:r>
                <a:r>
                  <a:rPr lang="en-US" altLang="ru-RU" dirty="0" err="1"/>
                  <a:t>subgoals</a:t>
                </a:r>
                <a:r>
                  <a:rPr lang="en-US" altLang="ru-RU" dirty="0"/>
                  <a:t>, </a:t>
                </a:r>
                <a:r>
                  <a:rPr lang="en-US" altLang="ru-RU" dirty="0" err="1"/>
                  <a:t>etc</a:t>
                </a:r>
                <a:r>
                  <a:rPr lang="en-US" altLang="ru-RU" dirty="0"/>
                  <a:t>)</a:t>
                </a:r>
              </a:p>
              <a:p>
                <a:endParaRPr lang="de-DE" dirty="0" smtClean="0"/>
              </a:p>
              <a:p>
                <a:endParaRPr lang="de-DE" dirty="0" smtClean="0"/>
              </a:p>
              <a:p>
                <a:endParaRPr lang="ru-RU"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xfrm>
                <a:off x="831473" y="2850078"/>
                <a:ext cx="10515600" cy="3193289"/>
              </a:xfrm>
              <a:blipFill rotWithShape="0">
                <a:blip r:embed="rId3"/>
                <a:stretch>
                  <a:fillRect l="-870" t="-4971"/>
                </a:stretch>
              </a:blipFill>
            </p:spPr>
            <p:txBody>
              <a:bodyPr/>
              <a:lstStyle/>
              <a:p>
                <a:r>
                  <a:rPr lang="ru-RU">
                    <a:noFill/>
                  </a:rPr>
                  <a:t> </a:t>
                </a:r>
              </a:p>
            </p:txBody>
          </p:sp>
        </mc:Fallback>
      </mc:AlternateContent>
      <p:sp>
        <p:nvSpPr>
          <p:cNvPr id="5" name="Eingekerbter Richtungspfeil 4"/>
          <p:cNvSpPr/>
          <p:nvPr/>
        </p:nvSpPr>
        <p:spPr>
          <a:xfrm>
            <a:off x="558800" y="1523048"/>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1943</a:t>
            </a:r>
            <a:endParaRPr lang="ru-RU" sz="1200" b="1" dirty="0">
              <a:solidFill>
                <a:schemeClr val="bg1"/>
              </a:solidFill>
            </a:endParaRPr>
          </a:p>
        </p:txBody>
      </p:sp>
      <p:sp>
        <p:nvSpPr>
          <p:cNvPr id="6" name="Eingekerbter Richtungspfeil 5"/>
          <p:cNvSpPr/>
          <p:nvPr/>
        </p:nvSpPr>
        <p:spPr>
          <a:xfrm>
            <a:off x="2044700" y="152451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1951</a:t>
            </a:r>
            <a:endParaRPr lang="ru-RU" sz="1200" b="1" dirty="0">
              <a:solidFill>
                <a:schemeClr val="bg1"/>
              </a:solidFill>
            </a:endParaRPr>
          </a:p>
        </p:txBody>
      </p:sp>
      <p:sp>
        <p:nvSpPr>
          <p:cNvPr id="7" name="Eingekerbter Richtungspfeil 6"/>
          <p:cNvSpPr/>
          <p:nvPr/>
        </p:nvSpPr>
        <p:spPr>
          <a:xfrm>
            <a:off x="352806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1960</a:t>
            </a:r>
            <a:endParaRPr lang="ru-RU" sz="1200" b="1" dirty="0">
              <a:solidFill>
                <a:schemeClr val="bg1"/>
              </a:solidFill>
            </a:endParaRPr>
          </a:p>
        </p:txBody>
      </p:sp>
      <p:sp>
        <p:nvSpPr>
          <p:cNvPr id="8" name="Eingekerbter Richtungspfeil 7"/>
          <p:cNvSpPr/>
          <p:nvPr/>
        </p:nvSpPr>
        <p:spPr>
          <a:xfrm>
            <a:off x="278638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1956</a:t>
            </a:r>
            <a:endParaRPr lang="ru-RU" sz="1200" b="1" dirty="0">
              <a:solidFill>
                <a:schemeClr val="bg1"/>
              </a:solidFill>
            </a:endParaRPr>
          </a:p>
        </p:txBody>
      </p:sp>
      <p:sp>
        <p:nvSpPr>
          <p:cNvPr id="9" name="Eingekerbter Richtungspfeil 8"/>
          <p:cNvSpPr/>
          <p:nvPr/>
        </p:nvSpPr>
        <p:spPr>
          <a:xfrm>
            <a:off x="129794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1950</a:t>
            </a:r>
            <a:endParaRPr lang="ru-RU" sz="1200" b="1" dirty="0">
              <a:solidFill>
                <a:schemeClr val="bg1"/>
              </a:solidFill>
            </a:endParaRPr>
          </a:p>
        </p:txBody>
      </p:sp>
      <p:sp>
        <p:nvSpPr>
          <p:cNvPr id="10" name="Eingekerbter Richtungspfeil 9"/>
          <p:cNvSpPr/>
          <p:nvPr/>
        </p:nvSpPr>
        <p:spPr>
          <a:xfrm>
            <a:off x="426720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1963</a:t>
            </a:r>
            <a:endParaRPr lang="ru-RU" sz="1200" b="1" dirty="0">
              <a:solidFill>
                <a:schemeClr val="bg1"/>
              </a:solidFill>
            </a:endParaRPr>
          </a:p>
        </p:txBody>
      </p:sp>
      <p:sp>
        <p:nvSpPr>
          <p:cNvPr id="11" name="Eingekerbter Richtungspfeil 10"/>
          <p:cNvSpPr/>
          <p:nvPr/>
        </p:nvSpPr>
        <p:spPr>
          <a:xfrm>
            <a:off x="5008880" y="1521580"/>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1965</a:t>
            </a:r>
            <a:endParaRPr lang="ru-RU" sz="1200" b="1" dirty="0">
              <a:solidFill>
                <a:schemeClr val="bg1"/>
              </a:solidFill>
            </a:endParaRPr>
          </a:p>
        </p:txBody>
      </p:sp>
      <p:sp>
        <p:nvSpPr>
          <p:cNvPr id="12" name="Eingekerbter Richtungspfeil 11"/>
          <p:cNvSpPr/>
          <p:nvPr/>
        </p:nvSpPr>
        <p:spPr>
          <a:xfrm>
            <a:off x="6473008" y="1514240"/>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1972</a:t>
            </a:r>
            <a:endParaRPr lang="ru-RU" sz="1200" b="1" dirty="0">
              <a:solidFill>
                <a:schemeClr val="bg1"/>
              </a:solidFill>
            </a:endParaRPr>
          </a:p>
        </p:txBody>
      </p:sp>
      <p:sp>
        <p:nvSpPr>
          <p:cNvPr id="13" name="Eingekerbter Richtungspfeil 12"/>
          <p:cNvSpPr/>
          <p:nvPr/>
        </p:nvSpPr>
        <p:spPr>
          <a:xfrm>
            <a:off x="7956368" y="150983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1980</a:t>
            </a:r>
            <a:endParaRPr lang="ru-RU" sz="1200" b="1" dirty="0">
              <a:solidFill>
                <a:schemeClr val="bg1"/>
              </a:solidFill>
            </a:endParaRPr>
          </a:p>
        </p:txBody>
      </p:sp>
      <p:sp>
        <p:nvSpPr>
          <p:cNvPr id="14" name="Eingekerbter Richtungspfeil 13"/>
          <p:cNvSpPr/>
          <p:nvPr/>
        </p:nvSpPr>
        <p:spPr>
          <a:xfrm>
            <a:off x="7214688" y="150983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1975</a:t>
            </a:r>
            <a:endParaRPr lang="ru-RU" sz="1200" b="1" dirty="0">
              <a:solidFill>
                <a:schemeClr val="bg1"/>
              </a:solidFill>
            </a:endParaRPr>
          </a:p>
        </p:txBody>
      </p:sp>
      <p:sp>
        <p:nvSpPr>
          <p:cNvPr id="15" name="Eingekerbter Richtungspfeil 14"/>
          <p:cNvSpPr/>
          <p:nvPr/>
        </p:nvSpPr>
        <p:spPr>
          <a:xfrm>
            <a:off x="5748020" y="1518644"/>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1968</a:t>
            </a:r>
            <a:endParaRPr lang="ru-RU" sz="1200" b="1" dirty="0">
              <a:solidFill>
                <a:schemeClr val="bg1"/>
              </a:solidFill>
            </a:endParaRPr>
          </a:p>
        </p:txBody>
      </p:sp>
      <p:sp>
        <p:nvSpPr>
          <p:cNvPr id="16" name="Eingekerbter Richtungspfeil 15"/>
          <p:cNvSpPr/>
          <p:nvPr/>
        </p:nvSpPr>
        <p:spPr>
          <a:xfrm>
            <a:off x="8695508" y="150983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1981</a:t>
            </a:r>
            <a:endParaRPr lang="ru-RU" sz="1200" b="1" dirty="0">
              <a:solidFill>
                <a:schemeClr val="bg1"/>
              </a:solidFill>
            </a:endParaRPr>
          </a:p>
        </p:txBody>
      </p:sp>
      <p:sp>
        <p:nvSpPr>
          <p:cNvPr id="17" name="Eingekerbter Richtungspfeil 16"/>
          <p:cNvSpPr/>
          <p:nvPr/>
        </p:nvSpPr>
        <p:spPr>
          <a:xfrm>
            <a:off x="9437188" y="151717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1985</a:t>
            </a:r>
            <a:endParaRPr lang="ru-RU" sz="1200" b="1" dirty="0">
              <a:solidFill>
                <a:schemeClr val="bg1"/>
              </a:solidFill>
            </a:endParaRPr>
          </a:p>
        </p:txBody>
      </p:sp>
      <p:sp>
        <p:nvSpPr>
          <p:cNvPr id="18" name="Eingekerbter Richtungspfeil 17"/>
          <p:cNvSpPr/>
          <p:nvPr/>
        </p:nvSpPr>
        <p:spPr>
          <a:xfrm>
            <a:off x="10915273" y="1519637"/>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1990</a:t>
            </a:r>
            <a:endParaRPr lang="ru-RU" sz="1200" b="1" dirty="0">
              <a:solidFill>
                <a:schemeClr val="bg1"/>
              </a:solidFill>
            </a:endParaRPr>
          </a:p>
        </p:txBody>
      </p:sp>
      <p:sp>
        <p:nvSpPr>
          <p:cNvPr id="21" name="Eingekerbter Richtungspfeil 20"/>
          <p:cNvSpPr/>
          <p:nvPr/>
        </p:nvSpPr>
        <p:spPr>
          <a:xfrm>
            <a:off x="10176328" y="1515233"/>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1986</a:t>
            </a:r>
            <a:endParaRPr lang="ru-RU" sz="1200" b="1" dirty="0">
              <a:solidFill>
                <a:schemeClr val="bg1"/>
              </a:solidFill>
            </a:endParaRPr>
          </a:p>
        </p:txBody>
      </p:sp>
      <p:sp>
        <p:nvSpPr>
          <p:cNvPr id="23" name="Positionsrahmen 22"/>
          <p:cNvSpPr/>
          <p:nvPr/>
        </p:nvSpPr>
        <p:spPr>
          <a:xfrm>
            <a:off x="2203898" y="1371600"/>
            <a:ext cx="549364" cy="664029"/>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4" name="Textfeld 23"/>
          <p:cNvSpPr txBox="1"/>
          <p:nvPr/>
        </p:nvSpPr>
        <p:spPr>
          <a:xfrm>
            <a:off x="831473" y="2236586"/>
            <a:ext cx="10515600" cy="523220"/>
          </a:xfrm>
          <a:prstGeom prst="rect">
            <a:avLst/>
          </a:prstGeom>
          <a:noFill/>
        </p:spPr>
        <p:txBody>
          <a:bodyPr wrap="square" rtlCol="0">
            <a:spAutoFit/>
          </a:bodyPr>
          <a:lstStyle/>
          <a:p>
            <a:r>
              <a:rPr lang="de-DE" sz="2800" b="1" dirty="0" smtClean="0"/>
              <a:t>First </a:t>
            </a:r>
            <a:r>
              <a:rPr lang="de-DE" sz="2800" b="1" dirty="0" err="1" smtClean="0"/>
              <a:t>attempts</a:t>
            </a:r>
            <a:r>
              <a:rPr lang="de-DE" sz="2800" b="1" dirty="0" smtClean="0"/>
              <a:t> </a:t>
            </a:r>
            <a:r>
              <a:rPr lang="de-DE" sz="2800" b="1" dirty="0" err="1" smtClean="0"/>
              <a:t>to</a:t>
            </a:r>
            <a:r>
              <a:rPr lang="de-DE" sz="2800" b="1" dirty="0" smtClean="0"/>
              <a:t> </a:t>
            </a:r>
            <a:r>
              <a:rPr lang="de-DE" sz="2800" b="1" dirty="0" err="1" smtClean="0"/>
              <a:t>develop</a:t>
            </a:r>
            <a:r>
              <a:rPr lang="de-DE" sz="2800" b="1" dirty="0" smtClean="0"/>
              <a:t> </a:t>
            </a:r>
            <a:r>
              <a:rPr lang="de-DE" sz="2800" b="1" dirty="0" err="1" smtClean="0"/>
              <a:t>Artificial</a:t>
            </a:r>
            <a:r>
              <a:rPr lang="de-DE" sz="2800" b="1" dirty="0" smtClean="0"/>
              <a:t> </a:t>
            </a:r>
            <a:r>
              <a:rPr lang="de-DE" sz="2800" b="1" dirty="0" err="1" smtClean="0"/>
              <a:t>Neural</a:t>
            </a:r>
            <a:r>
              <a:rPr lang="de-DE" sz="2800" b="1" dirty="0" smtClean="0"/>
              <a:t> </a:t>
            </a:r>
            <a:r>
              <a:rPr lang="de-DE" sz="2800" b="1" dirty="0" smtClean="0"/>
              <a:t>Nets</a:t>
            </a:r>
            <a:endParaRPr lang="ru-RU" sz="2800" b="1" dirty="0"/>
          </a:p>
        </p:txBody>
      </p:sp>
    </p:spTree>
    <p:extLst>
      <p:ext uri="{BB962C8B-B14F-4D97-AF65-F5344CB8AC3E}">
        <p14:creationId xmlns:p14="http://schemas.microsoft.com/office/powerpoint/2010/main" val="1826716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llipse 16"/>
          <p:cNvSpPr/>
          <p:nvPr/>
        </p:nvSpPr>
        <p:spPr>
          <a:xfrm>
            <a:off x="2065076" y="2654300"/>
            <a:ext cx="8432800" cy="3352800"/>
          </a:xfrm>
          <a:prstGeom prst="ellipse">
            <a:avLst/>
          </a:prstGeom>
          <a:noFill/>
          <a:ln w="571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el 1"/>
          <p:cNvSpPr>
            <a:spLocks noGrp="1"/>
          </p:cNvSpPr>
          <p:nvPr>
            <p:ph type="ctrTitle"/>
          </p:nvPr>
        </p:nvSpPr>
        <p:spPr>
          <a:xfrm>
            <a:off x="1709476" y="1858580"/>
            <a:ext cx="9144000" cy="2387600"/>
          </a:xfrm>
        </p:spPr>
        <p:txBody>
          <a:bodyPr/>
          <a:lstStyle/>
          <a:p>
            <a:r>
              <a:rPr lang="de-DE" dirty="0" err="1" smtClean="0"/>
              <a:t>What</a:t>
            </a:r>
            <a:r>
              <a:rPr lang="de-DE" dirty="0" smtClean="0"/>
              <a:t> </a:t>
            </a:r>
            <a:r>
              <a:rPr lang="de-DE" dirty="0" err="1" smtClean="0"/>
              <a:t>is</a:t>
            </a:r>
            <a:r>
              <a:rPr lang="de-DE" dirty="0" smtClean="0"/>
              <a:t> </a:t>
            </a:r>
            <a:r>
              <a:rPr lang="de-DE" dirty="0" err="1" smtClean="0"/>
              <a:t>Artificial</a:t>
            </a:r>
            <a:r>
              <a:rPr lang="de-DE" dirty="0" smtClean="0"/>
              <a:t> </a:t>
            </a:r>
            <a:r>
              <a:rPr lang="de-DE" dirty="0" err="1" smtClean="0"/>
              <a:t>Intelligence</a:t>
            </a:r>
            <a:r>
              <a:rPr lang="de-DE" dirty="0" smtClean="0"/>
              <a:t>?</a:t>
            </a:r>
            <a:endParaRPr lang="ru-RU" dirty="0"/>
          </a:p>
        </p:txBody>
      </p:sp>
      <p:sp>
        <p:nvSpPr>
          <p:cNvPr id="11" name="Rechteck 10"/>
          <p:cNvSpPr/>
          <p:nvPr/>
        </p:nvSpPr>
        <p:spPr>
          <a:xfrm>
            <a:off x="2617084" y="2620832"/>
            <a:ext cx="2680496" cy="863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000" dirty="0" err="1" smtClean="0"/>
              <a:t>Thinking</a:t>
            </a:r>
            <a:endParaRPr lang="ru-RU" sz="4000" dirty="0"/>
          </a:p>
        </p:txBody>
      </p:sp>
      <p:sp>
        <p:nvSpPr>
          <p:cNvPr id="12" name="Rechteck 11"/>
          <p:cNvSpPr/>
          <p:nvPr/>
        </p:nvSpPr>
        <p:spPr>
          <a:xfrm>
            <a:off x="8956108" y="3276600"/>
            <a:ext cx="2680496" cy="863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000" dirty="0" err="1" smtClean="0"/>
              <a:t>Perception</a:t>
            </a:r>
            <a:endParaRPr lang="ru-RU" sz="4000" dirty="0"/>
          </a:p>
        </p:txBody>
      </p:sp>
      <p:sp>
        <p:nvSpPr>
          <p:cNvPr id="13" name="Rechteck 12"/>
          <p:cNvSpPr/>
          <p:nvPr/>
        </p:nvSpPr>
        <p:spPr>
          <a:xfrm>
            <a:off x="5815804" y="5755190"/>
            <a:ext cx="2680496" cy="863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000" dirty="0" err="1" smtClean="0"/>
              <a:t>Acting</a:t>
            </a:r>
            <a:endParaRPr lang="ru-RU" sz="4000" dirty="0"/>
          </a:p>
        </p:txBody>
      </p:sp>
      <p:sp>
        <p:nvSpPr>
          <p:cNvPr id="14" name="Ellipse 13"/>
          <p:cNvSpPr/>
          <p:nvPr/>
        </p:nvSpPr>
        <p:spPr>
          <a:xfrm>
            <a:off x="5297580" y="5648453"/>
            <a:ext cx="635884" cy="668071"/>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400" dirty="0" smtClean="0"/>
              <a:t>3</a:t>
            </a:r>
            <a:endParaRPr lang="ru-RU" sz="4400" dirty="0"/>
          </a:p>
        </p:txBody>
      </p:sp>
      <p:sp>
        <p:nvSpPr>
          <p:cNvPr id="15" name="Ellipse 14"/>
          <p:cNvSpPr/>
          <p:nvPr/>
        </p:nvSpPr>
        <p:spPr>
          <a:xfrm>
            <a:off x="9038260" y="2802165"/>
            <a:ext cx="635884" cy="668071"/>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400" dirty="0" smtClean="0"/>
              <a:t>2</a:t>
            </a:r>
            <a:endParaRPr lang="ru-RU" sz="4400" dirty="0"/>
          </a:p>
        </p:txBody>
      </p:sp>
      <p:sp>
        <p:nvSpPr>
          <p:cNvPr id="16" name="Ellipse 15"/>
          <p:cNvSpPr/>
          <p:nvPr/>
        </p:nvSpPr>
        <p:spPr>
          <a:xfrm>
            <a:off x="2065076" y="3149893"/>
            <a:ext cx="635884" cy="668071"/>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400" dirty="0" smtClean="0"/>
              <a:t>1</a:t>
            </a:r>
            <a:r>
              <a:rPr lang="de-DE" sz="4400" dirty="0"/>
              <a:t>1</a:t>
            </a:r>
            <a:endParaRPr lang="ru-RU" sz="4400" dirty="0"/>
          </a:p>
          <a:p>
            <a:pPr algn="ctr"/>
            <a:endParaRPr lang="ru-RU" sz="4400" dirty="0"/>
          </a:p>
        </p:txBody>
      </p:sp>
      <p:sp>
        <p:nvSpPr>
          <p:cNvPr id="19" name="Abgerundetes Rechteck 18"/>
          <p:cNvSpPr/>
          <p:nvPr/>
        </p:nvSpPr>
        <p:spPr>
          <a:xfrm>
            <a:off x="4965324" y="3111093"/>
            <a:ext cx="3733800" cy="4860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000" dirty="0" err="1" smtClean="0"/>
              <a:t>modelling</a:t>
            </a:r>
            <a:endParaRPr lang="ru-RU" sz="4000" dirty="0"/>
          </a:p>
        </p:txBody>
      </p:sp>
      <p:sp>
        <p:nvSpPr>
          <p:cNvPr id="20" name="Abgerundetes Rechteck 19"/>
          <p:cNvSpPr/>
          <p:nvPr/>
        </p:nvSpPr>
        <p:spPr>
          <a:xfrm>
            <a:off x="4965324" y="3680513"/>
            <a:ext cx="3733800" cy="4860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000" dirty="0" err="1" smtClean="0"/>
              <a:t>representation</a:t>
            </a:r>
            <a:endParaRPr lang="ru-RU" sz="4000" dirty="0"/>
          </a:p>
        </p:txBody>
      </p:sp>
      <p:sp>
        <p:nvSpPr>
          <p:cNvPr id="21" name="Abgerundetes Rechteck 20"/>
          <p:cNvSpPr/>
          <p:nvPr/>
        </p:nvSpPr>
        <p:spPr>
          <a:xfrm>
            <a:off x="4965324" y="4279648"/>
            <a:ext cx="3733800" cy="4860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000" dirty="0" err="1" smtClean="0"/>
              <a:t>constraints</a:t>
            </a:r>
            <a:endParaRPr lang="ru-RU" sz="4000" dirty="0"/>
          </a:p>
        </p:txBody>
      </p:sp>
      <p:sp>
        <p:nvSpPr>
          <p:cNvPr id="22" name="Abgerundetes Rechteck 21"/>
          <p:cNvSpPr/>
          <p:nvPr/>
        </p:nvSpPr>
        <p:spPr>
          <a:xfrm>
            <a:off x="1866900" y="4924815"/>
            <a:ext cx="9769704" cy="633789"/>
          </a:xfrm>
          <a:prstGeom prst="roundRect">
            <a:avLst/>
          </a:prstGeom>
          <a:solidFill>
            <a:srgbClr val="FF0000">
              <a:alpha val="1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400" dirty="0" err="1" smtClean="0">
                <a:solidFill>
                  <a:srgbClr val="FF0000"/>
                </a:solidFill>
              </a:rPr>
              <a:t>algorithms</a:t>
            </a:r>
            <a:endParaRPr lang="ru-RU" sz="4400" dirty="0">
              <a:solidFill>
                <a:srgbClr val="FF0000"/>
              </a:solidFill>
            </a:endParaRPr>
          </a:p>
        </p:txBody>
      </p:sp>
    </p:spTree>
    <p:extLst>
      <p:ext uri="{BB962C8B-B14F-4D97-AF65-F5344CB8AC3E}">
        <p14:creationId xmlns:p14="http://schemas.microsoft.com/office/powerpoint/2010/main" val="36114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4.375E-6 1.11111E-6 L -0.00625 -0.31736 " pathEditMode="relative" rAng="0" ptsTypes="AA">
                                      <p:cBhvr>
                                        <p:cTn id="6" dur="2000" fill="hold"/>
                                        <p:tgtEl>
                                          <p:spTgt spid="2"/>
                                        </p:tgtEl>
                                        <p:attrNameLst>
                                          <p:attrName>ppt_x</p:attrName>
                                          <p:attrName>ppt_y</p:attrName>
                                        </p:attrNameLst>
                                      </p:cBhvr>
                                      <p:rCtr x="-313" y="-15880"/>
                                    </p:animMotion>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8" presetClass="entr" presetSubtype="16"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diamond(in)">
                                      <p:cBhvr>
                                        <p:cTn id="45"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p:bldP spid="11" grpId="0" animBg="1"/>
      <p:bldP spid="12" grpId="0" animBg="1"/>
      <p:bldP spid="13" grpId="0" animBg="1"/>
      <p:bldP spid="14" grpId="0" animBg="1"/>
      <p:bldP spid="15" grpId="0" animBg="1"/>
      <p:bldP spid="16" grpId="0" animBg="1"/>
      <p:bldP spid="19" grpId="0" animBg="1"/>
      <p:bldP spid="20" grpId="0" animBg="1"/>
      <p:bldP spid="21"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 Brief </a:t>
            </a:r>
            <a:r>
              <a:rPr lang="de-DE" dirty="0" err="1" smtClean="0"/>
              <a:t>History</a:t>
            </a:r>
            <a:r>
              <a:rPr lang="de-DE" dirty="0" smtClean="0"/>
              <a:t> </a:t>
            </a:r>
            <a:r>
              <a:rPr lang="de-DE" dirty="0" err="1" smtClean="0"/>
              <a:t>of</a:t>
            </a:r>
            <a:r>
              <a:rPr lang="de-DE" dirty="0" smtClean="0"/>
              <a:t> AI</a:t>
            </a:r>
            <a:endParaRPr lang="ru-RU" dirty="0"/>
          </a:p>
        </p:txBody>
      </p:sp>
      <p:sp>
        <p:nvSpPr>
          <p:cNvPr id="3" name="Inhaltsplatzhalter 2"/>
          <p:cNvSpPr>
            <a:spLocks noGrp="1"/>
          </p:cNvSpPr>
          <p:nvPr>
            <p:ph idx="1"/>
          </p:nvPr>
        </p:nvSpPr>
        <p:spPr>
          <a:xfrm>
            <a:off x="831473" y="2850079"/>
            <a:ext cx="10515600" cy="3601522"/>
          </a:xfrm>
        </p:spPr>
        <p:txBody>
          <a:bodyPr>
            <a:normAutofit/>
          </a:bodyPr>
          <a:lstStyle/>
          <a:p>
            <a:r>
              <a:rPr lang="de-DE" dirty="0" smtClean="0"/>
              <a:t>1956 – </a:t>
            </a:r>
            <a:r>
              <a:rPr lang="de-DE" dirty="0" err="1" smtClean="0"/>
              <a:t>Dartmouth</a:t>
            </a:r>
            <a:r>
              <a:rPr lang="de-DE" dirty="0" smtClean="0"/>
              <a:t> Workshop, </a:t>
            </a:r>
            <a:r>
              <a:rPr lang="de-DE" dirty="0" err="1" smtClean="0"/>
              <a:t>initiated</a:t>
            </a:r>
            <a:r>
              <a:rPr lang="de-DE" dirty="0" smtClean="0"/>
              <a:t> </a:t>
            </a:r>
            <a:r>
              <a:rPr lang="de-DE" dirty="0" err="1" smtClean="0"/>
              <a:t>by</a:t>
            </a:r>
            <a:r>
              <a:rPr lang="de-DE" dirty="0" smtClean="0"/>
              <a:t> John </a:t>
            </a:r>
            <a:r>
              <a:rPr lang="de-DE" dirty="0" smtClean="0"/>
              <a:t>McCarthy </a:t>
            </a:r>
            <a:r>
              <a:rPr lang="en-US" dirty="0"/>
              <a:t>to help </a:t>
            </a:r>
            <a:r>
              <a:rPr lang="en-US" dirty="0" smtClean="0"/>
              <a:t>bring together </a:t>
            </a:r>
            <a:r>
              <a:rPr lang="en-US" dirty="0"/>
              <a:t>U.S. researchers interested in automata theory, neural nets, and the study of </a:t>
            </a:r>
            <a:r>
              <a:rPr lang="en-US" dirty="0" smtClean="0"/>
              <a:t>intelligence</a:t>
            </a:r>
            <a:endParaRPr lang="en-US" altLang="ru-RU" dirty="0"/>
          </a:p>
          <a:p>
            <a:pPr lvl="1"/>
            <a:r>
              <a:rPr lang="en-US" altLang="cs-CZ" dirty="0"/>
              <a:t>John McCarthy used the term “Artificial Intelligence” for the first time as the </a:t>
            </a:r>
            <a:r>
              <a:rPr lang="en-US" altLang="cs-CZ" dirty="0" smtClean="0"/>
              <a:t>topic for the conference</a:t>
            </a:r>
          </a:p>
          <a:p>
            <a:pPr lvl="1"/>
            <a:endParaRPr lang="en-US" altLang="cs-CZ" dirty="0" smtClean="0"/>
          </a:p>
          <a:p>
            <a:pPr lvl="1"/>
            <a:r>
              <a:rPr lang="en-US" altLang="cs-CZ" dirty="0" smtClean="0"/>
              <a:t>Proposal</a:t>
            </a:r>
            <a:r>
              <a:rPr lang="en-US" altLang="cs-CZ" dirty="0"/>
              <a:t>:</a:t>
            </a:r>
          </a:p>
          <a:p>
            <a:pPr lvl="2"/>
            <a:r>
              <a:rPr lang="en-US" altLang="cs-CZ" dirty="0"/>
              <a:t>To prove that every aspect of learning or any other feature of intelligence can be so precisely described that a machine can be made to simulate it</a:t>
            </a:r>
            <a:r>
              <a:rPr lang="en-US" altLang="cs-CZ" dirty="0" smtClean="0"/>
              <a:t>.</a:t>
            </a:r>
            <a:endParaRPr lang="ru-RU" dirty="0"/>
          </a:p>
        </p:txBody>
      </p:sp>
      <p:sp>
        <p:nvSpPr>
          <p:cNvPr id="5" name="Eingekerbter Richtungspfeil 4"/>
          <p:cNvSpPr/>
          <p:nvPr/>
        </p:nvSpPr>
        <p:spPr>
          <a:xfrm>
            <a:off x="558800" y="1523048"/>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1943</a:t>
            </a:r>
            <a:endParaRPr lang="ru-RU" sz="1200" b="1" dirty="0">
              <a:solidFill>
                <a:schemeClr val="bg1"/>
              </a:solidFill>
            </a:endParaRPr>
          </a:p>
        </p:txBody>
      </p:sp>
      <p:sp>
        <p:nvSpPr>
          <p:cNvPr id="6" name="Eingekerbter Richtungspfeil 5"/>
          <p:cNvSpPr/>
          <p:nvPr/>
        </p:nvSpPr>
        <p:spPr>
          <a:xfrm>
            <a:off x="2044700" y="152451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1951</a:t>
            </a:r>
            <a:endParaRPr lang="ru-RU" sz="1200" b="1" dirty="0">
              <a:solidFill>
                <a:schemeClr val="bg1"/>
              </a:solidFill>
            </a:endParaRPr>
          </a:p>
        </p:txBody>
      </p:sp>
      <p:sp>
        <p:nvSpPr>
          <p:cNvPr id="7" name="Eingekerbter Richtungspfeil 6"/>
          <p:cNvSpPr/>
          <p:nvPr/>
        </p:nvSpPr>
        <p:spPr>
          <a:xfrm>
            <a:off x="352806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1960</a:t>
            </a:r>
            <a:endParaRPr lang="ru-RU" sz="1200" b="1" dirty="0">
              <a:solidFill>
                <a:schemeClr val="bg1"/>
              </a:solidFill>
            </a:endParaRPr>
          </a:p>
        </p:txBody>
      </p:sp>
      <p:sp>
        <p:nvSpPr>
          <p:cNvPr id="8" name="Eingekerbter Richtungspfeil 7"/>
          <p:cNvSpPr/>
          <p:nvPr/>
        </p:nvSpPr>
        <p:spPr>
          <a:xfrm>
            <a:off x="278638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1956</a:t>
            </a:r>
            <a:endParaRPr lang="ru-RU" sz="1200" b="1" dirty="0">
              <a:solidFill>
                <a:schemeClr val="bg1"/>
              </a:solidFill>
            </a:endParaRPr>
          </a:p>
        </p:txBody>
      </p:sp>
      <p:sp>
        <p:nvSpPr>
          <p:cNvPr id="9" name="Eingekerbter Richtungspfeil 8"/>
          <p:cNvSpPr/>
          <p:nvPr/>
        </p:nvSpPr>
        <p:spPr>
          <a:xfrm>
            <a:off x="129794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1950</a:t>
            </a:r>
            <a:endParaRPr lang="ru-RU" sz="1200" b="1" dirty="0">
              <a:solidFill>
                <a:schemeClr val="bg1"/>
              </a:solidFill>
            </a:endParaRPr>
          </a:p>
        </p:txBody>
      </p:sp>
      <p:sp>
        <p:nvSpPr>
          <p:cNvPr id="10" name="Eingekerbter Richtungspfeil 9"/>
          <p:cNvSpPr/>
          <p:nvPr/>
        </p:nvSpPr>
        <p:spPr>
          <a:xfrm>
            <a:off x="426720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1963</a:t>
            </a:r>
            <a:endParaRPr lang="ru-RU" sz="1200" b="1" dirty="0">
              <a:solidFill>
                <a:schemeClr val="bg1"/>
              </a:solidFill>
            </a:endParaRPr>
          </a:p>
        </p:txBody>
      </p:sp>
      <p:sp>
        <p:nvSpPr>
          <p:cNvPr id="11" name="Eingekerbter Richtungspfeil 10"/>
          <p:cNvSpPr/>
          <p:nvPr/>
        </p:nvSpPr>
        <p:spPr>
          <a:xfrm>
            <a:off x="5008880" y="1521580"/>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1965</a:t>
            </a:r>
            <a:endParaRPr lang="ru-RU" sz="1200" b="1" dirty="0">
              <a:solidFill>
                <a:schemeClr val="bg1"/>
              </a:solidFill>
            </a:endParaRPr>
          </a:p>
        </p:txBody>
      </p:sp>
      <p:sp>
        <p:nvSpPr>
          <p:cNvPr id="12" name="Eingekerbter Richtungspfeil 11"/>
          <p:cNvSpPr/>
          <p:nvPr/>
        </p:nvSpPr>
        <p:spPr>
          <a:xfrm>
            <a:off x="6473008" y="1514240"/>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1972</a:t>
            </a:r>
            <a:endParaRPr lang="ru-RU" sz="1200" b="1" dirty="0">
              <a:solidFill>
                <a:schemeClr val="bg1"/>
              </a:solidFill>
            </a:endParaRPr>
          </a:p>
        </p:txBody>
      </p:sp>
      <p:sp>
        <p:nvSpPr>
          <p:cNvPr id="13" name="Eingekerbter Richtungspfeil 12"/>
          <p:cNvSpPr/>
          <p:nvPr/>
        </p:nvSpPr>
        <p:spPr>
          <a:xfrm>
            <a:off x="7956368" y="150983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1980</a:t>
            </a:r>
            <a:endParaRPr lang="ru-RU" sz="1200" b="1" dirty="0">
              <a:solidFill>
                <a:schemeClr val="bg1"/>
              </a:solidFill>
            </a:endParaRPr>
          </a:p>
        </p:txBody>
      </p:sp>
      <p:sp>
        <p:nvSpPr>
          <p:cNvPr id="14" name="Eingekerbter Richtungspfeil 13"/>
          <p:cNvSpPr/>
          <p:nvPr/>
        </p:nvSpPr>
        <p:spPr>
          <a:xfrm>
            <a:off x="7214688" y="150983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1975</a:t>
            </a:r>
            <a:endParaRPr lang="ru-RU" sz="1200" b="1" dirty="0">
              <a:solidFill>
                <a:schemeClr val="bg1"/>
              </a:solidFill>
            </a:endParaRPr>
          </a:p>
        </p:txBody>
      </p:sp>
      <p:sp>
        <p:nvSpPr>
          <p:cNvPr id="15" name="Eingekerbter Richtungspfeil 14"/>
          <p:cNvSpPr/>
          <p:nvPr/>
        </p:nvSpPr>
        <p:spPr>
          <a:xfrm>
            <a:off x="5748020" y="1518644"/>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1968</a:t>
            </a:r>
            <a:endParaRPr lang="ru-RU" sz="1200" b="1" dirty="0">
              <a:solidFill>
                <a:schemeClr val="bg1"/>
              </a:solidFill>
            </a:endParaRPr>
          </a:p>
        </p:txBody>
      </p:sp>
      <p:sp>
        <p:nvSpPr>
          <p:cNvPr id="16" name="Eingekerbter Richtungspfeil 15"/>
          <p:cNvSpPr/>
          <p:nvPr/>
        </p:nvSpPr>
        <p:spPr>
          <a:xfrm>
            <a:off x="8695508" y="150983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1981</a:t>
            </a:r>
            <a:endParaRPr lang="ru-RU" sz="1200" b="1" dirty="0">
              <a:solidFill>
                <a:schemeClr val="bg1"/>
              </a:solidFill>
            </a:endParaRPr>
          </a:p>
        </p:txBody>
      </p:sp>
      <p:sp>
        <p:nvSpPr>
          <p:cNvPr id="17" name="Eingekerbter Richtungspfeil 16"/>
          <p:cNvSpPr/>
          <p:nvPr/>
        </p:nvSpPr>
        <p:spPr>
          <a:xfrm>
            <a:off x="9437188" y="151717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1985</a:t>
            </a:r>
            <a:endParaRPr lang="ru-RU" sz="1200" b="1" dirty="0">
              <a:solidFill>
                <a:schemeClr val="bg1"/>
              </a:solidFill>
            </a:endParaRPr>
          </a:p>
        </p:txBody>
      </p:sp>
      <p:sp>
        <p:nvSpPr>
          <p:cNvPr id="18" name="Eingekerbter Richtungspfeil 17"/>
          <p:cNvSpPr/>
          <p:nvPr/>
        </p:nvSpPr>
        <p:spPr>
          <a:xfrm>
            <a:off x="10915273" y="1519637"/>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1990</a:t>
            </a:r>
            <a:endParaRPr lang="ru-RU" sz="1200" b="1" dirty="0">
              <a:solidFill>
                <a:schemeClr val="bg1"/>
              </a:solidFill>
            </a:endParaRPr>
          </a:p>
        </p:txBody>
      </p:sp>
      <p:sp>
        <p:nvSpPr>
          <p:cNvPr id="21" name="Eingekerbter Richtungspfeil 20"/>
          <p:cNvSpPr/>
          <p:nvPr/>
        </p:nvSpPr>
        <p:spPr>
          <a:xfrm>
            <a:off x="10176328" y="1515233"/>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1986</a:t>
            </a:r>
            <a:endParaRPr lang="ru-RU" sz="1200" b="1" dirty="0">
              <a:solidFill>
                <a:schemeClr val="bg1"/>
              </a:solidFill>
            </a:endParaRPr>
          </a:p>
        </p:txBody>
      </p:sp>
      <p:sp>
        <p:nvSpPr>
          <p:cNvPr id="23" name="Positionsrahmen 22"/>
          <p:cNvSpPr/>
          <p:nvPr/>
        </p:nvSpPr>
        <p:spPr>
          <a:xfrm>
            <a:off x="2929762" y="1371600"/>
            <a:ext cx="549364" cy="664029"/>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4" name="Textfeld 23"/>
          <p:cNvSpPr txBox="1"/>
          <p:nvPr/>
        </p:nvSpPr>
        <p:spPr>
          <a:xfrm>
            <a:off x="831473" y="2236586"/>
            <a:ext cx="10515600" cy="523220"/>
          </a:xfrm>
          <a:prstGeom prst="rect">
            <a:avLst/>
          </a:prstGeom>
          <a:noFill/>
        </p:spPr>
        <p:txBody>
          <a:bodyPr wrap="square" rtlCol="0">
            <a:spAutoFit/>
          </a:bodyPr>
          <a:lstStyle/>
          <a:p>
            <a:r>
              <a:rPr lang="de-DE" sz="2800" b="1" dirty="0" smtClean="0"/>
              <a:t>John McCarthy </a:t>
            </a:r>
            <a:r>
              <a:rPr lang="de-DE" sz="2800" b="1" dirty="0" err="1" smtClean="0"/>
              <a:t>and</a:t>
            </a:r>
            <a:r>
              <a:rPr lang="de-DE" sz="2800" b="1" dirty="0" smtClean="0"/>
              <a:t> </a:t>
            </a:r>
            <a:r>
              <a:rPr lang="de-DE" sz="2800" b="1" dirty="0" err="1" smtClean="0"/>
              <a:t>the</a:t>
            </a:r>
            <a:r>
              <a:rPr lang="de-DE" sz="2800" b="1" dirty="0" smtClean="0"/>
              <a:t> </a:t>
            </a:r>
            <a:r>
              <a:rPr lang="de-DE" sz="2800" b="1" dirty="0" err="1" smtClean="0"/>
              <a:t>Dartmouth</a:t>
            </a:r>
            <a:r>
              <a:rPr lang="de-DE" sz="2800" b="1" dirty="0" smtClean="0"/>
              <a:t> Conference</a:t>
            </a:r>
            <a:endParaRPr lang="ru-RU" sz="2800" b="1" dirty="0"/>
          </a:p>
        </p:txBody>
      </p:sp>
    </p:spTree>
    <p:extLst>
      <p:ext uri="{BB962C8B-B14F-4D97-AF65-F5344CB8AC3E}">
        <p14:creationId xmlns:p14="http://schemas.microsoft.com/office/powerpoint/2010/main" val="13922602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 Brief </a:t>
            </a:r>
            <a:r>
              <a:rPr lang="de-DE" dirty="0" err="1" smtClean="0"/>
              <a:t>History</a:t>
            </a:r>
            <a:r>
              <a:rPr lang="de-DE" dirty="0" smtClean="0"/>
              <a:t> </a:t>
            </a:r>
            <a:r>
              <a:rPr lang="de-DE" dirty="0" err="1" smtClean="0"/>
              <a:t>of</a:t>
            </a:r>
            <a:r>
              <a:rPr lang="de-DE" dirty="0" smtClean="0"/>
              <a:t> AI</a:t>
            </a:r>
            <a:endParaRPr lang="ru-RU" dirty="0"/>
          </a:p>
        </p:txBody>
      </p:sp>
      <p:sp>
        <p:nvSpPr>
          <p:cNvPr id="3" name="Inhaltsplatzhalter 2"/>
          <p:cNvSpPr>
            <a:spLocks noGrp="1"/>
          </p:cNvSpPr>
          <p:nvPr>
            <p:ph idx="1"/>
          </p:nvPr>
        </p:nvSpPr>
        <p:spPr>
          <a:xfrm>
            <a:off x="831473" y="2850078"/>
            <a:ext cx="10515600" cy="3193289"/>
          </a:xfrm>
        </p:spPr>
        <p:txBody>
          <a:bodyPr>
            <a:normAutofit/>
          </a:bodyPr>
          <a:lstStyle/>
          <a:p>
            <a:r>
              <a:rPr lang="en-US" dirty="0" smtClean="0"/>
              <a:t>1958 - McCarthy </a:t>
            </a:r>
            <a:r>
              <a:rPr lang="en-US" dirty="0"/>
              <a:t>published a paper entitled </a:t>
            </a:r>
            <a:r>
              <a:rPr lang="en-US" dirty="0" smtClean="0"/>
              <a:t>“</a:t>
            </a:r>
            <a:r>
              <a:rPr lang="en-US" i="1" dirty="0" smtClean="0"/>
              <a:t>Programs </a:t>
            </a:r>
            <a:r>
              <a:rPr lang="en-US" i="1" dirty="0"/>
              <a:t>with </a:t>
            </a:r>
            <a:r>
              <a:rPr lang="en-US" i="1" dirty="0" smtClean="0"/>
              <a:t>Common Sense”</a:t>
            </a:r>
          </a:p>
          <a:p>
            <a:pPr lvl="1"/>
            <a:r>
              <a:rPr lang="en-US" dirty="0" smtClean="0"/>
              <a:t>Description of </a:t>
            </a:r>
            <a:r>
              <a:rPr lang="en-US" dirty="0"/>
              <a:t>the Advice Taker, a hypothetical program that can be seen as </a:t>
            </a:r>
            <a:r>
              <a:rPr lang="en-US" dirty="0" smtClean="0"/>
              <a:t>the first </a:t>
            </a:r>
            <a:r>
              <a:rPr lang="en-US" dirty="0"/>
              <a:t>complete AI </a:t>
            </a:r>
            <a:r>
              <a:rPr lang="en-US" dirty="0" smtClean="0"/>
              <a:t>system</a:t>
            </a:r>
          </a:p>
          <a:p>
            <a:pPr lvl="1"/>
            <a:endParaRPr lang="en-US" dirty="0"/>
          </a:p>
          <a:p>
            <a:r>
              <a:rPr lang="en-US" dirty="0" smtClean="0"/>
              <a:t>1960 –Minsky published the paper “</a:t>
            </a:r>
            <a:r>
              <a:rPr lang="en-US" i="1" dirty="0"/>
              <a:t>Steps Toward Artificial</a:t>
            </a:r>
          </a:p>
          <a:p>
            <a:r>
              <a:rPr lang="en-US" i="1" dirty="0" smtClean="0"/>
              <a:t>Intelligence</a:t>
            </a:r>
            <a:r>
              <a:rPr lang="en-US" dirty="0" smtClean="0"/>
              <a:t>”</a:t>
            </a:r>
            <a:endParaRPr lang="de-DE" dirty="0" smtClean="0"/>
          </a:p>
          <a:p>
            <a:endParaRPr lang="de-DE" dirty="0" smtClean="0"/>
          </a:p>
          <a:p>
            <a:endParaRPr lang="de-DE" dirty="0" smtClean="0"/>
          </a:p>
          <a:p>
            <a:endParaRPr lang="ru-RU" dirty="0"/>
          </a:p>
        </p:txBody>
      </p:sp>
      <p:sp>
        <p:nvSpPr>
          <p:cNvPr id="5" name="Eingekerbter Richtungspfeil 4"/>
          <p:cNvSpPr/>
          <p:nvPr/>
        </p:nvSpPr>
        <p:spPr>
          <a:xfrm>
            <a:off x="558800" y="1523048"/>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1943</a:t>
            </a:r>
            <a:endParaRPr lang="ru-RU" sz="1200" b="1" dirty="0">
              <a:solidFill>
                <a:schemeClr val="bg1"/>
              </a:solidFill>
            </a:endParaRPr>
          </a:p>
        </p:txBody>
      </p:sp>
      <p:sp>
        <p:nvSpPr>
          <p:cNvPr id="6" name="Eingekerbter Richtungspfeil 5"/>
          <p:cNvSpPr/>
          <p:nvPr/>
        </p:nvSpPr>
        <p:spPr>
          <a:xfrm>
            <a:off x="2044700" y="152451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1951</a:t>
            </a:r>
            <a:endParaRPr lang="ru-RU" sz="1200" b="1" dirty="0">
              <a:solidFill>
                <a:schemeClr val="bg1"/>
              </a:solidFill>
            </a:endParaRPr>
          </a:p>
        </p:txBody>
      </p:sp>
      <p:sp>
        <p:nvSpPr>
          <p:cNvPr id="7" name="Eingekerbter Richtungspfeil 6"/>
          <p:cNvSpPr/>
          <p:nvPr/>
        </p:nvSpPr>
        <p:spPr>
          <a:xfrm>
            <a:off x="352806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1960</a:t>
            </a:r>
            <a:endParaRPr lang="ru-RU" sz="1200" b="1" dirty="0">
              <a:solidFill>
                <a:schemeClr val="bg1"/>
              </a:solidFill>
            </a:endParaRPr>
          </a:p>
        </p:txBody>
      </p:sp>
      <p:sp>
        <p:nvSpPr>
          <p:cNvPr id="8" name="Eingekerbter Richtungspfeil 7"/>
          <p:cNvSpPr/>
          <p:nvPr/>
        </p:nvSpPr>
        <p:spPr>
          <a:xfrm>
            <a:off x="278638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1956</a:t>
            </a:r>
            <a:endParaRPr lang="ru-RU" sz="1200" b="1" dirty="0">
              <a:solidFill>
                <a:schemeClr val="bg1"/>
              </a:solidFill>
            </a:endParaRPr>
          </a:p>
        </p:txBody>
      </p:sp>
      <p:sp>
        <p:nvSpPr>
          <p:cNvPr id="9" name="Eingekerbter Richtungspfeil 8"/>
          <p:cNvSpPr/>
          <p:nvPr/>
        </p:nvSpPr>
        <p:spPr>
          <a:xfrm>
            <a:off x="129794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1950</a:t>
            </a:r>
            <a:endParaRPr lang="ru-RU" sz="1200" b="1" dirty="0">
              <a:solidFill>
                <a:schemeClr val="bg1"/>
              </a:solidFill>
            </a:endParaRPr>
          </a:p>
        </p:txBody>
      </p:sp>
      <p:sp>
        <p:nvSpPr>
          <p:cNvPr id="10" name="Eingekerbter Richtungspfeil 9"/>
          <p:cNvSpPr/>
          <p:nvPr/>
        </p:nvSpPr>
        <p:spPr>
          <a:xfrm>
            <a:off x="426720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1963</a:t>
            </a:r>
            <a:endParaRPr lang="ru-RU" sz="1200" b="1" dirty="0">
              <a:solidFill>
                <a:schemeClr val="bg1"/>
              </a:solidFill>
            </a:endParaRPr>
          </a:p>
        </p:txBody>
      </p:sp>
      <p:sp>
        <p:nvSpPr>
          <p:cNvPr id="11" name="Eingekerbter Richtungspfeil 10"/>
          <p:cNvSpPr/>
          <p:nvPr/>
        </p:nvSpPr>
        <p:spPr>
          <a:xfrm>
            <a:off x="5008880" y="1521580"/>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1965</a:t>
            </a:r>
            <a:endParaRPr lang="ru-RU" sz="1200" b="1" dirty="0">
              <a:solidFill>
                <a:schemeClr val="bg1"/>
              </a:solidFill>
            </a:endParaRPr>
          </a:p>
        </p:txBody>
      </p:sp>
      <p:sp>
        <p:nvSpPr>
          <p:cNvPr id="12" name="Eingekerbter Richtungspfeil 11"/>
          <p:cNvSpPr/>
          <p:nvPr/>
        </p:nvSpPr>
        <p:spPr>
          <a:xfrm>
            <a:off x="6473008" y="1514240"/>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1972</a:t>
            </a:r>
            <a:endParaRPr lang="ru-RU" sz="1200" b="1" dirty="0">
              <a:solidFill>
                <a:schemeClr val="bg1"/>
              </a:solidFill>
            </a:endParaRPr>
          </a:p>
        </p:txBody>
      </p:sp>
      <p:sp>
        <p:nvSpPr>
          <p:cNvPr id="13" name="Eingekerbter Richtungspfeil 12"/>
          <p:cNvSpPr/>
          <p:nvPr/>
        </p:nvSpPr>
        <p:spPr>
          <a:xfrm>
            <a:off x="7956368" y="150983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1980</a:t>
            </a:r>
            <a:endParaRPr lang="ru-RU" sz="1200" b="1" dirty="0">
              <a:solidFill>
                <a:schemeClr val="bg1"/>
              </a:solidFill>
            </a:endParaRPr>
          </a:p>
        </p:txBody>
      </p:sp>
      <p:sp>
        <p:nvSpPr>
          <p:cNvPr id="14" name="Eingekerbter Richtungspfeil 13"/>
          <p:cNvSpPr/>
          <p:nvPr/>
        </p:nvSpPr>
        <p:spPr>
          <a:xfrm>
            <a:off x="7214688" y="150983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1975</a:t>
            </a:r>
            <a:endParaRPr lang="ru-RU" sz="1200" b="1" dirty="0">
              <a:solidFill>
                <a:schemeClr val="bg1"/>
              </a:solidFill>
            </a:endParaRPr>
          </a:p>
        </p:txBody>
      </p:sp>
      <p:sp>
        <p:nvSpPr>
          <p:cNvPr id="15" name="Eingekerbter Richtungspfeil 14"/>
          <p:cNvSpPr/>
          <p:nvPr/>
        </p:nvSpPr>
        <p:spPr>
          <a:xfrm>
            <a:off x="5748020" y="1518644"/>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1968</a:t>
            </a:r>
            <a:endParaRPr lang="ru-RU" sz="1200" b="1" dirty="0">
              <a:solidFill>
                <a:schemeClr val="bg1"/>
              </a:solidFill>
            </a:endParaRPr>
          </a:p>
        </p:txBody>
      </p:sp>
      <p:sp>
        <p:nvSpPr>
          <p:cNvPr id="16" name="Eingekerbter Richtungspfeil 15"/>
          <p:cNvSpPr/>
          <p:nvPr/>
        </p:nvSpPr>
        <p:spPr>
          <a:xfrm>
            <a:off x="8695508" y="150983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1981</a:t>
            </a:r>
            <a:endParaRPr lang="ru-RU" sz="1200" b="1" dirty="0">
              <a:solidFill>
                <a:schemeClr val="bg1"/>
              </a:solidFill>
            </a:endParaRPr>
          </a:p>
        </p:txBody>
      </p:sp>
      <p:sp>
        <p:nvSpPr>
          <p:cNvPr id="17" name="Eingekerbter Richtungspfeil 16"/>
          <p:cNvSpPr/>
          <p:nvPr/>
        </p:nvSpPr>
        <p:spPr>
          <a:xfrm>
            <a:off x="9437188" y="151717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1985</a:t>
            </a:r>
            <a:endParaRPr lang="ru-RU" sz="1200" b="1" dirty="0">
              <a:solidFill>
                <a:schemeClr val="bg1"/>
              </a:solidFill>
            </a:endParaRPr>
          </a:p>
        </p:txBody>
      </p:sp>
      <p:sp>
        <p:nvSpPr>
          <p:cNvPr id="18" name="Eingekerbter Richtungspfeil 17"/>
          <p:cNvSpPr/>
          <p:nvPr/>
        </p:nvSpPr>
        <p:spPr>
          <a:xfrm>
            <a:off x="10915273" y="1519637"/>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1990</a:t>
            </a:r>
            <a:endParaRPr lang="ru-RU" sz="1200" b="1" dirty="0">
              <a:solidFill>
                <a:schemeClr val="bg1"/>
              </a:solidFill>
            </a:endParaRPr>
          </a:p>
        </p:txBody>
      </p:sp>
      <p:sp>
        <p:nvSpPr>
          <p:cNvPr id="21" name="Eingekerbter Richtungspfeil 20"/>
          <p:cNvSpPr/>
          <p:nvPr/>
        </p:nvSpPr>
        <p:spPr>
          <a:xfrm>
            <a:off x="10176328" y="1515233"/>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1986</a:t>
            </a:r>
            <a:endParaRPr lang="ru-RU" sz="1200" b="1" dirty="0">
              <a:solidFill>
                <a:schemeClr val="bg1"/>
              </a:solidFill>
            </a:endParaRPr>
          </a:p>
        </p:txBody>
      </p:sp>
      <p:sp>
        <p:nvSpPr>
          <p:cNvPr id="23" name="Positionsrahmen 22"/>
          <p:cNvSpPr/>
          <p:nvPr/>
        </p:nvSpPr>
        <p:spPr>
          <a:xfrm>
            <a:off x="3674480" y="1371600"/>
            <a:ext cx="549364" cy="664029"/>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4" name="Textfeld 23"/>
          <p:cNvSpPr txBox="1"/>
          <p:nvPr/>
        </p:nvSpPr>
        <p:spPr>
          <a:xfrm>
            <a:off x="831473" y="2236586"/>
            <a:ext cx="10515600" cy="523220"/>
          </a:xfrm>
          <a:prstGeom prst="rect">
            <a:avLst/>
          </a:prstGeom>
          <a:noFill/>
        </p:spPr>
        <p:txBody>
          <a:bodyPr wrap="square" rtlCol="0">
            <a:spAutoFit/>
          </a:bodyPr>
          <a:lstStyle/>
          <a:p>
            <a:r>
              <a:rPr lang="de-DE" sz="2800" b="1" dirty="0" err="1" smtClean="0"/>
              <a:t>Theoretical</a:t>
            </a:r>
            <a:r>
              <a:rPr lang="de-DE" sz="2800" b="1" dirty="0" smtClean="0"/>
              <a:t> AI </a:t>
            </a:r>
            <a:r>
              <a:rPr lang="de-DE" sz="2800" b="1" dirty="0" err="1" smtClean="0"/>
              <a:t>programming</a:t>
            </a:r>
            <a:endParaRPr lang="ru-RU" sz="2800" b="1" dirty="0"/>
          </a:p>
        </p:txBody>
      </p:sp>
    </p:spTree>
    <p:extLst>
      <p:ext uri="{BB962C8B-B14F-4D97-AF65-F5344CB8AC3E}">
        <p14:creationId xmlns:p14="http://schemas.microsoft.com/office/powerpoint/2010/main" val="14671915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 Brief </a:t>
            </a:r>
            <a:r>
              <a:rPr lang="de-DE" dirty="0" err="1" smtClean="0"/>
              <a:t>History</a:t>
            </a:r>
            <a:r>
              <a:rPr lang="de-DE" dirty="0" smtClean="0"/>
              <a:t> </a:t>
            </a:r>
            <a:r>
              <a:rPr lang="de-DE" dirty="0" err="1" smtClean="0"/>
              <a:t>of</a:t>
            </a:r>
            <a:r>
              <a:rPr lang="de-DE" dirty="0" smtClean="0"/>
              <a:t> AI</a:t>
            </a:r>
            <a:endParaRPr lang="ru-RU" dirty="0"/>
          </a:p>
        </p:txBody>
      </p:sp>
      <p:sp>
        <p:nvSpPr>
          <p:cNvPr id="3" name="Inhaltsplatzhalter 2"/>
          <p:cNvSpPr>
            <a:spLocks noGrp="1"/>
          </p:cNvSpPr>
          <p:nvPr>
            <p:ph idx="1"/>
          </p:nvPr>
        </p:nvSpPr>
        <p:spPr>
          <a:xfrm>
            <a:off x="831473" y="3664711"/>
            <a:ext cx="10515600" cy="3193289"/>
          </a:xfrm>
        </p:spPr>
        <p:txBody>
          <a:bodyPr/>
          <a:lstStyle/>
          <a:p>
            <a:endParaRPr lang="de-DE" dirty="0" smtClean="0"/>
          </a:p>
          <a:p>
            <a:pPr>
              <a:buClr>
                <a:schemeClr val="bg2"/>
              </a:buClr>
              <a:buSzTx/>
            </a:pPr>
            <a:r>
              <a:rPr lang="en-US" altLang="ru-RU" dirty="0"/>
              <a:t>In 1963 MIT received a 2.2 million dollar grant from the United States government to be used in researching Machine-Aided Cognition (artificial intelligence).</a:t>
            </a:r>
          </a:p>
          <a:p>
            <a:pPr>
              <a:buClr>
                <a:schemeClr val="bg2"/>
              </a:buClr>
              <a:buSzTx/>
            </a:pPr>
            <a:r>
              <a:rPr lang="en-US" altLang="ru-RU" dirty="0"/>
              <a:t>Served to increase the pace of development in AI research</a:t>
            </a:r>
          </a:p>
          <a:p>
            <a:endParaRPr lang="de-DE" dirty="0" smtClean="0"/>
          </a:p>
          <a:p>
            <a:endParaRPr lang="de-DE" dirty="0" smtClean="0"/>
          </a:p>
          <a:p>
            <a:endParaRPr lang="ru-RU" dirty="0"/>
          </a:p>
        </p:txBody>
      </p:sp>
      <p:sp>
        <p:nvSpPr>
          <p:cNvPr id="5" name="Eingekerbter Richtungspfeil 4"/>
          <p:cNvSpPr/>
          <p:nvPr/>
        </p:nvSpPr>
        <p:spPr>
          <a:xfrm>
            <a:off x="558800" y="1523048"/>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1943</a:t>
            </a:r>
            <a:endParaRPr lang="ru-RU" sz="1200" b="1" dirty="0">
              <a:solidFill>
                <a:schemeClr val="bg1"/>
              </a:solidFill>
            </a:endParaRPr>
          </a:p>
        </p:txBody>
      </p:sp>
      <p:sp>
        <p:nvSpPr>
          <p:cNvPr id="6" name="Eingekerbter Richtungspfeil 5"/>
          <p:cNvSpPr/>
          <p:nvPr/>
        </p:nvSpPr>
        <p:spPr>
          <a:xfrm>
            <a:off x="2044700" y="152451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1951</a:t>
            </a:r>
            <a:endParaRPr lang="ru-RU" sz="1200" b="1" dirty="0">
              <a:solidFill>
                <a:schemeClr val="bg1"/>
              </a:solidFill>
            </a:endParaRPr>
          </a:p>
        </p:txBody>
      </p:sp>
      <p:sp>
        <p:nvSpPr>
          <p:cNvPr id="7" name="Eingekerbter Richtungspfeil 6"/>
          <p:cNvSpPr/>
          <p:nvPr/>
        </p:nvSpPr>
        <p:spPr>
          <a:xfrm>
            <a:off x="352806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1960</a:t>
            </a:r>
            <a:endParaRPr lang="ru-RU" sz="1200" b="1" dirty="0">
              <a:solidFill>
                <a:schemeClr val="bg1"/>
              </a:solidFill>
            </a:endParaRPr>
          </a:p>
        </p:txBody>
      </p:sp>
      <p:sp>
        <p:nvSpPr>
          <p:cNvPr id="8" name="Eingekerbter Richtungspfeil 7"/>
          <p:cNvSpPr/>
          <p:nvPr/>
        </p:nvSpPr>
        <p:spPr>
          <a:xfrm>
            <a:off x="278638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1956</a:t>
            </a:r>
            <a:endParaRPr lang="ru-RU" sz="1200" b="1" dirty="0">
              <a:solidFill>
                <a:schemeClr val="bg1"/>
              </a:solidFill>
            </a:endParaRPr>
          </a:p>
        </p:txBody>
      </p:sp>
      <p:sp>
        <p:nvSpPr>
          <p:cNvPr id="9" name="Eingekerbter Richtungspfeil 8"/>
          <p:cNvSpPr/>
          <p:nvPr/>
        </p:nvSpPr>
        <p:spPr>
          <a:xfrm>
            <a:off x="129794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1950</a:t>
            </a:r>
            <a:endParaRPr lang="ru-RU" sz="1200" b="1" dirty="0">
              <a:solidFill>
                <a:schemeClr val="bg1"/>
              </a:solidFill>
            </a:endParaRPr>
          </a:p>
        </p:txBody>
      </p:sp>
      <p:sp>
        <p:nvSpPr>
          <p:cNvPr id="10" name="Eingekerbter Richtungspfeil 9"/>
          <p:cNvSpPr/>
          <p:nvPr/>
        </p:nvSpPr>
        <p:spPr>
          <a:xfrm>
            <a:off x="426720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1963</a:t>
            </a:r>
            <a:endParaRPr lang="ru-RU" sz="1200" b="1" dirty="0">
              <a:solidFill>
                <a:schemeClr val="bg1"/>
              </a:solidFill>
            </a:endParaRPr>
          </a:p>
        </p:txBody>
      </p:sp>
      <p:sp>
        <p:nvSpPr>
          <p:cNvPr id="11" name="Eingekerbter Richtungspfeil 10"/>
          <p:cNvSpPr/>
          <p:nvPr/>
        </p:nvSpPr>
        <p:spPr>
          <a:xfrm>
            <a:off x="5008880" y="1521580"/>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1965</a:t>
            </a:r>
            <a:endParaRPr lang="ru-RU" sz="1200" b="1" dirty="0">
              <a:solidFill>
                <a:schemeClr val="bg1"/>
              </a:solidFill>
            </a:endParaRPr>
          </a:p>
        </p:txBody>
      </p:sp>
      <p:sp>
        <p:nvSpPr>
          <p:cNvPr id="12" name="Eingekerbter Richtungspfeil 11"/>
          <p:cNvSpPr/>
          <p:nvPr/>
        </p:nvSpPr>
        <p:spPr>
          <a:xfrm>
            <a:off x="6473008" y="1514240"/>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1972</a:t>
            </a:r>
            <a:endParaRPr lang="ru-RU" sz="1200" b="1" dirty="0">
              <a:solidFill>
                <a:schemeClr val="bg1"/>
              </a:solidFill>
            </a:endParaRPr>
          </a:p>
        </p:txBody>
      </p:sp>
      <p:sp>
        <p:nvSpPr>
          <p:cNvPr id="13" name="Eingekerbter Richtungspfeil 12"/>
          <p:cNvSpPr/>
          <p:nvPr/>
        </p:nvSpPr>
        <p:spPr>
          <a:xfrm>
            <a:off x="7956368" y="150983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1980</a:t>
            </a:r>
            <a:endParaRPr lang="ru-RU" sz="1200" b="1" dirty="0">
              <a:solidFill>
                <a:schemeClr val="bg1"/>
              </a:solidFill>
            </a:endParaRPr>
          </a:p>
        </p:txBody>
      </p:sp>
      <p:sp>
        <p:nvSpPr>
          <p:cNvPr id="14" name="Eingekerbter Richtungspfeil 13"/>
          <p:cNvSpPr/>
          <p:nvPr/>
        </p:nvSpPr>
        <p:spPr>
          <a:xfrm>
            <a:off x="7214688" y="150983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1975</a:t>
            </a:r>
            <a:endParaRPr lang="ru-RU" sz="1200" b="1" dirty="0">
              <a:solidFill>
                <a:schemeClr val="bg1"/>
              </a:solidFill>
            </a:endParaRPr>
          </a:p>
        </p:txBody>
      </p:sp>
      <p:sp>
        <p:nvSpPr>
          <p:cNvPr id="15" name="Eingekerbter Richtungspfeil 14"/>
          <p:cNvSpPr/>
          <p:nvPr/>
        </p:nvSpPr>
        <p:spPr>
          <a:xfrm>
            <a:off x="5748020" y="1518644"/>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1968</a:t>
            </a:r>
            <a:endParaRPr lang="ru-RU" sz="1200" b="1" dirty="0">
              <a:solidFill>
                <a:schemeClr val="bg1"/>
              </a:solidFill>
            </a:endParaRPr>
          </a:p>
        </p:txBody>
      </p:sp>
      <p:sp>
        <p:nvSpPr>
          <p:cNvPr id="16" name="Eingekerbter Richtungspfeil 15"/>
          <p:cNvSpPr/>
          <p:nvPr/>
        </p:nvSpPr>
        <p:spPr>
          <a:xfrm>
            <a:off x="8695508" y="150983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1981</a:t>
            </a:r>
            <a:endParaRPr lang="ru-RU" sz="1200" b="1" dirty="0">
              <a:solidFill>
                <a:schemeClr val="bg1"/>
              </a:solidFill>
            </a:endParaRPr>
          </a:p>
        </p:txBody>
      </p:sp>
      <p:sp>
        <p:nvSpPr>
          <p:cNvPr id="17" name="Eingekerbter Richtungspfeil 16"/>
          <p:cNvSpPr/>
          <p:nvPr/>
        </p:nvSpPr>
        <p:spPr>
          <a:xfrm>
            <a:off x="9437188" y="151717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1985</a:t>
            </a:r>
            <a:endParaRPr lang="ru-RU" sz="1200" b="1" dirty="0">
              <a:solidFill>
                <a:schemeClr val="bg1"/>
              </a:solidFill>
            </a:endParaRPr>
          </a:p>
        </p:txBody>
      </p:sp>
      <p:sp>
        <p:nvSpPr>
          <p:cNvPr id="18" name="Eingekerbter Richtungspfeil 17"/>
          <p:cNvSpPr/>
          <p:nvPr/>
        </p:nvSpPr>
        <p:spPr>
          <a:xfrm>
            <a:off x="10915273" y="1519637"/>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1990</a:t>
            </a:r>
            <a:endParaRPr lang="ru-RU" sz="1200" b="1" dirty="0">
              <a:solidFill>
                <a:schemeClr val="bg1"/>
              </a:solidFill>
            </a:endParaRPr>
          </a:p>
        </p:txBody>
      </p:sp>
      <p:sp>
        <p:nvSpPr>
          <p:cNvPr id="21" name="Eingekerbter Richtungspfeil 20"/>
          <p:cNvSpPr/>
          <p:nvPr/>
        </p:nvSpPr>
        <p:spPr>
          <a:xfrm>
            <a:off x="10176328" y="1515233"/>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1986</a:t>
            </a:r>
            <a:endParaRPr lang="ru-RU" sz="1200" b="1" dirty="0">
              <a:solidFill>
                <a:schemeClr val="bg1"/>
              </a:solidFill>
            </a:endParaRPr>
          </a:p>
        </p:txBody>
      </p:sp>
      <p:sp>
        <p:nvSpPr>
          <p:cNvPr id="23" name="Positionsrahmen 22"/>
          <p:cNvSpPr/>
          <p:nvPr/>
        </p:nvSpPr>
        <p:spPr>
          <a:xfrm>
            <a:off x="4428629" y="1371600"/>
            <a:ext cx="549364" cy="664029"/>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4" name="Textfeld 23"/>
          <p:cNvSpPr txBox="1"/>
          <p:nvPr/>
        </p:nvSpPr>
        <p:spPr>
          <a:xfrm>
            <a:off x="831473" y="2236586"/>
            <a:ext cx="10515600" cy="523220"/>
          </a:xfrm>
          <a:prstGeom prst="rect">
            <a:avLst/>
          </a:prstGeom>
          <a:noFill/>
        </p:spPr>
        <p:txBody>
          <a:bodyPr wrap="square" rtlCol="0">
            <a:spAutoFit/>
          </a:bodyPr>
          <a:lstStyle/>
          <a:p>
            <a:r>
              <a:rPr lang="de-DE" sz="2800" b="1" dirty="0" err="1" smtClean="0"/>
              <a:t>DoD‘s</a:t>
            </a:r>
            <a:r>
              <a:rPr lang="de-DE" sz="2800" b="1" dirty="0" smtClean="0"/>
              <a:t> </a:t>
            </a:r>
            <a:r>
              <a:rPr lang="de-DE" sz="2800" b="1" dirty="0" err="1" smtClean="0"/>
              <a:t>Advanced</a:t>
            </a:r>
            <a:r>
              <a:rPr lang="de-DE" sz="2800" b="1" dirty="0" smtClean="0"/>
              <a:t> Research Project (DARPA)</a:t>
            </a:r>
            <a:endParaRPr lang="ru-RU" sz="2800" b="1" dirty="0"/>
          </a:p>
        </p:txBody>
      </p:sp>
      <p:pic>
        <p:nvPicPr>
          <p:cNvPr id="22" name="Picture 4" descr="C:\WINDOWS\Desktop\darp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7542" y="2940534"/>
            <a:ext cx="5349875"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0644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 Brief </a:t>
            </a:r>
            <a:r>
              <a:rPr lang="de-DE" dirty="0" err="1" smtClean="0"/>
              <a:t>History</a:t>
            </a:r>
            <a:r>
              <a:rPr lang="de-DE" dirty="0" smtClean="0"/>
              <a:t> </a:t>
            </a:r>
            <a:r>
              <a:rPr lang="de-DE" dirty="0" err="1" smtClean="0"/>
              <a:t>of</a:t>
            </a:r>
            <a:r>
              <a:rPr lang="de-DE" dirty="0" smtClean="0"/>
              <a:t> AI</a:t>
            </a:r>
            <a:endParaRPr lang="ru-RU" dirty="0"/>
          </a:p>
        </p:txBody>
      </p:sp>
      <p:sp>
        <p:nvSpPr>
          <p:cNvPr id="3" name="Inhaltsplatzhalter 2"/>
          <p:cNvSpPr>
            <a:spLocks noGrp="1"/>
          </p:cNvSpPr>
          <p:nvPr>
            <p:ph idx="1"/>
          </p:nvPr>
        </p:nvSpPr>
        <p:spPr>
          <a:xfrm>
            <a:off x="831473" y="2850078"/>
            <a:ext cx="10515600" cy="3741222"/>
          </a:xfrm>
        </p:spPr>
        <p:txBody>
          <a:bodyPr>
            <a:normAutofit fontScale="85000" lnSpcReduction="10000"/>
          </a:bodyPr>
          <a:lstStyle/>
          <a:p>
            <a:r>
              <a:rPr lang="de-DE" dirty="0" smtClean="0"/>
              <a:t>1965 </a:t>
            </a:r>
            <a:r>
              <a:rPr lang="de-DE" dirty="0" smtClean="0"/>
              <a:t>- ELIZA </a:t>
            </a:r>
            <a:r>
              <a:rPr lang="de-DE" dirty="0" err="1" smtClean="0"/>
              <a:t>by</a:t>
            </a:r>
            <a:r>
              <a:rPr lang="de-DE" dirty="0" smtClean="0"/>
              <a:t> Weizenbaum </a:t>
            </a:r>
            <a:r>
              <a:rPr lang="de-DE" dirty="0" smtClean="0"/>
              <a:t>- </a:t>
            </a:r>
            <a:r>
              <a:rPr lang="de-DE" dirty="0" err="1" smtClean="0"/>
              <a:t>system</a:t>
            </a:r>
            <a:r>
              <a:rPr lang="en-US" dirty="0" smtClean="0"/>
              <a:t> </a:t>
            </a:r>
            <a:r>
              <a:rPr lang="en-US" dirty="0"/>
              <a:t>engage in serious conversation</a:t>
            </a:r>
            <a:endParaRPr lang="en-US" altLang="ru-RU" dirty="0" smtClean="0"/>
          </a:p>
          <a:p>
            <a:pPr lvl="1"/>
            <a:r>
              <a:rPr lang="en-US" altLang="ru-RU" dirty="0" smtClean="0"/>
              <a:t> </a:t>
            </a:r>
            <a:r>
              <a:rPr lang="en-US" altLang="ru-RU" dirty="0"/>
              <a:t>(example rule: if sentence contains “mother”, then say: “tell me more about your family</a:t>
            </a:r>
            <a:r>
              <a:rPr lang="en-US" altLang="ru-RU" dirty="0" smtClean="0"/>
              <a:t>”)</a:t>
            </a:r>
          </a:p>
          <a:p>
            <a:pPr lvl="1"/>
            <a:r>
              <a:rPr lang="en-US" altLang="ru-RU" dirty="0" smtClean="0"/>
              <a:t> </a:t>
            </a:r>
            <a:r>
              <a:rPr lang="en-US" dirty="0" smtClean="0"/>
              <a:t>contained </a:t>
            </a:r>
            <a:r>
              <a:rPr lang="en-US" dirty="0"/>
              <a:t>little or </a:t>
            </a:r>
            <a:r>
              <a:rPr lang="en-US" dirty="0" smtClean="0"/>
              <a:t>no knowledge </a:t>
            </a:r>
            <a:r>
              <a:rPr lang="en-US" dirty="0"/>
              <a:t>of their subject matter, and succeeded by means of simple syntactic manipulations.</a:t>
            </a:r>
          </a:p>
          <a:p>
            <a:r>
              <a:rPr lang="de-DE" dirty="0" smtClean="0"/>
              <a:t>1969 – </a:t>
            </a:r>
            <a:r>
              <a:rPr lang="de-DE" dirty="0"/>
              <a:t>D</a:t>
            </a:r>
            <a:r>
              <a:rPr lang="de-DE" dirty="0" smtClean="0"/>
              <a:t>ENDRAL </a:t>
            </a:r>
            <a:r>
              <a:rPr lang="de-DE" dirty="0" err="1" smtClean="0"/>
              <a:t>by</a:t>
            </a:r>
            <a:r>
              <a:rPr lang="de-DE" dirty="0" smtClean="0"/>
              <a:t> Buchanan </a:t>
            </a:r>
            <a:r>
              <a:rPr lang="de-DE" dirty="0" err="1" smtClean="0"/>
              <a:t>and</a:t>
            </a:r>
            <a:r>
              <a:rPr lang="de-DE" dirty="0" smtClean="0"/>
              <a:t> Feigenbaum</a:t>
            </a:r>
          </a:p>
          <a:p>
            <a:pPr lvl="1"/>
            <a:r>
              <a:rPr lang="de-DE" dirty="0" err="1" smtClean="0"/>
              <a:t>Solve</a:t>
            </a:r>
            <a:r>
              <a:rPr lang="de-DE" dirty="0" smtClean="0"/>
              <a:t> </a:t>
            </a:r>
            <a:r>
              <a:rPr lang="de-DE" dirty="0" err="1" smtClean="0"/>
              <a:t>the</a:t>
            </a:r>
            <a:r>
              <a:rPr lang="de-DE" dirty="0" smtClean="0"/>
              <a:t> </a:t>
            </a:r>
            <a:r>
              <a:rPr lang="de-DE" dirty="0" err="1" smtClean="0"/>
              <a:t>problem</a:t>
            </a:r>
            <a:r>
              <a:rPr lang="de-DE" dirty="0" smtClean="0"/>
              <a:t> </a:t>
            </a:r>
            <a:r>
              <a:rPr lang="de-DE" dirty="0" err="1" smtClean="0"/>
              <a:t>of</a:t>
            </a:r>
            <a:r>
              <a:rPr lang="de-DE" dirty="0" smtClean="0"/>
              <a:t> </a:t>
            </a:r>
            <a:r>
              <a:rPr lang="de-DE" dirty="0" err="1" smtClean="0"/>
              <a:t>inferring</a:t>
            </a:r>
            <a:r>
              <a:rPr lang="de-DE" dirty="0" smtClean="0"/>
              <a:t> </a:t>
            </a:r>
            <a:r>
              <a:rPr lang="de-DE" dirty="0" err="1" smtClean="0"/>
              <a:t>molecular</a:t>
            </a:r>
            <a:r>
              <a:rPr lang="de-DE" dirty="0" smtClean="0"/>
              <a:t> </a:t>
            </a:r>
            <a:r>
              <a:rPr lang="de-DE" dirty="0" err="1" smtClean="0"/>
              <a:t>structures</a:t>
            </a:r>
            <a:endParaRPr lang="de-DE" dirty="0" smtClean="0"/>
          </a:p>
          <a:p>
            <a:r>
              <a:rPr lang="de-DE" dirty="0" smtClean="0"/>
              <a:t>196x – MYCIN </a:t>
            </a:r>
            <a:r>
              <a:rPr lang="de-DE" dirty="0" err="1" smtClean="0"/>
              <a:t>by</a:t>
            </a:r>
            <a:r>
              <a:rPr lang="de-DE" dirty="0" smtClean="0"/>
              <a:t> Feigenbaum, Buchanan </a:t>
            </a:r>
            <a:r>
              <a:rPr lang="de-DE" dirty="0" err="1" smtClean="0"/>
              <a:t>and</a:t>
            </a:r>
            <a:r>
              <a:rPr lang="de-DE" dirty="0" smtClean="0"/>
              <a:t> Shortlitte</a:t>
            </a:r>
          </a:p>
          <a:p>
            <a:pPr lvl="1"/>
            <a:r>
              <a:rPr lang="en-US" altLang="ru-RU" dirty="0"/>
              <a:t>450 rules; knowledge from experts; no domain theory</a:t>
            </a:r>
          </a:p>
          <a:p>
            <a:pPr lvl="1"/>
            <a:r>
              <a:rPr lang="de-DE" dirty="0" smtClean="0"/>
              <a:t>Topic: Blood </a:t>
            </a:r>
            <a:r>
              <a:rPr lang="de-DE" dirty="0" err="1" smtClean="0"/>
              <a:t>infections</a:t>
            </a:r>
            <a:endParaRPr lang="de-DE" dirty="0" smtClean="0"/>
          </a:p>
          <a:p>
            <a:r>
              <a:rPr lang="de-DE" dirty="0" smtClean="0"/>
              <a:t>1968 SHRDLU </a:t>
            </a:r>
            <a:r>
              <a:rPr lang="de-DE" dirty="0" err="1" smtClean="0"/>
              <a:t>by</a:t>
            </a:r>
            <a:r>
              <a:rPr lang="de-DE" dirty="0" smtClean="0"/>
              <a:t> </a:t>
            </a:r>
            <a:r>
              <a:rPr lang="de-DE" dirty="0" err="1" smtClean="0"/>
              <a:t>Winograd</a:t>
            </a:r>
            <a:endParaRPr lang="de-DE" dirty="0" smtClean="0"/>
          </a:p>
          <a:p>
            <a:pPr lvl="1"/>
            <a:r>
              <a:rPr lang="de-DE" dirty="0" smtClean="0"/>
              <a:t>Understanding </a:t>
            </a:r>
            <a:r>
              <a:rPr lang="de-DE" dirty="0" err="1" smtClean="0"/>
              <a:t>of</a:t>
            </a:r>
            <a:r>
              <a:rPr lang="de-DE" dirty="0" smtClean="0"/>
              <a:t>  </a:t>
            </a:r>
            <a:r>
              <a:rPr lang="de-DE" dirty="0" err="1" smtClean="0"/>
              <a:t>natural</a:t>
            </a:r>
            <a:r>
              <a:rPr lang="de-DE" dirty="0" smtClean="0"/>
              <a:t> </a:t>
            </a:r>
            <a:r>
              <a:rPr lang="de-DE" dirty="0" err="1" smtClean="0"/>
              <a:t>language</a:t>
            </a:r>
            <a:endParaRPr lang="de-DE" dirty="0" smtClean="0"/>
          </a:p>
          <a:p>
            <a:endParaRPr lang="de-DE" dirty="0" smtClean="0"/>
          </a:p>
          <a:p>
            <a:endParaRPr lang="de-DE" dirty="0" smtClean="0"/>
          </a:p>
          <a:p>
            <a:endParaRPr lang="ru-RU" dirty="0"/>
          </a:p>
        </p:txBody>
      </p:sp>
      <p:sp>
        <p:nvSpPr>
          <p:cNvPr id="5" name="Eingekerbter Richtungspfeil 4"/>
          <p:cNvSpPr/>
          <p:nvPr/>
        </p:nvSpPr>
        <p:spPr>
          <a:xfrm>
            <a:off x="558800" y="1523048"/>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1943</a:t>
            </a:r>
            <a:endParaRPr lang="ru-RU" sz="1200" b="1" dirty="0">
              <a:solidFill>
                <a:schemeClr val="bg1"/>
              </a:solidFill>
            </a:endParaRPr>
          </a:p>
        </p:txBody>
      </p:sp>
      <p:sp>
        <p:nvSpPr>
          <p:cNvPr id="6" name="Eingekerbter Richtungspfeil 5"/>
          <p:cNvSpPr/>
          <p:nvPr/>
        </p:nvSpPr>
        <p:spPr>
          <a:xfrm>
            <a:off x="2044700" y="152451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1951</a:t>
            </a:r>
            <a:endParaRPr lang="ru-RU" sz="1200" b="1" dirty="0">
              <a:solidFill>
                <a:schemeClr val="bg1"/>
              </a:solidFill>
            </a:endParaRPr>
          </a:p>
        </p:txBody>
      </p:sp>
      <p:sp>
        <p:nvSpPr>
          <p:cNvPr id="7" name="Eingekerbter Richtungspfeil 6"/>
          <p:cNvSpPr/>
          <p:nvPr/>
        </p:nvSpPr>
        <p:spPr>
          <a:xfrm>
            <a:off x="352806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1960</a:t>
            </a:r>
            <a:endParaRPr lang="ru-RU" sz="1200" b="1" dirty="0">
              <a:solidFill>
                <a:schemeClr val="bg1"/>
              </a:solidFill>
            </a:endParaRPr>
          </a:p>
        </p:txBody>
      </p:sp>
      <p:sp>
        <p:nvSpPr>
          <p:cNvPr id="8" name="Eingekerbter Richtungspfeil 7"/>
          <p:cNvSpPr/>
          <p:nvPr/>
        </p:nvSpPr>
        <p:spPr>
          <a:xfrm>
            <a:off x="278638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1956</a:t>
            </a:r>
            <a:endParaRPr lang="ru-RU" sz="1200" b="1" dirty="0">
              <a:solidFill>
                <a:schemeClr val="bg1"/>
              </a:solidFill>
            </a:endParaRPr>
          </a:p>
        </p:txBody>
      </p:sp>
      <p:sp>
        <p:nvSpPr>
          <p:cNvPr id="9" name="Eingekerbter Richtungspfeil 8"/>
          <p:cNvSpPr/>
          <p:nvPr/>
        </p:nvSpPr>
        <p:spPr>
          <a:xfrm>
            <a:off x="129794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1950</a:t>
            </a:r>
            <a:endParaRPr lang="ru-RU" sz="1200" b="1" dirty="0">
              <a:solidFill>
                <a:schemeClr val="bg1"/>
              </a:solidFill>
            </a:endParaRPr>
          </a:p>
        </p:txBody>
      </p:sp>
      <p:sp>
        <p:nvSpPr>
          <p:cNvPr id="10" name="Eingekerbter Richtungspfeil 9"/>
          <p:cNvSpPr/>
          <p:nvPr/>
        </p:nvSpPr>
        <p:spPr>
          <a:xfrm>
            <a:off x="426720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1963</a:t>
            </a:r>
            <a:endParaRPr lang="ru-RU" sz="1200" b="1" dirty="0">
              <a:solidFill>
                <a:schemeClr val="bg1"/>
              </a:solidFill>
            </a:endParaRPr>
          </a:p>
        </p:txBody>
      </p:sp>
      <p:sp>
        <p:nvSpPr>
          <p:cNvPr id="11" name="Eingekerbter Richtungspfeil 10"/>
          <p:cNvSpPr/>
          <p:nvPr/>
        </p:nvSpPr>
        <p:spPr>
          <a:xfrm>
            <a:off x="5008880" y="1521580"/>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1965</a:t>
            </a:r>
            <a:endParaRPr lang="ru-RU" sz="1200" b="1" dirty="0">
              <a:solidFill>
                <a:schemeClr val="bg1"/>
              </a:solidFill>
            </a:endParaRPr>
          </a:p>
        </p:txBody>
      </p:sp>
      <p:sp>
        <p:nvSpPr>
          <p:cNvPr id="12" name="Eingekerbter Richtungspfeil 11"/>
          <p:cNvSpPr/>
          <p:nvPr/>
        </p:nvSpPr>
        <p:spPr>
          <a:xfrm>
            <a:off x="6473008" y="1514240"/>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1972</a:t>
            </a:r>
            <a:endParaRPr lang="ru-RU" sz="1200" b="1" dirty="0">
              <a:solidFill>
                <a:schemeClr val="bg1"/>
              </a:solidFill>
            </a:endParaRPr>
          </a:p>
        </p:txBody>
      </p:sp>
      <p:sp>
        <p:nvSpPr>
          <p:cNvPr id="13" name="Eingekerbter Richtungspfeil 12"/>
          <p:cNvSpPr/>
          <p:nvPr/>
        </p:nvSpPr>
        <p:spPr>
          <a:xfrm>
            <a:off x="7956368" y="150983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1980</a:t>
            </a:r>
            <a:endParaRPr lang="ru-RU" sz="1200" b="1" dirty="0">
              <a:solidFill>
                <a:schemeClr val="bg1"/>
              </a:solidFill>
            </a:endParaRPr>
          </a:p>
        </p:txBody>
      </p:sp>
      <p:sp>
        <p:nvSpPr>
          <p:cNvPr id="14" name="Eingekerbter Richtungspfeil 13"/>
          <p:cNvSpPr/>
          <p:nvPr/>
        </p:nvSpPr>
        <p:spPr>
          <a:xfrm>
            <a:off x="7214688" y="150983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1975</a:t>
            </a:r>
            <a:endParaRPr lang="ru-RU" sz="1200" b="1" dirty="0">
              <a:solidFill>
                <a:schemeClr val="bg1"/>
              </a:solidFill>
            </a:endParaRPr>
          </a:p>
        </p:txBody>
      </p:sp>
      <p:sp>
        <p:nvSpPr>
          <p:cNvPr id="15" name="Eingekerbter Richtungspfeil 14"/>
          <p:cNvSpPr/>
          <p:nvPr/>
        </p:nvSpPr>
        <p:spPr>
          <a:xfrm>
            <a:off x="5748020" y="1518644"/>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1968</a:t>
            </a:r>
            <a:endParaRPr lang="ru-RU" sz="1200" b="1" dirty="0">
              <a:solidFill>
                <a:schemeClr val="bg1"/>
              </a:solidFill>
            </a:endParaRPr>
          </a:p>
        </p:txBody>
      </p:sp>
      <p:sp>
        <p:nvSpPr>
          <p:cNvPr id="16" name="Eingekerbter Richtungspfeil 15"/>
          <p:cNvSpPr/>
          <p:nvPr/>
        </p:nvSpPr>
        <p:spPr>
          <a:xfrm>
            <a:off x="8695508" y="150983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1981</a:t>
            </a:r>
            <a:endParaRPr lang="ru-RU" sz="1200" b="1" dirty="0">
              <a:solidFill>
                <a:schemeClr val="bg1"/>
              </a:solidFill>
            </a:endParaRPr>
          </a:p>
        </p:txBody>
      </p:sp>
      <p:sp>
        <p:nvSpPr>
          <p:cNvPr id="17" name="Eingekerbter Richtungspfeil 16"/>
          <p:cNvSpPr/>
          <p:nvPr/>
        </p:nvSpPr>
        <p:spPr>
          <a:xfrm>
            <a:off x="9437188" y="151717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1985</a:t>
            </a:r>
            <a:endParaRPr lang="ru-RU" sz="1200" b="1" dirty="0">
              <a:solidFill>
                <a:schemeClr val="bg1"/>
              </a:solidFill>
            </a:endParaRPr>
          </a:p>
        </p:txBody>
      </p:sp>
      <p:sp>
        <p:nvSpPr>
          <p:cNvPr id="18" name="Eingekerbter Richtungspfeil 17"/>
          <p:cNvSpPr/>
          <p:nvPr/>
        </p:nvSpPr>
        <p:spPr>
          <a:xfrm>
            <a:off x="10915273" y="1519637"/>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1990</a:t>
            </a:r>
            <a:endParaRPr lang="ru-RU" sz="1200" b="1" dirty="0">
              <a:solidFill>
                <a:schemeClr val="bg1"/>
              </a:solidFill>
            </a:endParaRPr>
          </a:p>
        </p:txBody>
      </p:sp>
      <p:sp>
        <p:nvSpPr>
          <p:cNvPr id="21" name="Eingekerbter Richtungspfeil 20"/>
          <p:cNvSpPr/>
          <p:nvPr/>
        </p:nvSpPr>
        <p:spPr>
          <a:xfrm>
            <a:off x="10176328" y="1515233"/>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1986</a:t>
            </a:r>
            <a:endParaRPr lang="ru-RU" sz="1200" b="1" dirty="0">
              <a:solidFill>
                <a:schemeClr val="bg1"/>
              </a:solidFill>
            </a:endParaRPr>
          </a:p>
        </p:txBody>
      </p:sp>
      <p:sp>
        <p:nvSpPr>
          <p:cNvPr id="23" name="Positionsrahmen 22"/>
          <p:cNvSpPr/>
          <p:nvPr/>
        </p:nvSpPr>
        <p:spPr>
          <a:xfrm>
            <a:off x="5163917" y="1371600"/>
            <a:ext cx="549364" cy="664029"/>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4" name="Textfeld 23"/>
          <p:cNvSpPr txBox="1"/>
          <p:nvPr/>
        </p:nvSpPr>
        <p:spPr>
          <a:xfrm>
            <a:off x="831473" y="2236586"/>
            <a:ext cx="10515600" cy="523220"/>
          </a:xfrm>
          <a:prstGeom prst="rect">
            <a:avLst/>
          </a:prstGeom>
          <a:noFill/>
        </p:spPr>
        <p:txBody>
          <a:bodyPr wrap="square" rtlCol="0">
            <a:spAutoFit/>
          </a:bodyPr>
          <a:lstStyle/>
          <a:p>
            <a:r>
              <a:rPr lang="de-DE" sz="2800" b="1" dirty="0" smtClean="0"/>
              <a:t>Early expert </a:t>
            </a:r>
            <a:r>
              <a:rPr lang="de-DE" sz="2800" b="1" dirty="0" err="1" smtClean="0"/>
              <a:t>systems</a:t>
            </a:r>
            <a:endParaRPr lang="ru-RU" sz="2800" b="1" dirty="0"/>
          </a:p>
        </p:txBody>
      </p:sp>
    </p:spTree>
    <p:extLst>
      <p:ext uri="{BB962C8B-B14F-4D97-AF65-F5344CB8AC3E}">
        <p14:creationId xmlns:p14="http://schemas.microsoft.com/office/powerpoint/2010/main" val="464231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 Brief </a:t>
            </a:r>
            <a:r>
              <a:rPr lang="de-DE" dirty="0" err="1" smtClean="0"/>
              <a:t>History</a:t>
            </a:r>
            <a:r>
              <a:rPr lang="de-DE" dirty="0" smtClean="0"/>
              <a:t> </a:t>
            </a:r>
            <a:r>
              <a:rPr lang="de-DE" dirty="0" err="1" smtClean="0"/>
              <a:t>of</a:t>
            </a:r>
            <a:r>
              <a:rPr lang="de-DE" dirty="0" smtClean="0"/>
              <a:t> AI</a:t>
            </a:r>
            <a:endParaRPr lang="ru-RU" dirty="0"/>
          </a:p>
        </p:txBody>
      </p:sp>
      <p:sp>
        <p:nvSpPr>
          <p:cNvPr id="3" name="Inhaltsplatzhalter 2"/>
          <p:cNvSpPr>
            <a:spLocks noGrp="1"/>
          </p:cNvSpPr>
          <p:nvPr>
            <p:ph idx="1"/>
          </p:nvPr>
        </p:nvSpPr>
        <p:spPr>
          <a:xfrm>
            <a:off x="831473" y="2850078"/>
            <a:ext cx="10515600" cy="3193289"/>
          </a:xfrm>
        </p:spPr>
        <p:txBody>
          <a:bodyPr>
            <a:normAutofit lnSpcReduction="10000"/>
          </a:bodyPr>
          <a:lstStyle/>
          <a:p>
            <a:r>
              <a:rPr lang="de-DE" dirty="0" smtClean="0"/>
              <a:t>1970 – Alain </a:t>
            </a:r>
            <a:r>
              <a:rPr lang="de-DE" dirty="0" err="1" smtClean="0"/>
              <a:t>Colmerauer</a:t>
            </a:r>
            <a:r>
              <a:rPr lang="de-DE" dirty="0" smtClean="0"/>
              <a:t> </a:t>
            </a:r>
            <a:r>
              <a:rPr lang="de-DE" dirty="0" err="1" smtClean="0"/>
              <a:t>developed</a:t>
            </a:r>
            <a:r>
              <a:rPr lang="de-DE" dirty="0" smtClean="0"/>
              <a:t> Prolog</a:t>
            </a:r>
          </a:p>
          <a:p>
            <a:pPr lvl="1"/>
            <a:r>
              <a:rPr lang="en-US" dirty="0"/>
              <a:t>general-purpose logic programming language associated with artificial intelligence and computational linguistics</a:t>
            </a:r>
            <a:r>
              <a:rPr lang="en-US" dirty="0" smtClean="0"/>
              <a:t>.</a:t>
            </a:r>
          </a:p>
          <a:p>
            <a:pPr lvl="1"/>
            <a:r>
              <a:rPr lang="en-US" dirty="0"/>
              <a:t>Prolog programs describe relations, defined by means of clauses. Pure Prolog is restricted to Horn clauses</a:t>
            </a:r>
            <a:r>
              <a:rPr lang="en-US" dirty="0" smtClean="0"/>
              <a:t>.</a:t>
            </a:r>
          </a:p>
          <a:p>
            <a:pPr lvl="1"/>
            <a:r>
              <a:rPr lang="en-US" dirty="0" smtClean="0"/>
              <a:t>Facts and rules</a:t>
            </a:r>
          </a:p>
          <a:p>
            <a:pPr lvl="1"/>
            <a:r>
              <a:rPr lang="en-US" dirty="0" smtClean="0"/>
              <a:t>Recursion</a:t>
            </a:r>
          </a:p>
          <a:p>
            <a:pPr lvl="1"/>
            <a:r>
              <a:rPr lang="en-US" dirty="0" smtClean="0"/>
              <a:t>Search strategy: </a:t>
            </a:r>
            <a:r>
              <a:rPr lang="en-US" dirty="0"/>
              <a:t>SLD</a:t>
            </a:r>
            <a:r>
              <a:rPr lang="en-US" b="1" dirty="0"/>
              <a:t> </a:t>
            </a:r>
            <a:r>
              <a:rPr lang="en-US" dirty="0"/>
              <a:t>resolution (</a:t>
            </a:r>
            <a:r>
              <a:rPr lang="en-US" i="1" dirty="0"/>
              <a:t>Selective Linear Definite</a:t>
            </a:r>
            <a:r>
              <a:rPr lang="en-US" dirty="0"/>
              <a:t> clause resolution) is the basic </a:t>
            </a:r>
            <a:r>
              <a:rPr lang="en-US" dirty="0">
                <a:hlinkClick r:id="rId3" tooltip="Rule of inference"/>
              </a:rPr>
              <a:t>inf</a:t>
            </a:r>
            <a:r>
              <a:rPr lang="en-US" dirty="0"/>
              <a:t>e</a:t>
            </a:r>
            <a:r>
              <a:rPr lang="en-US" dirty="0">
                <a:hlinkClick r:id="rId3" tooltip="Rule of inference"/>
              </a:rPr>
              <a:t>rence rule</a:t>
            </a:r>
            <a:r>
              <a:rPr lang="en-US" dirty="0"/>
              <a:t> </a:t>
            </a:r>
            <a:endParaRPr lang="de-DE" dirty="0" smtClean="0"/>
          </a:p>
          <a:p>
            <a:endParaRPr lang="de-DE" dirty="0" smtClean="0"/>
          </a:p>
          <a:p>
            <a:endParaRPr lang="ru-RU" dirty="0"/>
          </a:p>
        </p:txBody>
      </p:sp>
      <p:sp>
        <p:nvSpPr>
          <p:cNvPr id="5" name="Eingekerbter Richtungspfeil 4"/>
          <p:cNvSpPr/>
          <p:nvPr/>
        </p:nvSpPr>
        <p:spPr>
          <a:xfrm>
            <a:off x="558800" y="1523048"/>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1943</a:t>
            </a:r>
            <a:endParaRPr lang="ru-RU" sz="1200" b="1" dirty="0">
              <a:solidFill>
                <a:schemeClr val="bg1"/>
              </a:solidFill>
            </a:endParaRPr>
          </a:p>
        </p:txBody>
      </p:sp>
      <p:sp>
        <p:nvSpPr>
          <p:cNvPr id="6" name="Eingekerbter Richtungspfeil 5"/>
          <p:cNvSpPr/>
          <p:nvPr/>
        </p:nvSpPr>
        <p:spPr>
          <a:xfrm>
            <a:off x="2044700" y="152451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1951</a:t>
            </a:r>
            <a:endParaRPr lang="ru-RU" sz="1200" b="1" dirty="0">
              <a:solidFill>
                <a:schemeClr val="bg1"/>
              </a:solidFill>
            </a:endParaRPr>
          </a:p>
        </p:txBody>
      </p:sp>
      <p:sp>
        <p:nvSpPr>
          <p:cNvPr id="7" name="Eingekerbter Richtungspfeil 6"/>
          <p:cNvSpPr/>
          <p:nvPr/>
        </p:nvSpPr>
        <p:spPr>
          <a:xfrm>
            <a:off x="352806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1960</a:t>
            </a:r>
            <a:endParaRPr lang="ru-RU" sz="1200" b="1" dirty="0">
              <a:solidFill>
                <a:schemeClr val="bg1"/>
              </a:solidFill>
            </a:endParaRPr>
          </a:p>
        </p:txBody>
      </p:sp>
      <p:sp>
        <p:nvSpPr>
          <p:cNvPr id="8" name="Eingekerbter Richtungspfeil 7"/>
          <p:cNvSpPr/>
          <p:nvPr/>
        </p:nvSpPr>
        <p:spPr>
          <a:xfrm>
            <a:off x="278638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1956</a:t>
            </a:r>
            <a:endParaRPr lang="ru-RU" sz="1200" b="1" dirty="0">
              <a:solidFill>
                <a:schemeClr val="bg1"/>
              </a:solidFill>
            </a:endParaRPr>
          </a:p>
        </p:txBody>
      </p:sp>
      <p:sp>
        <p:nvSpPr>
          <p:cNvPr id="9" name="Eingekerbter Richtungspfeil 8"/>
          <p:cNvSpPr/>
          <p:nvPr/>
        </p:nvSpPr>
        <p:spPr>
          <a:xfrm>
            <a:off x="129794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1950</a:t>
            </a:r>
            <a:endParaRPr lang="ru-RU" sz="1200" b="1" dirty="0">
              <a:solidFill>
                <a:schemeClr val="bg1"/>
              </a:solidFill>
            </a:endParaRPr>
          </a:p>
        </p:txBody>
      </p:sp>
      <p:sp>
        <p:nvSpPr>
          <p:cNvPr id="10" name="Eingekerbter Richtungspfeil 9"/>
          <p:cNvSpPr/>
          <p:nvPr/>
        </p:nvSpPr>
        <p:spPr>
          <a:xfrm>
            <a:off x="426720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1963</a:t>
            </a:r>
            <a:endParaRPr lang="ru-RU" sz="1200" b="1" dirty="0">
              <a:solidFill>
                <a:schemeClr val="bg1"/>
              </a:solidFill>
            </a:endParaRPr>
          </a:p>
        </p:txBody>
      </p:sp>
      <p:sp>
        <p:nvSpPr>
          <p:cNvPr id="11" name="Eingekerbter Richtungspfeil 10"/>
          <p:cNvSpPr/>
          <p:nvPr/>
        </p:nvSpPr>
        <p:spPr>
          <a:xfrm>
            <a:off x="5008880" y="1521580"/>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1965</a:t>
            </a:r>
            <a:endParaRPr lang="ru-RU" sz="1200" b="1" dirty="0">
              <a:solidFill>
                <a:schemeClr val="bg1"/>
              </a:solidFill>
            </a:endParaRPr>
          </a:p>
        </p:txBody>
      </p:sp>
      <p:sp>
        <p:nvSpPr>
          <p:cNvPr id="12" name="Eingekerbter Richtungspfeil 11"/>
          <p:cNvSpPr/>
          <p:nvPr/>
        </p:nvSpPr>
        <p:spPr>
          <a:xfrm>
            <a:off x="6473008" y="1514240"/>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1972</a:t>
            </a:r>
            <a:endParaRPr lang="ru-RU" sz="1200" b="1" dirty="0">
              <a:solidFill>
                <a:schemeClr val="bg1"/>
              </a:solidFill>
            </a:endParaRPr>
          </a:p>
        </p:txBody>
      </p:sp>
      <p:sp>
        <p:nvSpPr>
          <p:cNvPr id="13" name="Eingekerbter Richtungspfeil 12"/>
          <p:cNvSpPr/>
          <p:nvPr/>
        </p:nvSpPr>
        <p:spPr>
          <a:xfrm>
            <a:off x="7956368" y="150983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1980</a:t>
            </a:r>
            <a:endParaRPr lang="ru-RU" sz="1200" b="1" dirty="0">
              <a:solidFill>
                <a:schemeClr val="bg1"/>
              </a:solidFill>
            </a:endParaRPr>
          </a:p>
        </p:txBody>
      </p:sp>
      <p:sp>
        <p:nvSpPr>
          <p:cNvPr id="14" name="Eingekerbter Richtungspfeil 13"/>
          <p:cNvSpPr/>
          <p:nvPr/>
        </p:nvSpPr>
        <p:spPr>
          <a:xfrm>
            <a:off x="7214688" y="150983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1975</a:t>
            </a:r>
            <a:endParaRPr lang="ru-RU" sz="1200" b="1" dirty="0">
              <a:solidFill>
                <a:schemeClr val="bg1"/>
              </a:solidFill>
            </a:endParaRPr>
          </a:p>
        </p:txBody>
      </p:sp>
      <p:sp>
        <p:nvSpPr>
          <p:cNvPr id="15" name="Eingekerbter Richtungspfeil 14"/>
          <p:cNvSpPr/>
          <p:nvPr/>
        </p:nvSpPr>
        <p:spPr>
          <a:xfrm>
            <a:off x="5748020" y="1518644"/>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1968</a:t>
            </a:r>
            <a:endParaRPr lang="ru-RU" sz="1200" b="1" dirty="0">
              <a:solidFill>
                <a:schemeClr val="bg1"/>
              </a:solidFill>
            </a:endParaRPr>
          </a:p>
        </p:txBody>
      </p:sp>
      <p:sp>
        <p:nvSpPr>
          <p:cNvPr id="16" name="Eingekerbter Richtungspfeil 15"/>
          <p:cNvSpPr/>
          <p:nvPr/>
        </p:nvSpPr>
        <p:spPr>
          <a:xfrm>
            <a:off x="8695508" y="150983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1981</a:t>
            </a:r>
            <a:endParaRPr lang="ru-RU" sz="1200" b="1" dirty="0">
              <a:solidFill>
                <a:schemeClr val="bg1"/>
              </a:solidFill>
            </a:endParaRPr>
          </a:p>
        </p:txBody>
      </p:sp>
      <p:sp>
        <p:nvSpPr>
          <p:cNvPr id="17" name="Eingekerbter Richtungspfeil 16"/>
          <p:cNvSpPr/>
          <p:nvPr/>
        </p:nvSpPr>
        <p:spPr>
          <a:xfrm>
            <a:off x="9437188" y="151717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1985</a:t>
            </a:r>
            <a:endParaRPr lang="ru-RU" sz="1200" b="1" dirty="0">
              <a:solidFill>
                <a:schemeClr val="bg1"/>
              </a:solidFill>
            </a:endParaRPr>
          </a:p>
        </p:txBody>
      </p:sp>
      <p:sp>
        <p:nvSpPr>
          <p:cNvPr id="18" name="Eingekerbter Richtungspfeil 17"/>
          <p:cNvSpPr/>
          <p:nvPr/>
        </p:nvSpPr>
        <p:spPr>
          <a:xfrm>
            <a:off x="10915273" y="1519637"/>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1990</a:t>
            </a:r>
            <a:endParaRPr lang="ru-RU" sz="1200" b="1" dirty="0">
              <a:solidFill>
                <a:schemeClr val="bg1"/>
              </a:solidFill>
            </a:endParaRPr>
          </a:p>
        </p:txBody>
      </p:sp>
      <p:sp>
        <p:nvSpPr>
          <p:cNvPr id="21" name="Eingekerbter Richtungspfeil 20"/>
          <p:cNvSpPr/>
          <p:nvPr/>
        </p:nvSpPr>
        <p:spPr>
          <a:xfrm>
            <a:off x="10176328" y="1515233"/>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1986</a:t>
            </a:r>
            <a:endParaRPr lang="ru-RU" sz="1200" b="1" dirty="0">
              <a:solidFill>
                <a:schemeClr val="bg1"/>
              </a:solidFill>
            </a:endParaRPr>
          </a:p>
        </p:txBody>
      </p:sp>
      <p:sp>
        <p:nvSpPr>
          <p:cNvPr id="23" name="Positionsrahmen 22"/>
          <p:cNvSpPr/>
          <p:nvPr/>
        </p:nvSpPr>
        <p:spPr>
          <a:xfrm>
            <a:off x="6625069" y="1371600"/>
            <a:ext cx="549364" cy="664029"/>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4" name="Textfeld 23"/>
          <p:cNvSpPr txBox="1"/>
          <p:nvPr/>
        </p:nvSpPr>
        <p:spPr>
          <a:xfrm>
            <a:off x="831473" y="2236586"/>
            <a:ext cx="10515600" cy="523220"/>
          </a:xfrm>
          <a:prstGeom prst="rect">
            <a:avLst/>
          </a:prstGeom>
          <a:noFill/>
        </p:spPr>
        <p:txBody>
          <a:bodyPr wrap="square" rtlCol="0">
            <a:spAutoFit/>
          </a:bodyPr>
          <a:lstStyle/>
          <a:p>
            <a:r>
              <a:rPr lang="de-DE" sz="2800" b="1" dirty="0" smtClean="0"/>
              <a:t>Prolog</a:t>
            </a:r>
            <a:endParaRPr lang="ru-RU" sz="2800" b="1" dirty="0"/>
          </a:p>
        </p:txBody>
      </p:sp>
    </p:spTree>
    <p:extLst>
      <p:ext uri="{BB962C8B-B14F-4D97-AF65-F5344CB8AC3E}">
        <p14:creationId xmlns:p14="http://schemas.microsoft.com/office/powerpoint/2010/main" val="7715450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 Brief </a:t>
            </a:r>
            <a:r>
              <a:rPr lang="de-DE" dirty="0" err="1" smtClean="0"/>
              <a:t>History</a:t>
            </a:r>
            <a:r>
              <a:rPr lang="de-DE" dirty="0" smtClean="0"/>
              <a:t> </a:t>
            </a:r>
            <a:r>
              <a:rPr lang="de-DE" dirty="0" err="1" smtClean="0"/>
              <a:t>of</a:t>
            </a:r>
            <a:r>
              <a:rPr lang="de-DE" dirty="0" smtClean="0"/>
              <a:t> AI</a:t>
            </a:r>
            <a:endParaRPr lang="ru-RU" dirty="0"/>
          </a:p>
        </p:txBody>
      </p:sp>
      <p:sp>
        <p:nvSpPr>
          <p:cNvPr id="3" name="Inhaltsplatzhalter 2"/>
          <p:cNvSpPr>
            <a:spLocks noGrp="1"/>
          </p:cNvSpPr>
          <p:nvPr>
            <p:ph idx="1"/>
          </p:nvPr>
        </p:nvSpPr>
        <p:spPr>
          <a:xfrm>
            <a:off x="831473" y="2850078"/>
            <a:ext cx="10515600" cy="3193289"/>
          </a:xfrm>
        </p:spPr>
        <p:txBody>
          <a:bodyPr/>
          <a:lstStyle/>
          <a:p>
            <a:r>
              <a:rPr lang="de-DE" dirty="0" smtClean="0"/>
              <a:t>XCON(R1</a:t>
            </a:r>
            <a:r>
              <a:rPr lang="de-DE" dirty="0" smtClean="0"/>
              <a:t>) </a:t>
            </a:r>
            <a:r>
              <a:rPr lang="de-DE" dirty="0" err="1" smtClean="0"/>
              <a:t>first</a:t>
            </a:r>
            <a:r>
              <a:rPr lang="de-DE" dirty="0" smtClean="0"/>
              <a:t> </a:t>
            </a:r>
            <a:r>
              <a:rPr lang="de-DE" dirty="0" smtClean="0"/>
              <a:t>real </a:t>
            </a:r>
            <a:r>
              <a:rPr lang="de-DE" dirty="0" err="1" smtClean="0"/>
              <a:t>commercial</a:t>
            </a:r>
            <a:r>
              <a:rPr lang="de-DE" dirty="0" smtClean="0"/>
              <a:t> expert </a:t>
            </a:r>
            <a:r>
              <a:rPr lang="de-DE" dirty="0" err="1" smtClean="0"/>
              <a:t>system</a:t>
            </a:r>
            <a:r>
              <a:rPr lang="de-DE" dirty="0" smtClean="0"/>
              <a:t> on DEC </a:t>
            </a:r>
            <a:r>
              <a:rPr lang="de-DE" dirty="0" smtClean="0"/>
              <a:t>VAX</a:t>
            </a:r>
          </a:p>
          <a:p>
            <a:r>
              <a:rPr lang="de-DE" dirty="0" smtClean="0"/>
              <a:t>1988 – </a:t>
            </a:r>
            <a:r>
              <a:rPr lang="de-DE" dirty="0" err="1" smtClean="0"/>
              <a:t>sales</a:t>
            </a:r>
            <a:r>
              <a:rPr lang="de-DE" dirty="0" smtClean="0"/>
              <a:t> </a:t>
            </a:r>
            <a:r>
              <a:rPr lang="de-DE" dirty="0" err="1" smtClean="0"/>
              <a:t>exceeded</a:t>
            </a:r>
            <a:r>
              <a:rPr lang="de-DE" dirty="0" smtClean="0"/>
              <a:t> $2 </a:t>
            </a:r>
            <a:r>
              <a:rPr lang="de-DE" dirty="0" err="1" smtClean="0"/>
              <a:t>billion</a:t>
            </a:r>
            <a:endParaRPr lang="ru-RU" dirty="0"/>
          </a:p>
        </p:txBody>
      </p:sp>
      <p:sp>
        <p:nvSpPr>
          <p:cNvPr id="5" name="Eingekerbter Richtungspfeil 4"/>
          <p:cNvSpPr/>
          <p:nvPr/>
        </p:nvSpPr>
        <p:spPr>
          <a:xfrm>
            <a:off x="558800" y="1523048"/>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1943</a:t>
            </a:r>
            <a:endParaRPr lang="ru-RU" sz="1200" b="1" dirty="0">
              <a:solidFill>
                <a:schemeClr val="bg1"/>
              </a:solidFill>
            </a:endParaRPr>
          </a:p>
        </p:txBody>
      </p:sp>
      <p:sp>
        <p:nvSpPr>
          <p:cNvPr id="6" name="Eingekerbter Richtungspfeil 5"/>
          <p:cNvSpPr/>
          <p:nvPr/>
        </p:nvSpPr>
        <p:spPr>
          <a:xfrm>
            <a:off x="2044700" y="152451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1951</a:t>
            </a:r>
            <a:endParaRPr lang="ru-RU" sz="1200" b="1" dirty="0">
              <a:solidFill>
                <a:schemeClr val="bg1"/>
              </a:solidFill>
            </a:endParaRPr>
          </a:p>
        </p:txBody>
      </p:sp>
      <p:sp>
        <p:nvSpPr>
          <p:cNvPr id="7" name="Eingekerbter Richtungspfeil 6"/>
          <p:cNvSpPr/>
          <p:nvPr/>
        </p:nvSpPr>
        <p:spPr>
          <a:xfrm>
            <a:off x="352806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1960</a:t>
            </a:r>
            <a:endParaRPr lang="ru-RU" sz="1200" b="1" dirty="0">
              <a:solidFill>
                <a:schemeClr val="bg1"/>
              </a:solidFill>
            </a:endParaRPr>
          </a:p>
        </p:txBody>
      </p:sp>
      <p:sp>
        <p:nvSpPr>
          <p:cNvPr id="8" name="Eingekerbter Richtungspfeil 7"/>
          <p:cNvSpPr/>
          <p:nvPr/>
        </p:nvSpPr>
        <p:spPr>
          <a:xfrm>
            <a:off x="278638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1956</a:t>
            </a:r>
            <a:endParaRPr lang="ru-RU" sz="1200" b="1" dirty="0">
              <a:solidFill>
                <a:schemeClr val="bg1"/>
              </a:solidFill>
            </a:endParaRPr>
          </a:p>
        </p:txBody>
      </p:sp>
      <p:sp>
        <p:nvSpPr>
          <p:cNvPr id="9" name="Eingekerbter Richtungspfeil 8"/>
          <p:cNvSpPr/>
          <p:nvPr/>
        </p:nvSpPr>
        <p:spPr>
          <a:xfrm>
            <a:off x="129794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1950</a:t>
            </a:r>
            <a:endParaRPr lang="ru-RU" sz="1200" b="1" dirty="0">
              <a:solidFill>
                <a:schemeClr val="bg1"/>
              </a:solidFill>
            </a:endParaRPr>
          </a:p>
        </p:txBody>
      </p:sp>
      <p:sp>
        <p:nvSpPr>
          <p:cNvPr id="10" name="Eingekerbter Richtungspfeil 9"/>
          <p:cNvSpPr/>
          <p:nvPr/>
        </p:nvSpPr>
        <p:spPr>
          <a:xfrm>
            <a:off x="426720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1963</a:t>
            </a:r>
            <a:endParaRPr lang="ru-RU" sz="1200" b="1" dirty="0">
              <a:solidFill>
                <a:schemeClr val="bg1"/>
              </a:solidFill>
            </a:endParaRPr>
          </a:p>
        </p:txBody>
      </p:sp>
      <p:sp>
        <p:nvSpPr>
          <p:cNvPr id="11" name="Eingekerbter Richtungspfeil 10"/>
          <p:cNvSpPr/>
          <p:nvPr/>
        </p:nvSpPr>
        <p:spPr>
          <a:xfrm>
            <a:off x="5008880" y="1521580"/>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1965</a:t>
            </a:r>
            <a:endParaRPr lang="ru-RU" sz="1200" b="1" dirty="0">
              <a:solidFill>
                <a:schemeClr val="bg1"/>
              </a:solidFill>
            </a:endParaRPr>
          </a:p>
        </p:txBody>
      </p:sp>
      <p:sp>
        <p:nvSpPr>
          <p:cNvPr id="12" name="Eingekerbter Richtungspfeil 11"/>
          <p:cNvSpPr/>
          <p:nvPr/>
        </p:nvSpPr>
        <p:spPr>
          <a:xfrm>
            <a:off x="6473008" y="1514240"/>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1972</a:t>
            </a:r>
            <a:endParaRPr lang="ru-RU" sz="1200" b="1" dirty="0">
              <a:solidFill>
                <a:schemeClr val="bg1"/>
              </a:solidFill>
            </a:endParaRPr>
          </a:p>
        </p:txBody>
      </p:sp>
      <p:sp>
        <p:nvSpPr>
          <p:cNvPr id="13" name="Eingekerbter Richtungspfeil 12"/>
          <p:cNvSpPr/>
          <p:nvPr/>
        </p:nvSpPr>
        <p:spPr>
          <a:xfrm>
            <a:off x="7956368" y="150983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1980</a:t>
            </a:r>
            <a:endParaRPr lang="ru-RU" sz="1200" b="1" dirty="0">
              <a:solidFill>
                <a:schemeClr val="bg1"/>
              </a:solidFill>
            </a:endParaRPr>
          </a:p>
        </p:txBody>
      </p:sp>
      <p:sp>
        <p:nvSpPr>
          <p:cNvPr id="14" name="Eingekerbter Richtungspfeil 13"/>
          <p:cNvSpPr/>
          <p:nvPr/>
        </p:nvSpPr>
        <p:spPr>
          <a:xfrm>
            <a:off x="7214688" y="150983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1975</a:t>
            </a:r>
            <a:endParaRPr lang="ru-RU" sz="1200" b="1" dirty="0">
              <a:solidFill>
                <a:schemeClr val="bg1"/>
              </a:solidFill>
            </a:endParaRPr>
          </a:p>
        </p:txBody>
      </p:sp>
      <p:sp>
        <p:nvSpPr>
          <p:cNvPr id="15" name="Eingekerbter Richtungspfeil 14"/>
          <p:cNvSpPr/>
          <p:nvPr/>
        </p:nvSpPr>
        <p:spPr>
          <a:xfrm>
            <a:off x="5748020" y="1518644"/>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1968</a:t>
            </a:r>
            <a:endParaRPr lang="ru-RU" sz="1200" b="1" dirty="0">
              <a:solidFill>
                <a:schemeClr val="bg1"/>
              </a:solidFill>
            </a:endParaRPr>
          </a:p>
        </p:txBody>
      </p:sp>
      <p:sp>
        <p:nvSpPr>
          <p:cNvPr id="16" name="Eingekerbter Richtungspfeil 15"/>
          <p:cNvSpPr/>
          <p:nvPr/>
        </p:nvSpPr>
        <p:spPr>
          <a:xfrm>
            <a:off x="8695508" y="150983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1981</a:t>
            </a:r>
            <a:endParaRPr lang="ru-RU" sz="1200" b="1" dirty="0">
              <a:solidFill>
                <a:schemeClr val="bg1"/>
              </a:solidFill>
            </a:endParaRPr>
          </a:p>
        </p:txBody>
      </p:sp>
      <p:sp>
        <p:nvSpPr>
          <p:cNvPr id="17" name="Eingekerbter Richtungspfeil 16"/>
          <p:cNvSpPr/>
          <p:nvPr/>
        </p:nvSpPr>
        <p:spPr>
          <a:xfrm>
            <a:off x="9437188" y="151717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1985</a:t>
            </a:r>
            <a:endParaRPr lang="ru-RU" sz="1200" b="1" dirty="0">
              <a:solidFill>
                <a:schemeClr val="bg1"/>
              </a:solidFill>
            </a:endParaRPr>
          </a:p>
        </p:txBody>
      </p:sp>
      <p:sp>
        <p:nvSpPr>
          <p:cNvPr id="18" name="Eingekerbter Richtungspfeil 17"/>
          <p:cNvSpPr/>
          <p:nvPr/>
        </p:nvSpPr>
        <p:spPr>
          <a:xfrm>
            <a:off x="10915273" y="1519637"/>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1990</a:t>
            </a:r>
            <a:endParaRPr lang="ru-RU" sz="1200" b="1" dirty="0">
              <a:solidFill>
                <a:schemeClr val="bg1"/>
              </a:solidFill>
            </a:endParaRPr>
          </a:p>
        </p:txBody>
      </p:sp>
      <p:sp>
        <p:nvSpPr>
          <p:cNvPr id="21" name="Eingekerbter Richtungspfeil 20"/>
          <p:cNvSpPr/>
          <p:nvPr/>
        </p:nvSpPr>
        <p:spPr>
          <a:xfrm>
            <a:off x="10176328" y="1515233"/>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1986</a:t>
            </a:r>
            <a:endParaRPr lang="ru-RU" sz="1200" b="1" dirty="0">
              <a:solidFill>
                <a:schemeClr val="bg1"/>
              </a:solidFill>
            </a:endParaRPr>
          </a:p>
        </p:txBody>
      </p:sp>
      <p:sp>
        <p:nvSpPr>
          <p:cNvPr id="23" name="Positionsrahmen 22"/>
          <p:cNvSpPr/>
          <p:nvPr/>
        </p:nvSpPr>
        <p:spPr>
          <a:xfrm>
            <a:off x="8114506" y="1371600"/>
            <a:ext cx="549364" cy="664029"/>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4" name="Textfeld 23"/>
          <p:cNvSpPr txBox="1"/>
          <p:nvPr/>
        </p:nvSpPr>
        <p:spPr>
          <a:xfrm>
            <a:off x="831473" y="2236586"/>
            <a:ext cx="10515600" cy="523220"/>
          </a:xfrm>
          <a:prstGeom prst="rect">
            <a:avLst/>
          </a:prstGeom>
          <a:noFill/>
        </p:spPr>
        <p:txBody>
          <a:bodyPr wrap="square" rtlCol="0">
            <a:spAutoFit/>
          </a:bodyPr>
          <a:lstStyle/>
          <a:p>
            <a:r>
              <a:rPr lang="de-DE" sz="2800" b="1" dirty="0" smtClean="0"/>
              <a:t>AI </a:t>
            </a:r>
            <a:r>
              <a:rPr lang="de-DE" sz="2800" b="1" dirty="0" err="1" smtClean="0"/>
              <a:t>becomes</a:t>
            </a:r>
            <a:r>
              <a:rPr lang="de-DE" sz="2800" b="1" dirty="0" smtClean="0"/>
              <a:t> an </a:t>
            </a:r>
            <a:r>
              <a:rPr lang="de-DE" sz="2800" b="1" dirty="0" err="1" smtClean="0"/>
              <a:t>industry</a:t>
            </a:r>
            <a:endParaRPr lang="ru-RU" sz="2800" b="1" dirty="0"/>
          </a:p>
        </p:txBody>
      </p:sp>
    </p:spTree>
    <p:extLst>
      <p:ext uri="{BB962C8B-B14F-4D97-AF65-F5344CB8AC3E}">
        <p14:creationId xmlns:p14="http://schemas.microsoft.com/office/powerpoint/2010/main" val="1206989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 Brief </a:t>
            </a:r>
            <a:r>
              <a:rPr lang="de-DE" dirty="0" err="1" smtClean="0"/>
              <a:t>History</a:t>
            </a:r>
            <a:r>
              <a:rPr lang="de-DE" dirty="0" smtClean="0"/>
              <a:t> </a:t>
            </a:r>
            <a:r>
              <a:rPr lang="de-DE" dirty="0" err="1" smtClean="0"/>
              <a:t>of</a:t>
            </a:r>
            <a:r>
              <a:rPr lang="de-DE" dirty="0" smtClean="0"/>
              <a:t> AI</a:t>
            </a:r>
            <a:endParaRPr lang="ru-RU" dirty="0"/>
          </a:p>
        </p:txBody>
      </p:sp>
      <p:sp>
        <p:nvSpPr>
          <p:cNvPr id="3" name="Inhaltsplatzhalter 2"/>
          <p:cNvSpPr>
            <a:spLocks noGrp="1"/>
          </p:cNvSpPr>
          <p:nvPr>
            <p:ph idx="1"/>
          </p:nvPr>
        </p:nvSpPr>
        <p:spPr>
          <a:xfrm>
            <a:off x="831473" y="2850078"/>
            <a:ext cx="10515600" cy="3193289"/>
          </a:xfrm>
        </p:spPr>
        <p:txBody>
          <a:bodyPr>
            <a:normAutofit lnSpcReduction="10000"/>
          </a:bodyPr>
          <a:lstStyle/>
          <a:p>
            <a:r>
              <a:rPr lang="de-DE" dirty="0" smtClean="0"/>
              <a:t>1981 – </a:t>
            </a:r>
            <a:r>
              <a:rPr lang="de-DE" dirty="0" err="1" smtClean="0"/>
              <a:t>Japanese</a:t>
            </a:r>
            <a:r>
              <a:rPr lang="de-DE" dirty="0" smtClean="0"/>
              <a:t> </a:t>
            </a:r>
            <a:r>
              <a:rPr lang="de-DE" dirty="0" err="1" smtClean="0"/>
              <a:t>project</a:t>
            </a:r>
            <a:r>
              <a:rPr lang="de-DE" dirty="0" smtClean="0"/>
              <a:t> </a:t>
            </a:r>
            <a:r>
              <a:rPr lang="de-DE" dirty="0" err="1" smtClean="0"/>
              <a:t>to</a:t>
            </a:r>
            <a:r>
              <a:rPr lang="de-DE" dirty="0" smtClean="0"/>
              <a:t> </a:t>
            </a:r>
            <a:r>
              <a:rPr lang="de-DE" dirty="0" err="1" smtClean="0"/>
              <a:t>create</a:t>
            </a:r>
            <a:r>
              <a:rPr lang="de-DE" dirty="0" smtClean="0"/>
              <a:t> an </a:t>
            </a:r>
            <a:r>
              <a:rPr lang="de-DE" dirty="0" err="1" smtClean="0"/>
              <a:t>entirely</a:t>
            </a:r>
            <a:r>
              <a:rPr lang="de-DE" dirty="0" smtClean="0"/>
              <a:t> </a:t>
            </a:r>
            <a:r>
              <a:rPr lang="de-DE" dirty="0" err="1" smtClean="0"/>
              <a:t>new</a:t>
            </a:r>
            <a:r>
              <a:rPr lang="de-DE" dirty="0" smtClean="0"/>
              <a:t> </a:t>
            </a:r>
            <a:r>
              <a:rPr lang="de-DE" dirty="0" err="1" smtClean="0"/>
              <a:t>computer</a:t>
            </a:r>
            <a:r>
              <a:rPr lang="de-DE" dirty="0" smtClean="0"/>
              <a:t> </a:t>
            </a:r>
            <a:r>
              <a:rPr lang="de-DE" dirty="0" err="1" smtClean="0"/>
              <a:t>technology</a:t>
            </a:r>
            <a:endParaRPr lang="de-DE" dirty="0" smtClean="0"/>
          </a:p>
          <a:p>
            <a:r>
              <a:rPr lang="en-US" dirty="0"/>
              <a:t>10-year plan to build intelligent </a:t>
            </a:r>
            <a:r>
              <a:rPr lang="en-US" dirty="0" smtClean="0"/>
              <a:t>computers</a:t>
            </a:r>
          </a:p>
          <a:p>
            <a:r>
              <a:rPr lang="ru-RU" altLang="ru-RU" dirty="0" err="1"/>
              <a:t>spending</a:t>
            </a:r>
            <a:r>
              <a:rPr lang="ru-RU" altLang="ru-RU" dirty="0"/>
              <a:t> $400 </a:t>
            </a:r>
            <a:r>
              <a:rPr lang="ru-RU" altLang="ru-RU" dirty="0" err="1"/>
              <a:t>million</a:t>
            </a:r>
            <a:r>
              <a:rPr lang="ru-RU" altLang="ru-RU" dirty="0"/>
              <a:t> </a:t>
            </a:r>
            <a:r>
              <a:rPr lang="de-DE" altLang="ru-RU" dirty="0" err="1"/>
              <a:t>by</a:t>
            </a:r>
            <a:r>
              <a:rPr lang="de-DE" altLang="ru-RU" dirty="0"/>
              <a:t> </a:t>
            </a:r>
            <a:r>
              <a:rPr lang="ru-RU" altLang="ru-RU" dirty="0" err="1"/>
              <a:t>the</a:t>
            </a:r>
            <a:r>
              <a:rPr lang="ru-RU" altLang="ru-RU" dirty="0"/>
              <a:t> </a:t>
            </a:r>
            <a:r>
              <a:rPr lang="ru-RU" altLang="ru-RU" dirty="0" err="1"/>
              <a:t>Japanese</a:t>
            </a:r>
            <a:r>
              <a:rPr lang="ru-RU" altLang="ru-RU" dirty="0"/>
              <a:t> </a:t>
            </a:r>
            <a:r>
              <a:rPr lang="ru-RU" altLang="ru-RU" dirty="0" err="1"/>
              <a:t>Government</a:t>
            </a:r>
            <a:endParaRPr lang="de-DE" altLang="ru-RU" dirty="0"/>
          </a:p>
          <a:p>
            <a:r>
              <a:rPr lang="en-US" dirty="0" smtClean="0"/>
              <a:t> </a:t>
            </a:r>
            <a:r>
              <a:rPr lang="de-DE" dirty="0" smtClean="0"/>
              <a:t>The </a:t>
            </a:r>
            <a:r>
              <a:rPr lang="de-DE" dirty="0" err="1" smtClean="0"/>
              <a:t>goal</a:t>
            </a:r>
            <a:r>
              <a:rPr lang="de-DE" dirty="0" smtClean="0"/>
              <a:t> was </a:t>
            </a:r>
            <a:r>
              <a:rPr lang="de-DE" dirty="0" err="1" smtClean="0"/>
              <a:t>to</a:t>
            </a:r>
            <a:r>
              <a:rPr lang="de-DE" dirty="0" smtClean="0"/>
              <a:t> break down </a:t>
            </a:r>
            <a:r>
              <a:rPr lang="de-DE" dirty="0" err="1" smtClean="0"/>
              <a:t>the</a:t>
            </a:r>
            <a:r>
              <a:rPr lang="de-DE" dirty="0" smtClean="0"/>
              <a:t> western </a:t>
            </a:r>
            <a:r>
              <a:rPr lang="de-DE" dirty="0" err="1" smtClean="0"/>
              <a:t>technological</a:t>
            </a:r>
            <a:r>
              <a:rPr lang="de-DE" dirty="0" smtClean="0"/>
              <a:t> </a:t>
            </a:r>
            <a:r>
              <a:rPr lang="de-DE" dirty="0" smtClean="0"/>
              <a:t> </a:t>
            </a:r>
            <a:r>
              <a:rPr lang="de-DE" dirty="0" err="1" smtClean="0"/>
              <a:t>supremacy</a:t>
            </a:r>
            <a:r>
              <a:rPr lang="de-DE" dirty="0" smtClean="0"/>
              <a:t> </a:t>
            </a:r>
            <a:r>
              <a:rPr lang="de-DE" dirty="0" err="1" smtClean="0"/>
              <a:t>and</a:t>
            </a:r>
            <a:r>
              <a:rPr lang="de-DE" dirty="0" smtClean="0"/>
              <a:t> bring </a:t>
            </a:r>
            <a:r>
              <a:rPr lang="de-DE" dirty="0" err="1" smtClean="0"/>
              <a:t>japan</a:t>
            </a:r>
            <a:r>
              <a:rPr lang="de-DE" dirty="0" smtClean="0"/>
              <a:t> </a:t>
            </a:r>
            <a:r>
              <a:rPr lang="de-DE" dirty="0" err="1" smtClean="0"/>
              <a:t>economy</a:t>
            </a:r>
            <a:r>
              <a:rPr lang="de-DE" dirty="0" smtClean="0"/>
              <a:t> </a:t>
            </a:r>
            <a:r>
              <a:rPr lang="de-DE" dirty="0" err="1" smtClean="0"/>
              <a:t>to</a:t>
            </a:r>
            <a:r>
              <a:rPr lang="de-DE" dirty="0" smtClean="0"/>
              <a:t> a </a:t>
            </a:r>
            <a:r>
              <a:rPr lang="de-DE" dirty="0" err="1" smtClean="0"/>
              <a:t>technological</a:t>
            </a:r>
            <a:r>
              <a:rPr lang="de-DE" dirty="0" smtClean="0"/>
              <a:t> </a:t>
            </a:r>
            <a:r>
              <a:rPr lang="de-DE" dirty="0" err="1" smtClean="0"/>
              <a:t>leadership</a:t>
            </a:r>
            <a:endParaRPr lang="de-DE" dirty="0" smtClean="0"/>
          </a:p>
          <a:p>
            <a:r>
              <a:rPr lang="de-DE" dirty="0" smtClean="0"/>
              <a:t>The </a:t>
            </a:r>
            <a:r>
              <a:rPr lang="de-DE" dirty="0" err="1" smtClean="0"/>
              <a:t>results</a:t>
            </a:r>
            <a:r>
              <a:rPr lang="de-DE" dirty="0" smtClean="0"/>
              <a:t> </a:t>
            </a:r>
            <a:r>
              <a:rPr lang="de-DE" dirty="0" err="1" smtClean="0"/>
              <a:t>were</a:t>
            </a:r>
            <a:r>
              <a:rPr lang="de-DE" dirty="0" smtClean="0"/>
              <a:t> </a:t>
            </a:r>
            <a:r>
              <a:rPr lang="de-DE" dirty="0" err="1" smtClean="0"/>
              <a:t>frustrating</a:t>
            </a:r>
            <a:endParaRPr lang="de-DE" dirty="0"/>
          </a:p>
          <a:p>
            <a:endParaRPr lang="de-DE" dirty="0" smtClean="0"/>
          </a:p>
          <a:p>
            <a:endParaRPr lang="de-DE" dirty="0" smtClean="0"/>
          </a:p>
          <a:p>
            <a:endParaRPr lang="ru-RU" dirty="0"/>
          </a:p>
        </p:txBody>
      </p:sp>
      <p:sp>
        <p:nvSpPr>
          <p:cNvPr id="5" name="Eingekerbter Richtungspfeil 4"/>
          <p:cNvSpPr/>
          <p:nvPr/>
        </p:nvSpPr>
        <p:spPr>
          <a:xfrm>
            <a:off x="558800" y="1523048"/>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1943</a:t>
            </a:r>
            <a:endParaRPr lang="ru-RU" sz="1200" b="1" dirty="0">
              <a:solidFill>
                <a:schemeClr val="bg1"/>
              </a:solidFill>
            </a:endParaRPr>
          </a:p>
        </p:txBody>
      </p:sp>
      <p:sp>
        <p:nvSpPr>
          <p:cNvPr id="6" name="Eingekerbter Richtungspfeil 5"/>
          <p:cNvSpPr/>
          <p:nvPr/>
        </p:nvSpPr>
        <p:spPr>
          <a:xfrm>
            <a:off x="2044700" y="152451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1951</a:t>
            </a:r>
            <a:endParaRPr lang="ru-RU" sz="1200" b="1" dirty="0">
              <a:solidFill>
                <a:schemeClr val="bg1"/>
              </a:solidFill>
            </a:endParaRPr>
          </a:p>
        </p:txBody>
      </p:sp>
      <p:sp>
        <p:nvSpPr>
          <p:cNvPr id="7" name="Eingekerbter Richtungspfeil 6"/>
          <p:cNvSpPr/>
          <p:nvPr/>
        </p:nvSpPr>
        <p:spPr>
          <a:xfrm>
            <a:off x="352806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1960</a:t>
            </a:r>
            <a:endParaRPr lang="ru-RU" sz="1200" b="1" dirty="0">
              <a:solidFill>
                <a:schemeClr val="bg1"/>
              </a:solidFill>
            </a:endParaRPr>
          </a:p>
        </p:txBody>
      </p:sp>
      <p:sp>
        <p:nvSpPr>
          <p:cNvPr id="8" name="Eingekerbter Richtungspfeil 7"/>
          <p:cNvSpPr/>
          <p:nvPr/>
        </p:nvSpPr>
        <p:spPr>
          <a:xfrm>
            <a:off x="278638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1956</a:t>
            </a:r>
            <a:endParaRPr lang="ru-RU" sz="1200" b="1" dirty="0">
              <a:solidFill>
                <a:schemeClr val="bg1"/>
              </a:solidFill>
            </a:endParaRPr>
          </a:p>
        </p:txBody>
      </p:sp>
      <p:sp>
        <p:nvSpPr>
          <p:cNvPr id="9" name="Eingekerbter Richtungspfeil 8"/>
          <p:cNvSpPr/>
          <p:nvPr/>
        </p:nvSpPr>
        <p:spPr>
          <a:xfrm>
            <a:off x="129794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1950</a:t>
            </a:r>
            <a:endParaRPr lang="ru-RU" sz="1200" b="1" dirty="0">
              <a:solidFill>
                <a:schemeClr val="bg1"/>
              </a:solidFill>
            </a:endParaRPr>
          </a:p>
        </p:txBody>
      </p:sp>
      <p:sp>
        <p:nvSpPr>
          <p:cNvPr id="10" name="Eingekerbter Richtungspfeil 9"/>
          <p:cNvSpPr/>
          <p:nvPr/>
        </p:nvSpPr>
        <p:spPr>
          <a:xfrm>
            <a:off x="426720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1963</a:t>
            </a:r>
            <a:endParaRPr lang="ru-RU" sz="1200" b="1" dirty="0">
              <a:solidFill>
                <a:schemeClr val="bg1"/>
              </a:solidFill>
            </a:endParaRPr>
          </a:p>
        </p:txBody>
      </p:sp>
      <p:sp>
        <p:nvSpPr>
          <p:cNvPr id="11" name="Eingekerbter Richtungspfeil 10"/>
          <p:cNvSpPr/>
          <p:nvPr/>
        </p:nvSpPr>
        <p:spPr>
          <a:xfrm>
            <a:off x="5008880" y="1521580"/>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1965</a:t>
            </a:r>
            <a:endParaRPr lang="ru-RU" sz="1200" b="1" dirty="0">
              <a:solidFill>
                <a:schemeClr val="bg1"/>
              </a:solidFill>
            </a:endParaRPr>
          </a:p>
        </p:txBody>
      </p:sp>
      <p:sp>
        <p:nvSpPr>
          <p:cNvPr id="12" name="Eingekerbter Richtungspfeil 11"/>
          <p:cNvSpPr/>
          <p:nvPr/>
        </p:nvSpPr>
        <p:spPr>
          <a:xfrm>
            <a:off x="6473008" y="1514240"/>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1972</a:t>
            </a:r>
            <a:endParaRPr lang="ru-RU" sz="1200" b="1" dirty="0">
              <a:solidFill>
                <a:schemeClr val="bg1"/>
              </a:solidFill>
            </a:endParaRPr>
          </a:p>
        </p:txBody>
      </p:sp>
      <p:sp>
        <p:nvSpPr>
          <p:cNvPr id="13" name="Eingekerbter Richtungspfeil 12"/>
          <p:cNvSpPr/>
          <p:nvPr/>
        </p:nvSpPr>
        <p:spPr>
          <a:xfrm>
            <a:off x="7956368" y="150983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1980</a:t>
            </a:r>
            <a:endParaRPr lang="ru-RU" sz="1200" b="1" dirty="0">
              <a:solidFill>
                <a:schemeClr val="bg1"/>
              </a:solidFill>
            </a:endParaRPr>
          </a:p>
        </p:txBody>
      </p:sp>
      <p:sp>
        <p:nvSpPr>
          <p:cNvPr id="14" name="Eingekerbter Richtungspfeil 13"/>
          <p:cNvSpPr/>
          <p:nvPr/>
        </p:nvSpPr>
        <p:spPr>
          <a:xfrm>
            <a:off x="7214688" y="150983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1975</a:t>
            </a:r>
            <a:endParaRPr lang="ru-RU" sz="1200" b="1" dirty="0">
              <a:solidFill>
                <a:schemeClr val="bg1"/>
              </a:solidFill>
            </a:endParaRPr>
          </a:p>
        </p:txBody>
      </p:sp>
      <p:sp>
        <p:nvSpPr>
          <p:cNvPr id="15" name="Eingekerbter Richtungspfeil 14"/>
          <p:cNvSpPr/>
          <p:nvPr/>
        </p:nvSpPr>
        <p:spPr>
          <a:xfrm>
            <a:off x="5748020" y="1518644"/>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1968</a:t>
            </a:r>
            <a:endParaRPr lang="ru-RU" sz="1200" b="1" dirty="0">
              <a:solidFill>
                <a:schemeClr val="bg1"/>
              </a:solidFill>
            </a:endParaRPr>
          </a:p>
        </p:txBody>
      </p:sp>
      <p:sp>
        <p:nvSpPr>
          <p:cNvPr id="16" name="Eingekerbter Richtungspfeil 15"/>
          <p:cNvSpPr/>
          <p:nvPr/>
        </p:nvSpPr>
        <p:spPr>
          <a:xfrm>
            <a:off x="8695508" y="150983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1981</a:t>
            </a:r>
            <a:endParaRPr lang="ru-RU" sz="1200" b="1" dirty="0">
              <a:solidFill>
                <a:schemeClr val="bg1"/>
              </a:solidFill>
            </a:endParaRPr>
          </a:p>
        </p:txBody>
      </p:sp>
      <p:sp>
        <p:nvSpPr>
          <p:cNvPr id="17" name="Eingekerbter Richtungspfeil 16"/>
          <p:cNvSpPr/>
          <p:nvPr/>
        </p:nvSpPr>
        <p:spPr>
          <a:xfrm>
            <a:off x="9437188" y="151717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1985</a:t>
            </a:r>
            <a:endParaRPr lang="ru-RU" sz="1200" b="1" dirty="0">
              <a:solidFill>
                <a:schemeClr val="bg1"/>
              </a:solidFill>
            </a:endParaRPr>
          </a:p>
        </p:txBody>
      </p:sp>
      <p:sp>
        <p:nvSpPr>
          <p:cNvPr id="18" name="Eingekerbter Richtungspfeil 17"/>
          <p:cNvSpPr/>
          <p:nvPr/>
        </p:nvSpPr>
        <p:spPr>
          <a:xfrm>
            <a:off x="10915273" y="1519637"/>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1990</a:t>
            </a:r>
            <a:endParaRPr lang="ru-RU" sz="1200" b="1" dirty="0">
              <a:solidFill>
                <a:schemeClr val="bg1"/>
              </a:solidFill>
            </a:endParaRPr>
          </a:p>
        </p:txBody>
      </p:sp>
      <p:sp>
        <p:nvSpPr>
          <p:cNvPr id="21" name="Eingekerbter Richtungspfeil 20"/>
          <p:cNvSpPr/>
          <p:nvPr/>
        </p:nvSpPr>
        <p:spPr>
          <a:xfrm>
            <a:off x="10176328" y="1515233"/>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1986</a:t>
            </a:r>
            <a:endParaRPr lang="ru-RU" sz="1200" b="1" dirty="0">
              <a:solidFill>
                <a:schemeClr val="bg1"/>
              </a:solidFill>
            </a:endParaRPr>
          </a:p>
        </p:txBody>
      </p:sp>
      <p:sp>
        <p:nvSpPr>
          <p:cNvPr id="23" name="Positionsrahmen 22"/>
          <p:cNvSpPr/>
          <p:nvPr/>
        </p:nvSpPr>
        <p:spPr>
          <a:xfrm>
            <a:off x="8859225" y="1371600"/>
            <a:ext cx="549364" cy="664029"/>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4" name="Textfeld 23"/>
          <p:cNvSpPr txBox="1"/>
          <p:nvPr/>
        </p:nvSpPr>
        <p:spPr>
          <a:xfrm>
            <a:off x="831473" y="2236586"/>
            <a:ext cx="10515600" cy="523220"/>
          </a:xfrm>
          <a:prstGeom prst="rect">
            <a:avLst/>
          </a:prstGeom>
          <a:noFill/>
        </p:spPr>
        <p:txBody>
          <a:bodyPr wrap="square" rtlCol="0">
            <a:spAutoFit/>
          </a:bodyPr>
          <a:lstStyle/>
          <a:p>
            <a:r>
              <a:rPr lang="de-DE" sz="2800" b="1" dirty="0" err="1" smtClean="0"/>
              <a:t>Japanese</a:t>
            </a:r>
            <a:r>
              <a:rPr lang="de-DE" sz="2800" b="1" dirty="0" smtClean="0"/>
              <a:t> </a:t>
            </a:r>
            <a:r>
              <a:rPr lang="de-DE" sz="2800" b="1" dirty="0" err="1" smtClean="0"/>
              <a:t>Fifth</a:t>
            </a:r>
            <a:r>
              <a:rPr lang="de-DE" sz="2800" b="1" dirty="0" smtClean="0"/>
              <a:t> </a:t>
            </a:r>
            <a:r>
              <a:rPr lang="de-DE" sz="2800" b="1" dirty="0" err="1" smtClean="0"/>
              <a:t>generation</a:t>
            </a:r>
            <a:r>
              <a:rPr lang="de-DE" sz="2800" b="1" dirty="0" smtClean="0"/>
              <a:t> </a:t>
            </a:r>
            <a:r>
              <a:rPr lang="de-DE" sz="2800" b="1" dirty="0" err="1" smtClean="0"/>
              <a:t>project</a:t>
            </a:r>
            <a:endParaRPr lang="ru-RU" sz="2800" b="1" dirty="0"/>
          </a:p>
        </p:txBody>
      </p:sp>
      <p:pic>
        <p:nvPicPr>
          <p:cNvPr id="25" name="Picture 2" descr="http://images.computerhistory.org/timeline/timeline_ai.robotics_1992.fifthgener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8962" y="1027906"/>
            <a:ext cx="3104838" cy="4830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971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 Brief </a:t>
            </a:r>
            <a:r>
              <a:rPr lang="de-DE" dirty="0" err="1" smtClean="0"/>
              <a:t>History</a:t>
            </a:r>
            <a:r>
              <a:rPr lang="de-DE" dirty="0" smtClean="0"/>
              <a:t> </a:t>
            </a:r>
            <a:r>
              <a:rPr lang="de-DE" dirty="0" err="1" smtClean="0"/>
              <a:t>of</a:t>
            </a:r>
            <a:r>
              <a:rPr lang="de-DE" dirty="0" smtClean="0"/>
              <a:t> AI</a:t>
            </a:r>
            <a:endParaRPr lang="ru-RU" dirty="0"/>
          </a:p>
        </p:txBody>
      </p:sp>
      <p:sp>
        <p:nvSpPr>
          <p:cNvPr id="3" name="Inhaltsplatzhalter 2"/>
          <p:cNvSpPr>
            <a:spLocks noGrp="1"/>
          </p:cNvSpPr>
          <p:nvPr>
            <p:ph idx="1"/>
          </p:nvPr>
        </p:nvSpPr>
        <p:spPr>
          <a:xfrm>
            <a:off x="831473" y="2850078"/>
            <a:ext cx="10515600" cy="3193289"/>
          </a:xfrm>
        </p:spPr>
        <p:txBody>
          <a:bodyPr/>
          <a:lstStyle/>
          <a:p>
            <a:r>
              <a:rPr lang="de-DE" dirty="0" smtClean="0"/>
              <a:t>Mid 80‘s- </a:t>
            </a:r>
            <a:r>
              <a:rPr lang="de-DE" dirty="0" err="1" smtClean="0"/>
              <a:t>reinvention</a:t>
            </a:r>
            <a:r>
              <a:rPr lang="de-DE" dirty="0" smtClean="0"/>
              <a:t> </a:t>
            </a:r>
            <a:r>
              <a:rPr lang="de-DE" dirty="0" err="1" smtClean="0"/>
              <a:t>of</a:t>
            </a:r>
            <a:r>
              <a:rPr lang="de-DE" dirty="0" smtClean="0"/>
              <a:t> back-propagation </a:t>
            </a:r>
            <a:r>
              <a:rPr lang="de-DE" dirty="0" err="1" smtClean="0"/>
              <a:t>learning</a:t>
            </a:r>
            <a:r>
              <a:rPr lang="de-DE" dirty="0" smtClean="0"/>
              <a:t> </a:t>
            </a:r>
            <a:r>
              <a:rPr lang="de-DE" dirty="0" err="1" smtClean="0"/>
              <a:t>algorithm</a:t>
            </a:r>
            <a:endParaRPr lang="de-DE" dirty="0" smtClean="0"/>
          </a:p>
          <a:p>
            <a:r>
              <a:rPr lang="de-DE" dirty="0" smtClean="0"/>
              <a:t>Startup </a:t>
            </a:r>
            <a:r>
              <a:rPr lang="de-DE" dirty="0" err="1" smtClean="0"/>
              <a:t>companies</a:t>
            </a:r>
            <a:endParaRPr lang="de-DE" dirty="0" smtClean="0"/>
          </a:p>
          <a:p>
            <a:r>
              <a:rPr lang="en-US" altLang="ru-RU" dirty="0"/>
              <a:t>Mid-1980s, different research groups reinvented backpropagation (originally from 1969)</a:t>
            </a:r>
          </a:p>
          <a:p>
            <a:r>
              <a:rPr lang="en-US" altLang="ru-RU" dirty="0"/>
              <a:t>Disillusionment on expert systems</a:t>
            </a:r>
          </a:p>
          <a:p>
            <a:r>
              <a:rPr lang="en-US" altLang="ru-RU" dirty="0"/>
              <a:t>Fear of AI winter</a:t>
            </a:r>
          </a:p>
          <a:p>
            <a:endParaRPr lang="de-DE" dirty="0" smtClean="0"/>
          </a:p>
          <a:p>
            <a:endParaRPr lang="de-DE" dirty="0" smtClean="0"/>
          </a:p>
          <a:p>
            <a:endParaRPr lang="ru-RU" dirty="0"/>
          </a:p>
        </p:txBody>
      </p:sp>
      <p:sp>
        <p:nvSpPr>
          <p:cNvPr id="5" name="Eingekerbter Richtungspfeil 4"/>
          <p:cNvSpPr/>
          <p:nvPr/>
        </p:nvSpPr>
        <p:spPr>
          <a:xfrm>
            <a:off x="558800" y="1523048"/>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1943</a:t>
            </a:r>
            <a:endParaRPr lang="ru-RU" sz="1200" b="1" dirty="0">
              <a:solidFill>
                <a:schemeClr val="bg1"/>
              </a:solidFill>
            </a:endParaRPr>
          </a:p>
        </p:txBody>
      </p:sp>
      <p:sp>
        <p:nvSpPr>
          <p:cNvPr id="6" name="Eingekerbter Richtungspfeil 5"/>
          <p:cNvSpPr/>
          <p:nvPr/>
        </p:nvSpPr>
        <p:spPr>
          <a:xfrm>
            <a:off x="2044700" y="152451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1951</a:t>
            </a:r>
            <a:endParaRPr lang="ru-RU" sz="1200" b="1" dirty="0">
              <a:solidFill>
                <a:schemeClr val="bg1"/>
              </a:solidFill>
            </a:endParaRPr>
          </a:p>
        </p:txBody>
      </p:sp>
      <p:sp>
        <p:nvSpPr>
          <p:cNvPr id="7" name="Eingekerbter Richtungspfeil 6"/>
          <p:cNvSpPr/>
          <p:nvPr/>
        </p:nvSpPr>
        <p:spPr>
          <a:xfrm>
            <a:off x="352806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1960</a:t>
            </a:r>
            <a:endParaRPr lang="ru-RU" sz="1200" b="1" dirty="0">
              <a:solidFill>
                <a:schemeClr val="bg1"/>
              </a:solidFill>
            </a:endParaRPr>
          </a:p>
        </p:txBody>
      </p:sp>
      <p:sp>
        <p:nvSpPr>
          <p:cNvPr id="8" name="Eingekerbter Richtungspfeil 7"/>
          <p:cNvSpPr/>
          <p:nvPr/>
        </p:nvSpPr>
        <p:spPr>
          <a:xfrm>
            <a:off x="278638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1956</a:t>
            </a:r>
            <a:endParaRPr lang="ru-RU" sz="1200" b="1" dirty="0">
              <a:solidFill>
                <a:schemeClr val="bg1"/>
              </a:solidFill>
            </a:endParaRPr>
          </a:p>
        </p:txBody>
      </p:sp>
      <p:sp>
        <p:nvSpPr>
          <p:cNvPr id="9" name="Eingekerbter Richtungspfeil 8"/>
          <p:cNvSpPr/>
          <p:nvPr/>
        </p:nvSpPr>
        <p:spPr>
          <a:xfrm>
            <a:off x="129794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1950</a:t>
            </a:r>
            <a:endParaRPr lang="ru-RU" sz="1200" b="1" dirty="0">
              <a:solidFill>
                <a:schemeClr val="bg1"/>
              </a:solidFill>
            </a:endParaRPr>
          </a:p>
        </p:txBody>
      </p:sp>
      <p:sp>
        <p:nvSpPr>
          <p:cNvPr id="10" name="Eingekerbter Richtungspfeil 9"/>
          <p:cNvSpPr/>
          <p:nvPr/>
        </p:nvSpPr>
        <p:spPr>
          <a:xfrm>
            <a:off x="426720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1963</a:t>
            </a:r>
            <a:endParaRPr lang="ru-RU" sz="1200" b="1" dirty="0">
              <a:solidFill>
                <a:schemeClr val="bg1"/>
              </a:solidFill>
            </a:endParaRPr>
          </a:p>
        </p:txBody>
      </p:sp>
      <p:sp>
        <p:nvSpPr>
          <p:cNvPr id="11" name="Eingekerbter Richtungspfeil 10"/>
          <p:cNvSpPr/>
          <p:nvPr/>
        </p:nvSpPr>
        <p:spPr>
          <a:xfrm>
            <a:off x="5008880" y="1521580"/>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1965</a:t>
            </a:r>
            <a:endParaRPr lang="ru-RU" sz="1200" b="1" dirty="0">
              <a:solidFill>
                <a:schemeClr val="bg1"/>
              </a:solidFill>
            </a:endParaRPr>
          </a:p>
        </p:txBody>
      </p:sp>
      <p:sp>
        <p:nvSpPr>
          <p:cNvPr id="12" name="Eingekerbter Richtungspfeil 11"/>
          <p:cNvSpPr/>
          <p:nvPr/>
        </p:nvSpPr>
        <p:spPr>
          <a:xfrm>
            <a:off x="6473008" y="1514240"/>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1972</a:t>
            </a:r>
            <a:endParaRPr lang="ru-RU" sz="1200" b="1" dirty="0">
              <a:solidFill>
                <a:schemeClr val="bg1"/>
              </a:solidFill>
            </a:endParaRPr>
          </a:p>
        </p:txBody>
      </p:sp>
      <p:sp>
        <p:nvSpPr>
          <p:cNvPr id="13" name="Eingekerbter Richtungspfeil 12"/>
          <p:cNvSpPr/>
          <p:nvPr/>
        </p:nvSpPr>
        <p:spPr>
          <a:xfrm>
            <a:off x="7956368" y="150983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1980</a:t>
            </a:r>
            <a:endParaRPr lang="ru-RU" sz="1200" b="1" dirty="0">
              <a:solidFill>
                <a:schemeClr val="bg1"/>
              </a:solidFill>
            </a:endParaRPr>
          </a:p>
        </p:txBody>
      </p:sp>
      <p:sp>
        <p:nvSpPr>
          <p:cNvPr id="14" name="Eingekerbter Richtungspfeil 13"/>
          <p:cNvSpPr/>
          <p:nvPr/>
        </p:nvSpPr>
        <p:spPr>
          <a:xfrm>
            <a:off x="7214688" y="150983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1975</a:t>
            </a:r>
            <a:endParaRPr lang="ru-RU" sz="1200" b="1" dirty="0">
              <a:solidFill>
                <a:schemeClr val="bg1"/>
              </a:solidFill>
            </a:endParaRPr>
          </a:p>
        </p:txBody>
      </p:sp>
      <p:sp>
        <p:nvSpPr>
          <p:cNvPr id="15" name="Eingekerbter Richtungspfeil 14"/>
          <p:cNvSpPr/>
          <p:nvPr/>
        </p:nvSpPr>
        <p:spPr>
          <a:xfrm>
            <a:off x="5748020" y="1518644"/>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1968</a:t>
            </a:r>
            <a:endParaRPr lang="ru-RU" sz="1200" b="1" dirty="0">
              <a:solidFill>
                <a:schemeClr val="bg1"/>
              </a:solidFill>
            </a:endParaRPr>
          </a:p>
        </p:txBody>
      </p:sp>
      <p:sp>
        <p:nvSpPr>
          <p:cNvPr id="16" name="Eingekerbter Richtungspfeil 15"/>
          <p:cNvSpPr/>
          <p:nvPr/>
        </p:nvSpPr>
        <p:spPr>
          <a:xfrm>
            <a:off x="8695508" y="150983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1981</a:t>
            </a:r>
            <a:endParaRPr lang="ru-RU" sz="1200" b="1" dirty="0">
              <a:solidFill>
                <a:schemeClr val="bg1"/>
              </a:solidFill>
            </a:endParaRPr>
          </a:p>
        </p:txBody>
      </p:sp>
      <p:sp>
        <p:nvSpPr>
          <p:cNvPr id="17" name="Eingekerbter Richtungspfeil 16"/>
          <p:cNvSpPr/>
          <p:nvPr/>
        </p:nvSpPr>
        <p:spPr>
          <a:xfrm>
            <a:off x="9437188" y="151717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1985</a:t>
            </a:r>
            <a:endParaRPr lang="ru-RU" sz="1200" b="1" dirty="0">
              <a:solidFill>
                <a:schemeClr val="bg1"/>
              </a:solidFill>
            </a:endParaRPr>
          </a:p>
        </p:txBody>
      </p:sp>
      <p:sp>
        <p:nvSpPr>
          <p:cNvPr id="18" name="Eingekerbter Richtungspfeil 17"/>
          <p:cNvSpPr/>
          <p:nvPr/>
        </p:nvSpPr>
        <p:spPr>
          <a:xfrm>
            <a:off x="10915273" y="1519637"/>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1990</a:t>
            </a:r>
            <a:endParaRPr lang="ru-RU" sz="1200" b="1" dirty="0">
              <a:solidFill>
                <a:schemeClr val="bg1"/>
              </a:solidFill>
            </a:endParaRPr>
          </a:p>
        </p:txBody>
      </p:sp>
      <p:sp>
        <p:nvSpPr>
          <p:cNvPr id="21" name="Eingekerbter Richtungspfeil 20"/>
          <p:cNvSpPr/>
          <p:nvPr/>
        </p:nvSpPr>
        <p:spPr>
          <a:xfrm>
            <a:off x="10176328" y="1515233"/>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1986</a:t>
            </a:r>
            <a:endParaRPr lang="ru-RU" sz="1200" b="1" dirty="0">
              <a:solidFill>
                <a:schemeClr val="bg1"/>
              </a:solidFill>
            </a:endParaRPr>
          </a:p>
        </p:txBody>
      </p:sp>
      <p:sp>
        <p:nvSpPr>
          <p:cNvPr id="23" name="Positionsrahmen 22"/>
          <p:cNvSpPr/>
          <p:nvPr/>
        </p:nvSpPr>
        <p:spPr>
          <a:xfrm>
            <a:off x="9585091" y="1371600"/>
            <a:ext cx="549364" cy="664029"/>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4" name="Textfeld 23"/>
          <p:cNvSpPr txBox="1"/>
          <p:nvPr/>
        </p:nvSpPr>
        <p:spPr>
          <a:xfrm>
            <a:off x="831473" y="2236586"/>
            <a:ext cx="10515600" cy="523220"/>
          </a:xfrm>
          <a:prstGeom prst="rect">
            <a:avLst/>
          </a:prstGeom>
          <a:noFill/>
        </p:spPr>
        <p:txBody>
          <a:bodyPr wrap="square" rtlCol="0">
            <a:spAutoFit/>
          </a:bodyPr>
          <a:lstStyle/>
          <a:p>
            <a:r>
              <a:rPr lang="de-DE" sz="2800" b="1" dirty="0" smtClean="0"/>
              <a:t>Return </a:t>
            </a:r>
            <a:r>
              <a:rPr lang="de-DE" sz="2800" b="1" dirty="0" err="1" smtClean="0"/>
              <a:t>of</a:t>
            </a:r>
            <a:r>
              <a:rPr lang="de-DE" sz="2800" b="1" dirty="0" smtClean="0"/>
              <a:t> </a:t>
            </a:r>
            <a:r>
              <a:rPr lang="de-DE" sz="2800" b="1" dirty="0" err="1" smtClean="0"/>
              <a:t>Artificial</a:t>
            </a:r>
            <a:r>
              <a:rPr lang="de-DE" sz="2800" b="1" dirty="0" smtClean="0"/>
              <a:t> </a:t>
            </a:r>
            <a:r>
              <a:rPr lang="de-DE" sz="2800" b="1" dirty="0" err="1" smtClean="0"/>
              <a:t>Neural</a:t>
            </a:r>
            <a:r>
              <a:rPr lang="de-DE" sz="2800" b="1" dirty="0" smtClean="0"/>
              <a:t> </a:t>
            </a:r>
            <a:r>
              <a:rPr lang="de-DE" sz="2800" b="1" dirty="0"/>
              <a:t>N</a:t>
            </a:r>
            <a:r>
              <a:rPr lang="de-DE" sz="2800" b="1" dirty="0" smtClean="0"/>
              <a:t>ets</a:t>
            </a:r>
            <a:endParaRPr lang="ru-RU" sz="2800" b="1" dirty="0"/>
          </a:p>
        </p:txBody>
      </p:sp>
    </p:spTree>
    <p:extLst>
      <p:ext uri="{BB962C8B-B14F-4D97-AF65-F5344CB8AC3E}">
        <p14:creationId xmlns:p14="http://schemas.microsoft.com/office/powerpoint/2010/main" val="25217993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 Brief </a:t>
            </a:r>
            <a:r>
              <a:rPr lang="de-DE" dirty="0" err="1" smtClean="0"/>
              <a:t>History</a:t>
            </a:r>
            <a:r>
              <a:rPr lang="de-DE" dirty="0" smtClean="0"/>
              <a:t> </a:t>
            </a:r>
            <a:r>
              <a:rPr lang="de-DE" dirty="0" err="1" smtClean="0"/>
              <a:t>of</a:t>
            </a:r>
            <a:r>
              <a:rPr lang="de-DE" dirty="0" smtClean="0"/>
              <a:t> AI</a:t>
            </a:r>
            <a:endParaRPr lang="ru-RU" dirty="0"/>
          </a:p>
        </p:txBody>
      </p:sp>
      <p:sp>
        <p:nvSpPr>
          <p:cNvPr id="3" name="Inhaltsplatzhalter 2"/>
          <p:cNvSpPr>
            <a:spLocks noGrp="1"/>
          </p:cNvSpPr>
          <p:nvPr>
            <p:ph idx="1"/>
          </p:nvPr>
        </p:nvSpPr>
        <p:spPr>
          <a:xfrm>
            <a:off x="831473" y="2850078"/>
            <a:ext cx="10515600" cy="3193289"/>
          </a:xfrm>
        </p:spPr>
        <p:txBody>
          <a:bodyPr>
            <a:normAutofit fontScale="92500" lnSpcReduction="10000"/>
          </a:bodyPr>
          <a:lstStyle/>
          <a:p>
            <a:r>
              <a:rPr lang="en-US" altLang="ru-RU" b="1" dirty="0">
                <a:solidFill>
                  <a:schemeClr val="accent2"/>
                </a:solidFill>
              </a:rPr>
              <a:t>Fuzzy logic and neural networks</a:t>
            </a:r>
            <a:r>
              <a:rPr lang="en-US" altLang="ru-RU" dirty="0"/>
              <a:t> used in controllers, especially in Japan and Europe</a:t>
            </a:r>
          </a:p>
          <a:p>
            <a:r>
              <a:rPr lang="en-US" altLang="ru-RU" dirty="0"/>
              <a:t>Recent developments and areas of great interest include:</a:t>
            </a:r>
          </a:p>
          <a:p>
            <a:pPr lvl="1"/>
            <a:r>
              <a:rPr lang="en-US" altLang="ru-RU" b="1" dirty="0">
                <a:solidFill>
                  <a:schemeClr val="accent2"/>
                </a:solidFill>
              </a:rPr>
              <a:t>Bayesian reasoning and Bayes nets</a:t>
            </a:r>
          </a:p>
          <a:p>
            <a:pPr lvl="1"/>
            <a:r>
              <a:rPr lang="en-US" altLang="ru-RU" b="1" dirty="0">
                <a:solidFill>
                  <a:schemeClr val="accent2"/>
                </a:solidFill>
              </a:rPr>
              <a:t>Ontologies</a:t>
            </a:r>
            <a:r>
              <a:rPr lang="en-US" altLang="ru-RU" dirty="0"/>
              <a:t>, knowledge reuse, and knowledge acquisition</a:t>
            </a:r>
          </a:p>
          <a:p>
            <a:pPr lvl="1"/>
            <a:r>
              <a:rPr lang="en-US" altLang="ru-RU" b="1" dirty="0">
                <a:solidFill>
                  <a:schemeClr val="accent2"/>
                </a:solidFill>
              </a:rPr>
              <a:t>Mixed-initiative</a:t>
            </a:r>
            <a:r>
              <a:rPr lang="en-US" altLang="ru-RU" dirty="0"/>
              <a:t> systems that combine the best of human and computer reasoning</a:t>
            </a:r>
          </a:p>
          <a:p>
            <a:pPr lvl="1"/>
            <a:r>
              <a:rPr lang="en-US" altLang="ru-RU" b="1" dirty="0">
                <a:solidFill>
                  <a:schemeClr val="accent2"/>
                </a:solidFill>
              </a:rPr>
              <a:t>Multi-agent</a:t>
            </a:r>
            <a:r>
              <a:rPr lang="en-US" altLang="ru-RU" dirty="0"/>
              <a:t> systems, Internet economies, </a:t>
            </a:r>
            <a:r>
              <a:rPr lang="en-US" altLang="ru-RU" b="1" dirty="0">
                <a:solidFill>
                  <a:schemeClr val="accent2"/>
                </a:solidFill>
              </a:rPr>
              <a:t>intelligent agents</a:t>
            </a:r>
          </a:p>
          <a:p>
            <a:pPr lvl="1"/>
            <a:r>
              <a:rPr lang="en-US" altLang="ru-RU" b="1" dirty="0">
                <a:solidFill>
                  <a:schemeClr val="accent2"/>
                </a:solidFill>
              </a:rPr>
              <a:t>Autonomous</a:t>
            </a:r>
            <a:r>
              <a:rPr lang="en-US" altLang="ru-RU" dirty="0"/>
              <a:t> systems for space exploration, search and rescue, hazardous environments</a:t>
            </a:r>
          </a:p>
          <a:p>
            <a:endParaRPr lang="de-DE" dirty="0" smtClean="0"/>
          </a:p>
          <a:p>
            <a:endParaRPr lang="de-DE" dirty="0" smtClean="0"/>
          </a:p>
          <a:p>
            <a:endParaRPr lang="ru-RU" dirty="0"/>
          </a:p>
        </p:txBody>
      </p:sp>
      <p:sp>
        <p:nvSpPr>
          <p:cNvPr id="5" name="Eingekerbter Richtungspfeil 4"/>
          <p:cNvSpPr/>
          <p:nvPr/>
        </p:nvSpPr>
        <p:spPr>
          <a:xfrm>
            <a:off x="558800" y="1523048"/>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1943</a:t>
            </a:r>
            <a:endParaRPr lang="ru-RU" sz="1200" b="1" dirty="0">
              <a:solidFill>
                <a:schemeClr val="bg1"/>
              </a:solidFill>
            </a:endParaRPr>
          </a:p>
        </p:txBody>
      </p:sp>
      <p:sp>
        <p:nvSpPr>
          <p:cNvPr id="6" name="Eingekerbter Richtungspfeil 5"/>
          <p:cNvSpPr/>
          <p:nvPr/>
        </p:nvSpPr>
        <p:spPr>
          <a:xfrm>
            <a:off x="2044700" y="152451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1951</a:t>
            </a:r>
            <a:endParaRPr lang="ru-RU" sz="1200" b="1" dirty="0">
              <a:solidFill>
                <a:schemeClr val="bg1"/>
              </a:solidFill>
            </a:endParaRPr>
          </a:p>
        </p:txBody>
      </p:sp>
      <p:sp>
        <p:nvSpPr>
          <p:cNvPr id="7" name="Eingekerbter Richtungspfeil 6"/>
          <p:cNvSpPr/>
          <p:nvPr/>
        </p:nvSpPr>
        <p:spPr>
          <a:xfrm>
            <a:off x="352806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1960</a:t>
            </a:r>
            <a:endParaRPr lang="ru-RU" sz="1200" b="1" dirty="0">
              <a:solidFill>
                <a:schemeClr val="bg1"/>
              </a:solidFill>
            </a:endParaRPr>
          </a:p>
        </p:txBody>
      </p:sp>
      <p:sp>
        <p:nvSpPr>
          <p:cNvPr id="8" name="Eingekerbter Richtungspfeil 7"/>
          <p:cNvSpPr/>
          <p:nvPr/>
        </p:nvSpPr>
        <p:spPr>
          <a:xfrm>
            <a:off x="278638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1956</a:t>
            </a:r>
            <a:endParaRPr lang="ru-RU" sz="1200" b="1" dirty="0">
              <a:solidFill>
                <a:schemeClr val="bg1"/>
              </a:solidFill>
            </a:endParaRPr>
          </a:p>
        </p:txBody>
      </p:sp>
      <p:sp>
        <p:nvSpPr>
          <p:cNvPr id="9" name="Eingekerbter Richtungspfeil 8"/>
          <p:cNvSpPr/>
          <p:nvPr/>
        </p:nvSpPr>
        <p:spPr>
          <a:xfrm>
            <a:off x="129794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1950</a:t>
            </a:r>
            <a:endParaRPr lang="ru-RU" sz="1200" b="1" dirty="0">
              <a:solidFill>
                <a:schemeClr val="bg1"/>
              </a:solidFill>
            </a:endParaRPr>
          </a:p>
        </p:txBody>
      </p:sp>
      <p:sp>
        <p:nvSpPr>
          <p:cNvPr id="10" name="Eingekerbter Richtungspfeil 9"/>
          <p:cNvSpPr/>
          <p:nvPr/>
        </p:nvSpPr>
        <p:spPr>
          <a:xfrm>
            <a:off x="4267200" y="1520112"/>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1963</a:t>
            </a:r>
            <a:endParaRPr lang="ru-RU" sz="1200" b="1" dirty="0">
              <a:solidFill>
                <a:schemeClr val="bg1"/>
              </a:solidFill>
            </a:endParaRPr>
          </a:p>
        </p:txBody>
      </p:sp>
      <p:sp>
        <p:nvSpPr>
          <p:cNvPr id="11" name="Eingekerbter Richtungspfeil 10"/>
          <p:cNvSpPr/>
          <p:nvPr/>
        </p:nvSpPr>
        <p:spPr>
          <a:xfrm>
            <a:off x="5008880" y="1521580"/>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1965</a:t>
            </a:r>
            <a:endParaRPr lang="ru-RU" sz="1200" b="1" dirty="0">
              <a:solidFill>
                <a:schemeClr val="bg1"/>
              </a:solidFill>
            </a:endParaRPr>
          </a:p>
        </p:txBody>
      </p:sp>
      <p:sp>
        <p:nvSpPr>
          <p:cNvPr id="12" name="Eingekerbter Richtungspfeil 11"/>
          <p:cNvSpPr/>
          <p:nvPr/>
        </p:nvSpPr>
        <p:spPr>
          <a:xfrm>
            <a:off x="6473008" y="1514240"/>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1972</a:t>
            </a:r>
            <a:endParaRPr lang="ru-RU" sz="1200" b="1" dirty="0">
              <a:solidFill>
                <a:schemeClr val="bg1"/>
              </a:solidFill>
            </a:endParaRPr>
          </a:p>
        </p:txBody>
      </p:sp>
      <p:sp>
        <p:nvSpPr>
          <p:cNvPr id="13" name="Eingekerbter Richtungspfeil 12"/>
          <p:cNvSpPr/>
          <p:nvPr/>
        </p:nvSpPr>
        <p:spPr>
          <a:xfrm>
            <a:off x="7956368" y="150983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1980</a:t>
            </a:r>
            <a:endParaRPr lang="ru-RU" sz="1200" b="1" dirty="0">
              <a:solidFill>
                <a:schemeClr val="bg1"/>
              </a:solidFill>
            </a:endParaRPr>
          </a:p>
        </p:txBody>
      </p:sp>
      <p:sp>
        <p:nvSpPr>
          <p:cNvPr id="14" name="Eingekerbter Richtungspfeil 13"/>
          <p:cNvSpPr/>
          <p:nvPr/>
        </p:nvSpPr>
        <p:spPr>
          <a:xfrm>
            <a:off x="7214688" y="150983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1975</a:t>
            </a:r>
            <a:endParaRPr lang="ru-RU" sz="1200" b="1" dirty="0">
              <a:solidFill>
                <a:schemeClr val="bg1"/>
              </a:solidFill>
            </a:endParaRPr>
          </a:p>
        </p:txBody>
      </p:sp>
      <p:sp>
        <p:nvSpPr>
          <p:cNvPr id="15" name="Eingekerbter Richtungspfeil 14"/>
          <p:cNvSpPr/>
          <p:nvPr/>
        </p:nvSpPr>
        <p:spPr>
          <a:xfrm>
            <a:off x="5748020" y="1518644"/>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1968</a:t>
            </a:r>
            <a:endParaRPr lang="ru-RU" sz="1200" b="1" dirty="0">
              <a:solidFill>
                <a:schemeClr val="bg1"/>
              </a:solidFill>
            </a:endParaRPr>
          </a:p>
        </p:txBody>
      </p:sp>
      <p:sp>
        <p:nvSpPr>
          <p:cNvPr id="16" name="Eingekerbter Richtungspfeil 15"/>
          <p:cNvSpPr/>
          <p:nvPr/>
        </p:nvSpPr>
        <p:spPr>
          <a:xfrm>
            <a:off x="8695508" y="150983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1981</a:t>
            </a:r>
            <a:endParaRPr lang="ru-RU" sz="1200" b="1" dirty="0">
              <a:solidFill>
                <a:schemeClr val="bg1"/>
              </a:solidFill>
            </a:endParaRPr>
          </a:p>
        </p:txBody>
      </p:sp>
      <p:sp>
        <p:nvSpPr>
          <p:cNvPr id="17" name="Eingekerbter Richtungspfeil 16"/>
          <p:cNvSpPr/>
          <p:nvPr/>
        </p:nvSpPr>
        <p:spPr>
          <a:xfrm>
            <a:off x="9437188" y="1517176"/>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1985</a:t>
            </a:r>
            <a:endParaRPr lang="ru-RU" sz="1200" b="1" dirty="0">
              <a:solidFill>
                <a:schemeClr val="bg1"/>
              </a:solidFill>
            </a:endParaRPr>
          </a:p>
        </p:txBody>
      </p:sp>
      <p:sp>
        <p:nvSpPr>
          <p:cNvPr id="18" name="Eingekerbter Richtungspfeil 17"/>
          <p:cNvSpPr/>
          <p:nvPr/>
        </p:nvSpPr>
        <p:spPr>
          <a:xfrm>
            <a:off x="10915273" y="1519637"/>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1990</a:t>
            </a:r>
            <a:endParaRPr lang="ru-RU" sz="1200" b="1" dirty="0">
              <a:solidFill>
                <a:schemeClr val="bg1"/>
              </a:solidFill>
            </a:endParaRPr>
          </a:p>
        </p:txBody>
      </p:sp>
      <p:sp>
        <p:nvSpPr>
          <p:cNvPr id="21" name="Eingekerbter Richtungspfeil 20"/>
          <p:cNvSpPr/>
          <p:nvPr/>
        </p:nvSpPr>
        <p:spPr>
          <a:xfrm>
            <a:off x="10176328" y="1515233"/>
            <a:ext cx="863600" cy="335280"/>
          </a:xfrm>
          <a:prstGeom prst="chevr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bg1"/>
                </a:solidFill>
              </a:rPr>
              <a:t>1986</a:t>
            </a:r>
            <a:endParaRPr lang="ru-RU" sz="1200" b="1" dirty="0">
              <a:solidFill>
                <a:schemeClr val="bg1"/>
              </a:solidFill>
            </a:endParaRPr>
          </a:p>
        </p:txBody>
      </p:sp>
      <p:sp>
        <p:nvSpPr>
          <p:cNvPr id="23" name="Positionsrahmen 22"/>
          <p:cNvSpPr/>
          <p:nvPr/>
        </p:nvSpPr>
        <p:spPr>
          <a:xfrm>
            <a:off x="11065103" y="1371600"/>
            <a:ext cx="549364" cy="664029"/>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4" name="Textfeld 23"/>
          <p:cNvSpPr txBox="1"/>
          <p:nvPr/>
        </p:nvSpPr>
        <p:spPr>
          <a:xfrm>
            <a:off x="831473" y="2236586"/>
            <a:ext cx="10515600" cy="523220"/>
          </a:xfrm>
          <a:prstGeom prst="rect">
            <a:avLst/>
          </a:prstGeom>
          <a:noFill/>
        </p:spPr>
        <p:txBody>
          <a:bodyPr wrap="square" rtlCol="0">
            <a:spAutoFit/>
          </a:bodyPr>
          <a:lstStyle/>
          <a:p>
            <a:r>
              <a:rPr lang="de-DE" sz="2800" b="1" dirty="0" err="1" smtClean="0"/>
              <a:t>Recent</a:t>
            </a:r>
            <a:r>
              <a:rPr lang="de-DE" sz="2800" b="1" dirty="0" smtClean="0"/>
              <a:t> </a:t>
            </a:r>
            <a:r>
              <a:rPr lang="de-DE" sz="2800" b="1" dirty="0" err="1" smtClean="0"/>
              <a:t>events</a:t>
            </a:r>
            <a:endParaRPr lang="ru-RU" sz="2800" b="1" dirty="0"/>
          </a:p>
        </p:txBody>
      </p:sp>
      <p:sp>
        <p:nvSpPr>
          <p:cNvPr id="4" name="Rechteck 3"/>
          <p:cNvSpPr/>
          <p:nvPr/>
        </p:nvSpPr>
        <p:spPr>
          <a:xfrm>
            <a:off x="2908300" y="3340100"/>
            <a:ext cx="4940300" cy="162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überarbeiten</a:t>
            </a:r>
            <a:endParaRPr lang="ru-RU" dirty="0"/>
          </a:p>
        </p:txBody>
      </p:sp>
    </p:spTree>
    <p:extLst>
      <p:ext uri="{BB962C8B-B14F-4D97-AF65-F5344CB8AC3E}">
        <p14:creationId xmlns:p14="http://schemas.microsoft.com/office/powerpoint/2010/main" val="23159458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Zástupný symbol pro číslo snímku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544BA873-1070-4C95-9D05-6437721537F3}" type="slidenum">
              <a:rPr lang="cs-CZ" altLang="cs-CZ" sz="1400">
                <a:solidFill>
                  <a:srgbClr val="000000"/>
                </a:solidFill>
              </a:rPr>
              <a:pPr eaLnBrk="1" hangingPunct="1">
                <a:spcBef>
                  <a:spcPct val="0"/>
                </a:spcBef>
                <a:buFontTx/>
                <a:buNone/>
              </a:pPr>
              <a:t>29</a:t>
            </a:fld>
            <a:endParaRPr lang="cs-CZ" altLang="cs-CZ" sz="1400">
              <a:solidFill>
                <a:srgbClr val="000000"/>
              </a:solidFill>
            </a:endParaRPr>
          </a:p>
        </p:txBody>
      </p:sp>
      <p:sp>
        <p:nvSpPr>
          <p:cNvPr id="28675" name="Rectangle 4"/>
          <p:cNvSpPr>
            <a:spLocks noGrp="1" noChangeArrowheads="1"/>
          </p:cNvSpPr>
          <p:nvPr>
            <p:ph type="title"/>
          </p:nvPr>
        </p:nvSpPr>
        <p:spPr/>
        <p:txBody>
          <a:bodyPr/>
          <a:lstStyle/>
          <a:p>
            <a:pPr eaLnBrk="1" hangingPunct="1"/>
            <a:r>
              <a:rPr lang="en-US" altLang="cs-CZ" smtClean="0"/>
              <a:t>Neural Networks Resurrection</a:t>
            </a:r>
          </a:p>
        </p:txBody>
      </p:sp>
      <p:sp>
        <p:nvSpPr>
          <p:cNvPr id="28676" name="Rectangle 5"/>
          <p:cNvSpPr>
            <a:spLocks noGrp="1" noChangeArrowheads="1"/>
          </p:cNvSpPr>
          <p:nvPr>
            <p:ph type="body" idx="1"/>
          </p:nvPr>
        </p:nvSpPr>
        <p:spPr>
          <a:xfrm>
            <a:off x="1981200" y="1600200"/>
            <a:ext cx="8229600" cy="5257800"/>
          </a:xfrm>
        </p:spPr>
        <p:txBody>
          <a:bodyPr/>
          <a:lstStyle/>
          <a:p>
            <a:pPr eaLnBrk="1" hangingPunct="1">
              <a:lnSpc>
                <a:spcPct val="90000"/>
              </a:lnSpc>
            </a:pPr>
            <a:r>
              <a:rPr lang="en-US" altLang="cs-CZ" sz="2400" dirty="0"/>
              <a:t>Hopfield net (John Hopfield, 1982)</a:t>
            </a:r>
          </a:p>
          <a:p>
            <a:pPr lvl="1" eaLnBrk="1" hangingPunct="1">
              <a:lnSpc>
                <a:spcPct val="90000"/>
              </a:lnSpc>
            </a:pPr>
            <a:r>
              <a:rPr lang="en-US" altLang="cs-CZ" sz="2000" dirty="0"/>
              <a:t>It can learn a couple of pictures (patterns).</a:t>
            </a:r>
          </a:p>
          <a:p>
            <a:pPr eaLnBrk="1" hangingPunct="1">
              <a:lnSpc>
                <a:spcPct val="90000"/>
              </a:lnSpc>
            </a:pPr>
            <a:r>
              <a:rPr lang="en-US" altLang="cs-CZ" sz="2400" dirty="0"/>
              <a:t>Self-Organizing Map (SOM) (</a:t>
            </a:r>
            <a:r>
              <a:rPr lang="en-US" altLang="cs-CZ" sz="2400" dirty="0" err="1"/>
              <a:t>Teuvo</a:t>
            </a:r>
            <a:r>
              <a:rPr lang="en-US" altLang="cs-CZ" sz="2400" dirty="0"/>
              <a:t> </a:t>
            </a:r>
            <a:r>
              <a:rPr lang="en-US" altLang="cs-CZ" sz="2400" dirty="0" err="1"/>
              <a:t>Kohonen</a:t>
            </a:r>
            <a:r>
              <a:rPr lang="en-US" altLang="cs-CZ" sz="2400" dirty="0"/>
              <a:t>, 1982)</a:t>
            </a:r>
          </a:p>
          <a:p>
            <a:pPr lvl="1" eaLnBrk="1" hangingPunct="1">
              <a:lnSpc>
                <a:spcPct val="90000"/>
              </a:lnSpc>
            </a:pPr>
            <a:r>
              <a:rPr lang="en-US" altLang="cs-CZ" sz="2000" dirty="0"/>
              <a:t>It can do unsupervised learning.</a:t>
            </a:r>
          </a:p>
          <a:p>
            <a:pPr eaLnBrk="1" hangingPunct="1">
              <a:lnSpc>
                <a:spcPct val="90000"/>
              </a:lnSpc>
            </a:pPr>
            <a:r>
              <a:rPr lang="en-US" altLang="cs-CZ" sz="2400" dirty="0"/>
              <a:t>Backpropagation (Arthur Bryson and Yu-Chi Ho, 1969)</a:t>
            </a:r>
          </a:p>
          <a:p>
            <a:pPr lvl="1" eaLnBrk="1" hangingPunct="1">
              <a:lnSpc>
                <a:spcPct val="90000"/>
              </a:lnSpc>
            </a:pPr>
            <a:r>
              <a:rPr lang="en-US" altLang="cs-CZ" sz="2000" dirty="0"/>
              <a:t>algorithm for training of a multilayer neural network</a:t>
            </a:r>
          </a:p>
          <a:p>
            <a:pPr lvl="1" eaLnBrk="1" hangingPunct="1">
              <a:lnSpc>
                <a:spcPct val="90000"/>
              </a:lnSpc>
            </a:pPr>
            <a:r>
              <a:rPr lang="en-US" altLang="cs-CZ" sz="2000" dirty="0"/>
              <a:t>It needs network’s neurons not to have a sharp threshold.</a:t>
            </a:r>
          </a:p>
          <a:p>
            <a:pPr lvl="1" eaLnBrk="1" hangingPunct="1">
              <a:lnSpc>
                <a:spcPct val="90000"/>
              </a:lnSpc>
            </a:pPr>
            <a:r>
              <a:rPr lang="en-US" altLang="cs-CZ" sz="2000" dirty="0"/>
              <a:t>Because it was not noticed, it was then rediscovered several times in the 70’s and the 80’s of the 20th century and popularized in 1986.</a:t>
            </a:r>
          </a:p>
          <a:p>
            <a:pPr eaLnBrk="1" hangingPunct="1">
              <a:lnSpc>
                <a:spcPct val="90000"/>
              </a:lnSpc>
            </a:pPr>
            <a:r>
              <a:rPr lang="en-US" altLang="cs-CZ" sz="2400" dirty="0" err="1"/>
              <a:t>NETtalk</a:t>
            </a:r>
            <a:r>
              <a:rPr lang="en-US" altLang="cs-CZ" sz="2400" dirty="0"/>
              <a:t> (Terry </a:t>
            </a:r>
            <a:r>
              <a:rPr lang="en-US" altLang="cs-CZ" sz="2400" dirty="0" err="1"/>
              <a:t>Sejnowski</a:t>
            </a:r>
            <a:r>
              <a:rPr lang="en-US" altLang="cs-CZ" sz="2400" dirty="0"/>
              <a:t> and Charles Rosenberg, 1986)</a:t>
            </a:r>
          </a:p>
          <a:p>
            <a:pPr lvl="1" eaLnBrk="1" hangingPunct="1">
              <a:lnSpc>
                <a:spcPct val="90000"/>
              </a:lnSpc>
            </a:pPr>
            <a:r>
              <a:rPr lang="en-US" altLang="cs-CZ" sz="2000" dirty="0"/>
              <a:t>Multi-layer neural network, that learned English pronunciation and could generalize.</a:t>
            </a:r>
          </a:p>
          <a:p>
            <a:pPr lvl="1" eaLnBrk="1" hangingPunct="1">
              <a:lnSpc>
                <a:spcPct val="90000"/>
              </a:lnSpc>
            </a:pPr>
            <a:r>
              <a:rPr lang="en-US" altLang="cs-CZ" sz="2000" dirty="0"/>
              <a:t>It used the backpropagation algorithm.</a:t>
            </a:r>
          </a:p>
        </p:txBody>
      </p:sp>
    </p:spTree>
    <p:extLst>
      <p:ext uri="{BB962C8B-B14F-4D97-AF65-F5344CB8AC3E}">
        <p14:creationId xmlns:p14="http://schemas.microsoft.com/office/powerpoint/2010/main" val="41807010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bgerundetes Rechteck 10"/>
          <p:cNvSpPr/>
          <p:nvPr/>
        </p:nvSpPr>
        <p:spPr>
          <a:xfrm>
            <a:off x="331246" y="0"/>
            <a:ext cx="11405520" cy="6858000"/>
          </a:xfrm>
          <a:prstGeom prst="round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el 1"/>
          <p:cNvSpPr>
            <a:spLocks noGrp="1"/>
          </p:cNvSpPr>
          <p:nvPr>
            <p:ph type="ctrTitle"/>
          </p:nvPr>
        </p:nvSpPr>
        <p:spPr/>
        <p:txBody>
          <a:bodyPr/>
          <a:lstStyle/>
          <a:p>
            <a:r>
              <a:rPr lang="de-DE" dirty="0" err="1" smtClean="0"/>
              <a:t>What</a:t>
            </a:r>
            <a:r>
              <a:rPr lang="de-DE" dirty="0" smtClean="0"/>
              <a:t> </a:t>
            </a:r>
            <a:r>
              <a:rPr lang="de-DE" dirty="0" err="1" smtClean="0"/>
              <a:t>is</a:t>
            </a:r>
            <a:r>
              <a:rPr lang="de-DE" dirty="0" smtClean="0"/>
              <a:t> </a:t>
            </a:r>
            <a:r>
              <a:rPr lang="de-DE" dirty="0" err="1" smtClean="0"/>
              <a:t>Artificial</a:t>
            </a:r>
            <a:r>
              <a:rPr lang="de-DE" dirty="0" smtClean="0"/>
              <a:t> </a:t>
            </a:r>
            <a:r>
              <a:rPr lang="de-DE" dirty="0" err="1" smtClean="0"/>
              <a:t>Intelligence</a:t>
            </a:r>
            <a:r>
              <a:rPr lang="de-DE" dirty="0" smtClean="0"/>
              <a:t>?</a:t>
            </a:r>
            <a:endParaRPr lang="ru-RU" dirty="0"/>
          </a:p>
        </p:txBody>
      </p:sp>
      <p:sp>
        <p:nvSpPr>
          <p:cNvPr id="3" name="Textfeld 2"/>
          <p:cNvSpPr txBox="1"/>
          <p:nvPr/>
        </p:nvSpPr>
        <p:spPr>
          <a:xfrm>
            <a:off x="331246" y="4712687"/>
            <a:ext cx="4201599" cy="923330"/>
          </a:xfrm>
          <a:prstGeom prst="rect">
            <a:avLst/>
          </a:prstGeom>
          <a:noFill/>
        </p:spPr>
        <p:txBody>
          <a:bodyPr wrap="none" rtlCol="0">
            <a:spAutoFit/>
          </a:bodyPr>
          <a:lstStyle/>
          <a:p>
            <a:r>
              <a:rPr lang="en-US" dirty="0"/>
              <a:t>The exciting new effort to make computers</a:t>
            </a:r>
          </a:p>
          <a:p>
            <a:r>
              <a:rPr lang="en-US" dirty="0"/>
              <a:t>think . . . </a:t>
            </a:r>
            <a:r>
              <a:rPr lang="en-US" i="1" dirty="0"/>
              <a:t>machines with minds, </a:t>
            </a:r>
            <a:r>
              <a:rPr lang="en-US" dirty="0"/>
              <a:t>in the full</a:t>
            </a:r>
          </a:p>
          <a:p>
            <a:r>
              <a:rPr lang="en-US" dirty="0"/>
              <a:t>and literal sense" (</a:t>
            </a:r>
            <a:r>
              <a:rPr lang="en-US" dirty="0" err="1"/>
              <a:t>Haugeland</a:t>
            </a:r>
            <a:r>
              <a:rPr lang="en-US" dirty="0"/>
              <a:t>, 1985)</a:t>
            </a:r>
            <a:endParaRPr lang="ru-RU" dirty="0"/>
          </a:p>
        </p:txBody>
      </p:sp>
      <p:sp>
        <p:nvSpPr>
          <p:cNvPr id="4" name="Textfeld 3"/>
          <p:cNvSpPr txBox="1"/>
          <p:nvPr/>
        </p:nvSpPr>
        <p:spPr>
          <a:xfrm>
            <a:off x="7091680" y="532508"/>
            <a:ext cx="4271234" cy="923330"/>
          </a:xfrm>
          <a:prstGeom prst="rect">
            <a:avLst/>
          </a:prstGeom>
          <a:noFill/>
        </p:spPr>
        <p:txBody>
          <a:bodyPr wrap="none" rtlCol="0">
            <a:spAutoFit/>
          </a:bodyPr>
          <a:lstStyle/>
          <a:p>
            <a:r>
              <a:rPr lang="en-US" dirty="0"/>
              <a:t>"A field of study that seeks to explain and</a:t>
            </a:r>
          </a:p>
          <a:p>
            <a:r>
              <a:rPr lang="en-US" dirty="0"/>
              <a:t>emulate intelligent behavior in terms of</a:t>
            </a:r>
          </a:p>
          <a:p>
            <a:r>
              <a:rPr lang="en-US" dirty="0"/>
              <a:t>computational processes" (</a:t>
            </a:r>
            <a:r>
              <a:rPr lang="en-US" dirty="0" err="1"/>
              <a:t>Schalkoff</a:t>
            </a:r>
            <a:r>
              <a:rPr lang="en-US" dirty="0"/>
              <a:t>, </a:t>
            </a:r>
            <a:r>
              <a:rPr lang="en-US" dirty="0" smtClean="0"/>
              <a:t>1990</a:t>
            </a:r>
            <a:r>
              <a:rPr lang="en-US" dirty="0"/>
              <a:t>)</a:t>
            </a:r>
            <a:endParaRPr lang="ru-RU" dirty="0"/>
          </a:p>
        </p:txBody>
      </p:sp>
      <p:sp>
        <p:nvSpPr>
          <p:cNvPr id="5" name="Textfeld 4"/>
          <p:cNvSpPr txBox="1"/>
          <p:nvPr/>
        </p:nvSpPr>
        <p:spPr>
          <a:xfrm>
            <a:off x="8778242" y="2771299"/>
            <a:ext cx="2958524" cy="1754326"/>
          </a:xfrm>
          <a:prstGeom prst="rect">
            <a:avLst/>
          </a:prstGeom>
          <a:noFill/>
        </p:spPr>
        <p:txBody>
          <a:bodyPr wrap="square" rtlCol="0">
            <a:spAutoFit/>
          </a:bodyPr>
          <a:lstStyle/>
          <a:p>
            <a:r>
              <a:rPr lang="en-US" dirty="0"/>
              <a:t>"[The automation of] activities that we </a:t>
            </a:r>
            <a:r>
              <a:rPr lang="en-US" dirty="0" smtClean="0"/>
              <a:t>associate with </a:t>
            </a:r>
            <a:r>
              <a:rPr lang="en-US" dirty="0"/>
              <a:t>human thinking, activities such </a:t>
            </a:r>
            <a:r>
              <a:rPr lang="en-US" dirty="0" smtClean="0"/>
              <a:t>as decision-making</a:t>
            </a:r>
            <a:r>
              <a:rPr lang="en-US" dirty="0"/>
              <a:t>, problem solving, </a:t>
            </a:r>
            <a:r>
              <a:rPr lang="en-US" dirty="0" smtClean="0"/>
              <a:t>learning ...“ (</a:t>
            </a:r>
            <a:r>
              <a:rPr lang="en-US" dirty="0"/>
              <a:t>Bellman, 1978)</a:t>
            </a:r>
            <a:endParaRPr lang="ru-RU" dirty="0"/>
          </a:p>
        </p:txBody>
      </p:sp>
      <p:sp>
        <p:nvSpPr>
          <p:cNvPr id="6" name="Textfeld 5"/>
          <p:cNvSpPr txBox="1"/>
          <p:nvPr/>
        </p:nvSpPr>
        <p:spPr>
          <a:xfrm>
            <a:off x="829086" y="442628"/>
            <a:ext cx="4999767" cy="923330"/>
          </a:xfrm>
          <a:prstGeom prst="rect">
            <a:avLst/>
          </a:prstGeom>
          <a:noFill/>
        </p:spPr>
        <p:txBody>
          <a:bodyPr wrap="none" rtlCol="0">
            <a:spAutoFit/>
          </a:bodyPr>
          <a:lstStyle/>
          <a:p>
            <a:r>
              <a:rPr lang="en-US" dirty="0"/>
              <a:t>"The art of creating machines that perform</a:t>
            </a:r>
          </a:p>
          <a:p>
            <a:r>
              <a:rPr lang="en-US" dirty="0"/>
              <a:t>functions that require intelligence when performed</a:t>
            </a:r>
          </a:p>
          <a:p>
            <a:r>
              <a:rPr lang="en-US" dirty="0"/>
              <a:t>by people" (Kurzweil, 1990)</a:t>
            </a:r>
            <a:endParaRPr lang="ru-RU" dirty="0"/>
          </a:p>
        </p:txBody>
      </p:sp>
      <p:sp>
        <p:nvSpPr>
          <p:cNvPr id="7" name="Textfeld 6"/>
          <p:cNvSpPr txBox="1"/>
          <p:nvPr/>
        </p:nvSpPr>
        <p:spPr>
          <a:xfrm>
            <a:off x="4771019" y="4074899"/>
            <a:ext cx="3721472" cy="1200329"/>
          </a:xfrm>
          <a:prstGeom prst="rect">
            <a:avLst/>
          </a:prstGeom>
          <a:noFill/>
        </p:spPr>
        <p:txBody>
          <a:bodyPr wrap="square" rtlCol="0">
            <a:spAutoFit/>
          </a:bodyPr>
          <a:lstStyle/>
          <a:p>
            <a:r>
              <a:rPr lang="en-US" dirty="0"/>
              <a:t>"The study of how to make computers </a:t>
            </a:r>
            <a:r>
              <a:rPr lang="en-US" dirty="0" smtClean="0"/>
              <a:t>do things </a:t>
            </a:r>
            <a:r>
              <a:rPr lang="en-US" dirty="0"/>
              <a:t>at which, at the moment, people </a:t>
            </a:r>
            <a:r>
              <a:rPr lang="en-US" dirty="0" smtClean="0"/>
              <a:t>are better</a:t>
            </a:r>
            <a:r>
              <a:rPr lang="en-US" dirty="0"/>
              <a:t>" (Rich and Knight, </a:t>
            </a:r>
            <a:r>
              <a:rPr lang="en-US" dirty="0" smtClean="0"/>
              <a:t>1991 </a:t>
            </a:r>
            <a:r>
              <a:rPr lang="en-US" dirty="0"/>
              <a:t>)</a:t>
            </a:r>
            <a:endParaRPr lang="ru-RU" dirty="0"/>
          </a:p>
        </p:txBody>
      </p:sp>
      <p:sp>
        <p:nvSpPr>
          <p:cNvPr id="8" name="Textfeld 7"/>
          <p:cNvSpPr txBox="1"/>
          <p:nvPr/>
        </p:nvSpPr>
        <p:spPr>
          <a:xfrm>
            <a:off x="331246" y="3353216"/>
            <a:ext cx="4154022" cy="923330"/>
          </a:xfrm>
          <a:prstGeom prst="rect">
            <a:avLst/>
          </a:prstGeom>
          <a:noFill/>
        </p:spPr>
        <p:txBody>
          <a:bodyPr wrap="none" rtlCol="0">
            <a:spAutoFit/>
          </a:bodyPr>
          <a:lstStyle/>
          <a:p>
            <a:r>
              <a:rPr lang="en-US" dirty="0"/>
              <a:t>"The study of mental faculties through the</a:t>
            </a:r>
          </a:p>
          <a:p>
            <a:r>
              <a:rPr lang="en-US" dirty="0"/>
              <a:t>use of computational models"</a:t>
            </a:r>
          </a:p>
          <a:p>
            <a:r>
              <a:rPr lang="en-US" dirty="0"/>
              <a:t>(</a:t>
            </a:r>
            <a:r>
              <a:rPr lang="en-US" dirty="0" err="1"/>
              <a:t>Charniak</a:t>
            </a:r>
            <a:r>
              <a:rPr lang="en-US" dirty="0"/>
              <a:t> and McDermott, 1985)</a:t>
            </a:r>
            <a:endParaRPr lang="ru-RU" dirty="0"/>
          </a:p>
        </p:txBody>
      </p:sp>
      <p:sp>
        <p:nvSpPr>
          <p:cNvPr id="9" name="Textfeld 8"/>
          <p:cNvSpPr txBox="1"/>
          <p:nvPr/>
        </p:nvSpPr>
        <p:spPr>
          <a:xfrm>
            <a:off x="7590823" y="5368662"/>
            <a:ext cx="4145943" cy="923330"/>
          </a:xfrm>
          <a:prstGeom prst="rect">
            <a:avLst/>
          </a:prstGeom>
          <a:noFill/>
        </p:spPr>
        <p:txBody>
          <a:bodyPr wrap="none" rtlCol="0">
            <a:spAutoFit/>
          </a:bodyPr>
          <a:lstStyle/>
          <a:p>
            <a:r>
              <a:rPr lang="en-US" dirty="0"/>
              <a:t>"The study of the computations that make</a:t>
            </a:r>
          </a:p>
          <a:p>
            <a:r>
              <a:rPr lang="en-US" dirty="0"/>
              <a:t>it possible to perceive, reason, and act"</a:t>
            </a:r>
          </a:p>
          <a:p>
            <a:r>
              <a:rPr lang="en-US" dirty="0"/>
              <a:t>(Winston, 1992)</a:t>
            </a:r>
            <a:endParaRPr lang="ru-RU" dirty="0"/>
          </a:p>
        </p:txBody>
      </p:sp>
      <p:sp>
        <p:nvSpPr>
          <p:cNvPr id="10" name="Textfeld 9"/>
          <p:cNvSpPr txBox="1"/>
          <p:nvPr/>
        </p:nvSpPr>
        <p:spPr>
          <a:xfrm>
            <a:off x="2003050" y="5934670"/>
            <a:ext cx="4964436" cy="923330"/>
          </a:xfrm>
          <a:prstGeom prst="rect">
            <a:avLst/>
          </a:prstGeom>
          <a:noFill/>
        </p:spPr>
        <p:txBody>
          <a:bodyPr wrap="none" rtlCol="0">
            <a:spAutoFit/>
          </a:bodyPr>
          <a:lstStyle/>
          <a:p>
            <a:r>
              <a:rPr lang="en-US" dirty="0"/>
              <a:t>"The branch of computer science that is concerned</a:t>
            </a:r>
          </a:p>
          <a:p>
            <a:r>
              <a:rPr lang="en-US" dirty="0"/>
              <a:t>with the automation of intelligent</a:t>
            </a:r>
          </a:p>
          <a:p>
            <a:r>
              <a:rPr lang="en-US" dirty="0"/>
              <a:t>behavior" (Luger and Stubblefield, 1993)</a:t>
            </a:r>
            <a:endParaRPr lang="ru-RU" dirty="0"/>
          </a:p>
        </p:txBody>
      </p:sp>
    </p:spTree>
    <p:extLst>
      <p:ext uri="{BB962C8B-B14F-4D97-AF65-F5344CB8AC3E}">
        <p14:creationId xmlns:p14="http://schemas.microsoft.com/office/powerpoint/2010/main" val="365419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amond(in)">
                                      <p:cBhvr>
                                        <p:cTn id="30" dur="20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1000" fill="hold"/>
                                        <p:tgtEl>
                                          <p:spTgt spid="4"/>
                                        </p:tgtEl>
                                        <p:attrNameLst>
                                          <p:attrName>ppt_w</p:attrName>
                                        </p:attrNameLst>
                                      </p:cBhvr>
                                      <p:tavLst>
                                        <p:tav tm="0">
                                          <p:val>
                                            <p:strVal val="#ppt_w*0.70"/>
                                          </p:val>
                                        </p:tav>
                                        <p:tav tm="100000">
                                          <p:val>
                                            <p:strVal val="#ppt_w"/>
                                          </p:val>
                                        </p:tav>
                                      </p:tavLst>
                                    </p:anim>
                                    <p:anim calcmode="lin" valueType="num">
                                      <p:cBhvr>
                                        <p:cTn id="36" dur="1000" fill="hold"/>
                                        <p:tgtEl>
                                          <p:spTgt spid="4"/>
                                        </p:tgtEl>
                                        <p:attrNameLst>
                                          <p:attrName>ppt_h</p:attrName>
                                        </p:attrNameLst>
                                      </p:cBhvr>
                                      <p:tavLst>
                                        <p:tav tm="0">
                                          <p:val>
                                            <p:strVal val="#ppt_h"/>
                                          </p:val>
                                        </p:tav>
                                        <p:tav tm="100000">
                                          <p:val>
                                            <p:strVal val="#ppt_h"/>
                                          </p:val>
                                        </p:tav>
                                      </p:tavLst>
                                    </p:anim>
                                    <p:animEffect transition="in" filter="fade">
                                      <p:cBhvr>
                                        <p:cTn id="37" dur="10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28" presetClass="emph" presetSubtype="0" fill="hold" grpId="0" nodeType="withEffect">
                                  <p:stCondLst>
                                    <p:cond delay="0"/>
                                  </p:stCondLst>
                                  <p:iterate type="lt">
                                    <p:tmPct val="10000"/>
                                  </p:iterate>
                                  <p:childTnLst>
                                    <p:animClr clrSpc="rgb" dir="cw">
                                      <p:cBhvr override="childStyle">
                                        <p:cTn id="48" dur="500" fill="hold"/>
                                        <p:tgtEl>
                                          <p:spTgt spid="2"/>
                                        </p:tgtEl>
                                        <p:attrNameLst>
                                          <p:attrName>style.color</p:attrName>
                                        </p:attrNameLst>
                                      </p:cBhvr>
                                      <p:to>
                                        <a:schemeClr val="accent2"/>
                                      </p:to>
                                    </p:animClr>
                                    <p:animClr clrSpc="rgb" dir="cw">
                                      <p:cBhvr>
                                        <p:cTn id="49" dur="500" fill="hold"/>
                                        <p:tgtEl>
                                          <p:spTgt spid="2"/>
                                        </p:tgtEl>
                                        <p:attrNameLst>
                                          <p:attrName>fillcolor</p:attrName>
                                        </p:attrNameLst>
                                      </p:cBhvr>
                                      <p:to>
                                        <a:schemeClr val="accent2"/>
                                      </p:to>
                                    </p:animClr>
                                    <p:set>
                                      <p:cBhvr>
                                        <p:cTn id="50" dur="500" fill="hold"/>
                                        <p:tgtEl>
                                          <p:spTgt spid="2"/>
                                        </p:tgtEl>
                                        <p:attrNameLst>
                                          <p:attrName>fill.type</p:attrName>
                                        </p:attrNameLst>
                                      </p:cBhvr>
                                      <p:to>
                                        <p:strVal val="solid"/>
                                      </p:to>
                                    </p:set>
                                    <p:anim to="1.5" calcmode="lin" valueType="num">
                                      <p:cBhvr override="childStyle">
                                        <p:cTn id="51" dur="500" fill="hold"/>
                                        <p:tgtEl>
                                          <p:spTgt spid="2"/>
                                        </p:tgtEl>
                                        <p:attrNameLst>
                                          <p:attrName>style.fontSize</p:attrName>
                                        </p:attrNameLst>
                                      </p:cBhvr>
                                    </p:anim>
                                  </p:childTnLst>
                                </p:cTn>
                              </p:par>
                              <p:par>
                                <p:cTn id="52" presetID="16" presetClass="entr" presetSubtype="21"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barn(inVertical)">
                                      <p:cBhvr>
                                        <p:cTn id="5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 grpId="0"/>
      <p:bldP spid="3" grpId="0"/>
      <p:bldP spid="4" grpId="0"/>
      <p:bldP spid="5" grpId="0"/>
      <p:bldP spid="6" grpId="0"/>
      <p:bldP spid="7" grpId="0"/>
      <p:bldP spid="8"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AI </a:t>
            </a:r>
            <a:r>
              <a:rPr lang="de-DE" dirty="0" err="1" smtClean="0"/>
              <a:t>history</a:t>
            </a:r>
            <a:r>
              <a:rPr lang="de-DE" dirty="0" smtClean="0"/>
              <a:t> – </a:t>
            </a:r>
            <a:r>
              <a:rPr lang="de-DE" dirty="0" err="1" smtClean="0"/>
              <a:t>the</a:t>
            </a:r>
            <a:r>
              <a:rPr lang="de-DE" dirty="0" smtClean="0"/>
              <a:t> </a:t>
            </a:r>
            <a:r>
              <a:rPr lang="de-DE" dirty="0" err="1" smtClean="0"/>
              <a:t>people</a:t>
            </a:r>
            <a:r>
              <a:rPr lang="de-DE" dirty="0" smtClean="0"/>
              <a:t> </a:t>
            </a:r>
            <a:r>
              <a:rPr lang="de-DE" dirty="0" err="1" smtClean="0"/>
              <a:t>behind</a:t>
            </a:r>
            <a:endParaRPr lang="ru-RU" dirty="0"/>
          </a:p>
        </p:txBody>
      </p:sp>
      <p:pic>
        <p:nvPicPr>
          <p:cNvPr id="4" name="Grafi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658145"/>
            <a:ext cx="2896537" cy="1514475"/>
          </a:xfrm>
          <a:prstGeom prst="rect">
            <a:avLst/>
          </a:prstGeom>
        </p:spPr>
      </p:pic>
      <p:sp>
        <p:nvSpPr>
          <p:cNvPr id="5" name="Textfeld 4"/>
          <p:cNvSpPr txBox="1"/>
          <p:nvPr/>
        </p:nvSpPr>
        <p:spPr>
          <a:xfrm>
            <a:off x="846248" y="4486840"/>
            <a:ext cx="4418710" cy="369332"/>
          </a:xfrm>
          <a:prstGeom prst="rect">
            <a:avLst/>
          </a:prstGeom>
          <a:noFill/>
        </p:spPr>
        <p:txBody>
          <a:bodyPr wrap="none" rtlCol="0">
            <a:spAutoFit/>
          </a:bodyPr>
          <a:lstStyle/>
          <a:p>
            <a:r>
              <a:rPr lang="de-DE" dirty="0" smtClean="0"/>
              <a:t>Feigenbaum, Lederberg, Buchanan, </a:t>
            </a:r>
            <a:r>
              <a:rPr lang="de-DE" dirty="0" err="1" smtClean="0"/>
              <a:t>Shortliffe</a:t>
            </a:r>
            <a:endParaRPr lang="ru-RU" dirty="0"/>
          </a:p>
        </p:txBody>
      </p:sp>
      <p:sp>
        <p:nvSpPr>
          <p:cNvPr id="6" name="Textfeld 5"/>
          <p:cNvSpPr txBox="1"/>
          <p:nvPr/>
        </p:nvSpPr>
        <p:spPr>
          <a:xfrm>
            <a:off x="6096000" y="2882850"/>
            <a:ext cx="1584601" cy="369332"/>
          </a:xfrm>
          <a:prstGeom prst="rect">
            <a:avLst/>
          </a:prstGeom>
          <a:noFill/>
        </p:spPr>
        <p:txBody>
          <a:bodyPr wrap="none" rtlCol="0">
            <a:spAutoFit/>
          </a:bodyPr>
          <a:lstStyle/>
          <a:p>
            <a:r>
              <a:rPr lang="de-DE" dirty="0" smtClean="0"/>
              <a:t>John McCarthy</a:t>
            </a:r>
            <a:endParaRPr lang="ru-RU" dirty="0"/>
          </a:p>
        </p:txBody>
      </p:sp>
      <p:sp>
        <p:nvSpPr>
          <p:cNvPr id="7" name="Textfeld 6"/>
          <p:cNvSpPr txBox="1"/>
          <p:nvPr/>
        </p:nvSpPr>
        <p:spPr>
          <a:xfrm>
            <a:off x="8229600" y="3510200"/>
            <a:ext cx="1411733" cy="369332"/>
          </a:xfrm>
          <a:prstGeom prst="rect">
            <a:avLst/>
          </a:prstGeom>
          <a:noFill/>
        </p:spPr>
        <p:txBody>
          <a:bodyPr wrap="none" rtlCol="0">
            <a:spAutoFit/>
          </a:bodyPr>
          <a:lstStyle/>
          <a:p>
            <a:r>
              <a:rPr lang="de-DE" dirty="0" smtClean="0"/>
              <a:t>Weizenbaum</a:t>
            </a:r>
            <a:endParaRPr lang="ru-RU" dirty="0"/>
          </a:p>
        </p:txBody>
      </p:sp>
      <p:sp>
        <p:nvSpPr>
          <p:cNvPr id="8" name="Textfeld 7"/>
          <p:cNvSpPr txBox="1"/>
          <p:nvPr/>
        </p:nvSpPr>
        <p:spPr>
          <a:xfrm>
            <a:off x="1396271" y="3067516"/>
            <a:ext cx="1576585" cy="369332"/>
          </a:xfrm>
          <a:prstGeom prst="rect">
            <a:avLst/>
          </a:prstGeom>
          <a:noFill/>
        </p:spPr>
        <p:txBody>
          <a:bodyPr wrap="none" rtlCol="0">
            <a:spAutoFit/>
          </a:bodyPr>
          <a:lstStyle/>
          <a:p>
            <a:r>
              <a:rPr lang="de-DE" dirty="0" smtClean="0"/>
              <a:t>Marvin </a:t>
            </a:r>
            <a:r>
              <a:rPr lang="de-DE" dirty="0" err="1" smtClean="0"/>
              <a:t>Minsky</a:t>
            </a:r>
            <a:endParaRPr lang="ru-RU" dirty="0"/>
          </a:p>
        </p:txBody>
      </p:sp>
      <p:sp>
        <p:nvSpPr>
          <p:cNvPr id="9" name="Textfeld 8"/>
          <p:cNvSpPr txBox="1"/>
          <p:nvPr/>
        </p:nvSpPr>
        <p:spPr>
          <a:xfrm>
            <a:off x="7581900" y="5816600"/>
            <a:ext cx="596574" cy="369332"/>
          </a:xfrm>
          <a:prstGeom prst="rect">
            <a:avLst/>
          </a:prstGeom>
          <a:noFill/>
        </p:spPr>
        <p:txBody>
          <a:bodyPr wrap="none" rtlCol="0">
            <a:spAutoFit/>
          </a:bodyPr>
          <a:lstStyle/>
          <a:p>
            <a:r>
              <a:rPr lang="de-DE" dirty="0" smtClean="0"/>
              <a:t>Pitts</a:t>
            </a:r>
            <a:endParaRPr lang="ru-RU" dirty="0"/>
          </a:p>
        </p:txBody>
      </p:sp>
      <p:sp>
        <p:nvSpPr>
          <p:cNvPr id="10" name="Textfeld 9"/>
          <p:cNvSpPr txBox="1"/>
          <p:nvPr/>
        </p:nvSpPr>
        <p:spPr>
          <a:xfrm>
            <a:off x="4519415" y="6001266"/>
            <a:ext cx="1239570" cy="369332"/>
          </a:xfrm>
          <a:prstGeom prst="rect">
            <a:avLst/>
          </a:prstGeom>
          <a:noFill/>
        </p:spPr>
        <p:txBody>
          <a:bodyPr wrap="none" rtlCol="0">
            <a:spAutoFit/>
          </a:bodyPr>
          <a:lstStyle/>
          <a:p>
            <a:r>
              <a:rPr lang="de-DE" dirty="0" smtClean="0"/>
              <a:t>Alan Turing</a:t>
            </a:r>
            <a:endParaRPr lang="ru-RU" dirty="0"/>
          </a:p>
        </p:txBody>
      </p:sp>
      <p:pic>
        <p:nvPicPr>
          <p:cNvPr id="11" name="Grafik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4684" y="3716933"/>
            <a:ext cx="1817315" cy="2284333"/>
          </a:xfrm>
          <a:prstGeom prst="rect">
            <a:avLst/>
          </a:prstGeom>
        </p:spPr>
      </p:pic>
      <p:sp>
        <p:nvSpPr>
          <p:cNvPr id="12" name="Textfeld 11"/>
          <p:cNvSpPr txBox="1"/>
          <p:nvPr/>
        </p:nvSpPr>
        <p:spPr>
          <a:xfrm>
            <a:off x="9202751" y="6001266"/>
            <a:ext cx="877163" cy="369332"/>
          </a:xfrm>
          <a:prstGeom prst="rect">
            <a:avLst/>
          </a:prstGeom>
          <a:noFill/>
        </p:spPr>
        <p:txBody>
          <a:bodyPr wrap="none" rtlCol="0">
            <a:spAutoFit/>
          </a:bodyPr>
          <a:lstStyle/>
          <a:p>
            <a:r>
              <a:rPr lang="de-DE" dirty="0" err="1" smtClean="0"/>
              <a:t>Culloch</a:t>
            </a:r>
            <a:endParaRPr lang="ru-RU" dirty="0"/>
          </a:p>
        </p:txBody>
      </p:sp>
      <p:pic>
        <p:nvPicPr>
          <p:cNvPr id="13" name="Grafik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6153" y="1027906"/>
            <a:ext cx="1983761" cy="2330132"/>
          </a:xfrm>
          <a:prstGeom prst="rect">
            <a:avLst/>
          </a:prstGeom>
        </p:spPr>
      </p:pic>
      <p:pic>
        <p:nvPicPr>
          <p:cNvPr id="14" name="Grafik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36424" y="3750666"/>
            <a:ext cx="2082800" cy="2120900"/>
          </a:xfrm>
          <a:prstGeom prst="rect">
            <a:avLst/>
          </a:prstGeom>
        </p:spPr>
      </p:pic>
      <p:pic>
        <p:nvPicPr>
          <p:cNvPr id="15" name="Grafik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12109" y="4927174"/>
            <a:ext cx="2921845" cy="1643538"/>
          </a:xfrm>
          <a:prstGeom prst="rect">
            <a:avLst/>
          </a:prstGeom>
        </p:spPr>
      </p:pic>
      <p:sp>
        <p:nvSpPr>
          <p:cNvPr id="16" name="Textfeld 15"/>
          <p:cNvSpPr txBox="1"/>
          <p:nvPr/>
        </p:nvSpPr>
        <p:spPr>
          <a:xfrm>
            <a:off x="2345169" y="6488668"/>
            <a:ext cx="1364861" cy="369332"/>
          </a:xfrm>
          <a:prstGeom prst="rect">
            <a:avLst/>
          </a:prstGeom>
          <a:noFill/>
        </p:spPr>
        <p:txBody>
          <a:bodyPr wrap="none" rtlCol="0">
            <a:spAutoFit/>
          </a:bodyPr>
          <a:lstStyle/>
          <a:p>
            <a:r>
              <a:rPr lang="de-DE" dirty="0" smtClean="0"/>
              <a:t>Ray Kurzweil</a:t>
            </a:r>
          </a:p>
        </p:txBody>
      </p:sp>
      <p:pic>
        <p:nvPicPr>
          <p:cNvPr id="18" name="Grafik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27649" y="1296333"/>
            <a:ext cx="2254251" cy="1690688"/>
          </a:xfrm>
          <a:prstGeom prst="rect">
            <a:avLst/>
          </a:prstGeom>
        </p:spPr>
      </p:pic>
      <p:pic>
        <p:nvPicPr>
          <p:cNvPr id="19" name="Grafik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7040" y="3424565"/>
            <a:ext cx="4867275" cy="1123950"/>
          </a:xfrm>
          <a:prstGeom prst="rect">
            <a:avLst/>
          </a:prstGeom>
        </p:spPr>
      </p:pic>
    </p:spTree>
    <p:extLst>
      <p:ext uri="{BB962C8B-B14F-4D97-AF65-F5344CB8AC3E}">
        <p14:creationId xmlns:p14="http://schemas.microsoft.com/office/powerpoint/2010/main" val="40788162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Zástupný symbol pro číslo snímku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9C3B62F3-9777-45EA-90D1-9EE791E19E45}" type="slidenum">
              <a:rPr lang="cs-CZ" altLang="cs-CZ" sz="1400">
                <a:solidFill>
                  <a:srgbClr val="000000"/>
                </a:solidFill>
              </a:rPr>
              <a:pPr eaLnBrk="1" hangingPunct="1">
                <a:spcBef>
                  <a:spcPct val="0"/>
                </a:spcBef>
                <a:buFontTx/>
                <a:buNone/>
              </a:pPr>
              <a:t>31</a:t>
            </a:fld>
            <a:endParaRPr lang="cs-CZ" altLang="cs-CZ" sz="1400">
              <a:solidFill>
                <a:srgbClr val="000000"/>
              </a:solidFill>
            </a:endParaRPr>
          </a:p>
        </p:txBody>
      </p:sp>
      <p:sp>
        <p:nvSpPr>
          <p:cNvPr id="29699" name="Rectangle 4"/>
          <p:cNvSpPr>
            <a:spLocks noGrp="1" noChangeArrowheads="1"/>
          </p:cNvSpPr>
          <p:nvPr>
            <p:ph type="title"/>
          </p:nvPr>
        </p:nvSpPr>
        <p:spPr>
          <a:xfrm>
            <a:off x="1981200" y="0"/>
            <a:ext cx="8229600" cy="1143000"/>
          </a:xfrm>
        </p:spPr>
        <p:txBody>
          <a:bodyPr/>
          <a:lstStyle/>
          <a:p>
            <a:pPr eaLnBrk="1" hangingPunct="1"/>
            <a:r>
              <a:rPr lang="en-US" altLang="cs-CZ" sz="4000"/>
              <a:t>The Most Important AI Laboratories</a:t>
            </a:r>
          </a:p>
        </p:txBody>
      </p:sp>
      <p:sp>
        <p:nvSpPr>
          <p:cNvPr id="29700" name="Rectangle 5"/>
          <p:cNvSpPr>
            <a:spLocks noGrp="1" noChangeArrowheads="1"/>
          </p:cNvSpPr>
          <p:nvPr>
            <p:ph type="body" idx="1"/>
          </p:nvPr>
        </p:nvSpPr>
        <p:spPr>
          <a:xfrm>
            <a:off x="1981200" y="914400"/>
            <a:ext cx="8229600" cy="5943600"/>
          </a:xfrm>
        </p:spPr>
        <p:txBody>
          <a:bodyPr>
            <a:normAutofit fontScale="77500" lnSpcReduction="20000"/>
          </a:bodyPr>
          <a:lstStyle/>
          <a:p>
            <a:pPr eaLnBrk="1" hangingPunct="1">
              <a:lnSpc>
                <a:spcPct val="90000"/>
              </a:lnSpc>
              <a:defRPr/>
            </a:pPr>
            <a:r>
              <a:rPr lang="en-US" altLang="cs-CZ" dirty="0" smtClean="0"/>
              <a:t>MIT (Massachusetts Institute of Technology)</a:t>
            </a:r>
          </a:p>
          <a:p>
            <a:pPr lvl="1" eaLnBrk="1" hangingPunct="1">
              <a:lnSpc>
                <a:spcPct val="90000"/>
              </a:lnSpc>
              <a:defRPr/>
            </a:pPr>
            <a:r>
              <a:rPr lang="en-US" altLang="cs-CZ" dirty="0" smtClean="0"/>
              <a:t>1959 - John McCarthy and Marvin Minsky founded Artificial Intelligence Laboratory.</a:t>
            </a:r>
          </a:p>
          <a:p>
            <a:pPr eaLnBrk="1" hangingPunct="1">
              <a:lnSpc>
                <a:spcPct val="90000"/>
              </a:lnSpc>
              <a:defRPr/>
            </a:pPr>
            <a:r>
              <a:rPr lang="en-US" altLang="cs-CZ" dirty="0" smtClean="0"/>
              <a:t>SRI (Stanford Research Institute)</a:t>
            </a:r>
          </a:p>
          <a:p>
            <a:pPr lvl="1" eaLnBrk="1" hangingPunct="1">
              <a:lnSpc>
                <a:spcPct val="90000"/>
              </a:lnSpc>
              <a:defRPr/>
            </a:pPr>
            <a:r>
              <a:rPr lang="en-US" altLang="cs-CZ" dirty="0" smtClean="0"/>
              <a:t>1963 - John McCarthy founded AI Laboratory.</a:t>
            </a:r>
          </a:p>
          <a:p>
            <a:pPr eaLnBrk="1" hangingPunct="1">
              <a:lnSpc>
                <a:spcPct val="90000"/>
              </a:lnSpc>
              <a:defRPr/>
            </a:pPr>
            <a:r>
              <a:rPr lang="en-US" altLang="cs-CZ" dirty="0" smtClean="0"/>
              <a:t>CMU (Carnegie Mellon University)</a:t>
            </a:r>
          </a:p>
          <a:p>
            <a:pPr lvl="1" eaLnBrk="1" hangingPunct="1">
              <a:lnSpc>
                <a:spcPct val="90000"/>
              </a:lnSpc>
              <a:defRPr/>
            </a:pPr>
            <a:r>
              <a:rPr lang="en-US" altLang="cs-CZ" dirty="0" smtClean="0"/>
              <a:t>1980 - Raj Reddy founded The Robotics Institute.</a:t>
            </a:r>
          </a:p>
          <a:p>
            <a:pPr eaLnBrk="1" hangingPunct="1">
              <a:lnSpc>
                <a:spcPct val="90000"/>
              </a:lnSpc>
              <a:defRPr/>
            </a:pPr>
            <a:r>
              <a:rPr lang="en-US" altLang="cs-CZ" dirty="0" smtClean="0"/>
              <a:t>IBM</a:t>
            </a:r>
          </a:p>
          <a:p>
            <a:pPr lvl="1" eaLnBrk="1" hangingPunct="1">
              <a:lnSpc>
                <a:spcPct val="90000"/>
              </a:lnSpc>
              <a:defRPr/>
            </a:pPr>
            <a:r>
              <a:rPr lang="en-US" altLang="cs-CZ" dirty="0" smtClean="0"/>
              <a:t>Watson (analysis of texts by means of commercial cloud applications)</a:t>
            </a:r>
          </a:p>
          <a:p>
            <a:pPr eaLnBrk="1" hangingPunct="1">
              <a:lnSpc>
                <a:spcPct val="90000"/>
              </a:lnSpc>
              <a:defRPr/>
            </a:pPr>
            <a:r>
              <a:rPr lang="en-US" altLang="cs-CZ" dirty="0" smtClean="0"/>
              <a:t>Amazon</a:t>
            </a:r>
          </a:p>
          <a:p>
            <a:pPr lvl="1" eaLnBrk="1" hangingPunct="1">
              <a:lnSpc>
                <a:spcPct val="90000"/>
              </a:lnSpc>
              <a:defRPr/>
            </a:pPr>
            <a:r>
              <a:rPr lang="en-US" altLang="cs-CZ" dirty="0" smtClean="0"/>
              <a:t>Amazon Machine Learning (business data analysis)</a:t>
            </a:r>
          </a:p>
          <a:p>
            <a:pPr eaLnBrk="1" hangingPunct="1">
              <a:lnSpc>
                <a:spcPct val="90000"/>
              </a:lnSpc>
              <a:defRPr/>
            </a:pPr>
            <a:r>
              <a:rPr lang="en-US" altLang="cs-CZ" dirty="0" smtClean="0"/>
              <a:t>Google</a:t>
            </a:r>
          </a:p>
          <a:p>
            <a:pPr lvl="1" eaLnBrk="1" hangingPunct="1">
              <a:lnSpc>
                <a:spcPct val="90000"/>
              </a:lnSpc>
              <a:defRPr/>
            </a:pPr>
            <a:r>
              <a:rPr lang="en-US" altLang="cs-CZ" dirty="0" smtClean="0"/>
              <a:t>Quantum AI Lab – application of quantum computing on artificial intelligence and machine learning</a:t>
            </a:r>
          </a:p>
          <a:p>
            <a:pPr lvl="1" eaLnBrk="1" hangingPunct="1">
              <a:lnSpc>
                <a:spcPct val="90000"/>
              </a:lnSpc>
              <a:defRPr/>
            </a:pPr>
            <a:r>
              <a:rPr lang="en-US" altLang="cs-CZ" dirty="0" smtClean="0"/>
              <a:t>DeepMind – British acquisition that has developed algorithms for playing Go and Atari video games</a:t>
            </a:r>
          </a:p>
          <a:p>
            <a:pPr eaLnBrk="1" hangingPunct="1">
              <a:lnSpc>
                <a:spcPct val="90000"/>
              </a:lnSpc>
              <a:defRPr/>
            </a:pPr>
            <a:r>
              <a:rPr lang="en-US" altLang="cs-CZ" dirty="0" err="1" smtClean="0"/>
              <a:t>OpenAI</a:t>
            </a:r>
            <a:endParaRPr lang="en-US" altLang="cs-CZ" dirty="0" smtClean="0"/>
          </a:p>
          <a:p>
            <a:pPr lvl="1" eaLnBrk="1" hangingPunct="1">
              <a:lnSpc>
                <a:spcPct val="90000"/>
              </a:lnSpc>
              <a:defRPr/>
            </a:pPr>
            <a:r>
              <a:rPr lang="en-US" altLang="cs-CZ" dirty="0" smtClean="0"/>
              <a:t>nonprofit research company of Elon Musk</a:t>
            </a:r>
          </a:p>
          <a:p>
            <a:pPr eaLnBrk="1" hangingPunct="1">
              <a:lnSpc>
                <a:spcPct val="90000"/>
              </a:lnSpc>
              <a:defRPr/>
            </a:pPr>
            <a:endParaRPr lang="en-US" altLang="cs-CZ" dirty="0" smtClean="0"/>
          </a:p>
        </p:txBody>
      </p:sp>
    </p:spTree>
    <p:extLst>
      <p:ext uri="{BB962C8B-B14F-4D97-AF65-F5344CB8AC3E}">
        <p14:creationId xmlns:p14="http://schemas.microsoft.com/office/powerpoint/2010/main" val="39513757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buClr>
                <a:schemeClr val="bg2"/>
              </a:buClr>
            </a:pPr>
            <a:r>
              <a:rPr lang="en-US" altLang="ru-RU"/>
              <a:t>Neural Networks</a:t>
            </a:r>
          </a:p>
        </p:txBody>
      </p:sp>
      <p:sp>
        <p:nvSpPr>
          <p:cNvPr id="55299" name="Rectangle 3"/>
          <p:cNvSpPr>
            <a:spLocks noGrp="1" noChangeArrowheads="1"/>
          </p:cNvSpPr>
          <p:nvPr>
            <p:ph type="body" sz="half" idx="1"/>
          </p:nvPr>
        </p:nvSpPr>
        <p:spPr>
          <a:xfrm>
            <a:off x="1752600" y="2514600"/>
            <a:ext cx="4267200" cy="4114800"/>
          </a:xfrm>
        </p:spPr>
        <p:txBody>
          <a:bodyPr/>
          <a:lstStyle/>
          <a:p>
            <a:pPr>
              <a:buClr>
                <a:schemeClr val="bg2"/>
              </a:buClr>
              <a:buSzTx/>
            </a:pPr>
            <a:r>
              <a:rPr lang="en-US" altLang="ru-RU" sz="2400">
                <a:cs typeface="Times New Roman" panose="02020603050405020304" pitchFamily="18" charset="0"/>
              </a:rPr>
              <a:t>Switch to 'on' (response) if sufficient number of neighbors are 'on' (stimulus) </a:t>
            </a:r>
            <a:endParaRPr lang="en-US" altLang="ru-RU" sz="2400">
              <a:cs typeface="Arial" panose="020B0604020202020204" pitchFamily="34" charset="0"/>
            </a:endParaRPr>
          </a:p>
          <a:p>
            <a:pPr>
              <a:buClr>
                <a:schemeClr val="bg2"/>
              </a:buClr>
              <a:buSzTx/>
            </a:pPr>
            <a:r>
              <a:rPr lang="en-US" altLang="ru-RU" sz="2400">
                <a:cs typeface="Arial" panose="020B0604020202020204" pitchFamily="34" charset="0"/>
              </a:rPr>
              <a:t>Training - reading sample data and iteratively adjusting the network's weights to produce optimum predictions</a:t>
            </a:r>
            <a:r>
              <a:rPr lang="en-US" altLang="ru-RU" sz="2400"/>
              <a:t> </a:t>
            </a:r>
          </a:p>
          <a:p>
            <a:pPr>
              <a:buClr>
                <a:schemeClr val="bg2"/>
              </a:buClr>
              <a:buSzTx/>
            </a:pPr>
            <a:r>
              <a:rPr lang="en-US" altLang="ru-RU" sz="2400"/>
              <a:t>A </a:t>
            </a:r>
            <a:r>
              <a:rPr lang="en-US" altLang="ru-RU" sz="2400" u="sng"/>
              <a:t>BOTTOM-UP</a:t>
            </a:r>
            <a:r>
              <a:rPr lang="en-US" altLang="ru-RU" sz="2400"/>
              <a:t> architecture</a:t>
            </a:r>
          </a:p>
        </p:txBody>
      </p:sp>
      <p:pic>
        <p:nvPicPr>
          <p:cNvPr id="55301" name="Picture 5" descr="C:\WINDOWS\Application Data\Microsoft\Media Catalog\nueron.gif"/>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6096000" y="2514601"/>
            <a:ext cx="3810000" cy="3294063"/>
          </a:xfrm>
        </p:spPr>
      </p:pic>
    </p:spTree>
    <p:extLst>
      <p:ext uri="{BB962C8B-B14F-4D97-AF65-F5344CB8AC3E}">
        <p14:creationId xmlns:p14="http://schemas.microsoft.com/office/powerpoint/2010/main" val="71035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box(in)">
                                      <p:cBhvr>
                                        <p:cTn id="7" dur="500"/>
                                        <p:tgtEl>
                                          <p:spTgt spid="552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5299">
                                            <p:txEl>
                                              <p:pRg st="1" end="1"/>
                                            </p:txEl>
                                          </p:spTgt>
                                        </p:tgtEl>
                                        <p:attrNameLst>
                                          <p:attrName>style.visibility</p:attrName>
                                        </p:attrNameLst>
                                      </p:cBhvr>
                                      <p:to>
                                        <p:strVal val="visible"/>
                                      </p:to>
                                    </p:set>
                                    <p:animEffect transition="in" filter="box(in)">
                                      <p:cBhvr>
                                        <p:cTn id="12" dur="500"/>
                                        <p:tgtEl>
                                          <p:spTgt spid="552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5299">
                                            <p:txEl>
                                              <p:pRg st="2" end="2"/>
                                            </p:txEl>
                                          </p:spTgt>
                                        </p:tgtEl>
                                        <p:attrNameLst>
                                          <p:attrName>style.visibility</p:attrName>
                                        </p:attrNameLst>
                                      </p:cBhvr>
                                      <p:to>
                                        <p:strVal val="visible"/>
                                      </p:to>
                                    </p:set>
                                    <p:animEffect transition="in" filter="box(in)">
                                      <p:cBhvr>
                                        <p:cTn id="17" dur="500"/>
                                        <p:tgtEl>
                                          <p:spTgt spid="552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133600" y="228600"/>
            <a:ext cx="7772400" cy="1143000"/>
          </a:xfrm>
        </p:spPr>
        <p:txBody>
          <a:bodyPr/>
          <a:lstStyle/>
          <a:p>
            <a:pPr>
              <a:buClr>
                <a:schemeClr val="bg2"/>
              </a:buClr>
            </a:pPr>
            <a:r>
              <a:rPr lang="en-US" altLang="ru-RU"/>
              <a:t>Neural Networks</a:t>
            </a:r>
          </a:p>
        </p:txBody>
      </p:sp>
      <p:sp>
        <p:nvSpPr>
          <p:cNvPr id="57347" name="Rectangle 3"/>
          <p:cNvSpPr>
            <a:spLocks noGrp="1" noChangeArrowheads="1"/>
          </p:cNvSpPr>
          <p:nvPr>
            <p:ph type="body" idx="1"/>
          </p:nvPr>
        </p:nvSpPr>
        <p:spPr>
          <a:xfrm>
            <a:off x="2133600" y="1676400"/>
            <a:ext cx="7772400" cy="4114800"/>
          </a:xfrm>
        </p:spPr>
        <p:txBody>
          <a:bodyPr/>
          <a:lstStyle/>
          <a:p>
            <a:pPr>
              <a:lnSpc>
                <a:spcPct val="90000"/>
              </a:lnSpc>
              <a:buClr>
                <a:schemeClr val="bg2"/>
              </a:buClr>
              <a:buSzTx/>
              <a:buFont typeface="Wingdings" panose="05000000000000000000" pitchFamily="2" charset="2"/>
              <a:buNone/>
            </a:pPr>
            <a:r>
              <a:rPr lang="en-US" altLang="ru-RU" dirty="0"/>
              <a:t>Results: </a:t>
            </a:r>
          </a:p>
          <a:p>
            <a:pPr>
              <a:lnSpc>
                <a:spcPct val="90000"/>
              </a:lnSpc>
              <a:buClr>
                <a:schemeClr val="bg2"/>
              </a:buClr>
              <a:buSzTx/>
            </a:pPr>
            <a:r>
              <a:rPr lang="en-US" altLang="ru-RU" dirty="0"/>
              <a:t> Any computable function was shown to be computable by some network of connected neurons </a:t>
            </a:r>
          </a:p>
          <a:p>
            <a:pPr>
              <a:lnSpc>
                <a:spcPct val="90000"/>
              </a:lnSpc>
              <a:buClr>
                <a:schemeClr val="bg2"/>
              </a:buClr>
              <a:buSzTx/>
            </a:pPr>
            <a:r>
              <a:rPr lang="en-US" altLang="ru-RU" dirty="0"/>
              <a:t>Suggested that suitably defined networks could learn </a:t>
            </a:r>
          </a:p>
          <a:p>
            <a:pPr>
              <a:lnSpc>
                <a:spcPct val="90000"/>
              </a:lnSpc>
              <a:buClr>
                <a:schemeClr val="bg2"/>
              </a:buClr>
              <a:buSzTx/>
            </a:pPr>
            <a:r>
              <a:rPr lang="en-US" altLang="ru-RU" dirty="0">
                <a:hlinkClick r:id="rId2"/>
              </a:rPr>
              <a:t>Neural Network Program</a:t>
            </a:r>
            <a:r>
              <a:rPr lang="en-US" altLang="ru-RU" dirty="0"/>
              <a:t> -Simulates Predator &amp; Prey Behaviors</a:t>
            </a:r>
          </a:p>
          <a:p>
            <a:pPr>
              <a:lnSpc>
                <a:spcPct val="90000"/>
              </a:lnSpc>
              <a:buClr>
                <a:schemeClr val="bg2"/>
              </a:buClr>
              <a:buSzTx/>
            </a:pPr>
            <a:endParaRPr lang="en-US" altLang="ru-RU" dirty="0"/>
          </a:p>
        </p:txBody>
      </p:sp>
    </p:spTree>
    <p:extLst>
      <p:ext uri="{BB962C8B-B14F-4D97-AF65-F5344CB8AC3E}">
        <p14:creationId xmlns:p14="http://schemas.microsoft.com/office/powerpoint/2010/main" val="40546186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dissolve">
                                      <p:cBhvr>
                                        <p:cTn id="7" dur="500"/>
                                        <p:tgtEl>
                                          <p:spTgt spid="57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dissolve">
                                      <p:cBhvr>
                                        <p:cTn id="12" dur="500"/>
                                        <p:tgtEl>
                                          <p:spTgt spid="573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7347">
                                            <p:txEl>
                                              <p:pRg st="2" end="2"/>
                                            </p:txEl>
                                          </p:spTgt>
                                        </p:tgtEl>
                                        <p:attrNameLst>
                                          <p:attrName>style.visibility</p:attrName>
                                        </p:attrNameLst>
                                      </p:cBhvr>
                                      <p:to>
                                        <p:strVal val="visible"/>
                                      </p:to>
                                    </p:set>
                                    <p:animEffect transition="in" filter="dissolve">
                                      <p:cBhvr>
                                        <p:cTn id="17" dur="500"/>
                                        <p:tgtEl>
                                          <p:spTgt spid="573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7347">
                                            <p:txEl>
                                              <p:pRg st="3" end="3"/>
                                            </p:txEl>
                                          </p:spTgt>
                                        </p:tgtEl>
                                        <p:attrNameLst>
                                          <p:attrName>style.visibility</p:attrName>
                                        </p:attrNameLst>
                                      </p:cBhvr>
                                      <p:to>
                                        <p:strVal val="visible"/>
                                      </p:to>
                                    </p:set>
                                    <p:animEffect transition="in" filter="dissolve">
                                      <p:cBhvr>
                                        <p:cTn id="22" dur="500"/>
                                        <p:tgtEl>
                                          <p:spTgt spid="573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buClr>
                <a:schemeClr val="bg2"/>
              </a:buClr>
            </a:pPr>
            <a:r>
              <a:rPr lang="en-US" altLang="ru-RU"/>
              <a:t>Neural Networks - Advantages</a:t>
            </a:r>
          </a:p>
        </p:txBody>
      </p:sp>
      <p:sp>
        <p:nvSpPr>
          <p:cNvPr id="68611" name="Rectangle 3"/>
          <p:cNvSpPr>
            <a:spLocks noGrp="1" noChangeArrowheads="1"/>
          </p:cNvSpPr>
          <p:nvPr>
            <p:ph type="body" idx="1"/>
          </p:nvPr>
        </p:nvSpPr>
        <p:spPr/>
        <p:txBody>
          <a:bodyPr/>
          <a:lstStyle/>
          <a:p>
            <a:pPr>
              <a:buClr>
                <a:schemeClr val="bg2"/>
              </a:buClr>
              <a:buSzTx/>
            </a:pPr>
            <a:r>
              <a:rPr lang="en-US" altLang="ru-RU">
                <a:cs typeface="Times New Roman" panose="02020603050405020304" pitchFamily="18" charset="0"/>
              </a:rPr>
              <a:t>Much faster than an ordinary processor</a:t>
            </a:r>
            <a:r>
              <a:rPr lang="en-US" altLang="ru-RU"/>
              <a:t> </a:t>
            </a:r>
          </a:p>
          <a:p>
            <a:pPr>
              <a:buClr>
                <a:schemeClr val="bg2"/>
              </a:buClr>
              <a:buSzTx/>
            </a:pPr>
            <a:r>
              <a:rPr lang="en-US" altLang="ru-RU">
                <a:cs typeface="Times New Roman" panose="02020603050405020304" pitchFamily="18" charset="0"/>
              </a:rPr>
              <a:t>Have multiple processes reaching conclusions simultaneously and evaluating the </a:t>
            </a:r>
            <a:r>
              <a:rPr lang="en-US" altLang="ru-RU" u="sng">
                <a:cs typeface="Times New Roman" panose="02020603050405020304" pitchFamily="18" charset="0"/>
              </a:rPr>
              <a:t>best</a:t>
            </a:r>
            <a:r>
              <a:rPr lang="en-US" altLang="ru-RU">
                <a:cs typeface="Times New Roman" panose="02020603050405020304" pitchFamily="18" charset="0"/>
              </a:rPr>
              <a:t> response</a:t>
            </a:r>
          </a:p>
          <a:p>
            <a:pPr>
              <a:buClr>
                <a:schemeClr val="bg2"/>
              </a:buClr>
              <a:buSzTx/>
              <a:buFont typeface="Wingdings" panose="05000000000000000000" pitchFamily="2" charset="2"/>
              <a:buNone/>
            </a:pPr>
            <a:r>
              <a:rPr lang="en-US" altLang="ru-RU">
                <a:cs typeface="Times New Roman" panose="02020603050405020304" pitchFamily="18" charset="0"/>
              </a:rPr>
              <a:t> </a:t>
            </a:r>
          </a:p>
        </p:txBody>
      </p:sp>
    </p:spTree>
    <p:extLst>
      <p:ext uri="{BB962C8B-B14F-4D97-AF65-F5344CB8AC3E}">
        <p14:creationId xmlns:p14="http://schemas.microsoft.com/office/powerpoint/2010/main" val="25313483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 calcmode="lin" valueType="num">
                                      <p:cBhvr additive="base">
                                        <p:cTn id="7" dur="500" fill="hold"/>
                                        <p:tgtEl>
                                          <p:spTgt spid="686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6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8611">
                                            <p:txEl>
                                              <p:pRg st="1" end="1"/>
                                            </p:txEl>
                                          </p:spTgt>
                                        </p:tgtEl>
                                        <p:attrNameLst>
                                          <p:attrName>style.visibility</p:attrName>
                                        </p:attrNameLst>
                                      </p:cBhvr>
                                      <p:to>
                                        <p:strVal val="visible"/>
                                      </p:to>
                                    </p:set>
                                    <p:anim calcmode="lin" valueType="num">
                                      <p:cBhvr additive="base">
                                        <p:cTn id="13" dur="500" fill="hold"/>
                                        <p:tgtEl>
                                          <p:spTgt spid="686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86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8611">
                                            <p:txEl>
                                              <p:pRg st="2" end="2"/>
                                            </p:txEl>
                                          </p:spTgt>
                                        </p:tgtEl>
                                        <p:attrNameLst>
                                          <p:attrName>style.visibility</p:attrName>
                                        </p:attrNameLst>
                                      </p:cBhvr>
                                      <p:to>
                                        <p:strVal val="visible"/>
                                      </p:to>
                                    </p:set>
                                    <p:anim calcmode="lin" valueType="num">
                                      <p:cBhvr additive="base">
                                        <p:cTn id="19" dur="500" fill="hold"/>
                                        <p:tgtEl>
                                          <p:spTgt spid="686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86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286000" y="0"/>
            <a:ext cx="7772400" cy="1143000"/>
          </a:xfrm>
        </p:spPr>
        <p:txBody>
          <a:bodyPr/>
          <a:lstStyle/>
          <a:p>
            <a:pPr>
              <a:buClr>
                <a:schemeClr val="bg2"/>
              </a:buClr>
            </a:pPr>
            <a:r>
              <a:rPr lang="en-US" altLang="ru-RU"/>
              <a:t>Neural Networks – Problems</a:t>
            </a:r>
          </a:p>
        </p:txBody>
      </p:sp>
      <p:sp>
        <p:nvSpPr>
          <p:cNvPr id="59395" name="Rectangle 3"/>
          <p:cNvSpPr>
            <a:spLocks noGrp="1" noChangeArrowheads="1"/>
          </p:cNvSpPr>
          <p:nvPr>
            <p:ph type="body" idx="1"/>
          </p:nvPr>
        </p:nvSpPr>
        <p:spPr>
          <a:xfrm>
            <a:off x="2209800" y="1371600"/>
            <a:ext cx="7772400" cy="4114800"/>
          </a:xfrm>
        </p:spPr>
        <p:txBody>
          <a:bodyPr/>
          <a:lstStyle/>
          <a:p>
            <a:pPr>
              <a:buClr>
                <a:schemeClr val="bg2"/>
              </a:buClr>
              <a:buSzTx/>
            </a:pPr>
            <a:r>
              <a:rPr lang="en-US" altLang="ru-RU">
                <a:cs typeface="Times New Roman" panose="02020603050405020304" pitchFamily="18" charset="0"/>
              </a:rPr>
              <a:t>Expensive to construct </a:t>
            </a:r>
          </a:p>
          <a:p>
            <a:pPr>
              <a:buClr>
                <a:schemeClr val="bg2"/>
              </a:buClr>
              <a:buSzTx/>
            </a:pPr>
            <a:r>
              <a:rPr lang="en-US" altLang="ru-RU">
                <a:cs typeface="Times New Roman" panose="02020603050405020304" pitchFamily="18" charset="0"/>
              </a:rPr>
              <a:t>The Von Neuman computer architecture is standard</a:t>
            </a:r>
          </a:p>
          <a:p>
            <a:pPr>
              <a:buClr>
                <a:schemeClr val="bg2"/>
              </a:buClr>
              <a:buSzTx/>
            </a:pPr>
            <a:r>
              <a:rPr lang="en-US" altLang="ru-RU">
                <a:cs typeface="Times New Roman" panose="02020603050405020304" pitchFamily="18" charset="0"/>
              </a:rPr>
              <a:t>1968 - Marvin Minsky &amp; Seymour Papert  demonstrate limits of simple neural nets (Perceptions)</a:t>
            </a:r>
          </a:p>
          <a:p>
            <a:pPr>
              <a:buClr>
                <a:schemeClr val="bg2"/>
              </a:buClr>
              <a:buSzTx/>
            </a:pPr>
            <a:endParaRPr lang="en-US" altLang="ru-RU">
              <a:cs typeface="Times New Roman" panose="02020603050405020304" pitchFamily="18" charset="0"/>
            </a:endParaRPr>
          </a:p>
          <a:p>
            <a:pPr>
              <a:buClr>
                <a:schemeClr val="bg2"/>
              </a:buClr>
              <a:buSzTx/>
            </a:pPr>
            <a:endParaRPr lang="en-US" altLang="ru-RU">
              <a:cs typeface="Times New Roman" panose="02020603050405020304" pitchFamily="18" charset="0"/>
            </a:endParaRPr>
          </a:p>
        </p:txBody>
      </p:sp>
    </p:spTree>
    <p:extLst>
      <p:ext uri="{BB962C8B-B14F-4D97-AF65-F5344CB8AC3E}">
        <p14:creationId xmlns:p14="http://schemas.microsoft.com/office/powerpoint/2010/main" val="32175772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3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93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93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Zástupný symbol pro číslo snímku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9691449C-473A-4EB8-B030-67D4001D518D}" type="slidenum">
              <a:rPr lang="cs-CZ" altLang="cs-CZ" sz="1400">
                <a:solidFill>
                  <a:srgbClr val="000000"/>
                </a:solidFill>
              </a:rPr>
              <a:pPr eaLnBrk="1" hangingPunct="1">
                <a:spcBef>
                  <a:spcPct val="0"/>
                </a:spcBef>
                <a:buFontTx/>
                <a:buNone/>
              </a:pPr>
              <a:t>36</a:t>
            </a:fld>
            <a:endParaRPr lang="cs-CZ" altLang="cs-CZ" sz="1400">
              <a:solidFill>
                <a:srgbClr val="000000"/>
              </a:solidFill>
            </a:endParaRPr>
          </a:p>
        </p:txBody>
      </p:sp>
      <p:sp>
        <p:nvSpPr>
          <p:cNvPr id="30723" name="Rectangle 6"/>
          <p:cNvSpPr>
            <a:spLocks noGrp="1" noChangeArrowheads="1"/>
          </p:cNvSpPr>
          <p:nvPr>
            <p:ph type="title"/>
          </p:nvPr>
        </p:nvSpPr>
        <p:spPr>
          <a:xfrm>
            <a:off x="1981200" y="0"/>
            <a:ext cx="8229600" cy="1143000"/>
          </a:xfrm>
        </p:spPr>
        <p:txBody>
          <a:bodyPr/>
          <a:lstStyle/>
          <a:p>
            <a:pPr eaLnBrk="1" hangingPunct="1"/>
            <a:r>
              <a:rPr lang="en-US" altLang="cs-CZ" smtClean="0"/>
              <a:t>Present</a:t>
            </a:r>
          </a:p>
        </p:txBody>
      </p:sp>
      <p:sp>
        <p:nvSpPr>
          <p:cNvPr id="30724" name="Rectangle 7"/>
          <p:cNvSpPr>
            <a:spLocks noGrp="1" noChangeArrowheads="1"/>
          </p:cNvSpPr>
          <p:nvPr>
            <p:ph type="body" idx="1"/>
          </p:nvPr>
        </p:nvSpPr>
        <p:spPr>
          <a:xfrm>
            <a:off x="1981200" y="914400"/>
            <a:ext cx="8229600" cy="5943600"/>
          </a:xfrm>
        </p:spPr>
        <p:txBody>
          <a:bodyPr/>
          <a:lstStyle/>
          <a:p>
            <a:pPr eaLnBrk="1" hangingPunct="1"/>
            <a:r>
              <a:rPr lang="en-US" altLang="cs-CZ" sz="2800"/>
              <a:t>Robotic toys, space probes</a:t>
            </a:r>
          </a:p>
          <a:p>
            <a:pPr eaLnBrk="1" hangingPunct="1"/>
            <a:r>
              <a:rPr lang="en-US" altLang="cs-CZ" sz="2800"/>
              <a:t>Robotics in machinery</a:t>
            </a:r>
          </a:p>
          <a:p>
            <a:pPr eaLnBrk="1" hangingPunct="1"/>
            <a:r>
              <a:rPr lang="en-US" altLang="cs-CZ" sz="2800"/>
              <a:t>Home appliances (washers, vacuum cleaners)</a:t>
            </a:r>
          </a:p>
          <a:p>
            <a:pPr eaLnBrk="1" hangingPunct="1"/>
            <a:r>
              <a:rPr lang="en-US" altLang="cs-CZ" sz="2800"/>
              <a:t>Data Mining, fraud detection, spam filtering</a:t>
            </a:r>
          </a:p>
          <a:p>
            <a:pPr eaLnBrk="1" hangingPunct="1"/>
            <a:r>
              <a:rPr lang="en-US" altLang="cs-CZ" sz="2800"/>
              <a:t>Searching on the Internet (web agents)</a:t>
            </a:r>
          </a:p>
          <a:p>
            <a:pPr eaLnBrk="1" hangingPunct="1"/>
            <a:r>
              <a:rPr lang="en-US" altLang="cs-CZ" sz="2800"/>
              <a:t>Modeling of interactive processes (agents)</a:t>
            </a:r>
          </a:p>
          <a:p>
            <a:pPr eaLnBrk="1" hangingPunct="1"/>
            <a:r>
              <a:rPr lang="en-US" altLang="cs-CZ" sz="2800"/>
              <a:t>E-business – e-shops personalization</a:t>
            </a:r>
          </a:p>
          <a:p>
            <a:pPr eaLnBrk="1" hangingPunct="1"/>
            <a:r>
              <a:rPr lang="en-US" altLang="cs-CZ" sz="2800"/>
              <a:t>Intelligent tutoring systems and SW interfaces</a:t>
            </a:r>
          </a:p>
          <a:p>
            <a:pPr eaLnBrk="1" hangingPunct="1"/>
            <a:r>
              <a:rPr lang="en-US" altLang="cs-CZ" sz="2800"/>
              <a:t>Role-playing games, chess programs</a:t>
            </a:r>
          </a:p>
          <a:p>
            <a:pPr eaLnBrk="1" hangingPunct="1"/>
            <a:r>
              <a:rPr lang="en-US" altLang="cs-CZ" sz="2800"/>
              <a:t>Speech and video recognition</a:t>
            </a:r>
          </a:p>
          <a:p>
            <a:pPr eaLnBrk="1" hangingPunct="1"/>
            <a:r>
              <a:rPr lang="en-US" altLang="cs-CZ" sz="2800"/>
              <a:t>Machine translation</a:t>
            </a:r>
          </a:p>
        </p:txBody>
      </p:sp>
    </p:spTree>
    <p:extLst>
      <p:ext uri="{BB962C8B-B14F-4D97-AF65-F5344CB8AC3E}">
        <p14:creationId xmlns:p14="http://schemas.microsoft.com/office/powerpoint/2010/main" val="41347373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Mycin</a:t>
            </a:r>
            <a:endParaRPr lang="ru-RU" dirty="0"/>
          </a:p>
        </p:txBody>
      </p:sp>
      <p:sp>
        <p:nvSpPr>
          <p:cNvPr id="3" name="Inhaltsplatzhalter 2"/>
          <p:cNvSpPr>
            <a:spLocks noGrp="1"/>
          </p:cNvSpPr>
          <p:nvPr>
            <p:ph idx="1"/>
          </p:nvPr>
        </p:nvSpPr>
        <p:spPr/>
        <p:txBody>
          <a:bodyPr>
            <a:normAutofit lnSpcReduction="10000"/>
          </a:bodyPr>
          <a:lstStyle/>
          <a:p>
            <a:r>
              <a:rPr lang="en-US" dirty="0"/>
              <a:t>E</a:t>
            </a:r>
            <a:r>
              <a:rPr lang="en-US" dirty="0" smtClean="0"/>
              <a:t>xpert </a:t>
            </a:r>
            <a:r>
              <a:rPr lang="en-US" dirty="0"/>
              <a:t>system developed at Stanford in the </a:t>
            </a:r>
            <a:r>
              <a:rPr lang="en-US" dirty="0" smtClean="0"/>
              <a:t>1970s</a:t>
            </a:r>
          </a:p>
          <a:p>
            <a:r>
              <a:rPr lang="en-US" dirty="0" smtClean="0"/>
              <a:t>One of the first experts systems worldwide and an important milestone in history</a:t>
            </a:r>
          </a:p>
          <a:p>
            <a:r>
              <a:rPr lang="en-US" dirty="0" smtClean="0"/>
              <a:t> deals with diagnose </a:t>
            </a:r>
            <a:r>
              <a:rPr lang="en-US" dirty="0"/>
              <a:t>and recommend treatment for certain blood </a:t>
            </a:r>
            <a:r>
              <a:rPr lang="en-US" dirty="0" smtClean="0"/>
              <a:t>infections</a:t>
            </a:r>
          </a:p>
          <a:p>
            <a:r>
              <a:rPr lang="en-US" dirty="0" err="1" smtClean="0"/>
              <a:t>Mycin</a:t>
            </a:r>
            <a:r>
              <a:rPr lang="en-US" dirty="0" smtClean="0"/>
              <a:t> is an </a:t>
            </a:r>
            <a:r>
              <a:rPr lang="en-US" dirty="0"/>
              <a:t>early backward chaining expert </a:t>
            </a:r>
            <a:r>
              <a:rPr lang="en-US" dirty="0" smtClean="0"/>
              <a:t>system</a:t>
            </a:r>
          </a:p>
          <a:p>
            <a:r>
              <a:rPr lang="en-US" dirty="0" smtClean="0"/>
              <a:t>Developed by Edward </a:t>
            </a:r>
            <a:r>
              <a:rPr lang="en-US" dirty="0" err="1"/>
              <a:t>Shortliffe</a:t>
            </a:r>
            <a:r>
              <a:rPr lang="en-US" dirty="0"/>
              <a:t> under the direction of Bruce G. Buchanan, Stanley N. Cohen and others. </a:t>
            </a:r>
            <a:endParaRPr lang="en-US" dirty="0" smtClean="0"/>
          </a:p>
          <a:p>
            <a:r>
              <a:rPr lang="en-US" dirty="0" err="1" smtClean="0"/>
              <a:t>Mycin</a:t>
            </a:r>
            <a:r>
              <a:rPr lang="en-US" dirty="0" smtClean="0"/>
              <a:t> uses a </a:t>
            </a:r>
            <a:r>
              <a:rPr lang="en-US" dirty="0"/>
              <a:t>fairly simple inference engine, and a knowledge base of ~600 rules. </a:t>
            </a:r>
            <a:endParaRPr lang="en-US" dirty="0" smtClean="0"/>
          </a:p>
          <a:p>
            <a:endParaRPr lang="ru-RU" dirty="0"/>
          </a:p>
        </p:txBody>
      </p:sp>
      <p:pic>
        <p:nvPicPr>
          <p:cNvPr id="3074" name="Picture 2" descr="Dr. Edward Shortliffe, developer of the MYCIN expert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3955" y="1027906"/>
            <a:ext cx="1552575" cy="2019301"/>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a:off x="10836308" y="2997478"/>
            <a:ext cx="1355692" cy="369332"/>
          </a:xfrm>
          <a:prstGeom prst="rect">
            <a:avLst/>
          </a:prstGeom>
          <a:noFill/>
        </p:spPr>
        <p:txBody>
          <a:bodyPr wrap="none" rtlCol="0">
            <a:spAutoFit/>
          </a:bodyPr>
          <a:lstStyle/>
          <a:p>
            <a:r>
              <a:rPr lang="de-DE" dirty="0" smtClean="0"/>
              <a:t>Dr. </a:t>
            </a:r>
            <a:r>
              <a:rPr lang="de-DE" dirty="0" err="1" smtClean="0"/>
              <a:t>Shortliffe</a:t>
            </a:r>
            <a:endParaRPr lang="ru-RU" dirty="0"/>
          </a:p>
        </p:txBody>
      </p:sp>
    </p:spTree>
    <p:extLst>
      <p:ext uri="{BB962C8B-B14F-4D97-AF65-F5344CB8AC3E}">
        <p14:creationId xmlns:p14="http://schemas.microsoft.com/office/powerpoint/2010/main" val="27575208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ru-RU"/>
          </a:p>
        </p:txBody>
      </p:sp>
      <p:sp>
        <p:nvSpPr>
          <p:cNvPr id="3" name="Inhaltsplatzhalter 2"/>
          <p:cNvSpPr>
            <a:spLocks noGrp="1"/>
          </p:cNvSpPr>
          <p:nvPr>
            <p:ph idx="1"/>
          </p:nvPr>
        </p:nvSpPr>
        <p:spPr/>
        <p:txBody>
          <a:bodyPr/>
          <a:lstStyle/>
          <a:p>
            <a:endParaRPr lang="ru-RU" dirty="0"/>
          </a:p>
        </p:txBody>
      </p:sp>
      <p:pic>
        <p:nvPicPr>
          <p:cNvPr id="4098" name="Picture 2" descr="http://www.angelfire.com/ks2/kaz/ai_medicine/images/mycin_findou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345" y="728663"/>
            <a:ext cx="4905375" cy="54483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www.angelfire.com/ks2/kaz/ai_medicine/images/mycin_proces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0645" y="613410"/>
            <a:ext cx="4495800" cy="592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2251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Mycin</a:t>
            </a:r>
            <a:endParaRPr lang="ru-RU" dirty="0"/>
          </a:p>
        </p:txBody>
      </p:sp>
      <p:sp>
        <p:nvSpPr>
          <p:cNvPr id="3" name="Inhaltsplatzhalter 2"/>
          <p:cNvSpPr>
            <a:spLocks noGrp="1"/>
          </p:cNvSpPr>
          <p:nvPr>
            <p:ph idx="1"/>
          </p:nvPr>
        </p:nvSpPr>
        <p:spPr/>
        <p:txBody>
          <a:bodyPr>
            <a:normAutofit fontScale="92500" lnSpcReduction="10000"/>
          </a:bodyPr>
          <a:lstStyle/>
          <a:p>
            <a:r>
              <a:rPr lang="en-US" dirty="0"/>
              <a:t>It would query the physician running the program via a long series of simple yes/no or textual questions. At the end, it provided a list of possible culprit bacteria ranked from</a:t>
            </a:r>
          </a:p>
          <a:p>
            <a:endParaRPr lang="en-US" dirty="0" smtClean="0"/>
          </a:p>
          <a:p>
            <a:r>
              <a:rPr lang="en-US" dirty="0" smtClean="0"/>
              <a:t>In </a:t>
            </a:r>
            <a:r>
              <a:rPr lang="en-US" dirty="0"/>
              <a:t>MYCIN it was possible that two or more rules might draw conclusions about a parameter with different weights of evidence. For example one rule may conclude that the organism in question is E. Coli with a certainty of 0.8 whilst another concludes that it is E. Coli with a certainty of 0.5 or even -0.8. In the event the certainty is less than zero the evidence is actually against the hypothesis. In order to calculate the certainty factor MYCIN combined these weights using the formula below to yield a single certainty factor</a:t>
            </a:r>
            <a:r>
              <a:rPr lang="en-US" dirty="0" smtClean="0"/>
              <a:t>:</a:t>
            </a:r>
          </a:p>
          <a:p>
            <a:endParaRPr lang="en-US" dirty="0" smtClean="0"/>
          </a:p>
          <a:p>
            <a:endParaRPr lang="ru-RU" dirty="0"/>
          </a:p>
        </p:txBody>
      </p:sp>
    </p:spTree>
    <p:extLst>
      <p:ext uri="{BB962C8B-B14F-4D97-AF65-F5344CB8AC3E}">
        <p14:creationId xmlns:p14="http://schemas.microsoft.com/office/powerpoint/2010/main" val="36959271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AI – </a:t>
            </a:r>
            <a:r>
              <a:rPr lang="de-DE" dirty="0" err="1" smtClean="0"/>
              <a:t>one</a:t>
            </a:r>
            <a:r>
              <a:rPr lang="de-DE" dirty="0" smtClean="0"/>
              <a:t> </a:t>
            </a:r>
            <a:r>
              <a:rPr lang="de-DE" dirty="0" err="1" smtClean="0"/>
              <a:t>textbook</a:t>
            </a:r>
            <a:r>
              <a:rPr lang="de-DE" dirty="0" smtClean="0"/>
              <a:t> </a:t>
            </a:r>
            <a:r>
              <a:rPr lang="de-DE" dirty="0" err="1" smtClean="0"/>
              <a:t>definition</a:t>
            </a:r>
            <a:endParaRPr lang="ru-RU" dirty="0"/>
          </a:p>
        </p:txBody>
      </p:sp>
      <p:sp>
        <p:nvSpPr>
          <p:cNvPr id="3" name="Inhaltsplatzhalter 2"/>
          <p:cNvSpPr>
            <a:spLocks noGrp="1"/>
          </p:cNvSpPr>
          <p:nvPr>
            <p:ph idx="1"/>
          </p:nvPr>
        </p:nvSpPr>
        <p:spPr/>
        <p:txBody>
          <a:bodyPr/>
          <a:lstStyle/>
          <a:p>
            <a:pPr marL="0" indent="0">
              <a:buNone/>
            </a:pPr>
            <a:r>
              <a:rPr lang="en-US" b="1" dirty="0"/>
              <a:t>A</a:t>
            </a:r>
            <a:r>
              <a:rPr lang="en-US" b="1" dirty="0" smtClean="0"/>
              <a:t>rtificial intelligence is a sub-field of computer science. Its goal is to enable the development of computers that are able to do things normally done by people -- in particular, things associated with people acting intelligently.</a:t>
            </a:r>
          </a:p>
          <a:p>
            <a:pPr marL="0" indent="0">
              <a:buNone/>
            </a:pPr>
            <a:endParaRPr lang="en-US" dirty="0"/>
          </a:p>
          <a:p>
            <a:pPr marL="0" indent="0">
              <a:buNone/>
            </a:pPr>
            <a:r>
              <a:rPr lang="en-US" dirty="0" smtClean="0"/>
              <a:t>Stanford researcher John McCarthy coined the term in 1956 during what is now called The Dartmouth Conference, where the core mission of the AI field was defined.</a:t>
            </a:r>
            <a:endParaRPr lang="ru-RU" dirty="0"/>
          </a:p>
        </p:txBody>
      </p:sp>
    </p:spTree>
    <p:extLst>
      <p:ext uri="{BB962C8B-B14F-4D97-AF65-F5344CB8AC3E}">
        <p14:creationId xmlns:p14="http://schemas.microsoft.com/office/powerpoint/2010/main" val="13547223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Mycin</a:t>
            </a:r>
            <a:endParaRPr lang="ru-RU" dirty="0"/>
          </a:p>
        </p:txBody>
      </p:sp>
      <p:sp>
        <p:nvSpPr>
          <p:cNvPr id="4" name="Rectangle 1"/>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60363" algn="l"/>
                <a:tab pos="1358900" algn="l"/>
                <a:tab pos="1816100" algn="l"/>
                <a:tab pos="2273300" algn="l"/>
                <a:tab pos="2730500" algn="l"/>
                <a:tab pos="4679950" algn="l"/>
              </a:tabLst>
              <a:defRPr>
                <a:solidFill>
                  <a:schemeClr val="tx1"/>
                </a:solidFill>
                <a:latin typeface="Arial" panose="020B0604020202020204" pitchFamily="34" charset="0"/>
              </a:defRPr>
            </a:lvl1pPr>
            <a:lvl2pPr eaLnBrk="0" fontAlgn="base" hangingPunct="0">
              <a:spcBef>
                <a:spcPct val="0"/>
              </a:spcBef>
              <a:spcAft>
                <a:spcPct val="0"/>
              </a:spcAft>
              <a:tabLst>
                <a:tab pos="360363" algn="l"/>
                <a:tab pos="1358900" algn="l"/>
                <a:tab pos="1816100" algn="l"/>
                <a:tab pos="2273300" algn="l"/>
                <a:tab pos="2730500" algn="l"/>
                <a:tab pos="4679950" algn="l"/>
              </a:tabLst>
              <a:defRPr>
                <a:solidFill>
                  <a:schemeClr val="tx1"/>
                </a:solidFill>
                <a:latin typeface="Arial" panose="020B0604020202020204" pitchFamily="34" charset="0"/>
              </a:defRPr>
            </a:lvl2pPr>
            <a:lvl3pPr eaLnBrk="0" fontAlgn="base" hangingPunct="0">
              <a:spcBef>
                <a:spcPct val="0"/>
              </a:spcBef>
              <a:spcAft>
                <a:spcPct val="0"/>
              </a:spcAft>
              <a:tabLst>
                <a:tab pos="360363" algn="l"/>
                <a:tab pos="1358900" algn="l"/>
                <a:tab pos="1816100" algn="l"/>
                <a:tab pos="2273300" algn="l"/>
                <a:tab pos="2730500" algn="l"/>
                <a:tab pos="4679950" algn="l"/>
              </a:tabLst>
              <a:defRPr>
                <a:solidFill>
                  <a:schemeClr val="tx1"/>
                </a:solidFill>
                <a:latin typeface="Arial" panose="020B0604020202020204" pitchFamily="34" charset="0"/>
              </a:defRPr>
            </a:lvl3pPr>
            <a:lvl4pPr eaLnBrk="0" fontAlgn="base" hangingPunct="0">
              <a:spcBef>
                <a:spcPct val="0"/>
              </a:spcBef>
              <a:spcAft>
                <a:spcPct val="0"/>
              </a:spcAft>
              <a:tabLst>
                <a:tab pos="360363" algn="l"/>
                <a:tab pos="1358900" algn="l"/>
                <a:tab pos="1816100" algn="l"/>
                <a:tab pos="2273300" algn="l"/>
                <a:tab pos="2730500" algn="l"/>
                <a:tab pos="4679950" algn="l"/>
              </a:tabLst>
              <a:defRPr>
                <a:solidFill>
                  <a:schemeClr val="tx1"/>
                </a:solidFill>
                <a:latin typeface="Arial" panose="020B0604020202020204" pitchFamily="34" charset="0"/>
              </a:defRPr>
            </a:lvl4pPr>
            <a:lvl5pPr eaLnBrk="0" fontAlgn="base" hangingPunct="0">
              <a:spcBef>
                <a:spcPct val="0"/>
              </a:spcBef>
              <a:spcAft>
                <a:spcPct val="0"/>
              </a:spcAft>
              <a:tabLst>
                <a:tab pos="360363" algn="l"/>
                <a:tab pos="1358900" algn="l"/>
                <a:tab pos="1816100" algn="l"/>
                <a:tab pos="2273300" algn="l"/>
                <a:tab pos="2730500" algn="l"/>
                <a:tab pos="4679950" algn="l"/>
              </a:tabLst>
              <a:defRPr>
                <a:solidFill>
                  <a:schemeClr val="tx1"/>
                </a:solidFill>
                <a:latin typeface="Arial" panose="020B0604020202020204" pitchFamily="34" charset="0"/>
              </a:defRPr>
            </a:lvl5pPr>
            <a:lvl6pPr eaLnBrk="0" fontAlgn="base" hangingPunct="0">
              <a:spcBef>
                <a:spcPct val="0"/>
              </a:spcBef>
              <a:spcAft>
                <a:spcPct val="0"/>
              </a:spcAft>
              <a:tabLst>
                <a:tab pos="360363" algn="l"/>
                <a:tab pos="1358900" algn="l"/>
                <a:tab pos="1816100" algn="l"/>
                <a:tab pos="2273300" algn="l"/>
                <a:tab pos="2730500" algn="l"/>
                <a:tab pos="4679950" algn="l"/>
              </a:tabLst>
              <a:defRPr>
                <a:solidFill>
                  <a:schemeClr val="tx1"/>
                </a:solidFill>
                <a:latin typeface="Arial" panose="020B0604020202020204" pitchFamily="34" charset="0"/>
              </a:defRPr>
            </a:lvl6pPr>
            <a:lvl7pPr eaLnBrk="0" fontAlgn="base" hangingPunct="0">
              <a:spcBef>
                <a:spcPct val="0"/>
              </a:spcBef>
              <a:spcAft>
                <a:spcPct val="0"/>
              </a:spcAft>
              <a:tabLst>
                <a:tab pos="360363" algn="l"/>
                <a:tab pos="1358900" algn="l"/>
                <a:tab pos="1816100" algn="l"/>
                <a:tab pos="2273300" algn="l"/>
                <a:tab pos="2730500" algn="l"/>
                <a:tab pos="4679950" algn="l"/>
              </a:tabLst>
              <a:defRPr>
                <a:solidFill>
                  <a:schemeClr val="tx1"/>
                </a:solidFill>
                <a:latin typeface="Arial" panose="020B0604020202020204" pitchFamily="34" charset="0"/>
              </a:defRPr>
            </a:lvl7pPr>
            <a:lvl8pPr eaLnBrk="0" fontAlgn="base" hangingPunct="0">
              <a:spcBef>
                <a:spcPct val="0"/>
              </a:spcBef>
              <a:spcAft>
                <a:spcPct val="0"/>
              </a:spcAft>
              <a:tabLst>
                <a:tab pos="360363" algn="l"/>
                <a:tab pos="1358900" algn="l"/>
                <a:tab pos="1816100" algn="l"/>
                <a:tab pos="2273300" algn="l"/>
                <a:tab pos="2730500" algn="l"/>
                <a:tab pos="4679950" algn="l"/>
              </a:tabLst>
              <a:defRPr>
                <a:solidFill>
                  <a:schemeClr val="tx1"/>
                </a:solidFill>
                <a:latin typeface="Arial" panose="020B0604020202020204" pitchFamily="34" charset="0"/>
              </a:defRPr>
            </a:lvl8pPr>
            <a:lvl9pPr eaLnBrk="0" fontAlgn="base" hangingPunct="0">
              <a:spcBef>
                <a:spcPct val="0"/>
              </a:spcBef>
              <a:spcAft>
                <a:spcPct val="0"/>
              </a:spcAft>
              <a:tabLst>
                <a:tab pos="360363" algn="l"/>
                <a:tab pos="1358900" algn="l"/>
                <a:tab pos="1816100" algn="l"/>
                <a:tab pos="2273300" algn="l"/>
                <a:tab pos="2730500" algn="l"/>
                <a:tab pos="46799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2000" b="1" i="0" u="none" strike="noStrike" cap="none" normalizeH="0" baseline="0" dirty="0" smtClean="0" bmk="_Toc423452312">
                <a:ln>
                  <a:noFill/>
                </a:ln>
                <a:solidFill>
                  <a:srgbClr val="000080"/>
                </a:solidFill>
                <a:effectLst/>
                <a:latin typeface="Arial" panose="020B0604020202020204" pitchFamily="34" charset="0"/>
              </a:rPr>
              <a:t>MYCIN -- A </a:t>
            </a:r>
            <a:r>
              <a:rPr kumimoji="0" lang="ru-RU" altLang="ru-RU" sz="2000" b="1" i="0" u="none" strike="noStrike" cap="none" normalizeH="0" baseline="0" dirty="0" err="1" smtClean="0" bmk="_Toc423452312">
                <a:ln>
                  <a:noFill/>
                </a:ln>
                <a:solidFill>
                  <a:srgbClr val="000080"/>
                </a:solidFill>
                <a:effectLst/>
                <a:latin typeface="Arial" panose="020B0604020202020204" pitchFamily="34" charset="0"/>
              </a:rPr>
              <a:t>typical</a:t>
            </a:r>
            <a:r>
              <a:rPr kumimoji="0" lang="ru-RU" altLang="ru-RU" sz="2000" b="1" i="0" u="none" strike="noStrike" cap="none" normalizeH="0" baseline="0" dirty="0" smtClean="0" bmk="_Toc423452312">
                <a:ln>
                  <a:noFill/>
                </a:ln>
                <a:solidFill>
                  <a:srgbClr val="000080"/>
                </a:solidFill>
                <a:effectLst/>
                <a:latin typeface="Arial" panose="020B0604020202020204" pitchFamily="34" charset="0"/>
              </a:rPr>
              <a:t> </a:t>
            </a:r>
            <a:r>
              <a:rPr kumimoji="0" lang="ru-RU" altLang="ru-RU" sz="2000" b="1" i="0" u="none" strike="noStrike" cap="none" normalizeH="0" baseline="0" dirty="0" err="1" smtClean="0" bmk="_Toc423452312">
                <a:ln>
                  <a:noFill/>
                </a:ln>
                <a:solidFill>
                  <a:srgbClr val="000080"/>
                </a:solidFill>
                <a:effectLst/>
                <a:latin typeface="Arial" panose="020B0604020202020204" pitchFamily="34" charset="0"/>
              </a:rPr>
              <a:t>consultation</a:t>
            </a:r>
            <a:endParaRPr kumimoji="0" lang="ru-RU" altLang="ru-RU" sz="13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900" b="0" i="0" u="none" strike="noStrike" cap="none" normalizeH="0" baseline="0" dirty="0" smtClean="0">
                <a:ln>
                  <a:noFill/>
                </a:ln>
                <a:solidFill>
                  <a:schemeClr val="tx1"/>
                </a:solidFill>
                <a:effectLst/>
                <a:latin typeface="Arial" panose="020B0604020202020204" pitchFamily="34" charset="0"/>
              </a:rPr>
              <a:t> </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smtClean="0">
                <a:ln>
                  <a:noFill/>
                </a:ln>
                <a:solidFill>
                  <a:schemeClr val="tx1"/>
                </a:solidFill>
                <a:effectLst/>
                <a:latin typeface="Arial" panose="020B0604020202020204" pitchFamily="34" charset="0"/>
              </a:rPr>
              <a:t>1.	</a:t>
            </a:r>
            <a:r>
              <a:rPr kumimoji="0" lang="ru-RU" altLang="ru-RU" sz="1800" b="0" i="0" u="none" strike="noStrike" cap="none" normalizeH="0" baseline="0" dirty="0" err="1" smtClean="0">
                <a:ln>
                  <a:noFill/>
                </a:ln>
                <a:solidFill>
                  <a:schemeClr val="tx1"/>
                </a:solidFill>
                <a:effectLst/>
                <a:latin typeface="Arial" panose="020B0604020202020204" pitchFamily="34" charset="0"/>
              </a:rPr>
              <a:t>Patient’s</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name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first</a:t>
            </a:r>
            <a:r>
              <a:rPr kumimoji="0" lang="ru-RU" altLang="ru-RU" sz="1800" b="0" i="0" u="none" strike="noStrike" cap="none" normalizeH="0" baseline="0" dirty="0" smtClean="0">
                <a:ln>
                  <a:noFill/>
                </a:ln>
                <a:solidFill>
                  <a:schemeClr val="tx1"/>
                </a:solidFill>
                <a:effectLst/>
                <a:latin typeface="Arial" panose="020B0604020202020204" pitchFamily="34" charset="0"/>
              </a:rPr>
              <a:t> - </a:t>
            </a:r>
            <a:r>
              <a:rPr kumimoji="0" lang="ru-RU" altLang="ru-RU" sz="1800" b="0" i="0" u="none" strike="noStrike" cap="none" normalizeH="0" baseline="0" dirty="0" err="1" smtClean="0">
                <a:ln>
                  <a:noFill/>
                </a:ln>
                <a:solidFill>
                  <a:schemeClr val="tx1"/>
                </a:solidFill>
                <a:effectLst/>
                <a:latin typeface="Arial" panose="020B0604020202020204" pitchFamily="34" charset="0"/>
              </a:rPr>
              <a:t>last</a:t>
            </a:r>
            <a:r>
              <a:rPr kumimoji="0" lang="ru-RU" altLang="ru-RU"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1" i="0" u="none" strike="noStrike" cap="none" normalizeH="0" baseline="0" dirty="0" smtClean="0">
                <a:ln>
                  <a:noFill/>
                </a:ln>
                <a:solidFill>
                  <a:schemeClr val="tx1"/>
                </a:solidFill>
                <a:effectLst/>
                <a:latin typeface="Arial" panose="020B0604020202020204" pitchFamily="34" charset="0"/>
              </a:rPr>
              <a:t>	FRED BRAUN			</a:t>
            </a:r>
            <a:r>
              <a:rPr kumimoji="0" lang="ru-RU" altLang="ru-RU" sz="1800" b="0" i="0" u="none" strike="noStrike" cap="none" normalizeH="0" baseline="0" dirty="0" smtClean="0">
                <a:ln>
                  <a:noFill/>
                </a:ln>
                <a:solidFill>
                  <a:schemeClr val="tx1"/>
                </a:solidFill>
                <a:effectLst/>
                <a:latin typeface="Arial" panose="020B0604020202020204" pitchFamily="34" charset="0"/>
              </a:rPr>
              <a:t>(</a:t>
            </a:r>
            <a:r>
              <a:rPr kumimoji="0" lang="ru-RU" altLang="ru-RU" sz="1800" b="0" i="0" u="none" strike="noStrike" cap="none" normalizeH="0" baseline="0" dirty="0" err="1" smtClean="0">
                <a:ln>
                  <a:noFill/>
                </a:ln>
                <a:solidFill>
                  <a:schemeClr val="tx1"/>
                </a:solidFill>
                <a:effectLst/>
                <a:latin typeface="Arial" panose="020B0604020202020204" pitchFamily="34" charset="0"/>
              </a:rPr>
              <a:t>Questions</a:t>
            </a:r>
            <a:r>
              <a:rPr kumimoji="0" lang="ru-RU" altLang="ru-RU" sz="1800" b="0" i="0" u="none" strike="noStrike" cap="none" normalizeH="0" baseline="0" dirty="0" smtClean="0">
                <a:ln>
                  <a:noFill/>
                </a:ln>
                <a:solidFill>
                  <a:schemeClr val="tx1"/>
                </a:solidFill>
                <a:effectLst/>
                <a:latin typeface="Arial" panose="020B0604020202020204" pitchFamily="34" charset="0"/>
              </a:rPr>
              <a:t> 1-3 </a:t>
            </a:r>
            <a:r>
              <a:rPr kumimoji="0" lang="ru-RU" altLang="ru-RU" sz="1800" b="0" i="0" u="none" strike="noStrike" cap="none" normalizeH="0" baseline="0" dirty="0" err="1" smtClean="0">
                <a:ln>
                  <a:noFill/>
                </a:ln>
                <a:solidFill>
                  <a:schemeClr val="tx1"/>
                </a:solidFill>
                <a:effectLst/>
                <a:latin typeface="Arial" panose="020B0604020202020204" pitchFamily="34" charset="0"/>
              </a:rPr>
              <a:t>requestbackground</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patient</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data</a:t>
            </a:r>
            <a:r>
              <a:rPr kumimoji="0" lang="ru-RU" altLang="ru-RU"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smtClean="0">
                <a:ln>
                  <a:noFill/>
                </a:ln>
                <a:solidFill>
                  <a:schemeClr val="tx1"/>
                </a:solidFill>
                <a:effectLst/>
                <a:latin typeface="Arial" panose="020B0604020202020204" pitchFamily="34" charset="0"/>
              </a:rPr>
              <a:t>2.	</a:t>
            </a:r>
            <a:r>
              <a:rPr kumimoji="0" lang="ru-RU" altLang="ru-RU" sz="1800" b="0" i="0" u="none" strike="noStrike" cap="none" normalizeH="0" baseline="0" dirty="0" err="1" smtClean="0">
                <a:ln>
                  <a:noFill/>
                </a:ln>
                <a:solidFill>
                  <a:schemeClr val="tx1"/>
                </a:solidFill>
                <a:effectLst/>
                <a:latin typeface="Arial" panose="020B0604020202020204" pitchFamily="34" charset="0"/>
              </a:rPr>
              <a:t>Sex</a:t>
            </a:r>
            <a:r>
              <a:rPr kumimoji="0" lang="ru-RU" altLang="ru-RU"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smtClean="0">
                <a:ln>
                  <a:noFill/>
                </a:ln>
                <a:solidFill>
                  <a:schemeClr val="tx1"/>
                </a:solidFill>
                <a:effectLst/>
                <a:latin typeface="Arial" panose="020B0604020202020204" pitchFamily="34" charset="0"/>
              </a:rPr>
              <a:t>**</a:t>
            </a:r>
            <a:r>
              <a:rPr kumimoji="0" lang="ru-RU" altLang="ru-RU" sz="1800" b="1" i="0" u="none" strike="noStrike" cap="none" normalizeH="0" baseline="0" dirty="0" smtClean="0">
                <a:ln>
                  <a:noFill/>
                </a:ln>
                <a:solidFill>
                  <a:schemeClr val="tx1"/>
                </a:solidFill>
                <a:effectLst/>
                <a:latin typeface="Arial" panose="020B0604020202020204" pitchFamily="34" charset="0"/>
              </a:rPr>
              <a:t>	M</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smtClean="0">
                <a:ln>
                  <a:noFill/>
                </a:ln>
                <a:solidFill>
                  <a:schemeClr val="tx1"/>
                </a:solidFill>
                <a:effectLst/>
                <a:latin typeface="Arial" panose="020B0604020202020204" pitchFamily="34" charset="0"/>
              </a:rPr>
              <a:t>3.	</a:t>
            </a:r>
            <a:r>
              <a:rPr kumimoji="0" lang="ru-RU" altLang="ru-RU" sz="1800" b="0" i="0" u="none" strike="noStrike" cap="none" normalizeH="0" baseline="0" dirty="0" err="1" smtClean="0">
                <a:ln>
                  <a:noFill/>
                </a:ln>
                <a:solidFill>
                  <a:schemeClr val="tx1"/>
                </a:solidFill>
                <a:effectLst/>
                <a:latin typeface="Arial" panose="020B0604020202020204" pitchFamily="34" charset="0"/>
              </a:rPr>
              <a:t>Age</a:t>
            </a:r>
            <a:r>
              <a:rPr kumimoji="0" lang="ru-RU" altLang="ru-RU"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1" i="0" u="none" strike="noStrike" cap="none" normalizeH="0" baseline="0" dirty="0" smtClean="0">
                <a:ln>
                  <a:noFill/>
                </a:ln>
                <a:solidFill>
                  <a:schemeClr val="tx1"/>
                </a:solidFill>
                <a:effectLst/>
                <a:latin typeface="Arial" panose="020B0604020202020204" pitchFamily="34" charset="0"/>
              </a:rPr>
              <a:t>55</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smtClean="0">
                <a:ln>
                  <a:noFill/>
                </a:ln>
                <a:solidFill>
                  <a:schemeClr val="tx1"/>
                </a:solidFill>
                <a:effectLst/>
                <a:latin typeface="Arial" panose="020B0604020202020204" pitchFamily="34" charset="0"/>
              </a:rPr>
              <a:t>4.	</a:t>
            </a:r>
            <a:r>
              <a:rPr kumimoji="0" lang="ru-RU" altLang="ru-RU" sz="1800" b="0" i="0" u="none" strike="noStrike" cap="none" normalizeH="0" baseline="0" dirty="0" err="1" smtClean="0">
                <a:ln>
                  <a:noFill/>
                </a:ln>
                <a:solidFill>
                  <a:schemeClr val="tx1"/>
                </a:solidFill>
                <a:effectLst/>
                <a:latin typeface="Arial" panose="020B0604020202020204" pitchFamily="34" charset="0"/>
              </a:rPr>
              <a:t>Are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there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any</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cultures</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for</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Fred</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Braun</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which</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may</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be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related</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to</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the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present</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illness</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and</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from</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which</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organisms</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have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been</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grown</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successfully</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in</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the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microbiology</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laboratory</a:t>
            </a:r>
            <a:r>
              <a:rPr kumimoji="0" lang="ru-RU" altLang="ru-RU"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1" i="0" u="none" strike="noStrike" cap="none" normalizeH="0" baseline="0" dirty="0" smtClean="0">
                <a:ln>
                  <a:noFill/>
                </a:ln>
                <a:solidFill>
                  <a:schemeClr val="tx1"/>
                </a:solidFill>
                <a:effectLst/>
                <a:latin typeface="Arial" panose="020B0604020202020204" pitchFamily="34" charset="0"/>
              </a:rPr>
              <a:t>Y</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smtClean="0">
                <a:ln>
                  <a:noFill/>
                </a:ln>
                <a:solidFill>
                  <a:schemeClr val="tx1"/>
                </a:solidFill>
                <a:effectLst/>
                <a:latin typeface="Arial" panose="020B0604020202020204" pitchFamily="34" charset="0"/>
              </a:rPr>
              <a:t>	- - - CULTURE - 1 - - -</a:t>
            </a: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smtClean="0">
                <a:ln>
                  <a:noFill/>
                </a:ln>
                <a:solidFill>
                  <a:schemeClr val="tx1"/>
                </a:solidFill>
                <a:effectLst/>
                <a:latin typeface="Arial" panose="020B0604020202020204" pitchFamily="34" charset="0"/>
              </a:rPr>
              <a:t>	5.	</a:t>
            </a:r>
            <a:r>
              <a:rPr kumimoji="0" lang="ru-RU" altLang="ru-RU" sz="1800" b="0" i="0" u="none" strike="noStrike" cap="none" normalizeH="0" baseline="0" dirty="0" err="1" smtClean="0">
                <a:ln>
                  <a:noFill/>
                </a:ln>
                <a:solidFill>
                  <a:schemeClr val="tx1"/>
                </a:solidFill>
                <a:effectLst/>
                <a:latin typeface="Arial" panose="020B0604020202020204" pitchFamily="34" charset="0"/>
              </a:rPr>
              <a:t>From</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what</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site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was</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the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specimen</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for</a:t>
            </a:r>
            <a:r>
              <a:rPr kumimoji="0" lang="ru-RU" altLang="ru-RU" sz="1800" b="0" i="0" u="none" strike="noStrike" cap="none" normalizeH="0" baseline="0" dirty="0" smtClean="0">
                <a:ln>
                  <a:noFill/>
                </a:ln>
                <a:solidFill>
                  <a:schemeClr val="tx1"/>
                </a:solidFill>
                <a:effectLst/>
                <a:latin typeface="Arial" panose="020B0604020202020204" pitchFamily="34" charset="0"/>
              </a:rPr>
              <a:t> CULTURE - 1 </a:t>
            </a:r>
            <a:r>
              <a:rPr kumimoji="0" lang="ru-RU" altLang="ru-RU" sz="1800" b="0" i="0" u="none" strike="noStrike" cap="none" normalizeH="0" baseline="0" dirty="0" err="1" smtClean="0">
                <a:ln>
                  <a:noFill/>
                </a:ln>
                <a:solidFill>
                  <a:schemeClr val="tx1"/>
                </a:solidFill>
                <a:effectLst/>
                <a:latin typeface="Arial" panose="020B0604020202020204" pitchFamily="34" charset="0"/>
              </a:rPr>
              <a:t>taken</a:t>
            </a:r>
            <a:r>
              <a:rPr kumimoji="0" lang="ru-RU" altLang="ru-RU"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smtClean="0">
                <a:ln>
                  <a:noFill/>
                </a:ln>
                <a:solidFill>
                  <a:schemeClr val="tx1"/>
                </a:solidFill>
                <a:effectLst/>
                <a:latin typeface="Arial" panose="020B0604020202020204" pitchFamily="34" charset="0"/>
              </a:rPr>
              <a:t>	**	</a:t>
            </a:r>
            <a:r>
              <a:rPr kumimoji="0" lang="ru-RU" altLang="ru-RU" sz="1800" b="1" i="0" u="none" strike="noStrike" cap="none" normalizeH="0" baseline="0" dirty="0" smtClean="0">
                <a:ln>
                  <a:noFill/>
                </a:ln>
                <a:solidFill>
                  <a:schemeClr val="tx1"/>
                </a:solidFill>
                <a:effectLst/>
                <a:latin typeface="Arial" panose="020B0604020202020204" pitchFamily="34" charset="0"/>
              </a:rPr>
              <a:t>BLOD</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1" i="0" u="none" strike="noStrike" cap="none" normalizeH="0" baseline="0" dirty="0" smtClean="0">
                <a:ln>
                  <a:noFill/>
                </a:ln>
                <a:solidFill>
                  <a:schemeClr val="tx1"/>
                </a:solidFill>
                <a:effectLst/>
                <a:latin typeface="Arial" panose="020B0604020202020204" pitchFamily="34" charset="0"/>
              </a:rPr>
              <a:t>=	BLOOD			</a:t>
            </a:r>
            <a:r>
              <a:rPr kumimoji="0" lang="ru-RU" altLang="ru-RU" sz="1800" b="0" i="0" u="none" strike="noStrike" cap="none" normalizeH="0" baseline="0" dirty="0" smtClean="0">
                <a:ln>
                  <a:noFill/>
                </a:ln>
                <a:solidFill>
                  <a:schemeClr val="tx1"/>
                </a:solidFill>
                <a:effectLst/>
                <a:latin typeface="Arial" panose="020B0604020202020204" pitchFamily="34" charset="0"/>
              </a:rPr>
              <a:t>(</a:t>
            </a:r>
            <a:r>
              <a:rPr kumimoji="0" lang="ru-RU" altLang="ru-RU" sz="1800" b="0" i="0" u="none" strike="noStrike" cap="none" normalizeH="0" baseline="0" dirty="0" err="1" smtClean="0">
                <a:ln>
                  <a:noFill/>
                </a:ln>
                <a:solidFill>
                  <a:schemeClr val="tx1"/>
                </a:solidFill>
                <a:effectLst/>
                <a:latin typeface="Arial" panose="020B0604020202020204" pitchFamily="34" charset="0"/>
              </a:rPr>
              <a:t>System</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corrects</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typing</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error</a:t>
            </a:r>
            <a:r>
              <a:rPr kumimoji="0" lang="ru-RU" altLang="ru-RU"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smtClean="0">
                <a:ln>
                  <a:noFill/>
                </a:ln>
                <a:solidFill>
                  <a:schemeClr val="tx1"/>
                </a:solidFill>
                <a:effectLst/>
                <a:latin typeface="Arial" panose="020B0604020202020204" pitchFamily="34" charset="0"/>
              </a:rPr>
              <a:t>	6.	</a:t>
            </a:r>
            <a:r>
              <a:rPr kumimoji="0" lang="ru-RU" altLang="ru-RU" sz="1800" b="0" i="0" u="none" strike="noStrike" cap="none" normalizeH="0" baseline="0" dirty="0" err="1" smtClean="0">
                <a:ln>
                  <a:noFill/>
                </a:ln>
                <a:solidFill>
                  <a:schemeClr val="tx1"/>
                </a:solidFill>
                <a:effectLst/>
                <a:latin typeface="Arial" panose="020B0604020202020204" pitchFamily="34" charset="0"/>
              </a:rPr>
              <a:t>Please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give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the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date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and</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time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when</a:t>
            </a:r>
            <a:r>
              <a:rPr kumimoji="0" lang="ru-RU" altLang="ru-RU" sz="1800" b="0" i="0" u="none" strike="noStrike" cap="none" normalizeH="0" baseline="0" dirty="0" smtClean="0">
                <a:ln>
                  <a:noFill/>
                </a:ln>
                <a:solidFill>
                  <a:schemeClr val="tx1"/>
                </a:solidFill>
                <a:effectLst/>
                <a:latin typeface="Arial" panose="020B0604020202020204" pitchFamily="34" charset="0"/>
              </a:rPr>
              <a:t> CULTURE-1 </a:t>
            </a:r>
            <a:r>
              <a:rPr kumimoji="0" lang="ru-RU" altLang="ru-RU" sz="1800" b="0" i="0" u="none" strike="noStrike" cap="none" normalizeH="0" baseline="0" dirty="0" err="1" smtClean="0">
                <a:ln>
                  <a:noFill/>
                </a:ln>
                <a:solidFill>
                  <a:schemeClr val="tx1"/>
                </a:solidFill>
                <a:effectLst/>
                <a:latin typeface="Arial" panose="020B0604020202020204" pitchFamily="34" charset="0"/>
              </a:rPr>
              <a:t>was</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obtained</a:t>
            </a:r>
            <a:r>
              <a:rPr kumimoji="0" lang="ru-RU" altLang="ru-RU"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mo</a:t>
            </a:r>
            <a:r>
              <a:rPr kumimoji="0" lang="ru-RU" altLang="ru-RU" sz="1800" b="0" i="0" u="none" strike="noStrike" cap="none" normalizeH="0" baseline="0" dirty="0" smtClean="0">
                <a:ln>
                  <a:noFill/>
                </a:ln>
                <a:solidFill>
                  <a:schemeClr val="tx1"/>
                </a:solidFill>
                <a:effectLst/>
                <a:latin typeface="Arial" panose="020B0604020202020204" pitchFamily="34" charset="0"/>
              </a:rPr>
              <a:t>/</a:t>
            </a:r>
            <a:r>
              <a:rPr kumimoji="0" lang="ru-RU" altLang="ru-RU" sz="1800" b="0" i="0" u="none" strike="noStrike" cap="none" normalizeH="0" baseline="0" dirty="0" err="1" smtClean="0">
                <a:ln>
                  <a:noFill/>
                </a:ln>
                <a:solidFill>
                  <a:schemeClr val="tx1"/>
                </a:solidFill>
                <a:effectLst/>
                <a:latin typeface="Arial" panose="020B0604020202020204" pitchFamily="34" charset="0"/>
              </a:rPr>
              <a:t>da</a:t>
            </a:r>
            <a:r>
              <a:rPr kumimoji="0" lang="ru-RU" altLang="ru-RU" sz="1800" b="0" i="0" u="none" strike="noStrike" cap="none" normalizeH="0" baseline="0" dirty="0" smtClean="0">
                <a:ln>
                  <a:noFill/>
                </a:ln>
                <a:solidFill>
                  <a:schemeClr val="tx1"/>
                </a:solidFill>
                <a:effectLst/>
                <a:latin typeface="Arial" panose="020B0604020202020204" pitchFamily="34" charset="0"/>
              </a:rPr>
              <a:t>/</a:t>
            </a:r>
            <a:r>
              <a:rPr kumimoji="0" lang="ru-RU" altLang="ru-RU" sz="1800" b="0" i="0" u="none" strike="noStrike" cap="none" normalizeH="0" baseline="0" dirty="0" err="1" smtClean="0">
                <a:ln>
                  <a:noFill/>
                </a:ln>
                <a:solidFill>
                  <a:schemeClr val="tx1"/>
                </a:solidFill>
                <a:effectLst/>
                <a:latin typeface="Arial" panose="020B0604020202020204" pitchFamily="34" charset="0"/>
              </a:rPr>
              <a:t>yr</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time</a:t>
            </a:r>
            <a:r>
              <a:rPr kumimoji="0" lang="ru-RU" altLang="ru-RU"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smtClean="0">
                <a:ln>
                  <a:noFill/>
                </a:ln>
                <a:solidFill>
                  <a:schemeClr val="tx1"/>
                </a:solidFill>
                <a:effectLst/>
                <a:latin typeface="Arial" panose="020B0604020202020204" pitchFamily="34" charset="0"/>
              </a:rPr>
              <a:t>	**	</a:t>
            </a:r>
            <a:r>
              <a:rPr kumimoji="0" lang="ru-RU" altLang="ru-RU" sz="1800" b="1" i="0" u="none" strike="noStrike" cap="none" normalizeH="0" baseline="0" dirty="0" smtClean="0">
                <a:ln>
                  <a:noFill/>
                </a:ln>
                <a:solidFill>
                  <a:schemeClr val="tx1"/>
                </a:solidFill>
                <a:effectLst/>
                <a:latin typeface="Arial" panose="020B0604020202020204" pitchFamily="34" charset="0"/>
              </a:rPr>
              <a:t>JUN 20, 1977</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err="1" smtClean="0">
                <a:ln>
                  <a:noFill/>
                </a:ln>
                <a:solidFill>
                  <a:schemeClr val="tx1"/>
                </a:solidFill>
                <a:effectLst/>
                <a:latin typeface="Arial" panose="020B0604020202020204" pitchFamily="34" charset="0"/>
              </a:rPr>
              <a:t>The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first</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organism</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isolated</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from</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the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blood</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culture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of</a:t>
            </a:r>
            <a:r>
              <a:rPr kumimoji="0" lang="ru-RU" altLang="ru-RU" sz="1800" b="0" i="0" u="none" strike="noStrike" cap="none" normalizeH="0" baseline="0" dirty="0" smtClean="0">
                <a:ln>
                  <a:noFill/>
                </a:ln>
                <a:solidFill>
                  <a:schemeClr val="tx1"/>
                </a:solidFill>
                <a:effectLst/>
                <a:latin typeface="Arial" panose="020B0604020202020204" pitchFamily="34" charset="0"/>
              </a:rPr>
              <a:t> 20-JUN-77 (CULTURE-1) </a:t>
            </a:r>
            <a:r>
              <a:rPr kumimoji="0" lang="ru-RU" altLang="ru-RU" sz="1800" b="0" i="0" u="none" strike="noStrike" cap="none" normalizeH="0" baseline="0" dirty="0" err="1" smtClean="0">
                <a:ln>
                  <a:noFill/>
                </a:ln>
                <a:solidFill>
                  <a:schemeClr val="tx1"/>
                </a:solidFill>
                <a:effectLst/>
                <a:latin typeface="Arial" panose="020B0604020202020204" pitchFamily="34" charset="0"/>
              </a:rPr>
              <a:t>will</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be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referred</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to</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as</a:t>
            </a:r>
            <a:r>
              <a:rPr kumimoji="0" lang="ru-RU" altLang="ru-RU"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smtClean="0">
                <a:ln>
                  <a:noFill/>
                </a:ln>
                <a:solidFill>
                  <a:schemeClr val="tx1"/>
                </a:solidFill>
                <a:effectLst/>
                <a:latin typeface="Arial" panose="020B0604020202020204" pitchFamily="34" charset="0"/>
              </a:rPr>
              <a:t>	- - - ORGANISM - 1 - - -</a:t>
            </a: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smtClean="0">
                <a:ln>
                  <a:noFill/>
                </a:ln>
                <a:solidFill>
                  <a:schemeClr val="tx1"/>
                </a:solidFill>
                <a:effectLst/>
                <a:latin typeface="Arial" panose="020B0604020202020204" pitchFamily="34" charset="0"/>
              </a:rPr>
              <a:t>	7.	</a:t>
            </a:r>
            <a:r>
              <a:rPr kumimoji="0" lang="ru-RU" altLang="ru-RU" sz="1800" b="0" i="0" u="none" strike="noStrike" cap="none" normalizeH="0" baseline="0" dirty="0" err="1" smtClean="0">
                <a:ln>
                  <a:noFill/>
                </a:ln>
                <a:solidFill>
                  <a:schemeClr val="tx1"/>
                </a:solidFill>
                <a:effectLst/>
                <a:latin typeface="Arial" panose="020B0604020202020204" pitchFamily="34" charset="0"/>
              </a:rPr>
              <a:t>Enter</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the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laboratory</a:t>
            </a:r>
            <a:r>
              <a:rPr kumimoji="0" lang="ru-RU" altLang="ru-RU" sz="1800" b="0" i="0" u="none" strike="noStrike" cap="none" normalizeH="0" baseline="0" dirty="0" smtClean="0">
                <a:ln>
                  <a:noFill/>
                </a:ln>
                <a:solidFill>
                  <a:schemeClr val="tx1"/>
                </a:solidFill>
                <a:effectLst/>
                <a:latin typeface="Arial" panose="020B0604020202020204" pitchFamily="34" charset="0"/>
              </a:rPr>
              <a:t> - </a:t>
            </a:r>
            <a:r>
              <a:rPr kumimoji="0" lang="ru-RU" altLang="ru-RU" sz="1800" b="0" i="0" u="none" strike="noStrike" cap="none" normalizeH="0" baseline="0" dirty="0" err="1" smtClean="0">
                <a:ln>
                  <a:noFill/>
                </a:ln>
                <a:solidFill>
                  <a:schemeClr val="tx1"/>
                </a:solidFill>
                <a:effectLst/>
                <a:latin typeface="Arial" panose="020B0604020202020204" pitchFamily="34" charset="0"/>
              </a:rPr>
              <a:t>reported</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identity</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of</a:t>
            </a:r>
            <a:r>
              <a:rPr kumimoji="0" lang="ru-RU" altLang="ru-RU" sz="1800" b="0" i="0" u="none" strike="noStrike" cap="none" normalizeH="0" baseline="0" dirty="0" smtClean="0">
                <a:ln>
                  <a:noFill/>
                </a:ln>
                <a:solidFill>
                  <a:schemeClr val="tx1"/>
                </a:solidFill>
                <a:effectLst/>
                <a:latin typeface="Arial" panose="020B0604020202020204" pitchFamily="34" charset="0"/>
              </a:rPr>
              <a:t> ORGANISM-1:</a:t>
            </a: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smtClean="0">
                <a:ln>
                  <a:noFill/>
                </a:ln>
                <a:solidFill>
                  <a:schemeClr val="tx1"/>
                </a:solidFill>
                <a:effectLst/>
                <a:latin typeface="Arial" panose="020B0604020202020204" pitchFamily="34" charset="0"/>
              </a:rPr>
              <a:t>	**	</a:t>
            </a:r>
            <a:r>
              <a:rPr kumimoji="0" lang="ru-RU" altLang="ru-RU" sz="1800" b="1" i="0" u="none" strike="noStrike" cap="none" normalizeH="0" baseline="0" dirty="0" smtClean="0">
                <a:ln>
                  <a:noFill/>
                </a:ln>
                <a:solidFill>
                  <a:schemeClr val="tx1"/>
                </a:solidFill>
                <a:effectLst/>
                <a:latin typeface="Arial" panose="020B0604020202020204" pitchFamily="34" charset="0"/>
              </a:rPr>
              <a:t>UNKNOWN</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Typically</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identity</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is</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not</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known</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yet</a:t>
            </a:r>
            <a:r>
              <a:rPr kumimoji="0" lang="ru-RU" altLang="ru-RU"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smtClean="0">
                <a:ln>
                  <a:noFill/>
                </a:ln>
                <a:solidFill>
                  <a:schemeClr val="tx1"/>
                </a:solidFill>
                <a:effectLst/>
                <a:latin typeface="Arial" panose="020B0604020202020204" pitchFamily="34" charset="0"/>
              </a:rPr>
              <a:t>	8.	</a:t>
            </a:r>
            <a:r>
              <a:rPr kumimoji="0" lang="ru-RU" altLang="ru-RU" sz="1800" b="0" i="0" u="none" strike="noStrike" cap="none" normalizeH="0" baseline="0" dirty="0" err="1" smtClean="0">
                <a:ln>
                  <a:noFill/>
                </a:ln>
                <a:solidFill>
                  <a:schemeClr val="tx1"/>
                </a:solidFill>
                <a:effectLst/>
                <a:latin typeface="Arial" panose="020B0604020202020204" pitchFamily="34" charset="0"/>
              </a:rPr>
              <a:t>The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strain</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gram</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or</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Ziehl-Neelsen</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acid-fast</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of</a:t>
            </a:r>
            <a:r>
              <a:rPr kumimoji="0" lang="ru-RU" altLang="ru-RU" sz="1800" b="0" i="0" u="none" strike="noStrike" cap="none" normalizeH="0" baseline="0" dirty="0" smtClean="0">
                <a:ln>
                  <a:noFill/>
                </a:ln>
                <a:solidFill>
                  <a:schemeClr val="tx1"/>
                </a:solidFill>
                <a:effectLst/>
                <a:latin typeface="Arial" panose="020B0604020202020204" pitchFamily="34" charset="0"/>
              </a:rPr>
              <a:t> ORGANISM-1:</a:t>
            </a: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smtClean="0">
                <a:ln>
                  <a:noFill/>
                </a:ln>
                <a:solidFill>
                  <a:schemeClr val="tx1"/>
                </a:solidFill>
                <a:effectLst/>
                <a:latin typeface="Arial" panose="020B0604020202020204" pitchFamily="34" charset="0"/>
              </a:rPr>
              <a:t>	**	</a:t>
            </a:r>
            <a:r>
              <a:rPr kumimoji="0" lang="ru-RU" altLang="ru-RU" sz="1800" b="1" i="0" u="none" strike="noStrike" cap="none" normalizeH="0" baseline="0" dirty="0" smtClean="0">
                <a:ln>
                  <a:noFill/>
                </a:ln>
                <a:solidFill>
                  <a:schemeClr val="tx1"/>
                </a:solidFill>
                <a:effectLst/>
                <a:latin typeface="Arial" panose="020B0604020202020204" pitchFamily="34" charset="0"/>
              </a:rPr>
              <a:t>NEG</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Preliminary</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lab</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results</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give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some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clues</a:t>
            </a:r>
            <a:r>
              <a:rPr kumimoji="0" lang="ru-RU" altLang="ru-RU"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smtClean="0">
                <a:ln>
                  <a:noFill/>
                </a:ln>
                <a:solidFill>
                  <a:schemeClr val="tx1"/>
                </a:solidFill>
                <a:effectLst/>
                <a:latin typeface="Arial" panose="020B0604020202020204" pitchFamily="34" charset="0"/>
              </a:rPr>
              <a:t>	9.	</a:t>
            </a:r>
            <a:r>
              <a:rPr kumimoji="0" lang="ru-RU" altLang="ru-RU" sz="1800" b="0" i="0" u="none" strike="noStrike" cap="none" normalizeH="0" baseline="0" dirty="0" err="1" smtClean="0">
                <a:ln>
                  <a:noFill/>
                </a:ln>
                <a:solidFill>
                  <a:schemeClr val="tx1"/>
                </a:solidFill>
                <a:effectLst/>
                <a:latin typeface="Arial" panose="020B0604020202020204" pitchFamily="34" charset="0"/>
              </a:rPr>
              <a:t>Is</a:t>
            </a:r>
            <a:r>
              <a:rPr kumimoji="0" lang="ru-RU" altLang="ru-RU" sz="1800" b="0" i="0" u="none" strike="noStrike" cap="none" normalizeH="0" baseline="0" dirty="0" smtClean="0">
                <a:ln>
                  <a:noFill/>
                </a:ln>
                <a:solidFill>
                  <a:schemeClr val="tx1"/>
                </a:solidFill>
                <a:effectLst/>
                <a:latin typeface="Arial" panose="020B0604020202020204" pitchFamily="34" charset="0"/>
              </a:rPr>
              <a:t> ORGANISM - 1 </a:t>
            </a:r>
            <a:r>
              <a:rPr kumimoji="0" lang="ru-RU" altLang="ru-RU" sz="1800" b="0" i="0" u="none" strike="noStrike" cap="none" normalizeH="0" baseline="0" dirty="0" err="1" smtClean="0">
                <a:ln>
                  <a:noFill/>
                </a:ln>
                <a:solidFill>
                  <a:schemeClr val="tx1"/>
                </a:solidFill>
                <a:effectLst/>
                <a:latin typeface="Arial" panose="020B0604020202020204" pitchFamily="34" charset="0"/>
              </a:rPr>
              <a:t>rod</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or</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coccus</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etc</a:t>
            </a:r>
            <a:r>
              <a:rPr kumimoji="0" lang="ru-RU" altLang="ru-RU"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smtClean="0">
                <a:ln>
                  <a:noFill/>
                </a:ln>
                <a:solidFill>
                  <a:schemeClr val="tx1"/>
                </a:solidFill>
                <a:effectLst/>
                <a:latin typeface="Arial" panose="020B0604020202020204" pitchFamily="34" charset="0"/>
              </a:rPr>
              <a:t>	**	</a:t>
            </a:r>
            <a:r>
              <a:rPr kumimoji="0" lang="ru-RU" altLang="ru-RU" sz="1800" b="1" i="0" u="none" strike="noStrike" cap="none" normalizeH="0" baseline="0" dirty="0" smtClean="0">
                <a:ln>
                  <a:noFill/>
                </a:ln>
                <a:solidFill>
                  <a:schemeClr val="tx1"/>
                </a:solidFill>
                <a:effectLst/>
                <a:latin typeface="Arial" panose="020B0604020202020204" pitchFamily="34" charset="0"/>
              </a:rPr>
              <a:t>ROD</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smtClean="0">
                <a:ln>
                  <a:noFill/>
                </a:ln>
                <a:solidFill>
                  <a:schemeClr val="tx1"/>
                </a:solidFill>
                <a:effectLst/>
                <a:latin typeface="Arial" panose="020B0604020202020204" pitchFamily="34" charset="0"/>
              </a:rPr>
              <a:t>	10.	</a:t>
            </a:r>
            <a:r>
              <a:rPr kumimoji="0" lang="ru-RU" altLang="ru-RU" sz="1800" b="0" i="0" u="none" strike="noStrike" cap="none" normalizeH="0" baseline="0" dirty="0" err="1" smtClean="0">
                <a:ln>
                  <a:noFill/>
                </a:ln>
                <a:solidFill>
                  <a:schemeClr val="tx1"/>
                </a:solidFill>
                <a:effectLst/>
                <a:latin typeface="Arial" panose="020B0604020202020204" pitchFamily="34" charset="0"/>
              </a:rPr>
              <a:t>What</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is</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the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form</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of</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the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individual</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organisms</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e.g</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lancet-shaped</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for</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cocci</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fusiform</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for</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rods</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etc</a:t>
            </a:r>
            <a:r>
              <a:rPr kumimoji="0" lang="ru-RU" altLang="ru-RU"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smtClean="0">
                <a:ln>
                  <a:noFill/>
                </a:ln>
                <a:solidFill>
                  <a:schemeClr val="tx1"/>
                </a:solidFill>
                <a:effectLst/>
                <a:latin typeface="Arial" panose="020B0604020202020204" pitchFamily="34" charset="0"/>
              </a:rPr>
              <a:t>	**	</a:t>
            </a:r>
            <a:r>
              <a:rPr kumimoji="0" lang="ru-RU" altLang="ru-RU" sz="1800" b="1" i="0" u="none" strike="noStrike" cap="none" normalizeH="0" baseline="0" dirty="0" smtClean="0">
                <a:ln>
                  <a:noFill/>
                </a:ln>
                <a:solidFill>
                  <a:schemeClr val="tx1"/>
                </a:solidFill>
                <a:effectLst/>
                <a:latin typeface="Arial" panose="020B0604020202020204" pitchFamily="34" charset="0"/>
              </a:rPr>
              <a:t>FUSIFORM</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more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questions</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follow</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in</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order</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to</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gather</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sufficient</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information</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to</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infer</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the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identity</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and</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significance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of</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the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infecting</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organisms</a:t>
            </a:r>
            <a:r>
              <a:rPr kumimoji="0" lang="ru-RU" altLang="ru-RU"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smtClean="0">
                <a:ln>
                  <a:noFill/>
                </a:ln>
                <a:solidFill>
                  <a:schemeClr val="tx1"/>
                </a:solidFill>
                <a:effectLst/>
                <a:latin typeface="Arial" panose="020B0604020202020204" pitchFamily="34" charset="0"/>
              </a:rPr>
              <a:t>	23.	</a:t>
            </a:r>
            <a:r>
              <a:rPr kumimoji="0" lang="ru-RU" altLang="ru-RU" sz="1800" b="0" i="0" u="none" strike="noStrike" cap="none" normalizeH="0" baseline="0" dirty="0" err="1" smtClean="0">
                <a:ln>
                  <a:noFill/>
                </a:ln>
                <a:solidFill>
                  <a:schemeClr val="tx1"/>
                </a:solidFill>
                <a:effectLst/>
                <a:latin typeface="Arial" panose="020B0604020202020204" pitchFamily="34" charset="0"/>
              </a:rPr>
              <a:t>What</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is</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the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suspected</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portal</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of</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entry</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of</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the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gramneg</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rod</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from</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the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blood</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culture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of</a:t>
            </a:r>
            <a:r>
              <a:rPr kumimoji="0" lang="ru-RU" altLang="ru-RU" sz="1800" b="0" i="0" u="none" strike="noStrike" cap="none" normalizeH="0" baseline="0" dirty="0" smtClean="0">
                <a:ln>
                  <a:noFill/>
                </a:ln>
                <a:solidFill>
                  <a:schemeClr val="tx1"/>
                </a:solidFill>
                <a:effectLst/>
                <a:latin typeface="Arial" panose="020B0604020202020204" pitchFamily="34" charset="0"/>
              </a:rPr>
              <a:t> 20-JUN-77 (ORGANISM-1) </a:t>
            </a:r>
            <a:r>
              <a:rPr kumimoji="0" lang="ru-RU" altLang="ru-RU" sz="1800" b="0" i="0" u="none" strike="noStrike" cap="none" normalizeH="0" baseline="0" dirty="0" err="1" smtClean="0">
                <a:ln>
                  <a:noFill/>
                </a:ln>
                <a:solidFill>
                  <a:schemeClr val="tx1"/>
                </a:solidFill>
                <a:effectLst/>
                <a:latin typeface="Arial" panose="020B0604020202020204" pitchFamily="34" charset="0"/>
              </a:rPr>
              <a:t>into</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this</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sterile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site</a:t>
            </a:r>
            <a:r>
              <a:rPr kumimoji="0" lang="ru-RU" altLang="ru-RU"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smtClean="0">
                <a:ln>
                  <a:noFill/>
                </a:ln>
                <a:solidFill>
                  <a:schemeClr val="tx1"/>
                </a:solidFill>
                <a:effectLst/>
                <a:latin typeface="Arial" panose="020B0604020202020204" pitchFamily="34" charset="0"/>
              </a:rPr>
              <a:t>	**		</a:t>
            </a:r>
            <a:r>
              <a:rPr kumimoji="0" lang="ru-RU" altLang="ru-RU" sz="1800" b="1" i="0" u="none" strike="noStrike" cap="none" normalizeH="0" baseline="0" dirty="0" smtClean="0">
                <a:ln>
                  <a:noFill/>
                </a:ln>
                <a:solidFill>
                  <a:schemeClr val="tx1"/>
                </a:solidFill>
                <a:effectLst/>
                <a:latin typeface="Arial" panose="020B0604020202020204" pitchFamily="34" charset="0"/>
              </a:rPr>
              <a:t>GI (6)</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User</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indicates</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the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uncertainty</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of</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his</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response</a:t>
            </a:r>
            <a:r>
              <a:rPr kumimoji="0" lang="ru-RU" altLang="ru-RU"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smtClean="0">
                <a:ln>
                  <a:noFill/>
                </a:ln>
                <a:solidFill>
                  <a:schemeClr val="tx1"/>
                </a:solidFill>
                <a:effectLst/>
                <a:latin typeface="Arial" panose="020B0604020202020204" pitchFamily="34" charset="0"/>
              </a:rPr>
              <a:t>	24.	</a:t>
            </a:r>
            <a:r>
              <a:rPr kumimoji="0" lang="ru-RU" altLang="ru-RU" sz="1800" b="0" i="0" u="none" strike="noStrike" cap="none" normalizeH="0" baseline="0" dirty="0" err="1" smtClean="0">
                <a:ln>
                  <a:noFill/>
                </a:ln>
                <a:solidFill>
                  <a:schemeClr val="tx1"/>
                </a:solidFill>
                <a:effectLst/>
                <a:latin typeface="Arial" panose="020B0604020202020204" pitchFamily="34" charset="0"/>
              </a:rPr>
              <a:t>Is</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Fred</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Braun</a:t>
            </a:r>
            <a:r>
              <a:rPr kumimoji="0" lang="ru-RU" altLang="ru-RU" sz="1800" b="0" i="0" u="none" strike="noStrike" cap="none" normalizeH="0" baseline="0" dirty="0" smtClean="0">
                <a:ln>
                  <a:noFill/>
                </a:ln>
                <a:solidFill>
                  <a:schemeClr val="tx1"/>
                </a:solidFill>
                <a:effectLst/>
                <a:latin typeface="Arial" panose="020B0604020202020204" pitchFamily="34" charset="0"/>
              </a:rPr>
              <a:t> a </a:t>
            </a:r>
            <a:r>
              <a:rPr kumimoji="0" lang="ru-RU" altLang="ru-RU" sz="1800" b="0" i="0" u="none" strike="noStrike" cap="none" normalizeH="0" baseline="0" dirty="0" err="1" smtClean="0">
                <a:ln>
                  <a:noFill/>
                </a:ln>
                <a:solidFill>
                  <a:schemeClr val="tx1"/>
                </a:solidFill>
                <a:effectLst/>
                <a:latin typeface="Arial" panose="020B0604020202020204" pitchFamily="34" charset="0"/>
              </a:rPr>
              <a:t>burn</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patient</a:t>
            </a:r>
            <a:r>
              <a:rPr kumimoji="0" lang="ru-RU" altLang="ru-RU"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smtClean="0">
                <a:ln>
                  <a:noFill/>
                </a:ln>
                <a:solidFill>
                  <a:schemeClr val="tx1"/>
                </a:solidFill>
                <a:effectLst/>
                <a:latin typeface="Arial" panose="020B0604020202020204" pitchFamily="34" charset="0"/>
              </a:rPr>
              <a:t>	**	</a:t>
            </a:r>
            <a:r>
              <a:rPr kumimoji="0" lang="ru-RU" altLang="ru-RU" sz="1800" b="1" i="0" u="none" strike="noStrike" cap="none" normalizeH="0" baseline="0" dirty="0" smtClean="0">
                <a:ln>
                  <a:noFill/>
                </a:ln>
                <a:solidFill>
                  <a:schemeClr val="tx1"/>
                </a:solidFill>
                <a:effectLst/>
                <a:latin typeface="Arial" panose="020B0604020202020204" pitchFamily="34" charset="0"/>
              </a:rPr>
              <a:t>N</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smtClean="0">
                <a:ln>
                  <a:noFill/>
                </a:ln>
                <a:solidFill>
                  <a:schemeClr val="tx1"/>
                </a:solidFill>
                <a:effectLst/>
                <a:latin typeface="Arial" panose="020B0604020202020204" pitchFamily="34" charset="0"/>
              </a:rPr>
              <a:t>25.	</a:t>
            </a:r>
            <a:r>
              <a:rPr kumimoji="0" lang="ru-RU" altLang="ru-RU" sz="1800" b="0" i="0" u="none" strike="noStrike" cap="none" normalizeH="0" baseline="0" dirty="0" err="1" smtClean="0">
                <a:ln>
                  <a:noFill/>
                </a:ln>
                <a:solidFill>
                  <a:schemeClr val="tx1"/>
                </a:solidFill>
                <a:effectLst/>
                <a:latin typeface="Arial" panose="020B0604020202020204" pitchFamily="34" charset="0"/>
              </a:rPr>
              <a:t>Is</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Fred</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Braun</a:t>
            </a:r>
            <a:r>
              <a:rPr kumimoji="0" lang="ru-RU" altLang="ru-RU" sz="1800" b="0" i="0" u="none" strike="noStrike" cap="none" normalizeH="0" baseline="0" dirty="0" smtClean="0">
                <a:ln>
                  <a:noFill/>
                </a:ln>
                <a:solidFill>
                  <a:schemeClr val="tx1"/>
                </a:solidFill>
                <a:effectLst/>
                <a:latin typeface="Arial" panose="020B0604020202020204" pitchFamily="34" charset="0"/>
              </a:rPr>
              <a:t> a </a:t>
            </a:r>
            <a:r>
              <a:rPr kumimoji="0" lang="ru-RU" altLang="ru-RU" sz="1800" b="0" i="0" u="none" strike="noStrike" cap="none" normalizeH="0" baseline="0" dirty="0" err="1" smtClean="0">
                <a:ln>
                  <a:noFill/>
                </a:ln>
                <a:solidFill>
                  <a:schemeClr val="tx1"/>
                </a:solidFill>
                <a:effectLst/>
                <a:latin typeface="Arial" panose="020B0604020202020204" pitchFamily="34" charset="0"/>
              </a:rPr>
              <a:t>compromised</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host</a:t>
            </a:r>
            <a:r>
              <a:rPr kumimoji="0" lang="ru-RU" altLang="ru-RU"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e.g</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alcoholic</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sickle-cell-disease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immunosuppressed</a:t>
            </a:r>
            <a:r>
              <a:rPr kumimoji="0" lang="ru-RU" altLang="ru-RU"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smtClean="0">
                <a:ln>
                  <a:noFill/>
                </a:ln>
                <a:solidFill>
                  <a:schemeClr val="tx1"/>
                </a:solidFill>
                <a:effectLst/>
                <a:latin typeface="Arial" panose="020B0604020202020204" pitchFamily="34" charset="0"/>
              </a:rPr>
              <a:t>	**	</a:t>
            </a:r>
            <a:r>
              <a:rPr kumimoji="0" lang="ru-RU" altLang="ru-RU" sz="1800" b="1" i="0" u="none" strike="noStrike" cap="none" normalizeH="0" baseline="0" dirty="0" smtClean="0">
                <a:ln>
                  <a:noFill/>
                </a:ln>
                <a:solidFill>
                  <a:schemeClr val="tx1"/>
                </a:solidFill>
                <a:effectLst/>
                <a:latin typeface="Arial" panose="020B0604020202020204" pitchFamily="34" charset="0"/>
              </a:rPr>
              <a:t>N</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smtClean="0">
                <a:ln>
                  <a:noFill/>
                </a:ln>
                <a:solidFill>
                  <a:schemeClr val="tx1"/>
                </a:solidFill>
                <a:effectLst/>
                <a:latin typeface="Arial" panose="020B0604020202020204" pitchFamily="34" charset="0"/>
              </a:rPr>
              <a:t>	26.	</a:t>
            </a:r>
            <a:r>
              <a:rPr kumimoji="0" lang="ru-RU" altLang="ru-RU" sz="1800" b="0" i="0" u="none" strike="noStrike" cap="none" normalizeH="0" baseline="0" dirty="0" err="1" smtClean="0">
                <a:ln>
                  <a:noFill/>
                </a:ln>
                <a:solidFill>
                  <a:schemeClr val="tx1"/>
                </a:solidFill>
                <a:effectLst/>
                <a:latin typeface="Arial" panose="020B0604020202020204" pitchFamily="34" charset="0"/>
              </a:rPr>
              <a:t>Is</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Fred</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Braun</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febrile</a:t>
            </a:r>
            <a:r>
              <a:rPr kumimoji="0" lang="ru-RU" altLang="ru-RU"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smtClean="0">
                <a:ln>
                  <a:noFill/>
                </a:ln>
                <a:solidFill>
                  <a:schemeClr val="tx1"/>
                </a:solidFill>
                <a:effectLst/>
                <a:latin typeface="Arial" panose="020B0604020202020204" pitchFamily="34" charset="0"/>
              </a:rPr>
              <a:t>	**	</a:t>
            </a:r>
            <a:r>
              <a:rPr kumimoji="0" lang="ru-RU" altLang="ru-RU" sz="1800" b="1" i="0" u="none" strike="noStrike" cap="none" normalizeH="0" baseline="0" dirty="0" smtClean="0">
                <a:ln>
                  <a:noFill/>
                </a:ln>
                <a:solidFill>
                  <a:schemeClr val="tx1"/>
                </a:solidFill>
                <a:effectLst/>
                <a:latin typeface="Arial" panose="020B0604020202020204" pitchFamily="34" charset="0"/>
              </a:rPr>
              <a:t>Y</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smtClean="0">
                <a:ln>
                  <a:noFill/>
                </a:ln>
                <a:solidFill>
                  <a:schemeClr val="tx1"/>
                </a:solidFill>
                <a:effectLst/>
                <a:latin typeface="Arial" panose="020B0604020202020204" pitchFamily="34" charset="0"/>
              </a:rPr>
              <a:t>( ... </a:t>
            </a:r>
            <a:r>
              <a:rPr kumimoji="0" lang="ru-RU" altLang="ru-RU" sz="1800" b="0" i="0" u="none" strike="noStrike" cap="none" normalizeH="0" baseline="0" dirty="0" err="1" smtClean="0">
                <a:ln>
                  <a:noFill/>
                </a:ln>
                <a:solidFill>
                  <a:schemeClr val="tx1"/>
                </a:solidFill>
                <a:effectLst/>
                <a:latin typeface="Arial" panose="020B0604020202020204" pitchFamily="34" charset="0"/>
              </a:rPr>
              <a:t>after</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about</a:t>
            </a:r>
            <a:r>
              <a:rPr kumimoji="0" lang="ru-RU" altLang="ru-RU" sz="1800" b="0" i="0" u="none" strike="noStrike" cap="none" normalizeH="0" baseline="0" dirty="0" smtClean="0">
                <a:ln>
                  <a:noFill/>
                </a:ln>
                <a:solidFill>
                  <a:schemeClr val="tx1"/>
                </a:solidFill>
                <a:effectLst/>
                <a:latin typeface="Arial" panose="020B0604020202020204" pitchFamily="34" charset="0"/>
              </a:rPr>
              <a:t> 50-60 </a:t>
            </a:r>
            <a:r>
              <a:rPr kumimoji="0" lang="ru-RU" altLang="ru-RU" sz="1800" b="0" i="0" u="none" strike="noStrike" cap="none" normalizeH="0" baseline="0" dirty="0" err="1" smtClean="0">
                <a:ln>
                  <a:noFill/>
                </a:ln>
                <a:solidFill>
                  <a:schemeClr val="tx1"/>
                </a:solidFill>
                <a:effectLst/>
                <a:latin typeface="Arial" panose="020B0604020202020204" pitchFamily="34" charset="0"/>
              </a:rPr>
              <a:t>questions</a:t>
            </a:r>
            <a:r>
              <a:rPr kumimoji="0" lang="ru-RU" altLang="ru-RU" sz="1800" b="0" i="0" u="none" strike="noStrike" cap="none" normalizeH="0" baseline="0" dirty="0" smtClean="0">
                <a:ln>
                  <a:noFill/>
                </a:ln>
                <a:solidFill>
                  <a:schemeClr val="tx1"/>
                </a:solidFill>
                <a:effectLst/>
                <a:latin typeface="Arial" panose="020B0604020202020204" pitchFamily="34" charset="0"/>
              </a:rPr>
              <a:t>, MYCIN </a:t>
            </a:r>
            <a:r>
              <a:rPr kumimoji="0" lang="ru-RU" altLang="ru-RU" sz="1800" b="0" i="0" u="none" strike="noStrike" cap="none" normalizeH="0" baseline="0" dirty="0" err="1" smtClean="0">
                <a:ln>
                  <a:noFill/>
                </a:ln>
                <a:solidFill>
                  <a:schemeClr val="tx1"/>
                </a:solidFill>
                <a:effectLst/>
                <a:latin typeface="Arial" panose="020B0604020202020204" pitchFamily="34" charset="0"/>
              </a:rPr>
              <a:t>prints</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the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diagnostic</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hypotheses</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on</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which</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therapy</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will</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be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based</a:t>
            </a:r>
            <a:r>
              <a:rPr kumimoji="0" lang="ru-RU" altLang="ru-RU"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err="1" smtClean="0">
                <a:ln>
                  <a:noFill/>
                </a:ln>
                <a:solidFill>
                  <a:schemeClr val="tx1"/>
                </a:solidFill>
                <a:effectLst/>
                <a:latin typeface="Arial" panose="020B0604020202020204" pitchFamily="34" charset="0"/>
              </a:rPr>
              <a:t>My</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therapy</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recommendations</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will</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be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designed</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to</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treat</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for</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organisms</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that</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are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either</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very</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likely</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or</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although</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less</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likely</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would</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have</a:t>
            </a:r>
            <a:r>
              <a:rPr kumimoji="0" lang="ru-RU" altLang="ru-RU" sz="1800" b="0" i="0" u="none" strike="noStrike" cap="none" normalizeH="0" baseline="0" dirty="0" smtClean="0">
                <a:ln>
                  <a:noFill/>
                </a:ln>
                <a:solidFill>
                  <a:schemeClr val="tx1"/>
                </a:solidFill>
                <a:effectLst/>
                <a:latin typeface="Arial" panose="020B0604020202020204" pitchFamily="34" charset="0"/>
              </a:rPr>
              <a:t> a </a:t>
            </a:r>
            <a:r>
              <a:rPr kumimoji="0" lang="ru-RU" altLang="ru-RU" sz="1800" b="0" i="0" u="none" strike="noStrike" cap="none" normalizeH="0" baseline="0" dirty="0" err="1" smtClean="0">
                <a:ln>
                  <a:noFill/>
                </a:ln>
                <a:solidFill>
                  <a:schemeClr val="tx1"/>
                </a:solidFill>
                <a:effectLst/>
                <a:latin typeface="Arial" panose="020B0604020202020204" pitchFamily="34" charset="0"/>
              </a:rPr>
              <a:t>significant</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effect</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on</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therapy</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selection</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if</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they</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were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present</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It</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is</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important</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to</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cover</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for</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the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following</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probable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infection</a:t>
            </a:r>
            <a:r>
              <a:rPr kumimoji="0" lang="ru-RU" altLang="ru-RU" sz="1800" b="0" i="0" u="none" strike="noStrike" cap="none" normalizeH="0" baseline="0" dirty="0" smtClean="0">
                <a:ln>
                  <a:noFill/>
                </a:ln>
                <a:solidFill>
                  <a:schemeClr val="tx1"/>
                </a:solidFill>
                <a:effectLst/>
                <a:latin typeface="Arial" panose="020B0604020202020204" pitchFamily="34" charset="0"/>
              </a:rPr>
              <a:t>(s) </a:t>
            </a:r>
            <a:r>
              <a:rPr kumimoji="0" lang="ru-RU" altLang="ru-RU" sz="1800" b="0" i="0" u="none" strike="noStrike" cap="none" normalizeH="0" baseline="0" dirty="0" err="1" smtClean="0">
                <a:ln>
                  <a:noFill/>
                </a:ln>
                <a:solidFill>
                  <a:schemeClr val="tx1"/>
                </a:solidFill>
                <a:effectLst/>
                <a:latin typeface="Arial" panose="020B0604020202020204" pitchFamily="34" charset="0"/>
              </a:rPr>
              <a:t>and</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associated</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organism</a:t>
            </a:r>
            <a:r>
              <a:rPr kumimoji="0" lang="ru-RU" altLang="ru-RU" sz="1800" b="0" i="0" u="none" strike="noStrike" cap="none" normalizeH="0" baseline="0" dirty="0" smtClean="0">
                <a:ln>
                  <a:noFill/>
                </a:ln>
                <a:solidFill>
                  <a:schemeClr val="tx1"/>
                </a:solidFill>
                <a:effectLst/>
                <a:latin typeface="Arial" panose="020B0604020202020204" pitchFamily="34" charset="0"/>
              </a:rPr>
              <a:t>(s):</a:t>
            </a: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1" i="0" u="none" strike="noStrike" cap="none" normalizeH="0" baseline="0" dirty="0" smtClean="0">
                <a:ln>
                  <a:noFill/>
                </a:ln>
                <a:solidFill>
                  <a:schemeClr val="tx1"/>
                </a:solidFill>
                <a:effectLst/>
                <a:latin typeface="Arial" panose="020B0604020202020204" pitchFamily="34" charset="0"/>
              </a:rPr>
              <a:t>INFECTION-1 </a:t>
            </a:r>
            <a:r>
              <a:rPr kumimoji="0" lang="ru-RU" altLang="ru-RU" sz="1800" b="1" i="0" u="none" strike="noStrike" cap="none" normalizeH="0" baseline="0" dirty="0" err="1" smtClean="0">
                <a:ln>
                  <a:noFill/>
                </a:ln>
                <a:solidFill>
                  <a:schemeClr val="tx1"/>
                </a:solidFill>
                <a:effectLst/>
                <a:latin typeface="Arial" panose="020B0604020202020204" pitchFamily="34" charset="0"/>
              </a:rPr>
              <a:t>is</a:t>
            </a:r>
            <a:r>
              <a:rPr kumimoji="0" lang="ru-RU" altLang="ru-RU" sz="1800" b="1" i="0" u="none" strike="noStrike" cap="none" normalizeH="0" baseline="0" dirty="0" smtClean="0">
                <a:ln>
                  <a:noFill/>
                </a:ln>
                <a:solidFill>
                  <a:schemeClr val="tx1"/>
                </a:solidFill>
                <a:effectLst/>
                <a:latin typeface="Arial" panose="020B0604020202020204" pitchFamily="34" charset="0"/>
              </a:rPr>
              <a:t> BACTEREMIA</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1" i="0" u="none" strike="noStrike" cap="none" normalizeH="0" baseline="0" dirty="0" smtClean="0">
                <a:ln>
                  <a:noFill/>
                </a:ln>
                <a:solidFill>
                  <a:schemeClr val="tx1"/>
                </a:solidFill>
                <a:effectLst/>
                <a:latin typeface="Arial" panose="020B0604020202020204" pitchFamily="34" charset="0"/>
              </a:rPr>
              <a:t> </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1" i="0" u="none" strike="noStrike" cap="none" normalizeH="0" baseline="0" dirty="0" smtClean="0">
                <a:ln>
                  <a:noFill/>
                </a:ln>
                <a:solidFill>
                  <a:schemeClr val="tx1"/>
                </a:solidFill>
                <a:effectLst/>
                <a:latin typeface="Arial" panose="020B0604020202020204" pitchFamily="34" charset="0"/>
              </a:rPr>
              <a:t>&lt;ITEM-1&gt;  E.COLI   [ORGANISM-1]</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1" i="0" u="none" strike="noStrike" cap="none" normalizeH="0" baseline="0" dirty="0" smtClean="0">
                <a:ln>
                  <a:noFill/>
                </a:ln>
                <a:solidFill>
                  <a:schemeClr val="tx1"/>
                </a:solidFill>
                <a:effectLst/>
                <a:latin typeface="Arial" panose="020B0604020202020204" pitchFamily="34" charset="0"/>
              </a:rPr>
              <a:t>&lt;ITEM-2&gt;  KLEBSIELLA  [ORGANISM-1]</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1" i="0" u="none" strike="noStrike" cap="none" normalizeH="0" baseline="0" dirty="0" smtClean="0">
                <a:ln>
                  <a:noFill/>
                </a:ln>
                <a:solidFill>
                  <a:schemeClr val="tx1"/>
                </a:solidFill>
                <a:effectLst/>
                <a:latin typeface="Arial" panose="020B0604020202020204" pitchFamily="34" charset="0"/>
              </a:rPr>
              <a:t>&lt;ITEM-3&gt;  ENTEROBACTER  [ORGANISM-1]</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1" i="0" u="none" strike="noStrike" cap="none" normalizeH="0" baseline="0" dirty="0" smtClean="0">
                <a:ln>
                  <a:noFill/>
                </a:ln>
                <a:solidFill>
                  <a:schemeClr val="tx1"/>
                </a:solidFill>
                <a:effectLst/>
                <a:latin typeface="Arial" panose="020B0604020202020204" pitchFamily="34" charset="0"/>
              </a:rPr>
              <a:t>&lt;ITEM-4&gt;  KLEBSIELLA-PNEUMONIAE  [ORGANISM-1]</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1" i="0" u="none" strike="noStrike" cap="none" normalizeH="0" baseline="0" dirty="0" smtClean="0">
                <a:ln>
                  <a:noFill/>
                </a:ln>
                <a:solidFill>
                  <a:schemeClr val="tx1"/>
                </a:solidFill>
                <a:effectLst/>
                <a:latin typeface="Arial" panose="020B0604020202020204" pitchFamily="34" charset="0"/>
              </a:rPr>
              <a:t> </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1" i="0" u="none" strike="noStrike" cap="none" normalizeH="0" baseline="0" dirty="0" smtClean="0">
                <a:ln>
                  <a:noFill/>
                </a:ln>
                <a:solidFill>
                  <a:schemeClr val="tx1"/>
                </a:solidFill>
                <a:effectLst/>
                <a:latin typeface="Arial" panose="020B0604020202020204" pitchFamily="34" charset="0"/>
              </a:rPr>
              <a:t>**	WHAT DOES GU MANIPULATION TELL YOU ABOUT THE 		IDENTITY OF AN ORGANISM?</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err="1" smtClean="0">
                <a:ln>
                  <a:noFill/>
                </a:ln>
                <a:solidFill>
                  <a:schemeClr val="tx1"/>
                </a:solidFill>
                <a:effectLst/>
                <a:latin typeface="Arial" panose="020B0604020202020204" pitchFamily="34" charset="0"/>
              </a:rPr>
              <a:t>The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rules</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listed</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below</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use</a:t>
            </a:r>
            <a:r>
              <a:rPr kumimoji="0" lang="ru-RU" altLang="ru-RU"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err="1" smtClean="0">
                <a:ln>
                  <a:noFill/>
                </a:ln>
                <a:solidFill>
                  <a:schemeClr val="tx1"/>
                </a:solidFill>
                <a:effectLst/>
                <a:latin typeface="Arial" panose="020B0604020202020204" pitchFamily="34" charset="0"/>
              </a:rPr>
              <a:t>whether</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the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patient</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has</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had</a:t>
            </a:r>
            <a:r>
              <a:rPr kumimoji="0" lang="ru-RU" altLang="ru-RU" sz="1800" b="0" i="0" u="none" strike="noStrike" cap="none" normalizeH="0" baseline="0" dirty="0" smtClean="0">
                <a:ln>
                  <a:noFill/>
                </a:ln>
                <a:solidFill>
                  <a:schemeClr val="tx1"/>
                </a:solidFill>
                <a:effectLst/>
                <a:latin typeface="Arial" panose="020B0604020202020204" pitchFamily="34" charset="0"/>
              </a:rPr>
              <a:t> a </a:t>
            </a:r>
            <a:r>
              <a:rPr kumimoji="0" lang="ru-RU" altLang="ru-RU" sz="1800" b="0" i="0" u="none" strike="noStrike" cap="none" normalizeH="0" baseline="0" dirty="0" err="1" smtClean="0">
                <a:ln>
                  <a:noFill/>
                </a:ln>
                <a:solidFill>
                  <a:schemeClr val="tx1"/>
                </a:solidFill>
                <a:effectLst/>
                <a:latin typeface="Arial" panose="020B0604020202020204" pitchFamily="34" charset="0"/>
              </a:rPr>
              <a:t>genito-urinary</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manipulative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procedure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to</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conclude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about</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the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identity</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of</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the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organism</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smtClean="0">
                <a:ln>
                  <a:noFill/>
                </a:ln>
                <a:solidFill>
                  <a:schemeClr val="tx1"/>
                </a:solidFill>
                <a:effectLst/>
                <a:latin typeface="Arial" panose="020B0604020202020204" pitchFamily="34" charset="0"/>
              </a:rPr>
              <a:t>156, 163, 190</a:t>
            </a: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err="1" smtClean="0">
                <a:ln>
                  <a:noFill/>
                </a:ln>
                <a:solidFill>
                  <a:schemeClr val="tx1"/>
                </a:solidFill>
                <a:effectLst/>
                <a:latin typeface="Arial" panose="020B0604020202020204" pitchFamily="34" charset="0"/>
              </a:rPr>
              <a:t>Which</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do</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you</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wish</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to</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see</a:t>
            </a:r>
            <a:r>
              <a:rPr kumimoji="0" lang="ru-RU" altLang="ru-RU"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1" i="0" u="none" strike="noStrike" cap="none" normalizeH="0" baseline="0" dirty="0" smtClean="0">
                <a:ln>
                  <a:noFill/>
                </a:ln>
                <a:solidFill>
                  <a:schemeClr val="tx1"/>
                </a:solidFill>
                <a:effectLst/>
                <a:latin typeface="Arial" panose="020B0604020202020204" pitchFamily="34" charset="0"/>
              </a:rPr>
              <a:t>**	156</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400" b="1" i="0" u="none" strike="noStrike" cap="none" normalizeH="0" baseline="0" dirty="0" smtClean="0">
                <a:ln>
                  <a:noFill/>
                </a:ln>
                <a:solidFill>
                  <a:schemeClr val="tx1"/>
                </a:solidFill>
                <a:effectLst/>
                <a:latin typeface="Arial" panose="020B0604020202020204" pitchFamily="34" charset="0"/>
              </a:rPr>
              <a:t>RULE 156</a:t>
            </a:r>
            <a:endParaRPr kumimoji="0" lang="ru-RU" altLang="ru-RU"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400" b="0" i="0" u="none" strike="noStrike" cap="none" normalizeH="0" baseline="0" dirty="0" smtClean="0">
                <a:ln>
                  <a:noFill/>
                </a:ln>
                <a:solidFill>
                  <a:schemeClr val="tx1"/>
                </a:solidFill>
                <a:effectLst/>
                <a:latin typeface="Arial" panose="020B0604020202020204" pitchFamily="34" charset="0"/>
              </a:rPr>
              <a:t>IF:	1.	</a:t>
            </a:r>
            <a:r>
              <a:rPr kumimoji="0" lang="ru-RU" altLang="ru-RU" sz="1400" b="0" i="0" u="none" strike="noStrike" cap="none" normalizeH="0" baseline="0" dirty="0" err="1" smtClean="0">
                <a:ln>
                  <a:noFill/>
                </a:ln>
                <a:solidFill>
                  <a:schemeClr val="tx1"/>
                </a:solidFill>
                <a:effectLst/>
                <a:latin typeface="Arial" panose="020B0604020202020204" pitchFamily="34" charset="0"/>
              </a:rPr>
              <a:t>The</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site</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of</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the</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culture</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blood</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and</a:t>
            </a:r>
            <a:r>
              <a:rPr kumimoji="0" lang="ru-RU" altLang="ru-RU" sz="1400" b="0" i="0" u="none" strike="noStrike" cap="none" normalizeH="0" baseline="0" dirty="0" smtClean="0">
                <a:ln>
                  <a:noFill/>
                </a:ln>
                <a:solidFill>
                  <a:schemeClr val="tx1"/>
                </a:solidFill>
                <a:effectLst/>
                <a:latin typeface="Arial" panose="020B0604020202020204" pitchFamily="34" charset="0"/>
              </a:rPr>
              <a:t> </a:t>
            </a:r>
            <a:endParaRPr kumimoji="0" lang="ru-RU" altLang="ru-RU"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400" b="0" i="0" u="none" strike="noStrike" cap="none" normalizeH="0" baseline="0" dirty="0" smtClean="0">
                <a:ln>
                  <a:noFill/>
                </a:ln>
                <a:solidFill>
                  <a:schemeClr val="tx1"/>
                </a:solidFill>
                <a:effectLst/>
                <a:latin typeface="Arial" panose="020B0604020202020204" pitchFamily="34" charset="0"/>
              </a:rPr>
              <a:t>	2.	</a:t>
            </a:r>
            <a:r>
              <a:rPr kumimoji="0" lang="ru-RU" altLang="ru-RU" sz="1400" b="0" i="0" u="none" strike="noStrike" cap="none" normalizeH="0" baseline="0" dirty="0" err="1" smtClean="0">
                <a:ln>
                  <a:noFill/>
                </a:ln>
                <a:solidFill>
                  <a:schemeClr val="tx1"/>
                </a:solidFill>
                <a:effectLst/>
                <a:latin typeface="Arial" panose="020B0604020202020204" pitchFamily="34" charset="0"/>
              </a:rPr>
              <a:t>The</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gram</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stain</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of</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the</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organism</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is</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gramneg</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and</a:t>
            </a:r>
            <a:endParaRPr kumimoji="0" lang="ru-RU" altLang="ru-RU"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400" b="0" i="0" u="none" strike="noStrike" cap="none" normalizeH="0" baseline="0" dirty="0" smtClean="0">
                <a:ln>
                  <a:noFill/>
                </a:ln>
                <a:solidFill>
                  <a:schemeClr val="tx1"/>
                </a:solidFill>
                <a:effectLst/>
                <a:latin typeface="Arial" panose="020B0604020202020204" pitchFamily="34" charset="0"/>
              </a:rPr>
              <a:t>	3.	</a:t>
            </a:r>
            <a:r>
              <a:rPr kumimoji="0" lang="ru-RU" altLang="ru-RU" sz="1400" b="0" i="0" u="none" strike="noStrike" cap="none" normalizeH="0" baseline="0" dirty="0" err="1" smtClean="0">
                <a:ln>
                  <a:noFill/>
                </a:ln>
                <a:solidFill>
                  <a:schemeClr val="tx1"/>
                </a:solidFill>
                <a:effectLst/>
                <a:latin typeface="Arial" panose="020B0604020202020204" pitchFamily="34" charset="0"/>
              </a:rPr>
              <a:t>The</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morphology</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of</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the</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organism</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is</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rod</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and</a:t>
            </a:r>
            <a:endParaRPr kumimoji="0" lang="ru-RU" altLang="ru-RU"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400" b="0" i="0" u="none" strike="noStrike" cap="none" normalizeH="0" baseline="0" dirty="0" smtClean="0">
                <a:ln>
                  <a:noFill/>
                </a:ln>
                <a:solidFill>
                  <a:schemeClr val="tx1"/>
                </a:solidFill>
                <a:effectLst/>
                <a:latin typeface="Arial" panose="020B0604020202020204" pitchFamily="34" charset="0"/>
              </a:rPr>
              <a:t>	4.	</a:t>
            </a:r>
            <a:r>
              <a:rPr kumimoji="0" lang="ru-RU" altLang="ru-RU" sz="1400" b="0" i="0" u="none" strike="noStrike" cap="none" normalizeH="0" baseline="0" dirty="0" err="1" smtClean="0">
                <a:ln>
                  <a:noFill/>
                </a:ln>
                <a:solidFill>
                  <a:schemeClr val="tx1"/>
                </a:solidFill>
                <a:effectLst/>
                <a:latin typeface="Arial" panose="020B0604020202020204" pitchFamily="34" charset="0"/>
              </a:rPr>
              <a:t>The</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portal</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of</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entry</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of</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the</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organism</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is</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urine</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and</a:t>
            </a:r>
            <a:endParaRPr kumimoji="0" lang="ru-RU" altLang="ru-RU"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400" b="0" i="0" u="none" strike="noStrike" cap="none" normalizeH="0" baseline="0" dirty="0" smtClean="0">
                <a:ln>
                  <a:noFill/>
                </a:ln>
                <a:solidFill>
                  <a:schemeClr val="tx1"/>
                </a:solidFill>
                <a:effectLst/>
                <a:latin typeface="Arial" panose="020B0604020202020204" pitchFamily="34" charset="0"/>
              </a:rPr>
              <a:t>	5.	</a:t>
            </a:r>
            <a:r>
              <a:rPr kumimoji="0" lang="ru-RU" altLang="ru-RU" sz="1400" b="0" i="0" u="none" strike="noStrike" cap="none" normalizeH="0" baseline="0" dirty="0" err="1" smtClean="0">
                <a:ln>
                  <a:noFill/>
                </a:ln>
                <a:solidFill>
                  <a:schemeClr val="tx1"/>
                </a:solidFill>
                <a:effectLst/>
                <a:latin typeface="Arial" panose="020B0604020202020204" pitchFamily="34" charset="0"/>
              </a:rPr>
              <a:t>The</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patient</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has</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not</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had</a:t>
            </a:r>
            <a:r>
              <a:rPr kumimoji="0" lang="ru-RU" altLang="ru-RU" sz="1400" b="0" i="0" u="none" strike="noStrike" cap="none" normalizeH="0" baseline="0" dirty="0" smtClean="0">
                <a:ln>
                  <a:noFill/>
                </a:ln>
                <a:solidFill>
                  <a:schemeClr val="tx1"/>
                </a:solidFill>
                <a:effectLst/>
                <a:latin typeface="Arial" panose="020B0604020202020204" pitchFamily="34" charset="0"/>
              </a:rPr>
              <a:t> a </a:t>
            </a:r>
            <a:r>
              <a:rPr kumimoji="0" lang="ru-RU" altLang="ru-RU" sz="1400" b="0" i="0" u="none" strike="noStrike" cap="none" normalizeH="0" baseline="0" dirty="0" err="1" smtClean="0">
                <a:ln>
                  <a:noFill/>
                </a:ln>
                <a:solidFill>
                  <a:schemeClr val="tx1"/>
                </a:solidFill>
                <a:effectLst/>
                <a:latin typeface="Arial" panose="020B0604020202020204" pitchFamily="34" charset="0"/>
              </a:rPr>
              <a:t>genito-urinary</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manipulative</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procedure</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and</a:t>
            </a:r>
            <a:endParaRPr kumimoji="0" lang="ru-RU" altLang="ru-RU"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400" b="0" i="0" u="none" strike="noStrike" cap="none" normalizeH="0" baseline="0" dirty="0" smtClean="0">
                <a:ln>
                  <a:noFill/>
                </a:ln>
                <a:solidFill>
                  <a:schemeClr val="tx1"/>
                </a:solidFill>
                <a:effectLst/>
                <a:latin typeface="Arial" panose="020B0604020202020204" pitchFamily="34" charset="0"/>
              </a:rPr>
              <a:t>	6.	</a:t>
            </a:r>
            <a:r>
              <a:rPr kumimoji="0" lang="ru-RU" altLang="ru-RU" sz="1400" b="0" i="0" u="none" strike="noStrike" cap="none" normalizeH="0" baseline="0" dirty="0" err="1" smtClean="0">
                <a:ln>
                  <a:noFill/>
                </a:ln>
                <a:solidFill>
                  <a:schemeClr val="tx1"/>
                </a:solidFill>
                <a:effectLst/>
                <a:latin typeface="Arial" panose="020B0604020202020204" pitchFamily="34" charset="0"/>
              </a:rPr>
              <a:t>Cystitis</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is</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not</a:t>
            </a:r>
            <a:r>
              <a:rPr kumimoji="0" lang="ru-RU" altLang="ru-RU" sz="1400" b="0" i="0" u="none" strike="noStrike" cap="none" normalizeH="0" baseline="0" dirty="0" smtClean="0">
                <a:ln>
                  <a:noFill/>
                </a:ln>
                <a:solidFill>
                  <a:schemeClr val="tx1"/>
                </a:solidFill>
                <a:effectLst/>
                <a:latin typeface="Arial" panose="020B0604020202020204" pitchFamily="34" charset="0"/>
              </a:rPr>
              <a:t> a </a:t>
            </a:r>
            <a:r>
              <a:rPr kumimoji="0" lang="ru-RU" altLang="ru-RU" sz="1400" b="0" i="0" u="none" strike="noStrike" cap="none" normalizeH="0" baseline="0" dirty="0" err="1" smtClean="0">
                <a:ln>
                  <a:noFill/>
                </a:ln>
                <a:solidFill>
                  <a:schemeClr val="tx1"/>
                </a:solidFill>
                <a:effectLst/>
                <a:latin typeface="Arial" panose="020B0604020202020204" pitchFamily="34" charset="0"/>
              </a:rPr>
              <a:t>problem</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for</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which</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the</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patient</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has</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been</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treated</a:t>
            </a:r>
            <a:r>
              <a:rPr kumimoji="0" lang="ru-RU" altLang="ru-RU" sz="1400" b="0" i="0" u="none" strike="noStrike" cap="none" normalizeH="0" baseline="0" dirty="0" smtClean="0">
                <a:ln>
                  <a:noFill/>
                </a:ln>
                <a:solidFill>
                  <a:schemeClr val="tx1"/>
                </a:solidFill>
                <a:effectLst/>
                <a:latin typeface="Arial" panose="020B0604020202020204" pitchFamily="34" charset="0"/>
              </a:rPr>
              <a:t> </a:t>
            </a:r>
            <a:endParaRPr kumimoji="0" lang="ru-RU" altLang="ru-RU"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400" b="0" i="0" u="none" strike="noStrike" cap="none" normalizeH="0" baseline="0" dirty="0" smtClean="0">
                <a:ln>
                  <a:noFill/>
                </a:ln>
                <a:solidFill>
                  <a:schemeClr val="tx1"/>
                </a:solidFill>
                <a:effectLst/>
                <a:latin typeface="Arial" panose="020B0604020202020204" pitchFamily="34" charset="0"/>
              </a:rPr>
              <a:t>THEN:	</a:t>
            </a:r>
            <a:r>
              <a:rPr kumimoji="0" lang="ru-RU" altLang="ru-RU" sz="1400" b="0" i="0" u="none" strike="noStrike" cap="none" normalizeH="0" baseline="0" dirty="0" err="1" smtClean="0">
                <a:ln>
                  <a:noFill/>
                </a:ln>
                <a:solidFill>
                  <a:schemeClr val="tx1"/>
                </a:solidFill>
                <a:effectLst/>
                <a:latin typeface="Arial" panose="020B0604020202020204" pitchFamily="34" charset="0"/>
              </a:rPr>
              <a:t>There</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is</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suggestive</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evidence</a:t>
            </a:r>
            <a:r>
              <a:rPr kumimoji="0" lang="ru-RU" altLang="ru-RU" sz="1400" b="0" i="0" u="none" strike="noStrike" cap="none" normalizeH="0" baseline="0" dirty="0" smtClean="0">
                <a:ln>
                  <a:noFill/>
                </a:ln>
                <a:solidFill>
                  <a:schemeClr val="tx1"/>
                </a:solidFill>
                <a:effectLst/>
                <a:latin typeface="Arial" panose="020B0604020202020204" pitchFamily="34" charset="0"/>
              </a:rPr>
              <a:t> (.6) </a:t>
            </a:r>
            <a:r>
              <a:rPr kumimoji="0" lang="ru-RU" altLang="ru-RU" sz="1400" b="0" i="0" u="none" strike="noStrike" cap="none" normalizeH="0" baseline="0" dirty="0" err="1" smtClean="0">
                <a:ln>
                  <a:noFill/>
                </a:ln>
                <a:solidFill>
                  <a:schemeClr val="tx1"/>
                </a:solidFill>
                <a:effectLst/>
                <a:latin typeface="Arial" panose="020B0604020202020204" pitchFamily="34" charset="0"/>
              </a:rPr>
              <a:t>that</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the</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identity</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of</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the</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organism</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is</a:t>
            </a:r>
            <a:r>
              <a:rPr kumimoji="0" lang="ru-RU" altLang="ru-RU" sz="1400" b="0" i="0" u="none" strike="noStrike" cap="none" normalizeH="0" baseline="0" dirty="0" smtClean="0">
                <a:ln>
                  <a:noFill/>
                </a:ln>
                <a:solidFill>
                  <a:schemeClr val="tx1"/>
                </a:solidFill>
                <a:effectLst/>
                <a:latin typeface="Arial" panose="020B0604020202020204" pitchFamily="34" charset="0"/>
              </a:rPr>
              <a:t> </a:t>
            </a:r>
            <a:r>
              <a:rPr kumimoji="0" lang="ru-RU" altLang="ru-RU" sz="1400" b="0" i="0" u="none" strike="noStrike" cap="none" normalizeH="0" baseline="0" dirty="0" err="1" smtClean="0">
                <a:ln>
                  <a:noFill/>
                </a:ln>
                <a:solidFill>
                  <a:schemeClr val="tx1"/>
                </a:solidFill>
                <a:effectLst/>
                <a:latin typeface="Arial" panose="020B0604020202020204" pitchFamily="34" charset="0"/>
              </a:rPr>
              <a:t>e.coli</a:t>
            </a:r>
            <a:endParaRPr kumimoji="0" lang="ru-RU" altLang="ru-RU"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1" i="0" u="none" strike="noStrike" cap="none" normalizeH="0" baseline="0" dirty="0" smtClean="0">
                <a:ln>
                  <a:noFill/>
                </a:ln>
                <a:solidFill>
                  <a:schemeClr val="tx1"/>
                </a:solidFill>
                <a:effectLst/>
                <a:latin typeface="Arial" panose="020B0604020202020204" pitchFamily="34" charset="0"/>
              </a:rPr>
              <a:t>**	IS BLOOD A STERILE SITE?</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err="1" smtClean="0">
                <a:ln>
                  <a:noFill/>
                </a:ln>
                <a:solidFill>
                  <a:schemeClr val="tx1"/>
                </a:solidFill>
                <a:effectLst/>
                <a:latin typeface="Arial" panose="020B0604020202020204" pitchFamily="34" charset="0"/>
              </a:rPr>
              <a:t>Yes</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Blood</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is</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one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of</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those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sites</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that</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is</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normally</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sterile</a:t>
            </a:r>
            <a:r>
              <a:rPr kumimoji="0" lang="ru-RU" altLang="ru-RU"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1" i="0" u="none" strike="noStrike" cap="none" normalizeH="0" baseline="0" dirty="0" smtClean="0">
                <a:ln>
                  <a:noFill/>
                </a:ln>
                <a:solidFill>
                  <a:schemeClr val="tx1"/>
                </a:solidFill>
                <a:effectLst/>
                <a:latin typeface="Arial" panose="020B0604020202020204" pitchFamily="34" charset="0"/>
              </a:rPr>
              <a:t>**	WHAT ARE THE NONSTERILE SITES?</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err="1" smtClean="0">
                <a:ln>
                  <a:noFill/>
                </a:ln>
                <a:solidFill>
                  <a:schemeClr val="tx1"/>
                </a:solidFill>
                <a:effectLst/>
                <a:latin typeface="Arial" panose="020B0604020202020204" pitchFamily="34" charset="0"/>
              </a:rPr>
              <a:t>Those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sites</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that</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are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normally</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nonsterile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are</a:t>
            </a:r>
            <a:r>
              <a:rPr kumimoji="0" lang="ru-RU" altLang="ru-RU" sz="1800" b="0" i="0" u="none" strike="noStrike" cap="none" normalizeH="0" baseline="0" dirty="0" smtClean="0">
                <a:ln>
                  <a:noFill/>
                </a:ln>
                <a:solidFill>
                  <a:schemeClr val="tx1"/>
                </a:solidFill>
                <a:effectLst/>
                <a:latin typeface="Arial" panose="020B0604020202020204" pitchFamily="34" charset="0"/>
              </a:rPr>
              <a:t>: CERVIX, CUTANEOUS-ULCER, LOCHIA, NOSE, SKIN, STOOL, THROAT, URETHRA, VAGINA.</a:t>
            </a: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1" i="0" u="none" strike="noStrike" cap="none" normalizeH="0" baseline="0" dirty="0" smtClean="0">
                <a:ln>
                  <a:noFill/>
                </a:ln>
                <a:solidFill>
                  <a:schemeClr val="tx1"/>
                </a:solidFill>
                <a:effectLst/>
                <a:latin typeface="Arial" panose="020B0604020202020204" pitchFamily="34" charset="0"/>
              </a:rPr>
              <a:t>**	IS BACTEROIDES AEROBIC?</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ru-RU" altLang="ru-RU" sz="1800" b="0" i="0" u="none" strike="noStrike" cap="none" normalizeH="0" baseline="0" dirty="0" err="1" smtClean="0">
                <a:ln>
                  <a:noFill/>
                </a:ln>
                <a:solidFill>
                  <a:schemeClr val="tx1"/>
                </a:solidFill>
                <a:effectLst/>
                <a:latin typeface="Arial" panose="020B0604020202020204" pitchFamily="34" charset="0"/>
              </a:rPr>
              <a:t>No</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the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aerobicity</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of</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bacteroides</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is</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anaerobic</a:t>
            </a:r>
            <a:r>
              <a:rPr kumimoji="0" lang="ru-RU" altLang="ru-RU" sz="1800" b="0" i="0" u="none" strike="noStrike" cap="none" normalizeH="0" baseline="0" dirty="0" smtClean="0">
                <a:ln>
                  <a:noFill/>
                </a:ln>
                <a:solidFill>
                  <a:schemeClr val="tx1"/>
                </a:solidFill>
                <a:effectLst/>
                <a:latin typeface="Arial" panose="020B0604020202020204" pitchFamily="34" charset="0"/>
              </a:rPr>
              <a:t>.</a:t>
            </a:r>
            <a:endParaRPr kumimoji="0" lang="en-GB" altLang="ru-RU"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60363" algn="l"/>
                <a:tab pos="1358900" algn="l"/>
                <a:tab pos="1816100" algn="l"/>
                <a:tab pos="2273300" algn="l"/>
                <a:tab pos="2730500" algn="l"/>
                <a:tab pos="4679950" algn="l"/>
              </a:tabLst>
            </a:pPr>
            <a:r>
              <a:rPr kumimoji="0" lang="en-GB" altLang="ru-RU"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r>
            <a:br>
              <a:rPr kumimoji="0" lang="en-GB" altLang="ru-RU"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br>
            <a:endParaRPr kumimoji="0" lang="en-GB"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79928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Zástupný symbol pro číslo snímku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4A3F1F23-E289-4259-ADB4-8D5ABF131232}" type="slidenum">
              <a:rPr lang="cs-CZ" altLang="cs-CZ" sz="1400">
                <a:solidFill>
                  <a:srgbClr val="000000"/>
                </a:solidFill>
              </a:rPr>
              <a:pPr eaLnBrk="1" hangingPunct="1">
                <a:spcBef>
                  <a:spcPct val="0"/>
                </a:spcBef>
                <a:buFontTx/>
                <a:buNone/>
              </a:pPr>
              <a:t>41</a:t>
            </a:fld>
            <a:endParaRPr lang="cs-CZ" altLang="cs-CZ" sz="1400">
              <a:solidFill>
                <a:srgbClr val="000000"/>
              </a:solidFill>
            </a:endParaRPr>
          </a:p>
        </p:txBody>
      </p:sp>
      <p:sp>
        <p:nvSpPr>
          <p:cNvPr id="12291" name="Rectangle 4"/>
          <p:cNvSpPr>
            <a:spLocks noGrp="1" noChangeArrowheads="1"/>
          </p:cNvSpPr>
          <p:nvPr>
            <p:ph type="title"/>
          </p:nvPr>
        </p:nvSpPr>
        <p:spPr/>
        <p:txBody>
          <a:bodyPr/>
          <a:lstStyle/>
          <a:p>
            <a:pPr eaLnBrk="1" hangingPunct="1"/>
            <a:r>
              <a:rPr lang="en-US" altLang="cs-CZ" smtClean="0"/>
              <a:t>Heuristics</a:t>
            </a:r>
          </a:p>
        </p:txBody>
      </p:sp>
      <p:sp>
        <p:nvSpPr>
          <p:cNvPr id="12292" name="Rectangle 5"/>
          <p:cNvSpPr>
            <a:spLocks noGrp="1" noChangeArrowheads="1"/>
          </p:cNvSpPr>
          <p:nvPr>
            <p:ph type="body" idx="1"/>
          </p:nvPr>
        </p:nvSpPr>
        <p:spPr>
          <a:xfrm>
            <a:off x="1981200" y="1600200"/>
            <a:ext cx="8229600" cy="5257800"/>
          </a:xfrm>
        </p:spPr>
        <p:txBody>
          <a:bodyPr/>
          <a:lstStyle/>
          <a:p>
            <a:pPr eaLnBrk="1" hangingPunct="1">
              <a:lnSpc>
                <a:spcPct val="90000"/>
              </a:lnSpc>
            </a:pPr>
            <a:r>
              <a:rPr lang="en-US" altLang="cs-CZ" sz="2400"/>
              <a:t>Problem-solving method that is usually successful, but can fail i some situations</a:t>
            </a:r>
          </a:p>
          <a:p>
            <a:pPr eaLnBrk="1" hangingPunct="1">
              <a:lnSpc>
                <a:spcPct val="90000"/>
              </a:lnSpc>
            </a:pPr>
            <a:r>
              <a:rPr lang="en-US" altLang="cs-CZ" sz="2400"/>
              <a:t>Unclearly defined problems with missing or ambiguous data</a:t>
            </a:r>
          </a:p>
          <a:p>
            <a:pPr lvl="1" eaLnBrk="1" hangingPunct="1">
              <a:lnSpc>
                <a:spcPct val="90000"/>
              </a:lnSpc>
            </a:pPr>
            <a:r>
              <a:rPr lang="en-US" altLang="cs-CZ" sz="2000"/>
              <a:t>Medical diagnosis</a:t>
            </a:r>
          </a:p>
          <a:p>
            <a:pPr lvl="1" eaLnBrk="1" hangingPunct="1">
              <a:lnSpc>
                <a:spcPct val="90000"/>
              </a:lnSpc>
            </a:pPr>
            <a:r>
              <a:rPr lang="en-US" altLang="cs-CZ" sz="2000"/>
              <a:t>Vision, speech recognition</a:t>
            </a:r>
          </a:p>
          <a:p>
            <a:pPr lvl="2" eaLnBrk="1" hangingPunct="1">
              <a:lnSpc>
                <a:spcPct val="90000"/>
              </a:lnSpc>
            </a:pPr>
            <a:r>
              <a:rPr lang="en-US" altLang="cs-CZ" sz="1800"/>
              <a:t>Helps to decide among infinite number of possible interpretations.</a:t>
            </a:r>
          </a:p>
          <a:p>
            <a:pPr eaLnBrk="1" hangingPunct="1">
              <a:lnSpc>
                <a:spcPct val="90000"/>
              </a:lnSpc>
            </a:pPr>
            <a:r>
              <a:rPr lang="en-US" altLang="cs-CZ" sz="2400"/>
              <a:t>A problem may have an exact solution, but the computational cost of finding it may be prohibitive.</a:t>
            </a:r>
          </a:p>
          <a:p>
            <a:pPr lvl="1" eaLnBrk="1" hangingPunct="1">
              <a:lnSpc>
                <a:spcPct val="90000"/>
              </a:lnSpc>
            </a:pPr>
            <a:r>
              <a:rPr lang="en-US" altLang="cs-CZ" sz="2000"/>
              <a:t>Chess, tic-tac-toe, 15 or 8-puzzle, scheduling, path-finding…</a:t>
            </a:r>
          </a:p>
          <a:p>
            <a:pPr lvl="1" eaLnBrk="1" hangingPunct="1">
              <a:lnSpc>
                <a:spcPct val="90000"/>
              </a:lnSpc>
            </a:pPr>
            <a:r>
              <a:rPr lang="en-US" altLang="cs-CZ" sz="2000"/>
              <a:t>Heuristic evaluation function</a:t>
            </a:r>
          </a:p>
          <a:p>
            <a:pPr lvl="2" eaLnBrk="1" hangingPunct="1">
              <a:lnSpc>
                <a:spcPct val="90000"/>
              </a:lnSpc>
            </a:pPr>
            <a:r>
              <a:rPr lang="en-US" altLang="cs-CZ" sz="1800"/>
              <a:t>Evaluates each stage of solution.</a:t>
            </a:r>
          </a:p>
          <a:p>
            <a:pPr lvl="3" eaLnBrk="1" hangingPunct="1">
              <a:lnSpc>
                <a:spcPct val="90000"/>
              </a:lnSpc>
            </a:pPr>
            <a:r>
              <a:rPr lang="en-US" altLang="cs-CZ" sz="1600"/>
              <a:t>Number of conflicts in a number of possible schedules</a:t>
            </a:r>
          </a:p>
          <a:p>
            <a:pPr lvl="2" eaLnBrk="1" hangingPunct="1">
              <a:lnSpc>
                <a:spcPct val="90000"/>
              </a:lnSpc>
            </a:pPr>
            <a:r>
              <a:rPr lang="en-US" altLang="cs-CZ" sz="1800"/>
              <a:t>Helps to decide about the next step leading to the goal.</a:t>
            </a:r>
          </a:p>
          <a:p>
            <a:pPr lvl="3" eaLnBrk="1" hangingPunct="1">
              <a:lnSpc>
                <a:spcPct val="90000"/>
              </a:lnSpc>
            </a:pPr>
            <a:r>
              <a:rPr lang="en-US" altLang="cs-CZ" sz="1600"/>
              <a:t>Selecting the schedule with minimum number of conflicts for the next small changes attempting to find some correct schedule</a:t>
            </a:r>
          </a:p>
        </p:txBody>
      </p:sp>
    </p:spTree>
    <p:extLst>
      <p:ext uri="{BB962C8B-B14F-4D97-AF65-F5344CB8AC3E}">
        <p14:creationId xmlns:p14="http://schemas.microsoft.com/office/powerpoint/2010/main" val="1110919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altLang="ru-RU" dirty="0" smtClean="0"/>
              <a:t>John McCarthy What </a:t>
            </a:r>
            <a:r>
              <a:rPr lang="en-US" altLang="ru-RU" dirty="0"/>
              <a:t>is Artificial Intelligence</a:t>
            </a:r>
            <a:r>
              <a:rPr lang="en-US" altLang="ru-RU" dirty="0" smtClean="0"/>
              <a:t>?</a:t>
            </a:r>
            <a:endParaRPr lang="en-US" altLang="ru-RU" sz="1600" dirty="0"/>
          </a:p>
        </p:txBody>
      </p:sp>
      <p:sp>
        <p:nvSpPr>
          <p:cNvPr id="3" name="Inhaltsplatzhalter 2"/>
          <p:cNvSpPr>
            <a:spLocks noGrp="1"/>
          </p:cNvSpPr>
          <p:nvPr>
            <p:ph idx="1"/>
          </p:nvPr>
        </p:nvSpPr>
        <p:spPr>
          <a:xfrm>
            <a:off x="838201" y="1525589"/>
            <a:ext cx="8229599" cy="1649411"/>
          </a:xfrm>
        </p:spPr>
        <p:txBody>
          <a:bodyPr>
            <a:normAutofit/>
          </a:bodyPr>
          <a:lstStyle/>
          <a:p>
            <a:pPr>
              <a:lnSpc>
                <a:spcPct val="80000"/>
              </a:lnSpc>
            </a:pPr>
            <a:r>
              <a:rPr lang="en-US" altLang="ru-RU" sz="3000" b="1" dirty="0"/>
              <a:t>What is artificial intelligence</a:t>
            </a:r>
            <a:r>
              <a:rPr lang="en-US" altLang="ru-RU" sz="2000" b="1" dirty="0"/>
              <a:t>? </a:t>
            </a:r>
          </a:p>
          <a:p>
            <a:pPr>
              <a:lnSpc>
                <a:spcPct val="80000"/>
              </a:lnSpc>
              <a:buFontTx/>
              <a:buNone/>
            </a:pPr>
            <a:r>
              <a:rPr lang="en-US" altLang="ru-RU" sz="2000" dirty="0"/>
              <a:t>	It is the science and engineering of making intelligent machines, especially intelligent computer programs. It is related to the similar task of using computers to understand human intelligence, but AI does not have to confine itself to methods that are biologically </a:t>
            </a:r>
            <a:r>
              <a:rPr lang="en-US" altLang="ru-RU" sz="2000" dirty="0" smtClean="0"/>
              <a:t>observable</a:t>
            </a:r>
            <a:endParaRPr lang="ru-RU" sz="2000" dirty="0"/>
          </a:p>
        </p:txBody>
      </p:sp>
      <p:sp>
        <p:nvSpPr>
          <p:cNvPr id="4" name="Rectangle 2"/>
          <p:cNvSpPr>
            <a:spLocks noGrp="1" noChangeArrowheads="1"/>
          </p:cNvSpPr>
          <p:nvPr/>
        </p:nvSpPr>
        <p:spPr bwMode="auto">
          <a:xfrm>
            <a:off x="1886743" y="3810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lvl1pPr algn="ctr" rtl="0" eaLnBrk="0" fontAlgn="base" hangingPunct="0">
              <a:spcBef>
                <a:spcPct val="0"/>
              </a:spcBef>
              <a:spcAft>
                <a:spcPct val="0"/>
              </a:spcAft>
              <a:defRPr sz="2400" b="1" kern="1200">
                <a:solidFill>
                  <a:schemeClr val="tx2"/>
                </a:solidFill>
                <a:latin typeface="+mj-lt"/>
                <a:ea typeface="+mj-ea"/>
                <a:cs typeface="+mj-cs"/>
              </a:defRPr>
            </a:lvl1pPr>
            <a:lvl2pPr algn="ctr" rtl="0" eaLnBrk="0" fontAlgn="base" hangingPunct="0">
              <a:spcBef>
                <a:spcPct val="0"/>
              </a:spcBef>
              <a:spcAft>
                <a:spcPct val="0"/>
              </a:spcAft>
              <a:defRPr sz="2400" b="1">
                <a:solidFill>
                  <a:schemeClr val="tx2"/>
                </a:solidFill>
                <a:latin typeface="Verdana" panose="020B0604030504040204" pitchFamily="34" charset="0"/>
              </a:defRPr>
            </a:lvl2pPr>
            <a:lvl3pPr algn="ctr" rtl="0" eaLnBrk="0" fontAlgn="base" hangingPunct="0">
              <a:spcBef>
                <a:spcPct val="0"/>
              </a:spcBef>
              <a:spcAft>
                <a:spcPct val="0"/>
              </a:spcAft>
              <a:defRPr sz="2400" b="1">
                <a:solidFill>
                  <a:schemeClr val="tx2"/>
                </a:solidFill>
                <a:latin typeface="Verdana" panose="020B0604030504040204" pitchFamily="34" charset="0"/>
              </a:defRPr>
            </a:lvl3pPr>
            <a:lvl4pPr algn="ctr" rtl="0" eaLnBrk="0" fontAlgn="base" hangingPunct="0">
              <a:spcBef>
                <a:spcPct val="0"/>
              </a:spcBef>
              <a:spcAft>
                <a:spcPct val="0"/>
              </a:spcAft>
              <a:defRPr sz="2400" b="1">
                <a:solidFill>
                  <a:schemeClr val="tx2"/>
                </a:solidFill>
                <a:latin typeface="Verdana" panose="020B0604030504040204" pitchFamily="34" charset="0"/>
              </a:defRPr>
            </a:lvl4pPr>
            <a:lvl5pPr algn="ctr" rtl="0" eaLnBrk="0" fontAlgn="base" hangingPunct="0">
              <a:spcBef>
                <a:spcPct val="0"/>
              </a:spcBef>
              <a:spcAft>
                <a:spcPct val="0"/>
              </a:spcAft>
              <a:defRPr sz="2400" b="1">
                <a:solidFill>
                  <a:schemeClr val="tx2"/>
                </a:solidFill>
                <a:latin typeface="Verdana" panose="020B0604030504040204" pitchFamily="34" charset="0"/>
              </a:defRPr>
            </a:lvl5pPr>
            <a:lvl6pPr marL="457200" algn="ctr" rtl="0" eaLnBrk="0" fontAlgn="base" hangingPunct="0">
              <a:spcBef>
                <a:spcPct val="0"/>
              </a:spcBef>
              <a:spcAft>
                <a:spcPct val="0"/>
              </a:spcAft>
              <a:defRPr sz="2400" b="1">
                <a:solidFill>
                  <a:schemeClr val="tx2"/>
                </a:solidFill>
                <a:latin typeface="Verdana" panose="020B0604030504040204" pitchFamily="34" charset="0"/>
              </a:defRPr>
            </a:lvl6pPr>
            <a:lvl7pPr marL="914400" algn="ctr" rtl="0" eaLnBrk="0" fontAlgn="base" hangingPunct="0">
              <a:spcBef>
                <a:spcPct val="0"/>
              </a:spcBef>
              <a:spcAft>
                <a:spcPct val="0"/>
              </a:spcAft>
              <a:defRPr sz="2400" b="1">
                <a:solidFill>
                  <a:schemeClr val="tx2"/>
                </a:solidFill>
                <a:latin typeface="Verdana" panose="020B0604030504040204" pitchFamily="34" charset="0"/>
              </a:defRPr>
            </a:lvl7pPr>
            <a:lvl8pPr marL="1371600" algn="ctr" rtl="0" eaLnBrk="0" fontAlgn="base" hangingPunct="0">
              <a:spcBef>
                <a:spcPct val="0"/>
              </a:spcBef>
              <a:spcAft>
                <a:spcPct val="0"/>
              </a:spcAft>
              <a:defRPr sz="2400" b="1">
                <a:solidFill>
                  <a:schemeClr val="tx2"/>
                </a:solidFill>
                <a:latin typeface="Verdana" panose="020B0604030504040204" pitchFamily="34" charset="0"/>
              </a:defRPr>
            </a:lvl8pPr>
            <a:lvl9pPr marL="1828800" algn="ctr" rtl="0" eaLnBrk="0" fontAlgn="base" hangingPunct="0">
              <a:spcBef>
                <a:spcPct val="0"/>
              </a:spcBef>
              <a:spcAft>
                <a:spcPct val="0"/>
              </a:spcAft>
              <a:defRPr sz="2400" b="1">
                <a:solidFill>
                  <a:schemeClr val="tx2"/>
                </a:solidFill>
                <a:latin typeface="Verdana" panose="020B0604030504040204" pitchFamily="34" charset="0"/>
              </a:defRPr>
            </a:lvl9pPr>
          </a:lstStyle>
          <a:p>
            <a:endParaRPr lang="en-US" altLang="ru-RU" sz="1000" b="0" dirty="0"/>
          </a:p>
        </p:txBody>
      </p:sp>
      <p:sp>
        <p:nvSpPr>
          <p:cNvPr id="5" name="Rectangle 3"/>
          <p:cNvSpPr>
            <a:spLocks noGrp="1" noChangeArrowheads="1"/>
          </p:cNvSpPr>
          <p:nvPr/>
        </p:nvSpPr>
        <p:spPr bwMode="auto">
          <a:xfrm>
            <a:off x="2343943" y="1636713"/>
            <a:ext cx="7961313" cy="484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SzPct val="100000"/>
              <a:buChar char="•"/>
              <a:defRPr kern="1200">
                <a:solidFill>
                  <a:schemeClr val="tx1"/>
                </a:solidFill>
                <a:latin typeface="+mn-lt"/>
                <a:ea typeface="+mn-ea"/>
                <a:cs typeface="+mn-cs"/>
              </a:defRPr>
            </a:lvl1pPr>
            <a:lvl2pPr marL="742950" indent="-285750" algn="l" rtl="0" eaLnBrk="0" fontAlgn="base" hangingPunct="0">
              <a:spcBef>
                <a:spcPct val="20000"/>
              </a:spcBef>
              <a:spcAft>
                <a:spcPct val="0"/>
              </a:spcAft>
              <a:buSzPct val="100000"/>
              <a:buChar char="–"/>
              <a:defRPr sz="1600" kern="1200">
                <a:solidFill>
                  <a:schemeClr val="tx1"/>
                </a:solidFill>
                <a:latin typeface="+mn-lt"/>
                <a:ea typeface="+mn-ea"/>
                <a:cs typeface="+mn-cs"/>
              </a:defRPr>
            </a:lvl2pPr>
            <a:lvl3pPr marL="1143000" indent="-228600" algn="l" rtl="0" eaLnBrk="0" fontAlgn="base" hangingPunct="0">
              <a:spcBef>
                <a:spcPct val="20000"/>
              </a:spcBef>
              <a:spcAft>
                <a:spcPct val="0"/>
              </a:spcAft>
              <a:buSzPct val="100000"/>
              <a:buChar char="•"/>
              <a:defRPr sz="1600" kern="1200">
                <a:solidFill>
                  <a:schemeClr val="tx1"/>
                </a:solidFill>
                <a:latin typeface="+mn-lt"/>
                <a:ea typeface="+mn-ea"/>
                <a:cs typeface="+mn-cs"/>
              </a:defRPr>
            </a:lvl3pPr>
            <a:lvl4pPr marL="1600200" indent="-228600" algn="l" rtl="0" eaLnBrk="0" fontAlgn="base" hangingPunct="0">
              <a:spcBef>
                <a:spcPct val="20000"/>
              </a:spcBef>
              <a:spcAft>
                <a:spcPct val="0"/>
              </a:spcAft>
              <a:buSzPct val="10000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SzPct val="10000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Tx/>
              <a:buNone/>
            </a:pPr>
            <a:endParaRPr lang="en-US" altLang="ru-RU" sz="600" b="1" dirty="0"/>
          </a:p>
        </p:txBody>
      </p:sp>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01295" y="1525588"/>
            <a:ext cx="1012825" cy="1401763"/>
          </a:xfrm>
          <a:prstGeom prst="rect">
            <a:avLst/>
          </a:prstGeom>
          <a:noFill/>
          <a:extLst>
            <a:ext uri="{909E8E84-426E-40DD-AFC4-6F175D3DCCD1}">
              <a14:hiddenFill xmlns:a14="http://schemas.microsoft.com/office/drawing/2010/main">
                <a:solidFill>
                  <a:srgbClr val="FFFFFF"/>
                </a:solidFill>
              </a14:hiddenFill>
            </a:ext>
          </a:extLst>
        </p:spPr>
      </p:pic>
      <p:sp>
        <p:nvSpPr>
          <p:cNvPr id="7" name="Inhaltsplatzhalter 2"/>
          <p:cNvSpPr txBox="1">
            <a:spLocks/>
          </p:cNvSpPr>
          <p:nvPr/>
        </p:nvSpPr>
        <p:spPr>
          <a:xfrm>
            <a:off x="838200" y="3358357"/>
            <a:ext cx="10515600" cy="299878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ru-RU" b="1" dirty="0" smtClean="0"/>
              <a:t>Yes, but what is intelligence</a:t>
            </a:r>
            <a:r>
              <a:rPr lang="en-US" altLang="ru-RU" sz="2000" b="1" dirty="0" smtClean="0"/>
              <a:t>? </a:t>
            </a:r>
          </a:p>
          <a:p>
            <a:pPr>
              <a:lnSpc>
                <a:spcPct val="80000"/>
              </a:lnSpc>
              <a:buFontTx/>
              <a:buNone/>
            </a:pPr>
            <a:r>
              <a:rPr lang="en-US" altLang="ru-RU" sz="2000" dirty="0" smtClean="0"/>
              <a:t>	Intelligence is the computational part of the ability to achieve goals in the world. Varying kinds and degrees of intelligence occur in people, many animals and some machines. </a:t>
            </a:r>
          </a:p>
          <a:p>
            <a:pPr lvl="1">
              <a:lnSpc>
                <a:spcPct val="80000"/>
              </a:lnSpc>
            </a:pPr>
            <a:endParaRPr lang="en-US" altLang="ru-RU" sz="2000" dirty="0" smtClean="0"/>
          </a:p>
          <a:p>
            <a:pPr>
              <a:lnSpc>
                <a:spcPct val="80000"/>
              </a:lnSpc>
            </a:pPr>
            <a:r>
              <a:rPr lang="en-US" altLang="ru-RU" b="1" dirty="0" smtClean="0"/>
              <a:t>Isn't there a solid definition of intelligence that doesn't depend on relating it to human intelligence? </a:t>
            </a:r>
          </a:p>
          <a:p>
            <a:pPr>
              <a:lnSpc>
                <a:spcPct val="80000"/>
              </a:lnSpc>
              <a:buFontTx/>
              <a:buNone/>
            </a:pPr>
            <a:r>
              <a:rPr lang="en-US" altLang="ru-RU" sz="2000" dirty="0" smtClean="0"/>
              <a:t>	Not yet. The problem is that we cannot yet characterize in general what kinds of computational procedures we want to call intelligent. We understand some</a:t>
            </a:r>
            <a:r>
              <a:rPr lang="en-US" altLang="ru-RU" sz="2000" b="1" dirty="0" smtClean="0"/>
              <a:t> </a:t>
            </a:r>
            <a:r>
              <a:rPr lang="en-US" altLang="ru-RU" sz="2000" dirty="0" smtClean="0"/>
              <a:t>of the mechanisms of intelligence and not others. </a:t>
            </a:r>
            <a:endParaRPr lang="ru-RU" sz="2000" dirty="0"/>
          </a:p>
        </p:txBody>
      </p:sp>
    </p:spTree>
    <p:extLst>
      <p:ext uri="{BB962C8B-B14F-4D97-AF65-F5344CB8AC3E}">
        <p14:creationId xmlns:p14="http://schemas.microsoft.com/office/powerpoint/2010/main" val="3187871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le 5"/>
          <p:cNvGraphicFramePr>
            <a:graphicFrameLocks noGrp="1"/>
          </p:cNvGraphicFramePr>
          <p:nvPr>
            <p:extLst>
              <p:ext uri="{D42A27DB-BD31-4B8C-83A1-F6EECF244321}">
                <p14:modId xmlns:p14="http://schemas.microsoft.com/office/powerpoint/2010/main" val="918154292"/>
              </p:ext>
            </p:extLst>
          </p:nvPr>
        </p:nvGraphicFramePr>
        <p:xfrm>
          <a:off x="2032000" y="2377016"/>
          <a:ext cx="8127999" cy="3475145"/>
        </p:xfrm>
        <a:graphic>
          <a:graphicData uri="http://schemas.openxmlformats.org/drawingml/2006/table">
            <a:tbl>
              <a:tblPr firstRow="1" bandRow="1">
                <a:tableStyleId>{5C22544A-7EE6-4342-B048-85BDC9FD1C3A}</a:tableStyleId>
              </a:tblPr>
              <a:tblGrid>
                <a:gridCol w="1751330"/>
                <a:gridCol w="3796665"/>
                <a:gridCol w="2580004"/>
              </a:tblGrid>
              <a:tr h="585879">
                <a:tc>
                  <a:txBody>
                    <a:bodyPr/>
                    <a:lstStyle/>
                    <a:p>
                      <a:endParaRPr lang="ru-RU" dirty="0"/>
                    </a:p>
                  </a:txBody>
                  <a:tcPr/>
                </a:tc>
                <a:tc>
                  <a:txBody>
                    <a:bodyPr/>
                    <a:lstStyle/>
                    <a:p>
                      <a:pPr algn="ctr"/>
                      <a:r>
                        <a:rPr lang="de-DE" sz="2800" dirty="0" smtClean="0"/>
                        <a:t>human</a:t>
                      </a:r>
                      <a:endParaRPr lang="ru-RU" sz="2800" dirty="0"/>
                    </a:p>
                  </a:txBody>
                  <a:tcPr/>
                </a:tc>
                <a:tc>
                  <a:txBody>
                    <a:bodyPr/>
                    <a:lstStyle/>
                    <a:p>
                      <a:pPr algn="ctr"/>
                      <a:r>
                        <a:rPr lang="de-DE" sz="2800" dirty="0" smtClean="0"/>
                        <a:t>rational</a:t>
                      </a:r>
                      <a:endParaRPr lang="ru-RU" sz="2800" dirty="0"/>
                    </a:p>
                  </a:txBody>
                  <a:tcPr/>
                </a:tc>
              </a:tr>
              <a:tr h="1444633">
                <a:tc>
                  <a:txBody>
                    <a:bodyPr/>
                    <a:lstStyle/>
                    <a:p>
                      <a:pPr algn="ctr"/>
                      <a:r>
                        <a:rPr lang="de-DE" sz="2800" b="1" dirty="0" err="1" smtClean="0">
                          <a:solidFill>
                            <a:schemeClr val="bg1"/>
                          </a:solidFill>
                        </a:rPr>
                        <a:t>think</a:t>
                      </a:r>
                      <a:endParaRPr lang="ru-RU" sz="2800" b="1" dirty="0">
                        <a:solidFill>
                          <a:schemeClr val="bg1"/>
                        </a:solidFill>
                      </a:endParaRPr>
                    </a:p>
                  </a:txBody>
                  <a:tcPr>
                    <a:solidFill>
                      <a:srgbClr val="5B9BD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Systems </a:t>
                      </a:r>
                      <a:r>
                        <a:rPr lang="de-DE" dirty="0" err="1" smtClean="0"/>
                        <a:t>that</a:t>
                      </a:r>
                      <a:r>
                        <a:rPr lang="de-DE" dirty="0" smtClean="0"/>
                        <a:t> </a:t>
                      </a:r>
                      <a:r>
                        <a:rPr lang="de-DE" dirty="0" err="1" smtClean="0"/>
                        <a:t>think</a:t>
                      </a:r>
                      <a:r>
                        <a:rPr lang="de-DE" dirty="0" smtClean="0"/>
                        <a:t> like </a:t>
                      </a:r>
                      <a:r>
                        <a:rPr lang="de-DE" dirty="0" err="1" smtClean="0"/>
                        <a:t>humans</a:t>
                      </a:r>
                      <a:endParaRPr lang="ru-RU" dirty="0" smtClean="0"/>
                    </a:p>
                    <a:p>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Systems </a:t>
                      </a:r>
                      <a:r>
                        <a:rPr lang="de-DE" dirty="0" err="1" smtClean="0"/>
                        <a:t>that</a:t>
                      </a:r>
                      <a:r>
                        <a:rPr lang="de-DE" dirty="0" smtClean="0"/>
                        <a:t> </a:t>
                      </a:r>
                      <a:r>
                        <a:rPr lang="de-DE" dirty="0" err="1" smtClean="0"/>
                        <a:t>think</a:t>
                      </a:r>
                      <a:r>
                        <a:rPr lang="de-DE" dirty="0" smtClean="0"/>
                        <a:t> </a:t>
                      </a:r>
                      <a:r>
                        <a:rPr lang="de-DE" dirty="0" err="1" smtClean="0"/>
                        <a:t>rationally</a:t>
                      </a:r>
                      <a:endParaRPr lang="ru-RU" dirty="0" smtClean="0"/>
                    </a:p>
                    <a:p>
                      <a:endParaRPr lang="ru-RU" dirty="0"/>
                    </a:p>
                  </a:txBody>
                  <a:tcPr/>
                </a:tc>
              </a:tr>
              <a:tr h="1444633">
                <a:tc>
                  <a:txBody>
                    <a:bodyPr/>
                    <a:lstStyle/>
                    <a:p>
                      <a:pPr algn="ctr"/>
                      <a:r>
                        <a:rPr lang="de-DE" sz="2800" b="1" dirty="0" err="1" smtClean="0">
                          <a:solidFill>
                            <a:schemeClr val="bg1"/>
                          </a:solidFill>
                        </a:rPr>
                        <a:t>act</a:t>
                      </a:r>
                      <a:endParaRPr lang="ru-RU" sz="2800" b="1" dirty="0">
                        <a:solidFill>
                          <a:schemeClr val="bg1"/>
                        </a:solidFill>
                      </a:endParaRPr>
                    </a:p>
                  </a:txBody>
                  <a:tcPr>
                    <a:solidFill>
                      <a:srgbClr val="5B9BD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Systems </a:t>
                      </a:r>
                      <a:r>
                        <a:rPr lang="de-DE" dirty="0" err="1" smtClean="0"/>
                        <a:t>that</a:t>
                      </a:r>
                      <a:r>
                        <a:rPr lang="de-DE" dirty="0" smtClean="0"/>
                        <a:t> </a:t>
                      </a:r>
                      <a:r>
                        <a:rPr lang="de-DE" dirty="0" err="1" smtClean="0"/>
                        <a:t>act</a:t>
                      </a:r>
                      <a:r>
                        <a:rPr lang="de-DE" dirty="0" smtClean="0"/>
                        <a:t> like </a:t>
                      </a:r>
                      <a:r>
                        <a:rPr lang="de-DE" dirty="0" err="1" smtClean="0"/>
                        <a:t>humans</a:t>
                      </a:r>
                      <a:endParaRPr lang="ru-RU" dirty="0" smtClean="0"/>
                    </a:p>
                    <a:p>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Systems</a:t>
                      </a:r>
                      <a:r>
                        <a:rPr lang="de-DE" baseline="0" dirty="0" smtClean="0"/>
                        <a:t> </a:t>
                      </a:r>
                      <a:r>
                        <a:rPr lang="de-DE" baseline="0" dirty="0" err="1" smtClean="0"/>
                        <a:t>that</a:t>
                      </a:r>
                      <a:r>
                        <a:rPr lang="de-DE" baseline="0" dirty="0" smtClean="0"/>
                        <a:t> </a:t>
                      </a:r>
                      <a:r>
                        <a:rPr lang="de-DE" baseline="0" dirty="0" err="1" smtClean="0"/>
                        <a:t>act</a:t>
                      </a:r>
                      <a:r>
                        <a:rPr lang="de-DE" baseline="0" dirty="0" smtClean="0"/>
                        <a:t> </a:t>
                      </a:r>
                      <a:r>
                        <a:rPr lang="de-DE" baseline="0" dirty="0" err="1" smtClean="0"/>
                        <a:t>rationally</a:t>
                      </a:r>
                      <a:endParaRPr lang="ru-RU" dirty="0" smtClean="0"/>
                    </a:p>
                    <a:p>
                      <a:endParaRPr lang="ru-RU" dirty="0"/>
                    </a:p>
                  </a:txBody>
                  <a:tcPr/>
                </a:tc>
              </a:tr>
            </a:tbl>
          </a:graphicData>
        </a:graphic>
      </p:graphicFrame>
      <p:sp>
        <p:nvSpPr>
          <p:cNvPr id="8" name="Titel 7"/>
          <p:cNvSpPr>
            <a:spLocks noGrp="1"/>
          </p:cNvSpPr>
          <p:nvPr>
            <p:ph type="title"/>
          </p:nvPr>
        </p:nvSpPr>
        <p:spPr/>
        <p:txBody>
          <a:bodyPr/>
          <a:lstStyle/>
          <a:p>
            <a:r>
              <a:rPr lang="de-DE" dirty="0" smtClean="0"/>
              <a:t>AI </a:t>
            </a:r>
            <a:r>
              <a:rPr lang="de-DE" dirty="0" err="1" smtClean="0"/>
              <a:t>definition</a:t>
            </a:r>
            <a:r>
              <a:rPr lang="de-DE" dirty="0" smtClean="0"/>
              <a:t> </a:t>
            </a:r>
            <a:r>
              <a:rPr lang="de-DE" dirty="0" err="1" smtClean="0"/>
              <a:t>according</a:t>
            </a:r>
            <a:r>
              <a:rPr lang="de-DE" dirty="0" smtClean="0"/>
              <a:t> 4 </a:t>
            </a:r>
            <a:r>
              <a:rPr lang="de-DE" dirty="0" err="1" smtClean="0"/>
              <a:t>goals</a:t>
            </a:r>
            <a:endParaRPr lang="ru-RU" dirty="0"/>
          </a:p>
        </p:txBody>
      </p:sp>
    </p:spTree>
    <p:extLst>
      <p:ext uri="{BB962C8B-B14F-4D97-AF65-F5344CB8AC3E}">
        <p14:creationId xmlns:p14="http://schemas.microsoft.com/office/powerpoint/2010/main" val="1968733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AI – </a:t>
            </a:r>
            <a:r>
              <a:rPr lang="en-US" dirty="0" smtClean="0"/>
              <a:t>Strong AI, weak AI and everything in-between</a:t>
            </a:r>
            <a:r>
              <a:rPr lang="en-US" b="1" dirty="0" smtClean="0"/>
              <a:t/>
            </a:r>
            <a:br>
              <a:rPr lang="en-US" b="1" dirty="0" smtClean="0"/>
            </a:br>
            <a:endParaRPr lang="it-IT" b="1" dirty="0"/>
          </a:p>
        </p:txBody>
      </p:sp>
      <p:sp>
        <p:nvSpPr>
          <p:cNvPr id="3" name="Inhaltsplatzhalter 2"/>
          <p:cNvSpPr>
            <a:spLocks noGrp="1"/>
          </p:cNvSpPr>
          <p:nvPr>
            <p:ph idx="1"/>
          </p:nvPr>
        </p:nvSpPr>
        <p:spPr/>
        <p:txBody>
          <a:bodyPr/>
          <a:lstStyle/>
          <a:p>
            <a:pPr marL="0" indent="0">
              <a:buNone/>
            </a:pPr>
            <a:r>
              <a:rPr lang="en-US" dirty="0" smtClean="0"/>
              <a:t>There are three different goals with regard to building AI applications:</a:t>
            </a:r>
          </a:p>
          <a:p>
            <a:pPr marL="0" indent="0">
              <a:buNone/>
            </a:pPr>
            <a:endParaRPr lang="en-US" dirty="0" smtClean="0"/>
          </a:p>
          <a:p>
            <a:pPr marL="514350" indent="-514350">
              <a:buFont typeface="+mj-lt"/>
              <a:buAutoNum type="arabicPeriod"/>
            </a:pPr>
            <a:r>
              <a:rPr lang="en-US" dirty="0" smtClean="0"/>
              <a:t>the </a:t>
            </a:r>
            <a:r>
              <a:rPr lang="en-US" dirty="0"/>
              <a:t>goal is to build systems that think exactly the same way that people </a:t>
            </a:r>
            <a:r>
              <a:rPr lang="en-US" dirty="0" smtClean="0"/>
              <a:t>do – this is called strong AI</a:t>
            </a:r>
          </a:p>
          <a:p>
            <a:pPr marL="514350" indent="-514350">
              <a:buFont typeface="+mj-lt"/>
              <a:buAutoNum type="arabicPeriod"/>
            </a:pPr>
            <a:r>
              <a:rPr lang="en-US" dirty="0" smtClean="0"/>
              <a:t>just </a:t>
            </a:r>
            <a:r>
              <a:rPr lang="en-US" dirty="0"/>
              <a:t>getting systems to work, is usually called </a:t>
            </a:r>
            <a:r>
              <a:rPr lang="en-US" dirty="0" smtClean="0"/>
              <a:t>weak AI </a:t>
            </a:r>
            <a:r>
              <a:rPr lang="en-US" dirty="0"/>
              <a:t>in that while we might be able to build systems that can behave like humans, the results will tell us nothing about how humans </a:t>
            </a:r>
            <a:r>
              <a:rPr lang="en-US" dirty="0" smtClean="0"/>
              <a:t>think</a:t>
            </a:r>
          </a:p>
          <a:p>
            <a:pPr marL="514350" indent="-514350">
              <a:buFont typeface="+mj-lt"/>
              <a:buAutoNum type="arabicPeriod"/>
            </a:pPr>
            <a:r>
              <a:rPr lang="en-US" dirty="0" smtClean="0"/>
              <a:t>Something in-between, using </a:t>
            </a:r>
            <a:r>
              <a:rPr lang="en-US" dirty="0"/>
              <a:t>human reasoning as a model that can inform and inspire but not as the final target for imitation. </a:t>
            </a:r>
          </a:p>
          <a:p>
            <a:pPr marL="514350" indent="-514350">
              <a:buFont typeface="+mj-lt"/>
              <a:buAutoNum type="arabicPeriod"/>
            </a:pPr>
            <a:endParaRPr lang="ru-RU" dirty="0"/>
          </a:p>
        </p:txBody>
      </p:sp>
    </p:spTree>
    <p:extLst>
      <p:ext uri="{BB962C8B-B14F-4D97-AF65-F5344CB8AC3E}">
        <p14:creationId xmlns:p14="http://schemas.microsoft.com/office/powerpoint/2010/main" val="989856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AI – </a:t>
            </a:r>
            <a:r>
              <a:rPr lang="en-US" dirty="0" smtClean="0"/>
              <a:t>General AI, Narrow AI, Applied AI</a:t>
            </a:r>
            <a:endParaRPr lang="ru-RU" dirty="0"/>
          </a:p>
        </p:txBody>
      </p:sp>
      <p:sp>
        <p:nvSpPr>
          <p:cNvPr id="3" name="Inhaltsplatzhalter 2"/>
          <p:cNvSpPr>
            <a:spLocks noGrp="1"/>
          </p:cNvSpPr>
          <p:nvPr>
            <p:ph idx="1"/>
          </p:nvPr>
        </p:nvSpPr>
        <p:spPr/>
        <p:txBody>
          <a:bodyPr>
            <a:normAutofit fontScale="85000" lnSpcReduction="20000"/>
          </a:bodyPr>
          <a:lstStyle/>
          <a:p>
            <a:pPr marL="0" indent="0">
              <a:buNone/>
            </a:pPr>
            <a:r>
              <a:rPr lang="de-DE" b="1" dirty="0" err="1" smtClean="0"/>
              <a:t>Another</a:t>
            </a:r>
            <a:r>
              <a:rPr lang="de-DE" b="1" dirty="0" smtClean="0"/>
              <a:t> </a:t>
            </a:r>
            <a:r>
              <a:rPr lang="de-DE" b="1" dirty="0" err="1" smtClean="0"/>
              <a:t>way</a:t>
            </a:r>
            <a:r>
              <a:rPr lang="de-DE" b="1" dirty="0" smtClean="0"/>
              <a:t> </a:t>
            </a:r>
            <a:r>
              <a:rPr lang="de-DE" b="1" dirty="0" err="1" smtClean="0"/>
              <a:t>to</a:t>
            </a:r>
            <a:r>
              <a:rPr lang="de-DE" b="1" dirty="0" smtClean="0"/>
              <a:t> </a:t>
            </a:r>
            <a:r>
              <a:rPr lang="de-DE" b="1" dirty="0" err="1" smtClean="0"/>
              <a:t>differentiate</a:t>
            </a:r>
            <a:r>
              <a:rPr lang="de-DE" b="1" dirty="0" smtClean="0"/>
              <a:t> </a:t>
            </a:r>
            <a:r>
              <a:rPr lang="de-DE" b="1" dirty="0" err="1" smtClean="0"/>
              <a:t>is</a:t>
            </a:r>
            <a:r>
              <a:rPr lang="de-DE" b="1" dirty="0" smtClean="0"/>
              <a:t> </a:t>
            </a:r>
            <a:r>
              <a:rPr lang="de-DE" b="1" dirty="0" err="1" smtClean="0"/>
              <a:t>if</a:t>
            </a:r>
            <a:r>
              <a:rPr lang="de-DE" b="1" dirty="0" smtClean="0"/>
              <a:t> an </a:t>
            </a:r>
            <a:r>
              <a:rPr lang="de-DE" b="1" dirty="0" err="1" smtClean="0"/>
              <a:t>application</a:t>
            </a:r>
            <a:r>
              <a:rPr lang="de-DE" b="1" dirty="0" smtClean="0"/>
              <a:t> </a:t>
            </a:r>
            <a:r>
              <a:rPr lang="de-DE" b="1" dirty="0" err="1" smtClean="0"/>
              <a:t>is</a:t>
            </a:r>
            <a:r>
              <a:rPr lang="de-DE" b="1" dirty="0" smtClean="0"/>
              <a:t> </a:t>
            </a:r>
            <a:r>
              <a:rPr lang="de-DE" b="1" dirty="0" err="1" smtClean="0"/>
              <a:t>designed</a:t>
            </a:r>
            <a:r>
              <a:rPr lang="de-DE" b="1" dirty="0" smtClean="0"/>
              <a:t> </a:t>
            </a:r>
            <a:r>
              <a:rPr lang="de-DE" b="1" dirty="0" err="1" smtClean="0"/>
              <a:t>for</a:t>
            </a:r>
            <a:r>
              <a:rPr lang="de-DE" b="1" dirty="0" smtClean="0"/>
              <a:t> a </a:t>
            </a:r>
            <a:r>
              <a:rPr lang="de-DE" b="1" dirty="0" err="1" smtClean="0"/>
              <a:t>special</a:t>
            </a:r>
            <a:r>
              <a:rPr lang="de-DE" b="1" dirty="0" smtClean="0"/>
              <a:t> </a:t>
            </a:r>
            <a:r>
              <a:rPr lang="de-DE" b="1" dirty="0" err="1" smtClean="0"/>
              <a:t>purpose</a:t>
            </a:r>
            <a:r>
              <a:rPr lang="de-DE" b="1" dirty="0" smtClean="0"/>
              <a:t> </a:t>
            </a:r>
            <a:r>
              <a:rPr lang="de-DE" b="1" dirty="0" err="1" smtClean="0"/>
              <a:t>or</a:t>
            </a:r>
            <a:r>
              <a:rPr lang="de-DE" b="1" dirty="0" smtClean="0"/>
              <a:t> </a:t>
            </a:r>
            <a:r>
              <a:rPr lang="de-DE" b="1" dirty="0" err="1" smtClean="0"/>
              <a:t>has</a:t>
            </a:r>
            <a:r>
              <a:rPr lang="de-DE" b="1" dirty="0" smtClean="0"/>
              <a:t> a </a:t>
            </a:r>
            <a:r>
              <a:rPr lang="de-DE" b="1" dirty="0" err="1" smtClean="0"/>
              <a:t>general</a:t>
            </a:r>
            <a:r>
              <a:rPr lang="de-DE" b="1" dirty="0" smtClean="0"/>
              <a:t> </a:t>
            </a:r>
            <a:r>
              <a:rPr lang="de-DE" b="1" dirty="0" err="1" smtClean="0"/>
              <a:t>goal</a:t>
            </a:r>
            <a:r>
              <a:rPr lang="de-DE" b="1" dirty="0" smtClean="0"/>
              <a:t>:</a:t>
            </a:r>
          </a:p>
          <a:p>
            <a:pPr marL="0" indent="0">
              <a:buNone/>
            </a:pPr>
            <a:endParaRPr lang="de-DE" dirty="0"/>
          </a:p>
          <a:p>
            <a:pPr marL="0" indent="0">
              <a:buNone/>
            </a:pPr>
            <a:r>
              <a:rPr lang="de-DE" dirty="0" smtClean="0"/>
              <a:t>Narrow AI –  </a:t>
            </a:r>
            <a:r>
              <a:rPr lang="de-DE" dirty="0" err="1" smtClean="0"/>
              <a:t>designed</a:t>
            </a:r>
            <a:r>
              <a:rPr lang="de-DE" dirty="0" smtClean="0"/>
              <a:t> </a:t>
            </a:r>
            <a:r>
              <a:rPr lang="de-DE" dirty="0" err="1" smtClean="0"/>
              <a:t>for</a:t>
            </a:r>
            <a:r>
              <a:rPr lang="de-DE" dirty="0" smtClean="0"/>
              <a:t> a </a:t>
            </a:r>
            <a:r>
              <a:rPr lang="de-DE" dirty="0" err="1" smtClean="0"/>
              <a:t>special</a:t>
            </a:r>
            <a:r>
              <a:rPr lang="de-DE" dirty="0" smtClean="0"/>
              <a:t> </a:t>
            </a:r>
            <a:r>
              <a:rPr lang="de-DE" dirty="0" err="1" smtClean="0"/>
              <a:t>task</a:t>
            </a:r>
            <a:endParaRPr lang="de-DE" dirty="0" smtClean="0"/>
          </a:p>
          <a:p>
            <a:pPr marL="0" indent="0">
              <a:buNone/>
            </a:pPr>
            <a:endParaRPr lang="de-DE" dirty="0"/>
          </a:p>
          <a:p>
            <a:pPr marL="0" indent="0">
              <a:buNone/>
            </a:pPr>
            <a:r>
              <a:rPr lang="de-DE" dirty="0" smtClean="0"/>
              <a:t>General AI - </a:t>
            </a:r>
            <a:r>
              <a:rPr lang="en-US" dirty="0"/>
              <a:t>designed for the ability to reason in general </a:t>
            </a:r>
            <a:endParaRPr lang="en-US" dirty="0" smtClean="0"/>
          </a:p>
          <a:p>
            <a:pPr marL="0" indent="0">
              <a:buNone/>
            </a:pPr>
            <a:endParaRPr lang="en-US" dirty="0"/>
          </a:p>
          <a:p>
            <a:pPr marL="0" indent="0">
              <a:buNone/>
            </a:pPr>
            <a:r>
              <a:rPr lang="en-US" dirty="0" smtClean="0"/>
              <a:t>Applied AI – </a:t>
            </a:r>
            <a:r>
              <a:rPr lang="en-US" dirty="0"/>
              <a:t>produce commercially viable "smart" systems</a:t>
            </a:r>
            <a:endParaRPr lang="en-US" dirty="0" smtClean="0"/>
          </a:p>
          <a:p>
            <a:pPr marL="0" indent="0">
              <a:buNone/>
            </a:pPr>
            <a:endParaRPr lang="en-US" dirty="0"/>
          </a:p>
          <a:p>
            <a:pPr marL="0" indent="0">
              <a:buNone/>
            </a:pPr>
            <a:r>
              <a:rPr lang="en-US" dirty="0" smtClean="0"/>
              <a:t>Cognitive Simulation - </a:t>
            </a:r>
            <a:r>
              <a:rPr lang="en-US" dirty="0"/>
              <a:t>computers are used to test theories about how the human mind </a:t>
            </a:r>
            <a:r>
              <a:rPr lang="en-US" dirty="0" smtClean="0"/>
              <a:t>works - for </a:t>
            </a:r>
            <a:r>
              <a:rPr lang="en-US" dirty="0"/>
              <a:t>example, theories about how we </a:t>
            </a:r>
            <a:r>
              <a:rPr lang="en-US" dirty="0" err="1"/>
              <a:t>recognise</a:t>
            </a:r>
            <a:r>
              <a:rPr lang="en-US" dirty="0"/>
              <a:t> faces and other objects, or about how we solve abstract problems </a:t>
            </a:r>
            <a:endParaRPr lang="de-DE" dirty="0" smtClean="0"/>
          </a:p>
          <a:p>
            <a:endParaRPr lang="de-DE" dirty="0"/>
          </a:p>
          <a:p>
            <a:endParaRPr lang="ru-RU" dirty="0"/>
          </a:p>
        </p:txBody>
      </p:sp>
    </p:spTree>
    <p:extLst>
      <p:ext uri="{BB962C8B-B14F-4D97-AF65-F5344CB8AC3E}">
        <p14:creationId xmlns:p14="http://schemas.microsoft.com/office/powerpoint/2010/main" val="2724718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AI – </a:t>
            </a:r>
            <a:r>
              <a:rPr lang="en-US" dirty="0" smtClean="0"/>
              <a:t>Application types</a:t>
            </a:r>
            <a:endParaRPr lang="ru-RU" dirty="0"/>
          </a:p>
        </p:txBody>
      </p:sp>
      <p:graphicFrame>
        <p:nvGraphicFramePr>
          <p:cNvPr id="4" name="Tabelle 3"/>
          <p:cNvGraphicFramePr>
            <a:graphicFrameLocks noGrp="1"/>
          </p:cNvGraphicFramePr>
          <p:nvPr>
            <p:extLst>
              <p:ext uri="{D42A27DB-BD31-4B8C-83A1-F6EECF244321}">
                <p14:modId xmlns:p14="http://schemas.microsoft.com/office/powerpoint/2010/main" val="824223673"/>
              </p:ext>
            </p:extLst>
          </p:nvPr>
        </p:nvGraphicFramePr>
        <p:xfrm>
          <a:off x="838200" y="2206503"/>
          <a:ext cx="10720754" cy="3291840"/>
        </p:xfrm>
        <a:graphic>
          <a:graphicData uri="http://schemas.openxmlformats.org/drawingml/2006/table">
            <a:tbl>
              <a:tblPr firstRow="1" bandRow="1">
                <a:tableStyleId>{5C22544A-7EE6-4342-B048-85BDC9FD1C3A}</a:tableStyleId>
              </a:tblPr>
              <a:tblGrid>
                <a:gridCol w="5360377"/>
                <a:gridCol w="5360377"/>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smtClean="0">
                          <a:solidFill>
                            <a:schemeClr val="tx1"/>
                          </a:solidFill>
                        </a:rPr>
                        <a:t>Expert </a:t>
                      </a:r>
                      <a:r>
                        <a:rPr lang="de-DE" b="1" dirty="0" err="1" smtClean="0">
                          <a:solidFill>
                            <a:schemeClr val="tx1"/>
                          </a:solidFill>
                        </a:rPr>
                        <a:t>systems</a:t>
                      </a:r>
                      <a:endParaRPr lang="ru-RU" b="1" dirty="0" smtClean="0">
                        <a:solidFill>
                          <a:schemeClr val="tx1"/>
                        </a:solidFill>
                      </a:endParaRPr>
                    </a:p>
                    <a:p>
                      <a:endParaRPr lang="ru-RU" b="1" dirty="0">
                        <a:solidFill>
                          <a:schemeClr val="tx1"/>
                        </a:solidFill>
                      </a:endParaRPr>
                    </a:p>
                  </a:txBody>
                  <a:tcPr>
                    <a:solidFill>
                      <a:srgbClr val="EAEFF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altLang="ru-RU" sz="1800" b="0" i="0" u="none" strike="noStrike" cap="none" normalizeH="0" baseline="0" dirty="0" smtClean="0">
                          <a:ln>
                            <a:noFill/>
                          </a:ln>
                          <a:solidFill>
                            <a:schemeClr val="tx1"/>
                          </a:solidFill>
                          <a:effectLst/>
                          <a:latin typeface="Arial" panose="020B0604020202020204" pitchFamily="34" charset="0"/>
                        </a:rPr>
                        <a:t>Try </a:t>
                      </a:r>
                      <a:r>
                        <a:rPr kumimoji="0" lang="ru-RU" altLang="ru-RU" sz="1800" b="0" i="0" u="none" strike="noStrike" cap="none" normalizeH="0" baseline="0" dirty="0" err="1" smtClean="0">
                          <a:ln>
                            <a:noFill/>
                          </a:ln>
                          <a:solidFill>
                            <a:schemeClr val="tx1"/>
                          </a:solidFill>
                          <a:effectLst/>
                          <a:latin typeface="Arial" panose="020B0604020202020204" pitchFamily="34" charset="0"/>
                        </a:rPr>
                        <a:t>to</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embody</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the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de-DE" altLang="ru-RU" sz="1800" b="0" i="0" u="none" strike="noStrike" cap="none" normalizeH="0" baseline="0" dirty="0" smtClean="0">
                          <a:ln>
                            <a:noFill/>
                          </a:ln>
                          <a:solidFill>
                            <a:schemeClr val="tx1"/>
                          </a:solidFill>
                          <a:effectLst/>
                          <a:latin typeface="Arial" panose="020B0604020202020204" pitchFamily="34" charset="0"/>
                        </a:rPr>
                        <a:t>expert </a:t>
                      </a:r>
                      <a:r>
                        <a:rPr kumimoji="0" lang="ru-RU" altLang="ru-RU" sz="1800" b="0" i="0" u="none" strike="noStrike" cap="none" normalizeH="0" baseline="0" dirty="0" err="1" smtClean="0">
                          <a:ln>
                            <a:noFill/>
                          </a:ln>
                          <a:solidFill>
                            <a:schemeClr val="tx1"/>
                          </a:solidFill>
                          <a:effectLst/>
                          <a:latin typeface="Arial" panose="020B0604020202020204" pitchFamily="34" charset="0"/>
                        </a:rPr>
                        <a:t>knowledge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de-DE" altLang="ru-RU" sz="1800" b="0" i="0" u="none" strike="noStrike" cap="none" normalizeH="0" baseline="0" dirty="0" smtClean="0">
                          <a:ln>
                            <a:noFill/>
                          </a:ln>
                          <a:solidFill>
                            <a:schemeClr val="tx1"/>
                          </a:solidFill>
                          <a:effectLst/>
                          <a:latin typeface="Arial" panose="020B0604020202020204" pitchFamily="34" charset="0"/>
                        </a:rPr>
                        <a:t>in a </a:t>
                      </a:r>
                      <a:r>
                        <a:rPr kumimoji="0" lang="de-DE" altLang="ru-RU" sz="1800" b="0" i="0" u="none" strike="noStrike" cap="none" normalizeH="0" baseline="0" dirty="0" err="1" smtClean="0">
                          <a:ln>
                            <a:noFill/>
                          </a:ln>
                          <a:solidFill>
                            <a:schemeClr val="tx1"/>
                          </a:solidFill>
                          <a:effectLst/>
                          <a:latin typeface="Arial" panose="020B0604020202020204" pitchFamily="34" charset="0"/>
                        </a:rPr>
                        <a:t>special</a:t>
                      </a:r>
                      <a:r>
                        <a:rPr kumimoji="0" lang="de-DE" altLang="ru-RU" sz="1800" b="0" i="0" u="none" strike="noStrike" cap="none" normalizeH="0" baseline="0" dirty="0" smtClean="0">
                          <a:ln>
                            <a:noFill/>
                          </a:ln>
                          <a:solidFill>
                            <a:schemeClr val="tx1"/>
                          </a:solidFill>
                          <a:effectLst/>
                          <a:latin typeface="Arial" panose="020B0604020202020204" pitchFamily="34" charset="0"/>
                        </a:rPr>
                        <a:t> </a:t>
                      </a:r>
                      <a:r>
                        <a:rPr kumimoji="0" lang="de-DE" altLang="ru-RU" sz="1800" b="0" i="0" u="none" strike="noStrike" cap="none" normalizeH="0" baseline="0" dirty="0" err="1" smtClean="0">
                          <a:ln>
                            <a:noFill/>
                          </a:ln>
                          <a:solidFill>
                            <a:schemeClr val="tx1"/>
                          </a:solidFill>
                          <a:effectLst/>
                          <a:latin typeface="Arial" panose="020B0604020202020204" pitchFamily="34" charset="0"/>
                        </a:rPr>
                        <a:t>domain</a:t>
                      </a:r>
                      <a:r>
                        <a:rPr kumimoji="0" lang="de-DE"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in</a:t>
                      </a:r>
                      <a:r>
                        <a:rPr kumimoji="0" lang="ru-RU" altLang="ru-RU" sz="1800" b="0" i="0" u="none" strike="noStrike" cap="none" normalizeH="0" baseline="0" dirty="0" smtClean="0">
                          <a:ln>
                            <a:noFill/>
                          </a:ln>
                          <a:solidFill>
                            <a:schemeClr val="tx1"/>
                          </a:solidFill>
                          <a:effectLst/>
                          <a:latin typeface="Arial" panose="020B0604020202020204" pitchFamily="34" charset="0"/>
                        </a:rPr>
                        <a:t> a </a:t>
                      </a:r>
                      <a:r>
                        <a:rPr kumimoji="0" lang="ru-RU" altLang="ru-RU" sz="1800" b="0" i="0" u="none" strike="noStrike" cap="none" normalizeH="0" baseline="0" dirty="0" err="1" smtClean="0">
                          <a:ln>
                            <a:noFill/>
                          </a:ln>
                          <a:solidFill>
                            <a:schemeClr val="tx1"/>
                          </a:solidFill>
                          <a:effectLst/>
                          <a:latin typeface="Arial" panose="020B0604020202020204" pitchFamily="34" charset="0"/>
                        </a:rPr>
                        <a:t>computer</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program</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for</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carrying</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out</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some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de-DE" altLang="ru-RU" sz="1800" b="0" i="0" u="none" strike="noStrike" cap="none" normalizeH="0" baseline="0" dirty="0" smtClean="0">
                          <a:ln>
                            <a:noFill/>
                          </a:ln>
                          <a:solidFill>
                            <a:schemeClr val="tx1"/>
                          </a:solidFill>
                          <a:effectLst/>
                          <a:latin typeface="Arial" panose="020B0604020202020204" pitchFamily="34" charset="0"/>
                        </a:rPr>
                        <a:t>(intelligent) </a:t>
                      </a:r>
                      <a:r>
                        <a:rPr kumimoji="0" lang="ru-RU" altLang="ru-RU" sz="1800" b="0" i="0" u="none" strike="noStrike" cap="none" normalizeH="0" baseline="0" dirty="0" err="1" smtClean="0">
                          <a:ln>
                            <a:noFill/>
                          </a:ln>
                          <a:solidFill>
                            <a:schemeClr val="tx1"/>
                          </a:solidFill>
                          <a:effectLst/>
                          <a:latin typeface="Arial" panose="020B0604020202020204" pitchFamily="34" charset="0"/>
                        </a:rPr>
                        <a:t>task</a:t>
                      </a:r>
                      <a:r>
                        <a:rPr kumimoji="0" lang="ru-RU" altLang="ru-RU" sz="1800" b="0" i="0" u="none" strike="noStrike" cap="none" normalizeH="0" baseline="0" dirty="0" smtClean="0">
                          <a:ln>
                            <a:noFill/>
                          </a:ln>
                          <a:solidFill>
                            <a:schemeClr val="tx1"/>
                          </a:solidFill>
                          <a:effectLst/>
                          <a:latin typeface="Arial" panose="020B0604020202020204" pitchFamily="34" charset="0"/>
                        </a:rPr>
                        <a:t>.</a:t>
                      </a:r>
                      <a:endParaRPr lang="ru-RU" dirty="0" smtClean="0"/>
                    </a:p>
                    <a:p>
                      <a:endParaRPr lang="ru-RU" dirty="0"/>
                    </a:p>
                  </a:txBody>
                  <a:tcPr>
                    <a:solidFill>
                      <a:srgbClr val="EAEFF7"/>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smtClean="0">
                          <a:solidFill>
                            <a:schemeClr val="tx1"/>
                          </a:solidFill>
                        </a:rPr>
                        <a:t>Pattern </a:t>
                      </a:r>
                      <a:r>
                        <a:rPr lang="de-DE" b="1" dirty="0" err="1" smtClean="0">
                          <a:solidFill>
                            <a:schemeClr val="tx1"/>
                          </a:solidFill>
                        </a:rPr>
                        <a:t>recognition</a:t>
                      </a:r>
                      <a:endParaRPr lang="ru-RU" b="1" dirty="0" smtClean="0">
                        <a:solidFill>
                          <a:schemeClr val="tx1"/>
                        </a:solidFill>
                      </a:endParaRPr>
                    </a:p>
                    <a:p>
                      <a:endParaRPr lang="ru-RU"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altLang="ru-RU" sz="1800" b="0" i="0" u="none" strike="noStrike" cap="none" normalizeH="0" baseline="0" dirty="0" smtClean="0">
                          <a:ln>
                            <a:noFill/>
                          </a:ln>
                          <a:solidFill>
                            <a:schemeClr val="tx1"/>
                          </a:solidFill>
                          <a:effectLst/>
                          <a:latin typeface="Arial" panose="020B0604020202020204" pitchFamily="34" charset="0"/>
                        </a:rPr>
                        <a:t>Pattern </a:t>
                      </a:r>
                      <a:r>
                        <a:rPr kumimoji="0" lang="de-DE" altLang="ru-RU" sz="1800" b="0" i="0" u="none" strike="noStrike" cap="none" normalizeH="0" baseline="0" dirty="0" err="1" smtClean="0">
                          <a:ln>
                            <a:noFill/>
                          </a:ln>
                          <a:solidFill>
                            <a:schemeClr val="tx1"/>
                          </a:solidFill>
                          <a:effectLst/>
                          <a:latin typeface="Arial" panose="020B0604020202020204" pitchFamily="34" charset="0"/>
                        </a:rPr>
                        <a:t>recognition</a:t>
                      </a:r>
                      <a:r>
                        <a:rPr kumimoji="0" lang="de-DE" altLang="ru-RU" sz="1800" b="0" i="0" u="none" strike="noStrike" cap="none" normalizeH="0" baseline="0" dirty="0" smtClean="0">
                          <a:ln>
                            <a:noFill/>
                          </a:ln>
                          <a:solidFill>
                            <a:schemeClr val="tx1"/>
                          </a:solidFill>
                          <a:effectLst/>
                          <a:latin typeface="Arial" panose="020B0604020202020204" pitchFamily="34" charset="0"/>
                        </a:rPr>
                        <a:t>, like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computer</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speech</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recognition</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reached</a:t>
                      </a:r>
                      <a:r>
                        <a:rPr kumimoji="0" lang="de-DE" altLang="ru-RU" sz="1800" b="0" i="0" u="none" strike="noStrike" cap="none" normalizeH="0" baseline="0" dirty="0" smtClean="0">
                          <a:ln>
                            <a:noFill/>
                          </a:ln>
                          <a:solidFill>
                            <a:schemeClr val="tx1"/>
                          </a:solidFill>
                          <a:effectLst/>
                          <a:latin typeface="Arial" panose="020B0604020202020204" pitchFamily="34" charset="0"/>
                        </a:rPr>
                        <a:t> in </a:t>
                      </a:r>
                      <a:r>
                        <a:rPr kumimoji="0" lang="de-DE" altLang="ru-RU" sz="1800" b="0" i="0" u="none" strike="noStrike" cap="none" normalizeH="0" baseline="0" dirty="0" err="1" smtClean="0">
                          <a:ln>
                            <a:noFill/>
                          </a:ln>
                          <a:solidFill>
                            <a:schemeClr val="tx1"/>
                          </a:solidFill>
                          <a:effectLst/>
                          <a:latin typeface="Arial" panose="020B0604020202020204" pitchFamily="34" charset="0"/>
                        </a:rPr>
                        <a:t>the</a:t>
                      </a:r>
                      <a:r>
                        <a:rPr kumimoji="0" lang="de-DE" altLang="ru-RU" sz="1800" b="0" i="0" u="none" strike="noStrike" cap="none" normalizeH="0" baseline="0" dirty="0" smtClean="0">
                          <a:ln>
                            <a:noFill/>
                          </a:ln>
                          <a:solidFill>
                            <a:schemeClr val="tx1"/>
                          </a:solidFill>
                          <a:effectLst/>
                          <a:latin typeface="Arial" panose="020B0604020202020204" pitchFamily="34" charset="0"/>
                        </a:rPr>
                        <a:t> 1990s</a:t>
                      </a:r>
                      <a:r>
                        <a:rPr kumimoji="0" lang="ru-RU" altLang="ru-RU" sz="1800" b="0" i="0" u="none" strike="noStrike" cap="none" normalizeH="0" baseline="0" dirty="0" smtClean="0">
                          <a:ln>
                            <a:noFill/>
                          </a:ln>
                          <a:solidFill>
                            <a:schemeClr val="tx1"/>
                          </a:solidFill>
                          <a:effectLst/>
                          <a:latin typeface="Arial" panose="020B0604020202020204" pitchFamily="34" charset="0"/>
                        </a:rPr>
                        <a:t> a </a:t>
                      </a:r>
                      <a:r>
                        <a:rPr kumimoji="0" lang="ru-RU" altLang="ru-RU" sz="1800" b="0" i="0" u="none" strike="noStrike" cap="none" normalizeH="0" baseline="0" dirty="0" err="1" smtClean="0">
                          <a:ln>
                            <a:noFill/>
                          </a:ln>
                          <a:solidFill>
                            <a:schemeClr val="tx1"/>
                          </a:solidFill>
                          <a:effectLst/>
                          <a:latin typeface="Arial" panose="020B0604020202020204" pitchFamily="34" charset="0"/>
                        </a:rPr>
                        <a:t>practical</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level</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for</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limited</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purposes</a:t>
                      </a:r>
                      <a:r>
                        <a:rPr kumimoji="0" lang="ru-RU" altLang="ru-RU" sz="1800" b="0" i="0" u="none" strike="noStrike" cap="none" normalizeH="0" baseline="0" dirty="0" smtClean="0">
                          <a:ln>
                            <a:noFill/>
                          </a:ln>
                          <a:solidFill>
                            <a:schemeClr val="tx1"/>
                          </a:solidFill>
                          <a:effectLst/>
                          <a:latin typeface="Arial" panose="020B0604020202020204" pitchFamily="34" charset="0"/>
                        </a:rPr>
                        <a:t>. </a:t>
                      </a:r>
                      <a:endParaRPr lang="ru-RU" dirty="0" smtClean="0"/>
                    </a:p>
                    <a:p>
                      <a:endParaRPr lang="ru-RU"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err="1" smtClean="0">
                          <a:solidFill>
                            <a:schemeClr val="tx1"/>
                          </a:solidFill>
                        </a:rPr>
                        <a:t>Heuristic</a:t>
                      </a:r>
                      <a:r>
                        <a:rPr lang="de-DE" b="1" dirty="0" smtClean="0">
                          <a:solidFill>
                            <a:schemeClr val="tx1"/>
                          </a:solidFill>
                        </a:rPr>
                        <a:t> </a:t>
                      </a:r>
                      <a:r>
                        <a:rPr lang="de-DE" b="1" dirty="0" err="1" smtClean="0">
                          <a:solidFill>
                            <a:schemeClr val="tx1"/>
                          </a:solidFill>
                        </a:rPr>
                        <a:t>classification</a:t>
                      </a:r>
                      <a:endParaRPr lang="ru-RU" b="1" dirty="0" smtClean="0">
                        <a:solidFill>
                          <a:schemeClr val="tx1"/>
                        </a:solidFill>
                      </a:endParaRPr>
                    </a:p>
                    <a:p>
                      <a:endParaRPr lang="ru-RU"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altLang="ru-RU" sz="1800" b="0" i="0" u="none" strike="noStrike" cap="none" normalizeH="0" baseline="0" dirty="0" err="1" smtClean="0">
                          <a:ln>
                            <a:noFill/>
                          </a:ln>
                          <a:solidFill>
                            <a:schemeClr val="tx1"/>
                          </a:solidFill>
                          <a:effectLst/>
                          <a:latin typeface="Arial" panose="020B0604020202020204" pitchFamily="34" charset="0"/>
                        </a:rPr>
                        <a:t>Classify</a:t>
                      </a:r>
                      <a:r>
                        <a:rPr kumimoji="0" lang="de-DE" altLang="ru-RU" sz="1800" b="0" i="0" u="none" strike="noStrike" cap="none" normalizeH="0" baseline="0" dirty="0" smtClean="0">
                          <a:ln>
                            <a:noFill/>
                          </a:ln>
                          <a:solidFill>
                            <a:schemeClr val="tx1"/>
                          </a:solidFill>
                          <a:effectLst/>
                          <a:latin typeface="Arial" panose="020B0604020202020204" pitchFamily="34" charset="0"/>
                        </a:rPr>
                        <a:t> </a:t>
                      </a:r>
                      <a:r>
                        <a:rPr kumimoji="0" lang="de-DE" altLang="ru-RU" sz="1800" b="0" i="0" u="none" strike="noStrike" cap="none" normalizeH="0" baseline="0" dirty="0" err="1" smtClean="0">
                          <a:ln>
                            <a:noFill/>
                          </a:ln>
                          <a:solidFill>
                            <a:schemeClr val="tx1"/>
                          </a:solidFill>
                          <a:effectLst/>
                          <a:latin typeface="Arial" panose="020B0604020202020204" pitchFamily="34" charset="0"/>
                        </a:rPr>
                        <a:t>events</a:t>
                      </a:r>
                      <a:r>
                        <a:rPr kumimoji="0" lang="de-DE" altLang="ru-RU" sz="1800" b="0" i="0" u="none" strike="noStrike" cap="none" normalizeH="0" baseline="0" dirty="0" smtClean="0">
                          <a:ln>
                            <a:noFill/>
                          </a:ln>
                          <a:solidFill>
                            <a:schemeClr val="tx1"/>
                          </a:solidFill>
                          <a:effectLst/>
                          <a:latin typeface="Arial" panose="020B0604020202020204" pitchFamily="34" charset="0"/>
                        </a:rPr>
                        <a:t> </a:t>
                      </a:r>
                      <a:r>
                        <a:rPr kumimoji="0" lang="de-DE" altLang="ru-RU" sz="1800" b="0" i="0" u="none" strike="noStrike" cap="none" normalizeH="0" baseline="0" dirty="0" err="1" smtClean="0">
                          <a:ln>
                            <a:noFill/>
                          </a:ln>
                          <a:solidFill>
                            <a:schemeClr val="tx1"/>
                          </a:solidFill>
                          <a:effectLst/>
                          <a:latin typeface="Arial" panose="020B0604020202020204" pitchFamily="34" charset="0"/>
                        </a:rPr>
                        <a:t>to</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one</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of</a:t>
                      </a:r>
                      <a:r>
                        <a:rPr kumimoji="0" lang="ru-RU" altLang="ru-RU" sz="1800" b="0" i="0" u="none" strike="noStrike" cap="none" normalizeH="0" baseline="0" dirty="0" smtClean="0">
                          <a:ln>
                            <a:noFill/>
                          </a:ln>
                          <a:solidFill>
                            <a:schemeClr val="tx1"/>
                          </a:solidFill>
                          <a:effectLst/>
                          <a:latin typeface="Arial" panose="020B0604020202020204" pitchFamily="34" charset="0"/>
                        </a:rPr>
                        <a:t> a </a:t>
                      </a:r>
                      <a:r>
                        <a:rPr kumimoji="0" lang="ru-RU" altLang="ru-RU" sz="1800" b="0" i="0" u="none" strike="noStrike" cap="none" normalizeH="0" baseline="0" dirty="0" err="1" smtClean="0">
                          <a:ln>
                            <a:noFill/>
                          </a:ln>
                          <a:solidFill>
                            <a:schemeClr val="tx1"/>
                          </a:solidFill>
                          <a:effectLst/>
                          <a:latin typeface="Arial" panose="020B0604020202020204" pitchFamily="34" charset="0"/>
                        </a:rPr>
                        <a:t>fixed</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set</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of</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categories</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using</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several</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sources</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of</a:t>
                      </a:r>
                      <a:r>
                        <a:rPr kumimoji="0" lang="ru-RU" altLang="ru-RU" sz="1800" b="0" i="0" u="none" strike="noStrike" cap="none" normalizeH="0" baseline="0" dirty="0" smtClean="0">
                          <a:ln>
                            <a:noFill/>
                          </a:ln>
                          <a:solidFill>
                            <a:schemeClr val="tx1"/>
                          </a:solidFill>
                          <a:effectLst/>
                          <a:latin typeface="Arial" panose="020B0604020202020204" pitchFamily="34" charset="0"/>
                        </a:rPr>
                        <a:t> </a:t>
                      </a:r>
                      <a:r>
                        <a:rPr kumimoji="0" lang="ru-RU" altLang="ru-RU" sz="1800" b="0" i="0" u="none" strike="noStrike" cap="none" normalizeH="0" baseline="0" dirty="0" err="1" smtClean="0">
                          <a:ln>
                            <a:noFill/>
                          </a:ln>
                          <a:solidFill>
                            <a:schemeClr val="tx1"/>
                          </a:solidFill>
                          <a:effectLst/>
                          <a:latin typeface="Arial" panose="020B0604020202020204" pitchFamily="34" charset="0"/>
                        </a:rPr>
                        <a:t>information</a:t>
                      </a:r>
                      <a:r>
                        <a:rPr kumimoji="0" lang="ru-RU" altLang="ru-RU" sz="1800" b="0" i="0" u="none" strike="noStrike" cap="none" normalizeH="0" baseline="0" dirty="0" smtClean="0">
                          <a:ln>
                            <a:noFill/>
                          </a:ln>
                          <a:solidFill>
                            <a:schemeClr val="tx1"/>
                          </a:solidFill>
                          <a:effectLst/>
                          <a:latin typeface="Arial" panose="020B0604020202020204" pitchFamily="34" charset="0"/>
                        </a:rPr>
                        <a:t>. </a:t>
                      </a:r>
                    </a:p>
                    <a:p>
                      <a:endParaRPr lang="ru-RU" dirty="0"/>
                    </a:p>
                  </a:txBody>
                  <a:tcPr/>
                </a:tc>
              </a:tr>
            </a:tbl>
          </a:graphicData>
        </a:graphic>
      </p:graphicFrame>
    </p:spTree>
    <p:extLst>
      <p:ext uri="{BB962C8B-B14F-4D97-AF65-F5344CB8AC3E}">
        <p14:creationId xmlns:p14="http://schemas.microsoft.com/office/powerpoint/2010/main" val="38055504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Výchozí návrh">
  <a:themeElements>
    <a:clrScheme name="Výchozí návrh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ýchozí návrh">
      <a:majorFont>
        <a:latin typeface="Arial"/>
        <a:ea typeface=""/>
        <a:cs typeface=""/>
      </a:majorFont>
      <a:minorFont>
        <a:latin typeface="Arial"/>
        <a:ea typeface=""/>
        <a:cs typeface=""/>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ýchozí návrh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ýchozí návrh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ýchozí návrh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ýchozí návrh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ýchozí návrh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ýchozí návrh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ýchozí návrh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ýchozí návrh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ýchozí návrh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ýchozí návrh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ýchozí návrh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ýchozí návrh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Výchozí návrh">
  <a:themeElements>
    <a:clrScheme name="Výchozí návrh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ýchozí návrh">
      <a:majorFont>
        <a:latin typeface="Arial"/>
        <a:ea typeface=""/>
        <a:cs typeface=""/>
      </a:majorFont>
      <a:minorFont>
        <a:latin typeface="Arial"/>
        <a:ea typeface=""/>
        <a:cs typeface=""/>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ýchozí návrh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ýchozí návrh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ýchozí návrh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ýchozí návrh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ýchozí návrh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ýchozí návrh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ýchozí návrh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ýchozí návrh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ýchozí návrh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ýchozí návrh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ýchozí návrh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ýchozí návrh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7614</Words>
  <Application>Microsoft Office PowerPoint</Application>
  <PresentationFormat>Breitbild</PresentationFormat>
  <Paragraphs>848</Paragraphs>
  <Slides>41</Slides>
  <Notes>33</Notes>
  <HiddenSlides>0</HiddenSlides>
  <MMClips>0</MMClips>
  <ScaleCrop>false</ScaleCrop>
  <HeadingPairs>
    <vt:vector size="6" baseType="variant">
      <vt:variant>
        <vt:lpstr>Verwendete Schriftarten</vt:lpstr>
      </vt:variant>
      <vt:variant>
        <vt:i4>6</vt:i4>
      </vt:variant>
      <vt:variant>
        <vt:lpstr>Design</vt:lpstr>
      </vt:variant>
      <vt:variant>
        <vt:i4>3</vt:i4>
      </vt:variant>
      <vt:variant>
        <vt:lpstr>Folientitel</vt:lpstr>
      </vt:variant>
      <vt:variant>
        <vt:i4>41</vt:i4>
      </vt:variant>
    </vt:vector>
  </HeadingPairs>
  <TitlesOfParts>
    <vt:vector size="50" baseType="lpstr">
      <vt:lpstr>Arial</vt:lpstr>
      <vt:lpstr>Calibri</vt:lpstr>
      <vt:lpstr>Calibri Light</vt:lpstr>
      <vt:lpstr>Cambria Math</vt:lpstr>
      <vt:lpstr>Times New Roman</vt:lpstr>
      <vt:lpstr>Wingdings</vt:lpstr>
      <vt:lpstr>Office Theme</vt:lpstr>
      <vt:lpstr>Výchozí návrh</vt:lpstr>
      <vt:lpstr>2_Výchozí návrh</vt:lpstr>
      <vt:lpstr>Artificial Intelligence?  Introduction</vt:lpstr>
      <vt:lpstr>What is Artificial Intelligence?</vt:lpstr>
      <vt:lpstr>What is Artificial Intelligence?</vt:lpstr>
      <vt:lpstr>AI – one textbook definition</vt:lpstr>
      <vt:lpstr>John McCarthy What is Artificial Intelligence?</vt:lpstr>
      <vt:lpstr>AI definition according 4 goals</vt:lpstr>
      <vt:lpstr>AI – Strong AI, weak AI and everything in-between </vt:lpstr>
      <vt:lpstr>AI – General AI, Narrow AI, Applied AI</vt:lpstr>
      <vt:lpstr>AI – Application types</vt:lpstr>
      <vt:lpstr>AI – Application types</vt:lpstr>
      <vt:lpstr>What’s involved in Intelligence?</vt:lpstr>
      <vt:lpstr>What is AI for?</vt:lpstr>
      <vt:lpstr>History of Artificial Intelligence?</vt:lpstr>
      <vt:lpstr>A brief history of AI</vt:lpstr>
      <vt:lpstr>A brief history of AI - Mathematics</vt:lpstr>
      <vt:lpstr>A brief history of AI - Mathematics</vt:lpstr>
      <vt:lpstr>A Brief History of AI</vt:lpstr>
      <vt:lpstr>A Brief History of AI</vt:lpstr>
      <vt:lpstr>A Brief History of AI</vt:lpstr>
      <vt:lpstr>A Brief History of AI</vt:lpstr>
      <vt:lpstr>A Brief History of AI</vt:lpstr>
      <vt:lpstr>A Brief History of AI</vt:lpstr>
      <vt:lpstr>A Brief History of AI</vt:lpstr>
      <vt:lpstr>A Brief History of AI</vt:lpstr>
      <vt:lpstr>A Brief History of AI</vt:lpstr>
      <vt:lpstr>A Brief History of AI</vt:lpstr>
      <vt:lpstr>A Brief History of AI</vt:lpstr>
      <vt:lpstr>A Brief History of AI</vt:lpstr>
      <vt:lpstr>Neural Networks Resurrection</vt:lpstr>
      <vt:lpstr>AI history – the people behind</vt:lpstr>
      <vt:lpstr>The Most Important AI Laboratories</vt:lpstr>
      <vt:lpstr>Neural Networks</vt:lpstr>
      <vt:lpstr>Neural Networks</vt:lpstr>
      <vt:lpstr>Neural Networks - Advantages</vt:lpstr>
      <vt:lpstr>Neural Networks – Problems</vt:lpstr>
      <vt:lpstr>Present</vt:lpstr>
      <vt:lpstr>Mycin</vt:lpstr>
      <vt:lpstr>PowerPoint-Präsentation</vt:lpstr>
      <vt:lpstr>Mycin</vt:lpstr>
      <vt:lpstr>Mycin</vt:lpstr>
      <vt:lpstr>Heuristics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Artificial Intelligence?</dc:title>
  <dc:creator>Kaschke, Rolf-Dieter</dc:creator>
  <cp:lastModifiedBy>Kaschke, Rolf-Dieter</cp:lastModifiedBy>
  <cp:revision>94</cp:revision>
  <dcterms:created xsi:type="dcterms:W3CDTF">2016-12-28T17:01:13Z</dcterms:created>
  <dcterms:modified xsi:type="dcterms:W3CDTF">2017-01-06T23:41:22Z</dcterms:modified>
</cp:coreProperties>
</file>