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3" r:id="rId3"/>
    <p:sldId id="259" r:id="rId4"/>
    <p:sldId id="260" r:id="rId5"/>
    <p:sldId id="261" r:id="rId6"/>
    <p:sldId id="262" r:id="rId7"/>
    <p:sldId id="25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9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6.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63E54E-11B6-4B91-AD2F-9DF5FAC0595F}" type="doc">
      <dgm:prSet loTypeId="urn:microsoft.com/office/officeart/2005/8/layout/hList7" loCatId="list" qsTypeId="urn:microsoft.com/office/officeart/2005/8/quickstyle/simple1" qsCatId="simple" csTypeId="urn:microsoft.com/office/officeart/2005/8/colors/accent0_1" csCatId="mainScheme" phldr="1"/>
      <dgm:spPr/>
    </dgm:pt>
    <dgm:pt modelId="{AC532C73-4D88-4B5F-88F0-E08D4886BBCF}">
      <dgm:prSet phldrT="[Text]" custT="1"/>
      <dgm:spPr/>
      <dgm:t>
        <a:bodyPr/>
        <a:lstStyle/>
        <a:p>
          <a:endParaRPr lang="en-US" sz="1000" b="1" dirty="0"/>
        </a:p>
        <a:p>
          <a:r>
            <a:rPr lang="en-US" sz="1400" b="1" dirty="0" smtClean="0"/>
            <a:t>£ 239.15 m</a:t>
          </a:r>
        </a:p>
        <a:p>
          <a:r>
            <a:rPr lang="en-US" sz="1400" b="1" dirty="0" smtClean="0"/>
            <a:t>Revenue share: 54.6%</a:t>
          </a:r>
        </a:p>
        <a:p>
          <a:endParaRPr lang="en-US" sz="1400" b="1" dirty="0" smtClean="0"/>
        </a:p>
        <a:p>
          <a:r>
            <a:rPr lang="en-US" sz="1400" b="0" dirty="0" smtClean="0"/>
            <a:t>CAE</a:t>
          </a:r>
          <a:endParaRPr lang="en-US" sz="1400" b="0" dirty="0" smtClean="0"/>
        </a:p>
        <a:p>
          <a:endParaRPr lang="en-US" sz="1000" b="1" dirty="0"/>
        </a:p>
      </dgm:t>
    </dgm:pt>
    <dgm:pt modelId="{64D4C63A-3505-4138-AE7D-303ECEDC6000}" type="parTrans" cxnId="{296DAD35-914D-4403-9608-F6057A92E942}">
      <dgm:prSet/>
      <dgm:spPr/>
      <dgm:t>
        <a:bodyPr/>
        <a:lstStyle/>
        <a:p>
          <a:endParaRPr lang="en-US" sz="1050" b="1"/>
        </a:p>
      </dgm:t>
    </dgm:pt>
    <dgm:pt modelId="{24099DF1-5850-4B7D-BA5E-1801550A93EF}" type="sibTrans" cxnId="{296DAD35-914D-4403-9608-F6057A92E942}">
      <dgm:prSet/>
      <dgm:spPr/>
      <dgm:t>
        <a:bodyPr/>
        <a:lstStyle/>
        <a:p>
          <a:endParaRPr lang="en-US" sz="1050" b="1"/>
        </a:p>
      </dgm:t>
    </dgm:pt>
    <dgm:pt modelId="{3D09E192-71F0-4ED1-A56E-C55292910EC4}">
      <dgm:prSet phldrT="[Text]" custT="1"/>
      <dgm:spPr/>
      <dgm:t>
        <a:bodyPr/>
        <a:lstStyle/>
        <a:p>
          <a:r>
            <a:rPr lang="en-US" sz="1400" b="1" dirty="0" smtClean="0"/>
            <a:t>£ 141.91 m</a:t>
          </a:r>
          <a:endParaRPr lang="en-US" sz="1400" b="1" dirty="0"/>
        </a:p>
        <a:p>
          <a:r>
            <a:rPr lang="en-US" sz="1400" b="1" dirty="0" smtClean="0"/>
            <a:t>Revenue share: 32.4%</a:t>
          </a:r>
        </a:p>
        <a:p>
          <a:endParaRPr lang="en-US" sz="1400" b="1" dirty="0" smtClean="0"/>
        </a:p>
        <a:p>
          <a:r>
            <a:rPr lang="en-US" sz="1400" b="0" dirty="0" smtClean="0"/>
            <a:t>CIE</a:t>
          </a:r>
          <a:endParaRPr lang="en-US" sz="1400" b="0" dirty="0"/>
        </a:p>
      </dgm:t>
    </dgm:pt>
    <dgm:pt modelId="{11B9A7B2-BC5F-48DB-81B3-6DFF4A16D1EC}" type="parTrans" cxnId="{2D494AE8-8183-4197-8533-93C4D6D45A23}">
      <dgm:prSet/>
      <dgm:spPr/>
      <dgm:t>
        <a:bodyPr/>
        <a:lstStyle/>
        <a:p>
          <a:endParaRPr lang="en-US" sz="1050" b="1"/>
        </a:p>
      </dgm:t>
    </dgm:pt>
    <dgm:pt modelId="{A8F18EF1-2C02-487D-A5C0-C3569C771D17}" type="sibTrans" cxnId="{2D494AE8-8183-4197-8533-93C4D6D45A23}">
      <dgm:prSet/>
      <dgm:spPr/>
      <dgm:t>
        <a:bodyPr/>
        <a:lstStyle/>
        <a:p>
          <a:endParaRPr lang="en-US" sz="1050" b="1"/>
        </a:p>
      </dgm:t>
    </dgm:pt>
    <dgm:pt modelId="{AF299A1F-0B12-4302-BE5C-BB06A08C5BBE}">
      <dgm:prSet custT="1"/>
      <dgm:spPr/>
      <dgm:t>
        <a:bodyPr/>
        <a:lstStyle/>
        <a:p>
          <a:r>
            <a:rPr lang="en-US" sz="1400" b="1" dirty="0" smtClean="0"/>
            <a:t>£ 56.94 m</a:t>
          </a:r>
          <a:endParaRPr lang="en-US" sz="1400" b="1" dirty="0"/>
        </a:p>
        <a:p>
          <a:r>
            <a:rPr lang="en-US" sz="1400" b="1" dirty="0" smtClean="0"/>
            <a:t>Revenue share: 13%</a:t>
          </a:r>
          <a:endParaRPr lang="en-US" sz="1400" b="1" dirty="0"/>
        </a:p>
        <a:p>
          <a:endParaRPr lang="en-GB" sz="1400" b="0" dirty="0" smtClean="0"/>
        </a:p>
        <a:p>
          <a:r>
            <a:rPr lang="en-US" sz="1400" b="0" dirty="0" smtClean="0"/>
            <a:t>OCR</a:t>
          </a:r>
          <a:endParaRPr lang="en-US" sz="1400" b="0" dirty="0"/>
        </a:p>
      </dgm:t>
    </dgm:pt>
    <dgm:pt modelId="{7C20482A-F4B3-460A-8D38-70B2AF662C8E}" type="parTrans" cxnId="{F05281D2-5892-4EF9-B24A-AFB4AABC4D47}">
      <dgm:prSet/>
      <dgm:spPr/>
      <dgm:t>
        <a:bodyPr/>
        <a:lstStyle/>
        <a:p>
          <a:endParaRPr lang="en-US" sz="1050" b="1"/>
        </a:p>
      </dgm:t>
    </dgm:pt>
    <dgm:pt modelId="{9FC9D090-5064-451D-BA73-3A68BBB04D8D}" type="sibTrans" cxnId="{F05281D2-5892-4EF9-B24A-AFB4AABC4D47}">
      <dgm:prSet/>
      <dgm:spPr/>
      <dgm:t>
        <a:bodyPr/>
        <a:lstStyle/>
        <a:p>
          <a:endParaRPr lang="en-US" sz="1050" b="1"/>
        </a:p>
      </dgm:t>
    </dgm:pt>
    <dgm:pt modelId="{4F79EDF1-90E9-4425-872B-17D818130842}" type="pres">
      <dgm:prSet presAssocID="{7363E54E-11B6-4B91-AD2F-9DF5FAC0595F}" presName="Name0" presStyleCnt="0">
        <dgm:presLayoutVars>
          <dgm:dir/>
          <dgm:resizeHandles val="exact"/>
        </dgm:presLayoutVars>
      </dgm:prSet>
      <dgm:spPr/>
    </dgm:pt>
    <dgm:pt modelId="{CBE7140F-EA38-4252-AA18-17CAD46C044A}" type="pres">
      <dgm:prSet presAssocID="{7363E54E-11B6-4B91-AD2F-9DF5FAC0595F}" presName="fgShape" presStyleLbl="fgShp" presStyleIdx="0" presStyleCnt="1" custScaleY="121493" custLinFactNeighborX="0" custLinFactNeighborY="54557"/>
      <dgm:spPr>
        <a:solidFill>
          <a:srgbClr val="FFC000"/>
        </a:solidFill>
      </dgm:spPr>
      <dgm:t>
        <a:bodyPr/>
        <a:lstStyle/>
        <a:p>
          <a:endParaRPr lang="en-US"/>
        </a:p>
      </dgm:t>
    </dgm:pt>
    <dgm:pt modelId="{E13D4CEC-37A2-45AB-B39E-27AFD1A7A448}" type="pres">
      <dgm:prSet presAssocID="{7363E54E-11B6-4B91-AD2F-9DF5FAC0595F}" presName="linComp" presStyleCnt="0"/>
      <dgm:spPr/>
    </dgm:pt>
    <dgm:pt modelId="{7065C57F-7A41-4D08-A64D-EA2F18F561CA}" type="pres">
      <dgm:prSet presAssocID="{AC532C73-4D88-4B5F-88F0-E08D4886BBCF}" presName="compNode" presStyleCnt="0"/>
      <dgm:spPr/>
    </dgm:pt>
    <dgm:pt modelId="{9DB1CE2A-5323-404A-BADC-60745023332E}" type="pres">
      <dgm:prSet presAssocID="{AC532C73-4D88-4B5F-88F0-E08D4886BBCF}" presName="bkgdShape" presStyleLbl="node1" presStyleIdx="0" presStyleCnt="3" custScaleX="84340" custLinFactNeighborX="2377"/>
      <dgm:spPr/>
      <dgm:t>
        <a:bodyPr/>
        <a:lstStyle/>
        <a:p>
          <a:endParaRPr lang="en-US"/>
        </a:p>
      </dgm:t>
    </dgm:pt>
    <dgm:pt modelId="{D6713956-FD51-411F-8397-F66B1B6E65A2}" type="pres">
      <dgm:prSet presAssocID="{AC532C73-4D88-4B5F-88F0-E08D4886BBCF}" presName="nodeTx" presStyleLbl="node1" presStyleIdx="0" presStyleCnt="3">
        <dgm:presLayoutVars>
          <dgm:bulletEnabled val="1"/>
        </dgm:presLayoutVars>
      </dgm:prSet>
      <dgm:spPr/>
      <dgm:t>
        <a:bodyPr/>
        <a:lstStyle/>
        <a:p>
          <a:endParaRPr lang="en-US"/>
        </a:p>
      </dgm:t>
    </dgm:pt>
    <dgm:pt modelId="{620BA6EA-E455-4083-BDE8-4D6EAEAAF85B}" type="pres">
      <dgm:prSet presAssocID="{AC532C73-4D88-4B5F-88F0-E08D4886BBCF}" presName="invisiNode" presStyleLbl="node1" presStyleIdx="0" presStyleCnt="3"/>
      <dgm:spPr/>
    </dgm:pt>
    <dgm:pt modelId="{A5E7412B-774B-48DB-AAE4-4E3E99985949}" type="pres">
      <dgm:prSet presAssocID="{AC532C73-4D88-4B5F-88F0-E08D4886BBCF}" presName="imagNode" presStyleLbl="fgImgPlace1" presStyleIdx="0" presStyleCnt="3" custScaleX="67851" custScaleY="63017" custLinFactNeighborX="7259" custLinFactNeighborY="24342"/>
      <dgm:spPr>
        <a:blipFill>
          <a:blip xmlns:r="http://schemas.openxmlformats.org/officeDocument/2006/relationships" r:embed="rId1">
            <a:extLst>
              <a:ext uri="{96DAC541-7B7A-43D3-8B79-37D633B846F1}">
                <asvg:svgBlip xmlns:asvg="http://schemas.microsoft.com/office/drawing/2016/SVG/main" xmlns="" r:embed="rId2"/>
              </a:ext>
            </a:extLst>
          </a:blip>
          <a:srcRect/>
          <a:stretch>
            <a:fillRect t="-4000" b="-4000"/>
          </a:stretch>
        </a:blipFill>
        <a:ln>
          <a:solidFill>
            <a:schemeClr val="tx1"/>
          </a:solidFill>
        </a:ln>
      </dgm:spPr>
    </dgm:pt>
    <dgm:pt modelId="{0105E3DD-DD81-403F-9C32-EAAD3D2AC74A}" type="pres">
      <dgm:prSet presAssocID="{24099DF1-5850-4B7D-BA5E-1801550A93EF}" presName="sibTrans" presStyleLbl="sibTrans2D1" presStyleIdx="0" presStyleCnt="0"/>
      <dgm:spPr/>
      <dgm:t>
        <a:bodyPr/>
        <a:lstStyle/>
        <a:p>
          <a:endParaRPr lang="en-US"/>
        </a:p>
      </dgm:t>
    </dgm:pt>
    <dgm:pt modelId="{393DE495-3706-437F-A68A-007797C19FD1}" type="pres">
      <dgm:prSet presAssocID="{3D09E192-71F0-4ED1-A56E-C55292910EC4}" presName="compNode" presStyleCnt="0"/>
      <dgm:spPr/>
    </dgm:pt>
    <dgm:pt modelId="{2A4E37A5-8A62-4BBA-B7BC-B4781FF94E07}" type="pres">
      <dgm:prSet presAssocID="{3D09E192-71F0-4ED1-A56E-C55292910EC4}" presName="bkgdShape" presStyleLbl="node1" presStyleIdx="1" presStyleCnt="3" custScaleX="81865" custLinFactNeighborX="1373"/>
      <dgm:spPr/>
      <dgm:t>
        <a:bodyPr/>
        <a:lstStyle/>
        <a:p>
          <a:endParaRPr lang="en-US"/>
        </a:p>
      </dgm:t>
    </dgm:pt>
    <dgm:pt modelId="{A0F4A975-F113-4371-9CC5-257817992E5D}" type="pres">
      <dgm:prSet presAssocID="{3D09E192-71F0-4ED1-A56E-C55292910EC4}" presName="nodeTx" presStyleLbl="node1" presStyleIdx="1" presStyleCnt="3">
        <dgm:presLayoutVars>
          <dgm:bulletEnabled val="1"/>
        </dgm:presLayoutVars>
      </dgm:prSet>
      <dgm:spPr/>
      <dgm:t>
        <a:bodyPr/>
        <a:lstStyle/>
        <a:p>
          <a:endParaRPr lang="en-US"/>
        </a:p>
      </dgm:t>
    </dgm:pt>
    <dgm:pt modelId="{E0854754-088A-454B-8C36-6A2D44A735A4}" type="pres">
      <dgm:prSet presAssocID="{3D09E192-71F0-4ED1-A56E-C55292910EC4}" presName="invisiNode" presStyleLbl="node1" presStyleIdx="1" presStyleCnt="3"/>
      <dgm:spPr/>
    </dgm:pt>
    <dgm:pt modelId="{2B434D71-48CA-4DC2-B8DD-0EF9F95EE868}" type="pres">
      <dgm:prSet presAssocID="{3D09E192-71F0-4ED1-A56E-C55292910EC4}" presName="imagNode" presStyleLbl="fgImgPlace1" presStyleIdx="1" presStyleCnt="3" custScaleX="67851" custScaleY="63017" custLinFactNeighborX="-2591" custLinFactNeighborY="20446"/>
      <dgm:spPr>
        <a:blipFill>
          <a:blip xmlns:r="http://schemas.openxmlformats.org/officeDocument/2006/relationships" r:embed="rId1">
            <a:extLst>
              <a:ext uri="{96DAC541-7B7A-43D3-8B79-37D633B846F1}">
                <asvg:svgBlip xmlns:asvg="http://schemas.microsoft.com/office/drawing/2016/SVG/main" xmlns="" r:embed="rId2"/>
              </a:ext>
            </a:extLst>
          </a:blip>
          <a:srcRect/>
          <a:stretch>
            <a:fillRect t="-4000" b="-4000"/>
          </a:stretch>
        </a:blipFill>
        <a:ln>
          <a:solidFill>
            <a:schemeClr val="tx1"/>
          </a:solidFill>
        </a:ln>
      </dgm:spPr>
    </dgm:pt>
    <dgm:pt modelId="{58BF5190-D8CF-4D79-BD53-56750F1AEC8C}" type="pres">
      <dgm:prSet presAssocID="{A8F18EF1-2C02-487D-A5C0-C3569C771D17}" presName="sibTrans" presStyleLbl="sibTrans2D1" presStyleIdx="0" presStyleCnt="0"/>
      <dgm:spPr/>
      <dgm:t>
        <a:bodyPr/>
        <a:lstStyle/>
        <a:p>
          <a:endParaRPr lang="en-US"/>
        </a:p>
      </dgm:t>
    </dgm:pt>
    <dgm:pt modelId="{AD959189-0032-4C1F-9A0B-A8315CDBC317}" type="pres">
      <dgm:prSet presAssocID="{AF299A1F-0B12-4302-BE5C-BB06A08C5BBE}" presName="compNode" presStyleCnt="0"/>
      <dgm:spPr/>
    </dgm:pt>
    <dgm:pt modelId="{4FCFD8A7-426E-40DD-869B-AB06B22BA720}" type="pres">
      <dgm:prSet presAssocID="{AF299A1F-0B12-4302-BE5C-BB06A08C5BBE}" presName="bkgdShape" presStyleLbl="node1" presStyleIdx="2" presStyleCnt="3" custScaleX="84201" custLinFactNeighborX="1062"/>
      <dgm:spPr/>
      <dgm:t>
        <a:bodyPr/>
        <a:lstStyle/>
        <a:p>
          <a:endParaRPr lang="en-US"/>
        </a:p>
      </dgm:t>
    </dgm:pt>
    <dgm:pt modelId="{307F9891-A15A-4A76-95A6-DA5F597C374A}" type="pres">
      <dgm:prSet presAssocID="{AF299A1F-0B12-4302-BE5C-BB06A08C5BBE}" presName="nodeTx" presStyleLbl="node1" presStyleIdx="2" presStyleCnt="3">
        <dgm:presLayoutVars>
          <dgm:bulletEnabled val="1"/>
        </dgm:presLayoutVars>
      </dgm:prSet>
      <dgm:spPr/>
      <dgm:t>
        <a:bodyPr/>
        <a:lstStyle/>
        <a:p>
          <a:endParaRPr lang="en-US"/>
        </a:p>
      </dgm:t>
    </dgm:pt>
    <dgm:pt modelId="{AF8F18DE-DE82-492E-82CE-98CC8D2E1135}" type="pres">
      <dgm:prSet presAssocID="{AF299A1F-0B12-4302-BE5C-BB06A08C5BBE}" presName="invisiNode" presStyleLbl="node1" presStyleIdx="2" presStyleCnt="3"/>
      <dgm:spPr/>
    </dgm:pt>
    <dgm:pt modelId="{FC80B710-F104-484C-B316-71273B592257}" type="pres">
      <dgm:prSet presAssocID="{AF299A1F-0B12-4302-BE5C-BB06A08C5BBE}" presName="imagNode" presStyleLbl="fgImgPlace1" presStyleIdx="2" presStyleCnt="3" custScaleX="67851" custScaleY="63017" custLinFactNeighborX="1397" custLinFactNeighborY="20585"/>
      <dgm:spPr>
        <a:blipFill>
          <a:blip xmlns:r="http://schemas.openxmlformats.org/officeDocument/2006/relationships" r:embed="rId1">
            <a:extLst>
              <a:ext uri="{96DAC541-7B7A-43D3-8B79-37D633B846F1}">
                <asvg:svgBlip xmlns:asvg="http://schemas.microsoft.com/office/drawing/2016/SVG/main" xmlns="" r:embed="rId2"/>
              </a:ext>
            </a:extLst>
          </a:blip>
          <a:srcRect/>
          <a:stretch>
            <a:fillRect t="-4000" b="-4000"/>
          </a:stretch>
        </a:blipFill>
        <a:ln>
          <a:solidFill>
            <a:schemeClr val="tx1"/>
          </a:solidFill>
        </a:ln>
      </dgm:spPr>
    </dgm:pt>
  </dgm:ptLst>
  <dgm:cxnLst>
    <dgm:cxn modelId="{DF850210-1661-4D75-B31E-3F3909C400EF}" type="presOf" srcId="{A8F18EF1-2C02-487D-A5C0-C3569C771D17}" destId="{58BF5190-D8CF-4D79-BD53-56750F1AEC8C}" srcOrd="0" destOrd="0" presId="urn:microsoft.com/office/officeart/2005/8/layout/hList7"/>
    <dgm:cxn modelId="{5875F3DD-1D22-4C2D-87DE-DDB0BE8972E8}" type="presOf" srcId="{24099DF1-5850-4B7D-BA5E-1801550A93EF}" destId="{0105E3DD-DD81-403F-9C32-EAAD3D2AC74A}" srcOrd="0" destOrd="0" presId="urn:microsoft.com/office/officeart/2005/8/layout/hList7"/>
    <dgm:cxn modelId="{2D494AE8-8183-4197-8533-93C4D6D45A23}" srcId="{7363E54E-11B6-4B91-AD2F-9DF5FAC0595F}" destId="{3D09E192-71F0-4ED1-A56E-C55292910EC4}" srcOrd="1" destOrd="0" parTransId="{11B9A7B2-BC5F-48DB-81B3-6DFF4A16D1EC}" sibTransId="{A8F18EF1-2C02-487D-A5C0-C3569C771D17}"/>
    <dgm:cxn modelId="{5C0944D4-1889-464A-8F3F-C58FC8CA595F}" type="presOf" srcId="{3D09E192-71F0-4ED1-A56E-C55292910EC4}" destId="{2A4E37A5-8A62-4BBA-B7BC-B4781FF94E07}" srcOrd="0" destOrd="0" presId="urn:microsoft.com/office/officeart/2005/8/layout/hList7"/>
    <dgm:cxn modelId="{FE7BBE8A-1524-46FF-B607-73DF3E629092}" type="presOf" srcId="{AF299A1F-0B12-4302-BE5C-BB06A08C5BBE}" destId="{307F9891-A15A-4A76-95A6-DA5F597C374A}" srcOrd="1" destOrd="0" presId="urn:microsoft.com/office/officeart/2005/8/layout/hList7"/>
    <dgm:cxn modelId="{DDAE73A5-A3F9-430F-84FB-BED0DEAB1C26}" type="presOf" srcId="{AC532C73-4D88-4B5F-88F0-E08D4886BBCF}" destId="{D6713956-FD51-411F-8397-F66B1B6E65A2}" srcOrd="1" destOrd="0" presId="urn:microsoft.com/office/officeart/2005/8/layout/hList7"/>
    <dgm:cxn modelId="{296DAD35-914D-4403-9608-F6057A92E942}" srcId="{7363E54E-11B6-4B91-AD2F-9DF5FAC0595F}" destId="{AC532C73-4D88-4B5F-88F0-E08D4886BBCF}" srcOrd="0" destOrd="0" parTransId="{64D4C63A-3505-4138-AE7D-303ECEDC6000}" sibTransId="{24099DF1-5850-4B7D-BA5E-1801550A93EF}"/>
    <dgm:cxn modelId="{9BEE17EC-CA55-46A8-8B86-97A64D0F4935}" type="presOf" srcId="{3D09E192-71F0-4ED1-A56E-C55292910EC4}" destId="{A0F4A975-F113-4371-9CC5-257817992E5D}" srcOrd="1" destOrd="0" presId="urn:microsoft.com/office/officeart/2005/8/layout/hList7"/>
    <dgm:cxn modelId="{F05281D2-5892-4EF9-B24A-AFB4AABC4D47}" srcId="{7363E54E-11B6-4B91-AD2F-9DF5FAC0595F}" destId="{AF299A1F-0B12-4302-BE5C-BB06A08C5BBE}" srcOrd="2" destOrd="0" parTransId="{7C20482A-F4B3-460A-8D38-70B2AF662C8E}" sibTransId="{9FC9D090-5064-451D-BA73-3A68BBB04D8D}"/>
    <dgm:cxn modelId="{DFA655FE-0D2E-40DE-8BB0-706679C2B915}" type="presOf" srcId="{AC532C73-4D88-4B5F-88F0-E08D4886BBCF}" destId="{9DB1CE2A-5323-404A-BADC-60745023332E}" srcOrd="0" destOrd="0" presId="urn:microsoft.com/office/officeart/2005/8/layout/hList7"/>
    <dgm:cxn modelId="{150D85FA-73EB-46DA-B81F-F0C49A267A71}" type="presOf" srcId="{7363E54E-11B6-4B91-AD2F-9DF5FAC0595F}" destId="{4F79EDF1-90E9-4425-872B-17D818130842}" srcOrd="0" destOrd="0" presId="urn:microsoft.com/office/officeart/2005/8/layout/hList7"/>
    <dgm:cxn modelId="{4969CD0C-09E7-42F2-B7E7-AFB808056D30}" type="presOf" srcId="{AF299A1F-0B12-4302-BE5C-BB06A08C5BBE}" destId="{4FCFD8A7-426E-40DD-869B-AB06B22BA720}" srcOrd="0" destOrd="0" presId="urn:microsoft.com/office/officeart/2005/8/layout/hList7"/>
    <dgm:cxn modelId="{BCF42DEA-D162-4C01-AAA8-3E617104287E}" type="presParOf" srcId="{4F79EDF1-90E9-4425-872B-17D818130842}" destId="{CBE7140F-EA38-4252-AA18-17CAD46C044A}" srcOrd="0" destOrd="0" presId="urn:microsoft.com/office/officeart/2005/8/layout/hList7"/>
    <dgm:cxn modelId="{89408087-98F5-4973-B505-F65D92151F18}" type="presParOf" srcId="{4F79EDF1-90E9-4425-872B-17D818130842}" destId="{E13D4CEC-37A2-45AB-B39E-27AFD1A7A448}" srcOrd="1" destOrd="0" presId="urn:microsoft.com/office/officeart/2005/8/layout/hList7"/>
    <dgm:cxn modelId="{7D177D3B-DB99-4D37-B21C-B1A400620B38}" type="presParOf" srcId="{E13D4CEC-37A2-45AB-B39E-27AFD1A7A448}" destId="{7065C57F-7A41-4D08-A64D-EA2F18F561CA}" srcOrd="0" destOrd="0" presId="urn:microsoft.com/office/officeart/2005/8/layout/hList7"/>
    <dgm:cxn modelId="{28D38F76-DB32-484A-AB62-4940E58BC8D6}" type="presParOf" srcId="{7065C57F-7A41-4D08-A64D-EA2F18F561CA}" destId="{9DB1CE2A-5323-404A-BADC-60745023332E}" srcOrd="0" destOrd="0" presId="urn:microsoft.com/office/officeart/2005/8/layout/hList7"/>
    <dgm:cxn modelId="{9402CE05-F8C6-4AD6-AC29-E9F6AE24ABAE}" type="presParOf" srcId="{7065C57F-7A41-4D08-A64D-EA2F18F561CA}" destId="{D6713956-FD51-411F-8397-F66B1B6E65A2}" srcOrd="1" destOrd="0" presId="urn:microsoft.com/office/officeart/2005/8/layout/hList7"/>
    <dgm:cxn modelId="{75ED5DA0-CB46-4DAE-B7BF-86FED1DD0794}" type="presParOf" srcId="{7065C57F-7A41-4D08-A64D-EA2F18F561CA}" destId="{620BA6EA-E455-4083-BDE8-4D6EAEAAF85B}" srcOrd="2" destOrd="0" presId="urn:microsoft.com/office/officeart/2005/8/layout/hList7"/>
    <dgm:cxn modelId="{EF60D216-ABE3-4B6F-AF7D-7AFB0FA50582}" type="presParOf" srcId="{7065C57F-7A41-4D08-A64D-EA2F18F561CA}" destId="{A5E7412B-774B-48DB-AAE4-4E3E99985949}" srcOrd="3" destOrd="0" presId="urn:microsoft.com/office/officeart/2005/8/layout/hList7"/>
    <dgm:cxn modelId="{CE815D58-3CE3-467B-8B46-45B3E79788C4}" type="presParOf" srcId="{E13D4CEC-37A2-45AB-B39E-27AFD1A7A448}" destId="{0105E3DD-DD81-403F-9C32-EAAD3D2AC74A}" srcOrd="1" destOrd="0" presId="urn:microsoft.com/office/officeart/2005/8/layout/hList7"/>
    <dgm:cxn modelId="{C65B076D-FEE1-4699-91D5-6AF6C984BA23}" type="presParOf" srcId="{E13D4CEC-37A2-45AB-B39E-27AFD1A7A448}" destId="{393DE495-3706-437F-A68A-007797C19FD1}" srcOrd="2" destOrd="0" presId="urn:microsoft.com/office/officeart/2005/8/layout/hList7"/>
    <dgm:cxn modelId="{9BB293F4-B7BF-407B-BDD7-5E2D8AD0E324}" type="presParOf" srcId="{393DE495-3706-437F-A68A-007797C19FD1}" destId="{2A4E37A5-8A62-4BBA-B7BC-B4781FF94E07}" srcOrd="0" destOrd="0" presId="urn:microsoft.com/office/officeart/2005/8/layout/hList7"/>
    <dgm:cxn modelId="{E1E4FF5E-D7EB-476F-AADF-31B91DD93CC0}" type="presParOf" srcId="{393DE495-3706-437F-A68A-007797C19FD1}" destId="{A0F4A975-F113-4371-9CC5-257817992E5D}" srcOrd="1" destOrd="0" presId="urn:microsoft.com/office/officeart/2005/8/layout/hList7"/>
    <dgm:cxn modelId="{24D71976-CD45-43DD-BAD8-D8B50B4F7758}" type="presParOf" srcId="{393DE495-3706-437F-A68A-007797C19FD1}" destId="{E0854754-088A-454B-8C36-6A2D44A735A4}" srcOrd="2" destOrd="0" presId="urn:microsoft.com/office/officeart/2005/8/layout/hList7"/>
    <dgm:cxn modelId="{75C2D43A-642D-4D7D-BB7F-38D3F9D7A6FE}" type="presParOf" srcId="{393DE495-3706-437F-A68A-007797C19FD1}" destId="{2B434D71-48CA-4DC2-B8DD-0EF9F95EE868}" srcOrd="3" destOrd="0" presId="urn:microsoft.com/office/officeart/2005/8/layout/hList7"/>
    <dgm:cxn modelId="{07ADEC09-9EDB-4321-BB7A-6BFF19B98FDD}" type="presParOf" srcId="{E13D4CEC-37A2-45AB-B39E-27AFD1A7A448}" destId="{58BF5190-D8CF-4D79-BD53-56750F1AEC8C}" srcOrd="3" destOrd="0" presId="urn:microsoft.com/office/officeart/2005/8/layout/hList7"/>
    <dgm:cxn modelId="{BAE0D6EB-F977-4D04-B69B-84454457E450}" type="presParOf" srcId="{E13D4CEC-37A2-45AB-B39E-27AFD1A7A448}" destId="{AD959189-0032-4C1F-9A0B-A8315CDBC317}" srcOrd="4" destOrd="0" presId="urn:microsoft.com/office/officeart/2005/8/layout/hList7"/>
    <dgm:cxn modelId="{1C9BF1CC-3478-4A0E-8CB5-6F1920322F4A}" type="presParOf" srcId="{AD959189-0032-4C1F-9A0B-A8315CDBC317}" destId="{4FCFD8A7-426E-40DD-869B-AB06B22BA720}" srcOrd="0" destOrd="0" presId="urn:microsoft.com/office/officeart/2005/8/layout/hList7"/>
    <dgm:cxn modelId="{D84A68E0-BC74-42BF-BF7B-6902332C5ABB}" type="presParOf" srcId="{AD959189-0032-4C1F-9A0B-A8315CDBC317}" destId="{307F9891-A15A-4A76-95A6-DA5F597C374A}" srcOrd="1" destOrd="0" presId="urn:microsoft.com/office/officeart/2005/8/layout/hList7"/>
    <dgm:cxn modelId="{7EB2BEFA-EBF5-4DD3-A529-80179DD5FB56}" type="presParOf" srcId="{AD959189-0032-4C1F-9A0B-A8315CDBC317}" destId="{AF8F18DE-DE82-492E-82CE-98CC8D2E1135}" srcOrd="2" destOrd="0" presId="urn:microsoft.com/office/officeart/2005/8/layout/hList7"/>
    <dgm:cxn modelId="{A32491BC-F8C7-42E4-B993-FFFE3B41EDA7}" type="presParOf" srcId="{AD959189-0032-4C1F-9A0B-A8315CDBC317}" destId="{FC80B710-F104-484C-B316-71273B592257}" srcOrd="3" destOrd="0" presId="urn:microsoft.com/office/officeart/2005/8/layout/hList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B1CE2A-5323-404A-BADC-60745023332E}">
      <dsp:nvSpPr>
        <dsp:cNvPr id="0" name=""/>
        <dsp:cNvSpPr/>
      </dsp:nvSpPr>
      <dsp:spPr>
        <a:xfrm>
          <a:off x="237928" y="0"/>
          <a:ext cx="1967462" cy="352139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lvl="0" algn="ctr" defTabSz="444500">
            <a:lnSpc>
              <a:spcPct val="90000"/>
            </a:lnSpc>
            <a:spcBef>
              <a:spcPct val="0"/>
            </a:spcBef>
            <a:spcAft>
              <a:spcPct val="35000"/>
            </a:spcAft>
          </a:pPr>
          <a:endParaRPr lang="en-US" sz="1000" b="1" kern="1200" dirty="0"/>
        </a:p>
        <a:p>
          <a:pPr lvl="0" algn="ctr" defTabSz="444500">
            <a:lnSpc>
              <a:spcPct val="90000"/>
            </a:lnSpc>
            <a:spcBef>
              <a:spcPct val="0"/>
            </a:spcBef>
            <a:spcAft>
              <a:spcPct val="35000"/>
            </a:spcAft>
          </a:pPr>
          <a:r>
            <a:rPr lang="en-US" sz="1400" b="1" kern="1200" dirty="0" smtClean="0"/>
            <a:t>£ 239.15 m</a:t>
          </a:r>
        </a:p>
        <a:p>
          <a:pPr lvl="0" algn="ctr" defTabSz="444500">
            <a:lnSpc>
              <a:spcPct val="90000"/>
            </a:lnSpc>
            <a:spcBef>
              <a:spcPct val="0"/>
            </a:spcBef>
            <a:spcAft>
              <a:spcPct val="35000"/>
            </a:spcAft>
          </a:pPr>
          <a:r>
            <a:rPr lang="en-US" sz="1400" b="1" kern="1200" dirty="0" smtClean="0"/>
            <a:t>Revenue share: 54.6%</a:t>
          </a:r>
        </a:p>
        <a:p>
          <a:pPr lvl="0" algn="ctr" defTabSz="444500">
            <a:lnSpc>
              <a:spcPct val="90000"/>
            </a:lnSpc>
            <a:spcBef>
              <a:spcPct val="0"/>
            </a:spcBef>
            <a:spcAft>
              <a:spcPct val="35000"/>
            </a:spcAft>
          </a:pPr>
          <a:endParaRPr lang="en-US" sz="1400" b="1" kern="1200" dirty="0" smtClean="0"/>
        </a:p>
        <a:p>
          <a:pPr lvl="0" algn="ctr" defTabSz="444500">
            <a:lnSpc>
              <a:spcPct val="90000"/>
            </a:lnSpc>
            <a:spcBef>
              <a:spcPct val="0"/>
            </a:spcBef>
            <a:spcAft>
              <a:spcPct val="35000"/>
            </a:spcAft>
          </a:pPr>
          <a:r>
            <a:rPr lang="en-US" sz="1400" b="0" kern="1200" dirty="0" smtClean="0"/>
            <a:t>CAE</a:t>
          </a:r>
          <a:endParaRPr lang="en-US" sz="1400" b="0" kern="1200" dirty="0" smtClean="0"/>
        </a:p>
        <a:p>
          <a:pPr lvl="0" algn="ctr" defTabSz="444500">
            <a:lnSpc>
              <a:spcPct val="90000"/>
            </a:lnSpc>
            <a:spcBef>
              <a:spcPct val="0"/>
            </a:spcBef>
            <a:spcAft>
              <a:spcPct val="35000"/>
            </a:spcAft>
          </a:pPr>
          <a:endParaRPr lang="en-US" sz="1000" b="1" kern="1200" dirty="0"/>
        </a:p>
      </dsp:txBody>
      <dsp:txXfrm>
        <a:off x="237928" y="1408558"/>
        <a:ext cx="1967462" cy="1408558"/>
      </dsp:txXfrm>
    </dsp:sp>
    <dsp:sp modelId="{A5E7412B-774B-48DB-AAE4-4E3E99985949}">
      <dsp:nvSpPr>
        <dsp:cNvPr id="0" name=""/>
        <dsp:cNvSpPr/>
      </dsp:nvSpPr>
      <dsp:spPr>
        <a:xfrm>
          <a:off x="853511" y="713560"/>
          <a:ext cx="795637" cy="738953"/>
        </a:xfrm>
        <a:prstGeom prst="ellipse">
          <a:avLst/>
        </a:prstGeom>
        <a:blipFill>
          <a:blip xmlns:r="http://schemas.openxmlformats.org/officeDocument/2006/relationships" r:embed="rId1">
            <a:extLst>
              <a:ext uri="{96DAC541-7B7A-43D3-8B79-37D633B846F1}">
                <asvg:svgBlip xmlns:asvg="http://schemas.microsoft.com/office/drawing/2016/SVG/main" xmlns="" r:embed="rId2"/>
              </a:ext>
            </a:extLst>
          </a:blip>
          <a:srcRect/>
          <a:stretch>
            <a:fillRect t="-4000" b="-4000"/>
          </a:stretch>
        </a:blip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2A4E37A5-8A62-4BBA-B7BC-B4781FF94E07}">
      <dsp:nvSpPr>
        <dsp:cNvPr id="0" name=""/>
        <dsp:cNvSpPr/>
      </dsp:nvSpPr>
      <dsp:spPr>
        <a:xfrm>
          <a:off x="2251953" y="0"/>
          <a:ext cx="1909726" cy="352139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t>£ 141.91 m</a:t>
          </a:r>
          <a:endParaRPr lang="en-US" sz="1400" b="1" kern="1200" dirty="0"/>
        </a:p>
        <a:p>
          <a:pPr lvl="0" algn="ctr" defTabSz="622300">
            <a:lnSpc>
              <a:spcPct val="90000"/>
            </a:lnSpc>
            <a:spcBef>
              <a:spcPct val="0"/>
            </a:spcBef>
            <a:spcAft>
              <a:spcPct val="35000"/>
            </a:spcAft>
          </a:pPr>
          <a:r>
            <a:rPr lang="en-US" sz="1400" b="1" kern="1200" dirty="0" smtClean="0"/>
            <a:t>Revenue share: 32.4%</a:t>
          </a:r>
        </a:p>
        <a:p>
          <a:pPr lvl="0" algn="ctr" defTabSz="622300">
            <a:lnSpc>
              <a:spcPct val="90000"/>
            </a:lnSpc>
            <a:spcBef>
              <a:spcPct val="0"/>
            </a:spcBef>
            <a:spcAft>
              <a:spcPct val="35000"/>
            </a:spcAft>
          </a:pPr>
          <a:endParaRPr lang="en-US" sz="1400" b="1" kern="1200" dirty="0" smtClean="0"/>
        </a:p>
        <a:p>
          <a:pPr lvl="0" algn="ctr" defTabSz="622300">
            <a:lnSpc>
              <a:spcPct val="90000"/>
            </a:lnSpc>
            <a:spcBef>
              <a:spcPct val="0"/>
            </a:spcBef>
            <a:spcAft>
              <a:spcPct val="35000"/>
            </a:spcAft>
          </a:pPr>
          <a:r>
            <a:rPr lang="en-US" sz="1400" b="0" kern="1200" dirty="0" smtClean="0"/>
            <a:t>CIE</a:t>
          </a:r>
          <a:endParaRPr lang="en-US" sz="1400" b="0" kern="1200" dirty="0"/>
        </a:p>
      </dsp:txBody>
      <dsp:txXfrm>
        <a:off x="2251953" y="1408558"/>
        <a:ext cx="1909726" cy="1408558"/>
      </dsp:txXfrm>
    </dsp:sp>
    <dsp:sp modelId="{2B434D71-48CA-4DC2-B8DD-0EF9F95EE868}">
      <dsp:nvSpPr>
        <dsp:cNvPr id="0" name=""/>
        <dsp:cNvSpPr/>
      </dsp:nvSpPr>
      <dsp:spPr>
        <a:xfrm>
          <a:off x="2746586" y="667874"/>
          <a:ext cx="795637" cy="738953"/>
        </a:xfrm>
        <a:prstGeom prst="ellipse">
          <a:avLst/>
        </a:prstGeom>
        <a:blipFill>
          <a:blip xmlns:r="http://schemas.openxmlformats.org/officeDocument/2006/relationships" r:embed="rId1">
            <a:extLst>
              <a:ext uri="{96DAC541-7B7A-43D3-8B79-37D633B846F1}">
                <asvg:svgBlip xmlns:asvg="http://schemas.microsoft.com/office/drawing/2016/SVG/main" xmlns="" r:embed="rId2"/>
              </a:ext>
            </a:extLst>
          </a:blip>
          <a:srcRect/>
          <a:stretch>
            <a:fillRect t="-4000" b="-4000"/>
          </a:stretch>
        </a:blip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4FCFD8A7-426E-40DD-869B-AB06B22BA720}">
      <dsp:nvSpPr>
        <dsp:cNvPr id="0" name=""/>
        <dsp:cNvSpPr/>
      </dsp:nvSpPr>
      <dsp:spPr>
        <a:xfrm>
          <a:off x="4224408" y="0"/>
          <a:ext cx="1964220" cy="3521396"/>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b="1" kern="1200" dirty="0" smtClean="0"/>
            <a:t>£ 56.94 m</a:t>
          </a:r>
          <a:endParaRPr lang="en-US" sz="1400" b="1" kern="1200" dirty="0"/>
        </a:p>
        <a:p>
          <a:pPr lvl="0" algn="ctr" defTabSz="622300">
            <a:lnSpc>
              <a:spcPct val="90000"/>
            </a:lnSpc>
            <a:spcBef>
              <a:spcPct val="0"/>
            </a:spcBef>
            <a:spcAft>
              <a:spcPct val="35000"/>
            </a:spcAft>
          </a:pPr>
          <a:r>
            <a:rPr lang="en-US" sz="1400" b="1" kern="1200" dirty="0" smtClean="0"/>
            <a:t>Revenue share: 13%</a:t>
          </a:r>
          <a:endParaRPr lang="en-US" sz="1400" b="1" kern="1200" dirty="0"/>
        </a:p>
        <a:p>
          <a:pPr lvl="0" algn="ctr" defTabSz="622300">
            <a:lnSpc>
              <a:spcPct val="90000"/>
            </a:lnSpc>
            <a:spcBef>
              <a:spcPct val="0"/>
            </a:spcBef>
            <a:spcAft>
              <a:spcPct val="35000"/>
            </a:spcAft>
          </a:pPr>
          <a:endParaRPr lang="en-GB" sz="1400" b="0" kern="1200" dirty="0" smtClean="0"/>
        </a:p>
        <a:p>
          <a:pPr lvl="0" algn="ctr" defTabSz="622300">
            <a:lnSpc>
              <a:spcPct val="90000"/>
            </a:lnSpc>
            <a:spcBef>
              <a:spcPct val="0"/>
            </a:spcBef>
            <a:spcAft>
              <a:spcPct val="35000"/>
            </a:spcAft>
          </a:pPr>
          <a:r>
            <a:rPr lang="en-US" sz="1400" b="0" kern="1200" dirty="0" smtClean="0"/>
            <a:t>OCR</a:t>
          </a:r>
          <a:endParaRPr lang="en-US" sz="1400" b="0" kern="1200" dirty="0"/>
        </a:p>
      </dsp:txBody>
      <dsp:txXfrm>
        <a:off x="4224408" y="1408558"/>
        <a:ext cx="1964220" cy="1408558"/>
      </dsp:txXfrm>
    </dsp:sp>
    <dsp:sp modelId="{FC80B710-F104-484C-B316-71273B592257}">
      <dsp:nvSpPr>
        <dsp:cNvPr id="0" name=""/>
        <dsp:cNvSpPr/>
      </dsp:nvSpPr>
      <dsp:spPr>
        <a:xfrm>
          <a:off x="4800307" y="669504"/>
          <a:ext cx="795637" cy="738953"/>
        </a:xfrm>
        <a:prstGeom prst="ellipse">
          <a:avLst/>
        </a:prstGeom>
        <a:blipFill>
          <a:blip xmlns:r="http://schemas.openxmlformats.org/officeDocument/2006/relationships" r:embed="rId1">
            <a:extLst>
              <a:ext uri="{96DAC541-7B7A-43D3-8B79-37D633B846F1}">
                <asvg:svgBlip xmlns:asvg="http://schemas.microsoft.com/office/drawing/2016/SVG/main" xmlns="" r:embed="rId2"/>
              </a:ext>
            </a:extLst>
          </a:blip>
          <a:srcRect/>
          <a:stretch>
            <a:fillRect t="-4000" b="-4000"/>
          </a:stretch>
        </a:blip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sp>
    <dsp:sp modelId="{CBE7140F-EA38-4252-AA18-17CAD46C044A}">
      <dsp:nvSpPr>
        <dsp:cNvPr id="0" name=""/>
        <dsp:cNvSpPr/>
      </dsp:nvSpPr>
      <dsp:spPr>
        <a:xfrm>
          <a:off x="420062" y="2879658"/>
          <a:ext cx="5506207" cy="641737"/>
        </a:xfrm>
        <a:prstGeom prst="leftRightArrow">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00B034-8C55-4EC7-9046-7AA0FF1D39B1}" type="datetimeFigureOut">
              <a:rPr lang="en-US" smtClean="0"/>
              <a:t>12/4/2019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A0E0AC-6AA4-4396-8BEA-FF7B0FE5B1E0}" type="slidenum">
              <a:rPr lang="en-US" smtClean="0"/>
              <a:t>‹#›</a:t>
            </a:fld>
            <a:endParaRPr lang="en-US"/>
          </a:p>
        </p:txBody>
      </p:sp>
    </p:spTree>
    <p:extLst>
      <p:ext uri="{BB962C8B-B14F-4D97-AF65-F5344CB8AC3E}">
        <p14:creationId xmlns:p14="http://schemas.microsoft.com/office/powerpoint/2010/main" val="3387373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CC076FA-8243-2349-959F-8FAC0BF6824E}" type="slidenum">
              <a:rPr lang="en-US" smtClean="0"/>
              <a:t>7</a:t>
            </a:fld>
            <a:endParaRPr lang="en-US"/>
          </a:p>
        </p:txBody>
      </p:sp>
    </p:spTree>
    <p:extLst>
      <p:ext uri="{BB962C8B-B14F-4D97-AF65-F5344CB8AC3E}">
        <p14:creationId xmlns:p14="http://schemas.microsoft.com/office/powerpoint/2010/main" val="2480884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EB5E25-E296-4C9C-8202-02DB9149BD65}"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DF590-6027-447A-993A-2B202969F651}" type="slidenum">
              <a:rPr lang="en-US" smtClean="0"/>
              <a:t>‹#›</a:t>
            </a:fld>
            <a:endParaRPr lang="en-US"/>
          </a:p>
        </p:txBody>
      </p:sp>
    </p:spTree>
    <p:extLst>
      <p:ext uri="{BB962C8B-B14F-4D97-AF65-F5344CB8AC3E}">
        <p14:creationId xmlns:p14="http://schemas.microsoft.com/office/powerpoint/2010/main" val="2330449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EB5E25-E296-4C9C-8202-02DB9149BD65}"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DF590-6027-447A-993A-2B202969F651}" type="slidenum">
              <a:rPr lang="en-US" smtClean="0"/>
              <a:t>‹#›</a:t>
            </a:fld>
            <a:endParaRPr lang="en-US"/>
          </a:p>
        </p:txBody>
      </p:sp>
    </p:spTree>
    <p:extLst>
      <p:ext uri="{BB962C8B-B14F-4D97-AF65-F5344CB8AC3E}">
        <p14:creationId xmlns:p14="http://schemas.microsoft.com/office/powerpoint/2010/main" val="2210375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EB5E25-E296-4C9C-8202-02DB9149BD65}"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DF590-6027-447A-993A-2B202969F651}" type="slidenum">
              <a:rPr lang="en-US" smtClean="0"/>
              <a:t>‹#›</a:t>
            </a:fld>
            <a:endParaRPr lang="en-US"/>
          </a:p>
        </p:txBody>
      </p:sp>
    </p:spTree>
    <p:extLst>
      <p:ext uri="{BB962C8B-B14F-4D97-AF65-F5344CB8AC3E}">
        <p14:creationId xmlns:p14="http://schemas.microsoft.com/office/powerpoint/2010/main" val="558641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a:xfrm>
            <a:off x="512064" y="365761"/>
            <a:ext cx="11180064" cy="53940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512064" y="1088771"/>
            <a:ext cx="11180064" cy="501942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a:t>© 2018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p:nvPicPr>
        <p:blipFill>
          <a:blip r:embed="rId2"/>
          <a:stretch>
            <a:fillRect/>
          </a:stretch>
        </p:blipFill>
        <p:spPr bwMode="black">
          <a:xfrm>
            <a:off x="10541225" y="6438104"/>
            <a:ext cx="1144208" cy="245571"/>
          </a:xfrm>
          <a:prstGeom prst="rect">
            <a:avLst/>
          </a:prstGeom>
        </p:spPr>
      </p:pic>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r="61985" b="80074"/>
          <a:stretch/>
        </p:blipFill>
        <p:spPr>
          <a:xfrm>
            <a:off x="8902701" y="6374859"/>
            <a:ext cx="1499412" cy="457200"/>
          </a:xfrm>
          <a:prstGeom prst="rect">
            <a:avLst/>
          </a:prstGeom>
        </p:spPr>
      </p:pic>
    </p:spTree>
    <p:extLst>
      <p:ext uri="{BB962C8B-B14F-4D97-AF65-F5344CB8AC3E}">
        <p14:creationId xmlns:p14="http://schemas.microsoft.com/office/powerpoint/2010/main" val="258386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EB5E25-E296-4C9C-8202-02DB9149BD65}"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DF590-6027-447A-993A-2B202969F651}" type="slidenum">
              <a:rPr lang="en-US" smtClean="0"/>
              <a:t>‹#›</a:t>
            </a:fld>
            <a:endParaRPr lang="en-US"/>
          </a:p>
        </p:txBody>
      </p:sp>
    </p:spTree>
    <p:extLst>
      <p:ext uri="{BB962C8B-B14F-4D97-AF65-F5344CB8AC3E}">
        <p14:creationId xmlns:p14="http://schemas.microsoft.com/office/powerpoint/2010/main" val="3122606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EEB5E25-E296-4C9C-8202-02DB9149BD65}" type="datetimeFigureOut">
              <a:rPr lang="en-US" smtClean="0"/>
              <a:t>12/4/2019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37DF590-6027-447A-993A-2B202969F651}" type="slidenum">
              <a:rPr lang="en-US" smtClean="0"/>
              <a:t>‹#›</a:t>
            </a:fld>
            <a:endParaRPr lang="en-US"/>
          </a:p>
        </p:txBody>
      </p:sp>
    </p:spTree>
    <p:extLst>
      <p:ext uri="{BB962C8B-B14F-4D97-AF65-F5344CB8AC3E}">
        <p14:creationId xmlns:p14="http://schemas.microsoft.com/office/powerpoint/2010/main" val="64541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EB5E25-E296-4C9C-8202-02DB9149BD65}"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DF590-6027-447A-993A-2B202969F651}" type="slidenum">
              <a:rPr lang="en-US" smtClean="0"/>
              <a:t>‹#›</a:t>
            </a:fld>
            <a:endParaRPr lang="en-US"/>
          </a:p>
        </p:txBody>
      </p:sp>
    </p:spTree>
    <p:extLst>
      <p:ext uri="{BB962C8B-B14F-4D97-AF65-F5344CB8AC3E}">
        <p14:creationId xmlns:p14="http://schemas.microsoft.com/office/powerpoint/2010/main" val="2235165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EB5E25-E296-4C9C-8202-02DB9149BD65}" type="datetimeFigureOut">
              <a:rPr lang="en-US" smtClean="0"/>
              <a:t>12/4/2019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37DF590-6027-447A-993A-2B202969F651}" type="slidenum">
              <a:rPr lang="en-US" smtClean="0"/>
              <a:t>‹#›</a:t>
            </a:fld>
            <a:endParaRPr lang="en-US"/>
          </a:p>
        </p:txBody>
      </p:sp>
    </p:spTree>
    <p:extLst>
      <p:ext uri="{BB962C8B-B14F-4D97-AF65-F5344CB8AC3E}">
        <p14:creationId xmlns:p14="http://schemas.microsoft.com/office/powerpoint/2010/main" val="3522754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EB5E25-E296-4C9C-8202-02DB9149BD65}" type="datetimeFigureOut">
              <a:rPr lang="en-US" smtClean="0"/>
              <a:t>12/4/2019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37DF590-6027-447A-993A-2B202969F651}" type="slidenum">
              <a:rPr lang="en-US" smtClean="0"/>
              <a:t>‹#›</a:t>
            </a:fld>
            <a:endParaRPr lang="en-US"/>
          </a:p>
        </p:txBody>
      </p:sp>
    </p:spTree>
    <p:extLst>
      <p:ext uri="{BB962C8B-B14F-4D97-AF65-F5344CB8AC3E}">
        <p14:creationId xmlns:p14="http://schemas.microsoft.com/office/powerpoint/2010/main" val="2543153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EB5E25-E296-4C9C-8202-02DB9149BD65}" type="datetimeFigureOut">
              <a:rPr lang="en-US" smtClean="0"/>
              <a:t>12/4/2019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37DF590-6027-447A-993A-2B202969F651}" type="slidenum">
              <a:rPr lang="en-US" smtClean="0"/>
              <a:t>‹#›</a:t>
            </a:fld>
            <a:endParaRPr lang="en-US"/>
          </a:p>
        </p:txBody>
      </p:sp>
    </p:spTree>
    <p:extLst>
      <p:ext uri="{BB962C8B-B14F-4D97-AF65-F5344CB8AC3E}">
        <p14:creationId xmlns:p14="http://schemas.microsoft.com/office/powerpoint/2010/main" val="2671306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EB5E25-E296-4C9C-8202-02DB9149BD65}"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DF590-6027-447A-993A-2B202969F651}" type="slidenum">
              <a:rPr lang="en-US" smtClean="0"/>
              <a:t>‹#›</a:t>
            </a:fld>
            <a:endParaRPr lang="en-US"/>
          </a:p>
        </p:txBody>
      </p:sp>
    </p:spTree>
    <p:extLst>
      <p:ext uri="{BB962C8B-B14F-4D97-AF65-F5344CB8AC3E}">
        <p14:creationId xmlns:p14="http://schemas.microsoft.com/office/powerpoint/2010/main" val="726260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EB5E25-E296-4C9C-8202-02DB9149BD65}" type="datetimeFigureOut">
              <a:rPr lang="en-US" smtClean="0"/>
              <a:t>12/4/2019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37DF590-6027-447A-993A-2B202969F651}" type="slidenum">
              <a:rPr lang="en-US" smtClean="0"/>
              <a:t>‹#›</a:t>
            </a:fld>
            <a:endParaRPr lang="en-US"/>
          </a:p>
        </p:txBody>
      </p:sp>
    </p:spTree>
    <p:extLst>
      <p:ext uri="{BB962C8B-B14F-4D97-AF65-F5344CB8AC3E}">
        <p14:creationId xmlns:p14="http://schemas.microsoft.com/office/powerpoint/2010/main" val="3163599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EB5E25-E296-4C9C-8202-02DB9149BD65}" type="datetimeFigureOut">
              <a:rPr lang="en-US" smtClean="0"/>
              <a:t>12/4/2019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7DF590-6027-447A-993A-2B202969F651}" type="slidenum">
              <a:rPr lang="en-US" smtClean="0"/>
              <a:t>‹#›</a:t>
            </a:fld>
            <a:endParaRPr lang="en-US"/>
          </a:p>
        </p:txBody>
      </p:sp>
    </p:spTree>
    <p:extLst>
      <p:ext uri="{BB962C8B-B14F-4D97-AF65-F5344CB8AC3E}">
        <p14:creationId xmlns:p14="http://schemas.microsoft.com/office/powerpoint/2010/main" val="3455569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62CD600-8C44-D94D-9C6D-85356C1B232C}"/>
              </a:ext>
            </a:extLst>
          </p:cNvPr>
          <p:cNvSpPr>
            <a:spLocks noGrp="1"/>
          </p:cNvSpPr>
          <p:nvPr>
            <p:ph type="title"/>
          </p:nvPr>
        </p:nvSpPr>
        <p:spPr>
          <a:xfrm>
            <a:off x="355310" y="240493"/>
            <a:ext cx="11180064" cy="539404"/>
          </a:xfrm>
        </p:spPr>
        <p:txBody>
          <a:bodyPr>
            <a:normAutofit fontScale="90000"/>
          </a:bodyPr>
          <a:lstStyle/>
          <a:p>
            <a:r>
              <a:rPr lang="en-GB" dirty="0"/>
              <a:t>Corporate </a:t>
            </a:r>
            <a:r>
              <a:rPr lang="en-GB" dirty="0" smtClean="0"/>
              <a:t>Overview</a:t>
            </a:r>
            <a:endParaRPr lang="en-GB" dirty="0"/>
          </a:p>
        </p:txBody>
      </p:sp>
      <p:sp>
        <p:nvSpPr>
          <p:cNvPr id="7" name="Content Placeholder 6">
            <a:extLst>
              <a:ext uri="{FF2B5EF4-FFF2-40B4-BE49-F238E27FC236}">
                <a16:creationId xmlns:a16="http://schemas.microsoft.com/office/drawing/2014/main" id="{0B4C1D6B-0FD8-4348-A283-E019640BE48D}"/>
              </a:ext>
            </a:extLst>
          </p:cNvPr>
          <p:cNvSpPr>
            <a:spLocks noGrp="1"/>
          </p:cNvSpPr>
          <p:nvPr>
            <p:ph idx="1"/>
          </p:nvPr>
        </p:nvSpPr>
        <p:spPr/>
        <p:txBody>
          <a:bodyPr/>
          <a:lstStyle/>
          <a:p>
            <a:endParaRPr lang="en-GB" dirty="0"/>
          </a:p>
          <a:p>
            <a:endParaRPr lang="en-GB" dirty="0"/>
          </a:p>
        </p:txBody>
      </p:sp>
      <p:sp>
        <p:nvSpPr>
          <p:cNvPr id="12" name="TextBox 11">
            <a:extLst>
              <a:ext uri="{FF2B5EF4-FFF2-40B4-BE49-F238E27FC236}">
                <a16:creationId xmlns:a16="http://schemas.microsoft.com/office/drawing/2014/main" id="{C0613319-1FD5-6848-B3D9-E39AAB0D8CE1}"/>
              </a:ext>
            </a:extLst>
          </p:cNvPr>
          <p:cNvSpPr txBox="1"/>
          <p:nvPr/>
        </p:nvSpPr>
        <p:spPr>
          <a:xfrm>
            <a:off x="3648561" y="1145690"/>
            <a:ext cx="1574755" cy="584775"/>
          </a:xfrm>
          <a:prstGeom prst="rect">
            <a:avLst/>
          </a:prstGeom>
          <a:noFill/>
        </p:spPr>
        <p:txBody>
          <a:bodyPr wrap="square" rtlCol="0">
            <a:spAutoFit/>
          </a:bodyPr>
          <a:lstStyle/>
          <a:p>
            <a:r>
              <a:rPr lang="en-GB" sz="1600" b="1" dirty="0">
                <a:solidFill>
                  <a:schemeClr val="tx2"/>
                </a:solidFill>
              </a:rPr>
              <a:t>Saul </a:t>
            </a:r>
            <a:r>
              <a:rPr lang="en-GB" sz="1600" b="1" dirty="0">
                <a:solidFill>
                  <a:schemeClr val="tx2"/>
                </a:solidFill>
              </a:rPr>
              <a:t>Nassé</a:t>
            </a:r>
          </a:p>
          <a:p>
            <a:r>
              <a:rPr lang="en-GB" sz="1600" dirty="0">
                <a:solidFill>
                  <a:schemeClr val="tx2"/>
                </a:solidFill>
              </a:rPr>
              <a:t>Group </a:t>
            </a:r>
            <a:r>
              <a:rPr lang="en-US" sz="1600" dirty="0">
                <a:solidFill>
                  <a:schemeClr val="tx2"/>
                </a:solidFill>
              </a:rPr>
              <a:t>CEO</a:t>
            </a:r>
            <a:endParaRPr lang="en-US" sz="1600" dirty="0">
              <a:solidFill>
                <a:schemeClr val="tx2"/>
              </a:solidFill>
            </a:endParaRPr>
          </a:p>
        </p:txBody>
      </p:sp>
      <p:graphicFrame>
        <p:nvGraphicFramePr>
          <p:cNvPr id="13" name="Table 12">
            <a:extLst>
              <a:ext uri="{FF2B5EF4-FFF2-40B4-BE49-F238E27FC236}">
                <a16:creationId xmlns:a16="http://schemas.microsoft.com/office/drawing/2014/main" id="{0A0EDB16-DED9-224E-909D-3EB7FCB736A5}"/>
              </a:ext>
            </a:extLst>
          </p:cNvPr>
          <p:cNvGraphicFramePr>
            <a:graphicFrameLocks noGrp="1"/>
          </p:cNvGraphicFramePr>
          <p:nvPr>
            <p:extLst>
              <p:ext uri="{D42A27DB-BD31-4B8C-83A1-F6EECF244321}">
                <p14:modId xmlns:p14="http://schemas.microsoft.com/office/powerpoint/2010/main" val="4243254069"/>
              </p:ext>
            </p:extLst>
          </p:nvPr>
        </p:nvGraphicFramePr>
        <p:xfrm>
          <a:off x="6158854" y="796164"/>
          <a:ext cx="6000191" cy="1140266"/>
        </p:xfrm>
        <a:graphic>
          <a:graphicData uri="http://schemas.openxmlformats.org/drawingml/2006/table">
            <a:tbl>
              <a:tblPr firstRow="1" bandRow="1">
                <a:tableStyleId>{5C22544A-7EE6-4342-B048-85BDC9FD1C3A}</a:tableStyleId>
              </a:tblPr>
              <a:tblGrid>
                <a:gridCol w="2293786">
                  <a:extLst>
                    <a:ext uri="{9D8B030D-6E8A-4147-A177-3AD203B41FA5}">
                      <a16:colId xmlns:a16="http://schemas.microsoft.com/office/drawing/2014/main" val="3216181923"/>
                    </a:ext>
                  </a:extLst>
                </a:gridCol>
                <a:gridCol w="915884">
                  <a:extLst>
                    <a:ext uri="{9D8B030D-6E8A-4147-A177-3AD203B41FA5}">
                      <a16:colId xmlns:a16="http://schemas.microsoft.com/office/drawing/2014/main" val="757168457"/>
                    </a:ext>
                  </a:extLst>
                </a:gridCol>
                <a:gridCol w="1039178">
                  <a:extLst>
                    <a:ext uri="{9D8B030D-6E8A-4147-A177-3AD203B41FA5}">
                      <a16:colId xmlns:a16="http://schemas.microsoft.com/office/drawing/2014/main" val="505427079"/>
                    </a:ext>
                  </a:extLst>
                </a:gridCol>
                <a:gridCol w="827819">
                  <a:extLst>
                    <a:ext uri="{9D8B030D-6E8A-4147-A177-3AD203B41FA5}">
                      <a16:colId xmlns:a16="http://schemas.microsoft.com/office/drawing/2014/main" val="2061577791"/>
                    </a:ext>
                  </a:extLst>
                </a:gridCol>
                <a:gridCol w="923524">
                  <a:extLst>
                    <a:ext uri="{9D8B030D-6E8A-4147-A177-3AD203B41FA5}">
                      <a16:colId xmlns:a16="http://schemas.microsoft.com/office/drawing/2014/main" val="829242046"/>
                    </a:ext>
                  </a:extLst>
                </a:gridCol>
              </a:tblGrid>
              <a:tr h="312035">
                <a:tc>
                  <a:txBody>
                    <a:bodyPr/>
                    <a:lstStyle/>
                    <a:p>
                      <a:pPr algn="l" fontAlgn="t"/>
                      <a:r>
                        <a:rPr lang="en-US" sz="1300" u="none" strike="noStrike" dirty="0">
                          <a:effectLst/>
                          <a:latin typeface="Arial" panose="020B0604020202020204" pitchFamily="34" charset="0"/>
                          <a:cs typeface="Arial" panose="020B0604020202020204" pitchFamily="34" charset="0"/>
                        </a:rPr>
                        <a:t> </a:t>
                      </a:r>
                      <a:endParaRPr lang="en-US" sz="1300" b="0"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tc>
                <a:tc>
                  <a:txBody>
                    <a:bodyPr/>
                    <a:lstStyle/>
                    <a:p>
                      <a:pPr algn="ctr" rtl="0" fontAlgn="ctr"/>
                      <a:r>
                        <a:rPr lang="en-US" sz="1300" u="none" strike="noStrike" dirty="0">
                          <a:effectLst/>
                          <a:latin typeface="Arial" panose="020B0604020202020204" pitchFamily="34" charset="0"/>
                          <a:cs typeface="Arial" panose="020B0604020202020204" pitchFamily="34" charset="0"/>
                        </a:rPr>
                        <a:t>2015</a:t>
                      </a:r>
                      <a:endParaRPr lang="en-US" sz="1300" b="1"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tc>
                <a:tc>
                  <a:txBody>
                    <a:bodyPr/>
                    <a:lstStyle/>
                    <a:p>
                      <a:pPr algn="ctr" rtl="0" fontAlgn="ctr"/>
                      <a:r>
                        <a:rPr lang="en-US" sz="1300" u="none" strike="noStrike" dirty="0">
                          <a:effectLst/>
                          <a:latin typeface="Arial" panose="020B0604020202020204" pitchFamily="34" charset="0"/>
                          <a:cs typeface="Arial" panose="020B0604020202020204" pitchFamily="34" charset="0"/>
                        </a:rPr>
                        <a:t>2016</a:t>
                      </a:r>
                      <a:endParaRPr lang="en-US" sz="1300" b="1"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tc>
                <a:tc>
                  <a:txBody>
                    <a:bodyPr/>
                    <a:lstStyle/>
                    <a:p>
                      <a:pPr algn="ctr" rtl="0" fontAlgn="ctr"/>
                      <a:r>
                        <a:rPr lang="en-US" sz="1300" u="none" strike="noStrike" dirty="0">
                          <a:effectLst/>
                          <a:latin typeface="Arial" panose="020B0604020202020204" pitchFamily="34" charset="0"/>
                          <a:cs typeface="Arial" panose="020B0604020202020204" pitchFamily="34" charset="0"/>
                        </a:rPr>
                        <a:t>2017</a:t>
                      </a:r>
                      <a:endParaRPr lang="en-US" sz="1300" b="1"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tc>
                <a:tc>
                  <a:txBody>
                    <a:bodyPr/>
                    <a:lstStyle/>
                    <a:p>
                      <a:pPr algn="ctr" rtl="0" fontAlgn="ctr"/>
                      <a:r>
                        <a:rPr lang="en-US" sz="1300" u="none" strike="noStrike" dirty="0">
                          <a:effectLst/>
                          <a:latin typeface="Arial" panose="020B0604020202020204" pitchFamily="34" charset="0"/>
                          <a:cs typeface="Arial" panose="020B0604020202020204" pitchFamily="34" charset="0"/>
                        </a:rPr>
                        <a:t>2018</a:t>
                      </a:r>
                      <a:endParaRPr lang="en-US" sz="1300" b="1" i="0" u="none" strike="noStrike" dirty="0">
                        <a:solidFill>
                          <a:srgbClr val="000000"/>
                        </a:solidFill>
                        <a:effectLst/>
                        <a:latin typeface="Arial" panose="020B0604020202020204" pitchFamily="34" charset="0"/>
                        <a:cs typeface="Arial" panose="020B0604020202020204" pitchFamily="34" charset="0"/>
                      </a:endParaRPr>
                    </a:p>
                  </a:txBody>
                  <a:tcPr marL="12700" marR="12700" marT="12700" marB="0" anchor="ctr"/>
                </a:tc>
                <a:extLst>
                  <a:ext uri="{0D108BD9-81ED-4DB2-BD59-A6C34878D82A}">
                    <a16:rowId xmlns:a16="http://schemas.microsoft.com/office/drawing/2014/main" val="3700916764"/>
                  </a:ext>
                </a:extLst>
              </a:tr>
              <a:tr h="280531">
                <a:tc>
                  <a:txBody>
                    <a:bodyPr/>
                    <a:lstStyle/>
                    <a:p>
                      <a:pPr algn="l" rtl="0" fontAlgn="ctr"/>
                      <a:r>
                        <a:rPr lang="en-US" sz="1300" u="none" strike="noStrike" dirty="0">
                          <a:solidFill>
                            <a:schemeClr val="tx1"/>
                          </a:solidFill>
                          <a:effectLst/>
                          <a:latin typeface="Arial" panose="020B0604020202020204" pitchFamily="34" charset="0"/>
                          <a:cs typeface="Arial" panose="020B0604020202020204" pitchFamily="34" charset="0"/>
                        </a:rPr>
                        <a:t>Revenue </a:t>
                      </a:r>
                      <a:r>
                        <a:rPr lang="en-US" sz="1300" u="none" strike="noStrike" dirty="0" smtClean="0">
                          <a:solidFill>
                            <a:schemeClr val="tx1"/>
                          </a:solidFill>
                          <a:effectLst/>
                          <a:latin typeface="Arial" panose="020B0604020202020204" pitchFamily="34" charset="0"/>
                          <a:cs typeface="Arial" panose="020B0604020202020204" pitchFamily="34" charset="0"/>
                        </a:rPr>
                        <a:t>(£m)</a:t>
                      </a:r>
                      <a:endParaRPr lang="en-US" sz="1300" b="1" i="0" u="none" strike="noStrike" dirty="0">
                        <a:solidFill>
                          <a:schemeClr val="tx1"/>
                        </a:solidFill>
                        <a:effectLst/>
                        <a:latin typeface="Arial" panose="020B0604020202020204" pitchFamily="34" charset="0"/>
                        <a:cs typeface="Arial" panose="020B0604020202020204" pitchFamily="34" charset="0"/>
                      </a:endParaRPr>
                    </a:p>
                  </a:txBody>
                  <a:tcPr marL="12700" marR="12700" marT="12700" marB="0" anchor="ctr"/>
                </a:tc>
                <a:tc>
                  <a:txBody>
                    <a:bodyPr/>
                    <a:lstStyle/>
                    <a:p>
                      <a:pPr algn="ctr" rtl="0" fontAlgn="ctr"/>
                      <a:r>
                        <a:rPr lang="en-GB" sz="1300" b="0" i="0" u="none" strike="noStrike" dirty="0" smtClean="0">
                          <a:solidFill>
                            <a:schemeClr val="tx1"/>
                          </a:solidFill>
                          <a:effectLst/>
                          <a:latin typeface="Arial" panose="020B0604020202020204" pitchFamily="34" charset="0"/>
                          <a:cs typeface="Arial" panose="020B0604020202020204" pitchFamily="34" charset="0"/>
                        </a:rPr>
                        <a:t>367</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12700" marR="12700" marT="12700" marB="0" anchor="ctr"/>
                </a:tc>
                <a:tc>
                  <a:txBody>
                    <a:bodyPr/>
                    <a:lstStyle/>
                    <a:p>
                      <a:pPr algn="ctr" rtl="0" fontAlgn="ctr"/>
                      <a:r>
                        <a:rPr lang="en-GB" sz="1300" b="0" i="0" u="none" strike="noStrike" dirty="0" smtClean="0">
                          <a:solidFill>
                            <a:schemeClr val="tx1"/>
                          </a:solidFill>
                          <a:effectLst/>
                          <a:latin typeface="Arial" panose="020B0604020202020204" pitchFamily="34" charset="0"/>
                          <a:cs typeface="Arial" panose="020B0604020202020204" pitchFamily="34" charset="0"/>
                        </a:rPr>
                        <a:t>391</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12700" marR="12700" marT="12700" marB="0" anchor="ctr"/>
                </a:tc>
                <a:tc>
                  <a:txBody>
                    <a:bodyPr/>
                    <a:lstStyle/>
                    <a:p>
                      <a:pPr algn="ctr" rtl="0" fontAlgn="ctr"/>
                      <a:r>
                        <a:rPr lang="en-US" sz="1300" b="0" i="0" u="none" strike="noStrike" dirty="0" smtClean="0">
                          <a:solidFill>
                            <a:schemeClr val="tx1"/>
                          </a:solidFill>
                          <a:effectLst/>
                          <a:latin typeface="Arial" panose="020B0604020202020204" pitchFamily="34" charset="0"/>
                          <a:cs typeface="Arial" panose="020B0604020202020204" pitchFamily="34" charset="0"/>
                        </a:rPr>
                        <a:t>411</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12700" marR="12700" marT="12700" marB="0" anchor="ctr"/>
                </a:tc>
                <a:tc>
                  <a:txBody>
                    <a:bodyPr/>
                    <a:lstStyle/>
                    <a:p>
                      <a:pPr marL="0" marR="0" lvl="0" indent="0" algn="ctr" defTabSz="342900" rtl="0" eaLnBrk="1" fontAlgn="ctr" latinLnBrk="0" hangingPunct="1">
                        <a:lnSpc>
                          <a:spcPct val="100000"/>
                        </a:lnSpc>
                        <a:spcBef>
                          <a:spcPts val="0"/>
                        </a:spcBef>
                        <a:spcAft>
                          <a:spcPts val="0"/>
                        </a:spcAft>
                        <a:buClrTx/>
                        <a:buSzTx/>
                        <a:buFontTx/>
                        <a:buNone/>
                        <a:tabLst/>
                        <a:defRPr/>
                      </a:pPr>
                      <a:r>
                        <a:rPr lang="en-US" sz="1300" b="0" i="0" u="none" strike="noStrike" dirty="0" smtClean="0">
                          <a:solidFill>
                            <a:schemeClr val="tx1"/>
                          </a:solidFill>
                          <a:effectLst/>
                          <a:latin typeface="Arial" panose="020B0604020202020204" pitchFamily="34" charset="0"/>
                          <a:cs typeface="Arial" panose="020B0604020202020204" pitchFamily="34" charset="0"/>
                        </a:rPr>
                        <a:t>438</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12700" marR="12700" marT="12700" marB="0" anchor="ctr"/>
                </a:tc>
                <a:extLst>
                  <a:ext uri="{0D108BD9-81ED-4DB2-BD59-A6C34878D82A}">
                    <a16:rowId xmlns:a16="http://schemas.microsoft.com/office/drawing/2014/main" val="1640968939"/>
                  </a:ext>
                </a:extLst>
              </a:tr>
              <a:tr h="280531">
                <a:tc>
                  <a:txBody>
                    <a:bodyPr/>
                    <a:lstStyle/>
                    <a:p>
                      <a:pPr algn="l" rtl="0" fontAlgn="ctr"/>
                      <a:r>
                        <a:rPr lang="en-US" sz="1300" u="none" strike="noStrike" dirty="0" smtClean="0">
                          <a:solidFill>
                            <a:schemeClr val="tx1"/>
                          </a:solidFill>
                          <a:effectLst/>
                          <a:latin typeface="Arial" panose="020B0604020202020204" pitchFamily="34" charset="0"/>
                          <a:cs typeface="Arial" panose="020B0604020202020204" pitchFamily="34" charset="0"/>
                        </a:rPr>
                        <a:t>Group</a:t>
                      </a:r>
                      <a:r>
                        <a:rPr lang="en-US" sz="1300" u="none" strike="noStrike" baseline="0" dirty="0" smtClean="0">
                          <a:solidFill>
                            <a:schemeClr val="tx1"/>
                          </a:solidFill>
                          <a:effectLst/>
                          <a:latin typeface="Arial" panose="020B0604020202020204" pitchFamily="34" charset="0"/>
                          <a:cs typeface="Arial" panose="020B0604020202020204" pitchFamily="34" charset="0"/>
                        </a:rPr>
                        <a:t> Surplus</a:t>
                      </a:r>
                      <a:r>
                        <a:rPr lang="en-US" sz="1300" u="none" strike="noStrike" dirty="0" smtClean="0">
                          <a:solidFill>
                            <a:schemeClr val="tx1"/>
                          </a:solidFill>
                          <a:effectLst/>
                          <a:latin typeface="Arial" panose="020B0604020202020204" pitchFamily="34" charset="0"/>
                          <a:cs typeface="Arial" panose="020B0604020202020204" pitchFamily="34" charset="0"/>
                        </a:rPr>
                        <a:t> (£m)</a:t>
                      </a:r>
                      <a:endParaRPr lang="en-US" sz="1300" b="1" i="0" u="none" strike="noStrike" dirty="0">
                        <a:solidFill>
                          <a:schemeClr val="tx1"/>
                        </a:solidFill>
                        <a:effectLst/>
                        <a:latin typeface="Arial" panose="020B0604020202020204" pitchFamily="34" charset="0"/>
                        <a:cs typeface="Arial" panose="020B0604020202020204" pitchFamily="34" charset="0"/>
                      </a:endParaRPr>
                    </a:p>
                  </a:txBody>
                  <a:tcPr marL="12700" marR="12700" marT="12700" marB="0" anchor="ctr"/>
                </a:tc>
                <a:tc>
                  <a:txBody>
                    <a:bodyPr/>
                    <a:lstStyle/>
                    <a:p>
                      <a:pPr algn="ctr" rtl="0" fontAlgn="ctr"/>
                      <a:r>
                        <a:rPr lang="en-GB" sz="1300" b="0" i="0" u="none" strike="noStrike" dirty="0" smtClean="0">
                          <a:solidFill>
                            <a:schemeClr val="tx1"/>
                          </a:solidFill>
                          <a:effectLst/>
                          <a:latin typeface="Arial" panose="020B0604020202020204" pitchFamily="34" charset="0"/>
                          <a:cs typeface="Arial" panose="020B0604020202020204" pitchFamily="34" charset="0"/>
                        </a:rPr>
                        <a:t>55.5</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12700" marR="12700" marT="12700" marB="0" anchor="ctr"/>
                </a:tc>
                <a:tc>
                  <a:txBody>
                    <a:bodyPr/>
                    <a:lstStyle/>
                    <a:p>
                      <a:pPr algn="ctr" rtl="0" fontAlgn="ctr"/>
                      <a:r>
                        <a:rPr lang="en-GB" sz="1300" b="0" i="0" u="none" strike="noStrike" dirty="0" smtClean="0">
                          <a:solidFill>
                            <a:schemeClr val="tx1"/>
                          </a:solidFill>
                          <a:effectLst/>
                          <a:latin typeface="Arial" panose="020B0604020202020204" pitchFamily="34" charset="0"/>
                          <a:cs typeface="Arial" panose="020B0604020202020204" pitchFamily="34" charset="0"/>
                        </a:rPr>
                        <a:t>62.5</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12700" marR="12700" marT="12700" marB="0" anchor="ctr"/>
                </a:tc>
                <a:tc>
                  <a:txBody>
                    <a:bodyPr/>
                    <a:lstStyle/>
                    <a:p>
                      <a:pPr algn="ctr" rtl="0" fontAlgn="ctr"/>
                      <a:r>
                        <a:rPr lang="en-US" sz="1300" b="0" i="0" u="none" strike="noStrike" dirty="0" smtClean="0">
                          <a:solidFill>
                            <a:schemeClr val="tx1"/>
                          </a:solidFill>
                          <a:effectLst/>
                          <a:latin typeface="Arial" panose="020B0604020202020204" pitchFamily="34" charset="0"/>
                          <a:cs typeface="Arial" panose="020B0604020202020204" pitchFamily="34" charset="0"/>
                        </a:rPr>
                        <a:t>74.4</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12700" marR="12700" marT="12700" marB="0" anchor="ctr"/>
                </a:tc>
                <a:tc>
                  <a:txBody>
                    <a:bodyPr/>
                    <a:lstStyle/>
                    <a:p>
                      <a:pPr marL="0" marR="0" lvl="0" indent="0" algn="ctr" defTabSz="342900" rtl="0" eaLnBrk="1" fontAlgn="ctr" latinLnBrk="0" hangingPunct="1">
                        <a:lnSpc>
                          <a:spcPct val="100000"/>
                        </a:lnSpc>
                        <a:spcBef>
                          <a:spcPts val="0"/>
                        </a:spcBef>
                        <a:spcAft>
                          <a:spcPts val="0"/>
                        </a:spcAft>
                        <a:buClrTx/>
                        <a:buSzTx/>
                        <a:buFontTx/>
                        <a:buNone/>
                        <a:tabLst/>
                        <a:defRPr/>
                      </a:pPr>
                      <a:r>
                        <a:rPr lang="en-US" sz="1300" b="0" i="0" u="none" strike="noStrike" dirty="0" smtClean="0">
                          <a:solidFill>
                            <a:schemeClr val="tx1"/>
                          </a:solidFill>
                          <a:effectLst/>
                          <a:latin typeface="Arial" panose="020B0604020202020204" pitchFamily="34" charset="0"/>
                          <a:cs typeface="Arial" panose="020B0604020202020204" pitchFamily="34" charset="0"/>
                        </a:rPr>
                        <a:t>92.9</a:t>
                      </a:r>
                      <a:endParaRPr lang="en-US" sz="1300" b="0" i="0" u="none" strike="noStrike" dirty="0">
                        <a:solidFill>
                          <a:schemeClr val="tx1"/>
                        </a:solidFill>
                        <a:effectLst/>
                        <a:latin typeface="Arial" panose="020B0604020202020204" pitchFamily="34" charset="0"/>
                        <a:cs typeface="Arial" panose="020B0604020202020204" pitchFamily="34" charset="0"/>
                      </a:endParaRPr>
                    </a:p>
                  </a:txBody>
                  <a:tcPr marL="12700" marR="12700" marT="12700" marB="0" anchor="ctr"/>
                </a:tc>
                <a:extLst>
                  <a:ext uri="{0D108BD9-81ED-4DB2-BD59-A6C34878D82A}">
                    <a16:rowId xmlns:a16="http://schemas.microsoft.com/office/drawing/2014/main" val="2749986395"/>
                  </a:ext>
                </a:extLst>
              </a:tr>
              <a:tr h="267169">
                <a:tc>
                  <a:txBody>
                    <a:bodyPr/>
                    <a:lstStyle/>
                    <a:p>
                      <a:pPr algn="l" rtl="0" fontAlgn="ctr"/>
                      <a:r>
                        <a:rPr lang="en-US" sz="1300" b="1" u="none" strike="noStrike" dirty="0" smtClean="0">
                          <a:solidFill>
                            <a:schemeClr val="tx1"/>
                          </a:solidFill>
                          <a:effectLst/>
                          <a:latin typeface="Arial" panose="020B0604020202020204" pitchFamily="34" charset="0"/>
                          <a:cs typeface="Arial" panose="020B0604020202020204" pitchFamily="34" charset="0"/>
                        </a:rPr>
                        <a:t>Surplus </a:t>
                      </a:r>
                      <a:r>
                        <a:rPr lang="en-US" sz="1300" b="1" u="none" strike="noStrike" dirty="0">
                          <a:solidFill>
                            <a:schemeClr val="tx1"/>
                          </a:solidFill>
                          <a:effectLst/>
                          <a:latin typeface="Arial" panose="020B0604020202020204" pitchFamily="34" charset="0"/>
                          <a:cs typeface="Arial" panose="020B0604020202020204" pitchFamily="34" charset="0"/>
                        </a:rPr>
                        <a:t>%</a:t>
                      </a:r>
                      <a:endParaRPr lang="en-US" sz="1300" b="1" i="0" u="none" strike="noStrike" dirty="0">
                        <a:solidFill>
                          <a:schemeClr val="tx1"/>
                        </a:solidFill>
                        <a:effectLst/>
                        <a:latin typeface="Arial" panose="020B0604020202020204" pitchFamily="34" charset="0"/>
                        <a:cs typeface="Arial" panose="020B0604020202020204" pitchFamily="34" charset="0"/>
                      </a:endParaRPr>
                    </a:p>
                  </a:txBody>
                  <a:tcPr marL="12700" marR="12700" marT="12700" marB="0" anchor="ctr"/>
                </a:tc>
                <a:tc>
                  <a:txBody>
                    <a:bodyPr/>
                    <a:lstStyle/>
                    <a:p>
                      <a:pPr algn="ctr" rtl="0" fontAlgn="b"/>
                      <a:r>
                        <a:rPr lang="en-GB" sz="1300" b="1" i="0" u="none" strike="noStrike" dirty="0" smtClean="0">
                          <a:solidFill>
                            <a:schemeClr val="tx1"/>
                          </a:solidFill>
                          <a:effectLst/>
                          <a:latin typeface="Arial" panose="020B0604020202020204" pitchFamily="34" charset="0"/>
                          <a:cs typeface="Arial" panose="020B0604020202020204" pitchFamily="34" charset="0"/>
                        </a:rPr>
                        <a:t>15.12%</a:t>
                      </a:r>
                      <a:endParaRPr lang="en-US" sz="1300" b="1" i="0" u="none" strike="noStrike" dirty="0">
                        <a:solidFill>
                          <a:schemeClr val="tx1"/>
                        </a:solidFill>
                        <a:effectLst/>
                        <a:latin typeface="Arial" panose="020B0604020202020204" pitchFamily="34" charset="0"/>
                        <a:cs typeface="Arial" panose="020B0604020202020204" pitchFamily="34" charset="0"/>
                      </a:endParaRPr>
                    </a:p>
                  </a:txBody>
                  <a:tcPr marL="12700" marR="12700" marT="12700" marB="0" anchor="ctr"/>
                </a:tc>
                <a:tc>
                  <a:txBody>
                    <a:bodyPr/>
                    <a:lstStyle/>
                    <a:p>
                      <a:pPr algn="ctr" rtl="0" fontAlgn="b"/>
                      <a:r>
                        <a:rPr lang="en-US" sz="1300" b="1" i="0" u="none" strike="noStrike" dirty="0" smtClean="0">
                          <a:solidFill>
                            <a:schemeClr val="tx1"/>
                          </a:solidFill>
                          <a:effectLst/>
                          <a:latin typeface="Arial" panose="020B0604020202020204" pitchFamily="34" charset="0"/>
                          <a:cs typeface="Arial" panose="020B0604020202020204" pitchFamily="34" charset="0"/>
                        </a:rPr>
                        <a:t>15.98%</a:t>
                      </a:r>
                      <a:endParaRPr lang="en-US" sz="1300" b="1" i="0" u="none" strike="noStrike" dirty="0">
                        <a:solidFill>
                          <a:schemeClr val="tx1"/>
                        </a:solidFill>
                        <a:effectLst/>
                        <a:latin typeface="Arial" panose="020B0604020202020204" pitchFamily="34" charset="0"/>
                        <a:cs typeface="Arial" panose="020B0604020202020204" pitchFamily="34" charset="0"/>
                      </a:endParaRPr>
                    </a:p>
                  </a:txBody>
                  <a:tcPr marL="12700" marR="12700" marT="12700" marB="0" anchor="ctr"/>
                </a:tc>
                <a:tc>
                  <a:txBody>
                    <a:bodyPr/>
                    <a:lstStyle/>
                    <a:p>
                      <a:pPr algn="ctr" rtl="0" fontAlgn="b"/>
                      <a:r>
                        <a:rPr lang="en-GB" sz="1300" b="1" i="0" u="none" strike="noStrike" dirty="0" smtClean="0">
                          <a:solidFill>
                            <a:schemeClr val="tx1"/>
                          </a:solidFill>
                          <a:effectLst/>
                          <a:latin typeface="Arial" panose="020B0604020202020204" pitchFamily="34" charset="0"/>
                          <a:cs typeface="Arial" panose="020B0604020202020204" pitchFamily="34" charset="0"/>
                        </a:rPr>
                        <a:t>18.10%</a:t>
                      </a:r>
                      <a:endParaRPr lang="en-US" sz="1300" b="1" i="0" u="none" strike="noStrike" dirty="0">
                        <a:solidFill>
                          <a:schemeClr val="tx1"/>
                        </a:solidFill>
                        <a:effectLst/>
                        <a:latin typeface="Arial" panose="020B0604020202020204" pitchFamily="34" charset="0"/>
                        <a:cs typeface="Arial" panose="020B0604020202020204" pitchFamily="34" charset="0"/>
                      </a:endParaRPr>
                    </a:p>
                  </a:txBody>
                  <a:tcPr marL="12700" marR="12700" marT="12700" marB="0" anchor="ctr"/>
                </a:tc>
                <a:tc>
                  <a:txBody>
                    <a:bodyPr/>
                    <a:lstStyle/>
                    <a:p>
                      <a:pPr marL="0" marR="0" lvl="0" indent="0" algn="ctr" defTabSz="342900" rtl="0" eaLnBrk="1" fontAlgn="b" latinLnBrk="0" hangingPunct="1">
                        <a:lnSpc>
                          <a:spcPct val="100000"/>
                        </a:lnSpc>
                        <a:spcBef>
                          <a:spcPts val="0"/>
                        </a:spcBef>
                        <a:spcAft>
                          <a:spcPts val="0"/>
                        </a:spcAft>
                        <a:buClrTx/>
                        <a:buSzTx/>
                        <a:buFontTx/>
                        <a:buNone/>
                        <a:tabLst/>
                        <a:defRPr/>
                      </a:pPr>
                      <a:r>
                        <a:rPr lang="en-GB" sz="1300" b="1" i="0" u="none" strike="noStrike" dirty="0" smtClean="0">
                          <a:solidFill>
                            <a:schemeClr val="tx1"/>
                          </a:solidFill>
                          <a:effectLst/>
                          <a:latin typeface="Arial" panose="020B0604020202020204" pitchFamily="34" charset="0"/>
                          <a:cs typeface="Arial" panose="020B0604020202020204" pitchFamily="34" charset="0"/>
                        </a:rPr>
                        <a:t>21.21%</a:t>
                      </a:r>
                      <a:endParaRPr lang="en-US" sz="1300" b="1" i="0" u="none" strike="noStrike" dirty="0">
                        <a:solidFill>
                          <a:schemeClr val="tx1"/>
                        </a:solidFill>
                        <a:effectLst/>
                        <a:latin typeface="Arial" panose="020B0604020202020204" pitchFamily="34" charset="0"/>
                        <a:cs typeface="Arial" panose="020B0604020202020204" pitchFamily="34" charset="0"/>
                      </a:endParaRPr>
                    </a:p>
                  </a:txBody>
                  <a:tcPr marL="12700" marR="12700" marT="12700" marB="0" anchor="ctr"/>
                </a:tc>
                <a:extLst>
                  <a:ext uri="{0D108BD9-81ED-4DB2-BD59-A6C34878D82A}">
                    <a16:rowId xmlns:a16="http://schemas.microsoft.com/office/drawing/2014/main" val="2767849116"/>
                  </a:ext>
                </a:extLst>
              </a:tr>
            </a:tbl>
          </a:graphicData>
        </a:graphic>
      </p:graphicFrame>
      <p:graphicFrame>
        <p:nvGraphicFramePr>
          <p:cNvPr id="24" name="Diagram 23">
            <a:extLst>
              <a:ext uri="{FF2B5EF4-FFF2-40B4-BE49-F238E27FC236}">
                <a16:creationId xmlns:a16="http://schemas.microsoft.com/office/drawing/2014/main" id="{81A4D700-E844-D942-B94F-745EFA29AD55}"/>
              </a:ext>
            </a:extLst>
          </p:cNvPr>
          <p:cNvGraphicFramePr/>
          <p:nvPr>
            <p:extLst>
              <p:ext uri="{D42A27DB-BD31-4B8C-83A1-F6EECF244321}">
                <p14:modId xmlns:p14="http://schemas.microsoft.com/office/powerpoint/2010/main" val="491346734"/>
              </p:ext>
            </p:extLst>
          </p:nvPr>
        </p:nvGraphicFramePr>
        <p:xfrm>
          <a:off x="-137996" y="2538167"/>
          <a:ext cx="6346333" cy="35213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TextBox 26">
            <a:extLst>
              <a:ext uri="{FF2B5EF4-FFF2-40B4-BE49-F238E27FC236}">
                <a16:creationId xmlns:a16="http://schemas.microsoft.com/office/drawing/2014/main" id="{7745EBC9-20AE-7F46-8755-799F3C5C5C3F}"/>
              </a:ext>
            </a:extLst>
          </p:cNvPr>
          <p:cNvSpPr txBox="1"/>
          <p:nvPr/>
        </p:nvSpPr>
        <p:spPr>
          <a:xfrm>
            <a:off x="1197739" y="5605768"/>
            <a:ext cx="2089195" cy="307777"/>
          </a:xfrm>
          <a:prstGeom prst="rect">
            <a:avLst/>
          </a:prstGeom>
          <a:noFill/>
        </p:spPr>
        <p:txBody>
          <a:bodyPr wrap="square" rtlCol="0">
            <a:spAutoFit/>
          </a:bodyPr>
          <a:lstStyle/>
          <a:p>
            <a:r>
              <a:rPr lang="en-US" sz="1400" b="1" dirty="0"/>
              <a:t>Stephen Brodigan (CTO)</a:t>
            </a:r>
            <a:endParaRPr lang="en-US" sz="1400" b="1" dirty="0"/>
          </a:p>
        </p:txBody>
      </p:sp>
      <p:sp>
        <p:nvSpPr>
          <p:cNvPr id="28" name="TextBox 27">
            <a:extLst>
              <a:ext uri="{FF2B5EF4-FFF2-40B4-BE49-F238E27FC236}">
                <a16:creationId xmlns:a16="http://schemas.microsoft.com/office/drawing/2014/main" id="{B43F0993-A36C-DE48-8E51-9B43A1E6A1D8}"/>
              </a:ext>
            </a:extLst>
          </p:cNvPr>
          <p:cNvSpPr txBox="1"/>
          <p:nvPr/>
        </p:nvSpPr>
        <p:spPr>
          <a:xfrm>
            <a:off x="6158854" y="1992833"/>
            <a:ext cx="6000191" cy="4226992"/>
          </a:xfrm>
          <a:prstGeom prst="rect">
            <a:avLst/>
          </a:prstGeom>
          <a:solidFill>
            <a:schemeClr val="accent1">
              <a:lumMod val="60000"/>
              <a:lumOff val="40000"/>
            </a:schemeClr>
          </a:solidFill>
          <a:ln>
            <a:noFill/>
          </a:ln>
          <a:effectLst/>
          <a:scene3d>
            <a:camera prst="orthographicFront">
              <a:rot lat="0" lon="0" rev="0"/>
            </a:camera>
            <a:lightRig rig="soft" dir="t">
              <a:rot lat="0" lon="0" rev="0"/>
            </a:lightRig>
          </a:scene3d>
          <a:sp3d contourW="44450" prstMaterial="matte">
            <a:contourClr>
              <a:srgbClr val="FFFFFF"/>
            </a:contourClr>
          </a:sp3d>
        </p:spPr>
        <p:txBody>
          <a:bodyPr wrap="square" rtlCol="0" anchor="t">
            <a:noAutofit/>
          </a:bodyPr>
          <a:lstStyle/>
          <a:p>
            <a:pPr marL="285750" indent="-285750" algn="just">
              <a:spcBef>
                <a:spcPts val="400"/>
              </a:spcBef>
              <a:spcAft>
                <a:spcPts val="400"/>
              </a:spcAft>
              <a:buFont typeface="Arial" panose="020B0604020202020204" pitchFamily="34" charset="0"/>
              <a:buChar char="•"/>
            </a:pPr>
            <a:r>
              <a:rPr lang="en-US" sz="1300" dirty="0" smtClean="0">
                <a:latin typeface="Arial" panose="020B0604020202020204" pitchFamily="34" charset="0"/>
                <a:cs typeface="Arial" panose="020B0604020202020204" pitchFamily="34" charset="0"/>
              </a:rPr>
              <a:t>Cambridge Assessment is a not-for-profit non-teaching department of the University of Cambridge. It provides education assessments for over </a:t>
            </a:r>
            <a:r>
              <a:rPr lang="en-US" sz="1300" b="1" dirty="0" smtClean="0">
                <a:latin typeface="Arial" panose="020B0604020202020204" pitchFamily="34" charset="0"/>
                <a:cs typeface="Arial" panose="020B0604020202020204" pitchFamily="34" charset="0"/>
              </a:rPr>
              <a:t>8 million learners </a:t>
            </a:r>
            <a:r>
              <a:rPr lang="en-US" sz="1300" dirty="0" smtClean="0">
                <a:latin typeface="Arial" panose="020B0604020202020204" pitchFamily="34" charset="0"/>
                <a:cs typeface="Arial" panose="020B0604020202020204" pitchFamily="34" charset="0"/>
              </a:rPr>
              <a:t>in over </a:t>
            </a:r>
            <a:r>
              <a:rPr lang="en-US" sz="1300" b="1" dirty="0" smtClean="0">
                <a:latin typeface="Arial" panose="020B0604020202020204" pitchFamily="34" charset="0"/>
                <a:cs typeface="Arial" panose="020B0604020202020204" pitchFamily="34" charset="0"/>
              </a:rPr>
              <a:t>170 countries </a:t>
            </a:r>
            <a:r>
              <a:rPr lang="en-US" sz="1300" dirty="0" smtClean="0">
                <a:latin typeface="Arial" panose="020B0604020202020204" pitchFamily="34" charset="0"/>
                <a:cs typeface="Arial" panose="020B0604020202020204" pitchFamily="34" charset="0"/>
              </a:rPr>
              <a:t>and marked by over </a:t>
            </a:r>
            <a:r>
              <a:rPr lang="en-US" sz="1300" b="1" dirty="0" smtClean="0">
                <a:latin typeface="Arial" panose="020B0604020202020204" pitchFamily="34" charset="0"/>
                <a:cs typeface="Arial" panose="020B0604020202020204" pitchFamily="34" charset="0"/>
              </a:rPr>
              <a:t>30,000 examiners</a:t>
            </a:r>
            <a:r>
              <a:rPr lang="en-US" sz="1300" dirty="0" smtClean="0">
                <a:latin typeface="Arial" panose="020B0604020202020204" pitchFamily="34" charset="0"/>
                <a:cs typeface="Arial" panose="020B0604020202020204" pitchFamily="34" charset="0"/>
              </a:rPr>
              <a:t> every year. Comprises of 3 exam boards -</a:t>
            </a:r>
            <a:endParaRPr lang="en-GB" sz="1300" dirty="0">
              <a:latin typeface="Arial" panose="020B0604020202020204" pitchFamily="34" charset="0"/>
              <a:cs typeface="Arial" panose="020B0604020202020204" pitchFamily="34" charset="0"/>
            </a:endParaRPr>
          </a:p>
          <a:p>
            <a:pPr marL="285750" indent="-285750" algn="just">
              <a:spcBef>
                <a:spcPts val="400"/>
              </a:spcBef>
              <a:spcAft>
                <a:spcPts val="400"/>
              </a:spcAft>
              <a:buFont typeface="Arial" panose="020B0604020202020204" pitchFamily="34" charset="0"/>
              <a:buChar char="•"/>
            </a:pPr>
            <a:r>
              <a:rPr lang="en-GB" sz="1300" b="1" dirty="0" smtClean="0">
                <a:latin typeface="Arial" panose="020B0604020202020204" pitchFamily="34" charset="0"/>
                <a:cs typeface="Arial" panose="020B0604020202020204" pitchFamily="34" charset="0"/>
              </a:rPr>
              <a:t>Cambridge </a:t>
            </a:r>
            <a:r>
              <a:rPr lang="en-GB" sz="1300" b="1" dirty="0">
                <a:latin typeface="Arial" panose="020B0604020202020204" pitchFamily="34" charset="0"/>
                <a:cs typeface="Arial" panose="020B0604020202020204" pitchFamily="34" charset="0"/>
              </a:rPr>
              <a:t>Assessment English (CAE) </a:t>
            </a:r>
            <a:r>
              <a:rPr lang="en-GB" sz="1300" dirty="0">
                <a:latin typeface="Arial" panose="020B0604020202020204" pitchFamily="34" charset="0"/>
                <a:cs typeface="Arial" panose="020B0604020202020204" pitchFamily="34" charset="0"/>
              </a:rPr>
              <a:t>provides the world’s leading range of qualifications for learners and teachers of </a:t>
            </a:r>
            <a:r>
              <a:rPr lang="en-GB" sz="1300" dirty="0">
                <a:latin typeface="Arial" panose="020B0604020202020204" pitchFamily="34" charset="0"/>
                <a:cs typeface="Arial" panose="020B0604020202020204" pitchFamily="34" charset="0"/>
              </a:rPr>
              <a:t>English. </a:t>
            </a:r>
            <a:r>
              <a:rPr lang="en-GB" sz="1300" dirty="0">
                <a:latin typeface="Arial" panose="020B0604020202020204" pitchFamily="34" charset="0"/>
                <a:cs typeface="Arial" panose="020B0604020202020204" pitchFamily="34" charset="0"/>
              </a:rPr>
              <a:t>CAE </a:t>
            </a:r>
            <a:r>
              <a:rPr lang="en-GB" sz="1300" dirty="0">
                <a:latin typeface="Arial" panose="020B0604020202020204" pitchFamily="34" charset="0"/>
                <a:cs typeface="Arial" panose="020B0604020202020204" pitchFamily="34" charset="0"/>
              </a:rPr>
              <a:t>works in more than </a:t>
            </a:r>
            <a:r>
              <a:rPr lang="en-GB" sz="1300" b="1" dirty="0">
                <a:latin typeface="Arial" panose="020B0604020202020204" pitchFamily="34" charset="0"/>
                <a:cs typeface="Arial" panose="020B0604020202020204" pitchFamily="34" charset="0"/>
              </a:rPr>
              <a:t>130 countries</a:t>
            </a:r>
            <a:r>
              <a:rPr lang="en-GB" sz="1300" dirty="0">
                <a:latin typeface="Arial" panose="020B0604020202020204" pitchFamily="34" charset="0"/>
                <a:cs typeface="Arial" panose="020B0604020202020204" pitchFamily="34" charset="0"/>
              </a:rPr>
              <a:t>. </a:t>
            </a:r>
            <a:r>
              <a:rPr lang="en-GB" sz="1300" dirty="0">
                <a:latin typeface="Arial" panose="020B0604020202020204" pitchFamily="34" charset="0"/>
                <a:cs typeface="Arial" panose="020B0604020202020204" pitchFamily="34" charset="0"/>
              </a:rPr>
              <a:t>Over five million people every year take its exams, which are recognised by over </a:t>
            </a:r>
            <a:r>
              <a:rPr lang="en-GB" sz="1300" b="1" dirty="0">
                <a:latin typeface="Arial" panose="020B0604020202020204" pitchFamily="34" charset="0"/>
                <a:cs typeface="Arial" panose="020B0604020202020204" pitchFamily="34" charset="0"/>
              </a:rPr>
              <a:t>24,000 universities, employers and governments</a:t>
            </a:r>
            <a:r>
              <a:rPr lang="en-GB" sz="1300" dirty="0" smtClean="0">
                <a:latin typeface="Arial" panose="020B0604020202020204" pitchFamily="34" charset="0"/>
                <a:cs typeface="Arial" panose="020B0604020202020204" pitchFamily="34" charset="0"/>
              </a:rPr>
              <a:t>.</a:t>
            </a:r>
            <a:endParaRPr lang="en-GB" sz="1300" dirty="0">
              <a:latin typeface="Arial" panose="020B0604020202020204" pitchFamily="34" charset="0"/>
              <a:cs typeface="Arial" panose="020B0604020202020204" pitchFamily="34" charset="0"/>
            </a:endParaRPr>
          </a:p>
          <a:p>
            <a:pPr marL="285750" indent="-285750" algn="just">
              <a:spcBef>
                <a:spcPts val="400"/>
              </a:spcBef>
              <a:spcAft>
                <a:spcPts val="400"/>
              </a:spcAft>
              <a:buFont typeface="Arial" panose="020B0604020202020204" pitchFamily="34" charset="0"/>
              <a:buChar char="•"/>
            </a:pPr>
            <a:r>
              <a:rPr lang="en-GB" sz="1300" b="1" dirty="0" smtClean="0">
                <a:latin typeface="Arial" panose="020B0604020202020204" pitchFamily="34" charset="0"/>
                <a:cs typeface="Arial" panose="020B0604020202020204" pitchFamily="34" charset="0"/>
              </a:rPr>
              <a:t>Cambridge </a:t>
            </a:r>
            <a:r>
              <a:rPr lang="en-GB" sz="1300" b="1" dirty="0">
                <a:latin typeface="Arial" panose="020B0604020202020204" pitchFamily="34" charset="0"/>
                <a:cs typeface="Arial" panose="020B0604020202020204" pitchFamily="34" charset="0"/>
              </a:rPr>
              <a:t>Assessment International Education (CIE) </a:t>
            </a:r>
            <a:r>
              <a:rPr lang="en-GB" sz="1300" dirty="0">
                <a:latin typeface="Arial" panose="020B0604020202020204" pitchFamily="34" charset="0"/>
                <a:cs typeface="Arial" panose="020B0604020202020204" pitchFamily="34" charset="0"/>
              </a:rPr>
              <a:t>prepares school students for life. More than </a:t>
            </a:r>
            <a:r>
              <a:rPr lang="en-GB" sz="1300" b="1" dirty="0">
                <a:latin typeface="Arial" panose="020B0604020202020204" pitchFamily="34" charset="0"/>
                <a:cs typeface="Arial" panose="020B0604020202020204" pitchFamily="34" charset="0"/>
              </a:rPr>
              <a:t>10,000 schools in 160 countries </a:t>
            </a:r>
            <a:r>
              <a:rPr lang="en-GB" sz="1300" dirty="0">
                <a:latin typeface="Arial" panose="020B0604020202020204" pitchFamily="34" charset="0"/>
                <a:cs typeface="Arial" panose="020B0604020202020204" pitchFamily="34" charset="0"/>
              </a:rPr>
              <a:t>are part of the Cambridge learning community and Cambridge International is a trusted partner for </a:t>
            </a:r>
            <a:r>
              <a:rPr lang="en-GB" sz="1300" b="1" dirty="0">
                <a:latin typeface="Arial" panose="020B0604020202020204" pitchFamily="34" charset="0"/>
                <a:cs typeface="Arial" panose="020B0604020202020204" pitchFamily="34" charset="0"/>
              </a:rPr>
              <a:t>governments in over 30 countries</a:t>
            </a:r>
            <a:r>
              <a:rPr lang="en-GB" sz="1300" dirty="0" smtClean="0">
                <a:latin typeface="Arial" panose="020B0604020202020204" pitchFamily="34" charset="0"/>
                <a:cs typeface="Arial" panose="020B0604020202020204" pitchFamily="34" charset="0"/>
              </a:rPr>
              <a:t>.</a:t>
            </a:r>
            <a:endParaRPr lang="en-GB" sz="1300" dirty="0">
              <a:latin typeface="Arial" panose="020B0604020202020204" pitchFamily="34" charset="0"/>
              <a:cs typeface="Arial" panose="020B0604020202020204" pitchFamily="34" charset="0"/>
            </a:endParaRPr>
          </a:p>
          <a:p>
            <a:pPr marL="285750" indent="-285750" algn="just">
              <a:spcBef>
                <a:spcPts val="400"/>
              </a:spcBef>
              <a:spcAft>
                <a:spcPts val="400"/>
              </a:spcAft>
              <a:buFont typeface="Arial" panose="020B0604020202020204" pitchFamily="34" charset="0"/>
              <a:buChar char="•"/>
            </a:pPr>
            <a:r>
              <a:rPr lang="en-GB" sz="1300" b="1" dirty="0" smtClean="0">
                <a:latin typeface="Arial" panose="020B0604020202020204" pitchFamily="34" charset="0"/>
                <a:cs typeface="Arial" panose="020B0604020202020204" pitchFamily="34" charset="0"/>
              </a:rPr>
              <a:t>OCR (</a:t>
            </a:r>
            <a:r>
              <a:rPr lang="en-US" sz="1300" b="1" dirty="0" smtClean="0">
                <a:latin typeface="Arial" panose="020B0604020202020204" pitchFamily="34" charset="0"/>
                <a:cs typeface="Arial" panose="020B0604020202020204" pitchFamily="34" charset="0"/>
              </a:rPr>
              <a:t>Oxford Cambridge and RSA Examinations) </a:t>
            </a:r>
            <a:r>
              <a:rPr lang="en-GB" sz="1300" dirty="0" smtClean="0">
                <a:latin typeface="Arial" panose="020B0604020202020204" pitchFamily="34" charset="0"/>
                <a:cs typeface="Arial" panose="020B0604020202020204" pitchFamily="34" charset="0"/>
              </a:rPr>
              <a:t>is one of the UK’s leading exam boards, providing a wide range of general and vocational qualifications to equip learners aged 14 to 19 and beyond with the knowledge and skills they need to achieve their full potential. Each year, students achieve around one million OCR qualifications at </a:t>
            </a:r>
            <a:r>
              <a:rPr lang="en-GB" sz="1300" b="1" dirty="0" smtClean="0">
                <a:latin typeface="Arial" panose="020B0604020202020204" pitchFamily="34" charset="0"/>
                <a:cs typeface="Arial" panose="020B0604020202020204" pitchFamily="34" charset="0"/>
              </a:rPr>
              <a:t>8,000 centres </a:t>
            </a:r>
            <a:r>
              <a:rPr lang="en-GB" sz="1300" dirty="0" smtClean="0">
                <a:latin typeface="Arial" panose="020B0604020202020204" pitchFamily="34" charset="0"/>
                <a:cs typeface="Arial" panose="020B0604020202020204" pitchFamily="34" charset="0"/>
              </a:rPr>
              <a:t>including schools, sixth form and further education colleges and training providers.</a:t>
            </a:r>
          </a:p>
          <a:p>
            <a:pPr algn="just"/>
            <a:endParaRPr lang="en-GB" sz="1300" dirty="0">
              <a:solidFill>
                <a:schemeClr val="bg1"/>
              </a:solidFill>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5F160AD2-946F-4848-8782-B4B3FD667723}"/>
              </a:ext>
            </a:extLst>
          </p:cNvPr>
          <p:cNvSpPr txBox="1"/>
          <p:nvPr/>
        </p:nvSpPr>
        <p:spPr>
          <a:xfrm>
            <a:off x="45147" y="2636618"/>
            <a:ext cx="1998273" cy="523220"/>
          </a:xfrm>
          <a:prstGeom prst="rect">
            <a:avLst/>
          </a:prstGeom>
          <a:noFill/>
        </p:spPr>
        <p:txBody>
          <a:bodyPr wrap="square" rtlCol="0">
            <a:spAutoFit/>
          </a:bodyPr>
          <a:lstStyle/>
          <a:p>
            <a:pPr algn="ctr"/>
            <a:r>
              <a:rPr lang="en-US" sz="1400" dirty="0">
                <a:solidFill>
                  <a:schemeClr val="tx2"/>
                </a:solidFill>
              </a:rPr>
              <a:t>CEO</a:t>
            </a:r>
            <a:endParaRPr lang="en-US" sz="1400" dirty="0">
              <a:solidFill>
                <a:schemeClr val="tx2"/>
              </a:solidFill>
            </a:endParaRPr>
          </a:p>
          <a:p>
            <a:pPr algn="ctr"/>
            <a:r>
              <a:rPr lang="en-US" sz="1400" b="1" dirty="0">
                <a:solidFill>
                  <a:schemeClr val="tx2"/>
                </a:solidFill>
              </a:rPr>
              <a:t>Francesca Woodward</a:t>
            </a:r>
            <a:endParaRPr lang="en-US" sz="1400" b="1" dirty="0">
              <a:solidFill>
                <a:schemeClr val="tx2"/>
              </a:solidFill>
            </a:endParaRPr>
          </a:p>
        </p:txBody>
      </p:sp>
      <p:sp>
        <p:nvSpPr>
          <p:cNvPr id="40" name="Oval 39">
            <a:extLst>
              <a:ext uri="{FF2B5EF4-FFF2-40B4-BE49-F238E27FC236}">
                <a16:creationId xmlns:a16="http://schemas.microsoft.com/office/drawing/2014/main" id="{7B2B1F89-3C4A-C742-A036-10F4C2F5F8BA}"/>
              </a:ext>
            </a:extLst>
          </p:cNvPr>
          <p:cNvSpPr/>
          <p:nvPr/>
        </p:nvSpPr>
        <p:spPr>
          <a:xfrm>
            <a:off x="665033" y="5500702"/>
            <a:ext cx="524500" cy="487133"/>
          </a:xfrm>
          <a:prstGeom prst="ellipse">
            <a:avLst/>
          </a:prstGeom>
          <a:blipFill>
            <a:blip r:embed="rId7">
              <a:extLst>
                <a:ext uri="{96DAC541-7B7A-43D3-8B79-37D633B846F1}">
                  <asvg:svgBlip xmlns:asvg="http://schemas.microsoft.com/office/drawing/2016/SVG/main" xmlns="" r:embed="rId8"/>
                </a:ext>
              </a:extLst>
            </a:blip>
            <a:srcRect/>
            <a:stretch>
              <a:fillRect t="-4000" b="-4000"/>
            </a:stretch>
          </a:blipFill>
          <a:ln>
            <a:solidFill>
              <a:schemeClr val="tx1"/>
            </a:solidFill>
          </a:ln>
        </p:spPr>
        <p:style>
          <a:lnRef idx="2">
            <a:scrgbClr r="0" g="0" b="0"/>
          </a:lnRef>
          <a:fillRef idx="1">
            <a:scrgbClr r="0" g="0" b="0"/>
          </a:fillRef>
          <a:effectRef idx="0">
            <a:schemeClr val="dk1">
              <a:tint val="40000"/>
              <a:hueOff val="0"/>
              <a:satOff val="0"/>
              <a:lumOff val="0"/>
              <a:alphaOff val="0"/>
            </a:schemeClr>
          </a:effectRef>
          <a:fontRef idx="minor">
            <a:schemeClr val="lt1">
              <a:hueOff val="0"/>
              <a:satOff val="0"/>
              <a:lumOff val="0"/>
              <a:alphaOff val="0"/>
            </a:schemeClr>
          </a:fontRef>
        </p:style>
      </p:sp>
      <p:sp>
        <p:nvSpPr>
          <p:cNvPr id="42" name="TextBox 41">
            <a:extLst>
              <a:ext uri="{FF2B5EF4-FFF2-40B4-BE49-F238E27FC236}">
                <a16:creationId xmlns:a16="http://schemas.microsoft.com/office/drawing/2014/main" id="{3C71B8CC-9F1F-3E48-847B-724659574ECC}"/>
              </a:ext>
            </a:extLst>
          </p:cNvPr>
          <p:cNvSpPr txBox="1"/>
          <p:nvPr/>
        </p:nvSpPr>
        <p:spPr>
          <a:xfrm>
            <a:off x="2298638" y="2640672"/>
            <a:ext cx="1544305" cy="523220"/>
          </a:xfrm>
          <a:prstGeom prst="rect">
            <a:avLst/>
          </a:prstGeom>
          <a:noFill/>
        </p:spPr>
        <p:txBody>
          <a:bodyPr wrap="square" rtlCol="0">
            <a:spAutoFit/>
          </a:bodyPr>
          <a:lstStyle/>
          <a:p>
            <a:pPr algn="ctr"/>
            <a:r>
              <a:rPr lang="en-GB" sz="1400" dirty="0">
                <a:solidFill>
                  <a:schemeClr val="tx2"/>
                </a:solidFill>
              </a:rPr>
              <a:t>CEO</a:t>
            </a:r>
            <a:endParaRPr lang="en-US" sz="1400" dirty="0">
              <a:solidFill>
                <a:schemeClr val="tx2"/>
              </a:solidFill>
            </a:endParaRPr>
          </a:p>
          <a:p>
            <a:pPr algn="ctr"/>
            <a:r>
              <a:rPr lang="en-US" sz="1400" b="1" dirty="0">
                <a:solidFill>
                  <a:schemeClr val="tx2"/>
                </a:solidFill>
              </a:rPr>
              <a:t>Christine Özden</a:t>
            </a:r>
          </a:p>
        </p:txBody>
      </p:sp>
      <p:sp>
        <p:nvSpPr>
          <p:cNvPr id="43" name="TextBox 42">
            <a:extLst>
              <a:ext uri="{FF2B5EF4-FFF2-40B4-BE49-F238E27FC236}">
                <a16:creationId xmlns:a16="http://schemas.microsoft.com/office/drawing/2014/main" id="{D1A3E792-8E20-E349-8B7C-7FB9BBFB723B}"/>
              </a:ext>
            </a:extLst>
          </p:cNvPr>
          <p:cNvSpPr txBox="1"/>
          <p:nvPr/>
        </p:nvSpPr>
        <p:spPr>
          <a:xfrm>
            <a:off x="4359330" y="2642578"/>
            <a:ext cx="1332620" cy="523220"/>
          </a:xfrm>
          <a:prstGeom prst="rect">
            <a:avLst/>
          </a:prstGeom>
          <a:noFill/>
        </p:spPr>
        <p:txBody>
          <a:bodyPr wrap="square" rtlCol="0">
            <a:spAutoFit/>
          </a:bodyPr>
          <a:lstStyle/>
          <a:p>
            <a:pPr algn="ctr"/>
            <a:r>
              <a:rPr lang="en-GB" sz="1400" dirty="0">
                <a:solidFill>
                  <a:schemeClr val="tx2"/>
                </a:solidFill>
              </a:rPr>
              <a:t>CEO</a:t>
            </a:r>
            <a:endParaRPr lang="en-US" sz="1400" dirty="0">
              <a:solidFill>
                <a:schemeClr val="tx2"/>
              </a:solidFill>
            </a:endParaRPr>
          </a:p>
          <a:p>
            <a:pPr algn="ctr"/>
            <a:r>
              <a:rPr lang="en-GB" sz="1400" b="1" dirty="0">
                <a:solidFill>
                  <a:schemeClr val="tx2"/>
                </a:solidFill>
              </a:rPr>
              <a:t>Jill Duffy</a:t>
            </a:r>
            <a:endParaRPr lang="en-US" sz="1400" b="1" dirty="0">
              <a:solidFill>
                <a:schemeClr val="tx2"/>
              </a:solidFill>
            </a:endParaRPr>
          </a:p>
        </p:txBody>
      </p:sp>
      <p:sp>
        <p:nvSpPr>
          <p:cNvPr id="47" name="Oval 46">
            <a:extLst>
              <a:ext uri="{FF2B5EF4-FFF2-40B4-BE49-F238E27FC236}">
                <a16:creationId xmlns:a16="http://schemas.microsoft.com/office/drawing/2014/main" id="{CA17D07A-A30E-B84B-B5A1-83EF4763BBC6}"/>
              </a:ext>
            </a:extLst>
          </p:cNvPr>
          <p:cNvSpPr/>
          <p:nvPr/>
        </p:nvSpPr>
        <p:spPr>
          <a:xfrm>
            <a:off x="2472298" y="926200"/>
            <a:ext cx="1148455" cy="1066633"/>
          </a:xfrm>
          <a:prstGeom prst="ellipse">
            <a:avLst/>
          </a:prstGeom>
          <a:blipFill>
            <a:blip r:embed="rId7">
              <a:extLst>
                <a:ext uri="{96DAC541-7B7A-43D3-8B79-37D633B846F1}">
                  <asvg:svgBlip xmlns:asvg="http://schemas.microsoft.com/office/drawing/2016/SVG/main" xmlns="" r:embed="rId8"/>
                </a:ext>
              </a:extLst>
            </a:blip>
            <a:srcRect/>
            <a:stretch>
              <a:fillRect t="-4000" b="-4000"/>
            </a:stretch>
          </a:blipFill>
          <a:ln>
            <a:solidFill>
              <a:schemeClr val="tx1"/>
            </a:solidFill>
          </a:ln>
        </p:spPr>
        <p:style>
          <a:lnRef idx="2">
            <a:scrgbClr r="0" g="0" b="0"/>
          </a:lnRef>
          <a:fillRef idx="1">
            <a:scrgbClr r="0" g="0" b="0"/>
          </a:fillRef>
          <a:effectRef idx="0">
            <a:schemeClr val="dk1">
              <a:tint val="40000"/>
              <a:hueOff val="0"/>
              <a:satOff val="0"/>
              <a:lumOff val="0"/>
              <a:alphaOff val="0"/>
            </a:schemeClr>
          </a:effectRef>
          <a:fontRef idx="minor">
            <a:schemeClr val="lt1">
              <a:hueOff val="0"/>
              <a:satOff val="0"/>
              <a:lumOff val="0"/>
              <a:alphaOff val="0"/>
            </a:schemeClr>
          </a:fontRef>
        </p:style>
      </p:sp>
      <p:sp>
        <p:nvSpPr>
          <p:cNvPr id="18" name="TextBox 17">
            <a:extLst>
              <a:ext uri="{FF2B5EF4-FFF2-40B4-BE49-F238E27FC236}">
                <a16:creationId xmlns:a16="http://schemas.microsoft.com/office/drawing/2014/main" id="{7745EBC9-20AE-7F46-8755-799F3C5C5C3F}"/>
              </a:ext>
            </a:extLst>
          </p:cNvPr>
          <p:cNvSpPr txBox="1"/>
          <p:nvPr/>
        </p:nvSpPr>
        <p:spPr>
          <a:xfrm>
            <a:off x="3348335" y="5590379"/>
            <a:ext cx="2089195" cy="307777"/>
          </a:xfrm>
          <a:prstGeom prst="rect">
            <a:avLst/>
          </a:prstGeom>
          <a:noFill/>
        </p:spPr>
        <p:txBody>
          <a:bodyPr wrap="square" rtlCol="0">
            <a:spAutoFit/>
          </a:bodyPr>
          <a:lstStyle/>
          <a:p>
            <a:r>
              <a:rPr lang="en-US" sz="1400" b="1" dirty="0" smtClean="0"/>
              <a:t>David Bulman (CIO)</a:t>
            </a:r>
            <a:endParaRPr lang="en-US" sz="1400" b="1" dirty="0"/>
          </a:p>
        </p:txBody>
      </p:sp>
      <p:sp>
        <p:nvSpPr>
          <p:cNvPr id="19" name="Oval 18">
            <a:extLst>
              <a:ext uri="{FF2B5EF4-FFF2-40B4-BE49-F238E27FC236}">
                <a16:creationId xmlns:a16="http://schemas.microsoft.com/office/drawing/2014/main" id="{7B2B1F89-3C4A-C742-A036-10F4C2F5F8BA}"/>
              </a:ext>
            </a:extLst>
          </p:cNvPr>
          <p:cNvSpPr/>
          <p:nvPr/>
        </p:nvSpPr>
        <p:spPr>
          <a:xfrm>
            <a:off x="4949153" y="5469739"/>
            <a:ext cx="524500" cy="487133"/>
          </a:xfrm>
          <a:prstGeom prst="ellipse">
            <a:avLst/>
          </a:prstGeom>
          <a:blipFill>
            <a:blip r:embed="rId7">
              <a:extLst>
                <a:ext uri="{96DAC541-7B7A-43D3-8B79-37D633B846F1}">
                  <asvg:svgBlip xmlns:asvg="http://schemas.microsoft.com/office/drawing/2016/SVG/main" xmlns="" r:embed="rId8"/>
                </a:ext>
              </a:extLst>
            </a:blip>
            <a:srcRect/>
            <a:stretch>
              <a:fillRect t="-4000" b="-4000"/>
            </a:stretch>
          </a:blipFill>
          <a:ln>
            <a:solidFill>
              <a:schemeClr val="tx1"/>
            </a:solidFill>
          </a:ln>
        </p:spPr>
        <p:style>
          <a:lnRef idx="2">
            <a:scrgbClr r="0" g="0" b="0"/>
          </a:lnRef>
          <a:fillRef idx="1">
            <a:scrgbClr r="0" g="0" b="0"/>
          </a:fillRef>
          <a:effectRef idx="0">
            <a:schemeClr val="dk1">
              <a:tint val="4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1830424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Business Units</a:t>
            </a:r>
            <a:endParaRPr lang="en-US" dirty="0"/>
          </a:p>
        </p:txBody>
      </p:sp>
      <p:pic>
        <p:nvPicPr>
          <p:cNvPr id="4" name="Picture 3"/>
          <p:cNvPicPr>
            <a:picLocks noChangeAspect="1"/>
          </p:cNvPicPr>
          <p:nvPr/>
        </p:nvPicPr>
        <p:blipFill>
          <a:blip r:embed="rId2"/>
          <a:stretch>
            <a:fillRect/>
          </a:stretch>
        </p:blipFill>
        <p:spPr>
          <a:xfrm>
            <a:off x="381000" y="1685925"/>
            <a:ext cx="11430000" cy="3486150"/>
          </a:xfrm>
          <a:prstGeom prst="rect">
            <a:avLst/>
          </a:prstGeom>
        </p:spPr>
      </p:pic>
    </p:spTree>
    <p:extLst>
      <p:ext uri="{BB962C8B-B14F-4D97-AF65-F5344CB8AC3E}">
        <p14:creationId xmlns:p14="http://schemas.microsoft.com/office/powerpoint/2010/main" val="47627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Cambridge Assessment English</a:t>
            </a:r>
            <a:endParaRPr lang="en-US" dirty="0"/>
          </a:p>
        </p:txBody>
      </p:sp>
      <p:pic>
        <p:nvPicPr>
          <p:cNvPr id="4" name="Picture 3"/>
          <p:cNvPicPr>
            <a:picLocks noChangeAspect="1"/>
          </p:cNvPicPr>
          <p:nvPr/>
        </p:nvPicPr>
        <p:blipFill>
          <a:blip r:embed="rId2"/>
          <a:stretch>
            <a:fillRect/>
          </a:stretch>
        </p:blipFill>
        <p:spPr>
          <a:xfrm>
            <a:off x="2024062" y="1390650"/>
            <a:ext cx="8143875" cy="4076700"/>
          </a:xfrm>
          <a:prstGeom prst="rect">
            <a:avLst/>
          </a:prstGeom>
        </p:spPr>
      </p:pic>
    </p:spTree>
    <p:extLst>
      <p:ext uri="{BB962C8B-B14F-4D97-AF65-F5344CB8AC3E}">
        <p14:creationId xmlns:p14="http://schemas.microsoft.com/office/powerpoint/2010/main" val="554283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Cambridge Assessment International Education</a:t>
            </a:r>
            <a:endParaRPr lang="en-US" dirty="0"/>
          </a:p>
        </p:txBody>
      </p:sp>
      <p:pic>
        <p:nvPicPr>
          <p:cNvPr id="4" name="Picture 3"/>
          <p:cNvPicPr>
            <a:picLocks noChangeAspect="1"/>
          </p:cNvPicPr>
          <p:nvPr/>
        </p:nvPicPr>
        <p:blipFill>
          <a:blip r:embed="rId2"/>
          <a:stretch>
            <a:fillRect/>
          </a:stretch>
        </p:blipFill>
        <p:spPr>
          <a:xfrm>
            <a:off x="957262" y="1309687"/>
            <a:ext cx="10277475" cy="4238625"/>
          </a:xfrm>
          <a:prstGeom prst="rect">
            <a:avLst/>
          </a:prstGeom>
        </p:spPr>
      </p:pic>
    </p:spTree>
    <p:extLst>
      <p:ext uri="{BB962C8B-B14F-4D97-AF65-F5344CB8AC3E}">
        <p14:creationId xmlns:p14="http://schemas.microsoft.com/office/powerpoint/2010/main" val="381915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OCR</a:t>
            </a:r>
            <a:endParaRPr lang="en-US" dirty="0"/>
          </a:p>
        </p:txBody>
      </p:sp>
      <p:pic>
        <p:nvPicPr>
          <p:cNvPr id="4" name="Picture 3"/>
          <p:cNvPicPr>
            <a:picLocks noChangeAspect="1"/>
          </p:cNvPicPr>
          <p:nvPr/>
        </p:nvPicPr>
        <p:blipFill>
          <a:blip r:embed="rId2"/>
          <a:stretch>
            <a:fillRect/>
          </a:stretch>
        </p:blipFill>
        <p:spPr>
          <a:xfrm>
            <a:off x="1322363" y="1008040"/>
            <a:ext cx="9607087" cy="487225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669948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Cambridge Assessment Admission Testing</a:t>
            </a:r>
            <a:endParaRPr lang="en-US" dirty="0"/>
          </a:p>
        </p:txBody>
      </p:sp>
      <p:sp>
        <p:nvSpPr>
          <p:cNvPr id="3" name="Content Placeholder 2"/>
          <p:cNvSpPr>
            <a:spLocks noGrp="1"/>
          </p:cNvSpPr>
          <p:nvPr>
            <p:ph idx="1"/>
          </p:nvPr>
        </p:nvSpPr>
        <p:spPr>
          <a:xfrm>
            <a:off x="624606" y="1145043"/>
            <a:ext cx="11180064" cy="4777456"/>
          </a:xfrm>
          <a:solidFill>
            <a:schemeClr val="bg1"/>
          </a:solidFill>
          <a:effectLst>
            <a:outerShdw blurRad="63500" sx="102000" sy="102000" algn="ctr" rotWithShape="0">
              <a:prstClr val="black">
                <a:alpha val="40000"/>
              </a:prstClr>
            </a:outerShdw>
          </a:effectLst>
        </p:spPr>
        <p:txBody>
          <a:bodyPr>
            <a:normAutofit lnSpcReduction="10000"/>
          </a:bodyPr>
          <a:lstStyle/>
          <a:p>
            <a:r>
              <a:rPr lang="en-US" dirty="0" err="1" smtClean="0"/>
              <a:t>BioMedical</a:t>
            </a:r>
            <a:r>
              <a:rPr lang="en-US" dirty="0" smtClean="0"/>
              <a:t> Admissions Test (BMAT) </a:t>
            </a:r>
          </a:p>
          <a:p>
            <a:r>
              <a:rPr lang="en-US" dirty="0" smtClean="0"/>
              <a:t>Cambridge Test of Mathematics for University Admission (CTMUA) </a:t>
            </a:r>
          </a:p>
          <a:p>
            <a:r>
              <a:rPr lang="en-US" dirty="0" smtClean="0"/>
              <a:t>University of Cambridge pre-interview assessments </a:t>
            </a:r>
          </a:p>
          <a:p>
            <a:r>
              <a:rPr lang="en-US" dirty="0" smtClean="0"/>
              <a:t>University of Oxford admissions tests </a:t>
            </a:r>
          </a:p>
          <a:p>
            <a:r>
              <a:rPr lang="en-US" dirty="0" smtClean="0"/>
              <a:t>International Medical Admissions Test (IMAT) </a:t>
            </a:r>
          </a:p>
          <a:p>
            <a:r>
              <a:rPr lang="en-US" dirty="0" smtClean="0"/>
              <a:t>Mathematics Admissions Test (MAT) </a:t>
            </a:r>
          </a:p>
          <a:p>
            <a:r>
              <a:rPr lang="en-US" dirty="0" smtClean="0"/>
              <a:t>Sixth Term Examination Paper (STEP) </a:t>
            </a:r>
          </a:p>
          <a:p>
            <a:r>
              <a:rPr lang="en-US" dirty="0" smtClean="0"/>
              <a:t>Test of Mathematics for University Admission</a:t>
            </a:r>
          </a:p>
          <a:p>
            <a:r>
              <a:rPr lang="en-US" dirty="0" smtClean="0"/>
              <a:t>Thinking Skills Assessment (TSA)</a:t>
            </a:r>
          </a:p>
          <a:p>
            <a:r>
              <a:rPr lang="en-US" dirty="0" smtClean="0"/>
              <a:t>Cambridge Personal Styles Questionnaire® (CPSQ)</a:t>
            </a:r>
          </a:p>
        </p:txBody>
      </p:sp>
    </p:spTree>
    <p:extLst>
      <p:ext uri="{BB962C8B-B14F-4D97-AF65-F5344CB8AC3E}">
        <p14:creationId xmlns:p14="http://schemas.microsoft.com/office/powerpoint/2010/main" val="2631932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83DF4A-E16C-2246-AF60-2CD016A0D584}"/>
              </a:ext>
            </a:extLst>
          </p:cNvPr>
          <p:cNvSpPr/>
          <p:nvPr/>
        </p:nvSpPr>
        <p:spPr>
          <a:xfrm>
            <a:off x="332397" y="976238"/>
            <a:ext cx="5622924" cy="51319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600"/>
              </a:spcBef>
            </a:pPr>
            <a:r>
              <a:rPr lang="en-US" sz="1333" b="1" dirty="0">
                <a:solidFill>
                  <a:schemeClr val="bg1"/>
                </a:solidFill>
                <a:latin typeface="Arial" panose="020B0604020202020204" pitchFamily="34" charset="0"/>
                <a:cs typeface="Arial" panose="020B0604020202020204" pitchFamily="34" charset="0"/>
              </a:rPr>
              <a:t>Key Stats:</a:t>
            </a:r>
            <a:endParaRPr lang="en-US" sz="1333" b="1" dirty="0">
              <a:solidFill>
                <a:schemeClr val="bg1"/>
              </a:solidFill>
              <a:latin typeface="Arial" panose="020B0604020202020204" pitchFamily="34" charset="0"/>
              <a:cs typeface="Arial" panose="020B0604020202020204" pitchFamily="34" charset="0"/>
            </a:endParaRPr>
          </a:p>
          <a:p>
            <a:pPr>
              <a:spcBef>
                <a:spcPts val="1600"/>
              </a:spcBef>
            </a:pPr>
            <a:endParaRPr lang="en-US" sz="1333" dirty="0">
              <a:solidFill>
                <a:schemeClr val="bg1"/>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D91B078B-6961-F247-B15F-DA57004E38FC}"/>
              </a:ext>
            </a:extLst>
          </p:cNvPr>
          <p:cNvSpPr>
            <a:spLocks noGrp="1"/>
          </p:cNvSpPr>
          <p:nvPr>
            <p:ph type="title"/>
          </p:nvPr>
        </p:nvSpPr>
        <p:spPr/>
        <p:txBody>
          <a:bodyPr>
            <a:normAutofit fontScale="90000"/>
          </a:bodyPr>
          <a:lstStyle/>
          <a:p>
            <a:r>
              <a:rPr lang="en-GB" dirty="0"/>
              <a:t>Business Highlights and Priorities</a:t>
            </a:r>
          </a:p>
        </p:txBody>
      </p:sp>
      <p:sp>
        <p:nvSpPr>
          <p:cNvPr id="15" name="Rectangle 14">
            <a:extLst>
              <a:ext uri="{FF2B5EF4-FFF2-40B4-BE49-F238E27FC236}">
                <a16:creationId xmlns:a16="http://schemas.microsoft.com/office/drawing/2014/main" id="{9283DF4A-E16C-2246-AF60-2CD016A0D584}"/>
              </a:ext>
            </a:extLst>
          </p:cNvPr>
          <p:cNvSpPr/>
          <p:nvPr/>
        </p:nvSpPr>
        <p:spPr>
          <a:xfrm>
            <a:off x="6069203" y="976238"/>
            <a:ext cx="5622924" cy="513195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1600"/>
              </a:spcBef>
            </a:pPr>
            <a:r>
              <a:rPr lang="en-US" sz="1333" b="1" dirty="0">
                <a:solidFill>
                  <a:schemeClr val="bg1"/>
                </a:solidFill>
                <a:latin typeface="Arial" panose="020B0604020202020204" pitchFamily="34" charset="0"/>
                <a:cs typeface="Arial" panose="020B0604020202020204" pitchFamily="34" charset="0"/>
              </a:rPr>
              <a:t>Client priorities:</a:t>
            </a:r>
          </a:p>
          <a:p>
            <a:pPr>
              <a:spcBef>
                <a:spcPts val="1600"/>
              </a:spcBef>
            </a:pPr>
            <a:endParaRPr lang="en-US" sz="1333" dirty="0">
              <a:solidFill>
                <a:schemeClr val="bg1"/>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3"/>
          <a:stretch>
            <a:fillRect/>
          </a:stretch>
        </p:blipFill>
        <p:spPr>
          <a:xfrm>
            <a:off x="6295746" y="1465556"/>
            <a:ext cx="5169836" cy="3483429"/>
          </a:xfrm>
          <a:prstGeom prst="rect">
            <a:avLst/>
          </a:prstGeom>
        </p:spPr>
      </p:pic>
      <p:pic>
        <p:nvPicPr>
          <p:cNvPr id="5" name="Picture 4"/>
          <p:cNvPicPr>
            <a:picLocks noChangeAspect="1"/>
          </p:cNvPicPr>
          <p:nvPr/>
        </p:nvPicPr>
        <p:blipFill>
          <a:blip r:embed="rId4"/>
          <a:stretch>
            <a:fillRect/>
          </a:stretch>
        </p:blipFill>
        <p:spPr>
          <a:xfrm>
            <a:off x="1072874" y="1351180"/>
            <a:ext cx="4141967" cy="4636435"/>
          </a:xfrm>
          <a:prstGeom prst="rect">
            <a:avLst/>
          </a:prstGeom>
        </p:spPr>
      </p:pic>
    </p:spTree>
    <p:extLst>
      <p:ext uri="{BB962C8B-B14F-4D97-AF65-F5344CB8AC3E}">
        <p14:creationId xmlns:p14="http://schemas.microsoft.com/office/powerpoint/2010/main" val="17189066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380</Words>
  <Application>Microsoft Office PowerPoint</Application>
  <PresentationFormat>Widescreen</PresentationFormat>
  <Paragraphs>67</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Corporate Overview</vt:lpstr>
      <vt:lpstr>Business Units</vt:lpstr>
      <vt:lpstr>Cambridge Assessment English</vt:lpstr>
      <vt:lpstr>Cambridge Assessment International Education</vt:lpstr>
      <vt:lpstr>OCR</vt:lpstr>
      <vt:lpstr>Cambridge Assessment Admission Testing</vt:lpstr>
      <vt:lpstr>Business Highlights and Priorities</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Corporate Overview</dc:title>
  <dc:creator>Saha Roy, Deepsankar (Cognizant)</dc:creator>
  <cp:lastModifiedBy>Saha Roy, Deepsankar (Cognizant)</cp:lastModifiedBy>
  <cp:revision>12</cp:revision>
  <dcterms:created xsi:type="dcterms:W3CDTF">2019-12-04T10:21:18Z</dcterms:created>
  <dcterms:modified xsi:type="dcterms:W3CDTF">2019-12-04T12:30:06Z</dcterms:modified>
</cp:coreProperties>
</file>