
<file path=[Content_Types].xml><?xml version="1.0" encoding="utf-8"?>
<Types xmlns="http://schemas.openxmlformats.org/package/2006/content-types">
  <Default Extension="tmp" ContentType="image/png"/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402" r:id="rId3"/>
    <p:sldId id="404" r:id="rId4"/>
    <p:sldId id="406" r:id="rId5"/>
    <p:sldId id="405" r:id="rId6"/>
    <p:sldId id="407" r:id="rId7"/>
    <p:sldId id="403" r:id="rId8"/>
    <p:sldId id="430" r:id="rId9"/>
    <p:sldId id="433" r:id="rId10"/>
    <p:sldId id="434" r:id="rId11"/>
    <p:sldId id="436" r:id="rId12"/>
    <p:sldId id="439" r:id="rId13"/>
    <p:sldId id="440" r:id="rId14"/>
    <p:sldId id="441" r:id="rId15"/>
    <p:sldId id="443" r:id="rId16"/>
    <p:sldId id="445" r:id="rId17"/>
    <p:sldId id="446" r:id="rId18"/>
    <p:sldId id="450" r:id="rId19"/>
    <p:sldId id="447" r:id="rId20"/>
    <p:sldId id="448" r:id="rId21"/>
    <p:sldId id="408" r:id="rId22"/>
    <p:sldId id="409" r:id="rId23"/>
    <p:sldId id="410" r:id="rId24"/>
    <p:sldId id="411" r:id="rId25"/>
    <p:sldId id="386" r:id="rId26"/>
    <p:sldId id="412" r:id="rId27"/>
    <p:sldId id="413" r:id="rId28"/>
    <p:sldId id="414" r:id="rId29"/>
    <p:sldId id="415" r:id="rId30"/>
    <p:sldId id="416" r:id="rId31"/>
    <p:sldId id="417" r:id="rId32"/>
    <p:sldId id="418" r:id="rId33"/>
    <p:sldId id="419" r:id="rId34"/>
    <p:sldId id="421" r:id="rId35"/>
    <p:sldId id="423" r:id="rId36"/>
    <p:sldId id="424" r:id="rId37"/>
    <p:sldId id="387" r:id="rId38"/>
    <p:sldId id="359" r:id="rId39"/>
    <p:sldId id="362" r:id="rId40"/>
    <p:sldId id="391" r:id="rId41"/>
    <p:sldId id="363" r:id="rId42"/>
    <p:sldId id="364" r:id="rId43"/>
    <p:sldId id="383" r:id="rId44"/>
    <p:sldId id="361" r:id="rId45"/>
    <p:sldId id="426" r:id="rId46"/>
    <p:sldId id="427" r:id="rId47"/>
    <p:sldId id="429" r:id="rId48"/>
    <p:sldId id="343" r:id="rId49"/>
    <p:sldId id="347" r:id="rId50"/>
    <p:sldId id="396" r:id="rId51"/>
    <p:sldId id="397" r:id="rId52"/>
    <p:sldId id="398" r:id="rId53"/>
    <p:sldId id="399" r:id="rId54"/>
    <p:sldId id="400" r:id="rId55"/>
    <p:sldId id="258" r:id="rId5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1" autoAdjust="0"/>
    <p:restoredTop sz="94709" autoAdjust="0"/>
  </p:normalViewPr>
  <p:slideViewPr>
    <p:cSldViewPr snapToGrid="0">
      <p:cViewPr>
        <p:scale>
          <a:sx n="66" d="100"/>
          <a:sy n="66" d="100"/>
        </p:scale>
        <p:origin x="48" y="-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50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4" Type="http://schemas.openxmlformats.org/officeDocument/2006/relationships/image" Target="../media/image8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82.wmf"/><Relationship Id="rId4" Type="http://schemas.openxmlformats.org/officeDocument/2006/relationships/image" Target="../media/image8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5" Type="http://schemas.openxmlformats.org/officeDocument/2006/relationships/image" Target="../media/image88.wmf"/><Relationship Id="rId4" Type="http://schemas.openxmlformats.org/officeDocument/2006/relationships/image" Target="../media/image8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Relationship Id="rId6" Type="http://schemas.openxmlformats.org/officeDocument/2006/relationships/image" Target="../media/image94.wmf"/><Relationship Id="rId5" Type="http://schemas.openxmlformats.org/officeDocument/2006/relationships/image" Target="../media/image93.wmf"/><Relationship Id="rId4" Type="http://schemas.openxmlformats.org/officeDocument/2006/relationships/image" Target="../media/image9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7/21/2017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7/21/2017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7/21/2017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7/21/2017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7/21/2017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tm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tmp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ege-ok.ru/wp-content/uploads/2014/10/a18.jpg" TargetMode="External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ege-ok.ru/wp-content/uploads/2012/05/fr210.jpg" TargetMode="External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hyperlink" Target="https://ege-ok.ru/wp-content/uploads/2012/05/fr114.jp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jpeg"/><Relationship Id="rId4" Type="http://schemas.openxmlformats.org/officeDocument/2006/relationships/hyperlink" Target="https://ege-ok.ru/wp-content/uploads/2012/05/fr34.jpg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hyperlink" Target="https://ege-ok.ru/wp-content/uploads/2012/05/fr114.jp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jpeg"/><Relationship Id="rId4" Type="http://schemas.openxmlformats.org/officeDocument/2006/relationships/hyperlink" Target="https://ege-ok.ru/wp-content/uploads/2012/05/fr34.jpg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gif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gif"/><Relationship Id="rId2" Type="http://schemas.openxmlformats.org/officeDocument/2006/relationships/image" Target="../media/image65.gi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3.w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77.png"/><Relationship Id="rId7" Type="http://schemas.openxmlformats.org/officeDocument/2006/relationships/image" Target="../media/image7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74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76.w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77.png"/><Relationship Id="rId7" Type="http://schemas.openxmlformats.org/officeDocument/2006/relationships/image" Target="../media/image7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81.wmf"/><Relationship Id="rId5" Type="http://schemas.openxmlformats.org/officeDocument/2006/relationships/image" Target="../media/image78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80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image" Target="../media/image77.png"/><Relationship Id="rId7" Type="http://schemas.openxmlformats.org/officeDocument/2006/relationships/image" Target="../media/image7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83.wmf"/><Relationship Id="rId5" Type="http://schemas.openxmlformats.org/officeDocument/2006/relationships/image" Target="../media/image82.w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80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88.wmf"/><Relationship Id="rId3" Type="http://schemas.openxmlformats.org/officeDocument/2006/relationships/image" Target="../media/image77.png"/><Relationship Id="rId7" Type="http://schemas.openxmlformats.org/officeDocument/2006/relationships/image" Target="../media/image85.wmf"/><Relationship Id="rId12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87.wmf"/><Relationship Id="rId5" Type="http://schemas.openxmlformats.org/officeDocument/2006/relationships/image" Target="../media/image84.w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86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image" Target="../media/image93.wmf"/><Relationship Id="rId3" Type="http://schemas.openxmlformats.org/officeDocument/2006/relationships/image" Target="../media/image77.png"/><Relationship Id="rId7" Type="http://schemas.openxmlformats.org/officeDocument/2006/relationships/image" Target="../media/image90.wmf"/><Relationship Id="rId12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92.wmf"/><Relationship Id="rId5" Type="http://schemas.openxmlformats.org/officeDocument/2006/relationships/image" Target="../media/image89.wmf"/><Relationship Id="rId15" Type="http://schemas.openxmlformats.org/officeDocument/2006/relationships/image" Target="../media/image94.wmf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8.bin"/><Relationship Id="rId9" Type="http://schemas.openxmlformats.org/officeDocument/2006/relationships/image" Target="../media/image91.wmf"/><Relationship Id="rId14" Type="http://schemas.openxmlformats.org/officeDocument/2006/relationships/oleObject" Target="../embeddings/oleObject23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mathprofi.ru/kak_naiti_proizvodnuju.html" TargetMode="External"/><Relationship Id="rId2" Type="http://schemas.openxmlformats.org/officeDocument/2006/relationships/hyperlink" Target="https://www.khanacademy.org/math/algebra-basics/alg-basics-linear-equations-and-inequalitie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athprofi.ru/lineinye_neravenstva.html" TargetMode="External"/><Relationship Id="rId4" Type="http://schemas.openxmlformats.org/officeDocument/2006/relationships/hyperlink" Target="http://mathprofi.ru/chastnye_proizvodnye_primery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Базовые основы высшей математики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250576"/>
          </a:xfrm>
        </p:spPr>
        <p:txBody>
          <a:bodyPr>
            <a:normAutofit fontScale="85000" lnSpcReduction="20000"/>
          </a:bodyPr>
          <a:lstStyle/>
          <a:p>
            <a:r>
              <a:rPr lang="ru-RU" b="1" i="1" dirty="0"/>
              <a:t>1.1 Основные операции с выражениями</a:t>
            </a:r>
            <a:endParaRPr lang="ru-RU" dirty="0"/>
          </a:p>
          <a:p>
            <a:r>
              <a:rPr lang="ru-RU" b="1" i="1" dirty="0"/>
              <a:t>1.2 Функция от одной переменной</a:t>
            </a:r>
            <a:endParaRPr lang="ru-RU" dirty="0"/>
          </a:p>
          <a:p>
            <a:r>
              <a:rPr lang="ru-RU" b="1" dirty="0"/>
              <a:t>1.3 Приращение функции, относительное приращение, производная</a:t>
            </a:r>
            <a:endParaRPr lang="ru-RU" dirty="0"/>
          </a:p>
          <a:p>
            <a:r>
              <a:rPr lang="ru-RU" b="1" dirty="0"/>
              <a:t>1.4 Уравнения</a:t>
            </a:r>
            <a:endParaRPr lang="ru-RU" dirty="0"/>
          </a:p>
          <a:p>
            <a:r>
              <a:rPr lang="ru-RU" b="1" dirty="0"/>
              <a:t>1.5 Квадратичная функция и ее график</a:t>
            </a:r>
          </a:p>
          <a:p>
            <a:r>
              <a:rPr lang="ru-RU" b="1" dirty="0"/>
              <a:t>1.6 Многочлены</a:t>
            </a:r>
            <a:endParaRPr lang="ru-RU" dirty="0"/>
          </a:p>
          <a:p>
            <a:r>
              <a:rPr lang="ru-RU" b="1" dirty="0"/>
              <a:t>1.7 Решение системы линейных уравнений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3005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График непрерывной функции и функции с разрывами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37"/>
          <a:stretch/>
        </p:blipFill>
        <p:spPr>
          <a:xfrm>
            <a:off x="329034" y="2339163"/>
            <a:ext cx="4870823" cy="3227941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66"/>
          <a:stretch/>
        </p:blipFill>
        <p:spPr>
          <a:xfrm>
            <a:off x="5499815" y="2339163"/>
            <a:ext cx="4991735" cy="372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89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5966" y="316614"/>
            <a:ext cx="8596668" cy="1320800"/>
          </a:xfrm>
        </p:spPr>
        <p:txBody>
          <a:bodyPr/>
          <a:lstStyle/>
          <a:p>
            <a:r>
              <a:rPr lang="ru-RU" dirty="0"/>
              <a:t>Р</a:t>
            </a:r>
            <a:r>
              <a:rPr lang="ru-RU" dirty="0" smtClean="0"/>
              <a:t>азрывы </a:t>
            </a:r>
            <a:r>
              <a:rPr lang="ru-RU" dirty="0"/>
              <a:t>бывают самые разные</a:t>
            </a:r>
          </a:p>
        </p:txBody>
      </p:sp>
      <p:pic>
        <p:nvPicPr>
          <p:cNvPr id="4" name="Объект 3" descr="Вырезка экрана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80" y="1637414"/>
            <a:ext cx="3577494" cy="2375494"/>
          </a:xfrm>
        </p:spPr>
      </p:pic>
      <p:pic>
        <p:nvPicPr>
          <p:cNvPr id="5" name="Рисунок 4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468" y="1637414"/>
            <a:ext cx="3498111" cy="2332074"/>
          </a:xfrm>
          <a:prstGeom prst="rect">
            <a:avLst/>
          </a:prstGeom>
        </p:spPr>
      </p:pic>
      <p:pic>
        <p:nvPicPr>
          <p:cNvPr id="6" name="Рисунок 5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874" y="1637414"/>
            <a:ext cx="3038200" cy="2332074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219740" y="4232886"/>
            <a:ext cx="32252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Одна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точка немножко выбивается из наших ожиданий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275197" y="4333597"/>
            <a:ext cx="25946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Разрыв, похожий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на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внезапный скачек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значения функции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7094751" y="4350971"/>
            <a:ext cx="38218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Разрыв, связанный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с тем, что у функции есть асимптота. 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339163" y="5525885"/>
            <a:ext cx="6096000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Асимптота — это прямая, к которой функция может приближаться очень близко, но при этом ее не будет пересекать.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19740" y="1066664"/>
            <a:ext cx="9395748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800"/>
              </a:spcAft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Разрывы бывают совершенно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разные по поведению функции рядом с этими точками. </a:t>
            </a:r>
          </a:p>
        </p:txBody>
      </p:sp>
    </p:spTree>
    <p:extLst>
      <p:ext uri="{BB962C8B-B14F-4D97-AF65-F5344CB8AC3E}">
        <p14:creationId xmlns:p14="http://schemas.microsoft.com/office/powerpoint/2010/main" val="2907040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предела функции</a:t>
            </a:r>
            <a:endParaRPr lang="ru-RU" dirty="0"/>
          </a:p>
        </p:txBody>
      </p:sp>
      <p:pic>
        <p:nvPicPr>
          <p:cNvPr id="5" name="Объект 4" descr="Вырезка экрана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47" y="1381195"/>
            <a:ext cx="8756412" cy="1255679"/>
          </a:xfrm>
        </p:spPr>
      </p:pic>
      <p:pic>
        <p:nvPicPr>
          <p:cNvPr id="4" name="Рисунок 3"/>
          <p:cNvPicPr/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32" y="2859382"/>
            <a:ext cx="3800475" cy="2486025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384" y="3364901"/>
            <a:ext cx="448627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795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pic>
        <p:nvPicPr>
          <p:cNvPr id="7" name="Рисунок 6"/>
          <p:cNvPicPr/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14" y="1930400"/>
            <a:ext cx="4086225" cy="2914650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001" y="1930400"/>
            <a:ext cx="3190875" cy="1304925"/>
          </a:xfrm>
          <a:prstGeom prst="rect">
            <a:avLst/>
          </a:prstGeom>
        </p:spPr>
      </p:pic>
      <p:pic>
        <p:nvPicPr>
          <p:cNvPr id="10" name="Объект 9" descr="Вырезка экрана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552" y="453403"/>
            <a:ext cx="6149873" cy="1143099"/>
          </a:xfrm>
        </p:spPr>
      </p:pic>
      <p:sp>
        <p:nvSpPr>
          <p:cNvPr id="11" name="Прямоугольник 10"/>
          <p:cNvSpPr/>
          <p:nvPr/>
        </p:nvSpPr>
        <p:spPr>
          <a:xfrm>
            <a:off x="5238307" y="4200019"/>
            <a:ext cx="3683118" cy="1574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Видим, что в этом случае функция просто неограниченно растет при приближении к 0. Это означает, что предел 1 / x при x стремящемся к 0 равен бесконечности. 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886047" y="5893466"/>
            <a:ext cx="6096000" cy="6850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(более детально про пределы можно посмотреть http://mathprofi.ru/predely_primery_reshenii.html)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936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Предел функции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8748" y="2838583"/>
            <a:ext cx="8596668" cy="3880773"/>
          </a:xfrm>
        </p:spPr>
        <p:txBody>
          <a:bodyPr/>
          <a:lstStyle/>
          <a:p>
            <a:r>
              <a:rPr lang="ru-RU" dirty="0"/>
              <a:t>Понятие предела позволяет формализовать понятие непрерывности. </a:t>
            </a:r>
            <a:endParaRPr lang="ru-RU" dirty="0" smtClean="0"/>
          </a:p>
          <a:p>
            <a:r>
              <a:rPr lang="ru-RU" dirty="0" smtClean="0"/>
              <a:t>Функция </a:t>
            </a:r>
            <a:r>
              <a:rPr lang="ru-RU" dirty="0"/>
              <a:t>f(x) непрерывна в точке x = a тогда и только тогда, когда знак предела и знак функции можно переставить местами. </a:t>
            </a:r>
            <a:endParaRPr lang="ru-RU" dirty="0" smtClean="0"/>
          </a:p>
          <a:p>
            <a:r>
              <a:rPr lang="ru-RU" dirty="0" smtClean="0"/>
              <a:t>То </a:t>
            </a:r>
            <a:r>
              <a:rPr lang="ru-RU" dirty="0"/>
              <a:t>есть предел функции </a:t>
            </a:r>
            <a:r>
              <a:rPr lang="ru-RU" sz="2400" b="1" dirty="0">
                <a:solidFill>
                  <a:srgbClr val="FF0000"/>
                </a:solidFill>
              </a:rPr>
              <a:t>f(x) </a:t>
            </a:r>
            <a:r>
              <a:rPr lang="ru-RU" dirty="0"/>
              <a:t>при x стремящемся к </a:t>
            </a:r>
            <a:r>
              <a:rPr lang="ru-RU" sz="2400" b="1" dirty="0">
                <a:solidFill>
                  <a:srgbClr val="FF0000"/>
                </a:solidFill>
              </a:rPr>
              <a:t>a</a:t>
            </a:r>
            <a:r>
              <a:rPr lang="ru-RU" dirty="0"/>
              <a:t> будет равен </a:t>
            </a:r>
            <a:r>
              <a:rPr lang="ru-RU" sz="2400" b="1" dirty="0">
                <a:solidFill>
                  <a:srgbClr val="FF0000"/>
                </a:solidFill>
              </a:rPr>
              <a:t>f</a:t>
            </a:r>
            <a:r>
              <a:rPr lang="ru-RU" dirty="0"/>
              <a:t> от предела </a:t>
            </a:r>
            <a:r>
              <a:rPr lang="ru-RU" sz="2400" b="1" dirty="0">
                <a:solidFill>
                  <a:srgbClr val="FF0000"/>
                </a:solidFill>
              </a:rPr>
              <a:t>x</a:t>
            </a:r>
            <a:r>
              <a:rPr lang="ru-RU" dirty="0"/>
              <a:t> при </a:t>
            </a:r>
            <a:r>
              <a:rPr lang="ru-RU" sz="2400" b="1" dirty="0">
                <a:solidFill>
                  <a:srgbClr val="FF0000"/>
                </a:solidFill>
              </a:rPr>
              <a:t>x </a:t>
            </a:r>
            <a:r>
              <a:rPr lang="ru-RU" dirty="0"/>
              <a:t>стремящемся к </a:t>
            </a:r>
            <a:r>
              <a:rPr lang="ru-RU" sz="2400" b="1" dirty="0">
                <a:solidFill>
                  <a:srgbClr val="FF0000"/>
                </a:solidFill>
              </a:rPr>
              <a:t>a</a:t>
            </a:r>
            <a:r>
              <a:rPr lang="ru-RU" dirty="0"/>
              <a:t>, то есть </a:t>
            </a:r>
            <a:r>
              <a:rPr lang="ru-RU" sz="2400" b="1" dirty="0">
                <a:solidFill>
                  <a:srgbClr val="FF0000"/>
                </a:solidFill>
              </a:rPr>
              <a:t>f(a)</a:t>
            </a:r>
            <a:r>
              <a:rPr lang="ru-RU" dirty="0"/>
              <a:t>. </a:t>
            </a:r>
          </a:p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497" y="5062980"/>
            <a:ext cx="5534660" cy="115252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46198" y="1511987"/>
            <a:ext cx="9058940" cy="981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Геометрический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смысл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мы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просто хотим, чтобы то значение функции, которое мы ожидаем при приближении к точке, было тем самым значением, которое функция действительно принимает в этой точке. 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250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Показатель относительного роста (скорость роста функции) 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характеризуется величиной</a:t>
            </a:r>
            <a:endParaRPr lang="ru-RU" dirty="0"/>
          </a:p>
        </p:txBody>
      </p:sp>
      <p:pic>
        <p:nvPicPr>
          <p:cNvPr id="4" name="Рисунок 3" descr="http://rutlib2.com/book/16457/p/i_483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247" y="1981653"/>
            <a:ext cx="1261610" cy="906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http://rutlib2.com/book/16457/p/i_484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92"/>
          <a:stretch/>
        </p:blipFill>
        <p:spPr bwMode="auto">
          <a:xfrm>
            <a:off x="1366610" y="2912608"/>
            <a:ext cx="6659790" cy="348819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Рисунок 5" descr="http://rutlib2.com/book/16457/p/i_485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582" y="1976891"/>
            <a:ext cx="1304018" cy="824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/>
          <p:cNvPicPr/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949" y="3010373"/>
            <a:ext cx="367665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321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i="1" dirty="0" smtClean="0"/>
              <a:t>По виду графика можно сделать выводы о росте функций 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4" name="Содержимое 3" descr="http://rutlib2.com/book/16457/p/i_487.png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62"/>
          <a:stretch/>
        </p:blipFill>
        <p:spPr bwMode="auto">
          <a:xfrm>
            <a:off x="2202430" y="4154826"/>
            <a:ext cx="4705350" cy="247650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Рисунок 4" descr="&amp;Pcy;&amp;rcy;&amp;ocy;&amp;icy;&amp;zcy;&amp;vcy;&amp;ocy;&amp;dcy;&amp;ncy;&amp;acy;&amp;yacy; &amp;fcy;&amp;ucy;&amp;ncy;&amp;kcy;&amp;tscy;&amp;icy;&amp;icy;-&amp;kcy;&amp;ocy;&amp;ncy;&amp;scy;&amp;tcy;&amp;acy;&amp;ncy;&amp;tcy;&amp;ycy; &amp;rcy;&amp;acy;&amp;vcy;&amp;ncy;&amp;acy; &amp;ncy;&amp;ucy;&amp;lcy;&amp;yucy;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7272" y="2068965"/>
            <a:ext cx="2589914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 descr="&amp;Pcy;&amp;rcy;&amp;ocy;&amp;icy;&amp;zcy;&amp;vcy;&amp;ocy;&amp;dcy;&amp;ncy;&amp;acy;&amp;yacy; &amp;lcy;&amp;icy;&amp;ncy;&amp;iecy;&amp;jcy;&amp;ncy;&amp;ocy;&amp;jcy; &amp;fcy;&amp;ucy;&amp;ncy;&amp;kcy;&amp;tscy;&amp;icy;&amp;icy; &amp;rcy;&amp;acy;&amp;vcy;&amp;ncy;&amp;acy; &amp;kcy;&amp;ocy;&amp;ncy;&amp;scy;&amp;tcy;&amp;acy;&amp;ncy;&amp;tcy;&amp;iecy;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20140" y="1692098"/>
            <a:ext cx="2647950" cy="2777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70168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Производная в точке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77334" y="1216208"/>
            <a:ext cx="8596668" cy="3880773"/>
          </a:xfrm>
        </p:spPr>
        <p:txBody>
          <a:bodyPr/>
          <a:lstStyle/>
          <a:p>
            <a:r>
              <a:rPr lang="ru-RU" dirty="0" smtClean="0"/>
              <a:t>С целью нахождения показателя относительного роста (скорости роста) данной функции в данной точке </a:t>
            </a:r>
            <a:r>
              <a:rPr lang="ru-RU" i="1" dirty="0" smtClean="0"/>
              <a:t>М</a:t>
            </a:r>
            <a:r>
              <a:rPr lang="ru-RU" dirty="0" smtClean="0"/>
              <a:t> проведем в этой точке касательную к графику функции</a:t>
            </a:r>
          </a:p>
          <a:p>
            <a:r>
              <a:rPr lang="ru-RU" dirty="0" smtClean="0"/>
              <a:t>Можно считать, что вблизи точки </a:t>
            </a:r>
            <a:r>
              <a:rPr lang="ru-RU" i="1" dirty="0" smtClean="0"/>
              <a:t>М</a:t>
            </a:r>
            <a:r>
              <a:rPr lang="ru-RU" dirty="0" smtClean="0"/>
              <a:t> кривая и касательная совпадают, т. е. вблизи этой точки графиком функции является прямая линия, а сама функция вблизи данной точки является линейной.</a:t>
            </a:r>
          </a:p>
          <a:p>
            <a:endParaRPr lang="ru-RU" dirty="0"/>
          </a:p>
        </p:txBody>
      </p:sp>
      <p:pic>
        <p:nvPicPr>
          <p:cNvPr id="4" name="Рисунок 3" descr="http://rutlib2.com/book/16457/p/i_489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000"/>
          <a:stretch/>
        </p:blipFill>
        <p:spPr bwMode="auto">
          <a:xfrm>
            <a:off x="677334" y="3304203"/>
            <a:ext cx="5519965" cy="302286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Рисунок 4"/>
          <p:cNvPicPr/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384" y="3472084"/>
            <a:ext cx="576326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31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Производная – это показатель относительного роста (скорость роста) функции в данной точке</a:t>
            </a:r>
            <a:endParaRPr lang="ru-RU" dirty="0"/>
          </a:p>
        </p:txBody>
      </p:sp>
      <p:pic>
        <p:nvPicPr>
          <p:cNvPr id="4" name="Содержимое 3" descr="http://rutlib2.com/book/16457/p/i_490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585" y="2895487"/>
            <a:ext cx="1620271" cy="95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684" y="2583488"/>
            <a:ext cx="5613173" cy="242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817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Производная — это скорость роста </a:t>
            </a:r>
            <a:r>
              <a:rPr lang="ru-RU" dirty="0" smtClean="0"/>
              <a:t>функции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56068" y="2181854"/>
            <a:ext cx="8799819" cy="3880773"/>
          </a:xfrm>
        </p:spPr>
        <p:txBody>
          <a:bodyPr/>
          <a:lstStyle/>
          <a:p>
            <a:r>
              <a:rPr lang="ru-RU" dirty="0"/>
              <a:t>Понятие производной напрямую связано с понятием гладкости функции. Оказывается, гладкие функции — это функции, производная которых непрерывна.</a:t>
            </a:r>
          </a:p>
          <a:p>
            <a:endParaRPr lang="ru-RU" dirty="0"/>
          </a:p>
        </p:txBody>
      </p:sp>
      <p:pic>
        <p:nvPicPr>
          <p:cNvPr id="81922" name="Picture 2" descr="Картинки по запросу гладкая функц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178" y="3385050"/>
            <a:ext cx="7689056" cy="236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5982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Вспоминаем то, что знаем </a:t>
            </a:r>
            <a:r>
              <a:rPr lang="ru-RU" dirty="0" smtClean="0"/>
              <a:t>со школы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ru-RU" dirty="0" smtClean="0"/>
                  <a:t>- </a:t>
                </a:r>
                <a:r>
                  <a:rPr lang="ru-RU" dirty="0"/>
                  <a:t>Произведение чисел 18 и 4. </a:t>
                </a:r>
                <a:endParaRPr lang="ru-RU" dirty="0" smtClean="0"/>
              </a:p>
              <a:p>
                <a:r>
                  <a:rPr lang="ru-RU" dirty="0" smtClean="0"/>
                  <a:t>- </a:t>
                </a:r>
                <a:r>
                  <a:rPr lang="ru-RU" dirty="0"/>
                  <a:t>Делимое 80, делитель 5. </a:t>
                </a:r>
                <a:r>
                  <a:rPr lang="ru-RU" dirty="0" smtClean="0"/>
                  <a:t>Найдите </a:t>
                </a:r>
                <a:r>
                  <a:rPr lang="ru-RU" dirty="0"/>
                  <a:t>частное. </a:t>
                </a:r>
                <a:endParaRPr lang="ru-RU" dirty="0" smtClean="0"/>
              </a:p>
              <a:p>
                <a:r>
                  <a:rPr lang="ru-RU" dirty="0" smtClean="0"/>
                  <a:t>- </a:t>
                </a:r>
                <a:r>
                  <a:rPr lang="ru-RU" dirty="0"/>
                  <a:t>Число 99 уменьшить в 9 раз. </a:t>
                </a:r>
                <a:endParaRPr lang="ru-RU" dirty="0" smtClean="0"/>
              </a:p>
              <a:p>
                <a:r>
                  <a:rPr lang="ru-RU" dirty="0" smtClean="0"/>
                  <a:t>- </a:t>
                </a:r>
                <a:r>
                  <a:rPr lang="ru-RU" dirty="0"/>
                  <a:t>Во сколько раз 64 больше 2? </a:t>
                </a:r>
                <a:endParaRPr lang="ru-RU" dirty="0" smtClean="0"/>
              </a:p>
              <a:p>
                <a:r>
                  <a:rPr lang="ru-RU" dirty="0" smtClean="0"/>
                  <a:t>- </a:t>
                </a:r>
                <a:r>
                  <a:rPr lang="ru-RU" dirty="0"/>
                  <a:t>Сумму чисел 51 и 15 разделить на 6. </a:t>
                </a:r>
                <a:endParaRPr lang="ru-RU" dirty="0" smtClean="0"/>
              </a:p>
              <a:p>
                <a:r>
                  <a:rPr lang="ru-RU" dirty="0" smtClean="0"/>
                  <a:t>- Разность </a:t>
                </a:r>
                <a:r>
                  <a:rPr lang="ru-RU" dirty="0"/>
                  <a:t>чисел 38 и 27 умножить на 8</a:t>
                </a:r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- 30% от 100</a:t>
                </a:r>
              </a:p>
              <a:p>
                <a:r>
                  <a:rPr lang="ru-RU" dirty="0" smtClean="0"/>
                  <a:t>- 30% от 300 </a:t>
                </a:r>
              </a:p>
              <a:p>
                <a:r>
                  <a:rPr lang="ru-RU" dirty="0" smtClean="0"/>
                  <a:t>- чему равно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e>
                    </m:d>
                  </m:oMath>
                </a14:m>
                <a:endParaRPr lang="ru-RU" dirty="0" smtClean="0"/>
              </a:p>
              <a:p>
                <a:r>
                  <a:rPr lang="uk-UA" dirty="0" smtClean="0"/>
                  <a:t>- а 5! (</a:t>
                </a:r>
                <a:r>
                  <a:rPr lang="uk-UA" dirty="0" err="1" smtClean="0"/>
                  <a:t>пять</a:t>
                </a:r>
                <a:r>
                  <a:rPr lang="uk-UA" dirty="0" smtClean="0"/>
                  <a:t> </a:t>
                </a:r>
                <a:r>
                  <a:rPr lang="uk-UA" dirty="0" err="1" smtClean="0"/>
                  <a:t>факториал</a:t>
                </a:r>
                <a:r>
                  <a:rPr lang="uk-UA" dirty="0" smtClean="0"/>
                  <a:t>)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15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82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Экстремум функции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430487"/>
            <a:ext cx="8596668" cy="3880773"/>
          </a:xfrm>
        </p:spPr>
        <p:txBody>
          <a:bodyPr/>
          <a:lstStyle/>
          <a:p>
            <a:r>
              <a:rPr lang="ru-RU" dirty="0"/>
              <a:t>Экстремум — это минимум или максимум функции. Минимум функции достигается в точке x в том случае, если в некоторой окрестности точки x функция не принимает значение меньше, чем f(x). Аналогично можно ввести понятие максимума функции. Один из видов экстремумов — это локальный экстремум. Это тот случай, когда минимум не является наименьшим значением функции или максимум не является наибольшим значением функции. </a:t>
            </a:r>
            <a:endParaRPr lang="ru-RU" dirty="0" smtClean="0"/>
          </a:p>
          <a:p>
            <a:r>
              <a:rPr lang="ru-RU" dirty="0"/>
              <a:t> В точке a и в точке b у нас экстремумы. В точке a — максимум, а в точке b — минимум. </a:t>
            </a:r>
          </a:p>
        </p:txBody>
      </p:sp>
      <p:pic>
        <p:nvPicPr>
          <p:cNvPr id="4" name="Рисунок 3"/>
          <p:cNvPicPr/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447" y="4103025"/>
            <a:ext cx="3772439" cy="2602207"/>
          </a:xfrm>
          <a:prstGeom prst="rect">
            <a:avLst/>
          </a:prstGeom>
        </p:spPr>
      </p:pic>
      <p:pic>
        <p:nvPicPr>
          <p:cNvPr id="5" name="Объект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003" y="3843338"/>
            <a:ext cx="4650577" cy="2861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881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Уравнения</a:t>
            </a:r>
            <a:endParaRPr lang="ru-RU" dirty="0"/>
          </a:p>
        </p:txBody>
      </p:sp>
      <p:pic>
        <p:nvPicPr>
          <p:cNvPr id="4" name="Объект 3" descr="Вырезка экрана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11" y="2597221"/>
            <a:ext cx="10418015" cy="3843380"/>
          </a:xfrm>
        </p:spPr>
      </p:pic>
      <p:sp>
        <p:nvSpPr>
          <p:cNvPr id="3" name="Прямоугольник 2"/>
          <p:cNvSpPr/>
          <p:nvPr/>
        </p:nvSpPr>
        <p:spPr>
          <a:xfrm>
            <a:off x="1762124" y="1432813"/>
            <a:ext cx="7053263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srgbClr val="222222"/>
                </a:solidFill>
                <a:latin typeface="arial" panose="020B0604020202020204" pitchFamily="34" charset="0"/>
              </a:rPr>
              <a:t>Уравнение - математическое </a:t>
            </a:r>
            <a:r>
              <a:rPr lang="ru-RU" sz="2400" b="1" dirty="0">
                <a:solidFill>
                  <a:srgbClr val="222222"/>
                </a:solidFill>
                <a:latin typeface="arial" panose="020B0604020202020204" pitchFamily="34" charset="0"/>
              </a:rPr>
              <a:t>равенство с одной или несколькими неизвестными величинами.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3250903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Алгебраические уравнения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18" y="1928359"/>
            <a:ext cx="8272113" cy="388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8351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</a:t>
            </a:r>
            <a:r>
              <a:rPr lang="ru-RU" dirty="0" smtClean="0"/>
              <a:t>инейное </a:t>
            </a:r>
            <a:r>
              <a:rPr lang="ru-RU" dirty="0"/>
              <a:t>уравнение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7634" y="1449389"/>
            <a:ext cx="8596668" cy="3880773"/>
          </a:xfrm>
        </p:spPr>
        <p:txBody>
          <a:bodyPr/>
          <a:lstStyle/>
          <a:p>
            <a:r>
              <a:rPr lang="ru-RU" dirty="0"/>
              <a:t>Обычно линейное уравнение определяется, как уравнение вида:</a:t>
            </a:r>
          </a:p>
          <a:p>
            <a:r>
              <a:rPr lang="ru-RU" i="1" dirty="0" err="1"/>
              <a:t>ax</a:t>
            </a:r>
            <a:r>
              <a:rPr lang="ru-RU" i="1" dirty="0"/>
              <a:t> + b = 0</a:t>
            </a:r>
            <a:r>
              <a:rPr lang="ru-RU" dirty="0"/>
              <a:t>   </a:t>
            </a:r>
            <a:endParaRPr lang="ru-RU" dirty="0" smtClean="0"/>
          </a:p>
          <a:p>
            <a:r>
              <a:rPr lang="ru-RU" dirty="0" smtClean="0"/>
              <a:t>где </a:t>
            </a:r>
            <a:r>
              <a:rPr lang="ru-RU" i="1" dirty="0"/>
              <a:t>а и b</a:t>
            </a:r>
            <a:r>
              <a:rPr lang="ru-RU" dirty="0"/>
              <a:t> – любые числа.</a:t>
            </a:r>
          </a:p>
          <a:p>
            <a:endParaRPr lang="ru-RU" dirty="0" smtClean="0"/>
          </a:p>
          <a:p>
            <a:r>
              <a:rPr lang="ru-RU" dirty="0" smtClean="0"/>
              <a:t>2х</a:t>
            </a:r>
            <a:r>
              <a:rPr lang="ru-RU" dirty="0"/>
              <a:t> + 7 = 0.    Здесь </a:t>
            </a:r>
            <a:r>
              <a:rPr lang="ru-RU" i="1" dirty="0"/>
              <a:t>а=2, b=7</a:t>
            </a:r>
            <a:endParaRPr lang="ru-RU" dirty="0"/>
          </a:p>
          <a:p>
            <a:r>
              <a:rPr lang="ru-RU" dirty="0"/>
              <a:t>0,1х - 2,3 = 0   Здесь </a:t>
            </a:r>
            <a:r>
              <a:rPr lang="ru-RU" i="1" dirty="0"/>
              <a:t>а=0,1, b=-2,3</a:t>
            </a:r>
            <a:endParaRPr lang="ru-RU" dirty="0"/>
          </a:p>
          <a:p>
            <a:r>
              <a:rPr lang="ru-RU" dirty="0"/>
              <a:t>12х + 1/2 = 0   Здесь </a:t>
            </a:r>
            <a:r>
              <a:rPr lang="ru-RU" i="1" dirty="0"/>
              <a:t>а=12, b=1/2</a:t>
            </a:r>
            <a:endParaRPr lang="ru-RU" dirty="0"/>
          </a:p>
          <a:p>
            <a:r>
              <a:rPr lang="ru-RU" b="1" dirty="0"/>
              <a:t>Как понять линейное уравнение или нет?</a:t>
            </a:r>
          </a:p>
          <a:p>
            <a:endParaRPr lang="ru-RU" dirty="0"/>
          </a:p>
        </p:txBody>
      </p:sp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92" y="4802797"/>
            <a:ext cx="8518413" cy="9956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46200" y="5754913"/>
            <a:ext cx="19159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solidFill>
                  <a:srgbClr val="00B050"/>
                </a:solidFill>
              </a:rPr>
              <a:t>Линейное</a:t>
            </a:r>
            <a:endParaRPr lang="ru-RU" sz="2800" b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83400" y="5709556"/>
            <a:ext cx="2334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solidFill>
                  <a:srgbClr val="FF0000"/>
                </a:solidFill>
              </a:rPr>
              <a:t>Нелинейное</a:t>
            </a:r>
            <a:endParaRPr lang="ru-RU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161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 линейного уравнения</a:t>
            </a:r>
            <a:endParaRPr lang="ru-RU" dirty="0"/>
          </a:p>
        </p:txBody>
      </p:sp>
      <p:pic>
        <p:nvPicPr>
          <p:cNvPr id="20" name="Объект 19" descr="Вырезка экрана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06" y="1715018"/>
            <a:ext cx="9957269" cy="3946479"/>
          </a:xfrm>
        </p:spPr>
      </p:pic>
    </p:spTree>
    <p:extLst>
      <p:ext uri="{BB962C8B-B14F-4D97-AF65-F5344CB8AC3E}">
        <p14:creationId xmlns:p14="http://schemas.microsoft.com/office/powerpoint/2010/main" val="21934685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624881" y="233305"/>
            <a:ext cx="8641200" cy="120032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3600" b="1" i="1" spc="50" dirty="0" smtClean="0">
                <a:ln w="11430"/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Графиком любого линейного уравнения  есть </a:t>
            </a:r>
            <a:r>
              <a:rPr lang="ru-RU" sz="3600" b="1" i="1" spc="50" dirty="0" smtClean="0">
                <a:ln w="11430"/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прямая</a:t>
            </a:r>
            <a:r>
              <a:rPr lang="en-US" sz="3600" b="1" i="1" spc="50" dirty="0" smtClean="0">
                <a:ln w="11430"/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sz="3600" b="1" i="1" spc="50" dirty="0" smtClean="0">
              <a:ln w="11430"/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6"/>
          <p:cNvSpPr txBox="1"/>
          <p:nvPr/>
        </p:nvSpPr>
        <p:spPr>
          <a:xfrm>
            <a:off x="768899" y="1749260"/>
            <a:ext cx="7921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8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Для построения графика достаточно найти координаты </a:t>
            </a:r>
            <a:r>
              <a:rPr lang="ru-RU" sz="28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двух точек.</a:t>
            </a:r>
          </a:p>
        </p:txBody>
      </p:sp>
      <p:grpSp>
        <p:nvGrpSpPr>
          <p:cNvPr id="8" name="Группа 7"/>
          <p:cNvGrpSpPr/>
          <p:nvPr/>
        </p:nvGrpSpPr>
        <p:grpSpPr>
          <a:xfrm>
            <a:off x="518303" y="3186753"/>
            <a:ext cx="8569190" cy="1569660"/>
            <a:chOff x="827480" y="1772770"/>
            <a:chExt cx="7676503" cy="1569660"/>
          </a:xfrm>
        </p:grpSpPr>
        <p:sp>
          <p:nvSpPr>
            <p:cNvPr id="14" name="TextBox 5"/>
            <p:cNvSpPr txBox="1"/>
            <p:nvPr/>
          </p:nvSpPr>
          <p:spPr>
            <a:xfrm>
              <a:off x="827480" y="1772770"/>
              <a:ext cx="7516143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indent="-457200">
                <a:buAutoNum type="arabicPeriod"/>
              </a:pPr>
              <a:r>
                <a:rPr lang="ru-RU" sz="2400" b="1" i="1" dirty="0" smtClean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Придать переменной  х конкретное значение х</a:t>
              </a:r>
              <a:r>
                <a:rPr lang="ru-RU" sz="2400" b="1" i="1" dirty="0" smtClean="0">
                  <a:solidFill>
                    <a:schemeClr val="tx2"/>
                  </a:solidFill>
                  <a:latin typeface="Times New Roman" pitchFamily="18" charset="0"/>
                  <a:ea typeface="Arial Unicode MS"/>
                  <a:cs typeface="Times New Roman" pitchFamily="18" charset="0"/>
                </a:rPr>
                <a:t>₁; найти </a:t>
              </a:r>
            </a:p>
            <a:p>
              <a:pPr marL="457200" indent="-457200"/>
              <a:r>
                <a:rPr lang="ru-RU" sz="2400" b="1" i="1" dirty="0" smtClean="0">
                  <a:solidFill>
                    <a:schemeClr val="tx2"/>
                  </a:solidFill>
                  <a:latin typeface="Times New Roman" pitchFamily="18" charset="0"/>
                  <a:ea typeface="Arial Unicode MS"/>
                  <a:cs typeface="Times New Roman" pitchFamily="18" charset="0"/>
                </a:rPr>
                <a:t> из уравнения </a:t>
              </a:r>
            </a:p>
            <a:p>
              <a:pPr marL="457200" indent="-457200"/>
              <a:endParaRPr lang="ru-RU" sz="2400" b="1" i="1" dirty="0" smtClean="0">
                <a:solidFill>
                  <a:schemeClr val="tx2"/>
                </a:solidFill>
                <a:latin typeface="Times New Roman" pitchFamily="18" charset="0"/>
                <a:ea typeface="Arial Unicode MS"/>
                <a:cs typeface="Times New Roman" pitchFamily="18" charset="0"/>
              </a:endParaRPr>
            </a:p>
            <a:p>
              <a:pPr marL="457200" indent="-457200"/>
              <a:endParaRPr lang="ru-RU" sz="24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2633716" y="2165943"/>
              <a:ext cx="587026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ru-RU" sz="2400" b="1" i="1" dirty="0" smtClean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ах  + </a:t>
              </a:r>
              <a:r>
                <a:rPr lang="en-US" sz="2400" b="1" i="1" dirty="0" smtClean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ru-RU" sz="2400" b="1" i="1" dirty="0" smtClean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у </a:t>
              </a:r>
              <a:r>
                <a:rPr lang="en-US" sz="2400" b="1" i="1" dirty="0" smtClean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+</a:t>
              </a:r>
              <a:r>
                <a:rPr lang="ru-RU" sz="2400" b="1" i="1" dirty="0" smtClean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 dirty="0" smtClean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ru-RU" sz="2400" b="1" i="1" dirty="0" smtClean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 = 0  соответствующее значение у</a:t>
              </a:r>
              <a:r>
                <a:rPr lang="ru-RU" sz="2400" b="1" i="1" dirty="0" smtClean="0">
                  <a:solidFill>
                    <a:schemeClr val="tx2"/>
                  </a:solidFill>
                  <a:latin typeface="Times New Roman" pitchFamily="18" charset="0"/>
                  <a:ea typeface="Arial Unicode MS"/>
                  <a:cs typeface="Times New Roman" pitchFamily="18" charset="0"/>
                </a:rPr>
                <a:t>₁. Получить </a:t>
              </a:r>
              <a:r>
                <a:rPr lang="ru-RU" sz="2400" b="1" i="1" dirty="0" smtClean="0">
                  <a:solidFill>
                    <a:schemeClr val="accent2"/>
                  </a:solidFill>
                  <a:latin typeface="Times New Roman" pitchFamily="18" charset="0"/>
                  <a:ea typeface="Arial Unicode MS"/>
                  <a:cs typeface="Times New Roman" pitchFamily="18" charset="0"/>
                </a:rPr>
                <a:t>(х₁;у₁).</a:t>
              </a:r>
              <a:endParaRPr lang="ru-RU" sz="24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524296" y="4499241"/>
            <a:ext cx="8821860" cy="1569660"/>
            <a:chOff x="762972" y="2723191"/>
            <a:chExt cx="7902852" cy="1569660"/>
          </a:xfrm>
        </p:grpSpPr>
        <p:sp>
          <p:nvSpPr>
            <p:cNvPr id="12" name="TextBox 9"/>
            <p:cNvSpPr txBox="1"/>
            <p:nvPr/>
          </p:nvSpPr>
          <p:spPr>
            <a:xfrm>
              <a:off x="762972" y="2723191"/>
              <a:ext cx="767650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indent="-457200"/>
              <a:r>
                <a:rPr lang="ru-RU" sz="2400" b="1" i="1" dirty="0" smtClean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2. Придать переменной  х конкретное значение х</a:t>
              </a:r>
              <a:r>
                <a:rPr lang="ru-RU" sz="2400" b="1" i="1" dirty="0" smtClean="0">
                  <a:solidFill>
                    <a:schemeClr val="tx2"/>
                  </a:solidFill>
                  <a:latin typeface="Times New Roman" pitchFamily="18" charset="0"/>
                  <a:ea typeface="Arial Unicode MS"/>
                  <a:cs typeface="Times New Roman" pitchFamily="18" charset="0"/>
                </a:rPr>
                <a:t>₂; найти </a:t>
              </a:r>
            </a:p>
            <a:p>
              <a:pPr marL="457200" indent="-457200"/>
              <a:r>
                <a:rPr lang="ru-RU" sz="2400" b="1" i="1" dirty="0" smtClean="0">
                  <a:solidFill>
                    <a:schemeClr val="tx2"/>
                  </a:solidFill>
                  <a:latin typeface="Times New Roman" pitchFamily="18" charset="0"/>
                  <a:ea typeface="Arial Unicode MS"/>
                  <a:cs typeface="Times New Roman" pitchFamily="18" charset="0"/>
                </a:rPr>
                <a:t> из уравнения </a:t>
              </a:r>
            </a:p>
            <a:p>
              <a:pPr marL="457200" indent="-457200"/>
              <a:endParaRPr lang="ru-RU" sz="2400" b="1" i="1" dirty="0" smtClean="0">
                <a:solidFill>
                  <a:schemeClr val="tx2"/>
                </a:solidFill>
                <a:latin typeface="Times New Roman" pitchFamily="18" charset="0"/>
                <a:ea typeface="Arial Unicode MS"/>
                <a:cs typeface="Times New Roman" pitchFamily="18" charset="0"/>
              </a:endParaRPr>
            </a:p>
            <a:p>
              <a:pPr marL="457200" indent="-457200"/>
              <a:endParaRPr lang="ru-RU" sz="24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2569208" y="3092522"/>
              <a:ext cx="609661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ru-RU" sz="2400" b="1" i="1" dirty="0" smtClean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ах  + </a:t>
              </a:r>
              <a:r>
                <a:rPr lang="en-US" sz="2400" b="1" i="1" dirty="0" smtClean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ru-RU" sz="2400" b="1" i="1" dirty="0" smtClean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у </a:t>
              </a:r>
              <a:r>
                <a:rPr lang="en-US" sz="2400" b="1" i="1" dirty="0" smtClean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+</a:t>
              </a:r>
              <a:r>
                <a:rPr lang="ru-RU" sz="2400" b="1" i="1" dirty="0" smtClean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 dirty="0" smtClean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ru-RU" sz="2400" b="1" i="1" dirty="0" smtClean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 = 0  соответствующее  значение у</a:t>
              </a:r>
              <a:r>
                <a:rPr lang="ru-RU" sz="2400" b="1" i="1" dirty="0" smtClean="0">
                  <a:solidFill>
                    <a:schemeClr val="tx2"/>
                  </a:solidFill>
                  <a:latin typeface="Times New Roman" pitchFamily="18" charset="0"/>
                  <a:ea typeface="Arial Unicode MS"/>
                  <a:cs typeface="Times New Roman" pitchFamily="18" charset="0"/>
                </a:rPr>
                <a:t>₂. </a:t>
              </a:r>
            </a:p>
            <a:p>
              <a:r>
                <a:rPr lang="ru-RU" sz="2400" b="1" i="1" dirty="0" smtClean="0">
                  <a:solidFill>
                    <a:schemeClr val="tx2"/>
                  </a:solidFill>
                  <a:latin typeface="Times New Roman" pitchFamily="18" charset="0"/>
                  <a:ea typeface="Arial Unicode MS"/>
                  <a:cs typeface="Times New Roman" pitchFamily="18" charset="0"/>
                </a:rPr>
                <a:t>    Получить</a:t>
              </a:r>
              <a:r>
                <a:rPr lang="ru-RU" sz="2400" b="1" i="1" dirty="0" smtClean="0">
                  <a:solidFill>
                    <a:schemeClr val="accent2"/>
                  </a:solidFill>
                  <a:latin typeface="Times New Roman" pitchFamily="18" charset="0"/>
                  <a:ea typeface="Arial Unicode MS"/>
                  <a:cs typeface="Times New Roman" pitchFamily="18" charset="0"/>
                </a:rPr>
                <a:t> (х</a:t>
              </a:r>
              <a:r>
                <a:rPr lang="ru-RU" sz="2400" b="1" i="1" dirty="0" smtClean="0">
                  <a:solidFill>
                    <a:schemeClr val="accent2"/>
                  </a:solidFill>
                  <a:latin typeface="Arial Unicode MS"/>
                  <a:ea typeface="Arial Unicode MS"/>
                  <a:cs typeface="Arial Unicode MS"/>
                </a:rPr>
                <a:t>₂</a:t>
              </a:r>
              <a:r>
                <a:rPr lang="ru-RU" sz="2400" b="1" i="1" dirty="0" smtClean="0">
                  <a:solidFill>
                    <a:schemeClr val="accent2"/>
                  </a:solidFill>
                  <a:latin typeface="Times New Roman" pitchFamily="18" charset="0"/>
                  <a:ea typeface="Arial Unicode MS"/>
                  <a:cs typeface="Times New Roman" pitchFamily="18" charset="0"/>
                </a:rPr>
                <a:t>;у</a:t>
              </a:r>
              <a:r>
                <a:rPr lang="ru-RU" sz="2400" b="1" i="1" dirty="0" smtClean="0">
                  <a:solidFill>
                    <a:schemeClr val="accent2"/>
                  </a:solidFill>
                  <a:latin typeface="Arial Unicode MS"/>
                  <a:ea typeface="Arial Unicode MS"/>
                  <a:cs typeface="Arial Unicode MS"/>
                </a:rPr>
                <a:t>₂</a:t>
              </a:r>
              <a:r>
                <a:rPr lang="ru-RU" sz="2400" b="1" i="1" dirty="0" smtClean="0">
                  <a:solidFill>
                    <a:schemeClr val="accent2"/>
                  </a:solidFill>
                  <a:latin typeface="Times New Roman" pitchFamily="18" charset="0"/>
                  <a:ea typeface="Arial Unicode MS"/>
                  <a:cs typeface="Times New Roman" pitchFamily="18" charset="0"/>
                </a:rPr>
                <a:t>). </a:t>
              </a:r>
              <a:endParaRPr lang="ru-RU" sz="24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0" name="TextBox 11"/>
          <p:cNvSpPr txBox="1"/>
          <p:nvPr/>
        </p:nvSpPr>
        <p:spPr>
          <a:xfrm>
            <a:off x="452284" y="5667584"/>
            <a:ext cx="84971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ru-RU" sz="24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3. Построить на координатной плоскости точки </a:t>
            </a:r>
            <a:r>
              <a:rPr lang="ru-RU" sz="2400" b="1" i="1" dirty="0" smtClean="0">
                <a:solidFill>
                  <a:schemeClr val="tx2"/>
                </a:solidFill>
                <a:latin typeface="Times New Roman" pitchFamily="18" charset="0"/>
                <a:ea typeface="Arial Unicode MS"/>
                <a:cs typeface="Times New Roman" pitchFamily="18" charset="0"/>
              </a:rPr>
              <a:t>(х₁; у₁), </a:t>
            </a:r>
          </a:p>
          <a:p>
            <a:pPr marL="457200" indent="-457200"/>
            <a:r>
              <a:rPr lang="ru-RU" sz="2400" b="1" i="1" dirty="0" smtClean="0">
                <a:solidFill>
                  <a:schemeClr val="tx2"/>
                </a:solidFill>
                <a:latin typeface="Times New Roman" pitchFamily="18" charset="0"/>
                <a:ea typeface="Arial Unicode MS"/>
                <a:cs typeface="Times New Roman" pitchFamily="18" charset="0"/>
              </a:rPr>
              <a:t> (х</a:t>
            </a:r>
            <a:r>
              <a:rPr lang="ru-RU" sz="2400" b="1" i="1" dirty="0" smtClean="0">
                <a:solidFill>
                  <a:schemeClr val="tx2"/>
                </a:solidFill>
                <a:latin typeface="Arial Unicode MS"/>
                <a:ea typeface="Arial Unicode MS"/>
                <a:cs typeface="Arial Unicode MS"/>
              </a:rPr>
              <a:t>₂</a:t>
            </a:r>
            <a:r>
              <a:rPr lang="ru-RU" sz="2400" b="1" i="1" dirty="0" smtClean="0">
                <a:solidFill>
                  <a:schemeClr val="tx2"/>
                </a:solidFill>
                <a:latin typeface="Times New Roman" pitchFamily="18" charset="0"/>
                <a:ea typeface="Arial Unicode MS"/>
                <a:cs typeface="Times New Roman" pitchFamily="18" charset="0"/>
              </a:rPr>
              <a:t>; у₂) </a:t>
            </a:r>
            <a:r>
              <a:rPr lang="ru-RU" sz="24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ru-RU" sz="2400" b="1" i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соединить прямой – это и есть график уравнения</a:t>
            </a:r>
          </a:p>
        </p:txBody>
      </p:sp>
    </p:spTree>
    <p:extLst>
      <p:ext uri="{BB962C8B-B14F-4D97-AF65-F5344CB8AC3E}">
        <p14:creationId xmlns:p14="http://schemas.microsoft.com/office/powerpoint/2010/main" val="41988201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72" y="1591572"/>
            <a:ext cx="6054206" cy="4914134"/>
          </a:xfrm>
          <a:prstGeom prst="rect">
            <a:avLst/>
          </a:prstGeom>
        </p:spPr>
      </p:pic>
      <p:pic>
        <p:nvPicPr>
          <p:cNvPr id="8" name="Рисунок 7" descr="y=2x+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842" y="3872572"/>
            <a:ext cx="1362785" cy="409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 descr="y={1/2}x+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842" y="4267569"/>
            <a:ext cx="1362785" cy="633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 descr="y=x+3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209" y="4920167"/>
            <a:ext cx="1262418" cy="39964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Прямоугольник 5"/>
          <p:cNvSpPr/>
          <p:nvPr/>
        </p:nvSpPr>
        <p:spPr>
          <a:xfrm>
            <a:off x="624881" y="233305"/>
            <a:ext cx="8641200" cy="120032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3600" b="1" i="1" spc="50" dirty="0" smtClean="0">
                <a:ln w="11430"/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Графиком любого линейного уравнения  есть </a:t>
            </a:r>
            <a:r>
              <a:rPr lang="ru-RU" sz="3600" b="1" i="1" spc="50" dirty="0" smtClean="0">
                <a:ln w="11430"/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прямая</a:t>
            </a:r>
            <a:r>
              <a:rPr lang="en-US" sz="3600" b="1" i="1" spc="50" dirty="0" smtClean="0">
                <a:ln w="11430"/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sz="3600" b="1" i="1" spc="50" dirty="0" smtClean="0">
              <a:ln w="11430"/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40178" y="1359136"/>
            <a:ext cx="45199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8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Для построения графика достаточно найти координаты </a:t>
            </a:r>
            <a:r>
              <a:rPr lang="ru-RU" sz="28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двух точек.</a:t>
            </a:r>
          </a:p>
        </p:txBody>
      </p:sp>
    </p:spTree>
    <p:extLst>
      <p:ext uri="{BB962C8B-B14F-4D97-AF65-F5344CB8AC3E}">
        <p14:creationId xmlns:p14="http://schemas.microsoft.com/office/powerpoint/2010/main" val="31550341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572279" y="784698"/>
            <a:ext cx="5781832" cy="543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4353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Если мы знаем знаки коэффициентов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i="1" dirty="0" err="1" smtClean="0">
                <a:solidFill>
                  <a:srgbClr val="FF0000"/>
                </a:solidFill>
              </a:rPr>
              <a:t>k</a:t>
            </a:r>
            <a:r>
              <a:rPr lang="ru-RU" dirty="0" smtClean="0"/>
              <a:t> </a:t>
            </a:r>
            <a:r>
              <a:rPr lang="ru-RU" dirty="0"/>
              <a:t>и </a:t>
            </a:r>
            <a:r>
              <a:rPr lang="ru-RU" i="1" dirty="0">
                <a:solidFill>
                  <a:srgbClr val="FF0000"/>
                </a:solidFill>
              </a:rPr>
              <a:t>b</a:t>
            </a:r>
            <a:r>
              <a:rPr lang="ru-RU" dirty="0"/>
              <a:t>, то можем сразу представить, как выглядит график функции </a:t>
            </a:r>
            <a:r>
              <a:rPr lang="en-US" i="1" dirty="0" err="1" smtClean="0">
                <a:solidFill>
                  <a:srgbClr val="FF0000"/>
                </a:solidFill>
              </a:rPr>
              <a:t>kx+b</a:t>
            </a:r>
            <a:endParaRPr lang="ru-RU" i="1" dirty="0">
              <a:solidFill>
                <a:srgbClr val="FF0000"/>
              </a:solidFill>
            </a:endParaRPr>
          </a:p>
        </p:txBody>
      </p:sp>
      <p:pic>
        <p:nvPicPr>
          <p:cNvPr id="8" name="Рисунок 7" descr="https://ege-ok.ru/wp-content/uploads/2012/04/ar6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399" y="2845341"/>
            <a:ext cx="3291840" cy="36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 descr="https://ege-ok.ru/wp-content/uploads/2012/04/ar8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024" y="2845341"/>
            <a:ext cx="3291840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Прямоугольник 2"/>
          <p:cNvSpPr/>
          <p:nvPr/>
        </p:nvSpPr>
        <p:spPr>
          <a:xfrm>
            <a:off x="2132512" y="2476009"/>
            <a:ext cx="1117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k&gt;0 и b&lt;0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237585" y="2476009"/>
            <a:ext cx="1117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k&lt;0 и b&lt;0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85421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Если мы знаем знаки коэффициентов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i="1" dirty="0" err="1" smtClean="0">
                <a:solidFill>
                  <a:srgbClr val="FF0000"/>
                </a:solidFill>
              </a:rPr>
              <a:t>k</a:t>
            </a:r>
            <a:r>
              <a:rPr lang="ru-RU" dirty="0" smtClean="0"/>
              <a:t> </a:t>
            </a:r>
            <a:r>
              <a:rPr lang="ru-RU" dirty="0"/>
              <a:t>и </a:t>
            </a:r>
            <a:r>
              <a:rPr lang="ru-RU" i="1" dirty="0">
                <a:solidFill>
                  <a:srgbClr val="FF0000"/>
                </a:solidFill>
              </a:rPr>
              <a:t>b</a:t>
            </a:r>
            <a:r>
              <a:rPr lang="ru-RU" dirty="0"/>
              <a:t>, то можем сразу представить, как выглядит график функции </a:t>
            </a:r>
            <a:r>
              <a:rPr lang="en-US" i="1" dirty="0" err="1" smtClean="0">
                <a:solidFill>
                  <a:srgbClr val="FF0000"/>
                </a:solidFill>
              </a:rPr>
              <a:t>kx+b</a:t>
            </a:r>
            <a:endParaRPr lang="ru-RU" i="1" dirty="0">
              <a:solidFill>
                <a:srgbClr val="FF0000"/>
              </a:solidFill>
            </a:endParaRPr>
          </a:p>
        </p:txBody>
      </p:sp>
      <p:pic>
        <p:nvPicPr>
          <p:cNvPr id="7" name="Рисунок 6" descr="https://ege-ok.ru/wp-content/uploads/2012/04/ar9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3000983"/>
            <a:ext cx="3657600" cy="36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Рисунок 10" descr="https://ege-ok.ru/wp-content/uploads/2012/04/ar10.jp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270"/>
          <a:stretch/>
        </p:blipFill>
        <p:spPr bwMode="auto">
          <a:xfrm>
            <a:off x="4975667" y="3000983"/>
            <a:ext cx="3915413" cy="36576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925526" y="2466121"/>
            <a:ext cx="580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k=0</a:t>
            </a:r>
            <a:r>
              <a:rPr lang="ru-RU" b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663106" y="2466121"/>
            <a:ext cx="540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b=0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6654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операции с выражениями</a:t>
            </a:r>
          </a:p>
        </p:txBody>
      </p:sp>
      <p:pic>
        <p:nvPicPr>
          <p:cNvPr id="4" name="Объект 3" descr="Вырезка экрана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41" y="1262936"/>
            <a:ext cx="9258131" cy="5595064"/>
          </a:xfrm>
        </p:spPr>
      </p:pic>
    </p:spTree>
    <p:extLst>
      <p:ext uri="{BB962C8B-B14F-4D97-AF65-F5344CB8AC3E}">
        <p14:creationId xmlns:p14="http://schemas.microsoft.com/office/powerpoint/2010/main" val="37842245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Коэффициент b сдвигает график относительно оси О</a:t>
            </a:r>
            <a:r>
              <a:rPr lang="en-US" dirty="0"/>
              <a:t>y</a:t>
            </a:r>
            <a:r>
              <a:rPr lang="ru-RU" dirty="0"/>
              <a:t>.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941929" y="1943596"/>
            <a:ext cx="4847977" cy="431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8850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Коэффициент при </a:t>
            </a:r>
            <a:r>
              <a:rPr lang="ru-RU" i="1" dirty="0" smtClean="0"/>
              <a:t>х</a:t>
            </a:r>
            <a:r>
              <a:rPr lang="ru-RU" dirty="0" smtClean="0"/>
              <a:t> отвечает за угол наклона прямой</a:t>
            </a:r>
            <a:endParaRPr lang="ru-RU" dirty="0"/>
          </a:p>
        </p:txBody>
      </p:sp>
      <p:pic>
        <p:nvPicPr>
          <p:cNvPr id="4" name="Рисунок 3" descr="https://ege-ok.ru/wp-content/uploads/2014/10/a17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2160589"/>
            <a:ext cx="3629025" cy="360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 descr="https://ege-ok.ru/wp-content/uploads/2014/10/a18.jpg">
            <a:hlinkClick r:id="rId3"/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668" y="1930400"/>
            <a:ext cx="3657600" cy="39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Объект 8" descr="k=tg{alpha}=2&gt;0"/>
          <p:cNvPicPr>
            <a:picLocks noGrp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621" y="5991227"/>
            <a:ext cx="2067792" cy="390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 descr="k=tg{alpha}=-3&lt;0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9216" y="6052122"/>
            <a:ext cx="1910503" cy="4459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16807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Квадратичная функция и ее график</a:t>
            </a:r>
            <a:br>
              <a:rPr lang="ru-RU" b="1" dirty="0"/>
            </a:br>
            <a:endParaRPr lang="ru-RU" dirty="0"/>
          </a:p>
        </p:txBody>
      </p:sp>
      <p:pic>
        <p:nvPicPr>
          <p:cNvPr id="4" name="Объект 3" descr="Вырезка экрана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77" y="1183305"/>
            <a:ext cx="8926781" cy="5674695"/>
          </a:xfrm>
        </p:spPr>
      </p:pic>
      <p:pic>
        <p:nvPicPr>
          <p:cNvPr id="5" name="Рисунок 4" descr="https://ege-ok.ru/wp-content/uploads/2012/05/fr210.jpg">
            <a:hlinkClick r:id="rId3"/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4175" y="3426292"/>
            <a:ext cx="3108960" cy="11887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15390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Если поменять знак коэффициента </a:t>
            </a:r>
            <a:r>
              <a:rPr lang="ru-RU" i="1" dirty="0"/>
              <a:t>а</a:t>
            </a:r>
            <a:r>
              <a:rPr lang="ru-RU" dirty="0"/>
              <a:t> график  функции </a:t>
            </a:r>
            <a:r>
              <a:rPr lang="en-US" i="1" dirty="0"/>
              <a:t>y</a:t>
            </a:r>
            <a:r>
              <a:rPr lang="ru-RU" i="1" dirty="0"/>
              <a:t>=-</a:t>
            </a:r>
            <a:r>
              <a:rPr lang="en-US" i="1" dirty="0"/>
              <a:t>x</a:t>
            </a:r>
            <a:r>
              <a:rPr lang="ru-RU" i="1" baseline="30000" dirty="0"/>
              <a:t>2</a:t>
            </a:r>
            <a:r>
              <a:rPr lang="ru-RU" dirty="0"/>
              <a:t> зеркально отразится относительно оси </a:t>
            </a:r>
            <a:r>
              <a:rPr lang="ru-RU" i="1" dirty="0"/>
              <a:t>Ох.</a:t>
            </a:r>
            <a:endParaRPr lang="ru-RU" dirty="0"/>
          </a:p>
        </p:txBody>
      </p:sp>
      <p:pic>
        <p:nvPicPr>
          <p:cNvPr id="5" name="Рисунок 4" descr="https://ege-ok.ru/wp-content/uploads/2012/05/fr114.jpg">
            <a:hlinkClick r:id="rId2"/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80"/>
          <a:stretch/>
        </p:blipFill>
        <p:spPr bwMode="auto">
          <a:xfrm>
            <a:off x="4729264" y="2366361"/>
            <a:ext cx="5037306" cy="346922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Объект 5" descr="https://ege-ok.ru/wp-content/uploads/2012/05/fr34.jpg">
            <a:hlinkClick r:id="rId4"/>
          </p:cNvPr>
          <p:cNvPicPr>
            <a:picLocks noGrp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2564455"/>
            <a:ext cx="3728689" cy="32711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0568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Если поменять знак коэффициента </a:t>
            </a:r>
            <a:r>
              <a:rPr lang="ru-RU" i="1" dirty="0"/>
              <a:t>а</a:t>
            </a:r>
            <a:r>
              <a:rPr lang="ru-RU" dirty="0"/>
              <a:t> график  функции </a:t>
            </a:r>
            <a:r>
              <a:rPr lang="en-US" i="1" dirty="0"/>
              <a:t>y</a:t>
            </a:r>
            <a:r>
              <a:rPr lang="ru-RU" i="1" dirty="0"/>
              <a:t>=-</a:t>
            </a:r>
            <a:r>
              <a:rPr lang="en-US" i="1" dirty="0"/>
              <a:t>x</a:t>
            </a:r>
            <a:r>
              <a:rPr lang="ru-RU" i="1" baseline="30000" dirty="0"/>
              <a:t>2</a:t>
            </a:r>
            <a:r>
              <a:rPr lang="ru-RU" dirty="0"/>
              <a:t> зеркально отразится относительно оси </a:t>
            </a:r>
            <a:r>
              <a:rPr lang="ru-RU" i="1" dirty="0"/>
              <a:t>Ох.</a:t>
            </a:r>
            <a:endParaRPr lang="ru-RU" dirty="0"/>
          </a:p>
        </p:txBody>
      </p:sp>
      <p:pic>
        <p:nvPicPr>
          <p:cNvPr id="5" name="Рисунок 4" descr="https://ege-ok.ru/wp-content/uploads/2012/05/fr114.jpg">
            <a:hlinkClick r:id="rId2"/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80"/>
          <a:stretch/>
        </p:blipFill>
        <p:spPr bwMode="auto">
          <a:xfrm>
            <a:off x="4729264" y="2366361"/>
            <a:ext cx="5037306" cy="346922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Объект 5" descr="https://ege-ok.ru/wp-content/uploads/2012/05/fr34.jpg">
            <a:hlinkClick r:id="rId4"/>
          </p:cNvPr>
          <p:cNvPicPr>
            <a:picLocks noGrp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2564455"/>
            <a:ext cx="3728689" cy="32711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20045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 уравнения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r>
              <a:rPr lang="ru-RU" sz="2400" i="1" dirty="0"/>
              <a:t>Нули функции  -</a:t>
            </a:r>
            <a:r>
              <a:rPr lang="ru-RU" sz="2400" dirty="0"/>
              <a:t> это те значения аргумента х, при которых значение функции (y) равно нулю.</a:t>
            </a:r>
          </a:p>
          <a:p>
            <a:r>
              <a:rPr lang="ru-RU" sz="2400" dirty="0"/>
              <a:t>Чтобы найти нули функции</a:t>
            </a:r>
            <a:r>
              <a:rPr lang="ru-RU" sz="2400" i="1" dirty="0"/>
              <a:t> </a:t>
            </a:r>
            <a:r>
              <a:rPr lang="en-US" sz="2400" i="1" dirty="0"/>
              <a:t>y</a:t>
            </a:r>
            <a:r>
              <a:rPr lang="ru-RU" sz="2400" i="1" dirty="0"/>
              <a:t>=</a:t>
            </a:r>
            <a:r>
              <a:rPr lang="en-US" sz="2400" i="1" dirty="0"/>
              <a:t>f</a:t>
            </a:r>
            <a:r>
              <a:rPr lang="ru-RU" sz="2400" i="1" dirty="0"/>
              <a:t>(</a:t>
            </a:r>
            <a:r>
              <a:rPr lang="en-US" sz="2400" i="1" dirty="0"/>
              <a:t>x</a:t>
            </a:r>
            <a:r>
              <a:rPr lang="ru-RU" sz="2400" i="1" dirty="0"/>
              <a:t>)</a:t>
            </a:r>
            <a:r>
              <a:rPr lang="ru-RU" sz="2400" dirty="0"/>
              <a:t>, нужно </a:t>
            </a:r>
            <a:r>
              <a:rPr lang="ru-RU" sz="2400" b="1" dirty="0"/>
              <a:t>решить уравнение  </a:t>
            </a:r>
            <a:r>
              <a:rPr lang="en-US" sz="2400" b="1" i="1" dirty="0"/>
              <a:t>f</a:t>
            </a:r>
            <a:r>
              <a:rPr lang="ru-RU" sz="2400" b="1" i="1" dirty="0"/>
              <a:t>(</a:t>
            </a:r>
            <a:r>
              <a:rPr lang="en-US" sz="2400" b="1" i="1" dirty="0"/>
              <a:t>x</a:t>
            </a:r>
            <a:r>
              <a:rPr lang="ru-RU" sz="2400" b="1" i="1" dirty="0"/>
              <a:t>)=0</a:t>
            </a:r>
            <a:r>
              <a:rPr lang="ru-RU" sz="2400" dirty="0"/>
              <a:t>. Корни этого уравнения и будут нулями функции </a:t>
            </a:r>
            <a:r>
              <a:rPr lang="en-US" sz="2400" i="1" dirty="0"/>
              <a:t>y</a:t>
            </a:r>
            <a:r>
              <a:rPr lang="ru-RU" sz="2400" i="1" dirty="0"/>
              <a:t>=</a:t>
            </a:r>
            <a:r>
              <a:rPr lang="en-US" sz="2400" i="1" dirty="0"/>
              <a:t>f</a:t>
            </a:r>
            <a:r>
              <a:rPr lang="ru-RU" sz="2400" i="1" dirty="0"/>
              <a:t>(</a:t>
            </a:r>
            <a:r>
              <a:rPr lang="en-US" sz="2400" i="1" dirty="0"/>
              <a:t>x</a:t>
            </a:r>
            <a:r>
              <a:rPr lang="ru-RU" sz="2400" i="1" dirty="0"/>
              <a:t>)</a:t>
            </a:r>
            <a:r>
              <a:rPr lang="ru-RU" sz="2400" dirty="0"/>
              <a:t>.</a:t>
            </a:r>
          </a:p>
          <a:p>
            <a:r>
              <a:rPr lang="ru-RU" sz="2400" dirty="0"/>
              <a:t>Чтобы найти нули функции </a:t>
            </a:r>
            <a:r>
              <a:rPr lang="en-US" sz="2400" i="1" dirty="0"/>
              <a:t>y</a:t>
            </a:r>
            <a:r>
              <a:rPr lang="ru-RU" sz="2400" i="1" dirty="0"/>
              <a:t>=</a:t>
            </a:r>
            <a:r>
              <a:rPr lang="en-US" sz="2400" i="1" dirty="0"/>
              <a:t>f</a:t>
            </a:r>
            <a:r>
              <a:rPr lang="ru-RU" sz="2400" i="1" dirty="0"/>
              <a:t>(</a:t>
            </a:r>
            <a:r>
              <a:rPr lang="en-US" sz="2400" i="1" dirty="0"/>
              <a:t>x</a:t>
            </a:r>
            <a:r>
              <a:rPr lang="ru-RU" sz="2400" i="1" dirty="0"/>
              <a:t>) </a:t>
            </a:r>
            <a:r>
              <a:rPr lang="ru-RU" sz="2400" b="1" dirty="0"/>
              <a:t>по ее графику</a:t>
            </a:r>
            <a:r>
              <a:rPr lang="ru-RU" sz="2400" dirty="0"/>
              <a:t>, нужно найти точки пересечения графика с осью ОХ. Абсциссы точек пересечения и будут нулями функции  </a:t>
            </a:r>
            <a:r>
              <a:rPr lang="en-US" sz="2400" i="1" dirty="0"/>
              <a:t>y</a:t>
            </a:r>
            <a:r>
              <a:rPr lang="ru-RU" sz="2400" i="1" dirty="0"/>
              <a:t>=</a:t>
            </a:r>
            <a:r>
              <a:rPr lang="en-US" sz="2400" i="1" dirty="0"/>
              <a:t>f</a:t>
            </a:r>
            <a:r>
              <a:rPr lang="ru-RU" sz="2400" i="1" dirty="0"/>
              <a:t>(</a:t>
            </a:r>
            <a:r>
              <a:rPr lang="en-US" sz="2400" i="1" dirty="0"/>
              <a:t>x</a:t>
            </a:r>
            <a:r>
              <a:rPr lang="ru-RU" sz="2400" i="1" dirty="0"/>
              <a:t>)</a:t>
            </a:r>
            <a:r>
              <a:rPr lang="ru-RU" sz="2400" dirty="0"/>
              <a:t>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801131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 dirty="0"/>
              <a:t>К</a:t>
            </a:r>
            <a:r>
              <a:rPr lang="ru-RU" i="1" dirty="0" smtClean="0"/>
              <a:t>вадратное </a:t>
            </a:r>
            <a:r>
              <a:rPr lang="ru-RU" i="1" dirty="0"/>
              <a:t>уравнение</a:t>
            </a:r>
            <a:r>
              <a:rPr lang="ru-RU" dirty="0"/>
              <a:t> </a:t>
            </a:r>
          </a:p>
        </p:txBody>
      </p:sp>
      <p:pic>
        <p:nvPicPr>
          <p:cNvPr id="4" name="Объект 3" descr="Вырезка экрана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37" y="1397000"/>
            <a:ext cx="8882062" cy="4737100"/>
          </a:xfrm>
        </p:spPr>
      </p:pic>
    </p:spTree>
    <p:extLst>
      <p:ext uri="{BB962C8B-B14F-4D97-AF65-F5344CB8AC3E}">
        <p14:creationId xmlns:p14="http://schemas.microsoft.com/office/powerpoint/2010/main" val="40959335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483490" y="241675"/>
            <a:ext cx="88848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ru-RU" sz="24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Часто приходится рассматривать математическую модель</a:t>
            </a:r>
          </a:p>
          <a:p>
            <a:pPr marL="457200" indent="-457200"/>
            <a:r>
              <a:rPr lang="ru-RU" sz="24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состоящую</a:t>
            </a:r>
            <a:r>
              <a:rPr lang="ru-RU" sz="2400" b="1" i="1" dirty="0" smtClean="0">
                <a:solidFill>
                  <a:schemeClr val="tx2"/>
                </a:solidFill>
                <a:latin typeface="Times New Roman" pitchFamily="18" charset="0"/>
                <a:ea typeface="Arial Unicode MS"/>
                <a:cs typeface="Times New Roman" pitchFamily="18" charset="0"/>
              </a:rPr>
              <a:t> из </a:t>
            </a:r>
            <a:r>
              <a:rPr lang="ru-RU" sz="2400" b="1" i="1" dirty="0" smtClean="0">
                <a:solidFill>
                  <a:srgbClr val="FF0000"/>
                </a:solidFill>
                <a:latin typeface="Times New Roman" pitchFamily="18" charset="0"/>
                <a:ea typeface="Arial Unicode MS"/>
                <a:cs typeface="Times New Roman" pitchFamily="18" charset="0"/>
              </a:rPr>
              <a:t>двух линейных уравнений с двумя переменными.</a:t>
            </a:r>
            <a:endParaRPr lang="ru-RU" sz="2400" b="1" i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Рисунок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187" y="1071942"/>
            <a:ext cx="4759325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WordArt 5"/>
          <p:cNvSpPr>
            <a:spLocks noChangeArrowheads="1" noChangeShapeType="1" noTextEdit="1"/>
          </p:cNvSpPr>
          <p:nvPr/>
        </p:nvSpPr>
        <p:spPr bwMode="auto">
          <a:xfrm>
            <a:off x="4097809" y="2728902"/>
            <a:ext cx="1656230" cy="792110"/>
          </a:xfrm>
          <a:prstGeom prst="rect">
            <a:avLst/>
          </a:prstGeom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b="1" i="1" kern="10" dirty="0" smtClean="0">
                <a:ln w="19050">
                  <a:solidFill>
                    <a:srgbClr val="FFCC99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/>
                <a:cs typeface="Times New Roman"/>
              </a:rPr>
              <a:t>(х;</a:t>
            </a:r>
            <a:r>
              <a:rPr lang="en-US" sz="1400" b="1" i="1" kern="10" dirty="0" smtClean="0">
                <a:ln w="19050">
                  <a:solidFill>
                    <a:srgbClr val="FFCC99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/>
                <a:cs typeface="Times New Roman"/>
              </a:rPr>
              <a:t>y</a:t>
            </a:r>
            <a:r>
              <a:rPr lang="ru-RU" sz="1400" b="1" i="1" kern="10" dirty="0" smtClean="0">
                <a:ln w="19050">
                  <a:solidFill>
                    <a:srgbClr val="FFCC99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/>
                <a:cs typeface="Times New Roman"/>
              </a:rPr>
              <a:t>)</a:t>
            </a:r>
            <a:endParaRPr lang="ru-RU" sz="1400" b="1" i="1" kern="10" dirty="0">
              <a:ln w="19050">
                <a:solidFill>
                  <a:srgbClr val="FFCC99"/>
                </a:solidFill>
                <a:round/>
                <a:headEnd/>
                <a:tailEnd/>
              </a:ln>
              <a:solidFill>
                <a:srgbClr val="FF0000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677334" y="3665032"/>
            <a:ext cx="8497180" cy="1440200"/>
          </a:xfrm>
          <a:prstGeom prst="wedgeRoundRectCallout">
            <a:avLst>
              <a:gd name="adj1" fmla="val 5405"/>
              <a:gd name="adj2" fmla="val -65154"/>
              <a:gd name="adj3" fmla="val 16667"/>
            </a:avLst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b="1" i="1" dirty="0" smtClean="0">
                <a:solidFill>
                  <a:schemeClr val="tx2"/>
                </a:solidFill>
                <a:latin typeface="Georgia" pitchFamily="18" charset="0"/>
              </a:rPr>
              <a:t>Решение системы уравнений с двумя неизвестными  называется  пара переменных, при подстановке которых оба уравнения становятся верными числовыми равенствами.</a:t>
            </a:r>
            <a:endParaRPr lang="ru-RU" sz="2000" b="1" i="1" dirty="0">
              <a:solidFill>
                <a:schemeClr val="tx2"/>
              </a:solidFill>
              <a:latin typeface="Georgia" pitchFamily="18" charset="0"/>
            </a:endParaRPr>
          </a:p>
        </p:txBody>
      </p:sp>
      <p:sp>
        <p:nvSpPr>
          <p:cNvPr id="8" name="TextBox 12"/>
          <p:cNvSpPr txBox="1"/>
          <p:nvPr/>
        </p:nvSpPr>
        <p:spPr>
          <a:xfrm>
            <a:off x="635890" y="5210365"/>
            <a:ext cx="83225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ctr"/>
            <a:r>
              <a:rPr lang="ru-RU" sz="24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Решить систему </a:t>
            </a:r>
            <a:r>
              <a:rPr lang="ru-RU" sz="2400" b="1" i="1" dirty="0" smtClean="0">
                <a:solidFill>
                  <a:schemeClr val="tx2"/>
                </a:solidFill>
                <a:latin typeface="Times New Roman" pitchFamily="18" charset="0"/>
                <a:ea typeface="Arial Unicode MS"/>
                <a:cs typeface="Times New Roman" pitchFamily="18" charset="0"/>
              </a:rPr>
              <a:t>- это значит найти все ее решения </a:t>
            </a:r>
          </a:p>
          <a:p>
            <a:pPr marL="457200" indent="-457200" algn="ctr"/>
            <a:r>
              <a:rPr lang="ru-RU" sz="2400" b="1" i="1" dirty="0" smtClean="0">
                <a:solidFill>
                  <a:schemeClr val="tx2"/>
                </a:solidFill>
                <a:latin typeface="Times New Roman" pitchFamily="18" charset="0"/>
                <a:ea typeface="Arial Unicode MS"/>
                <a:cs typeface="Times New Roman" pitchFamily="18" charset="0"/>
              </a:rPr>
              <a:t> или доказать, что их нет.</a:t>
            </a:r>
            <a:endParaRPr lang="ru-RU" sz="2400" b="1" i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6527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Решение системы линейных уравнений методом подстановки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4" name="Объект 3" descr="Вырезка экрана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79"/>
          <a:stretch>
            <a:fillRect/>
          </a:stretch>
        </p:blipFill>
        <p:spPr>
          <a:xfrm>
            <a:off x="559958" y="3091542"/>
            <a:ext cx="7644628" cy="3086812"/>
          </a:xfrm>
        </p:spPr>
      </p:pic>
      <p:pic>
        <p:nvPicPr>
          <p:cNvPr id="5" name="Рисунок 4" descr="http://mathprofi.ru/f/kak_reshit_sistemu_uravnenii_clip_image024_0000.gif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5615" y="1719943"/>
            <a:ext cx="2745242" cy="1197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458916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7683" y="220493"/>
            <a:ext cx="9614530" cy="132080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Решение системы методом </a:t>
            </a:r>
            <a:r>
              <a:rPr lang="ru-RU" b="1" dirty="0" err="1"/>
              <a:t>почленного</a:t>
            </a:r>
            <a:r>
              <a:rPr lang="ru-RU" b="1" dirty="0"/>
              <a:t> сложения (вычитания) уравнений системы</a:t>
            </a:r>
            <a:br>
              <a:rPr lang="ru-RU" b="1" dirty="0"/>
            </a:br>
            <a:endParaRPr lang="ru-RU" dirty="0"/>
          </a:p>
        </p:txBody>
      </p:sp>
      <p:pic>
        <p:nvPicPr>
          <p:cNvPr id="4" name="Объект 3" descr="Вырезка экрана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43744"/>
          <a:stretch/>
        </p:blipFill>
        <p:spPr>
          <a:xfrm>
            <a:off x="307683" y="1541293"/>
            <a:ext cx="10391492" cy="4526058"/>
          </a:xfrm>
        </p:spPr>
      </p:pic>
    </p:spTree>
    <p:extLst>
      <p:ext uri="{BB962C8B-B14F-4D97-AF65-F5344CB8AC3E}">
        <p14:creationId xmlns:p14="http://schemas.microsoft.com/office/powerpoint/2010/main" val="2306523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операции с выражениями</a:t>
            </a:r>
          </a:p>
        </p:txBody>
      </p:sp>
      <p:pic>
        <p:nvPicPr>
          <p:cNvPr id="4" name="Объект 3" descr="Вырезка экрана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94" y="1498599"/>
            <a:ext cx="9974484" cy="4477657"/>
          </a:xfrm>
        </p:spPr>
      </p:pic>
      <p:sp>
        <p:nvSpPr>
          <p:cNvPr id="3" name="TextBox 2"/>
          <p:cNvSpPr txBox="1"/>
          <p:nvPr/>
        </p:nvSpPr>
        <p:spPr>
          <a:xfrm>
            <a:off x="6026150" y="2762250"/>
            <a:ext cx="21272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-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16072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 descr="Вырезка экрана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25"/>
          <a:stretch/>
        </p:blipFill>
        <p:spPr>
          <a:xfrm>
            <a:off x="171149" y="3281833"/>
            <a:ext cx="9739944" cy="3233267"/>
          </a:xfrm>
          <a:prstGeom prst="rect">
            <a:avLst/>
          </a:prstGeom>
        </p:spPr>
      </p:pic>
      <p:pic>
        <p:nvPicPr>
          <p:cNvPr id="5" name="Объект 3" descr="Вырезка экрана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7" t="27865" r="50410" b="47511"/>
          <a:stretch/>
        </p:blipFill>
        <p:spPr>
          <a:xfrm>
            <a:off x="1971347" y="542472"/>
            <a:ext cx="5539795" cy="2427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5033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 dirty="0"/>
              <a:t>Пример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6" name="Объект 5" descr="Вырезка экрана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52" y="2551906"/>
            <a:ext cx="9711977" cy="2019030"/>
          </a:xfrm>
        </p:spPr>
      </p:pic>
    </p:spTree>
    <p:extLst>
      <p:ext uri="{BB962C8B-B14F-4D97-AF65-F5344CB8AC3E}">
        <p14:creationId xmlns:p14="http://schemas.microsoft.com/office/powerpoint/2010/main" val="32235431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 descr="Вырезка экрана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52379"/>
            <a:ext cx="8072674" cy="5006788"/>
          </a:xfrm>
        </p:spPr>
      </p:pic>
    </p:spTree>
    <p:extLst>
      <p:ext uri="{BB962C8B-B14F-4D97-AF65-F5344CB8AC3E}">
        <p14:creationId xmlns:p14="http://schemas.microsoft.com/office/powerpoint/2010/main" val="24979084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Графическое решение </a:t>
            </a:r>
            <a:r>
              <a:rPr lang="ru-RU" b="1" dirty="0" smtClean="0"/>
              <a:t>систем уравнений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Решением системы являются точки пересечения графиков функции.</a:t>
            </a:r>
            <a:endParaRPr lang="ru-RU" dirty="0"/>
          </a:p>
          <a:p>
            <a:r>
              <a:rPr lang="ru-RU" dirty="0"/>
              <a:t>Графическое представление функций позволяет </a:t>
            </a:r>
            <a:r>
              <a:rPr lang="ru-RU" u="sng" dirty="0"/>
              <a:t>приближённо</a:t>
            </a:r>
            <a:r>
              <a:rPr lang="ru-RU" dirty="0"/>
              <a:t> решить любое уравнение с одним неизвестным и систему двух уравнений с двумя неизвестными. </a:t>
            </a:r>
            <a:endParaRPr lang="ru-RU" dirty="0" smtClean="0"/>
          </a:p>
          <a:p>
            <a:r>
              <a:rPr lang="ru-RU" i="1" dirty="0" smtClean="0"/>
              <a:t>Чтобы </a:t>
            </a:r>
            <a:r>
              <a:rPr lang="ru-RU" i="1" dirty="0"/>
              <a:t>решить систему двух уравнений с двумя неизвестными </a:t>
            </a:r>
            <a:r>
              <a:rPr lang="ru-RU" dirty="0"/>
              <a:t> </a:t>
            </a:r>
            <a:r>
              <a:rPr lang="ru-RU" i="1" dirty="0"/>
              <a:t> x   и   y</a:t>
            </a:r>
            <a:r>
              <a:rPr lang="ru-RU" dirty="0"/>
              <a:t>, </a:t>
            </a:r>
            <a:r>
              <a:rPr lang="ru-RU" i="1" dirty="0"/>
              <a:t>мы рассматриваем каждое из уравнений как функциональную зависимость между переменными  x</a:t>
            </a:r>
            <a:r>
              <a:rPr lang="ru-RU" dirty="0"/>
              <a:t>  </a:t>
            </a:r>
            <a:r>
              <a:rPr lang="ru-RU" i="1" dirty="0"/>
              <a:t>и  y   и строим графики этих двух функций.</a:t>
            </a:r>
            <a:r>
              <a:rPr lang="ru-RU" dirty="0"/>
              <a:t> </a:t>
            </a:r>
            <a:endParaRPr lang="ru-RU" dirty="0" smtClean="0"/>
          </a:p>
          <a:p>
            <a:r>
              <a:rPr lang="ru-RU" dirty="0" smtClean="0"/>
              <a:t>Координаты </a:t>
            </a:r>
            <a:r>
              <a:rPr lang="ru-RU" dirty="0"/>
              <a:t>точек пересечения этих графиков дают нам искомые значения неизвестных  </a:t>
            </a:r>
            <a:r>
              <a:rPr lang="ru-RU" i="1" dirty="0"/>
              <a:t>x</a:t>
            </a:r>
            <a:r>
              <a:rPr lang="ru-RU" dirty="0"/>
              <a:t>  и  </a:t>
            </a:r>
            <a:r>
              <a:rPr lang="ru-RU" i="1" dirty="0"/>
              <a:t>y  </a:t>
            </a:r>
            <a:r>
              <a:rPr lang="ru-RU" dirty="0"/>
              <a:t>( </a:t>
            </a:r>
            <a:r>
              <a:rPr lang="ru-RU" dirty="0" err="1"/>
              <a:t>т.e</a:t>
            </a:r>
            <a:r>
              <a:rPr lang="ru-RU" dirty="0"/>
              <a:t>. решение этой системы уравнений ).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35421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Графический способ</a:t>
            </a:r>
            <a:endParaRPr lang="ru-RU" dirty="0"/>
          </a:p>
        </p:txBody>
      </p:sp>
      <p:pic>
        <p:nvPicPr>
          <p:cNvPr id="4" name="Рисунок 3" descr="http://www.bymath.net/studyguide/fun/sec/fun10a.gif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40" b="7944"/>
          <a:stretch/>
        </p:blipFill>
        <p:spPr bwMode="auto">
          <a:xfrm>
            <a:off x="677334" y="1270000"/>
            <a:ext cx="7401517" cy="488223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6139241" y="2059471"/>
            <a:ext cx="1485900" cy="8327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7141854" y="2024845"/>
            <a:ext cx="1104073" cy="9814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Точка </a:t>
            </a:r>
            <a:r>
              <a:rPr lang="ru-RU" b="1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   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1.25,  </a:t>
            </a:r>
            <a:endParaRPr lang="ru-RU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2.5. 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 flipH="1">
            <a:off x="5649687" y="2702378"/>
            <a:ext cx="1298120" cy="14097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 descr="http://www.bymath.net/studyguide/fun/sec/fun10d.gif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905"/>
          <a:stretch/>
        </p:blipFill>
        <p:spPr bwMode="auto">
          <a:xfrm>
            <a:off x="0" y="5791200"/>
            <a:ext cx="4705350" cy="10668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7766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350610"/>
            <a:ext cx="8596668" cy="1320800"/>
          </a:xfrm>
        </p:spPr>
        <p:txBody>
          <a:bodyPr/>
          <a:lstStyle/>
          <a:p>
            <a:r>
              <a:rPr lang="ru-RU" dirty="0" smtClean="0"/>
              <a:t>Неравенства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011011"/>
            <a:ext cx="6915452" cy="3497943"/>
          </a:xfrm>
          <a:prstGeom prst="rect">
            <a:avLst/>
          </a:prstGeom>
        </p:spPr>
      </p:pic>
      <p:pic>
        <p:nvPicPr>
          <p:cNvPr id="88066" name="Рисунок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286" y="4508954"/>
            <a:ext cx="6143625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065" name="Рисунок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286" y="5442404"/>
            <a:ext cx="603885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306286" y="68580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047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8788" y="226618"/>
            <a:ext cx="8596668" cy="1320800"/>
          </a:xfrm>
        </p:spPr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27"/>
          <a:stretch/>
        </p:blipFill>
        <p:spPr>
          <a:xfrm>
            <a:off x="413015" y="887018"/>
            <a:ext cx="7927823" cy="4767943"/>
          </a:xfrm>
          <a:prstGeom prst="rect">
            <a:avLst/>
          </a:prstGeom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3041235" y="4100975"/>
            <a:ext cx="5563922" cy="1828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Запишем ответ в виде промежутка. </a:t>
            </a:r>
          </a:p>
          <a:p>
            <a:pPr algn="ctr"/>
            <a:r>
              <a:rPr lang="ru-RU" sz="3200" b="1" dirty="0" smtClean="0"/>
              <a:t>[10</a:t>
            </a:r>
            <a:r>
              <a:rPr lang="en-US" sz="3200" b="1" dirty="0" smtClean="0"/>
              <a:t>/</a:t>
            </a:r>
            <a:r>
              <a:rPr lang="ru-RU" sz="3200" b="1" dirty="0" smtClean="0"/>
              <a:t>69;+∞)</a:t>
            </a:r>
          </a:p>
          <a:p>
            <a:r>
              <a:rPr lang="ru-RU" dirty="0" smtClean="0"/>
              <a:t>Графически это выглядит следующим образом</a:t>
            </a:r>
            <a:endParaRPr lang="ru-RU" dirty="0"/>
          </a:p>
        </p:txBody>
      </p:sp>
      <p:pic>
        <p:nvPicPr>
          <p:cNvPr id="6" name="Рисунок 5" descr="Линейные неравенства рис. 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310" y="5476177"/>
            <a:ext cx="3809321" cy="13169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112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Задание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442132"/>
            <a:ext cx="8596668" cy="3880773"/>
          </a:xfrm>
        </p:spPr>
        <p:txBody>
          <a:bodyPr/>
          <a:lstStyle/>
          <a:p>
            <a:r>
              <a:rPr lang="ru-RU" b="1" dirty="0"/>
              <a:t>Укажите рисунок, на котором изображено множество решений неравенств: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а) |x|≤7;    б) |x|&gt;7.</a:t>
            </a:r>
            <a:br>
              <a:rPr lang="ru-RU" dirty="0"/>
            </a:br>
            <a:endParaRPr lang="ru-RU" dirty="0"/>
          </a:p>
        </p:txBody>
      </p:sp>
      <p:pic>
        <p:nvPicPr>
          <p:cNvPr id="4" name="Рисунок 3" descr="http://2.bp.blogspot.com/-pzKN1HbC1N0/VS1D5UNUJDI/AAAAAAAACvw/wHaUHasgiJY/s1600/1.jpg"/>
          <p:cNvPicPr/>
          <p:nvPr/>
        </p:nvPicPr>
        <p:blipFill>
          <a:blip r:embed="rId2">
            <a:biLevel thresh="50000"/>
          </a:blip>
          <a:srcRect/>
          <a:stretch>
            <a:fillRect/>
          </a:stretch>
        </p:blipFill>
        <p:spPr bwMode="auto">
          <a:xfrm>
            <a:off x="873033" y="2453050"/>
            <a:ext cx="6589123" cy="3931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7238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Графический метод решения системы неравенств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591734" y="5167085"/>
            <a:ext cx="8596668" cy="1237133"/>
          </a:xfrm>
        </p:spPr>
        <p:txBody>
          <a:bodyPr/>
          <a:lstStyle/>
          <a:p>
            <a:r>
              <a:rPr lang="ru-RU" dirty="0" smtClean="0"/>
              <a:t>Построим графики прямых </a:t>
            </a:r>
            <a:r>
              <a:rPr lang="ru-RU" i="1" dirty="0" smtClean="0"/>
              <a:t>у=х+5</a:t>
            </a:r>
            <a:r>
              <a:rPr lang="ru-RU" dirty="0" smtClean="0"/>
              <a:t>  и </a:t>
            </a:r>
            <a:r>
              <a:rPr lang="ru-RU" i="1" dirty="0" smtClean="0"/>
              <a:t>у=-7-х</a:t>
            </a:r>
          </a:p>
          <a:p>
            <a:endParaRPr lang="ru-RU" i="1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7782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7825" name="Object 1"/>
          <p:cNvGraphicFramePr>
            <a:graphicFrameLocks noChangeAspect="1"/>
          </p:cNvGraphicFramePr>
          <p:nvPr/>
        </p:nvGraphicFramePr>
        <p:xfrm>
          <a:off x="1335314" y="2467427"/>
          <a:ext cx="1732225" cy="841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51" name="Equation" r:id="rId3" imgW="799753" imgH="393529" progId="Equation.3">
                  <p:embed/>
                </p:oleObj>
              </mc:Choice>
              <mc:Fallback>
                <p:oleObj name="Equation" r:id="rId3" imgW="799753" imgH="393529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5314" y="2467427"/>
                        <a:ext cx="1732225" cy="84182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77827" name="Полотно 393"/>
          <p:cNvGrpSpPr>
            <a:grpSpLocks/>
          </p:cNvGrpSpPr>
          <p:nvPr/>
        </p:nvGrpSpPr>
        <p:grpSpPr bwMode="auto">
          <a:xfrm>
            <a:off x="4697866" y="1357086"/>
            <a:ext cx="3962400" cy="3759200"/>
            <a:chOff x="0" y="0"/>
            <a:chExt cx="29756" cy="33483"/>
          </a:xfrm>
        </p:grpSpPr>
        <p:sp>
          <p:nvSpPr>
            <p:cNvPr id="77832" name="AutoShape 8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29756" cy="33483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71" name="Прямая со стрелкой 371"/>
            <p:cNvSpPr>
              <a:spLocks noChangeShapeType="1"/>
            </p:cNvSpPr>
            <p:nvPr/>
          </p:nvSpPr>
          <p:spPr bwMode="auto">
            <a:xfrm flipH="1" flipV="1">
              <a:off x="15660" y="1143"/>
              <a:ext cx="285" cy="30099"/>
            </a:xfrm>
            <a:prstGeom prst="straightConnector1">
              <a:avLst/>
            </a:prstGeom>
            <a:noFill/>
            <a:ln w="6350">
              <a:solidFill>
                <a:srgbClr val="5B9BD5"/>
              </a:solidFill>
              <a:miter lim="800000"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72" name="Прямая со стрелкой 372"/>
            <p:cNvSpPr>
              <a:spLocks noChangeShapeType="1"/>
            </p:cNvSpPr>
            <p:nvPr/>
          </p:nvSpPr>
          <p:spPr bwMode="auto">
            <a:xfrm flipV="1">
              <a:off x="1965" y="16478"/>
              <a:ext cx="27432" cy="286"/>
            </a:xfrm>
            <a:prstGeom prst="straightConnector1">
              <a:avLst/>
            </a:prstGeom>
            <a:noFill/>
            <a:ln w="6350">
              <a:solidFill>
                <a:srgbClr val="5B9BD5"/>
              </a:solidFill>
              <a:miter lim="800000"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73" name="Прямая соединительная линия 373"/>
            <p:cNvSpPr>
              <a:spLocks noChangeShapeType="1"/>
            </p:cNvSpPr>
            <p:nvPr/>
          </p:nvSpPr>
          <p:spPr bwMode="auto">
            <a:xfrm flipV="1">
              <a:off x="1753" y="2667"/>
              <a:ext cx="21146" cy="23622"/>
            </a:xfrm>
            <a:prstGeom prst="line">
              <a:avLst/>
            </a:prstGeom>
            <a:noFill/>
            <a:ln w="19050">
              <a:solidFill>
                <a:srgbClr val="ED7D3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74" name="Прямая соединительная линия 374"/>
            <p:cNvSpPr>
              <a:spLocks noChangeShapeType="1"/>
            </p:cNvSpPr>
            <p:nvPr/>
          </p:nvSpPr>
          <p:spPr bwMode="auto">
            <a:xfrm flipH="1" flipV="1">
              <a:off x="5754" y="2286"/>
              <a:ext cx="15335" cy="27051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4" name="Прямоугольник 3"/>
          <p:cNvSpPr/>
          <p:nvPr/>
        </p:nvSpPr>
        <p:spPr>
          <a:xfrm>
            <a:off x="4538404" y="3623751"/>
            <a:ext cx="785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/>
              <a:t>у=</a:t>
            </a:r>
            <a:r>
              <a:rPr lang="ru-RU" i="1" dirty="0" err="1"/>
              <a:t>х+5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415658" y="1483341"/>
            <a:ext cx="833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/>
              <a:t>у=-7-х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14476" y="1710646"/>
            <a:ext cx="4460724" cy="3880773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Теперь подставим в неравенство </a:t>
            </a:r>
            <a:r>
              <a:rPr lang="ru-RU" i="1" dirty="0" smtClean="0"/>
              <a:t>х-у+5≥0 </a:t>
            </a:r>
            <a:r>
              <a:rPr lang="ru-RU" dirty="0" smtClean="0"/>
              <a:t>координаты точки</a:t>
            </a:r>
            <a:r>
              <a:rPr lang="ru-RU" i="1" dirty="0" smtClean="0"/>
              <a:t> х=0 и у=0</a:t>
            </a:r>
            <a:endParaRPr lang="ru-RU" dirty="0" smtClean="0"/>
          </a:p>
          <a:p>
            <a:r>
              <a:rPr lang="ru-RU" i="1" dirty="0" smtClean="0"/>
              <a:t>0-0+5≥0</a:t>
            </a:r>
            <a:endParaRPr lang="ru-RU" dirty="0" smtClean="0"/>
          </a:p>
          <a:p>
            <a:r>
              <a:rPr lang="ru-RU" i="1" dirty="0" smtClean="0"/>
              <a:t>Условие выполняется, значит точка (0;0) принадлежит множеству решений – заштрихуем это полуплоскость на графике.)</a:t>
            </a:r>
            <a:endParaRPr lang="ru-RU" dirty="0" smtClean="0"/>
          </a:p>
          <a:p>
            <a:r>
              <a:rPr lang="ru-RU" i="1" dirty="0" smtClean="0"/>
              <a:t>Аналогичную операцию выполним для выражения 2х+у+7≤0</a:t>
            </a:r>
            <a:endParaRPr lang="ru-RU" dirty="0" smtClean="0"/>
          </a:p>
          <a:p>
            <a:r>
              <a:rPr lang="ru-RU" i="1" dirty="0" smtClean="0"/>
              <a:t>2·0+0+7≤0</a:t>
            </a:r>
            <a:endParaRPr lang="ru-RU" dirty="0" smtClean="0"/>
          </a:p>
          <a:p>
            <a:r>
              <a:rPr lang="ru-RU" i="1" dirty="0" smtClean="0"/>
              <a:t>А тут условие не выполняется, значит заштрихуем полуплоскость, в которой нет точки (0;0)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73753" name="Rectangle 2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73729" name="Полотно 346"/>
          <p:cNvGrpSpPr>
            <a:grpSpLocks/>
          </p:cNvGrpSpPr>
          <p:nvPr/>
        </p:nvGrpSpPr>
        <p:grpSpPr bwMode="auto">
          <a:xfrm>
            <a:off x="5254171" y="769256"/>
            <a:ext cx="4281715" cy="4528457"/>
            <a:chOff x="0" y="0"/>
            <a:chExt cx="29756" cy="33483"/>
          </a:xfrm>
        </p:grpSpPr>
        <p:sp>
          <p:nvSpPr>
            <p:cNvPr id="73752" name="AutoShape 24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29756" cy="33483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47" name="Прямая со стрелкой 347"/>
            <p:cNvSpPr>
              <a:spLocks noChangeShapeType="1"/>
            </p:cNvSpPr>
            <p:nvPr/>
          </p:nvSpPr>
          <p:spPr bwMode="auto">
            <a:xfrm flipH="1" flipV="1">
              <a:off x="15660" y="1143"/>
              <a:ext cx="285" cy="30099"/>
            </a:xfrm>
            <a:prstGeom prst="straightConnector1">
              <a:avLst/>
            </a:prstGeom>
            <a:noFill/>
            <a:ln w="6350">
              <a:solidFill>
                <a:srgbClr val="5B9BD5"/>
              </a:solidFill>
              <a:miter lim="800000"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48" name="Прямая со стрелкой 348"/>
            <p:cNvSpPr>
              <a:spLocks noChangeShapeType="1"/>
            </p:cNvSpPr>
            <p:nvPr/>
          </p:nvSpPr>
          <p:spPr bwMode="auto">
            <a:xfrm flipV="1">
              <a:off x="1965" y="16478"/>
              <a:ext cx="27432" cy="286"/>
            </a:xfrm>
            <a:prstGeom prst="straightConnector1">
              <a:avLst/>
            </a:prstGeom>
            <a:noFill/>
            <a:ln w="6350">
              <a:solidFill>
                <a:srgbClr val="5B9BD5"/>
              </a:solidFill>
              <a:miter lim="800000"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49" name="Прямая соединительная линия 349"/>
            <p:cNvSpPr>
              <a:spLocks noChangeShapeType="1"/>
            </p:cNvSpPr>
            <p:nvPr/>
          </p:nvSpPr>
          <p:spPr bwMode="auto">
            <a:xfrm flipV="1">
              <a:off x="1753" y="2667"/>
              <a:ext cx="21146" cy="23622"/>
            </a:xfrm>
            <a:prstGeom prst="line">
              <a:avLst/>
            </a:prstGeom>
            <a:noFill/>
            <a:ln w="19050">
              <a:solidFill>
                <a:srgbClr val="ED7D3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0" name="Прямая соединительная линия 350"/>
            <p:cNvSpPr>
              <a:spLocks noChangeShapeType="1"/>
            </p:cNvSpPr>
            <p:nvPr/>
          </p:nvSpPr>
          <p:spPr bwMode="auto">
            <a:xfrm flipH="1" flipV="1">
              <a:off x="5754" y="2286"/>
              <a:ext cx="15335" cy="27051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2" name="Прямая соединительная линия 352"/>
            <p:cNvSpPr>
              <a:spLocks noChangeShapeType="1"/>
            </p:cNvSpPr>
            <p:nvPr/>
          </p:nvSpPr>
          <p:spPr bwMode="auto">
            <a:xfrm>
              <a:off x="1753" y="26287"/>
              <a:ext cx="3200" cy="6383"/>
            </a:xfrm>
            <a:prstGeom prst="line">
              <a:avLst/>
            </a:prstGeom>
            <a:noFill/>
            <a:ln w="6350">
              <a:solidFill>
                <a:srgbClr val="ED7D3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3" name="Прямая соединительная линия 353"/>
            <p:cNvSpPr>
              <a:spLocks noChangeShapeType="1"/>
            </p:cNvSpPr>
            <p:nvPr/>
          </p:nvSpPr>
          <p:spPr bwMode="auto">
            <a:xfrm>
              <a:off x="4371" y="23231"/>
              <a:ext cx="3194" cy="6382"/>
            </a:xfrm>
            <a:prstGeom prst="line">
              <a:avLst/>
            </a:prstGeom>
            <a:noFill/>
            <a:ln w="6350">
              <a:solidFill>
                <a:srgbClr val="ED7D3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4" name="Прямая соединительная линия 354"/>
            <p:cNvSpPr>
              <a:spLocks noChangeShapeType="1"/>
            </p:cNvSpPr>
            <p:nvPr/>
          </p:nvSpPr>
          <p:spPr bwMode="auto">
            <a:xfrm>
              <a:off x="6616" y="20373"/>
              <a:ext cx="3194" cy="6382"/>
            </a:xfrm>
            <a:prstGeom prst="line">
              <a:avLst/>
            </a:prstGeom>
            <a:noFill/>
            <a:ln w="6350">
              <a:solidFill>
                <a:srgbClr val="ED7D3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5" name="Прямая соединительная линия 355"/>
            <p:cNvSpPr>
              <a:spLocks noChangeShapeType="1"/>
            </p:cNvSpPr>
            <p:nvPr/>
          </p:nvSpPr>
          <p:spPr bwMode="auto">
            <a:xfrm>
              <a:off x="9324" y="17992"/>
              <a:ext cx="3194" cy="6382"/>
            </a:xfrm>
            <a:prstGeom prst="line">
              <a:avLst/>
            </a:prstGeom>
            <a:noFill/>
            <a:ln w="6350">
              <a:solidFill>
                <a:srgbClr val="ED7D3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6" name="Прямая соединительная линия 356"/>
            <p:cNvSpPr>
              <a:spLocks noChangeShapeType="1"/>
            </p:cNvSpPr>
            <p:nvPr/>
          </p:nvSpPr>
          <p:spPr bwMode="auto">
            <a:xfrm>
              <a:off x="11420" y="15325"/>
              <a:ext cx="3194" cy="6382"/>
            </a:xfrm>
            <a:prstGeom prst="line">
              <a:avLst/>
            </a:prstGeom>
            <a:noFill/>
            <a:ln w="6350">
              <a:solidFill>
                <a:srgbClr val="ED7D3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7" name="Прямая соединительная линия 357"/>
            <p:cNvSpPr>
              <a:spLocks noChangeShapeType="1"/>
            </p:cNvSpPr>
            <p:nvPr/>
          </p:nvSpPr>
          <p:spPr bwMode="auto">
            <a:xfrm>
              <a:off x="14001" y="12087"/>
              <a:ext cx="3194" cy="6381"/>
            </a:xfrm>
            <a:prstGeom prst="line">
              <a:avLst/>
            </a:prstGeom>
            <a:noFill/>
            <a:ln w="6350">
              <a:solidFill>
                <a:srgbClr val="ED7D3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8" name="Прямая соединительная линия 358"/>
            <p:cNvSpPr>
              <a:spLocks noChangeShapeType="1"/>
            </p:cNvSpPr>
            <p:nvPr/>
          </p:nvSpPr>
          <p:spPr bwMode="auto">
            <a:xfrm>
              <a:off x="16182" y="9896"/>
              <a:ext cx="3194" cy="6382"/>
            </a:xfrm>
            <a:prstGeom prst="line">
              <a:avLst/>
            </a:prstGeom>
            <a:noFill/>
            <a:ln w="6350">
              <a:solidFill>
                <a:srgbClr val="ED7D3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9" name="Прямая соединительная линия 359"/>
            <p:cNvSpPr>
              <a:spLocks noChangeShapeType="1"/>
            </p:cNvSpPr>
            <p:nvPr/>
          </p:nvSpPr>
          <p:spPr bwMode="auto">
            <a:xfrm>
              <a:off x="18659" y="7324"/>
              <a:ext cx="3194" cy="6382"/>
            </a:xfrm>
            <a:prstGeom prst="line">
              <a:avLst/>
            </a:prstGeom>
            <a:noFill/>
            <a:ln w="6350">
              <a:solidFill>
                <a:srgbClr val="ED7D3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0" name="Прямая соединительная линия 360"/>
            <p:cNvSpPr>
              <a:spLocks noChangeShapeType="1"/>
            </p:cNvSpPr>
            <p:nvPr/>
          </p:nvSpPr>
          <p:spPr bwMode="auto">
            <a:xfrm>
              <a:off x="20754" y="4467"/>
              <a:ext cx="3194" cy="6381"/>
            </a:xfrm>
            <a:prstGeom prst="line">
              <a:avLst/>
            </a:prstGeom>
            <a:noFill/>
            <a:ln w="6350">
              <a:solidFill>
                <a:srgbClr val="ED7D3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2" name="Прямая соединительная линия 362"/>
            <p:cNvSpPr>
              <a:spLocks noChangeShapeType="1"/>
            </p:cNvSpPr>
            <p:nvPr/>
          </p:nvSpPr>
          <p:spPr bwMode="auto">
            <a:xfrm flipH="1">
              <a:off x="0" y="3810"/>
              <a:ext cx="6381" cy="4762"/>
            </a:xfrm>
            <a:prstGeom prst="line">
              <a:avLst/>
            </a:prstGeom>
            <a:noFill/>
            <a:ln w="6350">
              <a:solidFill>
                <a:srgbClr val="00B05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3" name="Прямая соединительная линия 363"/>
            <p:cNvSpPr>
              <a:spLocks noChangeShapeType="1"/>
            </p:cNvSpPr>
            <p:nvPr/>
          </p:nvSpPr>
          <p:spPr bwMode="auto">
            <a:xfrm flipH="1">
              <a:off x="1190" y="5991"/>
              <a:ext cx="6375" cy="4756"/>
            </a:xfrm>
            <a:prstGeom prst="line">
              <a:avLst/>
            </a:prstGeom>
            <a:noFill/>
            <a:ln w="6350">
              <a:solidFill>
                <a:srgbClr val="00B05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4" name="Прямая соединительная линия 364"/>
            <p:cNvSpPr>
              <a:spLocks noChangeShapeType="1"/>
            </p:cNvSpPr>
            <p:nvPr/>
          </p:nvSpPr>
          <p:spPr bwMode="auto">
            <a:xfrm flipH="1">
              <a:off x="2949" y="8753"/>
              <a:ext cx="6375" cy="4756"/>
            </a:xfrm>
            <a:prstGeom prst="line">
              <a:avLst/>
            </a:prstGeom>
            <a:noFill/>
            <a:ln w="6350">
              <a:solidFill>
                <a:srgbClr val="00B05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5" name="Прямая соединительная линия 365"/>
            <p:cNvSpPr>
              <a:spLocks noChangeShapeType="1"/>
            </p:cNvSpPr>
            <p:nvPr/>
          </p:nvSpPr>
          <p:spPr bwMode="auto">
            <a:xfrm flipH="1">
              <a:off x="4371" y="11325"/>
              <a:ext cx="6375" cy="4756"/>
            </a:xfrm>
            <a:prstGeom prst="line">
              <a:avLst/>
            </a:prstGeom>
            <a:noFill/>
            <a:ln w="6350">
              <a:solidFill>
                <a:srgbClr val="00B05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6" name="Прямая соединительная линия 366"/>
            <p:cNvSpPr>
              <a:spLocks noChangeShapeType="1"/>
            </p:cNvSpPr>
            <p:nvPr/>
          </p:nvSpPr>
          <p:spPr bwMode="auto">
            <a:xfrm flipH="1">
              <a:off x="6143" y="13711"/>
              <a:ext cx="6375" cy="4756"/>
            </a:xfrm>
            <a:prstGeom prst="line">
              <a:avLst/>
            </a:prstGeom>
            <a:noFill/>
            <a:ln w="6350">
              <a:solidFill>
                <a:srgbClr val="00B05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7" name="Прямая соединительная линия 367"/>
            <p:cNvSpPr>
              <a:spLocks noChangeShapeType="1"/>
            </p:cNvSpPr>
            <p:nvPr/>
          </p:nvSpPr>
          <p:spPr bwMode="auto">
            <a:xfrm flipH="1">
              <a:off x="7419" y="16763"/>
              <a:ext cx="6376" cy="4756"/>
            </a:xfrm>
            <a:prstGeom prst="line">
              <a:avLst/>
            </a:prstGeom>
            <a:noFill/>
            <a:ln w="6350">
              <a:solidFill>
                <a:srgbClr val="00B05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8" name="Прямая соединительная линия 368"/>
            <p:cNvSpPr>
              <a:spLocks noChangeShapeType="1"/>
            </p:cNvSpPr>
            <p:nvPr/>
          </p:nvSpPr>
          <p:spPr bwMode="auto">
            <a:xfrm flipH="1">
              <a:off x="8467" y="19230"/>
              <a:ext cx="6375" cy="4756"/>
            </a:xfrm>
            <a:prstGeom prst="line">
              <a:avLst/>
            </a:prstGeom>
            <a:noFill/>
            <a:ln w="6350">
              <a:solidFill>
                <a:srgbClr val="00B05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9" name="Прямая соединительная линия 369"/>
            <p:cNvSpPr>
              <a:spLocks noChangeShapeType="1"/>
            </p:cNvSpPr>
            <p:nvPr/>
          </p:nvSpPr>
          <p:spPr bwMode="auto">
            <a:xfrm flipH="1">
              <a:off x="10293" y="21988"/>
              <a:ext cx="6375" cy="4756"/>
            </a:xfrm>
            <a:prstGeom prst="line">
              <a:avLst/>
            </a:prstGeom>
            <a:noFill/>
            <a:ln w="6350">
              <a:solidFill>
                <a:srgbClr val="00B05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70" name="Прямая соединительная линия 370"/>
            <p:cNvSpPr>
              <a:spLocks noChangeShapeType="1"/>
            </p:cNvSpPr>
            <p:nvPr/>
          </p:nvSpPr>
          <p:spPr bwMode="auto">
            <a:xfrm flipH="1">
              <a:off x="11610" y="24855"/>
              <a:ext cx="6376" cy="4756"/>
            </a:xfrm>
            <a:prstGeom prst="line">
              <a:avLst/>
            </a:prstGeom>
            <a:noFill/>
            <a:ln w="6350">
              <a:solidFill>
                <a:srgbClr val="00B05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73754" name="Полилиния 395"/>
          <p:cNvSpPr>
            <a:spLocks/>
          </p:cNvSpPr>
          <p:nvPr/>
        </p:nvSpPr>
        <p:spPr bwMode="auto">
          <a:xfrm>
            <a:off x="5442858" y="2643188"/>
            <a:ext cx="2844800" cy="2785155"/>
          </a:xfrm>
          <a:custGeom>
            <a:avLst/>
            <a:gdLst>
              <a:gd name="T0" fmla="*/ 16641 w 1950216"/>
              <a:gd name="T1" fmla="*/ 1219200 h 1885950"/>
              <a:gd name="T2" fmla="*/ 1092966 w 1950216"/>
              <a:gd name="T3" fmla="*/ 0 h 1885950"/>
              <a:gd name="T4" fmla="*/ 1950216 w 1950216"/>
              <a:gd name="T5" fmla="*/ 1514475 h 1885950"/>
              <a:gd name="T6" fmla="*/ 1826391 w 1950216"/>
              <a:gd name="T7" fmla="*/ 1600200 h 1885950"/>
              <a:gd name="T8" fmla="*/ 1750191 w 1950216"/>
              <a:gd name="T9" fmla="*/ 1638300 h 1885950"/>
              <a:gd name="T10" fmla="*/ 1693041 w 1950216"/>
              <a:gd name="T11" fmla="*/ 1676400 h 1885950"/>
              <a:gd name="T12" fmla="*/ 1664466 w 1950216"/>
              <a:gd name="T13" fmla="*/ 1695450 h 1885950"/>
              <a:gd name="T14" fmla="*/ 1635891 w 1950216"/>
              <a:gd name="T15" fmla="*/ 1704975 h 1885950"/>
              <a:gd name="T16" fmla="*/ 1607316 w 1950216"/>
              <a:gd name="T17" fmla="*/ 1724025 h 1885950"/>
              <a:gd name="T18" fmla="*/ 1473966 w 1950216"/>
              <a:gd name="T19" fmla="*/ 1752600 h 1885950"/>
              <a:gd name="T20" fmla="*/ 1426341 w 1950216"/>
              <a:gd name="T21" fmla="*/ 1762125 h 1885950"/>
              <a:gd name="T22" fmla="*/ 1369191 w 1950216"/>
              <a:gd name="T23" fmla="*/ 1781175 h 1885950"/>
              <a:gd name="T24" fmla="*/ 1340616 w 1950216"/>
              <a:gd name="T25" fmla="*/ 1800225 h 1885950"/>
              <a:gd name="T26" fmla="*/ 1292991 w 1950216"/>
              <a:gd name="T27" fmla="*/ 1809750 h 1885950"/>
              <a:gd name="T28" fmla="*/ 1216791 w 1950216"/>
              <a:gd name="T29" fmla="*/ 1828800 h 1885950"/>
              <a:gd name="T30" fmla="*/ 1188216 w 1950216"/>
              <a:gd name="T31" fmla="*/ 1838325 h 1885950"/>
              <a:gd name="T32" fmla="*/ 1112016 w 1950216"/>
              <a:gd name="T33" fmla="*/ 1847850 h 1885950"/>
              <a:gd name="T34" fmla="*/ 1035816 w 1950216"/>
              <a:gd name="T35" fmla="*/ 1866900 h 1885950"/>
              <a:gd name="T36" fmla="*/ 1007241 w 1950216"/>
              <a:gd name="T37" fmla="*/ 1876425 h 1885950"/>
              <a:gd name="T38" fmla="*/ 969141 w 1950216"/>
              <a:gd name="T39" fmla="*/ 1885950 h 1885950"/>
              <a:gd name="T40" fmla="*/ 797691 w 1950216"/>
              <a:gd name="T41" fmla="*/ 1876425 h 1885950"/>
              <a:gd name="T42" fmla="*/ 731016 w 1950216"/>
              <a:gd name="T43" fmla="*/ 1828800 h 1885950"/>
              <a:gd name="T44" fmla="*/ 692916 w 1950216"/>
              <a:gd name="T45" fmla="*/ 1819275 h 1885950"/>
              <a:gd name="T46" fmla="*/ 664341 w 1950216"/>
              <a:gd name="T47" fmla="*/ 1800225 h 1885950"/>
              <a:gd name="T48" fmla="*/ 588141 w 1950216"/>
              <a:gd name="T49" fmla="*/ 1762125 h 1885950"/>
              <a:gd name="T50" fmla="*/ 569091 w 1950216"/>
              <a:gd name="T51" fmla="*/ 1733550 h 1885950"/>
              <a:gd name="T52" fmla="*/ 511941 w 1950216"/>
              <a:gd name="T53" fmla="*/ 1685925 h 1885950"/>
              <a:gd name="T54" fmla="*/ 473841 w 1950216"/>
              <a:gd name="T55" fmla="*/ 1666875 h 1885950"/>
              <a:gd name="T56" fmla="*/ 445266 w 1950216"/>
              <a:gd name="T57" fmla="*/ 1638300 h 1885950"/>
              <a:gd name="T58" fmla="*/ 369066 w 1950216"/>
              <a:gd name="T59" fmla="*/ 1600200 h 1885950"/>
              <a:gd name="T60" fmla="*/ 302391 w 1950216"/>
              <a:gd name="T61" fmla="*/ 1562100 h 1885950"/>
              <a:gd name="T62" fmla="*/ 254766 w 1950216"/>
              <a:gd name="T63" fmla="*/ 1514475 h 1885950"/>
              <a:gd name="T64" fmla="*/ 235716 w 1950216"/>
              <a:gd name="T65" fmla="*/ 1485900 h 1885950"/>
              <a:gd name="T66" fmla="*/ 169041 w 1950216"/>
              <a:gd name="T67" fmla="*/ 1428750 h 1885950"/>
              <a:gd name="T68" fmla="*/ 111891 w 1950216"/>
              <a:gd name="T69" fmla="*/ 1390650 h 1885950"/>
              <a:gd name="T70" fmla="*/ 83316 w 1950216"/>
              <a:gd name="T71" fmla="*/ 1362075 h 1885950"/>
              <a:gd name="T72" fmla="*/ 26166 w 1950216"/>
              <a:gd name="T73" fmla="*/ 1314450 h 1885950"/>
              <a:gd name="T74" fmla="*/ 7116 w 1950216"/>
              <a:gd name="T75" fmla="*/ 1238250 h 1885950"/>
              <a:gd name="T76" fmla="*/ 16641 w 1950216"/>
              <a:gd name="T77" fmla="*/ 1219200 h 1885950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1950216" h="1885950">
                <a:moveTo>
                  <a:pt x="16641" y="1219200"/>
                </a:moveTo>
                <a:lnTo>
                  <a:pt x="1092966" y="0"/>
                </a:lnTo>
                <a:lnTo>
                  <a:pt x="1950216" y="1514475"/>
                </a:lnTo>
                <a:lnTo>
                  <a:pt x="1826391" y="1600200"/>
                </a:lnTo>
                <a:cubicBezTo>
                  <a:pt x="1800991" y="1612900"/>
                  <a:pt x="1774847" y="1624211"/>
                  <a:pt x="1750191" y="1638300"/>
                </a:cubicBezTo>
                <a:cubicBezTo>
                  <a:pt x="1730312" y="1649659"/>
                  <a:pt x="1712091" y="1663700"/>
                  <a:pt x="1693041" y="1676400"/>
                </a:cubicBezTo>
                <a:cubicBezTo>
                  <a:pt x="1683516" y="1682750"/>
                  <a:pt x="1675326" y="1691830"/>
                  <a:pt x="1664466" y="1695450"/>
                </a:cubicBezTo>
                <a:cubicBezTo>
                  <a:pt x="1654941" y="1698625"/>
                  <a:pt x="1644871" y="1700485"/>
                  <a:pt x="1635891" y="1704975"/>
                </a:cubicBezTo>
                <a:cubicBezTo>
                  <a:pt x="1625652" y="1710095"/>
                  <a:pt x="1618074" y="1720113"/>
                  <a:pt x="1607316" y="1724025"/>
                </a:cubicBezTo>
                <a:cubicBezTo>
                  <a:pt x="1562341" y="1740380"/>
                  <a:pt x="1520088" y="1744214"/>
                  <a:pt x="1473966" y="1752600"/>
                </a:cubicBezTo>
                <a:cubicBezTo>
                  <a:pt x="1458038" y="1755496"/>
                  <a:pt x="1441960" y="1757865"/>
                  <a:pt x="1426341" y="1762125"/>
                </a:cubicBezTo>
                <a:cubicBezTo>
                  <a:pt x="1406968" y="1767409"/>
                  <a:pt x="1385899" y="1770036"/>
                  <a:pt x="1369191" y="1781175"/>
                </a:cubicBezTo>
                <a:cubicBezTo>
                  <a:pt x="1359666" y="1787525"/>
                  <a:pt x="1351335" y="1796205"/>
                  <a:pt x="1340616" y="1800225"/>
                </a:cubicBezTo>
                <a:cubicBezTo>
                  <a:pt x="1325457" y="1805909"/>
                  <a:pt x="1308766" y="1806110"/>
                  <a:pt x="1292991" y="1809750"/>
                </a:cubicBezTo>
                <a:cubicBezTo>
                  <a:pt x="1267480" y="1815637"/>
                  <a:pt x="1241629" y="1820521"/>
                  <a:pt x="1216791" y="1828800"/>
                </a:cubicBezTo>
                <a:cubicBezTo>
                  <a:pt x="1207266" y="1831975"/>
                  <a:pt x="1198094" y="1836529"/>
                  <a:pt x="1188216" y="1838325"/>
                </a:cubicBezTo>
                <a:cubicBezTo>
                  <a:pt x="1163031" y="1842904"/>
                  <a:pt x="1137416" y="1844675"/>
                  <a:pt x="1112016" y="1847850"/>
                </a:cubicBezTo>
                <a:cubicBezTo>
                  <a:pt x="1046697" y="1869623"/>
                  <a:pt x="1127768" y="1843912"/>
                  <a:pt x="1035816" y="1866900"/>
                </a:cubicBezTo>
                <a:cubicBezTo>
                  <a:pt x="1026076" y="1869335"/>
                  <a:pt x="1016895" y="1873667"/>
                  <a:pt x="1007241" y="1876425"/>
                </a:cubicBezTo>
                <a:cubicBezTo>
                  <a:pt x="994654" y="1880021"/>
                  <a:pt x="981841" y="1882775"/>
                  <a:pt x="969141" y="1885950"/>
                </a:cubicBezTo>
                <a:cubicBezTo>
                  <a:pt x="911991" y="1882775"/>
                  <a:pt x="854404" y="1884159"/>
                  <a:pt x="797691" y="1876425"/>
                </a:cubicBezTo>
                <a:cubicBezTo>
                  <a:pt x="749361" y="1869835"/>
                  <a:pt x="767906" y="1849880"/>
                  <a:pt x="731016" y="1828800"/>
                </a:cubicBezTo>
                <a:cubicBezTo>
                  <a:pt x="719650" y="1822305"/>
                  <a:pt x="705616" y="1822450"/>
                  <a:pt x="692916" y="1819275"/>
                </a:cubicBezTo>
                <a:cubicBezTo>
                  <a:pt x="683391" y="1812925"/>
                  <a:pt x="674391" y="1805707"/>
                  <a:pt x="664341" y="1800225"/>
                </a:cubicBezTo>
                <a:cubicBezTo>
                  <a:pt x="639410" y="1786627"/>
                  <a:pt x="588141" y="1762125"/>
                  <a:pt x="588141" y="1762125"/>
                </a:cubicBezTo>
                <a:cubicBezTo>
                  <a:pt x="581791" y="1752600"/>
                  <a:pt x="576420" y="1742344"/>
                  <a:pt x="569091" y="1733550"/>
                </a:cubicBezTo>
                <a:cubicBezTo>
                  <a:pt x="551182" y="1712059"/>
                  <a:pt x="535781" y="1699548"/>
                  <a:pt x="511941" y="1685925"/>
                </a:cubicBezTo>
                <a:cubicBezTo>
                  <a:pt x="499613" y="1678880"/>
                  <a:pt x="485395" y="1675128"/>
                  <a:pt x="473841" y="1666875"/>
                </a:cubicBezTo>
                <a:cubicBezTo>
                  <a:pt x="462880" y="1659045"/>
                  <a:pt x="456630" y="1645532"/>
                  <a:pt x="445266" y="1638300"/>
                </a:cubicBezTo>
                <a:cubicBezTo>
                  <a:pt x="421308" y="1623054"/>
                  <a:pt x="391784" y="1617239"/>
                  <a:pt x="369066" y="1600200"/>
                </a:cubicBezTo>
                <a:cubicBezTo>
                  <a:pt x="322934" y="1565601"/>
                  <a:pt x="346026" y="1576645"/>
                  <a:pt x="302391" y="1562100"/>
                </a:cubicBezTo>
                <a:cubicBezTo>
                  <a:pt x="251591" y="1485900"/>
                  <a:pt x="318266" y="1577975"/>
                  <a:pt x="254766" y="1514475"/>
                </a:cubicBezTo>
                <a:cubicBezTo>
                  <a:pt x="246671" y="1506380"/>
                  <a:pt x="243166" y="1494592"/>
                  <a:pt x="235716" y="1485900"/>
                </a:cubicBezTo>
                <a:cubicBezTo>
                  <a:pt x="178480" y="1419124"/>
                  <a:pt x="219598" y="1470881"/>
                  <a:pt x="169041" y="1428750"/>
                </a:cubicBezTo>
                <a:cubicBezTo>
                  <a:pt x="121475" y="1389112"/>
                  <a:pt x="162109" y="1407389"/>
                  <a:pt x="111891" y="1390650"/>
                </a:cubicBezTo>
                <a:cubicBezTo>
                  <a:pt x="102366" y="1381125"/>
                  <a:pt x="93664" y="1370699"/>
                  <a:pt x="83316" y="1362075"/>
                </a:cubicBezTo>
                <a:cubicBezTo>
                  <a:pt x="3750" y="1295770"/>
                  <a:pt x="109648" y="1397932"/>
                  <a:pt x="26166" y="1314450"/>
                </a:cubicBezTo>
                <a:cubicBezTo>
                  <a:pt x="4393" y="1249131"/>
                  <a:pt x="30104" y="1330202"/>
                  <a:pt x="7116" y="1238250"/>
                </a:cubicBezTo>
                <a:cubicBezTo>
                  <a:pt x="-4417" y="1192118"/>
                  <a:pt x="-2409" y="1227009"/>
                  <a:pt x="16641" y="1219200"/>
                </a:cubicBezTo>
                <a:close/>
              </a:path>
            </a:pathLst>
          </a:custGeom>
          <a:solidFill>
            <a:srgbClr val="FF0000">
              <a:alpha val="32941"/>
            </a:srgbClr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операции с выражениями</a:t>
            </a:r>
          </a:p>
        </p:txBody>
      </p:sp>
      <p:pic>
        <p:nvPicPr>
          <p:cNvPr id="4" name="Объект 3" descr="Вырезка экрана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39" y="1930400"/>
            <a:ext cx="10460743" cy="3290217"/>
          </a:xfrm>
        </p:spPr>
      </p:pic>
    </p:spTree>
    <p:extLst>
      <p:ext uri="{BB962C8B-B14F-4D97-AF65-F5344CB8AC3E}">
        <p14:creationId xmlns:p14="http://schemas.microsoft.com/office/powerpoint/2010/main" val="32182647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k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524000"/>
            <a:ext cx="5334000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xfrm>
            <a:off x="741363" y="131763"/>
            <a:ext cx="7793037" cy="1309687"/>
          </a:xfrm>
        </p:spPr>
        <p:txBody>
          <a:bodyPr/>
          <a:lstStyle/>
          <a:p>
            <a:r>
              <a:rPr lang="ru-RU" altLang="ru-RU" sz="2400" dirty="0"/>
              <a:t>Изображение на координатной плоскости множества </a:t>
            </a:r>
            <a:br>
              <a:rPr lang="ru-RU" altLang="ru-RU" sz="2400" dirty="0"/>
            </a:br>
            <a:r>
              <a:rPr lang="ru-RU" altLang="ru-RU" sz="2400" dirty="0"/>
              <a:t/>
            </a:r>
            <a:br>
              <a:rPr lang="ru-RU" altLang="ru-RU" sz="2400" dirty="0"/>
            </a:br>
            <a:r>
              <a:rPr lang="ru-RU" altLang="ru-RU" sz="2400" dirty="0"/>
              <a:t>решений системы неравенств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1743076" y="2017714"/>
            <a:ext cx="3368675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dirty="0"/>
              <a:t>Первое неравенство задает </a:t>
            </a:r>
          </a:p>
          <a:p>
            <a:r>
              <a:rPr lang="ru-RU" altLang="ru-RU" dirty="0"/>
              <a:t>открытую полуплоскость, </a:t>
            </a:r>
          </a:p>
          <a:p>
            <a:r>
              <a:rPr lang="ru-RU" altLang="ru-RU" dirty="0"/>
              <a:t>расположенную выше прямой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1747838" y="3392488"/>
            <a:ext cx="337143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/>
              <a:t>Второе неравенство задает </a:t>
            </a:r>
          </a:p>
          <a:p>
            <a:r>
              <a:rPr lang="ru-RU" altLang="ru-RU"/>
              <a:t>открытую полуплоскость, </a:t>
            </a:r>
          </a:p>
          <a:p>
            <a:r>
              <a:rPr lang="ru-RU" altLang="ru-RU"/>
              <a:t>расположенную ниже прямой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 rot="-3880357">
            <a:off x="8778876" y="2554288"/>
            <a:ext cx="1216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у =</a:t>
            </a:r>
            <a:r>
              <a:rPr lang="en-US" altLang="ru-RU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2x – </a:t>
            </a:r>
            <a:r>
              <a:rPr lang="ru-RU" altLang="ru-RU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3</a:t>
            </a:r>
            <a:r>
              <a:rPr lang="en-US" altLang="ru-RU" sz="2400" i="1">
                <a:latin typeface="Times New Roman" panose="02020603050405020304" pitchFamily="18" charset="0"/>
              </a:rPr>
              <a:t> </a:t>
            </a:r>
            <a:endParaRPr lang="ru-RU" altLang="ru-RU" sz="2400" i="1">
              <a:latin typeface="Times New Roman" panose="02020603050405020304" pitchFamily="18" charset="0"/>
            </a:endParaRPr>
          </a:p>
        </p:txBody>
      </p:sp>
      <p:graphicFrame>
        <p:nvGraphicFramePr>
          <p:cNvPr id="18439" name="Object 7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7723999"/>
              </p:ext>
            </p:extLst>
          </p:nvPr>
        </p:nvGraphicFramePr>
        <p:xfrm>
          <a:off x="5709557" y="762962"/>
          <a:ext cx="1782763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26" name="Equation" r:id="rId4" imgW="977760" imgH="457200" progId="Equation.DSMT4">
                  <p:embed/>
                </p:oleObj>
              </mc:Choice>
              <mc:Fallback>
                <p:oleObj name="Equation" r:id="rId4" imgW="9777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9557" y="762962"/>
                        <a:ext cx="1782763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0" name="Text Box 8"/>
          <p:cNvSpPr txBox="1">
            <a:spLocks noChangeArrowheads="1"/>
          </p:cNvSpPr>
          <p:nvPr/>
        </p:nvSpPr>
        <p:spPr bwMode="auto">
          <a:xfrm rot="-19937201">
            <a:off x="8751888" y="4419600"/>
            <a:ext cx="1441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2000" b="1" i="1">
                <a:solidFill>
                  <a:schemeClr val="hlink"/>
                </a:solidFill>
                <a:latin typeface="Times New Roman" panose="02020603050405020304" pitchFamily="18" charset="0"/>
              </a:rPr>
              <a:t>у =-0,5</a:t>
            </a:r>
            <a:r>
              <a:rPr lang="en-US" altLang="ru-RU" sz="2000" b="1" i="1">
                <a:solidFill>
                  <a:schemeClr val="hlink"/>
                </a:solidFill>
                <a:latin typeface="Times New Roman" panose="02020603050405020304" pitchFamily="18" charset="0"/>
              </a:rPr>
              <a:t>x</a:t>
            </a:r>
            <a:r>
              <a:rPr lang="ru-RU" altLang="ru-RU" sz="2000" b="1" i="1">
                <a:solidFill>
                  <a:schemeClr val="hlink"/>
                </a:solidFill>
                <a:latin typeface="Times New Roman" panose="02020603050405020304" pitchFamily="18" charset="0"/>
              </a:rPr>
              <a:t>+2</a:t>
            </a:r>
            <a:r>
              <a:rPr lang="en-US" altLang="ru-RU" sz="2400" i="1">
                <a:latin typeface="Times New Roman" panose="02020603050405020304" pitchFamily="18" charset="0"/>
              </a:rPr>
              <a:t> </a:t>
            </a:r>
            <a:endParaRPr lang="ru-RU" altLang="ru-RU" sz="2400" i="1">
              <a:latin typeface="Times New Roman" panose="02020603050405020304" pitchFamily="18" charset="0"/>
            </a:endParaRPr>
          </a:p>
        </p:txBody>
      </p:sp>
      <p:graphicFrame>
        <p:nvGraphicFramePr>
          <p:cNvPr id="18441" name="Object 9"/>
          <p:cNvGraphicFramePr>
            <a:graphicFrameLocks noChangeAspect="1"/>
          </p:cNvGraphicFramePr>
          <p:nvPr/>
        </p:nvGraphicFramePr>
        <p:xfrm>
          <a:off x="2728913" y="2928939"/>
          <a:ext cx="1181100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27" name="Equation" r:id="rId6" imgW="647640" imgH="203040" progId="Equation.DSMT4">
                  <p:embed/>
                </p:oleObj>
              </mc:Choice>
              <mc:Fallback>
                <p:oleObj name="Equation" r:id="rId6" imgW="647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8913" y="2928939"/>
                        <a:ext cx="1181100" cy="369887"/>
                      </a:xfrm>
                      <a:prstGeom prst="rect">
                        <a:avLst/>
                      </a:prstGeom>
                      <a:solidFill>
                        <a:srgbClr val="C0C0EA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1760538" y="5094289"/>
            <a:ext cx="346761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/>
              <a:t>Пересечением этих множеств </a:t>
            </a:r>
          </a:p>
          <a:p>
            <a:r>
              <a:rPr lang="ru-RU" altLang="ru-RU"/>
              <a:t>является угол </a:t>
            </a:r>
          </a:p>
          <a:p>
            <a:r>
              <a:rPr lang="ru-RU" altLang="ru-RU">
                <a:solidFill>
                  <a:schemeClr val="tx2"/>
                </a:solidFill>
              </a:rPr>
              <a:t>– множество решений данной </a:t>
            </a:r>
          </a:p>
          <a:p>
            <a:r>
              <a:rPr lang="ru-RU" altLang="ru-RU">
                <a:solidFill>
                  <a:schemeClr val="tx2"/>
                </a:solidFill>
              </a:rPr>
              <a:t>системы неравенств</a:t>
            </a:r>
          </a:p>
        </p:txBody>
      </p:sp>
      <p:graphicFrame>
        <p:nvGraphicFramePr>
          <p:cNvPr id="18443" name="Object 11"/>
          <p:cNvGraphicFramePr>
            <a:graphicFrameLocks noChangeAspect="1"/>
          </p:cNvGraphicFramePr>
          <p:nvPr/>
        </p:nvGraphicFramePr>
        <p:xfrm>
          <a:off x="2582863" y="4338639"/>
          <a:ext cx="1574800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28" name="Equation" r:id="rId8" imgW="863280" imgH="203040" progId="Equation.DSMT4">
                  <p:embed/>
                </p:oleObj>
              </mc:Choice>
              <mc:Fallback>
                <p:oleObj name="Equation" r:id="rId8" imgW="8632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2863" y="4338639"/>
                        <a:ext cx="1574800" cy="369887"/>
                      </a:xfrm>
                      <a:prstGeom prst="rect">
                        <a:avLst/>
                      </a:prstGeom>
                      <a:solidFill>
                        <a:srgbClr val="FFD5D5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4" name="Freeform 12"/>
          <p:cNvSpPr>
            <a:spLocks/>
          </p:cNvSpPr>
          <p:nvPr/>
        </p:nvSpPr>
        <p:spPr bwMode="auto">
          <a:xfrm>
            <a:off x="5626100" y="1803400"/>
            <a:ext cx="3937000" cy="4749800"/>
          </a:xfrm>
          <a:custGeom>
            <a:avLst/>
            <a:gdLst>
              <a:gd name="T0" fmla="*/ 952 w 2480"/>
              <a:gd name="T1" fmla="*/ 2992 h 2992"/>
              <a:gd name="T2" fmla="*/ 2480 w 2480"/>
              <a:gd name="T3" fmla="*/ 0 h 2992"/>
              <a:gd name="T4" fmla="*/ 0 w 2480"/>
              <a:gd name="T5" fmla="*/ 0 h 2992"/>
              <a:gd name="T6" fmla="*/ 8 w 2480"/>
              <a:gd name="T7" fmla="*/ 2992 h 2992"/>
              <a:gd name="T8" fmla="*/ 952 w 2480"/>
              <a:gd name="T9" fmla="*/ 2992 h 29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80" h="2992">
                <a:moveTo>
                  <a:pt x="952" y="2992"/>
                </a:moveTo>
                <a:lnTo>
                  <a:pt x="2480" y="0"/>
                </a:lnTo>
                <a:lnTo>
                  <a:pt x="0" y="0"/>
                </a:lnTo>
                <a:lnTo>
                  <a:pt x="8" y="2992"/>
                </a:lnTo>
                <a:lnTo>
                  <a:pt x="952" y="2992"/>
                </a:lnTo>
                <a:close/>
              </a:path>
            </a:pathLst>
          </a:custGeom>
          <a:solidFill>
            <a:schemeClr val="accent1">
              <a:alpha val="2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8445" name="Freeform 13"/>
          <p:cNvSpPr>
            <a:spLocks/>
          </p:cNvSpPr>
          <p:nvPr/>
        </p:nvSpPr>
        <p:spPr bwMode="auto">
          <a:xfrm>
            <a:off x="5626100" y="2540000"/>
            <a:ext cx="4749800" cy="4025900"/>
          </a:xfrm>
          <a:custGeom>
            <a:avLst/>
            <a:gdLst>
              <a:gd name="T0" fmla="*/ 0 w 2992"/>
              <a:gd name="T1" fmla="*/ 0 h 2536"/>
              <a:gd name="T2" fmla="*/ 2992 w 2992"/>
              <a:gd name="T3" fmla="*/ 1480 h 2536"/>
              <a:gd name="T4" fmla="*/ 2992 w 2992"/>
              <a:gd name="T5" fmla="*/ 2536 h 2536"/>
              <a:gd name="T6" fmla="*/ 0 w 2992"/>
              <a:gd name="T7" fmla="*/ 2536 h 2536"/>
              <a:gd name="T8" fmla="*/ 0 w 2992"/>
              <a:gd name="T9" fmla="*/ 0 h 2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92" h="2536">
                <a:moveTo>
                  <a:pt x="0" y="0"/>
                </a:moveTo>
                <a:lnTo>
                  <a:pt x="2992" y="1480"/>
                </a:lnTo>
                <a:lnTo>
                  <a:pt x="2992" y="2536"/>
                </a:lnTo>
                <a:lnTo>
                  <a:pt x="0" y="253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8446" name="Freeform 14"/>
          <p:cNvSpPr>
            <a:spLocks/>
          </p:cNvSpPr>
          <p:nvPr/>
        </p:nvSpPr>
        <p:spPr bwMode="auto">
          <a:xfrm>
            <a:off x="5638800" y="2540000"/>
            <a:ext cx="2832100" cy="4013200"/>
          </a:xfrm>
          <a:custGeom>
            <a:avLst/>
            <a:gdLst>
              <a:gd name="T0" fmla="*/ 1784 w 1784"/>
              <a:gd name="T1" fmla="*/ 880 h 2528"/>
              <a:gd name="T2" fmla="*/ 936 w 1784"/>
              <a:gd name="T3" fmla="*/ 2528 h 2528"/>
              <a:gd name="T4" fmla="*/ 0 w 1784"/>
              <a:gd name="T5" fmla="*/ 2512 h 2528"/>
              <a:gd name="T6" fmla="*/ 0 w 1784"/>
              <a:gd name="T7" fmla="*/ 0 h 2528"/>
              <a:gd name="T8" fmla="*/ 1784 w 1784"/>
              <a:gd name="T9" fmla="*/ 880 h 2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4" h="2528">
                <a:moveTo>
                  <a:pt x="1784" y="880"/>
                </a:moveTo>
                <a:lnTo>
                  <a:pt x="936" y="2528"/>
                </a:lnTo>
                <a:lnTo>
                  <a:pt x="0" y="2512"/>
                </a:lnTo>
                <a:lnTo>
                  <a:pt x="0" y="0"/>
                </a:lnTo>
                <a:lnTo>
                  <a:pt x="1784" y="880"/>
                </a:lnTo>
                <a:close/>
              </a:path>
            </a:pathLst>
          </a:custGeom>
          <a:solidFill>
            <a:schemeClr val="accent1">
              <a:alpha val="59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8447" name="Line 15"/>
          <p:cNvSpPr>
            <a:spLocks noChangeShapeType="1"/>
          </p:cNvSpPr>
          <p:nvPr/>
        </p:nvSpPr>
        <p:spPr bwMode="auto">
          <a:xfrm flipV="1">
            <a:off x="7142163" y="1793875"/>
            <a:ext cx="2419350" cy="4757738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8448" name="Line 16"/>
          <p:cNvSpPr>
            <a:spLocks noChangeShapeType="1"/>
          </p:cNvSpPr>
          <p:nvPr/>
        </p:nvSpPr>
        <p:spPr bwMode="auto">
          <a:xfrm>
            <a:off x="5626100" y="2527300"/>
            <a:ext cx="4749800" cy="23495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8449" name="Oval 17"/>
          <p:cNvSpPr>
            <a:spLocks noChangeArrowheads="1"/>
          </p:cNvSpPr>
          <p:nvPr/>
        </p:nvSpPr>
        <p:spPr bwMode="auto">
          <a:xfrm>
            <a:off x="8445500" y="3886200"/>
            <a:ext cx="88900" cy="1143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01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00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30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6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30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10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10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/>
      <p:bldP spid="18437" grpId="0"/>
      <p:bldP spid="18438" grpId="0"/>
      <p:bldP spid="18440" grpId="0"/>
      <p:bldP spid="18442" grpId="0"/>
      <p:bldP spid="18444" grpId="0" animBg="1"/>
      <p:bldP spid="18445" grpId="0" animBg="1"/>
      <p:bldP spid="18446" grpId="0" animBg="1"/>
      <p:bldP spid="18447" grpId="0" animBg="1"/>
      <p:bldP spid="18448" grpId="0" animBg="1"/>
      <p:bldP spid="1844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k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524000"/>
            <a:ext cx="5334000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47" name="Rectangle 31"/>
          <p:cNvSpPr>
            <a:spLocks noGrp="1" noChangeArrowheads="1"/>
          </p:cNvSpPr>
          <p:nvPr>
            <p:ph type="title"/>
          </p:nvPr>
        </p:nvSpPr>
        <p:spPr>
          <a:xfrm>
            <a:off x="464232" y="246063"/>
            <a:ext cx="7793037" cy="1309687"/>
          </a:xfrm>
        </p:spPr>
        <p:txBody>
          <a:bodyPr/>
          <a:lstStyle/>
          <a:p>
            <a:r>
              <a:rPr lang="ru-RU" altLang="ru-RU" sz="2400" dirty="0"/>
              <a:t>Изображение на координатной плоскости множества </a:t>
            </a:r>
            <a:br>
              <a:rPr lang="ru-RU" altLang="ru-RU" sz="2400" dirty="0"/>
            </a:br>
            <a:r>
              <a:rPr lang="ru-RU" altLang="ru-RU" sz="2400" dirty="0"/>
              <a:t/>
            </a:r>
            <a:br>
              <a:rPr lang="ru-RU" altLang="ru-RU" sz="2400" dirty="0"/>
            </a:br>
            <a:r>
              <a:rPr lang="ru-RU" altLang="ru-RU" sz="2400" dirty="0"/>
              <a:t>решений системы неравенств</a:t>
            </a:r>
          </a:p>
        </p:txBody>
      </p: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1743076" y="2805114"/>
            <a:ext cx="3368675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/>
              <a:t>Первое неравенство задает </a:t>
            </a:r>
          </a:p>
          <a:p>
            <a:r>
              <a:rPr lang="ru-RU" altLang="ru-RU"/>
              <a:t>открытую полуплоскость, </a:t>
            </a:r>
          </a:p>
          <a:p>
            <a:r>
              <a:rPr lang="ru-RU" altLang="ru-RU"/>
              <a:t>расположенную выше прямой</a:t>
            </a:r>
          </a:p>
        </p:txBody>
      </p:sp>
      <p:sp>
        <p:nvSpPr>
          <p:cNvPr id="9250" name="Text Box 34"/>
          <p:cNvSpPr txBox="1">
            <a:spLocks noChangeArrowheads="1"/>
          </p:cNvSpPr>
          <p:nvPr/>
        </p:nvSpPr>
        <p:spPr bwMode="auto">
          <a:xfrm>
            <a:off x="1747838" y="4090988"/>
            <a:ext cx="337143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/>
              <a:t>Второе неравенство задает </a:t>
            </a:r>
          </a:p>
          <a:p>
            <a:r>
              <a:rPr lang="ru-RU" altLang="ru-RU"/>
              <a:t>открытую полуплоскость, </a:t>
            </a:r>
          </a:p>
          <a:p>
            <a:r>
              <a:rPr lang="ru-RU" altLang="ru-RU"/>
              <a:t>расположенную ниже прямой</a:t>
            </a:r>
          </a:p>
        </p:txBody>
      </p:sp>
      <p:sp>
        <p:nvSpPr>
          <p:cNvPr id="9266" name="Text Box 50"/>
          <p:cNvSpPr txBox="1">
            <a:spLocks noChangeArrowheads="1"/>
          </p:cNvSpPr>
          <p:nvPr/>
        </p:nvSpPr>
        <p:spPr bwMode="auto">
          <a:xfrm rot="-3880357">
            <a:off x="8778876" y="2552701"/>
            <a:ext cx="1216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у =3</a:t>
            </a:r>
            <a:r>
              <a:rPr lang="en-US" altLang="ru-RU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x – </a:t>
            </a:r>
            <a:r>
              <a:rPr lang="ru-RU" altLang="ru-RU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4</a:t>
            </a:r>
            <a:r>
              <a:rPr lang="en-US" altLang="ru-RU" sz="2400" i="1">
                <a:latin typeface="Times New Roman" panose="02020603050405020304" pitchFamily="18" charset="0"/>
              </a:rPr>
              <a:t> </a:t>
            </a:r>
            <a:endParaRPr lang="ru-RU" altLang="ru-RU" sz="2400" i="1">
              <a:latin typeface="Times New Roman" panose="02020603050405020304" pitchFamily="18" charset="0"/>
            </a:endParaRPr>
          </a:p>
        </p:txBody>
      </p:sp>
      <p:graphicFrame>
        <p:nvGraphicFramePr>
          <p:cNvPr id="9267" name="Object 51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4636963"/>
              </p:ext>
            </p:extLst>
          </p:nvPr>
        </p:nvGraphicFramePr>
        <p:xfrm>
          <a:off x="5427663" y="808718"/>
          <a:ext cx="1660525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62" name="Equation" r:id="rId4" imgW="1041120" imgH="457200" progId="Equation.DSMT4">
                  <p:embed/>
                </p:oleObj>
              </mc:Choice>
              <mc:Fallback>
                <p:oleObj name="Equation" r:id="rId4" imgW="104112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7663" y="808718"/>
                        <a:ext cx="1660525" cy="72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70" name="Text Box 54"/>
          <p:cNvSpPr txBox="1">
            <a:spLocks noChangeArrowheads="1"/>
          </p:cNvSpPr>
          <p:nvPr/>
        </p:nvSpPr>
        <p:spPr bwMode="auto">
          <a:xfrm rot="-25313432">
            <a:off x="5678488" y="5562600"/>
            <a:ext cx="1441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2000" b="1" i="1">
                <a:solidFill>
                  <a:schemeClr val="hlink"/>
                </a:solidFill>
                <a:latin typeface="Times New Roman" panose="02020603050405020304" pitchFamily="18" charset="0"/>
              </a:rPr>
              <a:t>у = 3</a:t>
            </a:r>
            <a:r>
              <a:rPr lang="en-US" altLang="ru-RU" sz="2000" b="1" i="1">
                <a:solidFill>
                  <a:schemeClr val="hlink"/>
                </a:solidFill>
                <a:latin typeface="Times New Roman" panose="02020603050405020304" pitchFamily="18" charset="0"/>
              </a:rPr>
              <a:t>x</a:t>
            </a:r>
            <a:r>
              <a:rPr lang="ru-RU" altLang="ru-RU" sz="2000" b="1" i="1">
                <a:solidFill>
                  <a:schemeClr val="hlink"/>
                </a:solidFill>
                <a:latin typeface="Times New Roman" panose="02020603050405020304" pitchFamily="18" charset="0"/>
              </a:rPr>
              <a:t>+3,5</a:t>
            </a:r>
            <a:r>
              <a:rPr lang="en-US" altLang="ru-RU" sz="2400" i="1">
                <a:latin typeface="Times New Roman" panose="02020603050405020304" pitchFamily="18" charset="0"/>
              </a:rPr>
              <a:t> </a:t>
            </a:r>
            <a:endParaRPr lang="ru-RU" altLang="ru-RU" sz="2400" i="1">
              <a:latin typeface="Times New Roman" panose="02020603050405020304" pitchFamily="18" charset="0"/>
            </a:endParaRPr>
          </a:p>
        </p:txBody>
      </p:sp>
      <p:graphicFrame>
        <p:nvGraphicFramePr>
          <p:cNvPr id="9273" name="Object 57"/>
          <p:cNvGraphicFramePr>
            <a:graphicFrameLocks noChangeAspect="1"/>
          </p:cNvGraphicFramePr>
          <p:nvPr/>
        </p:nvGraphicFramePr>
        <p:xfrm>
          <a:off x="2728913" y="3665539"/>
          <a:ext cx="1181100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63" name="Equation" r:id="rId6" imgW="647640" imgH="203040" progId="Equation.DSMT4">
                  <p:embed/>
                </p:oleObj>
              </mc:Choice>
              <mc:Fallback>
                <p:oleObj name="Equation" r:id="rId6" imgW="647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8913" y="3665539"/>
                        <a:ext cx="1181100" cy="369887"/>
                      </a:xfrm>
                      <a:prstGeom prst="rect">
                        <a:avLst/>
                      </a:prstGeom>
                      <a:solidFill>
                        <a:srgbClr val="C0C0EA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75" name="Text Box 59"/>
          <p:cNvSpPr txBox="1">
            <a:spLocks noChangeArrowheads="1"/>
          </p:cNvSpPr>
          <p:nvPr/>
        </p:nvSpPr>
        <p:spPr bwMode="auto">
          <a:xfrm>
            <a:off x="1524001" y="5449889"/>
            <a:ext cx="423224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/>
              <a:t>Пересечением этих множеств </a:t>
            </a:r>
          </a:p>
          <a:p>
            <a:r>
              <a:rPr lang="ru-RU" altLang="ru-RU"/>
              <a:t>является полоса, ограниченная </a:t>
            </a:r>
          </a:p>
          <a:p>
            <a:r>
              <a:rPr lang="ru-RU" altLang="ru-RU"/>
              <a:t>этими прямыми, </a:t>
            </a:r>
            <a:r>
              <a:rPr lang="ru-RU" altLang="ru-RU">
                <a:solidFill>
                  <a:schemeClr val="tx2"/>
                </a:solidFill>
              </a:rPr>
              <a:t>– множество </a:t>
            </a:r>
          </a:p>
          <a:p>
            <a:r>
              <a:rPr lang="ru-RU" altLang="ru-RU">
                <a:solidFill>
                  <a:schemeClr val="tx2"/>
                </a:solidFill>
              </a:rPr>
              <a:t>решений данной системы неравенств</a:t>
            </a:r>
          </a:p>
        </p:txBody>
      </p:sp>
      <p:graphicFrame>
        <p:nvGraphicFramePr>
          <p:cNvPr id="9276" name="Object 60"/>
          <p:cNvGraphicFramePr>
            <a:graphicFrameLocks noChangeAspect="1"/>
          </p:cNvGraphicFramePr>
          <p:nvPr/>
        </p:nvGraphicFramePr>
        <p:xfrm>
          <a:off x="2674938" y="5037139"/>
          <a:ext cx="1389062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64" name="Equation" r:id="rId8" imgW="761760" imgH="203040" progId="Equation.DSMT4">
                  <p:embed/>
                </p:oleObj>
              </mc:Choice>
              <mc:Fallback>
                <p:oleObj name="Equation" r:id="rId8" imgW="7617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4938" y="5037139"/>
                        <a:ext cx="1389062" cy="369887"/>
                      </a:xfrm>
                      <a:prstGeom prst="rect">
                        <a:avLst/>
                      </a:prstGeom>
                      <a:solidFill>
                        <a:srgbClr val="FFD5D5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85" name="Object 69"/>
          <p:cNvGraphicFramePr>
            <a:graphicFrameLocks noChangeAspect="1"/>
          </p:cNvGraphicFramePr>
          <p:nvPr/>
        </p:nvGraphicFramePr>
        <p:xfrm>
          <a:off x="4030663" y="1974851"/>
          <a:ext cx="1397000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65" name="Equation" r:id="rId10" imgW="876240" imgH="457200" progId="Equation.DSMT4">
                  <p:embed/>
                </p:oleObj>
              </mc:Choice>
              <mc:Fallback>
                <p:oleObj name="Equation" r:id="rId10" imgW="87624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0663" y="1974851"/>
                        <a:ext cx="1397000" cy="72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87" name="Text Box 71"/>
          <p:cNvSpPr txBox="1">
            <a:spLocks noChangeArrowheads="1"/>
          </p:cNvSpPr>
          <p:nvPr/>
        </p:nvSpPr>
        <p:spPr bwMode="auto">
          <a:xfrm>
            <a:off x="1685925" y="2012951"/>
            <a:ext cx="225254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/>
              <a:t>Запишем систему </a:t>
            </a:r>
          </a:p>
          <a:p>
            <a:r>
              <a:rPr lang="ru-RU" altLang="ru-RU"/>
              <a:t>неравенств в виде:</a:t>
            </a:r>
          </a:p>
        </p:txBody>
      </p:sp>
      <p:sp>
        <p:nvSpPr>
          <p:cNvPr id="9288" name="Freeform 72"/>
          <p:cNvSpPr>
            <a:spLocks/>
          </p:cNvSpPr>
          <p:nvPr/>
        </p:nvSpPr>
        <p:spPr bwMode="auto">
          <a:xfrm>
            <a:off x="5597525" y="1819275"/>
            <a:ext cx="4051300" cy="4749800"/>
          </a:xfrm>
          <a:custGeom>
            <a:avLst/>
            <a:gdLst>
              <a:gd name="T0" fmla="*/ 8 w 2552"/>
              <a:gd name="T1" fmla="*/ 2992 h 2992"/>
              <a:gd name="T2" fmla="*/ 1048 w 2552"/>
              <a:gd name="T3" fmla="*/ 2992 h 2992"/>
              <a:gd name="T4" fmla="*/ 2552 w 2552"/>
              <a:gd name="T5" fmla="*/ 0 h 2992"/>
              <a:gd name="T6" fmla="*/ 0 w 2552"/>
              <a:gd name="T7" fmla="*/ 0 h 2992"/>
              <a:gd name="T8" fmla="*/ 8 w 2552"/>
              <a:gd name="T9" fmla="*/ 2992 h 29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52" h="2992">
                <a:moveTo>
                  <a:pt x="8" y="2992"/>
                </a:moveTo>
                <a:lnTo>
                  <a:pt x="1048" y="2992"/>
                </a:lnTo>
                <a:lnTo>
                  <a:pt x="2552" y="0"/>
                </a:lnTo>
                <a:lnTo>
                  <a:pt x="0" y="0"/>
                </a:lnTo>
                <a:lnTo>
                  <a:pt x="8" y="2992"/>
                </a:lnTo>
                <a:close/>
              </a:path>
            </a:pathLst>
          </a:custGeom>
          <a:solidFill>
            <a:schemeClr val="accent1">
              <a:alpha val="2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289" name="Freeform 73"/>
          <p:cNvSpPr>
            <a:spLocks/>
          </p:cNvSpPr>
          <p:nvPr/>
        </p:nvSpPr>
        <p:spPr bwMode="auto">
          <a:xfrm>
            <a:off x="6391276" y="1819276"/>
            <a:ext cx="3990975" cy="4752975"/>
          </a:xfrm>
          <a:custGeom>
            <a:avLst/>
            <a:gdLst>
              <a:gd name="T0" fmla="*/ 0 w 2514"/>
              <a:gd name="T1" fmla="*/ 2994 h 2994"/>
              <a:gd name="T2" fmla="*/ 2514 w 2514"/>
              <a:gd name="T3" fmla="*/ 2988 h 2994"/>
              <a:gd name="T4" fmla="*/ 2508 w 2514"/>
              <a:gd name="T5" fmla="*/ 0 h 2994"/>
              <a:gd name="T6" fmla="*/ 1494 w 2514"/>
              <a:gd name="T7" fmla="*/ 0 h 2994"/>
              <a:gd name="T8" fmla="*/ 0 w 2514"/>
              <a:gd name="T9" fmla="*/ 2994 h 29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14" h="2994">
                <a:moveTo>
                  <a:pt x="0" y="2994"/>
                </a:moveTo>
                <a:lnTo>
                  <a:pt x="2514" y="2988"/>
                </a:lnTo>
                <a:lnTo>
                  <a:pt x="2508" y="0"/>
                </a:lnTo>
                <a:lnTo>
                  <a:pt x="1494" y="0"/>
                </a:lnTo>
                <a:lnTo>
                  <a:pt x="0" y="2994"/>
                </a:lnTo>
                <a:close/>
              </a:path>
            </a:pathLst>
          </a:custGeom>
          <a:solidFill>
            <a:schemeClr val="accent1">
              <a:alpha val="2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290" name="Freeform 74"/>
          <p:cNvSpPr>
            <a:spLocks/>
          </p:cNvSpPr>
          <p:nvPr/>
        </p:nvSpPr>
        <p:spPr bwMode="auto">
          <a:xfrm>
            <a:off x="6410325" y="1800225"/>
            <a:ext cx="3276600" cy="4762500"/>
          </a:xfrm>
          <a:custGeom>
            <a:avLst/>
            <a:gdLst>
              <a:gd name="T0" fmla="*/ 0 w 2064"/>
              <a:gd name="T1" fmla="*/ 3000 h 3000"/>
              <a:gd name="T2" fmla="*/ 540 w 2064"/>
              <a:gd name="T3" fmla="*/ 3000 h 3000"/>
              <a:gd name="T4" fmla="*/ 2064 w 2064"/>
              <a:gd name="T5" fmla="*/ 0 h 3000"/>
              <a:gd name="T6" fmla="*/ 1494 w 2064"/>
              <a:gd name="T7" fmla="*/ 0 h 3000"/>
              <a:gd name="T8" fmla="*/ 0 w 2064"/>
              <a:gd name="T9" fmla="*/ 3000 h 3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4" h="3000">
                <a:moveTo>
                  <a:pt x="0" y="3000"/>
                </a:moveTo>
                <a:lnTo>
                  <a:pt x="540" y="3000"/>
                </a:lnTo>
                <a:lnTo>
                  <a:pt x="2064" y="0"/>
                </a:lnTo>
                <a:lnTo>
                  <a:pt x="1494" y="0"/>
                </a:lnTo>
                <a:lnTo>
                  <a:pt x="0" y="3000"/>
                </a:lnTo>
                <a:close/>
              </a:path>
            </a:pathLst>
          </a:custGeom>
          <a:solidFill>
            <a:schemeClr val="accent1">
              <a:alpha val="53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261" name="Line 45"/>
          <p:cNvSpPr>
            <a:spLocks noChangeShapeType="1"/>
          </p:cNvSpPr>
          <p:nvPr/>
        </p:nvSpPr>
        <p:spPr bwMode="auto">
          <a:xfrm flipV="1">
            <a:off x="7256463" y="1831975"/>
            <a:ext cx="2419350" cy="4757738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268" name="Line 52"/>
          <p:cNvSpPr>
            <a:spLocks noChangeShapeType="1"/>
          </p:cNvSpPr>
          <p:nvPr/>
        </p:nvSpPr>
        <p:spPr bwMode="auto">
          <a:xfrm flipV="1">
            <a:off x="6400800" y="1816100"/>
            <a:ext cx="2374900" cy="4749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7127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9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000"/>
                                        <p:tgtEl>
                                          <p:spTgt spid="9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9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3000"/>
                                        <p:tgtEl>
                                          <p:spTgt spid="9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9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9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3000"/>
                                        <p:tgtEl>
                                          <p:spTgt spid="9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1000"/>
                                        <p:tgtEl>
                                          <p:spTgt spid="9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9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8" grpId="0"/>
      <p:bldP spid="9250" grpId="0"/>
      <p:bldP spid="9266" grpId="0"/>
      <p:bldP spid="9270" grpId="0"/>
      <p:bldP spid="9275" grpId="0"/>
      <p:bldP spid="9287" grpId="0"/>
      <p:bldP spid="9288" grpId="0" animBg="1"/>
      <p:bldP spid="9289" grpId="0" animBg="1"/>
      <p:bldP spid="9290" grpId="0" animBg="1"/>
      <p:bldP spid="9261" grpId="0" animBg="1"/>
      <p:bldP spid="926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k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524000"/>
            <a:ext cx="5334000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>
          <a:xfrm>
            <a:off x="441326" y="232272"/>
            <a:ext cx="7793037" cy="1309687"/>
          </a:xfrm>
        </p:spPr>
        <p:txBody>
          <a:bodyPr/>
          <a:lstStyle/>
          <a:p>
            <a:r>
              <a:rPr lang="ru-RU" altLang="ru-RU" sz="2400" dirty="0"/>
              <a:t>Изображение на координатной плоскости множества </a:t>
            </a:r>
            <a:br>
              <a:rPr lang="ru-RU" altLang="ru-RU" sz="2400" dirty="0"/>
            </a:br>
            <a:r>
              <a:rPr lang="ru-RU" altLang="ru-RU" sz="2400" dirty="0"/>
              <a:t/>
            </a:r>
            <a:br>
              <a:rPr lang="ru-RU" altLang="ru-RU" sz="2400" dirty="0"/>
            </a:br>
            <a:r>
              <a:rPr lang="ru-RU" altLang="ru-RU" sz="2400" dirty="0"/>
              <a:t>решений системы неравенств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1743075" y="2805113"/>
            <a:ext cx="337143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/>
              <a:t>Первое неравенство задает </a:t>
            </a:r>
          </a:p>
          <a:p>
            <a:r>
              <a:rPr lang="ru-RU" altLang="ru-RU"/>
              <a:t>открытую полуплоскость, </a:t>
            </a:r>
          </a:p>
          <a:p>
            <a:r>
              <a:rPr lang="ru-RU" altLang="ru-RU"/>
              <a:t>расположенную ниже прямой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1747839" y="4090989"/>
            <a:ext cx="3368675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/>
              <a:t>Второе неравенство задает </a:t>
            </a:r>
          </a:p>
          <a:p>
            <a:r>
              <a:rPr lang="ru-RU" altLang="ru-RU"/>
              <a:t>открытую полуплоскость, </a:t>
            </a:r>
          </a:p>
          <a:p>
            <a:r>
              <a:rPr lang="ru-RU" altLang="ru-RU"/>
              <a:t>расположенную выше прямой</a:t>
            </a: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 rot="-3880357">
            <a:off x="8778876" y="2552701"/>
            <a:ext cx="1216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у =3</a:t>
            </a:r>
            <a:r>
              <a:rPr lang="en-US" altLang="ru-RU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x – </a:t>
            </a:r>
            <a:r>
              <a:rPr lang="ru-RU" altLang="ru-RU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4</a:t>
            </a:r>
            <a:r>
              <a:rPr lang="en-US" altLang="ru-RU" sz="2400" i="1">
                <a:latin typeface="Times New Roman" panose="02020603050405020304" pitchFamily="18" charset="0"/>
              </a:rPr>
              <a:t> </a:t>
            </a:r>
            <a:endParaRPr lang="ru-RU" altLang="ru-RU" sz="2400" i="1">
              <a:latin typeface="Times New Roman" panose="02020603050405020304" pitchFamily="18" charset="0"/>
            </a:endParaRPr>
          </a:p>
        </p:txBody>
      </p:sp>
      <p:graphicFrame>
        <p:nvGraphicFramePr>
          <p:cNvPr id="19463" name="Object 7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1045998"/>
              </p:ext>
            </p:extLst>
          </p:nvPr>
        </p:nvGraphicFramePr>
        <p:xfrm>
          <a:off x="5486061" y="777875"/>
          <a:ext cx="1660525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86" name="Equation" r:id="rId4" imgW="1041120" imgH="457200" progId="Equation.DSMT4">
                  <p:embed/>
                </p:oleObj>
              </mc:Choice>
              <mc:Fallback>
                <p:oleObj name="Equation" r:id="rId4" imgW="104112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061" y="777875"/>
                        <a:ext cx="1660525" cy="72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4" name="Text Box 8"/>
          <p:cNvSpPr txBox="1">
            <a:spLocks noChangeArrowheads="1"/>
          </p:cNvSpPr>
          <p:nvPr/>
        </p:nvSpPr>
        <p:spPr bwMode="auto">
          <a:xfrm rot="-25313432">
            <a:off x="5678488" y="5562600"/>
            <a:ext cx="1441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2000" b="1" i="1">
                <a:solidFill>
                  <a:schemeClr val="hlink"/>
                </a:solidFill>
                <a:latin typeface="Times New Roman" panose="02020603050405020304" pitchFamily="18" charset="0"/>
              </a:rPr>
              <a:t>у = 3</a:t>
            </a:r>
            <a:r>
              <a:rPr lang="en-US" altLang="ru-RU" sz="2000" b="1" i="1">
                <a:solidFill>
                  <a:schemeClr val="hlink"/>
                </a:solidFill>
                <a:latin typeface="Times New Roman" panose="02020603050405020304" pitchFamily="18" charset="0"/>
              </a:rPr>
              <a:t>x</a:t>
            </a:r>
            <a:r>
              <a:rPr lang="ru-RU" altLang="ru-RU" sz="2000" b="1" i="1">
                <a:solidFill>
                  <a:schemeClr val="hlink"/>
                </a:solidFill>
                <a:latin typeface="Times New Roman" panose="02020603050405020304" pitchFamily="18" charset="0"/>
              </a:rPr>
              <a:t>+3,5</a:t>
            </a:r>
            <a:r>
              <a:rPr lang="en-US" altLang="ru-RU" sz="2400" i="1">
                <a:latin typeface="Times New Roman" panose="02020603050405020304" pitchFamily="18" charset="0"/>
              </a:rPr>
              <a:t> </a:t>
            </a:r>
            <a:endParaRPr lang="ru-RU" altLang="ru-RU" sz="2400" i="1">
              <a:latin typeface="Times New Roman" panose="02020603050405020304" pitchFamily="18" charset="0"/>
            </a:endParaRPr>
          </a:p>
        </p:txBody>
      </p:sp>
      <p:graphicFrame>
        <p:nvGraphicFramePr>
          <p:cNvPr id="19465" name="Object 9"/>
          <p:cNvGraphicFramePr>
            <a:graphicFrameLocks noChangeAspect="1"/>
          </p:cNvGraphicFramePr>
          <p:nvPr/>
        </p:nvGraphicFramePr>
        <p:xfrm>
          <a:off x="2728913" y="3665539"/>
          <a:ext cx="1181100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87" name="Equation" r:id="rId6" imgW="647640" imgH="203040" progId="Equation.DSMT4">
                  <p:embed/>
                </p:oleObj>
              </mc:Choice>
              <mc:Fallback>
                <p:oleObj name="Equation" r:id="rId6" imgW="647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8913" y="3665539"/>
                        <a:ext cx="1181100" cy="369887"/>
                      </a:xfrm>
                      <a:prstGeom prst="rect">
                        <a:avLst/>
                      </a:prstGeom>
                      <a:solidFill>
                        <a:srgbClr val="C0C0EA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1828801" y="5611814"/>
            <a:ext cx="3516313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/>
              <a:t>Множество точек, заданное </a:t>
            </a:r>
          </a:p>
          <a:p>
            <a:r>
              <a:rPr lang="ru-RU" altLang="ru-RU"/>
              <a:t>данной системой неравенств – </a:t>
            </a:r>
          </a:p>
          <a:p>
            <a:r>
              <a:rPr lang="ru-RU" altLang="ru-RU"/>
              <a:t>пустое множество.</a:t>
            </a:r>
          </a:p>
        </p:txBody>
      </p:sp>
      <p:graphicFrame>
        <p:nvGraphicFramePr>
          <p:cNvPr id="19467" name="Object 11"/>
          <p:cNvGraphicFramePr>
            <a:graphicFrameLocks noChangeAspect="1"/>
          </p:cNvGraphicFramePr>
          <p:nvPr/>
        </p:nvGraphicFramePr>
        <p:xfrm>
          <a:off x="2674938" y="5037139"/>
          <a:ext cx="1389062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88" name="Equation" r:id="rId8" imgW="761760" imgH="203040" progId="Equation.DSMT4">
                  <p:embed/>
                </p:oleObj>
              </mc:Choice>
              <mc:Fallback>
                <p:oleObj name="Equation" r:id="rId8" imgW="7617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4938" y="5037139"/>
                        <a:ext cx="1389062" cy="369887"/>
                      </a:xfrm>
                      <a:prstGeom prst="rect">
                        <a:avLst/>
                      </a:prstGeom>
                      <a:solidFill>
                        <a:srgbClr val="FFD5D5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8" name="Object 12"/>
          <p:cNvGraphicFramePr>
            <a:graphicFrameLocks noChangeAspect="1"/>
          </p:cNvGraphicFramePr>
          <p:nvPr/>
        </p:nvGraphicFramePr>
        <p:xfrm>
          <a:off x="4030663" y="1974851"/>
          <a:ext cx="1397000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89" name="Equation" r:id="rId10" imgW="876240" imgH="457200" progId="Equation.DSMT4">
                  <p:embed/>
                </p:oleObj>
              </mc:Choice>
              <mc:Fallback>
                <p:oleObj name="Equation" r:id="rId10" imgW="87624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0663" y="1974851"/>
                        <a:ext cx="1397000" cy="72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9" name="Text Box 13"/>
          <p:cNvSpPr txBox="1">
            <a:spLocks noChangeArrowheads="1"/>
          </p:cNvSpPr>
          <p:nvPr/>
        </p:nvSpPr>
        <p:spPr bwMode="auto">
          <a:xfrm>
            <a:off x="1685925" y="2012951"/>
            <a:ext cx="225254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/>
              <a:t>Запишем систему </a:t>
            </a:r>
          </a:p>
          <a:p>
            <a:r>
              <a:rPr lang="ru-RU" altLang="ru-RU"/>
              <a:t>неравенств в виде:</a:t>
            </a:r>
          </a:p>
        </p:txBody>
      </p:sp>
      <p:sp>
        <p:nvSpPr>
          <p:cNvPr id="19475" name="Freeform 19"/>
          <p:cNvSpPr>
            <a:spLocks/>
          </p:cNvSpPr>
          <p:nvPr/>
        </p:nvSpPr>
        <p:spPr bwMode="auto">
          <a:xfrm>
            <a:off x="7277100" y="1828801"/>
            <a:ext cx="3124200" cy="4752975"/>
          </a:xfrm>
          <a:custGeom>
            <a:avLst/>
            <a:gdLst>
              <a:gd name="T0" fmla="*/ 0 w 1968"/>
              <a:gd name="T1" fmla="*/ 2994 h 2994"/>
              <a:gd name="T2" fmla="*/ 1968 w 1968"/>
              <a:gd name="T3" fmla="*/ 2994 h 2994"/>
              <a:gd name="T4" fmla="*/ 1962 w 1968"/>
              <a:gd name="T5" fmla="*/ 0 h 2994"/>
              <a:gd name="T6" fmla="*/ 1512 w 1968"/>
              <a:gd name="T7" fmla="*/ 0 h 2994"/>
              <a:gd name="T8" fmla="*/ 0 w 1968"/>
              <a:gd name="T9" fmla="*/ 2994 h 29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8" h="2994">
                <a:moveTo>
                  <a:pt x="0" y="2994"/>
                </a:moveTo>
                <a:lnTo>
                  <a:pt x="1968" y="2994"/>
                </a:lnTo>
                <a:lnTo>
                  <a:pt x="1962" y="0"/>
                </a:lnTo>
                <a:lnTo>
                  <a:pt x="1512" y="0"/>
                </a:lnTo>
                <a:lnTo>
                  <a:pt x="0" y="2994"/>
                </a:lnTo>
                <a:close/>
              </a:path>
            </a:pathLst>
          </a:custGeom>
          <a:solidFill>
            <a:schemeClr val="accent1">
              <a:alpha val="2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9476" name="Freeform 20"/>
          <p:cNvSpPr>
            <a:spLocks/>
          </p:cNvSpPr>
          <p:nvPr/>
        </p:nvSpPr>
        <p:spPr bwMode="auto">
          <a:xfrm>
            <a:off x="5629276" y="1819276"/>
            <a:ext cx="3133725" cy="4752975"/>
          </a:xfrm>
          <a:custGeom>
            <a:avLst/>
            <a:gdLst>
              <a:gd name="T0" fmla="*/ 486 w 1974"/>
              <a:gd name="T1" fmla="*/ 2994 h 2994"/>
              <a:gd name="T2" fmla="*/ 0 w 1974"/>
              <a:gd name="T3" fmla="*/ 2994 h 2994"/>
              <a:gd name="T4" fmla="*/ 0 w 1974"/>
              <a:gd name="T5" fmla="*/ 0 h 2994"/>
              <a:gd name="T6" fmla="*/ 1974 w 1974"/>
              <a:gd name="T7" fmla="*/ 0 h 2994"/>
              <a:gd name="T8" fmla="*/ 486 w 1974"/>
              <a:gd name="T9" fmla="*/ 2994 h 29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74" h="2994">
                <a:moveTo>
                  <a:pt x="486" y="2994"/>
                </a:moveTo>
                <a:lnTo>
                  <a:pt x="0" y="2994"/>
                </a:lnTo>
                <a:lnTo>
                  <a:pt x="0" y="0"/>
                </a:lnTo>
                <a:lnTo>
                  <a:pt x="1974" y="0"/>
                </a:lnTo>
                <a:lnTo>
                  <a:pt x="486" y="2994"/>
                </a:lnTo>
                <a:close/>
              </a:path>
            </a:pathLst>
          </a:custGeom>
          <a:solidFill>
            <a:schemeClr val="accent1">
              <a:alpha val="2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9473" name="Line 17"/>
          <p:cNvSpPr>
            <a:spLocks noChangeShapeType="1"/>
          </p:cNvSpPr>
          <p:nvPr/>
        </p:nvSpPr>
        <p:spPr bwMode="auto">
          <a:xfrm flipV="1">
            <a:off x="7256463" y="1831975"/>
            <a:ext cx="2419350" cy="4757738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9474" name="Line 18"/>
          <p:cNvSpPr>
            <a:spLocks noChangeShapeType="1"/>
          </p:cNvSpPr>
          <p:nvPr/>
        </p:nvSpPr>
        <p:spPr bwMode="auto">
          <a:xfrm flipV="1">
            <a:off x="6400800" y="1816100"/>
            <a:ext cx="2374900" cy="4749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2880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4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4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000"/>
                                        <p:tgtEl>
                                          <p:spTgt spid="1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3000"/>
                                        <p:tgtEl>
                                          <p:spTgt spid="19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94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4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1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3000"/>
                                        <p:tgtEl>
                                          <p:spTgt spid="19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10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/>
      <p:bldP spid="19461" grpId="0"/>
      <p:bldP spid="19462" grpId="0"/>
      <p:bldP spid="19464" grpId="0"/>
      <p:bldP spid="19466" grpId="0"/>
      <p:bldP spid="19469" grpId="0"/>
      <p:bldP spid="19475" grpId="0" animBg="1"/>
      <p:bldP spid="19476" grpId="0" animBg="1"/>
      <p:bldP spid="19473" grpId="0" animBg="1"/>
      <p:bldP spid="1947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k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524000"/>
            <a:ext cx="5334000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>
          <a:xfrm>
            <a:off x="411613" y="213182"/>
            <a:ext cx="7793037" cy="1365250"/>
          </a:xfrm>
        </p:spPr>
        <p:txBody>
          <a:bodyPr/>
          <a:lstStyle/>
          <a:p>
            <a:r>
              <a:rPr lang="ru-RU" altLang="ru-RU" sz="2400" dirty="0"/>
              <a:t>Изображение на координатной</a:t>
            </a:r>
            <a:br>
              <a:rPr lang="ru-RU" altLang="ru-RU" sz="2400" dirty="0"/>
            </a:br>
            <a:r>
              <a:rPr lang="ru-RU" altLang="ru-RU" sz="2400" dirty="0"/>
              <a:t> плоскости множества </a:t>
            </a:r>
            <a:br>
              <a:rPr lang="ru-RU" altLang="ru-RU" sz="2400" dirty="0"/>
            </a:br>
            <a:r>
              <a:rPr lang="ru-RU" altLang="ru-RU" sz="2400" dirty="0"/>
              <a:t>решений системы неравенств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1755775" y="2930526"/>
            <a:ext cx="364715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/>
              <a:t>Изобразим множества точек </a:t>
            </a:r>
          </a:p>
          <a:p>
            <a:r>
              <a:rPr lang="ru-RU" altLang="ru-RU"/>
              <a:t>решений каждого неравенства: 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 rot="-4287132">
            <a:off x="8683626" y="2055813"/>
            <a:ext cx="1177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b="1" i="1">
                <a:solidFill>
                  <a:schemeClr val="tx2"/>
                </a:solidFill>
                <a:latin typeface="Times New Roman" panose="02020603050405020304" pitchFamily="18" charset="0"/>
              </a:rPr>
              <a:t>у = 3</a:t>
            </a:r>
            <a:r>
              <a:rPr lang="en-US" altLang="ru-RU" b="1" i="1">
                <a:solidFill>
                  <a:schemeClr val="tx2"/>
                </a:solidFill>
                <a:latin typeface="Times New Roman" panose="02020603050405020304" pitchFamily="18" charset="0"/>
              </a:rPr>
              <a:t>x – </a:t>
            </a:r>
            <a:r>
              <a:rPr lang="ru-RU" altLang="ru-RU" b="1" i="1">
                <a:solidFill>
                  <a:schemeClr val="tx2"/>
                </a:solidFill>
                <a:latin typeface="Times New Roman" panose="02020603050405020304" pitchFamily="18" charset="0"/>
              </a:rPr>
              <a:t>6</a:t>
            </a:r>
            <a:r>
              <a:rPr lang="en-US" altLang="ru-RU" sz="2400" i="1">
                <a:latin typeface="Times New Roman" panose="02020603050405020304" pitchFamily="18" charset="0"/>
              </a:rPr>
              <a:t> </a:t>
            </a:r>
            <a:endParaRPr lang="ru-RU" altLang="ru-RU" sz="2400" i="1">
              <a:latin typeface="Times New Roman" panose="02020603050405020304" pitchFamily="18" charset="0"/>
            </a:endParaRPr>
          </a:p>
        </p:txBody>
      </p:sp>
      <p:graphicFrame>
        <p:nvGraphicFramePr>
          <p:cNvPr id="20487" name="Object 7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7707220"/>
              </p:ext>
            </p:extLst>
          </p:nvPr>
        </p:nvGraphicFramePr>
        <p:xfrm>
          <a:off x="6008688" y="240170"/>
          <a:ext cx="1960563" cy="1338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2" name="Equation" r:id="rId4" imgW="1041120" imgH="711000" progId="Equation.DSMT4">
                  <p:embed/>
                </p:oleObj>
              </mc:Choice>
              <mc:Fallback>
                <p:oleObj name="Equation" r:id="rId4" imgW="104112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8688" y="240170"/>
                        <a:ext cx="1960563" cy="1338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8" name="Text Box 8"/>
          <p:cNvSpPr txBox="1">
            <a:spLocks noChangeArrowheads="1"/>
          </p:cNvSpPr>
          <p:nvPr/>
        </p:nvSpPr>
        <p:spPr bwMode="auto">
          <a:xfrm rot="-22482019">
            <a:off x="9018588" y="2781300"/>
            <a:ext cx="1441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b="1" i="1">
                <a:solidFill>
                  <a:schemeClr val="hlink"/>
                </a:solidFill>
                <a:latin typeface="Times New Roman" panose="02020603050405020304" pitchFamily="18" charset="0"/>
              </a:rPr>
              <a:t>у = 0,25</a:t>
            </a:r>
            <a:r>
              <a:rPr lang="en-US" altLang="ru-RU" b="1" i="1">
                <a:solidFill>
                  <a:schemeClr val="hlink"/>
                </a:solidFill>
                <a:latin typeface="Times New Roman" panose="02020603050405020304" pitchFamily="18" charset="0"/>
              </a:rPr>
              <a:t>x</a:t>
            </a:r>
            <a:r>
              <a:rPr lang="ru-RU" altLang="ru-RU" b="1" i="1">
                <a:solidFill>
                  <a:schemeClr val="hlink"/>
                </a:solidFill>
                <a:latin typeface="Times New Roman" panose="02020603050405020304" pitchFamily="18" charset="0"/>
              </a:rPr>
              <a:t>+4</a:t>
            </a:r>
            <a:r>
              <a:rPr lang="en-US" altLang="ru-RU" sz="2400" i="1">
                <a:latin typeface="Times New Roman" panose="02020603050405020304" pitchFamily="18" charset="0"/>
              </a:rPr>
              <a:t> </a:t>
            </a:r>
            <a:endParaRPr lang="ru-RU" altLang="ru-RU" sz="2400" i="1">
              <a:latin typeface="Times New Roman" panose="02020603050405020304" pitchFamily="18" charset="0"/>
            </a:endParaRPr>
          </a:p>
        </p:txBody>
      </p:sp>
      <p:graphicFrame>
        <p:nvGraphicFramePr>
          <p:cNvPr id="20489" name="Object 9"/>
          <p:cNvGraphicFramePr>
            <a:graphicFrameLocks noChangeAspect="1"/>
          </p:cNvGraphicFramePr>
          <p:nvPr/>
        </p:nvGraphicFramePr>
        <p:xfrm>
          <a:off x="2889251" y="3582989"/>
          <a:ext cx="1158875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3" name="Equation" r:id="rId6" imgW="634680" imgH="203040" progId="Equation.DSMT4">
                  <p:embed/>
                </p:oleObj>
              </mc:Choice>
              <mc:Fallback>
                <p:oleObj name="Equation" r:id="rId6" imgW="6346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251" y="3582989"/>
                        <a:ext cx="1158875" cy="369887"/>
                      </a:xfrm>
                      <a:prstGeom prst="rect">
                        <a:avLst/>
                      </a:prstGeom>
                      <a:solidFill>
                        <a:srgbClr val="C0C0EA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1827213" y="5110163"/>
            <a:ext cx="3467616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/>
              <a:t>Пересечением этих множеств </a:t>
            </a:r>
          </a:p>
          <a:p>
            <a:r>
              <a:rPr lang="ru-RU" altLang="ru-RU"/>
              <a:t>является треугольник, </a:t>
            </a:r>
          </a:p>
          <a:p>
            <a:r>
              <a:rPr lang="ru-RU" altLang="ru-RU"/>
              <a:t>образованный прямыми,</a:t>
            </a:r>
          </a:p>
          <a:p>
            <a:r>
              <a:rPr lang="ru-RU" altLang="ru-RU">
                <a:solidFill>
                  <a:schemeClr val="tx2"/>
                </a:solidFill>
              </a:rPr>
              <a:t>– множество решений данной </a:t>
            </a:r>
          </a:p>
          <a:p>
            <a:r>
              <a:rPr lang="ru-RU" altLang="ru-RU">
                <a:solidFill>
                  <a:schemeClr val="tx2"/>
                </a:solidFill>
              </a:rPr>
              <a:t>системы неравенств</a:t>
            </a:r>
            <a:r>
              <a:rPr lang="ru-RU" altLang="ru-RU"/>
              <a:t>.</a:t>
            </a:r>
          </a:p>
        </p:txBody>
      </p:sp>
      <p:graphicFrame>
        <p:nvGraphicFramePr>
          <p:cNvPr id="20491" name="Object 11"/>
          <p:cNvGraphicFramePr>
            <a:graphicFrameLocks noChangeAspect="1"/>
          </p:cNvGraphicFramePr>
          <p:nvPr/>
        </p:nvGraphicFramePr>
        <p:xfrm>
          <a:off x="2674939" y="4090989"/>
          <a:ext cx="1550987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4" name="Equation" r:id="rId8" imgW="850680" imgH="203040" progId="Equation.DSMT4">
                  <p:embed/>
                </p:oleObj>
              </mc:Choice>
              <mc:Fallback>
                <p:oleObj name="Equation" r:id="rId8" imgW="8506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4939" y="4090989"/>
                        <a:ext cx="1550987" cy="369887"/>
                      </a:xfrm>
                      <a:prstGeom prst="rect">
                        <a:avLst/>
                      </a:prstGeom>
                      <a:solidFill>
                        <a:srgbClr val="FFD5D5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9" name="Text Box 19"/>
          <p:cNvSpPr txBox="1">
            <a:spLocks noChangeArrowheads="1"/>
          </p:cNvSpPr>
          <p:nvPr/>
        </p:nvSpPr>
        <p:spPr bwMode="auto">
          <a:xfrm rot="-19169480">
            <a:off x="8180388" y="5991225"/>
            <a:ext cx="1441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b="1" i="1">
                <a:latin typeface="Times New Roman" panose="02020603050405020304" pitchFamily="18" charset="0"/>
              </a:rPr>
              <a:t>у = - </a:t>
            </a:r>
            <a:r>
              <a:rPr lang="en-US" altLang="ru-RU" b="1" i="1">
                <a:latin typeface="Times New Roman" panose="02020603050405020304" pitchFamily="18" charset="0"/>
              </a:rPr>
              <a:t>x</a:t>
            </a:r>
            <a:r>
              <a:rPr lang="ru-RU" altLang="ru-RU" b="1" i="1">
                <a:latin typeface="Times New Roman" panose="02020603050405020304" pitchFamily="18" charset="0"/>
              </a:rPr>
              <a:t>-4</a:t>
            </a:r>
            <a:r>
              <a:rPr lang="en-US" altLang="ru-RU" sz="2400" i="1">
                <a:latin typeface="Times New Roman" panose="02020603050405020304" pitchFamily="18" charset="0"/>
              </a:rPr>
              <a:t> </a:t>
            </a:r>
            <a:endParaRPr lang="ru-RU" altLang="ru-RU" sz="2400" i="1">
              <a:latin typeface="Times New Roman" panose="02020603050405020304" pitchFamily="18" charset="0"/>
            </a:endParaRPr>
          </a:p>
        </p:txBody>
      </p:sp>
      <p:graphicFrame>
        <p:nvGraphicFramePr>
          <p:cNvPr id="20500" name="Object 20"/>
          <p:cNvGraphicFramePr>
            <a:graphicFrameLocks noChangeAspect="1"/>
          </p:cNvGraphicFramePr>
          <p:nvPr/>
        </p:nvGraphicFramePr>
        <p:xfrm>
          <a:off x="3949701" y="1773239"/>
          <a:ext cx="155892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5" name="Equation" r:id="rId10" imgW="977760" imgH="711000" progId="Equation.DSMT4">
                  <p:embed/>
                </p:oleObj>
              </mc:Choice>
              <mc:Fallback>
                <p:oleObj name="Equation" r:id="rId10" imgW="97776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9701" y="1773239"/>
                        <a:ext cx="1558925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1" name="Text Box 21"/>
          <p:cNvSpPr txBox="1">
            <a:spLocks noChangeArrowheads="1"/>
          </p:cNvSpPr>
          <p:nvPr/>
        </p:nvSpPr>
        <p:spPr bwMode="auto">
          <a:xfrm>
            <a:off x="1685925" y="2012951"/>
            <a:ext cx="225254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/>
              <a:t>Запишем систему </a:t>
            </a:r>
          </a:p>
          <a:p>
            <a:r>
              <a:rPr lang="ru-RU" altLang="ru-RU"/>
              <a:t>неравенств в виде:</a:t>
            </a:r>
          </a:p>
        </p:txBody>
      </p:sp>
      <p:graphicFrame>
        <p:nvGraphicFramePr>
          <p:cNvPr id="20505" name="Object 25"/>
          <p:cNvGraphicFramePr>
            <a:graphicFrameLocks noChangeAspect="1"/>
          </p:cNvGraphicFramePr>
          <p:nvPr/>
        </p:nvGraphicFramePr>
        <p:xfrm>
          <a:off x="2863851" y="4584700"/>
          <a:ext cx="1204913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6" name="Equation" r:id="rId12" imgW="660240" imgH="203040" progId="Equation.DSMT4">
                  <p:embed/>
                </p:oleObj>
              </mc:Choice>
              <mc:Fallback>
                <p:oleObj name="Equation" r:id="rId12" imgW="6602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3851" y="4584700"/>
                        <a:ext cx="1204913" cy="369888"/>
                      </a:xfrm>
                      <a:prstGeom prst="rect">
                        <a:avLst/>
                      </a:prstGeom>
                      <a:solidFill>
                        <a:srgbClr val="FFC993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7" name="Freeform 27" descr="50%"/>
          <p:cNvSpPr>
            <a:spLocks/>
          </p:cNvSpPr>
          <p:nvPr/>
        </p:nvSpPr>
        <p:spPr bwMode="auto">
          <a:xfrm>
            <a:off x="5592764" y="2657476"/>
            <a:ext cx="4752975" cy="3914775"/>
          </a:xfrm>
          <a:custGeom>
            <a:avLst/>
            <a:gdLst>
              <a:gd name="T0" fmla="*/ 0 w 2994"/>
              <a:gd name="T1" fmla="*/ 2466 h 2466"/>
              <a:gd name="T2" fmla="*/ 6 w 2994"/>
              <a:gd name="T3" fmla="*/ 744 h 2466"/>
              <a:gd name="T4" fmla="*/ 2994 w 2994"/>
              <a:gd name="T5" fmla="*/ 0 h 2466"/>
              <a:gd name="T6" fmla="*/ 2988 w 2994"/>
              <a:gd name="T7" fmla="*/ 2460 h 2466"/>
              <a:gd name="T8" fmla="*/ 0 w 2994"/>
              <a:gd name="T9" fmla="*/ 2466 h 2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94" h="2466">
                <a:moveTo>
                  <a:pt x="0" y="2466"/>
                </a:moveTo>
                <a:lnTo>
                  <a:pt x="6" y="744"/>
                </a:lnTo>
                <a:lnTo>
                  <a:pt x="2994" y="0"/>
                </a:lnTo>
                <a:lnTo>
                  <a:pt x="2988" y="2460"/>
                </a:lnTo>
                <a:lnTo>
                  <a:pt x="0" y="2466"/>
                </a:lnTo>
                <a:close/>
              </a:path>
            </a:pathLst>
          </a:custGeom>
          <a:pattFill prst="pct50">
            <a:fgClr>
              <a:srgbClr val="FF0000">
                <a:alpha val="35001"/>
              </a:srgbClr>
            </a:fgClr>
            <a:bgClr>
              <a:schemeClr val="bg1">
                <a:alpha val="35001"/>
              </a:schemeClr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0508" name="Freeform 28" descr="50%"/>
          <p:cNvSpPr>
            <a:spLocks/>
          </p:cNvSpPr>
          <p:nvPr/>
        </p:nvSpPr>
        <p:spPr bwMode="auto">
          <a:xfrm>
            <a:off x="5645150" y="1814513"/>
            <a:ext cx="3638550" cy="4743450"/>
          </a:xfrm>
          <a:custGeom>
            <a:avLst/>
            <a:gdLst>
              <a:gd name="T0" fmla="*/ 2292 w 2292"/>
              <a:gd name="T1" fmla="*/ 0 h 2988"/>
              <a:gd name="T2" fmla="*/ 0 w 2292"/>
              <a:gd name="T3" fmla="*/ 0 h 2988"/>
              <a:gd name="T4" fmla="*/ 6 w 2292"/>
              <a:gd name="T5" fmla="*/ 2988 h 2988"/>
              <a:gd name="T6" fmla="*/ 1296 w 2292"/>
              <a:gd name="T7" fmla="*/ 2982 h 2988"/>
              <a:gd name="T8" fmla="*/ 2292 w 2292"/>
              <a:gd name="T9" fmla="*/ 0 h 29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92" h="2988">
                <a:moveTo>
                  <a:pt x="2292" y="0"/>
                </a:moveTo>
                <a:lnTo>
                  <a:pt x="0" y="0"/>
                </a:lnTo>
                <a:lnTo>
                  <a:pt x="6" y="2988"/>
                </a:lnTo>
                <a:lnTo>
                  <a:pt x="1296" y="2982"/>
                </a:lnTo>
                <a:lnTo>
                  <a:pt x="2292" y="0"/>
                </a:lnTo>
                <a:close/>
              </a:path>
            </a:pathLst>
          </a:custGeom>
          <a:pattFill prst="pct50">
            <a:fgClr>
              <a:schemeClr val="accent1">
                <a:alpha val="35001"/>
              </a:schemeClr>
            </a:fgClr>
            <a:bgClr>
              <a:schemeClr val="bg1">
                <a:alpha val="35001"/>
              </a:schemeClr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0509" name="Freeform 29" descr="50%"/>
          <p:cNvSpPr>
            <a:spLocks/>
          </p:cNvSpPr>
          <p:nvPr/>
        </p:nvSpPr>
        <p:spPr bwMode="auto">
          <a:xfrm>
            <a:off x="5629276" y="1819275"/>
            <a:ext cx="4752975" cy="4743450"/>
          </a:xfrm>
          <a:custGeom>
            <a:avLst/>
            <a:gdLst>
              <a:gd name="T0" fmla="*/ 0 w 2994"/>
              <a:gd name="T1" fmla="*/ 600 h 2988"/>
              <a:gd name="T2" fmla="*/ 0 w 2994"/>
              <a:gd name="T3" fmla="*/ 0 h 2988"/>
              <a:gd name="T4" fmla="*/ 2988 w 2994"/>
              <a:gd name="T5" fmla="*/ 18 h 2988"/>
              <a:gd name="T6" fmla="*/ 2994 w 2994"/>
              <a:gd name="T7" fmla="*/ 2988 h 2988"/>
              <a:gd name="T8" fmla="*/ 2382 w 2994"/>
              <a:gd name="T9" fmla="*/ 2988 h 2988"/>
              <a:gd name="T10" fmla="*/ 0 w 2994"/>
              <a:gd name="T11" fmla="*/ 600 h 29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94" h="2988">
                <a:moveTo>
                  <a:pt x="0" y="600"/>
                </a:moveTo>
                <a:lnTo>
                  <a:pt x="0" y="0"/>
                </a:lnTo>
                <a:lnTo>
                  <a:pt x="2988" y="18"/>
                </a:lnTo>
                <a:lnTo>
                  <a:pt x="2994" y="2988"/>
                </a:lnTo>
                <a:lnTo>
                  <a:pt x="2382" y="2988"/>
                </a:lnTo>
                <a:lnTo>
                  <a:pt x="0" y="600"/>
                </a:lnTo>
                <a:close/>
              </a:path>
            </a:pathLst>
          </a:custGeom>
          <a:pattFill prst="pct50">
            <a:fgClr>
              <a:srgbClr val="CC6600">
                <a:alpha val="35001"/>
              </a:srgbClr>
            </a:fgClr>
            <a:bgClr>
              <a:schemeClr val="bg1">
                <a:alpha val="35001"/>
              </a:schemeClr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0510" name="Freeform 30"/>
          <p:cNvSpPr>
            <a:spLocks/>
          </p:cNvSpPr>
          <p:nvPr/>
        </p:nvSpPr>
        <p:spPr bwMode="auto">
          <a:xfrm>
            <a:off x="6473825" y="3043239"/>
            <a:ext cx="2362200" cy="2219325"/>
          </a:xfrm>
          <a:custGeom>
            <a:avLst/>
            <a:gdLst>
              <a:gd name="T0" fmla="*/ 0 w 1488"/>
              <a:gd name="T1" fmla="*/ 378 h 1398"/>
              <a:gd name="T2" fmla="*/ 1026 w 1488"/>
              <a:gd name="T3" fmla="*/ 1398 h 1398"/>
              <a:gd name="T4" fmla="*/ 1488 w 1488"/>
              <a:gd name="T5" fmla="*/ 0 h 1398"/>
              <a:gd name="T6" fmla="*/ 0 w 1488"/>
              <a:gd name="T7" fmla="*/ 378 h 1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88" h="1398">
                <a:moveTo>
                  <a:pt x="0" y="378"/>
                </a:moveTo>
                <a:lnTo>
                  <a:pt x="1026" y="1398"/>
                </a:lnTo>
                <a:lnTo>
                  <a:pt x="1488" y="0"/>
                </a:lnTo>
                <a:lnTo>
                  <a:pt x="0" y="378"/>
                </a:lnTo>
                <a:close/>
              </a:path>
            </a:pathLst>
          </a:custGeom>
          <a:solidFill>
            <a:schemeClr val="accent1">
              <a:alpha val="60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0495" name="Line 15"/>
          <p:cNvSpPr>
            <a:spLocks noChangeShapeType="1"/>
          </p:cNvSpPr>
          <p:nvPr/>
        </p:nvSpPr>
        <p:spPr bwMode="auto">
          <a:xfrm flipV="1">
            <a:off x="7673975" y="1824039"/>
            <a:ext cx="1600200" cy="4740275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0498" name="Line 18"/>
          <p:cNvSpPr>
            <a:spLocks noChangeShapeType="1"/>
          </p:cNvSpPr>
          <p:nvPr/>
        </p:nvSpPr>
        <p:spPr bwMode="auto">
          <a:xfrm flipH="1" flipV="1">
            <a:off x="5619751" y="2771775"/>
            <a:ext cx="3800475" cy="3790950"/>
          </a:xfrm>
          <a:prstGeom prst="line">
            <a:avLst/>
          </a:prstGeom>
          <a:noFill/>
          <a:ln w="38100">
            <a:solidFill>
              <a:srgbClr val="CC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0496" name="Line 16"/>
          <p:cNvSpPr>
            <a:spLocks noChangeShapeType="1"/>
          </p:cNvSpPr>
          <p:nvPr/>
        </p:nvSpPr>
        <p:spPr bwMode="auto">
          <a:xfrm flipV="1">
            <a:off x="5637214" y="2647951"/>
            <a:ext cx="4738687" cy="1198563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6633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000"/>
                                        <p:tgtEl>
                                          <p:spTgt spid="2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3000"/>
                                        <p:tgtEl>
                                          <p:spTgt spid="20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4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4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0"/>
                                        <p:tgtEl>
                                          <p:spTgt spid="2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3000"/>
                                        <p:tgtEl>
                                          <p:spTgt spid="20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05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05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0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0"/>
                                        <p:tgtEl>
                                          <p:spTgt spid="2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2000"/>
                                        <p:tgtEl>
                                          <p:spTgt spid="2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3000"/>
                                        <p:tgtEl>
                                          <p:spTgt spid="20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10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0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/>
      <p:bldP spid="20486" grpId="0"/>
      <p:bldP spid="20488" grpId="0"/>
      <p:bldP spid="20490" grpId="0"/>
      <p:bldP spid="20499" grpId="0"/>
      <p:bldP spid="20501" grpId="0"/>
      <p:bldP spid="20507" grpId="0" animBg="1"/>
      <p:bldP spid="20508" grpId="0" animBg="1"/>
      <p:bldP spid="20509" grpId="0" animBg="1"/>
      <p:bldP spid="20510" grpId="0" animBg="1"/>
      <p:bldP spid="20495" grpId="0" animBg="1"/>
      <p:bldP spid="20498" grpId="0" animBg="1"/>
      <p:bldP spid="2049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k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524000"/>
            <a:ext cx="5334000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32" name="Rectangle 20"/>
          <p:cNvSpPr>
            <a:spLocks noChangeArrowheads="1"/>
          </p:cNvSpPr>
          <p:nvPr/>
        </p:nvSpPr>
        <p:spPr bwMode="auto">
          <a:xfrm>
            <a:off x="1689101" y="5159375"/>
            <a:ext cx="3876675" cy="1377950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1666875" y="5216526"/>
            <a:ext cx="402706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/>
              <a:t>Данная система неравенств задает </a:t>
            </a:r>
          </a:p>
          <a:p>
            <a:r>
              <a:rPr lang="ru-RU" altLang="ru-RU"/>
              <a:t>ту из образовавшихся областей, </a:t>
            </a:r>
          </a:p>
          <a:p>
            <a:r>
              <a:rPr lang="ru-RU" altLang="ru-RU"/>
              <a:t>которая расположена выше </a:t>
            </a:r>
          </a:p>
          <a:p>
            <a:r>
              <a:rPr lang="ru-RU" altLang="ru-RU"/>
              <a:t>параболы и ниже прямой.</a:t>
            </a:r>
          </a:p>
        </p:txBody>
      </p:sp>
      <p:graphicFrame>
        <p:nvGraphicFramePr>
          <p:cNvPr id="13322" name="Object 10"/>
          <p:cNvGraphicFramePr>
            <a:graphicFrameLocks noChangeAspect="1"/>
          </p:cNvGraphicFramePr>
          <p:nvPr/>
        </p:nvGraphicFramePr>
        <p:xfrm>
          <a:off x="8032751" y="1814514"/>
          <a:ext cx="1649413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58" name="Equation" r:id="rId4" imgW="990360" imgH="228600" progId="Equation.DSMT4">
                  <p:embed/>
                </p:oleObj>
              </mc:Choice>
              <mc:Fallback>
                <p:oleObj name="Equation" r:id="rId4" imgW="9903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2751" y="1814514"/>
                        <a:ext cx="1649413" cy="38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7" name="Freeform 15"/>
          <p:cNvSpPr>
            <a:spLocks/>
          </p:cNvSpPr>
          <p:nvPr/>
        </p:nvSpPr>
        <p:spPr bwMode="auto">
          <a:xfrm>
            <a:off x="6172200" y="1790700"/>
            <a:ext cx="1784350" cy="3346450"/>
          </a:xfrm>
          <a:custGeom>
            <a:avLst/>
            <a:gdLst>
              <a:gd name="T0" fmla="*/ 0 w 1124"/>
              <a:gd name="T1" fmla="*/ 4 h 2108"/>
              <a:gd name="T2" fmla="*/ 176 w 1124"/>
              <a:gd name="T3" fmla="*/ 1160 h 2108"/>
              <a:gd name="T4" fmla="*/ 260 w 1124"/>
              <a:gd name="T5" fmla="*/ 1556 h 2108"/>
              <a:gd name="T6" fmla="*/ 348 w 1124"/>
              <a:gd name="T7" fmla="*/ 1832 h 2108"/>
              <a:gd name="T8" fmla="*/ 420 w 1124"/>
              <a:gd name="T9" fmla="*/ 1996 h 2108"/>
              <a:gd name="T10" fmla="*/ 484 w 1124"/>
              <a:gd name="T11" fmla="*/ 2076 h 2108"/>
              <a:gd name="T12" fmla="*/ 544 w 1124"/>
              <a:gd name="T13" fmla="*/ 2108 h 2108"/>
              <a:gd name="T14" fmla="*/ 588 w 1124"/>
              <a:gd name="T15" fmla="*/ 2096 h 2108"/>
              <a:gd name="T16" fmla="*/ 656 w 1124"/>
              <a:gd name="T17" fmla="*/ 2036 h 2108"/>
              <a:gd name="T18" fmla="*/ 708 w 1124"/>
              <a:gd name="T19" fmla="*/ 1952 h 2108"/>
              <a:gd name="T20" fmla="*/ 764 w 1124"/>
              <a:gd name="T21" fmla="*/ 1812 h 2108"/>
              <a:gd name="T22" fmla="*/ 824 w 1124"/>
              <a:gd name="T23" fmla="*/ 1636 h 2108"/>
              <a:gd name="T24" fmla="*/ 900 w 1124"/>
              <a:gd name="T25" fmla="*/ 1320 h 2108"/>
              <a:gd name="T26" fmla="*/ 976 w 1124"/>
              <a:gd name="T27" fmla="*/ 920 h 2108"/>
              <a:gd name="T28" fmla="*/ 1124 w 1124"/>
              <a:gd name="T29" fmla="*/ 0 h 2108"/>
              <a:gd name="T30" fmla="*/ 0 w 1124"/>
              <a:gd name="T31" fmla="*/ 4 h 2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24" h="2108">
                <a:moveTo>
                  <a:pt x="0" y="4"/>
                </a:moveTo>
                <a:lnTo>
                  <a:pt x="176" y="1160"/>
                </a:lnTo>
                <a:lnTo>
                  <a:pt x="260" y="1556"/>
                </a:lnTo>
                <a:lnTo>
                  <a:pt x="348" y="1832"/>
                </a:lnTo>
                <a:lnTo>
                  <a:pt x="420" y="1996"/>
                </a:lnTo>
                <a:lnTo>
                  <a:pt x="484" y="2076"/>
                </a:lnTo>
                <a:lnTo>
                  <a:pt x="544" y="2108"/>
                </a:lnTo>
                <a:lnTo>
                  <a:pt x="588" y="2096"/>
                </a:lnTo>
                <a:lnTo>
                  <a:pt x="656" y="2036"/>
                </a:lnTo>
                <a:lnTo>
                  <a:pt x="708" y="1952"/>
                </a:lnTo>
                <a:lnTo>
                  <a:pt x="764" y="1812"/>
                </a:lnTo>
                <a:lnTo>
                  <a:pt x="824" y="1636"/>
                </a:lnTo>
                <a:lnTo>
                  <a:pt x="900" y="1320"/>
                </a:lnTo>
                <a:lnTo>
                  <a:pt x="976" y="920"/>
                </a:lnTo>
                <a:lnTo>
                  <a:pt x="1124" y="0"/>
                </a:lnTo>
                <a:lnTo>
                  <a:pt x="0" y="4"/>
                </a:lnTo>
                <a:close/>
              </a:path>
            </a:pathLst>
          </a:custGeom>
          <a:solidFill>
            <a:schemeClr val="hlink">
              <a:alpha val="17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336" name="Rectangle 24"/>
          <p:cNvSpPr>
            <a:spLocks noChangeArrowheads="1"/>
          </p:cNvSpPr>
          <p:nvPr/>
        </p:nvSpPr>
        <p:spPr bwMode="auto">
          <a:xfrm>
            <a:off x="475457" y="166580"/>
            <a:ext cx="7793037" cy="136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ru-RU" altLang="ru-RU" sz="2400" dirty="0"/>
              <a:t>Изображение на координатной</a:t>
            </a:r>
            <a:br>
              <a:rPr lang="ru-RU" altLang="ru-RU" sz="2400" dirty="0"/>
            </a:br>
            <a:r>
              <a:rPr lang="ru-RU" altLang="ru-RU" sz="2400" dirty="0"/>
              <a:t> плоскости множества </a:t>
            </a:r>
            <a:br>
              <a:rPr lang="ru-RU" altLang="ru-RU" sz="2400" dirty="0"/>
            </a:br>
            <a:r>
              <a:rPr lang="ru-RU" altLang="ru-RU" sz="2400" dirty="0"/>
              <a:t>решений системы неравенств</a:t>
            </a:r>
          </a:p>
        </p:txBody>
      </p:sp>
      <p:graphicFrame>
        <p:nvGraphicFramePr>
          <p:cNvPr id="13337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9523739"/>
              </p:ext>
            </p:extLst>
          </p:nvPr>
        </p:nvGraphicFramePr>
        <p:xfrm>
          <a:off x="5610226" y="437078"/>
          <a:ext cx="2079625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59" name="Equation" r:id="rId6" imgW="1104840" imgH="482400" progId="Equation.DSMT4">
                  <p:embed/>
                </p:oleObj>
              </mc:Choice>
              <mc:Fallback>
                <p:oleObj name="Equation" r:id="rId6" imgW="110484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0226" y="437078"/>
                        <a:ext cx="2079625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9" name="Object 27"/>
          <p:cNvGraphicFramePr>
            <a:graphicFrameLocks noChangeAspect="1"/>
          </p:cNvGraphicFramePr>
          <p:nvPr/>
        </p:nvGraphicFramePr>
        <p:xfrm>
          <a:off x="3848101" y="1955800"/>
          <a:ext cx="176212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60" name="Equation" r:id="rId8" imgW="1104840" imgH="482400" progId="Equation.DSMT4">
                  <p:embed/>
                </p:oleObj>
              </mc:Choice>
              <mc:Fallback>
                <p:oleObj name="Equation" r:id="rId8" imgW="110484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8101" y="1955800"/>
                        <a:ext cx="1762125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40" name="Text Box 28"/>
          <p:cNvSpPr txBox="1">
            <a:spLocks noChangeArrowheads="1"/>
          </p:cNvSpPr>
          <p:nvPr/>
        </p:nvSpPr>
        <p:spPr bwMode="auto">
          <a:xfrm>
            <a:off x="1685925" y="2012951"/>
            <a:ext cx="225254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/>
              <a:t>Запишем систему </a:t>
            </a:r>
          </a:p>
          <a:p>
            <a:r>
              <a:rPr lang="ru-RU" altLang="ru-RU"/>
              <a:t>неравенств в виде:</a:t>
            </a:r>
          </a:p>
        </p:txBody>
      </p:sp>
      <p:sp>
        <p:nvSpPr>
          <p:cNvPr id="13342" name="Text Box 30"/>
          <p:cNvSpPr txBox="1">
            <a:spLocks noChangeArrowheads="1"/>
          </p:cNvSpPr>
          <p:nvPr/>
        </p:nvSpPr>
        <p:spPr bwMode="auto">
          <a:xfrm>
            <a:off x="1768475" y="2879726"/>
            <a:ext cx="364715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/>
              <a:t>Изобразим множества точек </a:t>
            </a:r>
          </a:p>
          <a:p>
            <a:r>
              <a:rPr lang="ru-RU" altLang="ru-RU"/>
              <a:t>решений каждого неравенства: </a:t>
            </a:r>
          </a:p>
        </p:txBody>
      </p:sp>
      <p:graphicFrame>
        <p:nvGraphicFramePr>
          <p:cNvPr id="13343" name="Object 31"/>
          <p:cNvGraphicFramePr>
            <a:graphicFrameLocks noChangeAspect="1"/>
          </p:cNvGraphicFramePr>
          <p:nvPr/>
        </p:nvGraphicFramePr>
        <p:xfrm>
          <a:off x="2565401" y="3560764"/>
          <a:ext cx="180657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61" name="Equation" r:id="rId10" imgW="990360" imgH="228600" progId="Equation.DSMT4">
                  <p:embed/>
                </p:oleObj>
              </mc:Choice>
              <mc:Fallback>
                <p:oleObj name="Equation" r:id="rId10" imgW="9903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1" y="3560764"/>
                        <a:ext cx="1806575" cy="415925"/>
                      </a:xfrm>
                      <a:prstGeom prst="rect">
                        <a:avLst/>
                      </a:prstGeom>
                      <a:solidFill>
                        <a:srgbClr val="FFD5D5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44" name="Object 32"/>
          <p:cNvGraphicFramePr>
            <a:graphicFrameLocks noChangeAspect="1"/>
          </p:cNvGraphicFramePr>
          <p:nvPr/>
        </p:nvGraphicFramePr>
        <p:xfrm>
          <a:off x="2847976" y="4141789"/>
          <a:ext cx="1203325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62" name="Equation" r:id="rId12" imgW="660240" imgH="203040" progId="Equation.DSMT4">
                  <p:embed/>
                </p:oleObj>
              </mc:Choice>
              <mc:Fallback>
                <p:oleObj name="Equation" r:id="rId12" imgW="6602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7976" y="4141789"/>
                        <a:ext cx="1203325" cy="369887"/>
                      </a:xfrm>
                      <a:prstGeom prst="rect">
                        <a:avLst/>
                      </a:prstGeom>
                      <a:solidFill>
                        <a:srgbClr val="C0C0EA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46" name="Freeform 34"/>
          <p:cNvSpPr>
            <a:spLocks/>
          </p:cNvSpPr>
          <p:nvPr/>
        </p:nvSpPr>
        <p:spPr bwMode="auto">
          <a:xfrm>
            <a:off x="5613400" y="2286000"/>
            <a:ext cx="4305300" cy="4292600"/>
          </a:xfrm>
          <a:custGeom>
            <a:avLst/>
            <a:gdLst>
              <a:gd name="T0" fmla="*/ 2712 w 2712"/>
              <a:gd name="T1" fmla="*/ 2704 h 2704"/>
              <a:gd name="T2" fmla="*/ 8 w 2712"/>
              <a:gd name="T3" fmla="*/ 0 h 2704"/>
              <a:gd name="T4" fmla="*/ 0 w 2712"/>
              <a:gd name="T5" fmla="*/ 2704 h 2704"/>
              <a:gd name="T6" fmla="*/ 2712 w 2712"/>
              <a:gd name="T7" fmla="*/ 2704 h 2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12" h="2704">
                <a:moveTo>
                  <a:pt x="2712" y="2704"/>
                </a:moveTo>
                <a:lnTo>
                  <a:pt x="8" y="0"/>
                </a:lnTo>
                <a:lnTo>
                  <a:pt x="0" y="2704"/>
                </a:lnTo>
                <a:lnTo>
                  <a:pt x="2712" y="2704"/>
                </a:lnTo>
                <a:close/>
              </a:path>
            </a:pathLst>
          </a:custGeom>
          <a:solidFill>
            <a:schemeClr val="accent1">
              <a:alpha val="35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347" name="Freeform 35"/>
          <p:cNvSpPr>
            <a:spLocks/>
          </p:cNvSpPr>
          <p:nvPr/>
        </p:nvSpPr>
        <p:spPr bwMode="auto">
          <a:xfrm>
            <a:off x="6343650" y="2997200"/>
            <a:ext cx="1187450" cy="2152650"/>
          </a:xfrm>
          <a:custGeom>
            <a:avLst/>
            <a:gdLst>
              <a:gd name="T0" fmla="*/ 0 w 748"/>
              <a:gd name="T1" fmla="*/ 0 h 1356"/>
              <a:gd name="T2" fmla="*/ 748 w 748"/>
              <a:gd name="T3" fmla="*/ 752 h 1356"/>
              <a:gd name="T4" fmla="*/ 652 w 748"/>
              <a:gd name="T5" fmla="*/ 1084 h 1356"/>
              <a:gd name="T6" fmla="*/ 632 w 748"/>
              <a:gd name="T7" fmla="*/ 1120 h 1356"/>
              <a:gd name="T8" fmla="*/ 556 w 748"/>
              <a:gd name="T9" fmla="*/ 1280 h 1356"/>
              <a:gd name="T10" fmla="*/ 492 w 748"/>
              <a:gd name="T11" fmla="*/ 1344 h 1356"/>
              <a:gd name="T12" fmla="*/ 420 w 748"/>
              <a:gd name="T13" fmla="*/ 1356 h 1356"/>
              <a:gd name="T14" fmla="*/ 340 w 748"/>
              <a:gd name="T15" fmla="*/ 1296 h 1356"/>
              <a:gd name="T16" fmla="*/ 300 w 748"/>
              <a:gd name="T17" fmla="*/ 1244 h 1356"/>
              <a:gd name="T18" fmla="*/ 240 w 748"/>
              <a:gd name="T19" fmla="*/ 1080 h 1356"/>
              <a:gd name="T20" fmla="*/ 184 w 748"/>
              <a:gd name="T21" fmla="*/ 940 h 1356"/>
              <a:gd name="T22" fmla="*/ 144 w 748"/>
              <a:gd name="T23" fmla="*/ 748 h 1356"/>
              <a:gd name="T24" fmla="*/ 108 w 748"/>
              <a:gd name="T25" fmla="*/ 604 h 1356"/>
              <a:gd name="T26" fmla="*/ 80 w 748"/>
              <a:gd name="T27" fmla="*/ 428 h 1356"/>
              <a:gd name="T28" fmla="*/ 48 w 748"/>
              <a:gd name="T29" fmla="*/ 260 h 1356"/>
              <a:gd name="T30" fmla="*/ 0 w 748"/>
              <a:gd name="T31" fmla="*/ 0 h 1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48" h="1356">
                <a:moveTo>
                  <a:pt x="0" y="0"/>
                </a:moveTo>
                <a:lnTo>
                  <a:pt x="748" y="752"/>
                </a:lnTo>
                <a:lnTo>
                  <a:pt x="652" y="1084"/>
                </a:lnTo>
                <a:lnTo>
                  <a:pt x="632" y="1120"/>
                </a:lnTo>
                <a:lnTo>
                  <a:pt x="556" y="1280"/>
                </a:lnTo>
                <a:lnTo>
                  <a:pt x="492" y="1344"/>
                </a:lnTo>
                <a:lnTo>
                  <a:pt x="420" y="1356"/>
                </a:lnTo>
                <a:lnTo>
                  <a:pt x="340" y="1296"/>
                </a:lnTo>
                <a:lnTo>
                  <a:pt x="300" y="1244"/>
                </a:lnTo>
                <a:lnTo>
                  <a:pt x="240" y="1080"/>
                </a:lnTo>
                <a:lnTo>
                  <a:pt x="184" y="940"/>
                </a:lnTo>
                <a:lnTo>
                  <a:pt x="144" y="748"/>
                </a:lnTo>
                <a:lnTo>
                  <a:pt x="108" y="604"/>
                </a:lnTo>
                <a:lnTo>
                  <a:pt x="80" y="428"/>
                </a:lnTo>
                <a:lnTo>
                  <a:pt x="48" y="26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7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326" name="Freeform 14"/>
          <p:cNvSpPr>
            <a:spLocks/>
          </p:cNvSpPr>
          <p:nvPr/>
        </p:nvSpPr>
        <p:spPr bwMode="auto">
          <a:xfrm>
            <a:off x="6172201" y="1801813"/>
            <a:ext cx="1787525" cy="3359150"/>
          </a:xfrm>
          <a:custGeom>
            <a:avLst/>
            <a:gdLst>
              <a:gd name="T0" fmla="*/ 0 w 1203"/>
              <a:gd name="T1" fmla="*/ 9 h 1214"/>
              <a:gd name="T2" fmla="*/ 292 w 1203"/>
              <a:gd name="T3" fmla="*/ 920 h 1214"/>
              <a:gd name="T4" fmla="*/ 593 w 1203"/>
              <a:gd name="T5" fmla="*/ 1213 h 1214"/>
              <a:gd name="T6" fmla="*/ 894 w 1203"/>
              <a:gd name="T7" fmla="*/ 912 h 1214"/>
              <a:gd name="T8" fmla="*/ 1203 w 1203"/>
              <a:gd name="T9" fmla="*/ 0 h 1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3" h="1214">
                <a:moveTo>
                  <a:pt x="0" y="9"/>
                </a:moveTo>
                <a:cubicBezTo>
                  <a:pt x="96" y="364"/>
                  <a:pt x="193" y="719"/>
                  <a:pt x="292" y="920"/>
                </a:cubicBezTo>
                <a:cubicBezTo>
                  <a:pt x="391" y="1121"/>
                  <a:pt x="493" y="1214"/>
                  <a:pt x="593" y="1213"/>
                </a:cubicBezTo>
                <a:cubicBezTo>
                  <a:pt x="693" y="1212"/>
                  <a:pt x="792" y="1114"/>
                  <a:pt x="894" y="912"/>
                </a:cubicBezTo>
                <a:cubicBezTo>
                  <a:pt x="996" y="710"/>
                  <a:pt x="1099" y="355"/>
                  <a:pt x="1203" y="0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334" name="Line 22"/>
          <p:cNvSpPr>
            <a:spLocks noChangeShapeType="1"/>
          </p:cNvSpPr>
          <p:nvPr/>
        </p:nvSpPr>
        <p:spPr bwMode="auto">
          <a:xfrm>
            <a:off x="5638800" y="2298700"/>
            <a:ext cx="4279900" cy="4267200"/>
          </a:xfrm>
          <a:prstGeom prst="line">
            <a:avLst/>
          </a:prstGeom>
          <a:noFill/>
          <a:ln w="38100">
            <a:solidFill>
              <a:schemeClr val="tx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graphicFrame>
        <p:nvGraphicFramePr>
          <p:cNvPr id="13349" name="Object 37"/>
          <p:cNvGraphicFramePr>
            <a:graphicFrameLocks noChangeAspect="1"/>
          </p:cNvGraphicFramePr>
          <p:nvPr/>
        </p:nvGraphicFramePr>
        <p:xfrm>
          <a:off x="9020176" y="5246689"/>
          <a:ext cx="1203325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63" name="Equation" r:id="rId14" imgW="660240" imgH="203040" progId="Equation.DSMT4">
                  <p:embed/>
                </p:oleObj>
              </mc:Choice>
              <mc:Fallback>
                <p:oleObj name="Equation" r:id="rId14" imgW="6602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20176" y="5246689"/>
                        <a:ext cx="1203325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E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557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3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3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3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30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3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3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3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0"/>
                                        <p:tgtEl>
                                          <p:spTgt spid="1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0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3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3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3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3000"/>
                                        <p:tgtEl>
                                          <p:spTgt spid="13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10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10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3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2" grpId="0" animBg="1"/>
      <p:bldP spid="13317" grpId="0"/>
      <p:bldP spid="13327" grpId="0" animBg="1"/>
      <p:bldP spid="13340" grpId="0"/>
      <p:bldP spid="13342" grpId="0"/>
      <p:bldP spid="13346" grpId="0" animBg="1"/>
      <p:bldP spid="13347" grpId="0" animBg="1"/>
      <p:bldP spid="13326" grpId="0" animBg="1"/>
      <p:bldP spid="1333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Рекомендуемые ссылки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ru-RU" dirty="0" smtClean="0"/>
          </a:p>
          <a:p>
            <a:r>
              <a:rPr lang="en-US" b="1" dirty="0"/>
              <a:t>Linear equations and inequalities</a:t>
            </a:r>
          </a:p>
          <a:p>
            <a:r>
              <a:rPr lang="en-US" dirty="0">
                <a:hlinkClick r:id="rId2"/>
              </a:rPr>
              <a:t>https://www.khanacademy.org/math/algebra-basics/alg-basics-linear-equations-and-inequalities</a:t>
            </a:r>
            <a:endParaRPr lang="ru-RU" dirty="0"/>
          </a:p>
          <a:p>
            <a:r>
              <a:rPr lang="ru-RU" dirty="0" smtClean="0"/>
              <a:t>Как </a:t>
            </a:r>
            <a:r>
              <a:rPr lang="ru-RU" dirty="0"/>
              <a:t>найти производную? Примеры решений</a:t>
            </a:r>
            <a:endParaRPr lang="ru-RU" b="1" dirty="0"/>
          </a:p>
          <a:p>
            <a:r>
              <a:rPr lang="ru-RU" u="sng" dirty="0">
                <a:hlinkClick r:id="rId3"/>
              </a:rPr>
              <a:t>http://mathprofi.ru/kak_naiti_proizvodnuju.html</a:t>
            </a:r>
            <a:endParaRPr lang="ru-RU" dirty="0"/>
          </a:p>
          <a:p>
            <a:r>
              <a:rPr lang="ru-RU" dirty="0"/>
              <a:t>Частные производные функции двух переменных. Понятие и примеры решений</a:t>
            </a:r>
            <a:endParaRPr lang="ru-RU" b="1" dirty="0"/>
          </a:p>
          <a:p>
            <a:r>
              <a:rPr lang="ru-RU" u="sng" dirty="0">
                <a:hlinkClick r:id="rId4"/>
              </a:rPr>
              <a:t>http://mathprofi.ru/chastnye_proizvodnye_primery.html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 </a:t>
            </a:r>
            <a:r>
              <a:rPr lang="ru-RU" b="1" dirty="0"/>
              <a:t>Линейные неравенства. Системы линейных неравенств</a:t>
            </a:r>
          </a:p>
          <a:p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mathprofi.ru/lineinye_neravenstva.html</a:t>
            </a:r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318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операции с выражениями</a:t>
            </a:r>
          </a:p>
        </p:txBody>
      </p:sp>
      <p:pic>
        <p:nvPicPr>
          <p:cNvPr id="5" name="Объект 4" descr="Вырезка экрана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03" y="1270000"/>
            <a:ext cx="4975356" cy="3587571"/>
          </a:xfrm>
        </p:spPr>
      </p:pic>
      <p:pic>
        <p:nvPicPr>
          <p:cNvPr id="6" name="Рисунок 5" descr="Вырезка экрана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587"/>
          <a:stretch/>
        </p:blipFill>
        <p:spPr>
          <a:xfrm>
            <a:off x="5456547" y="1409138"/>
            <a:ext cx="3817455" cy="5291664"/>
          </a:xfrm>
          <a:prstGeom prst="rect">
            <a:avLst/>
          </a:prstGeom>
        </p:spPr>
      </p:pic>
      <p:pic>
        <p:nvPicPr>
          <p:cNvPr id="7" name="Рисунок 6" descr="http://mathprofi.ru/f/matematika_dlya_chainikov_clip_image058.gif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083" y="5657109"/>
            <a:ext cx="2515280" cy="99712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Прямоугольник 7"/>
          <p:cNvSpPr/>
          <p:nvPr/>
        </p:nvSpPr>
        <p:spPr>
          <a:xfrm>
            <a:off x="154103" y="5010778"/>
            <a:ext cx="53024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Очень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важное правило приведения дробей к общему знаменателю: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57200" y="4857571"/>
            <a:ext cx="4882243" cy="1796667"/>
          </a:xfrm>
          <a:prstGeom prst="rect">
            <a:avLst/>
          </a:prstGeom>
          <a:solidFill>
            <a:schemeClr val="accent1">
              <a:lumMod val="40000"/>
              <a:lumOff val="60000"/>
              <a:alpha val="22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3667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 descr="Вырезка экрана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69" y="609600"/>
            <a:ext cx="9386652" cy="5611586"/>
          </a:xfrm>
        </p:spPr>
      </p:pic>
    </p:spTree>
    <p:extLst>
      <p:ext uri="{BB962C8B-B14F-4D97-AF65-F5344CB8AC3E}">
        <p14:creationId xmlns:p14="http://schemas.microsoft.com/office/powerpoint/2010/main" val="4191909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/>
              <a:t>Функция от одной переменной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7997" y="1428607"/>
            <a:ext cx="8596668" cy="3880773"/>
          </a:xfrm>
        </p:spPr>
        <p:txBody>
          <a:bodyPr/>
          <a:lstStyle/>
          <a:p>
            <a:r>
              <a:rPr lang="ru-RU" dirty="0"/>
              <a:t>Функция – зависимость одной переменной от другой, причем для любых значений х соответствует единственное значение функции </a:t>
            </a:r>
            <a:endParaRPr lang="ru-RU" dirty="0" smtClean="0"/>
          </a:p>
          <a:p>
            <a:r>
              <a:rPr lang="ru-RU" dirty="0" smtClean="0"/>
              <a:t>Х </a:t>
            </a:r>
            <a:r>
              <a:rPr lang="ru-RU" dirty="0"/>
              <a:t>– независимая (аргумент</a:t>
            </a:r>
            <a:r>
              <a:rPr lang="ru-RU" dirty="0" smtClean="0"/>
              <a:t>)</a:t>
            </a:r>
          </a:p>
          <a:p>
            <a:r>
              <a:rPr lang="ru-RU" dirty="0" smtClean="0"/>
              <a:t> </a:t>
            </a:r>
            <a:r>
              <a:rPr lang="ru-RU" dirty="0"/>
              <a:t>У – зависимая (значение функции) </a:t>
            </a:r>
            <a:endParaRPr lang="ru-RU" dirty="0" smtClean="0"/>
          </a:p>
          <a:p>
            <a:r>
              <a:rPr lang="ru-RU" dirty="0" smtClean="0"/>
              <a:t>D(y</a:t>
            </a:r>
            <a:r>
              <a:rPr lang="ru-RU" dirty="0"/>
              <a:t>) – область определения </a:t>
            </a:r>
            <a:endParaRPr lang="ru-RU" dirty="0" smtClean="0"/>
          </a:p>
          <a:p>
            <a:r>
              <a:rPr lang="ru-RU" dirty="0" smtClean="0"/>
              <a:t>Е(у</a:t>
            </a:r>
            <a:r>
              <a:rPr lang="ru-RU" dirty="0"/>
              <a:t>) – область значения </a:t>
            </a:r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467" y="2063169"/>
            <a:ext cx="5940425" cy="241681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537997" y="4612748"/>
            <a:ext cx="859666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>
                <a:solidFill>
                  <a:srgbClr val="444444"/>
                </a:solidFill>
                <a:latin typeface="Open Sans"/>
              </a:rPr>
              <a:t>Область </a:t>
            </a:r>
            <a:r>
              <a:rPr lang="ru-RU" b="1" i="1" dirty="0" smtClean="0">
                <a:solidFill>
                  <a:srgbClr val="444444"/>
                </a:solidFill>
                <a:latin typeface="Open Sans"/>
              </a:rPr>
              <a:t>определения функции </a:t>
            </a:r>
            <a:r>
              <a:rPr lang="ru-RU" dirty="0">
                <a:solidFill>
                  <a:srgbClr val="444444"/>
                </a:solidFill>
                <a:latin typeface="Open Sans"/>
              </a:rPr>
              <a:t>– это все значения независимой переменной </a:t>
            </a:r>
            <a:endParaRPr lang="ru-RU" dirty="0" smtClean="0">
              <a:solidFill>
                <a:srgbClr val="444444"/>
              </a:solidFill>
              <a:latin typeface="Open Sans"/>
            </a:endParaRPr>
          </a:p>
          <a:p>
            <a:r>
              <a:rPr lang="ru-RU" b="1" i="1" dirty="0" smtClean="0">
                <a:solidFill>
                  <a:srgbClr val="444444"/>
                </a:solidFill>
                <a:latin typeface="Open Sans"/>
              </a:rPr>
              <a:t>Область </a:t>
            </a:r>
            <a:r>
              <a:rPr lang="ru-RU" b="1" i="1" dirty="0">
                <a:solidFill>
                  <a:srgbClr val="444444"/>
                </a:solidFill>
                <a:latin typeface="Open Sans"/>
              </a:rPr>
              <a:t>значения </a:t>
            </a:r>
            <a:r>
              <a:rPr lang="ru-RU" b="1" i="1" dirty="0" smtClean="0">
                <a:solidFill>
                  <a:srgbClr val="444444"/>
                </a:solidFill>
                <a:latin typeface="Open Sans"/>
              </a:rPr>
              <a:t>функции </a:t>
            </a:r>
            <a:r>
              <a:rPr lang="ru-RU" dirty="0" smtClean="0">
                <a:solidFill>
                  <a:srgbClr val="444444"/>
                </a:solidFill>
                <a:latin typeface="Open Sans"/>
              </a:rPr>
              <a:t>– </a:t>
            </a:r>
            <a:r>
              <a:rPr lang="ru-RU" dirty="0">
                <a:solidFill>
                  <a:srgbClr val="444444"/>
                </a:solidFill>
                <a:latin typeface="Open Sans"/>
              </a:rPr>
              <a:t>это все значения, которые принимает зависимая переменная </a:t>
            </a:r>
            <a:endParaRPr lang="ru-RU" dirty="0" smtClean="0">
              <a:solidFill>
                <a:srgbClr val="444444"/>
              </a:solidFill>
              <a:latin typeface="Open Sans"/>
            </a:endParaRPr>
          </a:p>
          <a:p>
            <a:r>
              <a:rPr lang="ru-RU" b="1" i="1" dirty="0" smtClean="0">
                <a:solidFill>
                  <a:srgbClr val="444444"/>
                </a:solidFill>
                <a:latin typeface="Open Sans"/>
              </a:rPr>
              <a:t>График </a:t>
            </a:r>
            <a:r>
              <a:rPr lang="ru-RU" b="1" i="1" dirty="0">
                <a:solidFill>
                  <a:srgbClr val="444444"/>
                </a:solidFill>
                <a:latin typeface="Open Sans"/>
              </a:rPr>
              <a:t>функции </a:t>
            </a:r>
            <a:r>
              <a:rPr lang="ru-RU" dirty="0">
                <a:solidFill>
                  <a:srgbClr val="444444"/>
                </a:solidFill>
                <a:latin typeface="Open Sans"/>
              </a:rPr>
              <a:t>– множество всех точек координатной плоскости, абсциссы которых равны значениям аргумента, а ординаты соответствующим значениям функции 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281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Пример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37766" y="2160589"/>
            <a:ext cx="3036235" cy="3880773"/>
          </a:xfrm>
        </p:spPr>
        <p:txBody>
          <a:bodyPr/>
          <a:lstStyle/>
          <a:p>
            <a:r>
              <a:rPr lang="ru-RU" dirty="0"/>
              <a:t>Например, функция </a:t>
            </a:r>
            <a:endParaRPr lang="ru-RU" dirty="0" smtClean="0"/>
          </a:p>
          <a:p>
            <a:r>
              <a:rPr lang="ru-RU" dirty="0" smtClean="0"/>
              <a:t>f </a:t>
            </a:r>
            <a:r>
              <a:rPr lang="ru-RU" dirty="0"/>
              <a:t>(x) = 1 / (x − 1), </a:t>
            </a:r>
          </a:p>
          <a:p>
            <a:r>
              <a:rPr lang="ru-RU" i="1" dirty="0"/>
              <a:t>область определения</a:t>
            </a:r>
            <a:r>
              <a:rPr lang="ru-RU" dirty="0"/>
              <a:t> — все действительные числа без единицы, </a:t>
            </a:r>
          </a:p>
          <a:p>
            <a:r>
              <a:rPr lang="ru-RU" i="1" dirty="0"/>
              <a:t>область значений</a:t>
            </a:r>
            <a:r>
              <a:rPr lang="ru-RU" dirty="0"/>
              <a:t> — все действительные числа. 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849641"/>
            <a:ext cx="5025234" cy="450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361404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Другая 3">
      <a:dk1>
        <a:sysClr val="windowText" lastClr="000000"/>
      </a:dk1>
      <a:lt1>
        <a:sysClr val="window" lastClr="FFFFFF"/>
      </a:lt1>
      <a:dk2>
        <a:srgbClr val="3E3D2D"/>
      </a:dk2>
      <a:lt2>
        <a:srgbClr val="74A50F"/>
      </a:lt2>
      <a:accent1>
        <a:srgbClr val="BF4D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1405</TotalTime>
  <Words>1200</Words>
  <Application>Microsoft Office PowerPoint</Application>
  <PresentationFormat>Широкоэкранный</PresentationFormat>
  <Paragraphs>224</Paragraphs>
  <Slides>55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11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55</vt:i4>
      </vt:variant>
    </vt:vector>
  </HeadingPairs>
  <TitlesOfParts>
    <vt:vector size="68" baseType="lpstr">
      <vt:lpstr>Arial Unicode MS</vt:lpstr>
      <vt:lpstr>Arial</vt:lpstr>
      <vt:lpstr>Arial</vt:lpstr>
      <vt:lpstr>Calibri</vt:lpstr>
      <vt:lpstr>Cambria Math</vt:lpstr>
      <vt:lpstr>Georgia</vt:lpstr>
      <vt:lpstr>Open Sans</vt:lpstr>
      <vt:lpstr>Tahoma</vt:lpstr>
      <vt:lpstr>Times New Roman</vt:lpstr>
      <vt:lpstr>Trebuchet MS</vt:lpstr>
      <vt:lpstr>Wingdings 3</vt:lpstr>
      <vt:lpstr>Грань</vt:lpstr>
      <vt:lpstr>Equation</vt:lpstr>
      <vt:lpstr>Базовые основы высшей математики</vt:lpstr>
      <vt:lpstr>Вспоминаем то, что знаем со школы</vt:lpstr>
      <vt:lpstr>Основные операции с выражениями</vt:lpstr>
      <vt:lpstr>Основные операции с выражениями</vt:lpstr>
      <vt:lpstr>Основные операции с выражениями</vt:lpstr>
      <vt:lpstr>Основные операции с выражениями</vt:lpstr>
      <vt:lpstr>Презентация PowerPoint</vt:lpstr>
      <vt:lpstr>Функция от одной переменной </vt:lpstr>
      <vt:lpstr>Пример</vt:lpstr>
      <vt:lpstr>График непрерывной функции и функции с разрывами</vt:lpstr>
      <vt:lpstr>Разрывы бывают самые разные</vt:lpstr>
      <vt:lpstr>Понятие предела функции</vt:lpstr>
      <vt:lpstr>Пример</vt:lpstr>
      <vt:lpstr>Предел функции</vt:lpstr>
      <vt:lpstr>Показатель относительного роста (скорость роста функции)  </vt:lpstr>
      <vt:lpstr>По виду графика можно сделать выводы о росте функций  </vt:lpstr>
      <vt:lpstr>Производная в точке</vt:lpstr>
      <vt:lpstr>Производная – это показатель относительного роста (скорость роста) функции в данной точке</vt:lpstr>
      <vt:lpstr>Производная — это скорость роста функции </vt:lpstr>
      <vt:lpstr>Экстремум функции</vt:lpstr>
      <vt:lpstr>Уравнения</vt:lpstr>
      <vt:lpstr>Алгебраические уравнения</vt:lpstr>
      <vt:lpstr>Линейное уравнение </vt:lpstr>
      <vt:lpstr>Решение линейного уравнения</vt:lpstr>
      <vt:lpstr>Презентация PowerPoint</vt:lpstr>
      <vt:lpstr>Презентация PowerPoint</vt:lpstr>
      <vt:lpstr>Презентация PowerPoint</vt:lpstr>
      <vt:lpstr>Если мы знаем знаки коэффициентов  k и b, то можем сразу представить, как выглядит график функции kx+b</vt:lpstr>
      <vt:lpstr>Если мы знаем знаки коэффициентов  k и b, то можем сразу представить, как выглядит график функции kx+b</vt:lpstr>
      <vt:lpstr>Коэффициент b сдвигает график относительно оси Оy. </vt:lpstr>
      <vt:lpstr>Коэффициент при х отвечает за угол наклона прямой</vt:lpstr>
      <vt:lpstr>Квадратичная функция и ее график </vt:lpstr>
      <vt:lpstr>Если поменять знак коэффициента а график  функции y=-x2 зеркально отразится относительно оси Ох.</vt:lpstr>
      <vt:lpstr>Если поменять знак коэффициента а график  функции y=-x2 зеркально отразится относительно оси Ох.</vt:lpstr>
      <vt:lpstr>Решение уравнения</vt:lpstr>
      <vt:lpstr>Квадратное уравнение </vt:lpstr>
      <vt:lpstr>Презентация PowerPoint</vt:lpstr>
      <vt:lpstr>Решение системы линейных уравнений методом подстановки </vt:lpstr>
      <vt:lpstr>Решение системы методом почленного сложения (вычитания) уравнений системы </vt:lpstr>
      <vt:lpstr>Презентация PowerPoint</vt:lpstr>
      <vt:lpstr>Пример </vt:lpstr>
      <vt:lpstr>Презентация PowerPoint</vt:lpstr>
      <vt:lpstr>Графическое решение систем уравнений</vt:lpstr>
      <vt:lpstr>Графический способ</vt:lpstr>
      <vt:lpstr>Неравенства</vt:lpstr>
      <vt:lpstr>Пример</vt:lpstr>
      <vt:lpstr>Задание </vt:lpstr>
      <vt:lpstr>Графический метод решения системы неравенств</vt:lpstr>
      <vt:lpstr>Решение</vt:lpstr>
      <vt:lpstr>Изображение на координатной плоскости множества   решений системы неравенств</vt:lpstr>
      <vt:lpstr>Изображение на координатной плоскости множества   решений системы неравенств</vt:lpstr>
      <vt:lpstr>Изображение на координатной плоскости множества   решений системы неравенств</vt:lpstr>
      <vt:lpstr>Изображение на координатной  плоскости множества  решений системы неравенств</vt:lpstr>
      <vt:lpstr>Презентация PowerPoint</vt:lpstr>
      <vt:lpstr>Рекомендуемые ссылки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Векторы</dc:title>
  <dc:creator>Ganna Ponomaryova</dc:creator>
  <cp:lastModifiedBy>Ganna Ponomaryova</cp:lastModifiedBy>
  <cp:revision>110</cp:revision>
  <dcterms:created xsi:type="dcterms:W3CDTF">2017-03-14T23:40:19Z</dcterms:created>
  <dcterms:modified xsi:type="dcterms:W3CDTF">2017-07-21T19:37:33Z</dcterms:modified>
</cp:coreProperties>
</file>