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434" r:id="rId3"/>
    <p:sldId id="435" r:id="rId4"/>
    <p:sldId id="374" r:id="rId5"/>
    <p:sldId id="376" r:id="rId6"/>
    <p:sldId id="377" r:id="rId7"/>
    <p:sldId id="378" r:id="rId8"/>
    <p:sldId id="379" r:id="rId9"/>
    <p:sldId id="380" r:id="rId10"/>
    <p:sldId id="381" r:id="rId11"/>
    <p:sldId id="382"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43" r:id="rId32"/>
    <p:sldId id="444" r:id="rId33"/>
    <p:sldId id="445"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384" r:id="rId49"/>
    <p:sldId id="438" r:id="rId50"/>
    <p:sldId id="386" r:id="rId51"/>
    <p:sldId id="387" r:id="rId52"/>
    <p:sldId id="388" r:id="rId53"/>
    <p:sldId id="389" r:id="rId54"/>
    <p:sldId id="390" r:id="rId55"/>
    <p:sldId id="391" r:id="rId56"/>
    <p:sldId id="395" r:id="rId57"/>
    <p:sldId id="392" r:id="rId58"/>
    <p:sldId id="396" r:id="rId59"/>
    <p:sldId id="393" r:id="rId60"/>
    <p:sldId id="397" r:id="rId61"/>
    <p:sldId id="398" r:id="rId62"/>
    <p:sldId id="399" r:id="rId63"/>
    <p:sldId id="441" r:id="rId64"/>
    <p:sldId id="440" r:id="rId65"/>
    <p:sldId id="442" r:id="rId66"/>
    <p:sldId id="446" r:id="rId67"/>
    <p:sldId id="439" r:id="rId68"/>
    <p:sldId id="25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 clrIdx="0">
    <p:extLst>
      <p:ext uri="{19B8F6BF-5375-455C-9EA6-DF929625EA0E}">
        <p15:presenceInfo xmlns:p15="http://schemas.microsoft.com/office/powerpoint/2012/main" userId="Пользователь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4" autoAdjust="0"/>
    <p:restoredTop sz="94709" autoAdjust="0"/>
  </p:normalViewPr>
  <p:slideViewPr>
    <p:cSldViewPr snapToGrid="0">
      <p:cViewPr varScale="1">
        <p:scale>
          <a:sx n="91" d="100"/>
          <a:sy n="91" d="100"/>
        </p:scale>
        <p:origin x="82" y="734"/>
      </p:cViewPr>
      <p:guideLst>
        <p:guide orient="horz" pos="2160"/>
        <p:guide pos="3840"/>
      </p:guideLst>
    </p:cSldViewPr>
  </p:slideViewPr>
  <p:notesTextViewPr>
    <p:cViewPr>
      <p:scale>
        <a:sx n="1" d="1"/>
        <a:sy n="1" d="1"/>
      </p:scale>
      <p:origin x="0" y="0"/>
    </p:cViewPr>
  </p:notesTextViewPr>
  <p:sorterViewPr>
    <p:cViewPr>
      <p:scale>
        <a:sx n="66" d="100"/>
        <a:sy n="66" d="100"/>
      </p:scale>
      <p:origin x="0" y="502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609600"/>
            <a:ext cx="103632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914400" y="1981200"/>
            <a:ext cx="5080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97600" y="1981200"/>
            <a:ext cx="5080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a:xfrm>
            <a:off x="914400" y="6248400"/>
            <a:ext cx="2540000" cy="457200"/>
          </a:xfrm>
        </p:spPr>
        <p:txBody>
          <a:bodyPr/>
          <a:lstStyle>
            <a:lvl1pPr>
              <a:defRPr/>
            </a:lvl1pPr>
          </a:lstStyle>
          <a:p>
            <a:endParaRPr lang="ru-RU" altLang="ru-RU"/>
          </a:p>
        </p:txBody>
      </p:sp>
      <p:sp>
        <p:nvSpPr>
          <p:cNvPr id="6" name="Нижний колонтитул 5"/>
          <p:cNvSpPr>
            <a:spLocks noGrp="1"/>
          </p:cNvSpPr>
          <p:nvPr>
            <p:ph type="ftr" sz="quarter" idx="11"/>
          </p:nvPr>
        </p:nvSpPr>
        <p:spPr>
          <a:xfrm>
            <a:off x="4165600" y="6248400"/>
            <a:ext cx="3860800" cy="457200"/>
          </a:xfrm>
        </p:spPr>
        <p:txBody>
          <a:bodyPr/>
          <a:lstStyle>
            <a:lvl1pPr>
              <a:defRPr/>
            </a:lvl1pPr>
          </a:lstStyle>
          <a:p>
            <a:endParaRPr lang="ru-RU" altLang="ru-RU"/>
          </a:p>
        </p:txBody>
      </p:sp>
      <p:sp>
        <p:nvSpPr>
          <p:cNvPr id="7" name="Номер слайда 6"/>
          <p:cNvSpPr>
            <a:spLocks noGrp="1"/>
          </p:cNvSpPr>
          <p:nvPr>
            <p:ph type="sldNum" sz="quarter" idx="12"/>
          </p:nvPr>
        </p:nvSpPr>
        <p:spPr>
          <a:xfrm>
            <a:off x="8737600" y="6248400"/>
            <a:ext cx="2540000" cy="457200"/>
          </a:xfrm>
        </p:spPr>
        <p:txBody>
          <a:bodyPr/>
          <a:lstStyle>
            <a:lvl1pPr>
              <a:defRPr/>
            </a:lvl1pPr>
          </a:lstStyle>
          <a:p>
            <a:fld id="{B23ED449-E493-4EE4-AAE8-555295DABEF8}" type="slidenum">
              <a:rPr lang="ru-RU" altLang="ru-RU"/>
              <a:pPr/>
              <a:t>‹#›</a:t>
            </a:fld>
            <a:endParaRPr lang="ru-RU" altLang="ru-RU"/>
          </a:p>
        </p:txBody>
      </p:sp>
    </p:spTree>
    <p:extLst>
      <p:ext uri="{BB962C8B-B14F-4D97-AF65-F5344CB8AC3E}">
        <p14:creationId xmlns:p14="http://schemas.microsoft.com/office/powerpoint/2010/main" val="340678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7/27/2017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7/27/2017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pPr/>
              <a:t>7/27/2017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6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baguzin.ru/wp/wp-content/uploads/2013/07/1.-%D0%A3%D0%BF%D0%BE%D1%80%D1%8F%D0%B4%D0%BE%D1%87%D0%B5%D0%BD%D0%BD%D1%8B%D0%B9-%D0%BC%D0%B0%D1%81%D1%81%D0%B8%D0%B2.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9.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7.wmf"/><Relationship Id="rId5" Type="http://schemas.openxmlformats.org/officeDocument/2006/relationships/oleObject" Target="../embeddings/oleObject3.bin"/><Relationship Id="rId4" Type="http://schemas.openxmlformats.org/officeDocument/2006/relationships/image" Target="../media/image56.wmf"/></Relationships>
</file>

<file path=ppt/slides/_rels/slide51.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0.emf"/><Relationship Id="rId4" Type="http://schemas.openxmlformats.org/officeDocument/2006/relationships/image" Target="../media/image59.wmf"/></Relationships>
</file>

<file path=ppt/slides/_rels/slide5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1.wmf"/><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3.wmf"/><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6.wmf"/><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3" Type="http://schemas.openxmlformats.org/officeDocument/2006/relationships/image" Target="../media/image69.gif"/><Relationship Id="rId2" Type="http://schemas.openxmlformats.org/officeDocument/2006/relationships/image" Target="../media/image68.gif"/><Relationship Id="rId1" Type="http://schemas.openxmlformats.org/officeDocument/2006/relationships/slideLayout" Target="../slideLayouts/slideLayout2.xml"/><Relationship Id="rId5" Type="http://schemas.openxmlformats.org/officeDocument/2006/relationships/image" Target="../media/image71.gif"/><Relationship Id="rId4" Type="http://schemas.openxmlformats.org/officeDocument/2006/relationships/image" Target="../media/image70.gif"/></Relationships>
</file>

<file path=ppt/slides/_rels/slide59.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0.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hyperlink" Target="https://ru.wikipedia.org/wiki/%D0%A1%D1%82%D0%B0%D1%86%D0%B8%D0%BE%D0%BD%D0%B0%D1%80%D0%BD%D0%BE%D1%81%D1%82%D1%8C" TargetMode="Externa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6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statcats.ru/2016/03/blog-post.html" TargetMode="External"/><Relationship Id="rId2" Type="http://schemas.openxmlformats.org/officeDocument/2006/relationships/hyperlink" Target="https://pythonworld.ru/obrabotka-dannyx/pandas-cookbook-0-ipython.html" TargetMode="External"/><Relationship Id="rId1" Type="http://schemas.openxmlformats.org/officeDocument/2006/relationships/slideLayout" Target="../slideLayouts/slideLayout2.xml"/><Relationship Id="rId4" Type="http://schemas.openxmlformats.org/officeDocument/2006/relationships/image" Target="../media/image86.jpe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smtClean="0"/>
              <a:t>Визуальный анализ данных</a:t>
            </a:r>
            <a:endParaRPr lang="ru-RU" dirty="0"/>
          </a:p>
        </p:txBody>
      </p:sp>
      <p:sp>
        <p:nvSpPr>
          <p:cNvPr id="3" name="Подзаголовок 2"/>
          <p:cNvSpPr>
            <a:spLocks noGrp="1"/>
          </p:cNvSpPr>
          <p:nvPr>
            <p:ph type="subTitle" idx="1"/>
          </p:nvPr>
        </p:nvSpPr>
        <p:spPr>
          <a:xfrm>
            <a:off x="1507067" y="4050833"/>
            <a:ext cx="7766936" cy="2250576"/>
          </a:xfrm>
        </p:spPr>
        <p:txBody>
          <a:bodyPr>
            <a:normAutofit/>
          </a:bodyPr>
          <a:lstStyle/>
          <a:p>
            <a:r>
              <a:rPr lang="ru-RU" dirty="0" smtClean="0"/>
              <a:t>Данные</a:t>
            </a:r>
          </a:p>
          <a:p>
            <a:r>
              <a:rPr lang="ru-RU" dirty="0" smtClean="0"/>
              <a:t>Множества</a:t>
            </a:r>
            <a:endParaRPr lang="ru-RU" dirty="0"/>
          </a:p>
          <a:p>
            <a:r>
              <a:rPr lang="ru-RU" dirty="0" smtClean="0"/>
              <a:t>Временной ряд</a:t>
            </a:r>
          </a:p>
          <a:p>
            <a:r>
              <a:rPr lang="ru-RU" dirty="0" smtClean="0"/>
              <a:t>Тренд, цикличность, сезонная составляющая</a:t>
            </a:r>
          </a:p>
          <a:p>
            <a:endParaRPr lang="ru-RU" dirty="0"/>
          </a:p>
        </p:txBody>
      </p:sp>
    </p:spTree>
    <p:extLst>
      <p:ext uri="{BB962C8B-B14F-4D97-AF65-F5344CB8AC3E}">
        <p14:creationId xmlns:p14="http://schemas.microsoft.com/office/powerpoint/2010/main" val="1183005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5809" y="606426"/>
            <a:ext cx="8596668" cy="1320800"/>
          </a:xfrm>
        </p:spPr>
        <p:txBody>
          <a:bodyPr>
            <a:normAutofit fontScale="90000"/>
          </a:bodyPr>
          <a:lstStyle/>
          <a:p>
            <a:r>
              <a:rPr lang="ru-RU" b="1" dirty="0"/>
              <a:t>В каком еще виде можно отображать количественные данные?</a:t>
            </a:r>
            <a:br>
              <a:rPr lang="ru-RU" b="1" dirty="0"/>
            </a:br>
            <a:endParaRPr lang="ru-RU" dirty="0"/>
          </a:p>
        </p:txBody>
      </p:sp>
      <p:pic>
        <p:nvPicPr>
          <p:cNvPr id="87042" name="Picture 2" descr="Визуализация количественных данных|Рисунки и инфографика Михаила Казанцева|Visual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163" y="2148619"/>
            <a:ext cx="8096250" cy="415290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77212" y="1769038"/>
            <a:ext cx="3522920" cy="3970318"/>
          </a:xfrm>
          <a:prstGeom prst="rect">
            <a:avLst/>
          </a:prstGeom>
        </p:spPr>
        <p:txBody>
          <a:bodyPr wrap="square">
            <a:spAutoFit/>
          </a:bodyPr>
          <a:lstStyle/>
          <a:p>
            <a:pPr fontAlgn="base"/>
            <a:r>
              <a:rPr lang="ru-RU" dirty="0">
                <a:solidFill>
                  <a:srgbClr val="454545"/>
                </a:solidFill>
                <a:latin typeface="Open Sans"/>
              </a:rPr>
              <a:t>Такая форма представления данных позволяет моментально сравнить различные величины.</a:t>
            </a:r>
          </a:p>
          <a:p>
            <a:pPr fontAlgn="base"/>
            <a:r>
              <a:rPr lang="ru-RU" dirty="0">
                <a:solidFill>
                  <a:srgbClr val="454545"/>
                </a:solidFill>
                <a:latin typeface="Open Sans"/>
              </a:rPr>
              <a:t>На этой диаграмме Вася изобразил, сколько времени в день на самом деле занимают «неприятные» дела, которыми его нагружает Лиза, по сравнению со всей его дневной </a:t>
            </a:r>
            <a:r>
              <a:rPr lang="ru-RU" dirty="0" smtClean="0">
                <a:solidFill>
                  <a:srgbClr val="454545"/>
                </a:solidFill>
                <a:latin typeface="Open Sans"/>
              </a:rPr>
              <a:t>активностью и</a:t>
            </a:r>
          </a:p>
          <a:p>
            <a:pPr fontAlgn="base"/>
            <a:r>
              <a:rPr lang="ru-RU" dirty="0" smtClean="0">
                <a:solidFill>
                  <a:srgbClr val="454545"/>
                </a:solidFill>
                <a:latin typeface="Open Sans"/>
              </a:rPr>
              <a:t>оказалось</a:t>
            </a:r>
            <a:r>
              <a:rPr lang="ru-RU" dirty="0">
                <a:solidFill>
                  <a:srgbClr val="454545"/>
                </a:solidFill>
                <a:latin typeface="Open Sans"/>
              </a:rPr>
              <a:t>, что все эти дела занимают намного меньше времени, чем ему казалось.</a:t>
            </a:r>
            <a:endParaRPr lang="ru-RU" b="0" i="0" dirty="0">
              <a:solidFill>
                <a:srgbClr val="454545"/>
              </a:solidFill>
              <a:effectLst/>
              <a:latin typeface="Open Sans"/>
            </a:endParaRPr>
          </a:p>
        </p:txBody>
      </p:sp>
      <p:sp>
        <p:nvSpPr>
          <p:cNvPr id="6" name="Прямоугольник 5"/>
          <p:cNvSpPr/>
          <p:nvPr/>
        </p:nvSpPr>
        <p:spPr>
          <a:xfrm>
            <a:off x="680484" y="6419017"/>
            <a:ext cx="6096000" cy="261610"/>
          </a:xfrm>
          <a:prstGeom prst="rect">
            <a:avLst/>
          </a:prstGeom>
        </p:spPr>
        <p:txBody>
          <a:bodyPr>
            <a:spAutoFit/>
          </a:bodyPr>
          <a:lstStyle/>
          <a:p>
            <a:r>
              <a:rPr lang="ru-RU" sz="1100" dirty="0"/>
              <a:t>http://mkazantsev.ru/skolko-kolichestva-kotorye-opredelyayut-kachestvo-vashej-zhizni/</a:t>
            </a:r>
          </a:p>
        </p:txBody>
      </p:sp>
    </p:spTree>
    <p:extLst>
      <p:ext uri="{BB962C8B-B14F-4D97-AF65-F5344CB8AC3E}">
        <p14:creationId xmlns:p14="http://schemas.microsoft.com/office/powerpoint/2010/main" val="22109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120" y="354419"/>
            <a:ext cx="9579540" cy="1320800"/>
          </a:xfrm>
        </p:spPr>
        <p:txBody>
          <a:bodyPr>
            <a:normAutofit fontScale="90000"/>
          </a:bodyPr>
          <a:lstStyle/>
          <a:p>
            <a:r>
              <a:rPr lang="ru-RU" b="1" dirty="0"/>
              <a:t>Что еще можно померить и визуализировать?</a:t>
            </a:r>
            <a:br>
              <a:rPr lang="ru-RU" b="1" dirty="0"/>
            </a:br>
            <a:endParaRPr lang="ru-RU" dirty="0"/>
          </a:p>
        </p:txBody>
      </p:sp>
      <p:pic>
        <p:nvPicPr>
          <p:cNvPr id="88066" name="Picture 2" descr="Визуализация процессов своей жизни|Рисунки и инфографика Михаила Казанцева|Visual Tool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0069" y="2837712"/>
            <a:ext cx="7022823" cy="3304858"/>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59120" y="1145070"/>
            <a:ext cx="9583480" cy="1754326"/>
          </a:xfrm>
          <a:prstGeom prst="rect">
            <a:avLst/>
          </a:prstGeom>
        </p:spPr>
        <p:txBody>
          <a:bodyPr wrap="square">
            <a:spAutoFit/>
          </a:bodyPr>
          <a:lstStyle/>
          <a:p>
            <a:r>
              <a:rPr lang="ru-RU" dirty="0">
                <a:solidFill>
                  <a:srgbClr val="454545"/>
                </a:solidFill>
                <a:latin typeface="Open Sans"/>
              </a:rPr>
              <a:t>Можно, например, зафиксировать и проанализировать количество походов в кино, </a:t>
            </a:r>
            <a:r>
              <a:rPr lang="ru-RU" dirty="0" smtClean="0">
                <a:solidFill>
                  <a:srgbClr val="454545"/>
                </a:solidFill>
                <a:latin typeface="Open Sans"/>
              </a:rPr>
              <a:t>занятий фитнесом</a:t>
            </a:r>
            <a:r>
              <a:rPr lang="ru-RU" dirty="0">
                <a:solidFill>
                  <a:srgbClr val="454545"/>
                </a:solidFill>
                <a:latin typeface="Open Sans"/>
              </a:rPr>
              <a:t>, встреч с друзьями, пробежек, бокалов вина, чашек кофе, прочитанных книжных страниц, прослушанных </a:t>
            </a:r>
            <a:r>
              <a:rPr lang="ru-RU" dirty="0" err="1" smtClean="0">
                <a:solidFill>
                  <a:srgbClr val="454545"/>
                </a:solidFill>
                <a:latin typeface="Open Sans"/>
              </a:rPr>
              <a:t>вебинаров</a:t>
            </a:r>
            <a:r>
              <a:rPr lang="ru-RU" dirty="0" smtClean="0">
                <a:solidFill>
                  <a:srgbClr val="454545"/>
                </a:solidFill>
                <a:latin typeface="Open Sans"/>
              </a:rPr>
              <a:t>…</a:t>
            </a:r>
          </a:p>
          <a:p>
            <a:r>
              <a:rPr lang="ru-RU" dirty="0" smtClean="0"/>
              <a:t>Такая </a:t>
            </a:r>
            <a:r>
              <a:rPr lang="ru-RU" dirty="0"/>
              <a:t>форма визуализации позволяет отслеживать прогресс или вредные привычки, контролировать потребление отдельных продуктов или определенные виды активности. </a:t>
            </a:r>
            <a:endParaRPr lang="ru-RU" dirty="0"/>
          </a:p>
        </p:txBody>
      </p:sp>
      <p:sp>
        <p:nvSpPr>
          <p:cNvPr id="5" name="Прямоугольник 4"/>
          <p:cNvSpPr/>
          <p:nvPr/>
        </p:nvSpPr>
        <p:spPr>
          <a:xfrm>
            <a:off x="680484" y="6419017"/>
            <a:ext cx="6096000" cy="261610"/>
          </a:xfrm>
          <a:prstGeom prst="rect">
            <a:avLst/>
          </a:prstGeom>
        </p:spPr>
        <p:txBody>
          <a:bodyPr>
            <a:spAutoFit/>
          </a:bodyPr>
          <a:lstStyle/>
          <a:p>
            <a:r>
              <a:rPr lang="ru-RU" sz="1100" dirty="0"/>
              <a:t>http://mkazantsev.ru/skolko-kolichestva-kotorye-opredelyayut-kachestvo-vashej-zhizni/</a:t>
            </a:r>
          </a:p>
        </p:txBody>
      </p:sp>
    </p:spTree>
    <p:extLst>
      <p:ext uri="{BB962C8B-B14F-4D97-AF65-F5344CB8AC3E}">
        <p14:creationId xmlns:p14="http://schemas.microsoft.com/office/powerpoint/2010/main" val="252318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Роль графического представления данных</a:t>
            </a:r>
            <a:br>
              <a:rPr lang="ru-RU" b="1" dirty="0"/>
            </a:br>
            <a:endParaRPr lang="ru-RU" dirty="0"/>
          </a:p>
        </p:txBody>
      </p:sp>
      <p:sp>
        <p:nvSpPr>
          <p:cNvPr id="3" name="Объект 2"/>
          <p:cNvSpPr>
            <a:spLocks noGrp="1"/>
          </p:cNvSpPr>
          <p:nvPr>
            <p:ph idx="1"/>
          </p:nvPr>
        </p:nvSpPr>
        <p:spPr>
          <a:xfrm>
            <a:off x="677334" y="2160589"/>
            <a:ext cx="4857192" cy="3880773"/>
          </a:xfrm>
        </p:spPr>
        <p:txBody>
          <a:bodyPr>
            <a:normAutofit/>
          </a:bodyPr>
          <a:lstStyle/>
          <a:p>
            <a:r>
              <a:rPr lang="ru-RU" sz="2000" dirty="0" smtClean="0"/>
              <a:t>Правильное </a:t>
            </a:r>
            <a:r>
              <a:rPr lang="ru-RU" sz="2000" dirty="0" smtClean="0"/>
              <a:t>представление данных позволяет </a:t>
            </a:r>
            <a:r>
              <a:rPr lang="ru-RU" sz="2000" dirty="0"/>
              <a:t>сразу выявить основные закономерности, скрытые в массиве информации. </a:t>
            </a:r>
          </a:p>
        </p:txBody>
      </p:sp>
      <p:pic>
        <p:nvPicPr>
          <p:cNvPr id="17412" name="Picture 4" descr="&amp;Pcy;&amp;ocy;&amp;khcy;&amp;ocy;&amp;zhcy;&amp;iecy;&amp;iecy; &amp;icy;&amp;zcy;&amp;ocy;&amp;bcy;&amp;rcy;&amp;acy;&amp;zhcy;&amp;iecy;&amp;ncy;&amp;icy;&amp;ie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043" y="3260571"/>
            <a:ext cx="4762500"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55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Упорядоченный массив</a:t>
            </a:r>
            <a:endParaRPr lang="ru-RU" dirty="0"/>
          </a:p>
        </p:txBody>
      </p:sp>
      <p:sp>
        <p:nvSpPr>
          <p:cNvPr id="3" name="Объект 2"/>
          <p:cNvSpPr>
            <a:spLocks noGrp="1"/>
          </p:cNvSpPr>
          <p:nvPr>
            <p:ph idx="1"/>
          </p:nvPr>
        </p:nvSpPr>
        <p:spPr>
          <a:xfrm>
            <a:off x="565039" y="1502863"/>
            <a:ext cx="8596668" cy="3880773"/>
          </a:xfrm>
        </p:spPr>
        <p:txBody>
          <a:bodyPr/>
          <a:lstStyle/>
          <a:p>
            <a:r>
              <a:rPr lang="ru-RU" dirty="0"/>
              <a:t>Упорядоченный массив (не обязательно одномерный) состоит из последовательности данных, расположенных по возрастанию. </a:t>
            </a:r>
          </a:p>
          <a:p>
            <a:endParaRPr lang="ru-RU" dirty="0"/>
          </a:p>
        </p:txBody>
      </p:sp>
      <p:pic>
        <p:nvPicPr>
          <p:cNvPr id="4" name="Рисунок 3" descr="http://baguzin.ru/wp/wp-content/uploads/2013/07/1.-%D0%A3%D0%BF%D0%BE%D1%80%D1%8F%D0%B4%D0%BE%D1%87%D0%B5%D0%BD%D0%BD%D1%8B%D0%B9-%D0%BC%D0%B0%D1%81%D1%81%D0%B8%D0%B2.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52744" y="2427586"/>
            <a:ext cx="5838825" cy="3969385"/>
          </a:xfrm>
          <a:prstGeom prst="rect">
            <a:avLst/>
          </a:prstGeom>
          <a:noFill/>
          <a:ln>
            <a:noFill/>
          </a:ln>
        </p:spPr>
      </p:pic>
      <p:sp>
        <p:nvSpPr>
          <p:cNvPr id="5" name="Прямоугольник 4"/>
          <p:cNvSpPr/>
          <p:nvPr/>
        </p:nvSpPr>
        <p:spPr>
          <a:xfrm>
            <a:off x="6403864" y="2427586"/>
            <a:ext cx="3654536" cy="4247317"/>
          </a:xfrm>
          <a:prstGeom prst="rect">
            <a:avLst/>
          </a:prstGeom>
        </p:spPr>
        <p:txBody>
          <a:bodyPr wrap="square">
            <a:spAutoFit/>
          </a:bodyPr>
          <a:lstStyle/>
          <a:p>
            <a:r>
              <a:rPr lang="ru-RU" dirty="0" smtClean="0">
                <a:latin typeface="Times New Roman" panose="02020603050405020304" pitchFamily="18" charset="0"/>
                <a:ea typeface="Calibri" panose="020F0502020204030204" pitchFamily="34" charset="0"/>
              </a:rPr>
              <a:t>Показатели </a:t>
            </a:r>
            <a:r>
              <a:rPr lang="ru-RU" dirty="0">
                <a:latin typeface="Times New Roman" panose="02020603050405020304" pitchFamily="18" charset="0"/>
                <a:ea typeface="Calibri" panose="020F0502020204030204" pitchFamily="34" charset="0"/>
              </a:rPr>
              <a:t>о пятилетней среднегодовой доходности 158 фондов. </a:t>
            </a:r>
            <a:endParaRPr lang="ru-RU" dirty="0" smtClean="0">
              <a:latin typeface="Times New Roman" panose="02020603050405020304" pitchFamily="18" charset="0"/>
              <a:ea typeface="Calibri" panose="020F0502020204030204" pitchFamily="34" charset="0"/>
            </a:endParaRPr>
          </a:p>
          <a:p>
            <a:r>
              <a:rPr lang="ru-RU" dirty="0" smtClean="0">
                <a:latin typeface="Times New Roman" panose="02020603050405020304" pitchFamily="18" charset="0"/>
                <a:ea typeface="Calibri" panose="020F0502020204030204" pitchFamily="34" charset="0"/>
              </a:rPr>
              <a:t>Упорядоченные </a:t>
            </a:r>
            <a:r>
              <a:rPr lang="ru-RU" dirty="0">
                <a:latin typeface="Times New Roman" panose="02020603050405020304" pitchFamily="18" charset="0"/>
                <a:ea typeface="Calibri" panose="020F0502020204030204" pitchFamily="34" charset="0"/>
              </a:rPr>
              <a:t>массивы позволяют сразу определить минимальное и максимальное значения, типичные величины, а также диапазон, которому принадлежит основная масса </a:t>
            </a:r>
            <a:r>
              <a:rPr lang="ru-RU" dirty="0" smtClean="0">
                <a:latin typeface="Times New Roman" panose="02020603050405020304" pitchFamily="18" charset="0"/>
                <a:ea typeface="Calibri" panose="020F0502020204030204" pitchFamily="34" charset="0"/>
              </a:rPr>
              <a:t>значений</a:t>
            </a:r>
          </a:p>
          <a:p>
            <a:r>
              <a:rPr lang="ru-RU" dirty="0"/>
              <a:t>Видно, что наименьший уровень пятилетней среднегодовой доходности равен –6,1% в год, а наивысший достигает 26,3%.</a:t>
            </a:r>
          </a:p>
          <a:p>
            <a:endParaRPr lang="ru-RU" dirty="0"/>
          </a:p>
        </p:txBody>
      </p:sp>
    </p:spTree>
    <p:extLst>
      <p:ext uri="{BB962C8B-B14F-4D97-AF65-F5344CB8AC3E}">
        <p14:creationId xmlns:p14="http://schemas.microsoft.com/office/powerpoint/2010/main" val="3871835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a:xfrm>
            <a:off x="3035524" y="609600"/>
            <a:ext cx="8596668" cy="3880773"/>
          </a:xfrm>
        </p:spPr>
        <p:txBody>
          <a:bodyPr/>
          <a:lstStyle/>
          <a:p>
            <a:r>
              <a:rPr lang="ru-RU" b="1" dirty="0"/>
              <a:t>Чтоб оценить случайную величину ­ температуру ­ </a:t>
            </a:r>
            <a:r>
              <a:rPr lang="ru-RU" dirty="0"/>
              <a:t>необходимо  отсортировать (упорядочить) список по значению температуры</a:t>
            </a:r>
          </a:p>
          <a:p>
            <a:endParaRPr lang="ru-RU" dirty="0"/>
          </a:p>
        </p:txBody>
      </p:sp>
      <p:pic>
        <p:nvPicPr>
          <p:cNvPr id="4" name="Рисунок 3"/>
          <p:cNvPicPr/>
          <p:nvPr/>
        </p:nvPicPr>
        <p:blipFill>
          <a:blip r:embed="rId2">
            <a:extLst>
              <a:ext uri="{28A0092B-C50C-407E-A947-70E740481C1C}">
                <a14:useLocalDpi xmlns:a14="http://schemas.microsoft.com/office/drawing/2010/main" val="0"/>
              </a:ext>
            </a:extLst>
          </a:blip>
          <a:stretch>
            <a:fillRect/>
          </a:stretch>
        </p:blipFill>
        <p:spPr>
          <a:xfrm>
            <a:off x="677334" y="1564612"/>
            <a:ext cx="2886075" cy="4476750"/>
          </a:xfrm>
          <a:prstGeom prst="rect">
            <a:avLst/>
          </a:prstGeom>
        </p:spPr>
      </p:pic>
      <p:pic>
        <p:nvPicPr>
          <p:cNvPr id="5" name="Рисунок 4"/>
          <p:cNvPicPr/>
          <p:nvPr/>
        </p:nvPicPr>
        <p:blipFill>
          <a:blip r:embed="rId3">
            <a:extLst>
              <a:ext uri="{28A0092B-C50C-407E-A947-70E740481C1C}">
                <a14:useLocalDpi xmlns:a14="http://schemas.microsoft.com/office/drawing/2010/main" val="0"/>
              </a:ext>
            </a:extLst>
          </a:blip>
          <a:stretch>
            <a:fillRect/>
          </a:stretch>
        </p:blipFill>
        <p:spPr>
          <a:xfrm>
            <a:off x="6411938" y="1564612"/>
            <a:ext cx="2371725" cy="4456430"/>
          </a:xfrm>
          <a:prstGeom prst="rect">
            <a:avLst/>
          </a:prstGeom>
        </p:spPr>
      </p:pic>
      <p:sp>
        <p:nvSpPr>
          <p:cNvPr id="6" name="Стрелка вправо 5"/>
          <p:cNvSpPr/>
          <p:nvPr/>
        </p:nvSpPr>
        <p:spPr>
          <a:xfrm>
            <a:off x="4219074" y="3037653"/>
            <a:ext cx="1702525" cy="956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36851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Диаграмма «ствол и листья»</a:t>
            </a:r>
            <a:endParaRPr lang="ru-RU" dirty="0"/>
          </a:p>
        </p:txBody>
      </p:sp>
      <p:sp>
        <p:nvSpPr>
          <p:cNvPr id="3" name="Объект 2"/>
          <p:cNvSpPr>
            <a:spLocks noGrp="1"/>
          </p:cNvSpPr>
          <p:nvPr>
            <p:ph idx="1"/>
          </p:nvPr>
        </p:nvSpPr>
        <p:spPr>
          <a:xfrm>
            <a:off x="677334" y="1438695"/>
            <a:ext cx="8596668" cy="3880773"/>
          </a:xfrm>
        </p:spPr>
        <p:txBody>
          <a:bodyPr/>
          <a:lstStyle/>
          <a:p>
            <a:r>
              <a:rPr lang="ru-RU" dirty="0"/>
              <a:t>Данные в диаграмме распределены в соответствии с первыми цифрами, или стволами, и замыкающими цифрами, или листьями. Например, число 18,9 в диаграмме «ствол и листья» состоит из ствола 18 и листа 9 </a:t>
            </a:r>
          </a:p>
          <a:p>
            <a:endParaRPr lang="ru-RU" dirty="0"/>
          </a:p>
        </p:txBody>
      </p:sp>
      <p:pic>
        <p:nvPicPr>
          <p:cNvPr id="4" name="Рисунок 3" descr="http://baguzin.ru/wp/wp-content/uploads/2013/07/5.-%D0%94%D0%B8%D0%B0%D0%B3%D1%80%D0%B0%D0%BC%D0%BC%D0%B0-%D1%81%D1%82%D0%B2%D0%BE%D0%BB-%D0%B8-%D0%BB%D0%B8%D1%81%D1%82%D1%8C%D1%8F.jpg"/>
          <p:cNvPicPr/>
          <p:nvPr/>
        </p:nvPicPr>
        <p:blipFill>
          <a:blip r:embed="rId2">
            <a:extLst>
              <a:ext uri="{28A0092B-C50C-407E-A947-70E740481C1C}">
                <a14:useLocalDpi xmlns:a14="http://schemas.microsoft.com/office/drawing/2010/main" val="0"/>
              </a:ext>
            </a:extLst>
          </a:blip>
          <a:srcRect/>
          <a:stretch>
            <a:fillRect/>
          </a:stretch>
        </p:blipFill>
        <p:spPr bwMode="auto">
          <a:xfrm>
            <a:off x="677334" y="2834149"/>
            <a:ext cx="6140561" cy="3437401"/>
          </a:xfrm>
          <a:prstGeom prst="rect">
            <a:avLst/>
          </a:prstGeom>
          <a:noFill/>
          <a:ln>
            <a:noFill/>
          </a:ln>
        </p:spPr>
      </p:pic>
      <p:pic>
        <p:nvPicPr>
          <p:cNvPr id="5" name="Рисунок 4"/>
          <p:cNvPicPr/>
          <p:nvPr/>
        </p:nvPicPr>
        <p:blipFill>
          <a:blip r:embed="rId3">
            <a:extLst>
              <a:ext uri="{28A0092B-C50C-407E-A947-70E740481C1C}">
                <a14:useLocalDpi xmlns:a14="http://schemas.microsoft.com/office/drawing/2010/main" val="0"/>
              </a:ext>
            </a:extLst>
          </a:blip>
          <a:stretch>
            <a:fillRect/>
          </a:stretch>
        </p:blipFill>
        <p:spPr>
          <a:xfrm>
            <a:off x="7396663" y="2324634"/>
            <a:ext cx="2371725" cy="4456430"/>
          </a:xfrm>
          <a:prstGeom prst="rect">
            <a:avLst/>
          </a:prstGeom>
        </p:spPr>
      </p:pic>
    </p:spTree>
    <p:extLst>
      <p:ext uri="{BB962C8B-B14F-4D97-AF65-F5344CB8AC3E}">
        <p14:creationId xmlns:p14="http://schemas.microsoft.com/office/powerpoint/2010/main" val="60753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Таблица частот</a:t>
            </a:r>
            <a:r>
              <a:rPr lang="ru-RU" dirty="0"/>
              <a:t/>
            </a:r>
            <a:br>
              <a:rPr lang="ru-RU" dirty="0"/>
            </a:br>
            <a:endParaRPr lang="ru-RU" dirty="0"/>
          </a:p>
        </p:txBody>
      </p:sp>
      <p:sp>
        <p:nvSpPr>
          <p:cNvPr id="3" name="Объект 2"/>
          <p:cNvSpPr>
            <a:spLocks noGrp="1"/>
          </p:cNvSpPr>
          <p:nvPr>
            <p:ph idx="1"/>
          </p:nvPr>
        </p:nvSpPr>
        <p:spPr/>
        <p:txBody>
          <a:bodyPr/>
          <a:lstStyle/>
          <a:p>
            <a:endParaRPr lang="ru-RU"/>
          </a:p>
        </p:txBody>
      </p:sp>
      <p:pic>
        <p:nvPicPr>
          <p:cNvPr id="4" name="Рисунок 3"/>
          <p:cNvPicPr/>
          <p:nvPr/>
        </p:nvPicPr>
        <p:blipFill>
          <a:blip r:embed="rId2">
            <a:extLst>
              <a:ext uri="{28A0092B-C50C-407E-A947-70E740481C1C}">
                <a14:useLocalDpi xmlns:a14="http://schemas.microsoft.com/office/drawing/2010/main" val="0"/>
              </a:ext>
            </a:extLst>
          </a:blip>
          <a:stretch>
            <a:fillRect/>
          </a:stretch>
        </p:blipFill>
        <p:spPr>
          <a:xfrm>
            <a:off x="677334" y="1533475"/>
            <a:ext cx="7808940" cy="4145430"/>
          </a:xfrm>
          <a:prstGeom prst="rect">
            <a:avLst/>
          </a:prstGeom>
        </p:spPr>
      </p:pic>
    </p:spTree>
    <p:extLst>
      <p:ext uri="{BB962C8B-B14F-4D97-AF65-F5344CB8AC3E}">
        <p14:creationId xmlns:p14="http://schemas.microsoft.com/office/powerpoint/2010/main" val="423374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Точечные графики</a:t>
            </a:r>
            <a:endParaRPr lang="ru-RU" dirty="0"/>
          </a:p>
        </p:txBody>
      </p:sp>
      <p:sp>
        <p:nvSpPr>
          <p:cNvPr id="3" name="Объект 2"/>
          <p:cNvSpPr>
            <a:spLocks noGrp="1"/>
          </p:cNvSpPr>
          <p:nvPr>
            <p:ph idx="1"/>
          </p:nvPr>
        </p:nvSpPr>
        <p:spPr>
          <a:xfrm>
            <a:off x="677334" y="1727452"/>
            <a:ext cx="8596668" cy="3880773"/>
          </a:xfrm>
        </p:spPr>
        <p:txBody>
          <a:bodyPr/>
          <a:lstStyle/>
          <a:p>
            <a:r>
              <a:rPr lang="ru-RU" dirty="0"/>
              <a:t>На таких диаграммах удобно демонстрировать связь между числовыми значениями, входящими в разные ряды данных; на диаграмме можно показать две группы чисел в виде одной последовательности точек.</a:t>
            </a:r>
          </a:p>
          <a:p>
            <a:endParaRPr lang="ru-RU" dirty="0"/>
          </a:p>
        </p:txBody>
      </p:sp>
      <p:pic>
        <p:nvPicPr>
          <p:cNvPr id="4" name="Рисунок 3" descr="https://ka-perseus-images.s3.amazonaws.com/abe5dda14b5c6e8ee3ec801c2047cf3ba72b3b5e.png"/>
          <p:cNvPicPr/>
          <p:nvPr/>
        </p:nvPicPr>
        <p:blipFill>
          <a:blip r:embed="rId2">
            <a:extLst>
              <a:ext uri="{28A0092B-C50C-407E-A947-70E740481C1C}">
                <a14:useLocalDpi xmlns:a14="http://schemas.microsoft.com/office/drawing/2010/main" val="0"/>
              </a:ext>
            </a:extLst>
          </a:blip>
          <a:srcRect/>
          <a:stretch>
            <a:fillRect/>
          </a:stretch>
        </p:blipFill>
        <p:spPr bwMode="auto">
          <a:xfrm>
            <a:off x="982966" y="3368803"/>
            <a:ext cx="7985403" cy="3175464"/>
          </a:xfrm>
          <a:prstGeom prst="rect">
            <a:avLst/>
          </a:prstGeom>
          <a:noFill/>
          <a:ln>
            <a:noFill/>
          </a:ln>
        </p:spPr>
      </p:pic>
    </p:spTree>
    <p:extLst>
      <p:ext uri="{BB962C8B-B14F-4D97-AF65-F5344CB8AC3E}">
        <p14:creationId xmlns:p14="http://schemas.microsoft.com/office/powerpoint/2010/main" val="2127794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 1</a:t>
            </a:r>
            <a:endParaRPr lang="ru-RU" dirty="0"/>
          </a:p>
        </p:txBody>
      </p:sp>
      <p:sp>
        <p:nvSpPr>
          <p:cNvPr id="3" name="Объект 2"/>
          <p:cNvSpPr>
            <a:spLocks noGrp="1"/>
          </p:cNvSpPr>
          <p:nvPr>
            <p:ph idx="1"/>
          </p:nvPr>
        </p:nvSpPr>
        <p:spPr>
          <a:xfrm>
            <a:off x="677334" y="1695368"/>
            <a:ext cx="8596668" cy="3880773"/>
          </a:xfrm>
        </p:spPr>
        <p:txBody>
          <a:bodyPr/>
          <a:lstStyle/>
          <a:p>
            <a:r>
              <a:rPr lang="ru-RU" dirty="0"/>
              <a:t>Таня - продавщица автомобилей. Ниже приводится количество автомобилей, которые она продавала в каждом из последних шести месяцев.</a:t>
            </a:r>
            <a:r>
              <a:rPr lang="ru-RU" b="1" dirty="0"/>
              <a:t> </a:t>
            </a:r>
            <a:r>
              <a:rPr lang="ru-RU" dirty="0"/>
              <a:t>Используя эти данные, создать точечный график, где каждая точка представляет месяц.</a:t>
            </a:r>
          </a:p>
          <a:p>
            <a:endParaRPr lang="ru-RU" dirty="0"/>
          </a:p>
        </p:txBody>
      </p:sp>
      <p:pic>
        <p:nvPicPr>
          <p:cNvPr id="4" name="Рисунок 3"/>
          <p:cNvPicPr/>
          <p:nvPr/>
        </p:nvPicPr>
        <p:blipFill>
          <a:blip r:embed="rId2">
            <a:extLst>
              <a:ext uri="{28A0092B-C50C-407E-A947-70E740481C1C}">
                <a14:useLocalDpi xmlns:a14="http://schemas.microsoft.com/office/drawing/2010/main" val="0"/>
              </a:ext>
            </a:extLst>
          </a:blip>
          <a:stretch>
            <a:fillRect/>
          </a:stretch>
        </p:blipFill>
        <p:spPr>
          <a:xfrm>
            <a:off x="1274093" y="3191294"/>
            <a:ext cx="2688307" cy="1958221"/>
          </a:xfrm>
          <a:prstGeom prst="rect">
            <a:avLst/>
          </a:prstGeom>
        </p:spPr>
      </p:pic>
      <p:pic>
        <p:nvPicPr>
          <p:cNvPr id="5" name="Рисунок 4"/>
          <p:cNvPicPr/>
          <p:nvPr/>
        </p:nvPicPr>
        <p:blipFill rotWithShape="1">
          <a:blip r:embed="rId3">
            <a:extLst>
              <a:ext uri="{28A0092B-C50C-407E-A947-70E740481C1C}">
                <a14:useLocalDpi xmlns:a14="http://schemas.microsoft.com/office/drawing/2010/main" val="0"/>
              </a:ext>
            </a:extLst>
          </a:blip>
          <a:srcRect t="54736"/>
          <a:stretch/>
        </p:blipFill>
        <p:spPr>
          <a:xfrm>
            <a:off x="4407066" y="4588042"/>
            <a:ext cx="4866935" cy="1155032"/>
          </a:xfrm>
          <a:prstGeom prst="rect">
            <a:avLst/>
          </a:prstGeom>
        </p:spPr>
      </p:pic>
    </p:spTree>
    <p:extLst>
      <p:ext uri="{BB962C8B-B14F-4D97-AF65-F5344CB8AC3E}">
        <p14:creationId xmlns:p14="http://schemas.microsoft.com/office/powerpoint/2010/main" val="2302348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 1</a:t>
            </a:r>
            <a:endParaRPr lang="ru-RU" dirty="0"/>
          </a:p>
        </p:txBody>
      </p:sp>
      <p:sp>
        <p:nvSpPr>
          <p:cNvPr id="3" name="Объект 2"/>
          <p:cNvSpPr>
            <a:spLocks noGrp="1"/>
          </p:cNvSpPr>
          <p:nvPr>
            <p:ph idx="1"/>
          </p:nvPr>
        </p:nvSpPr>
        <p:spPr>
          <a:xfrm>
            <a:off x="677334" y="1695368"/>
            <a:ext cx="8596668" cy="3880773"/>
          </a:xfrm>
        </p:spPr>
        <p:txBody>
          <a:bodyPr/>
          <a:lstStyle/>
          <a:p>
            <a:r>
              <a:rPr lang="ru-RU" dirty="0"/>
              <a:t>Таня - продавщица автомобилей. Ниже приводится количество автомобилей, которые она продавала в каждом из последних шести месяцев.</a:t>
            </a:r>
            <a:r>
              <a:rPr lang="ru-RU" b="1" dirty="0"/>
              <a:t> </a:t>
            </a:r>
            <a:r>
              <a:rPr lang="ru-RU" dirty="0"/>
              <a:t>Используя эти данные, создать точечный график, где каждая точка представляет месяц.</a:t>
            </a:r>
          </a:p>
          <a:p>
            <a:endParaRPr lang="ru-RU" dirty="0"/>
          </a:p>
        </p:txBody>
      </p:sp>
      <p:pic>
        <p:nvPicPr>
          <p:cNvPr id="4" name="Рисунок 3"/>
          <p:cNvPicPr/>
          <p:nvPr/>
        </p:nvPicPr>
        <p:blipFill>
          <a:blip r:embed="rId2">
            <a:extLst>
              <a:ext uri="{28A0092B-C50C-407E-A947-70E740481C1C}">
                <a14:useLocalDpi xmlns:a14="http://schemas.microsoft.com/office/drawing/2010/main" val="0"/>
              </a:ext>
            </a:extLst>
          </a:blip>
          <a:stretch>
            <a:fillRect/>
          </a:stretch>
        </p:blipFill>
        <p:spPr>
          <a:xfrm>
            <a:off x="1274093" y="3191294"/>
            <a:ext cx="2688307" cy="1958221"/>
          </a:xfrm>
          <a:prstGeom prst="rect">
            <a:avLst/>
          </a:prstGeom>
        </p:spPr>
      </p:pic>
      <p:pic>
        <p:nvPicPr>
          <p:cNvPr id="6" name="Рисунок 5"/>
          <p:cNvPicPr/>
          <p:nvPr/>
        </p:nvPicPr>
        <p:blipFill>
          <a:blip r:embed="rId3">
            <a:extLst>
              <a:ext uri="{28A0092B-C50C-407E-A947-70E740481C1C}">
                <a14:useLocalDpi xmlns:a14="http://schemas.microsoft.com/office/drawing/2010/main" val="0"/>
              </a:ext>
            </a:extLst>
          </a:blip>
          <a:stretch>
            <a:fillRect/>
          </a:stretch>
        </p:blipFill>
        <p:spPr>
          <a:xfrm>
            <a:off x="4198519" y="3191294"/>
            <a:ext cx="5330491" cy="2599906"/>
          </a:xfrm>
          <a:prstGeom prst="rect">
            <a:avLst/>
          </a:prstGeom>
        </p:spPr>
      </p:pic>
    </p:spTree>
    <p:extLst>
      <p:ext uri="{BB962C8B-B14F-4D97-AF65-F5344CB8AC3E}">
        <p14:creationId xmlns:p14="http://schemas.microsoft.com/office/powerpoint/2010/main" val="382106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Данные</a:t>
            </a:r>
            <a:endParaRPr lang="ru-RU" dirty="0"/>
          </a:p>
        </p:txBody>
      </p:sp>
      <p:sp>
        <p:nvSpPr>
          <p:cNvPr id="3" name="Объект 2"/>
          <p:cNvSpPr>
            <a:spLocks noGrp="1"/>
          </p:cNvSpPr>
          <p:nvPr>
            <p:ph idx="1"/>
          </p:nvPr>
        </p:nvSpPr>
        <p:spPr/>
        <p:txBody>
          <a:bodyPr/>
          <a:lstStyle/>
          <a:p>
            <a:endParaRPr lang="ru-RU"/>
          </a:p>
        </p:txBody>
      </p:sp>
      <p:pic>
        <p:nvPicPr>
          <p:cNvPr id="4" name="Рисунок 3"/>
          <p:cNvPicPr/>
          <p:nvPr/>
        </p:nvPicPr>
        <p:blipFill>
          <a:blip r:embed="rId2">
            <a:extLst>
              <a:ext uri="{28A0092B-C50C-407E-A947-70E740481C1C}">
                <a14:useLocalDpi xmlns:a14="http://schemas.microsoft.com/office/drawing/2010/main" val="0"/>
              </a:ext>
            </a:extLst>
          </a:blip>
          <a:stretch>
            <a:fillRect/>
          </a:stretch>
        </p:blipFill>
        <p:spPr>
          <a:xfrm>
            <a:off x="750989" y="2068320"/>
            <a:ext cx="8049061" cy="4080810"/>
          </a:xfrm>
          <a:prstGeom prst="rect">
            <a:avLst/>
          </a:prstGeom>
        </p:spPr>
      </p:pic>
    </p:spTree>
    <p:extLst>
      <p:ext uri="{BB962C8B-B14F-4D97-AF65-F5344CB8AC3E}">
        <p14:creationId xmlns:p14="http://schemas.microsoft.com/office/powerpoint/2010/main" val="267116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3" y="339896"/>
            <a:ext cx="8596668" cy="1320800"/>
          </a:xfrm>
        </p:spPr>
        <p:txBody>
          <a:bodyPr/>
          <a:lstStyle/>
          <a:p>
            <a:r>
              <a:rPr lang="ru-RU" b="1" dirty="0"/>
              <a:t>Гистограммы</a:t>
            </a:r>
            <a:r>
              <a:rPr lang="ru-RU" dirty="0"/>
              <a:t/>
            </a:r>
            <a:br>
              <a:rPr lang="ru-RU" dirty="0"/>
            </a:br>
            <a:endParaRPr lang="ru-RU" dirty="0"/>
          </a:p>
        </p:txBody>
      </p:sp>
      <p:sp>
        <p:nvSpPr>
          <p:cNvPr id="3" name="Объект 2"/>
          <p:cNvSpPr>
            <a:spLocks noGrp="1"/>
          </p:cNvSpPr>
          <p:nvPr>
            <p:ph idx="1"/>
          </p:nvPr>
        </p:nvSpPr>
        <p:spPr>
          <a:xfrm>
            <a:off x="492775" y="1089670"/>
            <a:ext cx="10370967" cy="3880773"/>
          </a:xfrm>
        </p:spPr>
        <p:txBody>
          <a:bodyPr>
            <a:normAutofit/>
          </a:bodyPr>
          <a:lstStyle/>
          <a:p>
            <a:r>
              <a:rPr lang="ru-RU" b="1" i="1" dirty="0"/>
              <a:t>Гистограмма </a:t>
            </a:r>
            <a:r>
              <a:rPr lang="ru-RU" dirty="0"/>
              <a:t>— </a:t>
            </a:r>
            <a:r>
              <a:rPr lang="ru-RU" b="1" i="1" dirty="0"/>
              <a:t>это столбиковая диаграмма частот</a:t>
            </a:r>
            <a:r>
              <a:rPr lang="ru-RU" dirty="0"/>
              <a:t>, </a:t>
            </a:r>
            <a:r>
              <a:rPr lang="ru-RU" b="1" i="1" dirty="0"/>
              <a:t>а не данных</a:t>
            </a:r>
            <a:r>
              <a:rPr lang="ru-RU" dirty="0"/>
              <a:t>. Высота</a:t>
            </a:r>
          </a:p>
          <a:p>
            <a:r>
              <a:rPr lang="ru-RU" dirty="0"/>
              <a:t>каждого столбика на гистограмме показывает, как часто указанное на горизонтальной</a:t>
            </a:r>
          </a:p>
          <a:p>
            <a:r>
              <a:rPr lang="ru-RU" dirty="0"/>
              <a:t>оси значение встречается в наборе данных. Это дает визуальное представление</a:t>
            </a:r>
          </a:p>
          <a:p>
            <a:r>
              <a:rPr lang="ru-RU" dirty="0"/>
              <a:t>о местах повышенной и пониженной концентрации данных. Каждый</a:t>
            </a:r>
          </a:p>
          <a:p>
            <a:r>
              <a:rPr lang="ru-RU" dirty="0"/>
              <a:t>столбик на гистограмме может представлять много значений данных (фактически</a:t>
            </a:r>
          </a:p>
          <a:p>
            <a:r>
              <a:rPr lang="ru-RU" dirty="0"/>
              <a:t>высота столбика точно отражает количество значений набора данных, которые</a:t>
            </a:r>
          </a:p>
          <a:p>
            <a:r>
              <a:rPr lang="ru-RU" dirty="0"/>
              <a:t>принадлежат соответствующему диапазону). </a:t>
            </a:r>
            <a:endParaRPr lang="ru-RU" dirty="0"/>
          </a:p>
        </p:txBody>
      </p:sp>
      <p:pic>
        <p:nvPicPr>
          <p:cNvPr id="4" name="Рисунок 3"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092" y="3951679"/>
            <a:ext cx="3591426" cy="447737"/>
          </a:xfrm>
          <a:prstGeom prst="rect">
            <a:avLst/>
          </a:prstGeom>
        </p:spPr>
      </p:pic>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46" y="4399416"/>
            <a:ext cx="5706271" cy="2362530"/>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1199" y="3920125"/>
            <a:ext cx="3543795" cy="2715004"/>
          </a:xfrm>
          <a:prstGeom prst="rect">
            <a:avLst/>
          </a:prstGeom>
        </p:spPr>
      </p:pic>
    </p:spTree>
    <p:extLst>
      <p:ext uri="{BB962C8B-B14F-4D97-AF65-F5344CB8AC3E}">
        <p14:creationId xmlns:p14="http://schemas.microsoft.com/office/powerpoint/2010/main" val="2670116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 2 </a:t>
            </a:r>
            <a:endParaRPr lang="ru-RU" dirty="0"/>
          </a:p>
        </p:txBody>
      </p:sp>
      <p:sp>
        <p:nvSpPr>
          <p:cNvPr id="3" name="Объект 2"/>
          <p:cNvSpPr>
            <a:spLocks noGrp="1"/>
          </p:cNvSpPr>
          <p:nvPr>
            <p:ph idx="1"/>
          </p:nvPr>
        </p:nvSpPr>
        <p:spPr/>
        <p:txBody>
          <a:bodyPr/>
          <a:lstStyle/>
          <a:p>
            <a:r>
              <a:rPr lang="ru-RU" dirty="0"/>
              <a:t>Следующие данные указывают количество очков, которые футбольная команда </a:t>
            </a:r>
            <a:r>
              <a:rPr lang="ru-RU" dirty="0" err="1"/>
              <a:t>Hawaii</a:t>
            </a:r>
            <a:r>
              <a:rPr lang="ru-RU" dirty="0"/>
              <a:t> </a:t>
            </a:r>
            <a:r>
              <a:rPr lang="ru-RU" dirty="0" err="1"/>
              <a:t>Eagles</a:t>
            </a:r>
            <a:r>
              <a:rPr lang="ru-RU" dirty="0"/>
              <a:t> забила в каждой игре. 17,33,28,23,10,42,3.</a:t>
            </a:r>
          </a:p>
          <a:p>
            <a:r>
              <a:rPr lang="ru-RU" dirty="0"/>
              <a:t> Используя данные, создайте гистограмму</a:t>
            </a:r>
          </a:p>
        </p:txBody>
      </p:sp>
      <p:pic>
        <p:nvPicPr>
          <p:cNvPr id="5" name="Рисунок 4"/>
          <p:cNvPicPr/>
          <p:nvPr/>
        </p:nvPicPr>
        <p:blipFill>
          <a:blip r:embed="rId2">
            <a:extLst>
              <a:ext uri="{28A0092B-C50C-407E-A947-70E740481C1C}">
                <a14:useLocalDpi xmlns:a14="http://schemas.microsoft.com/office/drawing/2010/main" val="0"/>
              </a:ext>
            </a:extLst>
          </a:blip>
          <a:srcRect/>
          <a:stretch>
            <a:fillRect/>
          </a:stretch>
        </p:blipFill>
        <p:spPr bwMode="auto">
          <a:xfrm>
            <a:off x="1898090" y="3445634"/>
            <a:ext cx="5048141" cy="3083503"/>
          </a:xfrm>
          <a:prstGeom prst="rect">
            <a:avLst/>
          </a:prstGeom>
          <a:noFill/>
          <a:ln>
            <a:noFill/>
          </a:ln>
        </p:spPr>
      </p:pic>
    </p:spTree>
    <p:extLst>
      <p:ext uri="{BB962C8B-B14F-4D97-AF65-F5344CB8AC3E}">
        <p14:creationId xmlns:p14="http://schemas.microsoft.com/office/powerpoint/2010/main" val="2277427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 2 </a:t>
            </a:r>
            <a:endParaRPr lang="ru-RU" dirty="0"/>
          </a:p>
        </p:txBody>
      </p:sp>
      <p:sp>
        <p:nvSpPr>
          <p:cNvPr id="3" name="Объект 2"/>
          <p:cNvSpPr>
            <a:spLocks noGrp="1"/>
          </p:cNvSpPr>
          <p:nvPr>
            <p:ph idx="1"/>
          </p:nvPr>
        </p:nvSpPr>
        <p:spPr/>
        <p:txBody>
          <a:bodyPr/>
          <a:lstStyle/>
          <a:p>
            <a:r>
              <a:rPr lang="ru-RU" dirty="0"/>
              <a:t>Следующие данные указывают количество очков, которые футбольная команда </a:t>
            </a:r>
            <a:r>
              <a:rPr lang="ru-RU" dirty="0" err="1"/>
              <a:t>Hawaii</a:t>
            </a:r>
            <a:r>
              <a:rPr lang="ru-RU" dirty="0"/>
              <a:t> </a:t>
            </a:r>
            <a:r>
              <a:rPr lang="ru-RU" dirty="0" err="1"/>
              <a:t>Eagles</a:t>
            </a:r>
            <a:r>
              <a:rPr lang="ru-RU" dirty="0"/>
              <a:t> забила в каждой игре. 17,33,28,23,10,42,3.</a:t>
            </a:r>
          </a:p>
          <a:p>
            <a:r>
              <a:rPr lang="ru-RU" dirty="0"/>
              <a:t> Используя данные, создайте гистограмму</a:t>
            </a:r>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2015039" y="3370596"/>
            <a:ext cx="4600575" cy="3228975"/>
          </a:xfrm>
          <a:prstGeom prst="rect">
            <a:avLst/>
          </a:prstGeom>
          <a:noFill/>
          <a:ln>
            <a:noFill/>
          </a:ln>
        </p:spPr>
      </p:pic>
    </p:spTree>
    <p:extLst>
      <p:ext uri="{BB962C8B-B14F-4D97-AF65-F5344CB8AC3E}">
        <p14:creationId xmlns:p14="http://schemas.microsoft.com/office/powerpoint/2010/main" val="3329190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 3 </a:t>
            </a:r>
            <a:endParaRPr lang="ru-RU" dirty="0"/>
          </a:p>
        </p:txBody>
      </p:sp>
      <p:sp>
        <p:nvSpPr>
          <p:cNvPr id="4" name="Объект 3"/>
          <p:cNvSpPr>
            <a:spLocks noGrp="1"/>
          </p:cNvSpPr>
          <p:nvPr>
            <p:ph idx="1"/>
          </p:nvPr>
        </p:nvSpPr>
        <p:spPr/>
        <p:txBody>
          <a:bodyPr/>
          <a:lstStyle/>
          <a:p>
            <a:r>
              <a:rPr lang="ru-RU" dirty="0"/>
              <a:t>Сколько вишневых пирогов есть у </a:t>
            </a:r>
            <a:r>
              <a:rPr lang="ru-RU" dirty="0" err="1"/>
              <a:t>Бернетты</a:t>
            </a:r>
            <a:r>
              <a:rPr lang="ru-RU" dirty="0"/>
              <a:t>?</a:t>
            </a:r>
          </a:p>
          <a:p>
            <a:endParaRPr lang="ru-RU" dirty="0"/>
          </a:p>
        </p:txBody>
      </p:sp>
      <p:pic>
        <p:nvPicPr>
          <p:cNvPr id="6" name="Рисунок 5"/>
          <p:cNvPicPr/>
          <p:nvPr/>
        </p:nvPicPr>
        <p:blipFill>
          <a:blip r:embed="rId2">
            <a:extLst>
              <a:ext uri="{28A0092B-C50C-407E-A947-70E740481C1C}">
                <a14:useLocalDpi xmlns:a14="http://schemas.microsoft.com/office/drawing/2010/main" val="0"/>
              </a:ext>
            </a:extLst>
          </a:blip>
          <a:stretch>
            <a:fillRect/>
          </a:stretch>
        </p:blipFill>
        <p:spPr>
          <a:xfrm>
            <a:off x="1746083" y="2741946"/>
            <a:ext cx="4400550" cy="3876675"/>
          </a:xfrm>
          <a:prstGeom prst="rect">
            <a:avLst/>
          </a:prstGeom>
        </p:spPr>
      </p:pic>
    </p:spTree>
    <p:extLst>
      <p:ext uri="{BB962C8B-B14F-4D97-AF65-F5344CB8AC3E}">
        <p14:creationId xmlns:p14="http://schemas.microsoft.com/office/powerpoint/2010/main" val="2509163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 4</a:t>
            </a:r>
            <a:endParaRPr lang="ru-RU" dirty="0"/>
          </a:p>
        </p:txBody>
      </p:sp>
      <p:sp>
        <p:nvSpPr>
          <p:cNvPr id="3" name="Объект 2"/>
          <p:cNvSpPr>
            <a:spLocks noGrp="1"/>
          </p:cNvSpPr>
          <p:nvPr>
            <p:ph idx="1"/>
          </p:nvPr>
        </p:nvSpPr>
        <p:spPr>
          <a:xfrm>
            <a:off x="677334" y="2160589"/>
            <a:ext cx="3493613" cy="3880773"/>
          </a:xfrm>
        </p:spPr>
        <p:txBody>
          <a:bodyPr/>
          <a:lstStyle/>
          <a:p>
            <a:r>
              <a:rPr lang="ru-RU" dirty="0"/>
              <a:t>Алиса задавалась вопросом, сколько книг в школьной библиотеке связано с ее любимыми предметами. Она искала онлайн-каталог библиотеки и оценивала результаты.</a:t>
            </a:r>
          </a:p>
          <a:p>
            <a:r>
              <a:rPr lang="ru-RU" dirty="0"/>
              <a:t>Алиса прочитала 32 из этих книг. Сколько книг о любимых предметах Алисы, которые она не читала, находится в ее школьной библиотеке?</a:t>
            </a:r>
          </a:p>
          <a:p>
            <a:endParaRPr lang="ru-RU" dirty="0"/>
          </a:p>
        </p:txBody>
      </p:sp>
      <p:pic>
        <p:nvPicPr>
          <p:cNvPr id="4" name="Рисунок 3"/>
          <p:cNvPicPr/>
          <p:nvPr/>
        </p:nvPicPr>
        <p:blipFill>
          <a:blip r:embed="rId2">
            <a:extLst>
              <a:ext uri="{28A0092B-C50C-407E-A947-70E740481C1C}">
                <a14:useLocalDpi xmlns:a14="http://schemas.microsoft.com/office/drawing/2010/main" val="0"/>
              </a:ext>
            </a:extLst>
          </a:blip>
          <a:stretch>
            <a:fillRect/>
          </a:stretch>
        </p:blipFill>
        <p:spPr>
          <a:xfrm>
            <a:off x="4170947" y="1930400"/>
            <a:ext cx="6051383" cy="4229768"/>
          </a:xfrm>
          <a:prstGeom prst="rect">
            <a:avLst/>
          </a:prstGeom>
        </p:spPr>
      </p:pic>
    </p:spTree>
    <p:extLst>
      <p:ext uri="{BB962C8B-B14F-4D97-AF65-F5344CB8AC3E}">
        <p14:creationId xmlns:p14="http://schemas.microsoft.com/office/powerpoint/2010/main" val="845638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 5</a:t>
            </a:r>
            <a:endParaRPr lang="ru-RU" dirty="0"/>
          </a:p>
        </p:txBody>
      </p:sp>
      <p:sp>
        <p:nvSpPr>
          <p:cNvPr id="3" name="Объект 2"/>
          <p:cNvSpPr>
            <a:spLocks noGrp="1"/>
          </p:cNvSpPr>
          <p:nvPr>
            <p:ph idx="1"/>
          </p:nvPr>
        </p:nvSpPr>
        <p:spPr>
          <a:xfrm>
            <a:off x="677334" y="2160589"/>
            <a:ext cx="3493613" cy="3880773"/>
          </a:xfrm>
        </p:spPr>
        <p:txBody>
          <a:bodyPr/>
          <a:lstStyle/>
          <a:p>
            <a:r>
              <a:rPr lang="ru-RU" dirty="0"/>
              <a:t>Амир отметил количество билетов, проданных за один час для разных видов фильмов, и показал результаты</a:t>
            </a:r>
            <a:r>
              <a:rPr lang="ru-RU" dirty="0" smtClean="0"/>
              <a:t>.</a:t>
            </a:r>
          </a:p>
          <a:p>
            <a:r>
              <a:rPr lang="ru-RU" dirty="0"/>
              <a:t>Билеты на страшные фильмы стоят по $ 10, а билеты на мультфильмы стоят $ 8.</a:t>
            </a:r>
            <a:br>
              <a:rPr lang="ru-RU" dirty="0"/>
            </a:br>
            <a:r>
              <a:rPr lang="ru-RU" dirty="0"/>
              <a:t>Какова общая стоимость билетов на ужастики и мультфильмы в час?</a:t>
            </a:r>
          </a:p>
          <a:p>
            <a:endParaRPr lang="ru-RU" dirty="0"/>
          </a:p>
          <a:p>
            <a:endParaRPr lang="ru-RU" dirty="0"/>
          </a:p>
        </p:txBody>
      </p:sp>
      <p:pic>
        <p:nvPicPr>
          <p:cNvPr id="5" name="Рисунок 4"/>
          <p:cNvPicPr/>
          <p:nvPr/>
        </p:nvPicPr>
        <p:blipFill>
          <a:blip r:embed="rId2">
            <a:extLst>
              <a:ext uri="{28A0092B-C50C-407E-A947-70E740481C1C}">
                <a14:useLocalDpi xmlns:a14="http://schemas.microsoft.com/office/drawing/2010/main" val="0"/>
              </a:ext>
            </a:extLst>
          </a:blip>
          <a:stretch>
            <a:fillRect/>
          </a:stretch>
        </p:blipFill>
        <p:spPr>
          <a:xfrm>
            <a:off x="4170947" y="1687095"/>
            <a:ext cx="5239001" cy="4771362"/>
          </a:xfrm>
          <a:prstGeom prst="rect">
            <a:avLst/>
          </a:prstGeom>
        </p:spPr>
      </p:pic>
    </p:spTree>
    <p:extLst>
      <p:ext uri="{BB962C8B-B14F-4D97-AF65-F5344CB8AC3E}">
        <p14:creationId xmlns:p14="http://schemas.microsoft.com/office/powerpoint/2010/main" val="43074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Ящик с усами</a:t>
            </a:r>
            <a:r>
              <a:rPr lang="en-US" dirty="0"/>
              <a:t>, </a:t>
            </a:r>
            <a:r>
              <a:rPr lang="ru-RU" b="1" dirty="0"/>
              <a:t>диаграмма размаха</a:t>
            </a:r>
            <a:r>
              <a:rPr lang="uk-UA" b="1" dirty="0"/>
              <a:t> (</a:t>
            </a:r>
            <a:r>
              <a:rPr lang="ru-RU" i="1" dirty="0" err="1"/>
              <a:t>box-and-whiskers</a:t>
            </a:r>
            <a:r>
              <a:rPr lang="ru-RU" i="1" dirty="0"/>
              <a:t> </a:t>
            </a:r>
            <a:r>
              <a:rPr lang="ru-RU" i="1" dirty="0" err="1"/>
              <a:t>diagram</a:t>
            </a:r>
            <a:r>
              <a:rPr lang="ru-RU" i="1" dirty="0"/>
              <a:t> </a:t>
            </a:r>
            <a:r>
              <a:rPr lang="ru-RU" i="1" dirty="0" err="1"/>
              <a:t>or</a:t>
            </a:r>
            <a:r>
              <a:rPr lang="ru-RU" i="1" dirty="0"/>
              <a:t> </a:t>
            </a:r>
            <a:r>
              <a:rPr lang="ru-RU" i="1" dirty="0" err="1"/>
              <a:t>plot</a:t>
            </a:r>
            <a:r>
              <a:rPr lang="ru-RU" i="1" dirty="0"/>
              <a:t>, </a:t>
            </a:r>
            <a:r>
              <a:rPr lang="ru-RU" i="1" dirty="0" err="1"/>
              <a:t>box</a:t>
            </a:r>
            <a:r>
              <a:rPr lang="ru-RU" i="1" dirty="0"/>
              <a:t> </a:t>
            </a:r>
            <a:r>
              <a:rPr lang="ru-RU" i="1" dirty="0" err="1"/>
              <a:t>plot</a:t>
            </a:r>
            <a:r>
              <a:rPr lang="en-US" dirty="0"/>
              <a:t>)</a:t>
            </a:r>
            <a:r>
              <a:rPr lang="ru-RU" dirty="0"/>
              <a:t/>
            </a:r>
            <a:br>
              <a:rPr lang="ru-RU" dirty="0"/>
            </a:br>
            <a:endParaRPr lang="ru-RU" dirty="0"/>
          </a:p>
        </p:txBody>
      </p:sp>
      <p:sp>
        <p:nvSpPr>
          <p:cNvPr id="3" name="Объект 2"/>
          <p:cNvSpPr>
            <a:spLocks noGrp="1"/>
          </p:cNvSpPr>
          <p:nvPr>
            <p:ph idx="1"/>
          </p:nvPr>
        </p:nvSpPr>
        <p:spPr/>
        <p:txBody>
          <a:bodyPr/>
          <a:lstStyle/>
          <a:p>
            <a:r>
              <a:rPr lang="uk-UA" dirty="0"/>
              <a:t>Я</a:t>
            </a:r>
            <a:r>
              <a:rPr lang="ru-RU" dirty="0" err="1"/>
              <a:t>щик</a:t>
            </a:r>
            <a:r>
              <a:rPr lang="ru-RU" dirty="0"/>
              <a:t> с усами — это быстрый способ изучения одного или нескольких наборов данных в графическом виде.</a:t>
            </a:r>
          </a:p>
        </p:txBody>
      </p:sp>
      <p:pic>
        <p:nvPicPr>
          <p:cNvPr id="4" name="Рисунок 3" descr="&amp;YAcy;&amp;shchcy;&amp;icy;&amp;kcy; &amp;scy; &amp;ucy;&amp;scy;&amp;acy;&amp;mcy;&amp;icy; &amp;vcy; &amp;rcy;&amp;acy;&amp;zcy;&amp;rcy;&amp;iecy;&amp;zcy;&amp;iecy;"/>
          <p:cNvPicPr/>
          <p:nvPr/>
        </p:nvPicPr>
        <p:blipFill>
          <a:blip r:embed="rId2">
            <a:extLst>
              <a:ext uri="{28A0092B-C50C-407E-A947-70E740481C1C}">
                <a14:useLocalDpi xmlns:a14="http://schemas.microsoft.com/office/drawing/2010/main" val="0"/>
              </a:ext>
            </a:extLst>
          </a:blip>
          <a:srcRect/>
          <a:stretch>
            <a:fillRect/>
          </a:stretch>
        </p:blipFill>
        <p:spPr bwMode="auto">
          <a:xfrm>
            <a:off x="1425307" y="3097669"/>
            <a:ext cx="6916587" cy="3471573"/>
          </a:xfrm>
          <a:prstGeom prst="rect">
            <a:avLst/>
          </a:prstGeom>
          <a:noFill/>
          <a:ln>
            <a:noFill/>
          </a:ln>
        </p:spPr>
      </p:pic>
    </p:spTree>
    <p:extLst>
      <p:ext uri="{BB962C8B-B14F-4D97-AF65-F5344CB8AC3E}">
        <p14:creationId xmlns:p14="http://schemas.microsoft.com/office/powerpoint/2010/main" val="2759181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Двумерные таблицы частот</a:t>
            </a:r>
            <a:endParaRPr lang="ru-RU" dirty="0"/>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387" y="1638969"/>
            <a:ext cx="9521269" cy="4376821"/>
          </a:xfrm>
        </p:spPr>
      </p:pic>
    </p:spTree>
    <p:extLst>
      <p:ext uri="{BB962C8B-B14F-4D97-AF65-F5344CB8AC3E}">
        <p14:creationId xmlns:p14="http://schemas.microsoft.com/office/powerpoint/2010/main" val="1508159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Двумерные таблицы частот</a:t>
            </a:r>
            <a:endParaRPr lang="ru-RU" dirty="0"/>
          </a:p>
        </p:txBody>
      </p:sp>
      <p:pic>
        <p:nvPicPr>
          <p:cNvPr id="5" name="Объект 4"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050" y="1270000"/>
            <a:ext cx="6830371" cy="5355088"/>
          </a:xfrm>
        </p:spPr>
      </p:pic>
    </p:spTree>
    <p:extLst>
      <p:ext uri="{BB962C8B-B14F-4D97-AF65-F5344CB8AC3E}">
        <p14:creationId xmlns:p14="http://schemas.microsoft.com/office/powerpoint/2010/main" val="3442722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Таблицы относительных частот</a:t>
            </a:r>
            <a:endParaRPr lang="ru-RU" dirty="0"/>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670" y="1552378"/>
            <a:ext cx="8105785" cy="4174654"/>
          </a:xfrm>
        </p:spPr>
      </p:pic>
    </p:spTree>
    <p:extLst>
      <p:ext uri="{BB962C8B-B14F-4D97-AF65-F5344CB8AC3E}">
        <p14:creationId xmlns:p14="http://schemas.microsoft.com/office/powerpoint/2010/main" val="141999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Д</a:t>
            </a:r>
            <a:r>
              <a:rPr lang="ru-RU" dirty="0" err="1" smtClean="0"/>
              <a:t>искретные</a:t>
            </a:r>
            <a:r>
              <a:rPr lang="ru-RU" dirty="0" smtClean="0"/>
              <a:t> и непрерывные данные</a:t>
            </a:r>
            <a:endParaRPr lang="ru-RU" dirty="0"/>
          </a:p>
        </p:txBody>
      </p:sp>
      <p:sp>
        <p:nvSpPr>
          <p:cNvPr id="3" name="Объект 2"/>
          <p:cNvSpPr>
            <a:spLocks noGrp="1"/>
          </p:cNvSpPr>
          <p:nvPr>
            <p:ph idx="1"/>
          </p:nvPr>
        </p:nvSpPr>
        <p:spPr>
          <a:xfrm>
            <a:off x="677334" y="2168978"/>
            <a:ext cx="8596668" cy="3880773"/>
          </a:xfrm>
        </p:spPr>
        <p:txBody>
          <a:bodyPr/>
          <a:lstStyle/>
          <a:p>
            <a:r>
              <a:rPr lang="uk-UA" dirty="0"/>
              <a:t>Д</a:t>
            </a:r>
            <a:r>
              <a:rPr lang="ru-RU" dirty="0" err="1"/>
              <a:t>искретные</a:t>
            </a:r>
            <a:r>
              <a:rPr lang="ru-RU" dirty="0"/>
              <a:t> данные представляют собой отдельные значения признака, общее число которых конечно или, если является бесконечным, то </a:t>
            </a:r>
            <a:r>
              <a:rPr lang="ru-RU" dirty="0" err="1"/>
              <a:t>счетно</a:t>
            </a:r>
            <a:r>
              <a:rPr lang="ru-RU" dirty="0"/>
              <a:t>, т.е. может быть подсчитано натуральными числами от единицы до бесконечности. </a:t>
            </a:r>
          </a:p>
          <a:p>
            <a:r>
              <a:rPr lang="ru-RU" dirty="0"/>
              <a:t>Непрерывные данные могут принимать любое значение в некотором интервале. </a:t>
            </a:r>
          </a:p>
          <a:p>
            <a:endParaRPr lang="ru-RU" dirty="0"/>
          </a:p>
        </p:txBody>
      </p:sp>
      <p:pic>
        <p:nvPicPr>
          <p:cNvPr id="107522" name="Picture 2" descr="Картинки по запросу непрерывный дискретный сигн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068" y="4268147"/>
            <a:ext cx="65532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600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Таблицы относительных частот</a:t>
            </a:r>
            <a:endParaRPr lang="ru-RU" dirty="0"/>
          </a:p>
        </p:txBody>
      </p:sp>
      <p:pic>
        <p:nvPicPr>
          <p:cNvPr id="5" name="Объект 4"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09" y="1644898"/>
            <a:ext cx="9422194" cy="4659649"/>
          </a:xfrm>
        </p:spPr>
      </p:pic>
    </p:spTree>
    <p:extLst>
      <p:ext uri="{BB962C8B-B14F-4D97-AF65-F5344CB8AC3E}">
        <p14:creationId xmlns:p14="http://schemas.microsoft.com/office/powerpoint/2010/main" val="1200005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8611" y="223707"/>
            <a:ext cx="8596668" cy="1320800"/>
          </a:xfrm>
        </p:spPr>
        <p:txBody>
          <a:bodyPr>
            <a:normAutofit fontScale="90000"/>
          </a:bodyPr>
          <a:lstStyle/>
          <a:p>
            <a:r>
              <a:rPr lang="uk-UA" b="1" dirty="0" err="1"/>
              <a:t>Сравнение</a:t>
            </a:r>
            <a:r>
              <a:rPr lang="uk-UA" b="1" dirty="0"/>
              <a:t> </a:t>
            </a:r>
            <a:r>
              <a:rPr lang="uk-UA" b="1" dirty="0" err="1"/>
              <a:t>различных</a:t>
            </a:r>
            <a:r>
              <a:rPr lang="uk-UA" b="1" dirty="0"/>
              <a:t> форм представлений </a:t>
            </a:r>
            <a:r>
              <a:rPr lang="uk-UA" b="1" dirty="0" err="1"/>
              <a:t>данных</a:t>
            </a:r>
            <a:r>
              <a:rPr lang="ru-RU" dirty="0"/>
              <a:t/>
            </a:r>
            <a:br>
              <a:rPr lang="ru-RU" dirty="0"/>
            </a:br>
            <a:endParaRPr lang="ru-RU" dirty="0"/>
          </a:p>
        </p:txBody>
      </p:sp>
      <p:sp>
        <p:nvSpPr>
          <p:cNvPr id="3" name="Объект 2"/>
          <p:cNvSpPr>
            <a:spLocks noGrp="1"/>
          </p:cNvSpPr>
          <p:nvPr>
            <p:ph idx="1"/>
          </p:nvPr>
        </p:nvSpPr>
        <p:spPr>
          <a:xfrm>
            <a:off x="249495" y="1372024"/>
            <a:ext cx="5203350" cy="3880773"/>
          </a:xfrm>
        </p:spPr>
        <p:txBody>
          <a:bodyPr/>
          <a:lstStyle/>
          <a:p>
            <a:r>
              <a:rPr lang="ru-RU" dirty="0"/>
              <a:t>Гражданину А принадлежит много подержанных автомобилей. Он проверил одометры автомобилей и записал, как далеко они проехали. Затем он создал для диаграммы, которые отображают эту случайную величину </a:t>
            </a:r>
          </a:p>
          <a:p>
            <a:r>
              <a:rPr lang="ru-RU" dirty="0"/>
              <a:t>1. Какой график более полезен для оценки к минимального расстояния?</a:t>
            </a:r>
          </a:p>
          <a:p>
            <a:r>
              <a:rPr lang="ru-RU" dirty="0"/>
              <a:t>2. Какой график можно использовать, чтобы определить количество подержанных автомобилей  у гражданина А?</a:t>
            </a:r>
          </a:p>
          <a:p>
            <a:endParaRPr lang="ru-RU" dirty="0"/>
          </a:p>
        </p:txBody>
      </p:sp>
      <p:pic>
        <p:nvPicPr>
          <p:cNvPr id="4" name="Рисунок 3"/>
          <p:cNvPicPr/>
          <p:nvPr/>
        </p:nvPicPr>
        <p:blipFill>
          <a:blip r:embed="rId2">
            <a:extLst>
              <a:ext uri="{28A0092B-C50C-407E-A947-70E740481C1C}">
                <a14:useLocalDpi xmlns:a14="http://schemas.microsoft.com/office/drawing/2010/main" val="0"/>
              </a:ext>
            </a:extLst>
          </a:blip>
          <a:stretch>
            <a:fillRect/>
          </a:stretch>
        </p:blipFill>
        <p:spPr>
          <a:xfrm>
            <a:off x="5452845" y="1098047"/>
            <a:ext cx="4886960" cy="4601210"/>
          </a:xfrm>
          <a:prstGeom prst="rect">
            <a:avLst/>
          </a:prstGeom>
        </p:spPr>
      </p:pic>
    </p:spTree>
    <p:extLst>
      <p:ext uri="{BB962C8B-B14F-4D97-AF65-F5344CB8AC3E}">
        <p14:creationId xmlns:p14="http://schemas.microsoft.com/office/powerpoint/2010/main" val="3824536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8611" y="223707"/>
            <a:ext cx="8596668" cy="1320800"/>
          </a:xfrm>
        </p:spPr>
        <p:txBody>
          <a:bodyPr>
            <a:normAutofit fontScale="90000"/>
          </a:bodyPr>
          <a:lstStyle/>
          <a:p>
            <a:r>
              <a:rPr lang="uk-UA" b="1" dirty="0" err="1"/>
              <a:t>Сравнение</a:t>
            </a:r>
            <a:r>
              <a:rPr lang="uk-UA" b="1" dirty="0"/>
              <a:t> </a:t>
            </a:r>
            <a:r>
              <a:rPr lang="uk-UA" b="1" dirty="0" err="1"/>
              <a:t>различных</a:t>
            </a:r>
            <a:r>
              <a:rPr lang="uk-UA" b="1" dirty="0"/>
              <a:t> форм представлений </a:t>
            </a:r>
            <a:r>
              <a:rPr lang="uk-UA" b="1" dirty="0" err="1"/>
              <a:t>данных</a:t>
            </a:r>
            <a:r>
              <a:rPr lang="ru-RU" dirty="0"/>
              <a:t/>
            </a:r>
            <a:br>
              <a:rPr lang="ru-RU" dirty="0"/>
            </a:br>
            <a:endParaRPr lang="ru-RU" dirty="0"/>
          </a:p>
        </p:txBody>
      </p:sp>
      <p:sp>
        <p:nvSpPr>
          <p:cNvPr id="3" name="Объект 2"/>
          <p:cNvSpPr>
            <a:spLocks noGrp="1"/>
          </p:cNvSpPr>
          <p:nvPr>
            <p:ph idx="1"/>
          </p:nvPr>
        </p:nvSpPr>
        <p:spPr>
          <a:xfrm>
            <a:off x="249495" y="1372024"/>
            <a:ext cx="5203350" cy="3880773"/>
          </a:xfrm>
        </p:spPr>
        <p:txBody>
          <a:bodyPr/>
          <a:lstStyle/>
          <a:p>
            <a:r>
              <a:rPr lang="ru-RU" dirty="0"/>
              <a:t>Тим измерял ежедневную высокую температуру в Харькове, каждый день в течение апреля (30 дней). Затем он создал и точечный график, и график «ящик с усами» для отображения тех же данных.</a:t>
            </a:r>
          </a:p>
          <a:p>
            <a:r>
              <a:rPr lang="ru-RU" dirty="0"/>
              <a:t>1. На каком графике легче увидеть, что третий квартиль равен 14 ° C?</a:t>
            </a:r>
          </a:p>
          <a:p>
            <a:r>
              <a:rPr lang="ru-RU" dirty="0"/>
              <a:t>2. Какой график можно использовать для определения того, сколько дней было с температурой ниже 8 ° C?</a:t>
            </a:r>
          </a:p>
          <a:p>
            <a:endParaRPr lang="ru-RU" dirty="0"/>
          </a:p>
        </p:txBody>
      </p:sp>
      <p:pic>
        <p:nvPicPr>
          <p:cNvPr id="5" name="Рисунок 4"/>
          <p:cNvPicPr/>
          <p:nvPr/>
        </p:nvPicPr>
        <p:blipFill>
          <a:blip r:embed="rId2">
            <a:extLst>
              <a:ext uri="{28A0092B-C50C-407E-A947-70E740481C1C}">
                <a14:useLocalDpi xmlns:a14="http://schemas.microsoft.com/office/drawing/2010/main" val="0"/>
              </a:ext>
            </a:extLst>
          </a:blip>
          <a:stretch>
            <a:fillRect/>
          </a:stretch>
        </p:blipFill>
        <p:spPr>
          <a:xfrm>
            <a:off x="5839817" y="1616960"/>
            <a:ext cx="4572635" cy="3390900"/>
          </a:xfrm>
          <a:prstGeom prst="rect">
            <a:avLst/>
          </a:prstGeom>
        </p:spPr>
      </p:pic>
    </p:spTree>
    <p:extLst>
      <p:ext uri="{BB962C8B-B14F-4D97-AF65-F5344CB8AC3E}">
        <p14:creationId xmlns:p14="http://schemas.microsoft.com/office/powerpoint/2010/main" val="3688819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8611" y="223707"/>
            <a:ext cx="8596668" cy="1320800"/>
          </a:xfrm>
        </p:spPr>
        <p:txBody>
          <a:bodyPr>
            <a:normAutofit fontScale="90000"/>
          </a:bodyPr>
          <a:lstStyle/>
          <a:p>
            <a:r>
              <a:rPr lang="uk-UA" b="1" dirty="0" err="1"/>
              <a:t>Сравнение</a:t>
            </a:r>
            <a:r>
              <a:rPr lang="uk-UA" b="1" dirty="0"/>
              <a:t> </a:t>
            </a:r>
            <a:r>
              <a:rPr lang="uk-UA" b="1" dirty="0" err="1"/>
              <a:t>различных</a:t>
            </a:r>
            <a:r>
              <a:rPr lang="uk-UA" b="1" dirty="0"/>
              <a:t> форм представлений </a:t>
            </a:r>
            <a:r>
              <a:rPr lang="uk-UA" b="1" dirty="0" err="1"/>
              <a:t>данных</a:t>
            </a:r>
            <a:r>
              <a:rPr lang="ru-RU" dirty="0"/>
              <a:t/>
            </a:r>
            <a:br>
              <a:rPr lang="ru-RU" dirty="0"/>
            </a:br>
            <a:endParaRPr lang="ru-RU" dirty="0"/>
          </a:p>
        </p:txBody>
      </p:sp>
      <p:sp>
        <p:nvSpPr>
          <p:cNvPr id="3" name="Объект 2"/>
          <p:cNvSpPr>
            <a:spLocks noGrp="1"/>
          </p:cNvSpPr>
          <p:nvPr>
            <p:ph idx="1"/>
          </p:nvPr>
        </p:nvSpPr>
        <p:spPr>
          <a:xfrm>
            <a:off x="249495" y="1372024"/>
            <a:ext cx="5203350" cy="3880773"/>
          </a:xfrm>
        </p:spPr>
        <p:txBody>
          <a:bodyPr/>
          <a:lstStyle/>
          <a:p>
            <a:r>
              <a:rPr lang="ru-RU" dirty="0"/>
              <a:t>Лев владеет общежитием и подсчитывает количество гостей, проживающих в каждой комнате. Затем он создал как гистограмму, так и точечный график для отображения тех же данных .</a:t>
            </a:r>
          </a:p>
          <a:p>
            <a:r>
              <a:rPr lang="ru-RU" dirty="0"/>
              <a:t>1. Какой графиков можно использовать для поиска максимального количества гостей в комнате?</a:t>
            </a:r>
          </a:p>
          <a:p>
            <a:r>
              <a:rPr lang="ru-RU" dirty="0"/>
              <a:t>2. Какой график дает понять, что не было комнат с 11 гостями?</a:t>
            </a:r>
          </a:p>
          <a:p>
            <a:endParaRPr lang="ru-RU" dirty="0"/>
          </a:p>
        </p:txBody>
      </p:sp>
      <p:pic>
        <p:nvPicPr>
          <p:cNvPr id="6" name="Рисунок 5"/>
          <p:cNvPicPr/>
          <p:nvPr/>
        </p:nvPicPr>
        <p:blipFill rotWithShape="1">
          <a:blip r:embed="rId2">
            <a:extLst>
              <a:ext uri="{28A0092B-C50C-407E-A947-70E740481C1C}">
                <a14:useLocalDpi xmlns:a14="http://schemas.microsoft.com/office/drawing/2010/main" val="0"/>
              </a:ext>
            </a:extLst>
          </a:blip>
          <a:srcRect l="9631" t="-238" r="584" b="47182"/>
          <a:stretch/>
        </p:blipFill>
        <p:spPr bwMode="auto">
          <a:xfrm>
            <a:off x="6173281" y="884107"/>
            <a:ext cx="3759283" cy="2639269"/>
          </a:xfrm>
          <a:prstGeom prst="rect">
            <a:avLst/>
          </a:prstGeom>
          <a:ln>
            <a:noFill/>
          </a:ln>
          <a:extLst>
            <a:ext uri="{53640926-AAD7-44D8-BBD7-CCE9431645EC}">
              <a14:shadowObscured xmlns:a14="http://schemas.microsoft.com/office/drawing/2010/main"/>
            </a:ext>
          </a:extLst>
        </p:spPr>
      </p:pic>
      <p:pic>
        <p:nvPicPr>
          <p:cNvPr id="7" name="Рисунок 6"/>
          <p:cNvPicPr/>
          <p:nvPr/>
        </p:nvPicPr>
        <p:blipFill rotWithShape="1">
          <a:blip r:embed="rId2">
            <a:extLst>
              <a:ext uri="{28A0092B-C50C-407E-A947-70E740481C1C}">
                <a14:useLocalDpi xmlns:a14="http://schemas.microsoft.com/office/drawing/2010/main" val="0"/>
              </a:ext>
            </a:extLst>
          </a:blip>
          <a:srcRect t="60876"/>
          <a:stretch/>
        </p:blipFill>
        <p:spPr bwMode="auto">
          <a:xfrm>
            <a:off x="6049168" y="3604260"/>
            <a:ext cx="4428681" cy="23015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6504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222222"/>
                </a:solidFill>
                <a:latin typeface="Arial" panose="020B0604020202020204" pitchFamily="34" charset="0"/>
              </a:rPr>
              <a:t>Ирисы </a:t>
            </a:r>
            <a:r>
              <a:rPr lang="ru-RU" dirty="0" smtClean="0">
                <a:solidFill>
                  <a:srgbClr val="222222"/>
                </a:solidFill>
                <a:latin typeface="Arial" panose="020B0604020202020204" pitchFamily="34" charset="0"/>
              </a:rPr>
              <a:t>Фишера</a:t>
            </a:r>
            <a:r>
              <a:rPr lang="en-US" dirty="0" smtClean="0">
                <a:solidFill>
                  <a:srgbClr val="222222"/>
                </a:solidFill>
                <a:latin typeface="Arial" panose="020B0604020202020204" pitchFamily="34" charset="0"/>
              </a:rPr>
              <a:t> – </a:t>
            </a:r>
            <a:r>
              <a:rPr lang="ru-RU" dirty="0" smtClean="0">
                <a:solidFill>
                  <a:srgbClr val="222222"/>
                </a:solidFill>
                <a:latin typeface="Arial" panose="020B0604020202020204" pitchFamily="34" charset="0"/>
              </a:rPr>
              <a:t>роль визуализации для классификации данных</a:t>
            </a:r>
            <a:endParaRPr lang="ru-RU" dirty="0"/>
          </a:p>
        </p:txBody>
      </p:sp>
      <p:pic>
        <p:nvPicPr>
          <p:cNvPr id="5" name="Рисунок 4"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65" y="1820396"/>
            <a:ext cx="6562365" cy="4634607"/>
          </a:xfrm>
          <a:prstGeom prst="rect">
            <a:avLst/>
          </a:prstGeom>
        </p:spPr>
      </p:pic>
    </p:spTree>
    <p:extLst>
      <p:ext uri="{BB962C8B-B14F-4D97-AF65-F5344CB8AC3E}">
        <p14:creationId xmlns:p14="http://schemas.microsoft.com/office/powerpoint/2010/main" val="2742092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результатов</a:t>
            </a:r>
            <a:endParaRPr lang="ru-RU" dirty="0"/>
          </a:p>
        </p:txBody>
      </p:sp>
      <p:sp>
        <p:nvSpPr>
          <p:cNvPr id="3" name="Объект 2"/>
          <p:cNvSpPr>
            <a:spLocks noGrp="1"/>
          </p:cNvSpPr>
          <p:nvPr>
            <p:ph idx="1"/>
          </p:nvPr>
        </p:nvSpPr>
        <p:spPr>
          <a:xfrm>
            <a:off x="761224" y="1310813"/>
            <a:ext cx="8596668" cy="3880773"/>
          </a:xfrm>
        </p:spPr>
        <p:txBody>
          <a:bodyPr/>
          <a:lstStyle/>
          <a:p>
            <a:pPr marL="0" indent="0">
              <a:buNone/>
            </a:pPr>
            <a:r>
              <a:rPr lang="uk-UA" dirty="0" err="1" smtClean="0"/>
              <a:t>Можно</a:t>
            </a:r>
            <a:r>
              <a:rPr lang="uk-UA" dirty="0"/>
              <a:t> </a:t>
            </a:r>
            <a:r>
              <a:rPr lang="uk-UA" dirty="0" err="1" smtClean="0"/>
              <a:t>разработать</a:t>
            </a:r>
            <a:r>
              <a:rPr lang="uk-UA" dirty="0" smtClean="0"/>
              <a:t> алгоритм для </a:t>
            </a:r>
            <a:r>
              <a:rPr lang="uk-UA" dirty="0" err="1" smtClean="0"/>
              <a:t>выделения</a:t>
            </a:r>
            <a:r>
              <a:rPr lang="uk-UA" dirty="0" smtClean="0"/>
              <a:t> </a:t>
            </a:r>
            <a:r>
              <a:rPr lang="uk-UA" dirty="0" err="1" smtClean="0"/>
              <a:t>множеств</a:t>
            </a:r>
            <a:r>
              <a:rPr lang="uk-UA" dirty="0" smtClean="0"/>
              <a:t> </a:t>
            </a:r>
            <a:r>
              <a:rPr lang="uk-UA" dirty="0" err="1" smtClean="0"/>
              <a:t>соответствующих</a:t>
            </a:r>
            <a:r>
              <a:rPr lang="uk-UA" dirty="0" smtClean="0"/>
              <a:t> </a:t>
            </a:r>
            <a:r>
              <a:rPr lang="uk-UA" dirty="0" err="1" smtClean="0"/>
              <a:t>семеств</a:t>
            </a:r>
            <a:endParaRPr lang="ru-RU" dirty="0"/>
          </a:p>
        </p:txBody>
      </p:sp>
      <p:pic>
        <p:nvPicPr>
          <p:cNvPr id="103428" name="Picture 4" descr="Картинки по запросу ирисы фишер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918" y="1930400"/>
            <a:ext cx="76200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167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Вспомним некоторые сведения из теории множеств</a:t>
            </a:r>
            <a:endParaRPr lang="ru-RU" dirty="0"/>
          </a:p>
        </p:txBody>
      </p:sp>
      <p:pic>
        <p:nvPicPr>
          <p:cNvPr id="62465" name="Picture 1"/>
          <p:cNvPicPr>
            <a:picLocks noChangeAspect="1" noChangeArrowheads="1"/>
          </p:cNvPicPr>
          <p:nvPr/>
        </p:nvPicPr>
        <p:blipFill>
          <a:blip r:embed="rId2"/>
          <a:srcRect l="11059" t="37616" r="10978" b="17235"/>
          <a:stretch>
            <a:fillRect/>
          </a:stretch>
        </p:blipFill>
        <p:spPr bwMode="auto">
          <a:xfrm>
            <a:off x="385874" y="2533906"/>
            <a:ext cx="10099343" cy="3302759"/>
          </a:xfrm>
          <a:prstGeom prst="rect">
            <a:avLst/>
          </a:prstGeom>
          <a:noFill/>
          <a:ln w="9525">
            <a:noFill/>
            <a:miter lim="800000"/>
            <a:headEnd/>
            <a:tailEnd/>
          </a:ln>
          <a:effectLst/>
        </p:spPr>
      </p:pic>
      <p:pic>
        <p:nvPicPr>
          <p:cNvPr id="62466" name="Picture 2"/>
          <p:cNvPicPr>
            <a:picLocks noChangeAspect="1" noChangeArrowheads="1"/>
          </p:cNvPicPr>
          <p:nvPr/>
        </p:nvPicPr>
        <p:blipFill>
          <a:blip r:embed="rId3"/>
          <a:srcRect/>
          <a:stretch>
            <a:fillRect/>
          </a:stretch>
        </p:blipFill>
        <p:spPr bwMode="auto">
          <a:xfrm>
            <a:off x="5718354" y="5408827"/>
            <a:ext cx="2124075" cy="1352550"/>
          </a:xfrm>
          <a:prstGeom prst="rect">
            <a:avLst/>
          </a:prstGeom>
          <a:noFill/>
          <a:ln w="9525">
            <a:noFill/>
            <a:miter lim="800000"/>
            <a:headEnd/>
            <a:tailEnd/>
          </a:ln>
          <a:effectLst/>
        </p:spPr>
      </p:pic>
      <p:sp>
        <p:nvSpPr>
          <p:cNvPr id="6" name="Прямоугольник 5"/>
          <p:cNvSpPr/>
          <p:nvPr/>
        </p:nvSpPr>
        <p:spPr>
          <a:xfrm>
            <a:off x="1557514" y="1746818"/>
            <a:ext cx="7286280" cy="707886"/>
          </a:xfrm>
          <a:prstGeom prst="rect">
            <a:avLst/>
          </a:prstGeom>
        </p:spPr>
        <p:txBody>
          <a:bodyPr wrap="square">
            <a:spAutoFit/>
          </a:bodyPr>
          <a:lstStyle/>
          <a:p>
            <a:r>
              <a:rPr lang="ru-RU" sz="2000" b="1" dirty="0" err="1" smtClean="0"/>
              <a:t>Мно́жество</a:t>
            </a:r>
            <a:r>
              <a:rPr lang="ru-RU" sz="2000" dirty="0" smtClean="0"/>
              <a:t> — одно из ключевых понятий математики, в частности, теории </a:t>
            </a:r>
            <a:r>
              <a:rPr lang="ru-RU" sz="2000" b="1" dirty="0" smtClean="0"/>
              <a:t>множеств</a:t>
            </a:r>
            <a:r>
              <a:rPr lang="ru-RU" sz="2000" dirty="0" smtClean="0"/>
              <a:t> и логики.</a:t>
            </a:r>
            <a:endParaRPr lang="ru-RU" sz="2000" dirty="0"/>
          </a:p>
        </p:txBody>
      </p:sp>
    </p:spTree>
    <p:extLst>
      <p:ext uri="{BB962C8B-B14F-4D97-AF65-F5344CB8AC3E}">
        <p14:creationId xmlns:p14="http://schemas.microsoft.com/office/powerpoint/2010/main" val="1374697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Отношения между подмножествами удобно изображать с помощью условной геометрической схемы, которая называется </a:t>
            </a:r>
            <a:r>
              <a:rPr lang="ru-RU" i="1" dirty="0" smtClean="0"/>
              <a:t>кругами Эйлера</a:t>
            </a:r>
            <a:r>
              <a:rPr lang="ru-RU" dirty="0" smtClean="0"/>
              <a:t>.</a:t>
            </a:r>
            <a:br>
              <a:rPr lang="ru-RU" dirty="0" smtClean="0"/>
            </a:br>
            <a:endParaRPr lang="ru-RU" dirty="0"/>
          </a:p>
        </p:txBody>
      </p:sp>
      <p:sp>
        <p:nvSpPr>
          <p:cNvPr id="3" name="Содержимое 2"/>
          <p:cNvSpPr>
            <a:spLocks noGrp="1"/>
          </p:cNvSpPr>
          <p:nvPr>
            <p:ph idx="1"/>
          </p:nvPr>
        </p:nvSpPr>
        <p:spPr>
          <a:xfrm>
            <a:off x="4005942" y="2160589"/>
            <a:ext cx="5268059" cy="3880773"/>
          </a:xfrm>
        </p:spPr>
        <p:txBody>
          <a:bodyPr/>
          <a:lstStyle/>
          <a:p>
            <a:r>
              <a:rPr lang="ru-RU" dirty="0" smtClean="0"/>
              <a:t>Пусть </a:t>
            </a:r>
            <a:r>
              <a:rPr lang="en-US" dirty="0" smtClean="0"/>
              <a:t>S</a:t>
            </a:r>
            <a:r>
              <a:rPr lang="ru-RU" baseline="-25000" dirty="0" smtClean="0"/>
              <a:t>1</a:t>
            </a:r>
            <a:r>
              <a:rPr lang="ru-RU" dirty="0" smtClean="0"/>
              <a:t>  – множество студентов в 1-м ряду, </a:t>
            </a:r>
            <a:r>
              <a:rPr lang="en-US" dirty="0" smtClean="0"/>
              <a:t>S</a:t>
            </a:r>
            <a:r>
              <a:rPr lang="ru-RU" dirty="0" smtClean="0"/>
              <a:t> – множество студентов группы, </a:t>
            </a:r>
            <a:r>
              <a:rPr lang="en-US" dirty="0" smtClean="0"/>
              <a:t>U</a:t>
            </a:r>
            <a:r>
              <a:rPr lang="ru-RU" dirty="0" smtClean="0"/>
              <a:t> – множество студентов университета. </a:t>
            </a:r>
          </a:p>
          <a:p>
            <a:r>
              <a:rPr lang="ru-RU" dirty="0" smtClean="0"/>
              <a:t>Тогда отношение включений </a:t>
            </a:r>
          </a:p>
          <a:p>
            <a:r>
              <a:rPr lang="ru-RU" dirty="0" smtClean="0"/>
              <a:t> можно изобразить следующим образом:</a:t>
            </a:r>
          </a:p>
          <a:p>
            <a:endParaRPr lang="ru-RU" dirty="0" smtClean="0"/>
          </a:p>
          <a:p>
            <a:r>
              <a:rPr lang="ru-RU" dirty="0" smtClean="0"/>
              <a:t>Множество студентов другого ВУЗа следует изобразить кругом, который не пересекает внешний круг; множество студентов страны – кругом, который содержит в себе оба этих круга, и т.д.</a:t>
            </a:r>
          </a:p>
          <a:p>
            <a:endParaRPr lang="ru-RU" dirty="0"/>
          </a:p>
        </p:txBody>
      </p:sp>
      <p:pic>
        <p:nvPicPr>
          <p:cNvPr id="4" name="Рисунок 3" descr="Круги Эйлера служат для схематического изображения вложенности множеств"/>
          <p:cNvPicPr/>
          <p:nvPr/>
        </p:nvPicPr>
        <p:blipFill>
          <a:blip r:embed="rId3">
            <a:extLst>
              <a:ext uri="{28A0092B-C50C-407E-A947-70E740481C1C}">
                <a14:useLocalDpi xmlns:a14="http://schemas.microsoft.com/office/drawing/2010/main" val="0"/>
              </a:ext>
            </a:extLst>
          </a:blip>
          <a:srcRect/>
          <a:stretch>
            <a:fillRect/>
          </a:stretch>
        </p:blipFill>
        <p:spPr bwMode="auto">
          <a:xfrm>
            <a:off x="677334" y="2761981"/>
            <a:ext cx="3271507" cy="2936690"/>
          </a:xfrm>
          <a:prstGeom prst="rect">
            <a:avLst/>
          </a:prstGeom>
          <a:noFill/>
          <a:ln>
            <a:noFill/>
          </a:ln>
        </p:spPr>
      </p:pic>
      <p:sp>
        <p:nvSpPr>
          <p:cNvPr id="808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0897" name="Object 1"/>
          <p:cNvGraphicFramePr>
            <a:graphicFrameLocks noChangeAspect="1"/>
          </p:cNvGraphicFramePr>
          <p:nvPr>
            <p:extLst/>
          </p:nvPr>
        </p:nvGraphicFramePr>
        <p:xfrm>
          <a:off x="5646057" y="3878943"/>
          <a:ext cx="1654628" cy="454568"/>
        </p:xfrm>
        <a:graphic>
          <a:graphicData uri="http://schemas.openxmlformats.org/presentationml/2006/ole">
            <mc:AlternateContent xmlns:mc="http://schemas.openxmlformats.org/markup-compatibility/2006">
              <mc:Choice xmlns:v="urn:schemas-microsoft-com:vml" Requires="v">
                <p:oleObj spid="_x0000_s104453" name="Equation" r:id="rId4" imgW="863225" imgH="241195" progId="Equation.3">
                  <p:embed/>
                </p:oleObj>
              </mc:Choice>
              <mc:Fallback>
                <p:oleObj name="Equation" r:id="rId4" imgW="863225"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6057" y="3878943"/>
                        <a:ext cx="1654628" cy="4545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5570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Действия с множествами</a:t>
            </a:r>
            <a:endParaRPr lang="ru-RU" dirty="0"/>
          </a:p>
        </p:txBody>
      </p:sp>
      <p:sp>
        <p:nvSpPr>
          <p:cNvPr id="3" name="Содержимое 2"/>
          <p:cNvSpPr>
            <a:spLocks noGrp="1"/>
          </p:cNvSpPr>
          <p:nvPr>
            <p:ph idx="1"/>
          </p:nvPr>
        </p:nvSpPr>
        <p:spPr>
          <a:xfrm>
            <a:off x="677334" y="5029200"/>
            <a:ext cx="8596668" cy="1012162"/>
          </a:xfrm>
        </p:spPr>
        <p:txBody>
          <a:bodyPr>
            <a:normAutofit fontScale="92500" lnSpcReduction="20000"/>
          </a:bodyPr>
          <a:lstStyle/>
          <a:p>
            <a:r>
              <a:rPr lang="ru-RU" dirty="0" smtClean="0"/>
              <a:t>Например</a:t>
            </a:r>
          </a:p>
          <a:p>
            <a:r>
              <a:rPr lang="ru-RU" dirty="0" smtClean="0"/>
              <a:t>А=</a:t>
            </a:r>
            <a:r>
              <a:rPr lang="en-US" dirty="0" smtClean="0"/>
              <a:t>{1, 3, 5, 7}, B={2, 5, 7, 9 }</a:t>
            </a:r>
          </a:p>
          <a:p>
            <a:r>
              <a:rPr lang="en-US" dirty="0" smtClean="0"/>
              <a:t>A</a:t>
            </a:r>
            <a:r>
              <a:rPr lang="uk-UA" dirty="0" smtClean="0"/>
              <a:t>∩</a:t>
            </a:r>
            <a:r>
              <a:rPr lang="en-US" dirty="0" smtClean="0"/>
              <a:t>B={5, 7}</a:t>
            </a:r>
            <a:endParaRPr lang="ru-RU" dirty="0"/>
          </a:p>
        </p:txBody>
      </p:sp>
      <p:pic>
        <p:nvPicPr>
          <p:cNvPr id="79873" name="Picture 1"/>
          <p:cNvPicPr>
            <a:picLocks noChangeAspect="1" noChangeArrowheads="1"/>
          </p:cNvPicPr>
          <p:nvPr/>
        </p:nvPicPr>
        <p:blipFill>
          <a:blip r:embed="rId2"/>
          <a:srcRect l="36336" t="46721" r="16567" b="24385"/>
          <a:stretch>
            <a:fillRect/>
          </a:stretch>
        </p:blipFill>
        <p:spPr bwMode="auto">
          <a:xfrm>
            <a:off x="642910" y="1835699"/>
            <a:ext cx="8736319" cy="3026587"/>
          </a:xfrm>
          <a:prstGeom prst="rect">
            <a:avLst/>
          </a:prstGeom>
          <a:noFill/>
          <a:ln w="9525">
            <a:noFill/>
            <a:miter lim="800000"/>
            <a:headEnd/>
            <a:tailEnd/>
          </a:ln>
          <a:effectLst/>
        </p:spPr>
      </p:pic>
    </p:spTree>
    <p:extLst>
      <p:ext uri="{BB962C8B-B14F-4D97-AF65-F5344CB8AC3E}">
        <p14:creationId xmlns:p14="http://schemas.microsoft.com/office/powerpoint/2010/main" val="2589984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Действия с множествами</a:t>
            </a:r>
            <a:endParaRPr lang="ru-RU" dirty="0"/>
          </a:p>
        </p:txBody>
      </p:sp>
      <p:sp>
        <p:nvSpPr>
          <p:cNvPr id="3" name="Содержимое 2"/>
          <p:cNvSpPr>
            <a:spLocks noGrp="1"/>
          </p:cNvSpPr>
          <p:nvPr>
            <p:ph idx="1"/>
          </p:nvPr>
        </p:nvSpPr>
        <p:spPr/>
        <p:txBody>
          <a:bodyPr/>
          <a:lstStyle/>
          <a:p>
            <a:endParaRPr lang="ru-RU" dirty="0"/>
          </a:p>
        </p:txBody>
      </p:sp>
      <p:pic>
        <p:nvPicPr>
          <p:cNvPr id="81922" name="Picture 2"/>
          <p:cNvPicPr>
            <a:picLocks noChangeAspect="1" noChangeArrowheads="1"/>
          </p:cNvPicPr>
          <p:nvPr/>
        </p:nvPicPr>
        <p:blipFill>
          <a:blip r:embed="rId2"/>
          <a:srcRect l="35294" t="37705" r="16451" b="27459"/>
          <a:stretch>
            <a:fillRect/>
          </a:stretch>
        </p:blipFill>
        <p:spPr bwMode="auto">
          <a:xfrm>
            <a:off x="449943" y="1611562"/>
            <a:ext cx="9291132" cy="3787752"/>
          </a:xfrm>
          <a:prstGeom prst="rect">
            <a:avLst/>
          </a:prstGeom>
          <a:noFill/>
          <a:ln w="9525">
            <a:noFill/>
            <a:miter lim="800000"/>
            <a:headEnd/>
            <a:tailEnd/>
          </a:ln>
          <a:effectLst/>
        </p:spPr>
      </p:pic>
    </p:spTree>
    <p:extLst>
      <p:ext uri="{BB962C8B-B14F-4D97-AF65-F5344CB8AC3E}">
        <p14:creationId xmlns:p14="http://schemas.microsoft.com/office/powerpoint/2010/main" val="162928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Типы данных, с которыми придется </a:t>
            </a:r>
            <a:r>
              <a:rPr lang="ru-RU" b="1" dirty="0" smtClean="0"/>
              <a:t>сталкиваться при анализе</a:t>
            </a:r>
            <a:r>
              <a:rPr lang="ru-RU" dirty="0"/>
              <a:t/>
            </a:r>
            <a:br>
              <a:rPr lang="ru-RU" dirty="0"/>
            </a:br>
            <a:endParaRPr lang="ru-RU" dirty="0"/>
          </a:p>
        </p:txBody>
      </p:sp>
      <p:sp>
        <p:nvSpPr>
          <p:cNvPr id="3" name="Объект 2"/>
          <p:cNvSpPr>
            <a:spLocks noGrp="1"/>
          </p:cNvSpPr>
          <p:nvPr>
            <p:ph idx="1"/>
          </p:nvPr>
        </p:nvSpPr>
        <p:spPr/>
        <p:txBody>
          <a:bodyPr/>
          <a:lstStyle/>
          <a:p>
            <a:r>
              <a:rPr lang="ru-RU" dirty="0" smtClean="0"/>
              <a:t>Четыре </a:t>
            </a:r>
            <a:r>
              <a:rPr lang="ru-RU" dirty="0"/>
              <a:t>основных способа классификации наборов данных:</a:t>
            </a:r>
          </a:p>
          <a:p>
            <a:r>
              <a:rPr lang="ru-RU" dirty="0"/>
              <a:t>- </a:t>
            </a:r>
            <a:r>
              <a:rPr lang="ru-RU" b="1" dirty="0"/>
              <a:t>по количеству  порций  информации</a:t>
            </a:r>
            <a:r>
              <a:rPr lang="ru-RU" dirty="0"/>
              <a:t> (переменных)  для  каждой элементарной  единицы (одномерный,  двумерный или  многомерный набор данных).</a:t>
            </a:r>
          </a:p>
          <a:p>
            <a:r>
              <a:rPr lang="ru-RU" dirty="0"/>
              <a:t>- </a:t>
            </a:r>
            <a:r>
              <a:rPr lang="ru-RU" b="1" dirty="0"/>
              <a:t>по типу измерения  </a:t>
            </a:r>
            <a:r>
              <a:rPr lang="ru-RU" dirty="0"/>
              <a:t>(числа  или  категории) для каждого наблюдения.</a:t>
            </a:r>
          </a:p>
          <a:p>
            <a:r>
              <a:rPr lang="ru-RU" dirty="0"/>
              <a:t>- по тому, важна  или  нет  </a:t>
            </a:r>
            <a:r>
              <a:rPr lang="ru-RU" b="1" dirty="0"/>
              <a:t>упорядоченность</a:t>
            </a:r>
            <a:r>
              <a:rPr lang="ru-RU" dirty="0"/>
              <a:t>  во  времени  записей  о  результатах  измерений.</a:t>
            </a:r>
          </a:p>
          <a:p>
            <a:r>
              <a:rPr lang="ru-RU" dirty="0"/>
              <a:t>- по  тому,  собиралась  ли  информация  специально  для  этого  анализа  или  данные  собирались ранее кем-то другим для своих нужд.</a:t>
            </a:r>
          </a:p>
          <a:p>
            <a:endParaRPr lang="ru-RU" dirty="0"/>
          </a:p>
        </p:txBody>
      </p:sp>
    </p:spTree>
    <p:extLst>
      <p:ext uri="{BB962C8B-B14F-4D97-AF65-F5344CB8AC3E}">
        <p14:creationId xmlns:p14="http://schemas.microsoft.com/office/powerpoint/2010/main" val="321826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3162" y="522514"/>
            <a:ext cx="8596668" cy="1320800"/>
          </a:xfrm>
        </p:spPr>
        <p:txBody>
          <a:bodyPr/>
          <a:lstStyle/>
          <a:p>
            <a:r>
              <a:rPr lang="ru-RU" dirty="0" smtClean="0"/>
              <a:t>Действия с множествами</a:t>
            </a:r>
            <a:endParaRPr lang="ru-RU" dirty="0"/>
          </a:p>
        </p:txBody>
      </p:sp>
      <p:pic>
        <p:nvPicPr>
          <p:cNvPr id="5" name="Рисунок 4" descr="Разность множеств А и В"/>
          <p:cNvPicPr/>
          <p:nvPr/>
        </p:nvPicPr>
        <p:blipFill>
          <a:blip r:embed="rId2">
            <a:extLst>
              <a:ext uri="{28A0092B-C50C-407E-A947-70E740481C1C}">
                <a14:useLocalDpi xmlns:a14="http://schemas.microsoft.com/office/drawing/2010/main" val="0"/>
              </a:ext>
            </a:extLst>
          </a:blip>
          <a:srcRect/>
          <a:stretch>
            <a:fillRect/>
          </a:stretch>
        </p:blipFill>
        <p:spPr bwMode="auto">
          <a:xfrm>
            <a:off x="1333045" y="4276270"/>
            <a:ext cx="3297011" cy="2226129"/>
          </a:xfrm>
          <a:prstGeom prst="rect">
            <a:avLst/>
          </a:prstGeom>
          <a:noFill/>
          <a:ln>
            <a:noFill/>
          </a:ln>
        </p:spPr>
      </p:pic>
      <p:pic>
        <p:nvPicPr>
          <p:cNvPr id="6" name="Рисунок 5" descr="Разность множеств B и A"/>
          <p:cNvPicPr/>
          <p:nvPr/>
        </p:nvPicPr>
        <p:blipFill>
          <a:blip r:embed="rId3">
            <a:extLst>
              <a:ext uri="{28A0092B-C50C-407E-A947-70E740481C1C}">
                <a14:useLocalDpi xmlns:a14="http://schemas.microsoft.com/office/drawing/2010/main" val="0"/>
              </a:ext>
            </a:extLst>
          </a:blip>
          <a:srcRect/>
          <a:stretch>
            <a:fillRect/>
          </a:stretch>
        </p:blipFill>
        <p:spPr bwMode="auto">
          <a:xfrm>
            <a:off x="4760686" y="4373108"/>
            <a:ext cx="3393621" cy="2027692"/>
          </a:xfrm>
          <a:prstGeom prst="rect">
            <a:avLst/>
          </a:prstGeom>
          <a:noFill/>
          <a:ln>
            <a:noFill/>
          </a:ln>
        </p:spPr>
      </p:pic>
      <p:pic>
        <p:nvPicPr>
          <p:cNvPr id="82946" name="Picture 2"/>
          <p:cNvPicPr>
            <a:picLocks noGrp="1" noChangeAspect="1" noChangeArrowheads="1"/>
          </p:cNvPicPr>
          <p:nvPr>
            <p:ph idx="1"/>
          </p:nvPr>
        </p:nvPicPr>
        <p:blipFill>
          <a:blip r:embed="rId4"/>
          <a:srcRect l="26173" t="33707" r="21880" b="27777"/>
          <a:stretch>
            <a:fillRect/>
          </a:stretch>
        </p:blipFill>
        <p:spPr bwMode="auto">
          <a:xfrm>
            <a:off x="986972" y="1132113"/>
            <a:ext cx="7522342" cy="3149600"/>
          </a:xfrm>
          <a:prstGeom prst="rect">
            <a:avLst/>
          </a:prstGeom>
          <a:noFill/>
          <a:ln w="9525">
            <a:noFill/>
            <a:miter lim="800000"/>
            <a:headEnd/>
            <a:tailEnd/>
          </a:ln>
          <a:effectLst/>
        </p:spPr>
      </p:pic>
    </p:spTree>
    <p:extLst>
      <p:ext uri="{BB962C8B-B14F-4D97-AF65-F5344CB8AC3E}">
        <p14:creationId xmlns:p14="http://schemas.microsoft.com/office/powerpoint/2010/main" val="3014973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pic>
        <p:nvPicPr>
          <p:cNvPr id="12" name="Рисунок 1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37" y="1743529"/>
            <a:ext cx="8002120" cy="4755408"/>
          </a:xfrm>
          <a:prstGeom prst="rect">
            <a:avLst/>
          </a:prstGeom>
        </p:spPr>
      </p:pic>
      <p:pic>
        <p:nvPicPr>
          <p:cNvPr id="7" name="Объект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00232" y="211364"/>
            <a:ext cx="2381250" cy="2476500"/>
          </a:xfrm>
        </p:spPr>
      </p:pic>
    </p:spTree>
    <p:extLst>
      <p:ext uri="{BB962C8B-B14F-4D97-AF65-F5344CB8AC3E}">
        <p14:creationId xmlns:p14="http://schemas.microsoft.com/office/powerpoint/2010/main" val="1123751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Дизъюнкция</a:t>
            </a:r>
            <a:endParaRPr lang="ru-RU" dirty="0"/>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292" y="1734457"/>
            <a:ext cx="8025795" cy="4934548"/>
          </a:xfrm>
        </p:spPr>
      </p:pic>
    </p:spTree>
    <p:extLst>
      <p:ext uri="{BB962C8B-B14F-4D97-AF65-F5344CB8AC3E}">
        <p14:creationId xmlns:p14="http://schemas.microsoft.com/office/powerpoint/2010/main" val="1961981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Конъюнкция</a:t>
            </a:r>
            <a:endParaRPr lang="ru-RU" dirty="0"/>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50383"/>
            <a:ext cx="8874931" cy="5095345"/>
          </a:xfrm>
        </p:spPr>
      </p:pic>
    </p:spTree>
    <p:extLst>
      <p:ext uri="{BB962C8B-B14F-4D97-AF65-F5344CB8AC3E}">
        <p14:creationId xmlns:p14="http://schemas.microsoft.com/office/powerpoint/2010/main" val="3556185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3033" y="0"/>
            <a:ext cx="9577009" cy="1320800"/>
          </a:xfrm>
        </p:spPr>
        <p:txBody>
          <a:bodyPr/>
          <a:lstStyle/>
          <a:p>
            <a:r>
              <a:rPr lang="ru-RU" dirty="0" smtClean="0"/>
              <a:t>Построим графический эквивалент каждому запросу</a:t>
            </a:r>
            <a:endParaRPr lang="ru-RU" dirty="0"/>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131888"/>
            <a:ext cx="8596668" cy="5645023"/>
          </a:xfrm>
        </p:spPr>
      </p:pic>
    </p:spTree>
    <p:extLst>
      <p:ext uri="{BB962C8B-B14F-4D97-AF65-F5344CB8AC3E}">
        <p14:creationId xmlns:p14="http://schemas.microsoft.com/office/powerpoint/2010/main" val="400008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2</a:t>
            </a:r>
            <a:endParaRPr lang="ru-RU" dirty="0"/>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70000"/>
            <a:ext cx="7878837" cy="5489918"/>
          </a:xfrm>
        </p:spPr>
      </p:pic>
    </p:spTree>
    <p:extLst>
      <p:ext uri="{BB962C8B-B14F-4D97-AF65-F5344CB8AC3E}">
        <p14:creationId xmlns:p14="http://schemas.microsoft.com/office/powerpoint/2010/main" val="719799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Численные расчеты</a:t>
            </a:r>
            <a:endParaRPr lang="ru-RU" dirty="0"/>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62624"/>
            <a:ext cx="9369802" cy="5166776"/>
          </a:xfrm>
        </p:spPr>
      </p:pic>
      <p:pic>
        <p:nvPicPr>
          <p:cNvPr id="5" name="Объект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229" y="4784271"/>
            <a:ext cx="2404829" cy="2073729"/>
          </a:xfrm>
          <a:prstGeom prst="rect">
            <a:avLst/>
          </a:prstGeom>
        </p:spPr>
      </p:pic>
    </p:spTree>
    <p:extLst>
      <p:ext uri="{BB962C8B-B14F-4D97-AF65-F5344CB8AC3E}">
        <p14:creationId xmlns:p14="http://schemas.microsoft.com/office/powerpoint/2010/main" val="195271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6" name="Рисунок 5"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46" y="326237"/>
            <a:ext cx="8699954" cy="6401134"/>
          </a:xfrm>
          <a:prstGeom prst="rect">
            <a:avLst/>
          </a:prstGeom>
        </p:spPr>
      </p:pic>
      <p:sp>
        <p:nvSpPr>
          <p:cNvPr id="7" name="Объект 6"/>
          <p:cNvSpPr>
            <a:spLocks noGrp="1"/>
          </p:cNvSpPr>
          <p:nvPr>
            <p:ph idx="1"/>
          </p:nvPr>
        </p:nvSpPr>
        <p:spPr/>
        <p:txBody>
          <a:bodyPr/>
          <a:lstStyle/>
          <a:p>
            <a:endParaRPr lang="ru-RU"/>
          </a:p>
        </p:txBody>
      </p:sp>
    </p:spTree>
    <p:extLst>
      <p:ext uri="{BB962C8B-B14F-4D97-AF65-F5344CB8AC3E}">
        <p14:creationId xmlns:p14="http://schemas.microsoft.com/office/powerpoint/2010/main" val="1580311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ru-RU" altLang="ru-RU" dirty="0" smtClean="0"/>
              <a:t>Временной ряд</a:t>
            </a:r>
            <a:endParaRPr lang="ru-RU" altLang="ru-RU" dirty="0"/>
          </a:p>
        </p:txBody>
      </p:sp>
      <p:sp>
        <p:nvSpPr>
          <p:cNvPr id="18435" name="Rectangle 3"/>
          <p:cNvSpPr>
            <a:spLocks noGrp="1" noChangeArrowheads="1"/>
          </p:cNvSpPr>
          <p:nvPr>
            <p:ph type="body" idx="1"/>
          </p:nvPr>
        </p:nvSpPr>
        <p:spPr>
          <a:xfrm>
            <a:off x="736057" y="1466794"/>
            <a:ext cx="8596668" cy="3880773"/>
          </a:xfrm>
        </p:spPr>
        <p:txBody>
          <a:bodyPr/>
          <a:lstStyle/>
          <a:p>
            <a:r>
              <a:rPr lang="ru-RU" dirty="0"/>
              <a:t>Если порядок записи значений данных во времени имеет содержательный смысл, то говорят, что эти данные представляют собой </a:t>
            </a:r>
            <a:r>
              <a:rPr lang="ru-RU" b="1" dirty="0"/>
              <a:t>временной ряд</a:t>
            </a:r>
            <a:r>
              <a:rPr lang="ru-RU" dirty="0"/>
              <a:t>. Эти данные представляют информацию об объекте в различные моменты времени. Если порядок записи данных во времени не существенен, то говорят об </a:t>
            </a:r>
            <a:r>
              <a:rPr lang="ru-RU" b="1" dirty="0"/>
              <a:t>одном временном срезе</a:t>
            </a:r>
            <a:r>
              <a:rPr lang="ru-RU" dirty="0"/>
              <a:t>. </a:t>
            </a:r>
            <a:endParaRPr lang="ru-RU" dirty="0" smtClean="0"/>
          </a:p>
          <a:p>
            <a:r>
              <a:rPr lang="ru-RU" dirty="0" smtClean="0"/>
              <a:t>Эти </a:t>
            </a:r>
            <a:r>
              <a:rPr lang="ru-RU" dirty="0"/>
              <a:t>данные представляют информацию об объектах в определенный момент времени. </a:t>
            </a:r>
            <a:endParaRPr lang="ru-RU" altLang="ru-RU" dirty="0"/>
          </a:p>
        </p:txBody>
      </p:sp>
      <p:pic>
        <p:nvPicPr>
          <p:cNvPr id="3" name="Рисунок 2"/>
          <p:cNvPicPr>
            <a:picLocks noChangeAspect="1"/>
          </p:cNvPicPr>
          <p:nvPr/>
        </p:nvPicPr>
        <p:blipFill>
          <a:blip r:embed="rId2"/>
          <a:stretch>
            <a:fillRect/>
          </a:stretch>
        </p:blipFill>
        <p:spPr>
          <a:xfrm>
            <a:off x="751330" y="3667125"/>
            <a:ext cx="8448675" cy="3190875"/>
          </a:xfrm>
          <a:prstGeom prst="rect">
            <a:avLst/>
          </a:prstGeom>
        </p:spPr>
      </p:pic>
    </p:spTree>
    <p:extLst>
      <p:ext uri="{BB962C8B-B14F-4D97-AF65-F5344CB8AC3E}">
        <p14:creationId xmlns:p14="http://schemas.microsoft.com/office/powerpoint/2010/main" val="3214320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i="1" dirty="0"/>
              <a:t>Анализ временных рядов</a:t>
            </a:r>
            <a:endParaRPr lang="ru-RU" dirty="0"/>
          </a:p>
        </p:txBody>
      </p:sp>
      <p:sp>
        <p:nvSpPr>
          <p:cNvPr id="3" name="Объект 2"/>
          <p:cNvSpPr>
            <a:spLocks noGrp="1"/>
          </p:cNvSpPr>
          <p:nvPr>
            <p:ph idx="1"/>
          </p:nvPr>
        </p:nvSpPr>
        <p:spPr/>
        <p:txBody>
          <a:bodyPr>
            <a:normAutofit fontScale="92500" lnSpcReduction="10000"/>
          </a:bodyPr>
          <a:lstStyle/>
          <a:p>
            <a:r>
              <a:rPr lang="ru-RU" i="1" dirty="0" smtClean="0"/>
              <a:t>Анализ </a:t>
            </a:r>
            <a:r>
              <a:rPr lang="ru-RU" i="1" dirty="0"/>
              <a:t>временных рядов</a:t>
            </a:r>
            <a:r>
              <a:rPr lang="ru-RU" dirty="0"/>
              <a:t> объединяет методы изучения временных рядов, как пытающиеся понять природу точек данных (откуда они взялись? что их породило?), так и пытающиеся построить прогноз. </a:t>
            </a:r>
            <a:r>
              <a:rPr lang="ru-RU" i="1" dirty="0"/>
              <a:t>Прогнозирование временных рядов</a:t>
            </a:r>
            <a:r>
              <a:rPr lang="ru-RU" dirty="0"/>
              <a:t> заключается в построении модели для предсказания будущих событий основываясь на известных событий прошлого, предсказания будущих данных до того как они будут измерены. </a:t>
            </a:r>
          </a:p>
          <a:p>
            <a:r>
              <a:rPr lang="ru-RU" dirty="0"/>
              <a:t>Существует несколько методов анализа данных, применимых для временных </a:t>
            </a:r>
            <a:r>
              <a:rPr lang="ru-RU" dirty="0" smtClean="0"/>
              <a:t>рядов:</a:t>
            </a:r>
          </a:p>
          <a:p>
            <a:pPr lvl="0"/>
            <a:r>
              <a:rPr lang="ru-RU" b="1" dirty="0" smtClean="0"/>
              <a:t>Визуальное </a:t>
            </a:r>
            <a:r>
              <a:rPr lang="ru-RU" b="1" dirty="0"/>
              <a:t>изучение графических представлений временных рядов</a:t>
            </a:r>
          </a:p>
          <a:p>
            <a:r>
              <a:rPr lang="ru-RU" b="1" dirty="0"/>
              <a:t>Общее исследование</a:t>
            </a:r>
            <a:endParaRPr lang="ru-RU" dirty="0"/>
          </a:p>
          <a:p>
            <a:pPr lvl="0"/>
            <a:r>
              <a:rPr lang="ru-RU" b="1" dirty="0" smtClean="0"/>
              <a:t>Автокорреляционный </a:t>
            </a:r>
            <a:r>
              <a:rPr lang="ru-RU" b="1" dirty="0"/>
              <a:t>анализ для изучения зависимостей</a:t>
            </a:r>
          </a:p>
          <a:p>
            <a:pPr lvl="0"/>
            <a:r>
              <a:rPr lang="ru-RU" b="1" dirty="0"/>
              <a:t>Спектральный анализ для изучения циклического поведения, не связанного с сезонностью</a:t>
            </a:r>
          </a:p>
        </p:txBody>
      </p:sp>
    </p:spTree>
    <p:extLst>
      <p:ext uri="{BB962C8B-B14F-4D97-AF65-F5344CB8AC3E}">
        <p14:creationId xmlns:p14="http://schemas.microsoft.com/office/powerpoint/2010/main" val="331700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fontAlgn="base"/>
            <a:r>
              <a:rPr lang="ru-RU" b="1" dirty="0"/>
              <a:t>Превращение эмоций, состояний, событий в количественные данные с помощью визуальных технологий.</a:t>
            </a:r>
          </a:p>
        </p:txBody>
      </p:sp>
      <p:sp>
        <p:nvSpPr>
          <p:cNvPr id="3" name="Объект 2"/>
          <p:cNvSpPr>
            <a:spLocks noGrp="1"/>
          </p:cNvSpPr>
          <p:nvPr>
            <p:ph idx="1"/>
          </p:nvPr>
        </p:nvSpPr>
        <p:spPr/>
        <p:txBody>
          <a:bodyPr/>
          <a:lstStyle/>
          <a:p>
            <a:r>
              <a:rPr lang="ru-RU" dirty="0"/>
              <a:t>Лиза </a:t>
            </a:r>
            <a:r>
              <a:rPr lang="ru-RU" dirty="0" smtClean="0"/>
              <a:t>решила </a:t>
            </a:r>
            <a:r>
              <a:rPr lang="ru-RU" dirty="0"/>
              <a:t>«померить» свои эмоции. Всё свои возможные эмоциональные состояния она разбила на пять категорий:</a:t>
            </a:r>
            <a:endParaRPr lang="ru-RU" dirty="0"/>
          </a:p>
        </p:txBody>
      </p:sp>
      <p:pic>
        <p:nvPicPr>
          <p:cNvPr id="81922" name="Picture 2" descr="Рисунки и инфографика Михаила Казанцева|Шкала эмоциональных состояни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440" y="3094001"/>
            <a:ext cx="809625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06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uk-UA" altLang="ru-RU" dirty="0" err="1" smtClean="0"/>
              <a:t>Визуальный</a:t>
            </a:r>
            <a:r>
              <a:rPr lang="uk-UA" altLang="ru-RU" dirty="0" smtClean="0"/>
              <a:t> </a:t>
            </a:r>
            <a:r>
              <a:rPr lang="ru-RU" altLang="ru-RU" dirty="0" smtClean="0"/>
              <a:t>анализ </a:t>
            </a:r>
            <a:r>
              <a:rPr lang="ru-RU" altLang="ru-RU" dirty="0"/>
              <a:t>данных</a:t>
            </a:r>
          </a:p>
        </p:txBody>
      </p:sp>
      <p:sp>
        <p:nvSpPr>
          <p:cNvPr id="49155" name="Rectangle 3"/>
          <p:cNvSpPr>
            <a:spLocks noGrp="1" noChangeArrowheads="1"/>
          </p:cNvSpPr>
          <p:nvPr>
            <p:ph type="body" idx="1"/>
          </p:nvPr>
        </p:nvSpPr>
        <p:spPr>
          <a:xfrm>
            <a:off x="1380462" y="2000201"/>
            <a:ext cx="7772400" cy="1206500"/>
          </a:xfrm>
        </p:spPr>
        <p:txBody>
          <a:bodyPr>
            <a:normAutofit/>
          </a:bodyPr>
          <a:lstStyle/>
          <a:p>
            <a:pPr marL="0" indent="0" algn="ctr">
              <a:buNone/>
            </a:pPr>
            <a:r>
              <a:rPr lang="ru-RU" altLang="ru-RU" sz="2400" dirty="0"/>
              <a:t>В парном случае материал наблюдений представляет собой набор пар чисел: </a:t>
            </a:r>
          </a:p>
        </p:txBody>
      </p:sp>
      <p:sp>
        <p:nvSpPr>
          <p:cNvPr id="49156" name="Rectangle 4"/>
          <p:cNvSpPr>
            <a:spLocks noChangeArrowheads="1"/>
          </p:cNvSpPr>
          <p:nvPr/>
        </p:nvSpPr>
        <p:spPr bwMode="auto">
          <a:xfrm>
            <a:off x="1524001" y="272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49157" name="Object 5"/>
          <p:cNvGraphicFramePr>
            <a:graphicFrameLocks noChangeAspect="1"/>
          </p:cNvGraphicFramePr>
          <p:nvPr/>
        </p:nvGraphicFramePr>
        <p:xfrm>
          <a:off x="3257550" y="3459164"/>
          <a:ext cx="2190750" cy="949325"/>
        </p:xfrm>
        <a:graphic>
          <a:graphicData uri="http://schemas.openxmlformats.org/presentationml/2006/ole">
            <mc:AlternateContent xmlns:mc="http://schemas.openxmlformats.org/markup-compatibility/2006">
              <mc:Choice xmlns:v="urn:schemas-microsoft-com:vml" Requires="v">
                <p:oleObj spid="_x0000_s93196" name="Формула" r:id="rId3" imgW="545760" imgH="241200" progId="Equation.3">
                  <p:embed/>
                </p:oleObj>
              </mc:Choice>
              <mc:Fallback>
                <p:oleObj name="Формула" r:id="rId3" imgW="5457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50" y="3459164"/>
                        <a:ext cx="21907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8" name="Rectangle 6"/>
          <p:cNvSpPr>
            <a:spLocks noChangeArrowheads="1"/>
          </p:cNvSpPr>
          <p:nvPr/>
        </p:nvSpPr>
        <p:spPr bwMode="auto">
          <a:xfrm>
            <a:off x="1524000" y="3146526"/>
            <a:ext cx="23916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ru-RU" altLang="ru-RU" sz="1400">
                <a:cs typeface="Times New Roman" panose="02020603050405020304" pitchFamily="18" charset="0"/>
              </a:rPr>
              <a:t> </a:t>
            </a:r>
            <a:endParaRPr lang="ru-RU" altLang="ru-RU" sz="2400"/>
          </a:p>
        </p:txBody>
      </p:sp>
      <p:graphicFrame>
        <p:nvGraphicFramePr>
          <p:cNvPr id="49159" name="Object 7"/>
          <p:cNvGraphicFramePr>
            <a:graphicFrameLocks noChangeAspect="1"/>
          </p:cNvGraphicFramePr>
          <p:nvPr/>
        </p:nvGraphicFramePr>
        <p:xfrm>
          <a:off x="5662613" y="3594101"/>
          <a:ext cx="2017712" cy="614363"/>
        </p:xfrm>
        <a:graphic>
          <a:graphicData uri="http://schemas.openxmlformats.org/presentationml/2006/ole">
            <mc:AlternateContent xmlns:mc="http://schemas.openxmlformats.org/markup-compatibility/2006">
              <mc:Choice xmlns:v="urn:schemas-microsoft-com:vml" Requires="v">
                <p:oleObj spid="_x0000_s93197" name="Формула" r:id="rId5" imgW="711000" imgH="215640" progId="Equation.3">
                  <p:embed/>
                </p:oleObj>
              </mc:Choice>
              <mc:Fallback>
                <p:oleObj name="Формула" r:id="rId5" imgW="7110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2613" y="3594101"/>
                        <a:ext cx="2017712"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Rectangle 8"/>
          <p:cNvSpPr>
            <a:spLocks noChangeArrowheads="1"/>
          </p:cNvSpPr>
          <p:nvPr/>
        </p:nvSpPr>
        <p:spPr bwMode="auto">
          <a:xfrm>
            <a:off x="1524000" y="3641826"/>
            <a:ext cx="2856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ru-RU" altLang="ru-RU" sz="1400">
                <a:cs typeface="Times New Roman" panose="02020603050405020304" pitchFamily="18" charset="0"/>
              </a:rPr>
              <a:t>.</a:t>
            </a:r>
            <a:r>
              <a:rPr lang="pl-PL" altLang="ru-RU" sz="900"/>
              <a:t> </a:t>
            </a:r>
            <a:endParaRPr lang="pl-PL" altLang="ru-RU" sz="2400"/>
          </a:p>
        </p:txBody>
      </p:sp>
    </p:spTree>
    <p:extLst>
      <p:ext uri="{BB962C8B-B14F-4D97-AF65-F5344CB8AC3E}">
        <p14:creationId xmlns:p14="http://schemas.microsoft.com/office/powerpoint/2010/main" val="2387331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sz="half" idx="1"/>
          </p:nvPr>
        </p:nvSpPr>
        <p:spPr>
          <a:xfrm>
            <a:off x="1814513" y="196851"/>
            <a:ext cx="7886700" cy="1019175"/>
          </a:xfrm>
        </p:spPr>
        <p:txBody>
          <a:bodyPr/>
          <a:lstStyle/>
          <a:p>
            <a:pPr marL="0" indent="0">
              <a:buNone/>
            </a:pPr>
            <a:r>
              <a:rPr lang="ru-RU" altLang="ru-RU" sz="2800"/>
              <a:t>На плоскости  каждому такому наблюдению соответствует точка:</a:t>
            </a:r>
          </a:p>
        </p:txBody>
      </p:sp>
      <p:pic>
        <p:nvPicPr>
          <p:cNvPr id="50179" name="Picture 3"/>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22464" y="1230313"/>
            <a:ext cx="4319587" cy="4938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4"/>
          <p:cNvSpPr>
            <a:spLocks noChangeArrowheads="1"/>
          </p:cNvSpPr>
          <p:nvPr/>
        </p:nvSpPr>
        <p:spPr bwMode="auto">
          <a:xfrm>
            <a:off x="6307138" y="1398588"/>
            <a:ext cx="4062412" cy="2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7" rIns="92075" bIns="46037"/>
          <a:lstStyle>
            <a:lvl1pPr>
              <a:spcBef>
                <a:spcPct val="20000"/>
              </a:spcBef>
              <a:buChar char="•"/>
              <a:defRPr kumimoji="1" sz="2800">
                <a:solidFill>
                  <a:schemeClr val="tx1"/>
                </a:solidFill>
                <a:latin typeface="Times New Roman" panose="02020603050405020304" pitchFamily="18" charset="0"/>
              </a:defRPr>
            </a:lvl1pPr>
            <a:lvl2pPr marL="828675" indent="-285750">
              <a:spcBef>
                <a:spcPct val="20000"/>
              </a:spcBef>
              <a:buChar char="–"/>
              <a:defRPr kumimoji="1" sz="2400">
                <a:solidFill>
                  <a:schemeClr val="tx1"/>
                </a:solidFill>
                <a:latin typeface="Times New Roman" panose="02020603050405020304" pitchFamily="18" charset="0"/>
              </a:defRPr>
            </a:lvl2pPr>
            <a:lvl3pPr marL="1236663" indent="-228600">
              <a:spcBef>
                <a:spcPct val="20000"/>
              </a:spcBef>
              <a:buChar char="•"/>
              <a:defRPr kumimoji="1" sz="2000">
                <a:solidFill>
                  <a:schemeClr val="tx1"/>
                </a:solidFill>
                <a:latin typeface="Times New Roman" panose="02020603050405020304" pitchFamily="18" charset="0"/>
              </a:defRPr>
            </a:lvl3pPr>
            <a:lvl4pPr marL="1644650" indent="-228600">
              <a:spcBef>
                <a:spcPct val="20000"/>
              </a:spcBef>
              <a:buChar char="–"/>
              <a:defRPr kumimoji="1">
                <a:solidFill>
                  <a:schemeClr val="tx1"/>
                </a:solidFill>
                <a:latin typeface="Times New Roman" panose="02020603050405020304" pitchFamily="18" charset="0"/>
              </a:defRPr>
            </a:lvl4pPr>
            <a:lvl5pPr marL="2057400" indent="-228600">
              <a:spcBef>
                <a:spcPct val="20000"/>
              </a:spcBef>
              <a:buChar char="•"/>
              <a:defRPr kumimoji="1">
                <a:solidFill>
                  <a:schemeClr val="tx1"/>
                </a:solidFill>
                <a:latin typeface="Times New Roman" panose="02020603050405020304" pitchFamily="18" charset="0"/>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defRPr>
            </a:lvl9pPr>
          </a:lstStyle>
          <a:p>
            <a:pPr>
              <a:buFontTx/>
              <a:buNone/>
            </a:pPr>
            <a:r>
              <a:rPr lang="ru-RU" altLang="ru-RU" dirty="0"/>
              <a:t>Полученный график </a:t>
            </a:r>
            <a:r>
              <a:rPr lang="ru-RU" altLang="ru-RU" i="1" dirty="0"/>
              <a:t>называют облако наблюдений, поле корреляции или диаграмма рассеяния</a:t>
            </a:r>
            <a:r>
              <a:rPr lang="ru-RU" altLang="ru-RU" dirty="0"/>
              <a:t>.  По виду облака наблюдений можно определить вид </a:t>
            </a:r>
            <a:r>
              <a:rPr lang="ru-RU" altLang="ru-RU" dirty="0" smtClean="0"/>
              <a:t>функциональной зависимости. </a:t>
            </a:r>
            <a:endParaRPr lang="ru-RU" altLang="ru-RU" dirty="0"/>
          </a:p>
        </p:txBody>
      </p:sp>
    </p:spTree>
    <p:extLst>
      <p:ext uri="{BB962C8B-B14F-4D97-AF65-F5344CB8AC3E}">
        <p14:creationId xmlns:p14="http://schemas.microsoft.com/office/powerpoint/2010/main" val="499635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a:r>
              <a:rPr lang="ru-RU" altLang="ru-RU"/>
              <a:t>Линейная        </a:t>
            </a:r>
            <a:r>
              <a:rPr lang="en-US" altLang="ru-RU" i="1"/>
              <a:t>Y</a:t>
            </a:r>
            <a:r>
              <a:rPr lang="ru-RU" altLang="ru-RU"/>
              <a:t>=</a:t>
            </a:r>
            <a:r>
              <a:rPr lang="en-US" altLang="ru-RU">
                <a:sym typeface="Symbol" panose="05050102010706020507" pitchFamily="18" charset="2"/>
              </a:rPr>
              <a:t></a:t>
            </a:r>
            <a:r>
              <a:rPr lang="ru-RU" altLang="ru-RU"/>
              <a:t>+</a:t>
            </a:r>
            <a:r>
              <a:rPr lang="en-US" altLang="ru-RU">
                <a:sym typeface="Symbol" panose="05050102010706020507" pitchFamily="18" charset="2"/>
              </a:rPr>
              <a:t></a:t>
            </a:r>
            <a:r>
              <a:rPr lang="en-US" altLang="ru-RU" i="1"/>
              <a:t>X</a:t>
            </a:r>
            <a:r>
              <a:rPr lang="ru-RU" altLang="ru-RU"/>
              <a:t>+</a:t>
            </a:r>
            <a:r>
              <a:rPr lang="en-US" altLang="ru-RU">
                <a:sym typeface="Symbol" panose="05050102010706020507" pitchFamily="18" charset="2"/>
              </a:rPr>
              <a:t></a:t>
            </a:r>
            <a:r>
              <a:rPr lang="ru-RU" altLang="ru-RU"/>
              <a:t>.</a:t>
            </a:r>
          </a:p>
        </p:txBody>
      </p:sp>
      <p:pic>
        <p:nvPicPr>
          <p:cNvPr id="51203"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39755" y="1486049"/>
            <a:ext cx="4341813" cy="4964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Прямая соединительная линия 2"/>
          <p:cNvCxnSpPr/>
          <p:nvPr/>
        </p:nvCxnSpPr>
        <p:spPr>
          <a:xfrm flipV="1">
            <a:off x="3430772" y="1930400"/>
            <a:ext cx="2615609" cy="28258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259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a:r>
              <a:rPr lang="ru-RU" altLang="ru-RU"/>
              <a:t>Квадратичная </a:t>
            </a:r>
          </a:p>
        </p:txBody>
      </p:sp>
      <p:sp>
        <p:nvSpPr>
          <p:cNvPr id="52227" name="Rectangle 3"/>
          <p:cNvSpPr>
            <a:spLocks noChangeArrowheads="1"/>
          </p:cNvSpPr>
          <p:nvPr/>
        </p:nvSpPr>
        <p:spPr bwMode="auto">
          <a:xfrm>
            <a:off x="1524001" y="31109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52228" name="Object 4"/>
          <p:cNvGraphicFramePr>
            <a:graphicFrameLocks noChangeAspect="1"/>
          </p:cNvGraphicFramePr>
          <p:nvPr/>
        </p:nvGraphicFramePr>
        <p:xfrm>
          <a:off x="6051551" y="981076"/>
          <a:ext cx="3051175" cy="500063"/>
        </p:xfrm>
        <a:graphic>
          <a:graphicData uri="http://schemas.openxmlformats.org/presentationml/2006/ole">
            <mc:AlternateContent xmlns:mc="http://schemas.openxmlformats.org/markup-compatibility/2006">
              <mc:Choice xmlns:v="urn:schemas-microsoft-com:vml" Requires="v">
                <p:oleObj spid="_x0000_s94215" name="Формула" r:id="rId3" imgW="1624895" imgH="266584" progId="Equation.3">
                  <p:embed/>
                </p:oleObj>
              </mc:Choice>
              <mc:Fallback>
                <p:oleObj name="Формула" r:id="rId3" imgW="1624895"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1551" y="981076"/>
                        <a:ext cx="305117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2229" name="Picture 5"/>
          <p:cNvPicPr>
            <a:picLocks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a:xfrm>
            <a:off x="3203575" y="1619250"/>
            <a:ext cx="4198938" cy="4700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олилиния 1"/>
          <p:cNvSpPr/>
          <p:nvPr/>
        </p:nvSpPr>
        <p:spPr>
          <a:xfrm>
            <a:off x="4295553" y="2417095"/>
            <a:ext cx="2736112" cy="2530589"/>
          </a:xfrm>
          <a:custGeom>
            <a:avLst/>
            <a:gdLst>
              <a:gd name="connsiteX0" fmla="*/ 0 w 2736112"/>
              <a:gd name="connsiteY0" fmla="*/ 2530589 h 2530589"/>
              <a:gd name="connsiteX1" fmla="*/ 1311349 w 2736112"/>
              <a:gd name="connsiteY1" fmla="*/ 40 h 2530589"/>
              <a:gd name="connsiteX2" fmla="*/ 2736112 w 2736112"/>
              <a:gd name="connsiteY2" fmla="*/ 2466793 h 2530589"/>
            </a:gdLst>
            <a:ahLst/>
            <a:cxnLst>
              <a:cxn ang="0">
                <a:pos x="connsiteX0" y="connsiteY0"/>
              </a:cxn>
              <a:cxn ang="0">
                <a:pos x="connsiteX1" y="connsiteY1"/>
              </a:cxn>
              <a:cxn ang="0">
                <a:pos x="connsiteX2" y="connsiteY2"/>
              </a:cxn>
            </a:cxnLst>
            <a:rect l="l" t="t" r="r" b="b"/>
            <a:pathLst>
              <a:path w="2736112" h="2530589">
                <a:moveTo>
                  <a:pt x="0" y="2530589"/>
                </a:moveTo>
                <a:cubicBezTo>
                  <a:pt x="427665" y="1270631"/>
                  <a:pt x="855330" y="10673"/>
                  <a:pt x="1311349" y="40"/>
                </a:cubicBezTo>
                <a:cubicBezTo>
                  <a:pt x="1767368" y="-10593"/>
                  <a:pt x="2483293" y="2056849"/>
                  <a:pt x="2736112" y="24667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56820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a:r>
              <a:rPr lang="ru-RU" altLang="ru-RU"/>
              <a:t>Показательная</a:t>
            </a:r>
          </a:p>
        </p:txBody>
      </p:sp>
      <p:pic>
        <p:nvPicPr>
          <p:cNvPr id="53251" name="Picture 3"/>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14689" y="2012951"/>
            <a:ext cx="3724275" cy="425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Rectangle 4"/>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53253" name="Object 5"/>
          <p:cNvGraphicFramePr>
            <a:graphicFrameLocks noChangeAspect="1"/>
          </p:cNvGraphicFramePr>
          <p:nvPr/>
        </p:nvGraphicFramePr>
        <p:xfrm>
          <a:off x="6534150" y="854075"/>
          <a:ext cx="1843088" cy="609600"/>
        </p:xfrm>
        <a:graphic>
          <a:graphicData uri="http://schemas.openxmlformats.org/presentationml/2006/ole">
            <mc:AlternateContent xmlns:mc="http://schemas.openxmlformats.org/markup-compatibility/2006">
              <mc:Choice xmlns:v="urn:schemas-microsoft-com:vml" Requires="v">
                <p:oleObj spid="_x0000_s95239" name="Формула" r:id="rId4" imgW="723600" imgH="241200" progId="Equation.3">
                  <p:embed/>
                </p:oleObj>
              </mc:Choice>
              <mc:Fallback>
                <p:oleObj name="Формула" r:id="rId4" imgW="7236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4150" y="854075"/>
                        <a:ext cx="18430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Полилиния 1"/>
          <p:cNvSpPr/>
          <p:nvPr/>
        </p:nvSpPr>
        <p:spPr>
          <a:xfrm>
            <a:off x="3997842" y="3267740"/>
            <a:ext cx="2707758" cy="2034362"/>
          </a:xfrm>
          <a:custGeom>
            <a:avLst/>
            <a:gdLst>
              <a:gd name="connsiteX0" fmla="*/ 0 w 2707758"/>
              <a:gd name="connsiteY0" fmla="*/ 2034362 h 2034362"/>
              <a:gd name="connsiteX1" fmla="*/ 723014 w 2707758"/>
              <a:gd name="connsiteY1" fmla="*/ 850604 h 2034362"/>
              <a:gd name="connsiteX2" fmla="*/ 1750828 w 2707758"/>
              <a:gd name="connsiteY2" fmla="*/ 198474 h 2034362"/>
              <a:gd name="connsiteX3" fmla="*/ 2707758 w 2707758"/>
              <a:gd name="connsiteY3" fmla="*/ 0 h 2034362"/>
            </a:gdLst>
            <a:ahLst/>
            <a:cxnLst>
              <a:cxn ang="0">
                <a:pos x="connsiteX0" y="connsiteY0"/>
              </a:cxn>
              <a:cxn ang="0">
                <a:pos x="connsiteX1" y="connsiteY1"/>
              </a:cxn>
              <a:cxn ang="0">
                <a:pos x="connsiteX2" y="connsiteY2"/>
              </a:cxn>
              <a:cxn ang="0">
                <a:pos x="connsiteX3" y="connsiteY3"/>
              </a:cxn>
            </a:cxnLst>
            <a:rect l="l" t="t" r="r" b="b"/>
            <a:pathLst>
              <a:path w="2707758" h="2034362">
                <a:moveTo>
                  <a:pt x="0" y="2034362"/>
                </a:moveTo>
                <a:cubicBezTo>
                  <a:pt x="215604" y="1595473"/>
                  <a:pt x="431209" y="1156585"/>
                  <a:pt x="723014" y="850604"/>
                </a:cubicBezTo>
                <a:cubicBezTo>
                  <a:pt x="1014819" y="544623"/>
                  <a:pt x="1420037" y="340241"/>
                  <a:pt x="1750828" y="198474"/>
                </a:cubicBezTo>
                <a:cubicBezTo>
                  <a:pt x="2081619" y="56707"/>
                  <a:pt x="2394688" y="28353"/>
                  <a:pt x="270775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821232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l"/>
            <a:r>
              <a:rPr lang="ru-RU" altLang="ru-RU"/>
              <a:t>Степенная</a:t>
            </a:r>
          </a:p>
        </p:txBody>
      </p:sp>
      <p:pic>
        <p:nvPicPr>
          <p:cNvPr id="54275" name="Picture 3"/>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36913" y="1979613"/>
            <a:ext cx="3803650" cy="4348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4"/>
          <p:cNvSpPr>
            <a:spLocks noChangeArrowheads="1"/>
          </p:cNvSpPr>
          <p:nvPr/>
        </p:nvSpPr>
        <p:spPr bwMode="auto">
          <a:xfrm>
            <a:off x="1524001"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54277" name="Object 5"/>
          <p:cNvGraphicFramePr>
            <a:graphicFrameLocks noChangeAspect="1"/>
          </p:cNvGraphicFramePr>
          <p:nvPr/>
        </p:nvGraphicFramePr>
        <p:xfrm>
          <a:off x="5818189" y="863601"/>
          <a:ext cx="2009775" cy="627063"/>
        </p:xfrm>
        <a:graphic>
          <a:graphicData uri="http://schemas.openxmlformats.org/presentationml/2006/ole">
            <mc:AlternateContent xmlns:mc="http://schemas.openxmlformats.org/markup-compatibility/2006">
              <mc:Choice xmlns:v="urn:schemas-microsoft-com:vml" Requires="v">
                <p:oleObj spid="_x0000_s96263" name="Формула" r:id="rId4" imgW="761760" imgH="241200" progId="Equation.3">
                  <p:embed/>
                </p:oleObj>
              </mc:Choice>
              <mc:Fallback>
                <p:oleObj name="Формула" r:id="rId4" imgW="76176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8189" y="863601"/>
                        <a:ext cx="2009775"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Полилиния 1"/>
          <p:cNvSpPr/>
          <p:nvPr/>
        </p:nvSpPr>
        <p:spPr>
          <a:xfrm>
            <a:off x="3948223" y="2261191"/>
            <a:ext cx="2799907" cy="2445488"/>
          </a:xfrm>
          <a:custGeom>
            <a:avLst/>
            <a:gdLst>
              <a:gd name="connsiteX0" fmla="*/ 0 w 2799907"/>
              <a:gd name="connsiteY0" fmla="*/ 2445488 h 2445488"/>
              <a:gd name="connsiteX1" fmla="*/ 1219200 w 2799907"/>
              <a:gd name="connsiteY1" fmla="*/ 2261190 h 2445488"/>
              <a:gd name="connsiteX2" fmla="*/ 2020186 w 2799907"/>
              <a:gd name="connsiteY2" fmla="*/ 1630325 h 2445488"/>
              <a:gd name="connsiteX3" fmla="*/ 2573079 w 2799907"/>
              <a:gd name="connsiteY3" fmla="*/ 808074 h 2445488"/>
              <a:gd name="connsiteX4" fmla="*/ 2799907 w 2799907"/>
              <a:gd name="connsiteY4" fmla="*/ 0 h 2445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9907" h="2445488">
                <a:moveTo>
                  <a:pt x="0" y="2445488"/>
                </a:moveTo>
                <a:cubicBezTo>
                  <a:pt x="441251" y="2421269"/>
                  <a:pt x="882502" y="2397051"/>
                  <a:pt x="1219200" y="2261190"/>
                </a:cubicBezTo>
                <a:cubicBezTo>
                  <a:pt x="1555898" y="2125329"/>
                  <a:pt x="1794540" y="1872511"/>
                  <a:pt x="2020186" y="1630325"/>
                </a:cubicBezTo>
                <a:cubicBezTo>
                  <a:pt x="2245832" y="1388139"/>
                  <a:pt x="2443126" y="1079795"/>
                  <a:pt x="2573079" y="808074"/>
                </a:cubicBezTo>
                <a:cubicBezTo>
                  <a:pt x="2703032" y="536353"/>
                  <a:pt x="2799907" y="0"/>
                  <a:pt x="279990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75442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Степенная функция</a:t>
            </a:r>
            <a:r>
              <a:rPr lang="ru-RU" b="1" dirty="0"/>
              <a:t/>
            </a:r>
            <a:br>
              <a:rPr lang="ru-RU" b="1" dirty="0"/>
            </a:br>
            <a:endParaRPr lang="ru-RU" dirty="0"/>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357" y="1487488"/>
            <a:ext cx="7270243" cy="5233761"/>
          </a:xfrm>
        </p:spPr>
      </p:pic>
    </p:spTree>
    <p:extLst>
      <p:ext uri="{BB962C8B-B14F-4D97-AF65-F5344CB8AC3E}">
        <p14:creationId xmlns:p14="http://schemas.microsoft.com/office/powerpoint/2010/main" val="2741069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a:r>
              <a:rPr lang="ru-RU" altLang="ru-RU"/>
              <a:t>Гиперболическая</a:t>
            </a:r>
          </a:p>
        </p:txBody>
      </p:sp>
      <p:pic>
        <p:nvPicPr>
          <p:cNvPr id="55299" name="Picture 3"/>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25801" y="1973263"/>
            <a:ext cx="3857625" cy="431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4"/>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aphicFrame>
        <p:nvGraphicFramePr>
          <p:cNvPr id="55301" name="Object 5"/>
          <p:cNvGraphicFramePr>
            <a:graphicFrameLocks noChangeAspect="1"/>
          </p:cNvGraphicFramePr>
          <p:nvPr/>
        </p:nvGraphicFramePr>
        <p:xfrm>
          <a:off x="7143750" y="814389"/>
          <a:ext cx="2046288" cy="858837"/>
        </p:xfrm>
        <a:graphic>
          <a:graphicData uri="http://schemas.openxmlformats.org/presentationml/2006/ole">
            <mc:AlternateContent xmlns:mc="http://schemas.openxmlformats.org/markup-compatibility/2006">
              <mc:Choice xmlns:v="urn:schemas-microsoft-com:vml" Requires="v">
                <p:oleObj spid="_x0000_s97287" name="Формула" r:id="rId4" imgW="1066337" imgH="444307" progId="Equation.3">
                  <p:embed/>
                </p:oleObj>
              </mc:Choice>
              <mc:Fallback>
                <p:oleObj name="Формула" r:id="rId4" imgW="1066337"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0" y="814389"/>
                        <a:ext cx="2046288"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Полилиния 1"/>
          <p:cNvSpPr/>
          <p:nvPr/>
        </p:nvSpPr>
        <p:spPr>
          <a:xfrm>
            <a:off x="4550735" y="2232837"/>
            <a:ext cx="2381693" cy="2552028"/>
          </a:xfrm>
          <a:custGeom>
            <a:avLst/>
            <a:gdLst>
              <a:gd name="connsiteX0" fmla="*/ 0 w 2381693"/>
              <a:gd name="connsiteY0" fmla="*/ 0 h 2552028"/>
              <a:gd name="connsiteX1" fmla="*/ 283535 w 2381693"/>
              <a:gd name="connsiteY1" fmla="*/ 1325526 h 2552028"/>
              <a:gd name="connsiteX2" fmla="*/ 893135 w 2381693"/>
              <a:gd name="connsiteY2" fmla="*/ 2034363 h 2552028"/>
              <a:gd name="connsiteX3" fmla="*/ 1935125 w 2381693"/>
              <a:gd name="connsiteY3" fmla="*/ 2473842 h 2552028"/>
              <a:gd name="connsiteX4" fmla="*/ 2381693 w 2381693"/>
              <a:gd name="connsiteY4" fmla="*/ 2551814 h 2552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693" h="2552028">
                <a:moveTo>
                  <a:pt x="0" y="0"/>
                </a:moveTo>
                <a:cubicBezTo>
                  <a:pt x="67339" y="493233"/>
                  <a:pt x="134679" y="986466"/>
                  <a:pt x="283535" y="1325526"/>
                </a:cubicBezTo>
                <a:cubicBezTo>
                  <a:pt x="432391" y="1664587"/>
                  <a:pt x="617870" y="1842977"/>
                  <a:pt x="893135" y="2034363"/>
                </a:cubicBezTo>
                <a:cubicBezTo>
                  <a:pt x="1168400" y="2225749"/>
                  <a:pt x="1687032" y="2387600"/>
                  <a:pt x="1935125" y="2473842"/>
                </a:cubicBezTo>
                <a:cubicBezTo>
                  <a:pt x="2183218" y="2560084"/>
                  <a:pt x="2381693" y="2551814"/>
                  <a:pt x="2381693" y="25518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9901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Графики тригонометрических функций</a:t>
            </a:r>
            <a:r>
              <a:rPr lang="ru-RU" b="1" dirty="0"/>
              <a:t/>
            </a:r>
            <a:br>
              <a:rPr lang="ru-RU" b="1" dirty="0"/>
            </a:br>
            <a:endParaRPr lang="ru-RU" dirty="0"/>
          </a:p>
        </p:txBody>
      </p:sp>
      <p:pic>
        <p:nvPicPr>
          <p:cNvPr id="4" name="Рисунок 3" descr="График синуса (синусоида)"/>
          <p:cNvPicPr/>
          <p:nvPr/>
        </p:nvPicPr>
        <p:blipFill>
          <a:blip r:embed="rId2">
            <a:extLst>
              <a:ext uri="{28A0092B-C50C-407E-A947-70E740481C1C}">
                <a14:useLocalDpi xmlns:a14="http://schemas.microsoft.com/office/drawing/2010/main" val="0"/>
              </a:ext>
            </a:extLst>
          </a:blip>
          <a:srcRect/>
          <a:stretch>
            <a:fillRect/>
          </a:stretch>
        </p:blipFill>
        <p:spPr bwMode="auto">
          <a:xfrm>
            <a:off x="275302" y="1362537"/>
            <a:ext cx="5920932" cy="2484438"/>
          </a:xfrm>
          <a:prstGeom prst="rect">
            <a:avLst/>
          </a:prstGeom>
          <a:noFill/>
          <a:ln>
            <a:noFill/>
          </a:ln>
        </p:spPr>
      </p:pic>
      <p:pic>
        <p:nvPicPr>
          <p:cNvPr id="5" name="Рисунок 4" descr="График косинуса"/>
          <p:cNvPicPr/>
          <p:nvPr/>
        </p:nvPicPr>
        <p:blipFill>
          <a:blip r:embed="rId3">
            <a:extLst>
              <a:ext uri="{28A0092B-C50C-407E-A947-70E740481C1C}">
                <a14:useLocalDpi xmlns:a14="http://schemas.microsoft.com/office/drawing/2010/main" val="0"/>
              </a:ext>
            </a:extLst>
          </a:blip>
          <a:srcRect/>
          <a:stretch>
            <a:fillRect/>
          </a:stretch>
        </p:blipFill>
        <p:spPr bwMode="auto">
          <a:xfrm>
            <a:off x="275302" y="4331164"/>
            <a:ext cx="5777134" cy="2387136"/>
          </a:xfrm>
          <a:prstGeom prst="rect">
            <a:avLst/>
          </a:prstGeom>
          <a:noFill/>
          <a:ln>
            <a:noFill/>
          </a:ln>
        </p:spPr>
      </p:pic>
      <p:pic>
        <p:nvPicPr>
          <p:cNvPr id="6" name="Рисунок 5" descr="http://mathprofi.ru/f/grafiki_i_svoistva_funkcij_clip_image130_0001.gif"/>
          <p:cNvPicPr/>
          <p:nvPr/>
        </p:nvPicPr>
        <p:blipFill>
          <a:blip r:embed="rId4">
            <a:extLst>
              <a:ext uri="{28A0092B-C50C-407E-A947-70E740481C1C}">
                <a14:useLocalDpi xmlns:a14="http://schemas.microsoft.com/office/drawing/2010/main" val="0"/>
              </a:ext>
            </a:extLst>
          </a:blip>
          <a:srcRect/>
          <a:stretch>
            <a:fillRect/>
          </a:stretch>
        </p:blipFill>
        <p:spPr bwMode="auto">
          <a:xfrm>
            <a:off x="6877868" y="2404731"/>
            <a:ext cx="1097732" cy="465469"/>
          </a:xfrm>
          <a:prstGeom prst="rect">
            <a:avLst/>
          </a:prstGeom>
          <a:noFill/>
          <a:ln>
            <a:noFill/>
          </a:ln>
        </p:spPr>
      </p:pic>
      <p:pic>
        <p:nvPicPr>
          <p:cNvPr id="7" name="Рисунок 6" descr="http://mathprofi.ru/f/grafiki_i_svoistva_funkcij_clip_image169.gif"/>
          <p:cNvPicPr/>
          <p:nvPr/>
        </p:nvPicPr>
        <p:blipFill>
          <a:blip r:embed="rId5">
            <a:extLst>
              <a:ext uri="{28A0092B-C50C-407E-A947-70E740481C1C}">
                <a14:useLocalDpi xmlns:a14="http://schemas.microsoft.com/office/drawing/2010/main" val="0"/>
              </a:ext>
            </a:extLst>
          </a:blip>
          <a:srcRect/>
          <a:stretch>
            <a:fillRect/>
          </a:stretch>
        </p:blipFill>
        <p:spPr bwMode="auto">
          <a:xfrm>
            <a:off x="6991350" y="4986337"/>
            <a:ext cx="984250" cy="284163"/>
          </a:xfrm>
          <a:prstGeom prst="rect">
            <a:avLst/>
          </a:prstGeom>
          <a:noFill/>
          <a:ln>
            <a:noFill/>
          </a:ln>
        </p:spPr>
      </p:pic>
    </p:spTree>
    <p:extLst>
      <p:ext uri="{BB962C8B-B14F-4D97-AF65-F5344CB8AC3E}">
        <p14:creationId xmlns:p14="http://schemas.microsoft.com/office/powerpoint/2010/main" val="3787657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a:r>
              <a:rPr lang="en-US" altLang="ru-RU" i="1"/>
              <a:t>X</a:t>
            </a:r>
            <a:r>
              <a:rPr lang="ru-RU" altLang="ru-RU"/>
              <a:t> и </a:t>
            </a:r>
            <a:r>
              <a:rPr lang="en-US" altLang="ru-RU" i="1"/>
              <a:t>Y</a:t>
            </a:r>
            <a:r>
              <a:rPr lang="en-US" altLang="ru-RU"/>
              <a:t> </a:t>
            </a:r>
            <a:r>
              <a:rPr lang="ru-RU" altLang="ru-RU"/>
              <a:t>независимы </a:t>
            </a:r>
          </a:p>
        </p:txBody>
      </p:sp>
      <p:pic>
        <p:nvPicPr>
          <p:cNvPr id="56323"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24214" y="1970089"/>
            <a:ext cx="3813175" cy="435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871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Она стала наносить их на </a:t>
            </a:r>
            <a:r>
              <a:rPr lang="ru-RU" dirty="0" smtClean="0"/>
              <a:t>график </a:t>
            </a:r>
            <a:r>
              <a:rPr lang="ru-RU" sz="3100" dirty="0"/>
              <a:t>(при этом она фиксировала свое эмоциональное состояние вечером, перед сном):</a:t>
            </a:r>
            <a:endParaRPr lang="ru-RU" sz="3100" dirty="0"/>
          </a:p>
        </p:txBody>
      </p:sp>
      <p:sp>
        <p:nvSpPr>
          <p:cNvPr id="3" name="Объект 2"/>
          <p:cNvSpPr>
            <a:spLocks noGrp="1"/>
          </p:cNvSpPr>
          <p:nvPr>
            <p:ph idx="1"/>
          </p:nvPr>
        </p:nvSpPr>
        <p:spPr/>
        <p:txBody>
          <a:bodyPr/>
          <a:lstStyle/>
          <a:p>
            <a:endParaRPr lang="ru-RU" dirty="0"/>
          </a:p>
        </p:txBody>
      </p:sp>
      <p:pic>
        <p:nvPicPr>
          <p:cNvPr id="82946" name="Picture 2" descr="Как измерить эмоциональное состояние?|Рисунки и инфографика Михаила Казанцев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384388"/>
            <a:ext cx="8096250" cy="4152901"/>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680484" y="6419017"/>
            <a:ext cx="6096000" cy="261610"/>
          </a:xfrm>
          <a:prstGeom prst="rect">
            <a:avLst/>
          </a:prstGeom>
        </p:spPr>
        <p:txBody>
          <a:bodyPr>
            <a:spAutoFit/>
          </a:bodyPr>
          <a:lstStyle/>
          <a:p>
            <a:r>
              <a:rPr lang="ru-RU" sz="1100" dirty="0"/>
              <a:t>http://mkazantsev.ru/skolko-kolichestva-kotorye-opredelyayut-kachestvo-vashej-zhizni/</a:t>
            </a:r>
          </a:p>
        </p:txBody>
      </p:sp>
    </p:spTree>
    <p:extLst>
      <p:ext uri="{BB962C8B-B14F-4D97-AF65-F5344CB8AC3E}">
        <p14:creationId xmlns:p14="http://schemas.microsoft.com/office/powerpoint/2010/main" val="2808295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Учимся работать с графиками</a:t>
            </a:r>
            <a:br>
              <a:rPr lang="ru-RU" dirty="0" smtClean="0"/>
            </a:br>
            <a:r>
              <a:rPr lang="ru-RU" dirty="0" smtClean="0"/>
              <a:t>(сжатие/растяжение функции)</a:t>
            </a:r>
            <a:endParaRPr lang="ru-RU" dirty="0"/>
          </a:p>
        </p:txBody>
      </p:sp>
      <p:pic>
        <p:nvPicPr>
          <p:cNvPr id="5" name="Объект 4"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8001" y="2435856"/>
            <a:ext cx="5024125" cy="2948943"/>
          </a:xfrm>
        </p:spPr>
      </p:pic>
      <p:pic>
        <p:nvPicPr>
          <p:cNvPr id="4" name="Рисунок 3" descr="Сжатие и растяжение экспоненциальной функции"/>
          <p:cNvPicPr/>
          <p:nvPr/>
        </p:nvPicPr>
        <p:blipFill>
          <a:blip r:embed="rId3">
            <a:extLst>
              <a:ext uri="{28A0092B-C50C-407E-A947-70E740481C1C}">
                <a14:useLocalDpi xmlns:a14="http://schemas.microsoft.com/office/drawing/2010/main" val="0"/>
              </a:ext>
            </a:extLst>
          </a:blip>
          <a:srcRect/>
          <a:stretch>
            <a:fillRect/>
          </a:stretch>
        </p:blipFill>
        <p:spPr bwMode="auto">
          <a:xfrm>
            <a:off x="499427" y="1930400"/>
            <a:ext cx="4351973" cy="4521200"/>
          </a:xfrm>
          <a:prstGeom prst="rect">
            <a:avLst/>
          </a:prstGeom>
          <a:noFill/>
          <a:ln>
            <a:noFill/>
          </a:ln>
        </p:spPr>
      </p:pic>
    </p:spTree>
    <p:extLst>
      <p:ext uri="{BB962C8B-B14F-4D97-AF65-F5344CB8AC3E}">
        <p14:creationId xmlns:p14="http://schemas.microsoft.com/office/powerpoint/2010/main" val="3436203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Учимся работать с графиками</a:t>
            </a:r>
            <a:br>
              <a:rPr lang="ru-RU" dirty="0" smtClean="0"/>
            </a:br>
            <a:r>
              <a:rPr lang="ru-RU" dirty="0" smtClean="0"/>
              <a:t>(зеркально отражаем функцию)</a:t>
            </a:r>
            <a:endParaRPr lang="ru-RU" dirty="0"/>
          </a:p>
        </p:txBody>
      </p:sp>
      <p:pic>
        <p:nvPicPr>
          <p:cNvPr id="10" name="Объект 9"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33" y="4991590"/>
            <a:ext cx="8350643" cy="786910"/>
          </a:xfrm>
        </p:spPr>
      </p:pic>
      <p:pic>
        <p:nvPicPr>
          <p:cNvPr id="6" name="Рисунок 5" descr="&amp;Scy;&amp;icy;&amp;mcy;&amp;mcy;&amp;iecy;&amp;tcy;&amp;rcy;&amp;icy;&amp;chcy;&amp;ncy;&amp;ocy;&amp;iecy; &amp;ocy;&amp;tcy;&amp;ocy;&amp;bcy;&amp;rcy;&amp;acy;&amp;zhcy;&amp;iecy;&amp;ncy;&amp;icy;&amp;iecy; &amp;kcy;&amp;ocy;&amp;rcy;&amp;ncy;&amp;yacy; &amp;icy;&amp;zcy; &amp;icy;&amp;kcy;&amp;scy; &amp;ocy;&amp;tcy;&amp;ncy;&amp;ocy;&amp;scy;&amp;icy;&amp;tcy;&amp;iecy;&amp;lcy;&amp;softcy;&amp;ncy;&amp;ocy; &amp;ocy;&amp;scy;&amp;icy; &amp;ocy;&amp;rcy;&amp;dcy;&amp;icy;&amp;ncy;&amp;acy;&amp;tcy;"/>
          <p:cNvPicPr/>
          <p:nvPr/>
        </p:nvPicPr>
        <p:blipFill>
          <a:blip r:embed="rId3">
            <a:extLst>
              <a:ext uri="{28A0092B-C50C-407E-A947-70E740481C1C}">
                <a14:useLocalDpi xmlns:a14="http://schemas.microsoft.com/office/drawing/2010/main" val="0"/>
              </a:ext>
            </a:extLst>
          </a:blip>
          <a:srcRect/>
          <a:stretch>
            <a:fillRect/>
          </a:stretch>
        </p:blipFill>
        <p:spPr bwMode="auto">
          <a:xfrm>
            <a:off x="1359343" y="1930400"/>
            <a:ext cx="6260657" cy="2908790"/>
          </a:xfrm>
          <a:prstGeom prst="rect">
            <a:avLst/>
          </a:prstGeom>
          <a:noFill/>
          <a:ln>
            <a:noFill/>
          </a:ln>
        </p:spPr>
      </p:pic>
    </p:spTree>
    <p:extLst>
      <p:ext uri="{BB962C8B-B14F-4D97-AF65-F5344CB8AC3E}">
        <p14:creationId xmlns:p14="http://schemas.microsoft.com/office/powerpoint/2010/main" val="39192520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Учимся работать с графиками</a:t>
            </a:r>
            <a:br>
              <a:rPr lang="ru-RU" dirty="0" smtClean="0"/>
            </a:br>
            <a:r>
              <a:rPr lang="ru-RU" dirty="0" smtClean="0"/>
              <a:t>(сдвиг </a:t>
            </a:r>
            <a:r>
              <a:rPr lang="ru-RU" dirty="0"/>
              <a:t>графика влево/вправо вдоль оси </a:t>
            </a:r>
            <a:r>
              <a:rPr lang="ru-RU" dirty="0" smtClean="0"/>
              <a:t>Х)</a:t>
            </a:r>
            <a:endParaRPr lang="ru-RU" dirty="0"/>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815205"/>
            <a:ext cx="6754168" cy="1448002"/>
          </a:xfrm>
        </p:spPr>
      </p:pic>
      <p:pic>
        <p:nvPicPr>
          <p:cNvPr id="7" name="Рисунок 6" descr="Сдвиг параболы вдоль оси OX"/>
          <p:cNvPicPr/>
          <p:nvPr/>
        </p:nvPicPr>
        <p:blipFill>
          <a:blip r:embed="rId3">
            <a:extLst>
              <a:ext uri="{28A0092B-C50C-407E-A947-70E740481C1C}">
                <a14:useLocalDpi xmlns:a14="http://schemas.microsoft.com/office/drawing/2010/main" val="0"/>
              </a:ext>
            </a:extLst>
          </a:blip>
          <a:srcRect/>
          <a:stretch>
            <a:fillRect/>
          </a:stretch>
        </p:blipFill>
        <p:spPr bwMode="auto">
          <a:xfrm>
            <a:off x="866140" y="3703320"/>
            <a:ext cx="3474720" cy="2651760"/>
          </a:xfrm>
          <a:prstGeom prst="rect">
            <a:avLst/>
          </a:prstGeom>
          <a:noFill/>
          <a:ln>
            <a:noFill/>
          </a:ln>
        </p:spPr>
      </p:pic>
      <p:pic>
        <p:nvPicPr>
          <p:cNvPr id="8" name="Рисунок 7" descr="Сдвиг гиперболы вдоль оси OX"/>
          <p:cNvPicPr/>
          <p:nvPr/>
        </p:nvPicPr>
        <p:blipFill>
          <a:blip r:embed="rId4">
            <a:extLst>
              <a:ext uri="{28A0092B-C50C-407E-A947-70E740481C1C}">
                <a14:useLocalDpi xmlns:a14="http://schemas.microsoft.com/office/drawing/2010/main" val="0"/>
              </a:ext>
            </a:extLst>
          </a:blip>
          <a:srcRect/>
          <a:stretch>
            <a:fillRect/>
          </a:stretch>
        </p:blipFill>
        <p:spPr bwMode="auto">
          <a:xfrm>
            <a:off x="4609427" y="2928938"/>
            <a:ext cx="3743325" cy="3743325"/>
          </a:xfrm>
          <a:prstGeom prst="rect">
            <a:avLst/>
          </a:prstGeom>
          <a:noFill/>
          <a:ln>
            <a:noFill/>
          </a:ln>
        </p:spPr>
      </p:pic>
    </p:spTree>
    <p:extLst>
      <p:ext uri="{BB962C8B-B14F-4D97-AF65-F5344CB8AC3E}">
        <p14:creationId xmlns:p14="http://schemas.microsoft.com/office/powerpoint/2010/main" val="34656006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 анализе ВР принято выделять 4 компоненты :</a:t>
            </a:r>
            <a:br>
              <a:rPr lang="ru-RU" dirty="0"/>
            </a:br>
            <a:endParaRPr lang="ru-RU" dirty="0"/>
          </a:p>
        </p:txBody>
      </p:sp>
      <p:sp>
        <p:nvSpPr>
          <p:cNvPr id="3" name="Объект 2"/>
          <p:cNvSpPr>
            <a:spLocks noGrp="1"/>
          </p:cNvSpPr>
          <p:nvPr>
            <p:ph idx="1"/>
          </p:nvPr>
        </p:nvSpPr>
        <p:spPr/>
        <p:txBody>
          <a:bodyPr>
            <a:normAutofit fontScale="92500"/>
          </a:bodyPr>
          <a:lstStyle/>
          <a:p>
            <a:r>
              <a:rPr lang="ru-RU" dirty="0" smtClean="0"/>
              <a:t>• </a:t>
            </a:r>
            <a:r>
              <a:rPr lang="ru-RU" dirty="0"/>
              <a:t>тренд (T) – плавно изменяющаяся компонента, описывающая чистое влияние долговременных факторов (рост население, изменение структуры возрастного состава и т.д.); </a:t>
            </a:r>
          </a:p>
          <a:p>
            <a:r>
              <a:rPr lang="ru-RU" dirty="0"/>
              <a:t>• циклическая компонента (C) – плавно изменяющаяся компонента, описывающая длительные периоды относительного подъема и спада, состоит из циклов,  меняющихся по амплитуде и протяженности ( в экономике бывает связана со взаимодействием спроса и предложения, ростом и истощением ресурсов, изменением в финансовой и налоговой политике и т.п.); </a:t>
            </a:r>
          </a:p>
          <a:p>
            <a:r>
              <a:rPr lang="ru-RU" dirty="0"/>
              <a:t>• сезонная компонента (S) – состоит из последовательности почти повторяющихся циклов (объем продаж накануне Нового Года, объем перевозок пассажиров городским транспортом);</a:t>
            </a:r>
          </a:p>
          <a:p>
            <a:r>
              <a:rPr lang="ru-RU" dirty="0"/>
              <a:t> • случайная компонента (e) – остается после полного вычленения закономерных компонент.</a:t>
            </a:r>
          </a:p>
          <a:p>
            <a:endParaRPr lang="ru-RU" dirty="0"/>
          </a:p>
        </p:txBody>
      </p:sp>
    </p:spTree>
    <p:extLst>
      <p:ext uri="{BB962C8B-B14F-4D97-AF65-F5344CB8AC3E}">
        <p14:creationId xmlns:p14="http://schemas.microsoft.com/office/powerpoint/2010/main" val="1470872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Визуальная оценка </a:t>
            </a:r>
            <a:endParaRPr lang="ru-RU" dirty="0"/>
          </a:p>
        </p:txBody>
      </p:sp>
      <p:pic>
        <p:nvPicPr>
          <p:cNvPr id="4" name="Объект 3" descr="Вырезка экрана"/>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523" y="1345501"/>
            <a:ext cx="10489254" cy="5021743"/>
          </a:xfrm>
        </p:spPr>
      </p:pic>
    </p:spTree>
    <p:extLst>
      <p:ext uri="{BB962C8B-B14F-4D97-AF65-F5344CB8AC3E}">
        <p14:creationId xmlns:p14="http://schemas.microsoft.com/office/powerpoint/2010/main" val="39372970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4669191" cy="1320800"/>
          </a:xfrm>
        </p:spPr>
        <p:txBody>
          <a:bodyPr/>
          <a:lstStyle/>
          <a:p>
            <a:r>
              <a:rPr lang="ru-RU" dirty="0" smtClean="0"/>
              <a:t>Стационарность временного ряда</a:t>
            </a:r>
            <a:endParaRPr lang="ru-RU" dirty="0"/>
          </a:p>
        </p:txBody>
      </p:sp>
      <p:sp>
        <p:nvSpPr>
          <p:cNvPr id="3" name="Объект 2"/>
          <p:cNvSpPr>
            <a:spLocks noGrp="1"/>
          </p:cNvSpPr>
          <p:nvPr>
            <p:ph idx="1"/>
          </p:nvPr>
        </p:nvSpPr>
        <p:spPr>
          <a:xfrm>
            <a:off x="618610" y="1930400"/>
            <a:ext cx="4465117" cy="4244197"/>
          </a:xfrm>
        </p:spPr>
        <p:txBody>
          <a:bodyPr>
            <a:normAutofit fontScale="85000" lnSpcReduction="20000"/>
          </a:bodyPr>
          <a:lstStyle/>
          <a:p>
            <a:r>
              <a:rPr lang="ru-RU" sz="2000" dirty="0" smtClean="0"/>
              <a:t>Одним из важных свойств </a:t>
            </a:r>
            <a:r>
              <a:rPr lang="ru-RU" sz="2000" dirty="0"/>
              <a:t>временного </a:t>
            </a:r>
            <a:r>
              <a:rPr lang="ru-RU" sz="2000" dirty="0" smtClean="0"/>
              <a:t>ряда является </a:t>
            </a:r>
            <a:r>
              <a:rPr lang="ru-RU" sz="2000" dirty="0"/>
              <a:t> </a:t>
            </a:r>
            <a:r>
              <a:rPr lang="ru-RU" sz="2000" b="1" dirty="0">
                <a:hlinkClick r:id="rId2"/>
              </a:rPr>
              <a:t>стационарность</a:t>
            </a:r>
            <a:r>
              <a:rPr lang="ru-RU" sz="2000" dirty="0"/>
              <a:t>.</a:t>
            </a:r>
            <a:r>
              <a:rPr lang="ru-RU" sz="2000" dirty="0"/>
              <a:t/>
            </a:r>
            <a:br>
              <a:rPr lang="ru-RU" sz="2000" dirty="0"/>
            </a:br>
            <a:r>
              <a:rPr lang="ru-RU" sz="2000" dirty="0"/>
              <a:t>Под стационарностью понимают свойство процесса не менять своих статистических характеристик с течением </a:t>
            </a:r>
            <a:r>
              <a:rPr lang="ru-RU" sz="2000" dirty="0" smtClean="0"/>
              <a:t>времени.</a:t>
            </a:r>
          </a:p>
          <a:p>
            <a:r>
              <a:rPr lang="ru-RU" sz="2000" dirty="0"/>
              <a:t>Почему стационарность так важна? По стационарному ряду просто строить прогноз, так как мы полагаем, что его будущие статистические характеристики не будут отличаться от наблюдаемых текущих. Большинство моделей временных рядов так или иначе моделируют и предсказывают эти характеристики (например, </a:t>
            </a:r>
            <a:r>
              <a:rPr lang="ru-RU" sz="2000" dirty="0" err="1"/>
              <a:t>матожидание</a:t>
            </a:r>
            <a:r>
              <a:rPr lang="ru-RU" sz="2000" dirty="0"/>
              <a:t> или дисперсию), поэтому в случае </a:t>
            </a:r>
            <a:r>
              <a:rPr lang="ru-RU" sz="2000" dirty="0" err="1"/>
              <a:t>нестационарности</a:t>
            </a:r>
            <a:r>
              <a:rPr lang="ru-RU" sz="2000" dirty="0"/>
              <a:t> исходного ряда предсказания окажутся неверными. </a:t>
            </a:r>
            <a:endParaRPr lang="ru-RU" sz="2000" dirty="0"/>
          </a:p>
        </p:txBody>
      </p:sp>
      <p:pic>
        <p:nvPicPr>
          <p:cNvPr id="106502" name="Picture 6" descr="https://habrastorage.org/files/2f6/1ee/cb2/2f61eecb20714352840748b826e386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025" y="4407031"/>
            <a:ext cx="539115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6504" name="Picture 8" descr="https://habrastorage.org/files/b88/eec/a67/b88eeca676d642449cab135273fd5a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2250" y="2506664"/>
            <a:ext cx="549592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6508" name="Picture 12" descr="https://habrastorage.org/files/20c/9d8/a63/20c9d8a633ec436f91dccd4aedcc69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6525" y="246176"/>
            <a:ext cx="558165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1450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i="1" u="sng" dirty="0" smtClean="0"/>
              <a:t>Однородность и неоднородность данных </a:t>
            </a:r>
            <a:endParaRPr lang="ru-RU" dirty="0"/>
          </a:p>
        </p:txBody>
      </p:sp>
      <p:sp>
        <p:nvSpPr>
          <p:cNvPr id="3" name="Объект 2"/>
          <p:cNvSpPr>
            <a:spLocks noGrp="1"/>
          </p:cNvSpPr>
          <p:nvPr>
            <p:ph idx="1"/>
          </p:nvPr>
        </p:nvSpPr>
        <p:spPr/>
        <p:txBody>
          <a:bodyPr/>
          <a:lstStyle/>
          <a:p>
            <a:r>
              <a:rPr lang="uk-UA" dirty="0"/>
              <a:t>М</a:t>
            </a:r>
            <a:r>
              <a:rPr lang="ru-RU" dirty="0" err="1"/>
              <a:t>ежду</a:t>
            </a:r>
            <a:r>
              <a:rPr lang="ru-RU" dirty="0"/>
              <a:t> рядами чисел </a:t>
            </a:r>
            <a:endParaRPr lang="ru-RU" dirty="0" smtClean="0"/>
          </a:p>
          <a:p>
            <a:r>
              <a:rPr lang="ru-RU" dirty="0" smtClean="0"/>
              <a:t>{</a:t>
            </a:r>
            <a:r>
              <a:rPr lang="ru-RU" dirty="0"/>
              <a:t>8, 10, 9, 7, 8, 7, 2, 1, 2, 1, 3, 2} и {4, 5, 5, 6, 3, 5, 5, 4, 7, 5, 6, 5} </a:t>
            </a:r>
            <a:endParaRPr lang="ru-RU" dirty="0" smtClean="0"/>
          </a:p>
          <a:p>
            <a:r>
              <a:rPr lang="ru-RU" dirty="0" smtClean="0"/>
              <a:t>есть </a:t>
            </a:r>
            <a:r>
              <a:rPr lang="ru-RU" dirty="0"/>
              <a:t>некоторая качественная разница, хотя в обоих рядах средняя арифметическая одинаковая – 5. Для наглядности различий изобразим данные на графиках.</a:t>
            </a:r>
          </a:p>
          <a:p>
            <a:endParaRPr lang="ru-RU" dirty="0"/>
          </a:p>
        </p:txBody>
      </p:sp>
      <p:pic>
        <p:nvPicPr>
          <p:cNvPr id="4" name="Рисунок 3" descr="&amp;Ncy;&amp;iecy;&amp;ocy;&amp;dcy;&amp;ncy;&amp;ocy;&amp;rcy;&amp;ocy;&amp;dcy;&amp;ncy;&amp;ycy;&amp;iecy; &amp;dcy;&amp;acy;&amp;ncy;&amp;ncy;&amp;ycy;&amp;iecy;"/>
          <p:cNvPicPr/>
          <p:nvPr/>
        </p:nvPicPr>
        <p:blipFill>
          <a:blip r:embed="rId2">
            <a:extLst>
              <a:ext uri="{28A0092B-C50C-407E-A947-70E740481C1C}">
                <a14:useLocalDpi xmlns:a14="http://schemas.microsoft.com/office/drawing/2010/main" val="0"/>
              </a:ext>
            </a:extLst>
          </a:blip>
          <a:srcRect/>
          <a:stretch>
            <a:fillRect/>
          </a:stretch>
        </p:blipFill>
        <p:spPr bwMode="auto">
          <a:xfrm>
            <a:off x="961523" y="3983454"/>
            <a:ext cx="4011530" cy="2433387"/>
          </a:xfrm>
          <a:prstGeom prst="rect">
            <a:avLst/>
          </a:prstGeom>
          <a:noFill/>
          <a:ln>
            <a:noFill/>
          </a:ln>
        </p:spPr>
      </p:pic>
      <p:pic>
        <p:nvPicPr>
          <p:cNvPr id="5" name="Рисунок 4" descr="&amp;Ocy;&amp;dcy;&amp;ncy;&amp;ocy;&amp;rcy;&amp;ocy;&amp;dcy;&amp;ncy;&amp;ycy;&amp;iecy; &amp;dcy;&amp;acy;&amp;ncy;&amp;ncy;&amp;ycy;&amp;iecy;"/>
          <p:cNvPicPr/>
          <p:nvPr/>
        </p:nvPicPr>
        <p:blipFill>
          <a:blip r:embed="rId3">
            <a:extLst>
              <a:ext uri="{28A0092B-C50C-407E-A947-70E740481C1C}">
                <a14:useLocalDpi xmlns:a14="http://schemas.microsoft.com/office/drawing/2010/main" val="0"/>
              </a:ext>
            </a:extLst>
          </a:blip>
          <a:srcRect/>
          <a:stretch>
            <a:fillRect/>
          </a:stretch>
        </p:blipFill>
        <p:spPr bwMode="auto">
          <a:xfrm>
            <a:off x="5257242" y="3983453"/>
            <a:ext cx="4448232" cy="2561725"/>
          </a:xfrm>
          <a:prstGeom prst="rect">
            <a:avLst/>
          </a:prstGeom>
          <a:noFill/>
          <a:ln>
            <a:noFill/>
          </a:ln>
        </p:spPr>
      </p:pic>
    </p:spTree>
    <p:extLst>
      <p:ext uri="{BB962C8B-B14F-4D97-AF65-F5344CB8AC3E}">
        <p14:creationId xmlns:p14="http://schemas.microsoft.com/office/powerpoint/2010/main" val="41188093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err="1" smtClean="0"/>
              <a:t>Модели</a:t>
            </a:r>
            <a:r>
              <a:rPr lang="uk-UA" dirty="0" smtClean="0"/>
              <a:t> </a:t>
            </a:r>
            <a:r>
              <a:rPr lang="uk-UA" dirty="0" err="1" smtClean="0"/>
              <a:t>временн</a:t>
            </a:r>
            <a:r>
              <a:rPr lang="ru-RU" dirty="0" smtClean="0"/>
              <a:t>ы</a:t>
            </a:r>
            <a:r>
              <a:rPr lang="uk-UA" dirty="0" smtClean="0"/>
              <a:t>х </a:t>
            </a:r>
            <a:r>
              <a:rPr lang="uk-UA" dirty="0" err="1" smtClean="0"/>
              <a:t>рядов</a:t>
            </a:r>
            <a:endParaRPr lang="ru-RU" dirty="0"/>
          </a:p>
        </p:txBody>
      </p:sp>
      <p:sp>
        <p:nvSpPr>
          <p:cNvPr id="3" name="Объект 2"/>
          <p:cNvSpPr>
            <a:spLocks noGrp="1"/>
          </p:cNvSpPr>
          <p:nvPr>
            <p:ph idx="1"/>
          </p:nvPr>
        </p:nvSpPr>
        <p:spPr/>
        <p:txBody>
          <a:bodyPr/>
          <a:lstStyle/>
          <a:p>
            <a:pPr algn="ctr"/>
            <a:r>
              <a:rPr lang="uk-UA" sz="2400" i="1" dirty="0" err="1"/>
              <a:t>Аддитивная</a:t>
            </a:r>
            <a:r>
              <a:rPr lang="uk-UA" sz="2400" i="1" dirty="0"/>
              <a:t> модель</a:t>
            </a:r>
            <a:endParaRPr lang="ru-RU" sz="2400" i="1" dirty="0"/>
          </a:p>
          <a:p>
            <a:endParaRPr lang="ru-RU" dirty="0" smtClean="0"/>
          </a:p>
          <a:p>
            <a:r>
              <a:rPr lang="ru-RU" dirty="0" smtClean="0"/>
              <a:t>данные </a:t>
            </a:r>
            <a:r>
              <a:rPr lang="ru-RU" dirty="0"/>
              <a:t>= тренд </a:t>
            </a:r>
            <a:r>
              <a:rPr lang="ru-RU" dirty="0" smtClean="0"/>
              <a:t>+ </a:t>
            </a:r>
            <a:r>
              <a:rPr lang="ru-RU" dirty="0"/>
              <a:t>сезонность </a:t>
            </a:r>
            <a:r>
              <a:rPr lang="ru-RU" dirty="0" smtClean="0"/>
              <a:t>+ </a:t>
            </a:r>
            <a:r>
              <a:rPr lang="ru-RU" dirty="0"/>
              <a:t>цикличность </a:t>
            </a:r>
            <a:r>
              <a:rPr lang="ru-RU" dirty="0" smtClean="0"/>
              <a:t>+ </a:t>
            </a:r>
            <a:r>
              <a:rPr lang="ru-RU" dirty="0"/>
              <a:t>нерегулярность.</a:t>
            </a:r>
          </a:p>
          <a:p>
            <a:endParaRPr lang="ru-RU" dirty="0" smtClean="0"/>
          </a:p>
          <a:p>
            <a:pPr algn="ctr"/>
            <a:r>
              <a:rPr lang="ru-RU" sz="2400" i="1" dirty="0" smtClean="0"/>
              <a:t>Мультипликативная модель временного ряда </a:t>
            </a:r>
          </a:p>
          <a:p>
            <a:endParaRPr lang="ru-RU" dirty="0" smtClean="0"/>
          </a:p>
          <a:p>
            <a:r>
              <a:rPr lang="ru-RU" dirty="0" smtClean="0"/>
              <a:t>данные </a:t>
            </a:r>
            <a:r>
              <a:rPr lang="ru-RU" dirty="0"/>
              <a:t>= тренд х сезонность х цикличность х нерегулярность.</a:t>
            </a:r>
            <a:endParaRPr lang="ru-RU" dirty="0"/>
          </a:p>
        </p:txBody>
      </p:sp>
    </p:spTree>
    <p:extLst>
      <p:ext uri="{BB962C8B-B14F-4D97-AF65-F5344CB8AC3E}">
        <p14:creationId xmlns:p14="http://schemas.microsoft.com/office/powerpoint/2010/main" val="39170069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Рекомендуемые ссылки</a:t>
            </a:r>
            <a:endParaRPr lang="ru-RU" dirty="0"/>
          </a:p>
        </p:txBody>
      </p:sp>
      <p:sp>
        <p:nvSpPr>
          <p:cNvPr id="4" name="Прямоугольник 3"/>
          <p:cNvSpPr/>
          <p:nvPr/>
        </p:nvSpPr>
        <p:spPr>
          <a:xfrm>
            <a:off x="773235" y="2160589"/>
            <a:ext cx="8404865" cy="2031325"/>
          </a:xfrm>
          <a:prstGeom prst="rect">
            <a:avLst/>
          </a:prstGeom>
        </p:spPr>
        <p:txBody>
          <a:bodyPr wrap="none">
            <a:spAutoFit/>
          </a:bodyPr>
          <a:lstStyle/>
          <a:p>
            <a:pPr algn="ctr"/>
            <a:r>
              <a:rPr lang="ru-RU" b="1" dirty="0">
                <a:solidFill>
                  <a:srgbClr val="252525"/>
                </a:solidFill>
                <a:latin typeface="Helvetica" panose="020B0604020202020204" pitchFamily="34" charset="0"/>
              </a:rPr>
              <a:t>Анализ данных с помощью </a:t>
            </a:r>
            <a:r>
              <a:rPr lang="ru-RU" b="1" dirty="0" err="1">
                <a:solidFill>
                  <a:srgbClr val="252525"/>
                </a:solidFill>
                <a:latin typeface="Helvetica" panose="020B0604020202020204" pitchFamily="34" charset="0"/>
              </a:rPr>
              <a:t>pandas</a:t>
            </a:r>
            <a:r>
              <a:rPr lang="ru-RU" b="1" dirty="0" smtClean="0">
                <a:solidFill>
                  <a:srgbClr val="252525"/>
                </a:solidFill>
                <a:latin typeface="Helvetica" panose="020B0604020202020204" pitchFamily="34" charset="0"/>
              </a:rPr>
              <a:t>.</a:t>
            </a:r>
            <a:r>
              <a:rPr lang="en-US" b="1" dirty="0">
                <a:solidFill>
                  <a:srgbClr val="252525"/>
                </a:solidFill>
                <a:latin typeface="Helvetica" panose="020B0604020202020204" pitchFamily="34" charset="0"/>
              </a:rPr>
              <a:t> </a:t>
            </a:r>
            <a:endParaRPr lang="ru-RU" b="1" dirty="0" smtClean="0">
              <a:solidFill>
                <a:srgbClr val="252525"/>
              </a:solidFill>
              <a:latin typeface="Helvetica" panose="020B0604020202020204" pitchFamily="34" charset="0"/>
            </a:endParaRPr>
          </a:p>
          <a:p>
            <a:pPr algn="ctr"/>
            <a:r>
              <a:rPr lang="en-US" b="1" dirty="0" smtClean="0">
                <a:solidFill>
                  <a:srgbClr val="252525"/>
                </a:solidFill>
                <a:latin typeface="Helvetica" panose="020B0604020202020204" pitchFamily="34" charset="0"/>
                <a:hlinkClick r:id="rId2"/>
              </a:rPr>
              <a:t>https</a:t>
            </a:r>
            <a:r>
              <a:rPr lang="en-US" b="1" dirty="0">
                <a:solidFill>
                  <a:srgbClr val="252525"/>
                </a:solidFill>
                <a:latin typeface="Helvetica" panose="020B0604020202020204" pitchFamily="34" charset="0"/>
                <a:hlinkClick r:id="rId2"/>
              </a:rPr>
              <a:t>://</a:t>
            </a:r>
            <a:r>
              <a:rPr lang="en-US" b="1" dirty="0" smtClean="0">
                <a:solidFill>
                  <a:srgbClr val="252525"/>
                </a:solidFill>
                <a:latin typeface="Helvetica" panose="020B0604020202020204" pitchFamily="34" charset="0"/>
                <a:hlinkClick r:id="rId2"/>
              </a:rPr>
              <a:t>pythonworld.ru/obrabotka-dannyx/pandas-cookbook-0-ipython.html</a:t>
            </a:r>
            <a:endParaRPr lang="ru-RU" b="1" dirty="0" smtClean="0">
              <a:solidFill>
                <a:srgbClr val="252525"/>
              </a:solidFill>
              <a:latin typeface="Helvetica" panose="020B0604020202020204" pitchFamily="34" charset="0"/>
            </a:endParaRPr>
          </a:p>
          <a:p>
            <a:pPr algn="ctr"/>
            <a:endParaRPr lang="ru-RU" b="1" i="0" dirty="0" smtClean="0">
              <a:solidFill>
                <a:srgbClr val="252525"/>
              </a:solidFill>
              <a:effectLst/>
              <a:latin typeface="Helvetica" panose="020B0604020202020204" pitchFamily="34" charset="0"/>
            </a:endParaRPr>
          </a:p>
          <a:p>
            <a:pPr algn="ctr"/>
            <a:endParaRPr lang="ru-RU" b="1" dirty="0">
              <a:solidFill>
                <a:srgbClr val="252525"/>
              </a:solidFill>
              <a:latin typeface="Helvetica" panose="020B0604020202020204" pitchFamily="34" charset="0"/>
            </a:endParaRPr>
          </a:p>
          <a:p>
            <a:pPr algn="ctr"/>
            <a:r>
              <a:rPr lang="ru-RU" b="1" i="0" dirty="0" smtClean="0">
                <a:solidFill>
                  <a:srgbClr val="252525"/>
                </a:solidFill>
                <a:effectLst/>
                <a:latin typeface="Helvetica" panose="020B0604020202020204" pitchFamily="34" charset="0"/>
              </a:rPr>
              <a:t>Статистика и котики</a:t>
            </a:r>
          </a:p>
          <a:p>
            <a:pPr algn="ctr"/>
            <a:r>
              <a:rPr lang="en-US" b="1" dirty="0">
                <a:solidFill>
                  <a:srgbClr val="252525"/>
                </a:solidFill>
                <a:latin typeface="Helvetica" panose="020B0604020202020204" pitchFamily="34" charset="0"/>
                <a:hlinkClick r:id="rId3"/>
              </a:rPr>
              <a:t>http://</a:t>
            </a:r>
            <a:r>
              <a:rPr lang="en-US" b="1" dirty="0" smtClean="0">
                <a:solidFill>
                  <a:srgbClr val="252525"/>
                </a:solidFill>
                <a:latin typeface="Helvetica" panose="020B0604020202020204" pitchFamily="34" charset="0"/>
                <a:hlinkClick r:id="rId3"/>
              </a:rPr>
              <a:t>www.statcats.ru/2016/03/blog-post.html</a:t>
            </a:r>
            <a:endParaRPr lang="ru-RU" b="1" dirty="0" smtClean="0">
              <a:solidFill>
                <a:srgbClr val="252525"/>
              </a:solidFill>
              <a:latin typeface="Helvetica" panose="020B0604020202020204" pitchFamily="34" charset="0"/>
            </a:endParaRPr>
          </a:p>
          <a:p>
            <a:pPr algn="ctr"/>
            <a:endParaRPr lang="ru-RU" b="1" i="0" dirty="0">
              <a:solidFill>
                <a:srgbClr val="252525"/>
              </a:solidFill>
              <a:effectLst/>
              <a:latin typeface="Helvetica" panose="020B0604020202020204" pitchFamily="34" charset="0"/>
            </a:endParaRPr>
          </a:p>
        </p:txBody>
      </p:sp>
      <p:pic>
        <p:nvPicPr>
          <p:cNvPr id="105474" name="Picture 2" descr="https://3.bp.blogspot.com/-3VJG9SctW6E/VvpbA7rmZdI/AAAAAAAAA20/dbbyuiHKNMk5mqF-cyqzaO8TNDJi9qqQgCPcB/s640/%25D0%25A0%25D0%25B0%25D0%25B7%25D0%25BD%25D1%258B%25D0%25B5%2B%25D0%25BA%25D0%25BE%25D1%2582%25D0%25B8%25D0%25BA%25D0%25B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315" y="4005787"/>
            <a:ext cx="6096000" cy="2505076"/>
          </a:xfrm>
          <a:prstGeom prst="rect">
            <a:avLst/>
          </a:prstGeom>
          <a:noFill/>
          <a:extLst>
            <a:ext uri="{909E8E84-426E-40DD-AFC4-6F175D3DCCD1}">
              <a14:hiddenFill xmlns:a14="http://schemas.microsoft.com/office/drawing/2010/main">
                <a:solidFill>
                  <a:srgbClr val="FFFFFF"/>
                </a:solidFill>
              </a14:hiddenFill>
            </a:ext>
          </a:extLst>
        </p:spPr>
      </p:pic>
      <p:sp>
        <p:nvSpPr>
          <p:cNvPr id="5" name="Объект 4"/>
          <p:cNvSpPr>
            <a:spLocks noGrp="1"/>
          </p:cNvSpPr>
          <p:nvPr>
            <p:ph idx="1"/>
          </p:nvPr>
        </p:nvSpPr>
        <p:spPr/>
        <p:txBody>
          <a:bodyPr/>
          <a:lstStyle/>
          <a:p>
            <a:endParaRPr lang="ru-RU"/>
          </a:p>
        </p:txBody>
      </p:sp>
    </p:spTree>
    <p:extLst>
      <p:ext uri="{BB962C8B-B14F-4D97-AF65-F5344CB8AC3E}">
        <p14:creationId xmlns:p14="http://schemas.microsoft.com/office/powerpoint/2010/main" val="318318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4683" y="170787"/>
            <a:ext cx="8596668" cy="1320800"/>
          </a:xfrm>
        </p:spPr>
        <p:txBody>
          <a:bodyPr>
            <a:normAutofit fontScale="90000"/>
          </a:bodyPr>
          <a:lstStyle/>
          <a:p>
            <a:r>
              <a:rPr lang="ru-RU" dirty="0"/>
              <a:t>Лиза стала фиксировать эмоции не в конце дня, а чаще: утром, два раза днем и </a:t>
            </a:r>
            <a:r>
              <a:rPr lang="ru-RU" dirty="0" smtClean="0"/>
              <a:t>вечером</a:t>
            </a:r>
            <a:endParaRPr lang="ru-RU" dirty="0"/>
          </a:p>
        </p:txBody>
      </p:sp>
      <p:sp>
        <p:nvSpPr>
          <p:cNvPr id="3" name="Объект 2"/>
          <p:cNvSpPr>
            <a:spLocks noGrp="1"/>
          </p:cNvSpPr>
          <p:nvPr>
            <p:ph idx="1"/>
          </p:nvPr>
        </p:nvSpPr>
        <p:spPr/>
        <p:txBody>
          <a:bodyPr/>
          <a:lstStyle/>
          <a:p>
            <a:endParaRPr lang="ru-RU"/>
          </a:p>
        </p:txBody>
      </p:sp>
      <p:pic>
        <p:nvPicPr>
          <p:cNvPr id="83970" name="Picture 2" descr="Измеряем свои эмоции в течение всего дня|Рисунки и инфографика Михаила Казанцев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29" y="1647825"/>
            <a:ext cx="8096250" cy="5210175"/>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680484" y="6419017"/>
            <a:ext cx="6096000" cy="261610"/>
          </a:xfrm>
          <a:prstGeom prst="rect">
            <a:avLst/>
          </a:prstGeom>
        </p:spPr>
        <p:txBody>
          <a:bodyPr>
            <a:spAutoFit/>
          </a:bodyPr>
          <a:lstStyle/>
          <a:p>
            <a:r>
              <a:rPr lang="ru-RU" sz="1100" dirty="0"/>
              <a:t>http://mkazantsev.ru/skolko-kolichestva-kotorye-opredelyayut-kachestvo-vashej-zhizni/</a:t>
            </a:r>
          </a:p>
        </p:txBody>
      </p:sp>
    </p:spTree>
    <p:extLst>
      <p:ext uri="{BB962C8B-B14F-4D97-AF65-F5344CB8AC3E}">
        <p14:creationId xmlns:p14="http://schemas.microsoft.com/office/powerpoint/2010/main" val="172035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7125" y="166558"/>
            <a:ext cx="8596668" cy="1320800"/>
          </a:xfrm>
        </p:spPr>
        <p:txBody>
          <a:bodyPr>
            <a:normAutofit fontScale="90000"/>
          </a:bodyPr>
          <a:lstStyle/>
          <a:p>
            <a:r>
              <a:rPr lang="ru-RU" dirty="0"/>
              <a:t>Лиза поняла, что чаще всего ее настроение портится во второй половине дня. И практически гарантированно, вечером:</a:t>
            </a:r>
            <a:endParaRPr lang="ru-RU" dirty="0"/>
          </a:p>
        </p:txBody>
      </p:sp>
      <p:sp>
        <p:nvSpPr>
          <p:cNvPr id="3" name="Объект 2"/>
          <p:cNvSpPr>
            <a:spLocks noGrp="1"/>
          </p:cNvSpPr>
          <p:nvPr>
            <p:ph idx="1"/>
          </p:nvPr>
        </p:nvSpPr>
        <p:spPr/>
        <p:txBody>
          <a:bodyPr/>
          <a:lstStyle/>
          <a:p>
            <a:endParaRPr lang="ru-RU"/>
          </a:p>
        </p:txBody>
      </p:sp>
      <p:pic>
        <p:nvPicPr>
          <p:cNvPr id="84994" name="Picture 2" descr="Измеряем свое эмоциональное состояние и анализируем его|Инфографика Михаила Казанцева|Visual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246" y="1647825"/>
            <a:ext cx="8096250" cy="521017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239925" y="1837423"/>
            <a:ext cx="6096000" cy="646331"/>
          </a:xfrm>
          <a:prstGeom prst="rect">
            <a:avLst/>
          </a:prstGeom>
        </p:spPr>
        <p:txBody>
          <a:bodyPr>
            <a:spAutoFit/>
          </a:bodyPr>
          <a:lstStyle/>
          <a:p>
            <a:r>
              <a:rPr lang="ru-RU" dirty="0"/>
              <a:t>Что происходит в это время? Лиза занимается домашним хозяйством</a:t>
            </a:r>
          </a:p>
        </p:txBody>
      </p:sp>
      <p:sp>
        <p:nvSpPr>
          <p:cNvPr id="6" name="Прямоугольник 5"/>
          <p:cNvSpPr/>
          <p:nvPr/>
        </p:nvSpPr>
        <p:spPr>
          <a:xfrm>
            <a:off x="680484" y="6419017"/>
            <a:ext cx="6096000" cy="261610"/>
          </a:xfrm>
          <a:prstGeom prst="rect">
            <a:avLst/>
          </a:prstGeom>
        </p:spPr>
        <p:txBody>
          <a:bodyPr>
            <a:spAutoFit/>
          </a:bodyPr>
          <a:lstStyle/>
          <a:p>
            <a:r>
              <a:rPr lang="ru-RU" sz="1100" dirty="0"/>
              <a:t>http://mkazantsev.ru/skolko-kolichestva-kotorye-opredelyayut-kachestvo-vashej-zhizni/</a:t>
            </a:r>
          </a:p>
        </p:txBody>
      </p:sp>
    </p:spTree>
    <p:extLst>
      <p:ext uri="{BB962C8B-B14F-4D97-AF65-F5344CB8AC3E}">
        <p14:creationId xmlns:p14="http://schemas.microsoft.com/office/powerpoint/2010/main" val="31174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324" y="311888"/>
            <a:ext cx="9884340" cy="1320800"/>
          </a:xfrm>
        </p:spPr>
        <p:txBody>
          <a:bodyPr>
            <a:normAutofit fontScale="90000"/>
          </a:bodyPr>
          <a:lstStyle/>
          <a:p>
            <a:r>
              <a:rPr lang="ru-RU" dirty="0" smtClean="0"/>
              <a:t>Муж Вася </a:t>
            </a:r>
            <a:r>
              <a:rPr lang="ru-RU" dirty="0"/>
              <a:t>сделал диаграмму, где каждый день отмечал количество приятных и неприятных дел, которые ему приходится делать на работе и дома.</a:t>
            </a:r>
            <a:br>
              <a:rPr lang="ru-RU" dirty="0"/>
            </a:br>
            <a:endParaRPr lang="ru-RU" dirty="0"/>
          </a:p>
        </p:txBody>
      </p:sp>
      <p:sp>
        <p:nvSpPr>
          <p:cNvPr id="3" name="Объект 2"/>
          <p:cNvSpPr>
            <a:spLocks noGrp="1"/>
          </p:cNvSpPr>
          <p:nvPr>
            <p:ph idx="1"/>
          </p:nvPr>
        </p:nvSpPr>
        <p:spPr/>
        <p:txBody>
          <a:bodyPr/>
          <a:lstStyle/>
          <a:p>
            <a:endParaRPr lang="ru-RU" dirty="0"/>
          </a:p>
        </p:txBody>
      </p:sp>
      <p:pic>
        <p:nvPicPr>
          <p:cNvPr id="86018" name="Picture 2" descr="Как измерить приятные и неприятные дел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093765"/>
            <a:ext cx="8096250" cy="4152901"/>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680484" y="6419017"/>
            <a:ext cx="6096000" cy="261610"/>
          </a:xfrm>
          <a:prstGeom prst="rect">
            <a:avLst/>
          </a:prstGeom>
        </p:spPr>
        <p:txBody>
          <a:bodyPr>
            <a:spAutoFit/>
          </a:bodyPr>
          <a:lstStyle/>
          <a:p>
            <a:r>
              <a:rPr lang="ru-RU" sz="1100" dirty="0"/>
              <a:t>http://mkazantsev.ru/skolko-kolichestva-kotorye-opredelyayut-kachestvo-vashej-zhizni/</a:t>
            </a:r>
          </a:p>
        </p:txBody>
      </p:sp>
    </p:spTree>
    <p:extLst>
      <p:ext uri="{BB962C8B-B14F-4D97-AF65-F5344CB8AC3E}">
        <p14:creationId xmlns:p14="http://schemas.microsoft.com/office/powerpoint/2010/main" val="3659452373"/>
      </p:ext>
    </p:extLst>
  </p:cSld>
  <p:clrMapOvr>
    <a:masterClrMapping/>
  </p:clrMapOvr>
</p:sld>
</file>

<file path=ppt/theme/theme1.xml><?xml version="1.0" encoding="utf-8"?>
<a:theme xmlns:a="http://schemas.openxmlformats.org/drawingml/2006/main" name="Грань">
  <a:themeElements>
    <a:clrScheme name="Другая 3">
      <a:dk1>
        <a:sysClr val="windowText" lastClr="000000"/>
      </a:dk1>
      <a:lt1>
        <a:sysClr val="window" lastClr="FFFFFF"/>
      </a:lt1>
      <a:dk2>
        <a:srgbClr val="3E3D2D"/>
      </a:dk2>
      <a:lt2>
        <a:srgbClr val="74A50F"/>
      </a:lt2>
      <a:accent1>
        <a:srgbClr val="BF4D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1220</TotalTime>
  <Words>1615</Words>
  <Application>Microsoft Office PowerPoint</Application>
  <PresentationFormat>Широкоэкранный</PresentationFormat>
  <Paragraphs>171</Paragraphs>
  <Slides>68</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2</vt:i4>
      </vt:variant>
      <vt:variant>
        <vt:lpstr>Заголовки слайдов</vt:lpstr>
      </vt:variant>
      <vt:variant>
        <vt:i4>68</vt:i4>
      </vt:variant>
    </vt:vector>
  </HeadingPairs>
  <TitlesOfParts>
    <vt:vector size="79" baseType="lpstr">
      <vt:lpstr>Arial</vt:lpstr>
      <vt:lpstr>Calibri</vt:lpstr>
      <vt:lpstr>Helvetica</vt:lpstr>
      <vt:lpstr>Open Sans</vt:lpstr>
      <vt:lpstr>Symbol</vt:lpstr>
      <vt:lpstr>Times New Roman</vt:lpstr>
      <vt:lpstr>Trebuchet MS</vt:lpstr>
      <vt:lpstr>Wingdings 3</vt:lpstr>
      <vt:lpstr>Грань</vt:lpstr>
      <vt:lpstr>Microsoft Equation 3.0</vt:lpstr>
      <vt:lpstr>Equation</vt:lpstr>
      <vt:lpstr>Визуальный анализ данных</vt:lpstr>
      <vt:lpstr>Данные</vt:lpstr>
      <vt:lpstr>Дискретные и непрерывные данные</vt:lpstr>
      <vt:lpstr>Типы данных, с которыми придется сталкиваться при анализе </vt:lpstr>
      <vt:lpstr>Превращение эмоций, состояний, событий в количественные данные с помощью визуальных технологий.</vt:lpstr>
      <vt:lpstr>Она стала наносить их на график (при этом она фиксировала свое эмоциональное состояние вечером, перед сном):</vt:lpstr>
      <vt:lpstr>Лиза стала фиксировать эмоции не в конце дня, а чаще: утром, два раза днем и вечером</vt:lpstr>
      <vt:lpstr>Лиза поняла, что чаще всего ее настроение портится во второй половине дня. И практически гарантированно, вечером:</vt:lpstr>
      <vt:lpstr>Муж Вася сделал диаграмму, где каждый день отмечал количество приятных и неприятных дел, которые ему приходится делать на работе и дома. </vt:lpstr>
      <vt:lpstr>В каком еще виде можно отображать количественные данные? </vt:lpstr>
      <vt:lpstr>Что еще можно померить и визуализировать? </vt:lpstr>
      <vt:lpstr>Роль графического представления данных </vt:lpstr>
      <vt:lpstr>Упорядоченный массив</vt:lpstr>
      <vt:lpstr>Пример</vt:lpstr>
      <vt:lpstr>Диаграмма «ствол и листья»</vt:lpstr>
      <vt:lpstr>Таблица частот </vt:lpstr>
      <vt:lpstr>Точечные графики</vt:lpstr>
      <vt:lpstr>Задание 1</vt:lpstr>
      <vt:lpstr>Задание 1</vt:lpstr>
      <vt:lpstr>Гистограммы </vt:lpstr>
      <vt:lpstr>Задание 2 </vt:lpstr>
      <vt:lpstr>Задание 2 </vt:lpstr>
      <vt:lpstr>Задание 3 </vt:lpstr>
      <vt:lpstr>Задание 4</vt:lpstr>
      <vt:lpstr>Задание 5</vt:lpstr>
      <vt:lpstr>Ящик с усами, диаграмма размаха (box-and-whiskers diagram or plot, box plot) </vt:lpstr>
      <vt:lpstr>Двумерные таблицы частот</vt:lpstr>
      <vt:lpstr>Двумерные таблицы частот</vt:lpstr>
      <vt:lpstr>Таблицы относительных частот</vt:lpstr>
      <vt:lpstr>Таблицы относительных частот</vt:lpstr>
      <vt:lpstr>Сравнение различных форм представлений данных </vt:lpstr>
      <vt:lpstr>Сравнение различных форм представлений данных </vt:lpstr>
      <vt:lpstr>Сравнение различных форм представлений данных </vt:lpstr>
      <vt:lpstr>Ирисы Фишера – роль визуализации для классификации данных</vt:lpstr>
      <vt:lpstr>Анализ результатов</vt:lpstr>
      <vt:lpstr>Вспомним некоторые сведения из теории множеств</vt:lpstr>
      <vt:lpstr>Отношения между подмножествами удобно изображать с помощью условной геометрической схемы, которая называется кругами Эйлера. </vt:lpstr>
      <vt:lpstr>Действия с множествами</vt:lpstr>
      <vt:lpstr>Действия с множествами</vt:lpstr>
      <vt:lpstr>Действия с множествами</vt:lpstr>
      <vt:lpstr>Пример</vt:lpstr>
      <vt:lpstr>Дизъюнкция</vt:lpstr>
      <vt:lpstr>Конъюнкция</vt:lpstr>
      <vt:lpstr>Построим графический эквивалент каждому запросу</vt:lpstr>
      <vt:lpstr>Пример 2</vt:lpstr>
      <vt:lpstr>Численные расчеты</vt:lpstr>
      <vt:lpstr>Презентация PowerPoint</vt:lpstr>
      <vt:lpstr>Временной ряд</vt:lpstr>
      <vt:lpstr>Анализ временных рядов</vt:lpstr>
      <vt:lpstr>Визуальный анализ данных</vt:lpstr>
      <vt:lpstr>Презентация PowerPoint</vt:lpstr>
      <vt:lpstr>Линейная        Y=+X+.</vt:lpstr>
      <vt:lpstr>Квадратичная </vt:lpstr>
      <vt:lpstr>Показательная</vt:lpstr>
      <vt:lpstr>Степенная</vt:lpstr>
      <vt:lpstr>Степенная функция </vt:lpstr>
      <vt:lpstr>Гиперболическая</vt:lpstr>
      <vt:lpstr>Графики тригонометрических функций </vt:lpstr>
      <vt:lpstr>X и Y независимы </vt:lpstr>
      <vt:lpstr>Учимся работать с графиками (сжатие/растяжение функции)</vt:lpstr>
      <vt:lpstr>Учимся работать с графиками (зеркально отражаем функцию)</vt:lpstr>
      <vt:lpstr>Учимся работать с графиками (сдвиг графика влево/вправо вдоль оси Х)</vt:lpstr>
      <vt:lpstr>При анализе ВР принято выделять 4 компоненты : </vt:lpstr>
      <vt:lpstr>Визуальная оценка </vt:lpstr>
      <vt:lpstr>Стационарность временного ряда</vt:lpstr>
      <vt:lpstr>Однородность и неоднородность данных </vt:lpstr>
      <vt:lpstr>Модели временных рядов</vt:lpstr>
      <vt:lpstr>Рекомендуемые ссылки</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Векторы</dc:title>
  <dc:creator>Ganna Ponomaryova</dc:creator>
  <cp:lastModifiedBy>Пользователь Windows</cp:lastModifiedBy>
  <cp:revision>96</cp:revision>
  <dcterms:created xsi:type="dcterms:W3CDTF">2017-03-14T23:40:19Z</dcterms:created>
  <dcterms:modified xsi:type="dcterms:W3CDTF">2017-07-27T13:49:32Z</dcterms:modified>
</cp:coreProperties>
</file>