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34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1028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714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2057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2400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2743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8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1F3"/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25400" cap="flat">
              <a:solidFill>
                <a:srgbClr val="FFFFFF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29292">
              <a:alpha val="50000"/>
            </a:srgbClr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7" name="Shape 5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3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3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3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3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3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3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3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3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3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–Johnny Appleseed"/>
          <p:cNvSpPr/>
          <p:nvPr>
            <p:ph type="body" sz="quarter" idx="13"/>
          </p:nvPr>
        </p:nvSpPr>
        <p:spPr>
          <a:xfrm>
            <a:off x="2387600" y="8001000"/>
            <a:ext cx="19621500" cy="863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solidFill>
                  <a:srgbClr val="53535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13" name="“Type a quote here.”"/>
          <p:cNvSpPr/>
          <p:nvPr>
            <p:ph type="body" sz="quarter" idx="14"/>
          </p:nvPr>
        </p:nvSpPr>
        <p:spPr>
          <a:xfrm>
            <a:off x="2374900" y="5384800"/>
            <a:ext cx="19621500" cy="18669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11100">
                <a:solidFill>
                  <a:srgbClr val="005493">
                    <a:alpha val="75000"/>
                  </a:srgbClr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4833937" y="357187"/>
            <a:ext cx="14716126" cy="3429001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584200">
              <a:defRPr cap="none" sz="11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half" idx="1"/>
          </p:nvPr>
        </p:nvSpPr>
        <p:spPr>
          <a:xfrm>
            <a:off x="5526664" y="4505027"/>
            <a:ext cx="14716126" cy="8036720"/>
          </a:xfrm>
          <a:prstGeom prst="rect">
            <a:avLst/>
          </a:prstGeom>
        </p:spPr>
        <p:txBody>
          <a:bodyPr lIns="71437" tIns="71437" rIns="71437" bIns="71437"/>
          <a:lstStyle>
            <a:lvl1pPr marL="0" indent="317500" defTabSz="584200">
              <a:spcBef>
                <a:spcPts val="2400"/>
              </a:spcBef>
              <a:buSzTx/>
              <a:buNone/>
              <a:defRPr sz="5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1pPr>
            <a:lvl2pPr marL="0" indent="762000" defTabSz="584200">
              <a:spcBef>
                <a:spcPts val="2400"/>
              </a:spcBef>
              <a:buSzTx/>
              <a:buNone/>
              <a:defRPr sz="5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2pPr>
            <a:lvl3pPr marL="0" indent="1206500" defTabSz="584200">
              <a:spcBef>
                <a:spcPts val="2400"/>
              </a:spcBef>
              <a:buSzTx/>
              <a:buNone/>
              <a:defRPr sz="5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3pPr>
            <a:lvl4pPr marL="0" indent="1651000" defTabSz="584200">
              <a:spcBef>
                <a:spcPts val="2400"/>
              </a:spcBef>
              <a:buSzTx/>
              <a:buNone/>
              <a:defRPr sz="5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4pPr>
            <a:lvl5pPr marL="0" indent="2095500" defTabSz="584200">
              <a:spcBef>
                <a:spcPts val="2400"/>
              </a:spcBef>
              <a:buSzTx/>
              <a:buNone/>
              <a:defRPr sz="5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952882" y="13019484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584200">
              <a:defRPr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ransition Slide">
    <p:bg>
      <p:bgPr>
        <a:gradFill flip="none" rotWithShape="1">
          <a:gsLst>
            <a:gs pos="0">
              <a:srgbClr val="4287C7"/>
            </a:gs>
            <a:gs pos="81366">
              <a:srgbClr val="4D7090"/>
            </a:gs>
            <a:gs pos="100000">
              <a:srgbClr val="585858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2.png" descr="image2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17445533" y="7107732"/>
            <a:ext cx="7624268" cy="7624268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ch">
    <p:bg>
      <p:bgPr>
        <a:gradFill flip="none" rotWithShape="1">
          <a:gsLst>
            <a:gs pos="0">
              <a:srgbClr val="83B5DC"/>
            </a:gs>
            <a:gs pos="0">
              <a:srgbClr val="629ED2"/>
            </a:gs>
            <a:gs pos="100000">
              <a:srgbClr val="4287C7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2.png" descr="image2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17445533" y="7107733"/>
            <a:ext cx="7624267" cy="7624267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2.png" descr="image2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17445533" y="7107733"/>
            <a:ext cx="7624267" cy="762426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Title Text"/>
          <p:cNvSpPr txBox="1"/>
          <p:nvPr>
            <p:ph type="title"/>
          </p:nvPr>
        </p:nvSpPr>
        <p:spPr>
          <a:xfrm>
            <a:off x="666750" y="209258"/>
            <a:ext cx="23050500" cy="1996008"/>
          </a:xfrm>
          <a:prstGeom prst="rect">
            <a:avLst/>
          </a:prstGeom>
        </p:spPr>
        <p:txBody>
          <a:bodyPr/>
          <a:lstStyle>
            <a:lvl1pPr>
              <a:defRPr cap="none" sz="12500">
                <a:solidFill>
                  <a:srgbClr val="4287C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idx="1"/>
          </p:nvPr>
        </p:nvSpPr>
        <p:spPr>
          <a:xfrm>
            <a:off x="1047750" y="2312924"/>
            <a:ext cx="23050500" cy="10236917"/>
          </a:xfrm>
          <a:prstGeom prst="rect">
            <a:avLst/>
          </a:prstGeom>
        </p:spPr>
        <p:txBody>
          <a:bodyPr anchor="t"/>
          <a:lstStyle>
            <a:lvl1pPr>
              <a:spcBef>
                <a:spcPts val="3000"/>
              </a:spcBef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>
              <a:spcBef>
                <a:spcPts val="3000"/>
              </a:spcBef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>
              <a:spcBef>
                <a:spcPts val="3000"/>
              </a:spcBef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>
              <a:spcBef>
                <a:spcPts val="3000"/>
              </a:spcBef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>
              <a:spcBef>
                <a:spcPts val="3000"/>
              </a:spcBef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Line"/>
          <p:cNvSpPr/>
          <p:nvPr/>
        </p:nvSpPr>
        <p:spPr>
          <a:xfrm>
            <a:off x="0" y="38100"/>
            <a:ext cx="24384001" cy="0"/>
          </a:xfrm>
          <a:prstGeom prst="line">
            <a:avLst/>
          </a:prstGeom>
          <a:ln w="152400">
            <a:solidFill>
              <a:srgbClr val="4287C7"/>
            </a:solidFill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50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hyperlink" Target="https://creativecommons.org/licenses/by-sa/4.0/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C BY-SA RStudio"/>
          <p:cNvSpPr txBox="1"/>
          <p:nvPr/>
        </p:nvSpPr>
        <p:spPr>
          <a:xfrm>
            <a:off x="107771" y="13041442"/>
            <a:ext cx="2428558" cy="549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2500" u="sng">
                <a:solidFill>
                  <a:srgbClr val="78AAD6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CC BY-SA RStudio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673100" y="355600"/>
            <a:ext cx="23050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73100" y="3835400"/>
            <a:ext cx="23050500" cy="886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1976099" y="13081000"/>
            <a:ext cx="419101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defTabSz="825500">
              <a:defRPr sz="2400"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0" u="none">
          <a:solidFill>
            <a:srgbClr val="447FB5"/>
          </a:solidFill>
          <a:uFillTx/>
          <a:latin typeface="Source Sans Pro ExtraLight"/>
          <a:ea typeface="Source Sans Pro ExtraLight"/>
          <a:cs typeface="Source Sans Pro ExtraLight"/>
          <a:sym typeface="Source Sans Pro ExtraLight"/>
        </a:defRPr>
      </a:lvl1pPr>
      <a:lvl2pPr marL="0" marR="0" indent="228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0" u="none">
          <a:solidFill>
            <a:srgbClr val="447FB5"/>
          </a:solidFill>
          <a:uFillTx/>
          <a:latin typeface="Source Sans Pro ExtraLight"/>
          <a:ea typeface="Source Sans Pro ExtraLight"/>
          <a:cs typeface="Source Sans Pro ExtraLight"/>
          <a:sym typeface="Source Sans Pro ExtraLight"/>
        </a:defRPr>
      </a:lvl2pPr>
      <a:lvl3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0" u="none">
          <a:solidFill>
            <a:srgbClr val="447FB5"/>
          </a:solidFill>
          <a:uFillTx/>
          <a:latin typeface="Source Sans Pro ExtraLight"/>
          <a:ea typeface="Source Sans Pro ExtraLight"/>
          <a:cs typeface="Source Sans Pro ExtraLight"/>
          <a:sym typeface="Source Sans Pro ExtraLight"/>
        </a:defRPr>
      </a:lvl3pPr>
      <a:lvl4pPr marL="0" marR="0" indent="685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0" u="none">
          <a:solidFill>
            <a:srgbClr val="447FB5"/>
          </a:solidFill>
          <a:uFillTx/>
          <a:latin typeface="Source Sans Pro ExtraLight"/>
          <a:ea typeface="Source Sans Pro ExtraLight"/>
          <a:cs typeface="Source Sans Pro ExtraLight"/>
          <a:sym typeface="Source Sans Pro ExtraLight"/>
        </a:defRPr>
      </a:lvl4pPr>
      <a:lvl5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0" u="none">
          <a:solidFill>
            <a:srgbClr val="447FB5"/>
          </a:solidFill>
          <a:uFillTx/>
          <a:latin typeface="Source Sans Pro ExtraLight"/>
          <a:ea typeface="Source Sans Pro ExtraLight"/>
          <a:cs typeface="Source Sans Pro ExtraLight"/>
          <a:sym typeface="Source Sans Pro ExtraLight"/>
        </a:defRPr>
      </a:lvl5pPr>
      <a:lvl6pPr marL="0" marR="0" indent="1143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0" u="none">
          <a:solidFill>
            <a:srgbClr val="447FB5"/>
          </a:solidFill>
          <a:uFillTx/>
          <a:latin typeface="Source Sans Pro ExtraLight"/>
          <a:ea typeface="Source Sans Pro ExtraLight"/>
          <a:cs typeface="Source Sans Pro ExtraLight"/>
          <a:sym typeface="Source Sans Pro ExtraLight"/>
        </a:defRPr>
      </a:lvl6pPr>
      <a:lvl7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0" u="none">
          <a:solidFill>
            <a:srgbClr val="447FB5"/>
          </a:solidFill>
          <a:uFillTx/>
          <a:latin typeface="Source Sans Pro ExtraLight"/>
          <a:ea typeface="Source Sans Pro ExtraLight"/>
          <a:cs typeface="Source Sans Pro ExtraLight"/>
          <a:sym typeface="Source Sans Pro ExtraLight"/>
        </a:defRPr>
      </a:lvl7pPr>
      <a:lvl8pPr marL="0" marR="0" indent="1600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0" u="none">
          <a:solidFill>
            <a:srgbClr val="447FB5"/>
          </a:solidFill>
          <a:uFillTx/>
          <a:latin typeface="Source Sans Pro ExtraLight"/>
          <a:ea typeface="Source Sans Pro ExtraLight"/>
          <a:cs typeface="Source Sans Pro ExtraLight"/>
          <a:sym typeface="Source Sans Pro ExtraLight"/>
        </a:defRPr>
      </a:lvl8pPr>
      <a:lvl9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15000" u="none">
          <a:solidFill>
            <a:srgbClr val="447FB5"/>
          </a:solidFill>
          <a:uFillTx/>
          <a:latin typeface="Source Sans Pro ExtraLight"/>
          <a:ea typeface="Source Sans Pro ExtraLight"/>
          <a:cs typeface="Source Sans Pro ExtraLight"/>
          <a:sym typeface="Source Sans Pro ExtraLight"/>
        </a:defRPr>
      </a:lvl9pPr>
    </p:titleStyle>
    <p:bodyStyle>
      <a:lvl1pPr marL="609996" marR="0" indent="-609996" algn="l" defTabSz="82550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300" u="none">
          <a:solidFill>
            <a:srgbClr val="212733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1pPr>
      <a:lvl2pPr marL="1346596" marR="0" indent="-609996" algn="l" defTabSz="82550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300" u="none">
          <a:solidFill>
            <a:srgbClr val="212733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2pPr>
      <a:lvl3pPr marL="2083196" marR="0" indent="-609996" algn="l" defTabSz="82550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300" u="none">
          <a:solidFill>
            <a:srgbClr val="212733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3pPr>
      <a:lvl4pPr marL="2819796" marR="0" indent="-609996" algn="l" defTabSz="82550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300" u="none">
          <a:solidFill>
            <a:srgbClr val="212733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4pPr>
      <a:lvl5pPr marL="3556396" marR="0" indent="-609996" algn="l" defTabSz="82550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300" u="none">
          <a:solidFill>
            <a:srgbClr val="212733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5pPr>
      <a:lvl6pPr marL="4292996" marR="0" indent="-609996" algn="l" defTabSz="82550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300" u="none">
          <a:solidFill>
            <a:srgbClr val="212733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6pPr>
      <a:lvl7pPr marL="5029596" marR="0" indent="-609996" algn="l" defTabSz="82550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300" u="none">
          <a:solidFill>
            <a:srgbClr val="212733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7pPr>
      <a:lvl8pPr marL="5766196" marR="0" indent="-609996" algn="l" defTabSz="82550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300" u="none">
          <a:solidFill>
            <a:srgbClr val="212733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8pPr>
      <a:lvl9pPr marL="6502796" marR="0" indent="-609996" algn="l" defTabSz="825500" latinLnBrk="0">
        <a:lnSpc>
          <a:spcPct val="100000"/>
        </a:lnSpc>
        <a:spcBef>
          <a:spcPts val="6500"/>
        </a:spcBef>
        <a:spcAft>
          <a:spcPts val="0"/>
        </a:spcAft>
        <a:buClrTx/>
        <a:buSzPct val="82000"/>
        <a:buFontTx/>
        <a:buChar char="•"/>
        <a:tabLst/>
        <a:defRPr b="0" baseline="0" cap="none" i="0" spc="0" strike="noStrike" sz="5300" u="none">
          <a:solidFill>
            <a:srgbClr val="212733"/>
          </a:solidFill>
          <a:uFillTx/>
          <a:latin typeface="Source Sans Pro Light"/>
          <a:ea typeface="Source Sans Pro Light"/>
          <a:cs typeface="Source Sans Pro Light"/>
          <a:sym typeface="Source Sans Pro Light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 Community Demographics"/>
          <p:cNvSpPr txBox="1"/>
          <p:nvPr>
            <p:ph type="title"/>
          </p:nvPr>
        </p:nvSpPr>
        <p:spPr>
          <a:xfrm>
            <a:off x="1504453" y="357187"/>
            <a:ext cx="20800518" cy="3429001"/>
          </a:xfrm>
          <a:prstGeom prst="rect">
            <a:avLst/>
          </a:prstGeom>
        </p:spPr>
        <p:txBody>
          <a:bodyPr/>
          <a:lstStyle/>
          <a:p>
            <a:pPr/>
            <a:r>
              <a:t>R Community Demographics</a:t>
            </a:r>
          </a:p>
        </p:txBody>
      </p:sp>
      <p:sp>
        <p:nvSpPr>
          <p:cNvPr id="60" name="Carl Howe…"/>
          <p:cNvSpPr txBox="1"/>
          <p:nvPr>
            <p:ph type="body" sz="half" idx="1"/>
          </p:nvPr>
        </p:nvSpPr>
        <p:spPr>
          <a:xfrm>
            <a:off x="2198321" y="2839640"/>
            <a:ext cx="14716126" cy="8036720"/>
          </a:xfrm>
          <a:prstGeom prst="rect">
            <a:avLst/>
          </a:prstGeom>
        </p:spPr>
        <p:txBody>
          <a:bodyPr/>
          <a:lstStyle/>
          <a:p>
            <a:pPr/>
            <a:r>
              <a:t>Carl Howe</a:t>
            </a:r>
          </a:p>
          <a:p>
            <a:pPr/>
            <a:r>
              <a:t>June 19, 2020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What does this data mea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1875"/>
            </a:lvl1pPr>
          </a:lstStyle>
          <a:p>
            <a:pPr/>
            <a:r>
              <a:t>What does this data mean?</a:t>
            </a:r>
          </a:p>
        </p:txBody>
      </p:sp>
      <p:sp>
        <p:nvSpPr>
          <p:cNvPr id="91" name="Everyone should be aware of significant bias in our data coll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30697" indent="-530697" defTabSz="718184">
              <a:spcBef>
                <a:spcPts val="2600"/>
              </a:spcBef>
              <a:defRPr sz="4350"/>
            </a:pPr>
            <a:r>
              <a:t>Everyone should be aware of significant bias in our data collection</a:t>
            </a:r>
          </a:p>
          <a:p>
            <a:pPr lvl="1" marL="1171539" indent="-530697" defTabSz="718184">
              <a:spcBef>
                <a:spcPts val="2600"/>
              </a:spcBef>
              <a:defRPr sz="4350"/>
            </a:pPr>
            <a:r>
              <a:t>People were recruited on Twitter to fill out the survey via Hadley and other RStudio employees</a:t>
            </a:r>
          </a:p>
          <a:p>
            <a:pPr lvl="1" marL="1171539" indent="-530697" defTabSz="718184">
              <a:spcBef>
                <a:spcPts val="2600"/>
              </a:spcBef>
              <a:defRPr sz="4350"/>
            </a:pPr>
            <a:r>
              <a:t>The survey was fielded in English and Spanish, causing those languages to be over-represented</a:t>
            </a:r>
          </a:p>
          <a:p>
            <a:pPr lvl="1" marL="1171539" indent="-530697" defTabSz="718184">
              <a:spcBef>
                <a:spcPts val="2600"/>
              </a:spcBef>
              <a:defRPr sz="4350"/>
            </a:pPr>
            <a:r>
              <a:t>No random sampling was done</a:t>
            </a:r>
          </a:p>
          <a:p>
            <a:pPr marL="530697" indent="-530697" defTabSz="718184">
              <a:spcBef>
                <a:spcPts val="2600"/>
              </a:spcBef>
              <a:defRPr sz="4350"/>
            </a:pPr>
            <a:r>
              <a:t>The best way to think about this data is that it loosely represents the demographics of the RStudio community, not the broader R community</a:t>
            </a:r>
          </a:p>
          <a:p>
            <a:pPr marL="530697" indent="-530697" defTabSz="718184">
              <a:spcBef>
                <a:spcPts val="2600"/>
              </a:spcBef>
              <a:defRPr sz="4350"/>
            </a:pPr>
            <a:r>
              <a:t>The best way to use this data is to think of it as directionally correct, but the actual numbers have large error components due to bias</a:t>
            </a:r>
          </a:p>
          <a:p>
            <a:pPr marL="530697" indent="-530697" defTabSz="718184">
              <a:spcBef>
                <a:spcPts val="2600"/>
              </a:spcBef>
              <a:defRPr sz="4350"/>
            </a:pPr>
            <a:r>
              <a:t>The summary at the beginning and on the next slide has the most specific conclusions I felt comfortable with distributing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1875"/>
            </a:lvl1pPr>
          </a:lstStyle>
          <a:p>
            <a:pPr/>
            <a:r>
              <a:t>Summary</a:t>
            </a:r>
          </a:p>
        </p:txBody>
      </p:sp>
      <p:sp>
        <p:nvSpPr>
          <p:cNvPr id="94" name="The demographics of the RStudio commun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demographics of the RStudio community</a:t>
            </a:r>
          </a:p>
          <a:p>
            <a:pPr lvl="1"/>
            <a:r>
              <a:t>Remain more than 65% male and white online</a:t>
            </a:r>
          </a:p>
          <a:p>
            <a:pPr lvl="1"/>
            <a:r>
              <a:t>Are slightly less male-dominated at rstudio::conf (59%)</a:t>
            </a:r>
          </a:p>
          <a:p>
            <a:pPr lvl="1"/>
            <a:r>
              <a:t>May be becoming more diverse but we need more data before we can make this claim (we've only done two of them)</a:t>
            </a:r>
          </a:p>
          <a:p>
            <a:pPr/>
            <a:r>
              <a:t>Because we haven't done random samples, we don't know how this data relates to the broader R community</a:t>
            </a:r>
          </a:p>
          <a:p>
            <a:pPr/>
            <a:r>
              <a:t>We still have significant work to do to make the RStudio community more representative of the population at large in both gender and ethnicity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ata 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1875"/>
            </a:lvl1pPr>
          </a:lstStyle>
          <a:p>
            <a:pPr/>
            <a:r>
              <a:t>Data sources</a:t>
            </a:r>
          </a:p>
        </p:txBody>
      </p:sp>
      <p:sp>
        <p:nvSpPr>
          <p:cNvPr id="63" name="Two years of the R Community Survey…"/>
          <p:cNvSpPr txBox="1"/>
          <p:nvPr>
            <p:ph type="body" idx="1"/>
          </p:nvPr>
        </p:nvSpPr>
        <p:spPr>
          <a:xfrm>
            <a:off x="467597" y="2893077"/>
            <a:ext cx="23050501" cy="10236917"/>
          </a:xfrm>
          <a:prstGeom prst="rect">
            <a:avLst/>
          </a:prstGeom>
        </p:spPr>
        <p:txBody>
          <a:bodyPr/>
          <a:lstStyle/>
          <a:p>
            <a:pPr/>
            <a:r>
              <a:t>Two years of the R Community Survey</a:t>
            </a:r>
          </a:p>
          <a:p>
            <a:pPr lvl="1"/>
            <a:r>
              <a:t>December 2018</a:t>
            </a:r>
          </a:p>
          <a:p>
            <a:pPr lvl="1"/>
            <a:r>
              <a:t>December 2019 to early January 2020</a:t>
            </a:r>
          </a:p>
          <a:p>
            <a:pPr/>
            <a:r>
              <a:t>The rstudio::conf 2020 attendee survey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1875"/>
            </a:lvl1pPr>
          </a:lstStyle>
          <a:p>
            <a:pPr/>
            <a:r>
              <a:t>Summary</a:t>
            </a:r>
          </a:p>
        </p:txBody>
      </p:sp>
      <p:sp>
        <p:nvSpPr>
          <p:cNvPr id="66" name="The demographics of the RStudio commun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demographics of the RStudio community</a:t>
            </a:r>
          </a:p>
          <a:p>
            <a:pPr lvl="1"/>
            <a:r>
              <a:t>Remain more than 65% male and white online</a:t>
            </a:r>
          </a:p>
          <a:p>
            <a:pPr lvl="1"/>
            <a:r>
              <a:t>Are slightly less male-dominated at rstudio::conf (59%)</a:t>
            </a:r>
          </a:p>
          <a:p>
            <a:pPr lvl="1"/>
            <a:r>
              <a:t>May be becoming more diverse but we need more data before we can make this claim (we've only done two of them)</a:t>
            </a:r>
          </a:p>
          <a:p>
            <a:pPr/>
            <a:r>
              <a:t>Because we haven't done random samples, we don't know how this data relates to the broader R community</a:t>
            </a:r>
          </a:p>
          <a:p>
            <a:pPr/>
            <a:r>
              <a:t>We still have significant work to do to make the RStudio community more representative of the population at large in both gender and ethnicity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avea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1875">
                <a:solidFill>
                  <a:srgbClr val="FF2600"/>
                </a:solidFill>
              </a:defRPr>
            </a:lvl1pPr>
          </a:lstStyle>
          <a:p>
            <a:pPr/>
            <a:r>
              <a:t>Caveats</a:t>
            </a:r>
          </a:p>
        </p:txBody>
      </p:sp>
      <p:grpSp>
        <p:nvGrpSpPr>
          <p:cNvPr id="71" name="WARNING: Our samples have significant bias!…"/>
          <p:cNvGrpSpPr/>
          <p:nvPr/>
        </p:nvGrpSpPr>
        <p:grpSpPr>
          <a:xfrm>
            <a:off x="595902" y="2608216"/>
            <a:ext cx="22875749" cy="9436101"/>
            <a:chOff x="0" y="0"/>
            <a:chExt cx="22875747" cy="9436100"/>
          </a:xfrm>
        </p:grpSpPr>
        <p:sp>
          <p:nvSpPr>
            <p:cNvPr id="70" name="WARNING: Our samples have significant bias!…"/>
            <p:cNvSpPr txBox="1"/>
            <p:nvPr/>
          </p:nvSpPr>
          <p:spPr>
            <a:xfrm>
              <a:off x="88900" y="88900"/>
              <a:ext cx="22697948" cy="9258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defTabSz="825500">
                <a:defRPr sz="8000">
                  <a:solidFill>
                    <a:srgbClr val="EB3D44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WARNING: Our samples have significant bias!</a:t>
              </a:r>
            </a:p>
            <a:p>
              <a:pPr defTabSz="825500">
                <a:defRPr sz="8000">
                  <a:solidFill>
                    <a:srgbClr val="EB3D44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 defTabSz="825500">
                <a:defRPr sz="8000">
                  <a:solidFill>
                    <a:srgbClr val="EB3D44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The data shown are not necessarily representative of </a:t>
              </a:r>
            </a:p>
            <a:p>
              <a:pPr defTabSz="825500">
                <a:defRPr sz="8000">
                  <a:solidFill>
                    <a:srgbClr val="EB3D44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the general R population!</a:t>
              </a:r>
            </a:p>
            <a:p>
              <a:pPr defTabSz="825500">
                <a:defRPr sz="8000">
                  <a:solidFill>
                    <a:srgbClr val="EB3D44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</a:p>
            <a:p>
              <a:pPr defTabSz="825500">
                <a:defRPr sz="8000">
                  <a:solidFill>
                    <a:srgbClr val="EB3D44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See the slide "What does this data mean" </a:t>
              </a:r>
            </a:p>
            <a:p>
              <a:pPr defTabSz="825500">
                <a:defRPr sz="8000">
                  <a:solidFill>
                    <a:srgbClr val="EB3D44"/>
                  </a:solidFill>
                  <a:latin typeface="Source Sans Pro"/>
                  <a:ea typeface="Source Sans Pro"/>
                  <a:cs typeface="Source Sans Pro"/>
                  <a:sym typeface="Source Sans Pro"/>
                </a:defRPr>
              </a:pPr>
              <a:r>
                <a:t>for how to think about this data</a:t>
              </a:r>
            </a:p>
          </p:txBody>
        </p:sp>
        <p:pic>
          <p:nvPicPr>
            <p:cNvPr id="69" name="WARNING: Our samples have significant bias!… WARNING: Our samples have significant bias!The data shown are not necessarily representative of the general R population!See the slide &quot;What does this data mean&quot; for how to think about this data" descr="WARNING: Our samples have significant bias!… WARNING: Our samples have significant bias!The data shown are not necessarily representative of the general R population!See the slide &quot;What does this data mean&quot; for how to think about this data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22875748" cy="94361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2.png" descr="image2.png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tretch>
            <a:fillRect/>
          </a:stretch>
        </p:blipFill>
        <p:spPr>
          <a:xfrm>
            <a:off x="17445533" y="7107733"/>
            <a:ext cx="7624267" cy="762426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2018 and 2019 Survey Data"/>
          <p:cNvSpPr txBox="1"/>
          <p:nvPr/>
        </p:nvSpPr>
        <p:spPr>
          <a:xfrm>
            <a:off x="2486686" y="5029199"/>
            <a:ext cx="18526619" cy="365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spcBef>
                <a:spcPts val="3000"/>
              </a:spcBef>
              <a:defRPr sz="10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2018 and 2019 Survey Data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Males make up 75% of our survey samp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01675">
              <a:defRPr sz="10625"/>
            </a:lvl1pPr>
          </a:lstStyle>
          <a:p>
            <a:pPr/>
            <a:r>
              <a:t>Males make up 75% of our survey samples</a:t>
            </a:r>
          </a:p>
        </p:txBody>
      </p:sp>
      <p:pic>
        <p:nvPicPr>
          <p:cNvPr id="77" name="Respondent Identified Genders (All Respondents).pdf" descr="Respondent Identified Genders (All Respondents)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114" y="7825457"/>
            <a:ext cx="19871541" cy="4967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Respondent Identified Genders (All Respondents).pdf" descr="Respondent Identified Genders (All Respondents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7919" y="2452427"/>
            <a:ext cx="19617063" cy="49042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 users are predominantly wh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84225">
              <a:defRPr sz="11875"/>
            </a:lvl1pPr>
          </a:lstStyle>
          <a:p>
            <a:pPr/>
            <a:r>
              <a:t>R users are predominantly white</a:t>
            </a:r>
          </a:p>
        </p:txBody>
      </p:sp>
      <p:pic>
        <p:nvPicPr>
          <p:cNvPr id="81" name="Respondent Ethnicities (All Respondents).pdf" descr="Respondent Ethnicities (All Respondents)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0082" y="2300224"/>
            <a:ext cx="17083836" cy="5338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Respondent Ethnicities (All Respondents).pdf" descr="Respondent Ethnicities (All Respondents)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37607" y="8167992"/>
            <a:ext cx="17612002" cy="55037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Studio::conf attracted slightly more fema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0400">
              <a:defRPr sz="10000"/>
            </a:lvl1pPr>
          </a:lstStyle>
          <a:p>
            <a:pPr/>
            <a:r>
              <a:t>RStudio::conf attracted slightly more females</a:t>
            </a:r>
          </a:p>
        </p:txBody>
      </p:sp>
      <p:pic>
        <p:nvPicPr>
          <p:cNvPr id="85" name="Screen Shot 2020-06-18 at 1.26.57 PM.jpg" descr="Screen Shot 2020-06-18 at 1.26.57 P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667" y="2557932"/>
            <a:ext cx="16544677" cy="10837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studio::conf attendees are also predominantly wh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1340">
              <a:defRPr sz="8500"/>
            </a:lvl1pPr>
          </a:lstStyle>
          <a:p>
            <a:pPr/>
            <a:r>
              <a:t>rstudio::conf attendees are also predominantly white</a:t>
            </a:r>
          </a:p>
        </p:txBody>
      </p:sp>
      <p:pic>
        <p:nvPicPr>
          <p:cNvPr id="88" name="Screen Shot 2020-06-18 at 1.50.06 PM.jpg" descr="Screen Shot 2020-06-18 at 1.50.06 PM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521" y="2300224"/>
            <a:ext cx="15755413" cy="10922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jpe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