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1" r:id="rId4"/>
    <p:sldId id="272" r:id="rId5"/>
    <p:sldId id="258" r:id="rId6"/>
    <p:sldId id="268" r:id="rId7"/>
    <p:sldId id="269" r:id="rId8"/>
    <p:sldId id="273" r:id="rId9"/>
    <p:sldId id="274" r:id="rId10"/>
    <p:sldId id="275" r:id="rId11"/>
    <p:sldId id="276" r:id="rId12"/>
    <p:sldId id="265" r:id="rId13"/>
  </p:sldIdLst>
  <p:sldSz cx="12192000" cy="6858000"/>
  <p:notesSz cx="6858000" cy="9144000"/>
  <p:embeddedFontLst>
    <p:embeddedFont>
      <p:font typeface="Libre Franklin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Mrkof4zVujstmor2QuXXtMTR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/>
    <p:restoredTop sz="94674"/>
  </p:normalViewPr>
  <p:slideViewPr>
    <p:cSldViewPr snapToGrid="0">
      <p:cViewPr varScale="1">
        <p:scale>
          <a:sx n="119" d="100"/>
          <a:sy n="119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01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57e64d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0757e64d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0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3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8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1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9" name="Google Shape;19;p11"/>
            <p:cNvSpPr/>
            <p:nvPr/>
          </p:nvSpPr>
          <p:spPr>
            <a:xfrm>
              <a:off x="8151962" y="1685652"/>
              <a:ext cx="3275025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1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 rot="5400000">
            <a:off x="4386300" y="-719175"/>
            <a:ext cx="3571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 rot="5400000">
            <a:off x="7757927" y="2462856"/>
            <a:ext cx="524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2839941" y="-844044"/>
            <a:ext cx="5243100" cy="8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200" cy="5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6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60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6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531672" y="1310452"/>
            <a:ext cx="9340389" cy="275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SzPts val="4600"/>
            </a:pPr>
            <a:r>
              <a:rPr lang="en-US" sz="4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Trend Analysis: </a:t>
            </a:r>
            <a:r>
              <a:rPr lang="en-US" sz="4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VA Health Systems Research Forums</a:t>
            </a:r>
            <a:br>
              <a:rPr lang="en-US" sz="4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endParaRPr sz="4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5712311" y="4621354"/>
            <a:ext cx="7420397" cy="145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 Jeremy Ramirez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CEF6C-B41D-0FCA-0A29-25222A835D9D}"/>
              </a:ext>
            </a:extLst>
          </p:cNvPr>
          <p:cNvSpPr/>
          <p:nvPr/>
        </p:nvSpPr>
        <p:spPr>
          <a:xfrm>
            <a:off x="736169" y="720246"/>
            <a:ext cx="3301139" cy="4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5F91C-8A92-6516-6563-4619C8C80B15}"/>
              </a:ext>
            </a:extLst>
          </p:cNvPr>
          <p:cNvSpPr/>
          <p:nvPr/>
        </p:nvSpPr>
        <p:spPr>
          <a:xfrm rot="16200000">
            <a:off x="-1273672" y="2730089"/>
            <a:ext cx="4448436" cy="4287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FB81E-1CFF-D673-EBE8-B7A3CD5BCF8E}"/>
              </a:ext>
            </a:extLst>
          </p:cNvPr>
          <p:cNvSpPr/>
          <p:nvPr/>
        </p:nvSpPr>
        <p:spPr>
          <a:xfrm rot="16200000">
            <a:off x="9008023" y="3665058"/>
            <a:ext cx="4402131" cy="428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195A-B574-C08D-80CC-C11BA491DE82}"/>
              </a:ext>
            </a:extLst>
          </p:cNvPr>
          <p:cNvSpPr/>
          <p:nvPr/>
        </p:nvSpPr>
        <p:spPr>
          <a:xfrm>
            <a:off x="8122326" y="5707653"/>
            <a:ext cx="3301139" cy="417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Limitations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30673854-C5A6-BF96-3F6F-8AB9B985D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Reliance on a single data source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Challenges in capturing nuanced veteran health system topics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Need for qualitative assessments and diverse data sources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1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30673854-C5A6-BF96-3F6F-8AB9B985D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NLP techniques reveal trends in telehealth, PTSD, caregiver topics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BERT model excels in accuracy and coherence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Implications: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Enhanced understanding of health information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Improved policy-making and healthcare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57e64dd8_0_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Questions?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701D3-165F-36E4-399F-E6BE71CD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61C2C-153E-1434-0CCE-C172618BD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03" b="95869" l="2019" r="97237">
                        <a14:foregroundMark x1="5420" y1="42055" x2="5632" y2="32521"/>
                        <a14:foregroundMark x1="49522" y1="5614" x2="59724" y2="5720"/>
                        <a14:foregroundMark x1="77790" y1="14619" x2="84485" y2="18644"/>
                        <a14:foregroundMark x1="84485" y1="18644" x2="84697" y2="18644"/>
                        <a14:foregroundMark x1="93730" y1="33157" x2="91392" y2="47246"/>
                        <a14:foregroundMark x1="65887" y1="95869" x2="65462" y2="92691"/>
                        <a14:foregroundMark x1="97343" y1="35381" x2="97343" y2="35381"/>
                        <a14:foregroundMark x1="2019" y1="49153" x2="2019" y2="491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123" y="1314995"/>
            <a:ext cx="4770153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5836CD27-BE4C-E5C2-A1AF-3FFCE650D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14616" y="1632857"/>
            <a:ext cx="463102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Results &amp; Discussion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  <a:p>
            <a:pPr marL="0" indent="0">
              <a:spcBef>
                <a:spcPts val="1200"/>
              </a:spcBef>
              <a:buClr>
                <a:schemeClr val="accent2"/>
              </a:buClr>
              <a:buSzPts val="3200"/>
              <a:buNone/>
            </a:pP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EEA99-8521-565E-A005-EDD87A406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52" b="93391" l="3129" r="96756">
                        <a14:foregroundMark x1="5910" y1="8174" x2="78216" y2="11130"/>
                        <a14:foregroundMark x1="5794" y1="42609" x2="27810" y2="42783"/>
                        <a14:foregroundMark x1="27810" y1="42783" x2="73233" y2="38261"/>
                        <a14:foregroundMark x1="73233" y1="38261" x2="80765" y2="38261"/>
                        <a14:foregroundMark x1="16107" y1="60522" x2="44959" y2="60696"/>
                        <a14:foregroundMark x1="44959" y1="60696" x2="86327" y2="58957"/>
                        <a14:foregroundMark x1="86327" y1="58957" x2="87022" y2="58957"/>
                        <a14:foregroundMark x1="16686" y1="82783" x2="92700" y2="77739"/>
                        <a14:foregroundMark x1="92700" y1="77739" x2="96756" y2="77739"/>
                        <a14:foregroundMark x1="95017" y1="54783" x2="87601" y2="70087"/>
                        <a14:foregroundMark x1="93511" y1="83826" x2="16222" y2="90087"/>
                        <a14:foregroundMark x1="11008" y1="93739" x2="11008" y2="60174"/>
                        <a14:foregroundMark x1="3244" y1="46609" x2="3244" y2="8174"/>
                        <a14:foregroundMark x1="85400" y1="6087" x2="85168" y2="41739"/>
                        <a14:foregroundMark x1="23291" y1="29043" x2="61182" y2="29217"/>
                        <a14:foregroundMark x1="53650" y1="93739" x2="53650" y2="93739"/>
                        <a14:foregroundMark x1="61530" y1="4174" x2="61530" y2="4174"/>
                        <a14:foregroundMark x1="57937" y1="4174" x2="57937" y2="4174"/>
                        <a14:foregroundMark x1="49479" y1="3652" x2="77057" y2="5913"/>
                        <a14:foregroundMark x1="8806" y1="59652" x2="8806" y2="66087"/>
                        <a14:foregroundMark x1="24681" y1="53043" x2="39166" y2="48696"/>
                        <a14:backgroundMark x1="47856" y1="348" x2="47856" y2="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298" y="1810371"/>
            <a:ext cx="4858702" cy="32372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5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5836CD27-BE4C-E5C2-A1AF-3FFCE650D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Overview: 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2800" i="0" dirty="0">
                <a:solidFill>
                  <a:schemeClr val="bg1"/>
                </a:solidFill>
              </a:rPr>
              <a:t>Largest integrated healthcare system in the US (170 medical centers, 1,193 facilities)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2800" i="0" dirty="0">
                <a:solidFill>
                  <a:schemeClr val="bg1"/>
                </a:solidFill>
              </a:rPr>
              <a:t>$68 billion in services for 9M veterans annually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2800" i="0" dirty="0">
                <a:solidFill>
                  <a:schemeClr val="bg1"/>
                </a:solidFill>
              </a:rPr>
              <a:t>Focus on VA Health Systems Research (HSR) Forum publications</a:t>
            </a:r>
            <a:endParaRPr lang="en-US" sz="3200" i="0" dirty="0">
              <a:solidFill>
                <a:schemeClr val="bg1"/>
              </a:solidFill>
              <a:ea typeface="Arial"/>
              <a:cs typeface="Arial"/>
            </a:endParaRPr>
          </a:p>
          <a:p>
            <a:pPr marL="514350" indent="-514350">
              <a:spcBef>
                <a:spcPts val="1200"/>
              </a:spcBef>
              <a:buClr>
                <a:schemeClr val="accent2"/>
              </a:buClr>
              <a:buSzPts val="3200"/>
              <a:buFont typeface="Wingdings" pitchFamily="2" charset="2"/>
              <a:buChar char="v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Track topic trends to guide policy-making and service delivery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0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Background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Google Shape;104;p2">
            <a:extLst>
              <a:ext uri="{FF2B5EF4-FFF2-40B4-BE49-F238E27FC236}">
                <a16:creationId xmlns:a16="http://schemas.microsoft.com/office/drawing/2014/main" id="{5836CD27-BE4C-E5C2-A1AF-3FFCE650D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Veteran Healthcare Challenges: 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Complex needs: Physical injuries, mental health disorders, social determinants of health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Digital divide and health literacy issues</a:t>
            </a:r>
          </a:p>
          <a:p>
            <a:pPr marL="0" indent="0">
              <a:spcBef>
                <a:spcPts val="1200"/>
              </a:spcBef>
              <a:buClr>
                <a:schemeClr val="accent2"/>
              </a:buClr>
              <a:buSzPts val="3200"/>
              <a:buNone/>
            </a:pP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NLP Applications: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Social determinants of health extraction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Targeted health information access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Research in specialized domains (e.g., cancer, Alzheimer’s)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 Statement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473B2-573E-AA4E-B906-781F0CD5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FF9C0A-B943-7127-C89A-2DC10C323987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FC85C777-D317-1CC4-20C8-49386D2B3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Challenges Identified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Gaps in health information access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Limited research on NLP’s role in improving veterans' health literacy</a:t>
            </a:r>
          </a:p>
          <a:p>
            <a:pPr marL="457200" lvl="1" indent="0">
              <a:spcBef>
                <a:spcPts val="0"/>
              </a:spcBef>
              <a:buClr>
                <a:schemeClr val="accent2"/>
              </a:buClr>
              <a:buSzPts val="3200"/>
              <a:buNone/>
            </a:pP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Focus: 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NLP techniques to address these challenges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Methodology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30673854-C5A6-BF96-3F6F-8AB9B985D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632857"/>
            <a:ext cx="9601200" cy="469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78 publications from 1998–2024 (VA HSR Forum)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 extraction with PyPDF2 and cleaned for analysis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ea typeface="Arial"/>
              <a:cs typeface="Arial"/>
            </a:endParaRPr>
          </a:p>
          <a:p>
            <a:pPr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NLP Models: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LDA: Initial text mining and topic frequency</a:t>
            </a:r>
          </a:p>
          <a:p>
            <a:pPr lvl="1" indent="-457200"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 i="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LSTM &amp; BERT: Context tracking, sentiment, and coherence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9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Results &amp; Discussion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252DE-B28F-267E-E716-50C66FBF5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52" y="1807285"/>
            <a:ext cx="7772400" cy="47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Results &amp; Discussion (Cont’d)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CB1814-1ED4-1FED-092A-F19DAF0A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1745566"/>
            <a:ext cx="8686800" cy="47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24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8F4-2816-EF25-E7CF-DD5732A8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Results &amp; Discussion (Cont’d)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0A018-5601-729D-4847-4BB232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4142" cy="68580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DD063-7717-823A-C1DB-96D5C08B46C4}"/>
              </a:ext>
            </a:extLst>
          </p:cNvPr>
          <p:cNvCxnSpPr>
            <a:cxnSpLocks/>
          </p:cNvCxnSpPr>
          <p:nvPr/>
        </p:nvCxnSpPr>
        <p:spPr>
          <a:xfrm>
            <a:off x="1467852" y="1428750"/>
            <a:ext cx="9601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072B3D-5FF8-607E-CC0B-4142D4ED0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90" y="1710351"/>
            <a:ext cx="8588561" cy="48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2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267</Words>
  <Application>Microsoft Macintosh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Libre Franklin</vt:lpstr>
      <vt:lpstr>Wingdings</vt:lpstr>
      <vt:lpstr>Crop</vt:lpstr>
      <vt:lpstr>Trend Analysis: VA Health Systems Research Forums </vt:lpstr>
      <vt:lpstr>PowerPoint Presentation</vt:lpstr>
      <vt:lpstr>Introduction</vt:lpstr>
      <vt:lpstr>Background</vt:lpstr>
      <vt:lpstr>Problem Statement</vt:lpstr>
      <vt:lpstr>Methodology</vt:lpstr>
      <vt:lpstr>Results &amp; Discussion</vt:lpstr>
      <vt:lpstr>Results &amp; Discussion (Cont’d)</vt:lpstr>
      <vt:lpstr>Results &amp; Discussion (Cont’d)</vt:lpstr>
      <vt:lpstr>Limitations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INVESTIGATION INTO VETERAN SUICIDE: IDENTIFICATION AND REPORTING</dc:title>
  <dc:creator>Simon Kim</dc:creator>
  <cp:lastModifiedBy>Jeremy Ramirez</cp:lastModifiedBy>
  <cp:revision>39</cp:revision>
  <dcterms:created xsi:type="dcterms:W3CDTF">2024-04-26T03:45:15Z</dcterms:created>
  <dcterms:modified xsi:type="dcterms:W3CDTF">2024-12-09T03:20:34Z</dcterms:modified>
</cp:coreProperties>
</file>