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2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10/7/19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6B56-6CE1-7448-A4D9-1B1CB577E2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1: UMD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540D0-7BAA-764F-9DBB-197C95771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Yangjianchen</a:t>
            </a:r>
            <a:r>
              <a:rPr lang="en-US" dirty="0"/>
              <a:t> Xu</a:t>
            </a:r>
          </a:p>
        </p:txBody>
      </p:sp>
    </p:spTree>
    <p:extLst>
      <p:ext uri="{BB962C8B-B14F-4D97-AF65-F5344CB8AC3E}">
        <p14:creationId xmlns:p14="http://schemas.microsoft.com/office/powerpoint/2010/main" val="1619798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AF9B2B08-75D2-47EB-A5C0-986478393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458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8">
            <a:extLst>
              <a:ext uri="{FF2B5EF4-FFF2-40B4-BE49-F238E27FC236}">
                <a16:creationId xmlns:a16="http://schemas.microsoft.com/office/drawing/2014/main" id="{7E25C7D9-6246-4DD6-8994-4BC3A9EE4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0932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16A414C-5E5E-4426-8403-003A08DA3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4DB3BEE-6C96-46FB-8C15-8B113A650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40BAA06-E9BA-470B-A5C0-46A23420F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62096F8-9F75-4506-A42C-8867603F6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5FC364-90A5-E641-9AFD-021FE5B8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Distribution of food and clothing items</a:t>
            </a:r>
          </a:p>
        </p:txBody>
      </p:sp>
      <p:pic>
        <p:nvPicPr>
          <p:cNvPr id="7" name="Picture 6" descr="A picture containing keyboard&#10;&#10;Description automatically generated">
            <a:extLst>
              <a:ext uri="{FF2B5EF4-FFF2-40B4-BE49-F238E27FC236}">
                <a16:creationId xmlns:a16="http://schemas.microsoft.com/office/drawing/2014/main" id="{C472E948-CBB5-3149-B43E-7ECD8641E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24" y="881752"/>
            <a:ext cx="5044213" cy="3114801"/>
          </a:xfrm>
          <a:prstGeom prst="rect">
            <a:avLst/>
          </a:prstGeom>
        </p:spPr>
      </p:pic>
      <p:pic>
        <p:nvPicPr>
          <p:cNvPr id="5" name="Content Placeholder 4" descr="A picture containing keyboard&#10;&#10;Description automatically generated">
            <a:extLst>
              <a:ext uri="{FF2B5EF4-FFF2-40B4-BE49-F238E27FC236}">
                <a16:creationId xmlns:a16="http://schemas.microsoft.com/office/drawing/2014/main" id="{0D6A8661-744F-134A-AA9D-5B0BF188B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41627" y="885739"/>
            <a:ext cx="5044213" cy="31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21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9A09A-B7EF-9041-92DA-1438F90A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Question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EBBDEC-6C09-435E-AE02-9F448A9A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The amount of food and year seem to have a linear correlation.</a:t>
            </a:r>
          </a:p>
          <a:p>
            <a:r>
              <a:rPr lang="en-US" sz="1600" dirty="0"/>
              <a:t>Use this linear model to predict the amount of food need to be provided for the coming years.</a:t>
            </a:r>
          </a:p>
        </p:txBody>
      </p:sp>
      <p:pic>
        <p:nvPicPr>
          <p:cNvPr id="5" name="Content Placeholder 4" descr="A picture containing photo, table, people, large&#10;&#10;Description automatically generated">
            <a:extLst>
              <a:ext uri="{FF2B5EF4-FFF2-40B4-BE49-F238E27FC236}">
                <a16:creationId xmlns:a16="http://schemas.microsoft.com/office/drawing/2014/main" id="{CC20AEEE-8E96-FF40-85E1-E4E72EB21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345" y="2413000"/>
            <a:ext cx="6018360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965984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56457-DFAB-B442-938D-CD011CB6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0083E9-1E24-7E44-86E4-81A5D9E6D2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Fitted model: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𝐹𝑜𝑜𝑑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=10849∗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𝑌𝑒𝑎𝑟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−21747332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2019: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𝐹𝑜𝑜𝑑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2019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156799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0083E9-1E24-7E44-86E4-81A5D9E6D2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199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41086-7BF8-484B-A15D-AF7C9B1AD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Question 3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86524E-F2CF-467E-9851-2A8DE6BC2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How about the number of clothing items in 2019?</a:t>
            </a:r>
          </a:p>
          <a:p>
            <a:r>
              <a:rPr lang="en-US" sz="1600" dirty="0"/>
              <a:t>Use weighted linear model.</a:t>
            </a:r>
          </a:p>
        </p:txBody>
      </p:sp>
      <p:pic>
        <p:nvPicPr>
          <p:cNvPr id="4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FCBD546-E7C4-324F-8E4F-6BB0021D3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345" y="2413000"/>
            <a:ext cx="6018360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518829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742D-AD14-BD4E-8DD8-0122B5997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D7B484-5B1D-C445-A5F9-6DF46139CE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7"/>
                <a:ext cx="10554574" cy="3636511"/>
              </a:xfrm>
            </p:spPr>
            <p:txBody>
              <a:bodyPr/>
              <a:lstStyle/>
              <a:p>
                <a:r>
                  <a:rPr lang="en-US" dirty="0"/>
                  <a:t>Main conclusions:</a:t>
                </a:r>
              </a:p>
              <a:p>
                <a:pPr lvl="1"/>
                <a:r>
                  <a:rPr lang="en-US" dirty="0"/>
                  <a:t>The amount of food and year have a linear correlation: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𝐹𝑜𝑜𝑑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=10849∗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𝑌𝑒𝑎𝑟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−21747332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amount of food for the coming years can be predicted by this model.</a:t>
                </a:r>
              </a:p>
              <a:p>
                <a:pPr lvl="1"/>
                <a:r>
                  <a:rPr lang="en-US" dirty="0"/>
                  <a:t>It takes further work to predict the number of clothing item.</a:t>
                </a:r>
              </a:p>
              <a:p>
                <a:pPr indent="-285750"/>
                <a:r>
                  <a:rPr lang="en-US" dirty="0"/>
                  <a:t>Secondary conclusions:</a:t>
                </a:r>
              </a:p>
              <a:p>
                <a:pPr lvl="1"/>
                <a:r>
                  <a:rPr lang="en-US" dirty="0"/>
                  <a:t>There is a positive correlation between Average Food Pounds and the size of family.</a:t>
                </a:r>
              </a:p>
              <a:p>
                <a:pPr lvl="1"/>
                <a:r>
                  <a:rPr lang="en-US" dirty="0"/>
                  <a:t>The number of transactions is increasing by year.</a:t>
                </a:r>
              </a:p>
              <a:p>
                <a:pPr lvl="1"/>
                <a:r>
                  <a:rPr lang="en-US" dirty="0"/>
                  <a:t>In each year, the number of transactions are roughly the same every month.</a:t>
                </a:r>
              </a:p>
              <a:p>
                <a:pPr lvl="1"/>
                <a:r>
                  <a:rPr lang="en-US" dirty="0"/>
                  <a:t>The distribution of food and clothing items are roughly the same for different months.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D7B484-5B1D-C445-A5F9-6DF46139CE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7"/>
                <a:ext cx="10554574" cy="363651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660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BB825-210C-3D45-82B2-A80648C58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9774C-2AEC-E14F-9D5E-1E64EE7F3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the number of clothing item need to be provided for the coming years by analyzing the relationship between Food Pounds and </a:t>
            </a:r>
            <a:r>
              <a:rPr lang="en-US"/>
              <a:t>Clothing Items.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31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FF58-0E9A-B940-9206-F0579F6E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19B4E-D88F-B94B-84F8-41FF3B1C3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Purpose</a:t>
            </a:r>
          </a:p>
          <a:p>
            <a:r>
              <a:rPr lang="en-US" dirty="0"/>
              <a:t>Related questions</a:t>
            </a:r>
          </a:p>
          <a:p>
            <a:r>
              <a:rPr lang="en-US" dirty="0"/>
              <a:t>Data processing</a:t>
            </a:r>
          </a:p>
          <a:p>
            <a:r>
              <a:rPr lang="en-US" dirty="0"/>
              <a:t>Answers for questions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90826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A68D-CD15-B245-B87F-F07C32FE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235AD-91E4-B540-A8A1-78CE07465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programs of </a:t>
            </a:r>
            <a:r>
              <a:rPr lang="en-US" b="1" dirty="0"/>
              <a:t>Urban Ministries of Durham (UMD) </a:t>
            </a:r>
            <a:r>
              <a:rPr lang="en-US" dirty="0"/>
              <a:t>end homelessness by providing neighbors with emergency shelter and case management to help them overcome barriers such as unemployment, medical and mental health problems, past criminal convictions and addiction.</a:t>
            </a:r>
          </a:p>
          <a:p>
            <a:r>
              <a:rPr lang="en-US" dirty="0"/>
              <a:t>The data is provided by UMD, including 79838 observations with 18 variables such as </a:t>
            </a:r>
            <a:r>
              <a:rPr lang="en-US" b="1" dirty="0"/>
              <a:t>Date</a:t>
            </a:r>
            <a:r>
              <a:rPr lang="en-US" dirty="0"/>
              <a:t>, </a:t>
            </a:r>
            <a:r>
              <a:rPr lang="en-US" b="1" dirty="0"/>
              <a:t>Client File Number</a:t>
            </a:r>
            <a:r>
              <a:rPr lang="en-US" dirty="0"/>
              <a:t>, </a:t>
            </a:r>
            <a:r>
              <a:rPr lang="en-US" b="1" dirty="0"/>
              <a:t>Food Pounds </a:t>
            </a:r>
            <a:r>
              <a:rPr lang="en-US" dirty="0"/>
              <a:t>and</a:t>
            </a:r>
            <a:r>
              <a:rPr lang="en-US" b="1" dirty="0"/>
              <a:t> Clothing Items.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05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52376-0B63-4145-9F30-AD30D9C2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C010D-3A85-9647-B3D9-10F5B1EDF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purpose: helping UMD determining the amount of food and clothing items</a:t>
            </a:r>
            <a:r>
              <a:rPr lang="zh-CN" altLang="en-US" dirty="0"/>
              <a:t> </a:t>
            </a:r>
            <a:r>
              <a:rPr lang="en-US" altLang="zh-CN" dirty="0"/>
              <a:t>they need to provide for the coming years.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2096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6F10-2E56-B74B-9C57-662BCCA5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6EA07-FD4C-654F-8E86-FAA2F41BC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relationship among Food Pounds, Clothing Items and Number of people in the family for which food was provided?</a:t>
            </a:r>
          </a:p>
          <a:p>
            <a:r>
              <a:rPr lang="en-US" dirty="0"/>
              <a:t>How does time influence the amount of food and clothing items?</a:t>
            </a:r>
          </a:p>
          <a:p>
            <a:r>
              <a:rPr lang="en-US" dirty="0"/>
              <a:t>What is the amount of food and clothing items need to be provided in 2019?</a:t>
            </a:r>
          </a:p>
        </p:txBody>
      </p:sp>
    </p:spTree>
    <p:extLst>
      <p:ext uri="{BB962C8B-B14F-4D97-AF65-F5344CB8AC3E}">
        <p14:creationId xmlns:p14="http://schemas.microsoft.com/office/powerpoint/2010/main" val="248567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D26F2-357E-D143-9167-1D7094769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86F2E-9591-B149-8F00-BDBACD221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/>
              <a:t>Select variables: Date, Client File Number, Food Pounds, Clothing Items and Number of people in the family for which food was provided (Number of people per family). </a:t>
            </a:r>
          </a:p>
          <a:p>
            <a:r>
              <a:rPr lang="en-US" sz="1600"/>
              <a:t>Discard observations with NA in these variables.</a:t>
            </a:r>
          </a:p>
          <a:p>
            <a:r>
              <a:rPr lang="en-US" sz="1600"/>
              <a:t>Discard outliers.</a:t>
            </a:r>
          </a:p>
        </p:txBody>
      </p:sp>
      <p:pic>
        <p:nvPicPr>
          <p:cNvPr id="5" name="Picture 4" descr="A close up of a white wall&#10;&#10;Description automatically generated">
            <a:extLst>
              <a:ext uri="{FF2B5EF4-FFF2-40B4-BE49-F238E27FC236}">
                <a16:creationId xmlns:a16="http://schemas.microsoft.com/office/drawing/2014/main" id="{13EA36E4-8BC0-EF49-98EE-65D2F8E01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51" y="3102012"/>
            <a:ext cx="6277349" cy="233831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93481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63A0-DC04-1349-99CD-A2262A564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B76C4-1082-E94E-9AEC-F58058053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What is the relationship among Food Pounds, Clothing Items and Number of people in the family for which food was provided?</a:t>
            </a:r>
          </a:p>
          <a:p>
            <a:r>
              <a:rPr lang="en-US" sz="1600" dirty="0"/>
              <a:t>Average Food Pounds: the average  food amount received per family.</a:t>
            </a:r>
          </a:p>
          <a:p>
            <a:r>
              <a:rPr lang="en-US" sz="1600" dirty="0"/>
              <a:t>There is a positive correlation.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3" name="Picture 1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ABFB1B8-ECE5-644B-9036-8132F975D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345" y="2413000"/>
            <a:ext cx="6018360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6489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B34C-78BA-B64C-BAF2-F4E84A0DD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Question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B6C1FB9-4C4B-4679-A611-9CA3399E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/>
              <a:t>Clothing Items: the number of clothing items per transaction</a:t>
            </a:r>
          </a:p>
          <a:p>
            <a:r>
              <a:rPr lang="en-US" sz="1600"/>
              <a:t>Food Pounds: the amount of food per transaction</a:t>
            </a:r>
          </a:p>
          <a:p>
            <a:r>
              <a:rPr lang="en-US" sz="1600"/>
              <a:t>The variance become larger when Food Pounds grows.</a:t>
            </a:r>
          </a:p>
          <a:p>
            <a:r>
              <a:rPr lang="en-US" sz="1600"/>
              <a:t>Data transformation is required.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FCABB72-638D-494A-A970-CF7800EFF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345" y="2413000"/>
            <a:ext cx="6018360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5808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4105F-438C-F647-8D11-F46DDAC76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67C8B-0F70-764C-99B3-EC894A9AD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How does time influence the amount of food and clothing items?</a:t>
            </a:r>
          </a:p>
          <a:p>
            <a:r>
              <a:rPr lang="en-US" sz="1600" dirty="0"/>
              <a:t>The number of transactions is increasing by year.</a:t>
            </a:r>
          </a:p>
          <a:p>
            <a:r>
              <a:rPr lang="en-US" sz="1600" dirty="0"/>
              <a:t>In each year, the number of transactions seems to be monthly equal.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7DD128-D1B4-EB47-8952-E1F00DFC4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345" y="2413000"/>
            <a:ext cx="6018360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99442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533</Words>
  <Application>Microsoft Macintosh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Cambria Math</vt:lpstr>
      <vt:lpstr>Century Gothic</vt:lpstr>
      <vt:lpstr>Wingdings 2</vt:lpstr>
      <vt:lpstr>Quotable</vt:lpstr>
      <vt:lpstr>Project 1: UMD</vt:lpstr>
      <vt:lpstr>Overview</vt:lpstr>
      <vt:lpstr>Background</vt:lpstr>
      <vt:lpstr>Purpose</vt:lpstr>
      <vt:lpstr>Related questions</vt:lpstr>
      <vt:lpstr>Data processing</vt:lpstr>
      <vt:lpstr>Question 1</vt:lpstr>
      <vt:lpstr>Question 1</vt:lpstr>
      <vt:lpstr>Question 2</vt:lpstr>
      <vt:lpstr>Distribution of food and clothing items</vt:lpstr>
      <vt:lpstr>Question 2</vt:lpstr>
      <vt:lpstr>Question 3</vt:lpstr>
      <vt:lpstr>Question 3</vt:lpstr>
      <vt:lpstr>Conclusion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UMD</dc:title>
  <dc:creator>徐 杨见琛</dc:creator>
  <cp:lastModifiedBy>徐 杨见琛</cp:lastModifiedBy>
  <cp:revision>2</cp:revision>
  <dcterms:created xsi:type="dcterms:W3CDTF">2019-10-07T18:14:48Z</dcterms:created>
  <dcterms:modified xsi:type="dcterms:W3CDTF">2019-10-07T18:43:20Z</dcterms:modified>
</cp:coreProperties>
</file>