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5b9ecce3f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5b9ecce3f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5b9ecce3f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5b9ecce3f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5b9ecce3f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b9ecce3f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b9ecce3f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b9ecce3f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5b9ecce3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5b9ecce3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5b9ecce3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5b9ecce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5b9ecce3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b9ecce3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b9ecce3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b9ecce3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5b9ecce3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5b9ecce3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5b9ecce3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5b9ecce3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debda4d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debda4d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b9ecce3f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b9ecce3f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BIOS 611 Final Project</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Urban Ministries of Durham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800">
                <a:solidFill>
                  <a:srgbClr val="FFFFFF"/>
                </a:solidFill>
              </a:rPr>
              <a:t>Yuxiao Yao</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Entry and Exit - Stay and Reasons</a:t>
            </a:r>
            <a:endParaRPr/>
          </a:p>
        </p:txBody>
      </p:sp>
      <p:pic>
        <p:nvPicPr>
          <p:cNvPr id="120" name="Google Shape;120;p22"/>
          <p:cNvPicPr preferRelativeResize="0"/>
          <p:nvPr/>
        </p:nvPicPr>
        <p:blipFill>
          <a:blip r:embed="rId3">
            <a:alphaModFix/>
          </a:blip>
          <a:stretch>
            <a:fillRect/>
          </a:stretch>
        </p:blipFill>
        <p:spPr>
          <a:xfrm>
            <a:off x="195825" y="1068425"/>
            <a:ext cx="6043874" cy="3839924"/>
          </a:xfrm>
          <a:prstGeom prst="rect">
            <a:avLst/>
          </a:prstGeom>
          <a:noFill/>
          <a:ln>
            <a:noFill/>
          </a:ln>
        </p:spPr>
      </p:pic>
      <p:sp>
        <p:nvSpPr>
          <p:cNvPr id="121" name="Google Shape;121;p22"/>
          <p:cNvSpPr txBox="1"/>
          <p:nvPr/>
        </p:nvSpPr>
        <p:spPr>
          <a:xfrm>
            <a:off x="6389850" y="1199850"/>
            <a:ext cx="2442600" cy="3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The figure shows number of days clients stayed at the UMD and the reasons why they left. We can see that most of the clients stayed </a:t>
            </a:r>
            <a:r>
              <a:rPr lang="en-GB" sz="1200">
                <a:solidFill>
                  <a:srgbClr val="3C78D8"/>
                </a:solidFill>
              </a:rPr>
              <a:t>less than 30 days</a:t>
            </a:r>
            <a:r>
              <a:rPr lang="en-GB" sz="1200">
                <a:solidFill>
                  <a:schemeClr val="dk2"/>
                </a:solidFill>
              </a:rPr>
              <a:t>, which is more than 4 times of number of clients who stayed 31-60 days. The most common reasons for leaving are </a:t>
            </a:r>
            <a:r>
              <a:rPr lang="en-GB" sz="1200">
                <a:solidFill>
                  <a:srgbClr val="3C78D8"/>
                </a:solidFill>
              </a:rPr>
              <a:t>"Other"</a:t>
            </a:r>
            <a:r>
              <a:rPr lang="en-GB" sz="1200">
                <a:solidFill>
                  <a:schemeClr val="dk2"/>
                </a:solidFill>
              </a:rPr>
              <a:t> </a:t>
            </a:r>
            <a:r>
              <a:rPr lang="en-GB" sz="1200">
                <a:solidFill>
                  <a:srgbClr val="3C78D8"/>
                </a:solidFill>
              </a:rPr>
              <a:t>"Unknown/Disappeared"</a:t>
            </a:r>
            <a:r>
              <a:rPr lang="en-GB" sz="1200">
                <a:solidFill>
                  <a:schemeClr val="dk2"/>
                </a:solidFill>
              </a:rPr>
              <a:t>, which suggests we need more precise data about reasons for leaving. Besides, </a:t>
            </a:r>
            <a:r>
              <a:rPr lang="en-GB" sz="1200">
                <a:solidFill>
                  <a:srgbClr val="3C78D8"/>
                </a:solidFill>
              </a:rPr>
              <a:t>"Left for housing opportunities before completing program" </a:t>
            </a:r>
            <a:r>
              <a:rPr lang="en-GB" sz="1200">
                <a:solidFill>
                  <a:schemeClr val="dk2"/>
                </a:solidFill>
              </a:rPr>
              <a:t>is the most popular reason we know. </a:t>
            </a:r>
            <a:endParaRPr sz="12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205175" y="37750"/>
            <a:ext cx="5719623" cy="5719623"/>
          </a:xfrm>
          <a:prstGeom prst="rect">
            <a:avLst/>
          </a:prstGeom>
          <a:noFill/>
          <a:ln>
            <a:noFill/>
          </a:ln>
        </p:spPr>
      </p:pic>
      <p:sp>
        <p:nvSpPr>
          <p:cNvPr id="127" name="Google Shape;127;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Entry and Exit - Destinations</a:t>
            </a:r>
            <a:endParaRPr/>
          </a:p>
        </p:txBody>
      </p:sp>
      <p:sp>
        <p:nvSpPr>
          <p:cNvPr id="128" name="Google Shape;128;p23"/>
          <p:cNvSpPr txBox="1"/>
          <p:nvPr/>
        </p:nvSpPr>
        <p:spPr>
          <a:xfrm>
            <a:off x="6120125" y="1190550"/>
            <a:ext cx="2781000" cy="3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rPr>
              <a:t>According to the figure, about </a:t>
            </a:r>
            <a:r>
              <a:rPr b="1" lang="en-GB">
                <a:solidFill>
                  <a:srgbClr val="3C78D8"/>
                </a:solidFill>
              </a:rPr>
              <a:t>one third</a:t>
            </a:r>
            <a:r>
              <a:rPr lang="en-GB">
                <a:solidFill>
                  <a:schemeClr val="dk2"/>
                </a:solidFill>
              </a:rPr>
              <a:t> of clients stay or live with friends with temporary tenure after leaving the UMD. About </a:t>
            </a:r>
            <a:r>
              <a:rPr b="1" lang="en-GB">
                <a:solidFill>
                  <a:srgbClr val="3C78D8"/>
                </a:solidFill>
              </a:rPr>
              <a:t>one fourth</a:t>
            </a:r>
            <a:r>
              <a:rPr lang="en-GB">
                <a:solidFill>
                  <a:schemeClr val="dk2"/>
                </a:solidFill>
              </a:rPr>
              <a:t> of clients did not complete exit interview. About</a:t>
            </a:r>
            <a:r>
              <a:rPr b="1" lang="en-GB">
                <a:solidFill>
                  <a:srgbClr val="3C78D8"/>
                </a:solidFill>
              </a:rPr>
              <a:t> 11% </a:t>
            </a:r>
            <a:r>
              <a:rPr lang="en-GB">
                <a:solidFill>
                  <a:schemeClr val="dk2"/>
                </a:solidFill>
              </a:rPr>
              <a:t>clients stay or live with family with temporary tenure after leaving the UMD. These are the top three destinations after leaving.</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Totally, there are 2,075 individual clients were served by the UMD from August 2015 to October 2019. Men are more than women in the client population and ages varies from 18 to 80. Most of clients are 40-60 years old at entry.</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Nearly 75% of clients are black or African American. More than 97% of the clients are not Hispanic or Latino.</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12.2% of the clients are veteran, which is higher than the percentage on a national scale.</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From May 2016 to now, the number of new clients decreased from 183 to around 70. However, it increased a little bit in the past few months since June 2019.</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Most of the clients stayed less than 30 days, which is more than 4 times of number of clients who stayed 31-60 days.</a:t>
            </a: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lang="en-GB" sz="1400">
                <a:solidFill>
                  <a:schemeClr val="dk2"/>
                </a:solidFill>
                <a:latin typeface="Arial"/>
                <a:ea typeface="Arial"/>
                <a:cs typeface="Arial"/>
                <a:sym typeface="Arial"/>
              </a:rPr>
              <a:t>“Staying or living with friends, temporary tenure”,“No exit interview completed” and “Staying or living with family, temporary tenure” are the top three destinations of clients after leaving the UMD.</a:t>
            </a:r>
            <a:endParaRPr sz="1400">
              <a:solidFill>
                <a:schemeClr val="dk2"/>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2558850" y="1791950"/>
            <a:ext cx="4026300" cy="13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720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00"/>
                </a:solidFill>
              </a:rPr>
              <a:t>Non-profit Urban Ministries of Durham (UMD) connects poor and homeless neighbors to food, shelter and a future. They connect with the community to end homelessness and fight poverty by offering food, shelter and a future to neighbors in need. </a:t>
            </a:r>
            <a:endParaRPr sz="2000">
              <a:solidFill>
                <a:srgbClr val="000000"/>
              </a:solidFill>
            </a:endParaRPr>
          </a:p>
          <a:p>
            <a:pPr indent="0" lvl="0" marL="0" rtl="0" algn="l">
              <a:spcBef>
                <a:spcPts val="1600"/>
              </a:spcBef>
              <a:spcAft>
                <a:spcPts val="1600"/>
              </a:spcAft>
              <a:buNone/>
            </a:pPr>
            <a:r>
              <a:rPr lang="en-GB" sz="2000">
                <a:solidFill>
                  <a:srgbClr val="000000"/>
                </a:solidFill>
              </a:rPr>
              <a:t>This project is aiming to help the UMD to improve their services and get prepared for future works.</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Datasets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lang="en-GB" sz="1400">
                <a:solidFill>
                  <a:srgbClr val="000000"/>
                </a:solidFill>
              </a:rPr>
              <a:t>Datasets are provided by the UMD, including clients’ information, entry and exit information, clients’ health insurance conditions, income conditions and disability conditions at entry and at exit, provider information. Some variables are shown below:</a:t>
            </a:r>
            <a:endParaRPr sz="1400">
              <a:solidFill>
                <a:srgbClr val="000000"/>
              </a:solidFil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rPr>
              <a:t>CLIENT: Client ID, Client Age at Entry, Client Gender, Client Primary Race, Client Ethnicity, Client Veteran Status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ENTRY_EXIT: Entry Date, Exit Date, Destination, Reason for Leaving</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EE_UDES: Client Location, Relationship to Head of Household, Prior Living Situation, Length of Stay in Previous Place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HEALTH_INS_ENTRY: Covered (Entry), Health Insurance Type (Entry), Health Insurance Start Date (Entry)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HEALTH_INS_EXIT: Covered (Exit), Health Insurance Type (Exit), Health Insurance Start Date (Exit)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INCOME_ENTRY: Receiving Income (Entry), Income Source (Entry), Monthly Amount (Entry)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GB" sz="1400">
                <a:solidFill>
                  <a:srgbClr val="000000"/>
                </a:solidFill>
              </a:rPr>
              <a:t>INCOME_EXIT: Receiving Income (Exit), Income Source (Exit), Monthly Amount (Exit)</a:t>
            </a:r>
            <a:endParaRPr sz="1400">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AutoNum type="arabicPeriod"/>
            </a:pPr>
            <a:r>
              <a:rPr lang="en-GB">
                <a:solidFill>
                  <a:srgbClr val="000000"/>
                </a:solidFill>
              </a:rPr>
              <a:t>Demographics</a:t>
            </a:r>
            <a:endParaRPr>
              <a:solidFill>
                <a:srgbClr val="000000"/>
              </a:solidFill>
            </a:endParaRPr>
          </a:p>
          <a:p>
            <a:pPr indent="-298450" lvl="0" marL="457200" rtl="0" algn="l">
              <a:spcBef>
                <a:spcPts val="0"/>
              </a:spcBef>
              <a:spcAft>
                <a:spcPts val="0"/>
              </a:spcAft>
              <a:buClr>
                <a:srgbClr val="000000"/>
              </a:buClr>
              <a:buSzPts val="1100"/>
              <a:buFont typeface="Arial"/>
              <a:buChar char="●"/>
            </a:pPr>
            <a:r>
              <a:rPr lang="en-GB">
                <a:solidFill>
                  <a:srgbClr val="000000"/>
                </a:solidFill>
              </a:rPr>
              <a:t>What are characteristics of the client population at entry?</a:t>
            </a:r>
            <a:endParaRPr>
              <a:solidFill>
                <a:srgbClr val="000000"/>
              </a:solidFill>
            </a:endParaRPr>
          </a:p>
          <a:p>
            <a:pPr indent="-298450" lvl="0" marL="457200" rtl="0" algn="l">
              <a:spcBef>
                <a:spcPts val="0"/>
              </a:spcBef>
              <a:spcAft>
                <a:spcPts val="0"/>
              </a:spcAft>
              <a:buClr>
                <a:srgbClr val="000000"/>
              </a:buClr>
              <a:buSzPts val="1100"/>
              <a:buFont typeface="Arial"/>
              <a:buChar char="●"/>
            </a:pPr>
            <a:r>
              <a:rPr lang="en-GB">
                <a:solidFill>
                  <a:srgbClr val="000000"/>
                </a:solidFill>
              </a:rPr>
              <a:t>What are their health insurance and income conditions at entry and at exit?</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298450" lvl="0" marL="457200" rtl="0" algn="l">
              <a:spcBef>
                <a:spcPts val="1200"/>
              </a:spcBef>
              <a:spcAft>
                <a:spcPts val="0"/>
              </a:spcAft>
              <a:buClr>
                <a:srgbClr val="000000"/>
              </a:buClr>
              <a:buSzPts val="1100"/>
              <a:buFont typeface="Arial"/>
              <a:buAutoNum type="arabicPeriod" startAt="2"/>
            </a:pPr>
            <a:r>
              <a:rPr lang="en-GB">
                <a:solidFill>
                  <a:srgbClr val="000000"/>
                </a:solidFill>
              </a:rPr>
              <a:t>Entry and Exit</a:t>
            </a:r>
            <a:endParaRPr>
              <a:solidFill>
                <a:srgbClr val="000000"/>
              </a:solidFill>
            </a:endParaRPr>
          </a:p>
          <a:p>
            <a:pPr indent="-298450" lvl="0" marL="457200" rtl="0" algn="l">
              <a:spcBef>
                <a:spcPts val="0"/>
              </a:spcBef>
              <a:spcAft>
                <a:spcPts val="0"/>
              </a:spcAft>
              <a:buClr>
                <a:srgbClr val="000000"/>
              </a:buClr>
              <a:buSzPts val="1100"/>
              <a:buFont typeface="Arial"/>
              <a:buChar char="●"/>
            </a:pPr>
            <a:r>
              <a:rPr lang="en-GB">
                <a:solidFill>
                  <a:srgbClr val="000000"/>
                </a:solidFill>
              </a:rPr>
              <a:t>How many clients were served by the UMD? What is the distribution of their entry time?</a:t>
            </a:r>
            <a:endParaRPr>
              <a:solidFill>
                <a:srgbClr val="000000"/>
              </a:solidFill>
            </a:endParaRPr>
          </a:p>
          <a:p>
            <a:pPr indent="-298450" lvl="0" marL="457200" rtl="0" algn="l">
              <a:spcBef>
                <a:spcPts val="0"/>
              </a:spcBef>
              <a:spcAft>
                <a:spcPts val="0"/>
              </a:spcAft>
              <a:buClr>
                <a:srgbClr val="000000"/>
              </a:buClr>
              <a:buSzPts val="1100"/>
              <a:buFont typeface="Arial"/>
              <a:buChar char="●"/>
            </a:pPr>
            <a:r>
              <a:rPr lang="en-GB">
                <a:solidFill>
                  <a:srgbClr val="000000"/>
                </a:solidFill>
              </a:rPr>
              <a:t>How long did they stay at the UMD?</a:t>
            </a:r>
            <a:endParaRPr>
              <a:solidFill>
                <a:srgbClr val="000000"/>
              </a:solidFill>
            </a:endParaRPr>
          </a:p>
          <a:p>
            <a:pPr indent="-298450" lvl="0" marL="457200" rtl="0" algn="l">
              <a:spcBef>
                <a:spcPts val="0"/>
              </a:spcBef>
              <a:spcAft>
                <a:spcPts val="0"/>
              </a:spcAft>
              <a:buClr>
                <a:srgbClr val="000000"/>
              </a:buClr>
              <a:buSzPts val="1100"/>
              <a:buFont typeface="Arial"/>
              <a:buChar char="●"/>
            </a:pPr>
            <a:r>
              <a:rPr lang="en-GB">
                <a:solidFill>
                  <a:srgbClr val="000000"/>
                </a:solidFill>
              </a:rPr>
              <a:t>Why did they leave the UMD?</a:t>
            </a:r>
            <a:endParaRPr>
              <a:solidFill>
                <a:srgbClr val="000000"/>
              </a:solidFil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Demographics - Gender &amp; Age</a:t>
            </a:r>
            <a:endParaRPr/>
          </a:p>
        </p:txBody>
      </p:sp>
      <p:pic>
        <p:nvPicPr>
          <p:cNvPr id="83" name="Google Shape;83;p17"/>
          <p:cNvPicPr preferRelativeResize="0"/>
          <p:nvPr/>
        </p:nvPicPr>
        <p:blipFill>
          <a:blip r:embed="rId3">
            <a:alphaModFix/>
          </a:blip>
          <a:stretch>
            <a:fillRect/>
          </a:stretch>
        </p:blipFill>
        <p:spPr>
          <a:xfrm>
            <a:off x="152400" y="1220825"/>
            <a:ext cx="5391052" cy="3770277"/>
          </a:xfrm>
          <a:prstGeom prst="rect">
            <a:avLst/>
          </a:prstGeom>
          <a:noFill/>
          <a:ln>
            <a:noFill/>
          </a:ln>
        </p:spPr>
      </p:pic>
      <p:sp>
        <p:nvSpPr>
          <p:cNvPr id="84" name="Google Shape;84;p17"/>
          <p:cNvSpPr txBox="1"/>
          <p:nvPr/>
        </p:nvSpPr>
        <p:spPr>
          <a:xfrm>
            <a:off x="5896900" y="1283550"/>
            <a:ext cx="2715900" cy="34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FA8DC"/>
                </a:solidFill>
                <a:latin typeface="Source Sans Pro"/>
                <a:ea typeface="Source Sans Pro"/>
                <a:cs typeface="Source Sans Pro"/>
                <a:sym typeface="Source Sans Pro"/>
              </a:rPr>
              <a:t>Blue: Male</a:t>
            </a:r>
            <a:endParaRPr b="1">
              <a:solidFill>
                <a:srgbClr val="6FA8DC"/>
              </a:solidFill>
              <a:latin typeface="Source Sans Pro"/>
              <a:ea typeface="Source Sans Pro"/>
              <a:cs typeface="Source Sans Pro"/>
              <a:sym typeface="Source Sans Pro"/>
            </a:endParaRPr>
          </a:p>
          <a:p>
            <a:pPr indent="0" lvl="0" marL="0" rtl="0" algn="l">
              <a:spcBef>
                <a:spcPts val="0"/>
              </a:spcBef>
              <a:spcAft>
                <a:spcPts val="0"/>
              </a:spcAft>
              <a:buNone/>
            </a:pPr>
            <a:r>
              <a:rPr b="1" lang="en-GB">
                <a:solidFill>
                  <a:srgbClr val="E06666"/>
                </a:solidFill>
                <a:latin typeface="Source Sans Pro"/>
                <a:ea typeface="Source Sans Pro"/>
                <a:cs typeface="Source Sans Pro"/>
                <a:sym typeface="Source Sans Pro"/>
              </a:rPr>
              <a:t>Pink: Female</a:t>
            </a:r>
            <a:endParaRPr b="1">
              <a:solidFill>
                <a:srgbClr val="E06666"/>
              </a:solidFill>
              <a:latin typeface="Source Sans Pro"/>
              <a:ea typeface="Source Sans Pro"/>
              <a:cs typeface="Source Sans Pro"/>
              <a:sym typeface="Source Sans Pro"/>
            </a:endParaRPr>
          </a:p>
          <a:p>
            <a:pPr indent="0" lvl="0" marL="0" rtl="0" algn="l">
              <a:spcBef>
                <a:spcPts val="0"/>
              </a:spcBef>
              <a:spcAft>
                <a:spcPts val="0"/>
              </a:spcAft>
              <a:buNone/>
            </a:pPr>
            <a:r>
              <a:t/>
            </a:r>
            <a:endParaRPr b="1">
              <a:solidFill>
                <a:srgbClr val="E06666"/>
              </a:solidFill>
              <a:latin typeface="Source Sans Pro"/>
              <a:ea typeface="Source Sans Pro"/>
              <a:cs typeface="Source Sans Pro"/>
              <a:sym typeface="Source Sans Pro"/>
            </a:endParaRPr>
          </a:p>
          <a:p>
            <a:pPr indent="0" lvl="0" marL="0" rtl="0" algn="l">
              <a:spcBef>
                <a:spcPts val="0"/>
              </a:spcBef>
              <a:spcAft>
                <a:spcPts val="0"/>
              </a:spcAft>
              <a:buNone/>
            </a:pPr>
            <a:r>
              <a:rPr lang="en-GB">
                <a:latin typeface="Source Sans Pro"/>
                <a:ea typeface="Source Sans Pro"/>
                <a:cs typeface="Source Sans Pro"/>
                <a:sym typeface="Source Sans Pro"/>
              </a:rPr>
              <a:t>Apparently, men are more than women in the client population. Ages of clients varies from 18 to 80. Most of clients are around </a:t>
            </a:r>
            <a:r>
              <a:rPr b="1" lang="en-GB">
                <a:solidFill>
                  <a:srgbClr val="3C78D8"/>
                </a:solidFill>
                <a:latin typeface="Source Sans Pro"/>
                <a:ea typeface="Source Sans Pro"/>
                <a:cs typeface="Source Sans Pro"/>
                <a:sym typeface="Source Sans Pro"/>
              </a:rPr>
              <a:t>50-60</a:t>
            </a:r>
            <a:r>
              <a:rPr lang="en-GB">
                <a:latin typeface="Source Sans Pro"/>
                <a:ea typeface="Source Sans Pro"/>
                <a:cs typeface="Source Sans Pro"/>
                <a:sym typeface="Source Sans Pro"/>
              </a:rPr>
              <a:t>. The distribution of different ages for men and women are similar: the number the old people who are more than 60 years old is relatively small, and there is a generally decreasing trend as the age goes down from 50.</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4739422" y="755775"/>
            <a:ext cx="3770272" cy="3770272"/>
          </a:xfrm>
          <a:prstGeom prst="rect">
            <a:avLst/>
          </a:prstGeom>
          <a:noFill/>
          <a:ln>
            <a:noFill/>
          </a:ln>
        </p:spPr>
      </p:pic>
      <p:pic>
        <p:nvPicPr>
          <p:cNvPr id="90" name="Google Shape;90;p18"/>
          <p:cNvPicPr preferRelativeResize="0"/>
          <p:nvPr/>
        </p:nvPicPr>
        <p:blipFill>
          <a:blip r:embed="rId4">
            <a:alphaModFix/>
          </a:blip>
          <a:stretch>
            <a:fillRect/>
          </a:stretch>
        </p:blipFill>
        <p:spPr>
          <a:xfrm>
            <a:off x="264025" y="445025"/>
            <a:ext cx="4307977" cy="4307977"/>
          </a:xfrm>
          <a:prstGeom prst="rect">
            <a:avLst/>
          </a:prstGeom>
          <a:noFill/>
          <a:ln>
            <a:noFill/>
          </a:ln>
        </p:spPr>
      </p:pic>
      <p:sp>
        <p:nvSpPr>
          <p:cNvPr id="91" name="Google Shape;91;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Demographics - Race &amp; Ethnicity</a:t>
            </a:r>
            <a:endParaRPr/>
          </a:p>
        </p:txBody>
      </p:sp>
      <p:sp>
        <p:nvSpPr>
          <p:cNvPr id="92" name="Google Shape;92;p18"/>
          <p:cNvSpPr txBox="1"/>
          <p:nvPr/>
        </p:nvSpPr>
        <p:spPr>
          <a:xfrm>
            <a:off x="465050" y="3952950"/>
            <a:ext cx="8212800" cy="8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latin typeface="Source Sans Pro"/>
                <a:ea typeface="Source Sans Pro"/>
                <a:cs typeface="Source Sans Pro"/>
                <a:sym typeface="Source Sans Pro"/>
              </a:rPr>
              <a:t>As for primary race of clients, nearly </a:t>
            </a:r>
            <a:r>
              <a:rPr b="1" lang="en-GB">
                <a:solidFill>
                  <a:srgbClr val="3C78D8"/>
                </a:solidFill>
                <a:latin typeface="Source Sans Pro"/>
                <a:ea typeface="Source Sans Pro"/>
                <a:cs typeface="Source Sans Pro"/>
                <a:sym typeface="Source Sans Pro"/>
              </a:rPr>
              <a:t>75%</a:t>
            </a:r>
            <a:r>
              <a:rPr lang="en-GB">
                <a:latin typeface="Source Sans Pro"/>
                <a:ea typeface="Source Sans Pro"/>
                <a:cs typeface="Source Sans Pro"/>
                <a:sym typeface="Source Sans Pro"/>
              </a:rPr>
              <a:t> of clients are black or African American. and nearly 25% of clients are white. Other races like Asian are near to 0 according to the databases. More than </a:t>
            </a:r>
            <a:r>
              <a:rPr b="1" lang="en-GB">
                <a:solidFill>
                  <a:srgbClr val="3C78D8"/>
                </a:solidFill>
                <a:latin typeface="Source Sans Pro"/>
                <a:ea typeface="Source Sans Pro"/>
                <a:cs typeface="Source Sans Pro"/>
                <a:sym typeface="Source Sans Pro"/>
              </a:rPr>
              <a:t>97% </a:t>
            </a:r>
            <a:r>
              <a:rPr lang="en-GB">
                <a:latin typeface="Source Sans Pro"/>
                <a:ea typeface="Source Sans Pro"/>
                <a:cs typeface="Source Sans Pro"/>
                <a:sym typeface="Source Sans Pro"/>
              </a:rPr>
              <a:t>of the clients are not Hispanic or Latino.</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521400" y="689425"/>
            <a:ext cx="4649999" cy="4649999"/>
          </a:xfrm>
          <a:prstGeom prst="rect">
            <a:avLst/>
          </a:prstGeom>
          <a:noFill/>
          <a:ln>
            <a:noFill/>
          </a:ln>
        </p:spPr>
      </p:pic>
      <p:sp>
        <p:nvSpPr>
          <p:cNvPr id="98" name="Google Shape;98;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Demographics -Veteran Status</a:t>
            </a:r>
            <a:endParaRPr/>
          </a:p>
        </p:txBody>
      </p:sp>
      <p:sp>
        <p:nvSpPr>
          <p:cNvPr id="99" name="Google Shape;99;p19"/>
          <p:cNvSpPr txBox="1"/>
          <p:nvPr/>
        </p:nvSpPr>
        <p:spPr>
          <a:xfrm>
            <a:off x="5422550" y="1953325"/>
            <a:ext cx="3363300" cy="18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Sans Pro"/>
                <a:ea typeface="Source Sans Pro"/>
                <a:cs typeface="Source Sans Pro"/>
                <a:sym typeface="Source Sans Pro"/>
              </a:rPr>
              <a:t>According to data from the Department of Veterans Affairs, there were around 20.4 million U.S. veterans in 2016, representing less than </a:t>
            </a:r>
            <a:r>
              <a:rPr b="1" lang="en-GB">
                <a:solidFill>
                  <a:srgbClr val="3C78D8"/>
                </a:solidFill>
                <a:latin typeface="Source Sans Pro"/>
                <a:ea typeface="Source Sans Pro"/>
                <a:cs typeface="Source Sans Pro"/>
                <a:sym typeface="Source Sans Pro"/>
              </a:rPr>
              <a:t>10%</a:t>
            </a:r>
            <a:r>
              <a:rPr lang="en-GB">
                <a:solidFill>
                  <a:srgbClr val="3C78D8"/>
                </a:solidFill>
                <a:latin typeface="Source Sans Pro"/>
                <a:ea typeface="Source Sans Pro"/>
                <a:cs typeface="Source Sans Pro"/>
                <a:sym typeface="Source Sans Pro"/>
              </a:rPr>
              <a:t> </a:t>
            </a:r>
            <a:r>
              <a:rPr lang="en-GB">
                <a:latin typeface="Source Sans Pro"/>
                <a:ea typeface="Source Sans Pro"/>
                <a:cs typeface="Source Sans Pro"/>
                <a:sym typeface="Source Sans Pro"/>
              </a:rPr>
              <a:t>of the total U.S. adult population. Based on our datasets, </a:t>
            </a:r>
            <a:r>
              <a:rPr b="1" lang="en-GB">
                <a:solidFill>
                  <a:srgbClr val="3C78D8"/>
                </a:solidFill>
                <a:latin typeface="Source Sans Pro"/>
                <a:ea typeface="Source Sans Pro"/>
                <a:cs typeface="Source Sans Pro"/>
                <a:sym typeface="Source Sans Pro"/>
              </a:rPr>
              <a:t>12.2%</a:t>
            </a:r>
            <a:r>
              <a:rPr lang="en-GB">
                <a:solidFill>
                  <a:srgbClr val="3C78D8"/>
                </a:solidFill>
                <a:latin typeface="Source Sans Pro"/>
                <a:ea typeface="Source Sans Pro"/>
                <a:cs typeface="Source Sans Pro"/>
                <a:sym typeface="Source Sans Pro"/>
              </a:rPr>
              <a:t> </a:t>
            </a:r>
            <a:r>
              <a:rPr lang="en-GB">
                <a:latin typeface="Source Sans Pro"/>
                <a:ea typeface="Source Sans Pro"/>
                <a:cs typeface="Source Sans Pro"/>
                <a:sym typeface="Source Sans Pro"/>
              </a:rPr>
              <a:t>of the clients are veterans. </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GB"/>
              <a:t>Demographics - Health Insurance &amp; Income</a:t>
            </a:r>
            <a:endParaRPr/>
          </a:p>
        </p:txBody>
      </p:sp>
      <p:sp>
        <p:nvSpPr>
          <p:cNvPr id="105" name="Google Shape;105;p20"/>
          <p:cNvSpPr txBox="1"/>
          <p:nvPr>
            <p:ph idx="1" type="body"/>
          </p:nvPr>
        </p:nvSpPr>
        <p:spPr>
          <a:xfrm>
            <a:off x="311700" y="1586575"/>
            <a:ext cx="8520600" cy="298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2"/>
                </a:solidFill>
                <a:latin typeface="Arial"/>
                <a:ea typeface="Arial"/>
                <a:cs typeface="Arial"/>
                <a:sym typeface="Arial"/>
              </a:rPr>
              <a:t>Only less than </a:t>
            </a:r>
            <a:r>
              <a:rPr b="1" lang="en-GB">
                <a:solidFill>
                  <a:srgbClr val="3C78D8"/>
                </a:solidFill>
                <a:latin typeface="Arial"/>
                <a:ea typeface="Arial"/>
                <a:cs typeface="Arial"/>
                <a:sym typeface="Arial"/>
              </a:rPr>
              <a:t>2%</a:t>
            </a:r>
            <a:r>
              <a:rPr lang="en-GB">
                <a:solidFill>
                  <a:schemeClr val="dk2"/>
                </a:solidFill>
                <a:latin typeface="Arial"/>
                <a:ea typeface="Arial"/>
                <a:cs typeface="Arial"/>
                <a:sym typeface="Arial"/>
              </a:rPr>
              <a:t> of the clients have health insurance. Less than </a:t>
            </a:r>
            <a:r>
              <a:rPr b="1" lang="en-GB">
                <a:solidFill>
                  <a:srgbClr val="3C78D8"/>
                </a:solidFill>
                <a:latin typeface="Arial"/>
                <a:ea typeface="Arial"/>
                <a:cs typeface="Arial"/>
                <a:sym typeface="Arial"/>
              </a:rPr>
              <a:t>1% </a:t>
            </a:r>
            <a:r>
              <a:rPr lang="en-GB">
                <a:solidFill>
                  <a:schemeClr val="dk2"/>
                </a:solidFill>
                <a:latin typeface="Arial"/>
                <a:ea typeface="Arial"/>
                <a:cs typeface="Arial"/>
                <a:sym typeface="Arial"/>
              </a:rPr>
              <a:t>of the clients have income. This </a:t>
            </a:r>
            <a:r>
              <a:rPr lang="en-GB">
                <a:solidFill>
                  <a:srgbClr val="3C78D8"/>
                </a:solidFill>
                <a:latin typeface="Arial"/>
                <a:ea typeface="Arial"/>
                <a:cs typeface="Arial"/>
                <a:sym typeface="Arial"/>
              </a:rPr>
              <a:t>almost keeps unchanged</a:t>
            </a:r>
            <a:r>
              <a:rPr lang="en-GB">
                <a:solidFill>
                  <a:schemeClr val="dk2"/>
                </a:solidFill>
                <a:latin typeface="Arial"/>
                <a:ea typeface="Arial"/>
                <a:cs typeface="Arial"/>
                <a:sym typeface="Arial"/>
              </a:rPr>
              <a:t> </a:t>
            </a:r>
            <a:r>
              <a:rPr lang="en-GB">
                <a:solidFill>
                  <a:schemeClr val="dk2"/>
                </a:solidFill>
                <a:latin typeface="Arial"/>
                <a:ea typeface="Arial"/>
                <a:cs typeface="Arial"/>
                <a:sym typeface="Arial"/>
              </a:rPr>
              <a:t>before and after being served by the UMD</a:t>
            </a:r>
            <a:r>
              <a:rPr lang="en-GB">
                <a:solidFill>
                  <a:schemeClr val="dk2"/>
                </a:solidFill>
                <a:latin typeface="Arial"/>
                <a:ea typeface="Arial"/>
                <a:cs typeface="Arial"/>
                <a:sym typeface="Arial"/>
              </a:rPr>
              <a:t>. The distributions of insurance types and the income resources </a:t>
            </a:r>
            <a:r>
              <a:rPr lang="en-GB">
                <a:solidFill>
                  <a:srgbClr val="000000"/>
                </a:solidFill>
                <a:latin typeface="Arial"/>
                <a:ea typeface="Arial"/>
                <a:cs typeface="Arial"/>
                <a:sym typeface="Arial"/>
              </a:rPr>
              <a:t>also keep unchanged </a:t>
            </a:r>
            <a:r>
              <a:rPr lang="en-GB">
                <a:solidFill>
                  <a:schemeClr val="dk2"/>
                </a:solidFill>
                <a:latin typeface="Arial"/>
                <a:ea typeface="Arial"/>
                <a:cs typeface="Arial"/>
                <a:sym typeface="Arial"/>
              </a:rPr>
              <a:t>before and after being served by the UMD.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Entry and Exit - New Clients Monthly</a:t>
            </a:r>
            <a:endParaRPr/>
          </a:p>
        </p:txBody>
      </p:sp>
      <p:pic>
        <p:nvPicPr>
          <p:cNvPr id="111" name="Google Shape;111;p21"/>
          <p:cNvPicPr preferRelativeResize="0"/>
          <p:nvPr/>
        </p:nvPicPr>
        <p:blipFill>
          <a:blip r:embed="rId3">
            <a:alphaModFix/>
          </a:blip>
          <a:stretch>
            <a:fillRect/>
          </a:stretch>
        </p:blipFill>
        <p:spPr>
          <a:xfrm>
            <a:off x="111625" y="1022250"/>
            <a:ext cx="6247054" cy="3991024"/>
          </a:xfrm>
          <a:prstGeom prst="rect">
            <a:avLst/>
          </a:prstGeom>
          <a:noFill/>
          <a:ln>
            <a:noFill/>
          </a:ln>
        </p:spPr>
      </p:pic>
      <p:sp>
        <p:nvSpPr>
          <p:cNvPr id="112" name="Google Shape;112;p21"/>
          <p:cNvSpPr txBox="1"/>
          <p:nvPr/>
        </p:nvSpPr>
        <p:spPr>
          <a:xfrm>
            <a:off x="6557275" y="1255650"/>
            <a:ext cx="2274900" cy="3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Source Sans Pro"/>
                <a:ea typeface="Source Sans Pro"/>
                <a:cs typeface="Source Sans Pro"/>
                <a:sym typeface="Source Sans Pro"/>
              </a:rPr>
              <a:t>The figure shows numbers of new clients every month from August 2015 to October 2019. The peak is in </a:t>
            </a:r>
            <a:r>
              <a:rPr lang="en-GB">
                <a:solidFill>
                  <a:srgbClr val="3C78D8"/>
                </a:solidFill>
                <a:latin typeface="Source Sans Pro"/>
                <a:ea typeface="Source Sans Pro"/>
                <a:cs typeface="Source Sans Pro"/>
                <a:sym typeface="Source Sans Pro"/>
              </a:rPr>
              <a:t>May 2016</a:t>
            </a:r>
            <a:r>
              <a:rPr lang="en-GB">
                <a:latin typeface="Source Sans Pro"/>
                <a:ea typeface="Source Sans Pro"/>
                <a:cs typeface="Source Sans Pro"/>
                <a:sym typeface="Source Sans Pro"/>
              </a:rPr>
              <a:t> with 183 new clients. From then on, the number of new  clients decreased to around 70. However, it increased a little bit in the past few months since June 2019. The average new client number monthly in 2019 is </a:t>
            </a:r>
            <a:r>
              <a:rPr b="1" lang="en-GB">
                <a:solidFill>
                  <a:srgbClr val="3C78D8"/>
                </a:solidFill>
                <a:latin typeface="Source Sans Pro"/>
                <a:ea typeface="Source Sans Pro"/>
                <a:cs typeface="Source Sans Pro"/>
                <a:sym typeface="Source Sans Pro"/>
              </a:rPr>
              <a:t>57.1</a:t>
            </a:r>
            <a:r>
              <a:rPr lang="en-GB">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
        <p:nvSpPr>
          <p:cNvPr id="113" name="Google Shape;113;p21"/>
          <p:cNvSpPr/>
          <p:nvPr/>
        </p:nvSpPr>
        <p:spPr>
          <a:xfrm>
            <a:off x="1599775" y="1227750"/>
            <a:ext cx="390600" cy="3069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5552750" y="3794850"/>
            <a:ext cx="595200" cy="7626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