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20"/>
    <p:restoredTop sz="94690"/>
  </p:normalViewPr>
  <p:slideViewPr>
    <p:cSldViewPr snapToGrid="0" snapToObjects="1">
      <p:cViewPr varScale="1">
        <p:scale>
          <a:sx n="100" d="100"/>
          <a:sy n="100" d="100"/>
        </p:scale>
        <p:origin x="16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5E-0643-7448-86FD-AA028355A091}"/>
              </a:ext>
            </a:extLst>
          </p:cNvPr>
          <p:cNvSpPr>
            <a:spLocks noGrp="1"/>
          </p:cNvSpPr>
          <p:nvPr>
            <p:ph type="ctrTitle"/>
          </p:nvPr>
        </p:nvSpPr>
        <p:spPr/>
        <p:txBody>
          <a:bodyPr>
            <a:normAutofit/>
          </a:bodyPr>
          <a:lstStyle/>
          <a:p>
            <a:r>
              <a:rPr lang="en-US" sz="5500" dirty="0"/>
              <a:t>BIOS 611 Project 1</a:t>
            </a:r>
          </a:p>
        </p:txBody>
      </p:sp>
      <p:sp>
        <p:nvSpPr>
          <p:cNvPr id="3" name="Subtitle 2">
            <a:extLst>
              <a:ext uri="{FF2B5EF4-FFF2-40B4-BE49-F238E27FC236}">
                <a16:creationId xmlns:a16="http://schemas.microsoft.com/office/drawing/2014/main" id="{2326FC84-3120-624F-94B2-99AFFB5BFD69}"/>
              </a:ext>
            </a:extLst>
          </p:cNvPr>
          <p:cNvSpPr>
            <a:spLocks noGrp="1"/>
          </p:cNvSpPr>
          <p:nvPr>
            <p:ph type="subTitle" idx="1"/>
          </p:nvPr>
        </p:nvSpPr>
        <p:spPr/>
        <p:txBody>
          <a:bodyPr>
            <a:normAutofit/>
          </a:bodyPr>
          <a:lstStyle/>
          <a:p>
            <a:r>
              <a:rPr lang="en-US" sz="3000" dirty="0"/>
              <a:t>Christina Zhou</a:t>
            </a:r>
          </a:p>
          <a:p>
            <a:r>
              <a:rPr lang="en-US" sz="3000" dirty="0"/>
              <a:t>10/7/2019</a:t>
            </a:r>
          </a:p>
        </p:txBody>
      </p:sp>
    </p:spTree>
    <p:extLst>
      <p:ext uri="{BB962C8B-B14F-4D97-AF65-F5344CB8AC3E}">
        <p14:creationId xmlns:p14="http://schemas.microsoft.com/office/powerpoint/2010/main" val="224148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961A-5E6A-894E-B13A-027D7C5833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BC0124-3C1D-1B45-97FE-A86A02616CDD}"/>
              </a:ext>
            </a:extLst>
          </p:cNvPr>
          <p:cNvSpPr>
            <a:spLocks noGrp="1"/>
          </p:cNvSpPr>
          <p:nvPr>
            <p:ph idx="1"/>
          </p:nvPr>
        </p:nvSpPr>
        <p:spPr/>
        <p:txBody>
          <a:bodyPr>
            <a:normAutofit/>
          </a:bodyPr>
          <a:lstStyle/>
          <a:p>
            <a:pPr marL="0" indent="0">
              <a:buNone/>
            </a:pPr>
            <a:r>
              <a:rPr lang="en-US" sz="2500" dirty="0"/>
              <a:t>1) https://</a:t>
            </a:r>
            <a:r>
              <a:rPr lang="en-US" sz="2500" dirty="0" err="1"/>
              <a:t>www.usich.gov</a:t>
            </a:r>
            <a:r>
              <a:rPr lang="en-US" sz="2500" dirty="0"/>
              <a:t>/homelessness-statistics/</a:t>
            </a:r>
            <a:r>
              <a:rPr lang="en-US" sz="2500" dirty="0" err="1"/>
              <a:t>nc</a:t>
            </a:r>
            <a:r>
              <a:rPr lang="en-US" sz="2500" dirty="0"/>
              <a:t>/</a:t>
            </a:r>
          </a:p>
          <a:p>
            <a:pPr marL="0" indent="0">
              <a:buNone/>
            </a:pPr>
            <a:r>
              <a:rPr lang="en-US" sz="2500" dirty="0"/>
              <a:t>2) http://</a:t>
            </a:r>
            <a:r>
              <a:rPr lang="en-US" sz="2500" dirty="0" err="1"/>
              <a:t>www.umdurham.org</a:t>
            </a:r>
            <a:r>
              <a:rPr lang="en-US" sz="2500" dirty="0"/>
              <a:t>/</a:t>
            </a:r>
          </a:p>
        </p:txBody>
      </p:sp>
    </p:spTree>
    <p:extLst>
      <p:ext uri="{BB962C8B-B14F-4D97-AF65-F5344CB8AC3E}">
        <p14:creationId xmlns:p14="http://schemas.microsoft.com/office/powerpoint/2010/main" val="71668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C494-DB02-9E41-A89E-2833CD257D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5B20DE-E2BB-8B40-B929-A5B3697B9132}"/>
              </a:ext>
            </a:extLst>
          </p:cNvPr>
          <p:cNvSpPr>
            <a:spLocks noGrp="1"/>
          </p:cNvSpPr>
          <p:nvPr>
            <p:ph idx="1"/>
          </p:nvPr>
        </p:nvSpPr>
        <p:spPr/>
        <p:txBody>
          <a:bodyPr>
            <a:normAutofit/>
          </a:bodyPr>
          <a:lstStyle/>
          <a:p>
            <a:r>
              <a:rPr lang="en-US" sz="3000" dirty="0"/>
              <a:t>Questions?</a:t>
            </a:r>
          </a:p>
        </p:txBody>
      </p:sp>
    </p:spTree>
    <p:extLst>
      <p:ext uri="{BB962C8B-B14F-4D97-AF65-F5344CB8AC3E}">
        <p14:creationId xmlns:p14="http://schemas.microsoft.com/office/powerpoint/2010/main" val="192180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875F-4C27-B242-84B8-209C5B2CAB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7C3541-C57F-8C4F-BF04-32175D65500A}"/>
              </a:ext>
            </a:extLst>
          </p:cNvPr>
          <p:cNvSpPr>
            <a:spLocks noGrp="1"/>
          </p:cNvSpPr>
          <p:nvPr>
            <p:ph idx="1"/>
          </p:nvPr>
        </p:nvSpPr>
        <p:spPr>
          <a:xfrm>
            <a:off x="685801" y="1754659"/>
            <a:ext cx="11040761" cy="4707925"/>
          </a:xfrm>
        </p:spPr>
        <p:txBody>
          <a:bodyPr>
            <a:normAutofit/>
          </a:bodyPr>
          <a:lstStyle/>
          <a:p>
            <a:r>
              <a:rPr lang="en-US" sz="2500" dirty="0"/>
              <a:t>Homelessness: any person living without a home, typically living on the streets</a:t>
            </a:r>
          </a:p>
          <a:p>
            <a:r>
              <a:rPr lang="en-US" sz="2500" dirty="0"/>
              <a:t>In North Carolina, approximately 9,268 people experience homelessness on any given day as of January 2018 (1)</a:t>
            </a:r>
          </a:p>
          <a:p>
            <a:r>
              <a:rPr lang="en-US" sz="2500" dirty="0"/>
              <a:t>Established in 1983, Urban Ministries of Durham (UMD) is a non-profit organization that focuses on lowering the community’s rate of homelessness by providing food, shelter and other resources to those in need</a:t>
            </a:r>
          </a:p>
          <a:p>
            <a:r>
              <a:rPr lang="en-US" sz="2500" dirty="0"/>
              <a:t>3 organizations merged in 2001 to create UMD as it exists today</a:t>
            </a:r>
          </a:p>
          <a:p>
            <a:r>
              <a:rPr lang="en-US" sz="2500" dirty="0"/>
              <a:t>UMD provides “food, shelter, and a future” to over 6,000 men, women, and children every year (2)</a:t>
            </a:r>
          </a:p>
        </p:txBody>
      </p:sp>
    </p:spTree>
    <p:extLst>
      <p:ext uri="{BB962C8B-B14F-4D97-AF65-F5344CB8AC3E}">
        <p14:creationId xmlns:p14="http://schemas.microsoft.com/office/powerpoint/2010/main" val="30148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E701-EC8B-2A41-B8A3-A8BF116A0D70}"/>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E0F32810-9A33-D245-A299-AA5628A88DED}"/>
              </a:ext>
            </a:extLst>
          </p:cNvPr>
          <p:cNvSpPr>
            <a:spLocks noGrp="1"/>
          </p:cNvSpPr>
          <p:nvPr>
            <p:ph idx="1"/>
          </p:nvPr>
        </p:nvSpPr>
        <p:spPr>
          <a:xfrm>
            <a:off x="685801" y="2142067"/>
            <a:ext cx="10490199" cy="3649133"/>
          </a:xfrm>
        </p:spPr>
        <p:txBody>
          <a:bodyPr>
            <a:normAutofit/>
          </a:bodyPr>
          <a:lstStyle/>
          <a:p>
            <a:r>
              <a:rPr lang="en-US" sz="2500" dirty="0"/>
              <a:t>In our exploratory analysis for Project 1, we seek to explore the trends of household types that visit UMD, regarding number of visits and amount of food. For this project, we focus our data analysis on examining the relationship of number of visits and average pounds of food per visit between family households and single households. We would expect family households to obtain more food, and perhaps have less visits to UMD (maybe because they are trying harder to find a sustainable home due to more members at stake).</a:t>
            </a:r>
          </a:p>
        </p:txBody>
      </p:sp>
    </p:spTree>
    <p:extLst>
      <p:ext uri="{BB962C8B-B14F-4D97-AF65-F5344CB8AC3E}">
        <p14:creationId xmlns:p14="http://schemas.microsoft.com/office/powerpoint/2010/main" val="411886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1DFF-A364-3A4C-91CE-748A1D6BA332}"/>
              </a:ext>
            </a:extLst>
          </p:cNvPr>
          <p:cNvSpPr>
            <a:spLocks noGrp="1"/>
          </p:cNvSpPr>
          <p:nvPr>
            <p:ph type="title"/>
          </p:nvPr>
        </p:nvSpPr>
        <p:spPr/>
        <p:txBody>
          <a:bodyPr/>
          <a:lstStyle/>
          <a:p>
            <a:r>
              <a:rPr lang="en-US" dirty="0"/>
              <a:t>Data Source: UMD</a:t>
            </a:r>
          </a:p>
        </p:txBody>
      </p:sp>
      <p:sp>
        <p:nvSpPr>
          <p:cNvPr id="3" name="Content Placeholder 2">
            <a:extLst>
              <a:ext uri="{FF2B5EF4-FFF2-40B4-BE49-F238E27FC236}">
                <a16:creationId xmlns:a16="http://schemas.microsoft.com/office/drawing/2014/main" id="{43E68633-CC30-D14E-90D6-9B322B9BA06D}"/>
              </a:ext>
            </a:extLst>
          </p:cNvPr>
          <p:cNvSpPr>
            <a:spLocks noGrp="1"/>
          </p:cNvSpPr>
          <p:nvPr>
            <p:ph idx="1"/>
          </p:nvPr>
        </p:nvSpPr>
        <p:spPr>
          <a:xfrm>
            <a:off x="375834" y="2142067"/>
            <a:ext cx="10131425" cy="3649133"/>
          </a:xfrm>
        </p:spPr>
        <p:txBody>
          <a:bodyPr>
            <a:normAutofit/>
          </a:bodyPr>
          <a:lstStyle/>
          <a:p>
            <a:r>
              <a:rPr lang="en-US" sz="2500" dirty="0"/>
              <a:t>Decades of data collection</a:t>
            </a:r>
          </a:p>
          <a:p>
            <a:r>
              <a:rPr lang="en-US" sz="2500" dirty="0"/>
              <a:t>The total number of observations: 79838</a:t>
            </a:r>
          </a:p>
          <a:p>
            <a:r>
              <a:rPr lang="en-US" sz="2500" dirty="0"/>
              <a:t>Lots of missing data</a:t>
            </a:r>
          </a:p>
          <a:p>
            <a:endParaRPr lang="en-US" sz="2500" dirty="0"/>
          </a:p>
        </p:txBody>
      </p:sp>
      <p:pic>
        <p:nvPicPr>
          <p:cNvPr id="6" name="Picture 5">
            <a:extLst>
              <a:ext uri="{FF2B5EF4-FFF2-40B4-BE49-F238E27FC236}">
                <a16:creationId xmlns:a16="http://schemas.microsoft.com/office/drawing/2014/main" id="{5FD42850-26C6-8442-BF34-796488EDEC9C}"/>
              </a:ext>
            </a:extLst>
          </p:cNvPr>
          <p:cNvPicPr>
            <a:picLocks noChangeAspect="1"/>
          </p:cNvPicPr>
          <p:nvPr/>
        </p:nvPicPr>
        <p:blipFill>
          <a:blip r:embed="rId2"/>
          <a:stretch>
            <a:fillRect/>
          </a:stretch>
        </p:blipFill>
        <p:spPr>
          <a:xfrm>
            <a:off x="6327881" y="1745234"/>
            <a:ext cx="5521952" cy="3825789"/>
          </a:xfrm>
          <a:prstGeom prst="rect">
            <a:avLst/>
          </a:prstGeom>
        </p:spPr>
      </p:pic>
    </p:spTree>
    <p:extLst>
      <p:ext uri="{BB962C8B-B14F-4D97-AF65-F5344CB8AC3E}">
        <p14:creationId xmlns:p14="http://schemas.microsoft.com/office/powerpoint/2010/main" val="74450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F37-4BD5-BE43-91F3-27F56CB363C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B9AFAFA-6906-664E-BBEB-0956A0F90596}"/>
              </a:ext>
            </a:extLst>
          </p:cNvPr>
          <p:cNvSpPr>
            <a:spLocks noGrp="1"/>
          </p:cNvSpPr>
          <p:nvPr>
            <p:ph idx="1"/>
          </p:nvPr>
        </p:nvSpPr>
        <p:spPr>
          <a:xfrm>
            <a:off x="673101" y="1781888"/>
            <a:ext cx="11052109" cy="4963885"/>
          </a:xfrm>
        </p:spPr>
        <p:txBody>
          <a:bodyPr>
            <a:noAutofit/>
          </a:bodyPr>
          <a:lstStyle/>
          <a:p>
            <a:r>
              <a:rPr lang="en-US" dirty="0"/>
              <a:t>Only keep dates from Jan 1, 2001 to Dec 31, 2018</a:t>
            </a:r>
          </a:p>
          <a:p>
            <a:r>
              <a:rPr lang="en-US" dirty="0"/>
              <a:t>DEFINE: family household if the number of people the food given that visit was provided for more than 1 person, and single household otherwise</a:t>
            </a:r>
          </a:p>
          <a:p>
            <a:r>
              <a:rPr lang="en-US" dirty="0"/>
              <a:t>Complete case analysis for those without missing variables </a:t>
            </a:r>
            <a:r>
              <a:rPr lang="en-US" dirty="0" err="1"/>
              <a:t>Food.Provided.for</a:t>
            </a:r>
            <a:r>
              <a:rPr lang="en-US" dirty="0"/>
              <a:t> (defined as number of people the food given that visit was provided for) and </a:t>
            </a:r>
            <a:r>
              <a:rPr lang="en-US" dirty="0" err="1"/>
              <a:t>Food.Pounds</a:t>
            </a:r>
            <a:r>
              <a:rPr lang="en-US" dirty="0"/>
              <a:t> (defined as the number of pounds given for that visit) variables</a:t>
            </a:r>
          </a:p>
          <a:p>
            <a:r>
              <a:rPr lang="en-US" dirty="0"/>
              <a:t>Further subset by only keeping observations with the same number of family members for every visit</a:t>
            </a:r>
          </a:p>
          <a:p>
            <a:pPr lvl="1"/>
            <a:r>
              <a:rPr lang="en-US" sz="1800" dirty="0"/>
              <a:t>Consistency of household definition</a:t>
            </a:r>
          </a:p>
          <a:p>
            <a:r>
              <a:rPr lang="en-US" dirty="0"/>
              <a:t>Remove observations who do not take food from UMD (given our questions of interest for this analysis)</a:t>
            </a:r>
          </a:p>
          <a:p>
            <a:r>
              <a:rPr lang="en-US" dirty="0"/>
              <a:t>Remove outliers regarding family members and average pounds of food per day per household</a:t>
            </a:r>
          </a:p>
          <a:p>
            <a:r>
              <a:rPr lang="en-US" dirty="0"/>
              <a:t>Final analysis population: </a:t>
            </a:r>
            <a:r>
              <a:rPr lang="en-US" b="1" dirty="0"/>
              <a:t>7191</a:t>
            </a:r>
            <a:r>
              <a:rPr lang="en-US" dirty="0"/>
              <a:t> households: 3405 single households and 3786 family households</a:t>
            </a:r>
          </a:p>
          <a:p>
            <a:r>
              <a:rPr lang="en-US" dirty="0"/>
              <a:t>See Project 1 report on </a:t>
            </a:r>
            <a:r>
              <a:rPr lang="en-US" dirty="0" err="1"/>
              <a:t>Github</a:t>
            </a:r>
            <a:r>
              <a:rPr lang="en-US" dirty="0"/>
              <a:t> for more descriptive details on data cleaning</a:t>
            </a:r>
          </a:p>
        </p:txBody>
      </p:sp>
    </p:spTree>
    <p:extLst>
      <p:ext uri="{BB962C8B-B14F-4D97-AF65-F5344CB8AC3E}">
        <p14:creationId xmlns:p14="http://schemas.microsoft.com/office/powerpoint/2010/main" val="234869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5365-D9F9-9C45-B81E-8496157B8D1F}"/>
              </a:ext>
            </a:extLst>
          </p:cNvPr>
          <p:cNvSpPr>
            <a:spLocks noGrp="1"/>
          </p:cNvSpPr>
          <p:nvPr>
            <p:ph type="title"/>
          </p:nvPr>
        </p:nvSpPr>
        <p:spPr>
          <a:xfrm>
            <a:off x="0" y="769955"/>
            <a:ext cx="5708851" cy="1453363"/>
          </a:xfrm>
        </p:spPr>
        <p:txBody>
          <a:bodyPr>
            <a:normAutofit/>
          </a:bodyPr>
          <a:lstStyle/>
          <a:p>
            <a:pPr algn="ctr"/>
            <a:r>
              <a:rPr lang="en-US" dirty="0"/>
              <a:t>Figure 1</a:t>
            </a:r>
          </a:p>
        </p:txBody>
      </p:sp>
      <p:sp>
        <p:nvSpPr>
          <p:cNvPr id="11" name="Content Placeholder 8">
            <a:extLst>
              <a:ext uri="{FF2B5EF4-FFF2-40B4-BE49-F238E27FC236}">
                <a16:creationId xmlns:a16="http://schemas.microsoft.com/office/drawing/2014/main" id="{97A320D5-C920-44A3-B068-FB36DD8E068F}"/>
              </a:ext>
            </a:extLst>
          </p:cNvPr>
          <p:cNvSpPr>
            <a:spLocks noGrp="1"/>
          </p:cNvSpPr>
          <p:nvPr>
            <p:ph idx="1"/>
          </p:nvPr>
        </p:nvSpPr>
        <p:spPr>
          <a:xfrm>
            <a:off x="0" y="1866900"/>
            <a:ext cx="5708851" cy="4628827"/>
          </a:xfrm>
        </p:spPr>
        <p:txBody>
          <a:bodyPr>
            <a:noAutofit/>
          </a:bodyPr>
          <a:lstStyle/>
          <a:p>
            <a:r>
              <a:rPr lang="en-US" sz="2000" dirty="0"/>
              <a:t>Boxplots comparing the average number of pounds of food taken from the UMD food pantry per day between household types (single-member households vs. family households)</a:t>
            </a:r>
          </a:p>
          <a:p>
            <a:r>
              <a:rPr lang="en-US" sz="2000" dirty="0"/>
              <a:t>Families have higher overall mean per day </a:t>
            </a:r>
          </a:p>
          <a:p>
            <a:r>
              <a:rPr lang="en-US" sz="2000" dirty="0"/>
              <a:t>More and larger outliers for larger average pounds per day for the family households</a:t>
            </a:r>
          </a:p>
          <a:p>
            <a:r>
              <a:rPr lang="en-US" sz="2000" dirty="0"/>
              <a:t>Single-member households have more lower outliers for average pounds per day</a:t>
            </a:r>
          </a:p>
          <a:p>
            <a:r>
              <a:rPr lang="en-US" sz="2000" dirty="0"/>
              <a:t>This is expected since family households have more people to feed than single households</a:t>
            </a:r>
          </a:p>
        </p:txBody>
      </p:sp>
      <p:pic>
        <p:nvPicPr>
          <p:cNvPr id="5" name="Content Placeholder 4">
            <a:extLst>
              <a:ext uri="{FF2B5EF4-FFF2-40B4-BE49-F238E27FC236}">
                <a16:creationId xmlns:a16="http://schemas.microsoft.com/office/drawing/2014/main" id="{B243FA19-100B-0741-9AF1-0C1F874E830D}"/>
              </a:ext>
            </a:extLst>
          </p:cNvPr>
          <p:cNvPicPr>
            <a:picLocks noChangeAspect="1"/>
          </p:cNvPicPr>
          <p:nvPr/>
        </p:nvPicPr>
        <p:blipFill>
          <a:blip r:embed="rId3"/>
          <a:stretch>
            <a:fillRect/>
          </a:stretch>
        </p:blipFill>
        <p:spPr>
          <a:xfrm>
            <a:off x="5708852" y="1359211"/>
            <a:ext cx="6095593" cy="43583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301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DD44-4986-1342-BA28-39FDB9652086}"/>
              </a:ext>
            </a:extLst>
          </p:cNvPr>
          <p:cNvSpPr>
            <a:spLocks noGrp="1"/>
          </p:cNvSpPr>
          <p:nvPr>
            <p:ph type="title"/>
          </p:nvPr>
        </p:nvSpPr>
        <p:spPr>
          <a:xfrm>
            <a:off x="6094411" y="687388"/>
            <a:ext cx="6097589" cy="1035579"/>
          </a:xfrm>
        </p:spPr>
        <p:txBody>
          <a:bodyPr>
            <a:normAutofit/>
          </a:bodyPr>
          <a:lstStyle/>
          <a:p>
            <a:pPr algn="ctr"/>
            <a:r>
              <a:rPr lang="en-US" dirty="0"/>
              <a:t>Figures 2</a:t>
            </a:r>
          </a:p>
        </p:txBody>
      </p:sp>
      <p:sp>
        <p:nvSpPr>
          <p:cNvPr id="28"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a:extLst>
              <a:ext uri="{FF2B5EF4-FFF2-40B4-BE49-F238E27FC236}">
                <a16:creationId xmlns:a16="http://schemas.microsoft.com/office/drawing/2014/main" id="{494E104A-7E60-834B-A05F-87F8E36F80B6}"/>
              </a:ext>
            </a:extLst>
          </p:cNvPr>
          <p:cNvPicPr>
            <a:picLocks noChangeAspect="1"/>
          </p:cNvPicPr>
          <p:nvPr/>
        </p:nvPicPr>
        <p:blipFill>
          <a:blip r:embed="rId3"/>
          <a:stretch>
            <a:fillRect/>
          </a:stretch>
        </p:blipFill>
        <p:spPr>
          <a:xfrm>
            <a:off x="2054940" y="3453126"/>
            <a:ext cx="2636590" cy="2636590"/>
          </a:xfrm>
          <a:prstGeom prst="roundRect">
            <a:avLst>
              <a:gd name="adj" fmla="val 4207"/>
            </a:avLst>
          </a:prstGeom>
          <a:ln w="50800" cap="sq" cmpd="dbl">
            <a:noFill/>
            <a:miter lim="800000"/>
          </a:ln>
          <a:effectLst/>
        </p:spPr>
      </p:pic>
      <p:pic>
        <p:nvPicPr>
          <p:cNvPr id="16" name="Content Placeholder 15">
            <a:extLst>
              <a:ext uri="{FF2B5EF4-FFF2-40B4-BE49-F238E27FC236}">
                <a16:creationId xmlns:a16="http://schemas.microsoft.com/office/drawing/2014/main" id="{0CFBFF14-B134-B34A-B26C-E3D3639A2EAB}"/>
              </a:ext>
            </a:extLst>
          </p:cNvPr>
          <p:cNvPicPr>
            <a:picLocks noChangeAspect="1"/>
          </p:cNvPicPr>
          <p:nvPr/>
        </p:nvPicPr>
        <p:blipFill>
          <a:blip r:embed="rId4"/>
          <a:stretch>
            <a:fillRect/>
          </a:stretch>
        </p:blipFill>
        <p:spPr>
          <a:xfrm>
            <a:off x="2054939" y="787063"/>
            <a:ext cx="2636590" cy="2636590"/>
          </a:xfrm>
          <a:prstGeom prst="roundRect">
            <a:avLst>
              <a:gd name="adj" fmla="val 4528"/>
            </a:avLst>
          </a:prstGeom>
          <a:ln w="50800" cap="sq" cmpd="dbl">
            <a:noFill/>
            <a:miter lim="800000"/>
          </a:ln>
          <a:effectLst/>
        </p:spPr>
      </p:pic>
      <p:sp>
        <p:nvSpPr>
          <p:cNvPr id="25" name="Content Placeholder 24">
            <a:extLst>
              <a:ext uri="{FF2B5EF4-FFF2-40B4-BE49-F238E27FC236}">
                <a16:creationId xmlns:a16="http://schemas.microsoft.com/office/drawing/2014/main" id="{A6707E3E-2DBA-40DE-9393-039AB82D919B}"/>
              </a:ext>
            </a:extLst>
          </p:cNvPr>
          <p:cNvSpPr>
            <a:spLocks noGrp="1"/>
          </p:cNvSpPr>
          <p:nvPr>
            <p:ph idx="1"/>
          </p:nvPr>
        </p:nvSpPr>
        <p:spPr>
          <a:xfrm>
            <a:off x="6477001" y="1841315"/>
            <a:ext cx="5219700" cy="4553201"/>
          </a:xfrm>
        </p:spPr>
        <p:txBody>
          <a:bodyPr>
            <a:noAutofit/>
          </a:bodyPr>
          <a:lstStyle/>
          <a:p>
            <a:r>
              <a:rPr lang="en-US" sz="1700" dirty="0"/>
              <a:t>Figure 2a: distribution of total visits by household type in last 20 years</a:t>
            </a:r>
          </a:p>
          <a:p>
            <a:r>
              <a:rPr lang="en-US" sz="1700" dirty="0"/>
              <a:t>For both household types, the overall average number of total visits in the last 20 years is low</a:t>
            </a:r>
          </a:p>
          <a:p>
            <a:r>
              <a:rPr lang="en-US" sz="1700" dirty="0"/>
              <a:t>Larger quantity of outliers for single households than family households </a:t>
            </a:r>
            <a:r>
              <a:rPr lang="en-US" sz="1700" dirty="0">
                <a:sym typeface="Wingdings" pitchFamily="2" charset="2"/>
              </a:rPr>
              <a:t> larger</a:t>
            </a:r>
            <a:r>
              <a:rPr lang="en-US" sz="1700" dirty="0"/>
              <a:t> variance (wider spread). Similarly, some of these outliers are more extreme than those of the family household total visits.</a:t>
            </a:r>
          </a:p>
          <a:p>
            <a:r>
              <a:rPr lang="en-US" sz="1700" dirty="0"/>
              <a:t>One reason for the larger variance in single family household is that single people may come in whenever they need to, but families may try to be more consistent since they may be more aware of the fact that they will need food. This is possibly because of the feeling of higher risk of taking care of someone more than just oneself.</a:t>
            </a:r>
          </a:p>
          <a:p>
            <a:r>
              <a:rPr lang="en-US" sz="1700" dirty="0"/>
              <a:t>Figure 2b is a closer look (households with &lt;= 60 total visits)</a:t>
            </a:r>
          </a:p>
        </p:txBody>
      </p:sp>
    </p:spTree>
    <p:extLst>
      <p:ext uri="{BB962C8B-B14F-4D97-AF65-F5344CB8AC3E}">
        <p14:creationId xmlns:p14="http://schemas.microsoft.com/office/powerpoint/2010/main" val="175277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356-CE59-6142-A7CB-FE34B9EB155A}"/>
              </a:ext>
            </a:extLst>
          </p:cNvPr>
          <p:cNvSpPr>
            <a:spLocks noGrp="1"/>
          </p:cNvSpPr>
          <p:nvPr>
            <p:ph type="title"/>
          </p:nvPr>
        </p:nvSpPr>
        <p:spPr>
          <a:xfrm>
            <a:off x="5742362" y="1030288"/>
            <a:ext cx="6449638" cy="1035579"/>
          </a:xfrm>
        </p:spPr>
        <p:txBody>
          <a:bodyPr>
            <a:normAutofit/>
          </a:bodyPr>
          <a:lstStyle/>
          <a:p>
            <a:pPr algn="ctr"/>
            <a:r>
              <a:rPr lang="en-US" dirty="0"/>
              <a:t>Figures 3</a:t>
            </a:r>
          </a:p>
        </p:txBody>
      </p:sp>
      <p:pic>
        <p:nvPicPr>
          <p:cNvPr id="7" name="Content Placeholder 6">
            <a:extLst>
              <a:ext uri="{FF2B5EF4-FFF2-40B4-BE49-F238E27FC236}">
                <a16:creationId xmlns:a16="http://schemas.microsoft.com/office/drawing/2014/main" id="{EA8A5CA0-A293-5F42-8D9E-EC1C869FB4AC}"/>
              </a:ext>
            </a:extLst>
          </p:cNvPr>
          <p:cNvPicPr>
            <a:picLocks noChangeAspect="1"/>
          </p:cNvPicPr>
          <p:nvPr/>
        </p:nvPicPr>
        <p:blipFill>
          <a:blip r:embed="rId3"/>
          <a:stretch>
            <a:fillRect/>
          </a:stretch>
        </p:blipFill>
        <p:spPr>
          <a:xfrm>
            <a:off x="582238" y="3530600"/>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a:extLst>
              <a:ext uri="{FF2B5EF4-FFF2-40B4-BE49-F238E27FC236}">
                <a16:creationId xmlns:a16="http://schemas.microsoft.com/office/drawing/2014/main" id="{146869F8-6D2F-C84D-A667-2D2B15CF09C8}"/>
              </a:ext>
            </a:extLst>
          </p:cNvPr>
          <p:cNvPicPr>
            <a:picLocks noChangeAspect="1"/>
          </p:cNvPicPr>
          <p:nvPr/>
        </p:nvPicPr>
        <p:blipFill>
          <a:blip r:embed="rId4"/>
          <a:stretch>
            <a:fillRect/>
          </a:stretch>
        </p:blipFill>
        <p:spPr>
          <a:xfrm>
            <a:off x="582238" y="613698"/>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10">
            <a:extLst>
              <a:ext uri="{FF2B5EF4-FFF2-40B4-BE49-F238E27FC236}">
                <a16:creationId xmlns:a16="http://schemas.microsoft.com/office/drawing/2014/main" id="{836927DA-19C0-49D3-8919-F5B6ED2002A7}"/>
              </a:ext>
            </a:extLst>
          </p:cNvPr>
          <p:cNvSpPr>
            <a:spLocks noGrp="1"/>
          </p:cNvSpPr>
          <p:nvPr>
            <p:ph idx="1"/>
          </p:nvPr>
        </p:nvSpPr>
        <p:spPr>
          <a:xfrm>
            <a:off x="5742362" y="1858310"/>
            <a:ext cx="6449638" cy="4999690"/>
          </a:xfrm>
        </p:spPr>
        <p:txBody>
          <a:bodyPr>
            <a:normAutofit/>
          </a:bodyPr>
          <a:lstStyle/>
          <a:p>
            <a:r>
              <a:rPr lang="en-US" dirty="0"/>
              <a:t>Figure 3a is a histogram comparison of total number of visits between families vs single people</a:t>
            </a:r>
          </a:p>
          <a:p>
            <a:r>
              <a:rPr lang="en-US" dirty="0"/>
              <a:t>Generally, more visits from single households</a:t>
            </a:r>
          </a:p>
          <a:p>
            <a:pPr lvl="1"/>
            <a:r>
              <a:rPr lang="en-US" dirty="0"/>
              <a:t>Greater spread for number of visits </a:t>
            </a:r>
          </a:p>
          <a:p>
            <a:r>
              <a:rPr lang="en-US" dirty="0"/>
              <a:t>Largest count of total number of visits is low, close to 1 for both household types</a:t>
            </a:r>
          </a:p>
          <a:p>
            <a:r>
              <a:rPr lang="en-US" dirty="0"/>
              <a:t>Figure 3b: truncate our dataset to households with no more than 10 total visits to UMD within our date range</a:t>
            </a:r>
          </a:p>
          <a:p>
            <a:r>
              <a:rPr lang="en-US" dirty="0"/>
              <a:t>More family visits than single visits</a:t>
            </a:r>
          </a:p>
          <a:p>
            <a:r>
              <a:rPr lang="en-US" dirty="0"/>
              <a:t>But more long-term visits from single households</a:t>
            </a:r>
          </a:p>
          <a:p>
            <a:r>
              <a:rPr lang="en-US" dirty="0"/>
              <a:t>Possibly due to family households trying harder to find homes for their family (rather than just their selves)</a:t>
            </a:r>
          </a:p>
        </p:txBody>
      </p:sp>
    </p:spTree>
    <p:extLst>
      <p:ext uri="{BB962C8B-B14F-4D97-AF65-F5344CB8AC3E}">
        <p14:creationId xmlns:p14="http://schemas.microsoft.com/office/powerpoint/2010/main" val="414556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84E8-9F6D-A14B-8E7D-7A74A98FF81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374ADAE-1434-2946-9A09-08948E952F73}"/>
              </a:ext>
            </a:extLst>
          </p:cNvPr>
          <p:cNvSpPr>
            <a:spLocks noGrp="1"/>
          </p:cNvSpPr>
          <p:nvPr>
            <p:ph idx="1"/>
          </p:nvPr>
        </p:nvSpPr>
        <p:spPr/>
        <p:txBody>
          <a:bodyPr>
            <a:normAutofit/>
          </a:bodyPr>
          <a:lstStyle/>
          <a:p>
            <a:r>
              <a:rPr lang="en-US" sz="2500" dirty="0"/>
              <a:t>In conclusion, we examined two trends comparing household types. The first trend confirms that families have on average greater average pounds of food per day from the pantry. The second trend reveals that families tend to visit less often than single households. However, most households for both household types tend to have “fewer visits” compared to “more visits”.</a:t>
            </a:r>
          </a:p>
        </p:txBody>
      </p:sp>
    </p:spTree>
    <p:extLst>
      <p:ext uri="{BB962C8B-B14F-4D97-AF65-F5344CB8AC3E}">
        <p14:creationId xmlns:p14="http://schemas.microsoft.com/office/powerpoint/2010/main" val="290842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955</TotalTime>
  <Words>774</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BIOS 611 Project 1</vt:lpstr>
      <vt:lpstr>Introduction</vt:lpstr>
      <vt:lpstr>Project Aim</vt:lpstr>
      <vt:lpstr>Data Source: UMD</vt:lpstr>
      <vt:lpstr>Data cleaning</vt:lpstr>
      <vt:lpstr>Figure 1</vt:lpstr>
      <vt:lpstr>Figures 2</vt:lpstr>
      <vt:lpstr>Figures 3</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611 Project 1</dc:title>
  <dc:creator>Christina Zhou</dc:creator>
  <cp:lastModifiedBy>Christina Zhou</cp:lastModifiedBy>
  <cp:revision>44</cp:revision>
  <dcterms:created xsi:type="dcterms:W3CDTF">2019-10-07T03:02:22Z</dcterms:created>
  <dcterms:modified xsi:type="dcterms:W3CDTF">2019-10-07T20:35:27Z</dcterms:modified>
</cp:coreProperties>
</file>