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81" r:id="rId2"/>
    <p:sldId id="257" r:id="rId3"/>
    <p:sldId id="271" r:id="rId4"/>
    <p:sldId id="272" r:id="rId5"/>
    <p:sldId id="274" r:id="rId6"/>
    <p:sldId id="275" r:id="rId7"/>
    <p:sldId id="276" r:id="rId8"/>
    <p:sldId id="277" r:id="rId9"/>
    <p:sldId id="278"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16816-2A26-E5BE-F260-5289A2561F90}" v="397" dt="2019-10-07T16:11:04.011"/>
    <p1510:client id="{79542A8C-EF45-045B-28EA-494472CA3B78}" v="9" dt="2019-10-07T19:52:12.513"/>
    <p1510:client id="{C2DCF793-8130-2524-6FB7-E9AAC599210B}" v="422" dt="2019-12-04T16:45:01.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692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4613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99242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3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750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6352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0267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12/4/2019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786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12/4/2019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92214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4768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12/4/2019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19880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umdurham.or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210B-8C61-4C00-B7DA-C60CCE8C4829}"/>
              </a:ext>
            </a:extLst>
          </p:cNvPr>
          <p:cNvSpPr>
            <a:spLocks noGrp="1"/>
          </p:cNvSpPr>
          <p:nvPr>
            <p:ph type="ctrTitle"/>
          </p:nvPr>
        </p:nvSpPr>
        <p:spPr/>
        <p:txBody>
          <a:bodyPr/>
          <a:lstStyle/>
          <a:p>
            <a:pPr algn="ctr"/>
            <a:r>
              <a:rPr lang="en-US" dirty="0">
                <a:cs typeface="Calibri Light"/>
              </a:rPr>
              <a:t>UMD Demographical Data Analysis</a:t>
            </a:r>
          </a:p>
        </p:txBody>
      </p:sp>
      <p:sp>
        <p:nvSpPr>
          <p:cNvPr id="3" name="Subtitle 2">
            <a:extLst>
              <a:ext uri="{FF2B5EF4-FFF2-40B4-BE49-F238E27FC236}">
                <a16:creationId xmlns:a16="http://schemas.microsoft.com/office/drawing/2014/main" id="{05556EEC-5898-4A68-B07F-13C3895800C9}"/>
              </a:ext>
            </a:extLst>
          </p:cNvPr>
          <p:cNvSpPr>
            <a:spLocks noGrp="1"/>
          </p:cNvSpPr>
          <p:nvPr>
            <p:ph type="subTitle" idx="1"/>
          </p:nvPr>
        </p:nvSpPr>
        <p:spPr/>
        <p:txBody>
          <a:bodyPr vert="horz" lIns="91440" tIns="45720" rIns="91440" bIns="45720" rtlCol="0" anchor="t">
            <a:normAutofit/>
          </a:bodyPr>
          <a:lstStyle/>
          <a:p>
            <a:pPr algn="r"/>
            <a:r>
              <a:rPr lang="en-US" dirty="0" err="1">
                <a:cs typeface="Calibri Light"/>
              </a:rPr>
              <a:t>Olesia</a:t>
            </a:r>
            <a:r>
              <a:rPr lang="en-US" dirty="0">
                <a:cs typeface="Calibri Light"/>
              </a:rPr>
              <a:t> </a:t>
            </a:r>
            <a:r>
              <a:rPr lang="en-US" dirty="0" err="1">
                <a:cs typeface="Calibri Light"/>
              </a:rPr>
              <a:t>Gololobova</a:t>
            </a:r>
            <a:endParaRPr lang="en-US"/>
          </a:p>
          <a:p>
            <a:pPr algn="r"/>
            <a:r>
              <a:rPr lang="en-US" dirty="0">
                <a:cs typeface="Calibri Light"/>
              </a:rPr>
              <a:t>Project 3</a:t>
            </a:r>
          </a:p>
        </p:txBody>
      </p:sp>
    </p:spTree>
    <p:extLst>
      <p:ext uri="{BB962C8B-B14F-4D97-AF65-F5344CB8AC3E}">
        <p14:creationId xmlns:p14="http://schemas.microsoft.com/office/powerpoint/2010/main" val="12231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Age Distribution</a:t>
            </a:r>
            <a:endParaRPr lang="en-US" dirty="0"/>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5" name="Picture 5">
            <a:extLst>
              <a:ext uri="{FF2B5EF4-FFF2-40B4-BE49-F238E27FC236}">
                <a16:creationId xmlns:a16="http://schemas.microsoft.com/office/drawing/2014/main" id="{F28F21EC-9E53-40F8-AB94-9505EBF5BF64}"/>
              </a:ext>
            </a:extLst>
          </p:cNvPr>
          <p:cNvPicPr>
            <a:picLocks noChangeAspect="1"/>
          </p:cNvPicPr>
          <p:nvPr/>
        </p:nvPicPr>
        <p:blipFill rotWithShape="1">
          <a:blip r:embed="rId3"/>
          <a:srcRect l="55" t="4399" b="70"/>
          <a:stretch/>
        </p:blipFill>
        <p:spPr>
          <a:xfrm>
            <a:off x="-1613" y="1966785"/>
            <a:ext cx="5896830" cy="3937653"/>
          </a:xfrm>
          <a:prstGeom prst="rect">
            <a:avLst/>
          </a:prstGeom>
        </p:spPr>
      </p:pic>
      <p:pic>
        <p:nvPicPr>
          <p:cNvPr id="7" name="Picture 8" descr="A picture containing pencil&#10;&#10;Description generated with very high confidence">
            <a:extLst>
              <a:ext uri="{FF2B5EF4-FFF2-40B4-BE49-F238E27FC236}">
                <a16:creationId xmlns:a16="http://schemas.microsoft.com/office/drawing/2014/main" id="{A0806E62-051B-40F4-B79F-2B0D874B44F2}"/>
              </a:ext>
            </a:extLst>
          </p:cNvPr>
          <p:cNvPicPr>
            <a:picLocks noChangeAspect="1"/>
          </p:cNvPicPr>
          <p:nvPr/>
        </p:nvPicPr>
        <p:blipFill rotWithShape="1">
          <a:blip r:embed="rId4"/>
          <a:srcRect t="4403" r="196" b="308"/>
          <a:stretch/>
        </p:blipFill>
        <p:spPr>
          <a:xfrm>
            <a:off x="5776686" y="1811251"/>
            <a:ext cx="6335494" cy="4234255"/>
          </a:xfrm>
          <a:prstGeom prst="rect">
            <a:avLst/>
          </a:prstGeom>
        </p:spPr>
      </p:pic>
    </p:spTree>
    <p:extLst>
      <p:ext uri="{BB962C8B-B14F-4D97-AF65-F5344CB8AC3E}">
        <p14:creationId xmlns:p14="http://schemas.microsoft.com/office/powerpoint/2010/main" val="237993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69C084A-2412-4ED5-917E-9C3EA3D8A255}"/>
              </a:ext>
            </a:extLst>
          </p:cNvPr>
          <p:cNvSpPr txBox="1"/>
          <p:nvPr/>
        </p:nvSpPr>
        <p:spPr>
          <a:xfrm>
            <a:off x="3836504" y="758952"/>
            <a:ext cx="7319175" cy="356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8000" spc="-50">
                <a:solidFill>
                  <a:schemeClr val="tx1">
                    <a:lumMod val="85000"/>
                    <a:lumOff val="15000"/>
                  </a:schemeClr>
                </a:solidFill>
                <a:latin typeface="+mj-lt"/>
                <a:ea typeface="+mj-ea"/>
                <a:cs typeface="+mj-cs"/>
              </a:rPr>
              <a:t>Thank you!</a:t>
            </a:r>
          </a:p>
        </p:txBody>
      </p:sp>
      <p:pic>
        <p:nvPicPr>
          <p:cNvPr id="6" name="Graphic 5" descr="Angel Face with Solid Fill">
            <a:extLst>
              <a:ext uri="{FF2B5EF4-FFF2-40B4-BE49-F238E27FC236}">
                <a16:creationId xmlns:a16="http://schemas.microsoft.com/office/drawing/2014/main" id="{7DB1A889-153E-494B-8F39-2D8B273F7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0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a:bodyPr>
          <a:lstStyle/>
          <a:p>
            <a:r>
              <a:rPr lang="en-US"/>
              <a:t>Data</a:t>
            </a: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365277" y="2103120"/>
            <a:ext cx="7186990" cy="3931920"/>
          </a:xfrm>
        </p:spPr>
        <p:txBody>
          <a:bodyPr vert="horz" lIns="91440" tIns="45720" rIns="91440" bIns="45720" rtlCol="0" anchor="t">
            <a:noAutofit/>
          </a:bodyPr>
          <a:lstStyle/>
          <a:p>
            <a:pPr>
              <a:lnSpc>
                <a:spcPct val="110000"/>
              </a:lnSpc>
            </a:pPr>
            <a:r>
              <a:rPr lang="en-US" sz="1800" dirty="0">
                <a:ea typeface="+mn-lt"/>
                <a:cs typeface="+mn-lt"/>
              </a:rPr>
              <a:t>Data was provided by </a:t>
            </a:r>
            <a:r>
              <a:rPr lang="en-US" sz="1800" b="1" dirty="0">
                <a:ea typeface="+mn-lt"/>
                <a:cs typeface="+mn-lt"/>
                <a:hlinkClick r:id="rId2"/>
              </a:rPr>
              <a:t>Urban Ministries of Durham</a:t>
            </a:r>
            <a:r>
              <a:rPr lang="en-US" sz="1800" dirty="0">
                <a:ea typeface="+mn-lt"/>
                <a:cs typeface="+mn-lt"/>
              </a:rPr>
              <a:t>.</a:t>
            </a:r>
            <a:endParaRPr lang="en-US" sz="1800">
              <a:cs typeface="Calibri"/>
            </a:endParaRPr>
          </a:p>
          <a:p>
            <a:pPr>
              <a:lnSpc>
                <a:spcPct val="110000"/>
              </a:lnSpc>
            </a:pPr>
            <a:r>
              <a:rPr lang="en-US" sz="1800" dirty="0">
                <a:ea typeface="+mn-lt"/>
                <a:cs typeface="+mn-lt"/>
              </a:rPr>
              <a:t>Urban Ministries of Durham(UMD) ended homelessness for 248 people in FY 2018-19.</a:t>
            </a:r>
            <a:endParaRPr lang="en-US" sz="1800">
              <a:cs typeface="Calibri"/>
            </a:endParaRPr>
          </a:p>
          <a:p>
            <a:pPr>
              <a:lnSpc>
                <a:spcPct val="110000"/>
              </a:lnSpc>
            </a:pPr>
            <a:r>
              <a:rPr lang="en-US" sz="1800" dirty="0">
                <a:ea typeface="+mn-lt"/>
                <a:cs typeface="+mn-lt"/>
              </a:rPr>
              <a:t>The programs end homelessness by providing neighbors with emergency shelter and case management to help them overcome barriers such as unemployment, medical and mental health problems, past criminal convictions and addiction. UMD assist around 6,000 people each year who need food, shelter, clothing and/or supportive services through these main programs:</a:t>
            </a:r>
            <a:endParaRPr lang="en-US" sz="1800">
              <a:cs typeface="Calibri"/>
            </a:endParaRPr>
          </a:p>
          <a:p>
            <a:pPr>
              <a:lnSpc>
                <a:spcPct val="110000"/>
              </a:lnSpc>
            </a:pPr>
            <a:r>
              <a:rPr lang="en-US" sz="1800" dirty="0">
                <a:ea typeface="+mn-lt"/>
                <a:cs typeface="+mn-lt"/>
              </a:rPr>
              <a:t>Community Shelter for men, women and families who need a safe emergency place to sleep.</a:t>
            </a: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3"/>
          <a:srcRect l="7258" t="17037" b="13253"/>
          <a:stretch/>
        </p:blipFill>
        <p:spPr>
          <a:xfrm>
            <a:off x="8129428" y="506881"/>
            <a:ext cx="3019646" cy="1015189"/>
          </a:xfrm>
          <a:prstGeom prst="rect">
            <a:avLst/>
          </a:prstGeom>
        </p:spPr>
      </p:pic>
      <p:pic>
        <p:nvPicPr>
          <p:cNvPr id="10" name="Picture 11" descr="A sign on the side of a building&#10;&#10;Description generated with very high confidence">
            <a:extLst>
              <a:ext uri="{FF2B5EF4-FFF2-40B4-BE49-F238E27FC236}">
                <a16:creationId xmlns:a16="http://schemas.microsoft.com/office/drawing/2014/main" id="{88192A42-B0B1-400A-9D98-9C35172C23DC}"/>
              </a:ext>
            </a:extLst>
          </p:cNvPr>
          <p:cNvPicPr>
            <a:picLocks noChangeAspect="1"/>
          </p:cNvPicPr>
          <p:nvPr/>
        </p:nvPicPr>
        <p:blipFill>
          <a:blip r:embed="rId4"/>
          <a:stretch>
            <a:fillRect/>
          </a:stretch>
        </p:blipFill>
        <p:spPr>
          <a:xfrm>
            <a:off x="7772400" y="2482207"/>
            <a:ext cx="4363961" cy="3211966"/>
          </a:xfrm>
          <a:prstGeom prst="rect">
            <a:avLst/>
          </a:prstGeom>
        </p:spPr>
      </p:pic>
    </p:spTree>
    <p:extLst>
      <p:ext uri="{BB962C8B-B14F-4D97-AF65-F5344CB8AC3E}">
        <p14:creationId xmlns:p14="http://schemas.microsoft.com/office/powerpoint/2010/main" val="400241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a:bodyPr>
          <a:lstStyle/>
          <a:p>
            <a:r>
              <a:rPr lang="en-US" dirty="0">
                <a:ea typeface="+mj-lt"/>
                <a:cs typeface="+mj-lt"/>
              </a:rPr>
              <a:t>Project goal</a:t>
            </a: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365277" y="2103120"/>
            <a:ext cx="7186990" cy="3931920"/>
          </a:xfrm>
        </p:spPr>
        <p:txBody>
          <a:bodyPr vert="horz" lIns="91440" tIns="45720" rIns="91440" bIns="45720" rtlCol="0" anchor="t">
            <a:noAutofit/>
          </a:bodyPr>
          <a:lstStyle/>
          <a:p>
            <a:endParaRPr lang="en-US" dirty="0">
              <a:cs typeface="Calibri"/>
            </a:endParaRPr>
          </a:p>
          <a:p>
            <a:r>
              <a:rPr lang="en-US" sz="2400" dirty="0">
                <a:ea typeface="+mn-lt"/>
                <a:cs typeface="+mn-lt"/>
              </a:rPr>
              <a:t>I want to help UMD better understand their new clients. I will select only the information about the people who entered the program and analyze demographical information.</a:t>
            </a:r>
            <a:endParaRPr lang="en-US" sz="2400">
              <a:cs typeface="Calibri"/>
            </a:endParaRPr>
          </a:p>
          <a:p>
            <a:r>
              <a:rPr lang="en-US" sz="2400" dirty="0">
                <a:ea typeface="+mn-lt"/>
                <a:cs typeface="+mn-lt"/>
              </a:rPr>
              <a:t>I hope this will help UMD to create new specific programs for some of the groups under the risk of homeless.</a:t>
            </a: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8129428" y="506881"/>
            <a:ext cx="3019646" cy="1015189"/>
          </a:xfrm>
          <a:prstGeom prst="rect">
            <a:avLst/>
          </a:prstGeom>
        </p:spPr>
      </p:pic>
      <p:pic>
        <p:nvPicPr>
          <p:cNvPr id="5" name="Picture 6" descr="A group of people posing for the camera&#10;&#10;Description generated with very high confidence">
            <a:extLst>
              <a:ext uri="{FF2B5EF4-FFF2-40B4-BE49-F238E27FC236}">
                <a16:creationId xmlns:a16="http://schemas.microsoft.com/office/drawing/2014/main" id="{D213BF8C-7D50-415B-976F-5A9CBFAB4396}"/>
              </a:ext>
            </a:extLst>
          </p:cNvPr>
          <p:cNvPicPr>
            <a:picLocks noChangeAspect="1"/>
          </p:cNvPicPr>
          <p:nvPr/>
        </p:nvPicPr>
        <p:blipFill>
          <a:blip r:embed="rId3"/>
          <a:stretch>
            <a:fillRect/>
          </a:stretch>
        </p:blipFill>
        <p:spPr>
          <a:xfrm>
            <a:off x="7675639" y="2581697"/>
            <a:ext cx="4376056" cy="2758986"/>
          </a:xfrm>
          <a:prstGeom prst="rect">
            <a:avLst/>
          </a:prstGeom>
        </p:spPr>
      </p:pic>
    </p:spTree>
    <p:extLst>
      <p:ext uri="{BB962C8B-B14F-4D97-AF65-F5344CB8AC3E}">
        <p14:creationId xmlns:p14="http://schemas.microsoft.com/office/powerpoint/2010/main" val="385044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a:bodyPr>
          <a:lstStyle/>
          <a:p>
            <a:r>
              <a:rPr lang="en-US" dirty="0">
                <a:ea typeface="+mj-lt"/>
                <a:cs typeface="+mj-lt"/>
              </a:rPr>
              <a:t>Data Wrangling</a:t>
            </a:r>
            <a:endParaRPr lang="en-US" dirty="0"/>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r>
              <a:rPr lang="en-US" sz="2400" dirty="0">
                <a:ea typeface="+mn-lt"/>
                <a:cs typeface="+mn-lt"/>
              </a:rPr>
              <a:t>The wrangling step is completed using Python programming language.</a:t>
            </a:r>
            <a:endParaRPr lang="en-US" dirty="0"/>
          </a:p>
          <a:p>
            <a:r>
              <a:rPr lang="en-US" sz="2400" dirty="0">
                <a:ea typeface="+mn-lt"/>
                <a:cs typeface="+mn-lt"/>
              </a:rPr>
              <a:t>I selected the data from CLIENTS database to obtain the demographical information.</a:t>
            </a:r>
            <a:endParaRPr lang="en-US" dirty="0">
              <a:ea typeface="+mn-lt"/>
              <a:cs typeface="+mn-lt"/>
            </a:endParaRPr>
          </a:p>
          <a:p>
            <a:r>
              <a:rPr lang="en-US" sz="2400" dirty="0">
                <a:ea typeface="+mn-lt"/>
                <a:cs typeface="+mn-lt"/>
              </a:rPr>
              <a:t>Added the information about health insurance and disability status from EE_UDES table.</a:t>
            </a:r>
            <a:endParaRPr lang="en-US" dirty="0"/>
          </a:p>
          <a:p>
            <a:r>
              <a:rPr lang="en-US" sz="2400" dirty="0">
                <a:ea typeface="+mn-lt"/>
                <a:cs typeface="+mn-lt"/>
              </a:rPr>
              <a:t>Added information about income from INCOME_ENTRY database.</a:t>
            </a:r>
            <a:endParaRPr lang="en-US"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8129428" y="506881"/>
            <a:ext cx="3019646" cy="1015189"/>
          </a:xfrm>
          <a:prstGeom prst="rect">
            <a:avLst/>
          </a:prstGeom>
        </p:spPr>
      </p:pic>
    </p:spTree>
    <p:extLst>
      <p:ext uri="{BB962C8B-B14F-4D97-AF65-F5344CB8AC3E}">
        <p14:creationId xmlns:p14="http://schemas.microsoft.com/office/powerpoint/2010/main" val="92869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Distribution</a:t>
            </a:r>
            <a:r>
              <a:rPr lang="en-US" dirty="0">
                <a:ea typeface="+mj-lt"/>
                <a:cs typeface="+mj-lt"/>
              </a:rPr>
              <a:t> by Gender</a:t>
            </a:r>
            <a:endParaRPr lang="en-US" dirty="0">
              <a:cs typeface="Calibri Light"/>
            </a:endParaRP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5" name="Picture 5" descr="A close up of a logo&#10;&#10;Description generated with high confidence">
            <a:extLst>
              <a:ext uri="{FF2B5EF4-FFF2-40B4-BE49-F238E27FC236}">
                <a16:creationId xmlns:a16="http://schemas.microsoft.com/office/drawing/2014/main" id="{E11732A0-D983-4469-8350-636B3B8273D7}"/>
              </a:ext>
            </a:extLst>
          </p:cNvPr>
          <p:cNvPicPr>
            <a:picLocks noChangeAspect="1"/>
          </p:cNvPicPr>
          <p:nvPr/>
        </p:nvPicPr>
        <p:blipFill>
          <a:blip r:embed="rId3"/>
          <a:stretch>
            <a:fillRect/>
          </a:stretch>
        </p:blipFill>
        <p:spPr>
          <a:xfrm>
            <a:off x="2402115" y="1773423"/>
            <a:ext cx="8294913" cy="4593250"/>
          </a:xfrm>
          <a:prstGeom prst="rect">
            <a:avLst/>
          </a:prstGeom>
        </p:spPr>
      </p:pic>
    </p:spTree>
    <p:extLst>
      <p:ext uri="{BB962C8B-B14F-4D97-AF65-F5344CB8AC3E}">
        <p14:creationId xmlns:p14="http://schemas.microsoft.com/office/powerpoint/2010/main" val="341940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Distribution</a:t>
            </a:r>
            <a:r>
              <a:rPr lang="en-US" dirty="0">
                <a:ea typeface="+mj-lt"/>
                <a:cs typeface="+mj-lt"/>
              </a:rPr>
              <a:t> by Race and Ethnicity</a:t>
            </a:r>
            <a:endParaRPr lang="en-US" dirty="0">
              <a:cs typeface="Calibri Light"/>
            </a:endParaRP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6" name="Picture 6" descr="A screenshot of a social media post&#10;&#10;Description generated with very high confidence">
            <a:extLst>
              <a:ext uri="{FF2B5EF4-FFF2-40B4-BE49-F238E27FC236}">
                <a16:creationId xmlns:a16="http://schemas.microsoft.com/office/drawing/2014/main" id="{FDE90958-1A18-4847-8D29-53612C65C9E9}"/>
              </a:ext>
            </a:extLst>
          </p:cNvPr>
          <p:cNvPicPr>
            <a:picLocks noChangeAspect="1"/>
          </p:cNvPicPr>
          <p:nvPr/>
        </p:nvPicPr>
        <p:blipFill>
          <a:blip r:embed="rId3"/>
          <a:stretch>
            <a:fillRect/>
          </a:stretch>
        </p:blipFill>
        <p:spPr>
          <a:xfrm>
            <a:off x="273352" y="1994005"/>
            <a:ext cx="6166151" cy="4285133"/>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180A57E8-4DA9-4765-B7BE-CAC4F09B7E6F}"/>
              </a:ext>
            </a:extLst>
          </p:cNvPr>
          <p:cNvPicPr>
            <a:picLocks noChangeAspect="1"/>
          </p:cNvPicPr>
          <p:nvPr/>
        </p:nvPicPr>
        <p:blipFill>
          <a:blip r:embed="rId4"/>
          <a:stretch>
            <a:fillRect/>
          </a:stretch>
        </p:blipFill>
        <p:spPr>
          <a:xfrm>
            <a:off x="6441924" y="2295708"/>
            <a:ext cx="5476723" cy="3548677"/>
          </a:xfrm>
          <a:prstGeom prst="rect">
            <a:avLst/>
          </a:prstGeom>
        </p:spPr>
      </p:pic>
    </p:spTree>
    <p:extLst>
      <p:ext uri="{BB962C8B-B14F-4D97-AF65-F5344CB8AC3E}">
        <p14:creationId xmlns:p14="http://schemas.microsoft.com/office/powerpoint/2010/main" val="395424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Veteran</a:t>
            </a:r>
            <a:r>
              <a:rPr lang="en-US" dirty="0">
                <a:ea typeface="+mj-lt"/>
                <a:cs typeface="+mj-lt"/>
              </a:rPr>
              <a:t> Status</a:t>
            </a:r>
            <a:endParaRPr lang="en-US" dirty="0">
              <a:cs typeface="Calibri Light"/>
            </a:endParaRP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5" name="Picture 6" descr="A close up of a logo&#10;&#10;Description generated with high confidence">
            <a:extLst>
              <a:ext uri="{FF2B5EF4-FFF2-40B4-BE49-F238E27FC236}">
                <a16:creationId xmlns:a16="http://schemas.microsoft.com/office/drawing/2014/main" id="{94683F85-C2DE-444E-A4E1-3D136A0EE714}"/>
              </a:ext>
            </a:extLst>
          </p:cNvPr>
          <p:cNvPicPr>
            <a:picLocks noChangeAspect="1"/>
          </p:cNvPicPr>
          <p:nvPr/>
        </p:nvPicPr>
        <p:blipFill>
          <a:blip r:embed="rId3"/>
          <a:stretch>
            <a:fillRect/>
          </a:stretch>
        </p:blipFill>
        <p:spPr>
          <a:xfrm>
            <a:off x="3454400" y="1900797"/>
            <a:ext cx="6057295" cy="4471549"/>
          </a:xfrm>
          <a:prstGeom prst="rect">
            <a:avLst/>
          </a:prstGeom>
        </p:spPr>
      </p:pic>
    </p:spTree>
    <p:extLst>
      <p:ext uri="{BB962C8B-B14F-4D97-AF65-F5344CB8AC3E}">
        <p14:creationId xmlns:p14="http://schemas.microsoft.com/office/powerpoint/2010/main" val="42220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Disability</a:t>
            </a:r>
            <a:r>
              <a:rPr lang="en-US" dirty="0">
                <a:ea typeface="+mj-lt"/>
                <a:cs typeface="+mj-lt"/>
              </a:rPr>
              <a:t> Status and Health Insurance</a:t>
            </a:r>
            <a:endParaRPr lang="en-US" dirty="0">
              <a:cs typeface="Calibri Light"/>
            </a:endParaRP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6" name="Picture 6" descr="A close up of a logo&#10;&#10;Description generated with high confidence">
            <a:extLst>
              <a:ext uri="{FF2B5EF4-FFF2-40B4-BE49-F238E27FC236}">
                <a16:creationId xmlns:a16="http://schemas.microsoft.com/office/drawing/2014/main" id="{A2A93DB0-7A71-42E5-BBEB-F467F19F1D4D}"/>
              </a:ext>
            </a:extLst>
          </p:cNvPr>
          <p:cNvPicPr>
            <a:picLocks noChangeAspect="1"/>
          </p:cNvPicPr>
          <p:nvPr/>
        </p:nvPicPr>
        <p:blipFill rotWithShape="1">
          <a:blip r:embed="rId3"/>
          <a:srcRect l="2834" t="-104" b="-359"/>
          <a:stretch/>
        </p:blipFill>
        <p:spPr>
          <a:xfrm>
            <a:off x="67732" y="1851041"/>
            <a:ext cx="5815118" cy="4376564"/>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761914BC-3E7C-40CE-835B-1DEE059296BC}"/>
              </a:ext>
            </a:extLst>
          </p:cNvPr>
          <p:cNvPicPr>
            <a:picLocks noChangeAspect="1"/>
          </p:cNvPicPr>
          <p:nvPr/>
        </p:nvPicPr>
        <p:blipFill>
          <a:blip r:embed="rId4"/>
          <a:stretch>
            <a:fillRect/>
          </a:stretch>
        </p:blipFill>
        <p:spPr>
          <a:xfrm>
            <a:off x="5873448" y="1848778"/>
            <a:ext cx="6395962" cy="4382064"/>
          </a:xfrm>
          <a:prstGeom prst="rect">
            <a:avLst/>
          </a:prstGeom>
        </p:spPr>
      </p:pic>
    </p:spTree>
    <p:extLst>
      <p:ext uri="{BB962C8B-B14F-4D97-AF65-F5344CB8AC3E}">
        <p14:creationId xmlns:p14="http://schemas.microsoft.com/office/powerpoint/2010/main" val="391180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7155-FCA7-4983-A19E-F140088A9ABC}"/>
              </a:ext>
            </a:extLst>
          </p:cNvPr>
          <p:cNvSpPr>
            <a:spLocks noGrp="1"/>
          </p:cNvSpPr>
          <p:nvPr>
            <p:ph type="title"/>
          </p:nvPr>
        </p:nvSpPr>
        <p:spPr/>
        <p:txBody>
          <a:bodyPr>
            <a:normAutofit fontScale="90000"/>
          </a:bodyPr>
          <a:lstStyle/>
          <a:p>
            <a:br>
              <a:rPr lang="en-US" dirty="0">
                <a:cs typeface="Calibri Light"/>
              </a:rPr>
            </a:br>
            <a:br>
              <a:rPr lang="en-US" dirty="0">
                <a:cs typeface="Calibri Light"/>
              </a:rPr>
            </a:br>
            <a:endParaRPr lang="en-US">
              <a:cs typeface="Calibri Light"/>
            </a:endParaRPr>
          </a:p>
          <a:p>
            <a:r>
              <a:rPr lang="en-US" dirty="0">
                <a:cs typeface="Calibri Light"/>
              </a:rPr>
              <a:t>Domestic Violence Victims</a:t>
            </a:r>
          </a:p>
        </p:txBody>
      </p:sp>
      <p:sp>
        <p:nvSpPr>
          <p:cNvPr id="3" name="Content Placeholder 2">
            <a:extLst>
              <a:ext uri="{FF2B5EF4-FFF2-40B4-BE49-F238E27FC236}">
                <a16:creationId xmlns:a16="http://schemas.microsoft.com/office/drawing/2014/main" id="{6DD1C01E-9DF8-4BAB-AC08-61DD3A946F57}"/>
              </a:ext>
            </a:extLst>
          </p:cNvPr>
          <p:cNvSpPr>
            <a:spLocks noGrp="1"/>
          </p:cNvSpPr>
          <p:nvPr>
            <p:ph idx="1"/>
          </p:nvPr>
        </p:nvSpPr>
        <p:spPr>
          <a:xfrm>
            <a:off x="510420" y="2103120"/>
            <a:ext cx="11238894" cy="3931920"/>
          </a:xfrm>
        </p:spPr>
        <p:txBody>
          <a:bodyPr vert="horz" lIns="91440" tIns="45720" rIns="91440" bIns="45720" rtlCol="0" anchor="t">
            <a:noAutofit/>
          </a:bodyPr>
          <a:lstStyle/>
          <a:p>
            <a:endParaRPr lang="en-US" sz="2400" dirty="0">
              <a:ea typeface="+mn-lt"/>
              <a:cs typeface="+mn-lt"/>
            </a:endParaRPr>
          </a:p>
          <a:p>
            <a:endParaRPr lang="en-US" sz="2400" dirty="0">
              <a:ea typeface="+mn-lt"/>
              <a:cs typeface="+mn-lt"/>
            </a:endParaRPr>
          </a:p>
          <a:p>
            <a:pPr>
              <a:lnSpc>
                <a:spcPct val="110000"/>
              </a:lnSpc>
            </a:pPr>
            <a:endParaRPr lang="en-US" sz="1800" dirty="0">
              <a:cs typeface="Calibri"/>
            </a:endParaRPr>
          </a:p>
          <a:p>
            <a:pPr>
              <a:lnSpc>
                <a:spcPct val="110000"/>
              </a:lnSpc>
            </a:pPr>
            <a:endParaRPr lang="en-US" sz="1200"/>
          </a:p>
          <a:p>
            <a:pPr>
              <a:lnSpc>
                <a:spcPct val="110000"/>
              </a:lnSpc>
            </a:pPr>
            <a:endParaRPr lang="en-US" sz="1200"/>
          </a:p>
        </p:txBody>
      </p:sp>
      <p:pic>
        <p:nvPicPr>
          <p:cNvPr id="4" name="Picture 4" descr="A close up of a logo&#10;&#10;Description generated with high confidence">
            <a:extLst>
              <a:ext uri="{FF2B5EF4-FFF2-40B4-BE49-F238E27FC236}">
                <a16:creationId xmlns:a16="http://schemas.microsoft.com/office/drawing/2014/main" id="{86815755-2CB5-4A94-A904-AED47D9016A8}"/>
              </a:ext>
            </a:extLst>
          </p:cNvPr>
          <p:cNvPicPr>
            <a:picLocks noChangeAspect="1"/>
          </p:cNvPicPr>
          <p:nvPr/>
        </p:nvPicPr>
        <p:blipFill rotWithShape="1">
          <a:blip r:embed="rId2"/>
          <a:srcRect l="7258" t="17037" b="13253"/>
          <a:stretch/>
        </p:blipFill>
        <p:spPr>
          <a:xfrm>
            <a:off x="9169618" y="506881"/>
            <a:ext cx="3019646" cy="1015189"/>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63B6E5AC-0FF2-4D33-8A31-DBD4A696D1F4}"/>
              </a:ext>
            </a:extLst>
          </p:cNvPr>
          <p:cNvPicPr>
            <a:picLocks noChangeAspect="1"/>
          </p:cNvPicPr>
          <p:nvPr/>
        </p:nvPicPr>
        <p:blipFill>
          <a:blip r:embed="rId3"/>
          <a:stretch>
            <a:fillRect/>
          </a:stretch>
        </p:blipFill>
        <p:spPr>
          <a:xfrm>
            <a:off x="3224591" y="1803414"/>
            <a:ext cx="7242629" cy="4521174"/>
          </a:xfrm>
          <a:prstGeom prst="rect">
            <a:avLst/>
          </a:prstGeom>
        </p:spPr>
      </p:pic>
    </p:spTree>
    <p:extLst>
      <p:ext uri="{BB962C8B-B14F-4D97-AF65-F5344CB8AC3E}">
        <p14:creationId xmlns:p14="http://schemas.microsoft.com/office/powerpoint/2010/main" val="41060166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UMD Demographical Data Analysis</vt:lpstr>
      <vt:lpstr>Data</vt:lpstr>
      <vt:lpstr>Project goal</vt:lpstr>
      <vt:lpstr>Data Wrangling</vt:lpstr>
      <vt:lpstr>   Distribution by Gender</vt:lpstr>
      <vt:lpstr>   Distribution by Race and Ethnicity</vt:lpstr>
      <vt:lpstr>   Veteran Status</vt:lpstr>
      <vt:lpstr>   Disability Status and Health Insurance</vt:lpstr>
      <vt:lpstr>   Domestic Violence Victims</vt:lpstr>
      <vt:lpstr>   Age Distribution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405</cp:revision>
  <dcterms:created xsi:type="dcterms:W3CDTF">2013-07-15T20:26:40Z</dcterms:created>
  <dcterms:modified xsi:type="dcterms:W3CDTF">2019-12-04T16:45:03Z</dcterms:modified>
</cp:coreProperties>
</file>