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79" r:id="rId3"/>
    <p:sldId id="259" r:id="rId4"/>
    <p:sldId id="263" r:id="rId5"/>
    <p:sldId id="261" r:id="rId6"/>
    <p:sldId id="260" r:id="rId7"/>
    <p:sldId id="262" r:id="rId8"/>
    <p:sldId id="264" r:id="rId9"/>
    <p:sldId id="265" r:id="rId10"/>
    <p:sldId id="266" r:id="rId11"/>
    <p:sldId id="267" r:id="rId12"/>
    <p:sldId id="271" r:id="rId13"/>
    <p:sldId id="268" r:id="rId14"/>
    <p:sldId id="269" r:id="rId15"/>
    <p:sldId id="270" r:id="rId16"/>
    <p:sldId id="276" r:id="rId17"/>
    <p:sldId id="272" r:id="rId18"/>
    <p:sldId id="273" r:id="rId19"/>
    <p:sldId id="278" r:id="rId20"/>
    <p:sldId id="283" r:id="rId21"/>
    <p:sldId id="282" r:id="rId22"/>
    <p:sldId id="281" r:id="rId23"/>
    <p:sldId id="284" r:id="rId24"/>
    <p:sldId id="274" r:id="rId25"/>
    <p:sldId id="275"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F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800"/>
  </p:normalViewPr>
  <p:slideViewPr>
    <p:cSldViewPr snapToGrid="0">
      <p:cViewPr varScale="1">
        <p:scale>
          <a:sx n="98" d="100"/>
          <a:sy n="98" d="100"/>
        </p:scale>
        <p:origin x="11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sreekanthgopi/Downloads/KSU/MACHINELEARNING/Project/ClassifiersLis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Classifiers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788484166826498E-2"/>
          <c:y val="0.11022331291363299"/>
          <c:w val="0.90981227604509007"/>
          <c:h val="0.85361525674927574"/>
        </c:manualLayout>
      </c:layout>
      <c:barChart>
        <c:barDir val="bar"/>
        <c:grouping val="clustered"/>
        <c:varyColors val="0"/>
        <c:ser>
          <c:idx val="0"/>
          <c:order val="0"/>
          <c:spPr>
            <a:solidFill>
              <a:schemeClr val="accent1"/>
            </a:solidFill>
            <a:ln>
              <a:noFill/>
            </a:ln>
            <a:effectLst/>
          </c:spPr>
          <c:invertIfNegative val="0"/>
          <c:cat>
            <c:strRef>
              <c:f>Sheet1!$I$15:$I$24</c:f>
              <c:strCache>
                <c:ptCount val="10"/>
                <c:pt idx="0">
                  <c:v>Random Forest</c:v>
                </c:pt>
                <c:pt idx="1">
                  <c:v>XGBoost</c:v>
                </c:pt>
                <c:pt idx="2">
                  <c:v>MLP</c:v>
                </c:pt>
                <c:pt idx="3">
                  <c:v>ADABoost</c:v>
                </c:pt>
                <c:pt idx="4">
                  <c:v>SVM</c:v>
                </c:pt>
                <c:pt idx="5">
                  <c:v>LDA</c:v>
                </c:pt>
                <c:pt idx="6">
                  <c:v>Bagging</c:v>
                </c:pt>
                <c:pt idx="7">
                  <c:v>Decision Tree</c:v>
                </c:pt>
                <c:pt idx="8">
                  <c:v>KNN</c:v>
                </c:pt>
                <c:pt idx="9">
                  <c:v>NB</c:v>
                </c:pt>
              </c:strCache>
            </c:strRef>
          </c:cat>
          <c:val>
            <c:numRef>
              <c:f>Sheet1!$K$15:$K$24</c:f>
              <c:numCache>
                <c:formatCode>0%</c:formatCode>
                <c:ptCount val="10"/>
                <c:pt idx="0">
                  <c:v>0.72</c:v>
                </c:pt>
                <c:pt idx="1">
                  <c:v>0.70782599999999996</c:v>
                </c:pt>
                <c:pt idx="2">
                  <c:v>0.70086999999999999</c:v>
                </c:pt>
                <c:pt idx="3">
                  <c:v>0.68869599999999997</c:v>
                </c:pt>
                <c:pt idx="4">
                  <c:v>0.68521699999999996</c:v>
                </c:pt>
                <c:pt idx="5">
                  <c:v>0.68347800000000003</c:v>
                </c:pt>
                <c:pt idx="6">
                  <c:v>0.67304299999999995</c:v>
                </c:pt>
                <c:pt idx="7">
                  <c:v>0.662609</c:v>
                </c:pt>
                <c:pt idx="8">
                  <c:v>0.64173899999999995</c:v>
                </c:pt>
                <c:pt idx="9">
                  <c:v>0.60347799999999996</c:v>
                </c:pt>
              </c:numCache>
            </c:numRef>
          </c:val>
          <c:extLst>
            <c:ext xmlns:c16="http://schemas.microsoft.com/office/drawing/2014/chart" uri="{C3380CC4-5D6E-409C-BE32-E72D297353CC}">
              <c16:uniqueId val="{00000000-5EC4-914A-B2EC-F6BC551631F6}"/>
            </c:ext>
          </c:extLst>
        </c:ser>
        <c:dLbls>
          <c:showLegendKey val="0"/>
          <c:showVal val="0"/>
          <c:showCatName val="0"/>
          <c:showSerName val="0"/>
          <c:showPercent val="0"/>
          <c:showBubbleSize val="0"/>
        </c:dLbls>
        <c:gapWidth val="182"/>
        <c:axId val="1618605760"/>
        <c:axId val="1573792528"/>
      </c:barChart>
      <c:catAx>
        <c:axId val="16186057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3792528"/>
        <c:crosses val="autoZero"/>
        <c:auto val="1"/>
        <c:lblAlgn val="ctr"/>
        <c:lblOffset val="100"/>
        <c:noMultiLvlLbl val="0"/>
      </c:catAx>
      <c:valAx>
        <c:axId val="1573792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860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59AD8-017E-784B-BC92-DF97FF76D261}" type="datetimeFigureOut">
              <a:rPr lang="en-US" smtClean="0"/>
              <a:t>12/10/22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140E5-BFC8-164D-BA85-617B90A23C9A}" type="slidenum">
              <a:rPr lang="en-US" smtClean="0"/>
              <a:t>‹#›</a:t>
            </a:fld>
            <a:endParaRPr lang="en-US"/>
          </a:p>
        </p:txBody>
      </p:sp>
    </p:spTree>
    <p:extLst>
      <p:ext uri="{BB962C8B-B14F-4D97-AF65-F5344CB8AC3E}">
        <p14:creationId xmlns:p14="http://schemas.microsoft.com/office/powerpoint/2010/main" val="140690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cs typeface="Arial" panose="020B0604020202020204" pitchFamily="34" charset="0"/>
              </a:rPr>
              <a:t>the model was trained with a batch size of 32 and 200 epochs.</a:t>
            </a:r>
          </a:p>
          <a:p>
            <a:endParaRPr lang="en-US" dirty="0"/>
          </a:p>
        </p:txBody>
      </p:sp>
      <p:sp>
        <p:nvSpPr>
          <p:cNvPr id="4" name="Slide Number Placeholder 3"/>
          <p:cNvSpPr>
            <a:spLocks noGrp="1"/>
          </p:cNvSpPr>
          <p:nvPr>
            <p:ph type="sldNum" sz="quarter" idx="5"/>
          </p:nvPr>
        </p:nvSpPr>
        <p:spPr/>
        <p:txBody>
          <a:bodyPr/>
          <a:lstStyle/>
          <a:p>
            <a:fld id="{403140E5-BFC8-164D-BA85-617B90A23C9A}" type="slidenum">
              <a:rPr lang="en-US" smtClean="0"/>
              <a:t>10</a:t>
            </a:fld>
            <a:endParaRPr lang="en-US"/>
          </a:p>
        </p:txBody>
      </p:sp>
    </p:spTree>
    <p:extLst>
      <p:ext uri="{BB962C8B-B14F-4D97-AF65-F5344CB8AC3E}">
        <p14:creationId xmlns:p14="http://schemas.microsoft.com/office/powerpoint/2010/main" val="1788806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3140E5-BFC8-164D-BA85-617B90A23C9A}" type="slidenum">
              <a:rPr lang="en-US" smtClean="0"/>
              <a:t>14</a:t>
            </a:fld>
            <a:endParaRPr lang="en-US"/>
          </a:p>
        </p:txBody>
      </p:sp>
    </p:spTree>
    <p:extLst>
      <p:ext uri="{BB962C8B-B14F-4D97-AF65-F5344CB8AC3E}">
        <p14:creationId xmlns:p14="http://schemas.microsoft.com/office/powerpoint/2010/main" val="314792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cs typeface="Arial" panose="020B0604020202020204" pitchFamily="34" charset="0"/>
              </a:rPr>
              <a:t>K-nearest Neighbors (69%), Support Vector Machines (72%), and Random Forest (74%) was found to have the highest accuracy (84%) on a similar dataset. </a:t>
            </a:r>
            <a:endParaRPr lang="en-US" dirty="0"/>
          </a:p>
          <a:p>
            <a:endParaRPr lang="en-US" dirty="0"/>
          </a:p>
        </p:txBody>
      </p:sp>
      <p:sp>
        <p:nvSpPr>
          <p:cNvPr id="4" name="Slide Number Placeholder 3"/>
          <p:cNvSpPr>
            <a:spLocks noGrp="1"/>
          </p:cNvSpPr>
          <p:nvPr>
            <p:ph type="sldNum" sz="quarter" idx="5"/>
          </p:nvPr>
        </p:nvSpPr>
        <p:spPr/>
        <p:txBody>
          <a:bodyPr/>
          <a:lstStyle/>
          <a:p>
            <a:fld id="{403140E5-BFC8-164D-BA85-617B90A23C9A}" type="slidenum">
              <a:rPr lang="en-US" smtClean="0"/>
              <a:t>19</a:t>
            </a:fld>
            <a:endParaRPr lang="en-US"/>
          </a:p>
        </p:txBody>
      </p:sp>
    </p:spTree>
    <p:extLst>
      <p:ext uri="{BB962C8B-B14F-4D97-AF65-F5344CB8AC3E}">
        <p14:creationId xmlns:p14="http://schemas.microsoft.com/office/powerpoint/2010/main" val="2614774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8000"/>
                </a:solidFill>
                <a:effectLst/>
                <a:latin typeface="Courier New" panose="02070309020205020404" pitchFamily="49" charset="0"/>
              </a:rPr>
              <a:t>Naïve Bayes, </a:t>
            </a:r>
            <a:r>
              <a:rPr lang="en-US" b="0" i="0" u="none" strike="noStrike" dirty="0">
                <a:solidFill>
                  <a:srgbClr val="000000"/>
                </a:solidFill>
                <a:effectLst/>
                <a:latin typeface="Courier New" panose="02070309020205020404" pitchFamily="49" charset="0"/>
              </a:rPr>
              <a:t>KNN - </a:t>
            </a:r>
            <a:r>
              <a:rPr lang="en-US" b="0" i="0" u="none" strike="noStrike" dirty="0">
                <a:solidFill>
                  <a:srgbClr val="09885A"/>
                </a:solidFill>
                <a:effectLst/>
                <a:latin typeface="Courier New" panose="02070309020205020404" pitchFamily="49" charset="0"/>
              </a:rPr>
              <a:t>64</a:t>
            </a:r>
            <a:r>
              <a:rPr lang="en-US" b="0" i="0" u="none" strike="noStrike" dirty="0">
                <a:solidFill>
                  <a:srgbClr val="000000"/>
                </a:solidFill>
                <a:effectLst/>
                <a:latin typeface="Courier New" panose="02070309020205020404" pitchFamily="49" charset="0"/>
              </a:rPr>
              <a:t>%, AdaBoost – </a:t>
            </a:r>
            <a:r>
              <a:rPr lang="en-US" b="0" i="0" u="none" strike="noStrike" dirty="0">
                <a:solidFill>
                  <a:srgbClr val="09885A"/>
                </a:solidFill>
                <a:effectLst/>
                <a:latin typeface="Courier New" panose="02070309020205020404" pitchFamily="49" charset="0"/>
              </a:rPr>
              <a:t>69</a:t>
            </a:r>
            <a:r>
              <a:rPr lang="en-US" b="0" i="0" u="none" strike="noStrike" dirty="0">
                <a:solidFill>
                  <a:srgbClr val="000000"/>
                </a:solidFill>
                <a:effectLst/>
                <a:latin typeface="Courier New" panose="02070309020205020404" pitchFamily="49" charset="0"/>
              </a:rPr>
              <a:t>%, Bagging – </a:t>
            </a:r>
            <a:r>
              <a:rPr lang="en-US" b="0" i="0" u="none" strike="noStrike" dirty="0">
                <a:solidFill>
                  <a:srgbClr val="09885A"/>
                </a:solidFill>
                <a:effectLst/>
                <a:latin typeface="Courier New" panose="02070309020205020404" pitchFamily="49" charset="0"/>
              </a:rPr>
              <a:t>67</a:t>
            </a:r>
            <a:r>
              <a:rPr lang="en-US" b="0" i="0" u="none" strike="noStrike" dirty="0">
                <a:solidFill>
                  <a:srgbClr val="000000"/>
                </a:solidFill>
                <a:effectLst/>
                <a:latin typeface="Courier New" panose="02070309020205020404" pitchFamily="49" charset="0"/>
              </a:rPr>
              <a:t>, LDA – </a:t>
            </a:r>
            <a:r>
              <a:rPr lang="en-US" b="0" i="0" u="none" strike="noStrike" dirty="0">
                <a:solidFill>
                  <a:srgbClr val="09885A"/>
                </a:solidFill>
                <a:effectLst/>
                <a:latin typeface="Courier New" panose="02070309020205020404" pitchFamily="49" charset="0"/>
              </a:rPr>
              <a:t>68</a:t>
            </a:r>
            <a:r>
              <a:rPr lang="en-US" b="0" i="0" u="none" strike="noStrike" dirty="0">
                <a:solidFill>
                  <a:srgbClr val="000000"/>
                </a:solidFill>
                <a:effectLst/>
                <a:latin typeface="Courier New" panose="02070309020205020404" pitchFamily="49" charset="0"/>
              </a:rPr>
              <a:t> </a:t>
            </a:r>
            <a:r>
              <a:rPr lang="en-US" dirty="0"/>
              <a:t>Not in submitted Code but can provide on request. </a:t>
            </a:r>
          </a:p>
        </p:txBody>
      </p:sp>
      <p:sp>
        <p:nvSpPr>
          <p:cNvPr id="4" name="Slide Number Placeholder 3"/>
          <p:cNvSpPr>
            <a:spLocks noGrp="1"/>
          </p:cNvSpPr>
          <p:nvPr>
            <p:ph type="sldNum" sz="quarter" idx="5"/>
          </p:nvPr>
        </p:nvSpPr>
        <p:spPr/>
        <p:txBody>
          <a:bodyPr/>
          <a:lstStyle/>
          <a:p>
            <a:fld id="{403140E5-BFC8-164D-BA85-617B90A23C9A}" type="slidenum">
              <a:rPr lang="en-US" smtClean="0"/>
              <a:t>20</a:t>
            </a:fld>
            <a:endParaRPr lang="en-US"/>
          </a:p>
        </p:txBody>
      </p:sp>
    </p:spTree>
    <p:extLst>
      <p:ext uri="{BB962C8B-B14F-4D97-AF65-F5344CB8AC3E}">
        <p14:creationId xmlns:p14="http://schemas.microsoft.com/office/powerpoint/2010/main" val="2536494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cs typeface="Arial" panose="020B0604020202020204" pitchFamily="34" charset="0"/>
              </a:rPr>
              <a:t>K-nearest Neighbors (69%), Support Vector Machines (72%), and Random Forest (74%) was found to have the highest accuracy (84%) on a similar dataset. </a:t>
            </a:r>
            <a:endParaRPr lang="en-US" dirty="0"/>
          </a:p>
          <a:p>
            <a:endParaRPr lang="en-US" dirty="0"/>
          </a:p>
        </p:txBody>
      </p:sp>
      <p:sp>
        <p:nvSpPr>
          <p:cNvPr id="4" name="Slide Number Placeholder 3"/>
          <p:cNvSpPr>
            <a:spLocks noGrp="1"/>
          </p:cNvSpPr>
          <p:nvPr>
            <p:ph type="sldNum" sz="quarter" idx="5"/>
          </p:nvPr>
        </p:nvSpPr>
        <p:spPr/>
        <p:txBody>
          <a:bodyPr/>
          <a:lstStyle/>
          <a:p>
            <a:fld id="{403140E5-BFC8-164D-BA85-617B90A23C9A}" type="slidenum">
              <a:rPr lang="en-US" smtClean="0"/>
              <a:t>21</a:t>
            </a:fld>
            <a:endParaRPr lang="en-US"/>
          </a:p>
        </p:txBody>
      </p:sp>
    </p:spTree>
    <p:extLst>
      <p:ext uri="{BB962C8B-B14F-4D97-AF65-F5344CB8AC3E}">
        <p14:creationId xmlns:p14="http://schemas.microsoft.com/office/powerpoint/2010/main" val="261077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cs typeface="Arial" panose="020B0604020202020204" pitchFamily="34" charset="0"/>
              </a:rPr>
              <a:t>K-nearest Neighbors (69%), Support Vector Machines (72%), and Random Forest (74%) was found to have the highest accuracy (84%) on a similar dataset. </a:t>
            </a:r>
            <a:endParaRPr lang="en-US" dirty="0"/>
          </a:p>
          <a:p>
            <a:endParaRPr lang="en-US" dirty="0"/>
          </a:p>
        </p:txBody>
      </p:sp>
      <p:sp>
        <p:nvSpPr>
          <p:cNvPr id="4" name="Slide Number Placeholder 3"/>
          <p:cNvSpPr>
            <a:spLocks noGrp="1"/>
          </p:cNvSpPr>
          <p:nvPr>
            <p:ph type="sldNum" sz="quarter" idx="5"/>
          </p:nvPr>
        </p:nvSpPr>
        <p:spPr/>
        <p:txBody>
          <a:bodyPr/>
          <a:lstStyle/>
          <a:p>
            <a:fld id="{403140E5-BFC8-164D-BA85-617B90A23C9A}" type="slidenum">
              <a:rPr lang="en-US" smtClean="0"/>
              <a:t>22</a:t>
            </a:fld>
            <a:endParaRPr lang="en-US"/>
          </a:p>
        </p:txBody>
      </p:sp>
    </p:spTree>
    <p:extLst>
      <p:ext uri="{BB962C8B-B14F-4D97-AF65-F5344CB8AC3E}">
        <p14:creationId xmlns:p14="http://schemas.microsoft.com/office/powerpoint/2010/main" val="3587493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cs typeface="Arial" panose="020B0604020202020204" pitchFamily="34" charset="0"/>
              </a:rPr>
              <a:t>K-nearest Neighbors (69%), Support Vector Machines (72%), and Random Forest (74%) was found to have the highest accuracy (84%) on a similar dataset. </a:t>
            </a:r>
            <a:endParaRPr lang="en-US" dirty="0"/>
          </a:p>
          <a:p>
            <a:endParaRPr lang="en-US" dirty="0"/>
          </a:p>
        </p:txBody>
      </p:sp>
      <p:sp>
        <p:nvSpPr>
          <p:cNvPr id="4" name="Slide Number Placeholder 3"/>
          <p:cNvSpPr>
            <a:spLocks noGrp="1"/>
          </p:cNvSpPr>
          <p:nvPr>
            <p:ph type="sldNum" sz="quarter" idx="5"/>
          </p:nvPr>
        </p:nvSpPr>
        <p:spPr/>
        <p:txBody>
          <a:bodyPr/>
          <a:lstStyle/>
          <a:p>
            <a:fld id="{403140E5-BFC8-164D-BA85-617B90A23C9A}" type="slidenum">
              <a:rPr lang="en-US" smtClean="0"/>
              <a:t>23</a:t>
            </a:fld>
            <a:endParaRPr lang="en-US"/>
          </a:p>
        </p:txBody>
      </p:sp>
    </p:spTree>
    <p:extLst>
      <p:ext uri="{BB962C8B-B14F-4D97-AF65-F5344CB8AC3E}">
        <p14:creationId xmlns:p14="http://schemas.microsoft.com/office/powerpoint/2010/main" val="2869891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0000"/>
                <a:satMod val="150000"/>
                <a:lumMod val="160000"/>
              </a:schemeClr>
            </a:duotone>
            <a:lum/>
            <a:extLst>
              <a:ext uri="{BEBA8EAE-BF5A-486C-A8C5-ECC9F3942E4B}">
                <a14:imgProps xmlns:a14="http://schemas.microsoft.com/office/drawing/2010/main">
                  <a14:imgLayer r:embed="rId3">
                    <a14:imgEffect>
                      <a14:colorTemperature colorTemp="11500"/>
                    </a14:imgEffect>
                    <a14:imgEffect>
                      <a14:saturation sat="15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81203-28E5-10F5-38AA-31557452B4AA}"/>
              </a:ext>
            </a:extLst>
          </p:cNvPr>
          <p:cNvSpPr>
            <a:spLocks noGrp="1"/>
          </p:cNvSpPr>
          <p:nvPr>
            <p:ph type="ctrTitle"/>
          </p:nvPr>
        </p:nvSpPr>
        <p:spPr/>
        <p:txBody>
          <a:bodyPr>
            <a:noAutofit/>
          </a:bodyPr>
          <a:lstStyle/>
          <a:p>
            <a:r>
              <a:rPr lang="en-US" sz="3200" b="1" i="1" dirty="0">
                <a:solidFill>
                  <a:srgbClr val="000000"/>
                </a:solidFill>
                <a:latin typeface="Calibri" panose="020F0502020204030204" pitchFamily="34" charset="0"/>
                <a:cs typeface="Calibri" panose="020F0502020204030204" pitchFamily="34" charset="0"/>
              </a:rPr>
              <a:t>EEG classification using Neural Network – An Application of Machine Learning in Classification of attention deficiency, to measure the effect of </a:t>
            </a:r>
            <a:r>
              <a:rPr lang="en-US" sz="3200" b="1" i="1" dirty="0" err="1">
                <a:solidFill>
                  <a:srgbClr val="000000"/>
                </a:solidFill>
                <a:latin typeface="Calibri" panose="020F0502020204030204" pitchFamily="34" charset="0"/>
                <a:cs typeface="Calibri" panose="020F0502020204030204" pitchFamily="34" charset="0"/>
              </a:rPr>
              <a:t>ChakaMarkaKosha</a:t>
            </a:r>
            <a:r>
              <a:rPr lang="en-US" sz="3200" b="1" i="1" dirty="0">
                <a:solidFill>
                  <a:srgbClr val="000000"/>
                </a:solidFill>
                <a:latin typeface="Calibri" panose="020F0502020204030204" pitchFamily="34" charset="0"/>
                <a:cs typeface="Calibri" panose="020F0502020204030204" pitchFamily="34" charset="0"/>
              </a:rPr>
              <a:t> Meditation-II</a:t>
            </a:r>
            <a:endParaRPr lang="en-US" sz="3200" dirty="0"/>
          </a:p>
        </p:txBody>
      </p:sp>
      <p:sp>
        <p:nvSpPr>
          <p:cNvPr id="3" name="Subtitle 2">
            <a:extLst>
              <a:ext uri="{FF2B5EF4-FFF2-40B4-BE49-F238E27FC236}">
                <a16:creationId xmlns:a16="http://schemas.microsoft.com/office/drawing/2014/main" id="{7885CAD1-6B58-C50F-24ED-678FD05C5F61}"/>
              </a:ext>
            </a:extLst>
          </p:cNvPr>
          <p:cNvSpPr>
            <a:spLocks noGrp="1"/>
          </p:cNvSpPr>
          <p:nvPr>
            <p:ph type="subTitle" idx="1"/>
          </p:nvPr>
        </p:nvSpPr>
        <p:spPr/>
        <p:txBody>
          <a:bodyPr>
            <a:normAutofit/>
          </a:bodyPr>
          <a:lstStyle/>
          <a:p>
            <a:pPr algn="ctr"/>
            <a:r>
              <a:rPr lang="en-US" dirty="0"/>
              <a:t>By Sreekanth </a:t>
            </a:r>
            <a:r>
              <a:rPr lang="en-US" dirty="0" err="1"/>
              <a:t>gopI</a:t>
            </a:r>
            <a:endParaRPr lang="en-US" dirty="0"/>
          </a:p>
          <a:p>
            <a:pPr algn="ctr"/>
            <a:r>
              <a:rPr lang="en-US" dirty="0"/>
              <a:t>Kennesaw State university</a:t>
            </a:r>
          </a:p>
        </p:txBody>
      </p:sp>
    </p:spTree>
    <p:extLst>
      <p:ext uri="{BB962C8B-B14F-4D97-AF65-F5344CB8AC3E}">
        <p14:creationId xmlns:p14="http://schemas.microsoft.com/office/powerpoint/2010/main" val="205264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Machine learning Classifier</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fontScale="85000" lnSpcReduction="10000"/>
          </a:bodyPr>
          <a:lstStyle/>
          <a:p>
            <a:r>
              <a:rPr lang="en-US" sz="1800" dirty="0"/>
              <a:t>In this project, the dataset from Mohammadi et al.’s study is used to do a ML classification based on Neural Networks. </a:t>
            </a:r>
          </a:p>
          <a:p>
            <a:r>
              <a:rPr lang="en-US" sz="1800" dirty="0"/>
              <a:t>30 kids (22 boys and 8 girls around 10 years of age) who had been diagnosed with ADHD by a skilled psychiatrist and 30 kids who were healthy controls (25 boys and 5 girls) participated in the study.  </a:t>
            </a:r>
          </a:p>
          <a:p>
            <a:r>
              <a:rPr lang="en-US" sz="1800" dirty="0"/>
              <a:t>19 channels (</a:t>
            </a:r>
            <a:r>
              <a:rPr lang="en-US" sz="1800" dirty="0" err="1"/>
              <a:t>Fz</a:t>
            </a:r>
            <a:r>
              <a:rPr lang="en-US" sz="1800" dirty="0"/>
              <a:t>, </a:t>
            </a:r>
            <a:r>
              <a:rPr lang="en-US" sz="1800" dirty="0" err="1"/>
              <a:t>Cz</a:t>
            </a:r>
            <a:r>
              <a:rPr lang="en-US" sz="1800" dirty="0"/>
              <a:t>, </a:t>
            </a:r>
            <a:r>
              <a:rPr lang="en-US" sz="1800" dirty="0" err="1"/>
              <a:t>Pz</a:t>
            </a:r>
            <a:r>
              <a:rPr lang="en-US" sz="1800" dirty="0"/>
              <a:t>, C3, T3, C4, T4, Fp1, Fp2, F3, F4, F7, F8, P3, P4, T5, T6, O1, O2) of EEG </a:t>
            </a:r>
          </a:p>
          <a:p>
            <a:r>
              <a:rPr lang="en-US" sz="1800" dirty="0"/>
              <a:t>The deep learning technique known as CNN, or Convolution Neural Network, usually has four layers: an input layer, a pooling layer, a fully connected layer, and an output layer. </a:t>
            </a:r>
          </a:p>
          <a:p>
            <a:r>
              <a:rPr lang="en-US" sz="1800" dirty="0"/>
              <a:t>Multi-Layer Perceptron (MLP) that has forward-feed and back-propagation learning method is chosen here as we expect higher accuracy.</a:t>
            </a:r>
          </a:p>
          <a:p>
            <a:endParaRPr lang="en-US" sz="1800" dirty="0"/>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pic>
        <p:nvPicPr>
          <p:cNvPr id="6" name="Picture 5" descr="Diagram&#10;&#10;Description automatically generated">
            <a:extLst>
              <a:ext uri="{FF2B5EF4-FFF2-40B4-BE49-F238E27FC236}">
                <a16:creationId xmlns:a16="http://schemas.microsoft.com/office/drawing/2014/main" id="{7D00827B-514E-E6C7-235C-7B7CDE44FB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6326" y="4499466"/>
            <a:ext cx="3458480" cy="2277572"/>
          </a:xfrm>
          <a:prstGeom prst="rect">
            <a:avLst/>
          </a:prstGeom>
        </p:spPr>
      </p:pic>
    </p:spTree>
    <p:extLst>
      <p:ext uri="{BB962C8B-B14F-4D97-AF65-F5344CB8AC3E}">
        <p14:creationId xmlns:p14="http://schemas.microsoft.com/office/powerpoint/2010/main" val="279115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methodology</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a:bodyPr>
          <a:lstStyle/>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0BE40431-F428-CD47-073F-181C49365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336" y="2830976"/>
            <a:ext cx="9472081" cy="1993590"/>
          </a:xfrm>
          <a:prstGeom prst="rect">
            <a:avLst/>
          </a:prstGeom>
        </p:spPr>
      </p:pic>
    </p:spTree>
    <p:extLst>
      <p:ext uri="{BB962C8B-B14F-4D97-AF65-F5344CB8AC3E}">
        <p14:creationId xmlns:p14="http://schemas.microsoft.com/office/powerpoint/2010/main" val="248261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methodology</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a:bodyPr>
          <a:lstStyle/>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To achieve classification for inattention by EEG, the following steps were followed: </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0BE40431-F428-CD47-073F-181C49365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9970" y="3428999"/>
            <a:ext cx="9472081" cy="1993590"/>
          </a:xfrm>
          <a:prstGeom prst="rect">
            <a:avLst/>
          </a:prstGeom>
        </p:spPr>
      </p:pic>
    </p:spTree>
    <p:extLst>
      <p:ext uri="{BB962C8B-B14F-4D97-AF65-F5344CB8AC3E}">
        <p14:creationId xmlns:p14="http://schemas.microsoft.com/office/powerpoint/2010/main" val="1447669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Data visualization</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a:bodyPr>
          <a:lstStyle/>
          <a:p>
            <a:pPr algn="just"/>
            <a:endParaRPr lang="en-US" sz="1800"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Visualized the EEG data to see ADHD and non-ADHD brain scan using MNE library in Python. Visualized EEG waves using </a:t>
            </a:r>
            <a:r>
              <a:rPr lang="en-US" sz="1800" dirty="0" err="1">
                <a:latin typeface="Arial" panose="020B0604020202020204" pitchFamily="34" charset="0"/>
                <a:cs typeface="Arial" panose="020B0604020202020204" pitchFamily="34" charset="0"/>
              </a:rPr>
              <a:t>MatplotLib</a:t>
            </a:r>
            <a:r>
              <a:rPr lang="en-US" sz="1800" dirty="0">
                <a:latin typeface="Arial" panose="020B0604020202020204" pitchFamily="34" charset="0"/>
                <a:cs typeface="Arial" panose="020B0604020202020204" pitchFamily="34" charset="0"/>
              </a:rPr>
              <a:t>. (samples in Fig. 1 and Fig. 3)</a:t>
            </a:r>
          </a:p>
          <a:p>
            <a:endParaRPr lang="en-US" sz="1800" b="1"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6A854E33-2F90-FF1B-1367-98F78DCA9EEC}"/>
              </a:ext>
            </a:extLst>
          </p:cNvPr>
          <p:cNvPicPr>
            <a:picLocks noChangeAspect="1"/>
          </p:cNvPicPr>
          <p:nvPr/>
        </p:nvPicPr>
        <p:blipFill>
          <a:blip r:embed="rId4"/>
          <a:stretch>
            <a:fillRect/>
          </a:stretch>
        </p:blipFill>
        <p:spPr>
          <a:xfrm>
            <a:off x="1890184" y="3298263"/>
            <a:ext cx="3357684" cy="2624073"/>
          </a:xfrm>
          <a:prstGeom prst="rect">
            <a:avLst/>
          </a:prstGeom>
          <a:solidFill>
            <a:schemeClr val="tx2"/>
          </a:solidFill>
        </p:spPr>
      </p:pic>
      <p:pic>
        <p:nvPicPr>
          <p:cNvPr id="8" name="Picture 7" descr="Shape&#10;&#10;Description automatically generated with medium confidence">
            <a:extLst>
              <a:ext uri="{FF2B5EF4-FFF2-40B4-BE49-F238E27FC236}">
                <a16:creationId xmlns:a16="http://schemas.microsoft.com/office/drawing/2014/main" id="{B44603E3-9837-102F-AAB9-45B1F952A544}"/>
              </a:ext>
            </a:extLst>
          </p:cNvPr>
          <p:cNvPicPr>
            <a:picLocks noChangeAspect="1"/>
          </p:cNvPicPr>
          <p:nvPr/>
        </p:nvPicPr>
        <p:blipFill>
          <a:blip r:embed="rId5"/>
          <a:stretch>
            <a:fillRect/>
          </a:stretch>
        </p:blipFill>
        <p:spPr>
          <a:xfrm>
            <a:off x="6238542" y="3298263"/>
            <a:ext cx="3301253" cy="2624073"/>
          </a:xfrm>
          <a:prstGeom prst="rect">
            <a:avLst/>
          </a:prstGeom>
          <a:solidFill>
            <a:schemeClr val="tx2"/>
          </a:solidFill>
        </p:spPr>
      </p:pic>
      <p:sp>
        <p:nvSpPr>
          <p:cNvPr id="9" name="TextBox 8">
            <a:extLst>
              <a:ext uri="{FF2B5EF4-FFF2-40B4-BE49-F238E27FC236}">
                <a16:creationId xmlns:a16="http://schemas.microsoft.com/office/drawing/2014/main" id="{3D75C535-6490-676C-A341-E4966D4FE963}"/>
              </a:ext>
            </a:extLst>
          </p:cNvPr>
          <p:cNvSpPr txBox="1"/>
          <p:nvPr/>
        </p:nvSpPr>
        <p:spPr>
          <a:xfrm>
            <a:off x="1577445" y="6160571"/>
            <a:ext cx="3847171" cy="369332"/>
          </a:xfrm>
          <a:prstGeom prst="rect">
            <a:avLst/>
          </a:prstGeom>
          <a:noFill/>
        </p:spPr>
        <p:txBody>
          <a:bodyPr wrap="square" rtlCol="0">
            <a:spAutoFit/>
          </a:bodyPr>
          <a:lstStyle/>
          <a:p>
            <a:r>
              <a:rPr lang="en-US" dirty="0"/>
              <a:t>ADHD – Darker colors in frontal region</a:t>
            </a:r>
          </a:p>
        </p:txBody>
      </p:sp>
      <p:sp>
        <p:nvSpPr>
          <p:cNvPr id="10" name="TextBox 9">
            <a:extLst>
              <a:ext uri="{FF2B5EF4-FFF2-40B4-BE49-F238E27FC236}">
                <a16:creationId xmlns:a16="http://schemas.microsoft.com/office/drawing/2014/main" id="{C85E003A-443B-7594-A363-A291EA442ACD}"/>
              </a:ext>
            </a:extLst>
          </p:cNvPr>
          <p:cNvSpPr txBox="1"/>
          <p:nvPr/>
        </p:nvSpPr>
        <p:spPr>
          <a:xfrm>
            <a:off x="6096000" y="6189147"/>
            <a:ext cx="4633913" cy="369332"/>
          </a:xfrm>
          <a:prstGeom prst="rect">
            <a:avLst/>
          </a:prstGeom>
          <a:noFill/>
        </p:spPr>
        <p:txBody>
          <a:bodyPr wrap="square" rtlCol="0">
            <a:spAutoFit/>
          </a:bodyPr>
          <a:lstStyle/>
          <a:p>
            <a:r>
              <a:rPr lang="en-US" dirty="0"/>
              <a:t>Non-ADHD – Lighter colors in frontal region</a:t>
            </a:r>
          </a:p>
        </p:txBody>
      </p:sp>
    </p:spTree>
    <p:extLst>
      <p:ext uri="{BB962C8B-B14F-4D97-AF65-F5344CB8AC3E}">
        <p14:creationId xmlns:p14="http://schemas.microsoft.com/office/powerpoint/2010/main" val="2516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200" b="1" dirty="0">
                <a:latin typeface="Arial" panose="020B0604020202020204" pitchFamily="34" charset="0"/>
                <a:cs typeface="Arial" panose="020B0604020202020204" pitchFamily="34" charset="0"/>
              </a:rPr>
              <a:t>Feature selection and extraction</a:t>
            </a:r>
            <a:endParaRPr lang="en-US" sz="3200"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280053" y="1539875"/>
            <a:ext cx="9943571" cy="4731544"/>
          </a:xfrm>
        </p:spPr>
        <p:txBody>
          <a:bodyPr anchor="ctr">
            <a:normAutofit/>
          </a:bodyPr>
          <a:lstStyle/>
          <a:p>
            <a:pPr algn="just"/>
            <a:r>
              <a:rPr lang="en-US" sz="1800" dirty="0">
                <a:latin typeface="Arial" panose="020B0604020202020204" pitchFamily="34" charset="0"/>
                <a:cs typeface="Arial" panose="020B0604020202020204" pitchFamily="34" charset="0"/>
              </a:rPr>
              <a:t>Estimated power spectral density using Welch's method - Fourier analysis and frequency band calculations .</a:t>
            </a:r>
          </a:p>
          <a:p>
            <a:pPr algn="just"/>
            <a:r>
              <a:rPr lang="en-US" sz="1800" dirty="0">
                <a:latin typeface="Arial" panose="020B0604020202020204" pitchFamily="34" charset="0"/>
                <a:cs typeface="Arial" panose="020B0604020202020204" pitchFamily="34" charset="0"/>
              </a:rPr>
              <a:t>Computed the absolute power by approximating the area under the curve. Band powers of Alpha (8-13Hz), Beta (13-21Hz), Delta (2-4Hz), and Theta (4-8Hz) bands were extracted as they help in identification of ADHD. </a:t>
            </a:r>
          </a:p>
          <a:p>
            <a:pPr algn="just"/>
            <a:r>
              <a:rPr lang="en-US" sz="1800" dirty="0">
                <a:latin typeface="Arial" panose="020B0604020202020204" pitchFamily="34" charset="0"/>
                <a:cs typeface="Arial" panose="020B0604020202020204" pitchFamily="34" charset="0"/>
              </a:rPr>
              <a:t>CSV files were created for each channel which contain the absolute band wave values. These values were fed into the ML models thereafter. </a:t>
            </a: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spTree>
    <p:extLst>
      <p:ext uri="{BB962C8B-B14F-4D97-AF65-F5344CB8AC3E}">
        <p14:creationId xmlns:p14="http://schemas.microsoft.com/office/powerpoint/2010/main" val="264200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2800" b="1" dirty="0">
                <a:latin typeface="Arial" panose="020B0604020202020204" pitchFamily="34" charset="0"/>
                <a:cs typeface="Arial" panose="020B0604020202020204" pitchFamily="34" charset="0"/>
              </a:rPr>
              <a:t>Development and training of MLP </a:t>
            </a:r>
            <a:endParaRPr lang="en-US" sz="2800"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066801" y="2413000"/>
            <a:ext cx="10175874" cy="3678765"/>
          </a:xfrm>
        </p:spPr>
        <p:txBody>
          <a:bodyPr anchor="ctr">
            <a:normAutofit fontScale="40000" lnSpcReduction="20000"/>
          </a:bodyPr>
          <a:lstStyle/>
          <a:p>
            <a:pPr algn="just"/>
            <a:r>
              <a:rPr lang="en-US" sz="4300" dirty="0">
                <a:latin typeface="Arial" panose="020B0604020202020204" pitchFamily="34" charset="0"/>
                <a:cs typeface="Arial" panose="020B0604020202020204" pitchFamily="34" charset="0"/>
              </a:rPr>
              <a:t>Absolute band values were calculated and fed as input to the ML model. A new dataset was created from frequency bands using TensorFlow library and 19 csv’s were exported. </a:t>
            </a:r>
          </a:p>
          <a:p>
            <a:pPr algn="just"/>
            <a:r>
              <a:rPr lang="en-US" sz="4300" dirty="0">
                <a:latin typeface="Arial" panose="020B0604020202020204" pitchFamily="34" charset="0"/>
                <a:cs typeface="Arial" panose="020B0604020202020204" pitchFamily="34" charset="0"/>
              </a:rPr>
              <a:t>Then a neural network model was made using TensorFlow and </a:t>
            </a:r>
            <a:r>
              <a:rPr lang="en-US" sz="4300" dirty="0" err="1">
                <a:latin typeface="Arial" panose="020B0604020202020204" pitchFamily="34" charset="0"/>
                <a:cs typeface="Arial" panose="020B0604020202020204" pitchFamily="34" charset="0"/>
              </a:rPr>
              <a:t>Keras</a:t>
            </a:r>
            <a:r>
              <a:rPr lang="en-US" sz="4300" dirty="0">
                <a:latin typeface="Arial" panose="020B0604020202020204" pitchFamily="34" charset="0"/>
                <a:cs typeface="Arial" panose="020B0604020202020204" pitchFamily="34" charset="0"/>
              </a:rPr>
              <a:t> libraries. </a:t>
            </a:r>
          </a:p>
          <a:p>
            <a:pPr algn="just"/>
            <a:r>
              <a:rPr lang="en-US" sz="4300" dirty="0">
                <a:latin typeface="Arial" panose="020B0604020202020204" pitchFamily="34" charset="0"/>
                <a:cs typeface="Arial" panose="020B0604020202020204" pitchFamily="34" charset="0"/>
              </a:rPr>
              <a:t>Binary Cross Entropy loss function was used for optimization using Stochastic Gradient descent. </a:t>
            </a:r>
          </a:p>
          <a:p>
            <a:pPr algn="just"/>
            <a:r>
              <a:rPr lang="en-US" sz="4300" dirty="0">
                <a:latin typeface="Arial" panose="020B0604020202020204" pitchFamily="34" charset="0"/>
                <a:cs typeface="Arial" panose="020B0604020202020204" pitchFamily="34" charset="0"/>
              </a:rPr>
              <a:t>Thereafter, the model was trained (</a:t>
            </a:r>
            <a:r>
              <a:rPr lang="en-US" sz="4300" dirty="0" err="1">
                <a:latin typeface="Arial" panose="020B0604020202020204" pitchFamily="34" charset="0"/>
                <a:cs typeface="Arial" panose="020B0604020202020204" pitchFamily="34" charset="0"/>
              </a:rPr>
              <a:t>TrainSet</a:t>
            </a:r>
            <a:r>
              <a:rPr lang="en-US" sz="4300" dirty="0">
                <a:latin typeface="Arial" panose="020B0604020202020204" pitchFamily="34" charset="0"/>
                <a:cs typeface="Arial" panose="020B0604020202020204" pitchFamily="34" charset="0"/>
              </a:rPr>
              <a:t> – 0.8, </a:t>
            </a:r>
            <a:r>
              <a:rPr lang="en-US" sz="4300" dirty="0" err="1">
                <a:latin typeface="Arial" panose="020B0604020202020204" pitchFamily="34" charset="0"/>
                <a:cs typeface="Arial" panose="020B0604020202020204" pitchFamily="34" charset="0"/>
              </a:rPr>
              <a:t>ValidationSet</a:t>
            </a:r>
            <a:r>
              <a:rPr lang="en-US" sz="4300" dirty="0">
                <a:latin typeface="Arial" panose="020B0604020202020204" pitchFamily="34" charset="0"/>
                <a:cs typeface="Arial" panose="020B0604020202020204" pitchFamily="34" charset="0"/>
              </a:rPr>
              <a:t> – 0.1, &amp; </a:t>
            </a:r>
            <a:r>
              <a:rPr lang="en-US" sz="4300" dirty="0" err="1">
                <a:latin typeface="Arial" panose="020B0604020202020204" pitchFamily="34" charset="0"/>
                <a:cs typeface="Arial" panose="020B0604020202020204" pitchFamily="34" charset="0"/>
              </a:rPr>
              <a:t>TestSet</a:t>
            </a:r>
            <a:r>
              <a:rPr lang="en-US" sz="4300" dirty="0">
                <a:latin typeface="Arial" panose="020B0604020202020204" pitchFamily="34" charset="0"/>
                <a:cs typeface="Arial" panose="020B0604020202020204" pitchFamily="34" charset="0"/>
              </a:rPr>
              <a:t> 0.1) with a (Batch size – 32; epochs -  200).</a:t>
            </a:r>
            <a:endParaRPr lang="en-US" sz="4300" dirty="0">
              <a:latin typeface="Arial" charset="0"/>
            </a:endParaRPr>
          </a:p>
          <a:p>
            <a:pPr algn="just"/>
            <a:r>
              <a:rPr lang="en-US" sz="4300" b="1" dirty="0">
                <a:latin typeface="Arial" panose="020B0604020202020204" pitchFamily="34" charset="0"/>
                <a:cs typeface="Arial" panose="020B0604020202020204" pitchFamily="34" charset="0"/>
              </a:rPr>
              <a:t>Model Evaluation: </a:t>
            </a:r>
            <a:r>
              <a:rPr lang="en-US" sz="4300" dirty="0">
                <a:latin typeface="Arial" panose="020B0604020202020204" pitchFamily="34" charset="0"/>
                <a:cs typeface="Arial" panose="020B0604020202020204" pitchFamily="34" charset="0"/>
              </a:rPr>
              <a:t>Then this model was tested using the partitioned test data set and accuracy were calculated. A confusion matrix also was created from </a:t>
            </a:r>
            <a:r>
              <a:rPr lang="en-US" sz="4300" dirty="0" err="1">
                <a:latin typeface="Arial" panose="020B0604020202020204" pitchFamily="34" charset="0"/>
                <a:cs typeface="Arial" panose="020B0604020202020204" pitchFamily="34" charset="0"/>
              </a:rPr>
              <a:t>sklearn</a:t>
            </a:r>
            <a:r>
              <a:rPr lang="en-US" sz="4300" dirty="0">
                <a:latin typeface="Arial" panose="020B0604020202020204" pitchFamily="34" charset="0"/>
                <a:cs typeface="Arial" panose="020B0604020202020204" pitchFamily="34" charset="0"/>
              </a:rPr>
              <a:t> library functions to visualize the performance of the classification. </a:t>
            </a:r>
          </a:p>
          <a:p>
            <a:endParaRPr lang="en-US" sz="18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spTree>
    <p:extLst>
      <p:ext uri="{BB962C8B-B14F-4D97-AF65-F5344CB8AC3E}">
        <p14:creationId xmlns:p14="http://schemas.microsoft.com/office/powerpoint/2010/main" val="199942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methodology</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a:bodyPr>
          <a:lstStyle/>
          <a:p>
            <a:pPr algn="just"/>
            <a:endParaRPr lang="en-US" sz="1800" dirty="0">
              <a:latin typeface="Arial" panose="020B0604020202020204" pitchFamily="34" charset="0"/>
              <a:cs typeface="Arial" panose="020B0604020202020204" pitchFamily="34" charset="0"/>
            </a:endParaRPr>
          </a:p>
          <a:p>
            <a:pPr algn="just"/>
            <a:endParaRPr lang="en-US" sz="1800" b="1" dirty="0">
              <a:latin typeface="Arial" panose="020B0604020202020204" pitchFamily="34" charset="0"/>
              <a:cs typeface="Arial" panose="020B0604020202020204" pitchFamily="34" charset="0"/>
            </a:endParaRPr>
          </a:p>
          <a:p>
            <a:pPr algn="just"/>
            <a:endParaRPr lang="en-US" sz="1800" b="1" dirty="0">
              <a:latin typeface="Arial" panose="020B0604020202020204" pitchFamily="34" charset="0"/>
              <a:cs typeface="Arial" panose="020B0604020202020204" pitchFamily="34" charset="0"/>
            </a:endParaRPr>
          </a:p>
          <a:p>
            <a:pPr algn="just"/>
            <a:endParaRPr lang="en-US"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Other classifiers such as SVM, Random Forest,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and Decision tree was also implemented using </a:t>
            </a:r>
            <a:r>
              <a:rPr lang="en-US" sz="1800" dirty="0" err="1">
                <a:latin typeface="Arial" panose="020B0604020202020204" pitchFamily="34" charset="0"/>
                <a:cs typeface="Arial" panose="020B0604020202020204" pitchFamily="34" charset="0"/>
              </a:rPr>
              <a:t>skLearn</a:t>
            </a:r>
            <a:r>
              <a:rPr lang="en-US" sz="1800" dirty="0">
                <a:latin typeface="Arial" panose="020B0604020202020204" pitchFamily="34" charset="0"/>
                <a:cs typeface="Arial" panose="020B0604020202020204" pitchFamily="34" charset="0"/>
              </a:rPr>
              <a:t> library. Accuracies were compared to see the classifier based on the best performance.</a:t>
            </a:r>
          </a:p>
          <a:p>
            <a:endParaRPr lang="en-US" sz="1800" b="1"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spTree>
    <p:extLst>
      <p:ext uri="{BB962C8B-B14F-4D97-AF65-F5344CB8AC3E}">
        <p14:creationId xmlns:p14="http://schemas.microsoft.com/office/powerpoint/2010/main" val="2407060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Results and conclusion</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a:bodyPr>
          <a:lstStyle/>
          <a:p>
            <a:pPr algn="just"/>
            <a:r>
              <a:rPr lang="en-US" sz="1800" dirty="0">
                <a:effectLst/>
                <a:latin typeface="Arial" panose="020B0604020202020204" pitchFamily="34" charset="0"/>
                <a:cs typeface="Arial" panose="020B0604020202020204" pitchFamily="34" charset="0"/>
              </a:rPr>
              <a:t>The goal of this study is to </a:t>
            </a:r>
          </a:p>
          <a:p>
            <a:pPr algn="just"/>
            <a:r>
              <a:rPr lang="en-US" sz="1800" dirty="0">
                <a:effectLst/>
                <a:latin typeface="Arial" panose="020B0604020202020204" pitchFamily="34" charset="0"/>
                <a:cs typeface="Arial" panose="020B0604020202020204" pitchFamily="34" charset="0"/>
              </a:rPr>
              <a:t>1) use neural network classification ML algorithm to detect attention deficiency by using EEG dataset, and </a:t>
            </a:r>
          </a:p>
          <a:p>
            <a:pPr algn="just"/>
            <a:r>
              <a:rPr lang="en-US" sz="1800" dirty="0">
                <a:effectLst/>
                <a:latin typeface="Arial" panose="020B0604020202020204" pitchFamily="34" charset="0"/>
                <a:cs typeface="Arial" panose="020B0604020202020204" pitchFamily="34" charset="0"/>
              </a:rPr>
              <a:t>2) analyze the impact of CM-II on individuals with attention deficiency. </a:t>
            </a:r>
            <a:endParaRPr lang="en-US" sz="18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spTree>
    <p:extLst>
      <p:ext uri="{BB962C8B-B14F-4D97-AF65-F5344CB8AC3E}">
        <p14:creationId xmlns:p14="http://schemas.microsoft.com/office/powerpoint/2010/main" val="3834920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Results and conclusion</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66336" y="2190588"/>
            <a:ext cx="9048218" cy="1745718"/>
          </a:xfrm>
        </p:spPr>
        <p:txBody>
          <a:bodyPr anchor="ctr">
            <a:normAutofit/>
          </a:bodyPr>
          <a:lstStyle/>
          <a:p>
            <a:pPr algn="just"/>
            <a:r>
              <a:rPr lang="en-US" sz="1800" dirty="0">
                <a:effectLst/>
                <a:latin typeface="Arial" panose="020B0604020202020204" pitchFamily="34" charset="0"/>
                <a:cs typeface="Arial" panose="020B0604020202020204" pitchFamily="34" charset="0"/>
              </a:rPr>
              <a:t>For goal 1, we used </a:t>
            </a:r>
            <a:r>
              <a:rPr lang="en-US" sz="1800" dirty="0">
                <a:effectLst/>
                <a:latin typeface="Arial" panose="020B0604020202020204" pitchFamily="34" charset="0"/>
                <a:ea typeface="Calibri" panose="020F0502020204030204" pitchFamily="34" charset="0"/>
                <a:cs typeface="Arial" panose="020B0604020202020204" pitchFamily="34" charset="0"/>
              </a:rPr>
              <a:t>Multi-layer Perceptron (MLP) </a:t>
            </a:r>
            <a:r>
              <a:rPr lang="en-US" sz="1800" dirty="0">
                <a:effectLst/>
                <a:latin typeface="Arial" panose="020B0604020202020204" pitchFamily="34" charset="0"/>
                <a:cs typeface="Arial" panose="020B0604020202020204" pitchFamily="34" charset="0"/>
              </a:rPr>
              <a:t>on bandwidths of </a:t>
            </a:r>
            <a:r>
              <a:rPr lang="el-GR" sz="1800" dirty="0" err="1">
                <a:latin typeface="Arial" panose="020B0604020202020204" pitchFamily="34" charset="0"/>
                <a:cs typeface="Arial" panose="020B0604020202020204" pitchFamily="34" charset="0"/>
              </a:rPr>
              <a:t>α,β,δ,θ</a:t>
            </a:r>
            <a:r>
              <a:rPr lang="el-GR"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bands </a:t>
            </a:r>
            <a:r>
              <a:rPr lang="en-US" sz="1800" dirty="0">
                <a:effectLst/>
                <a:latin typeface="Arial" panose="020B0604020202020204" pitchFamily="34" charset="0"/>
                <a:cs typeface="Arial" panose="020B0604020202020204" pitchFamily="34" charset="0"/>
              </a:rPr>
              <a:t>obtained from 19 channels of raw EEG dataset. </a:t>
            </a:r>
          </a:p>
          <a:p>
            <a:pPr algn="just"/>
            <a:r>
              <a:rPr lang="en-US" sz="1800" dirty="0">
                <a:effectLst/>
                <a:latin typeface="Arial" panose="020B0604020202020204" pitchFamily="34" charset="0"/>
                <a:cs typeface="Arial" panose="020B0604020202020204" pitchFamily="34" charset="0"/>
              </a:rPr>
              <a:t>The algorithm produces an accuracy of 69%. </a:t>
            </a: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72769F43-90C4-D26F-6491-302F6567723D}"/>
              </a:ext>
            </a:extLst>
          </p:cNvPr>
          <p:cNvPicPr>
            <a:picLocks noChangeAspect="1"/>
          </p:cNvPicPr>
          <p:nvPr/>
        </p:nvPicPr>
        <p:blipFill>
          <a:blip r:embed="rId4"/>
          <a:stretch>
            <a:fillRect/>
          </a:stretch>
        </p:blipFill>
        <p:spPr>
          <a:xfrm>
            <a:off x="2135178" y="3684632"/>
            <a:ext cx="7686693" cy="3022410"/>
          </a:xfrm>
          <a:prstGeom prst="rect">
            <a:avLst/>
          </a:prstGeom>
        </p:spPr>
      </p:pic>
    </p:spTree>
    <p:extLst>
      <p:ext uri="{BB962C8B-B14F-4D97-AF65-F5344CB8AC3E}">
        <p14:creationId xmlns:p14="http://schemas.microsoft.com/office/powerpoint/2010/main" val="1246175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MLP Conclusion</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a:bodyPr>
          <a:lstStyle/>
          <a:p>
            <a:pPr algn="just"/>
            <a:r>
              <a:rPr lang="en-US" sz="1800" dirty="0">
                <a:latin typeface="Arial" panose="020B0604020202020204" pitchFamily="34" charset="0"/>
                <a:cs typeface="Arial" panose="020B0604020202020204" pitchFamily="34" charset="0"/>
              </a:rPr>
              <a:t>Created MLP model is producing unstable accuracies (Ranging 45-69%) and the best was 69%. Need larger dataset to get stable predictions.</a:t>
            </a:r>
          </a:p>
          <a:p>
            <a:pPr algn="just"/>
            <a:endParaRPr lang="en-US" sz="1800" dirty="0">
              <a:effectLst/>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spTree>
    <p:extLst>
      <p:ext uri="{BB962C8B-B14F-4D97-AF65-F5344CB8AC3E}">
        <p14:creationId xmlns:p14="http://schemas.microsoft.com/office/powerpoint/2010/main" val="356647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b="1" dirty="0">
                <a:solidFill>
                  <a:srgbClr val="FFFFFF"/>
                </a:solidFill>
                <a:latin typeface="Arial" panose="020B0604020202020204" pitchFamily="34" charset="0"/>
                <a:cs typeface="Arial" panose="020B0604020202020204" pitchFamily="34" charset="0"/>
              </a:rPr>
              <a:t>AGENDA</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260278"/>
            <a:ext cx="9048218" cy="3544887"/>
          </a:xfrm>
        </p:spPr>
        <p:txBody>
          <a:bodyPr anchor="ctr">
            <a:noAutofit/>
          </a:bodyPr>
          <a:lstStyle/>
          <a:p>
            <a:r>
              <a:rPr lang="en-US" sz="1800" dirty="0"/>
              <a:t>ABSTRACT</a:t>
            </a:r>
          </a:p>
          <a:p>
            <a:r>
              <a:rPr lang="en-US" sz="1800" dirty="0"/>
              <a:t>RESEARCH QUESTION &amp; INTRODUCTION</a:t>
            </a:r>
          </a:p>
          <a:p>
            <a:r>
              <a:rPr lang="en-US" sz="1800" dirty="0"/>
              <a:t>CHAKRAMARMAKOSHA MEDITATION</a:t>
            </a:r>
          </a:p>
          <a:p>
            <a:r>
              <a:rPr lang="en-US" sz="1800" dirty="0"/>
              <a:t>METHODOLOGY</a:t>
            </a:r>
          </a:p>
          <a:p>
            <a:r>
              <a:rPr lang="en-US" sz="1800" dirty="0"/>
              <a:t>RESULTS &amp; CONCLUSION</a:t>
            </a:r>
          </a:p>
        </p:txBody>
      </p:sp>
    </p:spTree>
    <p:extLst>
      <p:ext uri="{BB962C8B-B14F-4D97-AF65-F5344CB8AC3E}">
        <p14:creationId xmlns:p14="http://schemas.microsoft.com/office/powerpoint/2010/main" val="6301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dirty="0">
                <a:effectLst/>
                <a:latin typeface="Arial" panose="020B0604020202020204" pitchFamily="34" charset="0"/>
                <a:cs typeface="Arial" panose="020B0604020202020204" pitchFamily="34" charset="0"/>
              </a:rPr>
              <a:t>9 other classifiers Accuracies  </a:t>
            </a:r>
            <a:br>
              <a:rPr lang="en-US" sz="3600" dirty="0">
                <a:effectLst/>
                <a:latin typeface="Arial" panose="020B0604020202020204" pitchFamily="34" charset="0"/>
                <a:cs typeface="Arial" panose="020B0604020202020204" pitchFamily="34" charset="0"/>
              </a:rPr>
            </a:br>
            <a:r>
              <a:rPr lang="en-US" sz="2000" dirty="0">
                <a:effectLst/>
                <a:latin typeface="Arial" panose="020B0604020202020204" pitchFamily="34" charset="0"/>
                <a:cs typeface="Arial" panose="020B0604020202020204" pitchFamily="34" charset="0"/>
              </a:rPr>
              <a:t>CODED Using </a:t>
            </a:r>
            <a:r>
              <a:rPr lang="en-US" sz="2000" dirty="0" err="1">
                <a:effectLst/>
                <a:latin typeface="Arial" panose="020B0604020202020204" pitchFamily="34" charset="0"/>
                <a:cs typeface="Arial" panose="020B0604020202020204" pitchFamily="34" charset="0"/>
              </a:rPr>
              <a:t>sklearn</a:t>
            </a:r>
            <a:r>
              <a:rPr lang="en-US" sz="2000" dirty="0">
                <a:effectLst/>
                <a:latin typeface="Arial" panose="020B0604020202020204" pitchFamily="34" charset="0"/>
                <a:cs typeface="Arial" panose="020B0604020202020204" pitchFamily="34" charset="0"/>
              </a:rPr>
              <a:t> library:</a:t>
            </a:r>
            <a:endParaRPr lang="en-US" sz="3600" dirty="0">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6713689" y="2470685"/>
            <a:ext cx="4248301" cy="3033180"/>
          </a:xfrm>
        </p:spPr>
        <p:txBody>
          <a:bodyPr anchor="ctr">
            <a:normAutofit/>
          </a:bodyPr>
          <a:lstStyle/>
          <a:p>
            <a:pPr algn="just"/>
            <a:r>
              <a:rPr lang="en-US" sz="1800" dirty="0">
                <a:effectLst/>
                <a:latin typeface="Arial" panose="020B0604020202020204" pitchFamily="34" charset="0"/>
                <a:cs typeface="Arial" panose="020B0604020202020204" pitchFamily="34" charset="0"/>
              </a:rPr>
              <a:t>Naïve Bayes – 60%</a:t>
            </a:r>
            <a:endParaRPr lang="en-US" sz="1800"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KNN - 75%</a:t>
            </a:r>
          </a:p>
          <a:p>
            <a:pPr algn="just"/>
            <a:r>
              <a:rPr lang="en-US" sz="1800" dirty="0">
                <a:effectLst/>
                <a:latin typeface="Arial" panose="020B0604020202020204" pitchFamily="34" charset="0"/>
                <a:cs typeface="Arial" panose="020B0604020202020204" pitchFamily="34" charset="0"/>
              </a:rPr>
              <a:t>AdaBoost – </a:t>
            </a:r>
            <a:r>
              <a:rPr lang="en-US" sz="1800" dirty="0">
                <a:latin typeface="Arial" panose="020B0604020202020204" pitchFamily="34" charset="0"/>
                <a:cs typeface="Arial" panose="020B0604020202020204" pitchFamily="34" charset="0"/>
              </a:rPr>
              <a:t>70</a:t>
            </a:r>
            <a:r>
              <a:rPr lang="en-US" sz="1800" dirty="0">
                <a:effectLst/>
                <a:latin typeface="Arial" panose="020B0604020202020204" pitchFamily="34" charset="0"/>
                <a:cs typeface="Arial" panose="020B0604020202020204" pitchFamily="34" charset="0"/>
              </a:rPr>
              <a:t>%</a:t>
            </a:r>
          </a:p>
          <a:p>
            <a:pPr algn="just"/>
            <a:r>
              <a:rPr lang="en-US" sz="1800" dirty="0">
                <a:latin typeface="Arial" panose="020B0604020202020204" pitchFamily="34" charset="0"/>
                <a:cs typeface="Arial" panose="020B0604020202020204" pitchFamily="34" charset="0"/>
              </a:rPr>
              <a:t>Bagging – 70%</a:t>
            </a:r>
            <a:endParaRPr lang="en-US" sz="1800" dirty="0">
              <a:effectLst/>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LDA - 68</a:t>
            </a:r>
            <a:endParaRPr lang="en-US" sz="1800" dirty="0">
              <a:effectLst/>
              <a:latin typeface="Arial" panose="020B0604020202020204" pitchFamily="34" charset="0"/>
              <a:cs typeface="Arial" panose="020B0604020202020204" pitchFamily="34" charset="0"/>
            </a:endParaRPr>
          </a:p>
          <a:p>
            <a:pPr algn="just"/>
            <a:endParaRPr lang="en-US" sz="1800" dirty="0">
              <a:effectLst/>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sp>
        <p:nvSpPr>
          <p:cNvPr id="4" name="Content Placeholder 2">
            <a:extLst>
              <a:ext uri="{FF2B5EF4-FFF2-40B4-BE49-F238E27FC236}">
                <a16:creationId xmlns:a16="http://schemas.microsoft.com/office/drawing/2014/main" id="{8E0A7A9E-F9F1-EF81-D6FF-6CC4E747C140}"/>
              </a:ext>
            </a:extLst>
          </p:cNvPr>
          <p:cNvSpPr txBox="1">
            <a:spLocks/>
          </p:cNvSpPr>
          <p:nvPr/>
        </p:nvSpPr>
        <p:spPr>
          <a:xfrm>
            <a:off x="1756721" y="2200984"/>
            <a:ext cx="3321125" cy="3033180"/>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sz="1800" b="1" dirty="0">
                <a:latin typeface="Arial" panose="020B0604020202020204" pitchFamily="34" charset="0"/>
                <a:cs typeface="Arial" panose="020B0604020202020204" pitchFamily="34" charset="0"/>
              </a:rPr>
              <a:t>Random Forest: 73%</a:t>
            </a:r>
          </a:p>
          <a:p>
            <a:pPr algn="just"/>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71% </a:t>
            </a:r>
          </a:p>
          <a:p>
            <a:pPr algn="just"/>
            <a:r>
              <a:rPr lang="en-US" sz="1800" dirty="0">
                <a:latin typeface="Arial" panose="020B0604020202020204" pitchFamily="34" charset="0"/>
                <a:cs typeface="Arial" panose="020B0604020202020204" pitchFamily="34" charset="0"/>
              </a:rPr>
              <a:t>SVM: 71%</a:t>
            </a:r>
          </a:p>
          <a:p>
            <a:pPr algn="just"/>
            <a:r>
              <a:rPr lang="en-US" sz="1800" dirty="0">
                <a:latin typeface="Arial" panose="020B0604020202020204" pitchFamily="34" charset="0"/>
                <a:cs typeface="Arial" panose="020B0604020202020204" pitchFamily="34" charset="0"/>
              </a:rPr>
              <a:t>Decision Tree: 66%.</a:t>
            </a:r>
          </a:p>
          <a:p>
            <a:pPr algn="just"/>
            <a:r>
              <a:rPr lang="en-US" sz="1800" dirty="0">
                <a:latin typeface="Arial" panose="020B0604020202020204" pitchFamily="34" charset="0"/>
                <a:cs typeface="Arial" panose="020B0604020202020204" pitchFamily="34" charset="0"/>
              </a:rPr>
              <a:t>MLP 72%</a:t>
            </a:r>
          </a:p>
          <a:p>
            <a:pPr algn="just"/>
            <a:r>
              <a:rPr lang="en-US" sz="1800">
                <a:latin typeface="Arial" panose="020B0604020202020204" pitchFamily="34" charset="0"/>
                <a:cs typeface="Arial" panose="020B0604020202020204" pitchFamily="34" charset="0"/>
              </a:rPr>
              <a:t>Logistic Regression: 67%</a:t>
            </a:r>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5FACCF4-AC76-DF74-19F9-D5194853656F}"/>
              </a:ext>
            </a:extLst>
          </p:cNvPr>
          <p:cNvSpPr txBox="1"/>
          <p:nvPr/>
        </p:nvSpPr>
        <p:spPr>
          <a:xfrm>
            <a:off x="1091142" y="5505256"/>
            <a:ext cx="8089069" cy="369332"/>
          </a:xfrm>
          <a:prstGeom prst="rect">
            <a:avLst/>
          </a:prstGeom>
          <a:noFill/>
        </p:spPr>
        <p:txBody>
          <a:bodyPr wrap="square" rtlCol="0">
            <a:spAutoFit/>
          </a:bodyPr>
          <a:lstStyle/>
          <a:p>
            <a:r>
              <a:rPr lang="en-US" dirty="0"/>
              <a:t>F1 scores did not make any significant difference</a:t>
            </a:r>
          </a:p>
        </p:txBody>
      </p:sp>
    </p:spTree>
    <p:extLst>
      <p:ext uri="{BB962C8B-B14F-4D97-AF65-F5344CB8AC3E}">
        <p14:creationId xmlns:p14="http://schemas.microsoft.com/office/powerpoint/2010/main" val="368647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graphicFrame>
        <p:nvGraphicFramePr>
          <p:cNvPr id="13" name="Chart 12">
            <a:extLst>
              <a:ext uri="{FF2B5EF4-FFF2-40B4-BE49-F238E27FC236}">
                <a16:creationId xmlns:a16="http://schemas.microsoft.com/office/drawing/2014/main" id="{6AE7CCD3-CDF2-1E07-4D3C-BF918976299B}"/>
              </a:ext>
            </a:extLst>
          </p:cNvPr>
          <p:cNvGraphicFramePr>
            <a:graphicFrameLocks/>
          </p:cNvGraphicFramePr>
          <p:nvPr>
            <p:extLst>
              <p:ext uri="{D42A27DB-BD31-4B8C-83A1-F6EECF244321}">
                <p14:modId xmlns:p14="http://schemas.microsoft.com/office/powerpoint/2010/main" val="2131764517"/>
              </p:ext>
            </p:extLst>
          </p:nvPr>
        </p:nvGraphicFramePr>
        <p:xfrm>
          <a:off x="23813" y="14287"/>
          <a:ext cx="12168186" cy="682625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48088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b="1" dirty="0">
                <a:solidFill>
                  <a:srgbClr val="FFFFFF"/>
                </a:solidFill>
                <a:latin typeface="Arial" panose="020B0604020202020204" pitchFamily="34" charset="0"/>
                <a:cs typeface="Arial" panose="020B0604020202020204" pitchFamily="34" charset="0"/>
              </a:rPr>
              <a:t>CONCLUSION – other classifiers</a:t>
            </a:r>
            <a:endParaRPr lang="en-US" dirty="0">
              <a:solidFill>
                <a:srgbClr val="FFFFFF"/>
              </a:solidFill>
            </a:endParaRP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sp>
        <p:nvSpPr>
          <p:cNvPr id="7" name="Content Placeholder 6">
            <a:extLst>
              <a:ext uri="{FF2B5EF4-FFF2-40B4-BE49-F238E27FC236}">
                <a16:creationId xmlns:a16="http://schemas.microsoft.com/office/drawing/2014/main" id="{C6716392-A5B4-D2DE-0E5A-EF31AAE924E4}"/>
              </a:ext>
            </a:extLst>
          </p:cNvPr>
          <p:cNvSpPr>
            <a:spLocks noGrp="1"/>
          </p:cNvSpPr>
          <p:nvPr>
            <p:ph idx="1"/>
          </p:nvPr>
        </p:nvSpPr>
        <p:spPr/>
        <p:txBody>
          <a:bodyPr/>
          <a:lstStyle/>
          <a:p>
            <a:r>
              <a:rPr lang="en-US" dirty="0"/>
              <a:t>KNN produced 75%.</a:t>
            </a:r>
          </a:p>
          <a:p>
            <a:r>
              <a:rPr lang="en-US" dirty="0"/>
              <a:t>RANDOM FOREST produced 72% for the given EEG dataset.</a:t>
            </a:r>
          </a:p>
          <a:p>
            <a:r>
              <a:rPr lang="en-US" dirty="0"/>
              <a:t>In future, we could improvise the performance of KNN and Random Forest Classifier.</a:t>
            </a:r>
          </a:p>
        </p:txBody>
      </p:sp>
    </p:spTree>
    <p:extLst>
      <p:ext uri="{BB962C8B-B14F-4D97-AF65-F5344CB8AC3E}">
        <p14:creationId xmlns:p14="http://schemas.microsoft.com/office/powerpoint/2010/main" val="109994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MLP </a:t>
            </a:r>
            <a:r>
              <a:rPr lang="en-US" sz="3600" dirty="0">
                <a:latin typeface="Arial" panose="020B0604020202020204" pitchFamily="34" charset="0"/>
                <a:cs typeface="Arial" panose="020B0604020202020204" pitchFamily="34" charset="0"/>
              </a:rPr>
              <a:t>FUTURE IMPROVISATION</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fontScale="92500" lnSpcReduction="10000"/>
          </a:bodyPr>
          <a:lstStyle/>
          <a:p>
            <a:pPr algn="just"/>
            <a:r>
              <a:rPr lang="en-US" sz="1800" dirty="0">
                <a:latin typeface="Arial" panose="020B0604020202020204" pitchFamily="34" charset="0"/>
                <a:cs typeface="Arial" panose="020B0604020202020204" pitchFamily="34" charset="0"/>
              </a:rPr>
              <a:t>Data Pre-processing: Remove artifacts include noise from electrical lines, muscle movement, heart-beat, sweating, electrode movement, and so on. </a:t>
            </a:r>
          </a:p>
          <a:p>
            <a:pPr algn="just"/>
            <a:r>
              <a:rPr lang="en-US" sz="1800" dirty="0">
                <a:latin typeface="Arial" panose="020B0604020202020204" pitchFamily="34" charset="0"/>
                <a:cs typeface="Arial" panose="020B0604020202020204" pitchFamily="34" charset="0"/>
              </a:rPr>
              <a:t>Feature Selection: Feature eliminations using different component analysis to simplify the complexity in high-dimensional data while retaining trends and patterns.</a:t>
            </a:r>
          </a:p>
          <a:p>
            <a:pPr algn="just"/>
            <a:r>
              <a:rPr lang="en-US" sz="1800" dirty="0">
                <a:latin typeface="Arial" panose="020B0604020202020204" pitchFamily="34" charset="0"/>
                <a:cs typeface="Arial" panose="020B0604020202020204" pitchFamily="34" charset="0"/>
              </a:rPr>
              <a:t>Feature Engineering: Band wave Ratios and deeper spectral analysis could lead to extract the most important information from the signals. </a:t>
            </a:r>
          </a:p>
          <a:p>
            <a:pPr algn="just"/>
            <a:r>
              <a:rPr lang="en-US" sz="1800" dirty="0">
                <a:latin typeface="Arial" panose="020B0604020202020204" pitchFamily="34" charset="0"/>
                <a:cs typeface="Arial" panose="020B0604020202020204" pitchFamily="34" charset="0"/>
              </a:rPr>
              <a:t>Chaos: Study chaos in EEG  as it has non-linear processes with high fluctuations.</a:t>
            </a:r>
          </a:p>
          <a:p>
            <a:pPr algn="just"/>
            <a:r>
              <a:rPr lang="en-US" sz="1800" dirty="0">
                <a:latin typeface="Arial" panose="020B0604020202020204" pitchFamily="34" charset="0"/>
                <a:cs typeface="Arial" panose="020B0604020202020204" pitchFamily="34" charset="0"/>
              </a:rPr>
              <a:t>Non-Linear Feature analysis; To extract important nonlinear features from EEGs.</a:t>
            </a: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spTree>
    <p:extLst>
      <p:ext uri="{BB962C8B-B14F-4D97-AF65-F5344CB8AC3E}">
        <p14:creationId xmlns:p14="http://schemas.microsoft.com/office/powerpoint/2010/main" val="1030882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Next Research (Phase 2)</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Autofit/>
          </a:bodyPr>
          <a:lstStyle/>
          <a:p>
            <a:pPr algn="just"/>
            <a:r>
              <a:rPr lang="en-US" sz="1500" b="1" i="0" u="none" strike="noStrike" dirty="0">
                <a:effectLst/>
                <a:latin typeface="Arial" panose="020B0604020202020204" pitchFamily="34" charset="0"/>
                <a:cs typeface="Arial" panose="020B0604020202020204" pitchFamily="34" charset="0"/>
              </a:rPr>
              <a:t>Data collection and running the experiment</a:t>
            </a:r>
            <a:r>
              <a:rPr lang="en-US" sz="1500" dirty="0">
                <a:latin typeface="Arial" panose="020B0604020202020204" pitchFamily="34" charset="0"/>
                <a:cs typeface="Arial" panose="020B0604020202020204" pitchFamily="34" charset="0"/>
              </a:rPr>
              <a:t> </a:t>
            </a:r>
          </a:p>
          <a:p>
            <a:pPr algn="just"/>
            <a:r>
              <a:rPr lang="en-US" sz="1500" dirty="0">
                <a:latin typeface="Arial" panose="020B0604020202020204" pitchFamily="34" charset="0"/>
                <a:cs typeface="Arial" panose="020B0604020202020204" pitchFamily="34" charset="0"/>
              </a:rPr>
              <a:t>In the next phase, the study will continue to improve the model’s accuracy and stability. </a:t>
            </a:r>
          </a:p>
          <a:p>
            <a:pPr algn="just"/>
            <a:r>
              <a:rPr lang="en-US" sz="1500" dirty="0">
                <a:latin typeface="Arial" panose="020B0604020202020204" pitchFamily="34" charset="0"/>
                <a:cs typeface="Arial" panose="020B0604020202020204" pitchFamily="34" charset="0"/>
              </a:rPr>
              <a:t>TBR – </a:t>
            </a:r>
            <a:r>
              <a:rPr lang="en-US" sz="1500" dirty="0" err="1">
                <a:latin typeface="Arial" panose="020B0604020202020204" pitchFamily="34" charset="0"/>
                <a:cs typeface="Arial" panose="020B0604020202020204" pitchFamily="34" charset="0"/>
              </a:rPr>
              <a:t>Bandwave</a:t>
            </a:r>
            <a:r>
              <a:rPr lang="en-US" sz="1500" dirty="0">
                <a:latin typeface="Arial" panose="020B0604020202020204" pitchFamily="34" charset="0"/>
                <a:cs typeface="Arial" panose="020B0604020202020204" pitchFamily="34" charset="0"/>
              </a:rPr>
              <a:t> Ratio to be more </a:t>
            </a:r>
            <a:r>
              <a:rPr lang="en-US" sz="1500" dirty="0" err="1">
                <a:latin typeface="Arial" panose="020B0604020202020204" pitchFamily="34" charset="0"/>
                <a:cs typeface="Arial" panose="020B0604020202020204" pitchFamily="34" charset="0"/>
              </a:rPr>
              <a:t>analysed</a:t>
            </a:r>
            <a:r>
              <a:rPr lang="en-US" sz="1500" dirty="0">
                <a:latin typeface="Arial" panose="020B0604020202020204" pitchFamily="34" charset="0"/>
                <a:cs typeface="Arial" panose="020B0604020202020204" pitchFamily="34" charset="0"/>
              </a:rPr>
              <a:t>.</a:t>
            </a:r>
          </a:p>
          <a:p>
            <a:pPr algn="just"/>
            <a:r>
              <a:rPr lang="en-US" sz="1500" dirty="0">
                <a:latin typeface="Arial" panose="020B0604020202020204" pitchFamily="34" charset="0"/>
                <a:cs typeface="Arial" panose="020B0604020202020204" pitchFamily="34" charset="0"/>
              </a:rPr>
              <a:t>Specialized Channels – </a:t>
            </a:r>
            <a:r>
              <a:rPr lang="en-US" sz="1500" dirty="0" err="1">
                <a:latin typeface="Arial" panose="020B0604020202020204" pitchFamily="34" charset="0"/>
                <a:cs typeface="Arial" panose="020B0604020202020204" pitchFamily="34" charset="0"/>
              </a:rPr>
              <a:t>Cz</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Fz</a:t>
            </a:r>
            <a:r>
              <a:rPr lang="en-US" sz="1500" dirty="0">
                <a:latin typeface="Arial" panose="020B0604020202020204" pitchFamily="34" charset="0"/>
                <a:cs typeface="Arial" panose="020B0604020202020204" pitchFamily="34" charset="0"/>
              </a:rPr>
              <a:t> effects to be studied.</a:t>
            </a:r>
          </a:p>
          <a:p>
            <a:pPr algn="just"/>
            <a:r>
              <a:rPr lang="en-US" sz="1500" dirty="0">
                <a:effectLst/>
                <a:latin typeface="Arial" panose="020B0604020202020204" pitchFamily="34" charset="0"/>
                <a:cs typeface="Arial" panose="020B0604020202020204" pitchFamily="34" charset="0"/>
              </a:rPr>
              <a:t>Lower alpha and beta bands and larger theta and delta bands </a:t>
            </a:r>
            <a:endParaRPr lang="en-US" sz="1500" dirty="0">
              <a:latin typeface="Arial" panose="020B0604020202020204" pitchFamily="34" charset="0"/>
              <a:cs typeface="Arial" panose="020B0604020202020204" pitchFamily="34" charset="0"/>
            </a:endParaRPr>
          </a:p>
          <a:p>
            <a:pPr algn="just"/>
            <a:r>
              <a:rPr lang="en-US" sz="1500" dirty="0">
                <a:latin typeface="Arial" panose="020B0604020202020204" pitchFamily="34" charset="0"/>
                <a:cs typeface="Arial" panose="020B0604020202020204" pitchFamily="34" charset="0"/>
              </a:rPr>
              <a:t>In addition to EEG, a self-efficacy standard test, and heart coherence measurements will be included as metrics. </a:t>
            </a:r>
          </a:p>
          <a:p>
            <a:pPr algn="just"/>
            <a:r>
              <a:rPr lang="en-US" sz="1500" dirty="0">
                <a:latin typeface="Arial" panose="020B0604020202020204" pitchFamily="34" charset="0"/>
                <a:cs typeface="Arial" panose="020B0604020202020204" pitchFamily="34" charset="0"/>
              </a:rPr>
              <a:t>Then, an experiment will be conducted on 10-15 participants to analyze their live EEG scans to measure their attention deficiency as well as its improvement after CM-II meditation (Fig. 6). </a:t>
            </a: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spTree>
    <p:extLst>
      <p:ext uri="{BB962C8B-B14F-4D97-AF65-F5344CB8AC3E}">
        <p14:creationId xmlns:p14="http://schemas.microsoft.com/office/powerpoint/2010/main" val="782466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491456" y="61913"/>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Methodology Phase 2</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a:bodyPr>
          <a:lstStyle/>
          <a:p>
            <a:pPr algn="just"/>
            <a:endParaRPr lang="en-US" sz="18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pic>
        <p:nvPicPr>
          <p:cNvPr id="6" name="Picture 5" descr="Diagram&#10;&#10;Description automatically generated">
            <a:extLst>
              <a:ext uri="{FF2B5EF4-FFF2-40B4-BE49-F238E27FC236}">
                <a16:creationId xmlns:a16="http://schemas.microsoft.com/office/drawing/2014/main" id="{25FC9D6F-2508-3B03-A038-5A75CDCA9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375" y="1011344"/>
            <a:ext cx="10238360" cy="4906750"/>
          </a:xfrm>
          <a:prstGeom prst="rect">
            <a:avLst/>
          </a:prstGeom>
        </p:spPr>
      </p:pic>
    </p:spTree>
    <p:extLst>
      <p:ext uri="{BB962C8B-B14F-4D97-AF65-F5344CB8AC3E}">
        <p14:creationId xmlns:p14="http://schemas.microsoft.com/office/powerpoint/2010/main" val="50366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REFERENCES</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fontScale="85000" lnSpcReduction="10000"/>
          </a:bodyPr>
          <a:lstStyle/>
          <a:p>
            <a:r>
              <a:rPr lang="en-US" sz="1800" dirty="0">
                <a:effectLst/>
                <a:latin typeface="Helvetica Neue" panose="02000503000000020004" pitchFamily="2" charset="0"/>
              </a:rPr>
              <a:t>Mohammadi, M. Ret al.,. (2016). EEG classification of ADHD and normal children using non-linear features and neural network. </a:t>
            </a:r>
            <a:r>
              <a:rPr lang="en-US" sz="1800" i="1" dirty="0">
                <a:effectLst/>
                <a:latin typeface="Helvetica Neue" panose="02000503000000020004" pitchFamily="2" charset="0"/>
              </a:rPr>
              <a:t>Biomedical Engineering Letters</a:t>
            </a:r>
            <a:r>
              <a:rPr lang="en-US" sz="1800" dirty="0">
                <a:effectLst/>
                <a:latin typeface="Helvetica Neue" panose="02000503000000020004" pitchFamily="2" charset="0"/>
              </a:rPr>
              <a:t>. </a:t>
            </a:r>
          </a:p>
          <a:p>
            <a:r>
              <a:rPr lang="en-US" sz="1800" dirty="0" err="1">
                <a:effectLst/>
                <a:latin typeface="Helvetica Neue" panose="02000503000000020004" pitchFamily="2" charset="0"/>
              </a:rPr>
              <a:t>Nelles</a:t>
            </a:r>
            <a:r>
              <a:rPr lang="en-US" sz="1800" dirty="0">
                <a:effectLst/>
                <a:latin typeface="Helvetica Neue" panose="02000503000000020004" pitchFamily="2" charset="0"/>
              </a:rPr>
              <a:t>, O. (2020). </a:t>
            </a:r>
            <a:r>
              <a:rPr lang="en-US" sz="1800" i="1" dirty="0">
                <a:effectLst/>
                <a:latin typeface="Helvetica Neue" panose="02000503000000020004" pitchFamily="2" charset="0"/>
              </a:rPr>
              <a:t>Nonlinear system identification: from classical approaches to neural networks, fuzzy models, and gaussian processes.</a:t>
            </a:r>
            <a:r>
              <a:rPr lang="en-US" sz="1800" dirty="0">
                <a:effectLst/>
                <a:latin typeface="Helvetica Neue" panose="02000503000000020004" pitchFamily="2" charset="0"/>
              </a:rPr>
              <a:t> </a:t>
            </a:r>
          </a:p>
          <a:p>
            <a:r>
              <a:rPr lang="en-US" sz="1800" dirty="0">
                <a:effectLst/>
                <a:latin typeface="Helvetica Neue" panose="02000503000000020004" pitchFamily="2" charset="0"/>
              </a:rPr>
              <a:t>Theodoridis et al., (2010). </a:t>
            </a:r>
            <a:r>
              <a:rPr lang="en-US" sz="1800" i="1" dirty="0">
                <a:effectLst/>
                <a:latin typeface="Helvetica Neue" panose="02000503000000020004" pitchFamily="2" charset="0"/>
              </a:rPr>
              <a:t>Introduction to pattern recognition: a </a:t>
            </a:r>
            <a:r>
              <a:rPr lang="en-US" sz="1800" i="1" dirty="0" err="1">
                <a:effectLst/>
                <a:latin typeface="Helvetica Neue" panose="02000503000000020004" pitchFamily="2" charset="0"/>
              </a:rPr>
              <a:t>matlab</a:t>
            </a:r>
            <a:r>
              <a:rPr lang="en-US" sz="1800" i="1" dirty="0">
                <a:effectLst/>
                <a:latin typeface="Helvetica Neue" panose="02000503000000020004" pitchFamily="2" charset="0"/>
              </a:rPr>
              <a:t> approach.</a:t>
            </a:r>
            <a:r>
              <a:rPr lang="en-US" sz="1800" dirty="0">
                <a:effectLst/>
                <a:latin typeface="Helvetica Neue" panose="02000503000000020004" pitchFamily="2" charset="0"/>
              </a:rPr>
              <a:t> Academic Press. </a:t>
            </a:r>
          </a:p>
          <a:p>
            <a:r>
              <a:rPr lang="en-US" sz="1800" dirty="0">
                <a:effectLst/>
                <a:latin typeface="Helvetica Neue" panose="02000503000000020004" pitchFamily="2" charset="0"/>
              </a:rPr>
              <a:t>Shubham </a:t>
            </a:r>
            <a:r>
              <a:rPr lang="en-US" sz="1800" dirty="0" err="1">
                <a:effectLst/>
                <a:latin typeface="Helvetica Neue" panose="02000503000000020004" pitchFamily="2" charset="0"/>
              </a:rPr>
              <a:t>Dhuri</a:t>
            </a:r>
            <a:r>
              <a:rPr lang="en-US" sz="1800" dirty="0">
                <a:effectLst/>
                <a:latin typeface="Helvetica Neue" panose="02000503000000020004" pitchFamily="2" charset="0"/>
              </a:rPr>
              <a:t>  et. al., </a:t>
            </a:r>
            <a:r>
              <a:rPr lang="en-US" sz="1800" i="1" dirty="0">
                <a:effectLst/>
                <a:latin typeface="Helvetica Neue" panose="02000503000000020004" pitchFamily="2" charset="0"/>
              </a:rPr>
              <a:t>International Research Journal of Engineering and Technology (IRJET)</a:t>
            </a:r>
            <a:r>
              <a:rPr lang="en-US" sz="1800" dirty="0">
                <a:effectLst/>
                <a:latin typeface="Helvetica Neue" panose="02000503000000020004" pitchFamily="2" charset="0"/>
              </a:rPr>
              <a:t>. </a:t>
            </a:r>
          </a:p>
          <a:p>
            <a:r>
              <a:rPr lang="en-US" sz="1800" i="1" dirty="0" err="1">
                <a:effectLst/>
                <a:latin typeface="Helvetica Neue" panose="02000503000000020004" pitchFamily="2" charset="0"/>
              </a:rPr>
              <a:t>Lubar</a:t>
            </a:r>
            <a:r>
              <a:rPr lang="en-US" sz="1800" i="1" dirty="0">
                <a:effectLst/>
                <a:latin typeface="Helvetica Neue" panose="02000503000000020004" pitchFamily="2" charset="0"/>
              </a:rPr>
              <a:t> JF. Discourse on the development of EEG diagnostics and biofeedback for attention-deficit/hyperactivity disorders. Biofeedback Self-Reg 1991.</a:t>
            </a:r>
            <a:r>
              <a:rPr lang="en-US" sz="1800" dirty="0">
                <a:effectLst/>
                <a:latin typeface="Helvetica Neue" panose="02000503000000020004" pitchFamily="2" charset="0"/>
              </a:rPr>
              <a:t> Mohanty, A. (2019, May). Multi layer Perceptron (MLP) Models on Real World Banking Data.</a:t>
            </a:r>
          </a:p>
          <a:p>
            <a:pPr algn="just"/>
            <a:endParaRPr lang="en-US" sz="18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D78E67EC-45EF-B55E-5D9D-DD3A6C9AF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270" y="1981201"/>
            <a:ext cx="7769520" cy="5116783"/>
          </a:xfrm>
          <a:prstGeom prst="rect">
            <a:avLst/>
          </a:prstGeom>
        </p:spPr>
      </p:pic>
    </p:spTree>
    <p:extLst>
      <p:ext uri="{BB962C8B-B14F-4D97-AF65-F5344CB8AC3E}">
        <p14:creationId xmlns:p14="http://schemas.microsoft.com/office/powerpoint/2010/main" val="134101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b="1" dirty="0">
                <a:solidFill>
                  <a:srgbClr val="FFFFFF"/>
                </a:solidFill>
                <a:latin typeface="Arial" panose="020B0604020202020204" pitchFamily="34" charset="0"/>
                <a:cs typeface="Arial" panose="020B0604020202020204" pitchFamily="34" charset="0"/>
              </a:rPr>
              <a:t>abstract</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260278"/>
            <a:ext cx="9048218" cy="3544887"/>
          </a:xfrm>
        </p:spPr>
        <p:txBody>
          <a:bodyPr anchor="ctr">
            <a:noAutofit/>
          </a:bodyPr>
          <a:lstStyle/>
          <a:p>
            <a:r>
              <a:rPr lang="en-US" sz="1800" dirty="0"/>
              <a:t>Stress reduces attention span and is a common problem that impacts students’ academic performance as well as their self-efficacy in handling challenging situations.</a:t>
            </a:r>
          </a:p>
          <a:p>
            <a:r>
              <a:rPr lang="en-US" sz="1800" dirty="0"/>
              <a:t>A new version of </a:t>
            </a:r>
            <a:r>
              <a:rPr lang="en-US" sz="1800" dirty="0" err="1"/>
              <a:t>ChakraMarkaKosha</a:t>
            </a:r>
            <a:r>
              <a:rPr lang="en-US" sz="1800" dirty="0"/>
              <a:t> Meditation - CM-II as a guided psychotherapy and cognitive therapy meditation is developed by me.</a:t>
            </a:r>
          </a:p>
          <a:p>
            <a:r>
              <a:rPr lang="en-US" sz="1800" dirty="0"/>
              <a:t>The aim is to to analyze its impact on reducing attention deficiency among students.</a:t>
            </a:r>
          </a:p>
          <a:p>
            <a:r>
              <a:rPr lang="en-US" sz="1800" dirty="0"/>
              <a:t>For this, this study uses Electroencephalography (EEG) data as a metric to analyze electrical activities of the brain that contribute to attention deficiency. </a:t>
            </a:r>
          </a:p>
          <a:p>
            <a:r>
              <a:rPr lang="en-US" sz="1800" dirty="0"/>
              <a:t>We use neural network as a machine learning classifying algorithm to analyze the EEG data to measure the impact of CM-II on students’ attention deficiency.</a:t>
            </a:r>
          </a:p>
        </p:txBody>
      </p:sp>
    </p:spTree>
    <p:extLst>
      <p:ext uri="{BB962C8B-B14F-4D97-AF65-F5344CB8AC3E}">
        <p14:creationId xmlns:p14="http://schemas.microsoft.com/office/powerpoint/2010/main" val="152049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b="1" dirty="0">
                <a:solidFill>
                  <a:srgbClr val="FFFFFF"/>
                </a:solidFill>
                <a:latin typeface="Arial" panose="020B0604020202020204" pitchFamily="34" charset="0"/>
                <a:cs typeface="Arial" panose="020B0604020202020204" pitchFamily="34" charset="0"/>
              </a:rPr>
              <a:t>Research questions</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260278"/>
            <a:ext cx="9048218" cy="3544887"/>
          </a:xfrm>
        </p:spPr>
        <p:txBody>
          <a:bodyPr anchor="ctr">
            <a:noAutofit/>
          </a:bodyPr>
          <a:lstStyle/>
          <a:p>
            <a:pPr marL="514350" indent="-514350">
              <a:buFont typeface="Arial" panose="020B0604020202020204" pitchFamily="34" charset="0"/>
              <a:buChar char="•"/>
            </a:pPr>
            <a:r>
              <a:rPr lang="en-US" sz="1800" dirty="0"/>
              <a:t>Can a machine learning algorithm detect accurately attention deficiency through spectral analysis of EEG data? (phase 1)</a:t>
            </a:r>
          </a:p>
          <a:p>
            <a:pPr marL="514350" indent="-514350">
              <a:buFont typeface="Arial" panose="020B0604020202020204" pitchFamily="34" charset="0"/>
              <a:buChar char="•"/>
            </a:pPr>
            <a:r>
              <a:rPr lang="en-US" sz="1800" dirty="0"/>
              <a:t>Does </a:t>
            </a:r>
            <a:r>
              <a:rPr lang="en-US" sz="1800" dirty="0" err="1"/>
              <a:t>ChakaMarkaKosha</a:t>
            </a:r>
            <a:r>
              <a:rPr lang="en-US" sz="1800" dirty="0"/>
              <a:t> Meditation II improve attention and increase students’ self-efficacy? (phase 2)</a:t>
            </a:r>
          </a:p>
          <a:p>
            <a:endParaRPr lang="en-US" sz="1800" dirty="0"/>
          </a:p>
          <a:p>
            <a:endParaRPr lang="en-US" sz="1800" dirty="0"/>
          </a:p>
        </p:txBody>
      </p:sp>
    </p:spTree>
    <p:extLst>
      <p:ext uri="{BB962C8B-B14F-4D97-AF65-F5344CB8AC3E}">
        <p14:creationId xmlns:p14="http://schemas.microsoft.com/office/powerpoint/2010/main" val="198336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b="1" dirty="0">
                <a:solidFill>
                  <a:srgbClr val="FFFFFF"/>
                </a:solidFill>
                <a:latin typeface="Arial" panose="020B0604020202020204" pitchFamily="34" charset="0"/>
                <a:cs typeface="Arial" panose="020B0604020202020204" pitchFamily="34" charset="0"/>
              </a:rPr>
              <a:t>introduction</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Autofit/>
          </a:bodyPr>
          <a:lstStyle/>
          <a:p>
            <a:pPr algn="just"/>
            <a:r>
              <a:rPr lang="en-US" sz="1800" dirty="0"/>
              <a:t>Attention is one of the cognitive skills that involves concentration on problem-solving, judgment, and language (read/write). </a:t>
            </a:r>
          </a:p>
          <a:p>
            <a:pPr algn="just"/>
            <a:r>
              <a:rPr lang="en-US" sz="1800" dirty="0"/>
              <a:t>Attention-Deficit Hyperactivity Disorder (ADHD) is a neuro-developmental disorder that is characterized by hyperactivity and inattentiveness. </a:t>
            </a:r>
          </a:p>
          <a:p>
            <a:pPr algn="just"/>
            <a:r>
              <a:rPr lang="en-US" sz="1800" dirty="0"/>
              <a:t>As EEG can help in detecting signals that contribute to ADHD, we use a public EEG dataset of 60 ADHD and non-ADHD participants to train our developed machine learning classifier. </a:t>
            </a:r>
          </a:p>
          <a:p>
            <a:pPr algn="just"/>
            <a:r>
              <a:rPr lang="en-US" sz="1800" dirty="0"/>
              <a:t>Multi-layer Perceptron (MLP), a feedforward artificial neural network, is a fully connected multi-layer neural network that we use in the classification of ADHD in each dataset.</a:t>
            </a:r>
          </a:p>
        </p:txBody>
      </p:sp>
    </p:spTree>
    <p:extLst>
      <p:ext uri="{BB962C8B-B14F-4D97-AF65-F5344CB8AC3E}">
        <p14:creationId xmlns:p14="http://schemas.microsoft.com/office/powerpoint/2010/main" val="247397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b="1" dirty="0">
                <a:solidFill>
                  <a:srgbClr val="FFFFFF"/>
                </a:solidFill>
                <a:latin typeface="Arial" panose="020B0604020202020204" pitchFamily="34" charset="0"/>
                <a:cs typeface="Arial" panose="020B0604020202020204" pitchFamily="34" charset="0"/>
              </a:rPr>
              <a:t>My Contribution</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a:bodyPr>
          <a:lstStyle/>
          <a:p>
            <a:r>
              <a:rPr lang="en-US" sz="1800" dirty="0"/>
              <a:t>Visualized  the EEG data to see ADHD and non-ADHD brain scan using MNE library in Python.</a:t>
            </a:r>
          </a:p>
          <a:p>
            <a:r>
              <a:rPr lang="en-US" sz="1800" dirty="0"/>
              <a:t>Extracted Alpha (α), Beta (β), and Theta (</a:t>
            </a:r>
            <a:r>
              <a:rPr lang="en-US" sz="1800" dirty="0" err="1"/>
              <a:t>θ</a:t>
            </a:r>
            <a:r>
              <a:rPr lang="en-US" sz="1800" dirty="0"/>
              <a:t>) band features (Fig. 4)</a:t>
            </a:r>
          </a:p>
          <a:p>
            <a:r>
              <a:rPr lang="en-US" sz="1800" dirty="0"/>
              <a:t>Applied Multi-layer Perceptron (MLP) in the classification of ADHD. Obtaining 69.2% accuracy in detecting attention deficiency.</a:t>
            </a:r>
          </a:p>
          <a:p>
            <a:r>
              <a:rPr lang="en-US" sz="1800" dirty="0"/>
              <a:t>Additional metrics to be designed in the next phase to measure change in attention span after meditation.</a:t>
            </a:r>
          </a:p>
        </p:txBody>
      </p:sp>
      <p:pic>
        <p:nvPicPr>
          <p:cNvPr id="4" name="Picture 3" descr="A picture containing diagram&#10;&#10;Description automatically generated">
            <a:extLst>
              <a:ext uri="{FF2B5EF4-FFF2-40B4-BE49-F238E27FC236}">
                <a16:creationId xmlns:a16="http://schemas.microsoft.com/office/drawing/2014/main" id="{8F35CB02-8B94-1206-5641-9A1C4EDCB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4500" y="4583296"/>
            <a:ext cx="2039212" cy="1610806"/>
          </a:xfrm>
          <a:prstGeom prst="rect">
            <a:avLst/>
          </a:prstGeom>
        </p:spPr>
      </p:pic>
    </p:spTree>
    <p:extLst>
      <p:ext uri="{BB962C8B-B14F-4D97-AF65-F5344CB8AC3E}">
        <p14:creationId xmlns:p14="http://schemas.microsoft.com/office/powerpoint/2010/main" val="375211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b="1" dirty="0" err="1">
                <a:solidFill>
                  <a:srgbClr val="FFFFFF"/>
                </a:solidFill>
                <a:latin typeface="Arial" panose="020B0604020202020204" pitchFamily="34" charset="0"/>
                <a:cs typeface="Arial" panose="020B0604020202020204" pitchFamily="34" charset="0"/>
              </a:rPr>
              <a:t>Chakramarmakosha</a:t>
            </a:r>
            <a:r>
              <a:rPr lang="en-US" b="1" dirty="0">
                <a:solidFill>
                  <a:srgbClr val="FFFFFF"/>
                </a:solidFill>
                <a:latin typeface="Arial" panose="020B0604020202020204" pitchFamily="34" charset="0"/>
                <a:cs typeface="Arial" panose="020B0604020202020204" pitchFamily="34" charset="0"/>
              </a:rPr>
              <a:t> II meditation</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a:bodyPr>
          <a:lstStyle/>
          <a:p>
            <a:r>
              <a:rPr lang="en-US" sz="1800" dirty="0">
                <a:latin typeface="Arial" panose="020B0604020202020204" pitchFamily="34" charset="0"/>
                <a:cs typeface="Arial" panose="020B0604020202020204" pitchFamily="34" charset="0"/>
              </a:rPr>
              <a:t>CM-II is a sequel of CM in which the script focuses on improving individual’s attention and self-efficacy. </a:t>
            </a:r>
          </a:p>
          <a:p>
            <a:r>
              <a:rPr lang="en-US" sz="1800" dirty="0">
                <a:latin typeface="Arial" panose="020B0604020202020204" pitchFamily="34" charset="0"/>
                <a:cs typeface="Arial" panose="020B0604020202020204" pitchFamily="34" charset="0"/>
              </a:rPr>
              <a:t>It guides the user through their emotional memories and release past painful emotions associated with a trauma.</a:t>
            </a:r>
          </a:p>
          <a:p>
            <a:r>
              <a:rPr lang="en-US" sz="1800" dirty="0">
                <a:latin typeface="Arial" panose="020B0604020202020204" pitchFamily="34" charset="0"/>
                <a:cs typeface="Arial" panose="020B0604020202020204" pitchFamily="34" charset="0"/>
              </a:rPr>
              <a:t>For instance, individuals with acute stress disorder may have significant psychological issues and distress that could have arisen from past stored emotions. In addition, they may also have distorted cognitions formed from convictions during trauma that keep them under stress.</a:t>
            </a:r>
            <a:endParaRPr lang="en-US" sz="1800" dirty="0"/>
          </a:p>
        </p:txBody>
      </p:sp>
    </p:spTree>
    <p:extLst>
      <p:ext uri="{BB962C8B-B14F-4D97-AF65-F5344CB8AC3E}">
        <p14:creationId xmlns:p14="http://schemas.microsoft.com/office/powerpoint/2010/main" val="7686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b="1" dirty="0" err="1">
                <a:solidFill>
                  <a:srgbClr val="FFFFFF"/>
                </a:solidFill>
                <a:latin typeface="Arial" panose="020B0604020202020204" pitchFamily="34" charset="0"/>
                <a:cs typeface="Arial" panose="020B0604020202020204" pitchFamily="34" charset="0"/>
              </a:rPr>
              <a:t>Chakramarmakosha</a:t>
            </a:r>
            <a:r>
              <a:rPr lang="en-US" b="1" dirty="0">
                <a:solidFill>
                  <a:srgbClr val="FFFFFF"/>
                </a:solidFill>
                <a:latin typeface="Arial" panose="020B0604020202020204" pitchFamily="34" charset="0"/>
                <a:cs typeface="Arial" panose="020B0604020202020204" pitchFamily="34" charset="0"/>
              </a:rPr>
              <a:t> II meditation</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a:bodyPr>
          <a:lstStyle/>
          <a:p>
            <a:r>
              <a:rPr lang="en-US" sz="1800" dirty="0">
                <a:latin typeface="Arial" panose="020B0604020202020204" pitchFamily="34" charset="0"/>
                <a:cs typeface="Arial" panose="020B0604020202020204" pitchFamily="34" charset="0"/>
              </a:rPr>
              <a:t>CM-II addresses these issues by guiding the listener through past emotional release and cognitive restructuring. </a:t>
            </a:r>
            <a:endParaRPr lang="en-US" sz="1800" dirty="0"/>
          </a:p>
        </p:txBody>
      </p:sp>
    </p:spTree>
    <p:extLst>
      <p:ext uri="{BB962C8B-B14F-4D97-AF65-F5344CB8AC3E}">
        <p14:creationId xmlns:p14="http://schemas.microsoft.com/office/powerpoint/2010/main" val="310072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0"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61"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2"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3"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64"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7" name="Group 66">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8"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4"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75"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6"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9" name="Group 78">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0"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1"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2"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3"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4"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5"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7" name="Rectangle 86">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5BD1F-444F-2A44-D50E-3C6AF052515C}"/>
              </a:ext>
            </a:extLst>
          </p:cNvPr>
          <p:cNvSpPr>
            <a:spLocks noGrp="1"/>
          </p:cNvSpPr>
          <p:nvPr>
            <p:ph type="title"/>
          </p:nvPr>
        </p:nvSpPr>
        <p:spPr>
          <a:xfrm>
            <a:off x="1577445" y="1168078"/>
            <a:ext cx="9048219" cy="1092200"/>
          </a:xfrm>
        </p:spPr>
        <p:txBody>
          <a:bodyPr anchor="ctr">
            <a:normAutofit/>
          </a:bodyPr>
          <a:lstStyle/>
          <a:p>
            <a:pPr algn="ctr"/>
            <a:r>
              <a:rPr lang="en-US" sz="3600" b="1" dirty="0">
                <a:latin typeface="Arial" panose="020B0604020202020204" pitchFamily="34" charset="0"/>
                <a:cs typeface="Arial" panose="020B0604020202020204" pitchFamily="34" charset="0"/>
              </a:rPr>
              <a:t>hypothesis</a:t>
            </a:r>
            <a:endParaRPr lang="en-US" dirty="0">
              <a:solidFill>
                <a:srgbClr val="FFFFFF"/>
              </a:solidFill>
            </a:endParaRPr>
          </a:p>
        </p:txBody>
      </p:sp>
      <p:sp>
        <p:nvSpPr>
          <p:cNvPr id="3" name="Content Placeholder 2">
            <a:extLst>
              <a:ext uri="{FF2B5EF4-FFF2-40B4-BE49-F238E27FC236}">
                <a16:creationId xmlns:a16="http://schemas.microsoft.com/office/drawing/2014/main" id="{882F381E-3B08-C414-6E57-E398397FC462}"/>
              </a:ext>
            </a:extLst>
          </p:cNvPr>
          <p:cNvSpPr>
            <a:spLocks noGrp="1"/>
          </p:cNvSpPr>
          <p:nvPr>
            <p:ph idx="1"/>
          </p:nvPr>
        </p:nvSpPr>
        <p:spPr>
          <a:xfrm>
            <a:off x="1577446" y="2413001"/>
            <a:ext cx="9048218" cy="3033180"/>
          </a:xfrm>
        </p:spPr>
        <p:txBody>
          <a:bodyPr anchor="ctr">
            <a:normAutofit/>
          </a:bodyPr>
          <a:lstStyle/>
          <a:p>
            <a:pPr marL="0" indent="0">
              <a:buNone/>
            </a:pPr>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hypothesis</a:t>
            </a:r>
            <a:r>
              <a:rPr lang="en-US" sz="1800" dirty="0">
                <a:latin typeface="Arial" panose="020B0604020202020204" pitchFamily="34" charset="0"/>
                <a:cs typeface="Arial" panose="020B0604020202020204" pitchFamily="34" charset="0"/>
              </a:rPr>
              <a:t> is that </a:t>
            </a:r>
          </a:p>
          <a:p>
            <a:r>
              <a:rPr lang="en-US" sz="1800" dirty="0">
                <a:latin typeface="Arial" panose="020B0604020202020204" pitchFamily="34" charset="0"/>
                <a:cs typeface="Arial" panose="020B0604020202020204" pitchFamily="34" charset="0"/>
              </a:rPr>
              <a:t>CM-II improves attention, increases students’ problem-solving skills, and self-efficacy. CM-II’s effect will be measured primarily by live EEG data in phase II of the research.</a:t>
            </a:r>
            <a:endParaRPr lang="en-US" sz="1800" dirty="0"/>
          </a:p>
        </p:txBody>
      </p:sp>
    </p:spTree>
    <p:extLst>
      <p:ext uri="{BB962C8B-B14F-4D97-AF65-F5344CB8AC3E}">
        <p14:creationId xmlns:p14="http://schemas.microsoft.com/office/powerpoint/2010/main" val="2540134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2233</TotalTime>
  <Words>1741</Words>
  <Application>Microsoft Macintosh PowerPoint</Application>
  <PresentationFormat>Widescreen</PresentationFormat>
  <Paragraphs>146</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Helvetica Neue</vt:lpstr>
      <vt:lpstr>Tw Cen MT</vt:lpstr>
      <vt:lpstr>Circuit</vt:lpstr>
      <vt:lpstr>EEG classification using Neural Network – An Application of Machine Learning in Classification of attention deficiency, to measure the effect of ChakaMarkaKosha Meditation-II</vt:lpstr>
      <vt:lpstr>AGENDA</vt:lpstr>
      <vt:lpstr>abstract</vt:lpstr>
      <vt:lpstr>Research questions</vt:lpstr>
      <vt:lpstr>introduction</vt:lpstr>
      <vt:lpstr>My Contribution</vt:lpstr>
      <vt:lpstr>Chakramarmakosha II meditation</vt:lpstr>
      <vt:lpstr>Chakramarmakosha II meditation</vt:lpstr>
      <vt:lpstr>hypothesis</vt:lpstr>
      <vt:lpstr>Machine learning Classifier</vt:lpstr>
      <vt:lpstr>methodology</vt:lpstr>
      <vt:lpstr>methodology</vt:lpstr>
      <vt:lpstr>Data visualization</vt:lpstr>
      <vt:lpstr>Feature selection and extraction</vt:lpstr>
      <vt:lpstr>Development and training of MLP </vt:lpstr>
      <vt:lpstr>methodology</vt:lpstr>
      <vt:lpstr>Results and conclusion</vt:lpstr>
      <vt:lpstr>Results and conclusion</vt:lpstr>
      <vt:lpstr>MLP Conclusion</vt:lpstr>
      <vt:lpstr>9 other classifiers Accuracies   CODED Using sklearn library:</vt:lpstr>
      <vt:lpstr>PowerPoint Presentation</vt:lpstr>
      <vt:lpstr>CONCLUSION – other classifiers</vt:lpstr>
      <vt:lpstr>MLP FUTURE IMPROVISATION</vt:lpstr>
      <vt:lpstr>Next Research (Phase 2)</vt:lpstr>
      <vt:lpstr>Methodology Phase 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EEG classification using Neural Network – An Application of Machine Learning in Classification of attention deficiency, to measure the effect of ChakaMarkaKosha Meditation-II</dc:title>
  <dc:creator>Sreekanth  Gopi</dc:creator>
  <cp:lastModifiedBy>Sreekanth  Gopi</cp:lastModifiedBy>
  <cp:revision>154</cp:revision>
  <cp:lastPrinted>2022-11-29T19:02:19Z</cp:lastPrinted>
  <dcterms:created xsi:type="dcterms:W3CDTF">2022-11-17T16:16:37Z</dcterms:created>
  <dcterms:modified xsi:type="dcterms:W3CDTF">2022-12-11T04:11:07Z</dcterms:modified>
</cp:coreProperties>
</file>