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85"/>
  </p:normalViewPr>
  <p:slideViewPr>
    <p:cSldViewPr snapToGrid="0" snapToObjects="1">
      <p:cViewPr>
        <p:scale>
          <a:sx n="97" d="100"/>
          <a:sy n="97" d="100"/>
        </p:scale>
        <p:origin x="52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F7D21-64FE-1B49-9615-337159E32045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372B8-62FA-F74E-937B-6A0C475F7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50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F0E5-FCCF-DC43-A72E-6D12637E3DDC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CCD7-8D52-2044-9220-88EA780B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6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F0E5-FCCF-DC43-A72E-6D12637E3DDC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CCD7-8D52-2044-9220-88EA780B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2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F0E5-FCCF-DC43-A72E-6D12637E3DDC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CCD7-8D52-2044-9220-88EA780B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2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F0E5-FCCF-DC43-A72E-6D12637E3DDC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CCD7-8D52-2044-9220-88EA780B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2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F0E5-FCCF-DC43-A72E-6D12637E3DDC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CCD7-8D52-2044-9220-88EA780B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5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F0E5-FCCF-DC43-A72E-6D12637E3DDC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CCD7-8D52-2044-9220-88EA780B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8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F0E5-FCCF-DC43-A72E-6D12637E3DDC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CCD7-8D52-2044-9220-88EA780B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7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F0E5-FCCF-DC43-A72E-6D12637E3DDC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CCD7-8D52-2044-9220-88EA780B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F0E5-FCCF-DC43-A72E-6D12637E3DDC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CCD7-8D52-2044-9220-88EA780B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0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F0E5-FCCF-DC43-A72E-6D12637E3DDC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CCD7-8D52-2044-9220-88EA780B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F0E5-FCCF-DC43-A72E-6D12637E3DDC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CCD7-8D52-2044-9220-88EA780B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2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EF0E5-FCCF-DC43-A72E-6D12637E3DDC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6CCD7-8D52-2044-9220-88EA780B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8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9490" y="803849"/>
            <a:ext cx="3205378" cy="37147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>
            <a:noAutofit/>
          </a:bodyPr>
          <a:lstStyle/>
          <a:p>
            <a:r>
              <a:rPr lang="en-US" sz="1200" dirty="0" smtClean="0">
                <a:latin typeface="Helvetica Light" charset="0"/>
                <a:ea typeface="Helvetica Light" charset="0"/>
                <a:cs typeface="Helvetica Light" charset="0"/>
              </a:rPr>
              <a:t>Acquire data, split into train + test</a:t>
            </a:r>
            <a:endParaRPr lang="en-US" sz="1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349491" y="1770230"/>
            <a:ext cx="3205377" cy="37147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latin typeface="Helvetica Light" charset="0"/>
                <a:ea typeface="Helvetica Light" charset="0"/>
                <a:cs typeface="Helvetica Light" charset="0"/>
              </a:rPr>
              <a:t>Exploratory Data Analysis</a:t>
            </a:r>
            <a:endParaRPr lang="en-US" sz="1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349490" y="2254920"/>
            <a:ext cx="3205378" cy="37147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latin typeface="Helvetica Light" charset="0"/>
                <a:ea typeface="Helvetica Light" charset="0"/>
                <a:cs typeface="Helvetica Light" charset="0"/>
              </a:rPr>
              <a:t>Transform data based on training data</a:t>
            </a:r>
            <a:endParaRPr lang="en-US" sz="1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349490" y="2767085"/>
            <a:ext cx="3205378" cy="9066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latin typeface="Helvetica Light" charset="0"/>
                <a:ea typeface="Helvetica Light" charset="0"/>
                <a:cs typeface="Helvetica Light" charset="0"/>
              </a:rPr>
              <a:t>Partition “training” data into k-folds</a:t>
            </a:r>
            <a:endParaRPr lang="en-US" sz="1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cxnSp>
        <p:nvCxnSpPr>
          <p:cNvPr id="19" name="Straight Arrow Connector 18"/>
          <p:cNvCxnSpPr>
            <a:stCxn id="2" idx="2"/>
          </p:cNvCxnSpPr>
          <p:nvPr/>
        </p:nvCxnSpPr>
        <p:spPr>
          <a:xfrm flipH="1">
            <a:off x="7949727" y="1175327"/>
            <a:ext cx="2452" cy="1197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2"/>
            <a:endCxn id="5" idx="0"/>
          </p:cNvCxnSpPr>
          <p:nvPr/>
        </p:nvCxnSpPr>
        <p:spPr>
          <a:xfrm flipH="1">
            <a:off x="7952179" y="2141708"/>
            <a:ext cx="1" cy="11321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  <a:endCxn id="6" idx="0"/>
          </p:cNvCxnSpPr>
          <p:nvPr/>
        </p:nvCxnSpPr>
        <p:spPr>
          <a:xfrm>
            <a:off x="7952179" y="2626398"/>
            <a:ext cx="0" cy="14068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 txBox="1">
            <a:spLocks/>
          </p:cNvSpPr>
          <p:nvPr/>
        </p:nvSpPr>
        <p:spPr>
          <a:xfrm>
            <a:off x="6414468" y="3011647"/>
            <a:ext cx="501051" cy="58036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latin typeface="Helvetica Light" charset="0"/>
                <a:ea typeface="Helvetica Light" charset="0"/>
                <a:cs typeface="Helvetica Light" charset="0"/>
              </a:rPr>
              <a:t>Fold 1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6966481" y="3011649"/>
            <a:ext cx="501051" cy="58036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latin typeface="Helvetica Light" charset="0"/>
                <a:ea typeface="Helvetica Light" charset="0"/>
                <a:cs typeface="Helvetica Light" charset="0"/>
              </a:rPr>
              <a:t>Fold 2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7531743" y="3011648"/>
            <a:ext cx="501051" cy="58036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latin typeface="Helvetica Light" charset="0"/>
                <a:ea typeface="Helvetica Light" charset="0"/>
                <a:cs typeface="Helvetica Light" charset="0"/>
              </a:rPr>
              <a:t>Fold 3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8088675" y="3002014"/>
            <a:ext cx="501051" cy="58036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latin typeface="Helvetica Light" charset="0"/>
                <a:ea typeface="Helvetica Light" charset="0"/>
                <a:cs typeface="Helvetica Light" charset="0"/>
              </a:rPr>
              <a:t>Fold 4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8997398" y="3002013"/>
            <a:ext cx="501051" cy="58036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latin typeface="Helvetica Light" charset="0"/>
                <a:ea typeface="Helvetica Light" charset="0"/>
                <a:cs typeface="Helvetica Light" charset="0"/>
              </a:rPr>
              <a:t>Fold k</a:t>
            </a: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8603047" y="3011647"/>
            <a:ext cx="394352" cy="5803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r-IN" sz="1200" dirty="0" smtClean="0">
                <a:latin typeface="Helvetica Light" charset="0"/>
                <a:ea typeface="Helvetica Light" charset="0"/>
                <a:cs typeface="Helvetica Light" charset="0"/>
              </a:rPr>
              <a:t>…</a:t>
            </a:r>
            <a:endParaRPr lang="en-US" sz="1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6349491" y="3807085"/>
            <a:ext cx="2010517" cy="4214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latin typeface="Helvetica Light" charset="0"/>
                <a:ea typeface="Helvetica Light" charset="0"/>
                <a:cs typeface="Helvetica Light" charset="0"/>
              </a:rPr>
              <a:t>Estimate model specifications on k-1 folds</a:t>
            </a:r>
            <a:endParaRPr lang="en-US" sz="1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6349492" y="4378341"/>
            <a:ext cx="2010517" cy="4214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latin typeface="Helvetica Light" charset="0"/>
                <a:ea typeface="Helvetica Light" charset="0"/>
                <a:cs typeface="Helvetica Light" charset="0"/>
              </a:rPr>
              <a:t>Predict Y for kth fold </a:t>
            </a:r>
          </a:p>
          <a:p>
            <a:r>
              <a:rPr lang="en-US" sz="1200" dirty="0" smtClean="0">
                <a:latin typeface="Helvetica Light" charset="0"/>
                <a:ea typeface="Helvetica Light" charset="0"/>
                <a:cs typeface="Helvetica Light" charset="0"/>
              </a:rPr>
              <a:t>(partition for validation)</a:t>
            </a:r>
            <a:endParaRPr lang="en-US" sz="1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6349491" y="4943788"/>
            <a:ext cx="2010517" cy="4214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latin typeface="Helvetica Light" charset="0"/>
                <a:ea typeface="Helvetica Light" charset="0"/>
                <a:cs typeface="Helvetica Light" charset="0"/>
              </a:rPr>
              <a:t>Calculate error of k-1 folds + kth fold, save results</a:t>
            </a:r>
            <a:endParaRPr lang="en-US" sz="1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8543036" y="4137840"/>
            <a:ext cx="908724" cy="8057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latin typeface="Helvetica Light" charset="0"/>
                <a:ea typeface="Helvetica Light" charset="0"/>
                <a:cs typeface="Helvetica Light" charset="0"/>
              </a:rPr>
              <a:t>Repeat until all k predicted once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7354750" y="3673089"/>
            <a:ext cx="0" cy="14290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2"/>
            <a:endCxn id="39" idx="0"/>
          </p:cNvCxnSpPr>
          <p:nvPr/>
        </p:nvCxnSpPr>
        <p:spPr>
          <a:xfrm>
            <a:off x="7354750" y="4228554"/>
            <a:ext cx="1" cy="14978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2"/>
            <a:endCxn id="40" idx="0"/>
          </p:cNvCxnSpPr>
          <p:nvPr/>
        </p:nvCxnSpPr>
        <p:spPr>
          <a:xfrm flipH="1">
            <a:off x="7354750" y="4799810"/>
            <a:ext cx="1" cy="14397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0" idx="3"/>
            <a:endCxn id="41" idx="2"/>
          </p:cNvCxnSpPr>
          <p:nvPr/>
        </p:nvCxnSpPr>
        <p:spPr>
          <a:xfrm flipV="1">
            <a:off x="8360008" y="4943634"/>
            <a:ext cx="637390" cy="210889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1" idx="0"/>
            <a:endCxn id="37" idx="3"/>
          </p:cNvCxnSpPr>
          <p:nvPr/>
        </p:nvCxnSpPr>
        <p:spPr>
          <a:xfrm rot="16200000" flipV="1">
            <a:off x="8618693" y="3759135"/>
            <a:ext cx="120020" cy="63739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itle 1"/>
          <p:cNvSpPr txBox="1">
            <a:spLocks/>
          </p:cNvSpPr>
          <p:nvPr/>
        </p:nvSpPr>
        <p:spPr>
          <a:xfrm>
            <a:off x="6349489" y="5472715"/>
            <a:ext cx="2010517" cy="281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latin typeface="Helvetica Light" charset="0"/>
                <a:ea typeface="Helvetica Light" charset="0"/>
                <a:cs typeface="Helvetica Light" charset="0"/>
              </a:rPr>
              <a:t>Average </a:t>
            </a:r>
            <a:r>
              <a:rPr lang="en-US" sz="1200" smtClean="0">
                <a:latin typeface="Helvetica Light" charset="0"/>
                <a:ea typeface="Helvetica Light" charset="0"/>
                <a:cs typeface="Helvetica Light" charset="0"/>
              </a:rPr>
              <a:t>errors </a:t>
            </a:r>
            <a:r>
              <a:rPr lang="en-US" sz="1200" smtClean="0">
                <a:latin typeface="Helvetica Light" charset="0"/>
                <a:ea typeface="Helvetica Light" charset="0"/>
                <a:cs typeface="Helvetica Light" charset="0"/>
              </a:rPr>
              <a:t>from all k’s</a:t>
            </a:r>
            <a:endParaRPr lang="en-US" sz="1200" dirty="0" smtClean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56" name="Title 1"/>
          <p:cNvSpPr txBox="1">
            <a:spLocks/>
          </p:cNvSpPr>
          <p:nvPr/>
        </p:nvSpPr>
        <p:spPr>
          <a:xfrm>
            <a:off x="6349489" y="6411845"/>
            <a:ext cx="2010517" cy="25047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latin typeface="Helvetica Light" charset="0"/>
                <a:ea typeface="Helvetica Light" charset="0"/>
                <a:cs typeface="Helvetica Light" charset="0"/>
              </a:rPr>
              <a:t>Score test set</a:t>
            </a:r>
          </a:p>
        </p:txBody>
      </p:sp>
      <p:sp>
        <p:nvSpPr>
          <p:cNvPr id="57" name="Title 1"/>
          <p:cNvSpPr txBox="1">
            <a:spLocks/>
          </p:cNvSpPr>
          <p:nvPr/>
        </p:nvSpPr>
        <p:spPr>
          <a:xfrm>
            <a:off x="6344586" y="1283094"/>
            <a:ext cx="3210282" cy="37147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latin typeface="Helvetica Light" charset="0"/>
                <a:ea typeface="Helvetica Light" charset="0"/>
                <a:cs typeface="Helvetica Light" charset="0"/>
              </a:rPr>
              <a:t>Training Data</a:t>
            </a:r>
            <a:endParaRPr lang="en-US" sz="1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cxnSp>
        <p:nvCxnSpPr>
          <p:cNvPr id="58" name="Straight Arrow Connector 57"/>
          <p:cNvCxnSpPr>
            <a:stCxn id="57" idx="2"/>
            <a:endCxn id="4" idx="0"/>
          </p:cNvCxnSpPr>
          <p:nvPr/>
        </p:nvCxnSpPr>
        <p:spPr>
          <a:xfrm>
            <a:off x="7949727" y="1654572"/>
            <a:ext cx="2453" cy="1156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itle 1"/>
          <p:cNvSpPr txBox="1">
            <a:spLocks/>
          </p:cNvSpPr>
          <p:nvPr/>
        </p:nvSpPr>
        <p:spPr>
          <a:xfrm>
            <a:off x="9911983" y="1328457"/>
            <a:ext cx="912397" cy="37147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latin typeface="Helvetica Light" charset="0"/>
                <a:ea typeface="Helvetica Light" charset="0"/>
                <a:cs typeface="Helvetica Light" charset="0"/>
              </a:rPr>
              <a:t>Test Data</a:t>
            </a:r>
            <a:endParaRPr lang="en-US" sz="1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cxnSp>
        <p:nvCxnSpPr>
          <p:cNvPr id="60" name="Elbow Connector 59"/>
          <p:cNvCxnSpPr>
            <a:stCxn id="2" idx="3"/>
            <a:endCxn id="59" idx="0"/>
          </p:cNvCxnSpPr>
          <p:nvPr/>
        </p:nvCxnSpPr>
        <p:spPr>
          <a:xfrm>
            <a:off x="9554868" y="989588"/>
            <a:ext cx="813314" cy="338869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9" idx="2"/>
            <a:endCxn id="56" idx="3"/>
          </p:cNvCxnSpPr>
          <p:nvPr/>
        </p:nvCxnSpPr>
        <p:spPr>
          <a:xfrm rot="5400000">
            <a:off x="6945520" y="3114421"/>
            <a:ext cx="4837149" cy="200817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5" idx="3"/>
            <a:endCxn id="56" idx="3"/>
          </p:cNvCxnSpPr>
          <p:nvPr/>
        </p:nvCxnSpPr>
        <p:spPr>
          <a:xfrm flipH="1">
            <a:off x="8360006" y="2440659"/>
            <a:ext cx="1194862" cy="4096425"/>
          </a:xfrm>
          <a:prstGeom prst="bentConnector3">
            <a:avLst>
              <a:gd name="adj1" fmla="val -68007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itle 1"/>
          <p:cNvSpPr txBox="1">
            <a:spLocks/>
          </p:cNvSpPr>
          <p:nvPr/>
        </p:nvSpPr>
        <p:spPr>
          <a:xfrm>
            <a:off x="1390518" y="803849"/>
            <a:ext cx="3205378" cy="37147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latin typeface="Helvetica Light" charset="0"/>
                <a:ea typeface="Helvetica Light" charset="0"/>
                <a:cs typeface="Helvetica Light" charset="0"/>
              </a:rPr>
              <a:t>Acquire data, split into train + test</a:t>
            </a:r>
            <a:endParaRPr lang="en-US" sz="1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102" name="Title 1"/>
          <p:cNvSpPr txBox="1">
            <a:spLocks/>
          </p:cNvSpPr>
          <p:nvPr/>
        </p:nvSpPr>
        <p:spPr>
          <a:xfrm>
            <a:off x="1383315" y="1928625"/>
            <a:ext cx="3205377" cy="37147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latin typeface="Helvetica Light" charset="0"/>
                <a:ea typeface="Helvetica Light" charset="0"/>
                <a:cs typeface="Helvetica Light" charset="0"/>
              </a:rPr>
              <a:t>Exploratory Data Analysis</a:t>
            </a:r>
            <a:endParaRPr lang="en-US" sz="1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103" name="Title 1"/>
          <p:cNvSpPr txBox="1">
            <a:spLocks/>
          </p:cNvSpPr>
          <p:nvPr/>
        </p:nvSpPr>
        <p:spPr>
          <a:xfrm>
            <a:off x="1383314" y="2549718"/>
            <a:ext cx="3205378" cy="37147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latin typeface="Helvetica Light" charset="0"/>
                <a:ea typeface="Helvetica Light" charset="0"/>
                <a:cs typeface="Helvetica Light" charset="0"/>
              </a:rPr>
              <a:t>Transform data based on training data</a:t>
            </a:r>
            <a:endParaRPr lang="en-US" sz="1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2993207" y="1175327"/>
            <a:ext cx="1" cy="15313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2" idx="2"/>
            <a:endCxn id="103" idx="0"/>
          </p:cNvCxnSpPr>
          <p:nvPr/>
        </p:nvCxnSpPr>
        <p:spPr>
          <a:xfrm flipH="1">
            <a:off x="2986003" y="2300103"/>
            <a:ext cx="1" cy="24961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3" idx="2"/>
            <a:endCxn id="131" idx="0"/>
          </p:cNvCxnSpPr>
          <p:nvPr/>
        </p:nvCxnSpPr>
        <p:spPr>
          <a:xfrm>
            <a:off x="2986003" y="2921196"/>
            <a:ext cx="4906" cy="25806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itle 1"/>
          <p:cNvSpPr txBox="1">
            <a:spLocks/>
          </p:cNvSpPr>
          <p:nvPr/>
        </p:nvSpPr>
        <p:spPr>
          <a:xfrm>
            <a:off x="1383314" y="6152085"/>
            <a:ext cx="3210282" cy="42308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latin typeface="Helvetica Light" charset="0"/>
                <a:ea typeface="Helvetica Light" charset="0"/>
                <a:cs typeface="Helvetica Light" charset="0"/>
              </a:rPr>
              <a:t>Score test set</a:t>
            </a:r>
          </a:p>
        </p:txBody>
      </p:sp>
      <p:sp>
        <p:nvSpPr>
          <p:cNvPr id="125" name="Title 1"/>
          <p:cNvSpPr txBox="1">
            <a:spLocks/>
          </p:cNvSpPr>
          <p:nvPr/>
        </p:nvSpPr>
        <p:spPr>
          <a:xfrm>
            <a:off x="1380862" y="1345603"/>
            <a:ext cx="3210282" cy="37147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latin typeface="Helvetica Light" charset="0"/>
                <a:ea typeface="Helvetica Light" charset="0"/>
                <a:cs typeface="Helvetica Light" charset="0"/>
              </a:rPr>
              <a:t>Training Data</a:t>
            </a:r>
            <a:endParaRPr lang="en-US" sz="1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cxnSp>
        <p:nvCxnSpPr>
          <p:cNvPr id="126" name="Straight Arrow Connector 125"/>
          <p:cNvCxnSpPr>
            <a:stCxn id="125" idx="2"/>
            <a:endCxn id="102" idx="0"/>
          </p:cNvCxnSpPr>
          <p:nvPr/>
        </p:nvCxnSpPr>
        <p:spPr>
          <a:xfrm>
            <a:off x="2986003" y="1717081"/>
            <a:ext cx="1" cy="2115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itle 1"/>
          <p:cNvSpPr txBox="1">
            <a:spLocks/>
          </p:cNvSpPr>
          <p:nvPr/>
        </p:nvSpPr>
        <p:spPr>
          <a:xfrm>
            <a:off x="4953011" y="1328457"/>
            <a:ext cx="912397" cy="37147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latin typeface="Helvetica Light" charset="0"/>
                <a:ea typeface="Helvetica Light" charset="0"/>
                <a:cs typeface="Helvetica Light" charset="0"/>
              </a:rPr>
              <a:t>Test Data</a:t>
            </a:r>
            <a:endParaRPr lang="en-US" sz="1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cxnSp>
        <p:nvCxnSpPr>
          <p:cNvPr id="128" name="Elbow Connector 127"/>
          <p:cNvCxnSpPr>
            <a:stCxn id="101" idx="3"/>
          </p:cNvCxnSpPr>
          <p:nvPr/>
        </p:nvCxnSpPr>
        <p:spPr>
          <a:xfrm>
            <a:off x="4595896" y="989588"/>
            <a:ext cx="813314" cy="338869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127" idx="2"/>
            <a:endCxn id="124" idx="3"/>
          </p:cNvCxnSpPr>
          <p:nvPr/>
        </p:nvCxnSpPr>
        <p:spPr>
          <a:xfrm rot="5400000">
            <a:off x="2669556" y="3623975"/>
            <a:ext cx="4663695" cy="815614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103" idx="3"/>
            <a:endCxn id="124" idx="3"/>
          </p:cNvCxnSpPr>
          <p:nvPr/>
        </p:nvCxnSpPr>
        <p:spPr>
          <a:xfrm>
            <a:off x="4588692" y="2735457"/>
            <a:ext cx="4904" cy="3628173"/>
          </a:xfrm>
          <a:prstGeom prst="bentConnector3">
            <a:avLst>
              <a:gd name="adj1" fmla="val 16943393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itle 1"/>
          <p:cNvSpPr txBox="1">
            <a:spLocks/>
          </p:cNvSpPr>
          <p:nvPr/>
        </p:nvSpPr>
        <p:spPr>
          <a:xfrm>
            <a:off x="1388220" y="3179257"/>
            <a:ext cx="3205378" cy="37147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smtClean="0">
                <a:latin typeface="Helvetica Light" charset="0"/>
                <a:ea typeface="Helvetica Light" charset="0"/>
                <a:cs typeface="Helvetica Light" charset="0"/>
              </a:rPr>
              <a:t>Estimate one </a:t>
            </a:r>
            <a:r>
              <a:rPr lang="en-US" sz="1200" dirty="0" smtClean="0">
                <a:latin typeface="Helvetica Light" charset="0"/>
                <a:ea typeface="Helvetica Light" charset="0"/>
                <a:cs typeface="Helvetica Light" charset="0"/>
              </a:rPr>
              <a:t>or more regression specifications</a:t>
            </a:r>
            <a:endParaRPr lang="en-US" sz="1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132" name="Title 1"/>
          <p:cNvSpPr txBox="1">
            <a:spLocks/>
          </p:cNvSpPr>
          <p:nvPr/>
        </p:nvSpPr>
        <p:spPr>
          <a:xfrm>
            <a:off x="1388220" y="3808796"/>
            <a:ext cx="3205378" cy="13663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latin typeface="Helvetica Light" charset="0"/>
                <a:ea typeface="Helvetica Light" charset="0"/>
                <a:cs typeface="Helvetica Light" charset="0"/>
              </a:rPr>
              <a:t>Run diagnostics </a:t>
            </a:r>
            <a:r>
              <a:rPr lang="en-US" sz="1200" smtClean="0">
                <a:latin typeface="Helvetica Light" charset="0"/>
                <a:ea typeface="Helvetica Light" charset="0"/>
                <a:cs typeface="Helvetica Light" charset="0"/>
              </a:rPr>
              <a:t>on regressions</a:t>
            </a:r>
            <a:endParaRPr lang="en-US" sz="1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133" name="Title 1"/>
          <p:cNvSpPr txBox="1">
            <a:spLocks/>
          </p:cNvSpPr>
          <p:nvPr/>
        </p:nvSpPr>
        <p:spPr>
          <a:xfrm>
            <a:off x="1445586" y="4088460"/>
            <a:ext cx="997741" cy="3143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dirty="0" smtClean="0">
                <a:latin typeface="Helvetica Light" charset="0"/>
                <a:ea typeface="Helvetica Light" charset="0"/>
                <a:cs typeface="Helvetica Light" charset="0"/>
              </a:rPr>
              <a:t>F-statistic</a:t>
            </a:r>
            <a:endParaRPr lang="en-US" sz="11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134" name="Title 1"/>
          <p:cNvSpPr txBox="1">
            <a:spLocks/>
          </p:cNvSpPr>
          <p:nvPr/>
        </p:nvSpPr>
        <p:spPr>
          <a:xfrm>
            <a:off x="2520722" y="4088460"/>
            <a:ext cx="997741" cy="3143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dirty="0" smtClean="0">
                <a:latin typeface="Helvetica Light" charset="0"/>
                <a:ea typeface="Helvetica Light" charset="0"/>
                <a:cs typeface="Helvetica Light" charset="0"/>
              </a:rPr>
              <a:t>Coefficient p-values</a:t>
            </a:r>
            <a:endParaRPr lang="en-US" sz="11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135" name="Title 1"/>
          <p:cNvSpPr txBox="1">
            <a:spLocks/>
          </p:cNvSpPr>
          <p:nvPr/>
        </p:nvSpPr>
        <p:spPr>
          <a:xfrm>
            <a:off x="3595858" y="4106000"/>
            <a:ext cx="997741" cy="3143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dirty="0" smtClean="0">
                <a:latin typeface="Helvetica Light" charset="0"/>
                <a:ea typeface="Helvetica Light" charset="0"/>
                <a:cs typeface="Helvetica Light" charset="0"/>
              </a:rPr>
              <a:t>R-squared</a:t>
            </a:r>
            <a:endParaRPr lang="en-US" sz="11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136" name="Title 1"/>
          <p:cNvSpPr txBox="1">
            <a:spLocks/>
          </p:cNvSpPr>
          <p:nvPr/>
        </p:nvSpPr>
        <p:spPr>
          <a:xfrm>
            <a:off x="1445586" y="4395252"/>
            <a:ext cx="1574007" cy="3143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dirty="0" smtClean="0">
                <a:latin typeface="Helvetica Light" charset="0"/>
                <a:ea typeface="Helvetica Light" charset="0"/>
                <a:cs typeface="Helvetica Light" charset="0"/>
              </a:rPr>
              <a:t>Homoscedasticity tests</a:t>
            </a:r>
            <a:endParaRPr lang="en-US" sz="11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137" name="Title 1"/>
          <p:cNvSpPr txBox="1">
            <a:spLocks/>
          </p:cNvSpPr>
          <p:nvPr/>
        </p:nvSpPr>
        <p:spPr>
          <a:xfrm>
            <a:off x="3092221" y="4410012"/>
            <a:ext cx="1501377" cy="3143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smtClean="0">
                <a:latin typeface="Helvetica Light" charset="0"/>
                <a:ea typeface="Helvetica Light" charset="0"/>
                <a:cs typeface="Helvetica Light" charset="0"/>
              </a:rPr>
              <a:t>Normality tests</a:t>
            </a:r>
            <a:endParaRPr lang="en-US" sz="11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138" name="Title 1"/>
          <p:cNvSpPr txBox="1">
            <a:spLocks/>
          </p:cNvSpPr>
          <p:nvPr/>
        </p:nvSpPr>
        <p:spPr>
          <a:xfrm>
            <a:off x="1445586" y="4698574"/>
            <a:ext cx="1574007" cy="3143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dirty="0" smtClean="0">
                <a:latin typeface="Helvetica Light" charset="0"/>
                <a:ea typeface="Helvetica Light" charset="0"/>
                <a:cs typeface="Helvetica Light" charset="0"/>
              </a:rPr>
              <a:t>Omitted </a:t>
            </a:r>
            <a:r>
              <a:rPr lang="en-US" sz="1100" dirty="0">
                <a:latin typeface="Helvetica Light" charset="0"/>
                <a:ea typeface="Helvetica Light" charset="0"/>
                <a:cs typeface="Helvetica Light" charset="0"/>
              </a:rPr>
              <a:t>v</a:t>
            </a:r>
            <a:r>
              <a:rPr lang="en-US" sz="1100" dirty="0" smtClean="0">
                <a:latin typeface="Helvetica Light" charset="0"/>
                <a:ea typeface="Helvetica Light" charset="0"/>
                <a:cs typeface="Helvetica Light" charset="0"/>
              </a:rPr>
              <a:t>ariable tests</a:t>
            </a:r>
            <a:endParaRPr lang="en-US" sz="11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139" name="Title 1"/>
          <p:cNvSpPr txBox="1">
            <a:spLocks/>
          </p:cNvSpPr>
          <p:nvPr/>
        </p:nvSpPr>
        <p:spPr>
          <a:xfrm>
            <a:off x="3092221" y="4698574"/>
            <a:ext cx="1501377" cy="3143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dirty="0" smtClean="0">
                <a:latin typeface="Helvetica Light" charset="0"/>
                <a:ea typeface="Helvetica Light" charset="0"/>
                <a:cs typeface="Helvetica Light" charset="0"/>
              </a:rPr>
              <a:t>Other residual tests</a:t>
            </a:r>
            <a:endParaRPr lang="en-US" sz="11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140" name="Title 1"/>
          <p:cNvSpPr txBox="1">
            <a:spLocks/>
          </p:cNvSpPr>
          <p:nvPr/>
        </p:nvSpPr>
        <p:spPr>
          <a:xfrm>
            <a:off x="1388217" y="5483552"/>
            <a:ext cx="3205378" cy="4214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err="1" smtClean="0">
                <a:latin typeface="Helvetica Light" charset="0"/>
                <a:ea typeface="Helvetica Light" charset="0"/>
                <a:cs typeface="Helvetica Light" charset="0"/>
              </a:rPr>
              <a:t>Backcast</a:t>
            </a:r>
            <a:r>
              <a:rPr lang="en-US" sz="1200" dirty="0" smtClean="0">
                <a:latin typeface="Helvetica Light" charset="0"/>
                <a:ea typeface="Helvetica Light" charset="0"/>
                <a:cs typeface="Helvetica Light" charset="0"/>
              </a:rPr>
              <a:t>: predicted Y versus actual Y</a:t>
            </a:r>
            <a:endParaRPr lang="en-US" sz="1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cxnSp>
        <p:nvCxnSpPr>
          <p:cNvPr id="141" name="Straight Arrow Connector 140"/>
          <p:cNvCxnSpPr>
            <a:stCxn id="131" idx="2"/>
            <a:endCxn id="132" idx="0"/>
          </p:cNvCxnSpPr>
          <p:nvPr/>
        </p:nvCxnSpPr>
        <p:spPr>
          <a:xfrm>
            <a:off x="2990909" y="3550735"/>
            <a:ext cx="0" cy="25806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2" idx="2"/>
            <a:endCxn id="140" idx="0"/>
          </p:cNvCxnSpPr>
          <p:nvPr/>
        </p:nvCxnSpPr>
        <p:spPr>
          <a:xfrm flipH="1">
            <a:off x="2990906" y="5175106"/>
            <a:ext cx="3" cy="30844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40" idx="2"/>
            <a:endCxn id="124" idx="0"/>
          </p:cNvCxnSpPr>
          <p:nvPr/>
        </p:nvCxnSpPr>
        <p:spPr>
          <a:xfrm flipH="1">
            <a:off x="2988455" y="5905021"/>
            <a:ext cx="2451" cy="24706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40" idx="2"/>
            <a:endCxn id="55" idx="0"/>
          </p:cNvCxnSpPr>
          <p:nvPr/>
        </p:nvCxnSpPr>
        <p:spPr>
          <a:xfrm flipH="1">
            <a:off x="7354748" y="5365257"/>
            <a:ext cx="2" cy="1074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itle 1"/>
          <p:cNvSpPr txBox="1">
            <a:spLocks/>
          </p:cNvSpPr>
          <p:nvPr/>
        </p:nvSpPr>
        <p:spPr>
          <a:xfrm>
            <a:off x="1397069" y="292539"/>
            <a:ext cx="3205378" cy="3714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Helvetica Light" charset="0"/>
                <a:ea typeface="Helvetica Light" charset="0"/>
                <a:cs typeface="Helvetica Light" charset="0"/>
              </a:rPr>
              <a:t>(a) Model training only</a:t>
            </a:r>
            <a:endParaRPr lang="en-US" sz="18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192" name="Title 1"/>
          <p:cNvSpPr txBox="1">
            <a:spLocks/>
          </p:cNvSpPr>
          <p:nvPr/>
        </p:nvSpPr>
        <p:spPr>
          <a:xfrm>
            <a:off x="6414468" y="314169"/>
            <a:ext cx="3953714" cy="3714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Helvetica Light" charset="0"/>
                <a:ea typeface="Helvetica Light" charset="0"/>
                <a:cs typeface="Helvetica Light" charset="0"/>
              </a:rPr>
              <a:t>(b) Model training + </a:t>
            </a:r>
            <a:r>
              <a:rPr lang="en-US" sz="1800" dirty="0" smtClean="0">
                <a:solidFill>
                  <a:schemeClr val="accent2"/>
                </a:solidFill>
                <a:latin typeface="Helvetica Light" charset="0"/>
                <a:ea typeface="Helvetica Light" charset="0"/>
                <a:cs typeface="Helvetica Light" charset="0"/>
              </a:rPr>
              <a:t>validation</a:t>
            </a:r>
            <a:endParaRPr lang="en-US" sz="1800" dirty="0">
              <a:solidFill>
                <a:schemeClr val="accent2"/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196" name="Title 1"/>
          <p:cNvSpPr txBox="1">
            <a:spLocks/>
          </p:cNvSpPr>
          <p:nvPr/>
        </p:nvSpPr>
        <p:spPr>
          <a:xfrm>
            <a:off x="2055202" y="4923072"/>
            <a:ext cx="1976313" cy="2999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smtClean="0">
                <a:latin typeface="Helvetica Light" charset="0"/>
                <a:ea typeface="Helvetica Light" charset="0"/>
                <a:cs typeface="Helvetica Light" charset="0"/>
              </a:rPr>
              <a:t>Check coefficient signs</a:t>
            </a:r>
            <a:endParaRPr lang="en-US" sz="11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69" name="Title 1"/>
          <p:cNvSpPr txBox="1">
            <a:spLocks/>
          </p:cNvSpPr>
          <p:nvPr/>
        </p:nvSpPr>
        <p:spPr>
          <a:xfrm>
            <a:off x="6349489" y="5857280"/>
            <a:ext cx="2010517" cy="4188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latin typeface="Helvetica Light" charset="0"/>
                <a:ea typeface="Helvetica Light" charset="0"/>
                <a:cs typeface="Helvetica Light" charset="0"/>
              </a:rPr>
              <a:t>Select best specification, estimate on all train data</a:t>
            </a:r>
            <a:endParaRPr lang="en-US" sz="1200" dirty="0" smtClean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cxnSp>
        <p:nvCxnSpPr>
          <p:cNvPr id="92" name="Straight Arrow Connector 91"/>
          <p:cNvCxnSpPr>
            <a:stCxn id="55" idx="2"/>
            <a:endCxn id="69" idx="0"/>
          </p:cNvCxnSpPr>
          <p:nvPr/>
        </p:nvCxnSpPr>
        <p:spPr>
          <a:xfrm>
            <a:off x="7354748" y="5753823"/>
            <a:ext cx="0" cy="10345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9" idx="2"/>
            <a:endCxn id="56" idx="0"/>
          </p:cNvCxnSpPr>
          <p:nvPr/>
        </p:nvCxnSpPr>
        <p:spPr>
          <a:xfrm>
            <a:off x="7354748" y="6276157"/>
            <a:ext cx="0" cy="1356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762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160</Words>
  <Application>Microsoft Macintosh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 Light</vt:lpstr>
      <vt:lpstr>Arial</vt:lpstr>
      <vt:lpstr>Office Theme</vt:lpstr>
      <vt:lpstr>Acquire data, split into train + test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Acquire data</dc:title>
  <dc:creator>contact@jeffchen.org</dc:creator>
  <cp:lastModifiedBy>contact@jeffchen.org</cp:lastModifiedBy>
  <cp:revision>11</cp:revision>
  <dcterms:created xsi:type="dcterms:W3CDTF">2017-11-26T17:53:50Z</dcterms:created>
  <dcterms:modified xsi:type="dcterms:W3CDTF">2017-11-26T22:10:19Z</dcterms:modified>
</cp:coreProperties>
</file>