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7"/>
  </p:notesMasterIdLst>
  <p:handoutMasterIdLst>
    <p:handoutMasterId r:id="rId8"/>
  </p:handoutMasterIdLst>
  <p:sldIdLst>
    <p:sldId id="256" r:id="rId2"/>
    <p:sldId id="262" r:id="rId3"/>
    <p:sldId id="263" r:id="rId4"/>
    <p:sldId id="265" r:id="rId5"/>
    <p:sldId id="264" r:id="rId6"/>
  </p:sldIdLst>
  <p:sldSz cx="9144000" cy="5143500" type="screen16x9"/>
  <p:notesSz cx="6950075" cy="9236075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7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9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D33"/>
    <a:srgbClr val="DAA600"/>
    <a:srgbClr val="B686DA"/>
    <a:srgbClr val="FFA7A7"/>
    <a:srgbClr val="F2A36E"/>
    <a:srgbClr val="5781C1"/>
    <a:srgbClr val="4F3C05"/>
    <a:srgbClr val="F7F7F7"/>
    <a:srgbClr val="7294C7"/>
    <a:srgbClr val="768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 autoAdjust="0"/>
    <p:restoredTop sz="96837" autoAdjust="0"/>
  </p:normalViewPr>
  <p:slideViewPr>
    <p:cSldViewPr snapToGrid="0" showGuides="1">
      <p:cViewPr varScale="1">
        <p:scale>
          <a:sx n="146" d="100"/>
          <a:sy n="146" d="100"/>
        </p:scale>
        <p:origin x="176" y="57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3990" y="696"/>
      </p:cViewPr>
      <p:guideLst>
        <p:guide orient="horz" pos="2909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11699" cy="4636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1"/>
            <a:ext cx="3011699" cy="4636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32F8B-429E-45D3-A6EF-7110C94B56DE}" type="datetimeFigureOut">
              <a:rPr lang="en-US" smtClean="0"/>
              <a:t>8/24/21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379"/>
            <a:ext cx="3011699" cy="4636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379"/>
            <a:ext cx="3011699" cy="4636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90A03-D856-401F-8EAD-377E18EE9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68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290513"/>
            <a:ext cx="4987925" cy="280552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7" tIns="46219" rIns="92437" bIns="462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2638" y="3238363"/>
            <a:ext cx="6504800" cy="5740537"/>
          </a:xfrm>
          <a:prstGeom prst="rect">
            <a:avLst/>
          </a:prstGeom>
        </p:spPr>
        <p:txBody>
          <a:bodyPr vert="horz" lIns="92437" tIns="46219" rIns="92437" bIns="462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62700" y="8772669"/>
            <a:ext cx="585768" cy="463406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r">
              <a:defRPr sz="1000">
                <a:latin typeface="Trebuchet MS" panose="020B0603020202020204" pitchFamily="34" charset="0"/>
              </a:defRPr>
            </a:lvl1pPr>
          </a:lstStyle>
          <a:p>
            <a:fld id="{F42FCFFD-459B-4F74-BD48-8157E1337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88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34290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68580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02870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37160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2189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e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0"/>
            <a:ext cx="4614203" cy="5143500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5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0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17" y="4152240"/>
            <a:ext cx="3934346" cy="768169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87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00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370" y="3879285"/>
            <a:ext cx="3934346" cy="7681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2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597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901" y="1216821"/>
            <a:ext cx="4196953" cy="3418681"/>
          </a:xfrm>
        </p:spPr>
        <p:txBody>
          <a:bodyPr/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3" y="1216821"/>
            <a:ext cx="4244579" cy="3418681"/>
          </a:xfrm>
        </p:spPr>
        <p:txBody>
          <a:bodyPr/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590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469" y="1184672"/>
            <a:ext cx="418271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469" y="1802606"/>
            <a:ext cx="4182714" cy="2763441"/>
          </a:xfrm>
        </p:spPr>
        <p:txBody>
          <a:bodyPr>
            <a:normAutofit/>
          </a:bodyPr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500"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84672"/>
            <a:ext cx="432234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02606"/>
            <a:ext cx="4322344" cy="2763441"/>
          </a:xfrm>
        </p:spPr>
        <p:txBody>
          <a:bodyPr>
            <a:normAutofit/>
          </a:bodyPr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500"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561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726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181100"/>
          </a:xfrm>
        </p:spPr>
        <p:txBody>
          <a:bodyPr/>
          <a:lstStyle>
            <a:lvl1pPr algn="ctr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07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1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86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hot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/>
          <p:nvPr/>
        </p:nvSpPr>
        <p:spPr>
          <a:xfrm>
            <a:off x="2459831" y="0"/>
            <a:ext cx="6743700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0" h="6858000">
                <a:moveTo>
                  <a:pt x="0" y="0"/>
                </a:moveTo>
                <a:lnTo>
                  <a:pt x="8991600" y="0"/>
                </a:lnTo>
                <a:lnTo>
                  <a:pt x="8991600" y="6858000"/>
                </a:lnTo>
                <a:lnTo>
                  <a:pt x="0" y="6858000"/>
                </a:lnTo>
                <a:cubicBezTo>
                  <a:pt x="437322" y="5695122"/>
                  <a:pt x="1749287" y="265374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207526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4259" y="4663393"/>
            <a:ext cx="2013821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7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hoto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24591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 userDrawn="1"/>
        </p:nvGrpSpPr>
        <p:grpSpPr>
          <a:xfrm>
            <a:off x="0" y="0"/>
            <a:ext cx="7187805" cy="5143500"/>
            <a:chOff x="0" y="0"/>
            <a:chExt cx="7187805" cy="5143500"/>
          </a:xfrm>
        </p:grpSpPr>
        <p:sp useBgFill="1">
          <p:nvSpPr>
            <p:cNvPr id="3" name="Rectangle 8"/>
            <p:cNvSpPr/>
            <p:nvPr/>
          </p:nvSpPr>
          <p:spPr>
            <a:xfrm flipH="1">
              <a:off x="0" y="0"/>
              <a:ext cx="6743700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1600" h="6858000">
                  <a:moveTo>
                    <a:pt x="0" y="0"/>
                  </a:moveTo>
                  <a:lnTo>
                    <a:pt x="8991600" y="0"/>
                  </a:lnTo>
                  <a:lnTo>
                    <a:pt x="8991600" y="6858000"/>
                  </a:lnTo>
                  <a:lnTo>
                    <a:pt x="0" y="6858000"/>
                  </a:lnTo>
                  <a:cubicBezTo>
                    <a:pt x="437322" y="5695122"/>
                    <a:pt x="1749287" y="2653749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4" name="Picture 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 flipH="1">
              <a:off x="5897167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083" y="4663393"/>
            <a:ext cx="2013821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5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d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23574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6441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289322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482204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/>
            </a:lvl3pPr>
            <a:lvl4pPr marL="675085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867966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439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23574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1811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600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6" y="0"/>
            <a:ext cx="4681896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17" y="4152240"/>
            <a:ext cx="3934346" cy="76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3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00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ue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6441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289322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482204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675085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867966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40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 S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9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370" y="3879285"/>
            <a:ext cx="3934346" cy="768169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1" r="4527"/>
          <a:stretch/>
        </p:blipFill>
        <p:spPr bwMode="auto">
          <a:xfrm>
            <a:off x="6070600" y="0"/>
            <a:ext cx="3060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2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672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1" r="4527"/>
          <a:stretch/>
        </p:blipFill>
        <p:spPr bwMode="auto">
          <a:xfrm>
            <a:off x="6070600" y="0"/>
            <a:ext cx="3060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083" y="4663393"/>
            <a:ext cx="2013821" cy="3931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901" y="1216822"/>
            <a:ext cx="4196953" cy="3469481"/>
          </a:xfrm>
        </p:spPr>
        <p:txBody>
          <a:bodyPr/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3" y="1216822"/>
            <a:ext cx="4244579" cy="3469481"/>
          </a:xfrm>
        </p:spPr>
        <p:txBody>
          <a:bodyPr/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339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38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662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742682" cy="51435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3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4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17" y="4152240"/>
            <a:ext cx="3934346" cy="76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3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635500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17" y="4152240"/>
            <a:ext cx="3934346" cy="76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9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673601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17" y="4152240"/>
            <a:ext cx="3934346" cy="76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5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000750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17" y="4152240"/>
            <a:ext cx="3934346" cy="76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3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787900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17" y="4152240"/>
            <a:ext cx="3934346" cy="76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9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731357" cy="51435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6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7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17" y="4152240"/>
            <a:ext cx="3934346" cy="76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6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01" y="0"/>
            <a:ext cx="8826099" cy="11811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901" y="1115736"/>
            <a:ext cx="8826099" cy="4027764"/>
          </a:xfrm>
        </p:spPr>
        <p:txBody>
          <a:bodyPr>
            <a:normAutofit/>
          </a:bodyPr>
          <a:lstStyle>
            <a:lvl1pPr marL="130969" indent="-130969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289322" indent="-96441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482204" indent="-96441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675085" indent="-96441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867966" indent="-96441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912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464" y="4694954"/>
            <a:ext cx="1852411" cy="361678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17901" y="0"/>
            <a:ext cx="8826099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17901" y="1181101"/>
            <a:ext cx="8826099" cy="396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AutoShape 11"/>
          <p:cNvSpPr>
            <a:spLocks noChangeAspect="1" noChangeArrowheads="1" noTextEdit="1"/>
          </p:cNvSpPr>
          <p:nvPr userDrawn="1"/>
        </p:nvSpPr>
        <p:spPr bwMode="auto">
          <a:xfrm>
            <a:off x="7602141" y="4575575"/>
            <a:ext cx="1360884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9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41" r:id="rId14"/>
    <p:sldLayoutId id="2147483729" r:id="rId15"/>
    <p:sldLayoutId id="2147483730" r:id="rId16"/>
    <p:sldLayoutId id="2147483731" r:id="rId17"/>
    <p:sldLayoutId id="2147483732" r:id="rId18"/>
    <p:sldLayoutId id="2147483740" r:id="rId19"/>
    <p:sldLayoutId id="2147483733" r:id="rId20"/>
    <p:sldLayoutId id="2147483735" r:id="rId21"/>
    <p:sldLayoutId id="2147483736" r:id="rId22"/>
    <p:sldLayoutId id="2147483737" r:id="rId23"/>
    <p:sldLayoutId id="2147483738" r:id="rId24"/>
    <p:sldLayoutId id="2147483739" r:id="rId2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2">
              <a:lumMod val="75000"/>
            </a:schemeClr>
          </a:solidFill>
          <a:latin typeface="Palatino Linotype" panose="02040502050505030304" pitchFamily="18" charset="0"/>
          <a:ea typeface="+mj-ea"/>
          <a:cs typeface="+mj-cs"/>
        </a:defRPr>
      </a:lvl1pPr>
      <a:lvl2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2pPr>
      <a:lvl3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3pPr>
      <a:lvl4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4pPr>
      <a:lvl5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5pPr>
      <a:lvl6pPr marL="257175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6pPr>
      <a:lvl7pPr marL="514350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7pPr>
      <a:lvl8pPr marL="771525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8pPr>
      <a:lvl9pPr marL="1028700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9pPr>
    </p:titleStyle>
    <p:bodyStyle>
      <a:lvl1pPr marL="176213" indent="-176213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341313" indent="-147638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482204" indent="-96441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675085" indent="-96441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1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867966" indent="-96441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1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h2o.ai/h2o/latest-stable/h2o-docs/data-science/glm.html#regularization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h2o.ai/h2o/latest-stable/h2o-docs/data-science/glm.html#regularization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ocs.h2o.ai/h2o/latest-stable/h2o-docs/data-science/glm.html#regularization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ocs.h2o.ai/h2o/latest-stable/h2o-docs/data-science/glm.html#regularization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 7333 – </a:t>
            </a:r>
            <a:br>
              <a:rPr lang="en-US" dirty="0"/>
            </a:br>
            <a:r>
              <a:rPr lang="en-US" dirty="0"/>
              <a:t>Quantifying the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session - 1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</p:spTree>
    <p:extLst>
      <p:ext uri="{BB962C8B-B14F-4D97-AF65-F5344CB8AC3E}">
        <p14:creationId xmlns:p14="http://schemas.microsoft.com/office/powerpoint/2010/main" val="65979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F728-DE7B-6D4A-BBA7-1CC5037B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01" y="0"/>
            <a:ext cx="8826099" cy="1181100"/>
          </a:xfrm>
        </p:spPr>
        <p:txBody>
          <a:bodyPr>
            <a:noAutofit/>
          </a:bodyPr>
          <a:lstStyle/>
          <a:p>
            <a:r>
              <a:rPr lang="en-US" sz="2400" b="1" i="1" dirty="0"/>
              <a:t>L1 Regularization</a:t>
            </a:r>
            <a:br>
              <a:rPr lang="en-US" sz="2400" dirty="0"/>
            </a:br>
            <a:r>
              <a:rPr lang="en-US" sz="2400" i="1" dirty="0"/>
              <a:t>LASSO (</a:t>
            </a:r>
            <a:r>
              <a:rPr lang="en-US" sz="2400" dirty="0"/>
              <a:t>least absolute shrinkage and selection operator)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116738-BE3A-BE42-B447-0B4A2F59B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01" y="1072124"/>
            <a:ext cx="8606246" cy="1641021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05B3C3F-C13A-8946-8B9F-8CFB1034FF61}"/>
              </a:ext>
            </a:extLst>
          </p:cNvPr>
          <p:cNvSpPr txBox="1">
            <a:spLocks/>
          </p:cNvSpPr>
          <p:nvPr/>
        </p:nvSpPr>
        <p:spPr>
          <a:xfrm>
            <a:off x="317901" y="4798423"/>
            <a:ext cx="854022" cy="237304"/>
          </a:xfrm>
          <a:prstGeom prst="rect">
            <a:avLst/>
          </a:prstGeom>
        </p:spPr>
        <p:txBody>
          <a:bodyPr/>
          <a:lstStyle>
            <a:lvl1pPr marL="176213" indent="-176213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1313" indent="-147638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82204" indent="-96441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75085" indent="-96441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7966" indent="-96441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60847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hlinkClick r:id="rId3"/>
              </a:rPr>
              <a:t>[Source]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565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F728-DE7B-6D4A-BBA7-1CC5037B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01" y="0"/>
            <a:ext cx="8826099" cy="1181100"/>
          </a:xfrm>
        </p:spPr>
        <p:txBody>
          <a:bodyPr>
            <a:noAutofit/>
          </a:bodyPr>
          <a:lstStyle/>
          <a:p>
            <a:r>
              <a:rPr lang="en-US" sz="2400" b="1" i="1" dirty="0"/>
              <a:t>L2 Regularization</a:t>
            </a:r>
            <a:br>
              <a:rPr lang="en-US" sz="2400" dirty="0"/>
            </a:br>
            <a:r>
              <a:rPr lang="en-US" sz="2400" i="1" dirty="0"/>
              <a:t>Ridge Regression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CF13D-2D30-8C41-9FC3-A85A9F3DE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01" y="1181100"/>
            <a:ext cx="8606246" cy="132684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4D0E71B-015A-B443-8651-8C97185A2029}"/>
              </a:ext>
            </a:extLst>
          </p:cNvPr>
          <p:cNvSpPr txBox="1">
            <a:spLocks/>
          </p:cNvSpPr>
          <p:nvPr/>
        </p:nvSpPr>
        <p:spPr>
          <a:xfrm>
            <a:off x="317901" y="4798423"/>
            <a:ext cx="854022" cy="237304"/>
          </a:xfrm>
          <a:prstGeom prst="rect">
            <a:avLst/>
          </a:prstGeom>
        </p:spPr>
        <p:txBody>
          <a:bodyPr/>
          <a:lstStyle>
            <a:lvl1pPr marL="176213" indent="-176213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1313" indent="-147638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82204" indent="-96441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75085" indent="-96441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7966" indent="-96441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60847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hlinkClick r:id="rId3"/>
              </a:rPr>
              <a:t>[Source]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606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F728-DE7B-6D4A-BBA7-1CC5037B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01" y="0"/>
            <a:ext cx="8826099" cy="1181100"/>
          </a:xfrm>
        </p:spPr>
        <p:txBody>
          <a:bodyPr>
            <a:noAutofit/>
          </a:bodyPr>
          <a:lstStyle/>
          <a:p>
            <a:r>
              <a:rPr lang="en-US" sz="2400" b="1" i="1" dirty="0"/>
              <a:t>L1 &amp; L2 Regularization</a:t>
            </a:r>
            <a:br>
              <a:rPr lang="en-US" sz="2400" dirty="0"/>
            </a:br>
            <a:r>
              <a:rPr lang="en-US" sz="2400" i="1" dirty="0"/>
              <a:t>Elastic Net</a:t>
            </a:r>
            <a:endParaRPr lang="en-US" sz="24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4D0E71B-015A-B443-8651-8C97185A2029}"/>
              </a:ext>
            </a:extLst>
          </p:cNvPr>
          <p:cNvSpPr txBox="1">
            <a:spLocks/>
          </p:cNvSpPr>
          <p:nvPr/>
        </p:nvSpPr>
        <p:spPr>
          <a:xfrm>
            <a:off x="317901" y="4798423"/>
            <a:ext cx="854022" cy="237304"/>
          </a:xfrm>
          <a:prstGeom prst="rect">
            <a:avLst/>
          </a:prstGeom>
        </p:spPr>
        <p:txBody>
          <a:bodyPr/>
          <a:lstStyle>
            <a:lvl1pPr marL="176213" indent="-176213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1313" indent="-147638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82204" indent="-96441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75085" indent="-96441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7966" indent="-96441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60847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hlinkClick r:id="rId2"/>
              </a:rPr>
              <a:t>[Source]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932E1F-D2AC-6347-BB5A-336095C6C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01" y="1181100"/>
            <a:ext cx="8699863" cy="301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8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F728-DE7B-6D4A-BBA7-1CC5037B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01" y="0"/>
            <a:ext cx="8826099" cy="1181100"/>
          </a:xfrm>
        </p:spPr>
        <p:txBody>
          <a:bodyPr>
            <a:noAutofit/>
          </a:bodyPr>
          <a:lstStyle/>
          <a:p>
            <a:r>
              <a:rPr lang="en-US" sz="2400" b="1" i="1" dirty="0"/>
              <a:t>Impact of Regularization on Coefficients</a:t>
            </a:r>
            <a:br>
              <a:rPr lang="en-US" sz="2400" dirty="0"/>
            </a:br>
            <a:r>
              <a:rPr lang="en-US" sz="2400" i="1" dirty="0"/>
              <a:t>Ridge, LASSO, Elastic Net</a:t>
            </a:r>
            <a:endParaRPr lang="en-US" sz="24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4D0E71B-015A-B443-8651-8C97185A2029}"/>
              </a:ext>
            </a:extLst>
          </p:cNvPr>
          <p:cNvSpPr txBox="1">
            <a:spLocks/>
          </p:cNvSpPr>
          <p:nvPr/>
        </p:nvSpPr>
        <p:spPr>
          <a:xfrm>
            <a:off x="317901" y="4798423"/>
            <a:ext cx="854022" cy="237304"/>
          </a:xfrm>
          <a:prstGeom prst="rect">
            <a:avLst/>
          </a:prstGeom>
        </p:spPr>
        <p:txBody>
          <a:bodyPr/>
          <a:lstStyle>
            <a:lvl1pPr marL="176213" indent="-176213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1313" indent="-147638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82204" indent="-96441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75085" indent="-96441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7966" indent="-96441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60847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hlinkClick r:id="rId2"/>
              </a:rPr>
              <a:t>[Source]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9A1402-08B0-5544-B6E1-69756B0C61E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7901" y="1181100"/>
            <a:ext cx="2641600" cy="243522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DA49F9-5D66-294E-9E1D-3F994A54103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959501" y="1181100"/>
            <a:ext cx="2641600" cy="245033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DA22F4-CDDA-AA41-B2D7-0F7C3508FAF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601101" y="1181100"/>
            <a:ext cx="2646234" cy="231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7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--SMU-07.18.18--">
  <a:themeElements>
    <a:clrScheme name="SMU May 2018">
      <a:dk1>
        <a:sysClr val="windowText" lastClr="000000"/>
      </a:dk1>
      <a:lt1>
        <a:sysClr val="window" lastClr="FFFFFF"/>
      </a:lt1>
      <a:dk2>
        <a:srgbClr val="0076D8"/>
      </a:dk2>
      <a:lt2>
        <a:srgbClr val="CDCFCE"/>
      </a:lt2>
      <a:accent1>
        <a:srgbClr val="354C97"/>
      </a:accent1>
      <a:accent2>
        <a:srgbClr val="860000"/>
      </a:accent2>
      <a:accent3>
        <a:srgbClr val="E2D8B9"/>
      </a:accent3>
      <a:accent4>
        <a:srgbClr val="EFB615"/>
      </a:accent4>
      <a:accent5>
        <a:srgbClr val="457E28"/>
      </a:accent5>
      <a:accent6>
        <a:srgbClr val="66695B"/>
      </a:accent6>
      <a:hlink>
        <a:srgbClr val="219BFF"/>
      </a:hlink>
      <a:folHlink>
        <a:srgbClr val="CC0000"/>
      </a:folHlink>
    </a:clrScheme>
    <a:fontScheme name="P-T 2018">
      <a:majorFont>
        <a:latin typeface="Palatino Linotype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ityTemplate_07.18.18-Blue.pptx" id="{7B2840EA-E972-41B9-AE29-FC969668025C}" vid="{483B4268-7FCC-40BF-996C-1D7489B8C486}"/>
    </a:ext>
  </a:extLst>
</a:theme>
</file>

<file path=ppt/theme/theme2.xml><?xml version="1.0" encoding="utf-8"?>
<a:theme xmlns:a="http://schemas.openxmlformats.org/drawingml/2006/main" name="Office Theme">
  <a:themeElements>
    <a:clrScheme name="SMU May 2018">
      <a:dk1>
        <a:sysClr val="windowText" lastClr="000000"/>
      </a:dk1>
      <a:lt1>
        <a:sysClr val="window" lastClr="FFFFFF"/>
      </a:lt1>
      <a:dk2>
        <a:srgbClr val="0076D8"/>
      </a:dk2>
      <a:lt2>
        <a:srgbClr val="CDCFCE"/>
      </a:lt2>
      <a:accent1>
        <a:srgbClr val="354C97"/>
      </a:accent1>
      <a:accent2>
        <a:srgbClr val="860000"/>
      </a:accent2>
      <a:accent3>
        <a:srgbClr val="E2D8B9"/>
      </a:accent3>
      <a:accent4>
        <a:srgbClr val="EFB615"/>
      </a:accent4>
      <a:accent5>
        <a:srgbClr val="457E28"/>
      </a:accent5>
      <a:accent6>
        <a:srgbClr val="66695B"/>
      </a:accent6>
      <a:hlink>
        <a:srgbClr val="219BFF"/>
      </a:hlink>
      <a:folHlink>
        <a:srgbClr val="CC0000"/>
      </a:folHlink>
    </a:clrScheme>
    <a:fontScheme name="P-T 2018">
      <a:majorFont>
        <a:latin typeface="Palatino Linotype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52142</TotalTime>
  <Words>60</Words>
  <Application>Microsoft Macintosh PowerPoint</Application>
  <PresentationFormat>On-screen Show (16:9)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Palatino Linotype</vt:lpstr>
      <vt:lpstr>Trebuchet MS</vt:lpstr>
      <vt:lpstr>--SMU-07.18.18--</vt:lpstr>
      <vt:lpstr>DS 7333 –  Quantifying the World</vt:lpstr>
      <vt:lpstr>L1 Regularization LASSO (least absolute shrinkage and selection operator)</vt:lpstr>
      <vt:lpstr>L2 Regularization Ridge Regression</vt:lpstr>
      <vt:lpstr>L1 &amp; L2 Regularization Elastic Net</vt:lpstr>
      <vt:lpstr>Impact of Regularization on Coefficients Ridge, LASSO, Elastic Net</vt:lpstr>
    </vt:vector>
  </TitlesOfParts>
  <Company>Southern Methodist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O'Berg, Gary</dc:creator>
  <cp:lastModifiedBy>Bradley Blanchard (US)</cp:lastModifiedBy>
  <cp:revision>479</cp:revision>
  <cp:lastPrinted>2018-03-23T14:39:46Z</cp:lastPrinted>
  <dcterms:created xsi:type="dcterms:W3CDTF">2016-06-08T17:45:18Z</dcterms:created>
  <dcterms:modified xsi:type="dcterms:W3CDTF">2021-08-25T01:25:09Z</dcterms:modified>
</cp:coreProperties>
</file>