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81" r:id="rId3"/>
    <p:sldId id="272" r:id="rId4"/>
    <p:sldId id="273" r:id="rId5"/>
    <p:sldId id="274" r:id="rId6"/>
    <p:sldId id="280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BC85-30FC-4549-BE1C-222016B57A62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0695-349F-4EBC-B732-36652F4B4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MNIST stands for…</a:t>
            </a:r>
          </a:p>
          <a:p>
            <a:r>
              <a:rPr lang="en-US" dirty="0"/>
              <a:t>-training 60000 images</a:t>
            </a:r>
          </a:p>
          <a:p>
            <a:r>
              <a:rPr lang="en-US" dirty="0"/>
              <a:t>-test 10000 images</a:t>
            </a:r>
          </a:p>
          <a:p>
            <a:r>
              <a:rPr lang="en-US" dirty="0"/>
              <a:t>each row represents…</a:t>
            </a:r>
          </a:p>
          <a:p>
            <a:r>
              <a:rPr lang="en-US" dirty="0"/>
              <a:t>entry of first col -&gt; label of digit</a:t>
            </a:r>
          </a:p>
          <a:p>
            <a:r>
              <a:rPr lang="en-US" dirty="0"/>
              <a:t>other cols -&gt; intensity values from 0 -255 for 784 pixels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1CE19-A83D-D84E-9E30-1DD2E682B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F323-DB89-EF58-2778-EBAED787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96DBDB-D99B-4B9C-0315-CBE3CBB48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96179-239E-20DF-2F29-14F75F08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06E0D-8A52-8F4E-C5E4-43CB0DB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2F49-3382-1B7B-BE55-D2C5787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BBDD0-BBEA-2466-2235-BD6E353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4E5787-D6BD-D6E3-6F0E-E7D7C4D0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AD5CB-7D86-FA95-C552-52DF439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C205F-8829-4BCF-26D9-8103C981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122AD-963C-06DF-0F96-37DCD11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5DE9D-5504-382D-CC1D-A73821553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01E5F-338C-72B5-812B-CF21B722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548A4-964A-1C77-9C2F-5EA47F11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612CB-6C1F-A8B7-3F36-FA1BC3E8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081B8-2527-A0BD-CD26-100FF92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ABC71-D380-DDE9-8665-95F2B676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29510-9C8C-DA31-5F5F-05018A5E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09CD6-3AF5-7C2B-6EC6-2A621FA6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8D600-E28E-3A0B-1234-64690252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01387-2F3E-D265-6505-32867A41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C156-21BA-A722-A831-17BE9F7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5CFC8-1E5B-7630-36FE-AFC794FB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0379B-A77F-6336-FAEB-1781A177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2B26A-EAFE-8E84-DD1C-F88C3DE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DB0FE-3093-EB8F-369F-5D69D2B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7A75A-278B-1385-A090-0E2D53BB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EE67-797A-4EDB-9ADC-BDF3CBC3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D6C7A-5C67-07B8-8C50-17B7E81A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F4E03-096F-6C8A-7676-AF72656C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E3C739-7E62-5252-7BE2-2C3B11F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E73BE-69FA-A4AD-C577-1D70A11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F576-0CBA-3DEE-81A9-98A2BC91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38445-81A6-A95F-56A4-39C4AD38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BFB53-E1F1-0C46-07D8-43C33983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4239E2-0D63-EFD6-378E-224B8BE04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817CFE-7E38-F8CA-1F6C-B734B1BB1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B7EBC9-2B52-4F87-6435-82D33546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9B90A-0D43-7BAA-9A2C-83D48BC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18DABE-A262-6427-1577-BF0017A6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BDDE-9611-72E4-F876-CB87DC80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D94BDB-9ED6-126A-7CC5-6CFDFF1C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0128A0-F7B3-8C22-CF0A-942DA814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09932-3CD4-DBAF-D832-8603EF4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907FF6-A354-F930-9380-CAD19BDD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7EBD01-8061-0F33-9B1F-8DEE03C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E190A-AAC9-62F0-AAE5-AA3BC50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1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A7C8D-BC95-D178-D9E5-12EC9650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01D36-658D-E688-32BA-12D52471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70B8D-8E1B-AD2A-99C8-F678B0F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42211-AE48-2A04-32D6-943DEDE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9D99D-D89A-F404-188A-D98535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B349D-5495-EF87-6A7F-09FFB063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2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7CC94-1C8F-8A0B-A8E2-AA1A2838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531B54-85B0-C534-D08E-076200A8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379F0-F2BA-BAAA-89E7-149DACFC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0D8BF-52FF-9A58-7AB9-1CDDFAC2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5EF7B-800B-1D6C-BD5D-10D6B43F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601B8-3A2F-E409-0136-EC15476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D33E1-C2A6-CF80-D846-7B191A2F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26025-FA8F-DCF9-C597-DB77D431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FCAB9-AFCF-F0BA-DA3E-637B6C74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11C4-71CE-4ED3-BE08-4DED32EFE95A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031AE-484A-6B67-F32F-7E962916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0C84B-6633-1BFB-62B0-B9588880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DF07-280E-4C8E-8CC0-45807F331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8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AC22C2D-EFD7-F00D-F30C-48E0317F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81608" y="-313083"/>
            <a:ext cx="12473608" cy="74841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ED6145-34E3-E943-DFD5-3CCA0D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3D3C2-D167-2D88-9993-72D536961797}"/>
              </a:ext>
            </a:extLst>
          </p:cNvPr>
          <p:cNvSpPr txBox="1"/>
          <p:nvPr/>
        </p:nvSpPr>
        <p:spPr>
          <a:xfrm>
            <a:off x="821635" y="1610127"/>
            <a:ext cx="4037772" cy="769441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Digit Recognition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5E49C2-0D15-761C-FD2C-18A5A497E6F5}"/>
              </a:ext>
            </a:extLst>
          </p:cNvPr>
          <p:cNvSpPr/>
          <p:nvPr/>
        </p:nvSpPr>
        <p:spPr>
          <a:xfrm>
            <a:off x="478734" y="6413698"/>
            <a:ext cx="11234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neurohive.io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/datasets/researchers-expanded-the-popular-mnist-dataset-with-50-000-new-images/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42D5A3-16A7-FF4F-2D80-EA774E2BD0F3}"/>
              </a:ext>
            </a:extLst>
          </p:cNvPr>
          <p:cNvSpPr txBox="1"/>
          <p:nvPr/>
        </p:nvSpPr>
        <p:spPr>
          <a:xfrm>
            <a:off x="9409043" y="-2160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3D5424-5599-0D0F-2DC6-39743A2B32E5}"/>
              </a:ext>
            </a:extLst>
          </p:cNvPr>
          <p:cNvSpPr txBox="1"/>
          <p:nvPr/>
        </p:nvSpPr>
        <p:spPr>
          <a:xfrm>
            <a:off x="821635" y="4541624"/>
            <a:ext cx="2464904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Based on MNIST dataset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C727ED-CF1F-8D1E-1EA9-2C9B1E3AF34A}"/>
              </a:ext>
            </a:extLst>
          </p:cNvPr>
          <p:cNvSpPr txBox="1"/>
          <p:nvPr/>
        </p:nvSpPr>
        <p:spPr>
          <a:xfrm>
            <a:off x="821634" y="5885694"/>
            <a:ext cx="6780005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Lena </a:t>
            </a:r>
            <a:r>
              <a:rPr lang="en-US" dirty="0" err="1"/>
              <a:t>Fleischhacker</a:t>
            </a:r>
            <a:r>
              <a:rPr lang="en-US" dirty="0"/>
              <a:t>, Pia </a:t>
            </a:r>
            <a:r>
              <a:rPr lang="en-US" dirty="0" err="1"/>
              <a:t>Röhrich</a:t>
            </a:r>
            <a:r>
              <a:rPr lang="en-US" dirty="0"/>
              <a:t>, Hellen Röttgen, Benjamin </a:t>
            </a:r>
            <a:r>
              <a:rPr lang="en-US" dirty="0" err="1"/>
              <a:t>Wehnert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5F7845-4EAB-47DE-E722-68AA03117DA0}"/>
              </a:ext>
            </a:extLst>
          </p:cNvPr>
          <p:cNvSpPr txBox="1"/>
          <p:nvPr/>
        </p:nvSpPr>
        <p:spPr>
          <a:xfrm>
            <a:off x="821635" y="5439899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Final presentation 2022/07/20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0FFE54-4C5F-F8FA-FDB0-763274174998}"/>
              </a:ext>
            </a:extLst>
          </p:cNvPr>
          <p:cNvSpPr txBox="1"/>
          <p:nvPr/>
        </p:nvSpPr>
        <p:spPr>
          <a:xfrm>
            <a:off x="821635" y="4990292"/>
            <a:ext cx="3719368" cy="369332"/>
          </a:xfrm>
          <a:prstGeom prst="rect">
            <a:avLst/>
          </a:prstGeom>
          <a:solidFill>
            <a:schemeClr val="bg1">
              <a:lumMod val="95000"/>
              <a:alpha val="9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Supervisors: Karl Rohr, Christian Ritter</a:t>
            </a:r>
          </a:p>
        </p:txBody>
      </p:sp>
    </p:spTree>
    <p:extLst>
      <p:ext uri="{BB962C8B-B14F-4D97-AF65-F5344CB8AC3E}">
        <p14:creationId xmlns:p14="http://schemas.microsoft.com/office/powerpoint/2010/main" val="14202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Self-written digit recognition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D0A18AB-8CF5-A45B-8BF5-270EF39C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58" y="2514459"/>
            <a:ext cx="6883400" cy="232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5645B3A-8CC0-8188-D29F-3F31E575CB90}"/>
              </a:ext>
            </a:extLst>
          </p:cNvPr>
          <p:cNvSpPr txBox="1"/>
          <p:nvPr/>
        </p:nvSpPr>
        <p:spPr>
          <a:xfrm>
            <a:off x="1652744" y="1659033"/>
            <a:ext cx="34805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Preprocessing of the input images: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6A0AD1-CD1D-9DEE-231F-4E010D8E2493}"/>
              </a:ext>
            </a:extLst>
          </p:cNvPr>
          <p:cNvSpPr txBox="1"/>
          <p:nvPr/>
        </p:nvSpPr>
        <p:spPr>
          <a:xfrm>
            <a:off x="4375509" y="5343091"/>
            <a:ext cx="299889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Now it’s your turn!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3D5DC9B-C476-2021-3AA1-B73662C768D1}"/>
              </a:ext>
            </a:extLst>
          </p:cNvPr>
          <p:cNvGrpSpPr/>
          <p:nvPr/>
        </p:nvGrpSpPr>
        <p:grpSpPr>
          <a:xfrm>
            <a:off x="838200" y="1205420"/>
            <a:ext cx="473578" cy="473577"/>
            <a:chOff x="2152154" y="4131734"/>
            <a:chExt cx="598312" cy="5983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F797B7-34BF-7942-385B-4FC0AB834C88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5095C55-8D99-85AB-7B6B-DC9C8F7C4FE4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1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Discussion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C188DB-C7A6-22C5-40BB-16867542AEA6}"/>
              </a:ext>
            </a:extLst>
          </p:cNvPr>
          <p:cNvGrpSpPr/>
          <p:nvPr/>
        </p:nvGrpSpPr>
        <p:grpSpPr>
          <a:xfrm>
            <a:off x="838200" y="1523166"/>
            <a:ext cx="6234892" cy="1203593"/>
            <a:chOff x="838200" y="1798237"/>
            <a:chExt cx="6234892" cy="1203593"/>
          </a:xfrm>
        </p:grpSpPr>
        <p:pic>
          <p:nvPicPr>
            <p:cNvPr id="4" name="Grafik 3" descr="Krone">
              <a:extLst>
                <a:ext uri="{FF2B5EF4-FFF2-40B4-BE49-F238E27FC236}">
                  <a16:creationId xmlns:a16="http://schemas.microsoft.com/office/drawing/2014/main" id="{EA2C8022-76E1-3296-B628-4307B6346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1798237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C258BAB-E57C-0826-71F8-5CA3E64C85CB}"/>
                </a:ext>
              </a:extLst>
            </p:cNvPr>
            <p:cNvSpPr txBox="1"/>
            <p:nvPr/>
          </p:nvSpPr>
          <p:spPr>
            <a:xfrm>
              <a:off x="2180662" y="1801501"/>
              <a:ext cx="48924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succsessful</a:t>
              </a:r>
              <a:r>
                <a:rPr lang="en-US" dirty="0"/>
                <a:t> application of PCA and </a:t>
              </a:r>
              <a:r>
                <a:rPr lang="en-US" dirty="0" err="1"/>
                <a:t>kNN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algorithm can classify some self-written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average images as additional method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1D46C63-8927-88A6-7AE3-68DC600527BB}"/>
              </a:ext>
            </a:extLst>
          </p:cNvPr>
          <p:cNvGrpSpPr/>
          <p:nvPr/>
        </p:nvGrpSpPr>
        <p:grpSpPr>
          <a:xfrm>
            <a:off x="782411" y="3141322"/>
            <a:ext cx="3894447" cy="914400"/>
            <a:chOff x="782411" y="2971800"/>
            <a:chExt cx="3894447" cy="914400"/>
          </a:xfrm>
        </p:grpSpPr>
        <p:pic>
          <p:nvPicPr>
            <p:cNvPr id="9" name="Grafik 8" descr="Zahnrad">
              <a:extLst>
                <a:ext uri="{FF2B5EF4-FFF2-40B4-BE49-F238E27FC236}">
                  <a16:creationId xmlns:a16="http://schemas.microsoft.com/office/drawing/2014/main" id="{F264EA7B-F29F-EEF5-2548-1E67A254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411" y="297180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7B57C5-30DA-259A-3A8E-7E2551D9AA18}"/>
                </a:ext>
              </a:extLst>
            </p:cNvPr>
            <p:cNvSpPr txBox="1"/>
            <p:nvPr/>
          </p:nvSpPr>
          <p:spPr>
            <a:xfrm>
              <a:off x="2180662" y="2971800"/>
              <a:ext cx="2496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runtime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 learning algorithm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76402E3-5D4C-6AA8-401F-6F8AAB9FCA5D}"/>
              </a:ext>
            </a:extLst>
          </p:cNvPr>
          <p:cNvGrpSpPr/>
          <p:nvPr/>
        </p:nvGrpSpPr>
        <p:grpSpPr>
          <a:xfrm>
            <a:off x="782411" y="4765069"/>
            <a:ext cx="6820120" cy="919992"/>
            <a:chOff x="782411" y="4139771"/>
            <a:chExt cx="6820120" cy="919992"/>
          </a:xfrm>
        </p:grpSpPr>
        <p:pic>
          <p:nvPicPr>
            <p:cNvPr id="11" name="Grafik 10" descr="Glühbirne">
              <a:extLst>
                <a:ext uri="{FF2B5EF4-FFF2-40B4-BE49-F238E27FC236}">
                  <a16:creationId xmlns:a16="http://schemas.microsoft.com/office/drawing/2014/main" id="{82D23810-12B8-846F-2568-9D810454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2411" y="414536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DAFB83F-E9DC-B279-47F3-3D0CEB4A7A80}"/>
                </a:ext>
              </a:extLst>
            </p:cNvPr>
            <p:cNvSpPr txBox="1"/>
            <p:nvPr/>
          </p:nvSpPr>
          <p:spPr>
            <a:xfrm>
              <a:off x="2180662" y="4139771"/>
              <a:ext cx="5421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expand algorithm to hand-written digits from photos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recognition of multi-figure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2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2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9F265D8-E09D-2618-75B1-C5CE8C32DA56}"/>
              </a:ext>
            </a:extLst>
          </p:cNvPr>
          <p:cNvGrpSpPr/>
          <p:nvPr/>
        </p:nvGrpSpPr>
        <p:grpSpPr>
          <a:xfrm>
            <a:off x="1467940" y="1798237"/>
            <a:ext cx="9075143" cy="1487277"/>
            <a:chOff x="838200" y="2685361"/>
            <a:chExt cx="9075143" cy="148727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0B8ACB2-6889-8C4C-9C76-A31C0A9A94D7}"/>
                </a:ext>
              </a:extLst>
            </p:cNvPr>
            <p:cNvSpPr/>
            <p:nvPr/>
          </p:nvSpPr>
          <p:spPr>
            <a:xfrm>
              <a:off x="8150858" y="2685361"/>
              <a:ext cx="1762485" cy="1487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output: prediction</a:t>
              </a:r>
            </a:p>
          </p:txBody>
        </p:sp>
        <p:sp>
          <p:nvSpPr>
            <p:cNvPr id="9" name="Richtungspfeil 8">
              <a:extLst>
                <a:ext uri="{FF2B5EF4-FFF2-40B4-BE49-F238E27FC236}">
                  <a16:creationId xmlns:a16="http://schemas.microsoft.com/office/drawing/2014/main" id="{15176035-B287-CA05-CE5C-40228527D265}"/>
                </a:ext>
              </a:extLst>
            </p:cNvPr>
            <p:cNvSpPr/>
            <p:nvPr/>
          </p:nvSpPr>
          <p:spPr>
            <a:xfrm>
              <a:off x="838200" y="2685361"/>
              <a:ext cx="2290590" cy="1487277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</a:t>
              </a:r>
            </a:p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0" name="Eingebuchteter Richtungspfeil 9">
              <a:extLst>
                <a:ext uri="{FF2B5EF4-FFF2-40B4-BE49-F238E27FC236}">
                  <a16:creationId xmlns:a16="http://schemas.microsoft.com/office/drawing/2014/main" id="{03D18743-11BD-A7CA-37A0-0E04358D5602}"/>
                </a:ext>
              </a:extLst>
            </p:cNvPr>
            <p:cNvSpPr/>
            <p:nvPr/>
          </p:nvSpPr>
          <p:spPr>
            <a:xfrm>
              <a:off x="286438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PCA</a:t>
              </a:r>
            </a:p>
          </p:txBody>
        </p:sp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2C831D4A-7AC2-4004-35E1-FF8C5BB00080}"/>
                </a:ext>
              </a:extLst>
            </p:cNvPr>
            <p:cNvSpPr/>
            <p:nvPr/>
          </p:nvSpPr>
          <p:spPr>
            <a:xfrm>
              <a:off x="5154975" y="2685361"/>
              <a:ext cx="2732183" cy="1487277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240E0E8C-8CB7-D6B7-2122-7368C095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4" r="79209"/>
          <a:stretch/>
        </p:blipFill>
        <p:spPr>
          <a:xfrm>
            <a:off x="2613235" y="3987930"/>
            <a:ext cx="2082187" cy="2160300"/>
          </a:xfrm>
          <a:prstGeom prst="rect">
            <a:avLst/>
          </a:prstGeom>
        </p:spPr>
      </p:pic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B6FC911-AC37-AE91-7846-1E63838C3250}"/>
              </a:ext>
            </a:extLst>
          </p:cNvPr>
          <p:cNvSpPr/>
          <p:nvPr/>
        </p:nvSpPr>
        <p:spPr>
          <a:xfrm>
            <a:off x="5375255" y="4748276"/>
            <a:ext cx="973157" cy="4847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8D2081F-F1C9-3A5B-183F-B4C5DBE23C24}"/>
              </a:ext>
            </a:extLst>
          </p:cNvPr>
          <p:cNvSpPr txBox="1"/>
          <p:nvPr/>
        </p:nvSpPr>
        <p:spPr>
          <a:xfrm>
            <a:off x="6853929" y="4605051"/>
            <a:ext cx="111270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it’s 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5!</a:t>
            </a:r>
          </a:p>
        </p:txBody>
      </p:sp>
    </p:spTree>
    <p:extLst>
      <p:ext uri="{BB962C8B-B14F-4D97-AF65-F5344CB8AC3E}">
        <p14:creationId xmlns:p14="http://schemas.microsoft.com/office/powerpoint/2010/main" val="41879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Z-transformation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3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4BBD934D-EA0F-8EFB-C6C9-841D0773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0"/>
          <a:stretch/>
        </p:blipFill>
        <p:spPr>
          <a:xfrm>
            <a:off x="5225262" y="4274001"/>
            <a:ext cx="6106389" cy="15923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AC8970-BF31-9335-197A-BD4212310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20"/>
          <a:stretch/>
        </p:blipFill>
        <p:spPr>
          <a:xfrm>
            <a:off x="782411" y="1343128"/>
            <a:ext cx="6106389" cy="159231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824833E-E670-9DC3-47E5-FA745E82EE61}"/>
              </a:ext>
            </a:extLst>
          </p:cNvPr>
          <p:cNvGrpSpPr/>
          <p:nvPr/>
        </p:nvGrpSpPr>
        <p:grpSpPr>
          <a:xfrm>
            <a:off x="2492901" y="2956445"/>
            <a:ext cx="4201994" cy="1296548"/>
            <a:chOff x="1648840" y="2977453"/>
            <a:chExt cx="4201994" cy="12965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E27ED4CF-8B57-1476-8FD2-A2FB44BF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051" y="3308801"/>
              <a:ext cx="1727200" cy="965200"/>
            </a:xfrm>
            <a:prstGeom prst="rect">
              <a:avLst/>
            </a:prstGeom>
          </p:spPr>
        </p:pic>
        <p:pic>
          <p:nvPicPr>
            <p:cNvPr id="12" name="Grafik 11" descr="Zurück">
              <a:extLst>
                <a:ext uri="{FF2B5EF4-FFF2-40B4-BE49-F238E27FC236}">
                  <a16:creationId xmlns:a16="http://schemas.microsoft.com/office/drawing/2014/main" id="{C5AF0533-E4C3-A513-3DBB-810769ED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132507">
              <a:off x="1648840" y="297745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 descr="Zurück RNL">
              <a:extLst>
                <a:ext uri="{FF2B5EF4-FFF2-40B4-BE49-F238E27FC236}">
                  <a16:creationId xmlns:a16="http://schemas.microsoft.com/office/drawing/2014/main" id="{7E32A610-1B7D-0C0A-D3EA-D173B36CC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01741">
              <a:off x="4936434" y="310246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866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Principal Component Analysis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4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A0ED183-440D-1ED5-D9D0-3B81AC94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100944"/>
            <a:ext cx="3873500" cy="3327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866F27-E640-D8B9-AF93-1BE9A2FA7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6988"/>
            <a:ext cx="5313589" cy="4469553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CDE27FE7-A4F5-02D7-75DB-00CA9D5ED9EF}"/>
              </a:ext>
            </a:extLst>
          </p:cNvPr>
          <p:cNvSpPr/>
          <p:nvPr/>
        </p:nvSpPr>
        <p:spPr>
          <a:xfrm>
            <a:off x="6151789" y="3525398"/>
            <a:ext cx="998158" cy="539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KNN algorithm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5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9F7C28D-E8D8-A665-FA34-8D0A8239A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25" y="2024744"/>
            <a:ext cx="5168900" cy="3479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5DA7CCF-65A5-A691-6A90-100E25C6897E}"/>
              </a:ext>
            </a:extLst>
          </p:cNvPr>
          <p:cNvSpPr txBox="1"/>
          <p:nvPr/>
        </p:nvSpPr>
        <p:spPr>
          <a:xfrm>
            <a:off x="1421176" y="2258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Gefaltete Ecke 8">
            <a:extLst>
              <a:ext uri="{FF2B5EF4-FFF2-40B4-BE49-F238E27FC236}">
                <a16:creationId xmlns:a16="http://schemas.microsoft.com/office/drawing/2014/main" id="{DF1FE430-1FBC-6B38-94ED-CD2E90059723}"/>
              </a:ext>
            </a:extLst>
          </p:cNvPr>
          <p:cNvSpPr/>
          <p:nvPr/>
        </p:nvSpPr>
        <p:spPr>
          <a:xfrm>
            <a:off x="1031110" y="1857853"/>
            <a:ext cx="1762698" cy="153987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97,25 %</a:t>
            </a:r>
          </a:p>
          <a:p>
            <a:pPr algn="ctr"/>
            <a:r>
              <a:rPr lang="en-US" dirty="0"/>
              <a:t>Accuracy</a:t>
            </a:r>
          </a:p>
        </p:txBody>
      </p:sp>
      <p:sp>
        <p:nvSpPr>
          <p:cNvPr id="10" name="Gefaltete Ecke 9">
            <a:extLst>
              <a:ext uri="{FF2B5EF4-FFF2-40B4-BE49-F238E27FC236}">
                <a16:creationId xmlns:a16="http://schemas.microsoft.com/office/drawing/2014/main" id="{F43B3349-A732-AC38-3FB8-AC8E656129B1}"/>
              </a:ext>
            </a:extLst>
          </p:cNvPr>
          <p:cNvSpPr/>
          <p:nvPr/>
        </p:nvSpPr>
        <p:spPr>
          <a:xfrm>
            <a:off x="3222758" y="3686916"/>
            <a:ext cx="1762698" cy="153987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is most often wrongly classified</a:t>
            </a:r>
          </a:p>
        </p:txBody>
      </p:sp>
    </p:spTree>
    <p:extLst>
      <p:ext uri="{BB962C8B-B14F-4D97-AF65-F5344CB8AC3E}">
        <p14:creationId xmlns:p14="http://schemas.microsoft.com/office/powerpoint/2010/main" val="22792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finding k and PCs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6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235B657-759A-A4E0-9B3B-70340D0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1" y="1452239"/>
            <a:ext cx="3627457" cy="3953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D9751F-BB84-1E6A-386E-0FCFEEEA4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22" y="1452239"/>
            <a:ext cx="3647287" cy="37295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DA9151-7A34-83A7-A90D-2EE9C95A9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42" y="1616988"/>
            <a:ext cx="3536539" cy="35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Expansion of the project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7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6A517DF-2288-F011-228E-E77A5E3B6119}"/>
              </a:ext>
            </a:extLst>
          </p:cNvPr>
          <p:cNvGrpSpPr/>
          <p:nvPr/>
        </p:nvGrpSpPr>
        <p:grpSpPr>
          <a:xfrm>
            <a:off x="2876320" y="2032093"/>
            <a:ext cx="473578" cy="473577"/>
            <a:chOff x="893708" y="1122612"/>
            <a:chExt cx="473578" cy="4735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A691C9-456F-D614-1D9A-87BF080256F1}"/>
                </a:ext>
              </a:extLst>
            </p:cNvPr>
            <p:cNvSpPr/>
            <p:nvPr/>
          </p:nvSpPr>
          <p:spPr>
            <a:xfrm>
              <a:off x="893709" y="1122612"/>
              <a:ext cx="473577" cy="47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6C72BB6-17A3-746D-01F2-4368452651D4}"/>
                </a:ext>
              </a:extLst>
            </p:cNvPr>
            <p:cNvSpPr txBox="1"/>
            <p:nvPr/>
          </p:nvSpPr>
          <p:spPr>
            <a:xfrm>
              <a:off x="893708" y="1130196"/>
              <a:ext cx="473577" cy="3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925E30-1ED6-DFD2-34BF-FA2FFAE4955A}"/>
              </a:ext>
            </a:extLst>
          </p:cNvPr>
          <p:cNvGrpSpPr/>
          <p:nvPr/>
        </p:nvGrpSpPr>
        <p:grpSpPr>
          <a:xfrm>
            <a:off x="2820531" y="3066676"/>
            <a:ext cx="473578" cy="473577"/>
            <a:chOff x="2152154" y="4131734"/>
            <a:chExt cx="598312" cy="5983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A91C19-0276-06E3-E5B3-FF17925E481C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A16BEBF-0D1A-5BC0-CEEF-052C068773E9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0050E22-33C6-CCD6-B0DA-16BC0679F78C}"/>
              </a:ext>
            </a:extLst>
          </p:cNvPr>
          <p:cNvGrpSpPr/>
          <p:nvPr/>
        </p:nvGrpSpPr>
        <p:grpSpPr>
          <a:xfrm>
            <a:off x="2821301" y="4090771"/>
            <a:ext cx="473578" cy="473577"/>
            <a:chOff x="2152154" y="4131734"/>
            <a:chExt cx="598312" cy="59831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F932E-1729-0061-1E7F-9A3EBF2A659E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5DFD8BF-E11A-BD51-415F-59555A5BF4EB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86ADDDD-FD34-4B33-C956-BCAB40CDE20F}"/>
              </a:ext>
            </a:extLst>
          </p:cNvPr>
          <p:cNvSpPr txBox="1"/>
          <p:nvPr/>
        </p:nvSpPr>
        <p:spPr>
          <a:xfrm>
            <a:off x="4120307" y="2053437"/>
            <a:ext cx="2016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Average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6E7D0C-56BA-0D2E-405C-E5066CF64ACC}"/>
              </a:ext>
            </a:extLst>
          </p:cNvPr>
          <p:cNvSpPr txBox="1"/>
          <p:nvPr/>
        </p:nvSpPr>
        <p:spPr>
          <a:xfrm>
            <a:off x="4120307" y="3088020"/>
            <a:ext cx="4741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PCA with singular value decomposition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EDD009-4229-28B7-F152-95F94659100F}"/>
              </a:ext>
            </a:extLst>
          </p:cNvPr>
          <p:cNvSpPr txBox="1"/>
          <p:nvPr/>
        </p:nvSpPr>
        <p:spPr>
          <a:xfrm>
            <a:off x="4120307" y="4111144"/>
            <a:ext cx="3541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Self-written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58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Average images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8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772EA2DA-EE48-E277-8BDA-A0251ED14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48" y="2124565"/>
            <a:ext cx="7610652" cy="3573921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537F5E9-36A7-B12F-4E01-06DD80C4E255}"/>
              </a:ext>
            </a:extLst>
          </p:cNvPr>
          <p:cNvGrpSpPr/>
          <p:nvPr/>
        </p:nvGrpSpPr>
        <p:grpSpPr>
          <a:xfrm>
            <a:off x="838200" y="1248799"/>
            <a:ext cx="473578" cy="473577"/>
            <a:chOff x="893708" y="1122612"/>
            <a:chExt cx="473578" cy="4735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2A084A-4AD1-EF21-231A-F9A9DBC9CDB6}"/>
                </a:ext>
              </a:extLst>
            </p:cNvPr>
            <p:cNvSpPr/>
            <p:nvPr/>
          </p:nvSpPr>
          <p:spPr>
            <a:xfrm>
              <a:off x="893709" y="1122612"/>
              <a:ext cx="473577" cy="47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6199402-64E1-959F-9568-ED395B8F1CCC}"/>
                </a:ext>
              </a:extLst>
            </p:cNvPr>
            <p:cNvSpPr txBox="1"/>
            <p:nvPr/>
          </p:nvSpPr>
          <p:spPr>
            <a:xfrm>
              <a:off x="893708" y="1130196"/>
              <a:ext cx="473577" cy="36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A4E95E2-FEB7-16F0-7775-9BAEE7F09926}"/>
              </a:ext>
            </a:extLst>
          </p:cNvPr>
          <p:cNvSpPr txBox="1"/>
          <p:nvPr/>
        </p:nvSpPr>
        <p:spPr>
          <a:xfrm>
            <a:off x="693013" y="1934451"/>
            <a:ext cx="299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digit recognition:</a:t>
            </a:r>
          </a:p>
          <a:p>
            <a:r>
              <a:rPr lang="en-US" dirty="0"/>
              <a:t>      66,85%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digit recognition:</a:t>
            </a:r>
          </a:p>
          <a:p>
            <a:r>
              <a:rPr lang="en-US" dirty="0"/>
              <a:t>      72,07%</a:t>
            </a:r>
          </a:p>
        </p:txBody>
      </p:sp>
    </p:spTree>
    <p:extLst>
      <p:ext uri="{BB962C8B-B14F-4D97-AF65-F5344CB8AC3E}">
        <p14:creationId xmlns:p14="http://schemas.microsoft.com/office/powerpoint/2010/main" val="396623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0CB6-9E62-C89F-36AF-3497F826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1" y="366391"/>
            <a:ext cx="10515600" cy="806548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PCA with SVD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1BF3E-46D4-7E0D-C2CE-F6048792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DDC-241A-FA48-A076-7A9EE2060A40}" type="slidenum">
              <a:rPr lang="en-US" smtClean="0"/>
              <a:t>9</a:t>
            </a:fld>
            <a:endParaRPr lang="en-US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9CA3AC4F-E21C-EE45-7CD4-86AD4C1ABC50}"/>
              </a:ext>
            </a:extLst>
          </p:cNvPr>
          <p:cNvCxnSpPr>
            <a:cxnSpLocks/>
          </p:cNvCxnSpPr>
          <p:nvPr/>
        </p:nvCxnSpPr>
        <p:spPr>
          <a:xfrm>
            <a:off x="838200" y="991689"/>
            <a:ext cx="103346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EC633C8-1742-FC53-37D9-2A75F4870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1" y="1990718"/>
            <a:ext cx="3215705" cy="12457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D28245-660B-0185-2A24-DAD39BB26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7939" r="1179" b="8803"/>
          <a:stretch/>
        </p:blipFill>
        <p:spPr>
          <a:xfrm>
            <a:off x="5773551" y="4054221"/>
            <a:ext cx="3566226" cy="5282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947093A-CEC7-1145-E575-BC213DDCD06A}"/>
              </a:ext>
            </a:extLst>
          </p:cNvPr>
          <p:cNvSpPr txBox="1"/>
          <p:nvPr/>
        </p:nvSpPr>
        <p:spPr>
          <a:xfrm>
            <a:off x="2595328" y="4102877"/>
            <a:ext cx="2798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Principal components: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AD7B018-56E8-C013-6D65-805D43874993}"/>
              </a:ext>
            </a:extLst>
          </p:cNvPr>
          <p:cNvGrpSpPr/>
          <p:nvPr/>
        </p:nvGrpSpPr>
        <p:grpSpPr>
          <a:xfrm>
            <a:off x="838200" y="1324660"/>
            <a:ext cx="473578" cy="473577"/>
            <a:chOff x="2152154" y="4131734"/>
            <a:chExt cx="598312" cy="5983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628B52-69E0-1288-6AB5-5982C51322C6}"/>
                </a:ext>
              </a:extLst>
            </p:cNvPr>
            <p:cNvSpPr/>
            <p:nvPr/>
          </p:nvSpPr>
          <p:spPr>
            <a:xfrm>
              <a:off x="2152155" y="4131734"/>
              <a:ext cx="598311" cy="598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E53BAD3-1734-19FE-5044-301939EA578A}"/>
                </a:ext>
              </a:extLst>
            </p:cNvPr>
            <p:cNvSpPr txBox="1"/>
            <p:nvPr/>
          </p:nvSpPr>
          <p:spPr>
            <a:xfrm>
              <a:off x="2152154" y="4141316"/>
              <a:ext cx="598311" cy="5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II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10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Macintosh PowerPoint</Application>
  <PresentationFormat>Breitbild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Overview</vt:lpstr>
      <vt:lpstr>Z-transformation</vt:lpstr>
      <vt:lpstr>Principal Component Analysis</vt:lpstr>
      <vt:lpstr>KNN algorithm</vt:lpstr>
      <vt:lpstr>finding k and PCs</vt:lpstr>
      <vt:lpstr>Expansion of the project</vt:lpstr>
      <vt:lpstr>Average images</vt:lpstr>
      <vt:lpstr>PCA with SVD</vt:lpstr>
      <vt:lpstr>Self-written digit recognition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Fleischhacker</dc:creator>
  <cp:lastModifiedBy>Hellen Röttgen</cp:lastModifiedBy>
  <cp:revision>7</cp:revision>
  <dcterms:created xsi:type="dcterms:W3CDTF">2022-07-17T20:25:25Z</dcterms:created>
  <dcterms:modified xsi:type="dcterms:W3CDTF">2022-07-18T03:55:26Z</dcterms:modified>
</cp:coreProperties>
</file>