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1" r:id="rId2"/>
    <p:sldId id="272" r:id="rId3"/>
    <p:sldId id="295" r:id="rId4"/>
    <p:sldId id="296" r:id="rId5"/>
    <p:sldId id="297" r:id="rId6"/>
    <p:sldId id="305" r:id="rId7"/>
    <p:sldId id="306" r:id="rId8"/>
    <p:sldId id="298" r:id="rId9"/>
    <p:sldId id="301" r:id="rId10"/>
    <p:sldId id="302" r:id="rId11"/>
    <p:sldId id="303" r:id="rId12"/>
    <p:sldId id="304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70"/>
  </p:normalViewPr>
  <p:slideViewPr>
    <p:cSldViewPr snapToGrid="0" snapToObjects="1">
      <p:cViewPr>
        <p:scale>
          <a:sx n="96" d="100"/>
          <a:sy n="96" d="100"/>
        </p:scale>
        <p:origin x="144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9EE3C-C2EF-E74D-9C5A-C617ABA32FE5}" type="datetimeFigureOut">
              <a:rPr lang="en-US" smtClean="0"/>
              <a:t>5/16/22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1CE19-A83D-D84E-9E30-1DD2E682B8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6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22796-5699-75FD-B11D-995613AE3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58DB76-CA24-21B9-C9FF-C4768EA7B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C8289F-D99B-4A5C-2650-59A6BF86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6669-E3CD-2A4B-8FD6-81D61CB01278}" type="datetime1">
              <a:rPr lang="de-DE" smtClean="0"/>
              <a:t>16.05.22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610528-1187-0137-E747-7429BFCA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BE4093-0582-FAA1-D682-DED62D0D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41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63710E-ECAA-716B-A6B5-86588B281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22E2FA-2A65-66F3-C202-70AA08814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08E2C4-53AD-30BA-D9F8-E07C1F68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81D1-5145-AF47-9A92-59AE59B10508}" type="datetime1">
              <a:rPr lang="de-DE" smtClean="0"/>
              <a:t>16.05.22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675955-01AC-A193-5761-D279911A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39F543-D767-0F65-5893-DA273AE6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1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32E20BC-B260-E050-C97B-D9502C066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9A587F-15FD-7DA0-7B45-67A41386F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CD2B79-6E51-21FA-BC46-BCBD8CE6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68D6-1A78-DB4B-9048-E645C8C06F93}" type="datetime1">
              <a:rPr lang="de-DE" smtClean="0"/>
              <a:t>16.05.22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F92B43-6E0D-49C6-9DD7-D1C648E9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E84492-775D-D536-1C30-FC608376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0D33F-F3D7-F728-64BD-8CC17557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108DA5-EC28-79FC-C78E-72FD5CE16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51420F-2FB2-60E0-10B1-CDEB1D14B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714E-62D5-D64B-80B9-8D71E5677B0F}" type="datetime1">
              <a:rPr lang="de-DE" smtClean="0"/>
              <a:t>16.05.22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FBE309-BC32-319C-36CA-647781BAB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2A95A1-9025-9144-9F8C-0B3301328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96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34C3BC-4E5B-9812-E826-D48D43CE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62C8FE-B847-7F78-104C-F6B6848BE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C3C0E1-0D27-EE70-4764-628AF78B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374D-36C6-F145-AE60-55C7698D2673}" type="datetime1">
              <a:rPr lang="de-DE" smtClean="0"/>
              <a:t>16.05.22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3B4796-4197-8927-B5B4-BF0F198BD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5D9DE2-B3DE-3924-D516-9BB5D3F3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2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6E820-A717-DFCB-0719-3DE6E333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9757A7-5677-8242-8C9C-63D2CC373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1530694-2CC3-2919-E75B-C60AA440B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F172E8-4D91-4054-FE1C-AAC01113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1F47-C940-F14F-AB6B-C339AED79CE8}" type="datetime1">
              <a:rPr lang="de-DE" smtClean="0"/>
              <a:t>16.05.22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7D5FA9-8300-1E00-AF36-27E4CC84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4E5FA4-E924-128E-F851-8606AF7B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8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8CAEED-35D6-9773-BBEA-313A3910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FAED66-28EB-9CDB-CF70-8E061B870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4513C3-27B8-6F34-62B7-25A63EDB2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EEB6115-2937-8E50-E996-C7DAA4736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E842F7-666C-7F18-BE7F-8174ABB91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3E3B465-C048-8F3A-AAC8-B0623F93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5E40-AB96-7240-A8F2-3EA36EAF4F3F}" type="datetime1">
              <a:rPr lang="de-DE" smtClean="0"/>
              <a:t>16.05.22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BD91D1B-4726-878A-E74C-2EFCDFEF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A8AFE53-27BA-C7BD-5B79-EEF0053E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DAC847-A5FA-D8FF-1642-38944B17E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62DABCD-0223-1C8E-FA0A-FEED003C7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2CA8-B8BD-CC4B-83D5-AAE9A4CFF263}" type="datetime1">
              <a:rPr lang="de-DE" smtClean="0"/>
              <a:t>16.05.22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99F15F-3747-FCE3-68C4-91C3542C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C4F113-B398-3D78-AA94-5DA00A4C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0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658343-0519-15CA-C298-F5F5D52B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E6A6B-6068-DF41-8266-F44AB1B8BFA2}" type="datetime1">
              <a:rPr lang="de-DE" smtClean="0"/>
              <a:t>16.05.22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5C46930-A631-17F8-33AE-8B616A65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ADBEE9-F77B-7BDA-4090-D1A35497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5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AAF87-C6C4-7086-B0C0-A25BE6E0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2ACE6C-B64B-12E0-7201-810D3DF26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F86E13-BE6E-1DD0-92F8-CC07E9B50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6658C2-B4C8-F238-94B6-49667AA7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A2510-8FD9-5B49-AC67-05A5CBF6012D}" type="datetime1">
              <a:rPr lang="de-DE" smtClean="0"/>
              <a:t>16.05.22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4E5ED9-ED5C-6D78-C6DF-A0B1EFDC4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2A4F59-96A3-114E-A3F5-3E20CB8F2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5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04BF33-1768-ABA4-6D53-D65C010C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48B82E-B712-EB56-CD64-1F8A090D9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4B9C06-5D6A-17B4-8033-2F6E84CB7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9E83E0-AB85-0B53-9455-5DE032D55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EAC4-CE00-EC4E-BA05-564D5D423E67}" type="datetime1">
              <a:rPr lang="de-DE" smtClean="0"/>
              <a:t>16.05.22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A649EC-FA41-EB68-374A-2EFCB845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45C5E9-DCAF-45B3-2C0E-4D05F971D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7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F182D05-8F1E-D995-30B1-69CA838C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09AFBF-B83A-06BC-CD6B-9DE6D3DB6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BC5DB5-967A-5413-7548-BF758DA50F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2BF4F-FF61-AA49-BAFA-68E0C8880CEC}" type="datetime1">
              <a:rPr lang="de-DE" smtClean="0"/>
              <a:t>16.05.22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779150-497E-C8F9-F06A-1742EAB00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68960E-8C54-4A79-F2C8-5EE07F4AF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94DDC-241A-FA48-A076-7A9EE2060A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4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AC22C2D-EFD7-F00D-F30C-48E0317F3B2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281608" y="-313083"/>
            <a:ext cx="12473608" cy="7484165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BED6145-34E3-E943-DFD5-3CCA0D03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1</a:t>
            </a:fld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FE3D3C2-D167-2D88-9993-72D536961797}"/>
              </a:ext>
            </a:extLst>
          </p:cNvPr>
          <p:cNvSpPr txBox="1"/>
          <p:nvPr/>
        </p:nvSpPr>
        <p:spPr>
          <a:xfrm>
            <a:off x="821635" y="1610127"/>
            <a:ext cx="4037772" cy="769441"/>
          </a:xfrm>
          <a:prstGeom prst="rect">
            <a:avLst/>
          </a:prstGeom>
          <a:solidFill>
            <a:schemeClr val="bg1">
              <a:lumMod val="95000"/>
              <a:alpha val="93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+mj-lt"/>
              </a:rPr>
              <a:t>Digit Recognition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C5E49C2-0D15-761C-FD2C-18A5A497E6F5}"/>
              </a:ext>
            </a:extLst>
          </p:cNvPr>
          <p:cNvSpPr/>
          <p:nvPr/>
        </p:nvSpPr>
        <p:spPr>
          <a:xfrm>
            <a:off x="478734" y="6413698"/>
            <a:ext cx="112345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neurohive.io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en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/datasets/researchers-expanded-the-popular-mnist-dataset-with-50-000-new-images/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542D5A3-16A7-FF4F-2D80-EA774E2BD0F3}"/>
              </a:ext>
            </a:extLst>
          </p:cNvPr>
          <p:cNvSpPr txBox="1"/>
          <p:nvPr/>
        </p:nvSpPr>
        <p:spPr>
          <a:xfrm>
            <a:off x="9409043" y="-21601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03D5424-5599-0D0F-2DC6-39743A2B32E5}"/>
              </a:ext>
            </a:extLst>
          </p:cNvPr>
          <p:cNvSpPr txBox="1"/>
          <p:nvPr/>
        </p:nvSpPr>
        <p:spPr>
          <a:xfrm>
            <a:off x="821635" y="4541624"/>
            <a:ext cx="2464904" cy="369332"/>
          </a:xfrm>
          <a:prstGeom prst="rect">
            <a:avLst/>
          </a:prstGeom>
          <a:solidFill>
            <a:schemeClr val="bg1">
              <a:lumMod val="95000"/>
              <a:alpha val="9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Based on MNIST dataset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8C727ED-CF1F-8D1E-1EA9-2C9B1E3AF34A}"/>
              </a:ext>
            </a:extLst>
          </p:cNvPr>
          <p:cNvSpPr txBox="1"/>
          <p:nvPr/>
        </p:nvSpPr>
        <p:spPr>
          <a:xfrm>
            <a:off x="821635" y="5885694"/>
            <a:ext cx="6705600" cy="369332"/>
          </a:xfrm>
          <a:prstGeom prst="rect">
            <a:avLst/>
          </a:prstGeom>
          <a:solidFill>
            <a:schemeClr val="bg1">
              <a:lumMod val="95000"/>
              <a:alpha val="9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By Lena </a:t>
            </a:r>
            <a:r>
              <a:rPr lang="en-US" dirty="0" err="1"/>
              <a:t>Fleischhacker</a:t>
            </a:r>
            <a:r>
              <a:rPr lang="en-US" dirty="0"/>
              <a:t>, Benjamin </a:t>
            </a:r>
            <a:r>
              <a:rPr lang="en-US" dirty="0" err="1"/>
              <a:t>Wehnert</a:t>
            </a:r>
            <a:r>
              <a:rPr lang="en-US" dirty="0"/>
              <a:t>, Pia </a:t>
            </a:r>
            <a:r>
              <a:rPr lang="en-US" dirty="0" err="1"/>
              <a:t>Röhrich</a:t>
            </a:r>
            <a:r>
              <a:rPr lang="en-US" dirty="0"/>
              <a:t>, Hellen Röttgen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5F7845-4EAB-47DE-E722-68AA03117DA0}"/>
              </a:ext>
            </a:extLst>
          </p:cNvPr>
          <p:cNvSpPr txBox="1"/>
          <p:nvPr/>
        </p:nvSpPr>
        <p:spPr>
          <a:xfrm>
            <a:off x="821635" y="5439899"/>
            <a:ext cx="2915478" cy="369332"/>
          </a:xfrm>
          <a:prstGeom prst="rect">
            <a:avLst/>
          </a:prstGeom>
          <a:solidFill>
            <a:schemeClr val="bg1">
              <a:lumMod val="95000"/>
              <a:alpha val="9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Project Proposal 2022/05/17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90FFE54-4C5F-F8FA-FDB0-763274174998}"/>
              </a:ext>
            </a:extLst>
          </p:cNvPr>
          <p:cNvSpPr txBox="1"/>
          <p:nvPr/>
        </p:nvSpPr>
        <p:spPr>
          <a:xfrm>
            <a:off x="821635" y="4990292"/>
            <a:ext cx="3617843" cy="369332"/>
          </a:xfrm>
          <a:prstGeom prst="rect">
            <a:avLst/>
          </a:prstGeom>
          <a:solidFill>
            <a:schemeClr val="bg1">
              <a:lumMod val="95000"/>
              <a:alpha val="9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Supervisor: Karl Rohr, Christian Ritter</a:t>
            </a:r>
          </a:p>
        </p:txBody>
      </p:sp>
    </p:spTree>
    <p:extLst>
      <p:ext uri="{BB962C8B-B14F-4D97-AF65-F5344CB8AC3E}">
        <p14:creationId xmlns:p14="http://schemas.microsoft.com/office/powerpoint/2010/main" val="1420257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A0CB6-9E62-C89F-36AF-3497F826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11" y="366391"/>
            <a:ext cx="10515600" cy="806548"/>
          </a:xfrm>
          <a:noFill/>
        </p:spPr>
        <p:txBody>
          <a:bodyPr>
            <a:normAutofit/>
          </a:bodyPr>
          <a:lstStyle/>
          <a:p>
            <a:r>
              <a:rPr lang="en-US" sz="3600" b="1" dirty="0"/>
              <a:t>Project management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51BF3E-46D4-7E0D-C2CE-F6048792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10</a:t>
            </a:fld>
            <a:endParaRPr lang="en-US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9CA3AC4F-E21C-EE45-7CD4-86AD4C1ABC50}"/>
              </a:ext>
            </a:extLst>
          </p:cNvPr>
          <p:cNvCxnSpPr>
            <a:cxnSpLocks/>
          </p:cNvCxnSpPr>
          <p:nvPr/>
        </p:nvCxnSpPr>
        <p:spPr>
          <a:xfrm>
            <a:off x="838200" y="991689"/>
            <a:ext cx="10334625" cy="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4D5865E3-0509-8E22-252E-012485E48100}"/>
              </a:ext>
            </a:extLst>
          </p:cNvPr>
          <p:cNvSpPr txBox="1">
            <a:spLocks/>
          </p:cNvSpPr>
          <p:nvPr/>
        </p:nvSpPr>
        <p:spPr>
          <a:xfrm>
            <a:off x="2937622" y="1956527"/>
            <a:ext cx="7535502" cy="4036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Communication</a:t>
            </a:r>
            <a:r>
              <a:rPr lang="de-DE" dirty="0"/>
              <a:t>: </a:t>
            </a:r>
            <a:r>
              <a:rPr lang="de-DE" dirty="0" err="1"/>
              <a:t>Slack</a:t>
            </a:r>
            <a:r>
              <a:rPr lang="de-DE" dirty="0"/>
              <a:t> and </a:t>
            </a:r>
            <a:r>
              <a:rPr lang="de-DE" dirty="0" err="1"/>
              <a:t>weekly</a:t>
            </a:r>
            <a:r>
              <a:rPr lang="de-DE" dirty="0"/>
              <a:t> </a:t>
            </a:r>
            <a:r>
              <a:rPr lang="de-DE" dirty="0" err="1"/>
              <a:t>meetings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Task </a:t>
            </a:r>
            <a:r>
              <a:rPr lang="de-DE" b="1" dirty="0" err="1"/>
              <a:t>management</a:t>
            </a:r>
            <a:r>
              <a:rPr lang="de-DE" dirty="0"/>
              <a:t>: GitHub Project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Time </a:t>
            </a:r>
            <a:r>
              <a:rPr lang="de-DE" b="1" dirty="0" err="1"/>
              <a:t>management</a:t>
            </a:r>
            <a:r>
              <a:rPr lang="de-DE" dirty="0"/>
              <a:t>: Gantt </a:t>
            </a:r>
            <a:r>
              <a:rPr lang="de-DE" dirty="0" err="1"/>
              <a:t>chart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8C6E002-EDCA-1AD2-F5B4-896E10C60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5814"/>
            <a:ext cx="1273864" cy="127386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F62C3BA-8DCB-2C7C-085B-91609C992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18" y="3035755"/>
            <a:ext cx="1200402" cy="120040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096B5F7-77BF-23E9-1FC0-644E31B90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59" y="4613390"/>
            <a:ext cx="1110039" cy="111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64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A0CB6-9E62-C89F-36AF-3497F826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11" y="366391"/>
            <a:ext cx="10515600" cy="806548"/>
          </a:xfrm>
          <a:noFill/>
        </p:spPr>
        <p:txBody>
          <a:bodyPr>
            <a:normAutofit/>
          </a:bodyPr>
          <a:lstStyle/>
          <a:p>
            <a:r>
              <a:rPr lang="en-US" sz="3600" b="1" dirty="0"/>
              <a:t>Milestones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51BF3E-46D4-7E0D-C2CE-F6048792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11</a:t>
            </a:fld>
            <a:endParaRPr lang="en-US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9CA3AC4F-E21C-EE45-7CD4-86AD4C1ABC50}"/>
              </a:ext>
            </a:extLst>
          </p:cNvPr>
          <p:cNvCxnSpPr>
            <a:cxnSpLocks/>
          </p:cNvCxnSpPr>
          <p:nvPr/>
        </p:nvCxnSpPr>
        <p:spPr>
          <a:xfrm>
            <a:off x="838200" y="991689"/>
            <a:ext cx="10334625" cy="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>
            <a:extLst>
              <a:ext uri="{FF2B5EF4-FFF2-40B4-BE49-F238E27FC236}">
                <a16:creationId xmlns:a16="http://schemas.microsoft.com/office/drawing/2014/main" id="{A3E9526F-AD32-9A37-797A-665EA32BA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65" y="1616988"/>
            <a:ext cx="944378" cy="94437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8581B6E-3480-AF0D-7E8E-BFFDA0F26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454" y="1616988"/>
            <a:ext cx="944378" cy="94437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24A8D8B-C133-ACA3-DE4D-141AC2E4D07F}"/>
              </a:ext>
            </a:extLst>
          </p:cNvPr>
          <p:cNvSpPr txBox="1"/>
          <p:nvPr/>
        </p:nvSpPr>
        <p:spPr>
          <a:xfrm>
            <a:off x="642267" y="2619364"/>
            <a:ext cx="1588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/>
              <a:t>09/05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DC31D7D-AABE-2871-3105-7AF140FE7D6D}"/>
              </a:ext>
            </a:extLst>
          </p:cNvPr>
          <p:cNvSpPr txBox="1"/>
          <p:nvPr/>
        </p:nvSpPr>
        <p:spPr>
          <a:xfrm>
            <a:off x="2336375" y="2625411"/>
            <a:ext cx="1588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/>
              <a:t>15/05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CC2EE7B-6EE8-FECB-8916-7C81F012486F}"/>
              </a:ext>
            </a:extLst>
          </p:cNvPr>
          <p:cNvSpPr txBox="1"/>
          <p:nvPr/>
        </p:nvSpPr>
        <p:spPr>
          <a:xfrm>
            <a:off x="4022754" y="2625355"/>
            <a:ext cx="1588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/>
              <a:t>18/05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B81F51E-E5B6-0711-213C-EDB77743F9C0}"/>
              </a:ext>
            </a:extLst>
          </p:cNvPr>
          <p:cNvSpPr txBox="1"/>
          <p:nvPr/>
        </p:nvSpPr>
        <p:spPr>
          <a:xfrm>
            <a:off x="5898309" y="2626796"/>
            <a:ext cx="1203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/>
              <a:t>27/05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060B339-4D4E-F05F-CA69-C1E8AC302568}"/>
              </a:ext>
            </a:extLst>
          </p:cNvPr>
          <p:cNvSpPr txBox="1"/>
          <p:nvPr/>
        </p:nvSpPr>
        <p:spPr>
          <a:xfrm>
            <a:off x="7583700" y="2619803"/>
            <a:ext cx="1203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/>
              <a:t>02/06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DE2D0AD2-D86A-39F2-4E91-AF29BC6E8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832" y="1616988"/>
            <a:ext cx="944378" cy="94437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078B7B08-3EC9-A0BE-04D4-D49737A66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643" y="1630124"/>
            <a:ext cx="945026" cy="945026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318D2DDD-7D87-8594-8465-B1C517D83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373" y="1625378"/>
            <a:ext cx="944378" cy="944378"/>
          </a:xfrm>
          <a:prstGeom prst="rect">
            <a:avLst/>
          </a:prstGeom>
        </p:spPr>
      </p:pic>
      <p:cxnSp>
        <p:nvCxnSpPr>
          <p:cNvPr id="27" name="Gerader Verbinder 40">
            <a:extLst>
              <a:ext uri="{FF2B5EF4-FFF2-40B4-BE49-F238E27FC236}">
                <a16:creationId xmlns:a16="http://schemas.microsoft.com/office/drawing/2014/main" id="{06985C48-0041-BF4F-5F34-6E44BFC9F06F}"/>
              </a:ext>
            </a:extLst>
          </p:cNvPr>
          <p:cNvCxnSpPr>
            <a:cxnSpLocks/>
          </p:cNvCxnSpPr>
          <p:nvPr/>
        </p:nvCxnSpPr>
        <p:spPr>
          <a:xfrm>
            <a:off x="838200" y="2583349"/>
            <a:ext cx="8445357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D24C1FDE-06EA-07A0-BA8F-D8DC3078FDEC}"/>
              </a:ext>
            </a:extLst>
          </p:cNvPr>
          <p:cNvSpPr txBox="1"/>
          <p:nvPr/>
        </p:nvSpPr>
        <p:spPr>
          <a:xfrm>
            <a:off x="668370" y="2948564"/>
            <a:ext cx="1588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Familiarization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23F85AC-54A1-7B6F-9BD7-4538D5EA7469}"/>
              </a:ext>
            </a:extLst>
          </p:cNvPr>
          <p:cNvSpPr txBox="1"/>
          <p:nvPr/>
        </p:nvSpPr>
        <p:spPr>
          <a:xfrm>
            <a:off x="2349621" y="2948564"/>
            <a:ext cx="15881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Background </a:t>
            </a:r>
            <a:r>
              <a:rPr lang="de-DE" dirty="0" err="1"/>
              <a:t>knowledge</a:t>
            </a:r>
            <a:r>
              <a:rPr lang="de-DE" dirty="0"/>
              <a:t> on PCA &amp; </a:t>
            </a:r>
            <a:r>
              <a:rPr lang="de-DE" dirty="0" err="1"/>
              <a:t>kNN</a:t>
            </a:r>
            <a:endParaRPr lang="de-DE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4CC6F2B8-04C8-85B0-966A-7DE405B34C9F}"/>
              </a:ext>
            </a:extLst>
          </p:cNvPr>
          <p:cNvSpPr txBox="1"/>
          <p:nvPr/>
        </p:nvSpPr>
        <p:spPr>
          <a:xfrm>
            <a:off x="4035072" y="2945979"/>
            <a:ext cx="1588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Project </a:t>
            </a:r>
            <a:r>
              <a:rPr lang="de-DE" dirty="0" err="1"/>
              <a:t>proposal</a:t>
            </a:r>
            <a:endParaRPr lang="de-DE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BE3A7C9-1C9B-7BCA-D164-3D672B92E045}"/>
              </a:ext>
            </a:extLst>
          </p:cNvPr>
          <p:cNvSpPr txBox="1"/>
          <p:nvPr/>
        </p:nvSpPr>
        <p:spPr>
          <a:xfrm>
            <a:off x="5910568" y="2947528"/>
            <a:ext cx="120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Finish PCA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CFDF3F9-2C2E-2B41-EECC-23512D87562C}"/>
              </a:ext>
            </a:extLst>
          </p:cNvPr>
          <p:cNvSpPr txBox="1"/>
          <p:nvPr/>
        </p:nvSpPr>
        <p:spPr>
          <a:xfrm>
            <a:off x="7595959" y="2945979"/>
            <a:ext cx="120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Finish </a:t>
            </a:r>
            <a:r>
              <a:rPr lang="de-DE" dirty="0" err="1"/>
              <a:t>kNN</a:t>
            </a:r>
            <a:endParaRPr lang="de-DE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E44BE71E-5C77-A567-8C28-F230793BDA7A}"/>
              </a:ext>
            </a:extLst>
          </p:cNvPr>
          <p:cNvGrpSpPr/>
          <p:nvPr/>
        </p:nvGrpSpPr>
        <p:grpSpPr>
          <a:xfrm>
            <a:off x="3901047" y="3912934"/>
            <a:ext cx="7365305" cy="2343305"/>
            <a:chOff x="4454699" y="3765658"/>
            <a:chExt cx="7365305" cy="2343305"/>
          </a:xfrm>
        </p:grpSpPr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C7E104A0-BC2D-D459-A063-2D05484DDA40}"/>
                </a:ext>
              </a:extLst>
            </p:cNvPr>
            <p:cNvSpPr txBox="1"/>
            <p:nvPr/>
          </p:nvSpPr>
          <p:spPr>
            <a:xfrm>
              <a:off x="4762926" y="4792832"/>
              <a:ext cx="16849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/>
                <a:t>04/06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C2903388-4D4D-A3B8-B0DC-A64F74057AB1}"/>
                </a:ext>
              </a:extLst>
            </p:cNvPr>
            <p:cNvSpPr txBox="1"/>
            <p:nvPr/>
          </p:nvSpPr>
          <p:spPr>
            <a:xfrm>
              <a:off x="6746333" y="4788513"/>
              <a:ext cx="11661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/>
                <a:t>13/07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1CFD14B0-A556-992C-533B-0886E66403F1}"/>
                </a:ext>
              </a:extLst>
            </p:cNvPr>
            <p:cNvSpPr txBox="1"/>
            <p:nvPr/>
          </p:nvSpPr>
          <p:spPr>
            <a:xfrm>
              <a:off x="9715069" y="4769995"/>
              <a:ext cx="20959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/>
                <a:t>20/07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28616727-8D99-FD08-AA2A-9F10AA2465C1}"/>
                </a:ext>
              </a:extLst>
            </p:cNvPr>
            <p:cNvSpPr txBox="1"/>
            <p:nvPr/>
          </p:nvSpPr>
          <p:spPr>
            <a:xfrm>
              <a:off x="8338330" y="4791791"/>
              <a:ext cx="14104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/>
                <a:t>13/07</a:t>
              </a:r>
            </a:p>
          </p:txBody>
        </p:sp>
        <p:cxnSp>
          <p:nvCxnSpPr>
            <p:cNvPr id="21" name="Gerader Verbinder 43">
              <a:extLst>
                <a:ext uri="{FF2B5EF4-FFF2-40B4-BE49-F238E27FC236}">
                  <a16:creationId xmlns:a16="http://schemas.microsoft.com/office/drawing/2014/main" id="{0CAF3A9D-14B3-C2F4-8C91-0275A25402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4699" y="4732539"/>
              <a:ext cx="7356296" cy="16943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00AE1460-D6B1-9940-D164-4D4096B7A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2748" y="3788753"/>
              <a:ext cx="944378" cy="944378"/>
            </a:xfrm>
            <a:prstGeom prst="rect">
              <a:avLst/>
            </a:prstGeom>
          </p:spPr>
        </p:pic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E6F875AC-3E11-4232-E7B1-852E47583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79895" y="3788753"/>
              <a:ext cx="944378" cy="944378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9B876F6E-BD80-6CC1-ED37-3819C983F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87042" y="3772217"/>
              <a:ext cx="944378" cy="944378"/>
            </a:xfrm>
            <a:prstGeom prst="rect">
              <a:avLst/>
            </a:prstGeom>
          </p:spPr>
        </p:pic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51B75CA7-D24C-9F77-AF25-68EF0487B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94189" y="3765658"/>
              <a:ext cx="944378" cy="944378"/>
            </a:xfrm>
            <a:prstGeom prst="rect">
              <a:avLst/>
            </a:prstGeom>
          </p:spPr>
        </p:pic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B4E569AD-D799-2548-60DB-8FE4E219CF3A}"/>
                </a:ext>
              </a:extLst>
            </p:cNvPr>
            <p:cNvSpPr txBox="1"/>
            <p:nvPr/>
          </p:nvSpPr>
          <p:spPr>
            <a:xfrm>
              <a:off x="4780758" y="5148905"/>
              <a:ext cx="16849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Choose</a:t>
              </a:r>
              <a:r>
                <a:rPr lang="de-DE" dirty="0"/>
                <a:t> </a:t>
              </a:r>
              <a:r>
                <a:rPr lang="de-DE" dirty="0" err="1"/>
                <a:t>idea</a:t>
              </a:r>
              <a:r>
                <a:rPr lang="de-DE" dirty="0"/>
                <a:t> </a:t>
              </a:r>
              <a:r>
                <a:rPr lang="de-DE" dirty="0" err="1"/>
                <a:t>for</a:t>
              </a:r>
              <a:r>
                <a:rPr lang="de-DE" dirty="0"/>
                <a:t> </a:t>
              </a:r>
              <a:r>
                <a:rPr lang="de-DE" dirty="0" err="1"/>
                <a:t>project</a:t>
              </a:r>
              <a:r>
                <a:rPr lang="de-DE" dirty="0"/>
                <a:t> </a:t>
              </a:r>
              <a:r>
                <a:rPr lang="de-DE" dirty="0" err="1"/>
                <a:t>expansion</a:t>
              </a:r>
              <a:endParaRPr lang="de-DE" dirty="0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E01EFF3F-0005-EC69-C25C-EB27C45CF935}"/>
                </a:ext>
              </a:extLst>
            </p:cNvPr>
            <p:cNvSpPr txBox="1"/>
            <p:nvPr/>
          </p:nvSpPr>
          <p:spPr>
            <a:xfrm>
              <a:off x="6764165" y="5154856"/>
              <a:ext cx="116618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Finish </a:t>
              </a:r>
              <a:r>
                <a:rPr lang="de-DE" dirty="0" err="1"/>
                <a:t>expanded</a:t>
              </a:r>
              <a:r>
                <a:rPr lang="de-DE" dirty="0"/>
                <a:t> code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2AF2FBAF-6F82-8D70-B85B-63F2C67B662F}"/>
                </a:ext>
              </a:extLst>
            </p:cNvPr>
            <p:cNvSpPr txBox="1"/>
            <p:nvPr/>
          </p:nvSpPr>
          <p:spPr>
            <a:xfrm>
              <a:off x="8354015" y="5144223"/>
              <a:ext cx="141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Finish </a:t>
              </a:r>
              <a:r>
                <a:rPr lang="de-DE" dirty="0" err="1"/>
                <a:t>report</a:t>
              </a:r>
              <a:endParaRPr lang="de-DE" dirty="0"/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6F56D5E1-2A73-B265-E536-4B1E757F482B}"/>
                </a:ext>
              </a:extLst>
            </p:cNvPr>
            <p:cNvSpPr txBox="1"/>
            <p:nvPr/>
          </p:nvSpPr>
          <p:spPr>
            <a:xfrm>
              <a:off x="9724073" y="5144223"/>
              <a:ext cx="2095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Final </a:t>
              </a:r>
              <a:r>
                <a:rPr lang="de-DE" dirty="0" err="1"/>
                <a:t>presentation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505045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A0CB6-9E62-C89F-36AF-3497F826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11" y="366391"/>
            <a:ext cx="10515600" cy="806548"/>
          </a:xfrm>
          <a:noFill/>
        </p:spPr>
        <p:txBody>
          <a:bodyPr>
            <a:normAutofit/>
          </a:bodyPr>
          <a:lstStyle/>
          <a:p>
            <a:r>
              <a:rPr lang="en-US" sz="3600" b="1" dirty="0"/>
              <a:t>Overview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51BF3E-46D4-7E0D-C2CE-F6048792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12</a:t>
            </a:fld>
            <a:endParaRPr lang="en-US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9CA3AC4F-E21C-EE45-7CD4-86AD4C1ABC50}"/>
              </a:ext>
            </a:extLst>
          </p:cNvPr>
          <p:cNvCxnSpPr>
            <a:cxnSpLocks/>
          </p:cNvCxnSpPr>
          <p:nvPr/>
        </p:nvCxnSpPr>
        <p:spPr>
          <a:xfrm>
            <a:off x="838200" y="991689"/>
            <a:ext cx="10334625" cy="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>
            <a:extLst>
              <a:ext uri="{FF2B5EF4-FFF2-40B4-BE49-F238E27FC236}">
                <a16:creationId xmlns:a16="http://schemas.microsoft.com/office/drawing/2014/main" id="{FF407C20-0AB7-8F9F-5488-281BD52D5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132" y="1191767"/>
            <a:ext cx="8722759" cy="534714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9F263AB6-DB43-3BEA-937B-E4E62C90F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72" y="2008185"/>
            <a:ext cx="10416455" cy="365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6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A0CB6-9E62-C89F-36AF-3497F826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11" y="366391"/>
            <a:ext cx="10515600" cy="806548"/>
          </a:xfrm>
          <a:noFill/>
        </p:spPr>
        <p:txBody>
          <a:bodyPr>
            <a:normAutofit/>
          </a:bodyPr>
          <a:lstStyle/>
          <a:p>
            <a:r>
              <a:rPr lang="en-US" sz="3600" b="1" dirty="0"/>
              <a:t>MNIST Dataset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51BF3E-46D4-7E0D-C2CE-F6048792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2</a:t>
            </a:fld>
            <a:endParaRPr lang="en-US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9CA3AC4F-E21C-EE45-7CD4-86AD4C1ABC50}"/>
              </a:ext>
            </a:extLst>
          </p:cNvPr>
          <p:cNvCxnSpPr>
            <a:cxnSpLocks/>
          </p:cNvCxnSpPr>
          <p:nvPr/>
        </p:nvCxnSpPr>
        <p:spPr>
          <a:xfrm>
            <a:off x="838200" y="991689"/>
            <a:ext cx="10334625" cy="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16DA2597-B56A-102C-14F1-D48967D40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347"/>
            <a:ext cx="10515600" cy="5157616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i="1" dirty="0">
                <a:solidFill>
                  <a:prstClr val="black"/>
                </a:solidFill>
              </a:rPr>
              <a:t>Modified National Institute of Standards and Technology database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i="1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prstClr val="black"/>
                </a:solidFill>
              </a:rPr>
              <a:t>Data from NIST training dataset and NIST testing dataset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prstClr val="black"/>
                </a:solidFill>
              </a:rPr>
              <a:t>50% written by Census Bureau employees, 50% written by high-school students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prstClr val="black"/>
                </a:solidFill>
              </a:rPr>
              <a:t>first column</a:t>
            </a:r>
            <a:r>
              <a:rPr lang="en-US" sz="2000" dirty="0">
                <a:solidFill>
                  <a:prstClr val="black"/>
                </a:solidFill>
              </a:rPr>
              <a:t>: digit (random order)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prstClr val="black"/>
                </a:solidFill>
              </a:rPr>
              <a:t>other </a:t>
            </a:r>
            <a:r>
              <a:rPr lang="en-US" sz="2000" b="1" dirty="0" err="1">
                <a:solidFill>
                  <a:prstClr val="black"/>
                </a:solidFill>
              </a:rPr>
              <a:t>colums</a:t>
            </a:r>
            <a:r>
              <a:rPr lang="en-US" sz="2000" dirty="0">
                <a:solidFill>
                  <a:prstClr val="black"/>
                </a:solidFill>
              </a:rPr>
              <a:t>: 784 pixel intensities from 0 to 256</a:t>
            </a:r>
          </a:p>
          <a:p>
            <a:endParaRPr lang="en-US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10F2C09-95CE-7F80-60F2-EE5EC2056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393"/>
          <a:stretch/>
        </p:blipFill>
        <p:spPr>
          <a:xfrm>
            <a:off x="6023014" y="3407763"/>
            <a:ext cx="3260721" cy="243088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310E980-5481-997A-54BA-77BDEE94AB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393"/>
          <a:stretch/>
        </p:blipFill>
        <p:spPr>
          <a:xfrm>
            <a:off x="838200" y="3407764"/>
            <a:ext cx="3260721" cy="2430889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05C114AC-3DCA-70B6-2118-1277DD2A1FBC}"/>
              </a:ext>
            </a:extLst>
          </p:cNvPr>
          <p:cNvSpPr txBox="1"/>
          <p:nvPr/>
        </p:nvSpPr>
        <p:spPr>
          <a:xfrm>
            <a:off x="1162291" y="5710019"/>
            <a:ext cx="1881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Training dataset: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60 000 images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68A1C7F-1133-EAB8-0D76-72561F5F5660}"/>
              </a:ext>
            </a:extLst>
          </p:cNvPr>
          <p:cNvSpPr txBox="1"/>
          <p:nvPr/>
        </p:nvSpPr>
        <p:spPr>
          <a:xfrm>
            <a:off x="6314794" y="5706519"/>
            <a:ext cx="1824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Test dataset: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10 000 images</a:t>
            </a:r>
          </a:p>
        </p:txBody>
      </p:sp>
    </p:spTree>
    <p:extLst>
      <p:ext uri="{BB962C8B-B14F-4D97-AF65-F5344CB8AC3E}">
        <p14:creationId xmlns:p14="http://schemas.microsoft.com/office/powerpoint/2010/main" val="420866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A0CB6-9E62-C89F-36AF-3497F826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11" y="366391"/>
            <a:ext cx="10515600" cy="806548"/>
          </a:xfrm>
          <a:noFill/>
        </p:spPr>
        <p:txBody>
          <a:bodyPr>
            <a:normAutofit/>
          </a:bodyPr>
          <a:lstStyle/>
          <a:p>
            <a:r>
              <a:rPr lang="en-US" sz="3600" b="1" dirty="0"/>
              <a:t>Digits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51BF3E-46D4-7E0D-C2CE-F6048792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3</a:t>
            </a:fld>
            <a:endParaRPr lang="en-US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9CA3AC4F-E21C-EE45-7CD4-86AD4C1ABC50}"/>
              </a:ext>
            </a:extLst>
          </p:cNvPr>
          <p:cNvCxnSpPr>
            <a:cxnSpLocks/>
          </p:cNvCxnSpPr>
          <p:nvPr/>
        </p:nvCxnSpPr>
        <p:spPr>
          <a:xfrm>
            <a:off x="838200" y="991689"/>
            <a:ext cx="10334625" cy="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>
            <a:extLst>
              <a:ext uri="{FF2B5EF4-FFF2-40B4-BE49-F238E27FC236}">
                <a16:creationId xmlns:a16="http://schemas.microsoft.com/office/drawing/2014/main" id="{F178ADE6-087F-DA0D-1689-6AA3B334E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114549"/>
            <a:ext cx="1521434" cy="15032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7C86AB6-3C8C-BE23-EAA7-E11DDC626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17803"/>
            <a:ext cx="1521434" cy="15032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485508C-5215-FE47-B268-238189EE6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6913" y="3617801"/>
            <a:ext cx="1521434" cy="15032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72F22AE-325E-7C04-9CE2-9B4587E94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6912" y="2114549"/>
            <a:ext cx="1521435" cy="1503250"/>
          </a:xfrm>
          <a:prstGeom prst="rect">
            <a:avLst/>
          </a:prstGeom>
        </p:spPr>
      </p:pic>
      <p:sp>
        <p:nvSpPr>
          <p:cNvPr id="11" name="Pfeil nach unten 10">
            <a:extLst>
              <a:ext uri="{FF2B5EF4-FFF2-40B4-BE49-F238E27FC236}">
                <a16:creationId xmlns:a16="http://schemas.microsoft.com/office/drawing/2014/main" id="{B88B93AA-18E3-4088-82A7-EA760B09CACC}"/>
              </a:ext>
            </a:extLst>
          </p:cNvPr>
          <p:cNvSpPr/>
          <p:nvPr/>
        </p:nvSpPr>
        <p:spPr>
          <a:xfrm rot="16200000">
            <a:off x="4288644" y="3288917"/>
            <a:ext cx="227634" cy="51218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8D72070-1653-64F1-2DB2-10F99F2584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2230" y="2627932"/>
            <a:ext cx="2255708" cy="1834149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FD1F3F38-006A-AF58-18B3-FDD7EFDFC144}"/>
              </a:ext>
            </a:extLst>
          </p:cNvPr>
          <p:cNvSpPr txBox="1"/>
          <p:nvPr/>
        </p:nvSpPr>
        <p:spPr>
          <a:xfrm>
            <a:off x="8527233" y="2910844"/>
            <a:ext cx="2255707" cy="923330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compare to average images from training dataset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4937453-DD81-B44A-452D-BEDE2537EA4C}"/>
              </a:ext>
            </a:extLst>
          </p:cNvPr>
          <p:cNvSpPr txBox="1"/>
          <p:nvPr/>
        </p:nvSpPr>
        <p:spPr>
          <a:xfrm>
            <a:off x="8527232" y="1601680"/>
            <a:ext cx="2255707" cy="923330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Input:</a:t>
            </a:r>
          </a:p>
          <a:p>
            <a:pPr algn="ctr"/>
            <a:r>
              <a:rPr lang="en-US" dirty="0"/>
              <a:t>one image from</a:t>
            </a:r>
          </a:p>
          <a:p>
            <a:pPr algn="ctr"/>
            <a:r>
              <a:rPr lang="en-US" dirty="0"/>
              <a:t>test dataset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DC35D91-8D9F-11B9-CF2F-98516AC57E67}"/>
              </a:ext>
            </a:extLst>
          </p:cNvPr>
          <p:cNvSpPr txBox="1"/>
          <p:nvPr/>
        </p:nvSpPr>
        <p:spPr>
          <a:xfrm>
            <a:off x="8527233" y="4220008"/>
            <a:ext cx="2255707" cy="1200329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Output:</a:t>
            </a:r>
          </a:p>
          <a:p>
            <a:pPr algn="ctr"/>
            <a:r>
              <a:rPr lang="en-US" dirty="0"/>
              <a:t>closest average digit as prediction for test image</a:t>
            </a:r>
          </a:p>
        </p:txBody>
      </p:sp>
      <p:sp>
        <p:nvSpPr>
          <p:cNvPr id="18" name="Pfeil nach unten 17">
            <a:extLst>
              <a:ext uri="{FF2B5EF4-FFF2-40B4-BE49-F238E27FC236}">
                <a16:creationId xmlns:a16="http://schemas.microsoft.com/office/drawing/2014/main" id="{C5ADD8A7-6A5C-1BEB-C08A-89B7E40F1EE5}"/>
              </a:ext>
            </a:extLst>
          </p:cNvPr>
          <p:cNvSpPr/>
          <p:nvPr/>
        </p:nvSpPr>
        <p:spPr>
          <a:xfrm>
            <a:off x="9551662" y="2573915"/>
            <a:ext cx="206846" cy="28802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feil nach unten 19">
            <a:extLst>
              <a:ext uri="{FF2B5EF4-FFF2-40B4-BE49-F238E27FC236}">
                <a16:creationId xmlns:a16="http://schemas.microsoft.com/office/drawing/2014/main" id="{0751E49D-7077-41FE-4E4D-C9A72FDE674C}"/>
              </a:ext>
            </a:extLst>
          </p:cNvPr>
          <p:cNvSpPr/>
          <p:nvPr/>
        </p:nvSpPr>
        <p:spPr>
          <a:xfrm>
            <a:off x="9551662" y="3883079"/>
            <a:ext cx="206846" cy="28802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0BE63C5-B98C-4E50-4515-9EB8DE2F8AD6}"/>
              </a:ext>
            </a:extLst>
          </p:cNvPr>
          <p:cNvSpPr txBox="1"/>
          <p:nvPr/>
        </p:nvSpPr>
        <p:spPr>
          <a:xfrm>
            <a:off x="8235273" y="5806171"/>
            <a:ext cx="2839624" cy="369332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Correct predictions: 66,85 %</a:t>
            </a:r>
          </a:p>
        </p:txBody>
      </p:sp>
      <p:sp>
        <p:nvSpPr>
          <p:cNvPr id="22" name="Pfeil nach unten 21">
            <a:extLst>
              <a:ext uri="{FF2B5EF4-FFF2-40B4-BE49-F238E27FC236}">
                <a16:creationId xmlns:a16="http://schemas.microsoft.com/office/drawing/2014/main" id="{A65CC1BF-A515-9B5E-EDAC-00122B715DA3}"/>
              </a:ext>
            </a:extLst>
          </p:cNvPr>
          <p:cNvSpPr/>
          <p:nvPr/>
        </p:nvSpPr>
        <p:spPr>
          <a:xfrm>
            <a:off x="9551662" y="5469242"/>
            <a:ext cx="206846" cy="28802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A0CB6-9E62-C89F-36AF-3497F826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11" y="366391"/>
            <a:ext cx="10515600" cy="806548"/>
          </a:xfrm>
          <a:noFill/>
        </p:spPr>
        <p:txBody>
          <a:bodyPr>
            <a:normAutofit/>
          </a:bodyPr>
          <a:lstStyle/>
          <a:p>
            <a:r>
              <a:rPr lang="en-US" sz="3600" b="1" dirty="0"/>
              <a:t>KNN </a:t>
            </a:r>
            <a:r>
              <a:rPr lang="en-US" sz="3600" dirty="0"/>
              <a:t>(k-nearest neighbors)</a:t>
            </a:r>
            <a:endParaRPr lang="en-US" sz="3600" b="1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51BF3E-46D4-7E0D-C2CE-F6048792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4</a:t>
            </a:fld>
            <a:endParaRPr lang="en-US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9CA3AC4F-E21C-EE45-7CD4-86AD4C1ABC50}"/>
              </a:ext>
            </a:extLst>
          </p:cNvPr>
          <p:cNvCxnSpPr>
            <a:cxnSpLocks/>
          </p:cNvCxnSpPr>
          <p:nvPr/>
        </p:nvCxnSpPr>
        <p:spPr>
          <a:xfrm>
            <a:off x="838200" y="991689"/>
            <a:ext cx="10334625" cy="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nhaltsplatzhalter 13">
            <a:extLst>
              <a:ext uri="{FF2B5EF4-FFF2-40B4-BE49-F238E27FC236}">
                <a16:creationId xmlns:a16="http://schemas.microsoft.com/office/drawing/2014/main" id="{70B6E17F-5F03-FEA6-A0F2-E274D037F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939"/>
            <a:ext cx="7412665" cy="482526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Non </a:t>
            </a:r>
            <a:r>
              <a:rPr lang="de-DE" dirty="0" err="1"/>
              <a:t>parametric</a:t>
            </a:r>
            <a:r>
              <a:rPr lang="de-DE" dirty="0"/>
              <a:t>, </a:t>
            </a:r>
            <a:r>
              <a:rPr lang="de-DE" dirty="0" err="1"/>
              <a:t>lazy</a:t>
            </a:r>
            <a:r>
              <a:rPr lang="de-DE" dirty="0"/>
              <a:t> &amp; 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  <a:p>
            <a:pPr marL="0" indent="0">
              <a:lnSpc>
                <a:spcPct val="150000"/>
              </a:lnSpc>
              <a:buNone/>
            </a:pPr>
            <a:r>
              <a:rPr lang="de-DE" b="1" dirty="0" err="1"/>
              <a:t>Application</a:t>
            </a:r>
            <a:r>
              <a:rPr lang="de-DE" b="1" dirty="0"/>
              <a:t>: 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sample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looking</a:t>
            </a:r>
            <a:r>
              <a:rPr lang="de-DE" dirty="0"/>
              <a:t> at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k-nearest</a:t>
            </a:r>
            <a:r>
              <a:rPr lang="de-DE" dirty="0"/>
              <a:t> </a:t>
            </a:r>
            <a:r>
              <a:rPr lang="de-DE" dirty="0" err="1"/>
              <a:t>neighbors</a:t>
            </a:r>
            <a:r>
              <a:rPr lang="de-DE" dirty="0"/>
              <a:t> 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u="sng" dirty="0"/>
              <a:t>Classification: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dirty="0"/>
              <a:t>	- Output: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membership</a:t>
            </a:r>
            <a:r>
              <a:rPr lang="de-DE" dirty="0"/>
              <a:t>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dirty="0"/>
              <a:t>	- </a:t>
            </a:r>
            <a:r>
              <a:rPr lang="de-DE" dirty="0" err="1"/>
              <a:t>assigned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„</a:t>
            </a:r>
            <a:r>
              <a:rPr lang="de-DE" dirty="0" err="1"/>
              <a:t>majority</a:t>
            </a:r>
            <a:r>
              <a:rPr lang="de-DE" dirty="0"/>
              <a:t> vote“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u="sng" dirty="0"/>
              <a:t>Regression: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dirty="0"/>
              <a:t>	- Output: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11" name="Grafik 10" descr="Ein Bild, das Text, Person, Schild enthält.&#10;&#10;Automatisch generierte Beschreibung">
            <a:extLst>
              <a:ext uri="{FF2B5EF4-FFF2-40B4-BE49-F238E27FC236}">
                <a16:creationId xmlns:a16="http://schemas.microsoft.com/office/drawing/2014/main" id="{9530DB3E-161F-F080-C7BD-4A8DFE6C1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950" y="1425357"/>
            <a:ext cx="3238500" cy="42799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C51281F3-B5B3-1F06-4534-6DE2445B3201}"/>
              </a:ext>
            </a:extLst>
          </p:cNvPr>
          <p:cNvSpPr txBox="1"/>
          <p:nvPr/>
        </p:nvSpPr>
        <p:spPr>
          <a:xfrm>
            <a:off x="388870" y="6338404"/>
            <a:ext cx="1096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https://towardsdatascience.com/machine-learning-basics-with-the-k-nearest-neighbors-algorithm-6a6e71d01761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189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A0CB6-9E62-C89F-36AF-3497F826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11" y="366391"/>
            <a:ext cx="10515600" cy="806548"/>
          </a:xfrm>
          <a:noFill/>
        </p:spPr>
        <p:txBody>
          <a:bodyPr>
            <a:normAutofit/>
          </a:bodyPr>
          <a:lstStyle/>
          <a:p>
            <a:r>
              <a:rPr lang="en-US" sz="3600" b="1" dirty="0"/>
              <a:t>KNN: </a:t>
            </a:r>
            <a:r>
              <a:rPr lang="en-US" sz="3600" dirty="0"/>
              <a:t>Step-by-Step</a:t>
            </a:r>
            <a:endParaRPr lang="en-US" sz="3600" b="1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51BF3E-46D4-7E0D-C2CE-F6048792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5</a:t>
            </a:fld>
            <a:endParaRPr lang="en-US"/>
          </a:p>
        </p:txBody>
      </p:sp>
      <p:sp>
        <p:nvSpPr>
          <p:cNvPr id="6" name="Inhaltsplatzhalter 13">
            <a:extLst>
              <a:ext uri="{FF2B5EF4-FFF2-40B4-BE49-F238E27FC236}">
                <a16:creationId xmlns:a16="http://schemas.microsoft.com/office/drawing/2014/main" id="{3ECC834B-CB13-B865-656B-DD2A06DE2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67848"/>
            <a:ext cx="8597349" cy="5491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de-DE" sz="2200" dirty="0" err="1"/>
              <a:t>Choose</a:t>
            </a:r>
            <a:r>
              <a:rPr lang="de-DE" sz="2200" dirty="0"/>
              <a:t> </a:t>
            </a:r>
            <a:r>
              <a:rPr lang="de-DE" sz="2200" b="1" dirty="0" err="1"/>
              <a:t>k</a:t>
            </a:r>
            <a:endParaRPr lang="de-DE" sz="2200" b="1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DE24457-1B48-4686-F121-E56F7AD4E0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824" r="64464" b="23666"/>
          <a:stretch/>
        </p:blipFill>
        <p:spPr>
          <a:xfrm>
            <a:off x="838199" y="4016264"/>
            <a:ext cx="2405954" cy="221265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9BABB9F-E8D0-B1CD-8927-5E1611E12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27" t="23560" r="33165" b="24832"/>
          <a:stretch/>
        </p:blipFill>
        <p:spPr>
          <a:xfrm>
            <a:off x="4486635" y="4037824"/>
            <a:ext cx="2165956" cy="215298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BC098B3-004D-5B7B-5ED6-E40B46AB65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200" t="22064" b="24641"/>
          <a:stretch/>
        </p:blipFill>
        <p:spPr>
          <a:xfrm>
            <a:off x="7895072" y="3856573"/>
            <a:ext cx="2295849" cy="234871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2C1AC55-38D7-657F-A63E-40758E28FF9A}"/>
              </a:ext>
            </a:extLst>
          </p:cNvPr>
          <p:cNvSpPr txBox="1"/>
          <p:nvPr/>
        </p:nvSpPr>
        <p:spPr>
          <a:xfrm>
            <a:off x="782411" y="6410167"/>
            <a:ext cx="9130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https://www.ibm.com/topics/knn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A46E3EC-09A0-8A93-7314-5506780A4C32}"/>
              </a:ext>
            </a:extLst>
          </p:cNvPr>
          <p:cNvSpPr txBox="1"/>
          <p:nvPr/>
        </p:nvSpPr>
        <p:spPr>
          <a:xfrm>
            <a:off x="838199" y="1616986"/>
            <a:ext cx="6383351" cy="1690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2"/>
            </a:pPr>
            <a:r>
              <a:rPr lang="de-DE" sz="2200" dirty="0" err="1"/>
              <a:t>Calculate</a:t>
            </a:r>
            <a:r>
              <a:rPr lang="de-DE" sz="2200" dirty="0"/>
              <a:t> </a:t>
            </a:r>
            <a:r>
              <a:rPr lang="de-DE" sz="2200" b="1" dirty="0" err="1"/>
              <a:t>Euclidean</a:t>
            </a:r>
            <a:r>
              <a:rPr lang="de-DE" sz="2200" b="1" dirty="0"/>
              <a:t> </a:t>
            </a:r>
            <a:r>
              <a:rPr lang="de-DE" sz="2200" b="1" dirty="0" err="1"/>
              <a:t>distance</a:t>
            </a:r>
            <a:endParaRPr lang="de-DE" sz="2200" b="1" dirty="0"/>
          </a:p>
          <a:p>
            <a:pPr lvl="2">
              <a:lnSpc>
                <a:spcPct val="120000"/>
              </a:lnSpc>
            </a:pPr>
            <a:r>
              <a:rPr lang="de-DE" sz="2200" u="sng" dirty="0" err="1"/>
              <a:t>Pre</a:t>
            </a:r>
            <a:r>
              <a:rPr lang="de-DE" sz="2200" u="sng" dirty="0"/>
              <a:t>-PCA:</a:t>
            </a:r>
            <a:r>
              <a:rPr lang="de-DE" sz="2200" dirty="0"/>
              <a:t> </a:t>
            </a:r>
            <a:r>
              <a:rPr lang="de-DE" sz="2200" dirty="0" err="1"/>
              <a:t>pixels</a:t>
            </a:r>
            <a:r>
              <a:rPr lang="de-DE" sz="2200" dirty="0"/>
              <a:t> </a:t>
            </a:r>
            <a:r>
              <a:rPr lang="de-DE" sz="2200" dirty="0">
                <a:sym typeface="Wingdings" pitchFamily="2" charset="2"/>
              </a:rPr>
              <a:t> 784 </a:t>
            </a:r>
            <a:r>
              <a:rPr lang="de-DE" sz="2200" dirty="0" err="1">
                <a:sym typeface="Wingdings" pitchFamily="2" charset="2"/>
              </a:rPr>
              <a:t>axes</a:t>
            </a:r>
            <a:endParaRPr lang="de-DE" sz="2200" dirty="0">
              <a:sym typeface="Wingdings" pitchFamily="2" charset="2"/>
            </a:endParaRPr>
          </a:p>
          <a:p>
            <a:pPr lvl="2">
              <a:lnSpc>
                <a:spcPct val="120000"/>
              </a:lnSpc>
            </a:pPr>
            <a:r>
              <a:rPr lang="de-DE" sz="2200" u="sng" dirty="0"/>
              <a:t>Post-PCA:</a:t>
            </a:r>
            <a:r>
              <a:rPr lang="de-DE" sz="2200" dirty="0"/>
              <a:t> </a:t>
            </a:r>
            <a:r>
              <a:rPr lang="de-DE" sz="2200" dirty="0" err="1"/>
              <a:t>principle</a:t>
            </a:r>
            <a:r>
              <a:rPr lang="de-DE" sz="2200" dirty="0"/>
              <a:t> </a:t>
            </a:r>
            <a:r>
              <a:rPr lang="de-DE" sz="2200" dirty="0" err="1"/>
              <a:t>components</a:t>
            </a:r>
            <a:r>
              <a:rPr lang="de-DE" sz="2200" dirty="0"/>
              <a:t> </a:t>
            </a:r>
            <a:r>
              <a:rPr lang="de-DE" sz="2200" dirty="0">
                <a:sym typeface="Wingdings" pitchFamily="2" charset="2"/>
              </a:rPr>
              <a:t> </a:t>
            </a:r>
            <a:r>
              <a:rPr lang="de-DE" sz="2200" dirty="0" err="1">
                <a:sym typeface="Wingdings" pitchFamily="2" charset="2"/>
              </a:rPr>
              <a:t>fewer</a:t>
            </a:r>
            <a:r>
              <a:rPr lang="de-DE" sz="2200" dirty="0">
                <a:sym typeface="Wingdings" pitchFamily="2" charset="2"/>
              </a:rPr>
              <a:t> </a:t>
            </a:r>
            <a:r>
              <a:rPr lang="de-DE" sz="2200" dirty="0" err="1">
                <a:sym typeface="Wingdings" pitchFamily="2" charset="2"/>
              </a:rPr>
              <a:t>axes</a:t>
            </a:r>
            <a:endParaRPr lang="de-DE" sz="2200" dirty="0"/>
          </a:p>
          <a:p>
            <a:pPr marL="514350" indent="-514350">
              <a:lnSpc>
                <a:spcPct val="120000"/>
              </a:lnSpc>
              <a:buAutoNum type="arabicPeriod" startAt="2"/>
            </a:pPr>
            <a:r>
              <a:rPr lang="de-DE" sz="2200" dirty="0"/>
              <a:t>Select </a:t>
            </a:r>
            <a:r>
              <a:rPr lang="de-DE" sz="2200" dirty="0" err="1"/>
              <a:t>k</a:t>
            </a:r>
            <a:r>
              <a:rPr lang="de-DE" sz="2200" dirty="0"/>
              <a:t> </a:t>
            </a:r>
            <a:r>
              <a:rPr lang="de-DE" sz="2200" b="1" dirty="0" err="1"/>
              <a:t>closest</a:t>
            </a:r>
            <a:r>
              <a:rPr lang="de-DE" sz="2200" b="1" dirty="0"/>
              <a:t> </a:t>
            </a:r>
            <a:r>
              <a:rPr lang="de-DE" sz="2200" b="1" dirty="0" err="1"/>
              <a:t>entries</a:t>
            </a:r>
            <a:endParaRPr lang="de-DE" sz="2200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77D1E8D-D6E5-A90D-606E-C15CAF0B2B77}"/>
              </a:ext>
            </a:extLst>
          </p:cNvPr>
          <p:cNvSpPr txBox="1"/>
          <p:nvPr/>
        </p:nvSpPr>
        <p:spPr>
          <a:xfrm>
            <a:off x="838199" y="3425687"/>
            <a:ext cx="55629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de-DE" sz="2200" dirty="0" err="1"/>
              <a:t>Determine</a:t>
            </a:r>
            <a:r>
              <a:rPr lang="de-DE" sz="2200" dirty="0"/>
              <a:t> </a:t>
            </a:r>
            <a:r>
              <a:rPr lang="de-DE" sz="2200" dirty="0" err="1"/>
              <a:t>classification</a:t>
            </a:r>
            <a:r>
              <a:rPr lang="de-DE" sz="2200" dirty="0"/>
              <a:t> </a:t>
            </a:r>
            <a:r>
              <a:rPr lang="de-DE" sz="2200" dirty="0" err="1"/>
              <a:t>by</a:t>
            </a:r>
            <a:r>
              <a:rPr lang="de-DE" sz="2200" dirty="0"/>
              <a:t> </a:t>
            </a:r>
            <a:r>
              <a:rPr lang="de-DE" sz="2200" b="1" dirty="0"/>
              <a:t>„</a:t>
            </a:r>
            <a:r>
              <a:rPr lang="de-DE" sz="2200" b="1" dirty="0" err="1"/>
              <a:t>majority</a:t>
            </a:r>
            <a:r>
              <a:rPr lang="de-DE" sz="2200" b="1" dirty="0"/>
              <a:t> vote“ </a:t>
            </a:r>
          </a:p>
        </p:txBody>
      </p: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3BA8143C-3E26-6D0B-17E0-C84B07F974CB}"/>
              </a:ext>
            </a:extLst>
          </p:cNvPr>
          <p:cNvCxnSpPr>
            <a:cxnSpLocks/>
          </p:cNvCxnSpPr>
          <p:nvPr/>
        </p:nvCxnSpPr>
        <p:spPr>
          <a:xfrm>
            <a:off x="838200" y="991689"/>
            <a:ext cx="10334625" cy="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feil nach unten 20">
            <a:extLst>
              <a:ext uri="{FF2B5EF4-FFF2-40B4-BE49-F238E27FC236}">
                <a16:creationId xmlns:a16="http://schemas.microsoft.com/office/drawing/2014/main" id="{C57B5086-67C3-0AF8-11BE-AFF9FBDA5720}"/>
              </a:ext>
            </a:extLst>
          </p:cNvPr>
          <p:cNvSpPr/>
          <p:nvPr/>
        </p:nvSpPr>
        <p:spPr>
          <a:xfrm rot="16200000">
            <a:off x="3659967" y="4858227"/>
            <a:ext cx="227634" cy="51218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feil nach unten 21">
            <a:extLst>
              <a:ext uri="{FF2B5EF4-FFF2-40B4-BE49-F238E27FC236}">
                <a16:creationId xmlns:a16="http://schemas.microsoft.com/office/drawing/2014/main" id="{8CD9C5BC-A0DF-4F1A-658B-E098CC28436C}"/>
              </a:ext>
            </a:extLst>
          </p:cNvPr>
          <p:cNvSpPr/>
          <p:nvPr/>
        </p:nvSpPr>
        <p:spPr>
          <a:xfrm rot="16200000">
            <a:off x="7192764" y="4858226"/>
            <a:ext cx="227634" cy="51218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5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3" grpId="0"/>
      <p:bldP spid="15" grpId="0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A0CB6-9E62-C89F-36AF-3497F826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11" y="366391"/>
            <a:ext cx="10515600" cy="806548"/>
          </a:xfrm>
          <a:noFill/>
        </p:spPr>
        <p:txBody>
          <a:bodyPr>
            <a:normAutofit/>
          </a:bodyPr>
          <a:lstStyle/>
          <a:p>
            <a:r>
              <a:rPr lang="en-US" sz="3600" b="1" dirty="0"/>
              <a:t>KNN: </a:t>
            </a:r>
            <a:r>
              <a:rPr lang="en-US" sz="3600" dirty="0"/>
              <a:t>Finding k </a:t>
            </a:r>
            <a:endParaRPr lang="en-US" sz="3600" b="1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51BF3E-46D4-7E0D-C2CE-F6048792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6</a:t>
            </a:fld>
            <a:endParaRPr lang="en-US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9CA3AC4F-E21C-EE45-7CD4-86AD4C1ABC50}"/>
              </a:ext>
            </a:extLst>
          </p:cNvPr>
          <p:cNvCxnSpPr>
            <a:cxnSpLocks/>
          </p:cNvCxnSpPr>
          <p:nvPr/>
        </p:nvCxnSpPr>
        <p:spPr>
          <a:xfrm>
            <a:off x="838200" y="991689"/>
            <a:ext cx="10334625" cy="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nhaltsplatzhalter 13">
            <a:extLst>
              <a:ext uri="{FF2B5EF4-FFF2-40B4-BE49-F238E27FC236}">
                <a16:creationId xmlns:a16="http://schemas.microsoft.com/office/drawing/2014/main" id="{334121E0-E34E-DD1F-F742-3EBBCD22E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146" y="1394305"/>
            <a:ext cx="10220865" cy="12552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Influences classification of new sample point   </a:t>
            </a:r>
            <a:r>
              <a:rPr lang="en-US" sz="2200" dirty="0">
                <a:sym typeface="Wingdings" pitchFamily="2" charset="2"/>
              </a:rPr>
              <a:t>   </a:t>
            </a:r>
            <a:r>
              <a:rPr lang="en-US" sz="2200" dirty="0"/>
              <a:t>Optimizing prediction accuracy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0FA2140-74EC-1CE3-03DB-94002EAA2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510" y="2724463"/>
            <a:ext cx="5350454" cy="312391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DECD7D07-4571-BEE7-F7D6-E5FD10392653}"/>
              </a:ext>
            </a:extLst>
          </p:cNvPr>
          <p:cNvSpPr txBox="1"/>
          <p:nvPr/>
        </p:nvSpPr>
        <p:spPr>
          <a:xfrm>
            <a:off x="482346" y="6356350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https://medium.com/@adi.bronshtein/a-quick-introduction-to-k-nearest-neighbors-algorithm-62214cea29c7</a:t>
            </a:r>
          </a:p>
        </p:txBody>
      </p:sp>
    </p:spTree>
    <p:extLst>
      <p:ext uri="{BB962C8B-B14F-4D97-AF65-F5344CB8AC3E}">
        <p14:creationId xmlns:p14="http://schemas.microsoft.com/office/powerpoint/2010/main" val="3249973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A0CB6-9E62-C89F-36AF-3497F826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11" y="366391"/>
            <a:ext cx="10515600" cy="806548"/>
          </a:xfrm>
          <a:noFill/>
        </p:spPr>
        <p:txBody>
          <a:bodyPr>
            <a:normAutofit/>
          </a:bodyPr>
          <a:lstStyle/>
          <a:p>
            <a:r>
              <a:rPr lang="en-US" sz="3600" b="1" dirty="0"/>
              <a:t>KNN: </a:t>
            </a:r>
            <a:r>
              <a:rPr lang="en-US" sz="3600" dirty="0"/>
              <a:t>Finding k </a:t>
            </a:r>
            <a:endParaRPr lang="en-US" sz="3600" b="1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51BF3E-46D4-7E0D-C2CE-F6048792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7</a:t>
            </a:fld>
            <a:endParaRPr lang="en-US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9CA3AC4F-E21C-EE45-7CD4-86AD4C1ABC50}"/>
              </a:ext>
            </a:extLst>
          </p:cNvPr>
          <p:cNvCxnSpPr>
            <a:cxnSpLocks/>
          </p:cNvCxnSpPr>
          <p:nvPr/>
        </p:nvCxnSpPr>
        <p:spPr>
          <a:xfrm>
            <a:off x="838200" y="991689"/>
            <a:ext cx="10334625" cy="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nhaltsplatzhalter 13">
            <a:extLst>
              <a:ext uri="{FF2B5EF4-FFF2-40B4-BE49-F238E27FC236}">
                <a16:creationId xmlns:a16="http://schemas.microsoft.com/office/drawing/2014/main" id="{87052BBF-4422-B092-824E-5C8EDA78C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2760"/>
            <a:ext cx="9306464" cy="303506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2400" b="1" dirty="0"/>
              <a:t>Approach: </a:t>
            </a:r>
          </a:p>
          <a:p>
            <a:pPr marL="285750" indent="-285750">
              <a:lnSpc>
                <a:spcPct val="150000"/>
              </a:lnSpc>
            </a:pPr>
            <a:r>
              <a:rPr lang="de-DE" sz="2400" dirty="0" err="1"/>
              <a:t>Segregating</a:t>
            </a:r>
            <a:r>
              <a:rPr lang="de-DE" sz="2400" dirty="0"/>
              <a:t> </a:t>
            </a:r>
            <a:r>
              <a:rPr lang="de-DE" sz="2400" dirty="0" err="1"/>
              <a:t>training</a:t>
            </a:r>
            <a:r>
              <a:rPr lang="de-DE" sz="2400" dirty="0"/>
              <a:t> and </a:t>
            </a:r>
            <a:r>
              <a:rPr lang="de-DE" sz="2400" dirty="0" err="1"/>
              <a:t>test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</a:p>
          <a:p>
            <a:pPr marL="285750" indent="-285750">
              <a:lnSpc>
                <a:spcPct val="100000"/>
              </a:lnSpc>
            </a:pPr>
            <a:r>
              <a:rPr lang="de-DE" sz="2400" dirty="0"/>
              <a:t>Problem: </a:t>
            </a:r>
            <a:r>
              <a:rPr lang="de-DE" sz="2400" dirty="0" err="1"/>
              <a:t>overfitting</a:t>
            </a:r>
            <a:r>
              <a:rPr lang="de-DE" sz="2400" dirty="0"/>
              <a:t> </a:t>
            </a:r>
            <a:r>
              <a:rPr lang="de-DE" sz="2400" dirty="0" err="1"/>
              <a:t>boundaries</a:t>
            </a:r>
            <a:r>
              <a:rPr lang="de-DE" sz="2400" dirty="0"/>
              <a:t> (</a:t>
            </a:r>
            <a:r>
              <a:rPr lang="de-DE" sz="2400" dirty="0" err="1"/>
              <a:t>k</a:t>
            </a:r>
            <a:r>
              <a:rPr lang="de-DE" sz="2400" dirty="0"/>
              <a:t>=1)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ym typeface="Wingdings" pitchFamily="2" charset="2"/>
              </a:rPr>
              <a:t>           </a:t>
            </a:r>
            <a:r>
              <a:rPr lang="de-DE" sz="2400" dirty="0" err="1">
                <a:sym typeface="Wingdings" pitchFamily="2" charset="2"/>
              </a:rPr>
              <a:t>removing</a:t>
            </a:r>
            <a:r>
              <a:rPr lang="de-DE" sz="2400" dirty="0">
                <a:sym typeface="Wingdings" pitchFamily="2" charset="2"/>
              </a:rPr>
              <a:t> </a:t>
            </a:r>
            <a:r>
              <a:rPr lang="de-DE" sz="2400" dirty="0" err="1">
                <a:sym typeface="Wingdings" pitchFamily="2" charset="2"/>
              </a:rPr>
              <a:t>nearest</a:t>
            </a:r>
            <a:r>
              <a:rPr lang="de-DE" sz="2400" dirty="0">
                <a:sym typeface="Wingdings" pitchFamily="2" charset="2"/>
              </a:rPr>
              <a:t> </a:t>
            </a:r>
            <a:r>
              <a:rPr lang="de-DE" sz="2400" dirty="0" err="1">
                <a:sym typeface="Wingdings" pitchFamily="2" charset="2"/>
              </a:rPr>
              <a:t>neighbor</a:t>
            </a:r>
            <a:r>
              <a:rPr lang="de-DE" sz="2400" dirty="0">
                <a:sym typeface="Wingdings" pitchFamily="2" charset="2"/>
              </a:rPr>
              <a:t> </a:t>
            </a:r>
          </a:p>
          <a:p>
            <a:pPr marL="285750" indent="-285750">
              <a:lnSpc>
                <a:spcPct val="100000"/>
              </a:lnSpc>
            </a:pPr>
            <a:r>
              <a:rPr lang="de-DE" sz="2400" dirty="0">
                <a:sym typeface="Wingdings" pitchFamily="2" charset="2"/>
              </a:rPr>
              <a:t>Optimal </a:t>
            </a:r>
            <a:r>
              <a:rPr lang="de-DE" sz="2400" dirty="0" err="1">
                <a:sym typeface="Wingdings" pitchFamily="2" charset="2"/>
              </a:rPr>
              <a:t>k</a:t>
            </a:r>
            <a:r>
              <a:rPr lang="de-DE" sz="2400" dirty="0">
                <a:sym typeface="Wingdings" pitchFamily="2" charset="2"/>
              </a:rPr>
              <a:t> = </a:t>
            </a:r>
            <a:r>
              <a:rPr lang="de-DE" sz="2400" dirty="0" err="1">
                <a:sym typeface="Wingdings" pitchFamily="2" charset="2"/>
              </a:rPr>
              <a:t>kink</a:t>
            </a:r>
            <a:r>
              <a:rPr lang="de-DE" sz="2400" dirty="0">
                <a:sym typeface="Wingdings" pitchFamily="2" charset="2"/>
              </a:rPr>
              <a:t> in </a:t>
            </a:r>
            <a:r>
              <a:rPr lang="de-DE" sz="2400" dirty="0" err="1">
                <a:sym typeface="Wingdings" pitchFamily="2" charset="2"/>
              </a:rPr>
              <a:t>graph</a:t>
            </a:r>
            <a:r>
              <a:rPr lang="de-DE" sz="2400" dirty="0">
                <a:sym typeface="Wingdings" pitchFamily="2" charset="2"/>
              </a:rPr>
              <a:t> (</a:t>
            </a:r>
            <a:r>
              <a:rPr lang="de-DE" sz="2400" b="1" dirty="0" err="1">
                <a:sym typeface="Wingdings" pitchFamily="2" charset="2"/>
              </a:rPr>
              <a:t>local</a:t>
            </a:r>
            <a:r>
              <a:rPr lang="de-DE" sz="2400" b="1" dirty="0">
                <a:sym typeface="Wingdings" pitchFamily="2" charset="2"/>
              </a:rPr>
              <a:t> </a:t>
            </a:r>
            <a:r>
              <a:rPr lang="de-DE" sz="2400" b="1" dirty="0" err="1">
                <a:sym typeface="Wingdings" pitchFamily="2" charset="2"/>
              </a:rPr>
              <a:t>minimum</a:t>
            </a:r>
            <a:r>
              <a:rPr lang="de-DE" sz="2400" dirty="0">
                <a:sym typeface="Wingdings" pitchFamily="2" charset="2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438CC1C-DCB2-7037-9DCD-1222EA6BC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213" y="1242109"/>
            <a:ext cx="4072587" cy="201474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1D2E3B0-B74E-8D01-EA55-D7FF06DCC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446" y="3603734"/>
            <a:ext cx="4067354" cy="201215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C09B529C-0F8C-E5A6-FE3C-ED87FAF2DECE}"/>
              </a:ext>
            </a:extLst>
          </p:cNvPr>
          <p:cNvSpPr txBox="1"/>
          <p:nvPr/>
        </p:nvSpPr>
        <p:spPr>
          <a:xfrm>
            <a:off x="469849" y="6385023"/>
            <a:ext cx="10702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https://www.analyticsvidhya.com/blog/2018/03/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introduction-k-neighbours-algorithm-clustering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494884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A0CB6-9E62-C89F-36AF-3497F826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11" y="366391"/>
            <a:ext cx="10515600" cy="806548"/>
          </a:xfrm>
          <a:noFill/>
        </p:spPr>
        <p:txBody>
          <a:bodyPr>
            <a:normAutofit/>
          </a:bodyPr>
          <a:lstStyle/>
          <a:p>
            <a:r>
              <a:rPr lang="en-US" sz="3600" b="1" dirty="0"/>
              <a:t>Principal Component Analysis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51BF3E-46D4-7E0D-C2CE-F6048792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8</a:t>
            </a:fld>
            <a:endParaRPr lang="en-US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9CA3AC4F-E21C-EE45-7CD4-86AD4C1ABC50}"/>
              </a:ext>
            </a:extLst>
          </p:cNvPr>
          <p:cNvCxnSpPr>
            <a:cxnSpLocks/>
          </p:cNvCxnSpPr>
          <p:nvPr/>
        </p:nvCxnSpPr>
        <p:spPr>
          <a:xfrm>
            <a:off x="838200" y="991689"/>
            <a:ext cx="10334625" cy="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CABF7A96-C6A7-F64F-3270-703AD102D58C}"/>
              </a:ext>
            </a:extLst>
          </p:cNvPr>
          <p:cNvGrpSpPr/>
          <p:nvPr/>
        </p:nvGrpSpPr>
        <p:grpSpPr>
          <a:xfrm>
            <a:off x="1044116" y="1264370"/>
            <a:ext cx="2687461" cy="2580868"/>
            <a:chOff x="611222" y="663399"/>
            <a:chExt cx="3398496" cy="3263701"/>
          </a:xfrm>
        </p:grpSpPr>
        <p:pic>
          <p:nvPicPr>
            <p:cNvPr id="43" name="Grafik 42">
              <a:extLst>
                <a:ext uri="{FF2B5EF4-FFF2-40B4-BE49-F238E27FC236}">
                  <a16:creationId xmlns:a16="http://schemas.microsoft.com/office/drawing/2014/main" id="{7C5FE922-5055-1FC6-35B0-E8B9D2DB9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222" y="663399"/>
              <a:ext cx="2603902" cy="2610379"/>
            </a:xfrm>
            <a:prstGeom prst="rect">
              <a:avLst/>
            </a:prstGeom>
          </p:spPr>
        </p:pic>
        <p:sp>
          <p:nvSpPr>
            <p:cNvPr id="44" name="Geschweifte Klammer rechts 43">
              <a:extLst>
                <a:ext uri="{FF2B5EF4-FFF2-40B4-BE49-F238E27FC236}">
                  <a16:creationId xmlns:a16="http://schemas.microsoft.com/office/drawing/2014/main" id="{20AC32CD-D849-2555-4774-5A39938A255D}"/>
                </a:ext>
              </a:extLst>
            </p:cNvPr>
            <p:cNvSpPr/>
            <p:nvPr/>
          </p:nvSpPr>
          <p:spPr>
            <a:xfrm>
              <a:off x="3318934" y="677334"/>
              <a:ext cx="135466" cy="2596444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0000"/>
                </a:solidFill>
              </a:endParaRPr>
            </a:p>
          </p:txBody>
        </p:sp>
        <p:sp>
          <p:nvSpPr>
            <p:cNvPr id="45" name="Geschweifte Klammer rechts 44">
              <a:extLst>
                <a:ext uri="{FF2B5EF4-FFF2-40B4-BE49-F238E27FC236}">
                  <a16:creationId xmlns:a16="http://schemas.microsoft.com/office/drawing/2014/main" id="{7B810CDB-2FAC-0E57-0BF4-823226B835D4}"/>
                </a:ext>
              </a:extLst>
            </p:cNvPr>
            <p:cNvSpPr/>
            <p:nvPr/>
          </p:nvSpPr>
          <p:spPr>
            <a:xfrm rot="5400000">
              <a:off x="1841711" y="2130778"/>
              <a:ext cx="135466" cy="2596444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0000"/>
                </a:solidFill>
              </a:endParaRP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47F6A5D4-12E5-F84A-DAD2-72E86CB7D65D}"/>
                </a:ext>
              </a:extLst>
            </p:cNvPr>
            <p:cNvSpPr txBox="1"/>
            <p:nvPr/>
          </p:nvSpPr>
          <p:spPr>
            <a:xfrm>
              <a:off x="3368600" y="1753133"/>
              <a:ext cx="641118" cy="467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/>
                <a:t>28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A4F390EE-1D18-B788-4988-A9FBA9F38395}"/>
                </a:ext>
              </a:extLst>
            </p:cNvPr>
            <p:cNvSpPr txBox="1"/>
            <p:nvPr/>
          </p:nvSpPr>
          <p:spPr>
            <a:xfrm>
              <a:off x="1531140" y="3460052"/>
              <a:ext cx="756609" cy="467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/>
                <a:t>28</a:t>
              </a:r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684DDF96-3CA3-196A-FE4D-83BF432B9AAA}"/>
              </a:ext>
            </a:extLst>
          </p:cNvPr>
          <p:cNvGrpSpPr/>
          <p:nvPr/>
        </p:nvGrpSpPr>
        <p:grpSpPr>
          <a:xfrm>
            <a:off x="4016415" y="1719555"/>
            <a:ext cx="6801552" cy="547750"/>
            <a:chOff x="4272845" y="1783922"/>
            <a:chExt cx="6801552" cy="547750"/>
          </a:xfrm>
        </p:grpSpPr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BDEB8F33-7D9C-335B-C043-42A4956890B5}"/>
                </a:ext>
              </a:extLst>
            </p:cNvPr>
            <p:cNvGrpSpPr/>
            <p:nvPr/>
          </p:nvGrpSpPr>
          <p:grpSpPr>
            <a:xfrm>
              <a:off x="4272845" y="1783922"/>
              <a:ext cx="3279422" cy="547750"/>
              <a:chOff x="4272845" y="1783922"/>
              <a:chExt cx="3279422" cy="547750"/>
            </a:xfrm>
          </p:grpSpPr>
          <p:sp>
            <p:nvSpPr>
              <p:cNvPr id="52" name="Pfeil nach rechts 51">
                <a:extLst>
                  <a:ext uri="{FF2B5EF4-FFF2-40B4-BE49-F238E27FC236}">
                    <a16:creationId xmlns:a16="http://schemas.microsoft.com/office/drawing/2014/main" id="{286E2496-B37A-3508-581F-C92F45D02811}"/>
                  </a:ext>
                </a:extLst>
              </p:cNvPr>
              <p:cNvSpPr/>
              <p:nvPr/>
            </p:nvSpPr>
            <p:spPr>
              <a:xfrm rot="20796698">
                <a:off x="4272845" y="1962340"/>
                <a:ext cx="914399" cy="3693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7D538484-45E7-BB66-83FF-77F1B174200A}"/>
                  </a:ext>
                </a:extLst>
              </p:cNvPr>
              <p:cNvSpPr txBox="1"/>
              <p:nvPr/>
            </p:nvSpPr>
            <p:spPr>
              <a:xfrm>
                <a:off x="5503334" y="1783922"/>
                <a:ext cx="2048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/>
                  <a:t>28 * 28  =  784 pixel</a:t>
                </a:r>
              </a:p>
            </p:txBody>
          </p:sp>
        </p:grp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76DE9ADA-E49F-688B-5542-32B838436BDE}"/>
                </a:ext>
              </a:extLst>
            </p:cNvPr>
            <p:cNvSpPr txBox="1"/>
            <p:nvPr/>
          </p:nvSpPr>
          <p:spPr>
            <a:xfrm>
              <a:off x="7484533" y="1790890"/>
              <a:ext cx="1665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/>
                <a:t>=  784 variables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4FA669D0-2A67-EFC1-49E1-4427F0551B13}"/>
                </a:ext>
              </a:extLst>
            </p:cNvPr>
            <p:cNvSpPr txBox="1"/>
            <p:nvPr/>
          </p:nvSpPr>
          <p:spPr>
            <a:xfrm>
              <a:off x="8970642" y="1791168"/>
              <a:ext cx="2103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/>
                <a:t>=  784 dimensions</a:t>
              </a:r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FEC98B27-645B-E07A-FB26-CACED949AA14}"/>
              </a:ext>
            </a:extLst>
          </p:cNvPr>
          <p:cNvGrpSpPr/>
          <p:nvPr/>
        </p:nvGrpSpPr>
        <p:grpSpPr>
          <a:xfrm>
            <a:off x="8529368" y="2111465"/>
            <a:ext cx="2842771" cy="1724625"/>
            <a:chOff x="8785798" y="2175832"/>
            <a:chExt cx="2842771" cy="1724625"/>
          </a:xfrm>
        </p:grpSpPr>
        <p:sp>
          <p:nvSpPr>
            <p:cNvPr id="55" name="Pfeil nach rechts 54">
              <a:extLst>
                <a:ext uri="{FF2B5EF4-FFF2-40B4-BE49-F238E27FC236}">
                  <a16:creationId xmlns:a16="http://schemas.microsoft.com/office/drawing/2014/main" id="{325D0E1B-BED9-7009-C014-FB7FA5C095EA}"/>
                </a:ext>
              </a:extLst>
            </p:cNvPr>
            <p:cNvSpPr/>
            <p:nvPr/>
          </p:nvSpPr>
          <p:spPr>
            <a:xfrm rot="5400000">
              <a:off x="9749985" y="2530313"/>
              <a:ext cx="914399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54AD1AB2-0D4D-7C90-39A2-D05B1EF82988}"/>
                </a:ext>
              </a:extLst>
            </p:cNvPr>
            <p:cNvSpPr txBox="1"/>
            <p:nvPr/>
          </p:nvSpPr>
          <p:spPr>
            <a:xfrm rot="5400000">
              <a:off x="9960862" y="2456022"/>
              <a:ext cx="929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/>
                <a:t>PCA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6BC40B8B-B24B-450D-E9F9-9DB12C2A66B1}"/>
                </a:ext>
              </a:extLst>
            </p:cNvPr>
            <p:cNvSpPr txBox="1"/>
            <p:nvPr/>
          </p:nvSpPr>
          <p:spPr>
            <a:xfrm>
              <a:off x="8785798" y="3254126"/>
              <a:ext cx="28427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/>
                <a:t>Reduce dimensions without losing too much information</a:t>
              </a:r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ED45D945-2D57-443C-AE94-17F3B6B8FF77}"/>
              </a:ext>
            </a:extLst>
          </p:cNvPr>
          <p:cNvGrpSpPr/>
          <p:nvPr/>
        </p:nvGrpSpPr>
        <p:grpSpPr>
          <a:xfrm>
            <a:off x="838200" y="4157678"/>
            <a:ext cx="1923136" cy="1997364"/>
            <a:chOff x="1094630" y="4301068"/>
            <a:chExt cx="1923136" cy="1997364"/>
          </a:xfrm>
        </p:grpSpPr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B7BB4B20-D5E0-CB08-3278-B94014DF6CA5}"/>
                </a:ext>
              </a:extLst>
            </p:cNvPr>
            <p:cNvGrpSpPr/>
            <p:nvPr/>
          </p:nvGrpSpPr>
          <p:grpSpPr>
            <a:xfrm>
              <a:off x="1757043" y="4301068"/>
              <a:ext cx="598312" cy="598311"/>
              <a:chOff x="2152154" y="4131734"/>
              <a:chExt cx="598312" cy="598311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F37A5A3-3A28-6FCA-CB12-D7CEF2BE7149}"/>
                  </a:ext>
                </a:extLst>
              </p:cNvPr>
              <p:cNvSpPr/>
              <p:nvPr/>
            </p:nvSpPr>
            <p:spPr>
              <a:xfrm>
                <a:off x="2152155" y="4131734"/>
                <a:ext cx="598311" cy="5983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327748C8-1A0C-9027-945F-73077FD75927}"/>
                  </a:ext>
                </a:extLst>
              </p:cNvPr>
              <p:cNvSpPr txBox="1"/>
              <p:nvPr/>
            </p:nvSpPr>
            <p:spPr>
              <a:xfrm>
                <a:off x="2152154" y="4200056"/>
                <a:ext cx="5983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b="1">
                    <a:solidFill>
                      <a:schemeClr val="bg1"/>
                    </a:solidFill>
                  </a:rPr>
                  <a:t>I</a:t>
                </a:r>
                <a:endParaRPr lang="de-DE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3606A9FA-96A5-F903-E589-65CD2A242538}"/>
                </a:ext>
              </a:extLst>
            </p:cNvPr>
            <p:cNvSpPr txBox="1"/>
            <p:nvPr/>
          </p:nvSpPr>
          <p:spPr>
            <a:xfrm>
              <a:off x="1094630" y="4899375"/>
              <a:ext cx="1923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/>
                <a:t>z-tranformation</a:t>
              </a:r>
            </a:p>
          </p:txBody>
        </p:sp>
        <p:pic>
          <p:nvPicPr>
            <p:cNvPr id="61" name="Grafik 60">
              <a:extLst>
                <a:ext uri="{FF2B5EF4-FFF2-40B4-BE49-F238E27FC236}">
                  <a16:creationId xmlns:a16="http://schemas.microsoft.com/office/drawing/2014/main" id="{70C2731D-5EF5-69A8-069B-E93466782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0232" y="5372541"/>
              <a:ext cx="1751931" cy="925891"/>
            </a:xfrm>
            <a:prstGeom prst="rect">
              <a:avLst/>
            </a:prstGeom>
          </p:spPr>
        </p:pic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49070F45-E831-6B8B-F1CF-41082CE9D42D}"/>
              </a:ext>
            </a:extLst>
          </p:cNvPr>
          <p:cNvGrpSpPr/>
          <p:nvPr/>
        </p:nvGrpSpPr>
        <p:grpSpPr>
          <a:xfrm>
            <a:off x="8786181" y="4157676"/>
            <a:ext cx="2329144" cy="1653827"/>
            <a:chOff x="8974877" y="4301064"/>
            <a:chExt cx="2329144" cy="1653827"/>
          </a:xfrm>
        </p:grpSpPr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68D3C33D-AC34-841D-A809-44DC2B3EA4AC}"/>
                </a:ext>
              </a:extLst>
            </p:cNvPr>
            <p:cNvGrpSpPr/>
            <p:nvPr/>
          </p:nvGrpSpPr>
          <p:grpSpPr>
            <a:xfrm>
              <a:off x="9836645" y="4301064"/>
              <a:ext cx="598312" cy="598311"/>
              <a:chOff x="2152154" y="4131734"/>
              <a:chExt cx="598312" cy="598311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EA1A6BB9-58B4-2A1F-31B2-867A247C15B5}"/>
                  </a:ext>
                </a:extLst>
              </p:cNvPr>
              <p:cNvSpPr/>
              <p:nvPr/>
            </p:nvSpPr>
            <p:spPr>
              <a:xfrm>
                <a:off x="2152155" y="4131734"/>
                <a:ext cx="598311" cy="5983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F5045DDB-1CE6-AA44-43AE-BDB95734506A}"/>
                  </a:ext>
                </a:extLst>
              </p:cNvPr>
              <p:cNvSpPr txBox="1"/>
              <p:nvPr/>
            </p:nvSpPr>
            <p:spPr>
              <a:xfrm>
                <a:off x="2152154" y="4200056"/>
                <a:ext cx="5983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b="1">
                    <a:solidFill>
                      <a:schemeClr val="bg1"/>
                    </a:solidFill>
                  </a:rPr>
                  <a:t>III</a:t>
                </a:r>
                <a:endParaRPr lang="de-DE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6F8EBAA4-731E-0275-4FB7-D83E30A954E0}"/>
                </a:ext>
              </a:extLst>
            </p:cNvPr>
            <p:cNvSpPr txBox="1"/>
            <p:nvPr/>
          </p:nvSpPr>
          <p:spPr>
            <a:xfrm>
              <a:off x="8974877" y="4899375"/>
              <a:ext cx="2329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/>
                <a:t>Diagonalization</a:t>
              </a:r>
            </a:p>
          </p:txBody>
        </p:sp>
        <p:pic>
          <p:nvPicPr>
            <p:cNvPr id="67" name="Grafik 66">
              <a:extLst>
                <a:ext uri="{FF2B5EF4-FFF2-40B4-BE49-F238E27FC236}">
                  <a16:creationId xmlns:a16="http://schemas.microsoft.com/office/drawing/2014/main" id="{B0544E4F-AAC9-2BF4-57E1-A464075AA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59834" y="5705047"/>
              <a:ext cx="1742332" cy="249844"/>
            </a:xfrm>
            <a:prstGeom prst="rect">
              <a:avLst/>
            </a:prstGeom>
          </p:spPr>
        </p:pic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40B4CEA4-2D26-F34C-C99F-8AEC7543DC28}"/>
              </a:ext>
            </a:extLst>
          </p:cNvPr>
          <p:cNvGrpSpPr/>
          <p:nvPr/>
        </p:nvGrpSpPr>
        <p:grpSpPr>
          <a:xfrm>
            <a:off x="4878001" y="4157676"/>
            <a:ext cx="1923136" cy="2198674"/>
            <a:chOff x="5134431" y="4222043"/>
            <a:chExt cx="1923136" cy="2198674"/>
          </a:xfrm>
        </p:grpSpPr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862E8812-1E45-CE89-F6C3-3A0FEB008FA3}"/>
                </a:ext>
              </a:extLst>
            </p:cNvPr>
            <p:cNvGrpSpPr/>
            <p:nvPr/>
          </p:nvGrpSpPr>
          <p:grpSpPr>
            <a:xfrm>
              <a:off x="5796844" y="4222043"/>
              <a:ext cx="598312" cy="598311"/>
              <a:chOff x="2152154" y="4131734"/>
              <a:chExt cx="598312" cy="598311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DBD1CF1-5FDB-AF47-4DC0-6D9C45DB6747}"/>
                  </a:ext>
                </a:extLst>
              </p:cNvPr>
              <p:cNvSpPr/>
              <p:nvPr/>
            </p:nvSpPr>
            <p:spPr>
              <a:xfrm>
                <a:off x="2152155" y="4131734"/>
                <a:ext cx="598311" cy="5983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2A781D5B-871E-A08C-A5C8-8A3D65CF932E}"/>
                  </a:ext>
                </a:extLst>
              </p:cNvPr>
              <p:cNvSpPr txBox="1"/>
              <p:nvPr/>
            </p:nvSpPr>
            <p:spPr>
              <a:xfrm>
                <a:off x="2152154" y="4200056"/>
                <a:ext cx="5983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b="1">
                    <a:solidFill>
                      <a:schemeClr val="bg1"/>
                    </a:solidFill>
                  </a:rPr>
                  <a:t>II</a:t>
                </a:r>
                <a:endParaRPr lang="de-DE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E3CDAB41-34A5-5DAC-DE00-05DAEE131115}"/>
                </a:ext>
              </a:extLst>
            </p:cNvPr>
            <p:cNvSpPr txBox="1"/>
            <p:nvPr/>
          </p:nvSpPr>
          <p:spPr>
            <a:xfrm>
              <a:off x="5134431" y="4820352"/>
              <a:ext cx="1923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/>
                <a:t>Correlations</a:t>
              </a:r>
            </a:p>
          </p:txBody>
        </p:sp>
        <p:pic>
          <p:nvPicPr>
            <p:cNvPr id="73" name="Grafik 72">
              <a:extLst>
                <a:ext uri="{FF2B5EF4-FFF2-40B4-BE49-F238E27FC236}">
                  <a16:creationId xmlns:a16="http://schemas.microsoft.com/office/drawing/2014/main" id="{F7C2AA3D-B7CF-833E-AAB7-A9CC3E1B3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79511" y="5189684"/>
              <a:ext cx="1232975" cy="1231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264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rafik 33">
            <a:extLst>
              <a:ext uri="{FF2B5EF4-FFF2-40B4-BE49-F238E27FC236}">
                <a16:creationId xmlns:a16="http://schemas.microsoft.com/office/drawing/2014/main" id="{4EE80DC2-BC60-0659-8EE6-76A6A7120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451" y="1698232"/>
            <a:ext cx="1301750" cy="1301750"/>
          </a:xfrm>
          <a:prstGeom prst="rect">
            <a:avLst/>
          </a:prstGeom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5083FD58-CB42-9005-F005-887092B3ED93}"/>
              </a:ext>
            </a:extLst>
          </p:cNvPr>
          <p:cNvGrpSpPr/>
          <p:nvPr/>
        </p:nvGrpSpPr>
        <p:grpSpPr>
          <a:xfrm>
            <a:off x="2832125" y="1172939"/>
            <a:ext cx="3088216" cy="1834928"/>
            <a:chOff x="2347383" y="474720"/>
            <a:chExt cx="3088216" cy="1834928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3BA014CD-75E9-299C-E877-45C83D0F7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3848" y="1004707"/>
              <a:ext cx="1301751" cy="1304941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C0186EEA-5082-E4D8-7D4E-9341D7669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47383" y="474720"/>
              <a:ext cx="2964469" cy="1570648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61A0CB6-9E62-C89F-36AF-3497F826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11" y="366391"/>
            <a:ext cx="10515600" cy="806548"/>
          </a:xfrm>
          <a:noFill/>
        </p:spPr>
        <p:txBody>
          <a:bodyPr>
            <a:normAutofit/>
          </a:bodyPr>
          <a:lstStyle/>
          <a:p>
            <a:r>
              <a:rPr lang="en-US" sz="3600" b="1" dirty="0"/>
              <a:t>Principal Component Analysis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51BF3E-46D4-7E0D-C2CE-F6048792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9</a:t>
            </a:fld>
            <a:endParaRPr lang="en-US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9CA3AC4F-E21C-EE45-7CD4-86AD4C1ABC50}"/>
              </a:ext>
            </a:extLst>
          </p:cNvPr>
          <p:cNvCxnSpPr>
            <a:cxnSpLocks/>
          </p:cNvCxnSpPr>
          <p:nvPr/>
        </p:nvCxnSpPr>
        <p:spPr>
          <a:xfrm>
            <a:off x="838200" y="991689"/>
            <a:ext cx="10334625" cy="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A347159-3A80-FD74-1D68-F2DA8B942781}"/>
              </a:ext>
            </a:extLst>
          </p:cNvPr>
          <p:cNvGrpSpPr/>
          <p:nvPr/>
        </p:nvGrpSpPr>
        <p:grpSpPr>
          <a:xfrm>
            <a:off x="472094" y="1616988"/>
            <a:ext cx="1923136" cy="967641"/>
            <a:chOff x="5134431" y="4301066"/>
            <a:chExt cx="1923136" cy="967641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03905789-F25E-C9EA-DD59-3C9D719D8674}"/>
                </a:ext>
              </a:extLst>
            </p:cNvPr>
            <p:cNvGrpSpPr/>
            <p:nvPr/>
          </p:nvGrpSpPr>
          <p:grpSpPr>
            <a:xfrm>
              <a:off x="5796844" y="4301066"/>
              <a:ext cx="598312" cy="598311"/>
              <a:chOff x="2152154" y="4131734"/>
              <a:chExt cx="598312" cy="598311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DB9D882-5973-7A67-C21F-B7346E1287FA}"/>
                  </a:ext>
                </a:extLst>
              </p:cNvPr>
              <p:cNvSpPr/>
              <p:nvPr/>
            </p:nvSpPr>
            <p:spPr>
              <a:xfrm>
                <a:off x="2152155" y="4131734"/>
                <a:ext cx="598311" cy="5983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14DC4A00-AF3B-0F82-573C-D1065C3DA868}"/>
                  </a:ext>
                </a:extLst>
              </p:cNvPr>
              <p:cNvSpPr txBox="1"/>
              <p:nvPr/>
            </p:nvSpPr>
            <p:spPr>
              <a:xfrm>
                <a:off x="2152154" y="4200056"/>
                <a:ext cx="5983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b="1" dirty="0">
                    <a:solidFill>
                      <a:schemeClr val="bg1"/>
                    </a:solidFill>
                  </a:rPr>
                  <a:t>II</a:t>
                </a:r>
                <a:endParaRPr lang="de-DE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53FCC9B-04C8-4714-34A8-7959FF0D53C0}"/>
                </a:ext>
              </a:extLst>
            </p:cNvPr>
            <p:cNvSpPr txBox="1"/>
            <p:nvPr/>
          </p:nvSpPr>
          <p:spPr>
            <a:xfrm>
              <a:off x="5134431" y="4899375"/>
              <a:ext cx="1923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/>
                <a:t>Correlations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62FA4812-24C6-8F25-06E3-96E101A14FAE}"/>
              </a:ext>
            </a:extLst>
          </p:cNvPr>
          <p:cNvSpPr txBox="1"/>
          <p:nvPr/>
        </p:nvSpPr>
        <p:spPr>
          <a:xfrm>
            <a:off x="2395230" y="3007308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Image (4x4 pixels)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178EA7D-9848-C859-4EA5-FEFE94C5A7E9}"/>
              </a:ext>
            </a:extLst>
          </p:cNvPr>
          <p:cNvGrpSpPr/>
          <p:nvPr/>
        </p:nvGrpSpPr>
        <p:grpSpPr>
          <a:xfrm>
            <a:off x="617344" y="4515625"/>
            <a:ext cx="1632636" cy="967641"/>
            <a:chOff x="9319482" y="4301064"/>
            <a:chExt cx="1632636" cy="967641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1C083AE8-2757-8346-CAE9-30F5865A0798}"/>
                </a:ext>
              </a:extLst>
            </p:cNvPr>
            <p:cNvGrpSpPr/>
            <p:nvPr/>
          </p:nvGrpSpPr>
          <p:grpSpPr>
            <a:xfrm>
              <a:off x="9836645" y="4301064"/>
              <a:ext cx="598312" cy="598311"/>
              <a:chOff x="2152154" y="4131734"/>
              <a:chExt cx="598312" cy="598311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707836D-9FF5-30A1-D84E-B75057C73D9B}"/>
                  </a:ext>
                </a:extLst>
              </p:cNvPr>
              <p:cNvSpPr/>
              <p:nvPr/>
            </p:nvSpPr>
            <p:spPr>
              <a:xfrm>
                <a:off x="2152155" y="4131734"/>
                <a:ext cx="598311" cy="5983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4EAEC223-DCC0-FB16-7FCF-0CF37C8E64D5}"/>
                  </a:ext>
                </a:extLst>
              </p:cNvPr>
              <p:cNvSpPr txBox="1"/>
              <p:nvPr/>
            </p:nvSpPr>
            <p:spPr>
              <a:xfrm>
                <a:off x="2152154" y="4200056"/>
                <a:ext cx="5983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b="1">
                    <a:solidFill>
                      <a:schemeClr val="bg1"/>
                    </a:solidFill>
                  </a:rPr>
                  <a:t>III</a:t>
                </a:r>
                <a:endParaRPr lang="de-DE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77B339BB-9CC2-DFEF-5863-D9645ADA1968}"/>
                </a:ext>
              </a:extLst>
            </p:cNvPr>
            <p:cNvSpPr txBox="1"/>
            <p:nvPr/>
          </p:nvSpPr>
          <p:spPr>
            <a:xfrm>
              <a:off x="9319482" y="4899373"/>
              <a:ext cx="1632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/>
                <a:t>Diagonalization</a:t>
              </a:r>
            </a:p>
          </p:txBody>
        </p:sp>
      </p:grpSp>
      <p:pic>
        <p:nvPicPr>
          <p:cNvPr id="24" name="Grafik 23">
            <a:extLst>
              <a:ext uri="{FF2B5EF4-FFF2-40B4-BE49-F238E27FC236}">
                <a16:creationId xmlns:a16="http://schemas.microsoft.com/office/drawing/2014/main" id="{B691636C-F8B2-BC33-0A7C-D23D598908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3642" y="3371536"/>
            <a:ext cx="6500813" cy="1069310"/>
          </a:xfrm>
          <a:prstGeom prst="rect">
            <a:avLst/>
          </a:prstGeom>
        </p:spPr>
      </p:pic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DD471D9C-00AE-7080-8084-D11E122A40A2}"/>
              </a:ext>
            </a:extLst>
          </p:cNvPr>
          <p:cNvGrpSpPr/>
          <p:nvPr/>
        </p:nvGrpSpPr>
        <p:grpSpPr>
          <a:xfrm>
            <a:off x="2907348" y="4512695"/>
            <a:ext cx="2158088" cy="1412661"/>
            <a:chOff x="2422606" y="3814476"/>
            <a:chExt cx="2158088" cy="1412661"/>
          </a:xfrm>
        </p:grpSpPr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643A621D-F552-3BE7-F4AC-203877E55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22606" y="4773170"/>
              <a:ext cx="2143731" cy="453967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F187561A-4B16-646E-A098-2ACC4C966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36963" y="3814476"/>
              <a:ext cx="2143731" cy="347851"/>
            </a:xfrm>
            <a:prstGeom prst="rect">
              <a:avLst/>
            </a:prstGeom>
          </p:spPr>
        </p:pic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E72263D-84D5-74CF-59DD-4A4679052799}"/>
              </a:ext>
            </a:extLst>
          </p:cNvPr>
          <p:cNvGrpSpPr/>
          <p:nvPr/>
        </p:nvGrpSpPr>
        <p:grpSpPr>
          <a:xfrm>
            <a:off x="5687664" y="5045901"/>
            <a:ext cx="2855925" cy="1304941"/>
            <a:chOff x="5202922" y="4347682"/>
            <a:chExt cx="2855925" cy="1304941"/>
          </a:xfrm>
        </p:grpSpPr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9CB38200-F422-9734-0B6A-777662807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53906" y="4347682"/>
              <a:ext cx="1304941" cy="1304941"/>
            </a:xfrm>
            <a:prstGeom prst="rect">
              <a:avLst/>
            </a:prstGeom>
          </p:spPr>
        </p:pic>
        <p:sp>
          <p:nvSpPr>
            <p:cNvPr id="30" name="Pfeil nach rechts 29">
              <a:extLst>
                <a:ext uri="{FF2B5EF4-FFF2-40B4-BE49-F238E27FC236}">
                  <a16:creationId xmlns:a16="http://schemas.microsoft.com/office/drawing/2014/main" id="{89F656AD-C834-A176-2BD8-F32484091B8E}"/>
                </a:ext>
              </a:extLst>
            </p:cNvPr>
            <p:cNvSpPr/>
            <p:nvPr/>
          </p:nvSpPr>
          <p:spPr>
            <a:xfrm>
              <a:off x="5202922" y="4815486"/>
              <a:ext cx="914399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Textfeld 30">
            <a:extLst>
              <a:ext uri="{FF2B5EF4-FFF2-40B4-BE49-F238E27FC236}">
                <a16:creationId xmlns:a16="http://schemas.microsoft.com/office/drawing/2014/main" id="{B1FDFA9C-7234-6DC1-232C-5C61B6A94BDC}"/>
              </a:ext>
            </a:extLst>
          </p:cNvPr>
          <p:cNvSpPr txBox="1"/>
          <p:nvPr/>
        </p:nvSpPr>
        <p:spPr>
          <a:xfrm>
            <a:off x="9124662" y="5316472"/>
            <a:ext cx="22164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Hier kommt dann noch ne Veranschaulichung des neuen Koordinatensystems hin, da weiß ich gerade noch nicht, wie man die Eigenwerte passend auswählt und so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A3D87F5F-515A-75E5-B109-3DD31C55D34C}"/>
              </a:ext>
            </a:extLst>
          </p:cNvPr>
          <p:cNvGrpSpPr/>
          <p:nvPr/>
        </p:nvGrpSpPr>
        <p:grpSpPr>
          <a:xfrm>
            <a:off x="6909042" y="1712403"/>
            <a:ext cx="1354666" cy="1667774"/>
            <a:chOff x="6909042" y="1712403"/>
            <a:chExt cx="1354666" cy="1667774"/>
          </a:xfrm>
        </p:grpSpPr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F963F4D9-29B5-E1EC-019D-5CD41D116540}"/>
                </a:ext>
              </a:extLst>
            </p:cNvPr>
            <p:cNvSpPr txBox="1"/>
            <p:nvPr/>
          </p:nvSpPr>
          <p:spPr>
            <a:xfrm>
              <a:off x="6909042" y="3010845"/>
              <a:ext cx="135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/>
                <a:t>Scatter plots</a:t>
              </a:r>
            </a:p>
          </p:txBody>
        </p:sp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87E8A25D-52F8-DD45-C4FD-B53415A67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909042" y="1712403"/>
              <a:ext cx="1301751" cy="1292273"/>
            </a:xfrm>
            <a:prstGeom prst="rect">
              <a:avLst/>
            </a:prstGeom>
          </p:spPr>
        </p:pic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66BBA95-DAFA-2D52-8444-509F4F35152F}"/>
              </a:ext>
            </a:extLst>
          </p:cNvPr>
          <p:cNvGrpSpPr/>
          <p:nvPr/>
        </p:nvGrpSpPr>
        <p:grpSpPr>
          <a:xfrm>
            <a:off x="8792552" y="1699734"/>
            <a:ext cx="2012474" cy="1674274"/>
            <a:chOff x="8792552" y="1699734"/>
            <a:chExt cx="2012474" cy="1674274"/>
          </a:xfrm>
        </p:grpSpPr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ECEC024A-CFA6-E32F-463D-CFF2CCF71976}"/>
                </a:ext>
              </a:extLst>
            </p:cNvPr>
            <p:cNvSpPr txBox="1"/>
            <p:nvPr/>
          </p:nvSpPr>
          <p:spPr>
            <a:xfrm>
              <a:off x="8792552" y="3004676"/>
              <a:ext cx="2012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/>
                <a:t>Pearson correlation</a:t>
              </a:r>
            </a:p>
          </p:txBody>
        </p:sp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9A9AFA63-4A37-4735-C0C0-9CF261BAC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199494" y="1699734"/>
              <a:ext cx="1304942" cy="1304942"/>
            </a:xfrm>
            <a:prstGeom prst="rect">
              <a:avLst/>
            </a:prstGeom>
          </p:spPr>
        </p:pic>
      </p:grpSp>
      <p:pic>
        <p:nvPicPr>
          <p:cNvPr id="35" name="Grafik 34">
            <a:extLst>
              <a:ext uri="{FF2B5EF4-FFF2-40B4-BE49-F238E27FC236}">
                <a16:creationId xmlns:a16="http://schemas.microsoft.com/office/drawing/2014/main" id="{4E0E9509-B0FC-30B1-2A81-1CC2CAA923A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20420" y="4942360"/>
            <a:ext cx="1524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1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</Words>
  <Application>Microsoft Macintosh PowerPoint</Application>
  <PresentationFormat>Breitbild</PresentationFormat>
  <Paragraphs>118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PowerPoint-Präsentation</vt:lpstr>
      <vt:lpstr>MNIST Dataset</vt:lpstr>
      <vt:lpstr>Digits</vt:lpstr>
      <vt:lpstr>KNN (k-nearest neighbors)</vt:lpstr>
      <vt:lpstr>KNN: Step-by-Step</vt:lpstr>
      <vt:lpstr>KNN: Finding k </vt:lpstr>
      <vt:lpstr>KNN: Finding k </vt:lpstr>
      <vt:lpstr>Principal Component Analysis</vt:lpstr>
      <vt:lpstr>Principal Component Analysis</vt:lpstr>
      <vt:lpstr>Project management</vt:lpstr>
      <vt:lpstr>Milestones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Ella Bora</dc:creator>
  <cp:lastModifiedBy>Ella Bora</cp:lastModifiedBy>
  <cp:revision>14</cp:revision>
  <dcterms:created xsi:type="dcterms:W3CDTF">2022-05-16T12:23:56Z</dcterms:created>
  <dcterms:modified xsi:type="dcterms:W3CDTF">2022-05-16T18:51:30Z</dcterms:modified>
</cp:coreProperties>
</file>