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5" r:id="rId3"/>
    <p:sldId id="272" r:id="rId4"/>
    <p:sldId id="273" r:id="rId5"/>
    <p:sldId id="280" r:id="rId6"/>
    <p:sldId id="275" r:id="rId7"/>
    <p:sldId id="288" r:id="rId8"/>
    <p:sldId id="287" r:id="rId9"/>
    <p:sldId id="281" r:id="rId10"/>
    <p:sldId id="276" r:id="rId11"/>
    <p:sldId id="278" r:id="rId12"/>
    <p:sldId id="282" r:id="rId13"/>
    <p:sldId id="289" r:id="rId14"/>
    <p:sldId id="29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8380" autoAdjust="0"/>
  </p:normalViewPr>
  <p:slideViewPr>
    <p:cSldViewPr snapToGrid="0">
      <p:cViewPr varScale="1">
        <p:scale>
          <a:sx n="91" d="100"/>
          <a:sy n="91" d="100"/>
        </p:scale>
        <p:origin x="208" y="5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BC85-30FC-4549-BE1C-222016B57A62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0695-349F-4EBC-B732-36652F4B4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5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Avrage</a:t>
            </a:r>
            <a:r>
              <a:rPr lang="en-US" b="1" dirty="0"/>
              <a:t> </a:t>
            </a:r>
            <a:r>
              <a:rPr lang="en-US" b="1" dirty="0" err="1"/>
              <a:t>über</a:t>
            </a:r>
            <a:r>
              <a:rPr lang="en-US" b="1" dirty="0"/>
              <a:t> 60.000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Already shown in project proposal</a:t>
            </a:r>
          </a:p>
          <a:p>
            <a:pPr marL="0" indent="0">
              <a:buFontTx/>
              <a:buNone/>
            </a:pPr>
            <a:r>
              <a:rPr lang="en-US" dirty="0"/>
              <a:t>- Average digits are recognizable</a:t>
            </a:r>
          </a:p>
          <a:p>
            <a:pPr marL="0" indent="0">
              <a:buFontTx/>
              <a:buNone/>
            </a:pPr>
            <a:r>
              <a:rPr lang="en-US" dirty="0"/>
              <a:t>- Average digits used for digit recognition: 66.85%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New: -&gt; accuracy 72.07%</a:t>
            </a:r>
          </a:p>
          <a:p>
            <a:pPr marL="0" indent="0">
              <a:buFontTx/>
              <a:buNone/>
            </a:pPr>
            <a:r>
              <a:rPr lang="en-US" dirty="0"/>
              <a:t>- Weighted recognition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Average images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Choosing all images from the training data set displaying one same number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Summing up the intensity values for each pixel of these images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Dividing the intensity sums by the number of images used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 recognition (normal)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 subtracting the intensity values of each average digit from the input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 identifies the image as the digit with the lowest intensity difference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(Improved by saving average digits in array (shorter run time) and weighting pixel)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Weighted digit recognition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Find </a:t>
            </a:r>
            <a:r>
              <a:rPr lang="de-DE" sz="2800" dirty="0" err="1"/>
              <a:t>variance</a:t>
            </a:r>
            <a:r>
              <a:rPr lang="de-DE" sz="2800" dirty="0"/>
              <a:t> </a:t>
            </a:r>
            <a:r>
              <a:rPr lang="de-DE" sz="2800" dirty="0" err="1"/>
              <a:t>covered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pixel</a:t>
            </a:r>
            <a:endParaRPr lang="de-DE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sum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pixel</a:t>
            </a:r>
            <a:endParaRPr lang="de-DE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800" dirty="0" err="1"/>
              <a:t>Calculate</a:t>
            </a:r>
            <a:r>
              <a:rPr lang="de-DE" sz="2800" dirty="0"/>
              <a:t> global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sum</a:t>
            </a:r>
            <a:endParaRPr lang="de-DE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800" dirty="0"/>
              <a:t>Divide </a:t>
            </a:r>
            <a:r>
              <a:rPr lang="de-DE" sz="2800" dirty="0" err="1"/>
              <a:t>pixel</a:t>
            </a:r>
            <a:r>
              <a:rPr lang="de-DE" sz="2800" dirty="0"/>
              <a:t>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sums </a:t>
            </a:r>
            <a:r>
              <a:rPr lang="de-DE" sz="2800" dirty="0" err="1"/>
              <a:t>by</a:t>
            </a:r>
            <a:r>
              <a:rPr lang="de-DE" sz="2800" dirty="0"/>
              <a:t> global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sum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Apply</a:t>
            </a:r>
            <a:r>
              <a:rPr lang="de-DE" sz="2800" dirty="0"/>
              <a:t> </a:t>
            </a:r>
            <a:r>
              <a:rPr lang="de-DE" sz="2800" dirty="0" err="1"/>
              <a:t>weightings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recognition</a:t>
            </a:r>
            <a:endParaRPr lang="de-DE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differences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input</a:t>
            </a:r>
            <a:r>
              <a:rPr lang="de-DE" sz="2800" dirty="0"/>
              <a:t> </a:t>
            </a:r>
            <a:r>
              <a:rPr lang="de-DE" sz="2800" dirty="0" err="1"/>
              <a:t>image</a:t>
            </a:r>
            <a:r>
              <a:rPr lang="de-DE" sz="2800" dirty="0"/>
              <a:t> and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average</a:t>
            </a:r>
            <a:r>
              <a:rPr lang="de-DE" sz="2800" dirty="0"/>
              <a:t> </a:t>
            </a:r>
            <a:r>
              <a:rPr lang="de-DE" sz="2800" dirty="0" err="1"/>
              <a:t>digit</a:t>
            </a:r>
            <a:endParaRPr lang="de-DE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800" dirty="0" err="1"/>
              <a:t>Multiply</a:t>
            </a:r>
            <a:r>
              <a:rPr lang="de-DE" sz="2800" dirty="0"/>
              <a:t>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differences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pixel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weighting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pixel</a:t>
            </a:r>
            <a:r>
              <a:rPr lang="de-DE" sz="2800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800" dirty="0" err="1"/>
              <a:t>Identify</a:t>
            </a:r>
            <a:r>
              <a:rPr lang="de-DE" sz="2800" dirty="0"/>
              <a:t> </a:t>
            </a:r>
            <a:r>
              <a:rPr lang="de-DE" sz="2800" dirty="0" err="1"/>
              <a:t>input</a:t>
            </a:r>
            <a:r>
              <a:rPr lang="de-DE" sz="2800" dirty="0"/>
              <a:t> </a:t>
            </a:r>
            <a:r>
              <a:rPr lang="de-DE" sz="2800" dirty="0" err="1"/>
              <a:t>image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digit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lowest</a:t>
            </a:r>
            <a:r>
              <a:rPr lang="de-DE" sz="2800" dirty="0"/>
              <a:t> </a:t>
            </a:r>
            <a:r>
              <a:rPr lang="de-DE" sz="2800" dirty="0" err="1"/>
              <a:t>intensity</a:t>
            </a:r>
            <a:r>
              <a:rPr lang="de-DE" sz="2800" dirty="0"/>
              <a:t> </a:t>
            </a:r>
            <a:r>
              <a:rPr lang="de-DE" sz="2800" dirty="0" err="1"/>
              <a:t>sum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endParaRPr lang="de-DE" sz="2800" dirty="0"/>
          </a:p>
          <a:p>
            <a:pPr marL="171450" indent="-171450">
              <a:buFontTx/>
              <a:buChar char="-"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Problem US numbers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Using the PCA and KNN algorithm and the MNIST training array to recognize self-written digits instead of test array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Import </a:t>
            </a:r>
            <a:r>
              <a:rPr lang="de-DE" dirty="0" err="1"/>
              <a:t>jpeg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pillow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MNISt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: </a:t>
            </a:r>
            <a:r>
              <a:rPr lang="en-US" dirty="0"/>
              <a:t>Square image converted to the same format as training images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grayscale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and </a:t>
            </a:r>
            <a:r>
              <a:rPr lang="de-DE" dirty="0" err="1"/>
              <a:t>pixels</a:t>
            </a:r>
            <a:r>
              <a:rPr lang="de-DE" dirty="0"/>
              <a:t> divisible </a:t>
            </a:r>
            <a:r>
              <a:rPr lang="de-DE" dirty="0" err="1"/>
              <a:t>by</a:t>
            </a:r>
            <a:r>
              <a:rPr lang="de-DE" dirty="0"/>
              <a:t> 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784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averaging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Invert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z-</a:t>
            </a:r>
            <a:r>
              <a:rPr lang="de-DE" dirty="0" err="1"/>
              <a:t>transformstion</a:t>
            </a:r>
            <a:r>
              <a:rPr lang="de-DE" dirty="0"/>
              <a:t>, </a:t>
            </a:r>
            <a:r>
              <a:rPr lang="de-DE" dirty="0" err="1"/>
              <a:t>knn</a:t>
            </a:r>
            <a:r>
              <a:rPr lang="de-DE" dirty="0"/>
              <a:t> and </a:t>
            </a:r>
            <a:r>
              <a:rPr lang="de-DE" dirty="0" err="1"/>
              <a:t>Pca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importing a jpeg image of the handwritten digit into the notebook using functions from the pillow package.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reformatting the image to make it comparable with training images from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 set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 conversion to grayscale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ii.  converting the jpeg into a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iii.  deleting rows and columns so that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overall number of pixels is divisible by 28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iv. reducing the number of pixels in the image to 784 by averaging squares of pixels and creating a 28x28 image from the means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apply z-transformation, PCA and KNN algorithms to image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Write down an American number, as mentioned lazy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Calculating intensity difference sum for each pixel and sum of the intensity difference sums over all pixels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Dividing each intensity difference sum by the total intensity difference sum -&gt; percentages of how much variance is covered by each pixel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Calculate intensity sum differences with average images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Multiply intensity sum differences with average images with percentages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 and reminder of steps we took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r>
              <a:rPr lang="en-US" dirty="0"/>
              <a:t>some pixels std = 0 </a:t>
            </a:r>
            <a:r>
              <a:rPr lang="en-US" dirty="0">
                <a:sym typeface="Wingdings" pitchFamily="2" charset="2"/>
              </a:rPr>
              <a:t> were left out  only 717 Pixels anymore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</a:t>
            </a:r>
            <a:r>
              <a:rPr lang="en-US" dirty="0" err="1"/>
              <a:t>Datamatrix</a:t>
            </a:r>
            <a:endParaRPr lang="en-US" dirty="0"/>
          </a:p>
          <a:p>
            <a:r>
              <a:rPr lang="en-US" dirty="0"/>
              <a:t>U = Unitary Matrix</a:t>
            </a:r>
          </a:p>
          <a:p>
            <a:r>
              <a:rPr lang="en-US" dirty="0"/>
              <a:t>S = diagonal Matrix of singular values</a:t>
            </a:r>
          </a:p>
          <a:p>
            <a:r>
              <a:rPr lang="en-US" dirty="0"/>
              <a:t>V = Matrix of Eigenvectors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implemented successfully</a:t>
            </a:r>
          </a:p>
          <a:p>
            <a:endParaRPr lang="en-US" dirty="0"/>
          </a:p>
          <a:p>
            <a:r>
              <a:rPr lang="en-US" dirty="0"/>
              <a:t>-what went well</a:t>
            </a:r>
          </a:p>
          <a:p>
            <a:r>
              <a:rPr lang="en-US" dirty="0"/>
              <a:t>-difficulties/limitations</a:t>
            </a:r>
          </a:p>
          <a:p>
            <a:r>
              <a:rPr lang="en-US" dirty="0"/>
              <a:t>-</a:t>
            </a:r>
            <a:r>
              <a:rPr lang="en-US" dirty="0" err="1"/>
              <a:t>futere</a:t>
            </a:r>
            <a:r>
              <a:rPr lang="en-US" dirty="0"/>
              <a:t> ideas</a:t>
            </a:r>
          </a:p>
          <a:p>
            <a:endParaRPr lang="en-US" dirty="0"/>
          </a:p>
          <a:p>
            <a:r>
              <a:rPr lang="en-US" dirty="0"/>
              <a:t>-tie problem accuracy Pia, most common errors 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F323-DB89-EF58-2778-EBAED787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96DBDB-D99B-4B9C-0315-CBE3CBB4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96179-239E-20DF-2F29-14F75F08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06E0D-8A52-8F4E-C5E4-43CB0DB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52F49-3382-1B7B-BE55-D2C5787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BBDD0-BBEA-2466-2235-BD6E353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4E5787-D6BD-D6E3-6F0E-E7D7C4D0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AD5CB-7D86-FA95-C552-52DF439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C205F-8829-4BCF-26D9-8103C981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122AD-963C-06DF-0F96-37DCD11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5DE9D-5504-382D-CC1D-A73821553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01E5F-338C-72B5-812B-CF21B722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548A4-964A-1C77-9C2F-5EA47F11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612CB-6C1F-A8B7-3F36-FA1BC3E8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081B8-2527-A0BD-CD26-100FF92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ABC71-D380-DDE9-8665-95F2B676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29510-9C8C-DA31-5F5F-05018A5E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09CD6-3AF5-7C2B-6EC6-2A621FA6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8D600-E28E-3A0B-1234-64690252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01387-2F3E-D265-6505-32867A41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C156-21BA-A722-A831-17BE9F7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5CFC8-1E5B-7630-36FE-AFC794FB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0379B-A77F-6336-FAEB-1781A177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2B26A-EAFE-8E84-DD1C-F88C3DE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DB0FE-3093-EB8F-369F-5D69D2B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7A75A-278B-1385-A090-0E2D53BB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5EE67-797A-4EDB-9ADC-BDF3CBC31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3D6C7A-5C67-07B8-8C50-17B7E81A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EF4E03-096F-6C8A-7676-AF72656C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E3C739-7E62-5252-7BE2-2C3B11FC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E73BE-69FA-A4AD-C577-1D70A11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F576-0CBA-3DEE-81A9-98A2BC91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38445-81A6-A95F-56A4-39C4AD38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BFB53-E1F1-0C46-07D8-43C33983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4239E2-0D63-EFD6-378E-224B8BE04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817CFE-7E38-F8CA-1F6C-B734B1BB1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B7EBC9-2B52-4F87-6435-82D33546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9B90A-0D43-7BAA-9A2C-83D48BC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18DABE-A262-6427-1577-BF0017A6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BDDE-9611-72E4-F876-CB87DC80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D94BDB-9ED6-126A-7CC5-6CFDFF1C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0128A0-F7B3-8C22-CF0A-942DA814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C09932-3CD4-DBAF-D832-8603EF4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907FF6-A354-F930-9380-CAD19BDD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7EBD01-8061-0F33-9B1F-8DEE03CF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E190A-AAC9-62F0-AAE5-AA3BC50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A7C8D-BC95-D178-D9E5-12EC9650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01D36-658D-E688-32BA-12D52471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70B8D-8E1B-AD2A-99C8-F678B0F3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42211-AE48-2A04-32D6-943DEDE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9D99D-D89A-F404-188A-D98535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B349D-5495-EF87-6A7F-09FFB063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2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7CC94-1C8F-8A0B-A8E2-AA1A2838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531B54-85B0-C534-D08E-076200A8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379F0-F2BA-BAAA-89E7-149DACFC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0D8BF-52FF-9A58-7AB9-1CDDFAC2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5EF7B-800B-1D6C-BD5D-10D6B43F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601B8-3A2F-E409-0136-EC15476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8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7D33E1-C2A6-CF80-D846-7B191A2F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26025-FA8F-DCF9-C597-DB77D431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FCAB9-AFCF-F0BA-DA3E-637B6C74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11C4-71CE-4ED3-BE08-4DED32EFE95A}" type="datetimeFigureOut">
              <a:rPr lang="de-DE" smtClean="0"/>
              <a:t>20.07.22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031AE-484A-6B67-F32F-7E962916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0C84B-6633-1BFB-62B0-B9588880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8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AC22C2D-EFD7-F00D-F30C-48E0317F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81608" y="-313083"/>
            <a:ext cx="12473608" cy="748416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ED6145-34E3-E943-DFD5-3CCA0D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3D3C2-D167-2D88-9993-72D536961797}"/>
              </a:ext>
            </a:extLst>
          </p:cNvPr>
          <p:cNvSpPr txBox="1"/>
          <p:nvPr/>
        </p:nvSpPr>
        <p:spPr>
          <a:xfrm>
            <a:off x="821635" y="1610127"/>
            <a:ext cx="4037772" cy="769441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Digit Recognition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5E49C2-0D15-761C-FD2C-18A5A497E6F5}"/>
              </a:ext>
            </a:extLst>
          </p:cNvPr>
          <p:cNvSpPr/>
          <p:nvPr/>
        </p:nvSpPr>
        <p:spPr>
          <a:xfrm>
            <a:off x="478734" y="6413698"/>
            <a:ext cx="11234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neurohive.io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/datasets/researchers-expanded-the-popular-mnist-dataset-with-50-000-new-images/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42D5A3-16A7-FF4F-2D80-EA774E2BD0F3}"/>
              </a:ext>
            </a:extLst>
          </p:cNvPr>
          <p:cNvSpPr txBox="1"/>
          <p:nvPr/>
        </p:nvSpPr>
        <p:spPr>
          <a:xfrm>
            <a:off x="9409043" y="-2160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3D5424-5599-0D0F-2DC6-39743A2B32E5}"/>
              </a:ext>
            </a:extLst>
          </p:cNvPr>
          <p:cNvSpPr txBox="1"/>
          <p:nvPr/>
        </p:nvSpPr>
        <p:spPr>
          <a:xfrm>
            <a:off x="821635" y="4541624"/>
            <a:ext cx="2464904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Based on MNIST dataset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C727ED-CF1F-8D1E-1EA9-2C9B1E3AF34A}"/>
              </a:ext>
            </a:extLst>
          </p:cNvPr>
          <p:cNvSpPr txBox="1"/>
          <p:nvPr/>
        </p:nvSpPr>
        <p:spPr>
          <a:xfrm>
            <a:off x="821634" y="5885694"/>
            <a:ext cx="6780005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Lena </a:t>
            </a:r>
            <a:r>
              <a:rPr lang="en-US" dirty="0" err="1"/>
              <a:t>Fleischhacker</a:t>
            </a:r>
            <a:r>
              <a:rPr lang="en-US" dirty="0"/>
              <a:t>, Pia </a:t>
            </a:r>
            <a:r>
              <a:rPr lang="en-US" dirty="0" err="1"/>
              <a:t>Röhrich</a:t>
            </a:r>
            <a:r>
              <a:rPr lang="en-US" dirty="0"/>
              <a:t>, Hellen Röttgen, Benjamin </a:t>
            </a:r>
            <a:r>
              <a:rPr lang="en-US" dirty="0" err="1"/>
              <a:t>Wehnert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5F7845-4EAB-47DE-E722-68AA03117DA0}"/>
              </a:ext>
            </a:extLst>
          </p:cNvPr>
          <p:cNvSpPr txBox="1"/>
          <p:nvPr/>
        </p:nvSpPr>
        <p:spPr>
          <a:xfrm>
            <a:off x="821635" y="5439899"/>
            <a:ext cx="371936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Final presentation 2022/07/20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0FFE54-4C5F-F8FA-FDB0-763274174998}"/>
              </a:ext>
            </a:extLst>
          </p:cNvPr>
          <p:cNvSpPr txBox="1"/>
          <p:nvPr/>
        </p:nvSpPr>
        <p:spPr>
          <a:xfrm>
            <a:off x="821635" y="4990292"/>
            <a:ext cx="371936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Supervisors: Karl Rohr, Christian Ritter</a:t>
            </a:r>
          </a:p>
        </p:txBody>
      </p:sp>
    </p:spTree>
    <p:extLst>
      <p:ext uri="{BB962C8B-B14F-4D97-AF65-F5344CB8AC3E}">
        <p14:creationId xmlns:p14="http://schemas.microsoft.com/office/powerpoint/2010/main" val="14202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Average digits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72EA2DA-EE48-E277-8BDA-A0251ED14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9" y="1420753"/>
            <a:ext cx="7481002" cy="351303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A4E95E2-FEB7-16F0-7775-9BAEE7F09926}"/>
              </a:ext>
            </a:extLst>
          </p:cNvPr>
          <p:cNvSpPr txBox="1"/>
          <p:nvPr/>
        </p:nvSpPr>
        <p:spPr>
          <a:xfrm>
            <a:off x="871983" y="5450812"/>
            <a:ext cx="698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Prediction accuracy:   </a:t>
            </a:r>
            <a:r>
              <a:rPr lang="en-US" sz="4800" dirty="0"/>
              <a:t>66,85%  </a:t>
            </a:r>
            <a:endParaRPr lang="en-US" sz="2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C7FF2C2-A8AF-7747-96FF-9496A7935494}"/>
              </a:ext>
            </a:extLst>
          </p:cNvPr>
          <p:cNvGrpSpPr/>
          <p:nvPr/>
        </p:nvGrpSpPr>
        <p:grpSpPr>
          <a:xfrm>
            <a:off x="7492603" y="5450812"/>
            <a:ext cx="3403997" cy="830997"/>
            <a:chOff x="7492603" y="5450812"/>
            <a:chExt cx="3403997" cy="830997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43B9F9D-E2C3-17F2-A4A3-DBEBB7585EF6}"/>
                </a:ext>
              </a:extLst>
            </p:cNvPr>
            <p:cNvSpPr txBox="1"/>
            <p:nvPr/>
          </p:nvSpPr>
          <p:spPr>
            <a:xfrm>
              <a:off x="8572500" y="5450812"/>
              <a:ext cx="2324100" cy="8309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72,07%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97A8E0C-F13E-9A91-7C95-3405A7CEE29C}"/>
                </a:ext>
              </a:extLst>
            </p:cNvPr>
            <p:cNvSpPr txBox="1"/>
            <p:nvPr/>
          </p:nvSpPr>
          <p:spPr>
            <a:xfrm>
              <a:off x="7492603" y="5450812"/>
              <a:ext cx="7205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ym typeface="Wingdings" panose="05000000000000000000" pitchFamily="2" charset="2"/>
                </a:rPr>
                <a:t></a:t>
              </a:r>
              <a:endParaRPr lang="de-DE" sz="4800"/>
            </a:p>
          </p:txBody>
        </p:sp>
      </p:grpSp>
    </p:spTree>
    <p:extLst>
      <p:ext uri="{BB962C8B-B14F-4D97-AF65-F5344CB8AC3E}">
        <p14:creationId xmlns:p14="http://schemas.microsoft.com/office/powerpoint/2010/main" val="39662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Self-written digit recognition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D0A18AB-8CF5-A45B-8BF5-270EF39C3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5"/>
          <a:stretch/>
        </p:blipFill>
        <p:spPr>
          <a:xfrm>
            <a:off x="6372162" y="1527474"/>
            <a:ext cx="2010845" cy="19456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A678014-21C3-9984-AB00-F5651C89C78C}"/>
              </a:ext>
            </a:extLst>
          </p:cNvPr>
          <p:cNvSpPr txBox="1"/>
          <p:nvPr/>
        </p:nvSpPr>
        <p:spPr>
          <a:xfrm>
            <a:off x="1074421" y="1943929"/>
            <a:ext cx="50973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Import </a:t>
            </a:r>
            <a:r>
              <a:rPr lang="de-DE" sz="2800" dirty="0" err="1"/>
              <a:t>jpeg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Preprocessing</a:t>
            </a:r>
            <a:r>
              <a:rPr lang="de-DE" sz="28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 err="1"/>
              <a:t>Conversion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grayscale</a:t>
            </a:r>
            <a:endParaRPr lang="de-DE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 err="1"/>
              <a:t>Conversion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numpy</a:t>
            </a:r>
            <a:r>
              <a:rPr lang="de-DE" sz="2400" dirty="0"/>
              <a:t> </a:t>
            </a:r>
            <a:r>
              <a:rPr lang="de-DE" sz="2400" dirty="0" err="1"/>
              <a:t>array</a:t>
            </a:r>
            <a:endParaRPr lang="de-DE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 err="1"/>
              <a:t>Divisibility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28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 err="1"/>
              <a:t>Reduction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pixels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784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Inversion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color</a:t>
            </a:r>
            <a:r>
              <a:rPr lang="de-DE" sz="2400" dirty="0"/>
              <a:t> </a:t>
            </a:r>
            <a:r>
              <a:rPr lang="de-DE" sz="2400" dirty="0" err="1"/>
              <a:t>scale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algorithm</a:t>
            </a: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3C542B-5280-C6CF-5E9B-51DDAD237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2891"/>
          <a:stretch/>
        </p:blipFill>
        <p:spPr>
          <a:xfrm>
            <a:off x="7704106" y="2661481"/>
            <a:ext cx="1927772" cy="19456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4BF05A-E6C0-E806-53C9-DDE9DB274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7"/>
          <a:stretch/>
        </p:blipFill>
        <p:spPr>
          <a:xfrm>
            <a:off x="9063406" y="3832982"/>
            <a:ext cx="1916915" cy="19347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84B2EA7-DDED-8BC0-2143-3AA4FD8B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037" y="3288082"/>
            <a:ext cx="3681319" cy="124295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D4B8592-5B6B-CC15-AC85-CC853C0700A5}"/>
              </a:ext>
            </a:extLst>
          </p:cNvPr>
          <p:cNvSpPr/>
          <p:nvPr/>
        </p:nvSpPr>
        <p:spPr>
          <a:xfrm>
            <a:off x="508937" y="1467266"/>
            <a:ext cx="11325726" cy="498486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B8E1B83-FF97-BCA4-5EC6-45DF0B382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606" y="5898067"/>
            <a:ext cx="7963111" cy="55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Self-written digit recognition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A6A0AD1-CD1D-9DEE-231F-4E010D8E2493}"/>
              </a:ext>
            </a:extLst>
          </p:cNvPr>
          <p:cNvSpPr txBox="1"/>
          <p:nvPr/>
        </p:nvSpPr>
        <p:spPr>
          <a:xfrm>
            <a:off x="838200" y="1324600"/>
            <a:ext cx="342900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Now it’s your turn!</a:t>
            </a:r>
          </a:p>
        </p:txBody>
      </p:sp>
      <p:pic>
        <p:nvPicPr>
          <p:cNvPr id="6" name="Grafik 5" descr="Ein Bild, das Text, Messanzeige enthält.&#10;&#10;Automatisch generierte Beschreibung">
            <a:extLst>
              <a:ext uri="{FF2B5EF4-FFF2-40B4-BE49-F238E27FC236}">
                <a16:creationId xmlns:a16="http://schemas.microsoft.com/office/drawing/2014/main" id="{34A46574-1C9E-F142-5F07-43BD6004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03" y="2388690"/>
            <a:ext cx="7737017" cy="36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ABD524-F50F-9B55-EB9F-F563FDF502BF}"/>
              </a:ext>
            </a:extLst>
          </p:cNvPr>
          <p:cNvSpPr txBox="1"/>
          <p:nvPr/>
        </p:nvSpPr>
        <p:spPr>
          <a:xfrm>
            <a:off x="3145740" y="648369"/>
            <a:ext cx="5900519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 for your attention!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AC0F96C-20AB-3A2A-7914-FE3365486758}"/>
              </a:ext>
            </a:extLst>
          </p:cNvPr>
          <p:cNvGrpSpPr/>
          <p:nvPr/>
        </p:nvGrpSpPr>
        <p:grpSpPr>
          <a:xfrm>
            <a:off x="881252" y="2545393"/>
            <a:ext cx="10429495" cy="3292699"/>
            <a:chOff x="1027430" y="2532184"/>
            <a:chExt cx="10137140" cy="3200400"/>
          </a:xfrm>
        </p:grpSpPr>
        <p:pic>
          <p:nvPicPr>
            <p:cNvPr id="6" name="Grafik 5" descr="Ein Bild, das Person, stehend, darstellend enthält.&#10;&#10;Automatisch generierte Beschreibung">
              <a:extLst>
                <a:ext uri="{FF2B5EF4-FFF2-40B4-BE49-F238E27FC236}">
                  <a16:creationId xmlns:a16="http://schemas.microsoft.com/office/drawing/2014/main" id="{4E6D8FF4-882E-96ED-B37D-42F47044B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30" y="2532184"/>
              <a:ext cx="3352800" cy="3200400"/>
            </a:xfrm>
            <a:prstGeom prst="rect">
              <a:avLst/>
            </a:prstGeom>
          </p:spPr>
        </p:pic>
        <p:pic>
          <p:nvPicPr>
            <p:cNvPr id="8" name="Grafik 7" descr="Ein Bild, das Text, Kreuzworträtsel, gefliest, Kachel enthält.&#10;&#10;Automatisch generierte Beschreibung">
              <a:extLst>
                <a:ext uri="{FF2B5EF4-FFF2-40B4-BE49-F238E27FC236}">
                  <a16:creationId xmlns:a16="http://schemas.microsoft.com/office/drawing/2014/main" id="{20396005-2C64-2231-AB98-3960CE344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700" y="2557584"/>
              <a:ext cx="3187700" cy="3149600"/>
            </a:xfrm>
            <a:prstGeom prst="rect">
              <a:avLst/>
            </a:prstGeom>
          </p:spPr>
        </p:pic>
        <p:pic>
          <p:nvPicPr>
            <p:cNvPr id="10" name="Grafik 9" descr="Ein Bild, das Text, Kreuzworträtsel, gefliest, schwarz enthält.&#10;&#10;Automatisch generierte Beschreibung">
              <a:extLst>
                <a:ext uri="{FF2B5EF4-FFF2-40B4-BE49-F238E27FC236}">
                  <a16:creationId xmlns:a16="http://schemas.microsoft.com/office/drawing/2014/main" id="{C9AF2572-39F2-5067-024C-40308243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870" y="2557584"/>
              <a:ext cx="3187700" cy="314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81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Visualization PCA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185100E7-F846-5E39-7F46-DAF33494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32" y="991689"/>
            <a:ext cx="6235360" cy="59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9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2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40B8ACB2-6889-8C4C-9C76-A31C0A9A94D7}"/>
              </a:ext>
            </a:extLst>
          </p:cNvPr>
          <p:cNvSpPr/>
          <p:nvPr/>
        </p:nvSpPr>
        <p:spPr>
          <a:xfrm>
            <a:off x="8780598" y="1798237"/>
            <a:ext cx="1762485" cy="148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output: prediction</a:t>
            </a:r>
          </a:p>
        </p:txBody>
      </p:sp>
      <p:sp>
        <p:nvSpPr>
          <p:cNvPr id="9" name="Richtungspfeil 8">
            <a:extLst>
              <a:ext uri="{FF2B5EF4-FFF2-40B4-BE49-F238E27FC236}">
                <a16:creationId xmlns:a16="http://schemas.microsoft.com/office/drawing/2014/main" id="{15176035-B287-CA05-CE5C-40228527D265}"/>
              </a:ext>
            </a:extLst>
          </p:cNvPr>
          <p:cNvSpPr/>
          <p:nvPr/>
        </p:nvSpPr>
        <p:spPr>
          <a:xfrm>
            <a:off x="1467940" y="1798237"/>
            <a:ext cx="2290590" cy="148727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input:</a:t>
            </a:r>
          </a:p>
          <a:p>
            <a:pPr algn="ctr"/>
            <a:r>
              <a:rPr lang="en-US" sz="2200" dirty="0"/>
              <a:t>image</a:t>
            </a:r>
          </a:p>
        </p:txBody>
      </p: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03D18743-11BD-A7CA-37A0-0E04358D5602}"/>
              </a:ext>
            </a:extLst>
          </p:cNvPr>
          <p:cNvSpPr/>
          <p:nvPr/>
        </p:nvSpPr>
        <p:spPr>
          <a:xfrm>
            <a:off x="3405531" y="1798237"/>
            <a:ext cx="2732183" cy="1487277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12" name="Eingebuchteter Richtungspfeil 11">
            <a:extLst>
              <a:ext uri="{FF2B5EF4-FFF2-40B4-BE49-F238E27FC236}">
                <a16:creationId xmlns:a16="http://schemas.microsoft.com/office/drawing/2014/main" id="{2C831D4A-7AC2-4004-35E1-FF8C5BB00080}"/>
              </a:ext>
            </a:extLst>
          </p:cNvPr>
          <p:cNvSpPr/>
          <p:nvPr/>
        </p:nvSpPr>
        <p:spPr>
          <a:xfrm>
            <a:off x="5784715" y="1798237"/>
            <a:ext cx="2732183" cy="1487277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</a:rPr>
              <a:t>kNN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40E0E8C-8CB7-D6B7-2122-7368C095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4" r="79209"/>
          <a:stretch/>
        </p:blipFill>
        <p:spPr>
          <a:xfrm>
            <a:off x="2613235" y="3987930"/>
            <a:ext cx="2082187" cy="2160300"/>
          </a:xfrm>
          <a:prstGeom prst="rect">
            <a:avLst/>
          </a:prstGeom>
        </p:spPr>
      </p:pic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B6FC911-AC37-AE91-7846-1E63838C3250}"/>
              </a:ext>
            </a:extLst>
          </p:cNvPr>
          <p:cNvSpPr/>
          <p:nvPr/>
        </p:nvSpPr>
        <p:spPr>
          <a:xfrm>
            <a:off x="5375255" y="4748276"/>
            <a:ext cx="973157" cy="4847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8D2081F-F1C9-3A5B-183F-B4C5DBE23C24}"/>
              </a:ext>
            </a:extLst>
          </p:cNvPr>
          <p:cNvSpPr txBox="1"/>
          <p:nvPr/>
        </p:nvSpPr>
        <p:spPr>
          <a:xfrm>
            <a:off x="6931907" y="4482815"/>
            <a:ext cx="158499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it’s a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5!</a:t>
            </a:r>
          </a:p>
        </p:txBody>
      </p:sp>
    </p:spTree>
    <p:extLst>
      <p:ext uri="{BB962C8B-B14F-4D97-AF65-F5344CB8AC3E}">
        <p14:creationId xmlns:p14="http://schemas.microsoft.com/office/powerpoint/2010/main" val="418794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Z-transformation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3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4BBD934D-EA0F-8EFB-C6C9-841D0773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0"/>
          <a:stretch/>
        </p:blipFill>
        <p:spPr>
          <a:xfrm>
            <a:off x="5225262" y="4274001"/>
            <a:ext cx="6106389" cy="15923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AC8970-BF31-9335-197A-BD4212310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20"/>
          <a:stretch/>
        </p:blipFill>
        <p:spPr>
          <a:xfrm>
            <a:off x="782411" y="1343128"/>
            <a:ext cx="6106389" cy="159231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824833E-E670-9DC3-47E5-FA745E82EE61}"/>
              </a:ext>
            </a:extLst>
          </p:cNvPr>
          <p:cNvGrpSpPr/>
          <p:nvPr/>
        </p:nvGrpSpPr>
        <p:grpSpPr>
          <a:xfrm>
            <a:off x="2492901" y="2956445"/>
            <a:ext cx="4201994" cy="1296548"/>
            <a:chOff x="1648840" y="2977453"/>
            <a:chExt cx="4201994" cy="12965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E27ED4CF-8B57-1476-8FD2-A2FB44BF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051" y="3308801"/>
              <a:ext cx="1727200" cy="965200"/>
            </a:xfrm>
            <a:prstGeom prst="rect">
              <a:avLst/>
            </a:prstGeom>
          </p:spPr>
        </p:pic>
        <p:pic>
          <p:nvPicPr>
            <p:cNvPr id="12" name="Grafik 11" descr="Zurück">
              <a:extLst>
                <a:ext uri="{FF2B5EF4-FFF2-40B4-BE49-F238E27FC236}">
                  <a16:creationId xmlns:a16="http://schemas.microsoft.com/office/drawing/2014/main" id="{C5AF0533-E4C3-A513-3DBB-810769ED2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1132507">
              <a:off x="1648840" y="297745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 descr="Zurück RNL">
              <a:extLst>
                <a:ext uri="{FF2B5EF4-FFF2-40B4-BE49-F238E27FC236}">
                  <a16:creationId xmlns:a16="http://schemas.microsoft.com/office/drawing/2014/main" id="{7E32A610-1B7D-0C0A-D3EA-D173B36CC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01741">
              <a:off x="4936434" y="3102466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086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Principal Component Analysis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4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E0866F27-E640-D8B9-AF93-1BE9A2FA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1" y="1616989"/>
            <a:ext cx="5252362" cy="4418052"/>
          </a:xfrm>
          <a:prstGeom prst="rect">
            <a:avLst/>
          </a:prstGeom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CDE27FE7-A4F5-02D7-75DB-00CA9D5ED9EF}"/>
              </a:ext>
            </a:extLst>
          </p:cNvPr>
          <p:cNvSpPr/>
          <p:nvPr/>
        </p:nvSpPr>
        <p:spPr>
          <a:xfrm>
            <a:off x="6073966" y="3464808"/>
            <a:ext cx="998158" cy="539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9D6FB8F-ACD0-09CE-26B1-740F0CF05B60}"/>
              </a:ext>
            </a:extLst>
          </p:cNvPr>
          <p:cNvGrpSpPr/>
          <p:nvPr/>
        </p:nvGrpSpPr>
        <p:grpSpPr>
          <a:xfrm>
            <a:off x="7662847" y="2777530"/>
            <a:ext cx="3035318" cy="2040861"/>
            <a:chOff x="7662847" y="2777530"/>
            <a:chExt cx="3035318" cy="204086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A59B619A-C7CF-7049-9174-B35EB06C8ECA}"/>
                </a:ext>
              </a:extLst>
            </p:cNvPr>
            <p:cNvGrpSpPr/>
            <p:nvPr/>
          </p:nvGrpSpPr>
          <p:grpSpPr>
            <a:xfrm>
              <a:off x="7662847" y="3902958"/>
              <a:ext cx="3035318" cy="915433"/>
              <a:chOff x="7854051" y="3456683"/>
              <a:chExt cx="3035318" cy="91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ED20949-2DBC-9F88-5510-D91726BDDA14}"/>
                      </a:ext>
                    </a:extLst>
                  </p:cNvPr>
                  <p:cNvSpPr txBox="1"/>
                  <p:nvPr/>
                </p:nvSpPr>
                <p:spPr>
                  <a:xfrm>
                    <a:off x="7854051" y="3941229"/>
                    <a:ext cx="30353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𝑈𝑆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𝑈𝑆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ED20949-2DBC-9F88-5510-D91726BDDA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4051" y="3941229"/>
                    <a:ext cx="3035318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83" t="-2857" r="-208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94FABB5-1B5D-1B3B-2628-BB1CEE9FA2DC}"/>
                  </a:ext>
                </a:extLst>
              </p:cNvPr>
              <p:cNvSpPr txBox="1"/>
              <p:nvPr/>
            </p:nvSpPr>
            <p:spPr>
              <a:xfrm>
                <a:off x="8218445" y="3456683"/>
                <a:ext cx="2306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Principal Components: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0796AEB-3EF6-B782-77AF-FEAB170E9492}"/>
                </a:ext>
              </a:extLst>
            </p:cNvPr>
            <p:cNvGrpSpPr/>
            <p:nvPr/>
          </p:nvGrpSpPr>
          <p:grpSpPr>
            <a:xfrm>
              <a:off x="7688109" y="2777530"/>
              <a:ext cx="2984791" cy="900885"/>
              <a:chOff x="7854051" y="1890673"/>
              <a:chExt cx="2984791" cy="9008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91E2F321-9E6B-C3CD-9E9E-11AD7454B57C}"/>
                      </a:ext>
                    </a:extLst>
                  </p:cNvPr>
                  <p:cNvSpPr txBox="1"/>
                  <p:nvPr/>
                </p:nvSpPr>
                <p:spPr>
                  <a:xfrm>
                    <a:off x="8341633" y="2360671"/>
                    <a:ext cx="206015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𝑈𝑆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91E2F321-9E6B-C3CD-9E9E-11AD7454B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1633" y="2360671"/>
                    <a:ext cx="206015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85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0CAD6A-C562-D119-1EA3-4ADF5F6CF567}"/>
                  </a:ext>
                </a:extLst>
              </p:cNvPr>
              <p:cNvSpPr txBox="1"/>
              <p:nvPr/>
            </p:nvSpPr>
            <p:spPr>
              <a:xfrm>
                <a:off x="7854051" y="1890673"/>
                <a:ext cx="298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Singular Value Decomposition</a:t>
                </a:r>
              </a:p>
            </p:txBody>
          </p:sp>
        </p:grp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554F8E2-B6D1-360D-7FBA-719C5EAA5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12" y="1952325"/>
            <a:ext cx="3996888" cy="35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Finding optimal k and PCs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235B657-759A-A4E0-9B3B-70340D04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1" y="1623418"/>
            <a:ext cx="3627457" cy="3953521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67324CF-0019-AB67-F924-6B1E7171E773}"/>
              </a:ext>
            </a:extLst>
          </p:cNvPr>
          <p:cNvGrpSpPr/>
          <p:nvPr/>
        </p:nvGrpSpPr>
        <p:grpSpPr>
          <a:xfrm>
            <a:off x="1225246" y="1623418"/>
            <a:ext cx="6697183" cy="3568560"/>
            <a:chOff x="1225246" y="1623418"/>
            <a:chExt cx="6697183" cy="356856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6DA9151-7A34-83A7-A90D-2EE9C95A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232" y="1623418"/>
              <a:ext cx="3537197" cy="3568560"/>
            </a:xfrm>
            <a:prstGeom prst="rect">
              <a:avLst/>
            </a:prstGeom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3B9CFD5-F937-74AB-261A-910AF91918D0}"/>
                </a:ext>
              </a:extLst>
            </p:cNvPr>
            <p:cNvSpPr/>
            <p:nvPr/>
          </p:nvSpPr>
          <p:spPr>
            <a:xfrm>
              <a:off x="1225246" y="3572822"/>
              <a:ext cx="2259235" cy="1373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" name="Gerade Verbindung 7">
              <a:extLst>
                <a:ext uri="{FF2B5EF4-FFF2-40B4-BE49-F238E27FC236}">
                  <a16:creationId xmlns:a16="http://schemas.microsoft.com/office/drawing/2014/main" id="{D1E391FB-51E8-721C-4DB6-7893B9040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481" y="2198107"/>
              <a:ext cx="1646929" cy="13885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D516D76E-74ED-976B-9CD8-A1FF33B65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480" y="4444805"/>
              <a:ext cx="1646930" cy="50272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B217FEC-355A-C53C-2F8A-E736451D2106}"/>
              </a:ext>
            </a:extLst>
          </p:cNvPr>
          <p:cNvGrpSpPr/>
          <p:nvPr/>
        </p:nvGrpSpPr>
        <p:grpSpPr>
          <a:xfrm>
            <a:off x="5499591" y="1623418"/>
            <a:ext cx="6132709" cy="3624562"/>
            <a:chOff x="5499591" y="1623418"/>
            <a:chExt cx="6132709" cy="362456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9D9751F-BB84-1E6A-386E-0FCFEEEA4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03" y="1623418"/>
              <a:ext cx="3537197" cy="3624562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E75362E-AF75-29D3-EC64-C9BAE24BE2BA}"/>
                </a:ext>
              </a:extLst>
            </p:cNvPr>
            <p:cNvSpPr/>
            <p:nvPr/>
          </p:nvSpPr>
          <p:spPr>
            <a:xfrm>
              <a:off x="5499591" y="2866777"/>
              <a:ext cx="554788" cy="1016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305AF8AA-B193-AA2E-8444-16C8C4660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565" y="2257934"/>
              <a:ext cx="2885961" cy="6088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CE12AE7F-460C-8960-8C53-BB6E28567E1C}"/>
                </a:ext>
              </a:extLst>
            </p:cNvPr>
            <p:cNvCxnSpPr>
              <a:cxnSpLocks/>
            </p:cNvCxnSpPr>
            <p:nvPr/>
          </p:nvCxnSpPr>
          <p:spPr>
            <a:xfrm>
              <a:off x="6052565" y="3883016"/>
              <a:ext cx="2885961" cy="5335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6AF970C-70D5-8A94-DCA5-C7F82688689A}"/>
              </a:ext>
            </a:extLst>
          </p:cNvPr>
          <p:cNvSpPr txBox="1"/>
          <p:nvPr/>
        </p:nvSpPr>
        <p:spPr>
          <a:xfrm>
            <a:off x="5897880" y="534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D431696-B416-9D84-C504-54727F65505D}"/>
              </a:ext>
            </a:extLst>
          </p:cNvPr>
          <p:cNvSpPr txBox="1"/>
          <p:nvPr/>
        </p:nvSpPr>
        <p:spPr>
          <a:xfrm>
            <a:off x="4670611" y="5528448"/>
            <a:ext cx="28507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>
            <a:outerShdw blurRad="524711" dir="3440773" sx="58000" sy="58000" algn="ctr" rotWithShape="0">
              <a:srgbClr val="000000">
                <a:alpha val="28476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3200" dirty="0"/>
              <a:t>  </a:t>
            </a:r>
            <a:r>
              <a:rPr lang="de-DE" sz="3200" dirty="0">
                <a:effectLst>
                  <a:outerShdw sx="1000" sy="1000" algn="ctr" rotWithShape="0">
                    <a:srgbClr val="000000"/>
                  </a:outerShdw>
                </a:effectLst>
              </a:rPr>
              <a:t>PCs:</a:t>
            </a:r>
            <a:r>
              <a:rPr lang="de-DE" sz="3200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 29 </a:t>
            </a:r>
            <a:r>
              <a:rPr lang="de-DE" sz="3200" dirty="0">
                <a:effectLst>
                  <a:outerShdw sx="1000" sy="1000" algn="ctr" rotWithShape="0">
                    <a:srgbClr val="000000"/>
                  </a:outerShdw>
                </a:effectLst>
              </a:rPr>
              <a:t>,</a:t>
            </a:r>
            <a:r>
              <a:rPr lang="de-DE" sz="3200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de-DE" sz="3200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k</a:t>
            </a:r>
            <a:r>
              <a:rPr lang="de-DE" sz="3200" dirty="0">
                <a:effectLst>
                  <a:outerShdw sx="1000" sy="1000" algn="ctr" rotWithShape="0">
                    <a:srgbClr val="000000"/>
                  </a:outerShdw>
                </a:effectLst>
              </a:rPr>
              <a:t> = </a:t>
            </a:r>
            <a:r>
              <a:rPr lang="de-DE" sz="3200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358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Variance covered by PCs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6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7F4B29C0-4DC7-F296-46B2-9D9E61799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366662"/>
            <a:ext cx="7924800" cy="49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Results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7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A7CCF-65A5-A691-6A90-100E25C6897E}"/>
              </a:ext>
            </a:extLst>
          </p:cNvPr>
          <p:cNvSpPr txBox="1"/>
          <p:nvPr/>
        </p:nvSpPr>
        <p:spPr>
          <a:xfrm>
            <a:off x="1941876" y="24771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6249EFE-D11A-8221-DD8C-A6B81B6C7A99}"/>
              </a:ext>
            </a:extLst>
          </p:cNvPr>
          <p:cNvGrpSpPr/>
          <p:nvPr/>
        </p:nvGrpSpPr>
        <p:grpSpPr>
          <a:xfrm>
            <a:off x="1358900" y="1724551"/>
            <a:ext cx="9093200" cy="1073854"/>
            <a:chOff x="838200" y="2685360"/>
            <a:chExt cx="9075143" cy="148727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1F082C6-D13B-BD77-F728-6C327581B99B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11" name="Richtungspfeil 10">
              <a:extLst>
                <a:ext uri="{FF2B5EF4-FFF2-40B4-BE49-F238E27FC236}">
                  <a16:creationId xmlns:a16="http://schemas.microsoft.com/office/drawing/2014/main" id="{52206B7C-56F2-D458-B36D-F172B42E407A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2" name="Eingebuchteter Richtungspfeil 11">
              <a:extLst>
                <a:ext uri="{FF2B5EF4-FFF2-40B4-BE49-F238E27FC236}">
                  <a16:creationId xmlns:a16="http://schemas.microsoft.com/office/drawing/2014/main" id="{46400243-99B7-74FD-4851-6B4BB7799381}"/>
                </a:ext>
              </a:extLst>
            </p:cNvPr>
            <p:cNvSpPr/>
            <p:nvPr/>
          </p:nvSpPr>
          <p:spPr>
            <a:xfrm>
              <a:off x="2775792" y="2685360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13" name="Eingebuchteter Richtungspfeil 12">
              <a:extLst>
                <a:ext uri="{FF2B5EF4-FFF2-40B4-BE49-F238E27FC236}">
                  <a16:creationId xmlns:a16="http://schemas.microsoft.com/office/drawing/2014/main" id="{BEB6EAA2-AA81-FA08-1C8A-7CD71DD5B4BC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C226009-947D-4D30-1E27-C6D25D7A4537}"/>
              </a:ext>
            </a:extLst>
          </p:cNvPr>
          <p:cNvGrpSpPr/>
          <p:nvPr/>
        </p:nvGrpSpPr>
        <p:grpSpPr>
          <a:xfrm>
            <a:off x="1358484" y="1721587"/>
            <a:ext cx="9093200" cy="1073854"/>
            <a:chOff x="838200" y="2685360"/>
            <a:chExt cx="9075143" cy="148727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B7B4CA1-9721-130A-6756-BC3CB6F0167F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16" name="Richtungspfeil 15">
              <a:extLst>
                <a:ext uri="{FF2B5EF4-FFF2-40B4-BE49-F238E27FC236}">
                  <a16:creationId xmlns:a16="http://schemas.microsoft.com/office/drawing/2014/main" id="{4835D8A2-DB7C-7D9F-FA8B-71C2F66C551D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7" name="Eingebuchteter Richtungspfeil 16">
              <a:extLst>
                <a:ext uri="{FF2B5EF4-FFF2-40B4-BE49-F238E27FC236}">
                  <a16:creationId xmlns:a16="http://schemas.microsoft.com/office/drawing/2014/main" id="{04488917-29A2-294E-71CF-583E0C24511D}"/>
                </a:ext>
              </a:extLst>
            </p:cNvPr>
            <p:cNvSpPr/>
            <p:nvPr/>
          </p:nvSpPr>
          <p:spPr>
            <a:xfrm>
              <a:off x="2775792" y="2685360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18" name="Eingebuchteter Richtungspfeil 17">
              <a:extLst>
                <a:ext uri="{FF2B5EF4-FFF2-40B4-BE49-F238E27FC236}">
                  <a16:creationId xmlns:a16="http://schemas.microsoft.com/office/drawing/2014/main" id="{665326F0-6373-4F28-7D51-AF5539473DF4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8C60501-B66B-C084-34E9-5F1EC126F804}"/>
              </a:ext>
            </a:extLst>
          </p:cNvPr>
          <p:cNvGrpSpPr/>
          <p:nvPr/>
        </p:nvGrpSpPr>
        <p:grpSpPr>
          <a:xfrm>
            <a:off x="1358484" y="1721586"/>
            <a:ext cx="9093200" cy="1073854"/>
            <a:chOff x="838200" y="2685360"/>
            <a:chExt cx="9075143" cy="148727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171FEB4-2747-D6B5-69E8-7A394C4D3AD4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21" name="Richtungspfeil 20">
              <a:extLst>
                <a:ext uri="{FF2B5EF4-FFF2-40B4-BE49-F238E27FC236}">
                  <a16:creationId xmlns:a16="http://schemas.microsoft.com/office/drawing/2014/main" id="{CE3669D4-7768-ACF8-03B8-A3B7A812EB94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22" name="Eingebuchteter Richtungspfeil 21">
              <a:extLst>
                <a:ext uri="{FF2B5EF4-FFF2-40B4-BE49-F238E27FC236}">
                  <a16:creationId xmlns:a16="http://schemas.microsoft.com/office/drawing/2014/main" id="{941A56BD-A68C-45B6-649A-54D2D6EADC42}"/>
                </a:ext>
              </a:extLst>
            </p:cNvPr>
            <p:cNvSpPr/>
            <p:nvPr/>
          </p:nvSpPr>
          <p:spPr>
            <a:xfrm>
              <a:off x="2775792" y="2685360"/>
              <a:ext cx="2732183" cy="148727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23" name="Eingebuchteter Richtungspfeil 22">
              <a:extLst>
                <a:ext uri="{FF2B5EF4-FFF2-40B4-BE49-F238E27FC236}">
                  <a16:creationId xmlns:a16="http://schemas.microsoft.com/office/drawing/2014/main" id="{AF92C923-03ED-BD84-AD89-99AB42DFCE43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1287025-1576-BDE5-2497-7E2BB75DF43E}"/>
              </a:ext>
            </a:extLst>
          </p:cNvPr>
          <p:cNvGrpSpPr/>
          <p:nvPr/>
        </p:nvGrpSpPr>
        <p:grpSpPr>
          <a:xfrm>
            <a:off x="1361654" y="1721585"/>
            <a:ext cx="9093200" cy="1073854"/>
            <a:chOff x="838200" y="2685360"/>
            <a:chExt cx="9075143" cy="148727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FF71F09-220D-C51E-21C4-5CC59DBB0C6A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26" name="Richtungspfeil 25">
              <a:extLst>
                <a:ext uri="{FF2B5EF4-FFF2-40B4-BE49-F238E27FC236}">
                  <a16:creationId xmlns:a16="http://schemas.microsoft.com/office/drawing/2014/main" id="{909EA856-7A2C-F157-2DD9-9D7340E10B34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27" name="Eingebuchteter Richtungspfeil 26">
              <a:extLst>
                <a:ext uri="{FF2B5EF4-FFF2-40B4-BE49-F238E27FC236}">
                  <a16:creationId xmlns:a16="http://schemas.microsoft.com/office/drawing/2014/main" id="{BE3E3F0A-693A-C0A4-6AFF-359DAFD01460}"/>
                </a:ext>
              </a:extLst>
            </p:cNvPr>
            <p:cNvSpPr/>
            <p:nvPr/>
          </p:nvSpPr>
          <p:spPr>
            <a:xfrm>
              <a:off x="2775792" y="2685360"/>
              <a:ext cx="2732183" cy="148727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28" name="Eingebuchteter Richtungspfeil 27">
              <a:extLst>
                <a:ext uri="{FF2B5EF4-FFF2-40B4-BE49-F238E27FC236}">
                  <a16:creationId xmlns:a16="http://schemas.microsoft.com/office/drawing/2014/main" id="{274EE247-88DE-99ED-92E1-B8859B8BC52B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D98C592-9935-DC0B-F9FA-324E9E7AE073}"/>
              </a:ext>
            </a:extLst>
          </p:cNvPr>
          <p:cNvGrpSpPr/>
          <p:nvPr/>
        </p:nvGrpSpPr>
        <p:grpSpPr>
          <a:xfrm>
            <a:off x="1358484" y="1721584"/>
            <a:ext cx="9093200" cy="1073854"/>
            <a:chOff x="838200" y="2685360"/>
            <a:chExt cx="9075143" cy="148727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9E98B6-6C40-261A-3A69-752A31AC1DDF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31" name="Richtungspfeil 30">
              <a:extLst>
                <a:ext uri="{FF2B5EF4-FFF2-40B4-BE49-F238E27FC236}">
                  <a16:creationId xmlns:a16="http://schemas.microsoft.com/office/drawing/2014/main" id="{A74CC1DA-D895-FA56-02AE-B11E999CF5C1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2" name="Eingebuchteter Richtungspfeil 31">
              <a:extLst>
                <a:ext uri="{FF2B5EF4-FFF2-40B4-BE49-F238E27FC236}">
                  <a16:creationId xmlns:a16="http://schemas.microsoft.com/office/drawing/2014/main" id="{B82826AE-3282-BEA6-17CE-3D40405B49AA}"/>
                </a:ext>
              </a:extLst>
            </p:cNvPr>
            <p:cNvSpPr/>
            <p:nvPr/>
          </p:nvSpPr>
          <p:spPr>
            <a:xfrm>
              <a:off x="2775792" y="2685360"/>
              <a:ext cx="2732183" cy="148727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33" name="Eingebuchteter Richtungspfeil 32">
              <a:extLst>
                <a:ext uri="{FF2B5EF4-FFF2-40B4-BE49-F238E27FC236}">
                  <a16:creationId xmlns:a16="http://schemas.microsoft.com/office/drawing/2014/main" id="{D117DCC8-FEAB-A4C1-6CA7-A63D4EEDDFFA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5A94FD5C-0B56-FA32-9959-46F8EEC468FD}"/>
              </a:ext>
            </a:extLst>
          </p:cNvPr>
          <p:cNvSpPr txBox="1"/>
          <p:nvPr/>
        </p:nvSpPr>
        <p:spPr>
          <a:xfrm>
            <a:off x="731226" y="3823554"/>
            <a:ext cx="4109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How reliably does the algorithm recognize handwritten digits?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144E298-DD7F-A00C-A2E4-25AF22EA410A}"/>
              </a:ext>
            </a:extLst>
          </p:cNvPr>
          <p:cNvGrpSpPr/>
          <p:nvPr/>
        </p:nvGrpSpPr>
        <p:grpSpPr>
          <a:xfrm>
            <a:off x="5539564" y="3823554"/>
            <a:ext cx="4912120" cy="769441"/>
            <a:chOff x="5539564" y="3556854"/>
            <a:chExt cx="4912120" cy="76944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06B4FD4-74F0-526F-F2C0-677DC8B08A4C}"/>
                </a:ext>
              </a:extLst>
            </p:cNvPr>
            <p:cNvSpPr txBox="1"/>
            <p:nvPr/>
          </p:nvSpPr>
          <p:spPr>
            <a:xfrm>
              <a:off x="7516582" y="3556854"/>
              <a:ext cx="29351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97,25% accuracy on digits from test-dataset</a:t>
              </a:r>
            </a:p>
          </p:txBody>
        </p:sp>
        <p:sp>
          <p:nvSpPr>
            <p:cNvPr id="36" name="Pfeil nach rechts 35">
              <a:extLst>
                <a:ext uri="{FF2B5EF4-FFF2-40B4-BE49-F238E27FC236}">
                  <a16:creationId xmlns:a16="http://schemas.microsoft.com/office/drawing/2014/main" id="{A9BC96B6-7A78-8467-3BF8-737F3F8F047C}"/>
                </a:ext>
              </a:extLst>
            </p:cNvPr>
            <p:cNvSpPr/>
            <p:nvPr/>
          </p:nvSpPr>
          <p:spPr>
            <a:xfrm>
              <a:off x="5539564" y="3671661"/>
              <a:ext cx="998158" cy="5398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4B2FD076-EDD8-06F4-2803-976FE112E1AD}"/>
              </a:ext>
            </a:extLst>
          </p:cNvPr>
          <p:cNvSpPr txBox="1"/>
          <p:nvPr/>
        </p:nvSpPr>
        <p:spPr>
          <a:xfrm>
            <a:off x="731225" y="5402700"/>
            <a:ext cx="4109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Further improvement?</a:t>
            </a:r>
          </a:p>
        </p:txBody>
      </p:sp>
    </p:spTree>
    <p:extLst>
      <p:ext uri="{BB962C8B-B14F-4D97-AF65-F5344CB8AC3E}">
        <p14:creationId xmlns:p14="http://schemas.microsoft.com/office/powerpoint/2010/main" val="29956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Results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8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 descr="Ein Bild, das Text, Erste Hilfe-Kasten, Messanzeige, Uhr enthält.&#10;&#10;Automatisch generierte Beschreibung">
            <a:extLst>
              <a:ext uri="{FF2B5EF4-FFF2-40B4-BE49-F238E27FC236}">
                <a16:creationId xmlns:a16="http://schemas.microsoft.com/office/drawing/2014/main" id="{6F7FE2FE-695D-E7B9-3435-ED0A22CE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17" y="1590962"/>
            <a:ext cx="7828189" cy="3676075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71D7818-847A-3422-B1AC-4FDA3B2D143D}"/>
              </a:ext>
            </a:extLst>
          </p:cNvPr>
          <p:cNvGrpSpPr/>
          <p:nvPr/>
        </p:nvGrpSpPr>
        <p:grpSpPr>
          <a:xfrm>
            <a:off x="5478304" y="1489980"/>
            <a:ext cx="4109293" cy="1794694"/>
            <a:chOff x="5478304" y="1489980"/>
            <a:chExt cx="4109293" cy="179469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81EFB51-7473-CDE1-F0AC-CD4556862DF6}"/>
                </a:ext>
              </a:extLst>
            </p:cNvPr>
            <p:cNvSpPr txBox="1"/>
            <p:nvPr/>
          </p:nvSpPr>
          <p:spPr>
            <a:xfrm>
              <a:off x="5478304" y="1489980"/>
              <a:ext cx="41092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Which digits are most often wrongly predicted?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4ECE889-0502-14F6-C327-EE86FCA25AED}"/>
                </a:ext>
              </a:extLst>
            </p:cNvPr>
            <p:cNvSpPr txBox="1"/>
            <p:nvPr/>
          </p:nvSpPr>
          <p:spPr>
            <a:xfrm>
              <a:off x="5478304" y="2515233"/>
              <a:ext cx="41092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Which digits are predicted instead?</a:t>
              </a:r>
            </a:p>
          </p:txBody>
        </p:sp>
      </p:grpSp>
      <p:pic>
        <p:nvPicPr>
          <p:cNvPr id="48" name="Grafik 4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9360298-9712-CE13-4699-D01912CB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36" y="3573327"/>
            <a:ext cx="5452127" cy="307823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9C5CDDAB-34AF-80E2-7C02-C6EA9438B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59" y="3573327"/>
            <a:ext cx="5573703" cy="30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1 -0.02731 L -0.29362 -0.15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-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53000" y="5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Discussion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C258BAB-E57C-0826-71F8-5CA3E64C85CB}"/>
              </a:ext>
            </a:extLst>
          </p:cNvPr>
          <p:cNvSpPr txBox="1"/>
          <p:nvPr/>
        </p:nvSpPr>
        <p:spPr>
          <a:xfrm>
            <a:off x="2671309" y="1495065"/>
            <a:ext cx="45082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 of 97,25%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 applications: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Average digits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Classification of self-written digits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B7B57C5-30DA-259A-3A8E-7E2551D9AA18}"/>
              </a:ext>
            </a:extLst>
          </p:cNvPr>
          <p:cNvSpPr txBox="1"/>
          <p:nvPr/>
        </p:nvSpPr>
        <p:spPr>
          <a:xfrm>
            <a:off x="2671309" y="3129092"/>
            <a:ext cx="4133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Supervised: limited to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Lazy: high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Tie between k-nearest neighbors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AFB83F-E9DC-B279-47F3-3D0CEB4A7A80}"/>
              </a:ext>
            </a:extLst>
          </p:cNvPr>
          <p:cNvSpPr txBox="1"/>
          <p:nvPr/>
        </p:nvSpPr>
        <p:spPr>
          <a:xfrm>
            <a:off x="2671309" y="4622892"/>
            <a:ext cx="60228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Improvements based on most common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ties for higher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Expansion to recognize multi-figure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Expansion to recognize digits from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 machine learning algorithms for same problem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AE5231-20A5-DB8A-A9E3-06EAB9C4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9" y="2989445"/>
            <a:ext cx="1203839" cy="1203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5AAC47-258D-4C36-6D62-A42FB350C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9" y="1413780"/>
            <a:ext cx="1064193" cy="106419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5D9FA4A-5183-1B1F-9578-6B698E176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1" y="4697882"/>
            <a:ext cx="1200328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Macintosh PowerPoint</Application>
  <PresentationFormat>Breitbild</PresentationFormat>
  <Paragraphs>207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</vt:lpstr>
      <vt:lpstr>PowerPoint-Präsentation</vt:lpstr>
      <vt:lpstr>Overview</vt:lpstr>
      <vt:lpstr>Z-transformation</vt:lpstr>
      <vt:lpstr>Principal Component Analysis</vt:lpstr>
      <vt:lpstr>Finding optimal k and PCs</vt:lpstr>
      <vt:lpstr>Variance covered by PCs </vt:lpstr>
      <vt:lpstr>Results</vt:lpstr>
      <vt:lpstr>Results</vt:lpstr>
      <vt:lpstr>Discussion</vt:lpstr>
      <vt:lpstr>Average digits</vt:lpstr>
      <vt:lpstr>Self-written digit recognition</vt:lpstr>
      <vt:lpstr>Self-written digit recognition</vt:lpstr>
      <vt:lpstr>PowerPoint-Präsentation</vt:lpstr>
      <vt:lpstr>Visualization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Fleischhacker</dc:creator>
  <cp:lastModifiedBy>Benjamin Wehnert</cp:lastModifiedBy>
  <cp:revision>36</cp:revision>
  <dcterms:created xsi:type="dcterms:W3CDTF">2022-07-17T20:25:25Z</dcterms:created>
  <dcterms:modified xsi:type="dcterms:W3CDTF">2022-07-20T11:49:58Z</dcterms:modified>
</cp:coreProperties>
</file>