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8"/>
  </p:notesMasterIdLst>
  <p:sldIdLst>
    <p:sldId id="310" r:id="rId2"/>
    <p:sldId id="311" r:id="rId3"/>
    <p:sldId id="313" r:id="rId4"/>
    <p:sldId id="316" r:id="rId5"/>
    <p:sldId id="317" r:id="rId6"/>
    <p:sldId id="312" r:id="rId7"/>
  </p:sldIdLst>
  <p:sldSz cx="9144000" cy="5143500" type="screen16x9"/>
  <p:notesSz cx="6858000" cy="9144000"/>
  <p:embeddedFontLst>
    <p:embeddedFont>
      <p:font typeface="DM Sans" pitchFamily="2" charset="77"/>
      <p:regular r:id="rId9"/>
      <p:bold r:id="rId10"/>
      <p:italic r:id="rId11"/>
      <p:boldItalic r:id="rId12"/>
    </p:embeddedFont>
    <p:embeddedFont>
      <p:font typeface="DM Serif Display" pitchFamily="2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84A4A"/>
    <a:srgbClr val="FFFF85"/>
    <a:srgbClr val="FF9393"/>
    <a:srgbClr val="FF8F8F"/>
    <a:srgbClr val="FF5050"/>
    <a:srgbClr val="3333FF"/>
    <a:srgbClr val="07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B16BB-AEA0-4CA2-814A-0FCAEDB63BED}">
  <a:tblStyle styleId="{70AB16BB-AEA0-4CA2-814A-0FCAEDB63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5DBFC-32B1-481C-B8DB-04511E8DBE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0"/>
  </p:normalViewPr>
  <p:slideViewPr>
    <p:cSldViewPr snapToGrid="0">
      <p:cViewPr varScale="1">
        <p:scale>
          <a:sx n="143" d="100"/>
          <a:sy n="143" d="100"/>
        </p:scale>
        <p:origin x="224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31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12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78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5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32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91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1176765"/>
            <a:ext cx="20802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genetics/condition/hyperferritinemia-cataract-syndro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80885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16%2Fj.celrep.2017.12.035" TargetMode="External"/><Relationship Id="rId5" Type="http://schemas.openxmlformats.org/officeDocument/2006/relationships/hyperlink" Target="https://www.ncbi.nlm.nih.gov/pmc/articles/PMC7049804" TargetMode="External"/><Relationship Id="rId4" Type="http://schemas.openxmlformats.org/officeDocument/2006/relationships/hyperlink" Target="https://www.ncbi.nlm.nih.gov/pmc/articles/PMC43719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4" y="285750"/>
            <a:ext cx="4968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Analysis Project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9B6686-E01B-3333-5412-58FDBA1562DC}"/>
              </a:ext>
            </a:extLst>
          </p:cNvPr>
          <p:cNvSpPr txBox="1"/>
          <p:nvPr/>
        </p:nvSpPr>
        <p:spPr>
          <a:xfrm>
            <a:off x="353684" y="20400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5B134F-A32A-9EB0-E9C8-1E8B6A6A2548}"/>
              </a:ext>
            </a:extLst>
          </p:cNvPr>
          <p:cNvSpPr txBox="1"/>
          <p:nvPr/>
        </p:nvSpPr>
        <p:spPr>
          <a:xfrm>
            <a:off x="7228932" y="402302"/>
            <a:ext cx="200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Topic 03: Proteome-wide Screen for RNA-dependent Proteins</a:t>
            </a:r>
          </a:p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Sub-project 2: HeLa Cells Synchronized in Mitosis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9DE74A-4E13-D2B0-08C9-DDA919BA079D}"/>
              </a:ext>
            </a:extLst>
          </p:cNvPr>
          <p:cNvSpPr txBox="1"/>
          <p:nvPr/>
        </p:nvSpPr>
        <p:spPr>
          <a:xfrm>
            <a:off x="7228932" y="1564005"/>
            <a:ext cx="1984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Supervisor: Dr.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Maïwen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Caudron-Herger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Tutor: Niklas Engel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714160-84DE-24AF-C46A-20D5A020CE7D}"/>
              </a:ext>
            </a:extLst>
          </p:cNvPr>
          <p:cNvSpPr txBox="1"/>
          <p:nvPr/>
        </p:nvSpPr>
        <p:spPr>
          <a:xfrm>
            <a:off x="7228932" y="2075401"/>
            <a:ext cx="200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Michel Tarnow, Mich</a:t>
            </a:r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è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le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Bennek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, Lennart Müller, Sebastian Rickert; 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Date</a:t>
            </a:r>
            <a:r>
              <a:rPr lang="de-DE" sz="9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: 17.05.2022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CABCA42-A701-1E0D-3CDA-AFA84791D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b="14374"/>
          <a:stretch/>
        </p:blipFill>
        <p:spPr>
          <a:xfrm>
            <a:off x="280358" y="2618872"/>
            <a:ext cx="5115465" cy="237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Why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Bother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About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dependent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 (RBPs)?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88D783-8B01-E438-264B-9A3E64B34FCF}"/>
              </a:ext>
            </a:extLst>
          </p:cNvPr>
          <p:cNvSpPr txBox="1"/>
          <p:nvPr/>
        </p:nvSpPr>
        <p:spPr>
          <a:xfrm>
            <a:off x="5979663" y="185519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eIF2B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Leukoencephalopathy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5B71B8-5B62-C46F-B55F-354613681AE1}"/>
              </a:ext>
            </a:extLst>
          </p:cNvPr>
          <p:cNvSpPr txBox="1"/>
          <p:nvPr/>
        </p:nvSpPr>
        <p:spPr>
          <a:xfrm>
            <a:off x="353933" y="2960389"/>
            <a:ext cx="3519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KHDRBS1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[1]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ELAVL1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[2]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FXR1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[3]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UHMK1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[4]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PATL2, DUS1L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[5]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Cancer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5FAA69-25D2-8C56-F87F-2F88EF1B52DA}"/>
              </a:ext>
            </a:extLst>
          </p:cNvPr>
          <p:cNvSpPr txBox="1"/>
          <p:nvPr/>
        </p:nvSpPr>
        <p:spPr>
          <a:xfrm>
            <a:off x="5974993" y="3729830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IRP1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Hyperferritinemia-cataract syndrome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65098F-1791-1E54-F445-4E2B5C9790D7}"/>
              </a:ext>
            </a:extLst>
          </p:cNvPr>
          <p:cNvSpPr txBox="1"/>
          <p:nvPr/>
        </p:nvSpPr>
        <p:spPr>
          <a:xfrm>
            <a:off x="5979663" y="31308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Alzheimer’s Disease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16DA12-7053-DD76-3A84-1D76805C55FA}"/>
              </a:ext>
            </a:extLst>
          </p:cNvPr>
          <p:cNvSpPr txBox="1"/>
          <p:nvPr/>
        </p:nvSpPr>
        <p:spPr>
          <a:xfrm>
            <a:off x="353683" y="437141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DKC1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Dyskeratosis congenita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55CC3B-4617-A821-3004-8733CA49450D}"/>
              </a:ext>
            </a:extLst>
          </p:cNvPr>
          <p:cNvSpPr txBox="1"/>
          <p:nvPr/>
        </p:nvSpPr>
        <p:spPr>
          <a:xfrm>
            <a:off x="353683" y="2410490"/>
            <a:ext cx="220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RBFOX2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Diabetic cardiomyopathy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395AF-816E-4AF7-3114-79F133F3FFEA}"/>
              </a:ext>
            </a:extLst>
          </p:cNvPr>
          <p:cNvSpPr txBox="1"/>
          <p:nvPr/>
        </p:nvSpPr>
        <p:spPr>
          <a:xfrm>
            <a:off x="353683" y="186338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Atherosclerosis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88EB08-788E-15F8-5528-CD5921F2E275}"/>
              </a:ext>
            </a:extLst>
          </p:cNvPr>
          <p:cNvSpPr txBox="1"/>
          <p:nvPr/>
        </p:nvSpPr>
        <p:spPr>
          <a:xfrm>
            <a:off x="353683" y="1305399"/>
            <a:ext cx="34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ATXN2, hnRNPA1, MATR3, TIA-1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Amyotrophic lateral sclerosis (ALS)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E90D7-DC24-453A-DF6E-7ADD99AE7DF9}"/>
              </a:ext>
            </a:extLst>
          </p:cNvPr>
          <p:cNvSpPr txBox="1"/>
          <p:nvPr/>
        </p:nvSpPr>
        <p:spPr>
          <a:xfrm>
            <a:off x="5979663" y="1217385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TTP, FUS, EWS, TAF15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Frontotemporal Lobar Dementia (FTLD)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D8FD90-51C1-3CCE-6C0C-ABE517A9E6F2}"/>
              </a:ext>
            </a:extLst>
          </p:cNvPr>
          <p:cNvSpPr txBox="1"/>
          <p:nvPr/>
        </p:nvSpPr>
        <p:spPr>
          <a:xfrm>
            <a:off x="353683" y="3729830"/>
            <a:ext cx="18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FMRP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Fragile X Syndrome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EA6AA9-2516-8CBB-F94A-C4FDB78F45BF}"/>
              </a:ext>
            </a:extLst>
          </p:cNvPr>
          <p:cNvSpPr txBox="1"/>
          <p:nvPr/>
        </p:nvSpPr>
        <p:spPr>
          <a:xfrm>
            <a:off x="5979663" y="2493011"/>
            <a:ext cx="237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SMN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Spinal Muscular Atrophy (SMA)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5EF158-40B1-C99B-EC91-4514EB0E7C99}"/>
              </a:ext>
            </a:extLst>
          </p:cNvPr>
          <p:cNvSpPr txBox="1"/>
          <p:nvPr/>
        </p:nvSpPr>
        <p:spPr>
          <a:xfrm>
            <a:off x="3644342" y="2057197"/>
            <a:ext cx="1855315" cy="15696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(Selection of) RBPs Whose Malfunction Has Been Associated With Human Diseases</a:t>
            </a:r>
          </a:p>
        </p:txBody>
      </p:sp>
    </p:spTree>
    <p:extLst>
      <p:ext uri="{BB962C8B-B14F-4D97-AF65-F5344CB8AC3E}">
        <p14:creationId xmlns:p14="http://schemas.microsoft.com/office/powerpoint/2010/main" val="84124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014357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(01)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Describing the structure of the data frame using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descriptive statistics</a:t>
            </a:r>
            <a:b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highlight>
                <a:srgbClr val="FFFF85"/>
              </a:highlight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 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amount of each protein to 100 arb. units for every replicate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Plot distribution of random proteins to show data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Assess importance of testing reproducibility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 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reproducibility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of the data via Q-Q plots and correlation between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Last step: mean values of the three replicates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572000" y="1106283"/>
            <a:ext cx="3759847" cy="36009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(02)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Global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highest value across all fractions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Local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  	</a:t>
            </a:r>
            <a:r>
              <a:rPr lang="en-US" sz="105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Each value of the two 		neighboring pairs must be 		lower than the local maxima 		(avoid fluctuation bias)</a:t>
            </a:r>
          </a:p>
          <a:p>
            <a:pPr lvl="3"/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		</a:t>
            </a:r>
            <a:r>
              <a:rPr lang="en-US" sz="105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. Value of local maxima 		must be greater than 4 % of 		total protein amount (100) 		(avoid background noise)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Maxima for each protein will be stored in an R object (e.g., data frame)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Criteria for maxima may change during project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0B35989-1127-6F69-0035-1767F35BDF91}"/>
              </a:ext>
            </a:extLst>
          </p:cNvPr>
          <p:cNvSpPr txBox="1"/>
          <p:nvPr/>
        </p:nvSpPr>
        <p:spPr>
          <a:xfrm>
            <a:off x="3904407" y="2691332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F23DDE-C2B3-F66C-971E-C01995AB2096}"/>
              </a:ext>
            </a:extLst>
          </p:cNvPr>
          <p:cNvSpPr txBox="1"/>
          <p:nvPr/>
        </p:nvSpPr>
        <p:spPr>
          <a:xfrm>
            <a:off x="8483572" y="2691331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12911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926217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(03)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 differences between Ctrl and RNase condition maxima via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statistical tests (e.g., Student’s t-test)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using the three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selection criteria:	</a:t>
            </a:r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p-value of statistical 			test &lt; 0.05</a:t>
            </a:r>
          </a:p>
          <a:p>
            <a:pPr lvl="2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	</a:t>
            </a:r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2.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shift &gt; 1 fraction</a:t>
            </a:r>
          </a:p>
          <a:p>
            <a:pPr lvl="3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	</a:t>
            </a:r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3.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717008" y="1106283"/>
            <a:ext cx="3759847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(04)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Apply 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Group proteins with the same shifting behavior using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k-means clustering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(e.g., left shift, right shift, no shift)</a:t>
            </a: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79DE0C-E3B7-2902-BF8B-FD4C957287F0}"/>
              </a:ext>
            </a:extLst>
          </p:cNvPr>
          <p:cNvSpPr txBox="1"/>
          <p:nvPr/>
        </p:nvSpPr>
        <p:spPr>
          <a:xfrm>
            <a:off x="4717007" y="3219477"/>
            <a:ext cx="3759847" cy="1692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(05)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Comparing results with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or RBPs of data bases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Linear regression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If we find new candidates for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search for their cellular functions and connection to diseases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8E2FE3-E5DF-DB21-FE47-382B9038DB4C}"/>
              </a:ext>
            </a:extLst>
          </p:cNvPr>
          <p:cNvSpPr txBox="1"/>
          <p:nvPr/>
        </p:nvSpPr>
        <p:spPr>
          <a:xfrm>
            <a:off x="4077599" y="1952668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FC65D-0AFB-660C-8954-F7FB16031DB2}"/>
              </a:ext>
            </a:extLst>
          </p:cNvPr>
          <p:cNvSpPr txBox="1"/>
          <p:nvPr/>
        </p:nvSpPr>
        <p:spPr>
          <a:xfrm rot="5400000">
            <a:off x="6271086" y="2811764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969D9-A409-4DD0-F446-30013BB50ED1}"/>
              </a:ext>
            </a:extLst>
          </p:cNvPr>
          <p:cNvSpPr txBox="1"/>
          <p:nvPr/>
        </p:nvSpPr>
        <p:spPr>
          <a:xfrm>
            <a:off x="647017" y="4065862"/>
            <a:ext cx="16697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85"/>
                </a:solidFill>
              </a:rPr>
              <a:t>■</a:t>
            </a:r>
            <a:r>
              <a:rPr lang="en-US" sz="2400" dirty="0"/>
              <a:t> </a:t>
            </a:r>
            <a:r>
              <a:rPr lang="en-US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Coverage of the four 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MUSTs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97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Timeline, Milestones and Deliverables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1EBF59B-1E2B-5885-9137-1B9E7E628DE9}"/>
              </a:ext>
            </a:extLst>
          </p:cNvPr>
          <p:cNvCxnSpPr>
            <a:cxnSpLocks/>
          </p:cNvCxnSpPr>
          <p:nvPr/>
        </p:nvCxnSpPr>
        <p:spPr>
          <a:xfrm>
            <a:off x="-242761" y="2571750"/>
            <a:ext cx="96295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40CA68-0C92-CF7B-FB6E-122A2D362EE9}"/>
              </a:ext>
            </a:extLst>
          </p:cNvPr>
          <p:cNvGrpSpPr>
            <a:grpSpLocks noChangeAspect="1"/>
          </p:cNvGrpSpPr>
          <p:nvPr/>
        </p:nvGrpSpPr>
        <p:grpSpPr>
          <a:xfrm>
            <a:off x="442715" y="2524191"/>
            <a:ext cx="95118" cy="95118"/>
            <a:chOff x="2879725" y="2034249"/>
            <a:chExt cx="125411" cy="12541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48D0B08-3A4B-BE2E-5C08-71FEC82A9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BA692F1-8370-1935-3C70-E6BAA36A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77E2EF4-016D-4EA8-5ECB-F80738506008}"/>
              </a:ext>
            </a:extLst>
          </p:cNvPr>
          <p:cNvSpPr txBox="1"/>
          <p:nvPr/>
        </p:nvSpPr>
        <p:spPr>
          <a:xfrm>
            <a:off x="224293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17.05.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C43E36-9DF4-B9F1-A877-6C905260550C}"/>
              </a:ext>
            </a:extLst>
          </p:cNvPr>
          <p:cNvSpPr txBox="1"/>
          <p:nvPr/>
        </p:nvSpPr>
        <p:spPr>
          <a:xfrm>
            <a:off x="168651" y="1970164"/>
            <a:ext cx="8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80C9CB2-33C1-44FB-F302-CB4FDFA91D59}"/>
              </a:ext>
            </a:extLst>
          </p:cNvPr>
          <p:cNvGrpSpPr>
            <a:grpSpLocks noChangeAspect="1"/>
          </p:cNvGrpSpPr>
          <p:nvPr/>
        </p:nvGrpSpPr>
        <p:grpSpPr>
          <a:xfrm>
            <a:off x="8748515" y="2516467"/>
            <a:ext cx="95118" cy="95118"/>
            <a:chOff x="2879725" y="2034249"/>
            <a:chExt cx="125411" cy="12541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64C224-EC08-CDE1-3EA3-0660C9523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58CEA5F-8454-7972-CB41-856254FEA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ABA8042-F20D-0148-F9F9-07C089A2DC70}"/>
              </a:ext>
            </a:extLst>
          </p:cNvPr>
          <p:cNvSpPr txBox="1"/>
          <p:nvPr/>
        </p:nvSpPr>
        <p:spPr>
          <a:xfrm>
            <a:off x="7741604" y="1815688"/>
            <a:ext cx="13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Report 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+ Final Presentation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3C96F02-3D38-980F-C8D6-72D7CFD3AC97}"/>
              </a:ext>
            </a:extLst>
          </p:cNvPr>
          <p:cNvSpPr txBox="1"/>
          <p:nvPr/>
        </p:nvSpPr>
        <p:spPr>
          <a:xfrm>
            <a:off x="8481370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20.07.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2A844E-0307-A133-C282-E17522060E1B}"/>
              </a:ext>
            </a:extLst>
          </p:cNvPr>
          <p:cNvSpPr/>
          <p:nvPr/>
        </p:nvSpPr>
        <p:spPr>
          <a:xfrm>
            <a:off x="6932792" y="2602877"/>
            <a:ext cx="1782440" cy="48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939432-C599-0CFF-50E4-35987A3F6611}"/>
              </a:ext>
            </a:extLst>
          </p:cNvPr>
          <p:cNvGrpSpPr>
            <a:grpSpLocks noChangeAspect="1"/>
          </p:cNvGrpSpPr>
          <p:nvPr/>
        </p:nvGrpSpPr>
        <p:grpSpPr>
          <a:xfrm>
            <a:off x="1446015" y="2531917"/>
            <a:ext cx="95118" cy="95118"/>
            <a:chOff x="2879725" y="2034249"/>
            <a:chExt cx="125411" cy="12541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B59055-69EB-4102-2C65-F22FC41FB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31376EA-642E-8708-4226-D8E39A5E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190473-A800-8044-DF55-FCC732698463}"/>
              </a:ext>
            </a:extLst>
          </p:cNvPr>
          <p:cNvGrpSpPr>
            <a:grpSpLocks noChangeAspect="1"/>
          </p:cNvGrpSpPr>
          <p:nvPr/>
        </p:nvGrpSpPr>
        <p:grpSpPr>
          <a:xfrm>
            <a:off x="2882181" y="2531917"/>
            <a:ext cx="95118" cy="95118"/>
            <a:chOff x="2879725" y="2034249"/>
            <a:chExt cx="125411" cy="125411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66564C3-A575-3A68-AC4F-313D124EF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3EF218-3A7B-7F02-857D-536F0B3B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FFF7EAA-5CE4-FFFB-62B1-872539221021}"/>
              </a:ext>
            </a:extLst>
          </p:cNvPr>
          <p:cNvGrpSpPr>
            <a:grpSpLocks noChangeAspect="1"/>
          </p:cNvGrpSpPr>
          <p:nvPr/>
        </p:nvGrpSpPr>
        <p:grpSpPr>
          <a:xfrm>
            <a:off x="5558254" y="2524191"/>
            <a:ext cx="95118" cy="95118"/>
            <a:chOff x="2879725" y="2034249"/>
            <a:chExt cx="125411" cy="12541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53C85C8-F475-4232-3201-34B7DCC4D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AE98D2C-68B6-8E77-FB35-66B25FD77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B35CF2C-08DC-0713-B5A0-BB57E8CEE197}"/>
              </a:ext>
            </a:extLst>
          </p:cNvPr>
          <p:cNvGrpSpPr>
            <a:grpSpLocks noChangeAspect="1"/>
          </p:cNvGrpSpPr>
          <p:nvPr/>
        </p:nvGrpSpPr>
        <p:grpSpPr>
          <a:xfrm>
            <a:off x="4390330" y="2531917"/>
            <a:ext cx="95118" cy="95118"/>
            <a:chOff x="2879725" y="2034249"/>
            <a:chExt cx="125411" cy="12541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B48430D-1177-572E-B3E0-2BF0B45FC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DF0F68E-F205-17FB-8BC1-2F4BF3FCF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0A11A1B-6B94-05BA-15D9-89A9078C3D3E}"/>
              </a:ext>
            </a:extLst>
          </p:cNvPr>
          <p:cNvGrpSpPr>
            <a:grpSpLocks noChangeAspect="1"/>
          </p:cNvGrpSpPr>
          <p:nvPr/>
        </p:nvGrpSpPr>
        <p:grpSpPr>
          <a:xfrm>
            <a:off x="6804391" y="2516467"/>
            <a:ext cx="95118" cy="95118"/>
            <a:chOff x="2879725" y="2034249"/>
            <a:chExt cx="125411" cy="12541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8EDD35-B19B-73C9-04D8-D63B4B51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327A4A6-6CF8-77E8-F0EF-8A4D7AC86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BD21A5B-8953-F169-5452-7A76799B7DBF}"/>
              </a:ext>
            </a:extLst>
          </p:cNvPr>
          <p:cNvSpPr txBox="1"/>
          <p:nvPr/>
        </p:nvSpPr>
        <p:spPr>
          <a:xfrm>
            <a:off x="224293" y="4263001"/>
            <a:ext cx="36288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Weekly team meetings on Wednesdays and if necessary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Course adjustments after consultation with tutor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Simultaneous writing of the report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83193F-FEC0-812E-D236-84B6AAED1C6D}"/>
              </a:ext>
            </a:extLst>
          </p:cNvPr>
          <p:cNvSpPr txBox="1"/>
          <p:nvPr/>
        </p:nvSpPr>
        <p:spPr>
          <a:xfrm>
            <a:off x="1020508" y="2805367"/>
            <a:ext cx="1951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(01)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Statistical description of dataset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Normalized data frame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Proven Reproducibility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828A3F6-4184-8CD4-8973-D1A986838AF2}"/>
              </a:ext>
            </a:extLst>
          </p:cNvPr>
          <p:cNvSpPr txBox="1"/>
          <p:nvPr/>
        </p:nvSpPr>
        <p:spPr>
          <a:xfrm>
            <a:off x="1215669" y="2273852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22.05.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D5BE3DA-D8CF-B8CF-6545-BCAF23E25D1A}"/>
              </a:ext>
            </a:extLst>
          </p:cNvPr>
          <p:cNvSpPr txBox="1"/>
          <p:nvPr/>
        </p:nvSpPr>
        <p:spPr>
          <a:xfrm>
            <a:off x="2444420" y="1330670"/>
            <a:ext cx="195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(02)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position (fraction) and magnitude of local and global maxima for each protein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73C7B6-370C-2540-091E-13F079714B6F}"/>
              </a:ext>
            </a:extLst>
          </p:cNvPr>
          <p:cNvSpPr txBox="1"/>
          <p:nvPr/>
        </p:nvSpPr>
        <p:spPr>
          <a:xfrm>
            <a:off x="3939466" y="2780259"/>
            <a:ext cx="19512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(03)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significance of differences between Ctrl and RNase condition maxima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Clear set of selection criteria for RNA-dependent proteins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338706-F74E-DF1C-DD30-8AA66571DBCE}"/>
              </a:ext>
            </a:extLst>
          </p:cNvPr>
          <p:cNvSpPr txBox="1"/>
          <p:nvPr/>
        </p:nvSpPr>
        <p:spPr>
          <a:xfrm>
            <a:off x="5015987" y="1016550"/>
            <a:ext cx="195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(04)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potential RNA-dependent proteins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Division of R-Deep candidates into subgroups with similar shifting behavior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68C153C-F2F1-0879-3343-578D02B92EEB}"/>
              </a:ext>
            </a:extLst>
          </p:cNvPr>
          <p:cNvSpPr txBox="1"/>
          <p:nvPr/>
        </p:nvSpPr>
        <p:spPr>
          <a:xfrm>
            <a:off x="6373890" y="2778707"/>
            <a:ext cx="195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(05)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Comparison with databases 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Linear regression model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C5DDAE-F3A8-4AF9-86C5-FE9F1A46F8D0}"/>
              </a:ext>
            </a:extLst>
          </p:cNvPr>
          <p:cNvSpPr txBox="1"/>
          <p:nvPr/>
        </p:nvSpPr>
        <p:spPr>
          <a:xfrm>
            <a:off x="7372765" y="2627034"/>
            <a:ext cx="149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Buffer time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F4996FC-3949-2BB1-F9B2-FF5E3A600A38}"/>
              </a:ext>
            </a:extLst>
          </p:cNvPr>
          <p:cNvSpPr txBox="1"/>
          <p:nvPr/>
        </p:nvSpPr>
        <p:spPr>
          <a:xfrm>
            <a:off x="2635691" y="2658101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12.06.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152A86-4B46-0642-5567-436544DBD92D}"/>
              </a:ext>
            </a:extLst>
          </p:cNvPr>
          <p:cNvSpPr txBox="1"/>
          <p:nvPr/>
        </p:nvSpPr>
        <p:spPr>
          <a:xfrm>
            <a:off x="4123106" y="2270829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26.06.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D3EB9A-4190-3457-ABE3-8D6E43DFD8CB}"/>
              </a:ext>
            </a:extLst>
          </p:cNvPr>
          <p:cNvSpPr txBox="1"/>
          <p:nvPr/>
        </p:nvSpPr>
        <p:spPr>
          <a:xfrm>
            <a:off x="5331338" y="264020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03.07.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652E5E2-2594-4AE1-823F-83FE4F71A00F}"/>
              </a:ext>
            </a:extLst>
          </p:cNvPr>
          <p:cNvSpPr txBox="1"/>
          <p:nvPr/>
        </p:nvSpPr>
        <p:spPr>
          <a:xfrm>
            <a:off x="6537246" y="2264456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10.07.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9543CF-D2B3-877D-1C62-9046094B5244}"/>
              </a:ext>
            </a:extLst>
          </p:cNvPr>
          <p:cNvSpPr txBox="1"/>
          <p:nvPr/>
        </p:nvSpPr>
        <p:spPr>
          <a:xfrm>
            <a:off x="7536121" y="4205087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4A4A"/>
                </a:solidFill>
              </a:rPr>
              <a:t>■</a:t>
            </a:r>
            <a:r>
              <a:rPr lang="en-US" sz="2400" dirty="0"/>
              <a:t> </a:t>
            </a: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Deliverables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93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C41AC9-F260-88EA-FBB5-72AD1CDB864A}"/>
              </a:ext>
            </a:extLst>
          </p:cNvPr>
          <p:cNvSpPr txBox="1"/>
          <p:nvPr/>
        </p:nvSpPr>
        <p:spPr>
          <a:xfrm>
            <a:off x="694267" y="1405467"/>
            <a:ext cx="73490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b="1" dirty="0"/>
              <a:t>The RNA-binding protein Sam68 is a multifunctional player in human cancer </a:t>
            </a:r>
          </a:p>
          <a:p>
            <a:r>
              <a:rPr lang="en-US" dirty="0"/>
              <a:t>2 </a:t>
            </a:r>
            <a:r>
              <a:rPr lang="en-US" i="1" dirty="0">
                <a:hlinkClick r:id="rId3"/>
              </a:rPr>
              <a:t>"Posttranscriptional regulation of cancer traits by </a:t>
            </a:r>
            <a:r>
              <a:rPr lang="en-US" i="1" dirty="0" err="1">
                <a:hlinkClick r:id="rId3"/>
              </a:rPr>
              <a:t>HuR</a:t>
            </a:r>
            <a:r>
              <a:rPr lang="en-US" i="1" dirty="0">
                <a:hlinkClick r:id="rId3"/>
              </a:rPr>
              <a:t>“</a:t>
            </a:r>
            <a:endParaRPr lang="en-US" i="1" dirty="0"/>
          </a:p>
          <a:p>
            <a:r>
              <a:rPr lang="en-US" i="1" dirty="0"/>
              <a:t>3 </a:t>
            </a:r>
            <a:r>
              <a:rPr lang="en-US" i="1" dirty="0">
                <a:hlinkClick r:id="rId4"/>
              </a:rPr>
              <a:t>"The RNA binding protein FXR1 is a new driver in the 3q26-29 amplicon and predicts poor prognosis in human cancers“</a:t>
            </a:r>
            <a:endParaRPr lang="en-US" i="1" dirty="0"/>
          </a:p>
          <a:p>
            <a:r>
              <a:rPr lang="en-US" i="1" dirty="0"/>
              <a:t>4 </a:t>
            </a:r>
            <a:r>
              <a:rPr lang="en-US" i="1" dirty="0">
                <a:hlinkClick r:id="rId5"/>
              </a:rPr>
              <a:t>"UHMK1 promotes gastric cancer progression through reprogramming nucleotide metabolism“</a:t>
            </a:r>
            <a:endParaRPr lang="en-US" i="1" dirty="0"/>
          </a:p>
          <a:p>
            <a:r>
              <a:rPr lang="en-US" i="1" dirty="0"/>
              <a:t>5 </a:t>
            </a:r>
            <a:r>
              <a:rPr lang="en-US" i="1" dirty="0">
                <a:hlinkClick r:id="rId6"/>
              </a:rPr>
              <a:t>"Comprehensive Genomic Characterization of RNA-Binding Proteins across Human Cancers“</a:t>
            </a:r>
            <a:endParaRPr lang="en-US" i="1" dirty="0"/>
          </a:p>
          <a:p>
            <a:r>
              <a:rPr lang="en-US" i="1" dirty="0"/>
              <a:t>6 </a:t>
            </a:r>
            <a:r>
              <a:rPr lang="en-US" dirty="0">
                <a:effectLst/>
                <a:latin typeface="Arial" panose="020B0604020202020204" pitchFamily="34" charset="0"/>
              </a:rPr>
              <a:t>RNA-Binding Proteins Hold Key Roles in Function,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Dysfunction, and Disease</a:t>
            </a:r>
          </a:p>
          <a:p>
            <a:r>
              <a:rPr lang="en-US" dirty="0">
                <a:latin typeface="Arial" panose="020B0604020202020204" pitchFamily="34" charset="0"/>
              </a:rPr>
              <a:t>7 </a:t>
            </a:r>
            <a:r>
              <a:rPr lang="en-US" b="1" dirty="0"/>
              <a:t>RNA-binding proteins in human genetic disease</a:t>
            </a:r>
          </a:p>
          <a:p>
            <a:r>
              <a:rPr lang="en-US" b="1" dirty="0"/>
              <a:t>8 </a:t>
            </a:r>
            <a:r>
              <a:rPr lang="en-US" dirty="0">
                <a:effectLst/>
                <a:latin typeface="Times New Roman" panose="02020603050405020304" pitchFamily="18" charset="0"/>
              </a:rPr>
              <a:t>Dysregulation of RNA Binding Protein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Aggregation in Neurodegenerative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Disorders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17886"/>
      </p:ext>
    </p:extLst>
  </p:cSld>
  <p:clrMapOvr>
    <a:masterClrMapping/>
  </p:clrMapOvr>
</p:sld>
</file>

<file path=ppt/theme/theme1.xml><?xml version="1.0" encoding="utf-8"?>
<a:theme xmlns:a="http://schemas.openxmlformats.org/drawingml/2006/main" name="Bathroom Remodel Project Proposal by Slidesgo">
  <a:themeElements>
    <a:clrScheme name="Simple Light">
      <a:dk1>
        <a:srgbClr val="D9D9D9"/>
      </a:dk1>
      <a:lt1>
        <a:srgbClr val="0A0A0A"/>
      </a:lt1>
      <a:dk2>
        <a:srgbClr val="FFFFFF"/>
      </a:dk2>
      <a:lt2>
        <a:srgbClr val="858484"/>
      </a:lt2>
      <a:accent1>
        <a:srgbClr val="B6B5B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Macintosh PowerPoint</Application>
  <PresentationFormat>Bildschirmpräsentation (16:9)</PresentationFormat>
  <Paragraphs>105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Calibri Light</vt:lpstr>
      <vt:lpstr>DM Sans</vt:lpstr>
      <vt:lpstr>Times New Roman</vt:lpstr>
      <vt:lpstr>Calibri</vt:lpstr>
      <vt:lpstr>Arial</vt:lpstr>
      <vt:lpstr>DM Serif Display</vt:lpstr>
      <vt:lpstr>Wingdings</vt:lpstr>
      <vt:lpstr>Bathroom Remodel Project Proposal by Slidesgo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Müller</dc:creator>
  <cp:lastModifiedBy>Robert Bennek</cp:lastModifiedBy>
  <cp:revision>6</cp:revision>
  <dcterms:modified xsi:type="dcterms:W3CDTF">2022-05-11T13:14:59Z</dcterms:modified>
</cp:coreProperties>
</file>