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0"/>
  </p:notesMasterIdLst>
  <p:sldIdLst>
    <p:sldId id="310" r:id="rId2"/>
    <p:sldId id="318" r:id="rId3"/>
    <p:sldId id="311" r:id="rId4"/>
    <p:sldId id="319" r:id="rId5"/>
    <p:sldId id="313" r:id="rId6"/>
    <p:sldId id="316" r:id="rId7"/>
    <p:sldId id="317" r:id="rId8"/>
    <p:sldId id="320" r:id="rId9"/>
  </p:sldIdLst>
  <p:sldSz cx="9144000" cy="5143500" type="screen16x9"/>
  <p:notesSz cx="6858000" cy="9144000"/>
  <p:embeddedFontLst>
    <p:embeddedFont>
      <p:font typeface="DM Sans" pitchFamily="2" charset="77"/>
      <p:regular r:id="rId11"/>
      <p:bold r:id="rId12"/>
      <p:italic r:id="rId13"/>
      <p:boldItalic r:id="rId14"/>
    </p:embeddedFont>
    <p:embeddedFont>
      <p:font typeface="DM Serif Display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88818"/>
  </p:normalViewPr>
  <p:slideViewPr>
    <p:cSldViewPr snapToGrid="0">
      <p:cViewPr varScale="1">
        <p:scale>
          <a:sx n="127" d="100"/>
          <a:sy n="127" d="100"/>
        </p:scale>
        <p:origin x="6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Transition via ELAV1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</a:p>
          <a:p>
            <a:r>
              <a:rPr lang="de-DE" dirty="0"/>
              <a:t>Show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R-</a:t>
            </a:r>
            <a:r>
              <a:rPr lang="de-DE" dirty="0" err="1"/>
              <a:t>DeeP</a:t>
            </a:r>
            <a:r>
              <a:rPr lang="de-DE" dirty="0"/>
              <a:t> with </a:t>
            </a:r>
            <a:r>
              <a:rPr lang="de-DE" dirty="0" err="1"/>
              <a:t>our</a:t>
            </a:r>
            <a:r>
              <a:rPr lang="de-DE" dirty="0"/>
              <a:t> Data </a:t>
            </a:r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maxima</a:t>
            </a:r>
            <a:r>
              <a:rPr lang="de-DE" dirty="0"/>
              <a:t> </a:t>
            </a:r>
          </a:p>
          <a:p>
            <a:r>
              <a:rPr lang="de-DE" dirty="0"/>
              <a:t>Transition: “in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R-</a:t>
            </a:r>
            <a:r>
              <a:rPr lang="de-DE" dirty="0" err="1"/>
              <a:t>Deep</a:t>
            </a:r>
            <a:r>
              <a:rPr lang="de-DE" dirty="0"/>
              <a:t>...“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18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35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E797273-1A1A-B4D1-12A4-3162614CFAB0}"/>
              </a:ext>
            </a:extLst>
          </p:cNvPr>
          <p:cNvSpPr txBox="1"/>
          <p:nvPr/>
        </p:nvSpPr>
        <p:spPr>
          <a:xfrm>
            <a:off x="207490" y="3570665"/>
            <a:ext cx="292388" cy="12406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Adapted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from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: [9</a:t>
            </a:r>
            <a:r>
              <a:rPr lang="de-DE" sz="7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]</a:t>
            </a:r>
            <a:endParaRPr lang="de-DE" sz="700" b="1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and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proteins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C74F11C-5315-1D80-69BD-F31E14DCEBF9}"/>
              </a:ext>
            </a:extLst>
          </p:cNvPr>
          <p:cNvSpPr txBox="1"/>
          <p:nvPr/>
        </p:nvSpPr>
        <p:spPr>
          <a:xfrm>
            <a:off x="3472131" y="2905150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Basti</a:t>
            </a:r>
          </a:p>
        </p:txBody>
      </p:sp>
    </p:spTree>
    <p:extLst>
      <p:ext uri="{BB962C8B-B14F-4D97-AF65-F5344CB8AC3E}">
        <p14:creationId xmlns:p14="http://schemas.microsoft.com/office/powerpoint/2010/main" val="19875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(RBPs)?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CC66"/>
                </a:highlight>
                <a:latin typeface="DM Sans" pitchFamily="2" charset="0"/>
                <a:cs typeface="Calibri Light" panose="020F0302020204030204" pitchFamily="34" charset="0"/>
              </a:rPr>
              <a:t>ELAVL1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Example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ELAV1   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(Name ändern? ELAV like </a:t>
            </a:r>
            <a:r>
              <a:rPr lang="de-DE" b="1" dirty="0" err="1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protein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 1)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02981D-F64D-6E4A-B211-FE5A5698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63" y="988576"/>
            <a:ext cx="6518663" cy="40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</a:p>
          <a:p>
            <a:pPr marL="285750" lvl="2" indent="-285750"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cleaning</a:t>
            </a:r>
            <a:b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Combine values of replicates using mean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7625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	highest value across all 		fractions 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Each value of the two 		neighboring pairs must be 		lower than the local maxima 		(avoid fluctuation bias)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(fraction and value)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BF3DD61-00D1-500B-0329-86449C878D25}"/>
              </a:ext>
            </a:extLst>
          </p:cNvPr>
          <p:cNvCxnSpPr>
            <a:cxnSpLocks/>
          </p:cNvCxnSpPr>
          <p:nvPr/>
        </p:nvCxnSpPr>
        <p:spPr>
          <a:xfrm flipH="1">
            <a:off x="6819900" y="2935816"/>
            <a:ext cx="8445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06210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</a:t>
            </a:r>
          </a:p>
          <a:p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1" defTabSz="269875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5081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Develop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 model to identify R-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(using parameters found during analysis)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6" y="4065862"/>
            <a:ext cx="2013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	      	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25750838-C318-7D6B-3CBE-E0C31B5D2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65290"/>
              </p:ext>
            </p:extLst>
          </p:nvPr>
        </p:nvGraphicFramePr>
        <p:xfrm>
          <a:off x="756289" y="2666658"/>
          <a:ext cx="3231511" cy="677252"/>
        </p:xfrm>
        <a:graphic>
          <a:graphicData uri="http://schemas.openxmlformats.org/drawingml/2006/table">
            <a:tbl>
              <a:tblPr firstRow="1" bandRow="1">
                <a:tableStyleId>{70AB16BB-AEA0-4CA2-814A-0FCAEDB63BED}</a:tableStyleId>
              </a:tblPr>
              <a:tblGrid>
                <a:gridCol w="182725">
                  <a:extLst>
                    <a:ext uri="{9D8B030D-6E8A-4147-A177-3AD203B41FA5}">
                      <a16:colId xmlns:a16="http://schemas.microsoft.com/office/drawing/2014/main" val="2883577744"/>
                    </a:ext>
                  </a:extLst>
                </a:gridCol>
                <a:gridCol w="3048786">
                  <a:extLst>
                    <a:ext uri="{9D8B030D-6E8A-4147-A177-3AD203B41FA5}">
                      <a16:colId xmlns:a16="http://schemas.microsoft.com/office/drawing/2014/main" val="2925878781"/>
                    </a:ext>
                  </a:extLst>
                </a:gridCol>
              </a:tblGrid>
              <a:tr h="197192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 1.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Shift of maxima &gt; 1 fraction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58029"/>
                  </a:ext>
                </a:extLst>
              </a:tr>
              <a:tr h="459217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2.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Significant difference of protein amount at the position of the maxima between Ctrl and RNase condition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21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481370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20.07.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2179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  <a:endParaRPr lang="en-US" sz="11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and cleaned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Evaluated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353683" y="696615"/>
            <a:ext cx="7349066" cy="488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450"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[1] 	</a:t>
            </a:r>
            <a:r>
              <a:rPr lang="en-US" sz="1000" dirty="0" err="1">
                <a:latin typeface="DM Sans" pitchFamily="2" charset="0"/>
              </a:rPr>
              <a:t>Bielli</a:t>
            </a:r>
            <a:r>
              <a:rPr lang="en-US" sz="1000" dirty="0">
                <a:latin typeface="DM Sans" pitchFamily="2" charset="0"/>
              </a:rPr>
              <a:t>, P., </a:t>
            </a:r>
            <a:r>
              <a:rPr lang="en-US" sz="1000" dirty="0" err="1">
                <a:latin typeface="DM Sans" pitchFamily="2" charset="0"/>
              </a:rPr>
              <a:t>Busà</a:t>
            </a:r>
            <a:r>
              <a:rPr lang="en-US" sz="1000" dirty="0">
                <a:latin typeface="DM Sans" pitchFamily="2" charset="0"/>
              </a:rPr>
              <a:t>, R., </a:t>
            </a:r>
            <a:r>
              <a:rPr lang="en-US" sz="1000" dirty="0" err="1">
                <a:latin typeface="DM Sans" pitchFamily="2" charset="0"/>
              </a:rPr>
              <a:t>Paronetto</a:t>
            </a:r>
            <a:r>
              <a:rPr lang="en-US" sz="1000" dirty="0">
                <a:latin typeface="DM Sans" pitchFamily="2" charset="0"/>
              </a:rPr>
              <a:t>, M.P., and </a:t>
            </a:r>
            <a:r>
              <a:rPr lang="en-US" sz="1000" dirty="0" err="1">
                <a:latin typeface="DM Sans" pitchFamily="2" charset="0"/>
              </a:rPr>
              <a:t>Sette</a:t>
            </a:r>
            <a:r>
              <a:rPr lang="en-US" sz="1000" dirty="0">
                <a:latin typeface="DM Sans" pitchFamily="2" charset="0"/>
              </a:rPr>
              <a:t>, C. (2011). The RNA-binding protein Sam68 is a multifunctional player in 	human cancer. </a:t>
            </a:r>
            <a:r>
              <a:rPr lang="en-US" sz="1000" dirty="0" err="1">
                <a:latin typeface="DM Sans" pitchFamily="2" charset="0"/>
              </a:rPr>
              <a:t>Endocr</a:t>
            </a:r>
            <a:r>
              <a:rPr lang="en-US" sz="1000" dirty="0">
                <a:latin typeface="DM Sans" pitchFamily="2" charset="0"/>
              </a:rPr>
              <a:t> </a:t>
            </a:r>
            <a:r>
              <a:rPr lang="en-US" sz="1000" dirty="0" err="1">
                <a:latin typeface="DM Sans" pitchFamily="2" charset="0"/>
              </a:rPr>
              <a:t>Relat</a:t>
            </a:r>
            <a:r>
              <a:rPr lang="en-US" sz="1000" dirty="0">
                <a:latin typeface="DM Sans" pitchFamily="2" charset="0"/>
              </a:rPr>
              <a:t> Cancer</a:t>
            </a:r>
            <a:r>
              <a:rPr lang="en-US" sz="1000" i="1" dirty="0">
                <a:latin typeface="DM Sans" pitchFamily="2" charset="0"/>
              </a:rPr>
              <a:t> 18</a:t>
            </a:r>
            <a:r>
              <a:rPr lang="en-US" sz="1000" dirty="0">
                <a:latin typeface="DM Sans" pitchFamily="2" charset="0"/>
              </a:rPr>
              <a:t>, R91-r102.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[2]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 err="1">
                <a:latin typeface="DM Sans" pitchFamily="2" charset="0"/>
              </a:rPr>
              <a:t>Abdelmohsen</a:t>
            </a:r>
            <a:r>
              <a:rPr lang="en-US" sz="1000" dirty="0">
                <a:latin typeface="DM Sans" pitchFamily="2" charset="0"/>
              </a:rPr>
              <a:t>, K., and Gorospe, M. (2010). Posttranscriptional regulation of cancer traits by </a:t>
            </a:r>
            <a:r>
              <a:rPr lang="en-US" sz="1000" dirty="0" err="1">
                <a:latin typeface="DM Sans" pitchFamily="2" charset="0"/>
              </a:rPr>
              <a:t>HuR</a:t>
            </a:r>
            <a:r>
              <a:rPr lang="en-US" sz="1000" dirty="0">
                <a:latin typeface="DM Sans" pitchFamily="2" charset="0"/>
              </a:rPr>
              <a:t>. Wiley </a:t>
            </a:r>
            <a:r>
              <a:rPr lang="en-US" sz="1000" dirty="0" err="1">
                <a:latin typeface="DM Sans" pitchFamily="2" charset="0"/>
              </a:rPr>
              <a:t>Interdiscip</a:t>
            </a:r>
            <a:r>
              <a:rPr lang="en-US" sz="1000" dirty="0">
                <a:latin typeface="DM Sans" pitchFamily="2" charset="0"/>
              </a:rPr>
              <a:t> 	Rev RNA</a:t>
            </a:r>
            <a:r>
              <a:rPr lang="en-US" sz="1000" i="1" dirty="0">
                <a:latin typeface="DM Sans" pitchFamily="2" charset="0"/>
              </a:rPr>
              <a:t> 1</a:t>
            </a:r>
            <a:r>
              <a:rPr lang="en-US" sz="1000" dirty="0">
                <a:latin typeface="DM Sans" pitchFamily="2" charset="0"/>
              </a:rPr>
              <a:t>, 214-229.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[3]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Qian, J., </a:t>
            </a:r>
            <a:r>
              <a:rPr lang="en-US" sz="1000" dirty="0" err="1">
                <a:latin typeface="DM Sans" pitchFamily="2" charset="0"/>
              </a:rPr>
              <a:t>Hassanein</a:t>
            </a:r>
            <a:r>
              <a:rPr lang="en-US" sz="1000" dirty="0">
                <a:latin typeface="DM Sans" pitchFamily="2" charset="0"/>
              </a:rPr>
              <a:t>, M., Hoeksema, M.D., Harris, B.K., Zou, Y., Chen, H., Lu, P., Eisenberg, R., Wang, J., Espinosa, A.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	(2015). The RNA binding protein FXR1 is a new driver in the 3q26-29 amplicon and predicts poor prognosis in human 	cancers. Proc Natl </a:t>
            </a:r>
            <a:r>
              <a:rPr lang="en-US" sz="1000" dirty="0" err="1">
                <a:latin typeface="DM Sans" pitchFamily="2" charset="0"/>
              </a:rPr>
              <a:t>Acad</a:t>
            </a:r>
            <a:r>
              <a:rPr lang="en-US" sz="1000" dirty="0">
                <a:latin typeface="DM Sans" pitchFamily="2" charset="0"/>
              </a:rPr>
              <a:t> Sci U S A</a:t>
            </a:r>
            <a:r>
              <a:rPr lang="en-US" sz="1000" i="1" dirty="0">
                <a:latin typeface="DM Sans" pitchFamily="2" charset="0"/>
              </a:rPr>
              <a:t> 112</a:t>
            </a:r>
            <a:r>
              <a:rPr lang="en-US" sz="1000" dirty="0">
                <a:latin typeface="DM Sans" pitchFamily="2" charset="0"/>
              </a:rPr>
              <a:t>, 3469-3474.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[4]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Feng, X., Ma, D., Zhao, J., Song, Y., Zhu, Y., Zhou, Q., Ma, F., Liu, X., Zhong, M., Liu, Y.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(2020). UHMK1 promotes gastric 	cancer progression through reprogramming nucleotide metabolism. </a:t>
            </a:r>
            <a:r>
              <a:rPr lang="en-US" sz="1000" dirty="0" err="1">
                <a:latin typeface="DM Sans" pitchFamily="2" charset="0"/>
              </a:rPr>
              <a:t>Embo</a:t>
            </a:r>
            <a:r>
              <a:rPr lang="en-US" sz="1000" dirty="0">
                <a:latin typeface="DM Sans" pitchFamily="2" charset="0"/>
              </a:rPr>
              <a:t> j</a:t>
            </a:r>
            <a:r>
              <a:rPr lang="en-US" sz="1000" i="1" dirty="0">
                <a:latin typeface="DM Sans" pitchFamily="2" charset="0"/>
              </a:rPr>
              <a:t> 39</a:t>
            </a:r>
            <a:r>
              <a:rPr lang="en-US" sz="1000" dirty="0">
                <a:latin typeface="DM Sans" pitchFamily="2" charset="0"/>
              </a:rPr>
              <a:t>, e102541.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[5] 	Wang, Z.L., Li, B., Luo, Y.X., Lin, Q., Liu, S.R., Zhang, X.Q., Zhou, H., Yang, J.H., and Qu, L.H. (2018). Comprehensive Genomic 	Characterization of RNA-Binding Proteins across Human Cancers. Cell Rep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286-298.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[6] 	</a:t>
            </a:r>
            <a:r>
              <a:rPr lang="en-US" sz="1000" dirty="0" err="1">
                <a:latin typeface="DM Sans" pitchFamily="2" charset="0"/>
              </a:rPr>
              <a:t>Kelaini</a:t>
            </a:r>
            <a:r>
              <a:rPr lang="en-US" sz="1000" dirty="0">
                <a:latin typeface="DM Sans" pitchFamily="2" charset="0"/>
              </a:rPr>
              <a:t>, S., Chan, C., Cornelius, V.A., and </a:t>
            </a:r>
            <a:r>
              <a:rPr lang="en-US" sz="1000" dirty="0" err="1">
                <a:latin typeface="DM Sans" pitchFamily="2" charset="0"/>
              </a:rPr>
              <a:t>Margariti</a:t>
            </a:r>
            <a:r>
              <a:rPr lang="en-US" sz="1000" dirty="0">
                <a:latin typeface="DM Sans" pitchFamily="2" charset="0"/>
              </a:rPr>
              <a:t>, A. (2021). RNA-Binding Proteins Hold Key Roles in Function, 	Dysfunction, and Disease. Biology (Basel)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[7]	</a:t>
            </a:r>
            <a:r>
              <a:rPr lang="en-US" sz="1000" dirty="0" err="1">
                <a:latin typeface="DM Sans" pitchFamily="2" charset="0"/>
              </a:rPr>
              <a:t>Gebauer</a:t>
            </a:r>
            <a:r>
              <a:rPr lang="en-US" sz="1000" dirty="0">
                <a:latin typeface="DM Sans" pitchFamily="2" charset="0"/>
              </a:rPr>
              <a:t>, F., </a:t>
            </a:r>
            <a:r>
              <a:rPr lang="en-US" sz="1000" dirty="0" err="1">
                <a:latin typeface="DM Sans" pitchFamily="2" charset="0"/>
              </a:rPr>
              <a:t>Schwarzl</a:t>
            </a:r>
            <a:r>
              <a:rPr lang="en-US" sz="1000" dirty="0">
                <a:latin typeface="DM Sans" pitchFamily="2" charset="0"/>
              </a:rPr>
              <a:t>, T., </a:t>
            </a:r>
            <a:r>
              <a:rPr lang="en-US" sz="1000" dirty="0" err="1">
                <a:latin typeface="DM Sans" pitchFamily="2" charset="0"/>
              </a:rPr>
              <a:t>Valcárcel</a:t>
            </a:r>
            <a:r>
              <a:rPr lang="en-US" sz="1000" dirty="0">
                <a:latin typeface="DM Sans" pitchFamily="2" charset="0"/>
              </a:rPr>
              <a:t>, J., and </a:t>
            </a:r>
            <a:r>
              <a:rPr lang="en-US" sz="1000" dirty="0" err="1">
                <a:latin typeface="DM Sans" pitchFamily="2" charset="0"/>
              </a:rPr>
              <a:t>Hentze</a:t>
            </a:r>
            <a:r>
              <a:rPr lang="en-US" sz="1000" dirty="0">
                <a:latin typeface="DM Sans" pitchFamily="2" charset="0"/>
              </a:rPr>
              <a:t>, M.W. (2021). RNA-binding proteins in human genetic disease. 	Nature Reviews Genetics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185-198.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[8]	</a:t>
            </a:r>
            <a:r>
              <a:rPr lang="en-US" sz="1000" dirty="0" err="1">
                <a:latin typeface="DM Sans" pitchFamily="2" charset="0"/>
              </a:rPr>
              <a:t>Maziuk</a:t>
            </a:r>
            <a:r>
              <a:rPr lang="en-US" sz="1000" dirty="0">
                <a:latin typeface="DM Sans" pitchFamily="2" charset="0"/>
              </a:rPr>
              <a:t>, B., Ballance, H.I., and </a:t>
            </a:r>
            <a:r>
              <a:rPr lang="en-US" sz="1000" dirty="0" err="1">
                <a:latin typeface="DM Sans" pitchFamily="2" charset="0"/>
              </a:rPr>
              <a:t>Wolozin</a:t>
            </a:r>
            <a:r>
              <a:rPr lang="en-US" sz="1000" dirty="0">
                <a:latin typeface="DM Sans" pitchFamily="2" charset="0"/>
              </a:rPr>
              <a:t>, B. (2017). Dysregulation of RNA Binding Protein Aggregation in 	Neurodegenerative Disorders. 	Front Mol </a:t>
            </a:r>
            <a:r>
              <a:rPr lang="en-US" sz="1000" dirty="0" err="1">
                <a:latin typeface="DM Sans" pitchFamily="2" charset="0"/>
              </a:rPr>
              <a:t>Neurosci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, 89.</a:t>
            </a:r>
          </a:p>
          <a:p>
            <a:pPr defTabSz="361950"/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[9]	</a:t>
            </a:r>
            <a:r>
              <a:rPr lang="en-US" sz="1000" dirty="0" err="1">
                <a:latin typeface="DM Sans" pitchFamily="2" charset="0"/>
              </a:rPr>
              <a:t>Caudron</a:t>
            </a:r>
            <a:r>
              <a:rPr lang="en-US" sz="1000" dirty="0">
                <a:latin typeface="DM Sans" pitchFamily="2" charset="0"/>
              </a:rPr>
              <a:t>-Herger, M., </a:t>
            </a:r>
            <a:r>
              <a:rPr lang="en-US" sz="1000" dirty="0" err="1">
                <a:latin typeface="DM Sans" pitchFamily="2" charset="0"/>
              </a:rPr>
              <a:t>Rusin</a:t>
            </a:r>
            <a:r>
              <a:rPr lang="en-US" sz="1000" dirty="0">
                <a:latin typeface="DM Sans" pitchFamily="2" charset="0"/>
              </a:rPr>
              <a:t>, S.F., Adamo, M.E., Seiler, J., Schmid, V.K., </a:t>
            </a:r>
            <a:r>
              <a:rPr lang="en-US" sz="1000" dirty="0" err="1">
                <a:latin typeface="DM Sans" pitchFamily="2" charset="0"/>
              </a:rPr>
              <a:t>Barreau</a:t>
            </a:r>
            <a:r>
              <a:rPr lang="en-US" sz="1000" dirty="0">
                <a:latin typeface="DM Sans" pitchFamily="2" charset="0"/>
              </a:rPr>
              <a:t>, E., </a:t>
            </a:r>
            <a:r>
              <a:rPr lang="en-US" sz="1000" dirty="0" err="1">
                <a:latin typeface="DM Sans" pitchFamily="2" charset="0"/>
              </a:rPr>
              <a:t>Kettenbach</a:t>
            </a:r>
            <a:r>
              <a:rPr lang="en-US" sz="1000" dirty="0">
                <a:latin typeface="DM Sans" pitchFamily="2" charset="0"/>
              </a:rPr>
              <a:t>, A.N., and </a:t>
            </a:r>
            <a:r>
              <a:rPr lang="en-US" sz="1000" dirty="0" err="1">
                <a:latin typeface="DM Sans" pitchFamily="2" charset="0"/>
              </a:rPr>
              <a:t>Diederichs</a:t>
            </a:r>
            <a:r>
              <a:rPr lang="en-US" sz="1000" dirty="0">
                <a:latin typeface="DM Sans" pitchFamily="2" charset="0"/>
              </a:rPr>
              <a:t>, S. 	(2019). R-</a:t>
            </a:r>
            <a:r>
              <a:rPr lang="en-US" sz="1000" dirty="0" err="1">
                <a:latin typeface="DM Sans" pitchFamily="2" charset="0"/>
              </a:rPr>
              <a:t>DeeP</a:t>
            </a:r>
            <a:r>
              <a:rPr lang="en-US" sz="1000" dirty="0">
                <a:latin typeface="DM Sans" pitchFamily="2" charset="0"/>
              </a:rPr>
              <a:t>: Proteome-wide and Quantitative Identification of RNA-Dependent Proteins by Density Gradient 	Ultracentrifugation. Mol Cell</a:t>
            </a:r>
            <a:r>
              <a:rPr lang="en-US" sz="1000" i="1" dirty="0">
                <a:latin typeface="DM Sans" pitchFamily="2" charset="0"/>
              </a:rPr>
              <a:t> 75</a:t>
            </a:r>
            <a:r>
              <a:rPr lang="en-US" sz="1000" dirty="0">
                <a:latin typeface="DM Sans" pitchFamily="2" charset="0"/>
              </a:rPr>
              <a:t>, 184-199.e110.</a:t>
            </a:r>
          </a:p>
          <a:p>
            <a:pPr defTabSz="361950"/>
            <a:endParaRPr lang="en-US" sz="1050" i="1" dirty="0">
              <a:latin typeface="DM Sans" pitchFamily="2" charset="0"/>
            </a:endParaRPr>
          </a:p>
          <a:p>
            <a:endParaRPr lang="en-US" sz="1050" i="1" dirty="0">
              <a:latin typeface="DM Sans" pitchFamily="2" charset="0"/>
            </a:endParaRPr>
          </a:p>
          <a:p>
            <a:endParaRPr lang="en-US" sz="105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74369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</Words>
  <Application>Microsoft Macintosh PowerPoint</Application>
  <PresentationFormat>Bildschirmpräsentation (16:9)</PresentationFormat>
  <Paragraphs>126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Calibri Light</vt:lpstr>
      <vt:lpstr>DM Sans</vt:lpstr>
      <vt:lpstr>Calibri</vt:lpstr>
      <vt:lpstr>Arial</vt:lpstr>
      <vt:lpstr>DM Serif Display</vt:lpstr>
      <vt:lpstr>Wingdings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Robert Bennek</cp:lastModifiedBy>
  <cp:revision>11</cp:revision>
  <dcterms:modified xsi:type="dcterms:W3CDTF">2022-05-13T10:03:43Z</dcterms:modified>
</cp:coreProperties>
</file>