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0" r:id="rId1"/>
  </p:sldMasterIdLst>
  <p:notesMasterIdLst>
    <p:notesMasterId r:id="rId25"/>
  </p:notesMasterIdLst>
  <p:sldIdLst>
    <p:sldId id="326" r:id="rId2"/>
    <p:sldId id="310" r:id="rId3"/>
    <p:sldId id="344" r:id="rId4"/>
    <p:sldId id="343" r:id="rId5"/>
    <p:sldId id="342" r:id="rId6"/>
    <p:sldId id="333" r:id="rId7"/>
    <p:sldId id="338" r:id="rId8"/>
    <p:sldId id="339" r:id="rId9"/>
    <p:sldId id="335" r:id="rId10"/>
    <p:sldId id="340" r:id="rId11"/>
    <p:sldId id="341" r:id="rId12"/>
    <p:sldId id="345" r:id="rId13"/>
    <p:sldId id="336" r:id="rId14"/>
    <p:sldId id="329" r:id="rId15"/>
    <p:sldId id="328" r:id="rId16"/>
    <p:sldId id="337" r:id="rId17"/>
    <p:sldId id="327" r:id="rId18"/>
    <p:sldId id="313" r:id="rId19"/>
    <p:sldId id="316" r:id="rId20"/>
    <p:sldId id="317" r:id="rId21"/>
    <p:sldId id="320" r:id="rId22"/>
    <p:sldId id="325" r:id="rId23"/>
    <p:sldId id="346" r:id="rId24"/>
  </p:sldIdLst>
  <p:sldSz cx="9144000" cy="5143500" type="screen16x9"/>
  <p:notesSz cx="6858000" cy="9144000"/>
  <p:embeddedFontLst>
    <p:embeddedFont>
      <p:font typeface="Amasis MT Pro Light" panose="02040304050005020304" pitchFamily="18" charset="0"/>
      <p:regular r:id="rId26"/>
      <p:italic r:id="rId27"/>
    </p:embeddedFont>
    <p:embeddedFont>
      <p:font typeface="DM Sans" pitchFamily="2" charset="0"/>
      <p:regular r:id="rId28"/>
      <p:bold r:id="rId29"/>
      <p:italic r:id="rId30"/>
      <p:boldItalic r:id="rId31"/>
    </p:embeddedFont>
    <p:embeddedFont>
      <p:font typeface="DM Serif Display"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99CCFF"/>
    <a:srgbClr val="F84A4A"/>
    <a:srgbClr val="FFFF85"/>
    <a:srgbClr val="FF9393"/>
    <a:srgbClr val="FF8F8F"/>
    <a:srgbClr val="FF5050"/>
    <a:srgbClr val="3333FF"/>
    <a:srgbClr val="075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AB16BB-AEA0-4CA2-814A-0FCAEDB63BED}">
  <a:tblStyle styleId="{70AB16BB-AEA0-4CA2-814A-0FCAEDB63B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C45DBFC-32B1-481C-B8DB-04511E8DBEA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93447" autoAdjust="0"/>
  </p:normalViewPr>
  <p:slideViewPr>
    <p:cSldViewPr snapToGrid="0">
      <p:cViewPr>
        <p:scale>
          <a:sx n="125" d="100"/>
          <a:sy n="125" d="100"/>
        </p:scale>
        <p:origin x="465" y="462"/>
      </p:cViewPr>
      <p:guideLst>
        <p:guide orient="horz" pos="1620"/>
        <p:guide pos="2880"/>
      </p:guideLst>
    </p:cSldViewPr>
  </p:slideViewPr>
  <p:notesTextViewPr>
    <p:cViewPr>
      <p:scale>
        <a:sx n="1" d="1"/>
        <a:sy n="1" d="1"/>
      </p:scale>
      <p:origin x="0" y="0"/>
    </p:cViewPr>
  </p:notesTextViewPr>
  <p:notesViewPr>
    <p:cSldViewPr snapToGrid="0" showGuides="1">
      <p:cViewPr varScale="1">
        <p:scale>
          <a:sx n="85" d="100"/>
          <a:sy n="85" d="100"/>
        </p:scale>
        <p:origin x="1926" y="5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e-DE" dirty="0"/>
              <a:t>Gliederung: Schlagwörter mit kurzer Erläuterung. Was wurde gemacht</a:t>
            </a:r>
          </a:p>
          <a:p>
            <a:endParaRPr lang="de-DE" dirty="0"/>
          </a:p>
        </p:txBody>
      </p:sp>
    </p:spTree>
    <p:extLst>
      <p:ext uri="{BB962C8B-B14F-4D97-AF65-F5344CB8AC3E}">
        <p14:creationId xmlns:p14="http://schemas.microsoft.com/office/powerpoint/2010/main" val="3711978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508582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3112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89578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796859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843327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53535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05231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0512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396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Transition via ELAV1 </a:t>
            </a:r>
            <a:r>
              <a:rPr lang="de-DE" dirty="0" err="1"/>
              <a:t>as</a:t>
            </a:r>
            <a:r>
              <a:rPr lang="de-DE" dirty="0"/>
              <a:t> an </a:t>
            </a:r>
            <a:r>
              <a:rPr lang="de-DE" dirty="0" err="1"/>
              <a:t>example</a:t>
            </a:r>
            <a:r>
              <a:rPr lang="de-DE" dirty="0"/>
              <a:t> </a:t>
            </a:r>
          </a:p>
        </p:txBody>
      </p:sp>
    </p:spTree>
    <p:extLst>
      <p:ext uri="{BB962C8B-B14F-4D97-AF65-F5344CB8AC3E}">
        <p14:creationId xmlns:p14="http://schemas.microsoft.com/office/powerpoint/2010/main" val="2185038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 theory - all other things being equal - replicating the same experiment three times should produce three times the same result. This is equivalent to saying that, for a given fraction, the sum of protein amount values across all included proteins of the data set should be equal for all three replicates. However, this is not the case because in reality, experimental conditions aren’t ideal and are subject to various sources of distortion, including naturally occurring statistical fluctuations and limited measurement accuracy. Thus, in order to ensure comparability of our data, it was necessary to perform a column-wise normalization step.</a:t>
            </a:r>
            <a:endParaRPr lang="de-DE" dirty="0"/>
          </a:p>
          <a:p>
            <a:endParaRPr lang="de-DE" dirty="0"/>
          </a:p>
        </p:txBody>
      </p:sp>
    </p:spTree>
    <p:extLst>
      <p:ext uri="{BB962C8B-B14F-4D97-AF65-F5344CB8AC3E}">
        <p14:creationId xmlns:p14="http://schemas.microsoft.com/office/powerpoint/2010/main" val="393410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This led to the removal of another 25 proteins from our data set. Therefore, we removed a total of 32 proteins from our data set, which amounts to around 0.5% of all proteins from our native data set.</a:t>
            </a:r>
            <a:endParaRPr lang="de-DE" dirty="0"/>
          </a:p>
        </p:txBody>
      </p:sp>
    </p:spTree>
    <p:extLst>
      <p:ext uri="{BB962C8B-B14F-4D97-AF65-F5344CB8AC3E}">
        <p14:creationId xmlns:p14="http://schemas.microsoft.com/office/powerpoint/2010/main" val="4157144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64062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Hier ein anderen Plot nehmen ohne lokal maximum dann kann ich daraus eine </a:t>
            </a:r>
            <a:r>
              <a:rPr lang="de-DE" dirty="0" err="1"/>
              <a:t>grafik</a:t>
            </a:r>
            <a:r>
              <a:rPr lang="de-DE" dirty="0"/>
              <a:t> machen wo shift erklärt wird</a:t>
            </a:r>
          </a:p>
          <a:p>
            <a:r>
              <a:rPr lang="de-DE" dirty="0"/>
              <a:t>Soll ich eine </a:t>
            </a:r>
            <a:r>
              <a:rPr lang="de-DE" dirty="0" err="1"/>
              <a:t>grafik</a:t>
            </a:r>
            <a:r>
              <a:rPr lang="de-DE" dirty="0"/>
              <a:t> mit </a:t>
            </a:r>
            <a:r>
              <a:rPr lang="de-DE" dirty="0" err="1"/>
              <a:t>tabellen</a:t>
            </a:r>
            <a:r>
              <a:rPr lang="de-DE" dirty="0"/>
              <a:t> und </a:t>
            </a:r>
            <a:r>
              <a:rPr lang="de-DE" dirty="0" err="1"/>
              <a:t>vektoren</a:t>
            </a:r>
            <a:r>
              <a:rPr lang="de-DE" dirty="0"/>
              <a:t> machen um zu erklären wie wir die </a:t>
            </a:r>
            <a:r>
              <a:rPr lang="de-DE" dirty="0" err="1"/>
              <a:t>signifikanz</a:t>
            </a:r>
            <a:r>
              <a:rPr lang="de-DE" dirty="0"/>
              <a:t> berechnet haben?</a:t>
            </a:r>
          </a:p>
          <a:p>
            <a:endParaRPr lang="de-DE" dirty="0"/>
          </a:p>
          <a:p>
            <a:r>
              <a:rPr lang="de-DE" dirty="0"/>
              <a:t>Info:</a:t>
            </a:r>
            <a:r>
              <a:rPr lang="en-US" dirty="0"/>
              <a:t>7127 t-tests performed. P-values were corrected for multiple testing by controlling the false-discovery rate (FDR) according to </a:t>
            </a:r>
            <a:r>
              <a:rPr lang="en-US" dirty="0" err="1"/>
              <a:t>Benjamini</a:t>
            </a:r>
            <a:r>
              <a:rPr lang="en-US" dirty="0"/>
              <a:t> and Hochberg (1995), using the function </a:t>
            </a:r>
            <a:r>
              <a:rPr lang="en-US" dirty="0" err="1"/>
              <a:t>p.adjust</a:t>
            </a:r>
            <a:r>
              <a:rPr lang="en-US" dirty="0"/>
              <a:t>. Therefore, difference in protein amount was regarded as significant if the FDR-corrected p-value p was smaller than the chosen significance level of α = 0.05. </a:t>
            </a:r>
            <a:endParaRPr lang="de-DE" dirty="0"/>
          </a:p>
        </p:txBody>
      </p:sp>
    </p:spTree>
    <p:extLst>
      <p:ext uri="{BB962C8B-B14F-4D97-AF65-F5344CB8AC3E}">
        <p14:creationId xmlns:p14="http://schemas.microsoft.com/office/powerpoint/2010/main" val="189316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5550" y="2970425"/>
            <a:ext cx="4049400" cy="903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i="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5550" y="1176765"/>
            <a:ext cx="2080200" cy="1233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87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4" name="Google Shape;14;p3"/>
          <p:cNvSpPr txBox="1">
            <a:spLocks noGrp="1"/>
          </p:cNvSpPr>
          <p:nvPr>
            <p:ph type="subTitle" idx="1"/>
          </p:nvPr>
        </p:nvSpPr>
        <p:spPr>
          <a:xfrm>
            <a:off x="715550" y="3942976"/>
            <a:ext cx="4049400" cy="360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4">
    <p:spTree>
      <p:nvGrpSpPr>
        <p:cNvPr id="1" name="Shape 15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1" name="Shape 1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700" y="538250"/>
            <a:ext cx="7713000" cy="614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1pPr>
            <a:lvl2pPr lvl="1">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2pPr>
            <a:lvl3pPr lvl="2">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3pPr>
            <a:lvl4pPr lvl="3">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4pPr>
            <a:lvl5pPr lvl="4">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5pPr>
            <a:lvl6pPr lvl="5">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6pPr>
            <a:lvl7pPr lvl="6">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7pPr>
            <a:lvl8pPr lvl="7">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8pPr>
            <a:lvl9pPr lvl="8">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5550" y="1152475"/>
            <a:ext cx="7713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DM Sans"/>
              <a:buChar char="●"/>
              <a:defRPr sz="1800">
                <a:solidFill>
                  <a:schemeClr val="dk2"/>
                </a:solidFill>
                <a:latin typeface="DM Sans"/>
                <a:ea typeface="DM Sans"/>
                <a:cs typeface="DM Sans"/>
                <a:sym typeface="DM Sans"/>
              </a:defRPr>
            </a:lvl1pPr>
            <a:lvl2pPr marL="914400" lvl="1"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2pPr>
            <a:lvl3pPr marL="1371600" lvl="2"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3pPr>
            <a:lvl4pPr marL="1828800" lvl="3"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4pPr>
            <a:lvl5pPr marL="2286000" lvl="4"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5pPr>
            <a:lvl6pPr marL="2743200" lvl="5"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6pPr>
            <a:lvl7pPr marL="3200400" lvl="6"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7pPr>
            <a:lvl8pPr marL="3657600" lvl="7"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8pPr>
            <a:lvl9pPr marL="4114800" lvl="8"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76" r:id="rId2"/>
    <p:sldLayoutId id="214748367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lineplus.gov/genetics/condition/hyperferritinemia-cataract-syndrom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B65C2154-6CFD-2AF3-CD9C-BF250ACEE895}"/>
              </a:ext>
            </a:extLst>
          </p:cNvPr>
          <p:cNvSpPr txBox="1"/>
          <p:nvPr/>
        </p:nvSpPr>
        <p:spPr>
          <a:xfrm>
            <a:off x="974785" y="756308"/>
            <a:ext cx="4572000" cy="3539430"/>
          </a:xfrm>
          <a:prstGeom prst="rect">
            <a:avLst/>
          </a:prstGeom>
          <a:noFill/>
        </p:spPr>
        <p:txBody>
          <a:bodyPr wrap="square">
            <a:spAutoFit/>
          </a:bodyPr>
          <a:lstStyle/>
          <a:p>
            <a:r>
              <a:rPr lang="de-DE" dirty="0"/>
              <a:t>1. </a:t>
            </a:r>
            <a:r>
              <a:rPr lang="de-DE" dirty="0" err="1"/>
              <a:t>Preliminary</a:t>
            </a:r>
            <a:r>
              <a:rPr lang="de-DE" dirty="0"/>
              <a:t> </a:t>
            </a:r>
            <a:r>
              <a:rPr lang="de-DE" dirty="0" err="1"/>
              <a:t>steps</a:t>
            </a:r>
            <a:r>
              <a:rPr lang="de-DE" dirty="0"/>
              <a:t> </a:t>
            </a:r>
          </a:p>
          <a:p>
            <a:r>
              <a:rPr lang="de-DE" dirty="0"/>
              <a:t>	- Data </a:t>
            </a:r>
            <a:r>
              <a:rPr lang="de-DE" dirty="0" err="1"/>
              <a:t>cleaning</a:t>
            </a:r>
            <a:br>
              <a:rPr lang="de-DE" dirty="0"/>
            </a:br>
            <a:r>
              <a:rPr lang="de-DE" dirty="0"/>
              <a:t>	- </a:t>
            </a:r>
            <a:r>
              <a:rPr lang="de-DE" dirty="0" err="1"/>
              <a:t>Normalization</a:t>
            </a:r>
            <a:endParaRPr lang="de-DE" dirty="0"/>
          </a:p>
          <a:p>
            <a:r>
              <a:rPr lang="de-DE" dirty="0"/>
              <a:t>	- </a:t>
            </a:r>
            <a:r>
              <a:rPr lang="de-DE" dirty="0" err="1"/>
              <a:t>Reproducibility</a:t>
            </a:r>
            <a:endParaRPr lang="de-DE" dirty="0"/>
          </a:p>
          <a:p>
            <a:r>
              <a:rPr lang="de-DE" dirty="0"/>
              <a:t>2. </a:t>
            </a:r>
            <a:r>
              <a:rPr lang="de-DE" dirty="0" err="1"/>
              <a:t>Identification</a:t>
            </a:r>
            <a:r>
              <a:rPr lang="de-DE" dirty="0"/>
              <a:t> of RNA-</a:t>
            </a:r>
            <a:r>
              <a:rPr lang="de-DE" dirty="0" err="1"/>
              <a:t>dependent</a:t>
            </a:r>
            <a:r>
              <a:rPr lang="de-DE" dirty="0"/>
              <a:t> </a:t>
            </a:r>
            <a:r>
              <a:rPr lang="de-DE" dirty="0" err="1"/>
              <a:t>proteins</a:t>
            </a:r>
            <a:endParaRPr lang="de-DE" dirty="0"/>
          </a:p>
          <a:p>
            <a:r>
              <a:rPr lang="de-DE" dirty="0"/>
              <a:t>	- </a:t>
            </a:r>
            <a:r>
              <a:rPr lang="de-DE" dirty="0" err="1"/>
              <a:t>Defining</a:t>
            </a:r>
            <a:r>
              <a:rPr lang="de-DE" dirty="0"/>
              <a:t> </a:t>
            </a:r>
            <a:r>
              <a:rPr lang="de-DE" dirty="0" err="1"/>
              <a:t>selection</a:t>
            </a:r>
            <a:r>
              <a:rPr lang="de-DE" dirty="0"/>
              <a:t> </a:t>
            </a:r>
            <a:r>
              <a:rPr lang="de-DE" dirty="0" err="1"/>
              <a:t>criteria</a:t>
            </a:r>
            <a:br>
              <a:rPr lang="de-DE" dirty="0"/>
            </a:br>
            <a:r>
              <a:rPr lang="de-DE" dirty="0"/>
              <a:t>	- </a:t>
            </a:r>
            <a:r>
              <a:rPr lang="de-DE" dirty="0" err="1"/>
              <a:t>Applying</a:t>
            </a:r>
            <a:r>
              <a:rPr lang="de-DE" dirty="0"/>
              <a:t> </a:t>
            </a:r>
            <a:r>
              <a:rPr lang="de-DE" dirty="0" err="1"/>
              <a:t>selection</a:t>
            </a:r>
            <a:r>
              <a:rPr lang="de-DE" dirty="0"/>
              <a:t> </a:t>
            </a:r>
            <a:r>
              <a:rPr lang="de-DE" dirty="0" err="1"/>
              <a:t>criteria</a:t>
            </a:r>
            <a:r>
              <a:rPr lang="de-DE" dirty="0"/>
              <a:t> </a:t>
            </a:r>
          </a:p>
          <a:p>
            <a:r>
              <a:rPr lang="de-DE" dirty="0"/>
              <a:t>3. Dimension </a:t>
            </a:r>
            <a:r>
              <a:rPr lang="de-DE" dirty="0" err="1"/>
              <a:t>reduction</a:t>
            </a:r>
            <a:r>
              <a:rPr lang="de-DE" dirty="0"/>
              <a:t> </a:t>
            </a:r>
            <a:r>
              <a:rPr lang="de-DE" dirty="0" err="1"/>
              <a:t>analysis</a:t>
            </a:r>
            <a:endParaRPr lang="de-DE" dirty="0"/>
          </a:p>
          <a:p>
            <a:r>
              <a:rPr lang="de-DE" dirty="0"/>
              <a:t>	- </a:t>
            </a:r>
            <a:r>
              <a:rPr lang="de-DE" dirty="0" err="1"/>
              <a:t>Procedure</a:t>
            </a:r>
            <a:br>
              <a:rPr lang="de-DE" dirty="0"/>
            </a:br>
            <a:r>
              <a:rPr lang="de-DE" dirty="0"/>
              <a:t>	- </a:t>
            </a:r>
            <a:r>
              <a:rPr lang="de-DE" dirty="0" err="1"/>
              <a:t>Results</a:t>
            </a:r>
            <a:r>
              <a:rPr lang="de-DE" dirty="0"/>
              <a:t> and </a:t>
            </a:r>
            <a:r>
              <a:rPr lang="de-DE" dirty="0" err="1"/>
              <a:t>their</a:t>
            </a:r>
            <a:r>
              <a:rPr lang="de-DE" dirty="0"/>
              <a:t> </a:t>
            </a:r>
            <a:r>
              <a:rPr lang="de-DE" dirty="0" err="1"/>
              <a:t>meaning</a:t>
            </a:r>
            <a:r>
              <a:rPr lang="de-DE" dirty="0"/>
              <a:t> </a:t>
            </a:r>
          </a:p>
          <a:p>
            <a:r>
              <a:rPr lang="de-DE" dirty="0"/>
              <a:t>4. </a:t>
            </a:r>
            <a:r>
              <a:rPr lang="de-DE" dirty="0" err="1"/>
              <a:t>Developing</a:t>
            </a:r>
            <a:r>
              <a:rPr lang="de-DE" dirty="0"/>
              <a:t> a linear </a:t>
            </a:r>
            <a:r>
              <a:rPr lang="de-DE" dirty="0" err="1"/>
              <a:t>regression</a:t>
            </a:r>
            <a:r>
              <a:rPr lang="de-DE" dirty="0"/>
              <a:t> </a:t>
            </a:r>
            <a:r>
              <a:rPr lang="de-DE" dirty="0" err="1"/>
              <a:t>model</a:t>
            </a:r>
            <a:endParaRPr lang="de-DE" dirty="0"/>
          </a:p>
          <a:p>
            <a:r>
              <a:rPr lang="de-DE" dirty="0"/>
              <a:t>	- </a:t>
            </a:r>
            <a:r>
              <a:rPr lang="de-DE" dirty="0" err="1"/>
              <a:t>Procedure</a:t>
            </a:r>
            <a:br>
              <a:rPr lang="de-DE" dirty="0"/>
            </a:br>
            <a:r>
              <a:rPr lang="de-DE" dirty="0"/>
              <a:t>	- </a:t>
            </a:r>
            <a:r>
              <a:rPr lang="de-DE" dirty="0" err="1"/>
              <a:t>Results</a:t>
            </a:r>
            <a:r>
              <a:rPr lang="de-DE" dirty="0"/>
              <a:t> and </a:t>
            </a:r>
            <a:r>
              <a:rPr lang="de-DE" dirty="0" err="1"/>
              <a:t>their</a:t>
            </a:r>
            <a:r>
              <a:rPr lang="de-DE" dirty="0"/>
              <a:t> </a:t>
            </a:r>
            <a:r>
              <a:rPr lang="de-DE" dirty="0" err="1"/>
              <a:t>meaning</a:t>
            </a:r>
            <a:endParaRPr lang="de-DE" dirty="0"/>
          </a:p>
          <a:p>
            <a:endParaRPr lang="de-DE" dirty="0"/>
          </a:p>
          <a:p>
            <a:r>
              <a:rPr lang="de-DE" dirty="0"/>
              <a:t>ausgrauen </a:t>
            </a:r>
          </a:p>
          <a:p>
            <a:endParaRPr lang="de-DE" dirty="0"/>
          </a:p>
        </p:txBody>
      </p:sp>
    </p:spTree>
    <p:extLst>
      <p:ext uri="{BB962C8B-B14F-4D97-AF65-F5344CB8AC3E}">
        <p14:creationId xmlns:p14="http://schemas.microsoft.com/office/powerpoint/2010/main" val="2982962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8C52D0F-9D3E-CEA5-78B4-6BEF24D1C04E}"/>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Defining</a:t>
            </a:r>
            <a:r>
              <a:rPr lang="de-DE" sz="2400" b="1" dirty="0">
                <a:solidFill>
                  <a:schemeClr val="bg1"/>
                </a:solidFill>
                <a:latin typeface="DM Sans" pitchFamily="2" charset="0"/>
                <a:cs typeface="Calibri Light" panose="020F0302020204030204" pitchFamily="34" charset="0"/>
              </a:rPr>
              <a:t> selection </a:t>
            </a:r>
            <a:r>
              <a:rPr lang="de-DE" sz="2400" b="1" dirty="0" err="1">
                <a:solidFill>
                  <a:schemeClr val="bg1"/>
                </a:solidFill>
                <a:latin typeface="DM Sans" pitchFamily="2" charset="0"/>
                <a:cs typeface="Calibri Light" panose="020F0302020204030204" pitchFamily="34" charset="0"/>
              </a:rPr>
              <a:t>criteria</a:t>
            </a:r>
            <a:endParaRPr lang="de-DE" sz="2400" b="1" dirty="0">
              <a:solidFill>
                <a:schemeClr val="bg1"/>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9B010C03-326D-10AB-2721-6DFDBEF3B9B2}"/>
              </a:ext>
            </a:extLst>
          </p:cNvPr>
          <p:cNvSpPr txBox="1"/>
          <p:nvPr/>
        </p:nvSpPr>
        <p:spPr>
          <a:xfrm>
            <a:off x="353683" y="1294968"/>
            <a:ext cx="8004559" cy="830997"/>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1. selection criterion </a:t>
            </a:r>
            <a:endParaRPr lang="en-US" sz="1600" b="1" baseline="30000" dirty="0">
              <a:solidFill>
                <a:schemeClr val="bg1"/>
              </a:solidFill>
              <a:latin typeface="DM Sans" pitchFamily="2" charset="0"/>
              <a:cs typeface="Calibri Light" panose="020F0302020204030204" pitchFamily="34" charset="0"/>
            </a:endParaRPr>
          </a:p>
          <a:p>
            <a:pPr marL="285750" indent="-285750" algn="just">
              <a:buFont typeface="Symbol" panose="05050102010706020507" pitchFamily="18" charset="2"/>
              <a:buChar char="-"/>
            </a:pPr>
            <a:r>
              <a:rPr lang="en-US" sz="1600" dirty="0"/>
              <a:t>The </a:t>
            </a:r>
            <a:r>
              <a:rPr lang="en-US" sz="1600" b="1" dirty="0"/>
              <a:t>position</a:t>
            </a:r>
            <a:r>
              <a:rPr lang="en-US" sz="1600" dirty="0"/>
              <a:t> of the </a:t>
            </a:r>
            <a:r>
              <a:rPr lang="en-US" sz="1600" b="1" dirty="0"/>
              <a:t>global maximum</a:t>
            </a:r>
            <a:r>
              <a:rPr lang="en-US" sz="1600" dirty="0"/>
              <a:t> of the protein amount across all 25 fractions shows an </a:t>
            </a:r>
            <a:r>
              <a:rPr lang="en-US" sz="1600" b="1" dirty="0"/>
              <a:t>absolute shift</a:t>
            </a:r>
            <a:r>
              <a:rPr lang="en-US" sz="1600" dirty="0"/>
              <a:t> between control and RNase </a:t>
            </a:r>
            <a:r>
              <a:rPr lang="en-US" sz="1600" b="1" dirty="0"/>
              <a:t>greater 1 fraction.</a:t>
            </a:r>
            <a:endParaRPr lang="en-US" sz="1200" dirty="0">
              <a:solidFill>
                <a:schemeClr val="bg1"/>
              </a:solidFill>
              <a:latin typeface="DM Sans" pitchFamily="2" charset="0"/>
              <a:cs typeface="Calibri Light" panose="020F0302020204030204" pitchFamily="34" charset="0"/>
            </a:endParaRPr>
          </a:p>
        </p:txBody>
      </p:sp>
      <p:sp>
        <p:nvSpPr>
          <p:cNvPr id="4" name="Textfeld 3">
            <a:extLst>
              <a:ext uri="{FF2B5EF4-FFF2-40B4-BE49-F238E27FC236}">
                <a16:creationId xmlns:a16="http://schemas.microsoft.com/office/drawing/2014/main" id="{E0EE7313-FA70-419A-59C4-88F9DE0BEB36}"/>
              </a:ext>
            </a:extLst>
          </p:cNvPr>
          <p:cNvSpPr txBox="1"/>
          <p:nvPr/>
        </p:nvSpPr>
        <p:spPr>
          <a:xfrm>
            <a:off x="353682" y="2771315"/>
            <a:ext cx="8004559" cy="830997"/>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2. selection criterion</a:t>
            </a:r>
          </a:p>
          <a:p>
            <a:pPr marL="285750" indent="-285750" algn="just">
              <a:buFont typeface="Symbol" panose="05050102010706020507" pitchFamily="18" charset="2"/>
              <a:buChar char="-"/>
            </a:pPr>
            <a:r>
              <a:rPr lang="en-US" sz="1600" dirty="0"/>
              <a:t>A </a:t>
            </a:r>
            <a:r>
              <a:rPr lang="en-US" sz="1600" b="1" dirty="0"/>
              <a:t>significant difference </a:t>
            </a:r>
            <a:r>
              <a:rPr lang="en-US" sz="1600" dirty="0"/>
              <a:t>in </a:t>
            </a:r>
            <a:r>
              <a:rPr lang="en-US" sz="1600" b="1" dirty="0"/>
              <a:t>protein amount </a:t>
            </a:r>
            <a:r>
              <a:rPr lang="en-US" sz="1600" dirty="0"/>
              <a:t>between the position of the </a:t>
            </a:r>
            <a:r>
              <a:rPr lang="en-US" sz="1600" b="1" dirty="0"/>
              <a:t>global maxima </a:t>
            </a:r>
            <a:r>
              <a:rPr lang="en-US" sz="1600" dirty="0"/>
              <a:t>in </a:t>
            </a:r>
            <a:r>
              <a:rPr lang="en-US" sz="1600" b="1" dirty="0"/>
              <a:t>control</a:t>
            </a:r>
            <a:r>
              <a:rPr lang="en-US" sz="1600" dirty="0"/>
              <a:t> and the protein amount at the respective fractions in </a:t>
            </a:r>
            <a:r>
              <a:rPr lang="en-US" sz="1600" b="1" dirty="0"/>
              <a:t>RNase</a:t>
            </a:r>
            <a:r>
              <a:rPr lang="en-US" sz="1600" dirty="0"/>
              <a:t>.</a:t>
            </a:r>
            <a:endParaRPr lang="en-US" sz="1200" dirty="0">
              <a:solidFill>
                <a:schemeClr val="bg1"/>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751628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8C52D0F-9D3E-CEA5-78B4-6BEF24D1C04E}"/>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Applying</a:t>
            </a:r>
            <a:r>
              <a:rPr lang="de-DE" sz="2400" b="1" dirty="0">
                <a:solidFill>
                  <a:schemeClr val="bg1"/>
                </a:solidFill>
                <a:latin typeface="DM Sans" pitchFamily="2" charset="0"/>
                <a:cs typeface="Calibri Light" panose="020F0302020204030204" pitchFamily="34" charset="0"/>
              </a:rPr>
              <a:t> selection </a:t>
            </a:r>
            <a:r>
              <a:rPr lang="de-DE" sz="2400" b="1" dirty="0" err="1">
                <a:solidFill>
                  <a:schemeClr val="bg1"/>
                </a:solidFill>
                <a:latin typeface="DM Sans" pitchFamily="2" charset="0"/>
                <a:cs typeface="Calibri Light" panose="020F0302020204030204" pitchFamily="34" charset="0"/>
              </a:rPr>
              <a:t>criteria</a:t>
            </a:r>
            <a:endParaRPr lang="de-DE" sz="2400" b="1" dirty="0">
              <a:solidFill>
                <a:schemeClr val="bg1"/>
              </a:solidFill>
              <a:latin typeface="DM Sans" pitchFamily="2" charset="0"/>
              <a:cs typeface="Calibri Light" panose="020F0302020204030204" pitchFamily="34" charset="0"/>
            </a:endParaRPr>
          </a:p>
        </p:txBody>
      </p:sp>
      <p:pic>
        <p:nvPicPr>
          <p:cNvPr id="5" name="Grafik 4">
            <a:extLst>
              <a:ext uri="{FF2B5EF4-FFF2-40B4-BE49-F238E27FC236}">
                <a16:creationId xmlns:a16="http://schemas.microsoft.com/office/drawing/2014/main" id="{B45F93F4-5A0B-FAB8-763A-8F230FDEC93C}"/>
              </a:ext>
            </a:extLst>
          </p:cNvPr>
          <p:cNvPicPr>
            <a:picLocks noChangeAspect="1"/>
          </p:cNvPicPr>
          <p:nvPr/>
        </p:nvPicPr>
        <p:blipFill>
          <a:blip r:embed="rId3"/>
          <a:stretch>
            <a:fillRect/>
          </a:stretch>
        </p:blipFill>
        <p:spPr>
          <a:xfrm>
            <a:off x="1213464" y="988576"/>
            <a:ext cx="3062204" cy="1889817"/>
          </a:xfrm>
          <a:prstGeom prst="rect">
            <a:avLst/>
          </a:prstGeom>
        </p:spPr>
      </p:pic>
      <p:sp>
        <p:nvSpPr>
          <p:cNvPr id="4" name="Textfeld 3">
            <a:extLst>
              <a:ext uri="{FF2B5EF4-FFF2-40B4-BE49-F238E27FC236}">
                <a16:creationId xmlns:a16="http://schemas.microsoft.com/office/drawing/2014/main" id="{3B2B60CE-2004-64CB-DF13-7FDCBC2A622C}"/>
              </a:ext>
            </a:extLst>
          </p:cNvPr>
          <p:cNvSpPr txBox="1"/>
          <p:nvPr/>
        </p:nvSpPr>
        <p:spPr>
          <a:xfrm>
            <a:off x="1437418" y="3180087"/>
            <a:ext cx="4311450" cy="338554"/>
          </a:xfrm>
          <a:prstGeom prst="rect">
            <a:avLst/>
          </a:prstGeom>
          <a:noFill/>
        </p:spPr>
        <p:txBody>
          <a:bodyPr wrap="square" rtlCol="0">
            <a:spAutoFit/>
          </a:bodyPr>
          <a:lstStyle/>
          <a:p>
            <a:r>
              <a:rPr lang="en-US" sz="1600" b="1" dirty="0">
                <a:solidFill>
                  <a:srgbClr val="FF0000"/>
                </a:solidFill>
                <a:latin typeface="DM Sans" pitchFamily="2" charset="0"/>
                <a:cs typeface="Calibri Light" panose="020F0302020204030204" pitchFamily="34" charset="0"/>
              </a:rPr>
              <a:t>1 plot </a:t>
            </a:r>
            <a:r>
              <a:rPr lang="en-US" sz="1600" b="1" dirty="0" err="1">
                <a:solidFill>
                  <a:srgbClr val="FF0000"/>
                </a:solidFill>
                <a:latin typeface="DM Sans" pitchFamily="2" charset="0"/>
                <a:cs typeface="Calibri Light" panose="020F0302020204030204" pitchFamily="34" charset="0"/>
              </a:rPr>
              <a:t>beispiel</a:t>
            </a:r>
            <a:r>
              <a:rPr lang="en-US" sz="1600" b="1" dirty="0">
                <a:solidFill>
                  <a:srgbClr val="FF0000"/>
                </a:solidFill>
                <a:latin typeface="DM Sans" pitchFamily="2" charset="0"/>
                <a:cs typeface="Calibri Light" panose="020F0302020204030204" pitchFamily="34" charset="0"/>
              </a:rPr>
              <a:t> </a:t>
            </a:r>
            <a:r>
              <a:rPr lang="en-US" sz="1600" b="1" dirty="0" err="1">
                <a:solidFill>
                  <a:srgbClr val="FF0000"/>
                </a:solidFill>
                <a:latin typeface="DM Sans" pitchFamily="2" charset="0"/>
                <a:cs typeface="Calibri Light" panose="020F0302020204030204" pitchFamily="34" charset="0"/>
              </a:rPr>
              <a:t>rdeep</a:t>
            </a:r>
            <a:r>
              <a:rPr lang="en-US" sz="1600" b="1" dirty="0">
                <a:solidFill>
                  <a:srgbClr val="FF0000"/>
                </a:solidFill>
                <a:latin typeface="DM Sans" pitchFamily="2" charset="0"/>
                <a:cs typeface="Calibri Light" panose="020F0302020204030204" pitchFamily="34" charset="0"/>
              </a:rPr>
              <a:t> 1 </a:t>
            </a:r>
            <a:r>
              <a:rPr lang="en-US" sz="1600" b="1" dirty="0" err="1">
                <a:solidFill>
                  <a:srgbClr val="FF0000"/>
                </a:solidFill>
                <a:latin typeface="DM Sans" pitchFamily="2" charset="0"/>
                <a:cs typeface="Calibri Light" panose="020F0302020204030204" pitchFamily="34" charset="0"/>
              </a:rPr>
              <a:t>beispiel</a:t>
            </a:r>
            <a:r>
              <a:rPr lang="en-US" sz="1600" b="1" dirty="0">
                <a:solidFill>
                  <a:srgbClr val="FF0000"/>
                </a:solidFill>
                <a:latin typeface="DM Sans" pitchFamily="2" charset="0"/>
                <a:cs typeface="Calibri Light" panose="020F0302020204030204" pitchFamily="34" charset="0"/>
              </a:rPr>
              <a:t> non-</a:t>
            </a:r>
            <a:r>
              <a:rPr lang="en-US" sz="1600" b="1" dirty="0" err="1">
                <a:solidFill>
                  <a:srgbClr val="FF0000"/>
                </a:solidFill>
                <a:latin typeface="DM Sans" pitchFamily="2" charset="0"/>
                <a:cs typeface="Calibri Light" panose="020F0302020204030204" pitchFamily="34" charset="0"/>
              </a:rPr>
              <a:t>rdeep</a:t>
            </a:r>
            <a:endParaRPr lang="en-US" sz="1200" dirty="0">
              <a:solidFill>
                <a:srgbClr val="FF0000"/>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340892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645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73EE9A-3087-4346-CD48-68E903972421}"/>
              </a:ext>
            </a:extLst>
          </p:cNvPr>
          <p:cNvSpPr txBox="1"/>
          <p:nvPr/>
        </p:nvSpPr>
        <p:spPr>
          <a:xfrm>
            <a:off x="512006" y="41387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1. </a:t>
            </a:r>
            <a:r>
              <a:rPr lang="de-DE" sz="2400" b="1" dirty="0" err="1">
                <a:solidFill>
                  <a:schemeClr val="bg2">
                    <a:lumMod val="65000"/>
                  </a:schemeClr>
                </a:solidFill>
                <a:latin typeface="DM Sans" pitchFamily="2" charset="0"/>
                <a:cs typeface="Calibri Light" panose="020F0302020204030204" pitchFamily="34" charset="0"/>
              </a:rPr>
              <a:t>Preliminary</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steps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Data </a:t>
            </a:r>
            <a:r>
              <a:rPr lang="de-DE" sz="1800" b="1" dirty="0" err="1">
                <a:solidFill>
                  <a:schemeClr val="bg2">
                    <a:lumMod val="65000"/>
                  </a:schemeClr>
                </a:solidFill>
                <a:latin typeface="DM Sans" pitchFamily="2" charset="0"/>
                <a:cs typeface="Calibri Light" panose="020F0302020204030204" pitchFamily="34" charset="0"/>
              </a:rPr>
              <a:t>cleaning</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Normalization</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Reproducibility</a:t>
            </a:r>
            <a:endParaRPr lang="de-DE" sz="18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971FFCA7-0B71-019F-A301-9781873E85FA}"/>
              </a:ext>
            </a:extLst>
          </p:cNvPr>
          <p:cNvSpPr txBox="1"/>
          <p:nvPr/>
        </p:nvSpPr>
        <p:spPr>
          <a:xfrm>
            <a:off x="4876562" y="413878"/>
            <a:ext cx="4572000" cy="138499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2. </a:t>
            </a:r>
            <a:r>
              <a:rPr lang="de-DE" sz="2400" b="1" dirty="0" err="1">
                <a:solidFill>
                  <a:schemeClr val="bg2">
                    <a:lumMod val="65000"/>
                  </a:schemeClr>
                </a:solidFill>
                <a:latin typeface="DM Sans" pitchFamily="2" charset="0"/>
                <a:cs typeface="Calibri Light" panose="020F0302020204030204" pitchFamily="34" charset="0"/>
              </a:rPr>
              <a:t>Identification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of</a:t>
            </a:r>
            <a:r>
              <a:rPr lang="de-DE" sz="2400" b="1" dirty="0">
                <a:solidFill>
                  <a:schemeClr val="bg2">
                    <a:lumMod val="65000"/>
                  </a:schemeClr>
                </a:solidFill>
                <a:latin typeface="DM Sans" pitchFamily="2" charset="0"/>
                <a:cs typeface="Calibri Light" panose="020F0302020204030204" pitchFamily="34" charset="0"/>
              </a:rPr>
              <a:t> RNA-dependent </a:t>
            </a:r>
            <a:r>
              <a:rPr lang="de-DE" sz="2400" b="1" dirty="0" err="1">
                <a:solidFill>
                  <a:schemeClr val="bg2">
                    <a:lumMod val="65000"/>
                  </a:schemeClr>
                </a:solidFill>
                <a:latin typeface="DM Sans" pitchFamily="2" charset="0"/>
                <a:cs typeface="Calibri Light" panose="020F0302020204030204" pitchFamily="34" charset="0"/>
              </a:rPr>
              <a:t>proteins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Defining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Applying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p:txBody>
      </p:sp>
      <p:sp>
        <p:nvSpPr>
          <p:cNvPr id="4" name="Textfeld 3">
            <a:extLst>
              <a:ext uri="{FF2B5EF4-FFF2-40B4-BE49-F238E27FC236}">
                <a16:creationId xmlns:a16="http://schemas.microsoft.com/office/drawing/2014/main" id="{1B1EFFA6-B1C4-A460-DE83-C1ACFA353B44}"/>
              </a:ext>
            </a:extLst>
          </p:cNvPr>
          <p:cNvSpPr txBox="1"/>
          <p:nvPr/>
        </p:nvSpPr>
        <p:spPr>
          <a:xfrm>
            <a:off x="512006" y="3014936"/>
            <a:ext cx="4572000" cy="1661993"/>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3. Dimension </a:t>
            </a:r>
            <a:r>
              <a:rPr lang="de-DE" sz="2400" b="1" dirty="0" err="1">
                <a:solidFill>
                  <a:schemeClr val="bg1"/>
                </a:solidFill>
                <a:latin typeface="DM Sans" pitchFamily="2" charset="0"/>
                <a:cs typeface="Calibri Light" panose="020F0302020204030204" pitchFamily="34" charset="0"/>
              </a:rPr>
              <a:t>reduction</a:t>
            </a:r>
            <a:r>
              <a:rPr lang="de-DE" sz="2400" b="1" dirty="0">
                <a:solidFill>
                  <a:schemeClr val="bg1"/>
                </a:solidFill>
                <a:latin typeface="DM Sans" pitchFamily="2" charset="0"/>
                <a:cs typeface="Calibri Light" panose="020F0302020204030204" pitchFamily="34" charset="0"/>
              </a:rPr>
              <a:t> </a:t>
            </a:r>
            <a:r>
              <a:rPr lang="de-DE" sz="2400" b="1" dirty="0" err="1">
                <a:solidFill>
                  <a:schemeClr val="bg1"/>
                </a:solidFill>
                <a:latin typeface="DM Sans" pitchFamily="2" charset="0"/>
                <a:cs typeface="Calibri Light" panose="020F0302020204030204" pitchFamily="34" charset="0"/>
              </a:rPr>
              <a:t>analysis</a:t>
            </a:r>
            <a:endParaRPr lang="de-DE" sz="24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a:t>
            </a:r>
            <a:r>
              <a:rPr lang="de-DE" sz="1800" b="1" dirty="0" err="1">
                <a:solidFill>
                  <a:schemeClr val="bg1"/>
                </a:solidFill>
                <a:latin typeface="DM Sans" pitchFamily="2" charset="0"/>
                <a:cs typeface="Calibri Light" panose="020F0302020204030204" pitchFamily="34" charset="0"/>
              </a:rPr>
              <a:t>Procedure</a:t>
            </a:r>
            <a:endParaRPr lang="de-DE" sz="18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Results</a:t>
            </a:r>
          </a:p>
          <a:p>
            <a:r>
              <a:rPr lang="de-DE" sz="1800" b="1" dirty="0">
                <a:solidFill>
                  <a:schemeClr val="bg1"/>
                </a:solidFill>
                <a:latin typeface="DM Sans" pitchFamily="2" charset="0"/>
                <a:cs typeface="Calibri Light" panose="020F0302020204030204" pitchFamily="34" charset="0"/>
              </a:rPr>
              <a:t>-    Interpretation</a:t>
            </a:r>
          </a:p>
        </p:txBody>
      </p:sp>
      <p:sp>
        <p:nvSpPr>
          <p:cNvPr id="5" name="Textfeld 4">
            <a:extLst>
              <a:ext uri="{FF2B5EF4-FFF2-40B4-BE49-F238E27FC236}">
                <a16:creationId xmlns:a16="http://schemas.microsoft.com/office/drawing/2014/main" id="{0D44EFD1-EB73-E8E2-8DC0-BA20C0339FC5}"/>
              </a:ext>
            </a:extLst>
          </p:cNvPr>
          <p:cNvSpPr txBox="1"/>
          <p:nvPr/>
        </p:nvSpPr>
        <p:spPr>
          <a:xfrm>
            <a:off x="4876562" y="306634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4. </a:t>
            </a:r>
            <a:r>
              <a:rPr lang="de-DE" sz="2400" b="1" dirty="0" err="1">
                <a:solidFill>
                  <a:schemeClr val="bg2">
                    <a:lumMod val="65000"/>
                  </a:schemeClr>
                </a:solidFill>
                <a:latin typeface="DM Sans" pitchFamily="2" charset="0"/>
                <a:cs typeface="Calibri Light" panose="020F0302020204030204" pitchFamily="34" charset="0"/>
              </a:rPr>
              <a:t>Developing</a:t>
            </a:r>
            <a:r>
              <a:rPr lang="de-DE" sz="2400" b="1" dirty="0">
                <a:solidFill>
                  <a:schemeClr val="bg2">
                    <a:lumMod val="65000"/>
                  </a:schemeClr>
                </a:solidFill>
                <a:latin typeface="DM Sans" pitchFamily="2" charset="0"/>
                <a:cs typeface="Calibri Light" panose="020F0302020204030204" pitchFamily="34" charset="0"/>
              </a:rPr>
              <a:t> a linear </a:t>
            </a:r>
            <a:r>
              <a:rPr lang="de-DE" sz="2400" b="1" dirty="0" err="1">
                <a:solidFill>
                  <a:schemeClr val="bg2">
                    <a:lumMod val="65000"/>
                  </a:schemeClr>
                </a:solidFill>
                <a:latin typeface="DM Sans" pitchFamily="2" charset="0"/>
                <a:cs typeface="Calibri Light" panose="020F0302020204030204" pitchFamily="34" charset="0"/>
              </a:rPr>
              <a:t>regression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model</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a:p>
            <a:endParaRPr lang="de-DE" sz="2400" b="1" dirty="0">
              <a:solidFill>
                <a:schemeClr val="bg2">
                  <a:lumMod val="65000"/>
                </a:schemeClr>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3917026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3D6BAA7B-FD3B-D9BC-48D4-9DB0EDF7E644}"/>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Procedure</a:t>
            </a:r>
            <a:endParaRPr lang="de-DE" sz="2400" b="1" dirty="0">
              <a:solidFill>
                <a:schemeClr val="bg1"/>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275CC306-D9AF-C0AE-4322-E1F50273922C}"/>
              </a:ext>
            </a:extLst>
          </p:cNvPr>
          <p:cNvSpPr txBox="1"/>
          <p:nvPr/>
        </p:nvSpPr>
        <p:spPr>
          <a:xfrm>
            <a:off x="377746" y="1288476"/>
            <a:ext cx="5803048" cy="2462213"/>
          </a:xfrm>
          <a:prstGeom prst="rect">
            <a:avLst/>
          </a:prstGeom>
          <a:noFill/>
          <a:ln w="19050">
            <a:noFill/>
          </a:ln>
        </p:spPr>
        <p:txBody>
          <a:bodyPr wrap="square" rtlCol="0">
            <a:spAutoFit/>
          </a:bodyPr>
          <a:lstStyle/>
          <a:p>
            <a:pPr marL="285750" indent="-285750">
              <a:buFont typeface="+mj-lt"/>
              <a:buAutoNum type="arabicPeriod"/>
            </a:pPr>
            <a:r>
              <a:rPr lang="en-US" dirty="0">
                <a:solidFill>
                  <a:schemeClr val="bg1"/>
                </a:solidFill>
                <a:latin typeface="DM Sans" pitchFamily="2" charset="0"/>
                <a:cs typeface="Calibri Light" panose="020F0302020204030204" pitchFamily="34" charset="0"/>
              </a:rPr>
              <a:t>Create 50-dimensional mean value data set</a:t>
            </a:r>
          </a:p>
          <a:p>
            <a:pPr marL="285750" indent="-285750">
              <a:buFont typeface="+mj-lt"/>
              <a:buAutoNum type="arabicPeriod"/>
            </a:pPr>
            <a:endParaRPr lang="en-US" dirty="0">
              <a:solidFill>
                <a:schemeClr val="bg1"/>
              </a:solidFill>
              <a:latin typeface="DM Sans" pitchFamily="2" charset="0"/>
              <a:cs typeface="Calibri Light" panose="020F0302020204030204" pitchFamily="34" charset="0"/>
            </a:endParaRPr>
          </a:p>
          <a:p>
            <a:pPr marL="285750" indent="-285750">
              <a:buFont typeface="+mj-lt"/>
              <a:buAutoNum type="arabicPeriod"/>
            </a:pPr>
            <a:r>
              <a:rPr lang="en-US" dirty="0">
                <a:solidFill>
                  <a:schemeClr val="bg1"/>
                </a:solidFill>
                <a:latin typeface="DM Sans" pitchFamily="2" charset="0"/>
                <a:cs typeface="Calibri Light" panose="020F0302020204030204" pitchFamily="34" charset="0"/>
              </a:rPr>
              <a:t>Perform principal component analysis using </a:t>
            </a:r>
            <a:r>
              <a:rPr lang="en-US" dirty="0" err="1">
                <a:solidFill>
                  <a:schemeClr val="bg1"/>
                </a:solidFill>
                <a:latin typeface="Amasis MT Pro Light" panose="020B0604020202020204" pitchFamily="18" charset="0"/>
                <a:cs typeface="Courier New" panose="02070309020205020404" pitchFamily="49" charset="0"/>
              </a:rPr>
              <a:t>prcomp</a:t>
            </a:r>
            <a:r>
              <a:rPr lang="en-US" dirty="0">
                <a:solidFill>
                  <a:schemeClr val="bg1"/>
                </a:solidFill>
                <a:latin typeface="Amasis MT Pro Light" panose="020B0604020202020204" pitchFamily="18" charset="0"/>
                <a:cs typeface="Courier New" panose="02070309020205020404" pitchFamily="49" charset="0"/>
              </a:rPr>
              <a:t> </a:t>
            </a:r>
          </a:p>
          <a:p>
            <a:pPr marL="285750" indent="-285750">
              <a:buFont typeface="+mj-lt"/>
              <a:buAutoNum type="arabicPeriod"/>
            </a:pPr>
            <a:endParaRPr lang="en-US" dirty="0">
              <a:solidFill>
                <a:schemeClr val="bg1"/>
              </a:solidFill>
              <a:latin typeface="Amasis MT Pro Light" panose="020B0604020202020204" pitchFamily="18" charset="0"/>
              <a:cs typeface="Courier New" panose="02070309020205020404" pitchFamily="49" charset="0"/>
            </a:endParaRPr>
          </a:p>
          <a:p>
            <a:pPr marL="285750" indent="-285750">
              <a:buFont typeface="+mj-lt"/>
              <a:buAutoNum type="arabicPeriod"/>
            </a:pPr>
            <a:r>
              <a:rPr lang="en-US" dirty="0">
                <a:solidFill>
                  <a:schemeClr val="bg1"/>
                </a:solidFill>
                <a:latin typeface="DM Sans" pitchFamily="2" charset="0"/>
                <a:cs typeface="Courier New" panose="02070309020205020404" pitchFamily="49" charset="0"/>
              </a:rPr>
              <a:t>Perform Uniform Manifold Approximation and Projection analysis</a:t>
            </a:r>
          </a:p>
          <a:p>
            <a:pPr marL="285750" indent="-285750">
              <a:buFont typeface="+mj-lt"/>
              <a:buAutoNum type="arabicPeriod"/>
            </a:pPr>
            <a:endParaRPr lang="en-US" dirty="0">
              <a:solidFill>
                <a:schemeClr val="bg1"/>
              </a:solidFill>
              <a:latin typeface="DM Sans" pitchFamily="2" charset="0"/>
              <a:cs typeface="Courier New" panose="02070309020205020404" pitchFamily="49" charset="0"/>
            </a:endParaRPr>
          </a:p>
          <a:p>
            <a:pPr marL="285750" indent="-285750">
              <a:buFont typeface="+mj-lt"/>
              <a:buAutoNum type="arabicPeriod"/>
            </a:pPr>
            <a:r>
              <a:rPr lang="en-US" dirty="0">
                <a:solidFill>
                  <a:schemeClr val="bg1"/>
                </a:solidFill>
                <a:latin typeface="DM Sans" pitchFamily="2" charset="0"/>
                <a:cs typeface="Courier New" panose="02070309020205020404" pitchFamily="49" charset="0"/>
              </a:rPr>
              <a:t>Color proteins based on </a:t>
            </a:r>
          </a:p>
          <a:p>
            <a:pPr marL="285750" indent="-285750">
              <a:buFont typeface="+mj-lt"/>
              <a:buAutoNum type="arabicPeriod"/>
            </a:pPr>
            <a:endParaRPr lang="en-US" dirty="0">
              <a:solidFill>
                <a:schemeClr val="bg1"/>
              </a:solidFill>
              <a:latin typeface="DM Sans" pitchFamily="2" charset="0"/>
              <a:cs typeface="Courier New" panose="02070309020205020404" pitchFamily="49" charset="0"/>
            </a:endParaRPr>
          </a:p>
          <a:p>
            <a:pPr lvl="6"/>
            <a:r>
              <a:rPr lang="en-US" dirty="0">
                <a:solidFill>
                  <a:schemeClr val="bg1"/>
                </a:solidFill>
                <a:latin typeface="DM Sans" pitchFamily="2" charset="0"/>
                <a:cs typeface="Courier New" panose="02070309020205020404" pitchFamily="49" charset="0"/>
              </a:rPr>
              <a:t>	a) RNA-dependance</a:t>
            </a:r>
          </a:p>
          <a:p>
            <a:pPr lvl="6"/>
            <a:endParaRPr lang="en-US" dirty="0">
              <a:solidFill>
                <a:schemeClr val="bg1"/>
              </a:solidFill>
              <a:latin typeface="DM Sans" pitchFamily="2" charset="0"/>
              <a:cs typeface="Courier New" panose="02070309020205020404" pitchFamily="49" charset="0"/>
            </a:endParaRPr>
          </a:p>
          <a:p>
            <a:pPr lvl="6"/>
            <a:r>
              <a:rPr lang="en-US" dirty="0">
                <a:solidFill>
                  <a:schemeClr val="bg1"/>
                </a:solidFill>
                <a:latin typeface="DM Sans" pitchFamily="2" charset="0"/>
                <a:cs typeface="Courier New" panose="02070309020205020404" pitchFamily="49" charset="0"/>
              </a:rPr>
              <a:t>	b) shift</a:t>
            </a:r>
          </a:p>
        </p:txBody>
      </p:sp>
    </p:spTree>
    <p:extLst>
      <p:ext uri="{BB962C8B-B14F-4D97-AF65-F5344CB8AC3E}">
        <p14:creationId xmlns:p14="http://schemas.microsoft.com/office/powerpoint/2010/main" val="3090235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942EF20-CD0C-D3CB-C031-C8005220707D}"/>
              </a:ext>
            </a:extLst>
          </p:cNvPr>
          <p:cNvSpPr txBox="1"/>
          <p:nvPr/>
        </p:nvSpPr>
        <p:spPr>
          <a:xfrm>
            <a:off x="353683" y="285750"/>
            <a:ext cx="8383917"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Results</a:t>
            </a:r>
          </a:p>
        </p:txBody>
      </p:sp>
    </p:spTree>
    <p:extLst>
      <p:ext uri="{BB962C8B-B14F-4D97-AF65-F5344CB8AC3E}">
        <p14:creationId xmlns:p14="http://schemas.microsoft.com/office/powerpoint/2010/main" val="1261002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73EE9A-3087-4346-CD48-68E903972421}"/>
              </a:ext>
            </a:extLst>
          </p:cNvPr>
          <p:cNvSpPr txBox="1"/>
          <p:nvPr/>
        </p:nvSpPr>
        <p:spPr>
          <a:xfrm>
            <a:off x="512006" y="41387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1. </a:t>
            </a:r>
            <a:r>
              <a:rPr lang="de-DE" sz="2400" b="1" dirty="0" err="1">
                <a:solidFill>
                  <a:schemeClr val="bg2">
                    <a:lumMod val="65000"/>
                  </a:schemeClr>
                </a:solidFill>
                <a:latin typeface="DM Sans" pitchFamily="2" charset="0"/>
                <a:cs typeface="Calibri Light" panose="020F0302020204030204" pitchFamily="34" charset="0"/>
              </a:rPr>
              <a:t>Preliminary</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steps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Data </a:t>
            </a:r>
            <a:r>
              <a:rPr lang="de-DE" sz="1800" b="1" dirty="0" err="1">
                <a:solidFill>
                  <a:schemeClr val="bg2">
                    <a:lumMod val="65000"/>
                  </a:schemeClr>
                </a:solidFill>
                <a:latin typeface="DM Sans" pitchFamily="2" charset="0"/>
                <a:cs typeface="Calibri Light" panose="020F0302020204030204" pitchFamily="34" charset="0"/>
              </a:rPr>
              <a:t>cleaning</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Normalization</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Reproducibility</a:t>
            </a:r>
            <a:endParaRPr lang="de-DE" sz="18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971FFCA7-0B71-019F-A301-9781873E85FA}"/>
              </a:ext>
            </a:extLst>
          </p:cNvPr>
          <p:cNvSpPr txBox="1"/>
          <p:nvPr/>
        </p:nvSpPr>
        <p:spPr>
          <a:xfrm>
            <a:off x="4876562" y="413878"/>
            <a:ext cx="4572000" cy="138499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2. </a:t>
            </a:r>
            <a:r>
              <a:rPr lang="de-DE" sz="2400" b="1" dirty="0" err="1">
                <a:solidFill>
                  <a:schemeClr val="bg2">
                    <a:lumMod val="65000"/>
                  </a:schemeClr>
                </a:solidFill>
                <a:latin typeface="DM Sans" pitchFamily="2" charset="0"/>
                <a:cs typeface="Calibri Light" panose="020F0302020204030204" pitchFamily="34" charset="0"/>
              </a:rPr>
              <a:t>Identification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of</a:t>
            </a:r>
            <a:r>
              <a:rPr lang="de-DE" sz="2400" b="1" dirty="0">
                <a:solidFill>
                  <a:schemeClr val="bg2">
                    <a:lumMod val="65000"/>
                  </a:schemeClr>
                </a:solidFill>
                <a:latin typeface="DM Sans" pitchFamily="2" charset="0"/>
                <a:cs typeface="Calibri Light" panose="020F0302020204030204" pitchFamily="34" charset="0"/>
              </a:rPr>
              <a:t> RNA-dependent </a:t>
            </a:r>
            <a:r>
              <a:rPr lang="de-DE" sz="2400" b="1" dirty="0" err="1">
                <a:solidFill>
                  <a:schemeClr val="bg2">
                    <a:lumMod val="65000"/>
                  </a:schemeClr>
                </a:solidFill>
                <a:latin typeface="DM Sans" pitchFamily="2" charset="0"/>
                <a:cs typeface="Calibri Light" panose="020F0302020204030204" pitchFamily="34" charset="0"/>
              </a:rPr>
              <a:t>proteins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Defining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Applying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p:txBody>
      </p:sp>
      <p:sp>
        <p:nvSpPr>
          <p:cNvPr id="4" name="Textfeld 3">
            <a:extLst>
              <a:ext uri="{FF2B5EF4-FFF2-40B4-BE49-F238E27FC236}">
                <a16:creationId xmlns:a16="http://schemas.microsoft.com/office/drawing/2014/main" id="{1B1EFFA6-B1C4-A460-DE83-C1ACFA353B44}"/>
              </a:ext>
            </a:extLst>
          </p:cNvPr>
          <p:cNvSpPr txBox="1"/>
          <p:nvPr/>
        </p:nvSpPr>
        <p:spPr>
          <a:xfrm>
            <a:off x="512006" y="3014936"/>
            <a:ext cx="4572000" cy="1661993"/>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3. Dimension </a:t>
            </a:r>
            <a:r>
              <a:rPr lang="de-DE" sz="2400" b="1" dirty="0" err="1">
                <a:solidFill>
                  <a:schemeClr val="bg2">
                    <a:lumMod val="65000"/>
                  </a:schemeClr>
                </a:solidFill>
                <a:latin typeface="DM Sans" pitchFamily="2" charset="0"/>
                <a:cs typeface="Calibri Light" panose="020F0302020204030204" pitchFamily="34" charset="0"/>
              </a:rPr>
              <a:t>reduction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analysis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p:txBody>
      </p:sp>
      <p:sp>
        <p:nvSpPr>
          <p:cNvPr id="5" name="Textfeld 4">
            <a:extLst>
              <a:ext uri="{FF2B5EF4-FFF2-40B4-BE49-F238E27FC236}">
                <a16:creationId xmlns:a16="http://schemas.microsoft.com/office/drawing/2014/main" id="{0D44EFD1-EB73-E8E2-8DC0-BA20C0339FC5}"/>
              </a:ext>
            </a:extLst>
          </p:cNvPr>
          <p:cNvSpPr txBox="1"/>
          <p:nvPr/>
        </p:nvSpPr>
        <p:spPr>
          <a:xfrm>
            <a:off x="4876562" y="3066348"/>
            <a:ext cx="4572000" cy="203132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4. </a:t>
            </a:r>
            <a:r>
              <a:rPr lang="de-DE" sz="2400" b="1" dirty="0" err="1">
                <a:solidFill>
                  <a:schemeClr val="bg1"/>
                </a:solidFill>
                <a:latin typeface="DM Sans" pitchFamily="2" charset="0"/>
                <a:cs typeface="Calibri Light" panose="020F0302020204030204" pitchFamily="34" charset="0"/>
              </a:rPr>
              <a:t>Developing</a:t>
            </a:r>
            <a:r>
              <a:rPr lang="de-DE" sz="2400" b="1" dirty="0">
                <a:solidFill>
                  <a:schemeClr val="bg1"/>
                </a:solidFill>
                <a:latin typeface="DM Sans" pitchFamily="2" charset="0"/>
                <a:cs typeface="Calibri Light" panose="020F0302020204030204" pitchFamily="34" charset="0"/>
              </a:rPr>
              <a:t> a linear </a:t>
            </a:r>
            <a:r>
              <a:rPr lang="de-DE" sz="2400" b="1" dirty="0" err="1">
                <a:solidFill>
                  <a:schemeClr val="bg1"/>
                </a:solidFill>
                <a:latin typeface="DM Sans" pitchFamily="2" charset="0"/>
                <a:cs typeface="Calibri Light" panose="020F0302020204030204" pitchFamily="34" charset="0"/>
              </a:rPr>
              <a:t>regression</a:t>
            </a:r>
            <a:r>
              <a:rPr lang="de-DE" sz="2400" b="1" dirty="0">
                <a:solidFill>
                  <a:schemeClr val="bg1"/>
                </a:solidFill>
                <a:latin typeface="DM Sans" pitchFamily="2" charset="0"/>
                <a:cs typeface="Calibri Light" panose="020F0302020204030204" pitchFamily="34" charset="0"/>
              </a:rPr>
              <a:t> </a:t>
            </a:r>
            <a:r>
              <a:rPr lang="de-DE" sz="2400" b="1" dirty="0" err="1">
                <a:solidFill>
                  <a:schemeClr val="bg1"/>
                </a:solidFill>
                <a:latin typeface="DM Sans" pitchFamily="2" charset="0"/>
                <a:cs typeface="Calibri Light" panose="020F0302020204030204" pitchFamily="34" charset="0"/>
              </a:rPr>
              <a:t>model</a:t>
            </a:r>
            <a:endParaRPr lang="de-DE" sz="24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Goal and </a:t>
            </a:r>
            <a:r>
              <a:rPr lang="de-DE" sz="1800" b="1" dirty="0" err="1">
                <a:solidFill>
                  <a:schemeClr val="bg1"/>
                </a:solidFill>
                <a:latin typeface="DM Sans" pitchFamily="2" charset="0"/>
                <a:cs typeface="Calibri Light" panose="020F0302020204030204" pitchFamily="34" charset="0"/>
              </a:rPr>
              <a:t>Procedure</a:t>
            </a:r>
            <a:endParaRPr lang="de-DE" sz="18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Results</a:t>
            </a:r>
          </a:p>
          <a:p>
            <a:r>
              <a:rPr lang="de-DE" sz="1800" b="1" dirty="0">
                <a:solidFill>
                  <a:schemeClr val="bg1"/>
                </a:solidFill>
                <a:latin typeface="DM Sans" pitchFamily="2" charset="0"/>
                <a:cs typeface="Calibri Light" panose="020F0302020204030204" pitchFamily="34" charset="0"/>
              </a:rPr>
              <a:t>-    Interpretation</a:t>
            </a:r>
          </a:p>
          <a:p>
            <a:endParaRPr lang="de-DE" sz="2400" b="1" dirty="0">
              <a:solidFill>
                <a:schemeClr val="bg1"/>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2116309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51494C0-1EE2-5077-4CB8-90DAD9037ED1}"/>
              </a:ext>
            </a:extLst>
          </p:cNvPr>
          <p:cNvSpPr txBox="1"/>
          <p:nvPr/>
        </p:nvSpPr>
        <p:spPr>
          <a:xfrm>
            <a:off x="353683" y="285750"/>
            <a:ext cx="8383917"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Goal and </a:t>
            </a:r>
            <a:r>
              <a:rPr lang="de-DE" sz="2400" b="1" dirty="0" err="1">
                <a:solidFill>
                  <a:schemeClr val="bg1"/>
                </a:solidFill>
                <a:latin typeface="DM Sans" pitchFamily="2" charset="0"/>
                <a:cs typeface="Calibri Light" panose="020F0302020204030204" pitchFamily="34" charset="0"/>
              </a:rPr>
              <a:t>Procedure</a:t>
            </a:r>
            <a:endParaRPr lang="de-DE" sz="2400" b="1" dirty="0">
              <a:solidFill>
                <a:schemeClr val="bg1"/>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34A974C8-1AA7-B3F7-A7CB-8516552A4125}"/>
              </a:ext>
            </a:extLst>
          </p:cNvPr>
          <p:cNvSpPr txBox="1"/>
          <p:nvPr/>
        </p:nvSpPr>
        <p:spPr>
          <a:xfrm>
            <a:off x="377746" y="1288476"/>
            <a:ext cx="5803048" cy="2677656"/>
          </a:xfrm>
          <a:prstGeom prst="rect">
            <a:avLst/>
          </a:prstGeom>
          <a:noFill/>
          <a:ln w="19050">
            <a:noFill/>
          </a:ln>
        </p:spPr>
        <p:txBody>
          <a:bodyPr wrap="square" rtlCol="0">
            <a:spAutoFit/>
          </a:bodyPr>
          <a:lstStyle/>
          <a:p>
            <a:r>
              <a:rPr lang="en-US" dirty="0">
                <a:solidFill>
                  <a:schemeClr val="bg1"/>
                </a:solidFill>
                <a:latin typeface="DM Sans" pitchFamily="2" charset="0"/>
                <a:cs typeface="Calibri Light" panose="020F0302020204030204" pitchFamily="34" charset="0"/>
              </a:rPr>
              <a:t>Goal: Prediction of the absolute and the real shift in position of the global maximum </a:t>
            </a:r>
          </a:p>
          <a:p>
            <a:pPr marL="285750" indent="-285750">
              <a:buFont typeface="+mj-lt"/>
              <a:buAutoNum type="arabicPeriod"/>
            </a:pPr>
            <a:endParaRPr lang="en-US" dirty="0">
              <a:solidFill>
                <a:schemeClr val="bg1"/>
              </a:solidFill>
              <a:latin typeface="DM Sans" pitchFamily="2" charset="0"/>
              <a:cs typeface="Calibri Light" panose="020F0302020204030204" pitchFamily="34" charset="0"/>
            </a:endParaRPr>
          </a:p>
          <a:p>
            <a:pPr marL="285750" indent="-285750">
              <a:buFont typeface="+mj-lt"/>
              <a:buAutoNum type="arabicPeriod"/>
            </a:pPr>
            <a:r>
              <a:rPr lang="en-US" dirty="0">
                <a:solidFill>
                  <a:schemeClr val="bg1"/>
                </a:solidFill>
                <a:latin typeface="DM Sans" pitchFamily="2" charset="0"/>
                <a:cs typeface="Calibri Light" panose="020F0302020204030204" pitchFamily="34" charset="0"/>
              </a:rPr>
              <a:t>Set parameters used for predictions</a:t>
            </a:r>
          </a:p>
          <a:p>
            <a:pPr marL="285750" lvl="2" indent="-285750" algn="just">
              <a:buFont typeface="Wingdings" panose="05000000000000000000" pitchFamily="2" charset="2"/>
              <a:buChar char="Ø"/>
            </a:pPr>
            <a:r>
              <a:rPr lang="en-US" dirty="0">
                <a:solidFill>
                  <a:schemeClr val="bg1"/>
                </a:solidFill>
                <a:latin typeface="DM Sans" pitchFamily="2" charset="0"/>
                <a:cs typeface="Calibri Light" panose="020F0302020204030204" pitchFamily="34" charset="0"/>
              </a:rPr>
              <a:t>Correlation between mean protein amount values of control and RNase</a:t>
            </a:r>
          </a:p>
          <a:p>
            <a:pPr marL="285750" indent="-285750">
              <a:buFont typeface="+mj-lt"/>
              <a:buAutoNum type="arabicPeriod"/>
            </a:pPr>
            <a:endParaRPr lang="en-US" dirty="0">
              <a:solidFill>
                <a:schemeClr val="bg1"/>
              </a:solidFill>
              <a:latin typeface="DM Sans" pitchFamily="2" charset="0"/>
              <a:cs typeface="Calibri Light" panose="020F0302020204030204" pitchFamily="34" charset="0"/>
            </a:endParaRPr>
          </a:p>
          <a:p>
            <a:pPr marL="285750" indent="-285750">
              <a:buFont typeface="+mj-lt"/>
              <a:buAutoNum type="arabicPeriod"/>
            </a:pPr>
            <a:r>
              <a:rPr lang="en-US" dirty="0">
                <a:solidFill>
                  <a:schemeClr val="bg1"/>
                </a:solidFill>
                <a:latin typeface="DM Sans" pitchFamily="2" charset="0"/>
                <a:cs typeface="Calibri Light" panose="020F0302020204030204" pitchFamily="34" charset="0"/>
              </a:rPr>
              <a:t>Split data set 80/20</a:t>
            </a:r>
            <a:endParaRPr lang="en-US" dirty="0">
              <a:solidFill>
                <a:schemeClr val="bg1"/>
              </a:solidFill>
              <a:latin typeface="Amasis MT Pro Light" panose="020B0604020202020204" pitchFamily="18" charset="0"/>
              <a:cs typeface="Courier New" panose="02070309020205020404" pitchFamily="49" charset="0"/>
            </a:endParaRPr>
          </a:p>
          <a:p>
            <a:pPr marL="285750" indent="-285750">
              <a:buFont typeface="+mj-lt"/>
              <a:buAutoNum type="arabicPeriod"/>
            </a:pPr>
            <a:endParaRPr lang="en-US" dirty="0">
              <a:solidFill>
                <a:schemeClr val="bg1"/>
              </a:solidFill>
              <a:latin typeface="Amasis MT Pro Light" panose="020B0604020202020204" pitchFamily="18" charset="0"/>
              <a:cs typeface="Courier New" panose="02070309020205020404" pitchFamily="49" charset="0"/>
            </a:endParaRPr>
          </a:p>
          <a:p>
            <a:pPr marL="285750" indent="-285750">
              <a:buFont typeface="+mj-lt"/>
              <a:buAutoNum type="arabicPeriod"/>
            </a:pPr>
            <a:r>
              <a:rPr lang="en-US" dirty="0">
                <a:solidFill>
                  <a:schemeClr val="bg1"/>
                </a:solidFill>
                <a:latin typeface="DM Sans" pitchFamily="2" charset="0"/>
                <a:cs typeface="Courier New" panose="02070309020205020404" pitchFamily="49" charset="0"/>
              </a:rPr>
              <a:t>Perform model training with function </a:t>
            </a:r>
            <a:r>
              <a:rPr lang="en-US" dirty="0" err="1">
                <a:solidFill>
                  <a:schemeClr val="bg1"/>
                </a:solidFill>
                <a:latin typeface="Amasis MT Pro Light" panose="02040304050005020304" pitchFamily="18" charset="0"/>
                <a:cs typeface="Courier New" panose="02070309020205020404" pitchFamily="49" charset="0"/>
              </a:rPr>
              <a:t>lm</a:t>
            </a:r>
            <a:endParaRPr lang="en-US" dirty="0">
              <a:solidFill>
                <a:schemeClr val="bg1"/>
              </a:solidFill>
              <a:latin typeface="Amasis MT Pro Light" panose="02040304050005020304" pitchFamily="18" charset="0"/>
              <a:cs typeface="Courier New" panose="02070309020205020404" pitchFamily="49" charset="0"/>
            </a:endParaRPr>
          </a:p>
          <a:p>
            <a:pPr marL="285750" indent="-285750">
              <a:buFont typeface="+mj-lt"/>
              <a:buAutoNum type="arabicPeriod"/>
            </a:pPr>
            <a:endParaRPr lang="en-US" dirty="0">
              <a:solidFill>
                <a:schemeClr val="bg1"/>
              </a:solidFill>
              <a:latin typeface="DM Sans" pitchFamily="2" charset="0"/>
              <a:cs typeface="Courier New" panose="02070309020205020404" pitchFamily="49" charset="0"/>
            </a:endParaRPr>
          </a:p>
          <a:p>
            <a:pPr marL="285750" indent="-285750">
              <a:buFont typeface="+mj-lt"/>
              <a:buAutoNum type="arabicPeriod"/>
            </a:pPr>
            <a:r>
              <a:rPr lang="en-US" dirty="0">
                <a:solidFill>
                  <a:schemeClr val="bg1"/>
                </a:solidFill>
                <a:latin typeface="DM Sans" pitchFamily="2" charset="0"/>
                <a:cs typeface="Courier New" panose="02070309020205020404" pitchFamily="49" charset="0"/>
              </a:rPr>
              <a:t>Run model with </a:t>
            </a:r>
            <a:r>
              <a:rPr lang="en-US" dirty="0" err="1">
                <a:solidFill>
                  <a:schemeClr val="bg1"/>
                </a:solidFill>
                <a:latin typeface="Amasis MT Pro Light" panose="02040304050005020304" pitchFamily="18" charset="0"/>
                <a:cs typeface="Courier New" panose="02070309020205020404" pitchFamily="49" charset="0"/>
              </a:rPr>
              <a:t>lm.predict</a:t>
            </a:r>
            <a:endParaRPr lang="en-US" dirty="0">
              <a:solidFill>
                <a:schemeClr val="bg1"/>
              </a:solidFill>
              <a:latin typeface="Amasis MT Pro Light" panose="02040304050005020304" pitchFamily="18" charset="0"/>
              <a:cs typeface="Courier New" panose="02070309020205020404" pitchFamily="49" charset="0"/>
            </a:endParaRPr>
          </a:p>
        </p:txBody>
      </p:sp>
    </p:spTree>
    <p:extLst>
      <p:ext uri="{BB962C8B-B14F-4D97-AF65-F5344CB8AC3E}">
        <p14:creationId xmlns:p14="http://schemas.microsoft.com/office/powerpoint/2010/main" val="210017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238225" cy="461665"/>
          </a:xfrm>
          <a:prstGeom prst="rect">
            <a:avLst/>
          </a:prstGeom>
          <a:noFill/>
        </p:spPr>
        <p:txBody>
          <a:bodyPr wrap="square">
            <a:spAutoFit/>
          </a:bodyPr>
          <a:lstStyle/>
          <a:p>
            <a:r>
              <a:rPr lang="en-US" sz="2400" b="1" dirty="0">
                <a:solidFill>
                  <a:schemeClr val="bg1"/>
                </a:solidFill>
                <a:latin typeface="DM Sans" pitchFamily="2" charset="0"/>
                <a:cs typeface="Calibri Light" panose="020F0302020204030204" pitchFamily="34" charset="0"/>
              </a:rPr>
              <a:t>Planned Analysis Steps</a:t>
            </a:r>
          </a:p>
        </p:txBody>
      </p:sp>
      <p:sp>
        <p:nvSpPr>
          <p:cNvPr id="3" name="Textfeld 2">
            <a:extLst>
              <a:ext uri="{FF2B5EF4-FFF2-40B4-BE49-F238E27FC236}">
                <a16:creationId xmlns:a16="http://schemas.microsoft.com/office/drawing/2014/main" id="{B1F877CD-E2A9-BC74-8CD9-30412A4B5CA5}"/>
              </a:ext>
            </a:extLst>
          </p:cNvPr>
          <p:cNvSpPr txBox="1"/>
          <p:nvPr/>
        </p:nvSpPr>
        <p:spPr>
          <a:xfrm>
            <a:off x="353683" y="1106283"/>
            <a:ext cx="3014357" cy="3785652"/>
          </a:xfrm>
          <a:prstGeom prst="rect">
            <a:avLst/>
          </a:prstGeom>
          <a:noFill/>
          <a:ln w="19050">
            <a:noFill/>
          </a:ln>
        </p:spPr>
        <p:txBody>
          <a:bodyPr wrap="square" rtlCol="0">
            <a:spAutoFit/>
          </a:bodyPr>
          <a:lstStyle/>
          <a:p>
            <a:pPr marL="266700" lvl="2" indent="-266700">
              <a:tabLst>
                <a:tab pos="266700" algn="l"/>
              </a:tabLst>
            </a:pPr>
            <a:r>
              <a:rPr lang="en-US" sz="3200" b="1" dirty="0">
                <a:solidFill>
                  <a:schemeClr val="bg1"/>
                </a:solidFill>
                <a:latin typeface="DM Sans" pitchFamily="2" charset="0"/>
                <a:cs typeface="Calibri Light" panose="020F0302020204030204" pitchFamily="34" charset="0"/>
              </a:rPr>
              <a:t>   Part (01)</a:t>
            </a:r>
          </a:p>
          <a:p>
            <a:pPr marL="285750" lvl="2" indent="-285750">
              <a:buFont typeface="Wingdings" panose="05000000000000000000" pitchFamily="2" charset="2"/>
              <a:buChar char="Ø"/>
              <a:tabLst>
                <a:tab pos="266700" algn="l"/>
              </a:tabLst>
            </a:pPr>
            <a:r>
              <a:rPr lang="en-US" sz="1200" b="1" dirty="0">
                <a:solidFill>
                  <a:schemeClr val="bg1"/>
                </a:solidFill>
                <a:latin typeface="DM Sans" pitchFamily="2" charset="0"/>
                <a:cs typeface="Calibri Light" panose="020F0302020204030204" pitchFamily="34" charset="0"/>
              </a:rPr>
              <a:t>Data cleaning</a:t>
            </a:r>
            <a:br>
              <a:rPr lang="en-US" sz="1200" b="1" dirty="0">
                <a:solidFill>
                  <a:schemeClr val="bg1"/>
                </a:solidFill>
                <a:latin typeface="DM Sans" pitchFamily="2" charset="0"/>
                <a:cs typeface="Calibri Light" panose="020F0302020204030204" pitchFamily="34" charset="0"/>
              </a:rPr>
            </a:br>
            <a:endParaRPr lang="en-US" sz="1200" b="1"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Describing the structure of the data frame using </a:t>
            </a:r>
            <a:r>
              <a:rPr lang="en-US" sz="1200" b="1" dirty="0">
                <a:solidFill>
                  <a:schemeClr val="bg1"/>
                </a:solidFill>
                <a:highlight>
                  <a:srgbClr val="FFFF85"/>
                </a:highlight>
                <a:latin typeface="DM Sans" pitchFamily="2" charset="0"/>
                <a:cs typeface="Calibri Light" panose="020F0302020204030204" pitchFamily="34" charset="0"/>
              </a:rPr>
              <a:t>descriptive statistics</a:t>
            </a:r>
            <a:br>
              <a:rPr lang="en-US" sz="1200" b="1" dirty="0">
                <a:solidFill>
                  <a:schemeClr val="bg1"/>
                </a:solidFill>
                <a:highlight>
                  <a:srgbClr val="FFFF85"/>
                </a:highlight>
                <a:latin typeface="DM Sans" pitchFamily="2" charset="0"/>
                <a:cs typeface="Calibri Light" panose="020F0302020204030204" pitchFamily="34" charset="0"/>
              </a:rPr>
            </a:br>
            <a:endParaRPr lang="en-US" sz="1200" b="1" dirty="0">
              <a:solidFill>
                <a:schemeClr val="bg1"/>
              </a:solidFill>
              <a:highlight>
                <a:srgbClr val="FFFF85"/>
              </a:highlight>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b="1" dirty="0">
                <a:solidFill>
                  <a:schemeClr val="bg1"/>
                </a:solidFill>
                <a:latin typeface="DM Sans" pitchFamily="2" charset="0"/>
                <a:cs typeface="Calibri Light" panose="020F0302020204030204" pitchFamily="34" charset="0"/>
              </a:rPr>
              <a:t>Normalize </a:t>
            </a:r>
            <a:r>
              <a:rPr lang="en-US" sz="1200" dirty="0">
                <a:solidFill>
                  <a:schemeClr val="bg1"/>
                </a:solidFill>
                <a:latin typeface="DM Sans" pitchFamily="2" charset="0"/>
                <a:cs typeface="Calibri Light" panose="020F0302020204030204" pitchFamily="34" charset="0"/>
              </a:rPr>
              <a:t>amount of each protein to 100 arb. units for every replicate</a:t>
            </a:r>
            <a:br>
              <a:rPr lang="en-US" sz="1200" dirty="0">
                <a:solidFill>
                  <a:schemeClr val="bg1"/>
                </a:solidFill>
                <a:latin typeface="DM Sans" pitchFamily="2" charset="0"/>
                <a:cs typeface="Calibri Light" panose="020F0302020204030204" pitchFamily="34" charset="0"/>
              </a:rPr>
            </a:br>
            <a:endParaRPr lang="en-US" sz="120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Assess importance of testing reproducibility</a:t>
            </a: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Prove </a:t>
            </a:r>
            <a:r>
              <a:rPr lang="en-US" sz="1200" b="1" dirty="0">
                <a:solidFill>
                  <a:schemeClr val="bg1"/>
                </a:solidFill>
                <a:latin typeface="DM Sans" pitchFamily="2" charset="0"/>
                <a:cs typeface="Calibri Light" panose="020F0302020204030204" pitchFamily="34" charset="0"/>
              </a:rPr>
              <a:t>reproducibility</a:t>
            </a:r>
            <a:r>
              <a:rPr lang="en-US" sz="1200" dirty="0">
                <a:solidFill>
                  <a:schemeClr val="bg1"/>
                </a:solidFill>
                <a:latin typeface="DM Sans" pitchFamily="2" charset="0"/>
                <a:cs typeface="Calibri Light" panose="020F0302020204030204" pitchFamily="34" charset="0"/>
              </a:rPr>
              <a:t> of the data via Q-Q plots and correlation between replicates</a:t>
            </a:r>
            <a:br>
              <a:rPr lang="en-US" sz="1200" dirty="0">
                <a:solidFill>
                  <a:schemeClr val="bg1"/>
                </a:solidFill>
                <a:latin typeface="DM Sans" pitchFamily="2" charset="0"/>
                <a:cs typeface="Calibri Light" panose="020F0302020204030204" pitchFamily="34" charset="0"/>
              </a:rPr>
            </a:br>
            <a:endParaRPr lang="en-US" sz="120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Combine values of replicates using mean value</a:t>
            </a:r>
          </a:p>
          <a:p>
            <a:pPr marL="285750" indent="-285750">
              <a:buFont typeface="Wingdings" panose="05000000000000000000" pitchFamily="2" charset="2"/>
              <a:buChar char="Ø"/>
            </a:pPr>
            <a:endParaRPr lang="en-US" sz="1600" b="1" dirty="0">
              <a:solidFill>
                <a:schemeClr val="bg1"/>
              </a:solidFill>
              <a:latin typeface="DM Sans" pitchFamily="2" charset="0"/>
              <a:cs typeface="Calibri Light" panose="020F0302020204030204" pitchFamily="34" charset="0"/>
            </a:endParaRPr>
          </a:p>
        </p:txBody>
      </p:sp>
      <p:sp>
        <p:nvSpPr>
          <p:cNvPr id="20" name="Textfeld 19">
            <a:extLst>
              <a:ext uri="{FF2B5EF4-FFF2-40B4-BE49-F238E27FC236}">
                <a16:creationId xmlns:a16="http://schemas.microsoft.com/office/drawing/2014/main" id="{82AE190A-8AC2-96A5-8A1E-2B3AD4BA8F13}"/>
              </a:ext>
            </a:extLst>
          </p:cNvPr>
          <p:cNvSpPr txBox="1"/>
          <p:nvPr/>
        </p:nvSpPr>
        <p:spPr>
          <a:xfrm>
            <a:off x="4572000" y="1106283"/>
            <a:ext cx="3759847" cy="3762568"/>
          </a:xfrm>
          <a:prstGeom prst="rect">
            <a:avLst/>
          </a:prstGeom>
          <a:noFill/>
          <a:ln w="19050">
            <a:noFill/>
          </a:ln>
        </p:spPr>
        <p:txBody>
          <a:bodyPr wrap="square" rtlCol="0">
            <a:spAutoFit/>
          </a:bodyPr>
          <a:lstStyle/>
          <a:p>
            <a:r>
              <a:rPr lang="en-US" sz="3200" b="1" dirty="0">
                <a:solidFill>
                  <a:schemeClr val="bg1"/>
                </a:solidFill>
                <a:latin typeface="DM Sans" pitchFamily="2" charset="0"/>
                <a:cs typeface="Calibri Light" panose="020F0302020204030204" pitchFamily="34" charset="0"/>
              </a:rPr>
              <a:t>   Part (02)</a:t>
            </a:r>
            <a:endParaRPr lang="en-US" sz="1600" b="1"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b="1" dirty="0">
                <a:solidFill>
                  <a:schemeClr val="bg1"/>
                </a:solidFill>
                <a:latin typeface="DM Sans" pitchFamily="2" charset="0"/>
                <a:cs typeface="Calibri Light" panose="020F0302020204030204" pitchFamily="34" charset="0"/>
              </a:rPr>
              <a:t>Global maxima</a:t>
            </a:r>
            <a:r>
              <a:rPr lang="en-US" sz="1200" dirty="0">
                <a:solidFill>
                  <a:schemeClr val="bg1"/>
                </a:solidFill>
                <a:latin typeface="DM Sans" pitchFamily="2" charset="0"/>
                <a:cs typeface="Calibri Light" panose="020F0302020204030204" pitchFamily="34" charset="0"/>
              </a:rPr>
              <a:t>: 	highest value across all 		fractions </a:t>
            </a:r>
            <a:br>
              <a:rPr lang="en-US" sz="1200" dirty="0">
                <a:solidFill>
                  <a:schemeClr val="bg1"/>
                </a:solidFill>
                <a:latin typeface="DM Sans" pitchFamily="2" charset="0"/>
                <a:cs typeface="Calibri Light" panose="020F0302020204030204" pitchFamily="34" charset="0"/>
              </a:rPr>
            </a:br>
            <a:endParaRPr lang="en-US" sz="120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b="1" dirty="0">
                <a:solidFill>
                  <a:schemeClr val="bg1"/>
                </a:solidFill>
                <a:latin typeface="DM Sans" pitchFamily="2" charset="0"/>
                <a:cs typeface="Calibri Light" panose="020F0302020204030204" pitchFamily="34" charset="0"/>
              </a:rPr>
              <a:t>Local maxima</a:t>
            </a:r>
            <a:r>
              <a:rPr lang="en-US" sz="1200" dirty="0">
                <a:solidFill>
                  <a:schemeClr val="bg1"/>
                </a:solidFill>
                <a:latin typeface="DM Sans" pitchFamily="2" charset="0"/>
                <a:cs typeface="Calibri Light" panose="020F0302020204030204" pitchFamily="34" charset="0"/>
              </a:rPr>
              <a:t>:   	</a:t>
            </a:r>
            <a:r>
              <a:rPr lang="en-US" sz="1050" b="1" i="1" dirty="0">
                <a:solidFill>
                  <a:schemeClr val="bg1"/>
                </a:solidFill>
                <a:latin typeface="DM Sans" pitchFamily="2" charset="0"/>
                <a:cs typeface="Calibri Light" panose="020F0302020204030204" pitchFamily="34" charset="0"/>
              </a:rPr>
              <a:t>1.</a:t>
            </a:r>
            <a:r>
              <a:rPr lang="en-US" sz="1050" b="1" dirty="0">
                <a:solidFill>
                  <a:schemeClr val="bg1"/>
                </a:solidFill>
                <a:latin typeface="DM Sans" pitchFamily="2" charset="0"/>
                <a:cs typeface="Calibri Light" panose="020F0302020204030204" pitchFamily="34" charset="0"/>
              </a:rPr>
              <a:t> </a:t>
            </a:r>
            <a:r>
              <a:rPr lang="en-US" sz="1050" dirty="0">
                <a:solidFill>
                  <a:schemeClr val="bg1"/>
                </a:solidFill>
                <a:latin typeface="DM Sans" pitchFamily="2" charset="0"/>
                <a:cs typeface="Calibri Light" panose="020F0302020204030204" pitchFamily="34" charset="0"/>
              </a:rPr>
              <a:t>Each value of the two 		neighboring pairs must be 		lower than the local maxima 		(avoid fluctuation bias)</a:t>
            </a:r>
            <a:br>
              <a:rPr lang="en-US" sz="1050" dirty="0">
                <a:solidFill>
                  <a:schemeClr val="bg1"/>
                </a:solidFill>
                <a:latin typeface="DM Sans" pitchFamily="2" charset="0"/>
                <a:cs typeface="Calibri Light" panose="020F0302020204030204" pitchFamily="34" charset="0"/>
              </a:rPr>
            </a:br>
            <a:endParaRPr lang="en-US" sz="1050" dirty="0">
              <a:solidFill>
                <a:schemeClr val="bg1"/>
              </a:solidFill>
              <a:latin typeface="DM Sans" pitchFamily="2" charset="0"/>
              <a:cs typeface="Calibri Light" panose="020F0302020204030204" pitchFamily="34" charset="0"/>
            </a:endParaRPr>
          </a:p>
          <a:p>
            <a:pPr lvl="3"/>
            <a:r>
              <a:rPr lang="en-US" sz="1050" dirty="0">
                <a:solidFill>
                  <a:schemeClr val="bg1"/>
                </a:solidFill>
                <a:latin typeface="DM Sans" pitchFamily="2" charset="0"/>
                <a:cs typeface="Calibri Light" panose="020F0302020204030204" pitchFamily="34" charset="0"/>
              </a:rPr>
              <a:t> 		</a:t>
            </a:r>
            <a:r>
              <a:rPr lang="en-US" sz="1050" b="1" i="1" dirty="0">
                <a:solidFill>
                  <a:schemeClr val="bg1"/>
                </a:solidFill>
                <a:latin typeface="DM Sans" pitchFamily="2" charset="0"/>
                <a:cs typeface="Calibri Light" panose="020F0302020204030204" pitchFamily="34" charset="0"/>
              </a:rPr>
              <a:t>2</a:t>
            </a:r>
            <a:r>
              <a:rPr lang="en-US" sz="1050" b="1" dirty="0">
                <a:solidFill>
                  <a:schemeClr val="bg1"/>
                </a:solidFill>
                <a:latin typeface="DM Sans" pitchFamily="2" charset="0"/>
                <a:cs typeface="Calibri Light" panose="020F0302020204030204" pitchFamily="34" charset="0"/>
              </a:rPr>
              <a:t>.</a:t>
            </a:r>
            <a:r>
              <a:rPr lang="en-US" sz="1050" dirty="0">
                <a:solidFill>
                  <a:schemeClr val="bg1"/>
                </a:solidFill>
                <a:latin typeface="DM Sans" pitchFamily="2" charset="0"/>
                <a:cs typeface="Calibri Light" panose="020F0302020204030204" pitchFamily="34" charset="0"/>
              </a:rPr>
              <a:t> Value of local maxima 		must be greater than 4 % of 		total protein amount (100) 		(avoid background noise)</a:t>
            </a:r>
            <a:br>
              <a:rPr lang="en-US" sz="1050" dirty="0">
                <a:solidFill>
                  <a:schemeClr val="bg1"/>
                </a:solidFill>
                <a:latin typeface="DM Sans" pitchFamily="2" charset="0"/>
                <a:cs typeface="Calibri Light" panose="020F0302020204030204" pitchFamily="34" charset="0"/>
              </a:rPr>
            </a:br>
            <a:endParaRPr lang="en-US" sz="105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Maxima (fraction and value) for each protein will be stored in an R object (e.g., data frame)</a:t>
            </a: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Criteria for maxima may change during project work</a:t>
            </a:r>
          </a:p>
          <a:p>
            <a:pPr marL="285750" indent="-285750">
              <a:buFont typeface="Wingdings" panose="05000000000000000000" pitchFamily="2" charset="2"/>
              <a:buChar char="Ø"/>
            </a:pPr>
            <a:endParaRPr lang="en-US" sz="1600" b="1" dirty="0">
              <a:solidFill>
                <a:schemeClr val="bg1"/>
              </a:solidFill>
              <a:latin typeface="DM Sans" pitchFamily="2" charset="0"/>
              <a:cs typeface="Calibri Light" panose="020F0302020204030204" pitchFamily="34" charset="0"/>
            </a:endParaRPr>
          </a:p>
        </p:txBody>
      </p:sp>
      <p:sp>
        <p:nvSpPr>
          <p:cNvPr id="22" name="Textfeld 21">
            <a:extLst>
              <a:ext uri="{FF2B5EF4-FFF2-40B4-BE49-F238E27FC236}">
                <a16:creationId xmlns:a16="http://schemas.microsoft.com/office/drawing/2014/main" id="{10B35989-1127-6F69-0035-1767F35BDF91}"/>
              </a:ext>
            </a:extLst>
          </p:cNvPr>
          <p:cNvSpPr txBox="1"/>
          <p:nvPr/>
        </p:nvSpPr>
        <p:spPr>
          <a:xfrm>
            <a:off x="3904407" y="2691332"/>
            <a:ext cx="343912" cy="307777"/>
          </a:xfrm>
          <a:prstGeom prst="rect">
            <a:avLst/>
          </a:prstGeom>
          <a:noFill/>
        </p:spPr>
        <p:txBody>
          <a:bodyPr wrap="square">
            <a:spAutoFit/>
          </a:bodyPr>
          <a:lstStyle/>
          <a:p>
            <a:r>
              <a:rPr lang="en-US" dirty="0"/>
              <a:t>▶</a:t>
            </a:r>
          </a:p>
        </p:txBody>
      </p:sp>
      <p:sp>
        <p:nvSpPr>
          <p:cNvPr id="24" name="Textfeld 23">
            <a:extLst>
              <a:ext uri="{FF2B5EF4-FFF2-40B4-BE49-F238E27FC236}">
                <a16:creationId xmlns:a16="http://schemas.microsoft.com/office/drawing/2014/main" id="{CFF23DDE-C2B3-F66C-971E-C01995AB2096}"/>
              </a:ext>
            </a:extLst>
          </p:cNvPr>
          <p:cNvSpPr txBox="1"/>
          <p:nvPr/>
        </p:nvSpPr>
        <p:spPr>
          <a:xfrm>
            <a:off x="8483572" y="2691331"/>
            <a:ext cx="343912" cy="307777"/>
          </a:xfrm>
          <a:prstGeom prst="rect">
            <a:avLst/>
          </a:prstGeom>
          <a:noFill/>
        </p:spPr>
        <p:txBody>
          <a:bodyPr wrap="square">
            <a:spAutoFit/>
          </a:bodyPr>
          <a:lstStyle/>
          <a:p>
            <a:r>
              <a:rPr lang="en-US" dirty="0"/>
              <a:t>▶</a:t>
            </a:r>
          </a:p>
        </p:txBody>
      </p:sp>
      <p:cxnSp>
        <p:nvCxnSpPr>
          <p:cNvPr id="4" name="Gerader Verbinder 3">
            <a:extLst>
              <a:ext uri="{FF2B5EF4-FFF2-40B4-BE49-F238E27FC236}">
                <a16:creationId xmlns:a16="http://schemas.microsoft.com/office/drawing/2014/main" id="{1BF3DD61-00D1-500B-0329-86449C878D25}"/>
              </a:ext>
            </a:extLst>
          </p:cNvPr>
          <p:cNvCxnSpPr>
            <a:cxnSpLocks/>
          </p:cNvCxnSpPr>
          <p:nvPr/>
        </p:nvCxnSpPr>
        <p:spPr>
          <a:xfrm flipH="1">
            <a:off x="6819900" y="2935816"/>
            <a:ext cx="84454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15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238225" cy="461665"/>
          </a:xfrm>
          <a:prstGeom prst="rect">
            <a:avLst/>
          </a:prstGeom>
          <a:noFill/>
        </p:spPr>
        <p:txBody>
          <a:bodyPr wrap="square">
            <a:spAutoFit/>
          </a:bodyPr>
          <a:lstStyle/>
          <a:p>
            <a:r>
              <a:rPr lang="en-US" sz="2400" b="1" dirty="0">
                <a:solidFill>
                  <a:schemeClr val="bg1"/>
                </a:solidFill>
                <a:latin typeface="DM Sans" pitchFamily="2" charset="0"/>
                <a:cs typeface="Calibri Light" panose="020F0302020204030204" pitchFamily="34" charset="0"/>
              </a:rPr>
              <a:t>Planned Analysis Steps</a:t>
            </a:r>
          </a:p>
        </p:txBody>
      </p:sp>
      <p:sp>
        <p:nvSpPr>
          <p:cNvPr id="3" name="Textfeld 2">
            <a:extLst>
              <a:ext uri="{FF2B5EF4-FFF2-40B4-BE49-F238E27FC236}">
                <a16:creationId xmlns:a16="http://schemas.microsoft.com/office/drawing/2014/main" id="{B1F877CD-E2A9-BC74-8CD9-30412A4B5CA5}"/>
              </a:ext>
            </a:extLst>
          </p:cNvPr>
          <p:cNvSpPr txBox="1"/>
          <p:nvPr/>
        </p:nvSpPr>
        <p:spPr>
          <a:xfrm>
            <a:off x="353683" y="1106283"/>
            <a:ext cx="3926217" cy="2062103"/>
          </a:xfrm>
          <a:prstGeom prst="rect">
            <a:avLst/>
          </a:prstGeom>
          <a:noFill/>
          <a:ln w="19050">
            <a:noFill/>
          </a:ln>
        </p:spPr>
        <p:txBody>
          <a:bodyPr wrap="square" rtlCol="0">
            <a:spAutoFit/>
          </a:bodyPr>
          <a:lstStyle/>
          <a:p>
            <a:pPr marL="266700" lvl="2" indent="-266700">
              <a:tabLst>
                <a:tab pos="266700" algn="l"/>
              </a:tabLst>
            </a:pPr>
            <a:r>
              <a:rPr lang="en-US" sz="3200" b="1" dirty="0">
                <a:solidFill>
                  <a:schemeClr val="bg1"/>
                </a:solidFill>
                <a:latin typeface="DM Sans" pitchFamily="2" charset="0"/>
                <a:cs typeface="Calibri Light" panose="020F0302020204030204" pitchFamily="34" charset="0"/>
              </a:rPr>
              <a:t>   Part (03)</a:t>
            </a:r>
            <a:endParaRPr lang="en-US" sz="1600" b="1"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Evaluate differences between Ctrl and RNase condition maxima via </a:t>
            </a:r>
            <a:r>
              <a:rPr lang="en-US" sz="1200" b="1" dirty="0">
                <a:solidFill>
                  <a:schemeClr val="bg1"/>
                </a:solidFill>
                <a:highlight>
                  <a:srgbClr val="FFFF85"/>
                </a:highlight>
                <a:latin typeface="DM Sans" pitchFamily="2" charset="0"/>
                <a:cs typeface="Calibri Light" panose="020F0302020204030204" pitchFamily="34" charset="0"/>
              </a:rPr>
              <a:t>statistical tests (t-test)</a:t>
            </a:r>
            <a:r>
              <a:rPr lang="en-US" sz="1200" dirty="0">
                <a:solidFill>
                  <a:schemeClr val="bg1"/>
                </a:solidFill>
                <a:latin typeface="DM Sans" pitchFamily="2" charset="0"/>
                <a:cs typeface="Calibri Light" panose="020F0302020204030204" pitchFamily="34" charset="0"/>
              </a:rPr>
              <a:t> using the three replicates</a:t>
            </a:r>
            <a:br>
              <a:rPr lang="en-US" sz="1200" dirty="0">
                <a:solidFill>
                  <a:schemeClr val="bg1"/>
                </a:solidFill>
                <a:latin typeface="DM Sans" pitchFamily="2" charset="0"/>
                <a:cs typeface="Calibri Light" panose="020F0302020204030204" pitchFamily="34" charset="0"/>
              </a:rPr>
            </a:br>
            <a:endParaRPr lang="en-US" sz="120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Selection criteria to identify R-</a:t>
            </a:r>
            <a:r>
              <a:rPr lang="en-US" sz="1200" dirty="0" err="1">
                <a:solidFill>
                  <a:schemeClr val="bg1"/>
                </a:solidFill>
                <a:latin typeface="DM Sans" pitchFamily="2" charset="0"/>
                <a:cs typeface="Calibri Light" panose="020F0302020204030204" pitchFamily="34" charset="0"/>
              </a:rPr>
              <a:t>DeeP</a:t>
            </a:r>
            <a:r>
              <a:rPr lang="en-US" sz="1200" dirty="0">
                <a:solidFill>
                  <a:schemeClr val="bg1"/>
                </a:solidFill>
                <a:latin typeface="DM Sans" pitchFamily="2" charset="0"/>
                <a:cs typeface="Calibri Light" panose="020F0302020204030204" pitchFamily="34" charset="0"/>
              </a:rPr>
              <a:t>:</a:t>
            </a:r>
          </a:p>
          <a:p>
            <a:endParaRPr lang="en-US" sz="1200" dirty="0">
              <a:solidFill>
                <a:schemeClr val="bg1"/>
              </a:solidFill>
              <a:latin typeface="DM Sans" pitchFamily="2" charset="0"/>
              <a:cs typeface="Calibri Light" panose="020F0302020204030204" pitchFamily="34" charset="0"/>
            </a:endParaRPr>
          </a:p>
          <a:p>
            <a:pPr lvl="1" defTabSz="269875"/>
            <a:r>
              <a:rPr lang="en-US" sz="1200" dirty="0">
                <a:solidFill>
                  <a:schemeClr val="bg1"/>
                </a:solidFill>
                <a:latin typeface="DM Sans" pitchFamily="2" charset="0"/>
                <a:cs typeface="Calibri Light" panose="020F0302020204030204" pitchFamily="34" charset="0"/>
              </a:rPr>
              <a:t>	</a:t>
            </a:r>
            <a:br>
              <a:rPr lang="en-US" sz="1200" dirty="0">
                <a:solidFill>
                  <a:schemeClr val="bg1"/>
                </a:solidFill>
                <a:latin typeface="DM Sans" pitchFamily="2" charset="0"/>
                <a:cs typeface="Calibri Light" panose="020F0302020204030204" pitchFamily="34" charset="0"/>
              </a:rPr>
            </a:br>
            <a:r>
              <a:rPr lang="en-US" sz="1200" dirty="0">
                <a:solidFill>
                  <a:schemeClr val="bg1"/>
                </a:solidFill>
                <a:latin typeface="DM Sans" pitchFamily="2" charset="0"/>
                <a:cs typeface="Calibri Light" panose="020F0302020204030204" pitchFamily="34" charset="0"/>
              </a:rPr>
              <a:t>	</a:t>
            </a:r>
          </a:p>
        </p:txBody>
      </p:sp>
      <p:sp>
        <p:nvSpPr>
          <p:cNvPr id="20" name="Textfeld 19">
            <a:extLst>
              <a:ext uri="{FF2B5EF4-FFF2-40B4-BE49-F238E27FC236}">
                <a16:creationId xmlns:a16="http://schemas.microsoft.com/office/drawing/2014/main" id="{82AE190A-8AC2-96A5-8A1E-2B3AD4BA8F13}"/>
              </a:ext>
            </a:extLst>
          </p:cNvPr>
          <p:cNvSpPr txBox="1"/>
          <p:nvPr/>
        </p:nvSpPr>
        <p:spPr>
          <a:xfrm>
            <a:off x="4717008" y="1106283"/>
            <a:ext cx="3759847" cy="1754326"/>
          </a:xfrm>
          <a:prstGeom prst="rect">
            <a:avLst/>
          </a:prstGeom>
          <a:noFill/>
          <a:ln w="19050">
            <a:noFill/>
          </a:ln>
        </p:spPr>
        <p:txBody>
          <a:bodyPr wrap="square" rtlCol="0">
            <a:spAutoFit/>
          </a:bodyPr>
          <a:lstStyle/>
          <a:p>
            <a:r>
              <a:rPr lang="en-US" sz="3200" b="1" dirty="0">
                <a:solidFill>
                  <a:schemeClr val="bg1"/>
                </a:solidFill>
                <a:latin typeface="DM Sans" pitchFamily="2" charset="0"/>
                <a:cs typeface="Calibri Light" panose="020F0302020204030204" pitchFamily="34" charset="0"/>
              </a:rPr>
              <a:t>   Part (04)</a:t>
            </a:r>
            <a:endParaRPr lang="en-US" sz="1600" b="1"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Apply selection criteria to identify R-</a:t>
            </a:r>
            <a:r>
              <a:rPr lang="en-US" sz="1200" dirty="0" err="1">
                <a:solidFill>
                  <a:schemeClr val="bg1"/>
                </a:solidFill>
                <a:latin typeface="DM Sans" pitchFamily="2" charset="0"/>
                <a:cs typeface="Calibri Light" panose="020F0302020204030204" pitchFamily="34" charset="0"/>
              </a:rPr>
              <a:t>DeeP</a:t>
            </a:r>
            <a:br>
              <a:rPr lang="en-US" sz="1200" dirty="0">
                <a:solidFill>
                  <a:schemeClr val="bg1"/>
                </a:solidFill>
                <a:latin typeface="DM Sans" pitchFamily="2" charset="0"/>
                <a:cs typeface="Calibri Light" panose="020F0302020204030204" pitchFamily="34" charset="0"/>
              </a:rPr>
            </a:br>
            <a:endParaRPr lang="en-US" sz="120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Group proteins with the same shifting behavior using</a:t>
            </a:r>
            <a:r>
              <a:rPr lang="en-US" sz="1200" b="1" dirty="0">
                <a:solidFill>
                  <a:schemeClr val="bg1"/>
                </a:solidFill>
                <a:latin typeface="DM Sans" pitchFamily="2" charset="0"/>
                <a:cs typeface="Calibri Light" panose="020F0302020204030204" pitchFamily="34" charset="0"/>
              </a:rPr>
              <a:t> </a:t>
            </a:r>
            <a:r>
              <a:rPr lang="en-US" sz="1200" b="1" dirty="0">
                <a:solidFill>
                  <a:schemeClr val="bg1"/>
                </a:solidFill>
                <a:highlight>
                  <a:srgbClr val="FFFF85"/>
                </a:highlight>
                <a:latin typeface="DM Sans" pitchFamily="2" charset="0"/>
                <a:cs typeface="Calibri Light" panose="020F0302020204030204" pitchFamily="34" charset="0"/>
              </a:rPr>
              <a:t>k-means clustering</a:t>
            </a:r>
            <a:r>
              <a:rPr lang="en-US" sz="1200" dirty="0">
                <a:solidFill>
                  <a:schemeClr val="bg1"/>
                </a:solidFill>
                <a:latin typeface="DM Sans" pitchFamily="2" charset="0"/>
                <a:cs typeface="Calibri Light" panose="020F0302020204030204" pitchFamily="34" charset="0"/>
              </a:rPr>
              <a:t> (e.g., left shift, right shift, no shift)</a:t>
            </a:r>
            <a:endParaRPr lang="en-US" sz="1050" dirty="0">
              <a:solidFill>
                <a:schemeClr val="bg1"/>
              </a:solidFill>
              <a:latin typeface="DM Sans" pitchFamily="2" charset="0"/>
              <a:cs typeface="Calibri Light" panose="020F0302020204030204" pitchFamily="34" charset="0"/>
            </a:endParaRPr>
          </a:p>
          <a:p>
            <a:endParaRPr lang="en-US" sz="1600" b="1" dirty="0">
              <a:solidFill>
                <a:schemeClr val="bg1"/>
              </a:solidFill>
              <a:latin typeface="DM Sans" pitchFamily="2" charset="0"/>
              <a:cs typeface="Calibri Light" panose="020F0302020204030204" pitchFamily="34" charset="0"/>
            </a:endParaRPr>
          </a:p>
        </p:txBody>
      </p:sp>
      <p:sp>
        <p:nvSpPr>
          <p:cNvPr id="7" name="Textfeld 6">
            <a:extLst>
              <a:ext uri="{FF2B5EF4-FFF2-40B4-BE49-F238E27FC236}">
                <a16:creationId xmlns:a16="http://schemas.microsoft.com/office/drawing/2014/main" id="{8379DE0C-E3B7-2902-BF8B-FD4C957287F0}"/>
              </a:ext>
            </a:extLst>
          </p:cNvPr>
          <p:cNvSpPr txBox="1"/>
          <p:nvPr/>
        </p:nvSpPr>
        <p:spPr>
          <a:xfrm>
            <a:off x="4717007" y="3219477"/>
            <a:ext cx="3759847" cy="1508105"/>
          </a:xfrm>
          <a:prstGeom prst="rect">
            <a:avLst/>
          </a:prstGeom>
          <a:noFill/>
          <a:ln w="19050">
            <a:noFill/>
          </a:ln>
        </p:spPr>
        <p:txBody>
          <a:bodyPr wrap="square" rtlCol="0">
            <a:spAutoFit/>
          </a:bodyPr>
          <a:lstStyle/>
          <a:p>
            <a:r>
              <a:rPr lang="en-US" sz="3200" b="1" dirty="0">
                <a:solidFill>
                  <a:schemeClr val="bg1"/>
                </a:solidFill>
                <a:latin typeface="DM Sans" pitchFamily="2" charset="0"/>
                <a:cs typeface="Calibri Light" panose="020F0302020204030204" pitchFamily="34" charset="0"/>
              </a:rPr>
              <a:t>   Part (05)</a:t>
            </a:r>
            <a:endParaRPr lang="en-US" sz="1600" b="1"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Comparing results with R-</a:t>
            </a:r>
            <a:r>
              <a:rPr lang="en-US" sz="1200" dirty="0" err="1">
                <a:solidFill>
                  <a:schemeClr val="bg1"/>
                </a:solidFill>
                <a:latin typeface="DM Sans" pitchFamily="2" charset="0"/>
                <a:cs typeface="Calibri Light" panose="020F0302020204030204" pitchFamily="34" charset="0"/>
              </a:rPr>
              <a:t>DeeP</a:t>
            </a:r>
            <a:r>
              <a:rPr lang="en-US" sz="1200" dirty="0">
                <a:solidFill>
                  <a:schemeClr val="bg1"/>
                </a:solidFill>
                <a:latin typeface="DM Sans" pitchFamily="2" charset="0"/>
                <a:cs typeface="Calibri Light" panose="020F0302020204030204" pitchFamily="34" charset="0"/>
              </a:rPr>
              <a:t> or RBPs of data bases</a:t>
            </a: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Develop</a:t>
            </a:r>
            <a:r>
              <a:rPr lang="en-US" sz="1200" b="1" dirty="0">
                <a:solidFill>
                  <a:schemeClr val="bg1"/>
                </a:solidFill>
                <a:latin typeface="DM Sans" pitchFamily="2" charset="0"/>
                <a:cs typeface="Calibri Light" panose="020F0302020204030204" pitchFamily="34" charset="0"/>
              </a:rPr>
              <a:t> </a:t>
            </a:r>
            <a:r>
              <a:rPr lang="en-US" sz="1200" b="1" dirty="0">
                <a:solidFill>
                  <a:schemeClr val="bg1"/>
                </a:solidFill>
                <a:highlight>
                  <a:srgbClr val="FFFF85"/>
                </a:highlight>
                <a:latin typeface="DM Sans" pitchFamily="2" charset="0"/>
                <a:cs typeface="Calibri Light" panose="020F0302020204030204" pitchFamily="34" charset="0"/>
              </a:rPr>
              <a:t>linear regression model to identify R-</a:t>
            </a:r>
            <a:r>
              <a:rPr lang="en-US" sz="1200" b="1" dirty="0" err="1">
                <a:solidFill>
                  <a:schemeClr val="bg1"/>
                </a:solidFill>
                <a:highlight>
                  <a:srgbClr val="FFFF85"/>
                </a:highlight>
                <a:latin typeface="DM Sans" pitchFamily="2" charset="0"/>
                <a:cs typeface="Calibri Light" panose="020F0302020204030204" pitchFamily="34" charset="0"/>
              </a:rPr>
              <a:t>DeeP</a:t>
            </a:r>
            <a:r>
              <a:rPr lang="en-US" sz="1200" b="1" dirty="0">
                <a:solidFill>
                  <a:schemeClr val="bg1"/>
                </a:solidFill>
                <a:latin typeface="DM Sans" pitchFamily="2" charset="0"/>
                <a:cs typeface="Calibri Light" panose="020F0302020204030204" pitchFamily="34" charset="0"/>
              </a:rPr>
              <a:t> (using parameters found during analysis)</a:t>
            </a:r>
          </a:p>
        </p:txBody>
      </p:sp>
      <p:sp>
        <p:nvSpPr>
          <p:cNvPr id="8" name="Textfeld 7">
            <a:extLst>
              <a:ext uri="{FF2B5EF4-FFF2-40B4-BE49-F238E27FC236}">
                <a16:creationId xmlns:a16="http://schemas.microsoft.com/office/drawing/2014/main" id="{368E2FE3-E5DF-DB21-FE47-382B9038DB4C}"/>
              </a:ext>
            </a:extLst>
          </p:cNvPr>
          <p:cNvSpPr txBox="1"/>
          <p:nvPr/>
        </p:nvSpPr>
        <p:spPr>
          <a:xfrm>
            <a:off x="4077599" y="1952668"/>
            <a:ext cx="343912" cy="307777"/>
          </a:xfrm>
          <a:prstGeom prst="rect">
            <a:avLst/>
          </a:prstGeom>
          <a:noFill/>
        </p:spPr>
        <p:txBody>
          <a:bodyPr wrap="square">
            <a:spAutoFit/>
          </a:bodyPr>
          <a:lstStyle/>
          <a:p>
            <a:r>
              <a:rPr lang="en-US" dirty="0"/>
              <a:t>▶</a:t>
            </a:r>
          </a:p>
        </p:txBody>
      </p:sp>
      <p:sp>
        <p:nvSpPr>
          <p:cNvPr id="9" name="Textfeld 8">
            <a:extLst>
              <a:ext uri="{FF2B5EF4-FFF2-40B4-BE49-F238E27FC236}">
                <a16:creationId xmlns:a16="http://schemas.microsoft.com/office/drawing/2014/main" id="{A68FC65D-0AFB-660C-8954-F7FB16031DB2}"/>
              </a:ext>
            </a:extLst>
          </p:cNvPr>
          <p:cNvSpPr txBox="1"/>
          <p:nvPr/>
        </p:nvSpPr>
        <p:spPr>
          <a:xfrm rot="5400000">
            <a:off x="6271086" y="2811764"/>
            <a:ext cx="343912" cy="307777"/>
          </a:xfrm>
          <a:prstGeom prst="rect">
            <a:avLst/>
          </a:prstGeom>
          <a:noFill/>
        </p:spPr>
        <p:txBody>
          <a:bodyPr wrap="square">
            <a:spAutoFit/>
          </a:bodyPr>
          <a:lstStyle/>
          <a:p>
            <a:r>
              <a:rPr lang="en-US" dirty="0"/>
              <a:t>▶</a:t>
            </a:r>
          </a:p>
        </p:txBody>
      </p:sp>
      <p:sp>
        <p:nvSpPr>
          <p:cNvPr id="5" name="Textfeld 4">
            <a:extLst>
              <a:ext uri="{FF2B5EF4-FFF2-40B4-BE49-F238E27FC236}">
                <a16:creationId xmlns:a16="http://schemas.microsoft.com/office/drawing/2014/main" id="{4E8969D9-A409-4DD0-F446-30013BB50ED1}"/>
              </a:ext>
            </a:extLst>
          </p:cNvPr>
          <p:cNvSpPr txBox="1"/>
          <p:nvPr/>
        </p:nvSpPr>
        <p:spPr>
          <a:xfrm>
            <a:off x="647016" y="4065862"/>
            <a:ext cx="2013633" cy="677108"/>
          </a:xfrm>
          <a:prstGeom prst="rect">
            <a:avLst/>
          </a:prstGeom>
          <a:noFill/>
        </p:spPr>
        <p:txBody>
          <a:bodyPr wrap="square" rtlCol="0">
            <a:spAutoFit/>
          </a:bodyPr>
          <a:lstStyle/>
          <a:p>
            <a:pPr>
              <a:tabLst>
                <a:tab pos="266700" algn="l"/>
              </a:tabLst>
            </a:pPr>
            <a:r>
              <a:rPr lang="en-US" sz="2400" dirty="0">
                <a:solidFill>
                  <a:srgbClr val="FFFF85"/>
                </a:solidFill>
              </a:rPr>
              <a:t>■</a:t>
            </a:r>
            <a:r>
              <a:rPr lang="en-US" sz="2400" dirty="0"/>
              <a:t> </a:t>
            </a:r>
            <a:r>
              <a:rPr lang="en-US" dirty="0">
                <a:solidFill>
                  <a:schemeClr val="bg1"/>
                </a:solidFill>
                <a:latin typeface="DM Sans" pitchFamily="2" charset="0"/>
                <a:cs typeface="Calibri Light" panose="020F0302020204030204" pitchFamily="34" charset="0"/>
              </a:rPr>
              <a:t>Coverage of 	      	the four </a:t>
            </a:r>
            <a:r>
              <a:rPr lang="en-US" i="1" dirty="0">
                <a:solidFill>
                  <a:schemeClr val="bg1"/>
                </a:solidFill>
                <a:latin typeface="DM Sans" pitchFamily="2" charset="0"/>
                <a:cs typeface="Calibri Light" panose="020F0302020204030204" pitchFamily="34" charset="0"/>
              </a:rPr>
              <a:t>MUSTs </a:t>
            </a:r>
            <a:endParaRPr lang="en-US" i="1" dirty="0">
              <a:highlight>
                <a:srgbClr val="FFFF85"/>
              </a:highlight>
            </a:endParaRPr>
          </a:p>
        </p:txBody>
      </p:sp>
      <p:graphicFrame>
        <p:nvGraphicFramePr>
          <p:cNvPr id="6" name="Tabelle 10">
            <a:extLst>
              <a:ext uri="{FF2B5EF4-FFF2-40B4-BE49-F238E27FC236}">
                <a16:creationId xmlns:a16="http://schemas.microsoft.com/office/drawing/2014/main" id="{25750838-C318-7D6B-3CBE-E0C31B5D2E17}"/>
              </a:ext>
            </a:extLst>
          </p:cNvPr>
          <p:cNvGraphicFramePr>
            <a:graphicFrameLocks noGrp="1"/>
          </p:cNvGraphicFramePr>
          <p:nvPr>
            <p:extLst>
              <p:ext uri="{D42A27DB-BD31-4B8C-83A1-F6EECF244321}">
                <p14:modId xmlns:p14="http://schemas.microsoft.com/office/powerpoint/2010/main" val="467065290"/>
              </p:ext>
            </p:extLst>
          </p:nvPr>
        </p:nvGraphicFramePr>
        <p:xfrm>
          <a:off x="756289" y="2666658"/>
          <a:ext cx="3231511" cy="677252"/>
        </p:xfrm>
        <a:graphic>
          <a:graphicData uri="http://schemas.openxmlformats.org/drawingml/2006/table">
            <a:tbl>
              <a:tblPr firstRow="1" bandRow="1">
                <a:tableStyleId>{70AB16BB-AEA0-4CA2-814A-0FCAEDB63BED}</a:tableStyleId>
              </a:tblPr>
              <a:tblGrid>
                <a:gridCol w="182725">
                  <a:extLst>
                    <a:ext uri="{9D8B030D-6E8A-4147-A177-3AD203B41FA5}">
                      <a16:colId xmlns:a16="http://schemas.microsoft.com/office/drawing/2014/main" val="2883577744"/>
                    </a:ext>
                  </a:extLst>
                </a:gridCol>
                <a:gridCol w="3048786">
                  <a:extLst>
                    <a:ext uri="{9D8B030D-6E8A-4147-A177-3AD203B41FA5}">
                      <a16:colId xmlns:a16="http://schemas.microsoft.com/office/drawing/2014/main" val="2925878781"/>
                    </a:ext>
                  </a:extLst>
                </a:gridCol>
              </a:tblGrid>
              <a:tr h="197192">
                <a:tc>
                  <a:txBody>
                    <a:bodyPr/>
                    <a:lstStyle/>
                    <a:p>
                      <a:r>
                        <a:rPr lang="en-US" sz="1050" b="1" i="1" dirty="0">
                          <a:latin typeface="DM Sans" pitchFamily="2" charset="0"/>
                        </a:rPr>
                        <a:t> 1.</a:t>
                      </a: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050" dirty="0">
                          <a:solidFill>
                            <a:schemeClr val="bg1"/>
                          </a:solidFill>
                          <a:latin typeface="DM Sans" pitchFamily="2" charset="0"/>
                          <a:cs typeface="Calibri Light" panose="020F0302020204030204" pitchFamily="34" charset="0"/>
                        </a:rPr>
                        <a:t>Shift of maxima &gt; 1 fraction</a:t>
                      </a:r>
                      <a:endParaRPr lang="en-US" sz="1050" dirty="0">
                        <a:latin typeface="DM Sans" pitchFamily="2"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2258029"/>
                  </a:ext>
                </a:extLst>
              </a:tr>
              <a:tr h="459217">
                <a:tc>
                  <a:txBody>
                    <a:bodyPr/>
                    <a:lstStyle/>
                    <a:p>
                      <a:r>
                        <a:rPr lang="en-US" sz="1050" b="1" i="1" dirty="0">
                          <a:latin typeface="DM Sans" pitchFamily="2" charset="0"/>
                        </a:rPr>
                        <a:t>2.</a:t>
                      </a: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050" dirty="0">
                          <a:solidFill>
                            <a:schemeClr val="bg1"/>
                          </a:solidFill>
                          <a:latin typeface="DM Sans" pitchFamily="2" charset="0"/>
                          <a:cs typeface="Calibri Light" panose="020F0302020204030204" pitchFamily="34" charset="0"/>
                        </a:rPr>
                        <a:t>Significant difference of protein amount at the position of the maxima between Ctrl and RNase condition</a:t>
                      </a:r>
                      <a:endParaRPr lang="en-US" sz="1050" dirty="0">
                        <a:latin typeface="DM Sans" pitchFamily="2"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47218260"/>
                  </a:ext>
                </a:extLst>
              </a:tr>
            </a:tbl>
          </a:graphicData>
        </a:graphic>
      </p:graphicFrame>
    </p:spTree>
    <p:extLst>
      <p:ext uri="{BB962C8B-B14F-4D97-AF65-F5344CB8AC3E}">
        <p14:creationId xmlns:p14="http://schemas.microsoft.com/office/powerpoint/2010/main" val="16597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15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4" y="285750"/>
            <a:ext cx="4968814" cy="1754326"/>
          </a:xfrm>
          <a:prstGeom prst="rect">
            <a:avLst/>
          </a:prstGeom>
          <a:noFill/>
        </p:spPr>
        <p:txBody>
          <a:bodyPr wrap="square">
            <a:spAutoFit/>
          </a:bodyPr>
          <a:lstStyle/>
          <a:p>
            <a:r>
              <a:rPr lang="de-DE" sz="5400" b="1" dirty="0">
                <a:solidFill>
                  <a:schemeClr val="bg1"/>
                </a:solidFill>
                <a:latin typeface="DM Sans" pitchFamily="2" charset="0"/>
                <a:cs typeface="Calibri Light" panose="020F0302020204030204" pitchFamily="34" charset="0"/>
              </a:rPr>
              <a:t>Data Analysis Project 2022</a:t>
            </a:r>
          </a:p>
        </p:txBody>
      </p:sp>
      <p:sp>
        <p:nvSpPr>
          <p:cNvPr id="11" name="Textfeld 10">
            <a:extLst>
              <a:ext uri="{FF2B5EF4-FFF2-40B4-BE49-F238E27FC236}">
                <a16:creationId xmlns:a16="http://schemas.microsoft.com/office/drawing/2014/main" id="{FA9B6686-E01B-3333-5412-58FDBA1562DC}"/>
              </a:ext>
            </a:extLst>
          </p:cNvPr>
          <p:cNvSpPr txBox="1"/>
          <p:nvPr/>
        </p:nvSpPr>
        <p:spPr>
          <a:xfrm>
            <a:off x="353684" y="2040076"/>
            <a:ext cx="4572000"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Project Presentation</a:t>
            </a:r>
          </a:p>
        </p:txBody>
      </p:sp>
      <p:sp>
        <p:nvSpPr>
          <p:cNvPr id="12" name="Textfeld 11">
            <a:extLst>
              <a:ext uri="{FF2B5EF4-FFF2-40B4-BE49-F238E27FC236}">
                <a16:creationId xmlns:a16="http://schemas.microsoft.com/office/drawing/2014/main" id="{6C5B134F-A32A-9EB0-E9C8-1E8B6A6A2548}"/>
              </a:ext>
            </a:extLst>
          </p:cNvPr>
          <p:cNvSpPr txBox="1"/>
          <p:nvPr/>
        </p:nvSpPr>
        <p:spPr>
          <a:xfrm>
            <a:off x="7228932" y="402302"/>
            <a:ext cx="2001327" cy="1015663"/>
          </a:xfrm>
          <a:prstGeom prst="rect">
            <a:avLst/>
          </a:prstGeom>
          <a:noFill/>
        </p:spPr>
        <p:txBody>
          <a:bodyPr wrap="square" rtlCol="0">
            <a:spAutoFit/>
          </a:bodyPr>
          <a:lstStyle/>
          <a:p>
            <a:r>
              <a:rPr lang="en-US" sz="1200" b="1" dirty="0">
                <a:solidFill>
                  <a:schemeClr val="bg1"/>
                </a:solidFill>
                <a:latin typeface="DM Sans" pitchFamily="2" charset="0"/>
                <a:cs typeface="Calibri" panose="020F0502020204030204" pitchFamily="34" charset="0"/>
              </a:rPr>
              <a:t>Topic 03: Proteome-wide Screen for RNA-dependent Proteins</a:t>
            </a:r>
          </a:p>
          <a:p>
            <a:r>
              <a:rPr lang="en-US" sz="1200" b="1" dirty="0">
                <a:solidFill>
                  <a:schemeClr val="bg1"/>
                </a:solidFill>
                <a:latin typeface="DM Sans" pitchFamily="2" charset="0"/>
                <a:cs typeface="Calibri" panose="020F0502020204030204" pitchFamily="34" charset="0"/>
              </a:rPr>
              <a:t>Subproject 2: HeLa Cells Synchronized in Mitosis</a:t>
            </a:r>
          </a:p>
        </p:txBody>
      </p:sp>
      <p:sp>
        <p:nvSpPr>
          <p:cNvPr id="7" name="Textfeld 6">
            <a:extLst>
              <a:ext uri="{FF2B5EF4-FFF2-40B4-BE49-F238E27FC236}">
                <a16:creationId xmlns:a16="http://schemas.microsoft.com/office/drawing/2014/main" id="{D39DE74A-4E13-D2B0-08C9-DDA919BA079D}"/>
              </a:ext>
            </a:extLst>
          </p:cNvPr>
          <p:cNvSpPr txBox="1"/>
          <p:nvPr/>
        </p:nvSpPr>
        <p:spPr>
          <a:xfrm>
            <a:off x="7228932" y="1564005"/>
            <a:ext cx="1984074" cy="507831"/>
          </a:xfrm>
          <a:prstGeom prst="rect">
            <a:avLst/>
          </a:prstGeom>
          <a:noFill/>
        </p:spPr>
        <p:txBody>
          <a:bodyPr wrap="square" rtlCol="0">
            <a:spAutoFit/>
          </a:bodyPr>
          <a:lstStyle/>
          <a:p>
            <a:r>
              <a:rPr lang="en-US" sz="900" dirty="0">
                <a:solidFill>
                  <a:schemeClr val="bg1"/>
                </a:solidFill>
                <a:latin typeface="DM Sans" pitchFamily="2" charset="0"/>
                <a:cs typeface="Calibri" panose="020F0502020204030204" pitchFamily="34" charset="0"/>
              </a:rPr>
              <a:t>Supervisor: Dr.</a:t>
            </a:r>
            <a:r>
              <a:rPr lang="de-DE" sz="900" dirty="0">
                <a:solidFill>
                  <a:schemeClr val="bg1"/>
                </a:solidFill>
                <a:latin typeface="DM Sans" pitchFamily="2" charset="0"/>
                <a:cs typeface="Calibri" panose="020F0502020204030204" pitchFamily="34" charset="0"/>
              </a:rPr>
              <a:t> </a:t>
            </a:r>
            <a:r>
              <a:rPr lang="de-DE" sz="900" dirty="0" err="1">
                <a:solidFill>
                  <a:schemeClr val="bg1"/>
                </a:solidFill>
                <a:latin typeface="DM Sans" pitchFamily="2" charset="0"/>
                <a:cs typeface="Calibri" panose="020F0502020204030204" pitchFamily="34" charset="0"/>
              </a:rPr>
              <a:t>Maïwen</a:t>
            </a:r>
            <a:r>
              <a:rPr lang="de-DE" sz="900" dirty="0">
                <a:solidFill>
                  <a:schemeClr val="bg1"/>
                </a:solidFill>
                <a:latin typeface="DM Sans" pitchFamily="2" charset="0"/>
                <a:cs typeface="Calibri" panose="020F0502020204030204" pitchFamily="34" charset="0"/>
              </a:rPr>
              <a:t> Caudron-Herger</a:t>
            </a:r>
          </a:p>
          <a:p>
            <a:r>
              <a:rPr lang="de-DE" sz="900" dirty="0">
                <a:solidFill>
                  <a:schemeClr val="bg1"/>
                </a:solidFill>
                <a:latin typeface="DM Sans" pitchFamily="2" charset="0"/>
                <a:cs typeface="Calibri" panose="020F0502020204030204" pitchFamily="34" charset="0"/>
              </a:rPr>
              <a:t>Tutor: Niklas Engel</a:t>
            </a:r>
          </a:p>
        </p:txBody>
      </p:sp>
      <p:sp>
        <p:nvSpPr>
          <p:cNvPr id="14" name="Textfeld 13">
            <a:extLst>
              <a:ext uri="{FF2B5EF4-FFF2-40B4-BE49-F238E27FC236}">
                <a16:creationId xmlns:a16="http://schemas.microsoft.com/office/drawing/2014/main" id="{89714160-84DE-24AF-C46A-20D5A020CE7D}"/>
              </a:ext>
            </a:extLst>
          </p:cNvPr>
          <p:cNvSpPr txBox="1"/>
          <p:nvPr/>
        </p:nvSpPr>
        <p:spPr>
          <a:xfrm>
            <a:off x="7228932" y="2075401"/>
            <a:ext cx="2001327" cy="507831"/>
          </a:xfrm>
          <a:prstGeom prst="rect">
            <a:avLst/>
          </a:prstGeom>
          <a:noFill/>
        </p:spPr>
        <p:txBody>
          <a:bodyPr wrap="square" rtlCol="0">
            <a:spAutoFit/>
          </a:bodyPr>
          <a:lstStyle/>
          <a:p>
            <a:r>
              <a:rPr lang="de-DE" sz="900" dirty="0">
                <a:solidFill>
                  <a:schemeClr val="bg1"/>
                </a:solidFill>
                <a:latin typeface="DM Sans" pitchFamily="2" charset="0"/>
                <a:cs typeface="Calibri" panose="020F0502020204030204" pitchFamily="34" charset="0"/>
              </a:rPr>
              <a:t>Michel Tarnow, Mich</a:t>
            </a:r>
            <a:r>
              <a:rPr lang="en-US" sz="900" dirty="0">
                <a:solidFill>
                  <a:schemeClr val="bg1"/>
                </a:solidFill>
                <a:latin typeface="DM Sans" pitchFamily="2" charset="0"/>
                <a:cs typeface="Calibri" panose="020F0502020204030204" pitchFamily="34" charset="0"/>
              </a:rPr>
              <a:t>è</a:t>
            </a:r>
            <a:r>
              <a:rPr lang="de-DE" sz="900" dirty="0">
                <a:solidFill>
                  <a:schemeClr val="bg1"/>
                </a:solidFill>
                <a:latin typeface="DM Sans" pitchFamily="2" charset="0"/>
                <a:cs typeface="Calibri" panose="020F0502020204030204" pitchFamily="34" charset="0"/>
              </a:rPr>
              <a:t>le </a:t>
            </a:r>
            <a:r>
              <a:rPr lang="de-DE" sz="900" dirty="0" err="1">
                <a:solidFill>
                  <a:schemeClr val="bg1"/>
                </a:solidFill>
                <a:latin typeface="DM Sans" pitchFamily="2" charset="0"/>
                <a:cs typeface="Calibri" panose="020F0502020204030204" pitchFamily="34" charset="0"/>
              </a:rPr>
              <a:t>Bennek</a:t>
            </a:r>
            <a:r>
              <a:rPr lang="de-DE" sz="900" dirty="0">
                <a:solidFill>
                  <a:schemeClr val="bg1"/>
                </a:solidFill>
                <a:latin typeface="DM Sans" pitchFamily="2" charset="0"/>
                <a:cs typeface="Calibri" panose="020F0502020204030204" pitchFamily="34" charset="0"/>
              </a:rPr>
              <a:t>, Lennart Müller, Sebastian Rickert; </a:t>
            </a:r>
          </a:p>
          <a:p>
            <a:r>
              <a:rPr lang="de-DE" sz="900" dirty="0">
                <a:solidFill>
                  <a:schemeClr val="bg1"/>
                </a:solidFill>
                <a:latin typeface="DM Sans" pitchFamily="2" charset="0"/>
                <a:cs typeface="Calibri" panose="020F0502020204030204" pitchFamily="34" charset="0"/>
              </a:rPr>
              <a:t>Date</a:t>
            </a:r>
            <a:r>
              <a:rPr lang="de-DE" sz="900" b="1" dirty="0">
                <a:solidFill>
                  <a:schemeClr val="bg1"/>
                </a:solidFill>
                <a:latin typeface="DM Sans" pitchFamily="2" charset="0"/>
                <a:cs typeface="Calibri" panose="020F0502020204030204" pitchFamily="34" charset="0"/>
              </a:rPr>
              <a:t>: 19.08.2022</a:t>
            </a:r>
          </a:p>
        </p:txBody>
      </p:sp>
      <p:pic>
        <p:nvPicPr>
          <p:cNvPr id="17" name="Grafik 16">
            <a:extLst>
              <a:ext uri="{FF2B5EF4-FFF2-40B4-BE49-F238E27FC236}">
                <a16:creationId xmlns:a16="http://schemas.microsoft.com/office/drawing/2014/main" id="{3CABCA42-A701-1E0D-3CDA-AFA84791DDBD}"/>
              </a:ext>
            </a:extLst>
          </p:cNvPr>
          <p:cNvPicPr>
            <a:picLocks noChangeAspect="1"/>
          </p:cNvPicPr>
          <p:nvPr/>
        </p:nvPicPr>
        <p:blipFill rotWithShape="1">
          <a:blip r:embed="rId3"/>
          <a:srcRect l="8238" b="14374"/>
          <a:stretch/>
        </p:blipFill>
        <p:spPr>
          <a:xfrm>
            <a:off x="280358" y="2618872"/>
            <a:ext cx="5115465" cy="2378977"/>
          </a:xfrm>
          <a:prstGeom prst="rect">
            <a:avLst/>
          </a:prstGeom>
        </p:spPr>
      </p:pic>
      <p:sp>
        <p:nvSpPr>
          <p:cNvPr id="9" name="Textfeld 8">
            <a:extLst>
              <a:ext uri="{FF2B5EF4-FFF2-40B4-BE49-F238E27FC236}">
                <a16:creationId xmlns:a16="http://schemas.microsoft.com/office/drawing/2014/main" id="{AE797273-1A1A-B4D1-12A4-3162614CFAB0}"/>
              </a:ext>
            </a:extLst>
          </p:cNvPr>
          <p:cNvSpPr txBox="1"/>
          <p:nvPr/>
        </p:nvSpPr>
        <p:spPr>
          <a:xfrm>
            <a:off x="207490" y="3570665"/>
            <a:ext cx="292388" cy="1240670"/>
          </a:xfrm>
          <a:prstGeom prst="rect">
            <a:avLst/>
          </a:prstGeom>
          <a:noFill/>
        </p:spPr>
        <p:txBody>
          <a:bodyPr vert="vert270" wrap="square" rtlCol="0">
            <a:spAutoFit/>
          </a:bodyPr>
          <a:lstStyle/>
          <a:p>
            <a:r>
              <a:rPr lang="de-DE" sz="700" dirty="0" err="1">
                <a:solidFill>
                  <a:schemeClr val="accent6">
                    <a:lumMod val="50000"/>
                  </a:schemeClr>
                </a:solidFill>
                <a:latin typeface="DM Sans" pitchFamily="2" charset="0"/>
                <a:cs typeface="Calibri" panose="020F0502020204030204" pitchFamily="34" charset="0"/>
              </a:rPr>
              <a:t>Adapted</a:t>
            </a:r>
            <a:r>
              <a:rPr lang="de-DE" sz="700" dirty="0">
                <a:solidFill>
                  <a:schemeClr val="accent6">
                    <a:lumMod val="50000"/>
                  </a:schemeClr>
                </a:solidFill>
                <a:latin typeface="DM Sans" pitchFamily="2" charset="0"/>
                <a:cs typeface="Calibri" panose="020F0502020204030204" pitchFamily="34" charset="0"/>
              </a:rPr>
              <a:t> </a:t>
            </a:r>
            <a:r>
              <a:rPr lang="de-DE" sz="700" dirty="0" err="1">
                <a:solidFill>
                  <a:schemeClr val="accent6">
                    <a:lumMod val="50000"/>
                  </a:schemeClr>
                </a:solidFill>
                <a:latin typeface="DM Sans" pitchFamily="2" charset="0"/>
                <a:cs typeface="Calibri" panose="020F0502020204030204" pitchFamily="34" charset="0"/>
              </a:rPr>
              <a:t>from</a:t>
            </a:r>
            <a:r>
              <a:rPr lang="de-DE" sz="700" dirty="0">
                <a:solidFill>
                  <a:schemeClr val="accent6">
                    <a:lumMod val="50000"/>
                  </a:schemeClr>
                </a:solidFill>
                <a:latin typeface="DM Sans" pitchFamily="2" charset="0"/>
                <a:cs typeface="Calibri" panose="020F0502020204030204" pitchFamily="34" charset="0"/>
              </a:rPr>
              <a:t>: [9</a:t>
            </a:r>
            <a:r>
              <a:rPr lang="de-DE" sz="700" dirty="0">
                <a:solidFill>
                  <a:schemeClr val="bg1"/>
                </a:solidFill>
                <a:latin typeface="DM Sans" pitchFamily="2" charset="0"/>
                <a:cs typeface="Calibri" panose="020F0502020204030204" pitchFamily="34" charset="0"/>
              </a:rPr>
              <a:t>]</a:t>
            </a:r>
            <a:endParaRPr lang="de-DE" sz="700" b="1" dirty="0">
              <a:solidFill>
                <a:schemeClr val="bg1"/>
              </a:solidFill>
              <a:latin typeface="DM Sans" pitchFamily="2" charset="0"/>
              <a:cs typeface="Calibri" panose="020F0502020204030204" pitchFamily="34" charset="0"/>
            </a:endParaRPr>
          </a:p>
        </p:txBody>
      </p:sp>
    </p:spTree>
    <p:extLst>
      <p:ext uri="{BB962C8B-B14F-4D97-AF65-F5344CB8AC3E}">
        <p14:creationId xmlns:p14="http://schemas.microsoft.com/office/powerpoint/2010/main" val="264593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238225" cy="461665"/>
          </a:xfrm>
          <a:prstGeom prst="rect">
            <a:avLst/>
          </a:prstGeom>
          <a:noFill/>
        </p:spPr>
        <p:txBody>
          <a:bodyPr wrap="square">
            <a:spAutoFit/>
          </a:bodyPr>
          <a:lstStyle/>
          <a:p>
            <a:r>
              <a:rPr lang="en-US" sz="2400" b="1" dirty="0">
                <a:solidFill>
                  <a:schemeClr val="bg1"/>
                </a:solidFill>
                <a:latin typeface="DM Sans" pitchFamily="2" charset="0"/>
                <a:cs typeface="Calibri Light" panose="020F0302020204030204" pitchFamily="34" charset="0"/>
              </a:rPr>
              <a:t>Timeline, Milestones and Deliverables</a:t>
            </a:r>
          </a:p>
        </p:txBody>
      </p:sp>
      <p:cxnSp>
        <p:nvCxnSpPr>
          <p:cNvPr id="4" name="Gerader Verbinder 3">
            <a:extLst>
              <a:ext uri="{FF2B5EF4-FFF2-40B4-BE49-F238E27FC236}">
                <a16:creationId xmlns:a16="http://schemas.microsoft.com/office/drawing/2014/main" id="{41EBF59B-1E2B-5885-9137-1B9E7E628DE9}"/>
              </a:ext>
            </a:extLst>
          </p:cNvPr>
          <p:cNvCxnSpPr>
            <a:cxnSpLocks/>
          </p:cNvCxnSpPr>
          <p:nvPr/>
        </p:nvCxnSpPr>
        <p:spPr>
          <a:xfrm>
            <a:off x="-242761" y="2571750"/>
            <a:ext cx="962952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uppieren 5">
            <a:extLst>
              <a:ext uri="{FF2B5EF4-FFF2-40B4-BE49-F238E27FC236}">
                <a16:creationId xmlns:a16="http://schemas.microsoft.com/office/drawing/2014/main" id="{8C40CA68-0C92-CF7B-FB6E-122A2D362EE9}"/>
              </a:ext>
            </a:extLst>
          </p:cNvPr>
          <p:cNvGrpSpPr>
            <a:grpSpLocks noChangeAspect="1"/>
          </p:cNvGrpSpPr>
          <p:nvPr/>
        </p:nvGrpSpPr>
        <p:grpSpPr>
          <a:xfrm>
            <a:off x="442715" y="2524191"/>
            <a:ext cx="95118" cy="95118"/>
            <a:chOff x="2879725" y="2034249"/>
            <a:chExt cx="125411" cy="125411"/>
          </a:xfrm>
        </p:grpSpPr>
        <p:sp>
          <p:nvSpPr>
            <p:cNvPr id="5" name="Ellipse 4">
              <a:extLst>
                <a:ext uri="{FF2B5EF4-FFF2-40B4-BE49-F238E27FC236}">
                  <a16:creationId xmlns:a16="http://schemas.microsoft.com/office/drawing/2014/main" id="{E48D0B08-3A4B-BE2E-5C08-71FEC82A9C97}"/>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llipse 2">
              <a:extLst>
                <a:ext uri="{FF2B5EF4-FFF2-40B4-BE49-F238E27FC236}">
                  <a16:creationId xmlns:a16="http://schemas.microsoft.com/office/drawing/2014/main" id="{0BA692F1-8370-1935-3C70-E6BAA36AD608}"/>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feld 7">
            <a:extLst>
              <a:ext uri="{FF2B5EF4-FFF2-40B4-BE49-F238E27FC236}">
                <a16:creationId xmlns:a16="http://schemas.microsoft.com/office/drawing/2014/main" id="{F77E2EF4-016D-4EA8-5ECB-F80738506008}"/>
              </a:ext>
            </a:extLst>
          </p:cNvPr>
          <p:cNvSpPr txBox="1"/>
          <p:nvPr/>
        </p:nvSpPr>
        <p:spPr>
          <a:xfrm>
            <a:off x="224293" y="2666868"/>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17.05.</a:t>
            </a:r>
          </a:p>
        </p:txBody>
      </p:sp>
      <p:sp>
        <p:nvSpPr>
          <p:cNvPr id="11" name="Textfeld 10">
            <a:extLst>
              <a:ext uri="{FF2B5EF4-FFF2-40B4-BE49-F238E27FC236}">
                <a16:creationId xmlns:a16="http://schemas.microsoft.com/office/drawing/2014/main" id="{68C43E36-9DF4-B9F1-A877-6C905260550C}"/>
              </a:ext>
            </a:extLst>
          </p:cNvPr>
          <p:cNvSpPr txBox="1"/>
          <p:nvPr/>
        </p:nvSpPr>
        <p:spPr>
          <a:xfrm>
            <a:off x="168651" y="1970164"/>
            <a:ext cx="867907" cy="461665"/>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Project </a:t>
            </a:r>
          </a:p>
          <a:p>
            <a:r>
              <a:rPr lang="en-US" sz="1200" dirty="0">
                <a:solidFill>
                  <a:schemeClr val="bg1"/>
                </a:solidFill>
                <a:latin typeface="DM Sans" pitchFamily="2" charset="0"/>
                <a:cs typeface="Calibri Light" panose="020F0302020204030204" pitchFamily="34" charset="0"/>
              </a:rPr>
              <a:t>Proposal</a:t>
            </a:r>
          </a:p>
        </p:txBody>
      </p:sp>
      <p:grpSp>
        <p:nvGrpSpPr>
          <p:cNvPr id="12" name="Gruppieren 11">
            <a:extLst>
              <a:ext uri="{FF2B5EF4-FFF2-40B4-BE49-F238E27FC236}">
                <a16:creationId xmlns:a16="http://schemas.microsoft.com/office/drawing/2014/main" id="{F80C9CB2-33C1-44FB-F302-CB4FDFA91D59}"/>
              </a:ext>
            </a:extLst>
          </p:cNvPr>
          <p:cNvGrpSpPr>
            <a:grpSpLocks noChangeAspect="1"/>
          </p:cNvGrpSpPr>
          <p:nvPr/>
        </p:nvGrpSpPr>
        <p:grpSpPr>
          <a:xfrm>
            <a:off x="8748515" y="2516467"/>
            <a:ext cx="95118" cy="95118"/>
            <a:chOff x="2879725" y="2034249"/>
            <a:chExt cx="125411" cy="125411"/>
          </a:xfrm>
        </p:grpSpPr>
        <p:sp>
          <p:nvSpPr>
            <p:cNvPr id="13" name="Ellipse 12">
              <a:extLst>
                <a:ext uri="{FF2B5EF4-FFF2-40B4-BE49-F238E27FC236}">
                  <a16:creationId xmlns:a16="http://schemas.microsoft.com/office/drawing/2014/main" id="{4164C224-EC08-CDE1-3EA3-0660C9523F32}"/>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lipse 13">
              <a:extLst>
                <a:ext uri="{FF2B5EF4-FFF2-40B4-BE49-F238E27FC236}">
                  <a16:creationId xmlns:a16="http://schemas.microsoft.com/office/drawing/2014/main" id="{358CEA5F-8454-7972-CB41-856254FEA0E7}"/>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feld 14">
            <a:extLst>
              <a:ext uri="{FF2B5EF4-FFF2-40B4-BE49-F238E27FC236}">
                <a16:creationId xmlns:a16="http://schemas.microsoft.com/office/drawing/2014/main" id="{2ABA8042-F20D-0148-F9F9-07C089A2DC70}"/>
              </a:ext>
            </a:extLst>
          </p:cNvPr>
          <p:cNvSpPr txBox="1"/>
          <p:nvPr/>
        </p:nvSpPr>
        <p:spPr>
          <a:xfrm>
            <a:off x="7741604" y="1815688"/>
            <a:ext cx="1386212" cy="646331"/>
          </a:xfrm>
          <a:prstGeom prst="rect">
            <a:avLst/>
          </a:prstGeom>
          <a:noFill/>
        </p:spPr>
        <p:txBody>
          <a:bodyPr wrap="square" rtlCol="0">
            <a:spAutoFit/>
          </a:bodyPr>
          <a:lstStyle/>
          <a:p>
            <a:pPr algn="r"/>
            <a:r>
              <a:rPr lang="en-US" sz="1200" dirty="0">
                <a:solidFill>
                  <a:schemeClr val="bg1"/>
                </a:solidFill>
                <a:latin typeface="DM Sans" pitchFamily="2" charset="0"/>
                <a:cs typeface="Calibri Light" panose="020F0302020204030204" pitchFamily="34" charset="0"/>
              </a:rPr>
              <a:t>Report </a:t>
            </a:r>
          </a:p>
          <a:p>
            <a:pPr algn="r"/>
            <a:r>
              <a:rPr lang="en-US" sz="1200" dirty="0">
                <a:solidFill>
                  <a:schemeClr val="bg1"/>
                </a:solidFill>
                <a:latin typeface="DM Sans" pitchFamily="2" charset="0"/>
                <a:cs typeface="Calibri Light" panose="020F0302020204030204" pitchFamily="34" charset="0"/>
              </a:rPr>
              <a:t>+ Final Presentation</a:t>
            </a:r>
          </a:p>
        </p:txBody>
      </p:sp>
      <p:sp>
        <p:nvSpPr>
          <p:cNvPr id="16" name="Textfeld 15">
            <a:extLst>
              <a:ext uri="{FF2B5EF4-FFF2-40B4-BE49-F238E27FC236}">
                <a16:creationId xmlns:a16="http://schemas.microsoft.com/office/drawing/2014/main" id="{13C96F02-3D38-980F-C8D6-72D7CFD3AC97}"/>
              </a:ext>
            </a:extLst>
          </p:cNvPr>
          <p:cNvSpPr txBox="1"/>
          <p:nvPr/>
        </p:nvSpPr>
        <p:spPr>
          <a:xfrm>
            <a:off x="8509157" y="2666868"/>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19.07.</a:t>
            </a:r>
          </a:p>
        </p:txBody>
      </p:sp>
      <p:sp>
        <p:nvSpPr>
          <p:cNvPr id="9" name="Rechteck 8">
            <a:extLst>
              <a:ext uri="{FF2B5EF4-FFF2-40B4-BE49-F238E27FC236}">
                <a16:creationId xmlns:a16="http://schemas.microsoft.com/office/drawing/2014/main" id="{4E2A844E-0307-A133-C282-E17522060E1B}"/>
              </a:ext>
            </a:extLst>
          </p:cNvPr>
          <p:cNvSpPr/>
          <p:nvPr/>
        </p:nvSpPr>
        <p:spPr>
          <a:xfrm>
            <a:off x="6932792" y="2602877"/>
            <a:ext cx="1782440" cy="4831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uppieren 16">
            <a:extLst>
              <a:ext uri="{FF2B5EF4-FFF2-40B4-BE49-F238E27FC236}">
                <a16:creationId xmlns:a16="http://schemas.microsoft.com/office/drawing/2014/main" id="{86939432-C599-0CFF-50E4-35987A3F6611}"/>
              </a:ext>
            </a:extLst>
          </p:cNvPr>
          <p:cNvGrpSpPr>
            <a:grpSpLocks noChangeAspect="1"/>
          </p:cNvGrpSpPr>
          <p:nvPr/>
        </p:nvGrpSpPr>
        <p:grpSpPr>
          <a:xfrm>
            <a:off x="1446015" y="2531917"/>
            <a:ext cx="95118" cy="95118"/>
            <a:chOff x="2879725" y="2034249"/>
            <a:chExt cx="125411" cy="125411"/>
          </a:xfrm>
        </p:grpSpPr>
        <p:sp>
          <p:nvSpPr>
            <p:cNvPr id="18" name="Ellipse 17">
              <a:extLst>
                <a:ext uri="{FF2B5EF4-FFF2-40B4-BE49-F238E27FC236}">
                  <a16:creationId xmlns:a16="http://schemas.microsoft.com/office/drawing/2014/main" id="{D3B59055-69EB-4102-2C65-F22FC41FBD5D}"/>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lipse 18">
              <a:extLst>
                <a:ext uri="{FF2B5EF4-FFF2-40B4-BE49-F238E27FC236}">
                  <a16:creationId xmlns:a16="http://schemas.microsoft.com/office/drawing/2014/main" id="{E31376EA-642E-8708-4226-D8E39A5E745B}"/>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uppieren 19">
            <a:extLst>
              <a:ext uri="{FF2B5EF4-FFF2-40B4-BE49-F238E27FC236}">
                <a16:creationId xmlns:a16="http://schemas.microsoft.com/office/drawing/2014/main" id="{24190473-A800-8044-DF55-FCC732698463}"/>
              </a:ext>
            </a:extLst>
          </p:cNvPr>
          <p:cNvGrpSpPr>
            <a:grpSpLocks noChangeAspect="1"/>
          </p:cNvGrpSpPr>
          <p:nvPr/>
        </p:nvGrpSpPr>
        <p:grpSpPr>
          <a:xfrm>
            <a:off x="2882181" y="2531917"/>
            <a:ext cx="95118" cy="95118"/>
            <a:chOff x="2879725" y="2034249"/>
            <a:chExt cx="125411" cy="125411"/>
          </a:xfrm>
        </p:grpSpPr>
        <p:sp>
          <p:nvSpPr>
            <p:cNvPr id="21" name="Ellipse 20">
              <a:extLst>
                <a:ext uri="{FF2B5EF4-FFF2-40B4-BE49-F238E27FC236}">
                  <a16:creationId xmlns:a16="http://schemas.microsoft.com/office/drawing/2014/main" id="{666564C3-A575-3A68-AC4F-313D124EFD43}"/>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lipse 21">
              <a:extLst>
                <a:ext uri="{FF2B5EF4-FFF2-40B4-BE49-F238E27FC236}">
                  <a16:creationId xmlns:a16="http://schemas.microsoft.com/office/drawing/2014/main" id="{4E3EF218-3A7B-7F02-857D-536F0B3BFFDE}"/>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uppieren 22">
            <a:extLst>
              <a:ext uri="{FF2B5EF4-FFF2-40B4-BE49-F238E27FC236}">
                <a16:creationId xmlns:a16="http://schemas.microsoft.com/office/drawing/2014/main" id="{1FFF7EAA-5CE4-FFFB-62B1-872539221021}"/>
              </a:ext>
            </a:extLst>
          </p:cNvPr>
          <p:cNvGrpSpPr>
            <a:grpSpLocks noChangeAspect="1"/>
          </p:cNvGrpSpPr>
          <p:nvPr/>
        </p:nvGrpSpPr>
        <p:grpSpPr>
          <a:xfrm>
            <a:off x="5558254" y="2524191"/>
            <a:ext cx="95118" cy="95118"/>
            <a:chOff x="2879725" y="2034249"/>
            <a:chExt cx="125411" cy="125411"/>
          </a:xfrm>
        </p:grpSpPr>
        <p:sp>
          <p:nvSpPr>
            <p:cNvPr id="24" name="Ellipse 23">
              <a:extLst>
                <a:ext uri="{FF2B5EF4-FFF2-40B4-BE49-F238E27FC236}">
                  <a16:creationId xmlns:a16="http://schemas.microsoft.com/office/drawing/2014/main" id="{153C85C8-F475-4232-3201-34B7DCC4D282}"/>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e 24">
              <a:extLst>
                <a:ext uri="{FF2B5EF4-FFF2-40B4-BE49-F238E27FC236}">
                  <a16:creationId xmlns:a16="http://schemas.microsoft.com/office/drawing/2014/main" id="{3AE98D2C-68B6-8E77-FB35-66B25FD77F44}"/>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uppieren 25">
            <a:extLst>
              <a:ext uri="{FF2B5EF4-FFF2-40B4-BE49-F238E27FC236}">
                <a16:creationId xmlns:a16="http://schemas.microsoft.com/office/drawing/2014/main" id="{EB35CF2C-08DC-0713-B5A0-BB57E8CEE197}"/>
              </a:ext>
            </a:extLst>
          </p:cNvPr>
          <p:cNvGrpSpPr>
            <a:grpSpLocks noChangeAspect="1"/>
          </p:cNvGrpSpPr>
          <p:nvPr/>
        </p:nvGrpSpPr>
        <p:grpSpPr>
          <a:xfrm>
            <a:off x="4390330" y="2531917"/>
            <a:ext cx="95118" cy="95118"/>
            <a:chOff x="2879725" y="2034249"/>
            <a:chExt cx="125411" cy="125411"/>
          </a:xfrm>
        </p:grpSpPr>
        <p:sp>
          <p:nvSpPr>
            <p:cNvPr id="27" name="Ellipse 26">
              <a:extLst>
                <a:ext uri="{FF2B5EF4-FFF2-40B4-BE49-F238E27FC236}">
                  <a16:creationId xmlns:a16="http://schemas.microsoft.com/office/drawing/2014/main" id="{BB48430D-1177-572E-B3E0-2BF0B45FCA16}"/>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a:extLst>
                <a:ext uri="{FF2B5EF4-FFF2-40B4-BE49-F238E27FC236}">
                  <a16:creationId xmlns:a16="http://schemas.microsoft.com/office/drawing/2014/main" id="{9DF0F68E-F205-17FB-8BC1-2F4BF3FCF536}"/>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uppieren 28">
            <a:extLst>
              <a:ext uri="{FF2B5EF4-FFF2-40B4-BE49-F238E27FC236}">
                <a16:creationId xmlns:a16="http://schemas.microsoft.com/office/drawing/2014/main" id="{20A11A1B-6B94-05BA-15D9-89A9078C3D3E}"/>
              </a:ext>
            </a:extLst>
          </p:cNvPr>
          <p:cNvGrpSpPr>
            <a:grpSpLocks noChangeAspect="1"/>
          </p:cNvGrpSpPr>
          <p:nvPr/>
        </p:nvGrpSpPr>
        <p:grpSpPr>
          <a:xfrm>
            <a:off x="6804391" y="2516467"/>
            <a:ext cx="95118" cy="95118"/>
            <a:chOff x="2879725" y="2034249"/>
            <a:chExt cx="125411" cy="125411"/>
          </a:xfrm>
        </p:grpSpPr>
        <p:sp>
          <p:nvSpPr>
            <p:cNvPr id="30" name="Ellipse 29">
              <a:extLst>
                <a:ext uri="{FF2B5EF4-FFF2-40B4-BE49-F238E27FC236}">
                  <a16:creationId xmlns:a16="http://schemas.microsoft.com/office/drawing/2014/main" id="{068EDD35-B19B-73C9-04D8-D63B4B5150BE}"/>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llipse 30">
              <a:extLst>
                <a:ext uri="{FF2B5EF4-FFF2-40B4-BE49-F238E27FC236}">
                  <a16:creationId xmlns:a16="http://schemas.microsoft.com/office/drawing/2014/main" id="{2327A4A6-6CF8-77E8-F0EF-8A4D7AC86D15}"/>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feld 31">
            <a:extLst>
              <a:ext uri="{FF2B5EF4-FFF2-40B4-BE49-F238E27FC236}">
                <a16:creationId xmlns:a16="http://schemas.microsoft.com/office/drawing/2014/main" id="{4BD21A5B-8953-F169-5452-7A76799B7DBF}"/>
              </a:ext>
            </a:extLst>
          </p:cNvPr>
          <p:cNvSpPr txBox="1"/>
          <p:nvPr/>
        </p:nvSpPr>
        <p:spPr>
          <a:xfrm>
            <a:off x="224293" y="4263001"/>
            <a:ext cx="3628820" cy="769441"/>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1100" dirty="0">
                <a:solidFill>
                  <a:schemeClr val="bg1"/>
                </a:solidFill>
                <a:latin typeface="DM Sans" pitchFamily="2" charset="0"/>
                <a:cs typeface="Calibri Light" panose="020F0302020204030204" pitchFamily="34" charset="0"/>
              </a:rPr>
              <a:t>Weekly team meetings on Wednesdays and if necessary</a:t>
            </a:r>
          </a:p>
          <a:p>
            <a:pPr marL="285750" indent="-285750">
              <a:buFont typeface="Wingdings" panose="05000000000000000000" pitchFamily="2" charset="2"/>
              <a:buChar char="Ø"/>
            </a:pPr>
            <a:r>
              <a:rPr lang="en-US" sz="1100" dirty="0">
                <a:solidFill>
                  <a:schemeClr val="bg1"/>
                </a:solidFill>
                <a:latin typeface="DM Sans" pitchFamily="2" charset="0"/>
                <a:cs typeface="Calibri Light" panose="020F0302020204030204" pitchFamily="34" charset="0"/>
              </a:rPr>
              <a:t>Course adjustments after consultation with tutor</a:t>
            </a:r>
          </a:p>
          <a:p>
            <a:pPr marL="285750" indent="-285750">
              <a:buFont typeface="Wingdings" panose="05000000000000000000" pitchFamily="2" charset="2"/>
              <a:buChar char="Ø"/>
            </a:pPr>
            <a:r>
              <a:rPr lang="en-US" sz="1100" dirty="0">
                <a:solidFill>
                  <a:schemeClr val="bg1"/>
                </a:solidFill>
                <a:latin typeface="DM Sans" pitchFamily="2" charset="0"/>
                <a:cs typeface="Calibri Light" panose="020F0302020204030204" pitchFamily="34" charset="0"/>
              </a:rPr>
              <a:t>Simultaneous writing of the report</a:t>
            </a:r>
          </a:p>
        </p:txBody>
      </p:sp>
      <p:sp>
        <p:nvSpPr>
          <p:cNvPr id="33" name="Textfeld 32">
            <a:extLst>
              <a:ext uri="{FF2B5EF4-FFF2-40B4-BE49-F238E27FC236}">
                <a16:creationId xmlns:a16="http://schemas.microsoft.com/office/drawing/2014/main" id="{F783193F-FEC0-812E-D236-84B6AAED1C6D}"/>
              </a:ext>
            </a:extLst>
          </p:cNvPr>
          <p:cNvSpPr txBox="1"/>
          <p:nvPr/>
        </p:nvSpPr>
        <p:spPr>
          <a:xfrm>
            <a:off x="1020508" y="2805367"/>
            <a:ext cx="2179892" cy="1107996"/>
          </a:xfrm>
          <a:prstGeom prst="rect">
            <a:avLst/>
          </a:prstGeom>
          <a:noFill/>
        </p:spPr>
        <p:txBody>
          <a:bodyPr wrap="square" rtlCol="0">
            <a:spAutoFit/>
          </a:bodyPr>
          <a:lstStyle/>
          <a:p>
            <a:pPr>
              <a:buClr>
                <a:srgbClr val="F84A4A"/>
              </a:buClr>
            </a:pPr>
            <a:r>
              <a:rPr lang="en-US" sz="1100" dirty="0">
                <a:solidFill>
                  <a:schemeClr val="bg1"/>
                </a:solidFill>
                <a:latin typeface="DM Sans" pitchFamily="2" charset="0"/>
                <a:cs typeface="Calibri Light" panose="020F0302020204030204" pitchFamily="34" charset="0"/>
              </a:rPr>
              <a:t>     </a:t>
            </a:r>
            <a:r>
              <a:rPr lang="en-US" sz="1100" b="1" dirty="0">
                <a:solidFill>
                  <a:schemeClr val="bg1"/>
                </a:solidFill>
                <a:latin typeface="DM Sans" pitchFamily="2" charset="0"/>
                <a:cs typeface="Calibri Light" panose="020F0302020204030204" pitchFamily="34" charset="0"/>
              </a:rPr>
              <a:t>Part (01)</a:t>
            </a:r>
            <a:endParaRPr lang="en-US" sz="1100" dirty="0">
              <a:solidFill>
                <a:schemeClr val="bg1"/>
              </a:solidFill>
              <a:latin typeface="DM Sans" pitchFamily="2" charset="0"/>
              <a:cs typeface="Calibri Light" panose="020F0302020204030204" pitchFamily="34" charset="0"/>
            </a:endParaRP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Statistical description of dataset</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Normalized and cleaned data frame</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Evaluated reproducibility</a:t>
            </a:r>
          </a:p>
        </p:txBody>
      </p:sp>
      <p:sp>
        <p:nvSpPr>
          <p:cNvPr id="34" name="Textfeld 33">
            <a:extLst>
              <a:ext uri="{FF2B5EF4-FFF2-40B4-BE49-F238E27FC236}">
                <a16:creationId xmlns:a16="http://schemas.microsoft.com/office/drawing/2014/main" id="{2828A3F6-4184-8CD4-8973-D1A986838AF2}"/>
              </a:ext>
            </a:extLst>
          </p:cNvPr>
          <p:cNvSpPr txBox="1"/>
          <p:nvPr/>
        </p:nvSpPr>
        <p:spPr>
          <a:xfrm>
            <a:off x="1215669" y="2273852"/>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22.05.</a:t>
            </a:r>
          </a:p>
        </p:txBody>
      </p:sp>
      <p:sp>
        <p:nvSpPr>
          <p:cNvPr id="35" name="Textfeld 34">
            <a:extLst>
              <a:ext uri="{FF2B5EF4-FFF2-40B4-BE49-F238E27FC236}">
                <a16:creationId xmlns:a16="http://schemas.microsoft.com/office/drawing/2014/main" id="{4D5BE3DA-D8CF-B8CF-6545-BCAF23E25D1A}"/>
              </a:ext>
            </a:extLst>
          </p:cNvPr>
          <p:cNvSpPr txBox="1"/>
          <p:nvPr/>
        </p:nvSpPr>
        <p:spPr>
          <a:xfrm>
            <a:off x="2444420" y="1330670"/>
            <a:ext cx="1951292" cy="1107996"/>
          </a:xfrm>
          <a:prstGeom prst="rect">
            <a:avLst/>
          </a:prstGeom>
          <a:noFill/>
        </p:spPr>
        <p:txBody>
          <a:bodyPr wrap="square" rtlCol="0">
            <a:spAutoFit/>
          </a:bodyPr>
          <a:lstStyle/>
          <a:p>
            <a:pPr>
              <a:buClr>
                <a:srgbClr val="F84A4A"/>
              </a:buClr>
            </a:pPr>
            <a:r>
              <a:rPr lang="en-US" sz="1100" dirty="0">
                <a:solidFill>
                  <a:schemeClr val="bg1"/>
                </a:solidFill>
                <a:latin typeface="DM Sans" pitchFamily="2" charset="0"/>
                <a:cs typeface="Calibri Light" panose="020F0302020204030204" pitchFamily="34" charset="0"/>
              </a:rPr>
              <a:t>     </a:t>
            </a:r>
            <a:r>
              <a:rPr lang="en-US" sz="1100" b="1" dirty="0">
                <a:solidFill>
                  <a:schemeClr val="bg1"/>
                </a:solidFill>
                <a:latin typeface="DM Sans" pitchFamily="2" charset="0"/>
                <a:cs typeface="Calibri Light" panose="020F0302020204030204" pitchFamily="34" charset="0"/>
              </a:rPr>
              <a:t>Part (02)</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R object containing position (fraction) and magnitude of local and global maxima for each protein</a:t>
            </a:r>
          </a:p>
        </p:txBody>
      </p:sp>
      <p:sp>
        <p:nvSpPr>
          <p:cNvPr id="36" name="Textfeld 35">
            <a:extLst>
              <a:ext uri="{FF2B5EF4-FFF2-40B4-BE49-F238E27FC236}">
                <a16:creationId xmlns:a16="http://schemas.microsoft.com/office/drawing/2014/main" id="{6573C7B6-370C-2540-091E-13F079714B6F}"/>
              </a:ext>
            </a:extLst>
          </p:cNvPr>
          <p:cNvSpPr txBox="1"/>
          <p:nvPr/>
        </p:nvSpPr>
        <p:spPr>
          <a:xfrm>
            <a:off x="3939466" y="2780259"/>
            <a:ext cx="1951292" cy="1615827"/>
          </a:xfrm>
          <a:prstGeom prst="rect">
            <a:avLst/>
          </a:prstGeom>
          <a:noFill/>
        </p:spPr>
        <p:txBody>
          <a:bodyPr wrap="square" rtlCol="0">
            <a:spAutoFit/>
          </a:bodyPr>
          <a:lstStyle/>
          <a:p>
            <a:pPr>
              <a:buClr>
                <a:srgbClr val="F84A4A"/>
              </a:buClr>
            </a:pPr>
            <a:r>
              <a:rPr lang="en-US" sz="1100" dirty="0">
                <a:solidFill>
                  <a:schemeClr val="bg1"/>
                </a:solidFill>
                <a:latin typeface="DM Sans" pitchFamily="2" charset="0"/>
                <a:cs typeface="Calibri Light" panose="020F0302020204030204" pitchFamily="34" charset="0"/>
              </a:rPr>
              <a:t>     </a:t>
            </a:r>
            <a:r>
              <a:rPr lang="en-US" sz="1100" b="1" dirty="0">
                <a:solidFill>
                  <a:schemeClr val="bg1"/>
                </a:solidFill>
                <a:latin typeface="DM Sans" pitchFamily="2" charset="0"/>
                <a:cs typeface="Calibri Light" panose="020F0302020204030204" pitchFamily="34" charset="0"/>
              </a:rPr>
              <a:t>Part (03)</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R object containing significance of differences between Ctrl and RNase condition maxima</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Clear set of selection criteria for RNA-dependent proteins</a:t>
            </a:r>
          </a:p>
        </p:txBody>
      </p:sp>
      <p:sp>
        <p:nvSpPr>
          <p:cNvPr id="37" name="Textfeld 36">
            <a:extLst>
              <a:ext uri="{FF2B5EF4-FFF2-40B4-BE49-F238E27FC236}">
                <a16:creationId xmlns:a16="http://schemas.microsoft.com/office/drawing/2014/main" id="{6E338706-F74E-DF1C-DD30-8AA66571DBCE}"/>
              </a:ext>
            </a:extLst>
          </p:cNvPr>
          <p:cNvSpPr txBox="1"/>
          <p:nvPr/>
        </p:nvSpPr>
        <p:spPr>
          <a:xfrm>
            <a:off x="5015987" y="1016550"/>
            <a:ext cx="1951292" cy="1446550"/>
          </a:xfrm>
          <a:prstGeom prst="rect">
            <a:avLst/>
          </a:prstGeom>
          <a:noFill/>
        </p:spPr>
        <p:txBody>
          <a:bodyPr wrap="square" rtlCol="0">
            <a:spAutoFit/>
          </a:bodyPr>
          <a:lstStyle/>
          <a:p>
            <a:pPr>
              <a:buClr>
                <a:srgbClr val="F84A4A"/>
              </a:buClr>
            </a:pPr>
            <a:r>
              <a:rPr lang="en-US" sz="1100" dirty="0">
                <a:solidFill>
                  <a:schemeClr val="bg1"/>
                </a:solidFill>
                <a:latin typeface="DM Sans" pitchFamily="2" charset="0"/>
                <a:cs typeface="Calibri Light" panose="020F0302020204030204" pitchFamily="34" charset="0"/>
              </a:rPr>
              <a:t>     </a:t>
            </a:r>
            <a:r>
              <a:rPr lang="en-US" sz="1100" b="1" dirty="0">
                <a:solidFill>
                  <a:schemeClr val="bg1"/>
                </a:solidFill>
                <a:latin typeface="DM Sans" pitchFamily="2" charset="0"/>
                <a:cs typeface="Calibri Light" panose="020F0302020204030204" pitchFamily="34" charset="0"/>
              </a:rPr>
              <a:t>Part (04)</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R object containing potential RNA-dependent proteins</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Division of R-Deep candidates into subgroups with similar shifting behavior </a:t>
            </a:r>
          </a:p>
        </p:txBody>
      </p:sp>
      <p:sp>
        <p:nvSpPr>
          <p:cNvPr id="38" name="Textfeld 37">
            <a:extLst>
              <a:ext uri="{FF2B5EF4-FFF2-40B4-BE49-F238E27FC236}">
                <a16:creationId xmlns:a16="http://schemas.microsoft.com/office/drawing/2014/main" id="{668C153C-F2F1-0879-3343-578D02B92EEB}"/>
              </a:ext>
            </a:extLst>
          </p:cNvPr>
          <p:cNvSpPr txBox="1"/>
          <p:nvPr/>
        </p:nvSpPr>
        <p:spPr>
          <a:xfrm>
            <a:off x="6373890" y="2778707"/>
            <a:ext cx="1951292" cy="769441"/>
          </a:xfrm>
          <a:prstGeom prst="rect">
            <a:avLst/>
          </a:prstGeom>
          <a:noFill/>
        </p:spPr>
        <p:txBody>
          <a:bodyPr wrap="square" rtlCol="0">
            <a:spAutoFit/>
          </a:bodyPr>
          <a:lstStyle/>
          <a:p>
            <a:pPr>
              <a:buClr>
                <a:srgbClr val="F84A4A"/>
              </a:buClr>
            </a:pPr>
            <a:r>
              <a:rPr lang="en-US" sz="1100" dirty="0">
                <a:solidFill>
                  <a:schemeClr val="bg1"/>
                </a:solidFill>
                <a:latin typeface="DM Sans" pitchFamily="2" charset="0"/>
                <a:cs typeface="Calibri Light" panose="020F0302020204030204" pitchFamily="34" charset="0"/>
              </a:rPr>
              <a:t>     </a:t>
            </a:r>
            <a:r>
              <a:rPr lang="en-US" sz="1100" b="1" dirty="0">
                <a:solidFill>
                  <a:schemeClr val="bg1"/>
                </a:solidFill>
                <a:latin typeface="DM Sans" pitchFamily="2" charset="0"/>
                <a:cs typeface="Calibri Light" panose="020F0302020204030204" pitchFamily="34" charset="0"/>
              </a:rPr>
              <a:t>Part (05)</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Comparison with databases </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Linear regression model </a:t>
            </a:r>
          </a:p>
        </p:txBody>
      </p:sp>
      <p:sp>
        <p:nvSpPr>
          <p:cNvPr id="39" name="Textfeld 38">
            <a:extLst>
              <a:ext uri="{FF2B5EF4-FFF2-40B4-BE49-F238E27FC236}">
                <a16:creationId xmlns:a16="http://schemas.microsoft.com/office/drawing/2014/main" id="{5BC5DDAE-F3A8-4AF9-86C5-FE9F1A46F8D0}"/>
              </a:ext>
            </a:extLst>
          </p:cNvPr>
          <p:cNvSpPr txBox="1"/>
          <p:nvPr/>
        </p:nvSpPr>
        <p:spPr>
          <a:xfrm>
            <a:off x="7372765" y="2627034"/>
            <a:ext cx="1498655" cy="246221"/>
          </a:xfrm>
          <a:prstGeom prst="rect">
            <a:avLst/>
          </a:prstGeom>
          <a:noFill/>
        </p:spPr>
        <p:txBody>
          <a:bodyPr wrap="square" rtlCol="0">
            <a:spAutoFit/>
          </a:bodyPr>
          <a:lstStyle/>
          <a:p>
            <a:r>
              <a:rPr lang="en-US" sz="1000" i="1" dirty="0">
                <a:solidFill>
                  <a:schemeClr val="bg1"/>
                </a:solidFill>
                <a:latin typeface="DM Sans" pitchFamily="2" charset="0"/>
                <a:cs typeface="Calibri Light" panose="020F0302020204030204" pitchFamily="34" charset="0"/>
              </a:rPr>
              <a:t>Buffer time</a:t>
            </a:r>
          </a:p>
        </p:txBody>
      </p:sp>
      <p:sp>
        <p:nvSpPr>
          <p:cNvPr id="40" name="Textfeld 39">
            <a:extLst>
              <a:ext uri="{FF2B5EF4-FFF2-40B4-BE49-F238E27FC236}">
                <a16:creationId xmlns:a16="http://schemas.microsoft.com/office/drawing/2014/main" id="{5F4996FC-3949-2BB1-F9B2-FF5E3A600A38}"/>
              </a:ext>
            </a:extLst>
          </p:cNvPr>
          <p:cNvSpPr txBox="1"/>
          <p:nvPr/>
        </p:nvSpPr>
        <p:spPr>
          <a:xfrm>
            <a:off x="2635691" y="2658101"/>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12.06.</a:t>
            </a:r>
          </a:p>
        </p:txBody>
      </p:sp>
      <p:sp>
        <p:nvSpPr>
          <p:cNvPr id="41" name="Textfeld 40">
            <a:extLst>
              <a:ext uri="{FF2B5EF4-FFF2-40B4-BE49-F238E27FC236}">
                <a16:creationId xmlns:a16="http://schemas.microsoft.com/office/drawing/2014/main" id="{3D152A86-4B46-0642-5567-436544DBD92D}"/>
              </a:ext>
            </a:extLst>
          </p:cNvPr>
          <p:cNvSpPr txBox="1"/>
          <p:nvPr/>
        </p:nvSpPr>
        <p:spPr>
          <a:xfrm>
            <a:off x="4123106" y="2270829"/>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26.06.</a:t>
            </a:r>
          </a:p>
        </p:txBody>
      </p:sp>
      <p:sp>
        <p:nvSpPr>
          <p:cNvPr id="42" name="Textfeld 41">
            <a:extLst>
              <a:ext uri="{FF2B5EF4-FFF2-40B4-BE49-F238E27FC236}">
                <a16:creationId xmlns:a16="http://schemas.microsoft.com/office/drawing/2014/main" id="{9ED3EB9A-4190-3457-ABE3-8D6E43DFD8CB}"/>
              </a:ext>
            </a:extLst>
          </p:cNvPr>
          <p:cNvSpPr txBox="1"/>
          <p:nvPr/>
        </p:nvSpPr>
        <p:spPr>
          <a:xfrm>
            <a:off x="5331338" y="2640208"/>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03.07.</a:t>
            </a:r>
          </a:p>
        </p:txBody>
      </p:sp>
      <p:sp>
        <p:nvSpPr>
          <p:cNvPr id="43" name="Textfeld 42">
            <a:extLst>
              <a:ext uri="{FF2B5EF4-FFF2-40B4-BE49-F238E27FC236}">
                <a16:creationId xmlns:a16="http://schemas.microsoft.com/office/drawing/2014/main" id="{F652E5E2-2594-4AE1-823F-83FE4F71A00F}"/>
              </a:ext>
            </a:extLst>
          </p:cNvPr>
          <p:cNvSpPr txBox="1"/>
          <p:nvPr/>
        </p:nvSpPr>
        <p:spPr>
          <a:xfrm>
            <a:off x="6537246" y="2264456"/>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10.07.</a:t>
            </a:r>
          </a:p>
        </p:txBody>
      </p:sp>
      <p:sp>
        <p:nvSpPr>
          <p:cNvPr id="44" name="Textfeld 43">
            <a:extLst>
              <a:ext uri="{FF2B5EF4-FFF2-40B4-BE49-F238E27FC236}">
                <a16:creationId xmlns:a16="http://schemas.microsoft.com/office/drawing/2014/main" id="{D69543CF-D2B3-877D-1C62-9046094B5244}"/>
              </a:ext>
            </a:extLst>
          </p:cNvPr>
          <p:cNvSpPr txBox="1"/>
          <p:nvPr/>
        </p:nvSpPr>
        <p:spPr>
          <a:xfrm>
            <a:off x="7536121" y="4205087"/>
            <a:ext cx="1669774" cy="461665"/>
          </a:xfrm>
          <a:prstGeom prst="rect">
            <a:avLst/>
          </a:prstGeom>
          <a:noFill/>
        </p:spPr>
        <p:txBody>
          <a:bodyPr wrap="square" rtlCol="0">
            <a:spAutoFit/>
          </a:bodyPr>
          <a:lstStyle/>
          <a:p>
            <a:r>
              <a:rPr lang="en-US" sz="1600" dirty="0">
                <a:solidFill>
                  <a:srgbClr val="F84A4A"/>
                </a:solidFill>
              </a:rPr>
              <a:t>■</a:t>
            </a:r>
            <a:r>
              <a:rPr lang="en-US" sz="2400" dirty="0"/>
              <a:t> </a:t>
            </a:r>
            <a:r>
              <a:rPr lang="en-US" sz="1100" dirty="0">
                <a:solidFill>
                  <a:schemeClr val="bg1"/>
                </a:solidFill>
                <a:latin typeface="DM Sans" pitchFamily="2" charset="0"/>
                <a:cs typeface="Calibri Light" panose="020F0302020204030204" pitchFamily="34" charset="0"/>
              </a:rPr>
              <a:t>Deliverables</a:t>
            </a:r>
            <a:r>
              <a:rPr lang="en-US" i="1" dirty="0">
                <a:solidFill>
                  <a:schemeClr val="bg1"/>
                </a:solidFill>
                <a:latin typeface="DM Sans" pitchFamily="2" charset="0"/>
                <a:cs typeface="Calibri Light" panose="020F0302020204030204" pitchFamily="34" charset="0"/>
              </a:rPr>
              <a:t> </a:t>
            </a:r>
            <a:endParaRPr lang="en-US" i="1" dirty="0">
              <a:highlight>
                <a:srgbClr val="FFFF85"/>
              </a:highlight>
            </a:endParaRPr>
          </a:p>
        </p:txBody>
      </p:sp>
    </p:spTree>
    <p:extLst>
      <p:ext uri="{BB962C8B-B14F-4D97-AF65-F5344CB8AC3E}">
        <p14:creationId xmlns:p14="http://schemas.microsoft.com/office/powerpoint/2010/main" val="418793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238225"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References</a:t>
            </a:r>
          </a:p>
        </p:txBody>
      </p:sp>
      <p:sp>
        <p:nvSpPr>
          <p:cNvPr id="3" name="Textfeld 2">
            <a:extLst>
              <a:ext uri="{FF2B5EF4-FFF2-40B4-BE49-F238E27FC236}">
                <a16:creationId xmlns:a16="http://schemas.microsoft.com/office/drawing/2014/main" id="{DEC41AC9-F260-88EA-FBB5-72AD1CDB864A}"/>
              </a:ext>
            </a:extLst>
          </p:cNvPr>
          <p:cNvSpPr txBox="1"/>
          <p:nvPr/>
        </p:nvSpPr>
        <p:spPr>
          <a:xfrm>
            <a:off x="353683" y="696615"/>
            <a:ext cx="7349066" cy="4885953"/>
          </a:xfrm>
          <a:prstGeom prst="rect">
            <a:avLst/>
          </a:prstGeom>
          <a:noFill/>
        </p:spPr>
        <p:txBody>
          <a:bodyPr wrap="square" rtlCol="0">
            <a:spAutoFit/>
          </a:bodyPr>
          <a:lstStyle/>
          <a:p>
            <a:pPr defTabSz="806450">
              <a:tabLst>
                <a:tab pos="361950" algn="l"/>
              </a:tabLst>
            </a:pPr>
            <a:r>
              <a:rPr lang="en-US" sz="1000" dirty="0">
                <a:latin typeface="DM Sans" pitchFamily="2" charset="0"/>
              </a:rPr>
              <a:t>[1] 	</a:t>
            </a:r>
            <a:r>
              <a:rPr lang="en-US" sz="1000" dirty="0" err="1">
                <a:latin typeface="DM Sans" pitchFamily="2" charset="0"/>
              </a:rPr>
              <a:t>Bielli</a:t>
            </a:r>
            <a:r>
              <a:rPr lang="en-US" sz="1000" dirty="0">
                <a:latin typeface="DM Sans" pitchFamily="2" charset="0"/>
              </a:rPr>
              <a:t>, P., </a:t>
            </a:r>
            <a:r>
              <a:rPr lang="en-US" sz="1000" dirty="0" err="1">
                <a:latin typeface="DM Sans" pitchFamily="2" charset="0"/>
              </a:rPr>
              <a:t>Busà</a:t>
            </a:r>
            <a:r>
              <a:rPr lang="en-US" sz="1000" dirty="0">
                <a:latin typeface="DM Sans" pitchFamily="2" charset="0"/>
              </a:rPr>
              <a:t>, R., </a:t>
            </a:r>
            <a:r>
              <a:rPr lang="en-US" sz="1000" dirty="0" err="1">
                <a:latin typeface="DM Sans" pitchFamily="2" charset="0"/>
              </a:rPr>
              <a:t>Paronetto</a:t>
            </a:r>
            <a:r>
              <a:rPr lang="en-US" sz="1000" dirty="0">
                <a:latin typeface="DM Sans" pitchFamily="2" charset="0"/>
              </a:rPr>
              <a:t>, M.P., and </a:t>
            </a:r>
            <a:r>
              <a:rPr lang="en-US" sz="1000" dirty="0" err="1">
                <a:latin typeface="DM Sans" pitchFamily="2" charset="0"/>
              </a:rPr>
              <a:t>Sette</a:t>
            </a:r>
            <a:r>
              <a:rPr lang="en-US" sz="1000" dirty="0">
                <a:latin typeface="DM Sans" pitchFamily="2" charset="0"/>
              </a:rPr>
              <a:t>, C. (2011). The RNA-binding protein Sam68 is a multifunctional player in 	human cancer. </a:t>
            </a:r>
            <a:r>
              <a:rPr lang="en-US" sz="1000" dirty="0" err="1">
                <a:latin typeface="DM Sans" pitchFamily="2" charset="0"/>
              </a:rPr>
              <a:t>Endocr</a:t>
            </a:r>
            <a:r>
              <a:rPr lang="en-US" sz="1000" dirty="0">
                <a:latin typeface="DM Sans" pitchFamily="2" charset="0"/>
              </a:rPr>
              <a:t> </a:t>
            </a:r>
            <a:r>
              <a:rPr lang="en-US" sz="1000" dirty="0" err="1">
                <a:latin typeface="DM Sans" pitchFamily="2" charset="0"/>
              </a:rPr>
              <a:t>Relat</a:t>
            </a:r>
            <a:r>
              <a:rPr lang="en-US" sz="1000" dirty="0">
                <a:latin typeface="DM Sans" pitchFamily="2" charset="0"/>
              </a:rPr>
              <a:t> Cancer</a:t>
            </a:r>
            <a:r>
              <a:rPr lang="en-US" sz="1000" i="1" dirty="0">
                <a:latin typeface="DM Sans" pitchFamily="2" charset="0"/>
              </a:rPr>
              <a:t> 18</a:t>
            </a:r>
            <a:r>
              <a:rPr lang="en-US" sz="1000" dirty="0">
                <a:latin typeface="DM Sans" pitchFamily="2" charset="0"/>
              </a:rPr>
              <a:t>, R91-r102.</a:t>
            </a:r>
          </a:p>
          <a:p>
            <a:endParaRPr lang="en-US" sz="1000" dirty="0">
              <a:latin typeface="DM Sans" pitchFamily="2" charset="0"/>
            </a:endParaRPr>
          </a:p>
          <a:p>
            <a:pPr defTabSz="361950"/>
            <a:r>
              <a:rPr lang="en-US" sz="1000" dirty="0">
                <a:latin typeface="DM Sans" pitchFamily="2" charset="0"/>
              </a:rPr>
              <a:t>[2]</a:t>
            </a:r>
            <a:r>
              <a:rPr lang="en-US" sz="1000" i="1" dirty="0">
                <a:latin typeface="DM Sans" pitchFamily="2" charset="0"/>
              </a:rPr>
              <a:t> 	</a:t>
            </a:r>
            <a:r>
              <a:rPr lang="en-US" sz="1000" dirty="0" err="1">
                <a:latin typeface="DM Sans" pitchFamily="2" charset="0"/>
              </a:rPr>
              <a:t>Abdelmohsen</a:t>
            </a:r>
            <a:r>
              <a:rPr lang="en-US" sz="1000" dirty="0">
                <a:latin typeface="DM Sans" pitchFamily="2" charset="0"/>
              </a:rPr>
              <a:t>, K., and Gorospe, M. (2010). Posttranscriptional regulation of cancer traits by </a:t>
            </a:r>
            <a:r>
              <a:rPr lang="en-US" sz="1000" dirty="0" err="1">
                <a:latin typeface="DM Sans" pitchFamily="2" charset="0"/>
              </a:rPr>
              <a:t>HuR</a:t>
            </a:r>
            <a:r>
              <a:rPr lang="en-US" sz="1000" dirty="0">
                <a:latin typeface="DM Sans" pitchFamily="2" charset="0"/>
              </a:rPr>
              <a:t>. Wiley </a:t>
            </a:r>
            <a:r>
              <a:rPr lang="en-US" sz="1000" dirty="0" err="1">
                <a:latin typeface="DM Sans" pitchFamily="2" charset="0"/>
              </a:rPr>
              <a:t>Interdiscip</a:t>
            </a:r>
            <a:r>
              <a:rPr lang="en-US" sz="1000" dirty="0">
                <a:latin typeface="DM Sans" pitchFamily="2" charset="0"/>
              </a:rPr>
              <a:t> 	Rev RNA</a:t>
            </a:r>
            <a:r>
              <a:rPr lang="en-US" sz="1000" i="1" dirty="0">
                <a:latin typeface="DM Sans" pitchFamily="2" charset="0"/>
              </a:rPr>
              <a:t> 1</a:t>
            </a:r>
            <a:r>
              <a:rPr lang="en-US" sz="1000" dirty="0">
                <a:latin typeface="DM Sans" pitchFamily="2" charset="0"/>
              </a:rPr>
              <a:t>, 214-229.</a:t>
            </a:r>
          </a:p>
          <a:p>
            <a:endParaRPr lang="en-US" sz="1000" dirty="0">
              <a:latin typeface="DM Sans" pitchFamily="2" charset="0"/>
            </a:endParaRPr>
          </a:p>
          <a:p>
            <a:pPr>
              <a:tabLst>
                <a:tab pos="361950" algn="l"/>
              </a:tabLst>
            </a:pPr>
            <a:r>
              <a:rPr lang="en-US" sz="1000" dirty="0">
                <a:latin typeface="DM Sans" pitchFamily="2" charset="0"/>
              </a:rPr>
              <a:t>[3]</a:t>
            </a:r>
            <a:r>
              <a:rPr lang="en-US" sz="1000" i="1" dirty="0">
                <a:latin typeface="DM Sans" pitchFamily="2" charset="0"/>
              </a:rPr>
              <a:t> 	</a:t>
            </a:r>
            <a:r>
              <a:rPr lang="en-US" sz="1000" dirty="0">
                <a:latin typeface="DM Sans" pitchFamily="2" charset="0"/>
              </a:rPr>
              <a:t>Qian, J., </a:t>
            </a:r>
            <a:r>
              <a:rPr lang="en-US" sz="1000" dirty="0" err="1">
                <a:latin typeface="DM Sans" pitchFamily="2" charset="0"/>
              </a:rPr>
              <a:t>Hassanein</a:t>
            </a:r>
            <a:r>
              <a:rPr lang="en-US" sz="1000" dirty="0">
                <a:latin typeface="DM Sans" pitchFamily="2" charset="0"/>
              </a:rPr>
              <a:t>, M., Hoeksema, M.D., Harris, B.K., Zou, Y., Chen, H., Lu, P., Eisenberg, R., Wang, J., Espinosa, A.</a:t>
            </a:r>
            <a:r>
              <a:rPr lang="en-US" sz="1000" i="1" dirty="0">
                <a:latin typeface="DM Sans" pitchFamily="2" charset="0"/>
              </a:rPr>
              <a:t>, et al.</a:t>
            </a:r>
            <a:r>
              <a:rPr lang="en-US" sz="1000" dirty="0">
                <a:latin typeface="DM Sans" pitchFamily="2" charset="0"/>
              </a:rPr>
              <a:t> 	(2015). The RNA binding protein FXR1 is a new driver in the 3q26-29 amplicon and predicts poor prognosis in human 	cancers. Proc Natl </a:t>
            </a:r>
            <a:r>
              <a:rPr lang="en-US" sz="1000" dirty="0" err="1">
                <a:latin typeface="DM Sans" pitchFamily="2" charset="0"/>
              </a:rPr>
              <a:t>Acad</a:t>
            </a:r>
            <a:r>
              <a:rPr lang="en-US" sz="1000" dirty="0">
                <a:latin typeface="DM Sans" pitchFamily="2" charset="0"/>
              </a:rPr>
              <a:t> Sci U S A</a:t>
            </a:r>
            <a:r>
              <a:rPr lang="en-US" sz="1000" i="1" dirty="0">
                <a:latin typeface="DM Sans" pitchFamily="2" charset="0"/>
              </a:rPr>
              <a:t> 112</a:t>
            </a:r>
            <a:r>
              <a:rPr lang="en-US" sz="1000" dirty="0">
                <a:latin typeface="DM Sans" pitchFamily="2" charset="0"/>
              </a:rPr>
              <a:t>, 3469-3474.</a:t>
            </a:r>
          </a:p>
          <a:p>
            <a:endParaRPr lang="en-US" sz="1000" dirty="0">
              <a:latin typeface="DM Sans" pitchFamily="2" charset="0"/>
            </a:endParaRPr>
          </a:p>
          <a:p>
            <a:pPr>
              <a:tabLst>
                <a:tab pos="361950" algn="l"/>
              </a:tabLst>
            </a:pPr>
            <a:r>
              <a:rPr lang="en-US" sz="1000" dirty="0">
                <a:latin typeface="DM Sans" pitchFamily="2" charset="0"/>
              </a:rPr>
              <a:t>[4]</a:t>
            </a:r>
            <a:r>
              <a:rPr lang="en-US" sz="1000" i="1" dirty="0">
                <a:latin typeface="DM Sans" pitchFamily="2" charset="0"/>
              </a:rPr>
              <a:t> 	</a:t>
            </a:r>
            <a:r>
              <a:rPr lang="en-US" sz="1000" dirty="0">
                <a:latin typeface="DM Sans" pitchFamily="2" charset="0"/>
              </a:rPr>
              <a:t>Feng, X., Ma, D., Zhao, J., Song, Y., Zhu, Y., Zhou, Q., Ma, F., Liu, X., Zhong, M., Liu, Y.</a:t>
            </a:r>
            <a:r>
              <a:rPr lang="en-US" sz="1000" i="1" dirty="0">
                <a:latin typeface="DM Sans" pitchFamily="2" charset="0"/>
              </a:rPr>
              <a:t>, et al.</a:t>
            </a:r>
            <a:r>
              <a:rPr lang="en-US" sz="1000" dirty="0">
                <a:latin typeface="DM Sans" pitchFamily="2" charset="0"/>
              </a:rPr>
              <a:t> (2020). UHMK1 promotes gastric 	cancer progression through reprogramming nucleotide metabolism. </a:t>
            </a:r>
            <a:r>
              <a:rPr lang="en-US" sz="1000" dirty="0" err="1">
                <a:latin typeface="DM Sans" pitchFamily="2" charset="0"/>
              </a:rPr>
              <a:t>Embo</a:t>
            </a:r>
            <a:r>
              <a:rPr lang="en-US" sz="1000" dirty="0">
                <a:latin typeface="DM Sans" pitchFamily="2" charset="0"/>
              </a:rPr>
              <a:t> j</a:t>
            </a:r>
            <a:r>
              <a:rPr lang="en-US" sz="1000" i="1" dirty="0">
                <a:latin typeface="DM Sans" pitchFamily="2" charset="0"/>
              </a:rPr>
              <a:t> 39</a:t>
            </a:r>
            <a:r>
              <a:rPr lang="en-US" sz="1000" dirty="0">
                <a:latin typeface="DM Sans" pitchFamily="2" charset="0"/>
              </a:rPr>
              <a:t>, e102541.</a:t>
            </a:r>
          </a:p>
          <a:p>
            <a:endParaRPr lang="en-US" sz="1000" dirty="0">
              <a:latin typeface="DM Sans" pitchFamily="2" charset="0"/>
            </a:endParaRPr>
          </a:p>
          <a:p>
            <a:pPr defTabSz="361950"/>
            <a:r>
              <a:rPr lang="en-US" sz="1000" dirty="0">
                <a:latin typeface="DM Sans" pitchFamily="2" charset="0"/>
              </a:rPr>
              <a:t>[5] 	Wang, Z.L., Li, B., Luo, Y.X., Lin, Q., Liu, S.R., Zhang, X.Q., Zhou, H., Yang, J.H., and Qu, L.H. (2018). Comprehensive Genomic 	Characterization of RNA-Binding Proteins across Human Cancers. Cell Rep</a:t>
            </a:r>
            <a:r>
              <a:rPr lang="en-US" sz="1000" i="1" dirty="0">
                <a:latin typeface="DM Sans" pitchFamily="2" charset="0"/>
              </a:rPr>
              <a:t> 22</a:t>
            </a:r>
            <a:r>
              <a:rPr lang="en-US" sz="1000" dirty="0">
                <a:latin typeface="DM Sans" pitchFamily="2" charset="0"/>
              </a:rPr>
              <a:t>, 286-298.</a:t>
            </a:r>
          </a:p>
          <a:p>
            <a:endParaRPr lang="en-US" sz="1000" dirty="0">
              <a:latin typeface="DM Sans" pitchFamily="2" charset="0"/>
            </a:endParaRPr>
          </a:p>
          <a:p>
            <a:pPr defTabSz="361950"/>
            <a:r>
              <a:rPr lang="en-US" sz="1000" dirty="0">
                <a:latin typeface="DM Sans" pitchFamily="2" charset="0"/>
              </a:rPr>
              <a:t>[6] 	</a:t>
            </a:r>
            <a:r>
              <a:rPr lang="en-US" sz="1000" dirty="0" err="1">
                <a:latin typeface="DM Sans" pitchFamily="2" charset="0"/>
              </a:rPr>
              <a:t>Kelaini</a:t>
            </a:r>
            <a:r>
              <a:rPr lang="en-US" sz="1000" dirty="0">
                <a:latin typeface="DM Sans" pitchFamily="2" charset="0"/>
              </a:rPr>
              <a:t>, S., Chan, C., Cornelius, V.A., and </a:t>
            </a:r>
            <a:r>
              <a:rPr lang="en-US" sz="1000" dirty="0" err="1">
                <a:latin typeface="DM Sans" pitchFamily="2" charset="0"/>
              </a:rPr>
              <a:t>Margariti</a:t>
            </a:r>
            <a:r>
              <a:rPr lang="en-US" sz="1000" dirty="0">
                <a:latin typeface="DM Sans" pitchFamily="2" charset="0"/>
              </a:rPr>
              <a:t>, A. (2021). RNA-Binding Proteins Hold Key Roles in Function, 	Dysfunction, and Disease. Biology (Basel)</a:t>
            </a:r>
            <a:r>
              <a:rPr lang="en-US" sz="1000" i="1" dirty="0">
                <a:latin typeface="DM Sans" pitchFamily="2" charset="0"/>
              </a:rPr>
              <a:t> 10</a:t>
            </a:r>
            <a:r>
              <a:rPr lang="en-US" sz="1000" dirty="0">
                <a:latin typeface="DM Sans" pitchFamily="2" charset="0"/>
              </a:rPr>
              <a:t>.</a:t>
            </a:r>
          </a:p>
          <a:p>
            <a:endParaRPr lang="en-US" sz="1000" dirty="0">
              <a:latin typeface="DM Sans" pitchFamily="2" charset="0"/>
            </a:endParaRPr>
          </a:p>
          <a:p>
            <a:pPr defTabSz="361950"/>
            <a:r>
              <a:rPr lang="en-US" sz="1000" dirty="0">
                <a:latin typeface="DM Sans" pitchFamily="2" charset="0"/>
              </a:rPr>
              <a:t>[7]	</a:t>
            </a:r>
            <a:r>
              <a:rPr lang="en-US" sz="1000" dirty="0" err="1">
                <a:latin typeface="DM Sans" pitchFamily="2" charset="0"/>
              </a:rPr>
              <a:t>Gebauer</a:t>
            </a:r>
            <a:r>
              <a:rPr lang="en-US" sz="1000" dirty="0">
                <a:latin typeface="DM Sans" pitchFamily="2" charset="0"/>
              </a:rPr>
              <a:t>, F., </a:t>
            </a:r>
            <a:r>
              <a:rPr lang="en-US" sz="1000" dirty="0" err="1">
                <a:latin typeface="DM Sans" pitchFamily="2" charset="0"/>
              </a:rPr>
              <a:t>Schwarzl</a:t>
            </a:r>
            <a:r>
              <a:rPr lang="en-US" sz="1000" dirty="0">
                <a:latin typeface="DM Sans" pitchFamily="2" charset="0"/>
              </a:rPr>
              <a:t>, T., </a:t>
            </a:r>
            <a:r>
              <a:rPr lang="en-US" sz="1000" dirty="0" err="1">
                <a:latin typeface="DM Sans" pitchFamily="2" charset="0"/>
              </a:rPr>
              <a:t>Valcárcel</a:t>
            </a:r>
            <a:r>
              <a:rPr lang="en-US" sz="1000" dirty="0">
                <a:latin typeface="DM Sans" pitchFamily="2" charset="0"/>
              </a:rPr>
              <a:t>, J., and </a:t>
            </a:r>
            <a:r>
              <a:rPr lang="en-US" sz="1000" dirty="0" err="1">
                <a:latin typeface="DM Sans" pitchFamily="2" charset="0"/>
              </a:rPr>
              <a:t>Hentze</a:t>
            </a:r>
            <a:r>
              <a:rPr lang="en-US" sz="1000" dirty="0">
                <a:latin typeface="DM Sans" pitchFamily="2" charset="0"/>
              </a:rPr>
              <a:t>, M.W. (2021). RNA-binding proteins in human genetic disease. 	Nature Reviews Genetics</a:t>
            </a:r>
            <a:r>
              <a:rPr lang="en-US" sz="1000" i="1" dirty="0">
                <a:latin typeface="DM Sans" pitchFamily="2" charset="0"/>
              </a:rPr>
              <a:t> 22</a:t>
            </a:r>
            <a:r>
              <a:rPr lang="en-US" sz="1000" dirty="0">
                <a:latin typeface="DM Sans" pitchFamily="2" charset="0"/>
              </a:rPr>
              <a:t>, 185-198.</a:t>
            </a:r>
          </a:p>
          <a:p>
            <a:endParaRPr lang="en-US" sz="1000" dirty="0">
              <a:latin typeface="DM Sans" pitchFamily="2" charset="0"/>
            </a:endParaRPr>
          </a:p>
          <a:p>
            <a:pPr defTabSz="361950"/>
            <a:r>
              <a:rPr lang="en-US" sz="1000" dirty="0">
                <a:latin typeface="DM Sans" pitchFamily="2" charset="0"/>
              </a:rPr>
              <a:t>[8]	</a:t>
            </a:r>
            <a:r>
              <a:rPr lang="en-US" sz="1000" dirty="0" err="1">
                <a:latin typeface="DM Sans" pitchFamily="2" charset="0"/>
              </a:rPr>
              <a:t>Maziuk</a:t>
            </a:r>
            <a:r>
              <a:rPr lang="en-US" sz="1000" dirty="0">
                <a:latin typeface="DM Sans" pitchFamily="2" charset="0"/>
              </a:rPr>
              <a:t>, B., Ballance, H.I., and </a:t>
            </a:r>
            <a:r>
              <a:rPr lang="en-US" sz="1000" dirty="0" err="1">
                <a:latin typeface="DM Sans" pitchFamily="2" charset="0"/>
              </a:rPr>
              <a:t>Wolozin</a:t>
            </a:r>
            <a:r>
              <a:rPr lang="en-US" sz="1000" dirty="0">
                <a:latin typeface="DM Sans" pitchFamily="2" charset="0"/>
              </a:rPr>
              <a:t>, B. (2017). Dysregulation of RNA Binding Protein Aggregation in 	Neurodegenerative Disorders. 	Front Mol </a:t>
            </a:r>
            <a:r>
              <a:rPr lang="en-US" sz="1000" dirty="0" err="1">
                <a:latin typeface="DM Sans" pitchFamily="2" charset="0"/>
              </a:rPr>
              <a:t>Neurosci</a:t>
            </a:r>
            <a:r>
              <a:rPr lang="en-US" sz="1000" i="1" dirty="0">
                <a:latin typeface="DM Sans" pitchFamily="2" charset="0"/>
              </a:rPr>
              <a:t> 10</a:t>
            </a:r>
            <a:r>
              <a:rPr lang="en-US" sz="1000" dirty="0">
                <a:latin typeface="DM Sans" pitchFamily="2" charset="0"/>
              </a:rPr>
              <a:t>, 89.</a:t>
            </a:r>
          </a:p>
          <a:p>
            <a:pPr defTabSz="361950"/>
            <a:endParaRPr lang="en-US" sz="1000" dirty="0">
              <a:latin typeface="DM Sans" pitchFamily="2" charset="0"/>
            </a:endParaRPr>
          </a:p>
          <a:p>
            <a:pPr defTabSz="361950"/>
            <a:r>
              <a:rPr lang="en-US" sz="1000" dirty="0">
                <a:latin typeface="DM Sans" pitchFamily="2" charset="0"/>
              </a:rPr>
              <a:t>[9]	</a:t>
            </a:r>
            <a:r>
              <a:rPr lang="en-US" sz="1000" dirty="0" err="1">
                <a:latin typeface="DM Sans" pitchFamily="2" charset="0"/>
              </a:rPr>
              <a:t>Caudron</a:t>
            </a:r>
            <a:r>
              <a:rPr lang="en-US" sz="1000" dirty="0">
                <a:latin typeface="DM Sans" pitchFamily="2" charset="0"/>
              </a:rPr>
              <a:t>-Herger, M., </a:t>
            </a:r>
            <a:r>
              <a:rPr lang="en-US" sz="1000" dirty="0" err="1">
                <a:latin typeface="DM Sans" pitchFamily="2" charset="0"/>
              </a:rPr>
              <a:t>Rusin</a:t>
            </a:r>
            <a:r>
              <a:rPr lang="en-US" sz="1000" dirty="0">
                <a:latin typeface="DM Sans" pitchFamily="2" charset="0"/>
              </a:rPr>
              <a:t>, S.F., Adamo, M.E., Seiler, J., Schmid, V.K., </a:t>
            </a:r>
            <a:r>
              <a:rPr lang="en-US" sz="1000" dirty="0" err="1">
                <a:latin typeface="DM Sans" pitchFamily="2" charset="0"/>
              </a:rPr>
              <a:t>Barreau</a:t>
            </a:r>
            <a:r>
              <a:rPr lang="en-US" sz="1000" dirty="0">
                <a:latin typeface="DM Sans" pitchFamily="2" charset="0"/>
              </a:rPr>
              <a:t>, E., </a:t>
            </a:r>
            <a:r>
              <a:rPr lang="en-US" sz="1000" dirty="0" err="1">
                <a:latin typeface="DM Sans" pitchFamily="2" charset="0"/>
              </a:rPr>
              <a:t>Kettenbach</a:t>
            </a:r>
            <a:r>
              <a:rPr lang="en-US" sz="1000" dirty="0">
                <a:latin typeface="DM Sans" pitchFamily="2" charset="0"/>
              </a:rPr>
              <a:t>, A.N., and </a:t>
            </a:r>
            <a:r>
              <a:rPr lang="en-US" sz="1000" dirty="0" err="1">
                <a:latin typeface="DM Sans" pitchFamily="2" charset="0"/>
              </a:rPr>
              <a:t>Diederichs</a:t>
            </a:r>
            <a:r>
              <a:rPr lang="en-US" sz="1000" dirty="0">
                <a:latin typeface="DM Sans" pitchFamily="2" charset="0"/>
              </a:rPr>
              <a:t>, S. 	(2019). R-</a:t>
            </a:r>
            <a:r>
              <a:rPr lang="en-US" sz="1000" dirty="0" err="1">
                <a:latin typeface="DM Sans" pitchFamily="2" charset="0"/>
              </a:rPr>
              <a:t>DeeP</a:t>
            </a:r>
            <a:r>
              <a:rPr lang="en-US" sz="1000" dirty="0">
                <a:latin typeface="DM Sans" pitchFamily="2" charset="0"/>
              </a:rPr>
              <a:t>: Proteome-wide and Quantitative Identification of RNA-Dependent Proteins by Density Gradient 	Ultracentrifugation. Mol Cell</a:t>
            </a:r>
            <a:r>
              <a:rPr lang="en-US" sz="1000" i="1" dirty="0">
                <a:latin typeface="DM Sans" pitchFamily="2" charset="0"/>
              </a:rPr>
              <a:t> 75</a:t>
            </a:r>
            <a:r>
              <a:rPr lang="en-US" sz="1000" dirty="0">
                <a:latin typeface="DM Sans" pitchFamily="2" charset="0"/>
              </a:rPr>
              <a:t>, 184-199.e110.</a:t>
            </a:r>
          </a:p>
          <a:p>
            <a:pPr defTabSz="361950"/>
            <a:endParaRPr lang="en-US" sz="1050" i="1" dirty="0">
              <a:latin typeface="DM Sans" pitchFamily="2" charset="0"/>
            </a:endParaRPr>
          </a:p>
          <a:p>
            <a:endParaRPr lang="en-US" sz="1050" i="1" dirty="0">
              <a:latin typeface="DM Sans" pitchFamily="2" charset="0"/>
            </a:endParaRPr>
          </a:p>
          <a:p>
            <a:endParaRPr lang="en-US" sz="1050" dirty="0">
              <a:latin typeface="DM Sans" pitchFamily="2" charset="0"/>
            </a:endParaRPr>
          </a:p>
        </p:txBody>
      </p:sp>
    </p:spTree>
    <p:extLst>
      <p:ext uri="{BB962C8B-B14F-4D97-AF65-F5344CB8AC3E}">
        <p14:creationId xmlns:p14="http://schemas.microsoft.com/office/powerpoint/2010/main" val="4271674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0B9736E-0B76-0D01-BFD1-A9224372EB7F}"/>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Normalization</a:t>
            </a:r>
            <a:endParaRPr lang="de-DE" sz="2400" b="1" dirty="0">
              <a:solidFill>
                <a:schemeClr val="bg1"/>
              </a:solidFill>
              <a:latin typeface="DM Sans" pitchFamily="2" charset="0"/>
              <a:cs typeface="Calibri Light" panose="020F0302020204030204" pitchFamily="34" charset="0"/>
            </a:endParaRPr>
          </a:p>
        </p:txBody>
      </p:sp>
      <p:pic>
        <p:nvPicPr>
          <p:cNvPr id="5" name="Grafik 4">
            <a:extLst>
              <a:ext uri="{FF2B5EF4-FFF2-40B4-BE49-F238E27FC236}">
                <a16:creationId xmlns:a16="http://schemas.microsoft.com/office/drawing/2014/main" id="{4ADA16F8-FA23-2826-7B5C-E75B3CB49E1D}"/>
              </a:ext>
            </a:extLst>
          </p:cNvPr>
          <p:cNvPicPr>
            <a:picLocks noChangeAspect="1"/>
          </p:cNvPicPr>
          <p:nvPr/>
        </p:nvPicPr>
        <p:blipFill>
          <a:blip r:embed="rId2"/>
          <a:stretch>
            <a:fillRect/>
          </a:stretch>
        </p:blipFill>
        <p:spPr>
          <a:xfrm>
            <a:off x="3595723" y="313896"/>
            <a:ext cx="1818697" cy="1107723"/>
          </a:xfrm>
          <a:prstGeom prst="rect">
            <a:avLst/>
          </a:prstGeom>
        </p:spPr>
      </p:pic>
      <p:pic>
        <p:nvPicPr>
          <p:cNvPr id="7" name="Grafik 6" descr="Ein Bild, das Tisch enthält.&#10;&#10;Automatisch generierte Beschreibung">
            <a:extLst>
              <a:ext uri="{FF2B5EF4-FFF2-40B4-BE49-F238E27FC236}">
                <a16:creationId xmlns:a16="http://schemas.microsoft.com/office/drawing/2014/main" id="{756F8901-02A5-4CD7-2B30-87E36C0A4DF0}"/>
              </a:ext>
            </a:extLst>
          </p:cNvPr>
          <p:cNvPicPr>
            <a:picLocks noChangeAspect="1"/>
          </p:cNvPicPr>
          <p:nvPr/>
        </p:nvPicPr>
        <p:blipFill>
          <a:blip r:embed="rId3"/>
          <a:stretch>
            <a:fillRect/>
          </a:stretch>
        </p:blipFill>
        <p:spPr>
          <a:xfrm>
            <a:off x="5725452" y="1698601"/>
            <a:ext cx="2896583" cy="2826561"/>
          </a:xfrm>
          <a:prstGeom prst="rect">
            <a:avLst/>
          </a:prstGeom>
        </p:spPr>
      </p:pic>
      <p:pic>
        <p:nvPicPr>
          <p:cNvPr id="9" name="Grafik 8" descr="Ein Bild, das Tisch enthält.&#10;&#10;Automatisch generierte Beschreibung">
            <a:extLst>
              <a:ext uri="{FF2B5EF4-FFF2-40B4-BE49-F238E27FC236}">
                <a16:creationId xmlns:a16="http://schemas.microsoft.com/office/drawing/2014/main" id="{68BE44ED-5291-0B93-498F-189BF8299801}"/>
              </a:ext>
            </a:extLst>
          </p:cNvPr>
          <p:cNvPicPr>
            <a:picLocks noChangeAspect="1"/>
          </p:cNvPicPr>
          <p:nvPr/>
        </p:nvPicPr>
        <p:blipFill>
          <a:blip r:embed="rId4"/>
          <a:stretch>
            <a:fillRect/>
          </a:stretch>
        </p:blipFill>
        <p:spPr>
          <a:xfrm>
            <a:off x="115057" y="1797164"/>
            <a:ext cx="3279428" cy="2458703"/>
          </a:xfrm>
          <a:prstGeom prst="rect">
            <a:avLst/>
          </a:prstGeom>
        </p:spPr>
      </p:pic>
      <p:sp>
        <p:nvSpPr>
          <p:cNvPr id="11" name="Bogen 10">
            <a:extLst>
              <a:ext uri="{FF2B5EF4-FFF2-40B4-BE49-F238E27FC236}">
                <a16:creationId xmlns:a16="http://schemas.microsoft.com/office/drawing/2014/main" id="{E55567E3-DB2E-5922-5A5E-D9E86F3A8566}"/>
              </a:ext>
            </a:extLst>
          </p:cNvPr>
          <p:cNvSpPr/>
          <p:nvPr/>
        </p:nvSpPr>
        <p:spPr>
          <a:xfrm rot="16200000">
            <a:off x="2226771" y="966795"/>
            <a:ext cx="1229135" cy="1229135"/>
          </a:xfrm>
          <a:prstGeom prst="arc">
            <a:avLst>
              <a:gd name="adj1" fmla="val 16200000"/>
              <a:gd name="adj2" fmla="val 46876"/>
            </a:avLst>
          </a:prstGeom>
          <a:ln w="127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de-DE" dirty="0"/>
          </a:p>
        </p:txBody>
      </p:sp>
      <p:sp>
        <p:nvSpPr>
          <p:cNvPr id="13" name="Bogen 12">
            <a:extLst>
              <a:ext uri="{FF2B5EF4-FFF2-40B4-BE49-F238E27FC236}">
                <a16:creationId xmlns:a16="http://schemas.microsoft.com/office/drawing/2014/main" id="{EC1DB3F8-EF0B-7399-8E02-1DDE5981C6FC}"/>
              </a:ext>
            </a:extLst>
          </p:cNvPr>
          <p:cNvSpPr/>
          <p:nvPr/>
        </p:nvSpPr>
        <p:spPr>
          <a:xfrm>
            <a:off x="5468811" y="867757"/>
            <a:ext cx="1229135" cy="1229135"/>
          </a:xfrm>
          <a:prstGeom prst="arc">
            <a:avLst>
              <a:gd name="adj1" fmla="val 16200000"/>
              <a:gd name="adj2" fmla="val 46876"/>
            </a:avLst>
          </a:prstGeom>
          <a:ln w="127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de-DE" dirty="0"/>
          </a:p>
        </p:txBody>
      </p:sp>
      <p:sp>
        <p:nvSpPr>
          <p:cNvPr id="14" name="Textfeld 13">
            <a:extLst>
              <a:ext uri="{FF2B5EF4-FFF2-40B4-BE49-F238E27FC236}">
                <a16:creationId xmlns:a16="http://schemas.microsoft.com/office/drawing/2014/main" id="{EAF709C5-79B6-09C5-F124-55106FD35561}"/>
              </a:ext>
            </a:extLst>
          </p:cNvPr>
          <p:cNvSpPr txBox="1"/>
          <p:nvPr/>
        </p:nvSpPr>
        <p:spPr>
          <a:xfrm>
            <a:off x="2086954" y="887633"/>
            <a:ext cx="382448" cy="307777"/>
          </a:xfrm>
          <a:prstGeom prst="rect">
            <a:avLst/>
          </a:prstGeom>
          <a:noFill/>
        </p:spPr>
        <p:txBody>
          <a:bodyPr wrap="square" rtlCol="0">
            <a:spAutoFit/>
          </a:bodyPr>
          <a:lstStyle/>
          <a:p>
            <a:r>
              <a:rPr lang="de-DE" dirty="0"/>
              <a:t>1)</a:t>
            </a:r>
          </a:p>
        </p:txBody>
      </p:sp>
      <p:sp>
        <p:nvSpPr>
          <p:cNvPr id="15" name="Textfeld 14">
            <a:extLst>
              <a:ext uri="{FF2B5EF4-FFF2-40B4-BE49-F238E27FC236}">
                <a16:creationId xmlns:a16="http://schemas.microsoft.com/office/drawing/2014/main" id="{931ABBA7-C9FF-12C0-3061-E490B54F2CD8}"/>
              </a:ext>
            </a:extLst>
          </p:cNvPr>
          <p:cNvSpPr txBox="1"/>
          <p:nvPr/>
        </p:nvSpPr>
        <p:spPr>
          <a:xfrm>
            <a:off x="6561113" y="887632"/>
            <a:ext cx="382448" cy="307777"/>
          </a:xfrm>
          <a:prstGeom prst="rect">
            <a:avLst/>
          </a:prstGeom>
          <a:noFill/>
        </p:spPr>
        <p:txBody>
          <a:bodyPr wrap="square" rtlCol="0">
            <a:spAutoFit/>
          </a:bodyPr>
          <a:lstStyle/>
          <a:p>
            <a:r>
              <a:rPr lang="de-DE" dirty="0"/>
              <a:t>2)</a:t>
            </a:r>
          </a:p>
        </p:txBody>
      </p:sp>
    </p:spTree>
    <p:extLst>
      <p:ext uri="{BB962C8B-B14F-4D97-AF65-F5344CB8AC3E}">
        <p14:creationId xmlns:p14="http://schemas.microsoft.com/office/powerpoint/2010/main" val="3103308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9866403-B0B2-2E87-AC24-EE9723DAC0BE}"/>
              </a:ext>
            </a:extLst>
          </p:cNvPr>
          <p:cNvSpPr txBox="1"/>
          <p:nvPr/>
        </p:nvSpPr>
        <p:spPr>
          <a:xfrm>
            <a:off x="2311400" y="1439333"/>
            <a:ext cx="2802467" cy="307777"/>
          </a:xfrm>
          <a:prstGeom prst="rect">
            <a:avLst/>
          </a:prstGeom>
          <a:noFill/>
        </p:spPr>
        <p:txBody>
          <a:bodyPr wrap="square" rtlCol="0">
            <a:spAutoFit/>
          </a:bodyPr>
          <a:lstStyle/>
          <a:p>
            <a:r>
              <a:rPr lang="de-DE" dirty="0" err="1"/>
              <a:t>zusatzfolien</a:t>
            </a:r>
            <a:endParaRPr lang="de-DE" dirty="0"/>
          </a:p>
        </p:txBody>
      </p:sp>
    </p:spTree>
    <p:extLst>
      <p:ext uri="{BB962C8B-B14F-4D97-AF65-F5344CB8AC3E}">
        <p14:creationId xmlns:p14="http://schemas.microsoft.com/office/powerpoint/2010/main" val="425100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383917"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Why </a:t>
            </a:r>
            <a:r>
              <a:rPr lang="en-US" sz="2400" b="1" dirty="0">
                <a:solidFill>
                  <a:schemeClr val="bg1"/>
                </a:solidFill>
                <a:latin typeface="DM Sans" pitchFamily="2" charset="0"/>
                <a:cs typeface="Calibri Light" panose="020F0302020204030204" pitchFamily="34" charset="0"/>
              </a:rPr>
              <a:t>Bother</a:t>
            </a:r>
            <a:r>
              <a:rPr lang="de-DE" sz="2400" b="1" dirty="0">
                <a:solidFill>
                  <a:schemeClr val="bg1"/>
                </a:solidFill>
                <a:latin typeface="DM Sans" pitchFamily="2" charset="0"/>
                <a:cs typeface="Calibri Light" panose="020F0302020204030204" pitchFamily="34" charset="0"/>
              </a:rPr>
              <a:t> About RNA-dependent Proteins (R-</a:t>
            </a:r>
            <a:r>
              <a:rPr lang="de-DE" sz="2400" b="1" dirty="0" err="1">
                <a:solidFill>
                  <a:schemeClr val="bg1"/>
                </a:solidFill>
                <a:latin typeface="DM Sans" pitchFamily="2" charset="0"/>
                <a:cs typeface="Calibri Light" panose="020F0302020204030204" pitchFamily="34" charset="0"/>
              </a:rPr>
              <a:t>DeeP</a:t>
            </a:r>
            <a:r>
              <a:rPr lang="de-DE" sz="2400" b="1" dirty="0">
                <a:solidFill>
                  <a:schemeClr val="bg1"/>
                </a:solidFill>
                <a:latin typeface="DM Sans" pitchFamily="2" charset="0"/>
                <a:cs typeface="Calibri Light" panose="020F0302020204030204" pitchFamily="34" charset="0"/>
              </a:rPr>
              <a:t>)?</a:t>
            </a:r>
          </a:p>
        </p:txBody>
      </p:sp>
      <p:sp>
        <p:nvSpPr>
          <p:cNvPr id="6" name="Textfeld 5">
            <a:extLst>
              <a:ext uri="{FF2B5EF4-FFF2-40B4-BE49-F238E27FC236}">
                <a16:creationId xmlns:a16="http://schemas.microsoft.com/office/drawing/2014/main" id="{6A88D783-8B01-E438-264B-9A3E64B34FCF}"/>
              </a:ext>
            </a:extLst>
          </p:cNvPr>
          <p:cNvSpPr txBox="1"/>
          <p:nvPr/>
        </p:nvSpPr>
        <p:spPr>
          <a:xfrm>
            <a:off x="5979663" y="1855198"/>
            <a:ext cx="20574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eIF2B</a:t>
            </a:r>
            <a:r>
              <a:rPr lang="en-US" sz="1600" b="1" baseline="30000" dirty="0">
                <a:solidFill>
                  <a:schemeClr val="bg1"/>
                </a:solidFill>
                <a:latin typeface="DM Sans" pitchFamily="2" charset="0"/>
                <a:cs typeface="Calibri Light" panose="020F0302020204030204" pitchFamily="34" charset="0"/>
              </a:rPr>
              <a:t>[7]</a:t>
            </a:r>
          </a:p>
          <a:p>
            <a:r>
              <a:rPr lang="en-US" sz="1200" dirty="0">
                <a:solidFill>
                  <a:schemeClr val="bg1"/>
                </a:solidFill>
                <a:latin typeface="DM Sans" pitchFamily="2" charset="0"/>
                <a:cs typeface="Calibri Light" panose="020F0302020204030204" pitchFamily="34" charset="0"/>
              </a:rPr>
              <a:t>Leukoencephalopathy</a:t>
            </a:r>
            <a:endParaRPr lang="en-US" sz="2400" dirty="0">
              <a:solidFill>
                <a:schemeClr val="bg1"/>
              </a:solidFill>
              <a:latin typeface="DM Sans" pitchFamily="2" charset="0"/>
              <a:cs typeface="Calibri Light" panose="020F0302020204030204" pitchFamily="34" charset="0"/>
            </a:endParaRPr>
          </a:p>
        </p:txBody>
      </p:sp>
      <p:sp>
        <p:nvSpPr>
          <p:cNvPr id="7" name="Textfeld 6">
            <a:extLst>
              <a:ext uri="{FF2B5EF4-FFF2-40B4-BE49-F238E27FC236}">
                <a16:creationId xmlns:a16="http://schemas.microsoft.com/office/drawing/2014/main" id="{5A5B71B8-5B62-C46F-B55F-354613681AE1}"/>
              </a:ext>
            </a:extLst>
          </p:cNvPr>
          <p:cNvSpPr txBox="1"/>
          <p:nvPr/>
        </p:nvSpPr>
        <p:spPr>
          <a:xfrm>
            <a:off x="353933" y="2960389"/>
            <a:ext cx="3519137" cy="769441"/>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KHDRBS1</a:t>
            </a:r>
            <a:r>
              <a:rPr lang="en-US" sz="1600" b="1" baseline="30000" dirty="0">
                <a:solidFill>
                  <a:schemeClr val="bg1"/>
                </a:solidFill>
                <a:latin typeface="DM Sans" pitchFamily="2" charset="0"/>
                <a:cs typeface="Calibri Light" panose="020F0302020204030204" pitchFamily="34" charset="0"/>
              </a:rPr>
              <a:t>[1]</a:t>
            </a:r>
            <a:r>
              <a:rPr lang="en-US" sz="1600" b="1" dirty="0">
                <a:solidFill>
                  <a:schemeClr val="bg1"/>
                </a:solidFill>
                <a:latin typeface="DM Sans" pitchFamily="2" charset="0"/>
                <a:cs typeface="Calibri Light" panose="020F0302020204030204" pitchFamily="34" charset="0"/>
              </a:rPr>
              <a:t>, ELAV1</a:t>
            </a:r>
            <a:r>
              <a:rPr lang="en-US" sz="1600" b="1" baseline="30000" dirty="0">
                <a:solidFill>
                  <a:schemeClr val="bg1"/>
                </a:solidFill>
                <a:latin typeface="DM Sans" pitchFamily="2" charset="0"/>
                <a:cs typeface="Calibri Light" panose="020F0302020204030204" pitchFamily="34" charset="0"/>
              </a:rPr>
              <a:t>[2]</a:t>
            </a:r>
            <a:r>
              <a:rPr lang="en-US" sz="1600" b="1" dirty="0">
                <a:solidFill>
                  <a:schemeClr val="bg1"/>
                </a:solidFill>
                <a:latin typeface="DM Sans" pitchFamily="2" charset="0"/>
                <a:cs typeface="Calibri Light" panose="020F0302020204030204" pitchFamily="34" charset="0"/>
              </a:rPr>
              <a:t>, FXR1</a:t>
            </a:r>
            <a:r>
              <a:rPr lang="en-US" sz="1600" b="1" baseline="30000" dirty="0">
                <a:solidFill>
                  <a:schemeClr val="bg1"/>
                </a:solidFill>
                <a:latin typeface="DM Sans" pitchFamily="2" charset="0"/>
                <a:cs typeface="Calibri Light" panose="020F0302020204030204" pitchFamily="34" charset="0"/>
              </a:rPr>
              <a:t>[3]</a:t>
            </a:r>
            <a:r>
              <a:rPr lang="en-US" sz="1600" b="1" dirty="0">
                <a:solidFill>
                  <a:schemeClr val="bg1"/>
                </a:solidFill>
                <a:latin typeface="DM Sans" pitchFamily="2" charset="0"/>
                <a:cs typeface="Calibri Light" panose="020F0302020204030204" pitchFamily="34" charset="0"/>
              </a:rPr>
              <a:t>, UHMK1</a:t>
            </a:r>
            <a:r>
              <a:rPr lang="en-US" sz="1600" b="1" baseline="30000" dirty="0">
                <a:solidFill>
                  <a:schemeClr val="bg1"/>
                </a:solidFill>
                <a:latin typeface="DM Sans" pitchFamily="2" charset="0"/>
                <a:cs typeface="Calibri Light" panose="020F0302020204030204" pitchFamily="34" charset="0"/>
              </a:rPr>
              <a:t>[4]</a:t>
            </a:r>
            <a:r>
              <a:rPr lang="en-US" sz="1600" b="1" dirty="0">
                <a:solidFill>
                  <a:schemeClr val="bg1"/>
                </a:solidFill>
                <a:latin typeface="DM Sans" pitchFamily="2" charset="0"/>
                <a:cs typeface="Calibri Light" panose="020F0302020204030204" pitchFamily="34" charset="0"/>
              </a:rPr>
              <a:t>, PATL2, DUS1L</a:t>
            </a:r>
            <a:r>
              <a:rPr lang="en-US" sz="1600" b="1" baseline="30000" dirty="0">
                <a:solidFill>
                  <a:schemeClr val="bg1"/>
                </a:solidFill>
                <a:latin typeface="DM Sans" pitchFamily="2" charset="0"/>
                <a:cs typeface="Calibri Light" panose="020F0302020204030204" pitchFamily="34" charset="0"/>
              </a:rPr>
              <a:t>[5]</a:t>
            </a:r>
          </a:p>
          <a:p>
            <a:r>
              <a:rPr lang="en-US" sz="1200" dirty="0">
                <a:solidFill>
                  <a:schemeClr val="bg1"/>
                </a:solidFill>
                <a:latin typeface="DM Sans" pitchFamily="2" charset="0"/>
                <a:cs typeface="Calibri Light" panose="020F0302020204030204" pitchFamily="34" charset="0"/>
              </a:rPr>
              <a:t>Cancer</a:t>
            </a:r>
          </a:p>
        </p:txBody>
      </p:sp>
      <p:sp>
        <p:nvSpPr>
          <p:cNvPr id="9" name="Textfeld 8">
            <a:extLst>
              <a:ext uri="{FF2B5EF4-FFF2-40B4-BE49-F238E27FC236}">
                <a16:creationId xmlns:a16="http://schemas.microsoft.com/office/drawing/2014/main" id="{F25FAA69-25D2-8C56-F87F-2F88EF1B52DA}"/>
              </a:ext>
            </a:extLst>
          </p:cNvPr>
          <p:cNvSpPr txBox="1"/>
          <p:nvPr/>
        </p:nvSpPr>
        <p:spPr>
          <a:xfrm>
            <a:off x="5974993" y="3729830"/>
            <a:ext cx="30226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IRP1</a:t>
            </a:r>
            <a:r>
              <a:rPr lang="en-US" sz="1600" b="1" baseline="30000" dirty="0">
                <a:solidFill>
                  <a:schemeClr val="bg1"/>
                </a:solidFill>
                <a:latin typeface="DM Sans" pitchFamily="2" charset="0"/>
                <a:cs typeface="Calibri Light" panose="020F0302020204030204" pitchFamily="34" charset="0"/>
              </a:rPr>
              <a:t>[7]</a:t>
            </a:r>
          </a:p>
          <a:p>
            <a:r>
              <a:rPr lang="en-US" sz="1200" dirty="0">
                <a:solidFill>
                  <a:schemeClr val="bg1"/>
                </a:solidFill>
                <a:latin typeface="DM Sans" pitchFamily="2" charset="0"/>
                <a:cs typeface="Calibri Light" panose="020F0302020204030204" pitchFamily="34" charset="0"/>
              </a:rPr>
              <a:t>Hyperferritinemia-cataract syndrome</a:t>
            </a:r>
            <a:endParaRPr lang="en-US" sz="1200" dirty="0">
              <a:solidFill>
                <a:schemeClr val="bg1"/>
              </a:solidFill>
              <a:latin typeface="DM Sans" pitchFamily="2" charset="0"/>
              <a:cs typeface="Calibri Light" panose="020F0302020204030204" pitchFamily="34" charset="0"/>
              <a:hlinkClick r:id="rId3">
                <a:extLst>
                  <a:ext uri="{A12FA001-AC4F-418D-AE19-62706E023703}">
                    <ahyp:hlinkClr xmlns:ahyp="http://schemas.microsoft.com/office/drawing/2018/hyperlinkcolor" val="tx"/>
                  </a:ext>
                </a:extLst>
              </a:hlinkClick>
            </a:endParaRPr>
          </a:p>
        </p:txBody>
      </p:sp>
      <p:sp>
        <p:nvSpPr>
          <p:cNvPr id="11" name="Textfeld 10">
            <a:extLst>
              <a:ext uri="{FF2B5EF4-FFF2-40B4-BE49-F238E27FC236}">
                <a16:creationId xmlns:a16="http://schemas.microsoft.com/office/drawing/2014/main" id="{3565098F-1791-1E54-F445-4E2B5C9790D7}"/>
              </a:ext>
            </a:extLst>
          </p:cNvPr>
          <p:cNvSpPr txBox="1"/>
          <p:nvPr/>
        </p:nvSpPr>
        <p:spPr>
          <a:xfrm>
            <a:off x="5979663" y="3130824"/>
            <a:ext cx="20574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APP</a:t>
            </a:r>
            <a:r>
              <a:rPr lang="en-US" sz="1600" b="1" baseline="30000" dirty="0">
                <a:solidFill>
                  <a:schemeClr val="bg1"/>
                </a:solidFill>
                <a:latin typeface="DM Sans" pitchFamily="2" charset="0"/>
                <a:cs typeface="Calibri Light" panose="020F0302020204030204" pitchFamily="34" charset="0"/>
              </a:rPr>
              <a:t>[7]</a:t>
            </a:r>
          </a:p>
          <a:p>
            <a:r>
              <a:rPr lang="en-US" sz="1200" dirty="0">
                <a:solidFill>
                  <a:schemeClr val="bg1"/>
                </a:solidFill>
                <a:latin typeface="DM Sans" pitchFamily="2" charset="0"/>
                <a:cs typeface="Calibri Light" panose="020F0302020204030204" pitchFamily="34" charset="0"/>
              </a:rPr>
              <a:t>Alzheimer’s Disease</a:t>
            </a:r>
            <a:endParaRPr lang="en-US" sz="2400" dirty="0">
              <a:solidFill>
                <a:schemeClr val="bg1"/>
              </a:solidFill>
              <a:latin typeface="DM Sans" pitchFamily="2" charset="0"/>
              <a:cs typeface="Calibri Light" panose="020F0302020204030204" pitchFamily="34" charset="0"/>
            </a:endParaRPr>
          </a:p>
        </p:txBody>
      </p:sp>
      <p:sp>
        <p:nvSpPr>
          <p:cNvPr id="12" name="Textfeld 11">
            <a:extLst>
              <a:ext uri="{FF2B5EF4-FFF2-40B4-BE49-F238E27FC236}">
                <a16:creationId xmlns:a16="http://schemas.microsoft.com/office/drawing/2014/main" id="{E316DA12-7053-DD76-3A84-1D76805C55FA}"/>
              </a:ext>
            </a:extLst>
          </p:cNvPr>
          <p:cNvSpPr txBox="1"/>
          <p:nvPr/>
        </p:nvSpPr>
        <p:spPr>
          <a:xfrm>
            <a:off x="353683" y="4371412"/>
            <a:ext cx="20574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DKC1</a:t>
            </a:r>
            <a:r>
              <a:rPr lang="en-US" sz="1600" b="1" baseline="30000" dirty="0">
                <a:solidFill>
                  <a:schemeClr val="bg1"/>
                </a:solidFill>
                <a:latin typeface="DM Sans" pitchFamily="2" charset="0"/>
                <a:cs typeface="Calibri Light" panose="020F0302020204030204" pitchFamily="34" charset="0"/>
              </a:rPr>
              <a:t>[7]</a:t>
            </a:r>
          </a:p>
          <a:p>
            <a:r>
              <a:rPr lang="en-US" sz="1200" dirty="0">
                <a:solidFill>
                  <a:schemeClr val="bg1"/>
                </a:solidFill>
                <a:latin typeface="DM Sans" pitchFamily="2" charset="0"/>
                <a:cs typeface="Calibri Light" panose="020F0302020204030204" pitchFamily="34" charset="0"/>
              </a:rPr>
              <a:t>Dyskeratosis congenita</a:t>
            </a:r>
            <a:endParaRPr lang="en-US" sz="2400" dirty="0">
              <a:solidFill>
                <a:schemeClr val="bg1"/>
              </a:solidFill>
              <a:latin typeface="DM Sans" pitchFamily="2" charset="0"/>
              <a:cs typeface="Calibri Light" panose="020F0302020204030204" pitchFamily="34" charset="0"/>
            </a:endParaRPr>
          </a:p>
        </p:txBody>
      </p:sp>
      <p:sp>
        <p:nvSpPr>
          <p:cNvPr id="14" name="Textfeld 13">
            <a:extLst>
              <a:ext uri="{FF2B5EF4-FFF2-40B4-BE49-F238E27FC236}">
                <a16:creationId xmlns:a16="http://schemas.microsoft.com/office/drawing/2014/main" id="{B255CC3B-4617-A821-3004-8733CA49450D}"/>
              </a:ext>
            </a:extLst>
          </p:cNvPr>
          <p:cNvSpPr txBox="1"/>
          <p:nvPr/>
        </p:nvSpPr>
        <p:spPr>
          <a:xfrm>
            <a:off x="353683" y="2410490"/>
            <a:ext cx="2203093"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RBFOX2</a:t>
            </a:r>
            <a:r>
              <a:rPr lang="en-US" sz="1600" b="1" baseline="30000" dirty="0">
                <a:solidFill>
                  <a:schemeClr val="bg1"/>
                </a:solidFill>
                <a:latin typeface="DM Sans" pitchFamily="2" charset="0"/>
                <a:cs typeface="Calibri Light" panose="020F0302020204030204" pitchFamily="34" charset="0"/>
              </a:rPr>
              <a:t>[6]</a:t>
            </a:r>
          </a:p>
          <a:p>
            <a:r>
              <a:rPr lang="en-US" sz="1200" dirty="0">
                <a:solidFill>
                  <a:schemeClr val="bg1"/>
                </a:solidFill>
                <a:latin typeface="DM Sans" pitchFamily="2" charset="0"/>
                <a:cs typeface="Calibri Light" panose="020F0302020204030204" pitchFamily="34" charset="0"/>
              </a:rPr>
              <a:t>Diabetic cardiomyopathy</a:t>
            </a:r>
          </a:p>
        </p:txBody>
      </p:sp>
      <p:sp>
        <p:nvSpPr>
          <p:cNvPr id="15" name="Textfeld 14">
            <a:extLst>
              <a:ext uri="{FF2B5EF4-FFF2-40B4-BE49-F238E27FC236}">
                <a16:creationId xmlns:a16="http://schemas.microsoft.com/office/drawing/2014/main" id="{A12395AF-816E-4AF7-3114-79F133F3FFEA}"/>
              </a:ext>
            </a:extLst>
          </p:cNvPr>
          <p:cNvSpPr txBox="1"/>
          <p:nvPr/>
        </p:nvSpPr>
        <p:spPr>
          <a:xfrm>
            <a:off x="353683" y="1863383"/>
            <a:ext cx="20574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TTP</a:t>
            </a:r>
            <a:r>
              <a:rPr lang="en-US" sz="1600" b="1" baseline="30000" dirty="0">
                <a:solidFill>
                  <a:schemeClr val="bg1"/>
                </a:solidFill>
                <a:latin typeface="DM Sans" pitchFamily="2" charset="0"/>
                <a:cs typeface="Calibri Light" panose="020F0302020204030204" pitchFamily="34" charset="0"/>
              </a:rPr>
              <a:t>[6]</a:t>
            </a:r>
          </a:p>
          <a:p>
            <a:r>
              <a:rPr lang="en-US" sz="1200" dirty="0">
                <a:solidFill>
                  <a:schemeClr val="bg1"/>
                </a:solidFill>
                <a:latin typeface="DM Sans" pitchFamily="2" charset="0"/>
                <a:cs typeface="Calibri Light" panose="020F0302020204030204" pitchFamily="34" charset="0"/>
              </a:rPr>
              <a:t>Atherosclerosis</a:t>
            </a:r>
          </a:p>
        </p:txBody>
      </p:sp>
      <p:sp>
        <p:nvSpPr>
          <p:cNvPr id="17" name="Textfeld 16">
            <a:extLst>
              <a:ext uri="{FF2B5EF4-FFF2-40B4-BE49-F238E27FC236}">
                <a16:creationId xmlns:a16="http://schemas.microsoft.com/office/drawing/2014/main" id="{E088EB08-788E-15F8-5528-CD5921F2E275}"/>
              </a:ext>
            </a:extLst>
          </p:cNvPr>
          <p:cNvSpPr txBox="1"/>
          <p:nvPr/>
        </p:nvSpPr>
        <p:spPr>
          <a:xfrm>
            <a:off x="353683" y="1305399"/>
            <a:ext cx="3487125"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ATXN2, hnRNPA1, MATR3, TIA-1</a:t>
            </a:r>
            <a:r>
              <a:rPr lang="en-US" sz="1600" b="1" baseline="30000" dirty="0">
                <a:solidFill>
                  <a:schemeClr val="bg1"/>
                </a:solidFill>
                <a:latin typeface="DM Sans" pitchFamily="2" charset="0"/>
                <a:cs typeface="Calibri Light" panose="020F0302020204030204" pitchFamily="34" charset="0"/>
              </a:rPr>
              <a:t>[6]</a:t>
            </a:r>
          </a:p>
          <a:p>
            <a:r>
              <a:rPr lang="en-US" sz="1200" dirty="0">
                <a:solidFill>
                  <a:schemeClr val="bg1"/>
                </a:solidFill>
                <a:latin typeface="DM Sans" pitchFamily="2" charset="0"/>
                <a:cs typeface="Calibri Light" panose="020F0302020204030204" pitchFamily="34" charset="0"/>
              </a:rPr>
              <a:t>Amyotrophic lateral sclerosis (ALS)</a:t>
            </a:r>
          </a:p>
        </p:txBody>
      </p:sp>
      <p:sp>
        <p:nvSpPr>
          <p:cNvPr id="18" name="Textfeld 17">
            <a:extLst>
              <a:ext uri="{FF2B5EF4-FFF2-40B4-BE49-F238E27FC236}">
                <a16:creationId xmlns:a16="http://schemas.microsoft.com/office/drawing/2014/main" id="{273E90D7-DC24-453A-DF6E-7ADD99AE7DF9}"/>
              </a:ext>
            </a:extLst>
          </p:cNvPr>
          <p:cNvSpPr txBox="1"/>
          <p:nvPr/>
        </p:nvSpPr>
        <p:spPr>
          <a:xfrm>
            <a:off x="5979663" y="1217385"/>
            <a:ext cx="30226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TTP, FUS, EWS, TAF15</a:t>
            </a:r>
            <a:r>
              <a:rPr lang="en-US" sz="1600" b="1" baseline="30000" dirty="0">
                <a:solidFill>
                  <a:schemeClr val="bg1"/>
                </a:solidFill>
                <a:latin typeface="DM Sans" pitchFamily="2" charset="0"/>
                <a:cs typeface="Calibri Light" panose="020F0302020204030204" pitchFamily="34" charset="0"/>
              </a:rPr>
              <a:t>[8]</a:t>
            </a:r>
          </a:p>
          <a:p>
            <a:r>
              <a:rPr lang="en-US" sz="1200" dirty="0">
                <a:solidFill>
                  <a:schemeClr val="bg1"/>
                </a:solidFill>
                <a:latin typeface="DM Sans" pitchFamily="2" charset="0"/>
                <a:cs typeface="Calibri Light" panose="020F0302020204030204" pitchFamily="34" charset="0"/>
              </a:rPr>
              <a:t>Frontotemporal Lobar Dementia (FTLD)</a:t>
            </a:r>
          </a:p>
        </p:txBody>
      </p:sp>
      <p:sp>
        <p:nvSpPr>
          <p:cNvPr id="19" name="Textfeld 18">
            <a:extLst>
              <a:ext uri="{FF2B5EF4-FFF2-40B4-BE49-F238E27FC236}">
                <a16:creationId xmlns:a16="http://schemas.microsoft.com/office/drawing/2014/main" id="{D9D8FD90-51C1-3CCE-6C0C-ABE517A9E6F2}"/>
              </a:ext>
            </a:extLst>
          </p:cNvPr>
          <p:cNvSpPr txBox="1"/>
          <p:nvPr/>
        </p:nvSpPr>
        <p:spPr>
          <a:xfrm>
            <a:off x="353683" y="3729830"/>
            <a:ext cx="1869374"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FMRP</a:t>
            </a:r>
            <a:r>
              <a:rPr lang="en-US" sz="1600" b="1" baseline="30000" dirty="0">
                <a:solidFill>
                  <a:schemeClr val="bg1"/>
                </a:solidFill>
                <a:latin typeface="DM Sans" pitchFamily="2" charset="0"/>
                <a:cs typeface="Calibri Light" panose="020F0302020204030204" pitchFamily="34" charset="0"/>
              </a:rPr>
              <a:t>[8]</a:t>
            </a:r>
          </a:p>
          <a:p>
            <a:r>
              <a:rPr lang="en-US" sz="1200" dirty="0">
                <a:solidFill>
                  <a:schemeClr val="bg1"/>
                </a:solidFill>
                <a:latin typeface="DM Sans" pitchFamily="2" charset="0"/>
                <a:cs typeface="Calibri Light" panose="020F0302020204030204" pitchFamily="34" charset="0"/>
              </a:rPr>
              <a:t>Fragile X Syndrome</a:t>
            </a:r>
          </a:p>
        </p:txBody>
      </p:sp>
      <p:sp>
        <p:nvSpPr>
          <p:cNvPr id="21" name="Textfeld 20">
            <a:extLst>
              <a:ext uri="{FF2B5EF4-FFF2-40B4-BE49-F238E27FC236}">
                <a16:creationId xmlns:a16="http://schemas.microsoft.com/office/drawing/2014/main" id="{28EA6AA9-2516-8CBB-F94A-C4FDB78F45BF}"/>
              </a:ext>
            </a:extLst>
          </p:cNvPr>
          <p:cNvSpPr txBox="1"/>
          <p:nvPr/>
        </p:nvSpPr>
        <p:spPr>
          <a:xfrm>
            <a:off x="5979663" y="2493011"/>
            <a:ext cx="2378515"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SMN</a:t>
            </a:r>
            <a:r>
              <a:rPr lang="en-US" sz="1600" b="1" baseline="30000" dirty="0">
                <a:solidFill>
                  <a:schemeClr val="bg1"/>
                </a:solidFill>
                <a:latin typeface="DM Sans" pitchFamily="2" charset="0"/>
                <a:cs typeface="Calibri Light" panose="020F0302020204030204" pitchFamily="34" charset="0"/>
              </a:rPr>
              <a:t>[8]</a:t>
            </a:r>
          </a:p>
          <a:p>
            <a:r>
              <a:rPr lang="en-US" sz="1200" dirty="0">
                <a:solidFill>
                  <a:schemeClr val="bg1"/>
                </a:solidFill>
                <a:latin typeface="DM Sans" pitchFamily="2" charset="0"/>
                <a:cs typeface="Calibri Light" panose="020F0302020204030204" pitchFamily="34" charset="0"/>
              </a:rPr>
              <a:t>Spinal Muscular Atrophy (SMA)</a:t>
            </a:r>
          </a:p>
        </p:txBody>
      </p:sp>
      <p:sp>
        <p:nvSpPr>
          <p:cNvPr id="23" name="Textfeld 22">
            <a:extLst>
              <a:ext uri="{FF2B5EF4-FFF2-40B4-BE49-F238E27FC236}">
                <a16:creationId xmlns:a16="http://schemas.microsoft.com/office/drawing/2014/main" id="{105EF158-40B1-C99B-EC91-4514EB0E7C99}"/>
              </a:ext>
            </a:extLst>
          </p:cNvPr>
          <p:cNvSpPr txBox="1"/>
          <p:nvPr/>
        </p:nvSpPr>
        <p:spPr>
          <a:xfrm>
            <a:off x="3644342" y="2057197"/>
            <a:ext cx="1855315" cy="1569660"/>
          </a:xfrm>
          <a:prstGeom prst="rect">
            <a:avLst/>
          </a:prstGeom>
          <a:noFill/>
          <a:ln w="19050">
            <a:solidFill>
              <a:schemeClr val="bg1"/>
            </a:solidFill>
          </a:ln>
        </p:spPr>
        <p:txBody>
          <a:bodyPr wrap="square" rtlCol="0">
            <a:spAutoFit/>
          </a:bodyPr>
          <a:lstStyle/>
          <a:p>
            <a:r>
              <a:rPr lang="en-US" sz="1600" b="1" dirty="0">
                <a:solidFill>
                  <a:schemeClr val="bg1"/>
                </a:solidFill>
                <a:latin typeface="DM Sans" pitchFamily="2" charset="0"/>
                <a:cs typeface="Calibri Light" panose="020F0302020204030204" pitchFamily="34" charset="0"/>
              </a:rPr>
              <a:t>(Selection of) RBPs Whose Malfunction Has Been Associated With Human Diseases</a:t>
            </a:r>
          </a:p>
        </p:txBody>
      </p:sp>
    </p:spTree>
    <p:extLst>
      <p:ext uri="{BB962C8B-B14F-4D97-AF65-F5344CB8AC3E}">
        <p14:creationId xmlns:p14="http://schemas.microsoft.com/office/powerpoint/2010/main" val="134405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383917"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What </a:t>
            </a:r>
            <a:r>
              <a:rPr lang="de-DE" sz="2400" b="1" dirty="0" err="1">
                <a:solidFill>
                  <a:schemeClr val="bg1"/>
                </a:solidFill>
                <a:latin typeface="DM Sans" pitchFamily="2" charset="0"/>
                <a:cs typeface="Calibri Light" panose="020F0302020204030204" pitchFamily="34" charset="0"/>
              </a:rPr>
              <a:t>are</a:t>
            </a:r>
            <a:r>
              <a:rPr lang="de-DE" sz="2400" b="1" dirty="0">
                <a:solidFill>
                  <a:schemeClr val="bg1"/>
                </a:solidFill>
                <a:latin typeface="DM Sans" pitchFamily="2" charset="0"/>
                <a:cs typeface="Calibri Light" panose="020F0302020204030204" pitchFamily="34" charset="0"/>
              </a:rPr>
              <a:t> R-</a:t>
            </a:r>
            <a:r>
              <a:rPr lang="de-DE" sz="2400" b="1" dirty="0" err="1">
                <a:solidFill>
                  <a:schemeClr val="bg1"/>
                </a:solidFill>
                <a:latin typeface="DM Sans" pitchFamily="2" charset="0"/>
                <a:cs typeface="Calibri Light" panose="020F0302020204030204" pitchFamily="34" charset="0"/>
              </a:rPr>
              <a:t>DeePs</a:t>
            </a:r>
            <a:r>
              <a:rPr lang="de-DE" sz="2400" b="1" dirty="0">
                <a:solidFill>
                  <a:schemeClr val="bg1"/>
                </a:solidFill>
                <a:latin typeface="DM Sans" pitchFamily="2" charset="0"/>
                <a:cs typeface="Calibri Light" panose="020F0302020204030204" pitchFamily="34" charset="0"/>
              </a:rPr>
              <a:t> and </a:t>
            </a:r>
            <a:r>
              <a:rPr lang="de-DE" sz="2400" b="1" dirty="0" err="1">
                <a:solidFill>
                  <a:schemeClr val="bg1"/>
                </a:solidFill>
                <a:latin typeface="DM Sans" pitchFamily="2" charset="0"/>
                <a:cs typeface="Calibri Light" panose="020F0302020204030204" pitchFamily="34" charset="0"/>
              </a:rPr>
              <a:t>how</a:t>
            </a:r>
            <a:r>
              <a:rPr lang="de-DE" sz="2400" b="1" dirty="0">
                <a:solidFill>
                  <a:schemeClr val="bg1"/>
                </a:solidFill>
                <a:latin typeface="DM Sans" pitchFamily="2" charset="0"/>
                <a:cs typeface="Calibri Light" panose="020F0302020204030204" pitchFamily="34" charset="0"/>
              </a:rPr>
              <a:t> do </a:t>
            </a:r>
            <a:r>
              <a:rPr lang="de-DE" sz="2400" b="1" dirty="0" err="1">
                <a:solidFill>
                  <a:schemeClr val="bg1"/>
                </a:solidFill>
                <a:latin typeface="DM Sans" pitchFamily="2" charset="0"/>
                <a:cs typeface="Calibri Light" panose="020F0302020204030204" pitchFamily="34" charset="0"/>
              </a:rPr>
              <a:t>we</a:t>
            </a:r>
            <a:r>
              <a:rPr lang="de-DE" sz="2400" b="1" dirty="0">
                <a:solidFill>
                  <a:schemeClr val="bg1"/>
                </a:solidFill>
                <a:latin typeface="DM Sans" pitchFamily="2" charset="0"/>
                <a:cs typeface="Calibri Light" panose="020F0302020204030204" pitchFamily="34" charset="0"/>
              </a:rPr>
              <a:t> </a:t>
            </a:r>
            <a:r>
              <a:rPr lang="de-DE" sz="2400" b="1" dirty="0" err="1">
                <a:solidFill>
                  <a:schemeClr val="bg1"/>
                </a:solidFill>
                <a:latin typeface="DM Sans" pitchFamily="2" charset="0"/>
                <a:cs typeface="Calibri Light" panose="020F0302020204030204" pitchFamily="34" charset="0"/>
              </a:rPr>
              <a:t>test</a:t>
            </a:r>
            <a:r>
              <a:rPr lang="de-DE" sz="2400" b="1" dirty="0">
                <a:solidFill>
                  <a:schemeClr val="bg1"/>
                </a:solidFill>
                <a:latin typeface="DM Sans" pitchFamily="2" charset="0"/>
                <a:cs typeface="Calibri Light" panose="020F0302020204030204" pitchFamily="34" charset="0"/>
              </a:rPr>
              <a:t> them?</a:t>
            </a:r>
          </a:p>
        </p:txBody>
      </p:sp>
      <p:sp>
        <p:nvSpPr>
          <p:cNvPr id="11" name="Textfeld 10">
            <a:extLst>
              <a:ext uri="{FF2B5EF4-FFF2-40B4-BE49-F238E27FC236}">
                <a16:creationId xmlns:a16="http://schemas.microsoft.com/office/drawing/2014/main" id="{9582C09F-FEF6-4E44-92F7-F91124CBD38F}"/>
              </a:ext>
            </a:extLst>
          </p:cNvPr>
          <p:cNvSpPr txBox="1"/>
          <p:nvPr/>
        </p:nvSpPr>
        <p:spPr>
          <a:xfrm>
            <a:off x="353683" y="2057828"/>
            <a:ext cx="3885123" cy="1200329"/>
          </a:xfrm>
          <a:prstGeom prst="rect">
            <a:avLst/>
          </a:prstGeom>
          <a:noFill/>
          <a:ln w="28575">
            <a:solidFill>
              <a:schemeClr val="bg1">
                <a:lumMod val="90000"/>
                <a:lumOff val="10000"/>
              </a:schemeClr>
            </a:solidFill>
          </a:ln>
        </p:spPr>
        <p:txBody>
          <a:bodyPr wrap="square">
            <a:spAutoFit/>
          </a:bodyPr>
          <a:lstStyle/>
          <a:p>
            <a:pPr algn="ctr"/>
            <a:r>
              <a:rPr lang="en-US" sz="2400" b="1" dirty="0">
                <a:solidFill>
                  <a:schemeClr val="bg1"/>
                </a:solidFill>
                <a:latin typeface="DM Sans" pitchFamily="2" charset="0"/>
                <a:cs typeface="Calibri Light" panose="020F0302020204030204" pitchFamily="34" charset="0"/>
              </a:rPr>
              <a:t>Proteins where the interactome depends on RNA!</a:t>
            </a:r>
          </a:p>
        </p:txBody>
      </p:sp>
      <p:sp>
        <p:nvSpPr>
          <p:cNvPr id="3" name="Bogen 2">
            <a:extLst>
              <a:ext uri="{FF2B5EF4-FFF2-40B4-BE49-F238E27FC236}">
                <a16:creationId xmlns:a16="http://schemas.microsoft.com/office/drawing/2014/main" id="{5A171479-B628-85A6-B980-1587490F0EA2}"/>
              </a:ext>
            </a:extLst>
          </p:cNvPr>
          <p:cNvSpPr/>
          <p:nvPr/>
        </p:nvSpPr>
        <p:spPr>
          <a:xfrm rot="19365738">
            <a:off x="3164776" y="1713469"/>
            <a:ext cx="2216306" cy="1512329"/>
          </a:xfrm>
          <a:prstGeom prst="arc">
            <a:avLst/>
          </a:prstGeom>
          <a:ln w="28575" cap="flat" cmpd="sng" algn="ctr">
            <a:solidFill>
              <a:schemeClr val="bg1">
                <a:lumMod val="90000"/>
                <a:lumOff val="1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de-DE"/>
          </a:p>
        </p:txBody>
      </p:sp>
      <p:sp>
        <p:nvSpPr>
          <p:cNvPr id="4" name="Textfeld 3">
            <a:extLst>
              <a:ext uri="{FF2B5EF4-FFF2-40B4-BE49-F238E27FC236}">
                <a16:creationId xmlns:a16="http://schemas.microsoft.com/office/drawing/2014/main" id="{62596709-1292-F133-2D66-B3E485684927}"/>
              </a:ext>
            </a:extLst>
          </p:cNvPr>
          <p:cNvSpPr txBox="1"/>
          <p:nvPr/>
        </p:nvSpPr>
        <p:spPr>
          <a:xfrm>
            <a:off x="4201599" y="1161849"/>
            <a:ext cx="747677" cy="307777"/>
          </a:xfrm>
          <a:prstGeom prst="rect">
            <a:avLst/>
          </a:prstGeom>
          <a:noFill/>
          <a:ln>
            <a:solidFill>
              <a:schemeClr val="bg1">
                <a:lumMod val="90000"/>
                <a:lumOff val="10000"/>
              </a:schemeClr>
            </a:solidFill>
          </a:ln>
        </p:spPr>
        <p:txBody>
          <a:bodyPr wrap="square" rtlCol="0">
            <a:spAutoFit/>
          </a:bodyPr>
          <a:lstStyle/>
          <a:p>
            <a:pPr algn="ctr"/>
            <a:r>
              <a:rPr lang="de-DE" sz="1400" b="1" dirty="0" err="1">
                <a:solidFill>
                  <a:schemeClr val="bg1"/>
                </a:solidFill>
                <a:latin typeface="DM Sans" pitchFamily="2" charset="0"/>
                <a:cs typeface="Calibri Light" panose="020F0302020204030204" pitchFamily="34" charset="0"/>
              </a:rPr>
              <a:t>RNase</a:t>
            </a:r>
            <a:endParaRPr lang="de-DE" dirty="0"/>
          </a:p>
        </p:txBody>
      </p:sp>
      <p:sp>
        <p:nvSpPr>
          <p:cNvPr id="13" name="Textfeld 12">
            <a:extLst>
              <a:ext uri="{FF2B5EF4-FFF2-40B4-BE49-F238E27FC236}">
                <a16:creationId xmlns:a16="http://schemas.microsoft.com/office/drawing/2014/main" id="{ECC8C9C5-ECDC-89BD-9AF6-9DB38FC14C03}"/>
              </a:ext>
            </a:extLst>
          </p:cNvPr>
          <p:cNvSpPr txBox="1"/>
          <p:nvPr/>
        </p:nvSpPr>
        <p:spPr>
          <a:xfrm>
            <a:off x="4905194" y="2057827"/>
            <a:ext cx="3885123" cy="1200329"/>
          </a:xfrm>
          <a:prstGeom prst="rect">
            <a:avLst/>
          </a:prstGeom>
          <a:noFill/>
          <a:ln w="28575">
            <a:solidFill>
              <a:schemeClr val="bg1">
                <a:lumMod val="90000"/>
                <a:lumOff val="10000"/>
              </a:schemeClr>
            </a:solidFill>
          </a:ln>
        </p:spPr>
        <p:txBody>
          <a:bodyPr wrap="square">
            <a:spAutoFit/>
          </a:bodyPr>
          <a:lstStyle/>
          <a:p>
            <a:pPr algn="ctr"/>
            <a:r>
              <a:rPr lang="en-US" sz="2400" b="1" dirty="0">
                <a:solidFill>
                  <a:schemeClr val="bg1"/>
                </a:solidFill>
                <a:latin typeface="DM Sans" pitchFamily="2" charset="0"/>
                <a:cs typeface="Calibri Light" panose="020F0302020204030204" pitchFamily="34" charset="0"/>
              </a:rPr>
              <a:t>Change in RNA-interactions leads to change in data.</a:t>
            </a:r>
          </a:p>
        </p:txBody>
      </p:sp>
    </p:spTree>
    <p:extLst>
      <p:ext uri="{BB962C8B-B14F-4D97-AF65-F5344CB8AC3E}">
        <p14:creationId xmlns:p14="http://schemas.microsoft.com/office/powerpoint/2010/main" val="327047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B855C30-FEBB-17E4-CC32-C95648BABF74}"/>
              </a:ext>
            </a:extLst>
          </p:cNvPr>
          <p:cNvSpPr txBox="1"/>
          <p:nvPr/>
        </p:nvSpPr>
        <p:spPr>
          <a:xfrm>
            <a:off x="353683" y="285750"/>
            <a:ext cx="8238225"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Example</a:t>
            </a:r>
            <a:r>
              <a:rPr lang="de-DE" sz="2400" b="1" dirty="0">
                <a:solidFill>
                  <a:schemeClr val="bg1"/>
                </a:solidFill>
                <a:latin typeface="DM Sans" pitchFamily="2" charset="0"/>
                <a:cs typeface="Calibri Light" panose="020F0302020204030204" pitchFamily="34" charset="0"/>
              </a:rPr>
              <a:t> Protein: ELAV1</a:t>
            </a:r>
          </a:p>
        </p:txBody>
      </p:sp>
      <p:pic>
        <p:nvPicPr>
          <p:cNvPr id="5" name="Grafik 4">
            <a:extLst>
              <a:ext uri="{FF2B5EF4-FFF2-40B4-BE49-F238E27FC236}">
                <a16:creationId xmlns:a16="http://schemas.microsoft.com/office/drawing/2014/main" id="{9D02981D-F64D-6E4A-B211-FE5A56983EB4}"/>
              </a:ext>
            </a:extLst>
          </p:cNvPr>
          <p:cNvPicPr>
            <a:picLocks noChangeAspect="1"/>
          </p:cNvPicPr>
          <p:nvPr/>
        </p:nvPicPr>
        <p:blipFill>
          <a:blip r:embed="rId3"/>
          <a:stretch>
            <a:fillRect/>
          </a:stretch>
        </p:blipFill>
        <p:spPr>
          <a:xfrm>
            <a:off x="1213463" y="988576"/>
            <a:ext cx="6518663" cy="4022946"/>
          </a:xfrm>
          <a:prstGeom prst="rect">
            <a:avLst/>
          </a:prstGeom>
        </p:spPr>
      </p:pic>
      <p:sp>
        <p:nvSpPr>
          <p:cNvPr id="4" name="Textfeld 3">
            <a:extLst>
              <a:ext uri="{FF2B5EF4-FFF2-40B4-BE49-F238E27FC236}">
                <a16:creationId xmlns:a16="http://schemas.microsoft.com/office/drawing/2014/main" id="{EA2B92C6-37C6-D98B-6BB4-A0554E096D03}"/>
              </a:ext>
            </a:extLst>
          </p:cNvPr>
          <p:cNvSpPr txBox="1"/>
          <p:nvPr/>
        </p:nvSpPr>
        <p:spPr>
          <a:xfrm rot="10800000">
            <a:off x="7327321" y="3476904"/>
            <a:ext cx="292388" cy="1967230"/>
          </a:xfrm>
          <a:prstGeom prst="rect">
            <a:avLst/>
          </a:prstGeom>
          <a:noFill/>
        </p:spPr>
        <p:txBody>
          <a:bodyPr vert="vert270" wrap="square" rtlCol="0">
            <a:spAutoFit/>
          </a:bodyPr>
          <a:lstStyle/>
          <a:p>
            <a:r>
              <a:rPr lang="de-DE" sz="700" dirty="0" err="1">
                <a:solidFill>
                  <a:schemeClr val="accent6">
                    <a:lumMod val="50000"/>
                  </a:schemeClr>
                </a:solidFill>
                <a:latin typeface="DM Sans" pitchFamily="2" charset="0"/>
                <a:cs typeface="Calibri" panose="020F0502020204030204" pitchFamily="34" charset="0"/>
              </a:rPr>
              <a:t>Plotted</a:t>
            </a:r>
            <a:r>
              <a:rPr lang="de-DE" sz="700" dirty="0">
                <a:solidFill>
                  <a:schemeClr val="accent6">
                    <a:lumMod val="50000"/>
                  </a:schemeClr>
                </a:solidFill>
                <a:latin typeface="DM Sans" pitchFamily="2" charset="0"/>
                <a:cs typeface="Calibri" panose="020F0502020204030204" pitchFamily="34" charset="0"/>
              </a:rPr>
              <a:t> </a:t>
            </a:r>
            <a:r>
              <a:rPr lang="de-DE" sz="700" dirty="0" err="1">
                <a:solidFill>
                  <a:schemeClr val="accent6">
                    <a:lumMod val="50000"/>
                  </a:schemeClr>
                </a:solidFill>
                <a:latin typeface="DM Sans" pitchFamily="2" charset="0"/>
                <a:cs typeface="Calibri" panose="020F0502020204030204" pitchFamily="34" charset="0"/>
              </a:rPr>
              <a:t>with</a:t>
            </a:r>
            <a:r>
              <a:rPr lang="de-DE" sz="700" dirty="0">
                <a:solidFill>
                  <a:schemeClr val="accent6">
                    <a:lumMod val="50000"/>
                  </a:schemeClr>
                </a:solidFill>
                <a:latin typeface="DM Sans" pitchFamily="2" charset="0"/>
                <a:cs typeface="Calibri" panose="020F0502020204030204" pitchFamily="34" charset="0"/>
              </a:rPr>
              <a:t> R</a:t>
            </a:r>
            <a:endParaRPr lang="de-DE" sz="700" dirty="0">
              <a:solidFill>
                <a:schemeClr val="bg1"/>
              </a:solidFill>
              <a:latin typeface="DM Sans" pitchFamily="2" charset="0"/>
              <a:cs typeface="Calibri" panose="020F0502020204030204" pitchFamily="34" charset="0"/>
            </a:endParaRPr>
          </a:p>
        </p:txBody>
      </p:sp>
    </p:spTree>
    <p:extLst>
      <p:ext uri="{BB962C8B-B14F-4D97-AF65-F5344CB8AC3E}">
        <p14:creationId xmlns:p14="http://schemas.microsoft.com/office/powerpoint/2010/main" val="97808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73EE9A-3087-4346-CD48-68E903972421}"/>
              </a:ext>
            </a:extLst>
          </p:cNvPr>
          <p:cNvSpPr txBox="1"/>
          <p:nvPr/>
        </p:nvSpPr>
        <p:spPr>
          <a:xfrm>
            <a:off x="512006" y="413878"/>
            <a:ext cx="4572000" cy="203132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1. </a:t>
            </a:r>
            <a:r>
              <a:rPr lang="de-DE" sz="2400" b="1" dirty="0" err="1">
                <a:solidFill>
                  <a:schemeClr val="bg1"/>
                </a:solidFill>
                <a:latin typeface="DM Sans" pitchFamily="2" charset="0"/>
                <a:cs typeface="Calibri Light" panose="020F0302020204030204" pitchFamily="34" charset="0"/>
              </a:rPr>
              <a:t>Preliminary</a:t>
            </a:r>
            <a:r>
              <a:rPr lang="de-DE" sz="2400" b="1" dirty="0">
                <a:solidFill>
                  <a:schemeClr val="bg1"/>
                </a:solidFill>
                <a:latin typeface="DM Sans" pitchFamily="2" charset="0"/>
                <a:cs typeface="Calibri Light" panose="020F0302020204030204" pitchFamily="34" charset="0"/>
              </a:rPr>
              <a:t> </a:t>
            </a:r>
            <a:r>
              <a:rPr lang="de-DE" sz="2400" b="1" dirty="0" err="1">
                <a:solidFill>
                  <a:schemeClr val="bg1"/>
                </a:solidFill>
                <a:latin typeface="DM Sans" pitchFamily="2" charset="0"/>
                <a:cs typeface="Calibri Light" panose="020F0302020204030204" pitchFamily="34" charset="0"/>
              </a:rPr>
              <a:t>steps</a:t>
            </a:r>
            <a:endParaRPr lang="de-DE" sz="24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Data </a:t>
            </a:r>
            <a:r>
              <a:rPr lang="de-DE" sz="1800" b="1" dirty="0" err="1">
                <a:solidFill>
                  <a:schemeClr val="bg1"/>
                </a:solidFill>
                <a:latin typeface="DM Sans" pitchFamily="2" charset="0"/>
                <a:cs typeface="Calibri Light" panose="020F0302020204030204" pitchFamily="34" charset="0"/>
              </a:rPr>
              <a:t>cleaning</a:t>
            </a:r>
            <a:endParaRPr lang="de-DE" sz="18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a:t>
            </a:r>
            <a:r>
              <a:rPr lang="de-DE" sz="1800" b="1" dirty="0" err="1">
                <a:solidFill>
                  <a:schemeClr val="bg1"/>
                </a:solidFill>
                <a:latin typeface="DM Sans" pitchFamily="2" charset="0"/>
                <a:cs typeface="Calibri Light" panose="020F0302020204030204" pitchFamily="34" charset="0"/>
              </a:rPr>
              <a:t>Normalization</a:t>
            </a:r>
            <a:endParaRPr lang="de-DE" sz="18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a:t>
            </a:r>
            <a:r>
              <a:rPr lang="de-DE" sz="1800" b="1" dirty="0" err="1">
                <a:solidFill>
                  <a:schemeClr val="bg1"/>
                </a:solidFill>
                <a:latin typeface="DM Sans" pitchFamily="2" charset="0"/>
                <a:cs typeface="Calibri Light" panose="020F0302020204030204" pitchFamily="34" charset="0"/>
              </a:rPr>
              <a:t>Reproducibility</a:t>
            </a:r>
            <a:endParaRPr lang="de-DE" sz="1800" b="1" dirty="0">
              <a:solidFill>
                <a:schemeClr val="bg1"/>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1"/>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1"/>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971FFCA7-0B71-019F-A301-9781873E85FA}"/>
              </a:ext>
            </a:extLst>
          </p:cNvPr>
          <p:cNvSpPr txBox="1"/>
          <p:nvPr/>
        </p:nvSpPr>
        <p:spPr>
          <a:xfrm>
            <a:off x="4876562" y="413878"/>
            <a:ext cx="4572000" cy="138499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2. </a:t>
            </a:r>
            <a:r>
              <a:rPr lang="de-DE" sz="2400" b="1" dirty="0" err="1">
                <a:solidFill>
                  <a:schemeClr val="bg2">
                    <a:lumMod val="65000"/>
                  </a:schemeClr>
                </a:solidFill>
                <a:latin typeface="DM Sans" pitchFamily="2" charset="0"/>
                <a:cs typeface="Calibri Light" panose="020F0302020204030204" pitchFamily="34" charset="0"/>
              </a:rPr>
              <a:t>Identification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of</a:t>
            </a:r>
            <a:r>
              <a:rPr lang="de-DE" sz="2400" b="1" dirty="0">
                <a:solidFill>
                  <a:schemeClr val="bg2">
                    <a:lumMod val="65000"/>
                  </a:schemeClr>
                </a:solidFill>
                <a:latin typeface="DM Sans" pitchFamily="2" charset="0"/>
                <a:cs typeface="Calibri Light" panose="020F0302020204030204" pitchFamily="34" charset="0"/>
              </a:rPr>
              <a:t> RNA-dependent </a:t>
            </a:r>
            <a:r>
              <a:rPr lang="de-DE" sz="2400" b="1" dirty="0" err="1">
                <a:solidFill>
                  <a:schemeClr val="bg2">
                    <a:lumMod val="65000"/>
                  </a:schemeClr>
                </a:solidFill>
                <a:latin typeface="DM Sans" pitchFamily="2" charset="0"/>
                <a:cs typeface="Calibri Light" panose="020F0302020204030204" pitchFamily="34" charset="0"/>
              </a:rPr>
              <a:t>proteins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Defining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Applying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p:txBody>
      </p:sp>
      <p:sp>
        <p:nvSpPr>
          <p:cNvPr id="4" name="Textfeld 3">
            <a:extLst>
              <a:ext uri="{FF2B5EF4-FFF2-40B4-BE49-F238E27FC236}">
                <a16:creationId xmlns:a16="http://schemas.microsoft.com/office/drawing/2014/main" id="{1B1EFFA6-B1C4-A460-DE83-C1ACFA353B44}"/>
              </a:ext>
            </a:extLst>
          </p:cNvPr>
          <p:cNvSpPr txBox="1"/>
          <p:nvPr/>
        </p:nvSpPr>
        <p:spPr>
          <a:xfrm>
            <a:off x="512006" y="3014936"/>
            <a:ext cx="4572000" cy="1661993"/>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3. Dimension </a:t>
            </a:r>
            <a:r>
              <a:rPr lang="de-DE" sz="2400" b="1" dirty="0" err="1">
                <a:solidFill>
                  <a:schemeClr val="bg2">
                    <a:lumMod val="65000"/>
                  </a:schemeClr>
                </a:solidFill>
                <a:latin typeface="DM Sans" pitchFamily="2" charset="0"/>
                <a:cs typeface="Calibri Light" panose="020F0302020204030204" pitchFamily="34" charset="0"/>
              </a:rPr>
              <a:t>reduction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analysis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p:txBody>
      </p:sp>
      <p:sp>
        <p:nvSpPr>
          <p:cNvPr id="5" name="Textfeld 4">
            <a:extLst>
              <a:ext uri="{FF2B5EF4-FFF2-40B4-BE49-F238E27FC236}">
                <a16:creationId xmlns:a16="http://schemas.microsoft.com/office/drawing/2014/main" id="{0D44EFD1-EB73-E8E2-8DC0-BA20C0339FC5}"/>
              </a:ext>
            </a:extLst>
          </p:cNvPr>
          <p:cNvSpPr txBox="1"/>
          <p:nvPr/>
        </p:nvSpPr>
        <p:spPr>
          <a:xfrm>
            <a:off x="4876562" y="306634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4. </a:t>
            </a:r>
            <a:r>
              <a:rPr lang="de-DE" sz="2400" b="1" dirty="0" err="1">
                <a:solidFill>
                  <a:schemeClr val="bg2">
                    <a:lumMod val="65000"/>
                  </a:schemeClr>
                </a:solidFill>
                <a:latin typeface="DM Sans" pitchFamily="2" charset="0"/>
                <a:cs typeface="Calibri Light" panose="020F0302020204030204" pitchFamily="34" charset="0"/>
              </a:rPr>
              <a:t>Developing</a:t>
            </a:r>
            <a:r>
              <a:rPr lang="de-DE" sz="2400" b="1" dirty="0">
                <a:solidFill>
                  <a:schemeClr val="bg2">
                    <a:lumMod val="65000"/>
                  </a:schemeClr>
                </a:solidFill>
                <a:latin typeface="DM Sans" pitchFamily="2" charset="0"/>
                <a:cs typeface="Calibri Light" panose="020F0302020204030204" pitchFamily="34" charset="0"/>
              </a:rPr>
              <a:t> a linear </a:t>
            </a:r>
            <a:r>
              <a:rPr lang="de-DE" sz="2400" b="1" dirty="0" err="1">
                <a:solidFill>
                  <a:schemeClr val="bg2">
                    <a:lumMod val="65000"/>
                  </a:schemeClr>
                </a:solidFill>
                <a:latin typeface="DM Sans" pitchFamily="2" charset="0"/>
                <a:cs typeface="Calibri Light" panose="020F0302020204030204" pitchFamily="34" charset="0"/>
              </a:rPr>
              <a:t>regression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model</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a:p>
            <a:endParaRPr lang="de-DE" sz="2400" b="1" dirty="0">
              <a:solidFill>
                <a:schemeClr val="bg2">
                  <a:lumMod val="65000"/>
                </a:schemeClr>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267468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B56B0F2-8727-594E-6C0E-DC9AFC356A7A}"/>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Normalization</a:t>
            </a:r>
            <a:endParaRPr lang="de-DE" sz="2400" b="1" dirty="0">
              <a:solidFill>
                <a:schemeClr val="bg1"/>
              </a:solidFill>
              <a:latin typeface="DM Sans" pitchFamily="2" charset="0"/>
              <a:cs typeface="Calibri Light" panose="020F0302020204030204" pitchFamily="34" charset="0"/>
            </a:endParaRPr>
          </a:p>
        </p:txBody>
      </p:sp>
      <p:pic>
        <p:nvPicPr>
          <p:cNvPr id="4" name="Grafik 3" descr="Ein Bild, das Text enthält.&#10;&#10;Automatisch generierte Beschreibung">
            <a:extLst>
              <a:ext uri="{FF2B5EF4-FFF2-40B4-BE49-F238E27FC236}">
                <a16:creationId xmlns:a16="http://schemas.microsoft.com/office/drawing/2014/main" id="{F43A56F5-4A13-556E-5725-C4887417B213}"/>
              </a:ext>
            </a:extLst>
          </p:cNvPr>
          <p:cNvPicPr>
            <a:picLocks noChangeAspect="1"/>
          </p:cNvPicPr>
          <p:nvPr/>
        </p:nvPicPr>
        <p:blipFill>
          <a:blip r:embed="rId2"/>
          <a:stretch>
            <a:fillRect/>
          </a:stretch>
        </p:blipFill>
        <p:spPr>
          <a:xfrm>
            <a:off x="425851" y="1513523"/>
            <a:ext cx="3272745" cy="1931319"/>
          </a:xfrm>
          <a:prstGeom prst="rect">
            <a:avLst/>
          </a:prstGeom>
        </p:spPr>
      </p:pic>
      <p:sp>
        <p:nvSpPr>
          <p:cNvPr id="3" name="Textfeld 2">
            <a:extLst>
              <a:ext uri="{FF2B5EF4-FFF2-40B4-BE49-F238E27FC236}">
                <a16:creationId xmlns:a16="http://schemas.microsoft.com/office/drawing/2014/main" id="{84CEA86A-4052-C2CB-6206-98FB7BAA2F90}"/>
              </a:ext>
            </a:extLst>
          </p:cNvPr>
          <p:cNvSpPr txBox="1"/>
          <p:nvPr/>
        </p:nvSpPr>
        <p:spPr>
          <a:xfrm>
            <a:off x="353683" y="1017871"/>
            <a:ext cx="1769533" cy="338554"/>
          </a:xfrm>
          <a:prstGeom prst="rect">
            <a:avLst/>
          </a:prstGeom>
          <a:noFill/>
        </p:spPr>
        <p:txBody>
          <a:bodyPr wrap="square" rtlCol="0">
            <a:spAutoFit/>
          </a:bodyPr>
          <a:lstStyle/>
          <a:p>
            <a:r>
              <a:rPr lang="de-DE" sz="1600" dirty="0" err="1">
                <a:latin typeface="DM Sans" pitchFamily="2" charset="0"/>
              </a:rPr>
              <a:t>Column-wise</a:t>
            </a:r>
            <a:r>
              <a:rPr lang="de-DE" sz="1600" dirty="0">
                <a:latin typeface="DM Sans" pitchFamily="2" charset="0"/>
              </a:rPr>
              <a:t>:</a:t>
            </a:r>
          </a:p>
        </p:txBody>
      </p:sp>
      <p:sp>
        <p:nvSpPr>
          <p:cNvPr id="5" name="Textfeld 4">
            <a:extLst>
              <a:ext uri="{FF2B5EF4-FFF2-40B4-BE49-F238E27FC236}">
                <a16:creationId xmlns:a16="http://schemas.microsoft.com/office/drawing/2014/main" id="{FA33D73D-7234-0E53-B51B-B869387B8F65}"/>
              </a:ext>
            </a:extLst>
          </p:cNvPr>
          <p:cNvSpPr txBox="1"/>
          <p:nvPr/>
        </p:nvSpPr>
        <p:spPr>
          <a:xfrm>
            <a:off x="4572000" y="1022349"/>
            <a:ext cx="1769533" cy="338554"/>
          </a:xfrm>
          <a:prstGeom prst="rect">
            <a:avLst/>
          </a:prstGeom>
          <a:noFill/>
        </p:spPr>
        <p:txBody>
          <a:bodyPr wrap="square" rtlCol="0">
            <a:spAutoFit/>
          </a:bodyPr>
          <a:lstStyle/>
          <a:p>
            <a:r>
              <a:rPr lang="de-DE" sz="1600" dirty="0" err="1">
                <a:latin typeface="DM Sans" pitchFamily="2" charset="0"/>
              </a:rPr>
              <a:t>Row-wise</a:t>
            </a:r>
            <a:r>
              <a:rPr lang="de-DE" sz="1600" dirty="0">
                <a:latin typeface="DM Sans" pitchFamily="2" charset="0"/>
              </a:rPr>
              <a:t>:</a:t>
            </a:r>
          </a:p>
        </p:txBody>
      </p:sp>
      <p:pic>
        <p:nvPicPr>
          <p:cNvPr id="17" name="Grafik 16">
            <a:extLst>
              <a:ext uri="{FF2B5EF4-FFF2-40B4-BE49-F238E27FC236}">
                <a16:creationId xmlns:a16="http://schemas.microsoft.com/office/drawing/2014/main" id="{51747207-2502-8E8C-04D3-49BDD9A0F9B9}"/>
              </a:ext>
            </a:extLst>
          </p:cNvPr>
          <p:cNvPicPr>
            <a:picLocks noChangeAspect="1"/>
          </p:cNvPicPr>
          <p:nvPr/>
        </p:nvPicPr>
        <p:blipFill>
          <a:blip r:embed="rId3"/>
          <a:stretch>
            <a:fillRect/>
          </a:stretch>
        </p:blipFill>
        <p:spPr>
          <a:xfrm>
            <a:off x="4583475" y="1503988"/>
            <a:ext cx="4157624" cy="1940854"/>
          </a:xfrm>
          <a:prstGeom prst="rect">
            <a:avLst/>
          </a:prstGeom>
        </p:spPr>
      </p:pic>
    </p:spTree>
    <p:extLst>
      <p:ext uri="{BB962C8B-B14F-4D97-AF65-F5344CB8AC3E}">
        <p14:creationId xmlns:p14="http://schemas.microsoft.com/office/powerpoint/2010/main" val="194190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7129078-98D4-6F19-8E5B-154E531BF5DB}"/>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Reproducibility</a:t>
            </a:r>
            <a:endParaRPr lang="de-DE" sz="2400" b="1" dirty="0">
              <a:solidFill>
                <a:schemeClr val="bg1"/>
              </a:solidFill>
              <a:latin typeface="DM Sans" pitchFamily="2" charset="0"/>
              <a:cs typeface="Calibri Light" panose="020F0302020204030204" pitchFamily="34" charset="0"/>
            </a:endParaRPr>
          </a:p>
        </p:txBody>
      </p:sp>
      <p:pic>
        <p:nvPicPr>
          <p:cNvPr id="5" name="Grafik 4">
            <a:extLst>
              <a:ext uri="{FF2B5EF4-FFF2-40B4-BE49-F238E27FC236}">
                <a16:creationId xmlns:a16="http://schemas.microsoft.com/office/drawing/2014/main" id="{5B39BADB-0F55-4080-5E18-D7FEFEB22781}"/>
              </a:ext>
            </a:extLst>
          </p:cNvPr>
          <p:cNvPicPr>
            <a:picLocks noChangeAspect="1"/>
          </p:cNvPicPr>
          <p:nvPr/>
        </p:nvPicPr>
        <p:blipFill>
          <a:blip r:embed="rId3"/>
          <a:stretch>
            <a:fillRect/>
          </a:stretch>
        </p:blipFill>
        <p:spPr>
          <a:xfrm>
            <a:off x="310610" y="1396325"/>
            <a:ext cx="4059895" cy="2506405"/>
          </a:xfrm>
          <a:prstGeom prst="rect">
            <a:avLst/>
          </a:prstGeom>
        </p:spPr>
      </p:pic>
      <p:pic>
        <p:nvPicPr>
          <p:cNvPr id="8" name="Grafik 7">
            <a:extLst>
              <a:ext uri="{FF2B5EF4-FFF2-40B4-BE49-F238E27FC236}">
                <a16:creationId xmlns:a16="http://schemas.microsoft.com/office/drawing/2014/main" id="{6D917807-BA50-7651-0095-F54FF9BE9157}"/>
              </a:ext>
            </a:extLst>
          </p:cNvPr>
          <p:cNvPicPr>
            <a:picLocks noChangeAspect="1"/>
          </p:cNvPicPr>
          <p:nvPr/>
        </p:nvPicPr>
        <p:blipFill>
          <a:blip r:embed="rId4"/>
          <a:stretch>
            <a:fillRect/>
          </a:stretch>
        </p:blipFill>
        <p:spPr>
          <a:xfrm>
            <a:off x="4895850" y="1319861"/>
            <a:ext cx="3730569" cy="2304958"/>
          </a:xfrm>
          <a:prstGeom prst="rect">
            <a:avLst/>
          </a:prstGeom>
        </p:spPr>
      </p:pic>
      <p:sp>
        <p:nvSpPr>
          <p:cNvPr id="7" name="Textfeld 6">
            <a:extLst>
              <a:ext uri="{FF2B5EF4-FFF2-40B4-BE49-F238E27FC236}">
                <a16:creationId xmlns:a16="http://schemas.microsoft.com/office/drawing/2014/main" id="{8F87CE1F-38A2-D713-A4C7-3418FCAE700C}"/>
              </a:ext>
            </a:extLst>
          </p:cNvPr>
          <p:cNvSpPr txBox="1"/>
          <p:nvPr/>
        </p:nvSpPr>
        <p:spPr>
          <a:xfrm>
            <a:off x="2963856" y="4551640"/>
            <a:ext cx="3216287" cy="400110"/>
          </a:xfrm>
          <a:prstGeom prst="rect">
            <a:avLst/>
          </a:prstGeom>
          <a:noFill/>
        </p:spPr>
        <p:txBody>
          <a:bodyPr wrap="square">
            <a:spAutoFit/>
          </a:bodyPr>
          <a:lstStyle/>
          <a:p>
            <a:r>
              <a:rPr lang="de-DE" sz="2000" dirty="0">
                <a:solidFill>
                  <a:schemeClr val="bg1"/>
                </a:solidFill>
                <a:latin typeface="DM Sans" pitchFamily="2" charset="0"/>
                <a:cs typeface="Calibri Light" panose="020F0302020204030204" pitchFamily="34" charset="0"/>
              </a:rPr>
              <a:t>→ </a:t>
            </a:r>
            <a:r>
              <a:rPr lang="de-DE" sz="2000" dirty="0" err="1">
                <a:solidFill>
                  <a:schemeClr val="bg1"/>
                </a:solidFill>
                <a:latin typeface="DM Sans" pitchFamily="2" charset="0"/>
                <a:cs typeface="Calibri Light" panose="020F0302020204030204" pitchFamily="34" charset="0"/>
              </a:rPr>
              <a:t>removal</a:t>
            </a:r>
            <a:r>
              <a:rPr lang="de-DE" sz="2000" dirty="0">
                <a:solidFill>
                  <a:schemeClr val="bg1"/>
                </a:solidFill>
                <a:latin typeface="DM Sans" pitchFamily="2" charset="0"/>
                <a:cs typeface="Calibri Light" panose="020F0302020204030204" pitchFamily="34" charset="0"/>
              </a:rPr>
              <a:t> </a:t>
            </a:r>
            <a:r>
              <a:rPr lang="de-DE" sz="2000" dirty="0" err="1">
                <a:solidFill>
                  <a:schemeClr val="bg1"/>
                </a:solidFill>
                <a:latin typeface="DM Sans" pitchFamily="2" charset="0"/>
                <a:cs typeface="Calibri Light" panose="020F0302020204030204" pitchFamily="34" charset="0"/>
              </a:rPr>
              <a:t>of</a:t>
            </a:r>
            <a:r>
              <a:rPr lang="de-DE" sz="2000" dirty="0">
                <a:solidFill>
                  <a:schemeClr val="bg1"/>
                </a:solidFill>
                <a:latin typeface="DM Sans" pitchFamily="2" charset="0"/>
                <a:cs typeface="Calibri Light" panose="020F0302020204030204" pitchFamily="34" charset="0"/>
              </a:rPr>
              <a:t> 25 </a:t>
            </a:r>
            <a:r>
              <a:rPr lang="de-DE" sz="2000" dirty="0" err="1">
                <a:solidFill>
                  <a:schemeClr val="bg1"/>
                </a:solidFill>
                <a:latin typeface="DM Sans" pitchFamily="2" charset="0"/>
                <a:cs typeface="Calibri Light" panose="020F0302020204030204" pitchFamily="34" charset="0"/>
              </a:rPr>
              <a:t>proteins</a:t>
            </a:r>
            <a:endParaRPr lang="de-DE" sz="2000" dirty="0">
              <a:solidFill>
                <a:schemeClr val="bg1"/>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274350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73EE9A-3087-4346-CD48-68E903972421}"/>
              </a:ext>
            </a:extLst>
          </p:cNvPr>
          <p:cNvSpPr txBox="1"/>
          <p:nvPr/>
        </p:nvSpPr>
        <p:spPr>
          <a:xfrm>
            <a:off x="512006" y="41387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1. </a:t>
            </a:r>
            <a:r>
              <a:rPr lang="de-DE" sz="2400" b="1" dirty="0" err="1">
                <a:solidFill>
                  <a:schemeClr val="bg2">
                    <a:lumMod val="65000"/>
                  </a:schemeClr>
                </a:solidFill>
                <a:latin typeface="DM Sans" pitchFamily="2" charset="0"/>
                <a:cs typeface="Calibri Light" panose="020F0302020204030204" pitchFamily="34" charset="0"/>
              </a:rPr>
              <a:t>Preliminary</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steps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Data </a:t>
            </a:r>
            <a:r>
              <a:rPr lang="de-DE" sz="1800" b="1" dirty="0" err="1">
                <a:solidFill>
                  <a:schemeClr val="bg2">
                    <a:lumMod val="65000"/>
                  </a:schemeClr>
                </a:solidFill>
                <a:latin typeface="DM Sans" pitchFamily="2" charset="0"/>
                <a:cs typeface="Calibri Light" panose="020F0302020204030204" pitchFamily="34" charset="0"/>
              </a:rPr>
              <a:t>cleaning</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Normalization</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Reproducibility</a:t>
            </a:r>
            <a:endParaRPr lang="de-DE" sz="18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971FFCA7-0B71-019F-A301-9781873E85FA}"/>
              </a:ext>
            </a:extLst>
          </p:cNvPr>
          <p:cNvSpPr txBox="1"/>
          <p:nvPr/>
        </p:nvSpPr>
        <p:spPr>
          <a:xfrm>
            <a:off x="4876562" y="413878"/>
            <a:ext cx="4572000" cy="138499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2. </a:t>
            </a:r>
            <a:r>
              <a:rPr lang="de-DE" sz="2400" b="1" dirty="0" err="1">
                <a:solidFill>
                  <a:schemeClr val="bg1"/>
                </a:solidFill>
                <a:latin typeface="DM Sans" pitchFamily="2" charset="0"/>
                <a:cs typeface="Calibri Light" panose="020F0302020204030204" pitchFamily="34" charset="0"/>
              </a:rPr>
              <a:t>Identification</a:t>
            </a:r>
            <a:r>
              <a:rPr lang="de-DE" sz="2400" b="1" dirty="0">
                <a:solidFill>
                  <a:schemeClr val="bg1"/>
                </a:solidFill>
                <a:latin typeface="DM Sans" pitchFamily="2" charset="0"/>
                <a:cs typeface="Calibri Light" panose="020F0302020204030204" pitchFamily="34" charset="0"/>
              </a:rPr>
              <a:t> </a:t>
            </a:r>
            <a:r>
              <a:rPr lang="de-DE" sz="2400" b="1" dirty="0" err="1">
                <a:solidFill>
                  <a:schemeClr val="bg1"/>
                </a:solidFill>
                <a:latin typeface="DM Sans" pitchFamily="2" charset="0"/>
                <a:cs typeface="Calibri Light" panose="020F0302020204030204" pitchFamily="34" charset="0"/>
              </a:rPr>
              <a:t>of</a:t>
            </a:r>
            <a:r>
              <a:rPr lang="de-DE" sz="2400" b="1" dirty="0">
                <a:solidFill>
                  <a:schemeClr val="bg1"/>
                </a:solidFill>
                <a:latin typeface="DM Sans" pitchFamily="2" charset="0"/>
                <a:cs typeface="Calibri Light" panose="020F0302020204030204" pitchFamily="34" charset="0"/>
              </a:rPr>
              <a:t> RNA-dependent </a:t>
            </a:r>
            <a:r>
              <a:rPr lang="de-DE" sz="2400" b="1" dirty="0" err="1">
                <a:solidFill>
                  <a:schemeClr val="bg1"/>
                </a:solidFill>
                <a:latin typeface="DM Sans" pitchFamily="2" charset="0"/>
                <a:cs typeface="Calibri Light" panose="020F0302020204030204" pitchFamily="34" charset="0"/>
              </a:rPr>
              <a:t>proteins</a:t>
            </a:r>
            <a:endParaRPr lang="de-DE" sz="24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a:t>
            </a:r>
            <a:r>
              <a:rPr lang="de-DE" sz="1800" b="1" dirty="0" err="1">
                <a:solidFill>
                  <a:schemeClr val="bg1"/>
                </a:solidFill>
                <a:latin typeface="DM Sans" pitchFamily="2" charset="0"/>
                <a:cs typeface="Calibri Light" panose="020F0302020204030204" pitchFamily="34" charset="0"/>
              </a:rPr>
              <a:t>Defining</a:t>
            </a:r>
            <a:r>
              <a:rPr lang="de-DE" sz="1800" b="1" dirty="0">
                <a:solidFill>
                  <a:schemeClr val="bg1"/>
                </a:solidFill>
                <a:latin typeface="DM Sans" pitchFamily="2" charset="0"/>
                <a:cs typeface="Calibri Light" panose="020F0302020204030204" pitchFamily="34" charset="0"/>
              </a:rPr>
              <a:t> selection </a:t>
            </a:r>
            <a:r>
              <a:rPr lang="de-DE" sz="1800" b="1" dirty="0" err="1">
                <a:solidFill>
                  <a:schemeClr val="bg1"/>
                </a:solidFill>
                <a:latin typeface="DM Sans" pitchFamily="2" charset="0"/>
                <a:cs typeface="Calibri Light" panose="020F0302020204030204" pitchFamily="34" charset="0"/>
              </a:rPr>
              <a:t>criteria</a:t>
            </a:r>
            <a:endParaRPr lang="de-DE" sz="18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a:t>
            </a:r>
            <a:r>
              <a:rPr lang="de-DE" sz="1800" b="1" dirty="0" err="1">
                <a:solidFill>
                  <a:schemeClr val="bg1"/>
                </a:solidFill>
                <a:latin typeface="DM Sans" pitchFamily="2" charset="0"/>
                <a:cs typeface="Calibri Light" panose="020F0302020204030204" pitchFamily="34" charset="0"/>
              </a:rPr>
              <a:t>Applying</a:t>
            </a:r>
            <a:r>
              <a:rPr lang="de-DE" sz="1800" b="1" dirty="0">
                <a:solidFill>
                  <a:schemeClr val="bg1"/>
                </a:solidFill>
                <a:latin typeface="DM Sans" pitchFamily="2" charset="0"/>
                <a:cs typeface="Calibri Light" panose="020F0302020204030204" pitchFamily="34" charset="0"/>
              </a:rPr>
              <a:t> selection </a:t>
            </a:r>
            <a:r>
              <a:rPr lang="de-DE" sz="1800" b="1" dirty="0" err="1">
                <a:solidFill>
                  <a:schemeClr val="bg1"/>
                </a:solidFill>
                <a:latin typeface="DM Sans" pitchFamily="2" charset="0"/>
                <a:cs typeface="Calibri Light" panose="020F0302020204030204" pitchFamily="34" charset="0"/>
              </a:rPr>
              <a:t>criteria</a:t>
            </a:r>
            <a:endParaRPr lang="de-DE" sz="1800" b="1" dirty="0">
              <a:solidFill>
                <a:schemeClr val="bg1"/>
              </a:solidFill>
              <a:latin typeface="DM Sans" pitchFamily="2" charset="0"/>
              <a:cs typeface="Calibri Light" panose="020F0302020204030204" pitchFamily="34" charset="0"/>
            </a:endParaRPr>
          </a:p>
        </p:txBody>
      </p:sp>
      <p:sp>
        <p:nvSpPr>
          <p:cNvPr id="4" name="Textfeld 3">
            <a:extLst>
              <a:ext uri="{FF2B5EF4-FFF2-40B4-BE49-F238E27FC236}">
                <a16:creationId xmlns:a16="http://schemas.microsoft.com/office/drawing/2014/main" id="{1B1EFFA6-B1C4-A460-DE83-C1ACFA353B44}"/>
              </a:ext>
            </a:extLst>
          </p:cNvPr>
          <p:cNvSpPr txBox="1"/>
          <p:nvPr/>
        </p:nvSpPr>
        <p:spPr>
          <a:xfrm>
            <a:off x="512006" y="3014936"/>
            <a:ext cx="4572000" cy="1661993"/>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3. Dimension </a:t>
            </a:r>
            <a:r>
              <a:rPr lang="de-DE" sz="2400" b="1" dirty="0" err="1">
                <a:solidFill>
                  <a:schemeClr val="bg2">
                    <a:lumMod val="65000"/>
                  </a:schemeClr>
                </a:solidFill>
                <a:latin typeface="DM Sans" pitchFamily="2" charset="0"/>
                <a:cs typeface="Calibri Light" panose="020F0302020204030204" pitchFamily="34" charset="0"/>
              </a:rPr>
              <a:t>reduction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analysis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p:txBody>
      </p:sp>
      <p:sp>
        <p:nvSpPr>
          <p:cNvPr id="5" name="Textfeld 4">
            <a:extLst>
              <a:ext uri="{FF2B5EF4-FFF2-40B4-BE49-F238E27FC236}">
                <a16:creationId xmlns:a16="http://schemas.microsoft.com/office/drawing/2014/main" id="{0D44EFD1-EB73-E8E2-8DC0-BA20C0339FC5}"/>
              </a:ext>
            </a:extLst>
          </p:cNvPr>
          <p:cNvSpPr txBox="1"/>
          <p:nvPr/>
        </p:nvSpPr>
        <p:spPr>
          <a:xfrm>
            <a:off x="4876562" y="306634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4. </a:t>
            </a:r>
            <a:r>
              <a:rPr lang="de-DE" sz="2400" b="1" dirty="0" err="1">
                <a:solidFill>
                  <a:schemeClr val="bg2">
                    <a:lumMod val="65000"/>
                  </a:schemeClr>
                </a:solidFill>
                <a:latin typeface="DM Sans" pitchFamily="2" charset="0"/>
                <a:cs typeface="Calibri Light" panose="020F0302020204030204" pitchFamily="34" charset="0"/>
              </a:rPr>
              <a:t>Developing</a:t>
            </a:r>
            <a:r>
              <a:rPr lang="de-DE" sz="2400" b="1" dirty="0">
                <a:solidFill>
                  <a:schemeClr val="bg2">
                    <a:lumMod val="65000"/>
                  </a:schemeClr>
                </a:solidFill>
                <a:latin typeface="DM Sans" pitchFamily="2" charset="0"/>
                <a:cs typeface="Calibri Light" panose="020F0302020204030204" pitchFamily="34" charset="0"/>
              </a:rPr>
              <a:t> a linear </a:t>
            </a:r>
            <a:r>
              <a:rPr lang="de-DE" sz="2400" b="1" dirty="0" err="1">
                <a:solidFill>
                  <a:schemeClr val="bg2">
                    <a:lumMod val="65000"/>
                  </a:schemeClr>
                </a:solidFill>
                <a:latin typeface="DM Sans" pitchFamily="2" charset="0"/>
                <a:cs typeface="Calibri Light" panose="020F0302020204030204" pitchFamily="34" charset="0"/>
              </a:rPr>
              <a:t>regression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model</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a:p>
            <a:endParaRPr lang="de-DE" sz="2400" b="1" dirty="0">
              <a:solidFill>
                <a:schemeClr val="bg2">
                  <a:lumMod val="65000"/>
                </a:schemeClr>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1984951027"/>
      </p:ext>
    </p:extLst>
  </p:cSld>
  <p:clrMapOvr>
    <a:masterClrMapping/>
  </p:clrMapOvr>
</p:sld>
</file>

<file path=ppt/theme/theme1.xml><?xml version="1.0" encoding="utf-8"?>
<a:theme xmlns:a="http://schemas.openxmlformats.org/drawingml/2006/main" name="Bathroom Remodel Project Proposal by Slidesgo">
  <a:themeElements>
    <a:clrScheme name="Simple Light">
      <a:dk1>
        <a:srgbClr val="D9D9D9"/>
      </a:dk1>
      <a:lt1>
        <a:srgbClr val="0A0A0A"/>
      </a:lt1>
      <a:dk2>
        <a:srgbClr val="FFFFFF"/>
      </a:dk2>
      <a:lt2>
        <a:srgbClr val="858484"/>
      </a:lt2>
      <a:accent1>
        <a:srgbClr val="B6B5B5"/>
      </a:accent1>
      <a:accent2>
        <a:srgbClr val="FFFFFF"/>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1873</Words>
  <Application>Microsoft Office PowerPoint</Application>
  <PresentationFormat>Bildschirmpräsentation (16:9)</PresentationFormat>
  <Paragraphs>244</Paragraphs>
  <Slides>23</Slides>
  <Notes>15</Notes>
  <HiddenSlides>5</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DM Serif Display</vt:lpstr>
      <vt:lpstr>DM Sans</vt:lpstr>
      <vt:lpstr>Amasis MT Pro Light</vt:lpstr>
      <vt:lpstr>Symbol</vt:lpstr>
      <vt:lpstr>Arial</vt:lpstr>
      <vt:lpstr>Wingdings</vt:lpstr>
      <vt:lpstr>Bathroom Remodel Project Proposal by Slidesgo</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Lennart Müller</dc:creator>
  <cp:lastModifiedBy>Sebastian Rickert</cp:lastModifiedBy>
  <cp:revision>33</cp:revision>
  <dcterms:modified xsi:type="dcterms:W3CDTF">2022-07-17T12:25:22Z</dcterms:modified>
</cp:coreProperties>
</file>