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18" r:id="rId3"/>
    <p:sldId id="311" r:id="rId4"/>
    <p:sldId id="319" r:id="rId5"/>
    <p:sldId id="313" r:id="rId6"/>
    <p:sldId id="316" r:id="rId7"/>
    <p:sldId id="317" r:id="rId8"/>
    <p:sldId id="312" r:id="rId9"/>
  </p:sldIdLst>
  <p:sldSz cx="9144000" cy="5143500" type="screen16x9"/>
  <p:notesSz cx="6858000" cy="9144000"/>
  <p:embeddedFontLst>
    <p:embeddedFont>
      <p:font typeface="DM Sans" pitchFamily="2" charset="77"/>
      <p:regular r:id="rId11"/>
      <p:bold r:id="rId12"/>
      <p:italic r:id="rId13"/>
      <p:boldItalic r:id="rId14"/>
    </p:embeddedFont>
    <p:embeddedFont>
      <p:font typeface="DM Serif Display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626"/>
  </p:normalViewPr>
  <p:slideViewPr>
    <p:cSldViewPr snapToGrid="0">
      <p:cViewPr varScale="1">
        <p:scale>
          <a:sx n="128" d="100"/>
          <a:sy n="128" d="100"/>
        </p:scale>
        <p:origin x="11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 via ELAV1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  <a:p>
            <a:r>
              <a:rPr lang="de-DE" dirty="0"/>
              <a:t>Show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 with </a:t>
            </a:r>
            <a:r>
              <a:rPr lang="de-DE" dirty="0" err="1"/>
              <a:t>our</a:t>
            </a:r>
            <a:r>
              <a:rPr lang="de-DE" dirty="0"/>
              <a:t> Data 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maxima</a:t>
            </a:r>
            <a:r>
              <a:rPr lang="de-DE" dirty="0"/>
              <a:t> </a:t>
            </a:r>
          </a:p>
          <a:p>
            <a:r>
              <a:rPr lang="de-DE" dirty="0"/>
              <a:t>Transition: “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plan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Michel...“ </a:t>
            </a:r>
          </a:p>
        </p:txBody>
      </p:sp>
    </p:spTree>
    <p:extLst>
      <p:ext uri="{BB962C8B-B14F-4D97-AF65-F5344CB8AC3E}">
        <p14:creationId xmlns:p14="http://schemas.microsoft.com/office/powerpoint/2010/main" val="341553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constist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 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all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r>
              <a:rPr lang="de-DE" dirty="0"/>
              <a:t>…</a:t>
            </a:r>
          </a:p>
          <a:p>
            <a:r>
              <a:rPr lang="de-DE" dirty="0"/>
              <a:t>The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deals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maxima</a:t>
            </a:r>
            <a:endParaRPr lang="de-DE" dirty="0"/>
          </a:p>
          <a:p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91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80885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%2Fj.celrep.2017.12.035" TargetMode="External"/><Relationship Id="rId5" Type="http://schemas.openxmlformats.org/officeDocument/2006/relationships/hyperlink" Target="https://www.ncbi.nlm.nih.gov/pmc/articles/PMC7049804" TargetMode="External"/><Relationship Id="rId4" Type="http://schemas.openxmlformats.org/officeDocument/2006/relationships/hyperlink" Target="https://www.ncbi.nlm.nih.gov/pmc/articles/PMC43719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DFB6226-F75A-616E-40EA-6864AB16AC7C}"/>
              </a:ext>
            </a:extLst>
          </p:cNvPr>
          <p:cNvSpPr txBox="1"/>
          <p:nvPr/>
        </p:nvSpPr>
        <p:spPr>
          <a:xfrm>
            <a:off x="5719510" y="4158217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Bildquelle?</a:t>
            </a: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and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proteins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C74F11C-5315-1D80-69BD-F31E14DCEBF9}"/>
              </a:ext>
            </a:extLst>
          </p:cNvPr>
          <p:cNvSpPr txBox="1"/>
          <p:nvPr/>
        </p:nvSpPr>
        <p:spPr>
          <a:xfrm>
            <a:off x="3472131" y="2905150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Basti</a:t>
            </a:r>
          </a:p>
        </p:txBody>
      </p:sp>
    </p:spTree>
    <p:extLst>
      <p:ext uri="{BB962C8B-B14F-4D97-AF65-F5344CB8AC3E}">
        <p14:creationId xmlns:p14="http://schemas.microsoft.com/office/powerpoint/2010/main" val="19875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ELAV1  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(Name anpassen ELAVL1 ? </a:t>
            </a:r>
            <a:r>
              <a:rPr lang="de-DE" b="1" dirty="0" err="1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Elav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  like </a:t>
            </a:r>
            <a:r>
              <a:rPr lang="de-DE" b="1" dirty="0" err="1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protein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)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1695C3-D2CC-4B4C-8D26-D5AA0278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26" y="1066800"/>
            <a:ext cx="6188137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qq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-plots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6009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4929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shift of maxima &gt; 1 fraction</a:t>
            </a:r>
          </a:p>
          <a:p>
            <a:pPr lvl="2"/>
            <a:r>
              <a:rPr lang="en-US" sz="12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2.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Significant difference of protein amount at the position of the maxima between Ctrl and RNase condition</a:t>
            </a:r>
            <a:endParaRPr lang="en-US" sz="1200" i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7" y="4065862"/>
            <a:ext cx="16697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694267" y="1405467"/>
            <a:ext cx="7349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The RNA-binding protein Sam68 is a multifunctional player in human cancer </a:t>
            </a:r>
          </a:p>
          <a:p>
            <a:r>
              <a:rPr lang="en-US" dirty="0"/>
              <a:t>2 </a:t>
            </a:r>
            <a:r>
              <a:rPr lang="en-US" i="1" dirty="0">
                <a:hlinkClick r:id="rId3"/>
              </a:rPr>
              <a:t>"Posttranscriptional regulation of cancer traits by </a:t>
            </a:r>
            <a:r>
              <a:rPr lang="en-US" i="1" dirty="0" err="1">
                <a:hlinkClick r:id="rId3"/>
              </a:rPr>
              <a:t>HuR</a:t>
            </a:r>
            <a:r>
              <a:rPr lang="en-US" i="1" dirty="0">
                <a:hlinkClick r:id="rId3"/>
              </a:rPr>
              <a:t>“</a:t>
            </a:r>
            <a:endParaRPr lang="en-US" i="1" dirty="0"/>
          </a:p>
          <a:p>
            <a:r>
              <a:rPr lang="en-US" i="1" dirty="0"/>
              <a:t>3 </a:t>
            </a:r>
            <a:r>
              <a:rPr lang="en-US" i="1" dirty="0">
                <a:hlinkClick r:id="rId4"/>
              </a:rPr>
              <a:t>"The RNA binding protein FXR1 is a new driver in the 3q26-29 amplicon and predicts poor prognosis in human cancers“</a:t>
            </a:r>
            <a:endParaRPr lang="en-US" i="1" dirty="0"/>
          </a:p>
          <a:p>
            <a:r>
              <a:rPr lang="en-US" i="1" dirty="0"/>
              <a:t>4 </a:t>
            </a:r>
            <a:r>
              <a:rPr lang="en-US" i="1" dirty="0">
                <a:hlinkClick r:id="rId5"/>
              </a:rPr>
              <a:t>"UHMK1 promotes gastric cancer progression through reprogramming nucleotide metabolism“</a:t>
            </a:r>
            <a:endParaRPr lang="en-US" i="1" dirty="0"/>
          </a:p>
          <a:p>
            <a:r>
              <a:rPr lang="en-US" i="1" dirty="0"/>
              <a:t>5 </a:t>
            </a:r>
            <a:r>
              <a:rPr lang="en-US" i="1" dirty="0">
                <a:hlinkClick r:id="rId6"/>
              </a:rPr>
              <a:t>"Comprehensive Genomic Characterization of RNA-Binding Proteins across Human Cancers“</a:t>
            </a:r>
            <a:endParaRPr lang="en-US" i="1" dirty="0"/>
          </a:p>
          <a:p>
            <a:r>
              <a:rPr lang="en-US" i="1" dirty="0"/>
              <a:t>6 </a:t>
            </a:r>
            <a:r>
              <a:rPr lang="en-US" dirty="0">
                <a:effectLst/>
                <a:latin typeface="Arial" panose="020B0604020202020204" pitchFamily="34" charset="0"/>
              </a:rPr>
              <a:t>RNA-Binding Proteins Hold Key Roles in Function,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Dysfunction, and Disease</a:t>
            </a:r>
          </a:p>
          <a:p>
            <a:r>
              <a:rPr lang="en-US" dirty="0">
                <a:latin typeface="Arial" panose="020B0604020202020204" pitchFamily="34" charset="0"/>
              </a:rPr>
              <a:t>7 </a:t>
            </a:r>
            <a:r>
              <a:rPr lang="en-US" b="1" dirty="0"/>
              <a:t>RNA-binding proteins in human genetic disease</a:t>
            </a:r>
          </a:p>
          <a:p>
            <a:r>
              <a:rPr lang="en-US" b="1" dirty="0"/>
              <a:t>8 </a:t>
            </a:r>
            <a:r>
              <a:rPr lang="en-US" dirty="0">
                <a:effectLst/>
                <a:latin typeface="Times New Roman" panose="02020603050405020304" pitchFamily="18" charset="0"/>
              </a:rPr>
              <a:t>Dysregulation of RNA Binding Protein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Aggregation in Neurodegenerative</a:t>
            </a:r>
            <a:br>
              <a:rPr lang="en-US" dirty="0"/>
            </a:br>
            <a:r>
              <a:rPr lang="en-US" dirty="0">
                <a:effectLst/>
                <a:latin typeface="Times New Roman" panose="02020603050405020304" pitchFamily="18" charset="0"/>
              </a:rPr>
              <a:t>Disorders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17886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Macintosh PowerPoint</Application>
  <PresentationFormat>Bildschirmpräsentation (16:9)</PresentationFormat>
  <Paragraphs>117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Times New Roman</vt:lpstr>
      <vt:lpstr>DM Serif Display</vt:lpstr>
      <vt:lpstr>DM Sans</vt:lpstr>
      <vt:lpstr>Arial</vt:lpstr>
      <vt:lpstr>Wingdings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Michel Tarnow</cp:lastModifiedBy>
  <cp:revision>13</cp:revision>
  <dcterms:modified xsi:type="dcterms:W3CDTF">2022-05-13T09:38:54Z</dcterms:modified>
</cp:coreProperties>
</file>