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9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108C2-F602-41E0-AF82-3DCDA7DE0AF3}" type="datetime1">
              <a:rPr lang="de-DE" smtClean="0"/>
              <a:t>13.05.2022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5B0F5-F073-4F9A-BEED-C35A9A6EA229}" type="datetime1">
              <a:rPr lang="de-DE" smtClean="0"/>
              <a:pPr/>
              <a:t>13.05.2022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de-DE" noProof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0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6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5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51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6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/>
              <a:t>Dies ist die Frage, auf die Ihr Experiment die Antwort gibt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2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Fassen Sie Ihre Forschung in drei bis fünf Punkten zusammen.</a:t>
            </a:r>
          </a:p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7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4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72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9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D81F1E7-4EFD-4BFF-B438-FCD52FD36B1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4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9" name="Bild 8" descr="Nahaufnahme von Reagenzgläser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B36E-4ACC-4A65-8C06-61D8F55645B3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8" name="Gerader Verbinde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935A1C-0057-4624-85A8-A9219E68AB9B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053FFE-B410-4CF6-AD66-D020A77BCB3D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F9320-95B0-4AB3-896A-DBE39692FA97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9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892D4-DBD6-47C5-BF0A-6ADF6F5C5CF7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3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17770-7E8E-4EAA-A4A5-7EC5244EA9B6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de-DE" noProof="0"/>
              <a:t>‹Nr.›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AE28C-6747-4027-9764-516495FA135E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cxnSp>
        <p:nvCxnSpPr>
          <p:cNvPr id="9" name="Gerader Verbinde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de-DE" noProof="0"/>
              <a:pPr/>
              <a:t>‹Nr.›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26ADB963-0574-471B-9246-29E08FFD36A5}" type="datetime1">
              <a:rPr lang="de-DE" noProof="0" smtClean="0"/>
              <a:t>13.05.2022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4768042"/>
            <a:ext cx="10972800" cy="1263534"/>
          </a:xfrm>
        </p:spPr>
        <p:txBody>
          <a:bodyPr rtlCol="0">
            <a:normAutofit fontScale="90000"/>
          </a:bodyPr>
          <a:lstStyle/>
          <a:p>
            <a:r>
              <a:rPr lang="de-DE" sz="3600" dirty="0"/>
              <a:t>PROTEOME-WIDE SCREEN FOR RNA-DEPENDENT PROTEINS</a:t>
            </a:r>
            <a:br>
              <a:rPr lang="de-DE" sz="3600" dirty="0"/>
            </a:br>
            <a:r>
              <a:rPr lang="de-DE" sz="2700" dirty="0"/>
              <a:t>non-</a:t>
            </a:r>
            <a:r>
              <a:rPr lang="de-DE" sz="2700" dirty="0" err="1"/>
              <a:t>synchronized</a:t>
            </a:r>
            <a:r>
              <a:rPr lang="de-DE" sz="2700" dirty="0"/>
              <a:t> A549 </a:t>
            </a:r>
            <a:r>
              <a:rPr lang="de-DE" sz="2700" dirty="0" err="1"/>
              <a:t>cells</a:t>
            </a:r>
            <a:r>
              <a:rPr lang="de-DE" sz="2700" dirty="0"/>
              <a:t> </a:t>
            </a:r>
            <a:br>
              <a:rPr lang="de-DE" sz="2700" dirty="0"/>
            </a:br>
            <a:r>
              <a:rPr lang="de-DE" sz="2700" dirty="0" err="1"/>
              <a:t>datascience</a:t>
            </a:r>
            <a:r>
              <a:rPr lang="de-DE" sz="2700" dirty="0"/>
              <a:t>  SS22, </a:t>
            </a:r>
            <a:r>
              <a:rPr lang="de-DE" sz="2700" dirty="0" err="1"/>
              <a:t>project</a:t>
            </a:r>
            <a:r>
              <a:rPr lang="de-DE" sz="2700" dirty="0"/>
              <a:t> 3 </a:t>
            </a:r>
            <a:r>
              <a:rPr lang="de-DE" sz="2700" dirty="0" err="1"/>
              <a:t>group</a:t>
            </a:r>
            <a:r>
              <a:rPr lang="de-DE" sz="2700" dirty="0"/>
              <a:t> 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Greta Karathanos, Khalida Dushimova, Madleen Piegsa, Richard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Langi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Milestone 2: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peaks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DE" sz="2000" dirty="0" err="1">
                <a:cs typeface="Calibri"/>
              </a:rPr>
              <a:t>How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to</a:t>
            </a:r>
            <a:r>
              <a:rPr lang="de-DE" sz="2000" dirty="0"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create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detects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 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compare the results of the self-written function with the existing function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 adjust self-written function  maxima precisely determinable</a:t>
            </a:r>
          </a:p>
          <a:p>
            <a:pPr marL="0" indent="0">
              <a:buNone/>
            </a:pPr>
            <a:endParaRPr lang="en-US" sz="2000" dirty="0">
              <a:cs typeface="Calibri"/>
              <a:sym typeface="Wingdings" panose="05000000000000000000" pitchFamily="2" charset="2"/>
            </a:endParaRPr>
          </a:p>
          <a:p>
            <a:r>
              <a:rPr lang="en-US" sz="2000" dirty="0"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own maxima detection function </a:t>
            </a:r>
          </a:p>
          <a:p>
            <a:pPr marL="0" indent="0">
              <a:buNone/>
            </a:pPr>
            <a:r>
              <a:rPr lang="en-US" sz="2000" dirty="0">
                <a:cs typeface="Calibri"/>
                <a:sym typeface="Wingdings" panose="05000000000000000000" pitchFamily="2" charset="2"/>
              </a:rPr>
              <a:t>      6 </a:t>
            </a:r>
            <a:r>
              <a:rPr lang="en-US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en-US" sz="2000" dirty="0">
                <a:cs typeface="Calibri"/>
                <a:sym typeface="Wingdings" panose="05000000000000000000" pitchFamily="2" charset="2"/>
              </a:rPr>
              <a:t> with number and location of the maxima for each protein</a:t>
            </a: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0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r>
              <a:rPr lang="de-DE" sz="3600" dirty="0"/>
              <a:t>Milestone 3:  Shift </a:t>
            </a:r>
            <a:r>
              <a:rPr lang="de-DE" sz="3600" dirty="0" err="1"/>
              <a:t>detection</a:t>
            </a:r>
            <a:r>
              <a:rPr lang="de-DE" sz="3600" dirty="0"/>
              <a:t>/</a:t>
            </a:r>
            <a:br>
              <a:rPr lang="de-DE" sz="3600" dirty="0"/>
            </a:br>
            <a:r>
              <a:rPr lang="de-DE" sz="3600" dirty="0"/>
              <a:t>k-</a:t>
            </a:r>
            <a:r>
              <a:rPr lang="de-DE" sz="3600" dirty="0" err="1"/>
              <a:t>means</a:t>
            </a:r>
            <a:r>
              <a:rPr lang="de-DE" sz="3600" dirty="0"/>
              <a:t> </a:t>
            </a:r>
            <a:r>
              <a:rPr lang="de-DE" sz="3600" dirty="0" err="1"/>
              <a:t>clustering</a:t>
            </a: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2000" dirty="0" err="1">
                <a:cs typeface="Calibri"/>
              </a:rPr>
              <a:t>How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to</a:t>
            </a:r>
            <a:r>
              <a:rPr lang="de-DE" sz="2000" dirty="0"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figure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out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difference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maxima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Ctrl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group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vs.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group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K-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for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assigning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each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regard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their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shift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assign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biological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meaning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it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000" dirty="0"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per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cleaning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RNA-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dependent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RNA-independent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cluster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20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r>
              <a:rPr lang="de-DE" sz="3600" dirty="0"/>
              <a:t>Milestone 4: Definition and </a:t>
            </a:r>
            <a:r>
              <a:rPr lang="de-DE" sz="3600" dirty="0" err="1"/>
              <a:t>application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selection</a:t>
            </a:r>
            <a:r>
              <a:rPr lang="de-DE" sz="3600" dirty="0"/>
              <a:t> </a:t>
            </a:r>
            <a:r>
              <a:rPr lang="de-DE" sz="3600" dirty="0" err="1"/>
              <a:t>criteria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de-DE" sz="2000" dirty="0" err="1">
                <a:cs typeface="Calibri"/>
                <a:sym typeface="Wingdings" panose="05000000000000000000" pitchFamily="2" charset="2"/>
              </a:rPr>
              <a:t>How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Define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evaluating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relationship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between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shift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characteristics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and RBPs)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selection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criteria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2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statistical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test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t-test?)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determine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which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human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insights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milestone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visualize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000" dirty="0"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in ideal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: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that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identify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them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automatically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23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453322"/>
          </a:xfrm>
        </p:spPr>
        <p:txBody>
          <a:bodyPr rtlCol="0">
            <a:normAutofit fontScale="90000"/>
          </a:bodyPr>
          <a:lstStyle/>
          <a:p>
            <a:br>
              <a:rPr lang="de-DE" sz="3600" dirty="0"/>
            </a:br>
            <a:br>
              <a:rPr lang="de-DE" sz="3600" dirty="0"/>
            </a:br>
            <a:r>
              <a:rPr lang="de-DE" sz="3600" dirty="0"/>
              <a:t>Milestone 5: Further </a:t>
            </a:r>
            <a:r>
              <a:rPr lang="de-DE" sz="3600" dirty="0" err="1"/>
              <a:t>analysis</a:t>
            </a:r>
            <a:r>
              <a:rPr lang="de-DE" sz="3600" dirty="0"/>
              <a:t> and </a:t>
            </a:r>
            <a:r>
              <a:rPr lang="de-DE" sz="3600" dirty="0" err="1"/>
              <a:t>report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de-DE" sz="3600" dirty="0"/>
              <a:t> </a:t>
            </a:r>
            <a:br>
              <a:rPr lang="de-DE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de-DE" sz="3600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r>
              <a:rPr lang="de-DE" sz="2000" dirty="0" err="1">
                <a:cs typeface="Calibri"/>
                <a:sym typeface="Wingdings" panose="05000000000000000000" pitchFamily="2" charset="2"/>
              </a:rPr>
              <a:t>How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get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comparable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about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  (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Uniprot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, R-Deep, RBP2GO)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look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some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example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with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information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from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given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databases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highlight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r>
              <a:rPr lang="de-DE" sz="2000" dirty="0"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outstanding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confirmed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RBPs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RNA-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independent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2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9643" y="351118"/>
            <a:ext cx="10058400" cy="1097280"/>
          </a:xfrm>
        </p:spPr>
        <p:txBody>
          <a:bodyPr rtlCol="0">
            <a:normAutofit fontScale="90000"/>
          </a:bodyPr>
          <a:lstStyle/>
          <a:p>
            <a:r>
              <a:rPr lang="en-GB" sz="4600" b="1" dirty="0">
                <a:latin typeface="-apple-system"/>
              </a:rPr>
              <a:t>The c</a:t>
            </a:r>
            <a:r>
              <a:rPr lang="de-DE" sz="4600" b="1" i="0" u="none" strike="noStrike" dirty="0" err="1">
                <a:effectLst/>
                <a:latin typeface="-apple-system"/>
              </a:rPr>
              <a:t>oncept</a:t>
            </a:r>
            <a:r>
              <a:rPr lang="de-DE" sz="4600" b="1" i="0" u="none" strike="noStrike" dirty="0">
                <a:effectLst/>
                <a:latin typeface="-apple-system"/>
              </a:rPr>
              <a:t> of </a:t>
            </a:r>
            <a:r>
              <a:rPr lang="en-GB" sz="4600" b="1" dirty="0">
                <a:latin typeface="-apple-system"/>
              </a:rPr>
              <a:t>R-DeeP: </a:t>
            </a:r>
            <a:br>
              <a:rPr lang="en-GB" sz="4600" b="1" dirty="0">
                <a:latin typeface="-apple-system"/>
              </a:rPr>
            </a:br>
            <a:r>
              <a:rPr lang="de-DE" sz="3000" b="1" i="0" u="none" strike="noStrike" dirty="0" err="1">
                <a:effectLst/>
                <a:latin typeface="-apple-system"/>
              </a:rPr>
              <a:t>Proteome-wide</a:t>
            </a:r>
            <a:r>
              <a:rPr lang="de-DE" sz="3000" b="1" i="0" u="none" strike="noStrike" dirty="0">
                <a:effectLst/>
                <a:latin typeface="-apple-system"/>
              </a:rPr>
              <a:t> Screen for </a:t>
            </a:r>
            <a:r>
              <a:rPr lang="de-DE" sz="3000" b="1" i="0" u="none" strike="noStrike" dirty="0" err="1">
                <a:effectLst/>
                <a:latin typeface="-apple-system"/>
              </a:rPr>
              <a:t>RNA-dependent</a:t>
            </a:r>
            <a:r>
              <a:rPr lang="de-DE" sz="3000" b="1" i="0" u="none" strike="noStrike" dirty="0">
                <a:effectLst/>
                <a:latin typeface="-apple-system"/>
              </a:rPr>
              <a:t> Proteins</a:t>
            </a:r>
            <a:br>
              <a:rPr lang="de-DE" sz="3000" b="1" i="0" u="none" strike="noStrike" dirty="0">
                <a:solidFill>
                  <a:srgbClr val="24292F"/>
                </a:solidFill>
                <a:effectLst/>
                <a:latin typeface="-apple-system"/>
              </a:rPr>
            </a:br>
            <a:endParaRPr lang="de-DE" sz="3000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984474"/>
          </a:xfrm>
        </p:spPr>
        <p:txBody>
          <a:bodyPr rtlCol="0">
            <a:normAutofit/>
          </a:bodyPr>
          <a:lstStyle/>
          <a:p>
            <a:pPr rtl="0"/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RNA-binding proteins (RBPs)</a:t>
            </a:r>
          </a:p>
          <a:p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—&gt; RNA processing and modification (Alternative splicing, RNA editing, </a:t>
            </a:r>
            <a:r>
              <a:rPr lang="en-GB" sz="1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polyadenylation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), export, mRNA </a:t>
            </a:r>
            <a:r>
              <a:rPr lang="en-GB" sz="18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localization</a:t>
            </a: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, translation</a:t>
            </a:r>
            <a:endParaRPr lang="en-GB" sz="1800" dirty="0">
              <a:latin typeface="+mj-lt"/>
            </a:endParaRPr>
          </a:p>
          <a:p>
            <a:r>
              <a:rPr lang="en-GB" sz="1800" b="0" i="0" u="none" strike="noStrike" dirty="0">
                <a:effectLst/>
                <a:latin typeface="+mj-lt"/>
              </a:rPr>
              <a:t>—&gt; disfunction of RBPs: influence on</a:t>
            </a:r>
            <a:r>
              <a:rPr lang="en-GB" sz="1800" dirty="0">
                <a:latin typeface="+mj-lt"/>
              </a:rPr>
              <a:t> embryonic development and cancer</a:t>
            </a:r>
            <a:endParaRPr lang="de-DE" sz="1800" b="0" i="0" u="none" strike="noStrike" dirty="0">
              <a:effectLst/>
              <a:latin typeface="+mj-lt"/>
            </a:endParaRPr>
          </a:p>
          <a:p>
            <a:r>
              <a:rPr lang="de-DE" sz="18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R-Deep? </a:t>
            </a:r>
            <a:r>
              <a:rPr lang="de-DE" sz="1800" dirty="0">
                <a:solidFill>
                  <a:schemeClr val="tx1">
                    <a:lumMod val="95000"/>
                  </a:schemeClr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800" b="0" i="0" dirty="0">
                <a:effectLst/>
                <a:latin typeface="+mj-lt"/>
              </a:rPr>
              <a:t>based on cellular lysate fractionation by density gradient ultracentrifugation and subsequent analysis by proteome-wide mass spectrometry or individual western blotting</a:t>
            </a:r>
          </a:p>
          <a:p>
            <a:r>
              <a:rPr lang="en-US" sz="1800" b="1" dirty="0">
                <a:latin typeface="+mj-lt"/>
              </a:rPr>
              <a:t>But how? </a:t>
            </a:r>
            <a:r>
              <a:rPr lang="en-US" sz="1800" b="1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800" b="0" i="0" dirty="0">
                <a:effectLst/>
                <a:latin typeface="+mj-lt"/>
              </a:rPr>
              <a:t>adaption of  the concept of RNA dependence, defining a protein as RNA dependent when its interactome depends on RNA</a:t>
            </a:r>
          </a:p>
          <a:p>
            <a:r>
              <a:rPr lang="en-US" sz="1800" b="1" i="0" dirty="0">
                <a:effectLst/>
                <a:latin typeface="+mj-lt"/>
              </a:rPr>
              <a:t>What to expect? </a:t>
            </a:r>
            <a:r>
              <a:rPr lang="en-US" sz="1800" b="1" i="0" dirty="0">
                <a:effectLst/>
                <a:latin typeface="+mj-lt"/>
                <a:sym typeface="Wingdings" panose="05000000000000000000" pitchFamily="2" charset="2"/>
              </a:rPr>
              <a:t>  position in a sucrose density gradient of RDP differs depending on presence of RNA</a:t>
            </a:r>
          </a:p>
          <a:p>
            <a:r>
              <a:rPr lang="en-US" sz="1800" b="1" dirty="0">
                <a:latin typeface="+mj-lt"/>
                <a:sym typeface="Wingdings" panose="05000000000000000000" pitchFamily="2" charset="2"/>
              </a:rPr>
              <a:t>Our dataset?  </a:t>
            </a:r>
            <a:r>
              <a:rPr lang="de-DE" sz="1800" dirty="0">
                <a:latin typeface="+mj-lt"/>
              </a:rPr>
              <a:t>non-</a:t>
            </a:r>
            <a:r>
              <a:rPr lang="de-DE" sz="1800" dirty="0" err="1">
                <a:latin typeface="+mj-lt"/>
              </a:rPr>
              <a:t>synchronized</a:t>
            </a:r>
            <a:r>
              <a:rPr lang="de-DE" sz="1800" dirty="0">
                <a:latin typeface="+mj-lt"/>
              </a:rPr>
              <a:t> A549 </a:t>
            </a:r>
            <a:r>
              <a:rPr lang="de-DE" sz="1800" dirty="0" err="1">
                <a:latin typeface="+mj-lt"/>
              </a:rPr>
              <a:t>cells</a:t>
            </a:r>
            <a:r>
              <a:rPr lang="de-DE" sz="1800" dirty="0">
                <a:latin typeface="+mj-lt"/>
              </a:rPr>
              <a:t>:</a:t>
            </a:r>
            <a:r>
              <a:rPr lang="en-US" sz="1800" b="0" i="0" dirty="0">
                <a:effectLst/>
                <a:latin typeface="+mj-lt"/>
              </a:rPr>
              <a:t> Lung carcinoma cells (Caucasian male) </a:t>
            </a:r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spectrometry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endParaRPr lang="de-DE" sz="2000" dirty="0"/>
          </a:p>
          <a:p>
            <a:r>
              <a:rPr lang="de-DE" sz="2000" dirty="0"/>
              <a:t>non-</a:t>
            </a:r>
            <a:r>
              <a:rPr lang="de-DE" sz="2000" dirty="0" err="1"/>
              <a:t>synchronized</a:t>
            </a:r>
            <a:r>
              <a:rPr lang="de-DE" sz="2000" dirty="0"/>
              <a:t> A549 </a:t>
            </a:r>
            <a:r>
              <a:rPr lang="de-DE" sz="2000" dirty="0" err="1"/>
              <a:t>cells</a:t>
            </a:r>
            <a:r>
              <a:rPr lang="de-DE" sz="2000" dirty="0"/>
              <a:t>?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Lung carcinoma cells (Caucasian male) </a:t>
            </a:r>
          </a:p>
          <a:p>
            <a:r>
              <a:rPr lang="en-US" sz="2000" dirty="0">
                <a:latin typeface="Roboto" panose="02000000000000000000" pitchFamily="2" charset="0"/>
                <a:cs typeface="Calibri"/>
              </a:rPr>
              <a:t>Structure of the data? </a:t>
            </a:r>
            <a:r>
              <a:rPr lang="en-US" sz="2000" dirty="0">
                <a:latin typeface="Roboto" panose="02000000000000000000" pitchFamily="2" charset="0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-apple-system"/>
              </a:rPr>
              <a:t>amount of each protein (3680 human proteins, one protein per row) per fraction (2 samples x 25 fractions x 3 replicates = 150 columns)</a:t>
            </a:r>
          </a:p>
          <a:p>
            <a:endParaRPr lang="en-US" sz="2000" dirty="0">
              <a:latin typeface="-apple-system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-apple-system"/>
              <a:cs typeface="Calibri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75CA62-D7FB-A22C-F1D1-9C1C4E14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35397"/>
              </p:ext>
            </p:extLst>
          </p:nvPr>
        </p:nvGraphicFramePr>
        <p:xfrm>
          <a:off x="1066800" y="3738880"/>
          <a:ext cx="10485783" cy="28701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97969">
                  <a:extLst>
                    <a:ext uri="{9D8B030D-6E8A-4147-A177-3AD203B41FA5}">
                      <a16:colId xmlns:a16="http://schemas.microsoft.com/office/drawing/2014/main" val="275165843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209677614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1169197312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746175776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3083741219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358302751"/>
                    </a:ext>
                  </a:extLst>
                </a:gridCol>
                <a:gridCol w="1497969">
                  <a:extLst>
                    <a:ext uri="{9D8B030D-6E8A-4147-A177-3AD203B41FA5}">
                      <a16:colId xmlns:a16="http://schemas.microsoft.com/office/drawing/2014/main" val="2650037311"/>
                    </a:ext>
                  </a:extLst>
                </a:gridCol>
              </a:tblGrid>
              <a:tr h="911411">
                <a:tc>
                  <a:txBody>
                    <a:bodyPr/>
                    <a:lstStyle/>
                    <a:p>
                      <a:r>
                        <a:rPr lang="de-DE" dirty="0"/>
                        <a:t>Human </a:t>
                      </a:r>
                      <a:r>
                        <a:rPr lang="de-DE" dirty="0" err="1"/>
                        <a:t>protein</a:t>
                      </a:r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Rep.1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Rep.2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Ctlr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Fraction</a:t>
                      </a:r>
                      <a:r>
                        <a:rPr lang="de-DE" dirty="0"/>
                        <a:t> 1</a:t>
                      </a:r>
                    </a:p>
                    <a:p>
                      <a:r>
                        <a:rPr lang="de-DE" dirty="0"/>
                        <a:t>Rep.3</a:t>
                      </a:r>
                    </a:p>
                    <a:p>
                      <a:r>
                        <a:rPr lang="de-DE" dirty="0" err="1"/>
                        <a:t>RNase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62826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sz="1800" dirty="0"/>
                        <a:t>SPB6_HUMAN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71029"/>
                  </a:ext>
                </a:extLst>
              </a:tr>
              <a:tr h="675627">
                <a:tc>
                  <a:txBody>
                    <a:bodyPr/>
                    <a:lstStyle/>
                    <a:p>
                      <a:r>
                        <a:rPr lang="de-DE" dirty="0"/>
                        <a:t>CRYAB_HUMAN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59453"/>
                  </a:ext>
                </a:extLst>
              </a:tr>
              <a:tr h="637988">
                <a:tc>
                  <a:txBody>
                    <a:bodyPr/>
                    <a:lstStyle/>
                    <a:p>
                      <a:r>
                        <a:rPr lang="de-DE" dirty="0"/>
                        <a:t>VIGLN_HUMAN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8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Goals/ Milestones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451" y="1638128"/>
            <a:ext cx="5166884" cy="4623524"/>
          </a:xfrm>
        </p:spPr>
        <p:txBody>
          <a:bodyPr rtlCol="0">
            <a:normAutofit/>
          </a:bodyPr>
          <a:lstStyle/>
          <a:p>
            <a:pPr rtl="0"/>
            <a:endParaRPr lang="en-US" b="0" i="0" dirty="0">
              <a:effectLst/>
              <a:latin typeface="-apple-system"/>
            </a:endParaRPr>
          </a:p>
          <a:p>
            <a:pPr marL="0" indent="0" rtl="0">
              <a:buNone/>
            </a:pPr>
            <a:endParaRPr lang="en-US" dirty="0">
              <a:latin typeface="-apple-system"/>
            </a:endParaRPr>
          </a:p>
          <a:p>
            <a:pPr rtl="0"/>
            <a:endParaRPr lang="en-US" b="0" i="0" dirty="0">
              <a:effectLst/>
              <a:latin typeface="-apple-system"/>
            </a:endParaRPr>
          </a:p>
          <a:p>
            <a:pPr rtl="0"/>
            <a:r>
              <a:rPr lang="en-US" sz="3200" b="0" i="0" dirty="0">
                <a:effectLst/>
                <a:latin typeface="-apple-system"/>
              </a:rPr>
              <a:t>Our aim? </a:t>
            </a:r>
            <a:r>
              <a:rPr lang="en-US" sz="3200" b="0" i="0" dirty="0">
                <a:effectLst/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sz="3200" b="0" i="0" dirty="0">
                <a:effectLst/>
                <a:latin typeface="-apple-system"/>
              </a:rPr>
              <a:t>automatically identify </a:t>
            </a:r>
            <a:r>
              <a:rPr lang="en-US" sz="3200" b="1" i="0" dirty="0">
                <a:effectLst/>
                <a:latin typeface="-apple-system"/>
              </a:rPr>
              <a:t>RNA-dependent proteins</a:t>
            </a:r>
            <a:r>
              <a:rPr lang="en-US" sz="3200" b="0" i="0" dirty="0">
                <a:effectLst/>
                <a:latin typeface="-apple-system"/>
              </a:rPr>
              <a:t> by analyzing our </a:t>
            </a:r>
            <a:r>
              <a:rPr lang="en-US" sz="3200" b="0" i="0" dirty="0" err="1">
                <a:effectLst/>
                <a:latin typeface="-apple-system"/>
              </a:rPr>
              <a:t>masspectometry</a:t>
            </a:r>
            <a:r>
              <a:rPr lang="en-US" sz="3200" b="0" i="0" dirty="0">
                <a:effectLst/>
                <a:latin typeface="-apple-system"/>
              </a:rPr>
              <a:t> data</a:t>
            </a:r>
            <a:endParaRPr lang="de-DE" sz="32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22469F5-B07F-2D91-B03D-9D51D0B25014}"/>
              </a:ext>
            </a:extLst>
          </p:cNvPr>
          <p:cNvGrpSpPr/>
          <p:nvPr/>
        </p:nvGrpSpPr>
        <p:grpSpPr>
          <a:xfrm>
            <a:off x="3706708" y="1480772"/>
            <a:ext cx="2212343" cy="1567240"/>
            <a:chOff x="5417" y="1207527"/>
            <a:chExt cx="2212343" cy="1567240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BB6E3E27-F5E3-8B1D-F9ED-732941F25470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: abgerundete Ecken 4">
              <a:extLst>
                <a:ext uri="{FF2B5EF4-FFF2-40B4-BE49-F238E27FC236}">
                  <a16:creationId xmlns:a16="http://schemas.microsoft.com/office/drawing/2014/main" id="{4F09CDDC-9198-1702-ED07-B7092E78E2B9}"/>
                </a:ext>
              </a:extLst>
            </p:cNvPr>
            <p:cNvSpPr txBox="1"/>
            <p:nvPr/>
          </p:nvSpPr>
          <p:spPr>
            <a:xfrm>
              <a:off x="5417" y="1207527"/>
              <a:ext cx="2212343" cy="1097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Restructuring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ormalization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and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datacleanup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EF3F531-564C-7C91-2AF3-077DC08DDF09}"/>
              </a:ext>
            </a:extLst>
          </p:cNvPr>
          <p:cNvGrpSpPr/>
          <p:nvPr/>
        </p:nvGrpSpPr>
        <p:grpSpPr>
          <a:xfrm>
            <a:off x="5268722" y="2660668"/>
            <a:ext cx="2224730" cy="1536663"/>
            <a:chOff x="-6970" y="1364883"/>
            <a:chExt cx="2224730" cy="1409884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DC3578E1-5A6B-7FCD-4B52-35BCA085919B}"/>
                </a:ext>
              </a:extLst>
            </p:cNvPr>
            <p:cNvSpPr/>
            <p:nvPr/>
          </p:nvSpPr>
          <p:spPr>
            <a:xfrm>
              <a:off x="5417" y="1364883"/>
              <a:ext cx="2212343" cy="140988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42F0143-E638-502D-22DF-66F9EFF2FED6}"/>
                </a:ext>
              </a:extLst>
            </p:cNvPr>
            <p:cNvSpPr txBox="1"/>
            <p:nvPr/>
          </p:nvSpPr>
          <p:spPr>
            <a:xfrm>
              <a:off x="-6970" y="1364883"/>
              <a:ext cx="2212343" cy="93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rtlCol="0" anchor="t" anchorCtr="0">
              <a:noAutofit/>
            </a:bodyPr>
            <a:lstStyle/>
            <a:p>
              <a:pPr marL="0" lvl="0" indent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Identification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of</a:t>
              </a:r>
              <a:r>
                <a:rPr lang="de-DE" sz="2000" b="1" kern="1200" noProof="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de-DE" sz="2000" b="1" kern="1200" noProof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peaks</a:t>
              </a:r>
              <a:endParaRPr lang="de-DE" sz="2000" b="1" kern="1200" noProof="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FCA96A-AC30-7117-6F48-7A970398A3E2}"/>
              </a:ext>
            </a:extLst>
          </p:cNvPr>
          <p:cNvSpPr/>
          <p:nvPr/>
        </p:nvSpPr>
        <p:spPr>
          <a:xfrm>
            <a:off x="6387281" y="3320824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Shift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detection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</a:p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means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clustering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59FCD66-F927-C597-795F-4E3CC441F3D2}"/>
              </a:ext>
            </a:extLst>
          </p:cNvPr>
          <p:cNvSpPr/>
          <p:nvPr/>
        </p:nvSpPr>
        <p:spPr>
          <a:xfrm>
            <a:off x="7923949" y="4374690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selection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criteria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3A95209-2627-2C14-F53C-63AF698C99E0}"/>
              </a:ext>
            </a:extLst>
          </p:cNvPr>
          <p:cNvSpPr/>
          <p:nvPr/>
        </p:nvSpPr>
        <p:spPr>
          <a:xfrm>
            <a:off x="9525384" y="5321116"/>
            <a:ext cx="2212343" cy="1409884"/>
          </a:xfrm>
          <a:prstGeom prst="roundRect">
            <a:avLst>
              <a:gd name="adj" fmla="val 10000"/>
            </a:avLst>
          </a:pr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Further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analysis</a:t>
            </a:r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report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Milestone 1: </a:t>
            </a:r>
            <a:r>
              <a:rPr lang="de-DE" dirty="0" err="1"/>
              <a:t>Restructuring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9CCDEED-1163-42B7-16D0-E78566516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11922"/>
              </p:ext>
            </p:extLst>
          </p:nvPr>
        </p:nvGraphicFramePr>
        <p:xfrm>
          <a:off x="405850" y="2041197"/>
          <a:ext cx="11380299" cy="20385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76601712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831893798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784740201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10153029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982815174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616417015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220823318"/>
                    </a:ext>
                  </a:extLst>
                </a:gridCol>
              </a:tblGrid>
              <a:tr h="381315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SPB6_HUMAN_REP_1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CRYAB_HUMAN_REP_1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91974"/>
                  </a:ext>
                </a:extLst>
              </a:tr>
              <a:tr h="392618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2078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58973"/>
                  </a:ext>
                </a:extLst>
              </a:tr>
              <a:tr h="286663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4508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0E03B79-353E-F883-1CAD-A0F8D1422EA6}"/>
              </a:ext>
            </a:extLst>
          </p:cNvPr>
          <p:cNvSpPr txBox="1"/>
          <p:nvPr/>
        </p:nvSpPr>
        <p:spPr>
          <a:xfrm>
            <a:off x="397565" y="1600200"/>
            <a:ext cx="910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1D6FD-5F9D-B27B-9A0D-C555E147226A}"/>
              </a:ext>
            </a:extLst>
          </p:cNvPr>
          <p:cNvSpPr txBox="1"/>
          <p:nvPr/>
        </p:nvSpPr>
        <p:spPr>
          <a:xfrm>
            <a:off x="397565" y="4214191"/>
            <a:ext cx="98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11F13014-C770-11F5-E16A-A1F27230E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53050"/>
              </p:ext>
            </p:extLst>
          </p:nvPr>
        </p:nvGraphicFramePr>
        <p:xfrm>
          <a:off x="405850" y="4583523"/>
          <a:ext cx="11380299" cy="21084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5757">
                  <a:extLst>
                    <a:ext uri="{9D8B030D-6E8A-4147-A177-3AD203B41FA5}">
                      <a16:colId xmlns:a16="http://schemas.microsoft.com/office/drawing/2014/main" val="319915338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398424623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683941216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1356788870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4064218732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3290162929"/>
                    </a:ext>
                  </a:extLst>
                </a:gridCol>
                <a:gridCol w="1625757">
                  <a:extLst>
                    <a:ext uri="{9D8B030D-6E8A-4147-A177-3AD203B41FA5}">
                      <a16:colId xmlns:a16="http://schemas.microsoft.com/office/drawing/2014/main" val="2386367840"/>
                    </a:ext>
                  </a:extLst>
                </a:gridCol>
              </a:tblGrid>
              <a:tr h="844461">
                <a:tc>
                  <a:txBody>
                    <a:bodyPr/>
                    <a:lstStyle/>
                    <a:p>
                      <a:r>
                        <a:rPr lang="de-DE" dirty="0" err="1"/>
                        <a:t>Fractions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SPB6_HUMAN_REP_3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CRYAB_HUMAN_REP_1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CRYAB_HUMAN_REP_2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80454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13563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28340"/>
                  </a:ext>
                </a:extLst>
              </a:tr>
              <a:tr h="398026">
                <a:tc>
                  <a:txBody>
                    <a:bodyPr/>
                    <a:lstStyle/>
                    <a:p>
                      <a:r>
                        <a:rPr lang="de-DE" dirty="0"/>
                        <a:t>Fraction_3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3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Milestone 1: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714500"/>
            <a:ext cx="6675120" cy="4457700"/>
          </a:xfrm>
        </p:spPr>
        <p:txBody>
          <a:bodyPr rtlCol="0"/>
          <a:lstStyle/>
          <a:p>
            <a:r>
              <a:rPr lang="de-DE" sz="2000" dirty="0" err="1">
                <a:cs typeface="Calibri"/>
              </a:rPr>
              <a:t>Why</a:t>
            </a:r>
            <a:r>
              <a:rPr lang="de-DE" sz="2000" dirty="0"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total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amount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(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protein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)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every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repetions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should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similar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change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values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of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numeric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columns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in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our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dataset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    a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common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       </a:t>
            </a:r>
            <a:endParaRPr lang="de-DE" sz="2000" dirty="0">
              <a:cs typeface="Calibri"/>
            </a:endParaRP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2D1AD4B-0C01-E584-1D24-7EA09B07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20" y="1714500"/>
            <a:ext cx="3505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Milestone 1: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DE" sz="2000" dirty="0" err="1">
                <a:cs typeface="Calibri"/>
              </a:rPr>
              <a:t>How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to</a:t>
            </a:r>
            <a:r>
              <a:rPr lang="de-DE" sz="2000" dirty="0">
                <a:cs typeface="Calibri"/>
              </a:rPr>
              <a:t>?</a:t>
            </a:r>
          </a:p>
          <a:p>
            <a:pPr marL="0" indent="0">
              <a:buNone/>
            </a:pPr>
            <a:r>
              <a:rPr lang="de-DE" sz="2000" dirty="0">
                <a:cs typeface="Calibri"/>
              </a:rPr>
              <a:t>    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standarize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several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variables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using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the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scale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function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Z-transformation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apply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to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control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and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Rnase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table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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compare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both</a:t>
            </a:r>
            <a:r>
              <a:rPr lang="de-DE" sz="2000" dirty="0">
                <a:cs typeface="Calibri"/>
                <a:sym typeface="Wingdings" panose="05000000000000000000" pitchFamily="2" charset="2"/>
              </a:rPr>
              <a:t> </a:t>
            </a:r>
            <a:r>
              <a:rPr lang="de-DE" sz="2000" dirty="0" err="1">
                <a:cs typeface="Calibri"/>
                <a:sym typeface="Wingdings" panose="05000000000000000000" pitchFamily="2" charset="2"/>
              </a:rPr>
              <a:t>methods</a:t>
            </a: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2000" dirty="0">
              <a:cs typeface="Calibri"/>
              <a:sym typeface="Wingdings" panose="05000000000000000000" pitchFamily="2" charset="2"/>
            </a:endParaRPr>
          </a:p>
          <a:p>
            <a:r>
              <a:rPr lang="de-DE" sz="2000" dirty="0">
                <a:cs typeface="Calibri"/>
                <a:sym typeface="Wingdings" panose="05000000000000000000" pitchFamily="2" charset="2"/>
              </a:rPr>
              <a:t>Outcome?</a:t>
            </a:r>
          </a:p>
          <a:p>
            <a:pPr marL="0" indent="0">
              <a:buNone/>
            </a:pPr>
            <a:r>
              <a:rPr lang="de-DE" sz="2000" dirty="0">
                <a:cs typeface="Calibri"/>
                <a:sym typeface="Wingdings" panose="05000000000000000000" pitchFamily="2" charset="2"/>
              </a:rPr>
              <a:t>      </a:t>
            </a:r>
            <a:r>
              <a:rPr lang="en-US" sz="2000" dirty="0">
                <a:ea typeface="+mn-lt"/>
                <a:cs typeface="+mn-lt"/>
              </a:rPr>
              <a:t>2 </a:t>
            </a:r>
            <a:r>
              <a:rPr lang="en-US" sz="2000" dirty="0" err="1">
                <a:ea typeface="+mn-lt"/>
                <a:cs typeface="+mn-lt"/>
              </a:rPr>
              <a:t>dataframes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df</a:t>
            </a:r>
            <a:r>
              <a:rPr lang="en-US" sz="2000" dirty="0">
                <a:ea typeface="+mn-lt"/>
                <a:cs typeface="+mn-lt"/>
              </a:rPr>
              <a:t>) (3*3680 x 25) one for the control and one for the RNase group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de-DE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Milestone 1: </a:t>
            </a:r>
            <a:r>
              <a:rPr lang="de-DE" dirty="0" err="1"/>
              <a:t>Normalization</a:t>
            </a:r>
            <a:r>
              <a:rPr lang="de-DE" dirty="0"/>
              <a:t> (</a:t>
            </a:r>
            <a:r>
              <a:rPr lang="de-DE" dirty="0" err="1"/>
              <a:t>Ctrl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759CDBB-8776-7B14-7BA7-0D06FD2D6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8" y="2344495"/>
            <a:ext cx="5585072" cy="343013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44DA72-ACA9-0857-014F-C5F3FC2A88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29" y="2344496"/>
            <a:ext cx="5566945" cy="343013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9FD9D16-7124-FA5F-9FA9-58F0C3820BAE}"/>
              </a:ext>
            </a:extLst>
          </p:cNvPr>
          <p:cNvSpPr txBox="1"/>
          <p:nvPr/>
        </p:nvSpPr>
        <p:spPr>
          <a:xfrm>
            <a:off x="348368" y="1920240"/>
            <a:ext cx="526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r>
              <a:rPr lang="de-DE" dirty="0"/>
              <a:t>                                                                         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9AE301-962B-7675-0B6D-1E1C3A944116}"/>
              </a:ext>
            </a:extLst>
          </p:cNvPr>
          <p:cNvSpPr txBox="1"/>
          <p:nvPr/>
        </p:nvSpPr>
        <p:spPr>
          <a:xfrm>
            <a:off x="6258562" y="1920240"/>
            <a:ext cx="383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216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Milestone 1: </a:t>
            </a:r>
            <a:r>
              <a:rPr lang="de-DE" dirty="0" err="1"/>
              <a:t>Normalization</a:t>
            </a:r>
            <a:r>
              <a:rPr lang="de-DE" dirty="0"/>
              <a:t> (</a:t>
            </a: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C3EA06A-1D61-FEC1-21E1-E46F8473F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3" y="2428240"/>
            <a:ext cx="5447164" cy="336303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256CBC-83C3-D275-9C8D-D6CA8330A9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55" y="2428239"/>
            <a:ext cx="5447163" cy="33563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E1B7AF-496A-4047-A86E-7146B41D1533}"/>
              </a:ext>
            </a:extLst>
          </p:cNvPr>
          <p:cNvSpPr txBox="1"/>
          <p:nvPr/>
        </p:nvSpPr>
        <p:spPr>
          <a:xfrm>
            <a:off x="442723" y="2020735"/>
            <a:ext cx="50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Before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DC36FF-A4AC-C923-A74E-972F8620F7E3}"/>
              </a:ext>
            </a:extLst>
          </p:cNvPr>
          <p:cNvSpPr txBox="1"/>
          <p:nvPr/>
        </p:nvSpPr>
        <p:spPr>
          <a:xfrm>
            <a:off x="6143972" y="2039527"/>
            <a:ext cx="40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4106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senschaftsprojek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1177_TF02922647_Win32" id="{58BDB3FE-02BB-451E-8E61-5AC6E7E733E5}" vid="{7AC269AE-ECCE-4F06-9249-F200532E9446}"/>
    </a:ext>
  </a:extLst>
</a:theme>
</file>

<file path=ppt/theme/theme2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ein Wissenschaftsprojekt (Breitbild)</Template>
  <TotalTime>0</TotalTime>
  <Words>899</Words>
  <Application>Microsoft Office PowerPoint</Application>
  <PresentationFormat>Breitbild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Roboto</vt:lpstr>
      <vt:lpstr>Wissenschaftsprojekt 16x9</vt:lpstr>
      <vt:lpstr>PROTEOME-WIDE SCREEN FOR RNA-DEPENDENT PROTEINS non-synchronized A549 cells  datascience  SS22, project 3 group 4</vt:lpstr>
      <vt:lpstr>The concept of R-DeeP:  Proteome-wide Screen for RNA-dependent Proteins </vt:lpstr>
      <vt:lpstr>Our dataset </vt:lpstr>
      <vt:lpstr>Project Goals/ Milestones</vt:lpstr>
      <vt:lpstr>Milestone 1: Restructuring the data</vt:lpstr>
      <vt:lpstr>Milestone 1: Normalization</vt:lpstr>
      <vt:lpstr>Milestone 1: Normalization</vt:lpstr>
      <vt:lpstr>Milestone 1: Normalization (Ctrl group)</vt:lpstr>
      <vt:lpstr>Milestone 1: Normalization (RNAse group)</vt:lpstr>
      <vt:lpstr>Milestone 2: Identification of peaks</vt:lpstr>
      <vt:lpstr>Milestone 3:  Shift detection/ k-means clustering </vt:lpstr>
      <vt:lpstr> Milestone 4: Definition and application of selection criteria  </vt:lpstr>
      <vt:lpstr>  Milestone 5: Further analysis and report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PROTEOME-WIDE SCREEN FOR RNA-DEPENDENT PROTEINS non-synchronized A549 cells  datascience  SS22, project 3 group 4</dc:title>
  <dc:creator>Piegsa Piegsa</dc:creator>
  <cp:lastModifiedBy>Anna-Greta Karathanos</cp:lastModifiedBy>
  <cp:revision>16</cp:revision>
  <dcterms:created xsi:type="dcterms:W3CDTF">2022-04-27T10:58:25Z</dcterms:created>
  <dcterms:modified xsi:type="dcterms:W3CDTF">2022-05-13T16:23:00Z</dcterms:modified>
</cp:coreProperties>
</file>