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bFldFkDJksDCoPSFxfrEHeG5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AA4824-7822-4247-A72C-FA7BA514AE15}">
  <a:tblStyle styleId="{9DAA4824-7822-4247-A72C-FA7BA514AE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1066680" y="1714680"/>
            <a:ext cx="100580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3"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4"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066680" y="171468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4467600" y="171468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7868520" y="171468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1066680" y="404316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4467600" y="404316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6" type="body"/>
          </p:nvPr>
        </p:nvSpPr>
        <p:spPr>
          <a:xfrm>
            <a:off x="7868520" y="404316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subTitle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2"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idx="1" type="subTitle"/>
          </p:nvPr>
        </p:nvSpPr>
        <p:spPr>
          <a:xfrm>
            <a:off x="1066680" y="127080"/>
            <a:ext cx="10058040" cy="508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2"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3"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2"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3"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"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2"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3"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" type="body"/>
          </p:nvPr>
        </p:nvSpPr>
        <p:spPr>
          <a:xfrm>
            <a:off x="1066680" y="1714680"/>
            <a:ext cx="100580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2"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3"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4"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" type="body"/>
          </p:nvPr>
        </p:nvSpPr>
        <p:spPr>
          <a:xfrm>
            <a:off x="1066680" y="171468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2" type="body"/>
          </p:nvPr>
        </p:nvSpPr>
        <p:spPr>
          <a:xfrm>
            <a:off x="4467600" y="171468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3" type="body"/>
          </p:nvPr>
        </p:nvSpPr>
        <p:spPr>
          <a:xfrm>
            <a:off x="7868520" y="171468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4" type="body"/>
          </p:nvPr>
        </p:nvSpPr>
        <p:spPr>
          <a:xfrm>
            <a:off x="1066680" y="404316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5" type="body"/>
          </p:nvPr>
        </p:nvSpPr>
        <p:spPr>
          <a:xfrm>
            <a:off x="4467600" y="404316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6" type="body"/>
          </p:nvPr>
        </p:nvSpPr>
        <p:spPr>
          <a:xfrm>
            <a:off x="7868520" y="4043160"/>
            <a:ext cx="323856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idx="1" type="subTitle"/>
          </p:nvPr>
        </p:nvSpPr>
        <p:spPr>
          <a:xfrm>
            <a:off x="1066680" y="127080"/>
            <a:ext cx="10058040" cy="508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2"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3"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3"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0" y="1371600"/>
            <a:ext cx="12191760" cy="360"/>
          </a:xfrm>
          <a:prstGeom prst="straightConnector1">
            <a:avLst/>
          </a:prstGeom>
          <a:noFill/>
          <a:ln cap="flat" cmpd="sng" w="76200">
            <a:solidFill>
              <a:srgbClr val="00B0E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" name="Google Shape;11;p16"/>
          <p:cNvSpPr/>
          <p:nvPr/>
        </p:nvSpPr>
        <p:spPr>
          <a:xfrm>
            <a:off x="0" y="4572000"/>
            <a:ext cx="12191760" cy="1599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609480" y="4740480"/>
            <a:ext cx="10972440" cy="12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3" name="Google Shape;13;p16"/>
          <p:cNvCxnSpPr/>
          <p:nvPr/>
        </p:nvCxnSpPr>
        <p:spPr>
          <a:xfrm>
            <a:off x="0" y="6210000"/>
            <a:ext cx="12191760" cy="360"/>
          </a:xfrm>
          <a:prstGeom prst="straightConnector1">
            <a:avLst/>
          </a:prstGeom>
          <a:noFill/>
          <a:ln cap="flat" cmpd="sng" w="76200">
            <a:solidFill>
              <a:srgbClr val="00B0EA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Nahaufnahme von Reagenzgläsern" id="14" name="Google Shape;14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0"/>
            <a:ext cx="12188520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8"/>
          <p:cNvCxnSpPr/>
          <p:nvPr/>
        </p:nvCxnSpPr>
        <p:spPr>
          <a:xfrm>
            <a:off x="0" y="1371600"/>
            <a:ext cx="12191760" cy="360"/>
          </a:xfrm>
          <a:prstGeom prst="straightConnector1">
            <a:avLst/>
          </a:prstGeom>
          <a:noFill/>
          <a:ln cap="flat" cmpd="sng" w="76200">
            <a:solidFill>
              <a:srgbClr val="00B0E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18"/>
          <p:cNvSpPr txBox="1"/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medi-paper.com/asco-2018-nsclc-the-asco18-lung-cancer-track-summarise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/>
        </p:nvSpPr>
        <p:spPr>
          <a:xfrm>
            <a:off x="609480" y="4768200"/>
            <a:ext cx="10972440" cy="126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8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PROTEOME-WIDE SCREEN FOR RNA-DEPENDENT PROTEINS</a:t>
            </a:r>
            <a:b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non-synchronized A549 cells </a:t>
            </a:r>
            <a:b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datascience  SS22, project 3 group 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609480" y="6286680"/>
            <a:ext cx="10972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Greta Karathanos, Khalida Dushimova, Madleen Piegsa, Richard Langi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5: K-MEANS CLUSTERING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272520" y="1496160"/>
            <a:ext cx="4720680" cy="546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assigning each protein into clusters with regard to their shift characteristics (X- and Y-Shift) and assign a biological meaning to it (second criterion)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X- and Y-shift of Ctrl and RNase group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clusters 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de-DE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760" y="2475360"/>
            <a:ext cx="6515640" cy="271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/>
          <p:nvPr/>
        </p:nvSpPr>
        <p:spPr>
          <a:xfrm>
            <a:off x="5270760" y="5283360"/>
            <a:ext cx="642204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 strike="noStrike">
                <a:solidFill>
                  <a:srgbClr val="00B0EA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b="0" lang="de-DE" sz="1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RNA-dependent protein     </a:t>
            </a:r>
            <a:r>
              <a:rPr b="1" lang="de-DE" sz="1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6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b="0" lang="de-DE" sz="1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0" lang="de-DE" sz="1600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1600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yelllow </a:t>
            </a:r>
            <a:r>
              <a:rPr b="0" lang="de-DE" sz="1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RNA-independent protein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6: T-TEST LOCAL MAXIMA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129240" y="1533240"/>
            <a:ext cx="5864760" cy="51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ct val="100000"/>
              <a:buFont typeface="Calibri"/>
              <a:buChar char="→"/>
            </a:pPr>
            <a:r>
              <a:rPr b="0" lang="de-DE" sz="8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Determine if t-test is significant (RNA-dependency) or not (RNA-independency)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ct val="100000"/>
              <a:buFont typeface="Calibri"/>
              <a:buChar char="→"/>
            </a:pPr>
            <a:r>
              <a:rPr b="0" lang="de-DE" sz="8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as third selection criterion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8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ct val="100000"/>
              <a:buFont typeface="Calibri"/>
              <a:buChar char="→"/>
            </a:pPr>
            <a:r>
              <a:rPr lang="de-DE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lang="de-DE" sz="8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ocal maxima of RNase and Ctrl group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8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ct val="100000"/>
              <a:buFont typeface="Calibri"/>
              <a:buChar char="→"/>
            </a:pPr>
            <a:r>
              <a:rPr b="0" lang="de-DE" sz="8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Df showing if human protein is RNA-dependent or RNA-independent</a:t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8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de-DE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Ein Bild, das Tisch enthält.&#10;&#10;Automatisch generierte Beschreibung" id="239" name="Google Shape;2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680" y="1810440"/>
            <a:ext cx="3460680" cy="43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7 : TRUE/FALSE RATES</a:t>
            </a:r>
            <a:b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189000" y="1580400"/>
            <a:ext cx="11827080" cy="507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b="1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Comparison of our true/false rates with and without the third criterion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de-DE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18.07.22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Data Analysis Project SS22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in Bild, das Tisch enthält.&#10;&#10;Automatisch generierte Beschreibung"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527" y="2130357"/>
            <a:ext cx="8476346" cy="397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8: LINEAR REGRESSION 1</a:t>
            </a:r>
            <a:b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189000" y="1560960"/>
            <a:ext cx="4798440" cy="500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prediction of Y-Shift with correlation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correlation and Y-Shift values of RNase and Ctrl group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 linear equation and calibration line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440" y="2479680"/>
            <a:ext cx="6664320" cy="27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8: LINEAR REGRESSION 2</a:t>
            </a:r>
            <a:b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153000" y="1755000"/>
            <a:ext cx="4806720" cy="48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 of X-Shift with RBP2GO_Score of external database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RBP2GO_Score values and X-shift values of global and local maxima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linear equation and calibration line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280" y="2425680"/>
            <a:ext cx="6927480" cy="286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BIOLOGICAL MEANING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280" y="1580400"/>
            <a:ext cx="6630840" cy="44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Data Analysis Projekt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3038760" y="6059160"/>
            <a:ext cx="611424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https://media.springernature.com/lw685/springer-static/image/art%3A10.1186%2Fs13046-021-02080-9/MediaObjects/13046_2021_2080_Fig8_HTML.png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BIOLOGICAL MEANING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0440" y="1714680"/>
            <a:ext cx="7108920" cy="40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3450240" y="5752440"/>
            <a:ext cx="5291280" cy="2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Source: Introductory video by M.Caudron-Herger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BIOLOGICAL MEANING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200" y="1591920"/>
            <a:ext cx="6363000" cy="42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4127040" y="5870880"/>
            <a:ext cx="7229160" cy="2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Source: ASCO 2018 NSCLC: The ASCO18 Lung Cancer Track Summarised (medi-paper.com)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1: RESTRUCTURING THE DATA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96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Char char="•"/>
            </a:pPr>
            <a:r>
              <a:rPr b="1" i="0" lang="de-D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BEFORE: RNASE  + CTRL GROUP IN ONE DF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4"/>
          <p:cNvGraphicFramePr/>
          <p:nvPr/>
        </p:nvGraphicFramePr>
        <p:xfrm>
          <a:off x="1226160" y="22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{9DAA4824-7822-4247-A72C-FA7BA514AE15}</a:tableStyleId>
              </a:tblPr>
              <a:tblGrid>
                <a:gridCol w="1840325"/>
                <a:gridCol w="1237325"/>
                <a:gridCol w="1332350"/>
                <a:gridCol w="1332350"/>
                <a:gridCol w="1332350"/>
                <a:gridCol w="1332350"/>
                <a:gridCol w="1332350"/>
              </a:tblGrid>
              <a:tr h="102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 protein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Rep.1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Ctrl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Rep.1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RNase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Rep.2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Ctrl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Rep.2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RNase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Rep.3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Ctrl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Rep.3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RNase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</a:tr>
              <a:tr h="4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VIGLN_HUMAN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4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1: RESTRUCTURING THE DATA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96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Char char="•"/>
            </a:pPr>
            <a:r>
              <a:rPr b="1" i="0" lang="de-D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AFTER: RNASE  DF AND CTRL DF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i="0" lang="de-DE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5"/>
          <p:cNvGraphicFramePr/>
          <p:nvPr/>
        </p:nvGraphicFramePr>
        <p:xfrm>
          <a:off x="659160" y="216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{9DAA4824-7822-4247-A72C-FA7BA514AE15}</a:tableStyleId>
              </a:tblPr>
              <a:tblGrid>
                <a:gridCol w="1625400"/>
                <a:gridCol w="1625400"/>
                <a:gridCol w="1625400"/>
                <a:gridCol w="1625400"/>
                <a:gridCol w="1625400"/>
                <a:gridCol w="1625400"/>
                <a:gridCol w="1627550"/>
              </a:tblGrid>
              <a:tr h="85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Fractions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SPB6_HUMAN_REP_1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SPB6_HUMAN_REP_2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SPB6_HUMAN_REP_3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CRYAB_HUMAN_REP_1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CRYAB_HUMAN_REP_2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CRYAB_HUMAN_REP_2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Fraction_1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Fraction_3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5"/>
          <p:cNvGraphicFramePr/>
          <p:nvPr/>
        </p:nvGraphicFramePr>
        <p:xfrm>
          <a:off x="659160" y="4367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{9DAA4824-7822-4247-A72C-FA7BA514AE15}</a:tableStyleId>
              </a:tblPr>
              <a:tblGrid>
                <a:gridCol w="1625400"/>
                <a:gridCol w="1625400"/>
                <a:gridCol w="1625400"/>
                <a:gridCol w="1625400"/>
                <a:gridCol w="1625400"/>
                <a:gridCol w="1625400"/>
                <a:gridCol w="1627550"/>
              </a:tblGrid>
              <a:tr h="85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Fractions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SPB6_HUMAN_REP_1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SPB6_HUMAN_REP_2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SPB6_HUMAN_REP_3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CRYAB_HUMAN_REP_1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CRYAB_HUMAN_REP_2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CRYAB_HUMAN_REP_2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EA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Fraction_1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Fraction_2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Fraction_3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5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1066860" y="1135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2: FIRST NORMALIZATION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182160" y="1447200"/>
            <a:ext cx="1182708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b="1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values have to be comparable and therefore the total amount of protein has to be equal for all replicates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FIRST NORMALIZATION                           AFTER FIRST NORMALIZATION</a:t>
            </a:r>
            <a:r>
              <a:rPr b="0" lang="de-DE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" y="2894400"/>
            <a:ext cx="5569200" cy="330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880" y="2894400"/>
            <a:ext cx="5995800" cy="330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2: SECOND NORMALIZATION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89000" y="1714680"/>
            <a:ext cx="1182708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b="1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Reduce the outliers with the antioutlier function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SECOND NORMALIZATION                          AFTER SECOND NORMALIZATION</a:t>
            </a:r>
            <a:r>
              <a:rPr b="0" lang="de-DE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5040" y="2898000"/>
            <a:ext cx="5607720" cy="344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800" y="2877120"/>
            <a:ext cx="5607720" cy="34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3: PEAKS IDENTIFICATION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182160" y="1560960"/>
            <a:ext cx="56826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 and local maxima of RNase and Ctrl group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Input 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RNase and Ctrl group df after both normalizations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Number and location (Y-Shift) of global and local maxima (of different thresholds)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880" y="2008080"/>
            <a:ext cx="5784120" cy="328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4: T-TEST GLOBAL MAXIMA</a:t>
            </a:r>
            <a:endParaRPr b="0" sz="3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422280" y="1533240"/>
            <a:ext cx="5518800" cy="519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Determine if there is significant difference between Ctrl and RNase maxima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 T-test results as first selection criterion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Calibri"/>
              <a:buChar char="→"/>
            </a:pPr>
            <a:r>
              <a:rPr lang="de-D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lobal maxima of RNase and Ctrl group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de-DE" sz="2000" strike="noStrike">
                <a:solidFill>
                  <a:srgbClr val="59D6FF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960" lvl="0" marL="27432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A6A6"/>
              </a:buClr>
              <a:buSzPts val="2000"/>
              <a:buFont typeface="Noto Sans Symbols"/>
              <a:buChar char="🡪"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True/False Df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de-DE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Tisch enthält.&#10;&#10;Automatisch generierte Beschreibung"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680" y="2104200"/>
            <a:ext cx="5752440" cy="35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18.07.2022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Data Analysis Project SS22 </a:t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2022-04-27T10:58:25Z</dcterms:created>
  <dc:creator>Piegsa Piegsa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Breitbild</vt:lpwstr>
  </property>
  <property fmtid="{D5CDD505-2E9C-101B-9397-08002B2CF9AE}" pid="4" name="Slides">
    <vt:i4>15</vt:i4>
  </property>
</Properties>
</file>